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5"/>
  </p:notesMasterIdLst>
  <p:handoutMasterIdLst>
    <p:handoutMasterId r:id="rId116"/>
  </p:handoutMasterIdLst>
  <p:sldIdLst>
    <p:sldId id="256" r:id="rId2"/>
    <p:sldId id="703" r:id="rId3"/>
    <p:sldId id="704" r:id="rId4"/>
    <p:sldId id="705" r:id="rId5"/>
    <p:sldId id="706" r:id="rId6"/>
    <p:sldId id="707" r:id="rId7"/>
    <p:sldId id="708" r:id="rId8"/>
    <p:sldId id="709" r:id="rId9"/>
    <p:sldId id="711" r:id="rId10"/>
    <p:sldId id="710" r:id="rId11"/>
    <p:sldId id="718" r:id="rId12"/>
    <p:sldId id="712" r:id="rId13"/>
    <p:sldId id="713" r:id="rId14"/>
    <p:sldId id="714" r:id="rId15"/>
    <p:sldId id="715" r:id="rId16"/>
    <p:sldId id="716" r:id="rId17"/>
    <p:sldId id="717" r:id="rId18"/>
    <p:sldId id="719" r:id="rId19"/>
    <p:sldId id="720" r:id="rId20"/>
    <p:sldId id="721" r:id="rId21"/>
    <p:sldId id="722" r:id="rId22"/>
    <p:sldId id="726" r:id="rId23"/>
    <p:sldId id="771" r:id="rId24"/>
    <p:sldId id="772" r:id="rId25"/>
    <p:sldId id="773" r:id="rId26"/>
    <p:sldId id="727" r:id="rId27"/>
    <p:sldId id="728" r:id="rId28"/>
    <p:sldId id="729" r:id="rId29"/>
    <p:sldId id="730" r:id="rId30"/>
    <p:sldId id="731" r:id="rId31"/>
    <p:sldId id="733" r:id="rId32"/>
    <p:sldId id="734" r:id="rId33"/>
    <p:sldId id="735" r:id="rId34"/>
    <p:sldId id="736" r:id="rId35"/>
    <p:sldId id="737" r:id="rId36"/>
    <p:sldId id="738" r:id="rId37"/>
    <p:sldId id="739" r:id="rId38"/>
    <p:sldId id="740" r:id="rId39"/>
    <p:sldId id="741" r:id="rId40"/>
    <p:sldId id="742" r:id="rId41"/>
    <p:sldId id="743" r:id="rId42"/>
    <p:sldId id="744" r:id="rId43"/>
    <p:sldId id="745" r:id="rId44"/>
    <p:sldId id="746" r:id="rId45"/>
    <p:sldId id="747" r:id="rId46"/>
    <p:sldId id="748" r:id="rId47"/>
    <p:sldId id="749" r:id="rId48"/>
    <p:sldId id="750" r:id="rId49"/>
    <p:sldId id="751" r:id="rId50"/>
    <p:sldId id="752" r:id="rId51"/>
    <p:sldId id="753" r:id="rId52"/>
    <p:sldId id="754" r:id="rId53"/>
    <p:sldId id="755" r:id="rId54"/>
    <p:sldId id="756" r:id="rId55"/>
    <p:sldId id="757" r:id="rId56"/>
    <p:sldId id="758" r:id="rId57"/>
    <p:sldId id="759" r:id="rId58"/>
    <p:sldId id="760" r:id="rId59"/>
    <p:sldId id="761" r:id="rId60"/>
    <p:sldId id="762" r:id="rId61"/>
    <p:sldId id="763" r:id="rId62"/>
    <p:sldId id="764" r:id="rId63"/>
    <p:sldId id="765" r:id="rId64"/>
    <p:sldId id="766" r:id="rId65"/>
    <p:sldId id="767" r:id="rId66"/>
    <p:sldId id="769" r:id="rId67"/>
    <p:sldId id="770" r:id="rId68"/>
    <p:sldId id="776" r:id="rId69"/>
    <p:sldId id="777" r:id="rId70"/>
    <p:sldId id="778" r:id="rId71"/>
    <p:sldId id="781" r:id="rId72"/>
    <p:sldId id="790" r:id="rId73"/>
    <p:sldId id="783" r:id="rId74"/>
    <p:sldId id="784" r:id="rId75"/>
    <p:sldId id="785" r:id="rId76"/>
    <p:sldId id="787" r:id="rId77"/>
    <p:sldId id="788" r:id="rId78"/>
    <p:sldId id="789" r:id="rId79"/>
    <p:sldId id="786" r:id="rId80"/>
    <p:sldId id="791" r:id="rId81"/>
    <p:sldId id="792" r:id="rId82"/>
    <p:sldId id="793" r:id="rId83"/>
    <p:sldId id="794" r:id="rId84"/>
    <p:sldId id="795" r:id="rId85"/>
    <p:sldId id="797" r:id="rId86"/>
    <p:sldId id="798" r:id="rId87"/>
    <p:sldId id="801" r:id="rId88"/>
    <p:sldId id="799" r:id="rId89"/>
    <p:sldId id="822" r:id="rId90"/>
    <p:sldId id="802" r:id="rId91"/>
    <p:sldId id="803" r:id="rId92"/>
    <p:sldId id="804" r:id="rId93"/>
    <p:sldId id="805" r:id="rId94"/>
    <p:sldId id="806" r:id="rId95"/>
    <p:sldId id="807" r:id="rId96"/>
    <p:sldId id="808" r:id="rId97"/>
    <p:sldId id="809" r:id="rId98"/>
    <p:sldId id="810" r:id="rId99"/>
    <p:sldId id="811" r:id="rId100"/>
    <p:sldId id="812" r:id="rId101"/>
    <p:sldId id="813" r:id="rId102"/>
    <p:sldId id="814" r:id="rId103"/>
    <p:sldId id="815" r:id="rId104"/>
    <p:sldId id="816" r:id="rId105"/>
    <p:sldId id="817" r:id="rId106"/>
    <p:sldId id="818" r:id="rId107"/>
    <p:sldId id="819" r:id="rId108"/>
    <p:sldId id="820" r:id="rId109"/>
    <p:sldId id="821" r:id="rId110"/>
    <p:sldId id="700" r:id="rId111"/>
    <p:sldId id="701" r:id="rId112"/>
    <p:sldId id="823" r:id="rId113"/>
    <p:sldId id="275" r:id="rId11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mes Tam" initials="JT" lastIdx="50"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33CC33"/>
    <a:srgbClr val="CCFF33"/>
    <a:srgbClr val="385723"/>
    <a:srgbClr val="0000FF"/>
    <a:srgbClr val="CC99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957" autoAdjust="0"/>
    <p:restoredTop sz="95878" autoAdjust="0"/>
  </p:normalViewPr>
  <p:slideViewPr>
    <p:cSldViewPr>
      <p:cViewPr varScale="1">
        <p:scale>
          <a:sx n="97" d="100"/>
          <a:sy n="97" d="100"/>
        </p:scale>
        <p:origin x="432" y="8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73" d="100"/>
          <a:sy n="73" d="100"/>
        </p:scale>
        <p:origin x="1764" y="5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commentAuthors" Target="commentAuthor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1C8F5F55-D563-4ECD-A54E-CB0576638D2A}" type="datetimeFigureOut">
              <a:rPr lang="en-US"/>
              <a:pPr>
                <a:defRPr/>
              </a:pPr>
              <a:t>3/29/2022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r>
              <a:rPr lang="en-US" dirty="0"/>
              <a:t>VBA programming: Part III</a:t>
            </a: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BCB07625-2B3F-429B-81FA-E1271FD8F1A2}" type="slidenum">
              <a:rPr lang="en-US"/>
              <a:pPr>
                <a:defRPr/>
              </a:pPr>
              <a:t>‹#›</a:t>
            </a:fld>
            <a:endParaRPr lang="en-US" dirty="0"/>
          </a:p>
        </p:txBody>
      </p:sp>
    </p:spTree>
    <p:extLst>
      <p:ext uri="{BB962C8B-B14F-4D97-AF65-F5344CB8AC3E}">
        <p14:creationId xmlns:p14="http://schemas.microsoft.com/office/powerpoint/2010/main" val="34116728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F3D3AB2D-9B2F-44A8-A39C-161117D20690}" type="datetimeFigureOut">
              <a:rPr lang="en-US"/>
              <a:pPr>
                <a:defRPr/>
              </a:pPr>
              <a:t>3/29/2022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9B4E02C4-9896-428F-9970-3367E6A4601D}" type="slidenum">
              <a:rPr lang="en-US"/>
              <a:pPr>
                <a:defRPr/>
              </a:pPr>
              <a:t>‹#›</a:t>
            </a:fld>
            <a:endParaRPr lang="en-US" dirty="0"/>
          </a:p>
        </p:txBody>
      </p:sp>
    </p:spTree>
    <p:extLst>
      <p:ext uri="{BB962C8B-B14F-4D97-AF65-F5344CB8AC3E}">
        <p14:creationId xmlns:p14="http://schemas.microsoft.com/office/powerpoint/2010/main" val="14290703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4</a:t>
            </a:fld>
            <a:endParaRPr lang="en-US" dirty="0"/>
          </a:p>
        </p:txBody>
      </p:sp>
    </p:spTree>
    <p:extLst>
      <p:ext uri="{BB962C8B-B14F-4D97-AF65-F5344CB8AC3E}">
        <p14:creationId xmlns:p14="http://schemas.microsoft.com/office/powerpoint/2010/main" val="13359091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20</a:t>
            </a:fld>
            <a:endParaRPr lang="en-US" dirty="0"/>
          </a:p>
        </p:txBody>
      </p:sp>
    </p:spTree>
    <p:extLst>
      <p:ext uri="{BB962C8B-B14F-4D97-AF65-F5344CB8AC3E}">
        <p14:creationId xmlns:p14="http://schemas.microsoft.com/office/powerpoint/2010/main" val="30066291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21</a:t>
            </a:fld>
            <a:endParaRPr lang="en-US" dirty="0"/>
          </a:p>
        </p:txBody>
      </p:sp>
    </p:spTree>
    <p:extLst>
      <p:ext uri="{BB962C8B-B14F-4D97-AF65-F5344CB8AC3E}">
        <p14:creationId xmlns:p14="http://schemas.microsoft.com/office/powerpoint/2010/main" val="4776739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22</a:t>
            </a:fld>
            <a:endParaRPr lang="en-US" dirty="0"/>
          </a:p>
        </p:txBody>
      </p:sp>
    </p:spTree>
    <p:extLst>
      <p:ext uri="{BB962C8B-B14F-4D97-AF65-F5344CB8AC3E}">
        <p14:creationId xmlns:p14="http://schemas.microsoft.com/office/powerpoint/2010/main" val="2195158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23</a:t>
            </a:fld>
            <a:endParaRPr lang="en-US" dirty="0"/>
          </a:p>
        </p:txBody>
      </p:sp>
    </p:spTree>
    <p:extLst>
      <p:ext uri="{BB962C8B-B14F-4D97-AF65-F5344CB8AC3E}">
        <p14:creationId xmlns:p14="http://schemas.microsoft.com/office/powerpoint/2010/main" val="40644101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25</a:t>
            </a:fld>
            <a:endParaRPr lang="en-US" dirty="0"/>
          </a:p>
        </p:txBody>
      </p:sp>
    </p:spTree>
    <p:extLst>
      <p:ext uri="{BB962C8B-B14F-4D97-AF65-F5344CB8AC3E}">
        <p14:creationId xmlns:p14="http://schemas.microsoft.com/office/powerpoint/2010/main" val="25911071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204" eaLnBrk="0" hangingPunct="0">
              <a:defRPr sz="1400">
                <a:solidFill>
                  <a:schemeClr val="tx1"/>
                </a:solidFill>
                <a:latin typeface="Arial" charset="0"/>
              </a:defRPr>
            </a:lvl1pPr>
            <a:lvl2pPr marL="741159" indent="-285061" defTabSz="950204" eaLnBrk="0" hangingPunct="0">
              <a:defRPr sz="1400">
                <a:solidFill>
                  <a:schemeClr val="tx1"/>
                </a:solidFill>
                <a:latin typeface="Arial" charset="0"/>
              </a:defRPr>
            </a:lvl2pPr>
            <a:lvl3pPr marL="1140245" indent="-228049" defTabSz="950204" eaLnBrk="0" hangingPunct="0">
              <a:defRPr sz="1400">
                <a:solidFill>
                  <a:schemeClr val="tx1"/>
                </a:solidFill>
                <a:latin typeface="Arial" charset="0"/>
              </a:defRPr>
            </a:lvl3pPr>
            <a:lvl4pPr marL="1596343" indent="-228049" defTabSz="950204" eaLnBrk="0" hangingPunct="0">
              <a:defRPr sz="1400">
                <a:solidFill>
                  <a:schemeClr val="tx1"/>
                </a:solidFill>
                <a:latin typeface="Arial" charset="0"/>
              </a:defRPr>
            </a:lvl4pPr>
            <a:lvl5pPr marL="2052441" indent="-228049" defTabSz="950204" eaLnBrk="0" hangingPunct="0">
              <a:defRPr sz="1400">
                <a:solidFill>
                  <a:schemeClr val="tx1"/>
                </a:solidFill>
                <a:latin typeface="Arial" charset="0"/>
              </a:defRPr>
            </a:lvl5pPr>
            <a:lvl6pPr marL="2508539" indent="-228049" defTabSz="950204" eaLnBrk="0" fontAlgn="base" hangingPunct="0">
              <a:spcBef>
                <a:spcPct val="0"/>
              </a:spcBef>
              <a:spcAft>
                <a:spcPct val="0"/>
              </a:spcAft>
              <a:defRPr sz="1400">
                <a:solidFill>
                  <a:schemeClr val="tx1"/>
                </a:solidFill>
                <a:latin typeface="Arial" charset="0"/>
              </a:defRPr>
            </a:lvl6pPr>
            <a:lvl7pPr marL="2964636" indent="-228049" defTabSz="950204" eaLnBrk="0" fontAlgn="base" hangingPunct="0">
              <a:spcBef>
                <a:spcPct val="0"/>
              </a:spcBef>
              <a:spcAft>
                <a:spcPct val="0"/>
              </a:spcAft>
              <a:defRPr sz="1400">
                <a:solidFill>
                  <a:schemeClr val="tx1"/>
                </a:solidFill>
                <a:latin typeface="Arial" charset="0"/>
              </a:defRPr>
            </a:lvl7pPr>
            <a:lvl8pPr marL="3420735" indent="-228049" defTabSz="950204" eaLnBrk="0" fontAlgn="base" hangingPunct="0">
              <a:spcBef>
                <a:spcPct val="0"/>
              </a:spcBef>
              <a:spcAft>
                <a:spcPct val="0"/>
              </a:spcAft>
              <a:defRPr sz="1400">
                <a:solidFill>
                  <a:schemeClr val="tx1"/>
                </a:solidFill>
                <a:latin typeface="Arial" charset="0"/>
              </a:defRPr>
            </a:lvl8pPr>
            <a:lvl9pPr marL="3876833" indent="-228049" defTabSz="950204" eaLnBrk="0" fontAlgn="base" hangingPunct="0">
              <a:spcBef>
                <a:spcPct val="0"/>
              </a:spcBef>
              <a:spcAft>
                <a:spcPct val="0"/>
              </a:spcAft>
              <a:defRPr sz="1400">
                <a:solidFill>
                  <a:schemeClr val="tx1"/>
                </a:solidFill>
                <a:latin typeface="Arial" charset="0"/>
              </a:defRPr>
            </a:lvl9pPr>
          </a:lstStyle>
          <a:p>
            <a:fld id="{AB5E3FB7-1F66-4875-93DD-7C9DB2D7AE2A}" type="slidenum">
              <a:rPr lang="en-US" altLang="en-US" sz="1000">
                <a:latin typeface="Times New Roman" pitchFamily="18" charset="0"/>
              </a:rPr>
              <a:pPr/>
              <a:t>26</a:t>
            </a:fld>
            <a:endParaRPr lang="en-US" altLang="en-US" sz="1000" dirty="0">
              <a:latin typeface="Times New Roman" pitchFamily="18"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4108130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27</a:t>
            </a:fld>
            <a:endParaRPr lang="en-US" dirty="0"/>
          </a:p>
        </p:txBody>
      </p:sp>
    </p:spTree>
    <p:extLst>
      <p:ext uri="{BB962C8B-B14F-4D97-AF65-F5344CB8AC3E}">
        <p14:creationId xmlns:p14="http://schemas.microsoft.com/office/powerpoint/2010/main" val="23196142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28</a:t>
            </a:fld>
            <a:endParaRPr lang="en-US" dirty="0"/>
          </a:p>
        </p:txBody>
      </p:sp>
    </p:spTree>
    <p:extLst>
      <p:ext uri="{BB962C8B-B14F-4D97-AF65-F5344CB8AC3E}">
        <p14:creationId xmlns:p14="http://schemas.microsoft.com/office/powerpoint/2010/main" val="7908230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29</a:t>
            </a:fld>
            <a:endParaRPr lang="en-US" dirty="0"/>
          </a:p>
        </p:txBody>
      </p:sp>
    </p:spTree>
    <p:extLst>
      <p:ext uri="{BB962C8B-B14F-4D97-AF65-F5344CB8AC3E}">
        <p14:creationId xmlns:p14="http://schemas.microsoft.com/office/powerpoint/2010/main" val="35751478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204" eaLnBrk="0" hangingPunct="0">
              <a:defRPr sz="1400">
                <a:solidFill>
                  <a:schemeClr val="tx1"/>
                </a:solidFill>
                <a:latin typeface="Arial" charset="0"/>
              </a:defRPr>
            </a:lvl1pPr>
            <a:lvl2pPr marL="741159" indent="-285061" defTabSz="950204" eaLnBrk="0" hangingPunct="0">
              <a:defRPr sz="1400">
                <a:solidFill>
                  <a:schemeClr val="tx1"/>
                </a:solidFill>
                <a:latin typeface="Arial" charset="0"/>
              </a:defRPr>
            </a:lvl2pPr>
            <a:lvl3pPr marL="1140245" indent="-228049" defTabSz="950204" eaLnBrk="0" hangingPunct="0">
              <a:defRPr sz="1400">
                <a:solidFill>
                  <a:schemeClr val="tx1"/>
                </a:solidFill>
                <a:latin typeface="Arial" charset="0"/>
              </a:defRPr>
            </a:lvl3pPr>
            <a:lvl4pPr marL="1596343" indent="-228049" defTabSz="950204" eaLnBrk="0" hangingPunct="0">
              <a:defRPr sz="1400">
                <a:solidFill>
                  <a:schemeClr val="tx1"/>
                </a:solidFill>
                <a:latin typeface="Arial" charset="0"/>
              </a:defRPr>
            </a:lvl4pPr>
            <a:lvl5pPr marL="2052441" indent="-228049" defTabSz="950204" eaLnBrk="0" hangingPunct="0">
              <a:defRPr sz="1400">
                <a:solidFill>
                  <a:schemeClr val="tx1"/>
                </a:solidFill>
                <a:latin typeface="Arial" charset="0"/>
              </a:defRPr>
            </a:lvl5pPr>
            <a:lvl6pPr marL="2508539" indent="-228049" defTabSz="950204" eaLnBrk="0" fontAlgn="base" hangingPunct="0">
              <a:spcBef>
                <a:spcPct val="0"/>
              </a:spcBef>
              <a:spcAft>
                <a:spcPct val="0"/>
              </a:spcAft>
              <a:defRPr sz="1400">
                <a:solidFill>
                  <a:schemeClr val="tx1"/>
                </a:solidFill>
                <a:latin typeface="Arial" charset="0"/>
              </a:defRPr>
            </a:lvl6pPr>
            <a:lvl7pPr marL="2964636" indent="-228049" defTabSz="950204" eaLnBrk="0" fontAlgn="base" hangingPunct="0">
              <a:spcBef>
                <a:spcPct val="0"/>
              </a:spcBef>
              <a:spcAft>
                <a:spcPct val="0"/>
              </a:spcAft>
              <a:defRPr sz="1400">
                <a:solidFill>
                  <a:schemeClr val="tx1"/>
                </a:solidFill>
                <a:latin typeface="Arial" charset="0"/>
              </a:defRPr>
            </a:lvl7pPr>
            <a:lvl8pPr marL="3420735" indent="-228049" defTabSz="950204" eaLnBrk="0" fontAlgn="base" hangingPunct="0">
              <a:spcBef>
                <a:spcPct val="0"/>
              </a:spcBef>
              <a:spcAft>
                <a:spcPct val="0"/>
              </a:spcAft>
              <a:defRPr sz="1400">
                <a:solidFill>
                  <a:schemeClr val="tx1"/>
                </a:solidFill>
                <a:latin typeface="Arial" charset="0"/>
              </a:defRPr>
            </a:lvl8pPr>
            <a:lvl9pPr marL="3876833" indent="-228049" defTabSz="950204" eaLnBrk="0" fontAlgn="base" hangingPunct="0">
              <a:spcBef>
                <a:spcPct val="0"/>
              </a:spcBef>
              <a:spcAft>
                <a:spcPct val="0"/>
              </a:spcAft>
              <a:defRPr sz="1400">
                <a:solidFill>
                  <a:schemeClr val="tx1"/>
                </a:solidFill>
                <a:latin typeface="Arial" charset="0"/>
              </a:defRPr>
            </a:lvl9pPr>
          </a:lstStyle>
          <a:p>
            <a:fld id="{F340A0B6-D1E3-48B3-896C-E2C19A6EB1A2}" type="slidenum">
              <a:rPr lang="en-US" altLang="en-US" sz="1000">
                <a:latin typeface="Times New Roman" pitchFamily="18" charset="0"/>
              </a:rPr>
              <a:pPr/>
              <a:t>30</a:t>
            </a:fld>
            <a:endParaRPr lang="en-US" altLang="en-US" sz="1000" dirty="0">
              <a:latin typeface="Times New Roman" pitchFamily="18"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551962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dirty="0"/>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204" eaLnBrk="0" hangingPunct="0">
              <a:defRPr sz="1400">
                <a:solidFill>
                  <a:schemeClr val="tx1"/>
                </a:solidFill>
                <a:latin typeface="Arial" charset="0"/>
              </a:defRPr>
            </a:lvl1pPr>
            <a:lvl2pPr marL="741159" indent="-285061" defTabSz="950204" eaLnBrk="0" hangingPunct="0">
              <a:defRPr sz="1400">
                <a:solidFill>
                  <a:schemeClr val="tx1"/>
                </a:solidFill>
                <a:latin typeface="Arial" charset="0"/>
              </a:defRPr>
            </a:lvl2pPr>
            <a:lvl3pPr marL="1140245" indent="-228049" defTabSz="950204" eaLnBrk="0" hangingPunct="0">
              <a:defRPr sz="1400">
                <a:solidFill>
                  <a:schemeClr val="tx1"/>
                </a:solidFill>
                <a:latin typeface="Arial" charset="0"/>
              </a:defRPr>
            </a:lvl3pPr>
            <a:lvl4pPr marL="1596343" indent="-228049" defTabSz="950204" eaLnBrk="0" hangingPunct="0">
              <a:defRPr sz="1400">
                <a:solidFill>
                  <a:schemeClr val="tx1"/>
                </a:solidFill>
                <a:latin typeface="Arial" charset="0"/>
              </a:defRPr>
            </a:lvl4pPr>
            <a:lvl5pPr marL="2052441" indent="-228049" defTabSz="950204" eaLnBrk="0" hangingPunct="0">
              <a:defRPr sz="1400">
                <a:solidFill>
                  <a:schemeClr val="tx1"/>
                </a:solidFill>
                <a:latin typeface="Arial" charset="0"/>
              </a:defRPr>
            </a:lvl5pPr>
            <a:lvl6pPr marL="2508539" indent="-228049" defTabSz="950204" eaLnBrk="0" fontAlgn="base" hangingPunct="0">
              <a:spcBef>
                <a:spcPct val="0"/>
              </a:spcBef>
              <a:spcAft>
                <a:spcPct val="0"/>
              </a:spcAft>
              <a:defRPr sz="1400">
                <a:solidFill>
                  <a:schemeClr val="tx1"/>
                </a:solidFill>
                <a:latin typeface="Arial" charset="0"/>
              </a:defRPr>
            </a:lvl6pPr>
            <a:lvl7pPr marL="2964636" indent="-228049" defTabSz="950204" eaLnBrk="0" fontAlgn="base" hangingPunct="0">
              <a:spcBef>
                <a:spcPct val="0"/>
              </a:spcBef>
              <a:spcAft>
                <a:spcPct val="0"/>
              </a:spcAft>
              <a:defRPr sz="1400">
                <a:solidFill>
                  <a:schemeClr val="tx1"/>
                </a:solidFill>
                <a:latin typeface="Arial" charset="0"/>
              </a:defRPr>
            </a:lvl7pPr>
            <a:lvl8pPr marL="3420735" indent="-228049" defTabSz="950204" eaLnBrk="0" fontAlgn="base" hangingPunct="0">
              <a:spcBef>
                <a:spcPct val="0"/>
              </a:spcBef>
              <a:spcAft>
                <a:spcPct val="0"/>
              </a:spcAft>
              <a:defRPr sz="1400">
                <a:solidFill>
                  <a:schemeClr val="tx1"/>
                </a:solidFill>
                <a:latin typeface="Arial" charset="0"/>
              </a:defRPr>
            </a:lvl8pPr>
            <a:lvl9pPr marL="3876833" indent="-228049" defTabSz="950204" eaLnBrk="0" fontAlgn="base" hangingPunct="0">
              <a:spcBef>
                <a:spcPct val="0"/>
              </a:spcBef>
              <a:spcAft>
                <a:spcPct val="0"/>
              </a:spcAft>
              <a:defRPr sz="1400">
                <a:solidFill>
                  <a:schemeClr val="tx1"/>
                </a:solidFill>
                <a:latin typeface="Arial" charset="0"/>
              </a:defRPr>
            </a:lvl9pPr>
          </a:lstStyle>
          <a:p>
            <a:fld id="{0BFE463D-0CF0-4EFC-B0CA-C16818545DBE}" type="slidenum">
              <a:rPr lang="en-US" altLang="en-US" sz="1000">
                <a:latin typeface="Times New Roman" pitchFamily="18" charset="0"/>
              </a:rPr>
              <a:pPr/>
              <a:t>6</a:t>
            </a:fld>
            <a:endParaRPr lang="en-US" altLang="en-US" sz="1000" dirty="0">
              <a:latin typeface="Times New Roman" pitchFamily="18" charset="0"/>
            </a:endParaRPr>
          </a:p>
        </p:txBody>
      </p:sp>
    </p:spTree>
    <p:extLst>
      <p:ext uri="{BB962C8B-B14F-4D97-AF65-F5344CB8AC3E}">
        <p14:creationId xmlns:p14="http://schemas.microsoft.com/office/powerpoint/2010/main" val="20116045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31</a:t>
            </a:fld>
            <a:endParaRPr lang="en-US" dirty="0"/>
          </a:p>
        </p:txBody>
      </p:sp>
    </p:spTree>
    <p:extLst>
      <p:ext uri="{BB962C8B-B14F-4D97-AF65-F5344CB8AC3E}">
        <p14:creationId xmlns:p14="http://schemas.microsoft.com/office/powerpoint/2010/main" val="42851659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204" eaLnBrk="0" hangingPunct="0">
              <a:defRPr sz="1400">
                <a:solidFill>
                  <a:schemeClr val="tx1"/>
                </a:solidFill>
                <a:latin typeface="Arial" charset="0"/>
              </a:defRPr>
            </a:lvl1pPr>
            <a:lvl2pPr marL="741159" indent="-285061" defTabSz="950204" eaLnBrk="0" hangingPunct="0">
              <a:defRPr sz="1400">
                <a:solidFill>
                  <a:schemeClr val="tx1"/>
                </a:solidFill>
                <a:latin typeface="Arial" charset="0"/>
              </a:defRPr>
            </a:lvl2pPr>
            <a:lvl3pPr marL="1140245" indent="-228049" defTabSz="950204" eaLnBrk="0" hangingPunct="0">
              <a:defRPr sz="1400">
                <a:solidFill>
                  <a:schemeClr val="tx1"/>
                </a:solidFill>
                <a:latin typeface="Arial" charset="0"/>
              </a:defRPr>
            </a:lvl3pPr>
            <a:lvl4pPr marL="1596343" indent="-228049" defTabSz="950204" eaLnBrk="0" hangingPunct="0">
              <a:defRPr sz="1400">
                <a:solidFill>
                  <a:schemeClr val="tx1"/>
                </a:solidFill>
                <a:latin typeface="Arial" charset="0"/>
              </a:defRPr>
            </a:lvl4pPr>
            <a:lvl5pPr marL="2052441" indent="-228049" defTabSz="950204" eaLnBrk="0" hangingPunct="0">
              <a:defRPr sz="1400">
                <a:solidFill>
                  <a:schemeClr val="tx1"/>
                </a:solidFill>
                <a:latin typeface="Arial" charset="0"/>
              </a:defRPr>
            </a:lvl5pPr>
            <a:lvl6pPr marL="2508539" indent="-228049" defTabSz="950204" eaLnBrk="0" fontAlgn="base" hangingPunct="0">
              <a:spcBef>
                <a:spcPct val="0"/>
              </a:spcBef>
              <a:spcAft>
                <a:spcPct val="0"/>
              </a:spcAft>
              <a:defRPr sz="1400">
                <a:solidFill>
                  <a:schemeClr val="tx1"/>
                </a:solidFill>
                <a:latin typeface="Arial" charset="0"/>
              </a:defRPr>
            </a:lvl6pPr>
            <a:lvl7pPr marL="2964636" indent="-228049" defTabSz="950204" eaLnBrk="0" fontAlgn="base" hangingPunct="0">
              <a:spcBef>
                <a:spcPct val="0"/>
              </a:spcBef>
              <a:spcAft>
                <a:spcPct val="0"/>
              </a:spcAft>
              <a:defRPr sz="1400">
                <a:solidFill>
                  <a:schemeClr val="tx1"/>
                </a:solidFill>
                <a:latin typeface="Arial" charset="0"/>
              </a:defRPr>
            </a:lvl7pPr>
            <a:lvl8pPr marL="3420735" indent="-228049" defTabSz="950204" eaLnBrk="0" fontAlgn="base" hangingPunct="0">
              <a:spcBef>
                <a:spcPct val="0"/>
              </a:spcBef>
              <a:spcAft>
                <a:spcPct val="0"/>
              </a:spcAft>
              <a:defRPr sz="1400">
                <a:solidFill>
                  <a:schemeClr val="tx1"/>
                </a:solidFill>
                <a:latin typeface="Arial" charset="0"/>
              </a:defRPr>
            </a:lvl8pPr>
            <a:lvl9pPr marL="3876833" indent="-228049" defTabSz="950204" eaLnBrk="0" fontAlgn="base" hangingPunct="0">
              <a:spcBef>
                <a:spcPct val="0"/>
              </a:spcBef>
              <a:spcAft>
                <a:spcPct val="0"/>
              </a:spcAft>
              <a:defRPr sz="1400">
                <a:solidFill>
                  <a:schemeClr val="tx1"/>
                </a:solidFill>
                <a:latin typeface="Arial" charset="0"/>
              </a:defRPr>
            </a:lvl9pPr>
          </a:lstStyle>
          <a:p>
            <a:fld id="{E35CD7AC-1FDA-4A58-987A-192C0599D3F0}" type="slidenum">
              <a:rPr lang="en-US" altLang="en-US" sz="1000">
                <a:latin typeface="Times New Roman" pitchFamily="18" charset="0"/>
              </a:rPr>
              <a:pPr/>
              <a:t>32</a:t>
            </a:fld>
            <a:endParaRPr lang="en-US" altLang="en-US" sz="1000" dirty="0">
              <a:latin typeface="Times New Roman" pitchFamily="18"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7657947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33</a:t>
            </a:fld>
            <a:endParaRPr lang="en-US" dirty="0"/>
          </a:p>
        </p:txBody>
      </p:sp>
    </p:spTree>
    <p:extLst>
      <p:ext uri="{BB962C8B-B14F-4D97-AF65-F5344CB8AC3E}">
        <p14:creationId xmlns:p14="http://schemas.microsoft.com/office/powerpoint/2010/main" val="5193003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34</a:t>
            </a:fld>
            <a:endParaRPr lang="en-US" dirty="0"/>
          </a:p>
        </p:txBody>
      </p:sp>
    </p:spTree>
    <p:extLst>
      <p:ext uri="{BB962C8B-B14F-4D97-AF65-F5344CB8AC3E}">
        <p14:creationId xmlns:p14="http://schemas.microsoft.com/office/powerpoint/2010/main" val="41494008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204" eaLnBrk="0" hangingPunct="0">
              <a:defRPr sz="1400">
                <a:solidFill>
                  <a:schemeClr val="tx1"/>
                </a:solidFill>
                <a:latin typeface="Arial" charset="0"/>
              </a:defRPr>
            </a:lvl1pPr>
            <a:lvl2pPr marL="741159" indent="-285061" defTabSz="950204" eaLnBrk="0" hangingPunct="0">
              <a:defRPr sz="1400">
                <a:solidFill>
                  <a:schemeClr val="tx1"/>
                </a:solidFill>
                <a:latin typeface="Arial" charset="0"/>
              </a:defRPr>
            </a:lvl2pPr>
            <a:lvl3pPr marL="1140245" indent="-228049" defTabSz="950204" eaLnBrk="0" hangingPunct="0">
              <a:defRPr sz="1400">
                <a:solidFill>
                  <a:schemeClr val="tx1"/>
                </a:solidFill>
                <a:latin typeface="Arial" charset="0"/>
              </a:defRPr>
            </a:lvl3pPr>
            <a:lvl4pPr marL="1596343" indent="-228049" defTabSz="950204" eaLnBrk="0" hangingPunct="0">
              <a:defRPr sz="1400">
                <a:solidFill>
                  <a:schemeClr val="tx1"/>
                </a:solidFill>
                <a:latin typeface="Arial" charset="0"/>
              </a:defRPr>
            </a:lvl4pPr>
            <a:lvl5pPr marL="2052441" indent="-228049" defTabSz="950204" eaLnBrk="0" hangingPunct="0">
              <a:defRPr sz="1400">
                <a:solidFill>
                  <a:schemeClr val="tx1"/>
                </a:solidFill>
                <a:latin typeface="Arial" charset="0"/>
              </a:defRPr>
            </a:lvl5pPr>
            <a:lvl6pPr marL="2508539" indent="-228049" defTabSz="950204" eaLnBrk="0" fontAlgn="base" hangingPunct="0">
              <a:spcBef>
                <a:spcPct val="0"/>
              </a:spcBef>
              <a:spcAft>
                <a:spcPct val="0"/>
              </a:spcAft>
              <a:defRPr sz="1400">
                <a:solidFill>
                  <a:schemeClr val="tx1"/>
                </a:solidFill>
                <a:latin typeface="Arial" charset="0"/>
              </a:defRPr>
            </a:lvl6pPr>
            <a:lvl7pPr marL="2964636" indent="-228049" defTabSz="950204" eaLnBrk="0" fontAlgn="base" hangingPunct="0">
              <a:spcBef>
                <a:spcPct val="0"/>
              </a:spcBef>
              <a:spcAft>
                <a:spcPct val="0"/>
              </a:spcAft>
              <a:defRPr sz="1400">
                <a:solidFill>
                  <a:schemeClr val="tx1"/>
                </a:solidFill>
                <a:latin typeface="Arial" charset="0"/>
              </a:defRPr>
            </a:lvl7pPr>
            <a:lvl8pPr marL="3420735" indent="-228049" defTabSz="950204" eaLnBrk="0" fontAlgn="base" hangingPunct="0">
              <a:spcBef>
                <a:spcPct val="0"/>
              </a:spcBef>
              <a:spcAft>
                <a:spcPct val="0"/>
              </a:spcAft>
              <a:defRPr sz="1400">
                <a:solidFill>
                  <a:schemeClr val="tx1"/>
                </a:solidFill>
                <a:latin typeface="Arial" charset="0"/>
              </a:defRPr>
            </a:lvl8pPr>
            <a:lvl9pPr marL="3876833" indent="-228049" defTabSz="950204" eaLnBrk="0" fontAlgn="base" hangingPunct="0">
              <a:spcBef>
                <a:spcPct val="0"/>
              </a:spcBef>
              <a:spcAft>
                <a:spcPct val="0"/>
              </a:spcAft>
              <a:defRPr sz="1400">
                <a:solidFill>
                  <a:schemeClr val="tx1"/>
                </a:solidFill>
                <a:latin typeface="Arial" charset="0"/>
              </a:defRPr>
            </a:lvl9pPr>
          </a:lstStyle>
          <a:p>
            <a:fld id="{B308F65B-C08D-4596-976C-A0FDF27E72E5}" type="slidenum">
              <a:rPr lang="en-US" altLang="en-US" sz="1000">
                <a:latin typeface="Times New Roman" pitchFamily="18" charset="0"/>
              </a:rPr>
              <a:pPr/>
              <a:t>35</a:t>
            </a:fld>
            <a:endParaRPr lang="en-US" altLang="en-US" sz="1000" dirty="0">
              <a:latin typeface="Times New Roman" pitchFamily="18"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0770260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36</a:t>
            </a:fld>
            <a:endParaRPr lang="en-US" dirty="0"/>
          </a:p>
        </p:txBody>
      </p:sp>
    </p:spTree>
    <p:extLst>
      <p:ext uri="{BB962C8B-B14F-4D97-AF65-F5344CB8AC3E}">
        <p14:creationId xmlns:p14="http://schemas.microsoft.com/office/powerpoint/2010/main" val="37080221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204" eaLnBrk="0" hangingPunct="0">
              <a:defRPr sz="1400">
                <a:solidFill>
                  <a:schemeClr val="tx1"/>
                </a:solidFill>
                <a:latin typeface="Arial" charset="0"/>
              </a:defRPr>
            </a:lvl1pPr>
            <a:lvl2pPr marL="741159" indent="-285061" defTabSz="950204" eaLnBrk="0" hangingPunct="0">
              <a:defRPr sz="1400">
                <a:solidFill>
                  <a:schemeClr val="tx1"/>
                </a:solidFill>
                <a:latin typeface="Arial" charset="0"/>
              </a:defRPr>
            </a:lvl2pPr>
            <a:lvl3pPr marL="1140245" indent="-228049" defTabSz="950204" eaLnBrk="0" hangingPunct="0">
              <a:defRPr sz="1400">
                <a:solidFill>
                  <a:schemeClr val="tx1"/>
                </a:solidFill>
                <a:latin typeface="Arial" charset="0"/>
              </a:defRPr>
            </a:lvl3pPr>
            <a:lvl4pPr marL="1596343" indent="-228049" defTabSz="950204" eaLnBrk="0" hangingPunct="0">
              <a:defRPr sz="1400">
                <a:solidFill>
                  <a:schemeClr val="tx1"/>
                </a:solidFill>
                <a:latin typeface="Arial" charset="0"/>
              </a:defRPr>
            </a:lvl4pPr>
            <a:lvl5pPr marL="2052441" indent="-228049" defTabSz="950204" eaLnBrk="0" hangingPunct="0">
              <a:defRPr sz="1400">
                <a:solidFill>
                  <a:schemeClr val="tx1"/>
                </a:solidFill>
                <a:latin typeface="Arial" charset="0"/>
              </a:defRPr>
            </a:lvl5pPr>
            <a:lvl6pPr marL="2508539" indent="-228049" defTabSz="950204" eaLnBrk="0" fontAlgn="base" hangingPunct="0">
              <a:spcBef>
                <a:spcPct val="0"/>
              </a:spcBef>
              <a:spcAft>
                <a:spcPct val="0"/>
              </a:spcAft>
              <a:defRPr sz="1400">
                <a:solidFill>
                  <a:schemeClr val="tx1"/>
                </a:solidFill>
                <a:latin typeface="Arial" charset="0"/>
              </a:defRPr>
            </a:lvl6pPr>
            <a:lvl7pPr marL="2964636" indent="-228049" defTabSz="950204" eaLnBrk="0" fontAlgn="base" hangingPunct="0">
              <a:spcBef>
                <a:spcPct val="0"/>
              </a:spcBef>
              <a:spcAft>
                <a:spcPct val="0"/>
              </a:spcAft>
              <a:defRPr sz="1400">
                <a:solidFill>
                  <a:schemeClr val="tx1"/>
                </a:solidFill>
                <a:latin typeface="Arial" charset="0"/>
              </a:defRPr>
            </a:lvl7pPr>
            <a:lvl8pPr marL="3420735" indent="-228049" defTabSz="950204" eaLnBrk="0" fontAlgn="base" hangingPunct="0">
              <a:spcBef>
                <a:spcPct val="0"/>
              </a:spcBef>
              <a:spcAft>
                <a:spcPct val="0"/>
              </a:spcAft>
              <a:defRPr sz="1400">
                <a:solidFill>
                  <a:schemeClr val="tx1"/>
                </a:solidFill>
                <a:latin typeface="Arial" charset="0"/>
              </a:defRPr>
            </a:lvl8pPr>
            <a:lvl9pPr marL="3876833" indent="-228049" defTabSz="950204" eaLnBrk="0" fontAlgn="base" hangingPunct="0">
              <a:spcBef>
                <a:spcPct val="0"/>
              </a:spcBef>
              <a:spcAft>
                <a:spcPct val="0"/>
              </a:spcAft>
              <a:defRPr sz="1400">
                <a:solidFill>
                  <a:schemeClr val="tx1"/>
                </a:solidFill>
                <a:latin typeface="Arial" charset="0"/>
              </a:defRPr>
            </a:lvl9pPr>
          </a:lstStyle>
          <a:p>
            <a:fld id="{56384AA0-AD21-4A6D-87B2-4480B8DC5BE0}" type="slidenum">
              <a:rPr lang="en-US" altLang="en-US" sz="1000">
                <a:latin typeface="Times New Roman" pitchFamily="18" charset="0"/>
              </a:rPr>
              <a:pPr/>
              <a:t>37</a:t>
            </a:fld>
            <a:endParaRPr lang="en-US" altLang="en-US" sz="1000" dirty="0">
              <a:latin typeface="Times New Roman" pitchFamily="18" charset="0"/>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5029795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38</a:t>
            </a:fld>
            <a:endParaRPr lang="en-US" dirty="0"/>
          </a:p>
        </p:txBody>
      </p:sp>
    </p:spTree>
    <p:extLst>
      <p:ext uri="{BB962C8B-B14F-4D97-AF65-F5344CB8AC3E}">
        <p14:creationId xmlns:p14="http://schemas.microsoft.com/office/powerpoint/2010/main" val="16434496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293E757-CC7C-4B3A-9B93-8557633C37C3}" type="slidenum">
              <a:rPr lang="en-US" smtClean="0"/>
              <a:pPr>
                <a:defRPr/>
              </a:pPr>
              <a:t>41</a:t>
            </a:fld>
            <a:endParaRPr lang="en-US" dirty="0"/>
          </a:p>
        </p:txBody>
      </p:sp>
    </p:spTree>
    <p:extLst>
      <p:ext uri="{BB962C8B-B14F-4D97-AF65-F5344CB8AC3E}">
        <p14:creationId xmlns:p14="http://schemas.microsoft.com/office/powerpoint/2010/main" val="6734182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293E757-CC7C-4B3A-9B93-8557633C37C3}" type="slidenum">
              <a:rPr lang="en-US" smtClean="0"/>
              <a:pPr>
                <a:defRPr/>
              </a:pPr>
              <a:t>45</a:t>
            </a:fld>
            <a:endParaRPr lang="en-US" dirty="0"/>
          </a:p>
        </p:txBody>
      </p:sp>
    </p:spTree>
    <p:extLst>
      <p:ext uri="{BB962C8B-B14F-4D97-AF65-F5344CB8AC3E}">
        <p14:creationId xmlns:p14="http://schemas.microsoft.com/office/powerpoint/2010/main" val="10055052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296" indent="-174296">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7</a:t>
            </a:fld>
            <a:endParaRPr lang="en-US" dirty="0"/>
          </a:p>
        </p:txBody>
      </p:sp>
    </p:spTree>
    <p:extLst>
      <p:ext uri="{BB962C8B-B14F-4D97-AF65-F5344CB8AC3E}">
        <p14:creationId xmlns:p14="http://schemas.microsoft.com/office/powerpoint/2010/main" val="34436883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3277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B42335A-B0D8-4ED9-A442-CD89E32C05D6}" type="slidenum">
              <a:rPr lang="en-US">
                <a:cs typeface="Arial" charset="0"/>
              </a:rPr>
              <a:pPr fontAlgn="base">
                <a:spcBef>
                  <a:spcPct val="0"/>
                </a:spcBef>
                <a:spcAft>
                  <a:spcPct val="0"/>
                </a:spcAft>
                <a:defRPr/>
              </a:pPr>
              <a:t>50</a:t>
            </a:fld>
            <a:endParaRPr lang="en-US" dirty="0">
              <a:cs typeface="Arial" charset="0"/>
            </a:endParaRPr>
          </a:p>
        </p:txBody>
      </p:sp>
    </p:spTree>
    <p:extLst>
      <p:ext uri="{BB962C8B-B14F-4D97-AF65-F5344CB8AC3E}">
        <p14:creationId xmlns:p14="http://schemas.microsoft.com/office/powerpoint/2010/main" val="210384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204" eaLnBrk="0" hangingPunct="0">
              <a:defRPr sz="1400">
                <a:solidFill>
                  <a:schemeClr val="tx1"/>
                </a:solidFill>
                <a:latin typeface="Arial" charset="0"/>
              </a:defRPr>
            </a:lvl1pPr>
            <a:lvl2pPr marL="741159" indent="-285061" defTabSz="950204" eaLnBrk="0" hangingPunct="0">
              <a:defRPr sz="1400">
                <a:solidFill>
                  <a:schemeClr val="tx1"/>
                </a:solidFill>
                <a:latin typeface="Arial" charset="0"/>
              </a:defRPr>
            </a:lvl2pPr>
            <a:lvl3pPr marL="1140245" indent="-228049" defTabSz="950204" eaLnBrk="0" hangingPunct="0">
              <a:defRPr sz="1400">
                <a:solidFill>
                  <a:schemeClr val="tx1"/>
                </a:solidFill>
                <a:latin typeface="Arial" charset="0"/>
              </a:defRPr>
            </a:lvl3pPr>
            <a:lvl4pPr marL="1596343" indent="-228049" defTabSz="950204" eaLnBrk="0" hangingPunct="0">
              <a:defRPr sz="1400">
                <a:solidFill>
                  <a:schemeClr val="tx1"/>
                </a:solidFill>
                <a:latin typeface="Arial" charset="0"/>
              </a:defRPr>
            </a:lvl4pPr>
            <a:lvl5pPr marL="2052441" indent="-228049" defTabSz="950204" eaLnBrk="0" hangingPunct="0">
              <a:defRPr sz="1400">
                <a:solidFill>
                  <a:schemeClr val="tx1"/>
                </a:solidFill>
                <a:latin typeface="Arial" charset="0"/>
              </a:defRPr>
            </a:lvl5pPr>
            <a:lvl6pPr marL="2508539" indent="-228049" defTabSz="950204" eaLnBrk="0" fontAlgn="base" hangingPunct="0">
              <a:spcBef>
                <a:spcPct val="0"/>
              </a:spcBef>
              <a:spcAft>
                <a:spcPct val="0"/>
              </a:spcAft>
              <a:defRPr sz="1400">
                <a:solidFill>
                  <a:schemeClr val="tx1"/>
                </a:solidFill>
                <a:latin typeface="Arial" charset="0"/>
              </a:defRPr>
            </a:lvl6pPr>
            <a:lvl7pPr marL="2964636" indent="-228049" defTabSz="950204" eaLnBrk="0" fontAlgn="base" hangingPunct="0">
              <a:spcBef>
                <a:spcPct val="0"/>
              </a:spcBef>
              <a:spcAft>
                <a:spcPct val="0"/>
              </a:spcAft>
              <a:defRPr sz="1400">
                <a:solidFill>
                  <a:schemeClr val="tx1"/>
                </a:solidFill>
                <a:latin typeface="Arial" charset="0"/>
              </a:defRPr>
            </a:lvl7pPr>
            <a:lvl8pPr marL="3420735" indent="-228049" defTabSz="950204" eaLnBrk="0" fontAlgn="base" hangingPunct="0">
              <a:spcBef>
                <a:spcPct val="0"/>
              </a:spcBef>
              <a:spcAft>
                <a:spcPct val="0"/>
              </a:spcAft>
              <a:defRPr sz="1400">
                <a:solidFill>
                  <a:schemeClr val="tx1"/>
                </a:solidFill>
                <a:latin typeface="Arial" charset="0"/>
              </a:defRPr>
            </a:lvl8pPr>
            <a:lvl9pPr marL="3876833" indent="-228049" defTabSz="950204" eaLnBrk="0" fontAlgn="base" hangingPunct="0">
              <a:spcBef>
                <a:spcPct val="0"/>
              </a:spcBef>
              <a:spcAft>
                <a:spcPct val="0"/>
              </a:spcAft>
              <a:defRPr sz="1400">
                <a:solidFill>
                  <a:schemeClr val="tx1"/>
                </a:solidFill>
                <a:latin typeface="Arial" charset="0"/>
              </a:defRPr>
            </a:lvl9pPr>
          </a:lstStyle>
          <a:p>
            <a:fld id="{A516A8A2-CF4A-4A05-99E2-820B75A49CDB}" type="slidenum">
              <a:rPr lang="en-US" altLang="en-US" sz="1000">
                <a:latin typeface="Times New Roman" pitchFamily="18" charset="0"/>
              </a:rPr>
              <a:pPr/>
              <a:t>51</a:t>
            </a:fld>
            <a:endParaRPr lang="en-US" altLang="en-US" sz="1000" dirty="0">
              <a:latin typeface="Times New Roman" pitchFamily="18" charset="0"/>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1070258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52</a:t>
            </a:fld>
            <a:endParaRPr lang="en-US" dirty="0"/>
          </a:p>
        </p:txBody>
      </p:sp>
    </p:spTree>
    <p:extLst>
      <p:ext uri="{BB962C8B-B14F-4D97-AF65-F5344CB8AC3E}">
        <p14:creationId xmlns:p14="http://schemas.microsoft.com/office/powerpoint/2010/main" val="39345592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204" eaLnBrk="0" hangingPunct="0">
              <a:defRPr sz="1400">
                <a:solidFill>
                  <a:schemeClr val="tx1"/>
                </a:solidFill>
                <a:latin typeface="Arial" charset="0"/>
              </a:defRPr>
            </a:lvl1pPr>
            <a:lvl2pPr marL="741159" indent="-285061" defTabSz="950204" eaLnBrk="0" hangingPunct="0">
              <a:defRPr sz="1400">
                <a:solidFill>
                  <a:schemeClr val="tx1"/>
                </a:solidFill>
                <a:latin typeface="Arial" charset="0"/>
              </a:defRPr>
            </a:lvl2pPr>
            <a:lvl3pPr marL="1140245" indent="-228049" defTabSz="950204" eaLnBrk="0" hangingPunct="0">
              <a:defRPr sz="1400">
                <a:solidFill>
                  <a:schemeClr val="tx1"/>
                </a:solidFill>
                <a:latin typeface="Arial" charset="0"/>
              </a:defRPr>
            </a:lvl3pPr>
            <a:lvl4pPr marL="1596343" indent="-228049" defTabSz="950204" eaLnBrk="0" hangingPunct="0">
              <a:defRPr sz="1400">
                <a:solidFill>
                  <a:schemeClr val="tx1"/>
                </a:solidFill>
                <a:latin typeface="Arial" charset="0"/>
              </a:defRPr>
            </a:lvl4pPr>
            <a:lvl5pPr marL="2052441" indent="-228049" defTabSz="950204" eaLnBrk="0" hangingPunct="0">
              <a:defRPr sz="1400">
                <a:solidFill>
                  <a:schemeClr val="tx1"/>
                </a:solidFill>
                <a:latin typeface="Arial" charset="0"/>
              </a:defRPr>
            </a:lvl5pPr>
            <a:lvl6pPr marL="2508539" indent="-228049" defTabSz="950204" eaLnBrk="0" fontAlgn="base" hangingPunct="0">
              <a:spcBef>
                <a:spcPct val="0"/>
              </a:spcBef>
              <a:spcAft>
                <a:spcPct val="0"/>
              </a:spcAft>
              <a:defRPr sz="1400">
                <a:solidFill>
                  <a:schemeClr val="tx1"/>
                </a:solidFill>
                <a:latin typeface="Arial" charset="0"/>
              </a:defRPr>
            </a:lvl6pPr>
            <a:lvl7pPr marL="2964636" indent="-228049" defTabSz="950204" eaLnBrk="0" fontAlgn="base" hangingPunct="0">
              <a:spcBef>
                <a:spcPct val="0"/>
              </a:spcBef>
              <a:spcAft>
                <a:spcPct val="0"/>
              </a:spcAft>
              <a:defRPr sz="1400">
                <a:solidFill>
                  <a:schemeClr val="tx1"/>
                </a:solidFill>
                <a:latin typeface="Arial" charset="0"/>
              </a:defRPr>
            </a:lvl7pPr>
            <a:lvl8pPr marL="3420735" indent="-228049" defTabSz="950204" eaLnBrk="0" fontAlgn="base" hangingPunct="0">
              <a:spcBef>
                <a:spcPct val="0"/>
              </a:spcBef>
              <a:spcAft>
                <a:spcPct val="0"/>
              </a:spcAft>
              <a:defRPr sz="1400">
                <a:solidFill>
                  <a:schemeClr val="tx1"/>
                </a:solidFill>
                <a:latin typeface="Arial" charset="0"/>
              </a:defRPr>
            </a:lvl8pPr>
            <a:lvl9pPr marL="3876833" indent="-228049" defTabSz="950204" eaLnBrk="0" fontAlgn="base" hangingPunct="0">
              <a:spcBef>
                <a:spcPct val="0"/>
              </a:spcBef>
              <a:spcAft>
                <a:spcPct val="0"/>
              </a:spcAft>
              <a:defRPr sz="1400">
                <a:solidFill>
                  <a:schemeClr val="tx1"/>
                </a:solidFill>
                <a:latin typeface="Arial" charset="0"/>
              </a:defRPr>
            </a:lvl9pPr>
          </a:lstStyle>
          <a:p>
            <a:fld id="{EF6B4937-C7E1-4D0B-AD8C-164287989549}" type="slidenum">
              <a:rPr lang="en-US" altLang="en-US" sz="1000">
                <a:latin typeface="Times New Roman" pitchFamily="18" charset="0"/>
              </a:rPr>
              <a:pPr/>
              <a:t>53</a:t>
            </a:fld>
            <a:endParaRPr lang="en-US" altLang="en-US" sz="1000" dirty="0">
              <a:latin typeface="Times New Roman" pitchFamily="18" charset="0"/>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7693755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54</a:t>
            </a:fld>
            <a:endParaRPr lang="en-US" dirty="0"/>
          </a:p>
        </p:txBody>
      </p:sp>
    </p:spTree>
    <p:extLst>
      <p:ext uri="{BB962C8B-B14F-4D97-AF65-F5344CB8AC3E}">
        <p14:creationId xmlns:p14="http://schemas.microsoft.com/office/powerpoint/2010/main" val="6905040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204" eaLnBrk="0" hangingPunct="0">
              <a:defRPr sz="1400">
                <a:solidFill>
                  <a:schemeClr val="tx1"/>
                </a:solidFill>
                <a:latin typeface="Arial" charset="0"/>
              </a:defRPr>
            </a:lvl1pPr>
            <a:lvl2pPr marL="741159" indent="-285061" defTabSz="950204" eaLnBrk="0" hangingPunct="0">
              <a:defRPr sz="1400">
                <a:solidFill>
                  <a:schemeClr val="tx1"/>
                </a:solidFill>
                <a:latin typeface="Arial" charset="0"/>
              </a:defRPr>
            </a:lvl2pPr>
            <a:lvl3pPr marL="1140245" indent="-228049" defTabSz="950204" eaLnBrk="0" hangingPunct="0">
              <a:defRPr sz="1400">
                <a:solidFill>
                  <a:schemeClr val="tx1"/>
                </a:solidFill>
                <a:latin typeface="Arial" charset="0"/>
              </a:defRPr>
            </a:lvl3pPr>
            <a:lvl4pPr marL="1596343" indent="-228049" defTabSz="950204" eaLnBrk="0" hangingPunct="0">
              <a:defRPr sz="1400">
                <a:solidFill>
                  <a:schemeClr val="tx1"/>
                </a:solidFill>
                <a:latin typeface="Arial" charset="0"/>
              </a:defRPr>
            </a:lvl4pPr>
            <a:lvl5pPr marL="2052441" indent="-228049" defTabSz="950204" eaLnBrk="0" hangingPunct="0">
              <a:defRPr sz="1400">
                <a:solidFill>
                  <a:schemeClr val="tx1"/>
                </a:solidFill>
                <a:latin typeface="Arial" charset="0"/>
              </a:defRPr>
            </a:lvl5pPr>
            <a:lvl6pPr marL="2508539" indent="-228049" defTabSz="950204" eaLnBrk="0" fontAlgn="base" hangingPunct="0">
              <a:spcBef>
                <a:spcPct val="0"/>
              </a:spcBef>
              <a:spcAft>
                <a:spcPct val="0"/>
              </a:spcAft>
              <a:defRPr sz="1400">
                <a:solidFill>
                  <a:schemeClr val="tx1"/>
                </a:solidFill>
                <a:latin typeface="Arial" charset="0"/>
              </a:defRPr>
            </a:lvl6pPr>
            <a:lvl7pPr marL="2964636" indent="-228049" defTabSz="950204" eaLnBrk="0" fontAlgn="base" hangingPunct="0">
              <a:spcBef>
                <a:spcPct val="0"/>
              </a:spcBef>
              <a:spcAft>
                <a:spcPct val="0"/>
              </a:spcAft>
              <a:defRPr sz="1400">
                <a:solidFill>
                  <a:schemeClr val="tx1"/>
                </a:solidFill>
                <a:latin typeface="Arial" charset="0"/>
              </a:defRPr>
            </a:lvl7pPr>
            <a:lvl8pPr marL="3420735" indent="-228049" defTabSz="950204" eaLnBrk="0" fontAlgn="base" hangingPunct="0">
              <a:spcBef>
                <a:spcPct val="0"/>
              </a:spcBef>
              <a:spcAft>
                <a:spcPct val="0"/>
              </a:spcAft>
              <a:defRPr sz="1400">
                <a:solidFill>
                  <a:schemeClr val="tx1"/>
                </a:solidFill>
                <a:latin typeface="Arial" charset="0"/>
              </a:defRPr>
            </a:lvl8pPr>
            <a:lvl9pPr marL="3876833" indent="-228049" defTabSz="950204" eaLnBrk="0" fontAlgn="base" hangingPunct="0">
              <a:spcBef>
                <a:spcPct val="0"/>
              </a:spcBef>
              <a:spcAft>
                <a:spcPct val="0"/>
              </a:spcAft>
              <a:defRPr sz="1400">
                <a:solidFill>
                  <a:schemeClr val="tx1"/>
                </a:solidFill>
                <a:latin typeface="Arial" charset="0"/>
              </a:defRPr>
            </a:lvl9pPr>
          </a:lstStyle>
          <a:p>
            <a:fld id="{15BC5823-927D-4B40-8322-52758818980E}" type="slidenum">
              <a:rPr lang="en-US" altLang="en-US" sz="1000">
                <a:latin typeface="Times New Roman" pitchFamily="18" charset="0"/>
              </a:rPr>
              <a:pPr/>
              <a:t>55</a:t>
            </a:fld>
            <a:endParaRPr lang="en-US" altLang="en-US" sz="1000" dirty="0">
              <a:latin typeface="Times New Roman" pitchFamily="18" charset="0"/>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2403100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204" eaLnBrk="0" hangingPunct="0">
              <a:defRPr sz="1400">
                <a:solidFill>
                  <a:schemeClr val="tx1"/>
                </a:solidFill>
                <a:latin typeface="Arial" charset="0"/>
              </a:defRPr>
            </a:lvl1pPr>
            <a:lvl2pPr marL="741159" indent="-285061" defTabSz="950204" eaLnBrk="0" hangingPunct="0">
              <a:defRPr sz="1400">
                <a:solidFill>
                  <a:schemeClr val="tx1"/>
                </a:solidFill>
                <a:latin typeface="Arial" charset="0"/>
              </a:defRPr>
            </a:lvl2pPr>
            <a:lvl3pPr marL="1140245" indent="-228049" defTabSz="950204" eaLnBrk="0" hangingPunct="0">
              <a:defRPr sz="1400">
                <a:solidFill>
                  <a:schemeClr val="tx1"/>
                </a:solidFill>
                <a:latin typeface="Arial" charset="0"/>
              </a:defRPr>
            </a:lvl3pPr>
            <a:lvl4pPr marL="1596343" indent="-228049" defTabSz="950204" eaLnBrk="0" hangingPunct="0">
              <a:defRPr sz="1400">
                <a:solidFill>
                  <a:schemeClr val="tx1"/>
                </a:solidFill>
                <a:latin typeface="Arial" charset="0"/>
              </a:defRPr>
            </a:lvl4pPr>
            <a:lvl5pPr marL="2052441" indent="-228049" defTabSz="950204" eaLnBrk="0" hangingPunct="0">
              <a:defRPr sz="1400">
                <a:solidFill>
                  <a:schemeClr val="tx1"/>
                </a:solidFill>
                <a:latin typeface="Arial" charset="0"/>
              </a:defRPr>
            </a:lvl5pPr>
            <a:lvl6pPr marL="2508539" indent="-228049" defTabSz="950204" eaLnBrk="0" fontAlgn="base" hangingPunct="0">
              <a:spcBef>
                <a:spcPct val="0"/>
              </a:spcBef>
              <a:spcAft>
                <a:spcPct val="0"/>
              </a:spcAft>
              <a:defRPr sz="1400">
                <a:solidFill>
                  <a:schemeClr val="tx1"/>
                </a:solidFill>
                <a:latin typeface="Arial" charset="0"/>
              </a:defRPr>
            </a:lvl6pPr>
            <a:lvl7pPr marL="2964636" indent="-228049" defTabSz="950204" eaLnBrk="0" fontAlgn="base" hangingPunct="0">
              <a:spcBef>
                <a:spcPct val="0"/>
              </a:spcBef>
              <a:spcAft>
                <a:spcPct val="0"/>
              </a:spcAft>
              <a:defRPr sz="1400">
                <a:solidFill>
                  <a:schemeClr val="tx1"/>
                </a:solidFill>
                <a:latin typeface="Arial" charset="0"/>
              </a:defRPr>
            </a:lvl7pPr>
            <a:lvl8pPr marL="3420735" indent="-228049" defTabSz="950204" eaLnBrk="0" fontAlgn="base" hangingPunct="0">
              <a:spcBef>
                <a:spcPct val="0"/>
              </a:spcBef>
              <a:spcAft>
                <a:spcPct val="0"/>
              </a:spcAft>
              <a:defRPr sz="1400">
                <a:solidFill>
                  <a:schemeClr val="tx1"/>
                </a:solidFill>
                <a:latin typeface="Arial" charset="0"/>
              </a:defRPr>
            </a:lvl8pPr>
            <a:lvl9pPr marL="3876833" indent="-228049" defTabSz="950204" eaLnBrk="0" fontAlgn="base" hangingPunct="0">
              <a:spcBef>
                <a:spcPct val="0"/>
              </a:spcBef>
              <a:spcAft>
                <a:spcPct val="0"/>
              </a:spcAft>
              <a:defRPr sz="1400">
                <a:solidFill>
                  <a:schemeClr val="tx1"/>
                </a:solidFill>
                <a:latin typeface="Arial" charset="0"/>
              </a:defRPr>
            </a:lvl9pPr>
          </a:lstStyle>
          <a:p>
            <a:fld id="{0A106461-2FE1-402C-8431-D25BFAD393FA}" type="slidenum">
              <a:rPr lang="en-US" altLang="en-US" sz="1000">
                <a:latin typeface="Times New Roman" pitchFamily="18" charset="0"/>
              </a:rPr>
              <a:pPr/>
              <a:t>56</a:t>
            </a:fld>
            <a:endParaRPr lang="en-US" altLang="en-US" sz="1000" dirty="0">
              <a:latin typeface="Times New Roman" pitchFamily="18" charset="0"/>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873437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57</a:t>
            </a:fld>
            <a:endParaRPr lang="en-US" dirty="0"/>
          </a:p>
        </p:txBody>
      </p:sp>
    </p:spTree>
    <p:extLst>
      <p:ext uri="{BB962C8B-B14F-4D97-AF65-F5344CB8AC3E}">
        <p14:creationId xmlns:p14="http://schemas.microsoft.com/office/powerpoint/2010/main" val="29491864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58</a:t>
            </a:fld>
            <a:endParaRPr lang="en-US" dirty="0"/>
          </a:p>
        </p:txBody>
      </p:sp>
    </p:spTree>
    <p:extLst>
      <p:ext uri="{BB962C8B-B14F-4D97-AF65-F5344CB8AC3E}">
        <p14:creationId xmlns:p14="http://schemas.microsoft.com/office/powerpoint/2010/main" val="121913112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204" eaLnBrk="0" hangingPunct="0">
              <a:defRPr sz="1400">
                <a:solidFill>
                  <a:schemeClr val="tx1"/>
                </a:solidFill>
                <a:latin typeface="Arial" charset="0"/>
              </a:defRPr>
            </a:lvl1pPr>
            <a:lvl2pPr marL="741159" indent="-285061" defTabSz="950204" eaLnBrk="0" hangingPunct="0">
              <a:defRPr sz="1400">
                <a:solidFill>
                  <a:schemeClr val="tx1"/>
                </a:solidFill>
                <a:latin typeface="Arial" charset="0"/>
              </a:defRPr>
            </a:lvl2pPr>
            <a:lvl3pPr marL="1140245" indent="-228049" defTabSz="950204" eaLnBrk="0" hangingPunct="0">
              <a:defRPr sz="1400">
                <a:solidFill>
                  <a:schemeClr val="tx1"/>
                </a:solidFill>
                <a:latin typeface="Arial" charset="0"/>
              </a:defRPr>
            </a:lvl3pPr>
            <a:lvl4pPr marL="1596343" indent="-228049" defTabSz="950204" eaLnBrk="0" hangingPunct="0">
              <a:defRPr sz="1400">
                <a:solidFill>
                  <a:schemeClr val="tx1"/>
                </a:solidFill>
                <a:latin typeface="Arial" charset="0"/>
              </a:defRPr>
            </a:lvl4pPr>
            <a:lvl5pPr marL="2052441" indent="-228049" defTabSz="950204" eaLnBrk="0" hangingPunct="0">
              <a:defRPr sz="1400">
                <a:solidFill>
                  <a:schemeClr val="tx1"/>
                </a:solidFill>
                <a:latin typeface="Arial" charset="0"/>
              </a:defRPr>
            </a:lvl5pPr>
            <a:lvl6pPr marL="2508539" indent="-228049" defTabSz="950204" eaLnBrk="0" fontAlgn="base" hangingPunct="0">
              <a:spcBef>
                <a:spcPct val="0"/>
              </a:spcBef>
              <a:spcAft>
                <a:spcPct val="0"/>
              </a:spcAft>
              <a:defRPr sz="1400">
                <a:solidFill>
                  <a:schemeClr val="tx1"/>
                </a:solidFill>
                <a:latin typeface="Arial" charset="0"/>
              </a:defRPr>
            </a:lvl6pPr>
            <a:lvl7pPr marL="2964636" indent="-228049" defTabSz="950204" eaLnBrk="0" fontAlgn="base" hangingPunct="0">
              <a:spcBef>
                <a:spcPct val="0"/>
              </a:spcBef>
              <a:spcAft>
                <a:spcPct val="0"/>
              </a:spcAft>
              <a:defRPr sz="1400">
                <a:solidFill>
                  <a:schemeClr val="tx1"/>
                </a:solidFill>
                <a:latin typeface="Arial" charset="0"/>
              </a:defRPr>
            </a:lvl7pPr>
            <a:lvl8pPr marL="3420735" indent="-228049" defTabSz="950204" eaLnBrk="0" fontAlgn="base" hangingPunct="0">
              <a:spcBef>
                <a:spcPct val="0"/>
              </a:spcBef>
              <a:spcAft>
                <a:spcPct val="0"/>
              </a:spcAft>
              <a:defRPr sz="1400">
                <a:solidFill>
                  <a:schemeClr val="tx1"/>
                </a:solidFill>
                <a:latin typeface="Arial" charset="0"/>
              </a:defRPr>
            </a:lvl8pPr>
            <a:lvl9pPr marL="3876833" indent="-228049" defTabSz="950204" eaLnBrk="0" fontAlgn="base" hangingPunct="0">
              <a:spcBef>
                <a:spcPct val="0"/>
              </a:spcBef>
              <a:spcAft>
                <a:spcPct val="0"/>
              </a:spcAft>
              <a:defRPr sz="1400">
                <a:solidFill>
                  <a:schemeClr val="tx1"/>
                </a:solidFill>
                <a:latin typeface="Arial" charset="0"/>
              </a:defRPr>
            </a:lvl9pPr>
          </a:lstStyle>
          <a:p>
            <a:fld id="{7748EC37-56DB-4612-B891-0CF6905A7E6B}" type="slidenum">
              <a:rPr lang="en-US" altLang="en-US" sz="1000">
                <a:latin typeface="Times New Roman" pitchFamily="18" charset="0"/>
              </a:rPr>
              <a:pPr/>
              <a:t>60</a:t>
            </a:fld>
            <a:endParaRPr lang="en-US" altLang="en-US" sz="1000" dirty="0">
              <a:latin typeface="Times New Roman" pitchFamily="18" charset="0"/>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668506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8</a:t>
            </a:fld>
            <a:endParaRPr lang="en-US" dirty="0"/>
          </a:p>
        </p:txBody>
      </p:sp>
    </p:spTree>
    <p:extLst>
      <p:ext uri="{BB962C8B-B14F-4D97-AF65-F5344CB8AC3E}">
        <p14:creationId xmlns:p14="http://schemas.microsoft.com/office/powerpoint/2010/main" val="361143019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204" eaLnBrk="0" hangingPunct="0">
              <a:defRPr sz="1400">
                <a:solidFill>
                  <a:schemeClr val="tx1"/>
                </a:solidFill>
                <a:latin typeface="Arial" charset="0"/>
              </a:defRPr>
            </a:lvl1pPr>
            <a:lvl2pPr marL="741159" indent="-285061" defTabSz="950204" eaLnBrk="0" hangingPunct="0">
              <a:defRPr sz="1400">
                <a:solidFill>
                  <a:schemeClr val="tx1"/>
                </a:solidFill>
                <a:latin typeface="Arial" charset="0"/>
              </a:defRPr>
            </a:lvl2pPr>
            <a:lvl3pPr marL="1140245" indent="-228049" defTabSz="950204" eaLnBrk="0" hangingPunct="0">
              <a:defRPr sz="1400">
                <a:solidFill>
                  <a:schemeClr val="tx1"/>
                </a:solidFill>
                <a:latin typeface="Arial" charset="0"/>
              </a:defRPr>
            </a:lvl3pPr>
            <a:lvl4pPr marL="1596343" indent="-228049" defTabSz="950204" eaLnBrk="0" hangingPunct="0">
              <a:defRPr sz="1400">
                <a:solidFill>
                  <a:schemeClr val="tx1"/>
                </a:solidFill>
                <a:latin typeface="Arial" charset="0"/>
              </a:defRPr>
            </a:lvl4pPr>
            <a:lvl5pPr marL="2052441" indent="-228049" defTabSz="950204" eaLnBrk="0" hangingPunct="0">
              <a:defRPr sz="1400">
                <a:solidFill>
                  <a:schemeClr val="tx1"/>
                </a:solidFill>
                <a:latin typeface="Arial" charset="0"/>
              </a:defRPr>
            </a:lvl5pPr>
            <a:lvl6pPr marL="2508539" indent="-228049" defTabSz="950204" eaLnBrk="0" fontAlgn="base" hangingPunct="0">
              <a:spcBef>
                <a:spcPct val="0"/>
              </a:spcBef>
              <a:spcAft>
                <a:spcPct val="0"/>
              </a:spcAft>
              <a:defRPr sz="1400">
                <a:solidFill>
                  <a:schemeClr val="tx1"/>
                </a:solidFill>
                <a:latin typeface="Arial" charset="0"/>
              </a:defRPr>
            </a:lvl6pPr>
            <a:lvl7pPr marL="2964636" indent="-228049" defTabSz="950204" eaLnBrk="0" fontAlgn="base" hangingPunct="0">
              <a:spcBef>
                <a:spcPct val="0"/>
              </a:spcBef>
              <a:spcAft>
                <a:spcPct val="0"/>
              </a:spcAft>
              <a:defRPr sz="1400">
                <a:solidFill>
                  <a:schemeClr val="tx1"/>
                </a:solidFill>
                <a:latin typeface="Arial" charset="0"/>
              </a:defRPr>
            </a:lvl7pPr>
            <a:lvl8pPr marL="3420735" indent="-228049" defTabSz="950204" eaLnBrk="0" fontAlgn="base" hangingPunct="0">
              <a:spcBef>
                <a:spcPct val="0"/>
              </a:spcBef>
              <a:spcAft>
                <a:spcPct val="0"/>
              </a:spcAft>
              <a:defRPr sz="1400">
                <a:solidFill>
                  <a:schemeClr val="tx1"/>
                </a:solidFill>
                <a:latin typeface="Arial" charset="0"/>
              </a:defRPr>
            </a:lvl8pPr>
            <a:lvl9pPr marL="3876833" indent="-228049" defTabSz="950204" eaLnBrk="0" fontAlgn="base" hangingPunct="0">
              <a:spcBef>
                <a:spcPct val="0"/>
              </a:spcBef>
              <a:spcAft>
                <a:spcPct val="0"/>
              </a:spcAft>
              <a:defRPr sz="1400">
                <a:solidFill>
                  <a:schemeClr val="tx1"/>
                </a:solidFill>
                <a:latin typeface="Arial" charset="0"/>
              </a:defRPr>
            </a:lvl9pPr>
          </a:lstStyle>
          <a:p>
            <a:fld id="{FDBD645B-A0AE-4BB4-84FC-B5D9F48C2DFB}" type="slidenum">
              <a:rPr lang="en-US" altLang="en-US" sz="1000">
                <a:latin typeface="Times New Roman" pitchFamily="18" charset="0"/>
              </a:rPr>
              <a:pPr/>
              <a:t>61</a:t>
            </a:fld>
            <a:endParaRPr lang="en-US" altLang="en-US" sz="1000" dirty="0">
              <a:latin typeface="Times New Roman" pitchFamily="18" charset="0"/>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4128995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204" eaLnBrk="0" hangingPunct="0">
              <a:defRPr sz="1400">
                <a:solidFill>
                  <a:schemeClr val="tx1"/>
                </a:solidFill>
                <a:latin typeface="Arial" charset="0"/>
              </a:defRPr>
            </a:lvl1pPr>
            <a:lvl2pPr marL="741159" indent="-285061" defTabSz="950204" eaLnBrk="0" hangingPunct="0">
              <a:defRPr sz="1400">
                <a:solidFill>
                  <a:schemeClr val="tx1"/>
                </a:solidFill>
                <a:latin typeface="Arial" charset="0"/>
              </a:defRPr>
            </a:lvl2pPr>
            <a:lvl3pPr marL="1140245" indent="-228049" defTabSz="950204" eaLnBrk="0" hangingPunct="0">
              <a:defRPr sz="1400">
                <a:solidFill>
                  <a:schemeClr val="tx1"/>
                </a:solidFill>
                <a:latin typeface="Arial" charset="0"/>
              </a:defRPr>
            </a:lvl3pPr>
            <a:lvl4pPr marL="1596343" indent="-228049" defTabSz="950204" eaLnBrk="0" hangingPunct="0">
              <a:defRPr sz="1400">
                <a:solidFill>
                  <a:schemeClr val="tx1"/>
                </a:solidFill>
                <a:latin typeface="Arial" charset="0"/>
              </a:defRPr>
            </a:lvl4pPr>
            <a:lvl5pPr marL="2052441" indent="-228049" defTabSz="950204" eaLnBrk="0" hangingPunct="0">
              <a:defRPr sz="1400">
                <a:solidFill>
                  <a:schemeClr val="tx1"/>
                </a:solidFill>
                <a:latin typeface="Arial" charset="0"/>
              </a:defRPr>
            </a:lvl5pPr>
            <a:lvl6pPr marL="2508539" indent="-228049" defTabSz="950204" eaLnBrk="0" fontAlgn="base" hangingPunct="0">
              <a:spcBef>
                <a:spcPct val="0"/>
              </a:spcBef>
              <a:spcAft>
                <a:spcPct val="0"/>
              </a:spcAft>
              <a:defRPr sz="1400">
                <a:solidFill>
                  <a:schemeClr val="tx1"/>
                </a:solidFill>
                <a:latin typeface="Arial" charset="0"/>
              </a:defRPr>
            </a:lvl6pPr>
            <a:lvl7pPr marL="2964636" indent="-228049" defTabSz="950204" eaLnBrk="0" fontAlgn="base" hangingPunct="0">
              <a:spcBef>
                <a:spcPct val="0"/>
              </a:spcBef>
              <a:spcAft>
                <a:spcPct val="0"/>
              </a:spcAft>
              <a:defRPr sz="1400">
                <a:solidFill>
                  <a:schemeClr val="tx1"/>
                </a:solidFill>
                <a:latin typeface="Arial" charset="0"/>
              </a:defRPr>
            </a:lvl7pPr>
            <a:lvl8pPr marL="3420735" indent="-228049" defTabSz="950204" eaLnBrk="0" fontAlgn="base" hangingPunct="0">
              <a:spcBef>
                <a:spcPct val="0"/>
              </a:spcBef>
              <a:spcAft>
                <a:spcPct val="0"/>
              </a:spcAft>
              <a:defRPr sz="1400">
                <a:solidFill>
                  <a:schemeClr val="tx1"/>
                </a:solidFill>
                <a:latin typeface="Arial" charset="0"/>
              </a:defRPr>
            </a:lvl8pPr>
            <a:lvl9pPr marL="3876833" indent="-228049" defTabSz="950204" eaLnBrk="0" fontAlgn="base" hangingPunct="0">
              <a:spcBef>
                <a:spcPct val="0"/>
              </a:spcBef>
              <a:spcAft>
                <a:spcPct val="0"/>
              </a:spcAft>
              <a:defRPr sz="1400">
                <a:solidFill>
                  <a:schemeClr val="tx1"/>
                </a:solidFill>
                <a:latin typeface="Arial" charset="0"/>
              </a:defRPr>
            </a:lvl9pPr>
          </a:lstStyle>
          <a:p>
            <a:fld id="{51F81B92-C140-404A-A4B8-78D5E62E50A7}" type="slidenum">
              <a:rPr lang="en-US" altLang="en-US" sz="1000">
                <a:latin typeface="Times New Roman" pitchFamily="18" charset="0"/>
              </a:rPr>
              <a:pPr/>
              <a:t>62</a:t>
            </a:fld>
            <a:endParaRPr lang="en-US" altLang="en-US" sz="1000" dirty="0">
              <a:latin typeface="Times New Roman" pitchFamily="18" charset="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64465865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204" eaLnBrk="0" hangingPunct="0">
              <a:defRPr sz="1400">
                <a:solidFill>
                  <a:schemeClr val="tx1"/>
                </a:solidFill>
                <a:latin typeface="Arial" charset="0"/>
              </a:defRPr>
            </a:lvl1pPr>
            <a:lvl2pPr marL="741159" indent="-285061" defTabSz="950204" eaLnBrk="0" hangingPunct="0">
              <a:defRPr sz="1400">
                <a:solidFill>
                  <a:schemeClr val="tx1"/>
                </a:solidFill>
                <a:latin typeface="Arial" charset="0"/>
              </a:defRPr>
            </a:lvl2pPr>
            <a:lvl3pPr marL="1140245" indent="-228049" defTabSz="950204" eaLnBrk="0" hangingPunct="0">
              <a:defRPr sz="1400">
                <a:solidFill>
                  <a:schemeClr val="tx1"/>
                </a:solidFill>
                <a:latin typeface="Arial" charset="0"/>
              </a:defRPr>
            </a:lvl3pPr>
            <a:lvl4pPr marL="1596343" indent="-228049" defTabSz="950204" eaLnBrk="0" hangingPunct="0">
              <a:defRPr sz="1400">
                <a:solidFill>
                  <a:schemeClr val="tx1"/>
                </a:solidFill>
                <a:latin typeface="Arial" charset="0"/>
              </a:defRPr>
            </a:lvl4pPr>
            <a:lvl5pPr marL="2052441" indent="-228049" defTabSz="950204" eaLnBrk="0" hangingPunct="0">
              <a:defRPr sz="1400">
                <a:solidFill>
                  <a:schemeClr val="tx1"/>
                </a:solidFill>
                <a:latin typeface="Arial" charset="0"/>
              </a:defRPr>
            </a:lvl5pPr>
            <a:lvl6pPr marL="2508539" indent="-228049" defTabSz="950204" eaLnBrk="0" fontAlgn="base" hangingPunct="0">
              <a:spcBef>
                <a:spcPct val="0"/>
              </a:spcBef>
              <a:spcAft>
                <a:spcPct val="0"/>
              </a:spcAft>
              <a:defRPr sz="1400">
                <a:solidFill>
                  <a:schemeClr val="tx1"/>
                </a:solidFill>
                <a:latin typeface="Arial" charset="0"/>
              </a:defRPr>
            </a:lvl6pPr>
            <a:lvl7pPr marL="2964636" indent="-228049" defTabSz="950204" eaLnBrk="0" fontAlgn="base" hangingPunct="0">
              <a:spcBef>
                <a:spcPct val="0"/>
              </a:spcBef>
              <a:spcAft>
                <a:spcPct val="0"/>
              </a:spcAft>
              <a:defRPr sz="1400">
                <a:solidFill>
                  <a:schemeClr val="tx1"/>
                </a:solidFill>
                <a:latin typeface="Arial" charset="0"/>
              </a:defRPr>
            </a:lvl7pPr>
            <a:lvl8pPr marL="3420735" indent="-228049" defTabSz="950204" eaLnBrk="0" fontAlgn="base" hangingPunct="0">
              <a:spcBef>
                <a:spcPct val="0"/>
              </a:spcBef>
              <a:spcAft>
                <a:spcPct val="0"/>
              </a:spcAft>
              <a:defRPr sz="1400">
                <a:solidFill>
                  <a:schemeClr val="tx1"/>
                </a:solidFill>
                <a:latin typeface="Arial" charset="0"/>
              </a:defRPr>
            </a:lvl8pPr>
            <a:lvl9pPr marL="3876833" indent="-228049" defTabSz="950204" eaLnBrk="0" fontAlgn="base" hangingPunct="0">
              <a:spcBef>
                <a:spcPct val="0"/>
              </a:spcBef>
              <a:spcAft>
                <a:spcPct val="0"/>
              </a:spcAft>
              <a:defRPr sz="1400">
                <a:solidFill>
                  <a:schemeClr val="tx1"/>
                </a:solidFill>
                <a:latin typeface="Arial" charset="0"/>
              </a:defRPr>
            </a:lvl9pPr>
          </a:lstStyle>
          <a:p>
            <a:fld id="{E4EA67D0-35E1-4A65-A822-CD5D356582EC}" type="slidenum">
              <a:rPr lang="en-US" altLang="en-US" sz="1000">
                <a:latin typeface="Times New Roman" pitchFamily="18" charset="0"/>
              </a:rPr>
              <a:pPr/>
              <a:t>63</a:t>
            </a:fld>
            <a:endParaRPr lang="en-US" altLang="en-US" sz="1000" dirty="0">
              <a:latin typeface="Times New Roman" pitchFamily="18" charset="0"/>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endParaRPr lang="en-US" altLang="en-US" dirty="0"/>
          </a:p>
        </p:txBody>
      </p:sp>
    </p:spTree>
    <p:extLst>
      <p:ext uri="{BB962C8B-B14F-4D97-AF65-F5344CB8AC3E}">
        <p14:creationId xmlns:p14="http://schemas.microsoft.com/office/powerpoint/2010/main" val="117624450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204" eaLnBrk="0" hangingPunct="0">
              <a:defRPr sz="1400">
                <a:solidFill>
                  <a:schemeClr val="tx1"/>
                </a:solidFill>
                <a:latin typeface="Arial" charset="0"/>
              </a:defRPr>
            </a:lvl1pPr>
            <a:lvl2pPr marL="741159" indent="-285061" defTabSz="950204" eaLnBrk="0" hangingPunct="0">
              <a:defRPr sz="1400">
                <a:solidFill>
                  <a:schemeClr val="tx1"/>
                </a:solidFill>
                <a:latin typeface="Arial" charset="0"/>
              </a:defRPr>
            </a:lvl2pPr>
            <a:lvl3pPr marL="1140245" indent="-228049" defTabSz="950204" eaLnBrk="0" hangingPunct="0">
              <a:defRPr sz="1400">
                <a:solidFill>
                  <a:schemeClr val="tx1"/>
                </a:solidFill>
                <a:latin typeface="Arial" charset="0"/>
              </a:defRPr>
            </a:lvl3pPr>
            <a:lvl4pPr marL="1596343" indent="-228049" defTabSz="950204" eaLnBrk="0" hangingPunct="0">
              <a:defRPr sz="1400">
                <a:solidFill>
                  <a:schemeClr val="tx1"/>
                </a:solidFill>
                <a:latin typeface="Arial" charset="0"/>
              </a:defRPr>
            </a:lvl4pPr>
            <a:lvl5pPr marL="2052441" indent="-228049" defTabSz="950204" eaLnBrk="0" hangingPunct="0">
              <a:defRPr sz="1400">
                <a:solidFill>
                  <a:schemeClr val="tx1"/>
                </a:solidFill>
                <a:latin typeface="Arial" charset="0"/>
              </a:defRPr>
            </a:lvl5pPr>
            <a:lvl6pPr marL="2508539" indent="-228049" defTabSz="950204" eaLnBrk="0" fontAlgn="base" hangingPunct="0">
              <a:spcBef>
                <a:spcPct val="0"/>
              </a:spcBef>
              <a:spcAft>
                <a:spcPct val="0"/>
              </a:spcAft>
              <a:defRPr sz="1400">
                <a:solidFill>
                  <a:schemeClr val="tx1"/>
                </a:solidFill>
                <a:latin typeface="Arial" charset="0"/>
              </a:defRPr>
            </a:lvl6pPr>
            <a:lvl7pPr marL="2964636" indent="-228049" defTabSz="950204" eaLnBrk="0" fontAlgn="base" hangingPunct="0">
              <a:spcBef>
                <a:spcPct val="0"/>
              </a:spcBef>
              <a:spcAft>
                <a:spcPct val="0"/>
              </a:spcAft>
              <a:defRPr sz="1400">
                <a:solidFill>
                  <a:schemeClr val="tx1"/>
                </a:solidFill>
                <a:latin typeface="Arial" charset="0"/>
              </a:defRPr>
            </a:lvl7pPr>
            <a:lvl8pPr marL="3420735" indent="-228049" defTabSz="950204" eaLnBrk="0" fontAlgn="base" hangingPunct="0">
              <a:spcBef>
                <a:spcPct val="0"/>
              </a:spcBef>
              <a:spcAft>
                <a:spcPct val="0"/>
              </a:spcAft>
              <a:defRPr sz="1400">
                <a:solidFill>
                  <a:schemeClr val="tx1"/>
                </a:solidFill>
                <a:latin typeface="Arial" charset="0"/>
              </a:defRPr>
            </a:lvl8pPr>
            <a:lvl9pPr marL="3876833" indent="-228049" defTabSz="950204" eaLnBrk="0" fontAlgn="base" hangingPunct="0">
              <a:spcBef>
                <a:spcPct val="0"/>
              </a:spcBef>
              <a:spcAft>
                <a:spcPct val="0"/>
              </a:spcAft>
              <a:defRPr sz="1400">
                <a:solidFill>
                  <a:schemeClr val="tx1"/>
                </a:solidFill>
                <a:latin typeface="Arial" charset="0"/>
              </a:defRPr>
            </a:lvl9pPr>
          </a:lstStyle>
          <a:p>
            <a:fld id="{4627F4E4-14AA-49A8-B857-C778BE94D022}" type="slidenum">
              <a:rPr lang="en-US" altLang="en-US" sz="1000">
                <a:latin typeface="Times New Roman" pitchFamily="18" charset="0"/>
              </a:rPr>
              <a:pPr/>
              <a:t>64</a:t>
            </a:fld>
            <a:endParaRPr lang="en-US" altLang="en-US" sz="1000" dirty="0">
              <a:latin typeface="Times New Roman" pitchFamily="18" charset="0"/>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66264000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204" eaLnBrk="0" hangingPunct="0">
              <a:defRPr sz="1400">
                <a:solidFill>
                  <a:schemeClr val="tx1"/>
                </a:solidFill>
                <a:latin typeface="Arial" charset="0"/>
              </a:defRPr>
            </a:lvl1pPr>
            <a:lvl2pPr marL="741159" indent="-285061" defTabSz="950204" eaLnBrk="0" hangingPunct="0">
              <a:defRPr sz="1400">
                <a:solidFill>
                  <a:schemeClr val="tx1"/>
                </a:solidFill>
                <a:latin typeface="Arial" charset="0"/>
              </a:defRPr>
            </a:lvl2pPr>
            <a:lvl3pPr marL="1140245" indent="-228049" defTabSz="950204" eaLnBrk="0" hangingPunct="0">
              <a:defRPr sz="1400">
                <a:solidFill>
                  <a:schemeClr val="tx1"/>
                </a:solidFill>
                <a:latin typeface="Arial" charset="0"/>
              </a:defRPr>
            </a:lvl3pPr>
            <a:lvl4pPr marL="1596343" indent="-228049" defTabSz="950204" eaLnBrk="0" hangingPunct="0">
              <a:defRPr sz="1400">
                <a:solidFill>
                  <a:schemeClr val="tx1"/>
                </a:solidFill>
                <a:latin typeface="Arial" charset="0"/>
              </a:defRPr>
            </a:lvl4pPr>
            <a:lvl5pPr marL="2052441" indent="-228049" defTabSz="950204" eaLnBrk="0" hangingPunct="0">
              <a:defRPr sz="1400">
                <a:solidFill>
                  <a:schemeClr val="tx1"/>
                </a:solidFill>
                <a:latin typeface="Arial" charset="0"/>
              </a:defRPr>
            </a:lvl5pPr>
            <a:lvl6pPr marL="2508539" indent="-228049" defTabSz="950204" eaLnBrk="0" fontAlgn="base" hangingPunct="0">
              <a:spcBef>
                <a:spcPct val="0"/>
              </a:spcBef>
              <a:spcAft>
                <a:spcPct val="0"/>
              </a:spcAft>
              <a:defRPr sz="1400">
                <a:solidFill>
                  <a:schemeClr val="tx1"/>
                </a:solidFill>
                <a:latin typeface="Arial" charset="0"/>
              </a:defRPr>
            </a:lvl6pPr>
            <a:lvl7pPr marL="2964636" indent="-228049" defTabSz="950204" eaLnBrk="0" fontAlgn="base" hangingPunct="0">
              <a:spcBef>
                <a:spcPct val="0"/>
              </a:spcBef>
              <a:spcAft>
                <a:spcPct val="0"/>
              </a:spcAft>
              <a:defRPr sz="1400">
                <a:solidFill>
                  <a:schemeClr val="tx1"/>
                </a:solidFill>
                <a:latin typeface="Arial" charset="0"/>
              </a:defRPr>
            </a:lvl7pPr>
            <a:lvl8pPr marL="3420735" indent="-228049" defTabSz="950204" eaLnBrk="0" fontAlgn="base" hangingPunct="0">
              <a:spcBef>
                <a:spcPct val="0"/>
              </a:spcBef>
              <a:spcAft>
                <a:spcPct val="0"/>
              </a:spcAft>
              <a:defRPr sz="1400">
                <a:solidFill>
                  <a:schemeClr val="tx1"/>
                </a:solidFill>
                <a:latin typeface="Arial" charset="0"/>
              </a:defRPr>
            </a:lvl8pPr>
            <a:lvl9pPr marL="3876833" indent="-228049" defTabSz="950204" eaLnBrk="0" fontAlgn="base" hangingPunct="0">
              <a:spcBef>
                <a:spcPct val="0"/>
              </a:spcBef>
              <a:spcAft>
                <a:spcPct val="0"/>
              </a:spcAft>
              <a:defRPr sz="1400">
                <a:solidFill>
                  <a:schemeClr val="tx1"/>
                </a:solidFill>
                <a:latin typeface="Arial" charset="0"/>
              </a:defRPr>
            </a:lvl9pPr>
          </a:lstStyle>
          <a:p>
            <a:fld id="{4627F4E4-14AA-49A8-B857-C778BE94D022}" type="slidenum">
              <a:rPr lang="en-US" altLang="en-US" sz="1000">
                <a:latin typeface="Times New Roman" pitchFamily="18" charset="0"/>
              </a:rPr>
              <a:pPr/>
              <a:t>65</a:t>
            </a:fld>
            <a:endParaRPr lang="en-US" altLang="en-US" sz="1000" dirty="0">
              <a:latin typeface="Times New Roman" pitchFamily="18" charset="0"/>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95695352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66</a:t>
            </a:fld>
            <a:endParaRPr lang="en-US" dirty="0"/>
          </a:p>
        </p:txBody>
      </p:sp>
    </p:spTree>
    <p:extLst>
      <p:ext uri="{BB962C8B-B14F-4D97-AF65-F5344CB8AC3E}">
        <p14:creationId xmlns:p14="http://schemas.microsoft.com/office/powerpoint/2010/main" val="407582989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dirty="0"/>
          </a:p>
        </p:txBody>
      </p:sp>
      <p:sp>
        <p:nvSpPr>
          <p:cNvPr id="809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204" eaLnBrk="0" hangingPunct="0">
              <a:defRPr sz="1400">
                <a:solidFill>
                  <a:schemeClr val="tx1"/>
                </a:solidFill>
                <a:latin typeface="Arial" charset="0"/>
              </a:defRPr>
            </a:lvl1pPr>
            <a:lvl2pPr marL="741159" indent="-285061" defTabSz="950204" eaLnBrk="0" hangingPunct="0">
              <a:defRPr sz="1400">
                <a:solidFill>
                  <a:schemeClr val="tx1"/>
                </a:solidFill>
                <a:latin typeface="Arial" charset="0"/>
              </a:defRPr>
            </a:lvl2pPr>
            <a:lvl3pPr marL="1140245" indent="-228049" defTabSz="950204" eaLnBrk="0" hangingPunct="0">
              <a:defRPr sz="1400">
                <a:solidFill>
                  <a:schemeClr val="tx1"/>
                </a:solidFill>
                <a:latin typeface="Arial" charset="0"/>
              </a:defRPr>
            </a:lvl3pPr>
            <a:lvl4pPr marL="1596343" indent="-228049" defTabSz="950204" eaLnBrk="0" hangingPunct="0">
              <a:defRPr sz="1400">
                <a:solidFill>
                  <a:schemeClr val="tx1"/>
                </a:solidFill>
                <a:latin typeface="Arial" charset="0"/>
              </a:defRPr>
            </a:lvl4pPr>
            <a:lvl5pPr marL="2052441" indent="-228049" defTabSz="950204" eaLnBrk="0" hangingPunct="0">
              <a:defRPr sz="1400">
                <a:solidFill>
                  <a:schemeClr val="tx1"/>
                </a:solidFill>
                <a:latin typeface="Arial" charset="0"/>
              </a:defRPr>
            </a:lvl5pPr>
            <a:lvl6pPr marL="2508539" indent="-228049" defTabSz="950204" eaLnBrk="0" fontAlgn="base" hangingPunct="0">
              <a:spcBef>
                <a:spcPct val="0"/>
              </a:spcBef>
              <a:spcAft>
                <a:spcPct val="0"/>
              </a:spcAft>
              <a:defRPr sz="1400">
                <a:solidFill>
                  <a:schemeClr val="tx1"/>
                </a:solidFill>
                <a:latin typeface="Arial" charset="0"/>
              </a:defRPr>
            </a:lvl6pPr>
            <a:lvl7pPr marL="2964636" indent="-228049" defTabSz="950204" eaLnBrk="0" fontAlgn="base" hangingPunct="0">
              <a:spcBef>
                <a:spcPct val="0"/>
              </a:spcBef>
              <a:spcAft>
                <a:spcPct val="0"/>
              </a:spcAft>
              <a:defRPr sz="1400">
                <a:solidFill>
                  <a:schemeClr val="tx1"/>
                </a:solidFill>
                <a:latin typeface="Arial" charset="0"/>
              </a:defRPr>
            </a:lvl7pPr>
            <a:lvl8pPr marL="3420735" indent="-228049" defTabSz="950204" eaLnBrk="0" fontAlgn="base" hangingPunct="0">
              <a:spcBef>
                <a:spcPct val="0"/>
              </a:spcBef>
              <a:spcAft>
                <a:spcPct val="0"/>
              </a:spcAft>
              <a:defRPr sz="1400">
                <a:solidFill>
                  <a:schemeClr val="tx1"/>
                </a:solidFill>
                <a:latin typeface="Arial" charset="0"/>
              </a:defRPr>
            </a:lvl8pPr>
            <a:lvl9pPr marL="3876833" indent="-228049" defTabSz="950204" eaLnBrk="0" fontAlgn="base" hangingPunct="0">
              <a:spcBef>
                <a:spcPct val="0"/>
              </a:spcBef>
              <a:spcAft>
                <a:spcPct val="0"/>
              </a:spcAft>
              <a:defRPr sz="1400">
                <a:solidFill>
                  <a:schemeClr val="tx1"/>
                </a:solidFill>
                <a:latin typeface="Arial" charset="0"/>
              </a:defRPr>
            </a:lvl9pPr>
          </a:lstStyle>
          <a:p>
            <a:fld id="{24F704C0-210F-41B8-9686-FAE6DBF81C6B}" type="slidenum">
              <a:rPr lang="en-US" altLang="en-US" sz="1000">
                <a:latin typeface="Times New Roman" pitchFamily="18" charset="0"/>
              </a:rPr>
              <a:pPr/>
              <a:t>68</a:t>
            </a:fld>
            <a:endParaRPr lang="en-US" altLang="en-US" sz="1000" dirty="0">
              <a:latin typeface="Times New Roman" pitchFamily="18" charset="0"/>
            </a:endParaRPr>
          </a:p>
        </p:txBody>
      </p:sp>
    </p:spTree>
    <p:extLst>
      <p:ext uri="{BB962C8B-B14F-4D97-AF65-F5344CB8AC3E}">
        <p14:creationId xmlns:p14="http://schemas.microsoft.com/office/powerpoint/2010/main" val="85156863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69</a:t>
            </a:fld>
            <a:endParaRPr lang="en-US" dirty="0"/>
          </a:p>
        </p:txBody>
      </p:sp>
    </p:spTree>
    <p:extLst>
      <p:ext uri="{BB962C8B-B14F-4D97-AF65-F5344CB8AC3E}">
        <p14:creationId xmlns:p14="http://schemas.microsoft.com/office/powerpoint/2010/main" val="400122970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70</a:t>
            </a:fld>
            <a:endParaRPr lang="en-US" dirty="0"/>
          </a:p>
        </p:txBody>
      </p:sp>
    </p:spTree>
    <p:extLst>
      <p:ext uri="{BB962C8B-B14F-4D97-AF65-F5344CB8AC3E}">
        <p14:creationId xmlns:p14="http://schemas.microsoft.com/office/powerpoint/2010/main" val="402275606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71</a:t>
            </a:fld>
            <a:endParaRPr lang="en-US" dirty="0"/>
          </a:p>
        </p:txBody>
      </p:sp>
    </p:spTree>
    <p:extLst>
      <p:ext uri="{BB962C8B-B14F-4D97-AF65-F5344CB8AC3E}">
        <p14:creationId xmlns:p14="http://schemas.microsoft.com/office/powerpoint/2010/main" val="4142578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10</a:t>
            </a:fld>
            <a:endParaRPr lang="en-US" dirty="0"/>
          </a:p>
        </p:txBody>
      </p:sp>
    </p:spTree>
    <p:extLst>
      <p:ext uri="{BB962C8B-B14F-4D97-AF65-F5344CB8AC3E}">
        <p14:creationId xmlns:p14="http://schemas.microsoft.com/office/powerpoint/2010/main" val="4614934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72</a:t>
            </a:fld>
            <a:endParaRPr lang="en-US" dirty="0"/>
          </a:p>
        </p:txBody>
      </p:sp>
    </p:spTree>
    <p:extLst>
      <p:ext uri="{BB962C8B-B14F-4D97-AF65-F5344CB8AC3E}">
        <p14:creationId xmlns:p14="http://schemas.microsoft.com/office/powerpoint/2010/main" val="93746962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73</a:t>
            </a:fld>
            <a:endParaRPr lang="en-US" dirty="0"/>
          </a:p>
        </p:txBody>
      </p:sp>
    </p:spTree>
    <p:extLst>
      <p:ext uri="{BB962C8B-B14F-4D97-AF65-F5344CB8AC3E}">
        <p14:creationId xmlns:p14="http://schemas.microsoft.com/office/powerpoint/2010/main" val="124214394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74</a:t>
            </a:fld>
            <a:endParaRPr lang="en-US" dirty="0"/>
          </a:p>
        </p:txBody>
      </p:sp>
    </p:spTree>
    <p:extLst>
      <p:ext uri="{BB962C8B-B14F-4D97-AF65-F5344CB8AC3E}">
        <p14:creationId xmlns:p14="http://schemas.microsoft.com/office/powerpoint/2010/main" val="150813719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75</a:t>
            </a:fld>
            <a:endParaRPr lang="en-US" dirty="0"/>
          </a:p>
        </p:txBody>
      </p:sp>
    </p:spTree>
    <p:extLst>
      <p:ext uri="{BB962C8B-B14F-4D97-AF65-F5344CB8AC3E}">
        <p14:creationId xmlns:p14="http://schemas.microsoft.com/office/powerpoint/2010/main" val="318933661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76</a:t>
            </a:fld>
            <a:endParaRPr lang="en-US" dirty="0"/>
          </a:p>
        </p:txBody>
      </p:sp>
    </p:spTree>
    <p:extLst>
      <p:ext uri="{BB962C8B-B14F-4D97-AF65-F5344CB8AC3E}">
        <p14:creationId xmlns:p14="http://schemas.microsoft.com/office/powerpoint/2010/main" val="92518745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78</a:t>
            </a:fld>
            <a:endParaRPr lang="en-US" dirty="0"/>
          </a:p>
        </p:txBody>
      </p:sp>
    </p:spTree>
    <p:extLst>
      <p:ext uri="{BB962C8B-B14F-4D97-AF65-F5344CB8AC3E}">
        <p14:creationId xmlns:p14="http://schemas.microsoft.com/office/powerpoint/2010/main" val="163068354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79</a:t>
            </a:fld>
            <a:endParaRPr lang="en-US" dirty="0"/>
          </a:p>
        </p:txBody>
      </p:sp>
    </p:spTree>
    <p:extLst>
      <p:ext uri="{BB962C8B-B14F-4D97-AF65-F5344CB8AC3E}">
        <p14:creationId xmlns:p14="http://schemas.microsoft.com/office/powerpoint/2010/main" val="201091708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80</a:t>
            </a:fld>
            <a:endParaRPr lang="en-US" dirty="0"/>
          </a:p>
        </p:txBody>
      </p:sp>
    </p:spTree>
    <p:extLst>
      <p:ext uri="{BB962C8B-B14F-4D97-AF65-F5344CB8AC3E}">
        <p14:creationId xmlns:p14="http://schemas.microsoft.com/office/powerpoint/2010/main" val="243137824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204" eaLnBrk="0" hangingPunct="0">
              <a:defRPr sz="1400">
                <a:solidFill>
                  <a:schemeClr val="tx1"/>
                </a:solidFill>
                <a:latin typeface="Arial" charset="0"/>
              </a:defRPr>
            </a:lvl1pPr>
            <a:lvl2pPr marL="741159" indent="-285061" defTabSz="950204" eaLnBrk="0" hangingPunct="0">
              <a:defRPr sz="1400">
                <a:solidFill>
                  <a:schemeClr val="tx1"/>
                </a:solidFill>
                <a:latin typeface="Arial" charset="0"/>
              </a:defRPr>
            </a:lvl2pPr>
            <a:lvl3pPr marL="1140245" indent="-228049" defTabSz="950204" eaLnBrk="0" hangingPunct="0">
              <a:defRPr sz="1400">
                <a:solidFill>
                  <a:schemeClr val="tx1"/>
                </a:solidFill>
                <a:latin typeface="Arial" charset="0"/>
              </a:defRPr>
            </a:lvl3pPr>
            <a:lvl4pPr marL="1596343" indent="-228049" defTabSz="950204" eaLnBrk="0" hangingPunct="0">
              <a:defRPr sz="1400">
                <a:solidFill>
                  <a:schemeClr val="tx1"/>
                </a:solidFill>
                <a:latin typeface="Arial" charset="0"/>
              </a:defRPr>
            </a:lvl4pPr>
            <a:lvl5pPr marL="2052441" indent="-228049" defTabSz="950204" eaLnBrk="0" hangingPunct="0">
              <a:defRPr sz="1400">
                <a:solidFill>
                  <a:schemeClr val="tx1"/>
                </a:solidFill>
                <a:latin typeface="Arial" charset="0"/>
              </a:defRPr>
            </a:lvl5pPr>
            <a:lvl6pPr marL="2508539" indent="-228049" defTabSz="950204" eaLnBrk="0" fontAlgn="base" hangingPunct="0">
              <a:spcBef>
                <a:spcPct val="0"/>
              </a:spcBef>
              <a:spcAft>
                <a:spcPct val="0"/>
              </a:spcAft>
              <a:defRPr sz="1400">
                <a:solidFill>
                  <a:schemeClr val="tx1"/>
                </a:solidFill>
                <a:latin typeface="Arial" charset="0"/>
              </a:defRPr>
            </a:lvl6pPr>
            <a:lvl7pPr marL="2964636" indent="-228049" defTabSz="950204" eaLnBrk="0" fontAlgn="base" hangingPunct="0">
              <a:spcBef>
                <a:spcPct val="0"/>
              </a:spcBef>
              <a:spcAft>
                <a:spcPct val="0"/>
              </a:spcAft>
              <a:defRPr sz="1400">
                <a:solidFill>
                  <a:schemeClr val="tx1"/>
                </a:solidFill>
                <a:latin typeface="Arial" charset="0"/>
              </a:defRPr>
            </a:lvl7pPr>
            <a:lvl8pPr marL="3420735" indent="-228049" defTabSz="950204" eaLnBrk="0" fontAlgn="base" hangingPunct="0">
              <a:spcBef>
                <a:spcPct val="0"/>
              </a:spcBef>
              <a:spcAft>
                <a:spcPct val="0"/>
              </a:spcAft>
              <a:defRPr sz="1400">
                <a:solidFill>
                  <a:schemeClr val="tx1"/>
                </a:solidFill>
                <a:latin typeface="Arial" charset="0"/>
              </a:defRPr>
            </a:lvl8pPr>
            <a:lvl9pPr marL="3876833" indent="-228049" defTabSz="950204" eaLnBrk="0" fontAlgn="base" hangingPunct="0">
              <a:spcBef>
                <a:spcPct val="0"/>
              </a:spcBef>
              <a:spcAft>
                <a:spcPct val="0"/>
              </a:spcAft>
              <a:defRPr sz="1400">
                <a:solidFill>
                  <a:schemeClr val="tx1"/>
                </a:solidFill>
                <a:latin typeface="Arial" charset="0"/>
              </a:defRPr>
            </a:lvl9pPr>
          </a:lstStyle>
          <a:p>
            <a:fld id="{E2002E4D-4574-4D1A-905D-9C02AEADA5DF}" type="slidenum">
              <a:rPr lang="en-US" altLang="en-US" sz="1000">
                <a:latin typeface="Times New Roman" pitchFamily="18" charset="0"/>
              </a:rPr>
              <a:pPr/>
              <a:t>81</a:t>
            </a:fld>
            <a:endParaRPr lang="en-US" altLang="en-US" sz="1000" dirty="0">
              <a:latin typeface="Times New Roman" pitchFamily="18" charset="0"/>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endParaRPr lang="en-US" altLang="en-US" dirty="0"/>
          </a:p>
        </p:txBody>
      </p:sp>
    </p:spTree>
    <p:extLst>
      <p:ext uri="{BB962C8B-B14F-4D97-AF65-F5344CB8AC3E}">
        <p14:creationId xmlns:p14="http://schemas.microsoft.com/office/powerpoint/2010/main" val="229298073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82</a:t>
            </a:fld>
            <a:endParaRPr lang="en-US" dirty="0"/>
          </a:p>
        </p:txBody>
      </p:sp>
    </p:spTree>
    <p:extLst>
      <p:ext uri="{BB962C8B-B14F-4D97-AF65-F5344CB8AC3E}">
        <p14:creationId xmlns:p14="http://schemas.microsoft.com/office/powerpoint/2010/main" val="11033316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12</a:t>
            </a:fld>
            <a:endParaRPr lang="en-US" dirty="0"/>
          </a:p>
        </p:txBody>
      </p:sp>
    </p:spTree>
    <p:extLst>
      <p:ext uri="{BB962C8B-B14F-4D97-AF65-F5344CB8AC3E}">
        <p14:creationId xmlns:p14="http://schemas.microsoft.com/office/powerpoint/2010/main" val="254518564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83</a:t>
            </a:fld>
            <a:endParaRPr lang="en-US" dirty="0"/>
          </a:p>
        </p:txBody>
      </p:sp>
    </p:spTree>
    <p:extLst>
      <p:ext uri="{BB962C8B-B14F-4D97-AF65-F5344CB8AC3E}">
        <p14:creationId xmlns:p14="http://schemas.microsoft.com/office/powerpoint/2010/main" val="10486313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CA" b="0"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86</a:t>
            </a:fld>
            <a:endParaRPr lang="en-US" dirty="0"/>
          </a:p>
        </p:txBody>
      </p:sp>
    </p:spTree>
    <p:extLst>
      <p:ext uri="{BB962C8B-B14F-4D97-AF65-F5344CB8AC3E}">
        <p14:creationId xmlns:p14="http://schemas.microsoft.com/office/powerpoint/2010/main" val="47551313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88</a:t>
            </a:fld>
            <a:endParaRPr lang="en-US" dirty="0"/>
          </a:p>
        </p:txBody>
      </p:sp>
    </p:spTree>
    <p:extLst>
      <p:ext uri="{BB962C8B-B14F-4D97-AF65-F5344CB8AC3E}">
        <p14:creationId xmlns:p14="http://schemas.microsoft.com/office/powerpoint/2010/main" val="46062782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96</a:t>
            </a:fld>
            <a:endParaRPr lang="en-US" dirty="0"/>
          </a:p>
        </p:txBody>
      </p:sp>
    </p:spTree>
    <p:extLst>
      <p:ext uri="{BB962C8B-B14F-4D97-AF65-F5344CB8AC3E}">
        <p14:creationId xmlns:p14="http://schemas.microsoft.com/office/powerpoint/2010/main" val="185557025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98</a:t>
            </a:fld>
            <a:endParaRPr lang="en-US" dirty="0"/>
          </a:p>
        </p:txBody>
      </p:sp>
    </p:spTree>
    <p:extLst>
      <p:ext uri="{BB962C8B-B14F-4D97-AF65-F5344CB8AC3E}">
        <p14:creationId xmlns:p14="http://schemas.microsoft.com/office/powerpoint/2010/main" val="313700601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99</a:t>
            </a:fld>
            <a:endParaRPr lang="en-US" dirty="0"/>
          </a:p>
        </p:txBody>
      </p:sp>
    </p:spTree>
    <p:extLst>
      <p:ext uri="{BB962C8B-B14F-4D97-AF65-F5344CB8AC3E}">
        <p14:creationId xmlns:p14="http://schemas.microsoft.com/office/powerpoint/2010/main" val="142649350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100</a:t>
            </a:fld>
            <a:endParaRPr lang="en-US" dirty="0"/>
          </a:p>
        </p:txBody>
      </p:sp>
    </p:spTree>
    <p:extLst>
      <p:ext uri="{BB962C8B-B14F-4D97-AF65-F5344CB8AC3E}">
        <p14:creationId xmlns:p14="http://schemas.microsoft.com/office/powerpoint/2010/main" val="249136721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204" eaLnBrk="0" hangingPunct="0">
              <a:defRPr sz="1400">
                <a:solidFill>
                  <a:schemeClr val="tx1"/>
                </a:solidFill>
                <a:latin typeface="Arial" charset="0"/>
              </a:defRPr>
            </a:lvl1pPr>
            <a:lvl2pPr marL="741159" indent="-285061" defTabSz="950204" eaLnBrk="0" hangingPunct="0">
              <a:defRPr sz="1400">
                <a:solidFill>
                  <a:schemeClr val="tx1"/>
                </a:solidFill>
                <a:latin typeface="Arial" charset="0"/>
              </a:defRPr>
            </a:lvl2pPr>
            <a:lvl3pPr marL="1140245" indent="-228049" defTabSz="950204" eaLnBrk="0" hangingPunct="0">
              <a:defRPr sz="1400">
                <a:solidFill>
                  <a:schemeClr val="tx1"/>
                </a:solidFill>
                <a:latin typeface="Arial" charset="0"/>
              </a:defRPr>
            </a:lvl3pPr>
            <a:lvl4pPr marL="1596343" indent="-228049" defTabSz="950204" eaLnBrk="0" hangingPunct="0">
              <a:defRPr sz="1400">
                <a:solidFill>
                  <a:schemeClr val="tx1"/>
                </a:solidFill>
                <a:latin typeface="Arial" charset="0"/>
              </a:defRPr>
            </a:lvl4pPr>
            <a:lvl5pPr marL="2052441" indent="-228049" defTabSz="950204" eaLnBrk="0" hangingPunct="0">
              <a:defRPr sz="1400">
                <a:solidFill>
                  <a:schemeClr val="tx1"/>
                </a:solidFill>
                <a:latin typeface="Arial" charset="0"/>
              </a:defRPr>
            </a:lvl5pPr>
            <a:lvl6pPr marL="2508539" indent="-228049" defTabSz="950204" eaLnBrk="0" fontAlgn="base" hangingPunct="0">
              <a:spcBef>
                <a:spcPct val="0"/>
              </a:spcBef>
              <a:spcAft>
                <a:spcPct val="0"/>
              </a:spcAft>
              <a:defRPr sz="1400">
                <a:solidFill>
                  <a:schemeClr val="tx1"/>
                </a:solidFill>
                <a:latin typeface="Arial" charset="0"/>
              </a:defRPr>
            </a:lvl6pPr>
            <a:lvl7pPr marL="2964636" indent="-228049" defTabSz="950204" eaLnBrk="0" fontAlgn="base" hangingPunct="0">
              <a:spcBef>
                <a:spcPct val="0"/>
              </a:spcBef>
              <a:spcAft>
                <a:spcPct val="0"/>
              </a:spcAft>
              <a:defRPr sz="1400">
                <a:solidFill>
                  <a:schemeClr val="tx1"/>
                </a:solidFill>
                <a:latin typeface="Arial" charset="0"/>
              </a:defRPr>
            </a:lvl7pPr>
            <a:lvl8pPr marL="3420735" indent="-228049" defTabSz="950204" eaLnBrk="0" fontAlgn="base" hangingPunct="0">
              <a:spcBef>
                <a:spcPct val="0"/>
              </a:spcBef>
              <a:spcAft>
                <a:spcPct val="0"/>
              </a:spcAft>
              <a:defRPr sz="1400">
                <a:solidFill>
                  <a:schemeClr val="tx1"/>
                </a:solidFill>
                <a:latin typeface="Arial" charset="0"/>
              </a:defRPr>
            </a:lvl8pPr>
            <a:lvl9pPr marL="3876833" indent="-228049" defTabSz="950204" eaLnBrk="0" fontAlgn="base" hangingPunct="0">
              <a:spcBef>
                <a:spcPct val="0"/>
              </a:spcBef>
              <a:spcAft>
                <a:spcPct val="0"/>
              </a:spcAft>
              <a:defRPr sz="1400">
                <a:solidFill>
                  <a:schemeClr val="tx1"/>
                </a:solidFill>
                <a:latin typeface="Arial" charset="0"/>
              </a:defRPr>
            </a:lvl9pPr>
          </a:lstStyle>
          <a:p>
            <a:fld id="{E878537F-FA8A-46D8-B987-2E47D1E27618}" type="slidenum">
              <a:rPr lang="en-US" altLang="en-US" sz="1000">
                <a:latin typeface="Times New Roman" pitchFamily="18" charset="0"/>
              </a:rPr>
              <a:pPr/>
              <a:t>106</a:t>
            </a:fld>
            <a:endParaRPr lang="en-US" altLang="en-US" sz="1000" dirty="0">
              <a:latin typeface="Times New Roman" pitchFamily="18" charset="0"/>
            </a:endParaRPr>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49392097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110</a:t>
            </a:fld>
            <a:endParaRPr lang="en-US" dirty="0"/>
          </a:p>
        </p:txBody>
      </p:sp>
    </p:spTree>
    <p:extLst>
      <p:ext uri="{BB962C8B-B14F-4D97-AF65-F5344CB8AC3E}">
        <p14:creationId xmlns:p14="http://schemas.microsoft.com/office/powerpoint/2010/main" val="217197124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0" fontAlgn="base" latinLnBrk="0" hangingPunct="0">
              <a:lnSpc>
                <a:spcPct val="100000"/>
              </a:lnSpc>
              <a:spcBef>
                <a:spcPct val="30000"/>
              </a:spcBef>
              <a:spcAft>
                <a:spcPct val="0"/>
              </a:spcAft>
              <a:buClrTx/>
              <a:buSzTx/>
              <a:buFontTx/>
              <a:buNone/>
              <a:tabLst/>
              <a:defRPr/>
            </a:pPr>
            <a:endParaRPr lang="en-US" altLang="en-US" dirty="0">
              <a:ea typeface="ＭＳ Ｐゴシック" pitchFamily="34" charset="-128"/>
            </a:endParaRPr>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113</a:t>
            </a:fld>
            <a:endParaRPr lang="en-US" dirty="0"/>
          </a:p>
        </p:txBody>
      </p:sp>
    </p:spTree>
    <p:extLst>
      <p:ext uri="{BB962C8B-B14F-4D97-AF65-F5344CB8AC3E}">
        <p14:creationId xmlns:p14="http://schemas.microsoft.com/office/powerpoint/2010/main" val="16964708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13</a:t>
            </a:fld>
            <a:endParaRPr lang="en-US" dirty="0"/>
          </a:p>
        </p:txBody>
      </p:sp>
    </p:spTree>
    <p:extLst>
      <p:ext uri="{BB962C8B-B14F-4D97-AF65-F5344CB8AC3E}">
        <p14:creationId xmlns:p14="http://schemas.microsoft.com/office/powerpoint/2010/main" val="23276507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14</a:t>
            </a:fld>
            <a:endParaRPr lang="en-US" dirty="0"/>
          </a:p>
        </p:txBody>
      </p:sp>
    </p:spTree>
    <p:extLst>
      <p:ext uri="{BB962C8B-B14F-4D97-AF65-F5344CB8AC3E}">
        <p14:creationId xmlns:p14="http://schemas.microsoft.com/office/powerpoint/2010/main" val="4167869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16</a:t>
            </a:fld>
            <a:endParaRPr lang="en-US" dirty="0"/>
          </a:p>
        </p:txBody>
      </p:sp>
    </p:spTree>
    <p:extLst>
      <p:ext uri="{BB962C8B-B14F-4D97-AF65-F5344CB8AC3E}">
        <p14:creationId xmlns:p14="http://schemas.microsoft.com/office/powerpoint/2010/main" val="23347488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CC2E759F-4072-4BFB-B27A-D6F21B6E9FD4}" type="datetimeFigureOut">
              <a:rPr lang="en-US"/>
              <a:pPr>
                <a:defRPr/>
              </a:pPr>
              <a:t>3/29/2022</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r>
              <a:rPr lang="en-US" dirty="0"/>
              <a:t>Lecture notes for CPSC 203</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6E6DA8A3-4D99-442E-B427-E62712AFE535}" type="slidenum">
              <a:rPr lang="en-US"/>
              <a:pPr>
                <a:defRPr/>
              </a:pPr>
              <a:t>‹#›</a:t>
            </a:fld>
            <a:endParaRPr lang="en-US" dirty="0"/>
          </a:p>
        </p:txBody>
      </p:sp>
    </p:spTree>
    <p:extLst>
      <p:ext uri="{BB962C8B-B14F-4D97-AF65-F5344CB8AC3E}">
        <p14:creationId xmlns:p14="http://schemas.microsoft.com/office/powerpoint/2010/main" val="17453173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575B726-F111-4CCD-93ED-7A80565E52CB}" type="datetimeFigureOut">
              <a:rPr lang="en-US"/>
              <a:pPr>
                <a:defRPr/>
              </a:pPr>
              <a:t>3/29/2022</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987EA2C-5101-4EFF-9EC5-E785960973D7}" type="slidenum">
              <a:rPr lang="en-US"/>
              <a:pPr>
                <a:defRPr/>
              </a:pPr>
              <a:t>‹#›</a:t>
            </a:fld>
            <a:endParaRPr lang="en-US" dirty="0"/>
          </a:p>
        </p:txBody>
      </p:sp>
    </p:spTree>
    <p:extLst>
      <p:ext uri="{BB962C8B-B14F-4D97-AF65-F5344CB8AC3E}">
        <p14:creationId xmlns:p14="http://schemas.microsoft.com/office/powerpoint/2010/main" val="3441819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A3854EE7-F009-4335-B6A3-EBA92AA66B12}" type="datetimeFigureOut">
              <a:rPr lang="en-US"/>
              <a:pPr>
                <a:defRPr/>
              </a:pPr>
              <a:t>3/29/2022</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EC8B70FF-9A41-4090-AA79-9B7A7E5CC8FD}" type="slidenum">
              <a:rPr lang="en-US"/>
              <a:pPr>
                <a:defRPr/>
              </a:pPr>
              <a:t>‹#›</a:t>
            </a:fld>
            <a:endParaRPr lang="en-US" dirty="0"/>
          </a:p>
        </p:txBody>
      </p:sp>
    </p:spTree>
    <p:extLst>
      <p:ext uri="{BB962C8B-B14F-4D97-AF65-F5344CB8AC3E}">
        <p14:creationId xmlns:p14="http://schemas.microsoft.com/office/powerpoint/2010/main" val="36191925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87110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JT Default content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lvl1pPr>
              <a:defRPr sz="3200"/>
            </a:lvl1pPr>
          </a:lstStyle>
          <a:p>
            <a:r>
              <a:rPr lang="en-US" dirty="0"/>
              <a:t>Click to edit Master title style</a:t>
            </a:r>
          </a:p>
        </p:txBody>
      </p:sp>
      <p:sp>
        <p:nvSpPr>
          <p:cNvPr id="3" name="Content Placeholder 2"/>
          <p:cNvSpPr>
            <a:spLocks noGrp="1"/>
          </p:cNvSpPr>
          <p:nvPr>
            <p:ph idx="1"/>
          </p:nvPr>
        </p:nvSpPr>
        <p:spPr>
          <a:xfrm>
            <a:off x="457200" y="1447800"/>
            <a:ext cx="8229600" cy="5029200"/>
          </a:xfrm>
        </p:spPr>
        <p:txBody>
          <a:bodyPr/>
          <a:lstStyle>
            <a:lvl1pPr marL="234950" indent="-234950">
              <a:defRPr sz="2400"/>
            </a:lvl1pPr>
            <a:lvl2pPr marL="457200" indent="-222250">
              <a:defRPr sz="2000"/>
            </a:lvl2pPr>
            <a:lvl3pPr marL="574675" indent="-117475">
              <a:defRPr sz="1800"/>
            </a:lvl3pPr>
            <a:lvl4pPr marL="796925" indent="-104775">
              <a:defRPr sz="16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717570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3200" b="1" cap="all" baseline="0"/>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800" baseline="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8FCCB139-380D-4534-91A4-ADF6145E05ED}" type="datetimeFigureOut">
              <a:rPr lang="en-US"/>
              <a:pPr>
                <a:defRPr/>
              </a:pPr>
              <a:t>3/29/2022</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95C64F80-319D-403A-8D96-089B24B4C470}" type="slidenum">
              <a:rPr lang="en-US"/>
              <a:pPr>
                <a:defRPr/>
              </a:pPr>
              <a:t>‹#›</a:t>
            </a:fld>
            <a:endParaRPr lang="en-US" dirty="0"/>
          </a:p>
        </p:txBody>
      </p:sp>
    </p:spTree>
    <p:extLst>
      <p:ext uri="{BB962C8B-B14F-4D97-AF65-F5344CB8AC3E}">
        <p14:creationId xmlns:p14="http://schemas.microsoft.com/office/powerpoint/2010/main" val="725722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lvl1pPr>
              <a:defRPr sz="3200"/>
            </a:lvl1pPr>
          </a:lstStyle>
          <a:p>
            <a:r>
              <a:rPr lang="en-US" dirty="0"/>
              <a:t>Click to edit Master title style</a:t>
            </a:r>
          </a:p>
        </p:txBody>
      </p:sp>
      <p:sp>
        <p:nvSpPr>
          <p:cNvPr id="3" name="Content Placeholder 2"/>
          <p:cNvSpPr>
            <a:spLocks noGrp="1"/>
          </p:cNvSpPr>
          <p:nvPr>
            <p:ph sz="half" idx="1"/>
          </p:nvPr>
        </p:nvSpPr>
        <p:spPr>
          <a:xfrm>
            <a:off x="457200" y="1600200"/>
            <a:ext cx="3886200" cy="4876800"/>
          </a:xfrm>
        </p:spPr>
        <p:txBody>
          <a:bodyPr/>
          <a:lstStyle>
            <a:lvl1pPr marL="234950" indent="-234950">
              <a:defRPr sz="2400"/>
            </a:lvl1pPr>
            <a:lvl2pPr marL="404813" indent="-169863">
              <a:defRPr sz="2000"/>
            </a:lvl2pPr>
            <a:lvl3pPr marL="574675" indent="-117475">
              <a:defRPr sz="1800"/>
            </a:lvl3pPr>
            <a:lvl4pPr marL="692150" indent="-117475">
              <a:defRPr sz="16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8" name="Content Placeholder 2"/>
          <p:cNvSpPr>
            <a:spLocks noGrp="1"/>
          </p:cNvSpPr>
          <p:nvPr>
            <p:ph sz="half" idx="10"/>
          </p:nvPr>
        </p:nvSpPr>
        <p:spPr>
          <a:xfrm>
            <a:off x="4724400" y="1600200"/>
            <a:ext cx="3886200" cy="4876800"/>
          </a:xfrm>
        </p:spPr>
        <p:txBody>
          <a:bodyPr/>
          <a:lstStyle>
            <a:lvl1pPr marL="234950" indent="-234950">
              <a:defRPr sz="2400"/>
            </a:lvl1pPr>
            <a:lvl2pPr marL="404813" indent="-169863">
              <a:defRPr sz="2000"/>
            </a:lvl2pPr>
            <a:lvl3pPr marL="574675" indent="-117475">
              <a:defRPr sz="1800"/>
            </a:lvl3pPr>
            <a:lvl4pPr marL="692150" indent="-117475">
              <a:defRPr sz="16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304080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757CFE7-1502-4140-B567-DADD2AE6AB9A}" type="datetimeFigureOut">
              <a:rPr lang="en-US"/>
              <a:pPr>
                <a:defRPr/>
              </a:pPr>
              <a:t>3/29/2022</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2AA62E8-8E50-45E3-829D-A7DD03C5D566}" type="slidenum">
              <a:rPr lang="en-US"/>
              <a:pPr>
                <a:defRPr/>
              </a:pPr>
              <a:t>‹#›</a:t>
            </a:fld>
            <a:endParaRPr lang="en-US" dirty="0"/>
          </a:p>
        </p:txBody>
      </p:sp>
    </p:spTree>
    <p:extLst>
      <p:ext uri="{BB962C8B-B14F-4D97-AF65-F5344CB8AC3E}">
        <p14:creationId xmlns:p14="http://schemas.microsoft.com/office/powerpoint/2010/main" val="1902561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B0E8D219-40AC-4219-9BA5-E507B4BD3CC6}" type="datetimeFigureOut">
              <a:rPr lang="en-US"/>
              <a:pPr>
                <a:defRPr/>
              </a:pPr>
              <a:t>3/29/2022</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D4C60446-AB74-482B-94FF-0452AC1673C5}" type="slidenum">
              <a:rPr lang="en-US"/>
              <a:pPr>
                <a:defRPr/>
              </a:pPr>
              <a:t>‹#›</a:t>
            </a:fld>
            <a:endParaRPr lang="en-US" dirty="0"/>
          </a:p>
        </p:txBody>
      </p:sp>
    </p:spTree>
    <p:extLst>
      <p:ext uri="{BB962C8B-B14F-4D97-AF65-F5344CB8AC3E}">
        <p14:creationId xmlns:p14="http://schemas.microsoft.com/office/powerpoint/2010/main" val="102899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ADEA38E2-7CEB-4353-825D-8594AB0D3952}" type="datetimeFigureOut">
              <a:rPr lang="en-US"/>
              <a:pPr>
                <a:defRPr/>
              </a:pPr>
              <a:t>3/29/2022</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F6EC17F-EC8E-4E68-9CBB-1841F8F6D456}" type="slidenum">
              <a:rPr lang="en-US"/>
              <a:pPr>
                <a:defRPr/>
              </a:pPr>
              <a:t>‹#›</a:t>
            </a:fld>
            <a:endParaRPr lang="en-US" dirty="0"/>
          </a:p>
        </p:txBody>
      </p:sp>
    </p:spTree>
    <p:extLst>
      <p:ext uri="{BB962C8B-B14F-4D97-AF65-F5344CB8AC3E}">
        <p14:creationId xmlns:p14="http://schemas.microsoft.com/office/powerpoint/2010/main" val="1407913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D061546-5421-4572-805D-18520E3AD78E}" type="datetimeFigureOut">
              <a:rPr lang="en-US"/>
              <a:pPr>
                <a:defRPr/>
              </a:pPr>
              <a:t>3/29/2022</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BD5179AA-C6E2-44EE-91AC-04B943046916}" type="slidenum">
              <a:rPr lang="en-US"/>
              <a:pPr>
                <a:defRPr/>
              </a:pPr>
              <a:t>‹#›</a:t>
            </a:fld>
            <a:endParaRPr lang="en-US" dirty="0"/>
          </a:p>
        </p:txBody>
      </p:sp>
    </p:spTree>
    <p:extLst>
      <p:ext uri="{BB962C8B-B14F-4D97-AF65-F5344CB8AC3E}">
        <p14:creationId xmlns:p14="http://schemas.microsoft.com/office/powerpoint/2010/main" val="1552960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9F4A17A0-B459-4E22-88A0-7D3A99A920A9}" type="datetimeFigureOut">
              <a:rPr lang="en-US"/>
              <a:pPr>
                <a:defRPr/>
              </a:pPr>
              <a:t>3/29/2022</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B6910DBF-A6D8-49A1-A62B-88D9F0E11816}" type="slidenum">
              <a:rPr lang="en-US"/>
              <a:pPr>
                <a:defRPr/>
              </a:pPr>
              <a:t>‹#›</a:t>
            </a:fld>
            <a:endParaRPr lang="en-US" dirty="0"/>
          </a:p>
        </p:txBody>
      </p:sp>
    </p:spTree>
    <p:extLst>
      <p:ext uri="{BB962C8B-B14F-4D97-AF65-F5344CB8AC3E}">
        <p14:creationId xmlns:p14="http://schemas.microsoft.com/office/powerpoint/2010/main" val="2824647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28600"/>
            <a:ext cx="8229600"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 name="Text Placeholder 2"/>
          <p:cNvSpPr>
            <a:spLocks noGrp="1"/>
          </p:cNvSpPr>
          <p:nvPr>
            <p:ph type="body" idx="1"/>
          </p:nvPr>
        </p:nvSpPr>
        <p:spPr bwMode="auto">
          <a:xfrm>
            <a:off x="457200" y="1524000"/>
            <a:ext cx="8229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p:txBody>
      </p:sp>
    </p:spTree>
  </p:cSld>
  <p:clrMap bg1="lt1" tx1="dk1" bg2="lt2" tx2="dk2" accent1="accent1" accent2="accent2" accent3="accent3" accent4="accent4" accent5="accent5" accent6="accent6" hlink="hlink" folHlink="folHlink"/>
  <p:sldLayoutIdLst>
    <p:sldLayoutId id="2147483741" r:id="rId1"/>
    <p:sldLayoutId id="2147483737" r:id="rId2"/>
    <p:sldLayoutId id="2147483742" r:id="rId3"/>
    <p:sldLayoutId id="2147483738" r:id="rId4"/>
    <p:sldLayoutId id="2147483743" r:id="rId5"/>
    <p:sldLayoutId id="2147483744" r:id="rId6"/>
    <p:sldLayoutId id="2147483745" r:id="rId7"/>
    <p:sldLayoutId id="2147483746" r:id="rId8"/>
    <p:sldLayoutId id="2147483747" r:id="rId9"/>
    <p:sldLayoutId id="2147483748" r:id="rId10"/>
    <p:sldLayoutId id="2147483749" r:id="rId11"/>
    <p:sldLayoutId id="2147483740" r:id="rId12"/>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3">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txStyles>
    <p:titleStyle>
      <a:lvl1pPr algn="ctr" rtl="0" eaLnBrk="0" fontAlgn="base" hangingPunct="0">
        <a:spcBef>
          <a:spcPct val="0"/>
        </a:spcBef>
        <a:spcAft>
          <a:spcPct val="0"/>
        </a:spcAft>
        <a:defRPr sz="3200" kern="1200">
          <a:solidFill>
            <a:schemeClr val="tx1"/>
          </a:solidFill>
          <a:latin typeface="+mj-lt"/>
          <a:ea typeface="+mj-ea"/>
          <a:cs typeface="+mj-cs"/>
        </a:defRPr>
      </a:lvl1pPr>
      <a:lvl2pPr algn="ctr" rtl="0" eaLnBrk="0" fontAlgn="base" hangingPunct="0">
        <a:spcBef>
          <a:spcPct val="0"/>
        </a:spcBef>
        <a:spcAft>
          <a:spcPct val="0"/>
        </a:spcAft>
        <a:defRPr sz="3200">
          <a:solidFill>
            <a:schemeClr val="tx1"/>
          </a:solidFill>
          <a:latin typeface="Calibri" pitchFamily="34" charset="0"/>
        </a:defRPr>
      </a:lvl2pPr>
      <a:lvl3pPr algn="ctr" rtl="0" eaLnBrk="0" fontAlgn="base" hangingPunct="0">
        <a:spcBef>
          <a:spcPct val="0"/>
        </a:spcBef>
        <a:spcAft>
          <a:spcPct val="0"/>
        </a:spcAft>
        <a:defRPr sz="3200">
          <a:solidFill>
            <a:schemeClr val="tx1"/>
          </a:solidFill>
          <a:latin typeface="Calibri" pitchFamily="34" charset="0"/>
        </a:defRPr>
      </a:lvl3pPr>
      <a:lvl4pPr algn="ctr" rtl="0" eaLnBrk="0" fontAlgn="base" hangingPunct="0">
        <a:spcBef>
          <a:spcPct val="0"/>
        </a:spcBef>
        <a:spcAft>
          <a:spcPct val="0"/>
        </a:spcAft>
        <a:defRPr sz="3200">
          <a:solidFill>
            <a:schemeClr val="tx1"/>
          </a:solidFill>
          <a:latin typeface="Calibri" pitchFamily="34" charset="0"/>
        </a:defRPr>
      </a:lvl4pPr>
      <a:lvl5pPr algn="ctr" rtl="0" eaLnBrk="0" fontAlgn="base" hangingPunct="0">
        <a:spcBef>
          <a:spcPct val="0"/>
        </a:spcBef>
        <a:spcAft>
          <a:spcPct val="0"/>
        </a:spcAft>
        <a:defRPr sz="3200">
          <a:solidFill>
            <a:schemeClr val="tx1"/>
          </a:solidFill>
          <a:latin typeface="Calibri" pitchFamily="34" charset="0"/>
        </a:defRPr>
      </a:lvl5pPr>
      <a:lvl6pPr marL="457200" algn="ctr" rtl="0" fontAlgn="base">
        <a:spcBef>
          <a:spcPct val="0"/>
        </a:spcBef>
        <a:spcAft>
          <a:spcPct val="0"/>
        </a:spcAft>
        <a:defRPr sz="3200">
          <a:solidFill>
            <a:schemeClr val="tx1"/>
          </a:solidFill>
          <a:latin typeface="Calibri" pitchFamily="34" charset="0"/>
        </a:defRPr>
      </a:lvl6pPr>
      <a:lvl7pPr marL="914400" algn="ctr" rtl="0" fontAlgn="base">
        <a:spcBef>
          <a:spcPct val="0"/>
        </a:spcBef>
        <a:spcAft>
          <a:spcPct val="0"/>
        </a:spcAft>
        <a:defRPr sz="3200">
          <a:solidFill>
            <a:schemeClr val="tx1"/>
          </a:solidFill>
          <a:latin typeface="Calibri" pitchFamily="34" charset="0"/>
        </a:defRPr>
      </a:lvl7pPr>
      <a:lvl8pPr marL="1371600" algn="ctr" rtl="0" fontAlgn="base">
        <a:spcBef>
          <a:spcPct val="0"/>
        </a:spcBef>
        <a:spcAft>
          <a:spcPct val="0"/>
        </a:spcAft>
        <a:defRPr sz="3200">
          <a:solidFill>
            <a:schemeClr val="tx1"/>
          </a:solidFill>
          <a:latin typeface="Calibri" pitchFamily="34" charset="0"/>
        </a:defRPr>
      </a:lvl8pPr>
      <a:lvl9pPr marL="1828800" algn="ctr" rtl="0" fontAlgn="base">
        <a:spcBef>
          <a:spcPct val="0"/>
        </a:spcBef>
        <a:spcAft>
          <a:spcPct val="0"/>
        </a:spcAft>
        <a:defRPr sz="3200">
          <a:solidFill>
            <a:schemeClr val="tx1"/>
          </a:solidFill>
          <a:latin typeface="Calibri" pitchFamily="34" charset="0"/>
        </a:defRPr>
      </a:lvl9pPr>
    </p:titleStyle>
    <p:bodyStyle>
      <a:lvl1pPr marL="2286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396875" indent="-168275"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2pPr>
      <a:lvl3pPr marL="685800" indent="-168275" algn="l" rtl="0" eaLnBrk="0" fontAlgn="base" hangingPunct="0">
        <a:spcBef>
          <a:spcPct val="20000"/>
        </a:spcBef>
        <a:spcAft>
          <a:spcPct val="0"/>
        </a:spcAft>
        <a:buFont typeface="Arial" charset="0"/>
        <a:buChar char="•"/>
        <a:defRPr kern="1200">
          <a:solidFill>
            <a:schemeClr val="tx1"/>
          </a:solidFill>
          <a:latin typeface="+mn-lt"/>
          <a:ea typeface="+mn-ea"/>
          <a:cs typeface="+mn-cs"/>
        </a:defRPr>
      </a:lvl3pPr>
      <a:lvl4pPr marL="974725" indent="-169863" algn="l" rtl="0" eaLnBrk="0" fontAlgn="base" hangingPunct="0">
        <a:spcBef>
          <a:spcPct val="20000"/>
        </a:spcBef>
        <a:spcAft>
          <a:spcPct val="0"/>
        </a:spcAft>
        <a:buFont typeface="Arial" charset="0"/>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thefreedictionary.com/"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computerworld.com/article/2564850/cybercrime-hacking/surge-in-phishing-attacks-prompts-calls-for-change.html" TargetMode="External"/><Relationship Id="rId2" Type="http://schemas.openxmlformats.org/officeDocument/2006/relationships/hyperlink" Target="https://www.computerworld.com/securitytopics/security/cybercrime/story/0,10801,92948,00.html" TargetMode="External"/><Relationship Id="rId1" Type="http://schemas.openxmlformats.org/officeDocument/2006/relationships/slideLayout" Target="../slideLayouts/slideLayout2.xml"/><Relationship Id="rId4" Type="http://schemas.openxmlformats.org/officeDocument/2006/relationships/hyperlink" Target="https://securityintelligence.com/cost-of-a-data-breach-2016/"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pages.cpsc.ucalgary.ca/~tamj/2017/203F/autorun.html"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8" Type="http://schemas.openxmlformats.org/officeDocument/2006/relationships/hyperlink" Target="https://globalnews.ca/news/4110785/facebook-data-scandal-payments-industry-retailers-canada/" TargetMode="External"/><Relationship Id="rId3" Type="http://schemas.openxmlformats.org/officeDocument/2006/relationships/hyperlink" Target="https://catless.ncl.ac.uk/Risks/" TargetMode="External"/><Relationship Id="rId7" Type="http://schemas.openxmlformats.org/officeDocument/2006/relationships/hyperlink" Target="https://www.ctvnews.ca/canada/three-digital-scams-to-watch-out-for-1.3916802" TargetMode="External"/><Relationship Id="rId12" Type="http://schemas.openxmlformats.org/officeDocument/2006/relationships/hyperlink" Target="https://globalnews.ca/news/4353684/alberta-health-services-phishing-scam/" TargetMode="External"/><Relationship Id="rId2" Type="http://schemas.openxmlformats.org/officeDocument/2006/relationships/hyperlink" Target="https://www.theregister.co.uk/security/" TargetMode="External"/><Relationship Id="rId1" Type="http://schemas.openxmlformats.org/officeDocument/2006/relationships/slideLayout" Target="../slideLayouts/slideLayout2.xml"/><Relationship Id="rId6" Type="http://schemas.openxmlformats.org/officeDocument/2006/relationships/hyperlink" Target="https://calgary.ctvnews.ca/video?playlistId=1.4070367" TargetMode="External"/><Relationship Id="rId11" Type="http://schemas.openxmlformats.org/officeDocument/2006/relationships/hyperlink" Target="https://www.consumer.equifax.ca/personal/education/identity/5-traveling-habits-that-put-you-at-risk-for-identity-theft?CTID=suitcase&amp;utm_source=360i_facebook&amp;utm_medium=social_article" TargetMode="External"/><Relationship Id="rId5" Type="http://schemas.openxmlformats.org/officeDocument/2006/relationships/hyperlink" Target="https://www.ctvnews.ca/canada/credit-card-skimmers-found-at-vancouver-transit-stations-1.4010396" TargetMode="External"/><Relationship Id="rId10" Type="http://schemas.openxmlformats.org/officeDocument/2006/relationships/hyperlink" Target="https://globalnews.ca/news/4353447/dont-be-fooled-by-the-password-email-scam/" TargetMode="External"/><Relationship Id="rId4" Type="http://schemas.openxmlformats.org/officeDocument/2006/relationships/hyperlink" Target="https://krebsonsecurity.com/" TargetMode="External"/><Relationship Id="rId9" Type="http://schemas.openxmlformats.org/officeDocument/2006/relationships/hyperlink" Target="https://globalnews.ca/news/3984952/peterborough-police-warn-of-death-threat-email-sca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codinghorror.com/"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us.norton.com/internetsecurity-malware-what-is-a-botnet.html"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montrealgazette.com/news/local-news/youve-been-hacked"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4.jpeg"/></Relationships>
</file>

<file path=ppt/slides/_rels/slide3.xml.rels><?xml version="1.0" encoding="UTF-8" standalone="yes"?>
<Relationships xmlns="http://schemas.openxmlformats.org/package/2006/relationships"><Relationship Id="rId3" Type="http://schemas.openxmlformats.org/officeDocument/2006/relationships/hyperlink" Target="https://globalnews.ca/news/4369709/cryptojacking-computer-malware-threat-cryptocurrency" TargetMode="External"/><Relationship Id="rId2" Type="http://schemas.openxmlformats.org/officeDocument/2006/relationships/hyperlink" Target="https://www.ctvnews.ca/business/crtc-levies-fines-against-two-companies-under-canada-s-anti-spam-law-1.4010248" TargetMode="External"/><Relationship Id="rId1" Type="http://schemas.openxmlformats.org/officeDocument/2006/relationships/slideLayout" Target="../slideLayouts/slideLayout2.xml"/><Relationship Id="rId6" Type="http://schemas.openxmlformats.org/officeDocument/2006/relationships/hyperlink" Target="https://www.gamespot.com/gallery/how-to-protect-your-gaming-pc-from-malware/2900-1599/?utm_source=weekly_newsletter&amp;utm_medium=email&amp;utm_campaign=20160510&amp;bt_ee=1HOaudAeIVvqLqdRV+YG8yBcNiqpZ2stzvnbzhg4JEjMjkKyTeVZI95SsS7Y6fO3&amp;bt_ts=1518127522278" TargetMode="External"/><Relationship Id="rId5" Type="http://schemas.openxmlformats.org/officeDocument/2006/relationships/hyperlink" Target="https://globalnews.ca/news/4238897/bmo-simplii-customers-information/" TargetMode="External"/><Relationship Id="rId4" Type="http://schemas.openxmlformats.org/officeDocument/2006/relationships/hyperlink" Target="https://www.ctvnews.ca/canada/three-digital-scams-to-watch-out-for-1.3916802"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canada.com/globaltv/ontario/story.html?id=48291ac4-f3c5-465c-b172-80299e4ca5dc"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3" Type="http://schemas.openxmlformats.org/officeDocument/2006/relationships/hyperlink" Target="http://www.ibtimes.com/hacks-cost-sony-pictures-entertainment-15-million-investigation-cleanup-costs-1850048"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money.cnn.com/2014/01/10/technology/security/target-hack-tips/index.html"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symantec.com/security_response/writeup.jsp?docid=2003-012502-3306-99"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hyperlink" Target="http://www.pbs.org/" TargetMode="External"/><Relationship Id="rId4" Type="http://schemas.openxmlformats.org/officeDocument/2006/relationships/image" Target="../media/image32.gif"/></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jpe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upport.microsoft.com/kb/224567" TargetMode="External"/><Relationship Id="rId2" Type="http://schemas.openxmlformats.org/officeDocument/2006/relationships/hyperlink" Target="http://www.symantec.com/press/1999/n990329.html" TargetMode="External"/><Relationship Id="rId1" Type="http://schemas.openxmlformats.org/officeDocument/2006/relationships/slideLayout" Target="../slideLayouts/slideLayout2.xml"/><Relationship Id="rId6" Type="http://schemas.openxmlformats.org/officeDocument/2006/relationships/hyperlink" Target="http://ca.norton.com/search?site=nrtn_en_CA&amp;client=norton&amp;q=macro+virus" TargetMode="External"/><Relationship Id="rId5" Type="http://schemas.openxmlformats.org/officeDocument/2006/relationships/hyperlink" Target="http://www.microsoft.com/security/portal/threat/encyclopedia/search.aspx?query=Virus" TargetMode="External"/><Relationship Id="rId4" Type="http://schemas.openxmlformats.org/officeDocument/2006/relationships/hyperlink" Target="http://www.symantec.com/avcenter/macro.htm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s/_rels/slide4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4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hyperlink" Target="http://www.office.microsoft.com/en-us/help/enable-or-disable-macros-in-office-documents-HA010031071.aspx"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51.jpeg"/><Relationship Id="rId4" Type="http://schemas.openxmlformats.org/officeDocument/2006/relationships/image" Target="../media/image50.jpe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windows.microsoft.com/en-CA/windows/security-essentials-download"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hyperlink" Target="http://www.kaspersky.com/" TargetMode="External"/><Relationship Id="rId5" Type="http://schemas.openxmlformats.org/officeDocument/2006/relationships/hyperlink" Target="http://www.norton.com/" TargetMode="External"/><Relationship Id="rId4" Type="http://schemas.openxmlformats.org/officeDocument/2006/relationships/hyperlink" Target="http://www.mcafee.com/" TargetMode="External"/></Relationships>
</file>

<file path=ppt/slides/_rels/slide55.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0.xml.rels><?xml version="1.0" encoding="UTF-8" standalone="yes"?>
<Relationships xmlns="http://schemas.openxmlformats.org/package/2006/relationships"><Relationship Id="rId3" Type="http://schemas.openxmlformats.org/officeDocument/2006/relationships/hyperlink" Target="http://www.lavasoft.com/"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hyperlink" Target="http://www.spybot.com/" TargetMode="External"/><Relationship Id="rId4" Type="http://schemas.openxmlformats.org/officeDocument/2006/relationships/hyperlink" Target="http://www.webroot.com/" TargetMode="Externa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hyperlink" Target="https://www.economist.com/the-economist-explains/2015/01/20/how-bitcoin-mining-works"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hyperlink" Target="https://nationalpost.com/pmn/news-pmn/canada-news-pmn/what-is-a-digital-currency-and-how-does-cryptocurrency-mining-work" TargetMode="External"/></Relationships>
</file>

<file path=ppt/slides/_rels/slide67.xml.rels><?xml version="1.0" encoding="UTF-8" standalone="yes"?>
<Relationships xmlns="http://schemas.openxmlformats.org/package/2006/relationships"><Relationship Id="rId2" Type="http://schemas.openxmlformats.org/officeDocument/2006/relationships/hyperlink" Target="https://www.cnet.com/news/scam-websites-are-using-that-green-https-padlock-to-fool-you/" TargetMode="Externa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hyperlink" Target="http://www.tomshardware.com/"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hyperlink" Target="http://www.pcmag.com/" TargetMode="Externa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hyperlink" Target="https://acrobat.adobe.com/in/en/sign/capabilities/digital-signatures-faq.html" TargetMode="External"/></Relationships>
</file>

<file path=ppt/slides/_rels/slide7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hyperlink" Target="https://blogs.technet.microsoft.com/msrc/2017/05/12/customer-guidance-for-wannacrypt-attacks/"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forbes.com/sites/thomasbrewster/2015/03/18/hacking-tails-with-rootkit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cansecwest.com/agenda.html" TargetMode="External"/></Relationships>
</file>

<file path=ppt/slides/_rels/slide8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hyperlink" Target="http://www.microsoft.com/security/pc-security/antivirus-rogue.aspx" TargetMode="External"/><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hyperlink" Target="http://globalnews.ca/news/1444283/calgary-couple-harassed-over-phoney-lottery-scam/" TargetMode="Externa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hyperlink" Target="http://www.somdatingwebsite.com/" TargetMode="External"/><Relationship Id="rId2" Type="http://schemas.openxmlformats.org/officeDocument/2006/relationships/hyperlink" Target="https://www.bankoftam.com/" TargetMode="Externa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hyperlink" Target="https://computer.howstuffworks.com/vpn.htm" TargetMode="External"/><Relationship Id="rId2" Type="http://schemas.openxmlformats.org/officeDocument/2006/relationships/hyperlink" Target="https://headvpn.com/Which_is_better_-_HTTPS_vs_VPN/" TargetMode="External"/><Relationship Id="rId1" Type="http://schemas.openxmlformats.org/officeDocument/2006/relationships/slideLayout" Target="../slideLayouts/slideLayout2.xml"/><Relationship Id="rId6" Type="http://schemas.openxmlformats.org/officeDocument/2006/relationships/hyperlink" Target="https://ucalgary.service-now.com/it?id=kb_article&amp;sys_id=f7ca400d139962406f3afbb2e144b05f" TargetMode="External"/><Relationship Id="rId5" Type="http://schemas.openxmlformats.org/officeDocument/2006/relationships/hyperlink" Target="https://www.pcmag.com/article2/0,2817,2403388,00.asp" TargetMode="External"/><Relationship Id="rId4" Type="http://schemas.openxmlformats.org/officeDocument/2006/relationships/hyperlink" Target="https://www.pcmag.com/article/364072/do-i-need-a-vpn-at-home"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techrepublic.com/article/linux-unix-viruses-and-worms-demand-special-attention/" TargetMode="External"/><Relationship Id="rId2" Type="http://schemas.openxmlformats.org/officeDocument/2006/relationships/hyperlink" Target="https://www.macworld.co.uk/feature/mac-software/mac-viruses-list-3668354/" TargetMode="Externa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hyperlink" Target="https://time.com/4944373/are-your-facebook-messages-private/" TargetMode="Externa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en-US" dirty="0"/>
              <a:t>Computer Security</a:t>
            </a:r>
            <a:endParaRPr lang="en-US" dirty="0"/>
          </a:p>
        </p:txBody>
      </p:sp>
      <p:sp>
        <p:nvSpPr>
          <p:cNvPr id="11" name="Subtitle 10"/>
          <p:cNvSpPr>
            <a:spLocks noGrp="1"/>
          </p:cNvSpPr>
          <p:nvPr>
            <p:ph type="subTitle" idx="1"/>
          </p:nvPr>
        </p:nvSpPr>
        <p:spPr/>
        <p:txBody>
          <a:bodyPr/>
          <a:lstStyle/>
          <a:p>
            <a:r>
              <a:rPr lang="en-US" dirty="0" smtClean="0"/>
              <a:t>A brief and practical guide to computer and Internet security</a:t>
            </a:r>
            <a:endParaRPr lang="en-CA" dirty="0"/>
          </a:p>
        </p:txBody>
      </p:sp>
    </p:spTree>
    <p:extLst>
      <p:ext uri="{BB962C8B-B14F-4D97-AF65-F5344CB8AC3E}">
        <p14:creationId xmlns:p14="http://schemas.microsoft.com/office/powerpoint/2010/main" val="14888085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normAutofit/>
          </a:bodyPr>
          <a:lstStyle/>
          <a:p>
            <a:r>
              <a:rPr lang="en-US" altLang="en-US" dirty="0"/>
              <a:t>Guaranteed Electronic Security </a:t>
            </a:r>
            <a:r>
              <a:rPr lang="en-US" altLang="en-US" dirty="0" smtClean="0"/>
              <a:t>(5)</a:t>
            </a:r>
            <a:endParaRPr lang="en-CA" altLang="en-US" dirty="0"/>
          </a:p>
        </p:txBody>
      </p:sp>
      <p:sp>
        <p:nvSpPr>
          <p:cNvPr id="3" name="Content Placeholder 2"/>
          <p:cNvSpPr>
            <a:spLocks noGrp="1"/>
          </p:cNvSpPr>
          <p:nvPr>
            <p:ph idx="1"/>
          </p:nvPr>
        </p:nvSpPr>
        <p:spPr/>
        <p:txBody>
          <a:bodyPr/>
          <a:lstStyle/>
          <a:p>
            <a:r>
              <a:rPr lang="en-US" altLang="en-US" dirty="0"/>
              <a:t>Lesson: </a:t>
            </a:r>
          </a:p>
          <a:p>
            <a:pPr lvl="1"/>
            <a:r>
              <a:rPr lang="en-US" altLang="en-US" dirty="0"/>
              <a:t>You are never guaranteed to have 100% protection.</a:t>
            </a:r>
          </a:p>
          <a:p>
            <a:pPr lvl="1"/>
            <a:r>
              <a:rPr lang="en-US" altLang="en-US" dirty="0"/>
              <a:t>Taking precautions (e.g., getting anti-virus software) provide a </a:t>
            </a:r>
            <a:r>
              <a:rPr lang="en-US" altLang="en-US" i="1" dirty="0"/>
              <a:t>reduced</a:t>
            </a:r>
            <a:r>
              <a:rPr lang="en-US" altLang="en-US" dirty="0"/>
              <a:t> chance of an infection or other security-related problem.</a:t>
            </a:r>
            <a:endParaRPr lang="en-CA" altLang="en-US" dirty="0"/>
          </a:p>
        </p:txBody>
      </p:sp>
    </p:spTree>
    <p:extLst>
      <p:ext uri="{BB962C8B-B14F-4D97-AF65-F5344CB8AC3E}">
        <p14:creationId xmlns:p14="http://schemas.microsoft.com/office/powerpoint/2010/main" val="335756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Guides For Password Security</a:t>
            </a:r>
          </a:p>
        </p:txBody>
      </p:sp>
      <p:sp>
        <p:nvSpPr>
          <p:cNvPr id="3" name="Content Placeholder 2"/>
          <p:cNvSpPr>
            <a:spLocks noGrp="1"/>
          </p:cNvSpPr>
          <p:nvPr>
            <p:ph idx="1"/>
          </p:nvPr>
        </p:nvSpPr>
        <p:spPr/>
        <p:txBody>
          <a:bodyPr/>
          <a:lstStyle/>
          <a:p>
            <a:r>
              <a:rPr lang="en-CA" dirty="0"/>
              <a:t>Things to avoid in passwords</a:t>
            </a:r>
          </a:p>
          <a:p>
            <a:pPr lvl="1"/>
            <a:r>
              <a:rPr lang="en-CA" dirty="0"/>
              <a:t>Never choose something of direct personal meaning to yourself that someone can guess</a:t>
            </a:r>
          </a:p>
          <a:p>
            <a:pPr lvl="2"/>
            <a:r>
              <a:rPr lang="en-CA" dirty="0"/>
              <a:t>Name, birthdate, address, pet’s name etc.</a:t>
            </a:r>
          </a:p>
          <a:p>
            <a:r>
              <a:rPr lang="en-CA" dirty="0"/>
              <a:t>Things to guide your choice of a password</a:t>
            </a:r>
          </a:p>
          <a:p>
            <a:pPr lvl="1"/>
            <a:r>
              <a:rPr lang="en-CA" dirty="0"/>
              <a:t>Avoid using only a dictionary word as a password e.g. ‘</a:t>
            </a:r>
            <a:r>
              <a:rPr lang="en-CA" dirty="0">
                <a:latin typeface="Consolas" panose="020B0609020204030204" pitchFamily="49" charset="0"/>
              </a:rPr>
              <a:t>Sesquipedalianism</a:t>
            </a:r>
            <a:r>
              <a:rPr lang="en-CA" dirty="0"/>
              <a:t>’ </a:t>
            </a:r>
          </a:p>
          <a:p>
            <a:pPr lvl="1"/>
            <a:r>
              <a:rPr lang="en-CA" dirty="0"/>
              <a:t>Use a mix of alpha (mix case), numeric, “special characters” </a:t>
            </a:r>
          </a:p>
          <a:p>
            <a:pPr lvl="1"/>
            <a:r>
              <a:rPr lang="en-CA" dirty="0"/>
              <a:t>E.g. </a:t>
            </a:r>
            <a:r>
              <a:rPr lang="en-CA" dirty="0" smtClean="0">
                <a:latin typeface="Consolas" panose="020B0609020204030204" pitchFamily="49" charset="0"/>
              </a:rPr>
              <a:t>My1Bae20Iz300-ZeLdA</a:t>
            </a:r>
            <a:endParaRPr lang="en-CA" dirty="0">
              <a:latin typeface="Consolas" panose="020B0609020204030204" pitchFamily="49" charset="0"/>
              <a:sym typeface="Wingdings" panose="05000000000000000000" pitchFamily="2" charset="2"/>
            </a:endParaRPr>
          </a:p>
        </p:txBody>
      </p:sp>
    </p:spTree>
    <p:extLst>
      <p:ext uri="{BB962C8B-B14F-4D97-AF65-F5344CB8AC3E}">
        <p14:creationId xmlns:p14="http://schemas.microsoft.com/office/powerpoint/2010/main" val="1842013831"/>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Guides For Password Security (2)</a:t>
            </a:r>
          </a:p>
        </p:txBody>
      </p:sp>
      <p:sp>
        <p:nvSpPr>
          <p:cNvPr id="3" name="Content Placeholder 2"/>
          <p:cNvSpPr>
            <a:spLocks noGrp="1"/>
          </p:cNvSpPr>
          <p:nvPr>
            <p:ph idx="1"/>
          </p:nvPr>
        </p:nvSpPr>
        <p:spPr/>
        <p:txBody>
          <a:bodyPr/>
          <a:lstStyle/>
          <a:p>
            <a:r>
              <a:rPr lang="en-CA" dirty="0">
                <a:sym typeface="Wingdings" panose="05000000000000000000" pitchFamily="2" charset="2"/>
              </a:rPr>
              <a:t>But you may have heard that the password creation rule of thumb (e.g. using special characters) is ‘bad’ – not in and of itself</a:t>
            </a:r>
          </a:p>
          <a:p>
            <a:pPr lvl="1"/>
            <a:r>
              <a:rPr lang="en-CA" dirty="0">
                <a:sym typeface="Wingdings" panose="05000000000000000000" pitchFamily="2" charset="2"/>
              </a:rPr>
              <a:t>Compare: ‘</a:t>
            </a:r>
            <a:r>
              <a:rPr lang="en-CA" dirty="0">
                <a:latin typeface="Consolas" panose="020B0609020204030204" pitchFamily="49" charset="0"/>
                <a:sym typeface="Wingdings" panose="05000000000000000000" pitchFamily="2" charset="2"/>
              </a:rPr>
              <a:t>Ab&amp;9</a:t>
            </a:r>
            <a:r>
              <a:rPr lang="en-CA" dirty="0">
                <a:sym typeface="Wingdings" panose="05000000000000000000" pitchFamily="2" charset="2"/>
              </a:rPr>
              <a:t>’ (128x128x128x128 = 128</a:t>
            </a:r>
            <a:r>
              <a:rPr lang="en-CA" baseline="30000" dirty="0">
                <a:sym typeface="Wingdings" panose="05000000000000000000" pitchFamily="2" charset="2"/>
              </a:rPr>
              <a:t>4</a:t>
            </a:r>
            <a:r>
              <a:rPr lang="en-CA" dirty="0">
                <a:sym typeface="Wingdings" panose="05000000000000000000" pitchFamily="2" charset="2"/>
              </a:rPr>
              <a:t> ~ 268 million combinations) vs. ‘’kieiekieie” (26</a:t>
            </a:r>
            <a:r>
              <a:rPr lang="en-CA" baseline="30000" dirty="0">
                <a:sym typeface="Wingdings" panose="05000000000000000000" pitchFamily="2" charset="2"/>
              </a:rPr>
              <a:t>10</a:t>
            </a:r>
            <a:r>
              <a:rPr lang="en-CA" dirty="0">
                <a:sym typeface="Wingdings" panose="05000000000000000000" pitchFamily="2" charset="2"/>
              </a:rPr>
              <a:t> ~141 trillion combinations) </a:t>
            </a:r>
            <a:endParaRPr lang="en-CA" dirty="0" smtClean="0">
              <a:sym typeface="Wingdings" panose="05000000000000000000" pitchFamily="2" charset="2"/>
            </a:endParaRPr>
          </a:p>
          <a:p>
            <a:pPr lvl="2"/>
            <a:r>
              <a:rPr lang="en-CA" dirty="0" smtClean="0">
                <a:sym typeface="Wingdings" panose="05000000000000000000" pitchFamily="2" charset="2"/>
              </a:rPr>
              <a:t>Short passwords using special characters can be worse than longer passwords that are drawn from one type of character.</a:t>
            </a:r>
            <a:endParaRPr lang="en-CA" dirty="0">
              <a:sym typeface="Wingdings" panose="05000000000000000000" pitchFamily="2" charset="2"/>
            </a:endParaRPr>
          </a:p>
          <a:p>
            <a:pPr lvl="1"/>
            <a:r>
              <a:rPr lang="en-CA" dirty="0">
                <a:sym typeface="Wingdings" panose="05000000000000000000" pitchFamily="2" charset="2"/>
              </a:rPr>
              <a:t>Better: ‘</a:t>
            </a:r>
            <a:r>
              <a:rPr lang="en-CA" dirty="0">
                <a:latin typeface="Consolas" panose="020B0609020204030204" pitchFamily="49" charset="0"/>
                <a:sym typeface="Wingdings" panose="05000000000000000000" pitchFamily="2" charset="2"/>
              </a:rPr>
              <a:t>Akieiek_9</a:t>
            </a:r>
            <a:r>
              <a:rPr lang="en-CA" dirty="0">
                <a:sym typeface="Wingdings" panose="05000000000000000000" pitchFamily="2" charset="2"/>
              </a:rPr>
              <a:t>’ = 1,180,591,620,717,411,303,424 or ~1 </a:t>
            </a:r>
            <a:r>
              <a:rPr lang="en-US" dirty="0"/>
              <a:t>Sextillion </a:t>
            </a:r>
            <a:r>
              <a:rPr lang="en-CA" dirty="0">
                <a:sym typeface="Wingdings" panose="05000000000000000000" pitchFamily="2" charset="2"/>
              </a:rPr>
              <a:t>combinations</a:t>
            </a:r>
            <a:endParaRPr lang="en-CA" dirty="0"/>
          </a:p>
          <a:p>
            <a:endParaRPr lang="en-CA" dirty="0"/>
          </a:p>
        </p:txBody>
      </p:sp>
    </p:spTree>
    <p:extLst>
      <p:ext uri="{BB962C8B-B14F-4D97-AF65-F5344CB8AC3E}">
        <p14:creationId xmlns:p14="http://schemas.microsoft.com/office/powerpoint/2010/main" val="1474002513"/>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Password Alternatives</a:t>
            </a:r>
          </a:p>
        </p:txBody>
      </p:sp>
      <p:sp>
        <p:nvSpPr>
          <p:cNvPr id="3" name="Content Placeholder 2"/>
          <p:cNvSpPr>
            <a:spLocks noGrp="1"/>
          </p:cNvSpPr>
          <p:nvPr>
            <p:ph idx="1"/>
          </p:nvPr>
        </p:nvSpPr>
        <p:spPr/>
        <p:txBody>
          <a:bodyPr/>
          <a:lstStyle/>
          <a:p>
            <a:r>
              <a:rPr lang="en-US" dirty="0"/>
              <a:t>Finger print and facial recognition</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 y="1905000"/>
            <a:ext cx="4572000" cy="34290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70400" y="2895600"/>
            <a:ext cx="4673600" cy="3505200"/>
          </a:xfrm>
          <a:prstGeom prst="rect">
            <a:avLst/>
          </a:prstGeom>
        </p:spPr>
      </p:pic>
      <p:sp>
        <p:nvSpPr>
          <p:cNvPr id="6" name="TextBox 5"/>
          <p:cNvSpPr txBox="1"/>
          <p:nvPr/>
        </p:nvSpPr>
        <p:spPr>
          <a:xfrm>
            <a:off x="7162800" y="6636579"/>
            <a:ext cx="2590800" cy="381000"/>
          </a:xfrm>
          <a:prstGeom prst="rect">
            <a:avLst/>
          </a:prstGeom>
          <a:noFill/>
        </p:spPr>
        <p:txBody>
          <a:bodyPr wrap="square" rtlCol="0">
            <a:noAutofit/>
          </a:bodyPr>
          <a:lstStyle/>
          <a:p>
            <a:r>
              <a:rPr lang="en-US" sz="1200" dirty="0"/>
              <a:t>Images: Curtesy of James Tams</a:t>
            </a:r>
          </a:p>
        </p:txBody>
      </p:sp>
      <p:sp>
        <p:nvSpPr>
          <p:cNvPr id="7" name="Rectangle 6"/>
          <p:cNvSpPr/>
          <p:nvPr/>
        </p:nvSpPr>
        <p:spPr>
          <a:xfrm>
            <a:off x="-67832" y="5934670"/>
            <a:ext cx="4572000" cy="738664"/>
          </a:xfrm>
          <a:prstGeom prst="rect">
            <a:avLst/>
          </a:prstGeom>
        </p:spPr>
        <p:txBody>
          <a:bodyPr>
            <a:spAutoFit/>
          </a:bodyPr>
          <a:lstStyle/>
          <a:p>
            <a:r>
              <a:rPr lang="en-US" dirty="0"/>
              <a:t>More information on Windows ‘Hello’</a:t>
            </a:r>
          </a:p>
          <a:p>
            <a:r>
              <a:rPr lang="en-US" sz="1200" dirty="0">
                <a:solidFill>
                  <a:schemeClr val="bg1">
                    <a:lumMod val="65000"/>
                  </a:schemeClr>
                </a:solidFill>
              </a:rPr>
              <a:t>https://privacy.microsoft.com/en-US/windows-10-windows-hello-and-privacy</a:t>
            </a:r>
          </a:p>
        </p:txBody>
      </p:sp>
    </p:spTree>
    <p:extLst>
      <p:ext uri="{BB962C8B-B14F-4D97-AF65-F5344CB8AC3E}">
        <p14:creationId xmlns:p14="http://schemas.microsoft.com/office/powerpoint/2010/main" val="2863273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randombar(horizontal)">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Password Alternatives</a:t>
            </a:r>
            <a:endParaRPr lang="en-CA" dirty="0"/>
          </a:p>
        </p:txBody>
      </p:sp>
      <p:sp>
        <p:nvSpPr>
          <p:cNvPr id="3" name="Content Placeholder 2"/>
          <p:cNvSpPr>
            <a:spLocks noGrp="1"/>
          </p:cNvSpPr>
          <p:nvPr>
            <p:ph idx="1"/>
          </p:nvPr>
        </p:nvSpPr>
        <p:spPr/>
        <p:txBody>
          <a:bodyPr/>
          <a:lstStyle/>
          <a:p>
            <a:r>
              <a:rPr lang="en-CA" dirty="0" smtClean="0"/>
              <a:t>Class discussion: what are some of the potential security issues.</a:t>
            </a:r>
            <a:endParaRPr lang="en-CA" dirty="0"/>
          </a:p>
        </p:txBody>
      </p:sp>
    </p:spTree>
    <p:extLst>
      <p:ext uri="{BB962C8B-B14F-4D97-AF65-F5344CB8AC3E}">
        <p14:creationId xmlns:p14="http://schemas.microsoft.com/office/powerpoint/2010/main" val="1766519841"/>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i="1" dirty="0" smtClean="0"/>
              <a:t>Some</a:t>
            </a:r>
            <a:r>
              <a:rPr lang="en-CA" dirty="0" smtClean="0"/>
              <a:t> Symptoms Of A Malware Infection</a:t>
            </a:r>
            <a:endParaRPr lang="en-CA" dirty="0"/>
          </a:p>
        </p:txBody>
      </p:sp>
      <p:sp>
        <p:nvSpPr>
          <p:cNvPr id="3" name="Content Placeholder 2"/>
          <p:cNvSpPr>
            <a:spLocks noGrp="1"/>
          </p:cNvSpPr>
          <p:nvPr>
            <p:ph idx="1"/>
          </p:nvPr>
        </p:nvSpPr>
        <p:spPr/>
        <p:txBody>
          <a:bodyPr/>
          <a:lstStyle/>
          <a:p>
            <a:r>
              <a:rPr lang="en-CA" dirty="0" smtClean="0"/>
              <a:t>Hardware/software changes (note these symptoms may arise by factors other than malware)</a:t>
            </a:r>
          </a:p>
          <a:p>
            <a:pPr lvl="1"/>
            <a:r>
              <a:rPr lang="en-CA" dirty="0" smtClean="0"/>
              <a:t>Computer runs slower (processor, memory, disk usage increase dramatically)</a:t>
            </a:r>
          </a:p>
          <a:p>
            <a:pPr lvl="1"/>
            <a:r>
              <a:rPr lang="en-CA" dirty="0" smtClean="0"/>
              <a:t>Computer malfunctioning (e.g. unexpected crashes)</a:t>
            </a:r>
          </a:p>
          <a:p>
            <a:pPr lvl="1"/>
            <a:r>
              <a:rPr lang="en-CA" dirty="0" smtClean="0"/>
              <a:t>Files are altered (e.g. different default ‘open with’ program, files have been corrupted)</a:t>
            </a:r>
          </a:p>
          <a:p>
            <a:r>
              <a:rPr lang="en-CA" dirty="0" smtClean="0"/>
              <a:t>The web browser has been altered.</a:t>
            </a:r>
          </a:p>
          <a:p>
            <a:pPr lvl="1"/>
            <a:r>
              <a:rPr lang="en-CA" dirty="0" smtClean="0"/>
              <a:t>Different home/start page</a:t>
            </a:r>
          </a:p>
          <a:p>
            <a:pPr lvl="1"/>
            <a:r>
              <a:rPr lang="en-CA" dirty="0" smtClean="0"/>
              <a:t>The browser is redirected to the different pages</a:t>
            </a:r>
          </a:p>
          <a:p>
            <a:pPr lvl="1"/>
            <a:r>
              <a:rPr lang="en-CA" dirty="0" smtClean="0"/>
              <a:t>New tool bars/adds have appeared</a:t>
            </a:r>
          </a:p>
          <a:p>
            <a:pPr lvl="1"/>
            <a:r>
              <a:rPr lang="en-CA" dirty="0" smtClean="0"/>
              <a:t>Popups unexpectedly appear, sounds play for no apparent reason</a:t>
            </a:r>
          </a:p>
        </p:txBody>
      </p:sp>
    </p:spTree>
    <p:extLst>
      <p:ext uri="{BB962C8B-B14F-4D97-AF65-F5344CB8AC3E}">
        <p14:creationId xmlns:p14="http://schemas.microsoft.com/office/powerpoint/2010/main" val="2981831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i="1" dirty="0"/>
              <a:t>Some</a:t>
            </a:r>
            <a:r>
              <a:rPr lang="en-CA" dirty="0"/>
              <a:t> Symptoms Of A Malware </a:t>
            </a:r>
            <a:r>
              <a:rPr lang="en-CA" dirty="0" smtClean="0"/>
              <a:t>Infection (2)</a:t>
            </a:r>
            <a:endParaRPr lang="en-CA" dirty="0"/>
          </a:p>
        </p:txBody>
      </p:sp>
      <p:sp>
        <p:nvSpPr>
          <p:cNvPr id="3" name="Content Placeholder 2"/>
          <p:cNvSpPr>
            <a:spLocks noGrp="1"/>
          </p:cNvSpPr>
          <p:nvPr>
            <p:ph idx="1"/>
          </p:nvPr>
        </p:nvSpPr>
        <p:spPr/>
        <p:txBody>
          <a:bodyPr/>
          <a:lstStyle/>
          <a:p>
            <a:r>
              <a:rPr lang="en-CA" dirty="0"/>
              <a:t>An infection may have occurred even if no symptoms are apparent e.g. spyware (if properly written) should “keep a low profile”</a:t>
            </a:r>
          </a:p>
          <a:p>
            <a:endParaRPr lang="en-CA" dirty="0"/>
          </a:p>
        </p:txBody>
      </p:sp>
    </p:spTree>
    <p:extLst>
      <p:ext uri="{BB962C8B-B14F-4D97-AF65-F5344CB8AC3E}">
        <p14:creationId xmlns:p14="http://schemas.microsoft.com/office/powerpoint/2010/main" val="3639966373"/>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normAutofit/>
          </a:bodyPr>
          <a:lstStyle/>
          <a:p>
            <a:r>
              <a:rPr lang="en-US" altLang="en-US" dirty="0" smtClean="0"/>
              <a:t>Security: Proactive Measures</a:t>
            </a:r>
            <a:endParaRPr lang="en-US" altLang="en-US" dirty="0"/>
          </a:p>
        </p:txBody>
      </p:sp>
      <p:sp>
        <p:nvSpPr>
          <p:cNvPr id="588803" name="Rectangle 3"/>
          <p:cNvSpPr>
            <a:spLocks noGrp="1" noChangeArrowheads="1"/>
          </p:cNvSpPr>
          <p:nvPr>
            <p:ph type="body" idx="1"/>
          </p:nvPr>
        </p:nvSpPr>
        <p:spPr/>
        <p:txBody>
          <a:bodyPr/>
          <a:lstStyle/>
          <a:p>
            <a:r>
              <a:rPr lang="en-US" altLang="en-US" dirty="0"/>
              <a:t>Install an anti-virus program from a reputable company.</a:t>
            </a:r>
          </a:p>
          <a:p>
            <a:pPr lvl="1"/>
            <a:r>
              <a:rPr lang="en-US" altLang="en-US" dirty="0"/>
              <a:t>Update the definitions on a regular basis.</a:t>
            </a:r>
          </a:p>
          <a:p>
            <a:r>
              <a:rPr lang="en-US" altLang="en-US" dirty="0"/>
              <a:t>Install an anti-spyware program from a reputable </a:t>
            </a:r>
            <a:r>
              <a:rPr lang="en-US" altLang="en-US" dirty="0" smtClean="0"/>
              <a:t>company (if the previous doesn’t protect or protect well from spyware).</a:t>
            </a:r>
            <a:endParaRPr lang="en-US" altLang="en-US" dirty="0"/>
          </a:p>
          <a:p>
            <a:pPr lvl="1"/>
            <a:r>
              <a:rPr lang="en-US" altLang="en-US" dirty="0"/>
              <a:t>Update the definitions on a regular basis.</a:t>
            </a:r>
          </a:p>
          <a:p>
            <a:r>
              <a:rPr lang="en-US" altLang="en-US" dirty="0"/>
              <a:t>Add a firewall.</a:t>
            </a:r>
          </a:p>
          <a:p>
            <a:pPr lvl="1"/>
            <a:r>
              <a:rPr lang="en-US" altLang="en-US" dirty="0"/>
              <a:t>Make sure that it’s properly configured.</a:t>
            </a:r>
          </a:p>
          <a:p>
            <a:pPr lvl="1"/>
            <a:r>
              <a:rPr lang="en-US" altLang="en-US" dirty="0" smtClean="0"/>
              <a:t>(Change the default login and password information)</a:t>
            </a:r>
            <a:endParaRPr lang="en-US" altLang="en-US" dirty="0"/>
          </a:p>
          <a:p>
            <a:r>
              <a:rPr lang="en-US" altLang="en-US" dirty="0"/>
              <a:t>Update your operating system and programs on a regular basis.</a:t>
            </a:r>
          </a:p>
          <a:p>
            <a:pPr lvl="1"/>
            <a:r>
              <a:rPr lang="en-US" altLang="en-US" dirty="0"/>
              <a:t>The updates not only provide bug/error fixes but may also </a:t>
            </a:r>
            <a:r>
              <a:rPr lang="en-US" altLang="en-US" dirty="0" smtClean="0"/>
              <a:t>patch </a:t>
            </a:r>
            <a:r>
              <a:rPr lang="en-US" altLang="en-US" dirty="0"/>
              <a:t>security flaws.</a:t>
            </a:r>
          </a:p>
        </p:txBody>
      </p:sp>
    </p:spTree>
    <p:extLst>
      <p:ext uri="{BB962C8B-B14F-4D97-AF65-F5344CB8AC3E}">
        <p14:creationId xmlns:p14="http://schemas.microsoft.com/office/powerpoint/2010/main" val="2105898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88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8880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8880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8880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8880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8880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8880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8880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8880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8803" grpId="0" build="p" bldLvl="3"/>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After An ‘Infection’: Your </a:t>
            </a:r>
            <a:r>
              <a:rPr lang="en-US" dirty="0"/>
              <a:t>Computer Appears To Be Running ‘Funny’</a:t>
            </a:r>
          </a:p>
        </p:txBody>
      </p:sp>
      <p:sp>
        <p:nvSpPr>
          <p:cNvPr id="3" name="Content Placeholder 2"/>
          <p:cNvSpPr>
            <a:spLocks noGrp="1"/>
          </p:cNvSpPr>
          <p:nvPr>
            <p:ph idx="1"/>
          </p:nvPr>
        </p:nvSpPr>
        <p:spPr>
          <a:xfrm>
            <a:off x="457200" y="1219200"/>
            <a:ext cx="8229600" cy="5029200"/>
          </a:xfrm>
        </p:spPr>
        <p:txBody>
          <a:bodyPr/>
          <a:lstStyle/>
          <a:p>
            <a:pPr marL="457200" indent="-457200">
              <a:buFont typeface="+mj-lt"/>
              <a:buAutoNum type="arabicPeriod"/>
            </a:pPr>
            <a:r>
              <a:rPr lang="en-CA" dirty="0"/>
              <a:t>Update security software  </a:t>
            </a:r>
          </a:p>
          <a:p>
            <a:pPr marL="457200" indent="-457200">
              <a:buFont typeface="+mj-lt"/>
              <a:buAutoNum type="arabicPeriod"/>
            </a:pPr>
            <a:r>
              <a:rPr lang="en-CA" dirty="0"/>
              <a:t>Update virus definitions  </a:t>
            </a:r>
          </a:p>
          <a:p>
            <a:pPr marL="457200" indent="-457200">
              <a:buFont typeface="+mj-lt"/>
              <a:buAutoNum type="arabicPeriod"/>
            </a:pPr>
            <a:r>
              <a:rPr lang="en-CA" dirty="0"/>
              <a:t>Run security (e.g. anti-virus) software (Complete steps 1 &amp; 2) </a:t>
            </a:r>
            <a:r>
              <a:rPr lang="en-CA" b="1" dirty="0"/>
              <a:t>before</a:t>
            </a:r>
            <a:r>
              <a:rPr lang="en-CA" dirty="0"/>
              <a:t> #3    </a:t>
            </a:r>
          </a:p>
          <a:p>
            <a:pPr marL="457200" indent="-457200">
              <a:buFont typeface="+mj-lt"/>
              <a:buAutoNum type="arabicPeriod"/>
            </a:pPr>
            <a:r>
              <a:rPr lang="en-CA" dirty="0"/>
              <a:t>Start up the Task manager and look for unusual processes running and/or ones that are taking up many system resources   </a:t>
            </a:r>
          </a:p>
          <a:p>
            <a:pPr marL="457200" indent="-457200">
              <a:buFont typeface="+mj-lt"/>
              <a:buAutoNum type="arabicPeriod"/>
            </a:pPr>
            <a:r>
              <a:rPr lang="en-CA" dirty="0"/>
              <a:t>Look at installed programs on control panel, sort by date and look at programs installed around or after you noticed things going weird   </a:t>
            </a:r>
          </a:p>
          <a:p>
            <a:pPr marL="457200" indent="-457200">
              <a:buFont typeface="+mj-lt"/>
              <a:buAutoNum type="arabicPeriod"/>
            </a:pPr>
            <a:r>
              <a:rPr lang="en-CA" dirty="0"/>
              <a:t>Look at browser “extensions” (Microsoft)/”add-ons” (Firefox)/”plug-ins” (Chrome)</a:t>
            </a:r>
          </a:p>
          <a:p>
            <a:pPr marL="0" indent="0">
              <a:buNone/>
            </a:pPr>
            <a:r>
              <a:rPr lang="en-CA" dirty="0"/>
              <a:t>(Of course your problem could be caused by faulty hardware or software).</a:t>
            </a:r>
            <a:endParaRPr lang="en-US" dirty="0"/>
          </a:p>
        </p:txBody>
      </p:sp>
    </p:spTree>
    <p:extLst>
      <p:ext uri="{BB962C8B-B14F-4D97-AF65-F5344CB8AC3E}">
        <p14:creationId xmlns:p14="http://schemas.microsoft.com/office/powerpoint/2010/main" val="496929089"/>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Microsoft Browser ‘Extensions’ (For Your Own Use) </a:t>
            </a:r>
          </a:p>
        </p:txBody>
      </p:sp>
      <p:pic>
        <p:nvPicPr>
          <p:cNvPr id="4" name="Content Placeholder 3"/>
          <p:cNvPicPr>
            <a:picLocks noGrp="1" noChangeAspect="1"/>
          </p:cNvPicPr>
          <p:nvPr>
            <p:ph idx="1"/>
          </p:nvPr>
        </p:nvPicPr>
        <p:blipFill>
          <a:blip r:embed="rId2"/>
          <a:stretch>
            <a:fillRect/>
          </a:stretch>
        </p:blipFill>
        <p:spPr>
          <a:xfrm>
            <a:off x="609600" y="1524000"/>
            <a:ext cx="8077200" cy="4704462"/>
          </a:xfrm>
          <a:prstGeom prst="rect">
            <a:avLst/>
          </a:prstGeom>
        </p:spPr>
      </p:pic>
    </p:spTree>
    <p:extLst>
      <p:ext uri="{BB962C8B-B14F-4D97-AF65-F5344CB8AC3E}">
        <p14:creationId xmlns:p14="http://schemas.microsoft.com/office/powerpoint/2010/main" val="3323088150"/>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Firefox Plugins (For Your Own Use) </a:t>
            </a:r>
          </a:p>
        </p:txBody>
      </p:sp>
      <p:sp>
        <p:nvSpPr>
          <p:cNvPr id="3" name="Content Placeholder 2"/>
          <p:cNvSpPr>
            <a:spLocks noGrp="1"/>
          </p:cNvSpPr>
          <p:nvPr>
            <p:ph idx="1"/>
          </p:nvPr>
        </p:nvSpPr>
        <p:spPr/>
        <p:txBody>
          <a:bodyPr/>
          <a:lstStyle/>
          <a:p>
            <a:r>
              <a:rPr lang="en-US" dirty="0"/>
              <a:t>From: </a:t>
            </a:r>
          </a:p>
          <a:p>
            <a:pPr lvl="1"/>
            <a:r>
              <a:rPr lang="en-US" sz="1200" dirty="0"/>
              <a:t>https://support.mozilla.org/en-US/kb/disable-or-remove-add-ons#w_how-to-disable-plugins</a:t>
            </a:r>
          </a:p>
        </p:txBody>
      </p:sp>
      <p:pic>
        <p:nvPicPr>
          <p:cNvPr id="4" name="Picture 3"/>
          <p:cNvPicPr>
            <a:picLocks noChangeAspect="1"/>
          </p:cNvPicPr>
          <p:nvPr/>
        </p:nvPicPr>
        <p:blipFill>
          <a:blip r:embed="rId2"/>
          <a:stretch>
            <a:fillRect/>
          </a:stretch>
        </p:blipFill>
        <p:spPr>
          <a:xfrm>
            <a:off x="685800" y="2311366"/>
            <a:ext cx="4985108" cy="4546634"/>
          </a:xfrm>
          <a:prstGeom prst="rect">
            <a:avLst/>
          </a:prstGeom>
        </p:spPr>
      </p:pic>
    </p:spTree>
    <p:extLst>
      <p:ext uri="{BB962C8B-B14F-4D97-AF65-F5344CB8AC3E}">
        <p14:creationId xmlns:p14="http://schemas.microsoft.com/office/powerpoint/2010/main" val="996713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(New?) Terms Commonly Used In Conjunction With Security</a:t>
            </a:r>
            <a:endParaRPr lang="en-CA" dirty="0"/>
          </a:p>
        </p:txBody>
      </p:sp>
      <p:sp>
        <p:nvSpPr>
          <p:cNvPr id="3" name="Content Placeholder 2"/>
          <p:cNvSpPr>
            <a:spLocks noGrp="1"/>
          </p:cNvSpPr>
          <p:nvPr>
            <p:ph idx="1"/>
          </p:nvPr>
        </p:nvSpPr>
        <p:spPr/>
        <p:txBody>
          <a:bodyPr/>
          <a:lstStyle/>
          <a:p>
            <a:r>
              <a:rPr lang="en-US" dirty="0" smtClean="0"/>
              <a:t>Hacker</a:t>
            </a:r>
          </a:p>
          <a:p>
            <a:r>
              <a:rPr lang="en-US" dirty="0" smtClean="0"/>
              <a:t>Hacked computers (or other device)</a:t>
            </a:r>
          </a:p>
          <a:p>
            <a:r>
              <a:rPr lang="en-US" dirty="0" smtClean="0"/>
              <a:t>Phishing (and the related term Spearing Phishing)</a:t>
            </a:r>
            <a:endParaRPr lang="en-CA" dirty="0"/>
          </a:p>
        </p:txBody>
      </p:sp>
    </p:spTree>
    <p:extLst>
      <p:ext uri="{BB962C8B-B14F-4D97-AF65-F5344CB8AC3E}">
        <p14:creationId xmlns:p14="http://schemas.microsoft.com/office/powerpoint/2010/main" val="4263418755"/>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r>
              <a:rPr lang="en-US" altLang="en-US" dirty="0" smtClean="0"/>
              <a:t>After This Section You Should Now Know</a:t>
            </a:r>
            <a:endParaRPr lang="en-CA" altLang="en-US" dirty="0" smtClean="0"/>
          </a:p>
        </p:txBody>
      </p:sp>
      <p:sp>
        <p:nvSpPr>
          <p:cNvPr id="59395" name="Content Placeholder 2"/>
          <p:cNvSpPr>
            <a:spLocks noGrp="1"/>
          </p:cNvSpPr>
          <p:nvPr>
            <p:ph idx="1"/>
          </p:nvPr>
        </p:nvSpPr>
        <p:spPr/>
        <p:txBody>
          <a:bodyPr>
            <a:normAutofit lnSpcReduction="10000"/>
          </a:bodyPr>
          <a:lstStyle/>
          <a:p>
            <a:pPr>
              <a:defRPr/>
            </a:pPr>
            <a:r>
              <a:rPr lang="en-US" dirty="0" smtClean="0"/>
              <a:t>In terms of computer security, what is meant by the terms ‘hacker’ and a ‘hacked system’ vs a denial of service attack</a:t>
            </a:r>
          </a:p>
          <a:p>
            <a:pPr>
              <a:defRPr/>
            </a:pPr>
            <a:r>
              <a:rPr lang="en-US" dirty="0" smtClean="0"/>
              <a:t>How do phishing and spear fishing scams work</a:t>
            </a:r>
          </a:p>
          <a:p>
            <a:pPr>
              <a:defRPr/>
            </a:pPr>
            <a:r>
              <a:rPr lang="en-US" dirty="0" smtClean="0"/>
              <a:t>What is malware</a:t>
            </a:r>
          </a:p>
          <a:p>
            <a:pPr lvl="1">
              <a:defRPr/>
            </a:pPr>
            <a:r>
              <a:rPr lang="en-CA" dirty="0" smtClean="0">
                <a:ea typeface="+mn-ea"/>
                <a:cs typeface="+mn-cs"/>
              </a:rPr>
              <a:t>What are some common categories of malware</a:t>
            </a:r>
          </a:p>
          <a:p>
            <a:pPr lvl="1">
              <a:defRPr/>
            </a:pPr>
            <a:r>
              <a:rPr lang="en-CA" dirty="0" smtClean="0">
                <a:ea typeface="+mn-ea"/>
                <a:cs typeface="+mn-cs"/>
              </a:rPr>
              <a:t>How do the different forms of malware get onto your computer</a:t>
            </a:r>
          </a:p>
          <a:p>
            <a:pPr lvl="1">
              <a:defRPr/>
            </a:pPr>
            <a:r>
              <a:rPr lang="en-CA" dirty="0" smtClean="0"/>
              <a:t>What are the consequences of having a malware infection on your computer</a:t>
            </a:r>
            <a:endParaRPr lang="en-CA" dirty="0" smtClean="0">
              <a:ea typeface="+mn-ea"/>
              <a:cs typeface="+mn-cs"/>
            </a:endParaRPr>
          </a:p>
          <a:p>
            <a:pPr lvl="1">
              <a:defRPr/>
            </a:pPr>
            <a:r>
              <a:rPr lang="en-CA" dirty="0" smtClean="0"/>
              <a:t>How to protect against malware</a:t>
            </a:r>
          </a:p>
          <a:p>
            <a:pPr>
              <a:defRPr/>
            </a:pPr>
            <a:r>
              <a:rPr lang="en-CA" dirty="0" smtClean="0"/>
              <a:t>How do the newer security related threats and issues work: ransomware, cryptocurrency mining</a:t>
            </a:r>
          </a:p>
          <a:p>
            <a:pPr>
              <a:defRPr/>
            </a:pPr>
            <a:r>
              <a:rPr lang="en-CA" dirty="0" smtClean="0"/>
              <a:t>Electronic and non-electronic defensive measures against malware</a:t>
            </a:r>
          </a:p>
        </p:txBody>
      </p:sp>
    </p:spTree>
    <p:extLst>
      <p:ext uri="{BB962C8B-B14F-4D97-AF65-F5344CB8AC3E}">
        <p14:creationId xmlns:p14="http://schemas.microsoft.com/office/powerpoint/2010/main" val="2131474456"/>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After This Section You Should Now Know (2)</a:t>
            </a:r>
            <a:endParaRPr lang="en-CA" dirty="0"/>
          </a:p>
        </p:txBody>
      </p:sp>
      <p:sp>
        <p:nvSpPr>
          <p:cNvPr id="3" name="Content Placeholder 2"/>
          <p:cNvSpPr>
            <a:spLocks noGrp="1"/>
          </p:cNvSpPr>
          <p:nvPr>
            <p:ph idx="1"/>
          </p:nvPr>
        </p:nvSpPr>
        <p:spPr/>
        <p:txBody>
          <a:bodyPr/>
          <a:lstStyle/>
          <a:p>
            <a:pPr>
              <a:defRPr/>
            </a:pPr>
            <a:r>
              <a:rPr lang="en-CA" dirty="0"/>
              <a:t>What is scareware and how it can be a security </a:t>
            </a:r>
            <a:r>
              <a:rPr lang="en-CA" dirty="0" smtClean="0"/>
              <a:t>threat</a:t>
            </a:r>
          </a:p>
          <a:p>
            <a:pPr>
              <a:defRPr/>
            </a:pPr>
            <a:r>
              <a:rPr lang="en-US" dirty="0" smtClean="0"/>
              <a:t>The different levels of safety/danger when finding software</a:t>
            </a:r>
            <a:endParaRPr lang="en-CA" dirty="0"/>
          </a:p>
          <a:p>
            <a:r>
              <a:rPr lang="en-CA" altLang="en-US" dirty="0" smtClean="0"/>
              <a:t>What is a logical port and how do firewalls increase security by closing ports</a:t>
            </a:r>
          </a:p>
          <a:p>
            <a:r>
              <a:rPr lang="en-CA" altLang="en-US" dirty="0" smtClean="0"/>
              <a:t>Security issues related to portable flash drives</a:t>
            </a:r>
          </a:p>
          <a:p>
            <a:r>
              <a:rPr lang="en-CA" altLang="en-US" dirty="0" smtClean="0"/>
              <a:t>What is encryption and how does it tie into security</a:t>
            </a:r>
          </a:p>
          <a:p>
            <a:r>
              <a:rPr lang="en-CA" dirty="0" smtClean="0"/>
              <a:t>The difference between encrypted and unencrypted information.</a:t>
            </a:r>
          </a:p>
          <a:p>
            <a:pPr lvl="1"/>
            <a:r>
              <a:rPr lang="en-CA" dirty="0" smtClean="0"/>
              <a:t>How different approaches to encryption can reduce </a:t>
            </a:r>
            <a:r>
              <a:rPr lang="en-CA" dirty="0"/>
              <a:t>security </a:t>
            </a:r>
            <a:r>
              <a:rPr lang="en-CA" dirty="0" smtClean="0"/>
              <a:t>risks</a:t>
            </a:r>
          </a:p>
          <a:p>
            <a:r>
              <a:rPr lang="en-CA" dirty="0" smtClean="0"/>
              <a:t>Examples of Wi-Fi </a:t>
            </a:r>
            <a:r>
              <a:rPr lang="en-CA" dirty="0"/>
              <a:t>security </a:t>
            </a:r>
            <a:r>
              <a:rPr lang="en-CA" dirty="0" smtClean="0"/>
              <a:t>issues</a:t>
            </a:r>
            <a:endParaRPr lang="en-CA" dirty="0"/>
          </a:p>
        </p:txBody>
      </p:sp>
    </p:spTree>
    <p:extLst>
      <p:ext uri="{BB962C8B-B14F-4D97-AF65-F5344CB8AC3E}">
        <p14:creationId xmlns:p14="http://schemas.microsoft.com/office/powerpoint/2010/main" val="3190099424"/>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a:t>After This Section You Should Now Know </a:t>
            </a:r>
            <a:r>
              <a:rPr lang="en-US" altLang="en-US" smtClean="0"/>
              <a:t>(3)</a:t>
            </a:r>
            <a:endParaRPr lang="en-CA" dirty="0"/>
          </a:p>
        </p:txBody>
      </p:sp>
      <p:sp>
        <p:nvSpPr>
          <p:cNvPr id="3" name="Content Placeholder 2"/>
          <p:cNvSpPr>
            <a:spLocks noGrp="1"/>
          </p:cNvSpPr>
          <p:nvPr>
            <p:ph idx="1"/>
          </p:nvPr>
        </p:nvSpPr>
        <p:spPr/>
        <p:txBody>
          <a:bodyPr/>
          <a:lstStyle/>
          <a:p>
            <a:pPr>
              <a:defRPr/>
            </a:pPr>
            <a:r>
              <a:rPr lang="en-CA" altLang="en-US" dirty="0"/>
              <a:t>Guidelines for choosing a good password</a:t>
            </a:r>
          </a:p>
          <a:p>
            <a:pPr lvl="1">
              <a:defRPr/>
            </a:pPr>
            <a:r>
              <a:rPr lang="en-CA" altLang="en-US" dirty="0"/>
              <a:t>How different choices in password can affect computer security (number of combinations)</a:t>
            </a:r>
          </a:p>
          <a:p>
            <a:pPr>
              <a:defRPr/>
            </a:pPr>
            <a:r>
              <a:rPr lang="en-CA" altLang="en-US" dirty="0"/>
              <a:t>How to recognize symptoms of a malware infection and ways of reacting as well as proactively preventing problems</a:t>
            </a:r>
          </a:p>
          <a:p>
            <a:endParaRPr lang="en-CA" dirty="0"/>
          </a:p>
        </p:txBody>
      </p:sp>
    </p:spTree>
    <p:extLst>
      <p:ext uri="{BB962C8B-B14F-4D97-AF65-F5344CB8AC3E}">
        <p14:creationId xmlns:p14="http://schemas.microsoft.com/office/powerpoint/2010/main" val="2907340843"/>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altLang="en-US" dirty="0">
                <a:ea typeface="ＭＳ Ｐゴシック" pitchFamily="34" charset="-128"/>
              </a:rPr>
              <a:t>Images</a:t>
            </a:r>
          </a:p>
        </p:txBody>
      </p:sp>
      <p:sp>
        <p:nvSpPr>
          <p:cNvPr id="32771" name="Content Placeholder 2"/>
          <p:cNvSpPr>
            <a:spLocks noGrp="1"/>
          </p:cNvSpPr>
          <p:nvPr>
            <p:ph idx="1"/>
          </p:nvPr>
        </p:nvSpPr>
        <p:spPr/>
        <p:txBody>
          <a:bodyPr/>
          <a:lstStyle/>
          <a:p>
            <a:r>
              <a:rPr lang="en-US" altLang="en-US" dirty="0">
                <a:ea typeface="ＭＳ Ｐゴシック" pitchFamily="34" charset="-128"/>
              </a:rPr>
              <a:t>“Unless otherwise indicated, all images were produced by James Tam</a:t>
            </a:r>
          </a:p>
        </p:txBody>
      </p:sp>
      <p:sp>
        <p:nvSpPr>
          <p:cNvPr id="32772" name="Slide Number Placeholder 3"/>
          <p:cNvSpPr>
            <a:spLocks noGrp="1"/>
          </p:cNvSpPr>
          <p:nvPr>
            <p:ph type="sldNum" sz="quarter" idx="4294967295"/>
          </p:nvPr>
        </p:nvSpPr>
        <p:spPr bwMode="auto">
          <a:xfrm>
            <a:off x="117475" y="6665913"/>
            <a:ext cx="854075" cy="1920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2400">
                <a:solidFill>
                  <a:schemeClr val="tx1"/>
                </a:solidFill>
                <a:latin typeface="Calibri" pitchFamily="34" charset="0"/>
              </a:defRPr>
            </a:lvl1pPr>
            <a:lvl2pPr marL="742950" indent="-285750" eaLnBrk="0" hangingPunct="0">
              <a:spcBef>
                <a:spcPct val="20000"/>
              </a:spcBef>
              <a:buFont typeface="Arial" charset="0"/>
              <a:buChar char="–"/>
              <a:defRPr sz="2000">
                <a:solidFill>
                  <a:schemeClr val="tx1"/>
                </a:solidFill>
                <a:latin typeface="Calibri" pitchFamily="34" charset="0"/>
              </a:defRPr>
            </a:lvl2pPr>
            <a:lvl3pPr marL="1143000" indent="-228600" eaLnBrk="0" hangingPunct="0">
              <a:spcBef>
                <a:spcPct val="20000"/>
              </a:spcBef>
              <a:buFont typeface="Arial" charset="0"/>
              <a:buChar char="•"/>
              <a:defRPr>
                <a:solidFill>
                  <a:schemeClr val="tx1"/>
                </a:solidFill>
                <a:latin typeface="Calibri" pitchFamily="34" charset="0"/>
              </a:defRPr>
            </a:lvl3pPr>
            <a:lvl4pPr marL="1600200" indent="-228600" eaLnBrk="0" hangingPunct="0">
              <a:spcBef>
                <a:spcPct val="20000"/>
              </a:spcBef>
              <a:buFont typeface="Arial" charset="0"/>
              <a:buChar char="–"/>
              <a:defRPr sz="16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900" dirty="0">
                <a:solidFill>
                  <a:srgbClr val="898989"/>
                </a:solidFill>
                <a:latin typeface="Arial" charset="0"/>
                <a:ea typeface="ＭＳ Ｐゴシック" pitchFamily="34" charset="-128"/>
              </a:rPr>
              <a:t>slide </a:t>
            </a:r>
            <a:fld id="{09EE15A5-A843-4A49-A306-A97B1D517AC4}" type="slidenum">
              <a:rPr lang="en-US" altLang="en-US" sz="900">
                <a:solidFill>
                  <a:srgbClr val="898989"/>
                </a:solidFill>
                <a:latin typeface="Arial" charset="0"/>
                <a:ea typeface="ＭＳ Ｐゴシック" pitchFamily="34" charset="-128"/>
              </a:rPr>
              <a:pPr eaLnBrk="1" hangingPunct="1">
                <a:spcBef>
                  <a:spcPct val="0"/>
                </a:spcBef>
                <a:buFontTx/>
                <a:buNone/>
              </a:pPr>
              <a:t>113</a:t>
            </a:fld>
            <a:endParaRPr lang="en-US" altLang="en-US" sz="900" dirty="0">
              <a:solidFill>
                <a:srgbClr val="898989"/>
              </a:solidFill>
              <a:latin typeface="Arial" charset="0"/>
              <a:ea typeface="ＭＳ Ｐゴシック" pitchFamily="34" charset="-128"/>
            </a:endParaRPr>
          </a:p>
        </p:txBody>
      </p:sp>
    </p:spTree>
    <p:extLst>
      <p:ext uri="{BB962C8B-B14F-4D97-AF65-F5344CB8AC3E}">
        <p14:creationId xmlns:p14="http://schemas.microsoft.com/office/powerpoint/2010/main" val="5292616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altLang="en-US" b="1" dirty="0" smtClean="0">
                <a:solidFill>
                  <a:srgbClr val="FF0000"/>
                </a:solidFill>
              </a:rPr>
              <a:t>New Term: Hacker</a:t>
            </a:r>
            <a:endParaRPr lang="en-CA" altLang="en-US" b="1" dirty="0">
              <a:solidFill>
                <a:srgbClr val="FF0000"/>
              </a:solidFill>
            </a:endParaRPr>
          </a:p>
        </p:txBody>
      </p:sp>
      <p:sp>
        <p:nvSpPr>
          <p:cNvPr id="5123" name="Content Placeholder 2"/>
          <p:cNvSpPr>
            <a:spLocks noGrp="1"/>
          </p:cNvSpPr>
          <p:nvPr>
            <p:ph idx="1"/>
          </p:nvPr>
        </p:nvSpPr>
        <p:spPr>
          <a:xfrm>
            <a:off x="528638" y="1117600"/>
            <a:ext cx="8178800" cy="5368925"/>
          </a:xfrm>
        </p:spPr>
        <p:txBody>
          <a:bodyPr/>
          <a:lstStyle/>
          <a:p>
            <a:r>
              <a:rPr lang="en-US" altLang="en-US" dirty="0"/>
              <a:t>A generic term for a person that writes malicious software (e.g., a virus that damages your computer) or tries to break into a computer system.</a:t>
            </a:r>
            <a:endParaRPr lang="en-CA" altLang="en-US" dirty="0"/>
          </a:p>
        </p:txBody>
      </p:sp>
      <p:sp>
        <p:nvSpPr>
          <p:cNvPr id="6" name="Rectangle 5"/>
          <p:cNvSpPr>
            <a:spLocks noChangeArrowheads="1"/>
          </p:cNvSpPr>
          <p:nvPr/>
        </p:nvSpPr>
        <p:spPr bwMode="auto">
          <a:xfrm>
            <a:off x="4216400" y="3884613"/>
            <a:ext cx="4084638" cy="281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r>
              <a:rPr lang="en-CA" altLang="en-US" b="1" dirty="0"/>
              <a:t>One of many examples today: “Hacker attack leaves women angry, worried”</a:t>
            </a:r>
          </a:p>
          <a:p>
            <a:pPr eaLnBrk="1" hangingPunct="1"/>
            <a:endParaRPr lang="en-US" altLang="en-US" b="1" dirty="0"/>
          </a:p>
          <a:p>
            <a:pPr eaLnBrk="1" hangingPunct="1"/>
            <a:r>
              <a:rPr lang="en-CA" altLang="en-US" dirty="0"/>
              <a:t>A security breach that exposed such personal information as the addresses and birth dates of more than 160,000 women enrolled in a mammography registry is raising questions about protecting people's privacy while at the same time making information available for much-needed research, an expert on bioethics said….</a:t>
            </a:r>
          </a:p>
          <a:p>
            <a:pPr eaLnBrk="1" hangingPunct="1"/>
            <a:endParaRPr lang="en-US" altLang="en-US" dirty="0"/>
          </a:p>
          <a:p>
            <a:pPr eaLnBrk="1" hangingPunct="1"/>
            <a:r>
              <a:rPr lang="en-CA" altLang="en-US" b="1" dirty="0"/>
              <a:t>…from the Winston Salem Journal</a:t>
            </a:r>
            <a:endParaRPr lang="en-CA" altLang="en-US" dirty="0"/>
          </a:p>
        </p:txBody>
      </p:sp>
      <p:grpSp>
        <p:nvGrpSpPr>
          <p:cNvPr id="3" name="Group 2"/>
          <p:cNvGrpSpPr/>
          <p:nvPr/>
        </p:nvGrpSpPr>
        <p:grpSpPr>
          <a:xfrm>
            <a:off x="838199" y="2286000"/>
            <a:ext cx="2057401" cy="1690688"/>
            <a:chOff x="838199" y="2286000"/>
            <a:chExt cx="2057401" cy="1690688"/>
          </a:xfrm>
        </p:grpSpPr>
        <p:pic>
          <p:nvPicPr>
            <p:cNvPr id="121857" name="Picture 1" descr="C:\Users\tamj\Dropbox\PVT\colorbox\hack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1225" y="2286000"/>
              <a:ext cx="1423988" cy="14636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38199" y="3715544"/>
              <a:ext cx="2057401" cy="261144"/>
            </a:xfrm>
            <a:prstGeom prst="rect">
              <a:avLst/>
            </a:prstGeom>
            <a:noFill/>
          </p:spPr>
          <p:txBody>
            <a:bodyPr wrap="square" rtlCol="0">
              <a:noAutofit/>
            </a:bodyPr>
            <a:lstStyle/>
            <a:p>
              <a:r>
                <a:rPr lang="en-US" sz="1200" dirty="0"/>
                <a:t>From: www.colourbox.com</a:t>
              </a:r>
            </a:p>
          </p:txBody>
        </p:sp>
      </p:grpSp>
    </p:spTree>
    <p:extLst>
      <p:ext uri="{BB962C8B-B14F-4D97-AF65-F5344CB8AC3E}">
        <p14:creationId xmlns:p14="http://schemas.microsoft.com/office/powerpoint/2010/main" val="10963346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5"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style.rotation</p:attrName>
                                        </p:attrNameLst>
                                      </p:cBhvr>
                                      <p:tavLst>
                                        <p:tav tm="0">
                                          <p:val>
                                            <p:fltVal val="720"/>
                                          </p:val>
                                        </p:tav>
                                        <p:tav tm="100000">
                                          <p:val>
                                            <p:fltVal val="0"/>
                                          </p:val>
                                        </p:tav>
                                      </p:tavLst>
                                    </p:anim>
                                    <p:anim calcmode="lin" valueType="num">
                                      <p:cBhvr>
                                        <p:cTn id="13" dur="2000" fill="hold"/>
                                        <p:tgtEl>
                                          <p:spTgt spid="6"/>
                                        </p:tgtEl>
                                        <p:attrNameLst>
                                          <p:attrName>ppt_h</p:attrName>
                                        </p:attrNameLst>
                                      </p:cBhvr>
                                      <p:tavLst>
                                        <p:tav tm="0">
                                          <p:val>
                                            <p:fltVal val="0"/>
                                          </p:val>
                                        </p:tav>
                                        <p:tav tm="100000">
                                          <p:val>
                                            <p:strVal val="#ppt_h"/>
                                          </p:val>
                                        </p:tav>
                                      </p:tavLst>
                                    </p:anim>
                                    <p:anim calcmode="lin" valueType="num">
                                      <p:cBhvr>
                                        <p:cTn id="14" dur="2000" fill="hold"/>
                                        <p:tgtEl>
                                          <p:spTgt spid="6"/>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solidFill>
                  <a:srgbClr val="FF0000"/>
                </a:solidFill>
              </a:rPr>
              <a:t>New Term: “Hacked</a:t>
            </a:r>
            <a:r>
              <a:rPr lang="en-CA" b="1" dirty="0">
                <a:solidFill>
                  <a:srgbClr val="FF0000"/>
                </a:solidFill>
              </a:rPr>
              <a:t>”</a:t>
            </a:r>
            <a:r>
              <a:rPr lang="en-CA" dirty="0">
                <a:solidFill>
                  <a:srgbClr val="FF0000"/>
                </a:solidFill>
              </a:rPr>
              <a:t> </a:t>
            </a:r>
            <a:r>
              <a:rPr lang="en-CA" dirty="0"/>
              <a:t>Computer </a:t>
            </a:r>
            <a:r>
              <a:rPr lang="en-CA" dirty="0" smtClean="0"/>
              <a:t>System / Device</a:t>
            </a:r>
            <a:endParaRPr lang="en-CA" dirty="0"/>
          </a:p>
        </p:txBody>
      </p:sp>
      <p:sp>
        <p:nvSpPr>
          <p:cNvPr id="3" name="Content Placeholder 2"/>
          <p:cNvSpPr>
            <a:spLocks noGrp="1"/>
          </p:cNvSpPr>
          <p:nvPr>
            <p:ph idx="1"/>
          </p:nvPr>
        </p:nvSpPr>
        <p:spPr/>
        <p:txBody>
          <a:bodyPr/>
          <a:lstStyle/>
          <a:p>
            <a:r>
              <a:rPr lang="en-CA" dirty="0"/>
              <a:t>Refers to a computer system in which the security system has been compromised.</a:t>
            </a:r>
          </a:p>
          <a:p>
            <a:pPr lvl="1"/>
            <a:r>
              <a:rPr lang="en-CA" dirty="0"/>
              <a:t>“…to gain access to a computer illegally” (www.m-w.com)</a:t>
            </a:r>
          </a:p>
          <a:p>
            <a:pPr lvl="1"/>
            <a:r>
              <a:rPr lang="en-CA" dirty="0"/>
              <a:t>“To use one's skill in computer programming to gain illegal or unauthorized access to a file or network” (</a:t>
            </a:r>
            <a:r>
              <a:rPr lang="en-CA" dirty="0">
                <a:hlinkClick r:id="rId3"/>
              </a:rPr>
              <a:t>http://www.thefreedictionary.com</a:t>
            </a:r>
            <a:r>
              <a:rPr lang="en-CA" dirty="0"/>
              <a:t>)</a:t>
            </a:r>
          </a:p>
          <a:p>
            <a:pPr lvl="1"/>
            <a:r>
              <a:rPr lang="en-CA" dirty="0"/>
              <a:t>Allow access to the data on the computer(s)</a:t>
            </a:r>
          </a:p>
          <a:p>
            <a:r>
              <a:rPr lang="en-CA" dirty="0"/>
              <a:t>It can be done in many ways: </a:t>
            </a:r>
          </a:p>
          <a:p>
            <a:pPr lvl="1"/>
            <a:r>
              <a:rPr lang="en-CA" dirty="0"/>
              <a:t>Sometimes it’s as simple as getting an administrator password</a:t>
            </a:r>
          </a:p>
          <a:p>
            <a:r>
              <a:rPr lang="en-CA" dirty="0" smtClean="0"/>
              <a:t>Keep in mind this </a:t>
            </a:r>
            <a:r>
              <a:rPr lang="en-CA" dirty="0"/>
              <a:t>term is used in popular culture (even by news media outlets) for less serious security issues.</a:t>
            </a:r>
          </a:p>
          <a:p>
            <a:endParaRPr lang="en-CA" dirty="0"/>
          </a:p>
        </p:txBody>
      </p:sp>
    </p:spTree>
    <p:extLst>
      <p:ext uri="{BB962C8B-B14F-4D97-AF65-F5344CB8AC3E}">
        <p14:creationId xmlns:p14="http://schemas.microsoft.com/office/powerpoint/2010/main" val="22281554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solidFill>
                  <a:srgbClr val="FF0000"/>
                </a:solidFill>
              </a:rPr>
              <a:t>New Term: Phishing</a:t>
            </a:r>
            <a:endParaRPr lang="en-CA" b="1" dirty="0">
              <a:solidFill>
                <a:srgbClr val="FF0000"/>
              </a:solidFill>
            </a:endParaRPr>
          </a:p>
        </p:txBody>
      </p:sp>
      <p:sp>
        <p:nvSpPr>
          <p:cNvPr id="3" name="Content Placeholder 2"/>
          <p:cNvSpPr>
            <a:spLocks noGrp="1"/>
          </p:cNvSpPr>
          <p:nvPr>
            <p:ph idx="1"/>
          </p:nvPr>
        </p:nvSpPr>
        <p:spPr/>
        <p:txBody>
          <a:bodyPr/>
          <a:lstStyle/>
          <a:p>
            <a:r>
              <a:rPr lang="en-CA" dirty="0"/>
              <a:t>An attempt to get another person to reveal personal or confidential information (such as passwords) through trickery.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2316480"/>
            <a:ext cx="8686800" cy="3127248"/>
          </a:xfrm>
          <a:prstGeom prst="rect">
            <a:avLst/>
          </a:prstGeom>
          <a:ln>
            <a:solidFill>
              <a:schemeClr val="accent1"/>
            </a:solidFill>
          </a:ln>
        </p:spPr>
      </p:pic>
    </p:spTree>
    <p:extLst>
      <p:ext uri="{BB962C8B-B14F-4D97-AF65-F5344CB8AC3E}">
        <p14:creationId xmlns:p14="http://schemas.microsoft.com/office/powerpoint/2010/main" val="2633228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Many “Fall </a:t>
            </a:r>
            <a:r>
              <a:rPr lang="en-US" dirty="0" smtClean="0"/>
              <a:t>For” Phishing?</a:t>
            </a:r>
            <a:endParaRPr lang="en-US" dirty="0"/>
          </a:p>
        </p:txBody>
      </p:sp>
      <p:sp>
        <p:nvSpPr>
          <p:cNvPr id="3" name="Content Placeholder 2"/>
          <p:cNvSpPr>
            <a:spLocks noGrp="1"/>
          </p:cNvSpPr>
          <p:nvPr>
            <p:ph idx="1"/>
          </p:nvPr>
        </p:nvSpPr>
        <p:spPr/>
        <p:txBody>
          <a:bodyPr/>
          <a:lstStyle/>
          <a:p>
            <a:r>
              <a:rPr lang="en-US" dirty="0"/>
              <a:t>Too many</a:t>
            </a:r>
          </a:p>
          <a:p>
            <a:pPr lvl="1"/>
            <a:r>
              <a:rPr lang="en-CA" dirty="0"/>
              <a:t>Gartner estimates that 57 million U.S. Internet users have received fraudulent e-mail linked to phishing scams, and that 3% of them, or 1.7 million people, may have been tricked into divulging personal information.</a:t>
            </a:r>
            <a:r>
              <a:rPr lang="en-CA" baseline="30000" dirty="0"/>
              <a:t>1</a:t>
            </a:r>
          </a:p>
          <a:p>
            <a:pPr lvl="1"/>
            <a:r>
              <a:rPr lang="en-CA" dirty="0"/>
              <a:t>(In contrast the “click through” rate of general spam junk email is just one half of a percent).</a:t>
            </a:r>
            <a:r>
              <a:rPr lang="en-CA" baseline="30000" dirty="0"/>
              <a:t>2</a:t>
            </a:r>
          </a:p>
          <a:p>
            <a:pPr lvl="1"/>
            <a:r>
              <a:rPr lang="en-CA" dirty="0"/>
              <a:t>Other sources provide a far gloomier picture (statistics sent to me via an university email from UC-IT)</a:t>
            </a:r>
          </a:p>
          <a:p>
            <a:pPr lvl="2"/>
            <a:r>
              <a:rPr lang="en-US" dirty="0"/>
              <a:t>“On average, 12-30 per cent of users open malicious emails and then click on a link in the email. Companies that provide training programs notice improvements of between 26 and 99 per cent in their phishing email click rates.”</a:t>
            </a:r>
            <a:r>
              <a:rPr lang="en-US" baseline="30000" dirty="0"/>
              <a:t>3</a:t>
            </a:r>
          </a:p>
          <a:p>
            <a:pPr lvl="1"/>
            <a:r>
              <a:rPr lang="en-US" dirty="0"/>
              <a:t>It’s serious enough at this university such that ALL U of C faculty and staff will be tested!</a:t>
            </a:r>
          </a:p>
        </p:txBody>
      </p:sp>
      <p:sp>
        <p:nvSpPr>
          <p:cNvPr id="4" name="TextBox 3"/>
          <p:cNvSpPr txBox="1"/>
          <p:nvPr/>
        </p:nvSpPr>
        <p:spPr>
          <a:xfrm>
            <a:off x="0" y="6248400"/>
            <a:ext cx="8686800" cy="457200"/>
          </a:xfrm>
          <a:prstGeom prst="rect">
            <a:avLst/>
          </a:prstGeom>
          <a:noFill/>
        </p:spPr>
        <p:txBody>
          <a:bodyPr wrap="square" rtlCol="0">
            <a:noAutofit/>
          </a:bodyPr>
          <a:lstStyle/>
          <a:p>
            <a:r>
              <a:rPr lang="en-US" sz="1000" dirty="0"/>
              <a:t>1</a:t>
            </a:r>
            <a:r>
              <a:rPr lang="en-US" sz="1000" dirty="0">
                <a:hlinkClick r:id="rId2"/>
              </a:rPr>
              <a:t>https://</a:t>
            </a:r>
            <a:r>
              <a:rPr lang="en-US" sz="1000" dirty="0" smtClean="0">
                <a:hlinkClick r:id="rId2"/>
              </a:rPr>
              <a:t>www.computerworld.com/securitytopics/security/cybercrime/story/0,10801,92948,00.html </a:t>
            </a:r>
            <a:r>
              <a:rPr lang="en-US" sz="1000" dirty="0"/>
              <a:t>(Last accessed Nov 20, 2017</a:t>
            </a:r>
            <a:r>
              <a:rPr lang="en-US" sz="1000" dirty="0" smtClean="0"/>
              <a:t>)</a:t>
            </a:r>
            <a:endParaRPr lang="en-US" sz="1000" dirty="0"/>
          </a:p>
          <a:p>
            <a:r>
              <a:rPr lang="en-US" sz="1000" dirty="0"/>
              <a:t>2 </a:t>
            </a:r>
            <a:r>
              <a:rPr lang="en-US" sz="1000" dirty="0">
                <a:hlinkClick r:id="rId3"/>
              </a:rPr>
              <a:t>https://www.computerworld.com/article/2564850/cybercrime-hacking/surge-in-phishing-attacks-prompts-calls-for-change.html</a:t>
            </a:r>
            <a:r>
              <a:rPr lang="en-US" sz="1000" dirty="0"/>
              <a:t> s(Last accessed Nov 20, 2017)</a:t>
            </a:r>
          </a:p>
          <a:p>
            <a:r>
              <a:rPr lang="en-US" sz="1000" dirty="0"/>
              <a:t>3 (Ponemon 2016 report, </a:t>
            </a:r>
            <a:r>
              <a:rPr lang="fr-FR" sz="1000" dirty="0">
                <a:hlinkClick r:id="rId4"/>
              </a:rPr>
              <a:t>https://securityintelligence.com/cost-of-a-data-breach-2016/</a:t>
            </a:r>
            <a:r>
              <a:rPr lang="fr-FR" sz="1000" dirty="0"/>
              <a:t>)</a:t>
            </a:r>
            <a:endParaRPr lang="en-US" sz="1000" baseline="30000" dirty="0"/>
          </a:p>
          <a:p>
            <a:endParaRPr lang="en-US" sz="1000" dirty="0"/>
          </a:p>
        </p:txBody>
      </p:sp>
    </p:spTree>
    <p:extLst>
      <p:ext uri="{BB962C8B-B14F-4D97-AF65-F5344CB8AC3E}">
        <p14:creationId xmlns:p14="http://schemas.microsoft.com/office/powerpoint/2010/main" val="2221168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Basic/Simple Phishing Example</a:t>
            </a:r>
          </a:p>
        </p:txBody>
      </p:sp>
      <p:sp>
        <p:nvSpPr>
          <p:cNvPr id="3" name="Content Placeholder 2"/>
          <p:cNvSpPr>
            <a:spLocks noGrp="1"/>
          </p:cNvSpPr>
          <p:nvPr>
            <p:ph idx="1"/>
          </p:nvPr>
        </p:nvSpPr>
        <p:spPr/>
        <p:txBody>
          <a:bodyPr/>
          <a:lstStyle/>
          <a:p>
            <a:r>
              <a:rPr lang="en-CA" dirty="0"/>
              <a:t>You have a problem with unauthorized access and you need to login to </a:t>
            </a:r>
            <a:r>
              <a:rPr lang="en-CA" i="1" dirty="0"/>
              <a:t>confirm access</a:t>
            </a:r>
            <a:r>
              <a:rPr lang="en-CA" dirty="0"/>
              <a:t>.</a:t>
            </a:r>
          </a:p>
          <a:p>
            <a:r>
              <a:rPr lang="en-CA" dirty="0"/>
              <a:t>Apply a common sense filter to this:</a:t>
            </a:r>
          </a:p>
          <a:p>
            <a:pPr lvl="1" algn="just"/>
            <a:r>
              <a:rPr lang="en-CA" dirty="0"/>
              <a:t>Would one good login negates several ‘bad’ logins?</a:t>
            </a:r>
          </a:p>
          <a:p>
            <a:pPr lvl="1" algn="just"/>
            <a:r>
              <a:rPr lang="en-CA" dirty="0"/>
              <a:t>Why would your ‘login to confirm your account’ make any difference if there were several suspicious or invalid attempts. </a:t>
            </a:r>
            <a:endParaRPr lang="en-CA" dirty="0" smtClean="0"/>
          </a:p>
          <a:p>
            <a:pPr algn="just"/>
            <a:r>
              <a:rPr lang="en-CA" dirty="0" smtClean="0"/>
              <a:t>A </a:t>
            </a:r>
            <a:r>
              <a:rPr lang="en-CA" i="1" dirty="0" smtClean="0"/>
              <a:t>slightly</a:t>
            </a:r>
            <a:r>
              <a:rPr lang="en-CA" dirty="0" smtClean="0"/>
              <a:t> better scam would at least ask you to login and change your password</a:t>
            </a:r>
            <a:endParaRPr lang="en-CA" dirty="0"/>
          </a:p>
          <a:p>
            <a:endParaRPr lang="en-US" dirty="0"/>
          </a:p>
        </p:txBody>
      </p:sp>
    </p:spTree>
    <p:extLst>
      <p:ext uri="{BB962C8B-B14F-4D97-AF65-F5344CB8AC3E}">
        <p14:creationId xmlns:p14="http://schemas.microsoft.com/office/powerpoint/2010/main" val="29707113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Slightly Better Phishing Attack</a:t>
            </a:r>
          </a:p>
        </p:txBody>
      </p:sp>
      <p:sp>
        <p:nvSpPr>
          <p:cNvPr id="3" name="Content Placeholder 2"/>
          <p:cNvSpPr>
            <a:spLocks noGrp="1"/>
          </p:cNvSpPr>
          <p:nvPr>
            <p:ph idx="1"/>
          </p:nvPr>
        </p:nvSpPr>
        <p:spPr/>
        <p:txBody>
          <a:bodyPr/>
          <a:lstStyle/>
          <a:p>
            <a:r>
              <a:rPr lang="en-US" b="1" dirty="0" smtClean="0">
                <a:solidFill>
                  <a:srgbClr val="FF0000"/>
                </a:solidFill>
              </a:rPr>
              <a:t>New term: “Spear phishing”</a:t>
            </a:r>
            <a:r>
              <a:rPr lang="en-US" b="1" baseline="30000" dirty="0">
                <a:solidFill>
                  <a:srgbClr val="FF0000"/>
                </a:solidFill>
              </a:rPr>
              <a:t> </a:t>
            </a:r>
            <a:r>
              <a:rPr lang="en-US" baseline="30000" dirty="0"/>
              <a:t>1</a:t>
            </a:r>
            <a:r>
              <a:rPr lang="en-US" dirty="0" smtClean="0"/>
              <a:t>: </a:t>
            </a:r>
            <a:r>
              <a:rPr lang="en-US" dirty="0"/>
              <a:t>make the message more convincing by:</a:t>
            </a:r>
          </a:p>
          <a:p>
            <a:pPr marL="692150" lvl="1" indent="-457200">
              <a:buFont typeface="+mj-lt"/>
              <a:buAutoNum type="arabicPeriod"/>
            </a:pPr>
            <a:r>
              <a:rPr lang="en-US" dirty="0"/>
              <a:t>Targeting the members of a particular organization (e.g. U of C staff and faculty, customers of an online business etc.)</a:t>
            </a:r>
          </a:p>
          <a:p>
            <a:pPr marL="692150" lvl="1" indent="-457200">
              <a:buFont typeface="+mj-lt"/>
              <a:buAutoNum type="arabicPeriod"/>
            </a:pPr>
            <a:r>
              <a:rPr lang="en-US" dirty="0"/>
              <a:t>The email appears to originate from this organization. </a:t>
            </a:r>
          </a:p>
          <a:p>
            <a:pPr marL="638175" lvl="2" indent="-285750"/>
            <a:r>
              <a:rPr lang="en-US" dirty="0"/>
              <a:t>(In some cases the actual mail server of the organization may have been previously compromised and used to send these emails).</a:t>
            </a:r>
          </a:p>
          <a:p>
            <a:pPr marL="355600" indent="-342900"/>
            <a:r>
              <a:rPr lang="en-US" dirty="0"/>
              <a:t>Using these above two techniques the email then provides urgent and apparently legitimately sounding reasons why personal data must be provided by going to a website (with a </a:t>
            </a:r>
            <a:r>
              <a:rPr lang="en-US" dirty="0" smtClean="0"/>
              <a:t>link </a:t>
            </a:r>
            <a:r>
              <a:rPr lang="en-US" dirty="0"/>
              <a:t>in the email) where there is a request or requests for private information: passwords, pins, login names etc.</a:t>
            </a:r>
          </a:p>
          <a:p>
            <a:pPr marL="692150" lvl="1" indent="-457200">
              <a:buFont typeface="+mj-lt"/>
              <a:buAutoNum type="arabicPeriod"/>
            </a:pPr>
            <a:endParaRPr lang="en-US" dirty="0"/>
          </a:p>
        </p:txBody>
      </p:sp>
      <p:sp>
        <p:nvSpPr>
          <p:cNvPr id="4" name="Rectangle 3"/>
          <p:cNvSpPr/>
          <p:nvPr/>
        </p:nvSpPr>
        <p:spPr>
          <a:xfrm>
            <a:off x="0" y="6153834"/>
            <a:ext cx="9144000" cy="646331"/>
          </a:xfrm>
          <a:prstGeom prst="rect">
            <a:avLst/>
          </a:prstGeom>
        </p:spPr>
        <p:txBody>
          <a:bodyPr wrap="square">
            <a:spAutoFit/>
          </a:bodyPr>
          <a:lstStyle/>
          <a:p>
            <a:r>
              <a:rPr lang="en-CA" dirty="0">
                <a:latin typeface="Times-Roman"/>
              </a:rPr>
              <a:t>1 FBI (US Federal Bureau of Investigations: https://archives.fbi.gov/archives/news/stories/2009/april/spearphishing_040109)</a:t>
            </a:r>
            <a:endParaRPr lang="en-US" dirty="0"/>
          </a:p>
        </p:txBody>
      </p:sp>
    </p:spTree>
    <p:extLst>
      <p:ext uri="{BB962C8B-B14F-4D97-AF65-F5344CB8AC3E}">
        <p14:creationId xmlns:p14="http://schemas.microsoft.com/office/powerpoint/2010/main" val="3480596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You Can Get Stung With A Phishing Email?</a:t>
            </a:r>
          </a:p>
        </p:txBody>
      </p:sp>
      <p:sp>
        <p:nvSpPr>
          <p:cNvPr id="3" name="Content Placeholder 2"/>
          <p:cNvSpPr>
            <a:spLocks noGrp="1"/>
          </p:cNvSpPr>
          <p:nvPr>
            <p:ph idx="1"/>
          </p:nvPr>
        </p:nvSpPr>
        <p:spPr/>
        <p:txBody>
          <a:bodyPr/>
          <a:lstStyle/>
          <a:p>
            <a:r>
              <a:rPr lang="en-US" dirty="0"/>
              <a:t>Obvious level: you gave given away private information</a:t>
            </a:r>
          </a:p>
          <a:p>
            <a:r>
              <a:rPr lang="en-US" dirty="0"/>
              <a:t>Less obvious: you go to the website just to “check it out” but you don’t give any private information.</a:t>
            </a:r>
          </a:p>
          <a:p>
            <a:pPr lvl="1"/>
            <a:r>
              <a:rPr lang="en-US" dirty="0"/>
              <a:t>No problem?</a:t>
            </a:r>
          </a:p>
          <a:p>
            <a:pPr lvl="1"/>
            <a:r>
              <a:rPr lang="en-US" dirty="0"/>
              <a:t>Think again!</a:t>
            </a:r>
          </a:p>
          <a:p>
            <a:pPr lvl="1"/>
            <a:r>
              <a:rPr lang="en-US" dirty="0"/>
              <a:t>Your computer/phone can be infected by simply visiting a website.</a:t>
            </a:r>
          </a:p>
          <a:p>
            <a:pPr lvl="1"/>
            <a:r>
              <a:rPr lang="en-US" dirty="0"/>
              <a:t>Going to a website downloads the ‘content’ (text, images, videos etc.) but may also download programs (in the form of ‘</a:t>
            </a:r>
            <a:r>
              <a:rPr lang="en-US" b="1" dirty="0">
                <a:solidFill>
                  <a:srgbClr val="FF0000"/>
                </a:solidFill>
              </a:rPr>
              <a:t>scripts</a:t>
            </a:r>
            <a:r>
              <a:rPr lang="en-US" dirty="0"/>
              <a:t>’ or ‘</a:t>
            </a:r>
            <a:r>
              <a:rPr lang="en-US" b="1" dirty="0">
                <a:solidFill>
                  <a:srgbClr val="FF0000"/>
                </a:solidFill>
              </a:rPr>
              <a:t>web scripts</a:t>
            </a:r>
            <a:r>
              <a:rPr lang="en-US" dirty="0" smtClean="0"/>
              <a:t>’).</a:t>
            </a:r>
          </a:p>
          <a:p>
            <a:pPr lvl="1"/>
            <a:r>
              <a:rPr lang="en-US" b="1" dirty="0" smtClean="0">
                <a:solidFill>
                  <a:srgbClr val="FF0000"/>
                </a:solidFill>
              </a:rPr>
              <a:t>New term: Drive by download </a:t>
            </a:r>
            <a:r>
              <a:rPr lang="en-US" dirty="0" smtClean="0"/>
              <a:t>(getting an electronic infection from just visiting a website).</a:t>
            </a:r>
            <a:endParaRPr lang="en-US" dirty="0"/>
          </a:p>
          <a:p>
            <a:pPr lvl="1"/>
            <a:r>
              <a:rPr lang="en-US" dirty="0"/>
              <a:t>Skeptical? Try going to this web </a:t>
            </a:r>
            <a:r>
              <a:rPr lang="en-US" dirty="0" smtClean="0"/>
              <a:t>address (don’t worry it’s not a real virus infection)</a:t>
            </a:r>
            <a:endParaRPr lang="en-US" dirty="0"/>
          </a:p>
          <a:p>
            <a:pPr lvl="2"/>
            <a:r>
              <a:rPr lang="en-US" dirty="0">
                <a:hlinkClick r:id="rId2"/>
              </a:rPr>
              <a:t>https://pages.cpsc.ucalgary.ca/~tamj/2017/203F/autorun.html</a:t>
            </a:r>
            <a:endParaRPr lang="en-US" dirty="0"/>
          </a:p>
          <a:p>
            <a:pPr lvl="2"/>
            <a:endParaRPr lang="en-US" dirty="0"/>
          </a:p>
        </p:txBody>
      </p:sp>
    </p:spTree>
    <p:extLst>
      <p:ext uri="{BB962C8B-B14F-4D97-AF65-F5344CB8AC3E}">
        <p14:creationId xmlns:p14="http://schemas.microsoft.com/office/powerpoint/2010/main" val="23066212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724400" cy="944562"/>
          </a:xfrm>
        </p:spPr>
        <p:txBody>
          <a:bodyPr/>
          <a:lstStyle/>
          <a:p>
            <a:r>
              <a:rPr lang="en-US" dirty="0"/>
              <a:t>Scripts? Who Needs Them!</a:t>
            </a:r>
          </a:p>
        </p:txBody>
      </p:sp>
      <p:sp>
        <p:nvSpPr>
          <p:cNvPr id="4" name="TextBox 3"/>
          <p:cNvSpPr txBox="1"/>
          <p:nvPr/>
        </p:nvSpPr>
        <p:spPr>
          <a:xfrm>
            <a:off x="5181600" y="457200"/>
            <a:ext cx="3048000" cy="1219200"/>
          </a:xfrm>
          <a:prstGeom prst="rect">
            <a:avLst/>
          </a:prstGeom>
          <a:noFill/>
        </p:spPr>
        <p:txBody>
          <a:bodyPr wrap="square" rtlCol="0">
            <a:noAutofit/>
          </a:bodyPr>
          <a:lstStyle/>
          <a:p>
            <a:r>
              <a:rPr lang="en-US" sz="3200" dirty="0"/>
              <a:t>…Likely You Do</a:t>
            </a:r>
          </a:p>
        </p:txBody>
      </p:sp>
      <p:pic>
        <p:nvPicPr>
          <p:cNvPr id="24" name="Picture 23"/>
          <p:cNvPicPr>
            <a:picLocks noChangeAspect="1"/>
          </p:cNvPicPr>
          <p:nvPr/>
        </p:nvPicPr>
        <p:blipFill>
          <a:blip r:embed="rId2"/>
          <a:stretch>
            <a:fillRect/>
          </a:stretch>
        </p:blipFill>
        <p:spPr>
          <a:xfrm>
            <a:off x="762000" y="1381364"/>
            <a:ext cx="5286375" cy="1981200"/>
          </a:xfrm>
          <a:prstGeom prst="rect">
            <a:avLst/>
          </a:prstGeom>
        </p:spPr>
      </p:pic>
      <p:pic>
        <p:nvPicPr>
          <p:cNvPr id="25" name="Picture 24"/>
          <p:cNvPicPr>
            <a:picLocks noChangeAspect="1"/>
          </p:cNvPicPr>
          <p:nvPr/>
        </p:nvPicPr>
        <p:blipFill>
          <a:blip r:embed="rId3"/>
          <a:stretch>
            <a:fillRect/>
          </a:stretch>
        </p:blipFill>
        <p:spPr>
          <a:xfrm>
            <a:off x="0" y="3103623"/>
            <a:ext cx="5519836" cy="1605339"/>
          </a:xfrm>
          <a:prstGeom prst="rect">
            <a:avLst/>
          </a:prstGeom>
        </p:spPr>
      </p:pic>
      <p:pic>
        <p:nvPicPr>
          <p:cNvPr id="26" name="Picture 25"/>
          <p:cNvPicPr>
            <a:picLocks noChangeAspect="1"/>
          </p:cNvPicPr>
          <p:nvPr/>
        </p:nvPicPr>
        <p:blipFill>
          <a:blip r:embed="rId4"/>
          <a:stretch>
            <a:fillRect/>
          </a:stretch>
        </p:blipFill>
        <p:spPr>
          <a:xfrm>
            <a:off x="3943350" y="4877301"/>
            <a:ext cx="5200650" cy="1952625"/>
          </a:xfrm>
          <a:prstGeom prst="rect">
            <a:avLst/>
          </a:prstGeom>
        </p:spPr>
      </p:pic>
      <p:pic>
        <p:nvPicPr>
          <p:cNvPr id="27" name="Picture 26"/>
          <p:cNvPicPr>
            <a:picLocks noChangeAspect="1"/>
          </p:cNvPicPr>
          <p:nvPr/>
        </p:nvPicPr>
        <p:blipFill>
          <a:blip r:embed="rId5"/>
          <a:stretch>
            <a:fillRect/>
          </a:stretch>
        </p:blipFill>
        <p:spPr>
          <a:xfrm>
            <a:off x="4730150" y="1195674"/>
            <a:ext cx="4351616" cy="3076526"/>
          </a:xfrm>
          <a:prstGeom prst="rect">
            <a:avLst/>
          </a:prstGeom>
        </p:spPr>
      </p:pic>
      <p:pic>
        <p:nvPicPr>
          <p:cNvPr id="28" name="Picture 27"/>
          <p:cNvPicPr>
            <a:picLocks noChangeAspect="1"/>
          </p:cNvPicPr>
          <p:nvPr/>
        </p:nvPicPr>
        <p:blipFill>
          <a:blip r:embed="rId6"/>
          <a:stretch>
            <a:fillRect/>
          </a:stretch>
        </p:blipFill>
        <p:spPr>
          <a:xfrm>
            <a:off x="647563" y="4465698"/>
            <a:ext cx="3466843" cy="1554102"/>
          </a:xfrm>
          <a:prstGeom prst="rect">
            <a:avLst/>
          </a:prstGeom>
        </p:spPr>
      </p:pic>
      <p:grpSp>
        <p:nvGrpSpPr>
          <p:cNvPr id="20" name="Group 19"/>
          <p:cNvGrpSpPr/>
          <p:nvPr/>
        </p:nvGrpSpPr>
        <p:grpSpPr>
          <a:xfrm>
            <a:off x="5141109" y="2699882"/>
            <a:ext cx="3924615" cy="1790699"/>
            <a:chOff x="2801182" y="1316831"/>
            <a:chExt cx="3924615" cy="1790699"/>
          </a:xfrm>
        </p:grpSpPr>
        <p:pic>
          <p:nvPicPr>
            <p:cNvPr id="21"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01182" y="1316831"/>
              <a:ext cx="3924615" cy="17906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Rectangle 21"/>
            <p:cNvSpPr/>
            <p:nvPr/>
          </p:nvSpPr>
          <p:spPr>
            <a:xfrm>
              <a:off x="2801182" y="1316831"/>
              <a:ext cx="780218" cy="435769"/>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A-OK!</a:t>
              </a:r>
            </a:p>
          </p:txBody>
        </p:sp>
      </p:grpSp>
    </p:spTree>
    <p:extLst>
      <p:ext uri="{BB962C8B-B14F-4D97-AF65-F5344CB8AC3E}">
        <p14:creationId xmlns:p14="http://schemas.microsoft.com/office/powerpoint/2010/main" val="3740805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45" presetClass="entr" presetSubtype="0" fill="hold"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2000"/>
                                        <p:tgtEl>
                                          <p:spTgt spid="20"/>
                                        </p:tgtEl>
                                      </p:cBhvr>
                                    </p:animEffect>
                                    <p:anim calcmode="lin" valueType="num">
                                      <p:cBhvr>
                                        <p:cTn id="32" dur="2000" fill="hold"/>
                                        <p:tgtEl>
                                          <p:spTgt spid="20"/>
                                        </p:tgtEl>
                                        <p:attrNameLst>
                                          <p:attrName>ppt_w</p:attrName>
                                        </p:attrNameLst>
                                      </p:cBhvr>
                                      <p:tavLst>
                                        <p:tav tm="0" fmla="#ppt_w*sin(2.5*pi*$)">
                                          <p:val>
                                            <p:fltVal val="0"/>
                                          </p:val>
                                        </p:tav>
                                        <p:tav tm="100000">
                                          <p:val>
                                            <p:fltVal val="1"/>
                                          </p:val>
                                        </p:tav>
                                      </p:tavLst>
                                    </p:anim>
                                    <p:anim calcmode="lin" valueType="num">
                                      <p:cBhvr>
                                        <p:cTn id="33" dur="2000" fill="hold"/>
                                        <p:tgtEl>
                                          <p:spTgt spid="2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Security Is Important: News Stories &amp; Media Links</a:t>
            </a:r>
            <a:endParaRPr lang="en-CA" dirty="0"/>
          </a:p>
        </p:txBody>
      </p:sp>
      <p:sp>
        <p:nvSpPr>
          <p:cNvPr id="3" name="Content Placeholder 2"/>
          <p:cNvSpPr>
            <a:spLocks noGrp="1"/>
          </p:cNvSpPr>
          <p:nvPr>
            <p:ph idx="1"/>
          </p:nvPr>
        </p:nvSpPr>
        <p:spPr/>
        <p:txBody>
          <a:bodyPr/>
          <a:lstStyle/>
          <a:p>
            <a:r>
              <a:rPr lang="en-US" sz="1800" dirty="0">
                <a:hlinkClick r:id="rId2"/>
              </a:rPr>
              <a:t>https://www.theregister.co.uk/security/</a:t>
            </a:r>
            <a:endParaRPr lang="en-US" sz="1800" dirty="0"/>
          </a:p>
          <a:p>
            <a:r>
              <a:rPr lang="en-US" sz="1800" dirty="0">
                <a:hlinkClick r:id="rId3"/>
              </a:rPr>
              <a:t>https://catless.ncl.ac.uk/Risks/</a:t>
            </a:r>
            <a:endParaRPr lang="en-US" sz="1800" dirty="0"/>
          </a:p>
          <a:p>
            <a:r>
              <a:rPr lang="en-US" sz="1800" dirty="0">
                <a:hlinkClick r:id="rId4"/>
              </a:rPr>
              <a:t>https://krebsonsecurity.com/</a:t>
            </a:r>
            <a:endParaRPr lang="en-US" sz="1800" dirty="0"/>
          </a:p>
          <a:p>
            <a:r>
              <a:rPr lang="en-US" sz="1800" u="sng" dirty="0">
                <a:solidFill>
                  <a:srgbClr val="0066CC"/>
                </a:solidFill>
                <a:hlinkClick r:id="rId5" tooltip="https://www.ctvnews.ca/canada/credit-card-skimmers-found-at-vancouver-transit-stations-1.4010396&#10;Ctrl+Click or tap to follow the link"/>
              </a:rPr>
              <a:t>https://www.ctvnews.ca/canada/credit-card-skimmers-found-at-vancouver-transit-stations-1.4010396</a:t>
            </a:r>
            <a:endParaRPr lang="en-US" sz="1800" dirty="0"/>
          </a:p>
          <a:p>
            <a:r>
              <a:rPr lang="en-US" sz="1800" u="sng" dirty="0">
                <a:solidFill>
                  <a:srgbClr val="0066CC"/>
                </a:solidFill>
                <a:hlinkClick r:id="rId6"/>
              </a:rPr>
              <a:t>https://calgary.ctvnews.ca/video?playlistId=1.4070367</a:t>
            </a:r>
            <a:endParaRPr lang="en-US" sz="1800" u="sng" dirty="0">
              <a:solidFill>
                <a:srgbClr val="0066CC"/>
              </a:solidFill>
            </a:endParaRPr>
          </a:p>
          <a:p>
            <a:r>
              <a:rPr lang="en-US" sz="1800" u="sng" dirty="0">
                <a:solidFill>
                  <a:srgbClr val="0066CC"/>
                </a:solidFill>
                <a:hlinkClick r:id="rId7"/>
              </a:rPr>
              <a:t>https://www.ctvnews.ca/canada/three-digital-scams-to-watch-out-for-1.3916802</a:t>
            </a:r>
            <a:endParaRPr lang="en-US" sz="1800" dirty="0"/>
          </a:p>
          <a:p>
            <a:pPr marL="171450" indent="-171450">
              <a:buFont typeface="Arial" panose="020B0604020202020204" pitchFamily="34" charset="0"/>
              <a:buChar char="•"/>
            </a:pPr>
            <a:r>
              <a:rPr lang="en-US" sz="1800" u="sng" dirty="0">
                <a:hlinkClick r:id="rId8"/>
              </a:rPr>
              <a:t>https://globalnews.ca/news/4110785/facebook-data-scandal-payments-industry-retailers-canada/</a:t>
            </a:r>
            <a:endParaRPr lang="en-US" sz="1800" u="sng" dirty="0"/>
          </a:p>
          <a:p>
            <a:pPr marL="171450" indent="-171450">
              <a:buFont typeface="Arial" panose="020B0604020202020204" pitchFamily="34" charset="0"/>
              <a:buChar char="•"/>
            </a:pPr>
            <a:r>
              <a:rPr lang="en-US" sz="1800" u="sng" dirty="0">
                <a:hlinkClick r:id="rId9"/>
              </a:rPr>
              <a:t>https://globalnews.ca/news/3984952/peterborough-police-warn-of-death-threat-email-scam/</a:t>
            </a:r>
            <a:endParaRPr lang="en-US" sz="1800" u="sng" dirty="0"/>
          </a:p>
          <a:p>
            <a:pPr marL="171450" indent="-171450">
              <a:buFont typeface="Arial" panose="020B0604020202020204" pitchFamily="34" charset="0"/>
              <a:buChar char="•"/>
            </a:pPr>
            <a:r>
              <a:rPr lang="en-US" sz="1800" u="sng" dirty="0">
                <a:hlinkClick r:id="rId10"/>
              </a:rPr>
              <a:t>https://globalnews.ca/news/4353447/dont-be-fooled-by-the-password-email-scam/</a:t>
            </a:r>
            <a:endParaRPr lang="en-US" sz="1800" u="sng" dirty="0"/>
          </a:p>
          <a:p>
            <a:pPr marL="171450" indent="-171450">
              <a:buFont typeface="Arial" panose="020B0604020202020204" pitchFamily="34" charset="0"/>
              <a:buChar char="•"/>
            </a:pPr>
            <a:r>
              <a:rPr lang="en-US" sz="1800" u="sng" dirty="0">
                <a:hlinkClick r:id="rId11"/>
              </a:rPr>
              <a:t>https://www.consumer.equifax.ca/personal/education/identity/5-traveling-habits-that-put-you-at-risk-for-identity-theft?CTID=suitcase&amp;utm_source=360i_facebook&amp;utm_medium=social_article</a:t>
            </a:r>
            <a:endParaRPr lang="en-US" sz="1800" dirty="0"/>
          </a:p>
          <a:p>
            <a:pPr marL="171450" indent="-171450">
              <a:buFont typeface="Arial" panose="020B0604020202020204" pitchFamily="34" charset="0"/>
              <a:buChar char="•"/>
            </a:pPr>
            <a:r>
              <a:rPr lang="en-US" sz="1800" u="sng" dirty="0">
                <a:hlinkClick r:id="rId12"/>
              </a:rPr>
              <a:t>https://globalnews.ca/news/4353684/alberta-health-services-phishing-scam/</a:t>
            </a:r>
            <a:endParaRPr lang="en-US" sz="1800" dirty="0"/>
          </a:p>
          <a:p>
            <a:pPr marL="171450" indent="-171450">
              <a:buFont typeface="Arial" panose="020B0604020202020204" pitchFamily="34" charset="0"/>
              <a:buChar char="•"/>
            </a:pPr>
            <a:endParaRPr lang="en-US" sz="1800" u="sng" dirty="0"/>
          </a:p>
          <a:p>
            <a:pPr marL="171450" indent="-171450">
              <a:buFont typeface="Arial" panose="020B0604020202020204" pitchFamily="34" charset="0"/>
              <a:buChar char="•"/>
            </a:pPr>
            <a:endParaRPr lang="en-US" sz="1800" dirty="0"/>
          </a:p>
          <a:p>
            <a:endParaRPr lang="en-US" sz="1800" dirty="0"/>
          </a:p>
          <a:p>
            <a:endParaRPr lang="en-US" sz="1800" dirty="0"/>
          </a:p>
          <a:p>
            <a:endParaRPr lang="en-CA" sz="1800" dirty="0"/>
          </a:p>
        </p:txBody>
      </p:sp>
    </p:spTree>
    <p:extLst>
      <p:ext uri="{BB962C8B-B14F-4D97-AF65-F5344CB8AC3E}">
        <p14:creationId xmlns:p14="http://schemas.microsoft.com/office/powerpoint/2010/main" val="37830086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Title 1"/>
          <p:cNvSpPr>
            <a:spLocks noGrp="1"/>
          </p:cNvSpPr>
          <p:nvPr>
            <p:ph type="title"/>
          </p:nvPr>
        </p:nvSpPr>
        <p:spPr>
          <a:xfrm>
            <a:off x="457200" y="304800"/>
            <a:ext cx="8229600" cy="944562"/>
          </a:xfrm>
        </p:spPr>
        <p:txBody>
          <a:bodyPr>
            <a:normAutofit fontScale="90000"/>
          </a:bodyPr>
          <a:lstStyle/>
          <a:p>
            <a:r>
              <a:rPr lang="en-US" altLang="en-US" dirty="0" smtClean="0"/>
              <a:t>Preventative Measures Against  Drive By Downloads</a:t>
            </a:r>
            <a:endParaRPr lang="en-CA" altLang="en-US" dirty="0"/>
          </a:p>
        </p:txBody>
      </p:sp>
      <p:sp>
        <p:nvSpPr>
          <p:cNvPr id="3" name="Content Placeholder 2"/>
          <p:cNvSpPr>
            <a:spLocks noGrp="1"/>
          </p:cNvSpPr>
          <p:nvPr>
            <p:ph idx="1"/>
          </p:nvPr>
        </p:nvSpPr>
        <p:spPr/>
        <p:txBody>
          <a:bodyPr/>
          <a:lstStyle/>
          <a:p>
            <a:r>
              <a:rPr lang="en-US" altLang="en-US" dirty="0"/>
              <a:t>(Note this list is far from comprehensive).</a:t>
            </a:r>
          </a:p>
          <a:p>
            <a:r>
              <a:rPr lang="en-US" altLang="en-US" dirty="0" smtClean="0"/>
              <a:t>Be </a:t>
            </a:r>
            <a:r>
              <a:rPr lang="en-US" altLang="en-US" dirty="0"/>
              <a:t>cautious going to unfamiliar websites.</a:t>
            </a:r>
          </a:p>
          <a:p>
            <a:pPr lvl="1"/>
            <a:r>
              <a:rPr lang="en-US" altLang="en-US" dirty="0"/>
              <a:t>Some security programs (e.g., McAfee) and search sites evaluate the safety of other websites.</a:t>
            </a:r>
          </a:p>
          <a:p>
            <a:endParaRPr lang="en-CA" altLang="en-US" dirty="0"/>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l="9621" t="19858" r="39001" b="15044"/>
          <a:stretch>
            <a:fillRect/>
          </a:stretch>
        </p:blipFill>
        <p:spPr bwMode="auto">
          <a:xfrm>
            <a:off x="838200" y="3031287"/>
            <a:ext cx="4025800" cy="3826713"/>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59924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normAutofit fontScale="90000"/>
          </a:bodyPr>
          <a:lstStyle/>
          <a:p>
            <a:r>
              <a:rPr lang="en-US" altLang="en-US" dirty="0"/>
              <a:t>Preventative Measures Against  Drive By </a:t>
            </a:r>
            <a:r>
              <a:rPr lang="en-US" altLang="en-US" dirty="0" smtClean="0"/>
              <a:t>Downloads (</a:t>
            </a:r>
            <a:r>
              <a:rPr lang="en-US" altLang="en-US" dirty="0"/>
              <a:t>2)</a:t>
            </a:r>
            <a:endParaRPr lang="en-CA" altLang="en-US" dirty="0"/>
          </a:p>
        </p:txBody>
      </p:sp>
      <p:sp>
        <p:nvSpPr>
          <p:cNvPr id="32771" name="Content Placeholder 2"/>
          <p:cNvSpPr>
            <a:spLocks noGrp="1"/>
          </p:cNvSpPr>
          <p:nvPr>
            <p:ph idx="1"/>
          </p:nvPr>
        </p:nvSpPr>
        <p:spPr/>
        <p:txBody>
          <a:bodyPr/>
          <a:lstStyle/>
          <a:p>
            <a:pPr lvl="1"/>
            <a:r>
              <a:rPr lang="en-US" altLang="en-US" dirty="0"/>
              <a:t>Some search engines (e.g., Google) may block access to sites that may infect or otherwise harm your computer.</a:t>
            </a:r>
            <a:endParaRPr lang="en-CA" altLang="en-US" dirty="0"/>
          </a:p>
        </p:txBody>
      </p:sp>
      <p:grpSp>
        <p:nvGrpSpPr>
          <p:cNvPr id="2" name="Group 1"/>
          <p:cNvGrpSpPr/>
          <p:nvPr/>
        </p:nvGrpSpPr>
        <p:grpSpPr>
          <a:xfrm>
            <a:off x="762000" y="2286000"/>
            <a:ext cx="5364163" cy="3189288"/>
            <a:chOff x="854075" y="1870075"/>
            <a:chExt cx="5364163" cy="3189288"/>
          </a:xfrm>
        </p:grpSpPr>
        <p:sp>
          <p:nvSpPr>
            <p:cNvPr id="32772" name="TextBox 4"/>
            <p:cNvSpPr txBox="1">
              <a:spLocks noChangeArrowheads="1"/>
            </p:cNvSpPr>
            <p:nvPr/>
          </p:nvSpPr>
          <p:spPr bwMode="auto">
            <a:xfrm>
              <a:off x="854075" y="4673600"/>
              <a:ext cx="4540250"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r>
                <a:rPr lang="en-US" altLang="en-US" dirty="0"/>
                <a:t>From </a:t>
              </a:r>
              <a:r>
                <a:rPr lang="en-US" altLang="en-US" dirty="0">
                  <a:hlinkClick r:id="rId3"/>
                </a:rPr>
                <a:t>www.codinghorror.com</a:t>
              </a:r>
              <a:endParaRPr lang="en-US" altLang="en-US" dirty="0"/>
            </a:p>
            <a:p>
              <a:pPr eaLnBrk="1" hangingPunct="1"/>
              <a:endParaRPr lang="en-CA" altLang="en-US" sz="1800" dirty="0"/>
            </a:p>
          </p:txBody>
        </p:sp>
        <p:grpSp>
          <p:nvGrpSpPr>
            <p:cNvPr id="32773" name="Group 6"/>
            <p:cNvGrpSpPr>
              <a:grpSpLocks/>
            </p:cNvGrpSpPr>
            <p:nvPr/>
          </p:nvGrpSpPr>
          <p:grpSpPr bwMode="auto">
            <a:xfrm>
              <a:off x="873125" y="1870075"/>
              <a:ext cx="5345113" cy="2773363"/>
              <a:chOff x="873125" y="1870075"/>
              <a:chExt cx="5345113" cy="2773363"/>
            </a:xfrm>
          </p:grpSpPr>
          <p:pic>
            <p:nvPicPr>
              <p:cNvPr id="32774" name="Picture 2"/>
              <p:cNvPicPr>
                <a:picLocks noChangeAspect="1" noChangeArrowheads="1"/>
              </p:cNvPicPr>
              <p:nvPr/>
            </p:nvPicPr>
            <p:blipFill>
              <a:blip r:embed="rId4">
                <a:extLst>
                  <a:ext uri="{28A0092B-C50C-407E-A947-70E740481C1C}">
                    <a14:useLocalDpi xmlns:a14="http://schemas.microsoft.com/office/drawing/2010/main" val="0"/>
                  </a:ext>
                </a:extLst>
              </a:blip>
              <a:srcRect l="10172" t="20876" r="29713" b="37524"/>
              <a:stretch>
                <a:fillRect/>
              </a:stretch>
            </p:blipFill>
            <p:spPr bwMode="auto">
              <a:xfrm>
                <a:off x="873125" y="1870075"/>
                <a:ext cx="5345113" cy="2773363"/>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32775" name="Rectangle 5"/>
              <p:cNvSpPr>
                <a:spLocks noChangeArrowheads="1"/>
              </p:cNvSpPr>
              <p:nvPr/>
            </p:nvSpPr>
            <p:spPr bwMode="auto">
              <a:xfrm>
                <a:off x="2489200" y="4053840"/>
                <a:ext cx="1168400" cy="172720"/>
              </a:xfrm>
              <a:prstGeom prst="rect">
                <a:avLst/>
              </a:prstGeom>
              <a:solidFill>
                <a:srgbClr val="FFFFFF"/>
              </a:solidFill>
              <a:ln w="38100" algn="ctr">
                <a:solidFill>
                  <a:schemeClr val="tx1"/>
                </a:solidFill>
                <a:round/>
                <a:headEnd type="none" w="sm" len="sm"/>
                <a:tailEnd/>
              </a:ln>
            </p:spPr>
            <p:txBody>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ctr" eaLnBrk="1" hangingPunct="1"/>
                <a:endParaRPr lang="en-CA" altLang="en-US" sz="1600" dirty="0"/>
              </a:p>
            </p:txBody>
          </p:sp>
        </p:grpSp>
      </p:grpSp>
    </p:spTree>
    <p:extLst>
      <p:ext uri="{BB962C8B-B14F-4D97-AF65-F5344CB8AC3E}">
        <p14:creationId xmlns:p14="http://schemas.microsoft.com/office/powerpoint/2010/main" val="1681456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bldLvl="3"/>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dirty="0"/>
              <a:t>Malware (“Malicious Software”)</a:t>
            </a:r>
          </a:p>
        </p:txBody>
      </p:sp>
      <p:sp>
        <p:nvSpPr>
          <p:cNvPr id="559107" name="Rectangle 3"/>
          <p:cNvSpPr>
            <a:spLocks noGrp="1" noChangeArrowheads="1"/>
          </p:cNvSpPr>
          <p:nvPr>
            <p:ph type="body" idx="1"/>
          </p:nvPr>
        </p:nvSpPr>
        <p:spPr/>
        <p:txBody>
          <a:bodyPr/>
          <a:lstStyle/>
          <a:p>
            <a:r>
              <a:rPr lang="en-US" altLang="en-US" dirty="0"/>
              <a:t>A program designed to infiltrate or damage a computer.</a:t>
            </a:r>
          </a:p>
          <a:p>
            <a:r>
              <a:rPr lang="en-US" altLang="en-US" dirty="0"/>
              <a:t>Most references to computer viruses are actually references to malware.</a:t>
            </a:r>
          </a:p>
          <a:p>
            <a:pPr lvl="1"/>
            <a:r>
              <a:rPr lang="en-US" altLang="en-US" dirty="0"/>
              <a:t>The distinction is important because programs written to protect you from a virus may not offer you full protection against other forms of malware (you need a specialized program)</a:t>
            </a:r>
          </a:p>
          <a:p>
            <a:r>
              <a:rPr lang="en-US" altLang="en-US" dirty="0"/>
              <a:t>Categories of Malware:</a:t>
            </a:r>
          </a:p>
          <a:p>
            <a:pPr lvl="1"/>
            <a:r>
              <a:rPr lang="en-US" altLang="en-US" dirty="0"/>
              <a:t>Computer viruses</a:t>
            </a:r>
          </a:p>
          <a:p>
            <a:pPr lvl="1"/>
            <a:r>
              <a:rPr lang="en-US" altLang="en-US" dirty="0"/>
              <a:t>Worms</a:t>
            </a:r>
          </a:p>
          <a:p>
            <a:pPr lvl="1"/>
            <a:r>
              <a:rPr lang="en-US" altLang="en-US" dirty="0"/>
              <a:t>Macro Viruses</a:t>
            </a:r>
          </a:p>
          <a:p>
            <a:pPr lvl="1"/>
            <a:r>
              <a:rPr lang="en-US" altLang="en-US" dirty="0"/>
              <a:t>Trojans / Trojan Horses</a:t>
            </a:r>
          </a:p>
          <a:p>
            <a:pPr lvl="1"/>
            <a:r>
              <a:rPr lang="en-US" altLang="en-US" dirty="0"/>
              <a:t>Spyware</a:t>
            </a:r>
          </a:p>
          <a:p>
            <a:pPr lvl="1"/>
            <a:r>
              <a:rPr lang="en-US" altLang="en-US" dirty="0"/>
              <a:t>Note: there is much overlap between these categories e.g., a Trojan may also include spyware.</a:t>
            </a:r>
          </a:p>
          <a:p>
            <a:pPr>
              <a:buFontTx/>
              <a:buNone/>
            </a:pPr>
            <a:endParaRPr lang="en-US" altLang="en-US" dirty="0"/>
          </a:p>
          <a:p>
            <a:endParaRPr lang="en-US" altLang="en-US" dirty="0"/>
          </a:p>
        </p:txBody>
      </p:sp>
    </p:spTree>
    <p:extLst>
      <p:ext uri="{BB962C8B-B14F-4D97-AF65-F5344CB8AC3E}">
        <p14:creationId xmlns:p14="http://schemas.microsoft.com/office/powerpoint/2010/main" val="200783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91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591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5910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59107">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59107">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59107">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59107">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59107">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59107">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5910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9107" grpId="0" build="p" bldLvl="3"/>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solidFill>
                  <a:srgbClr val="FF0000"/>
                </a:solidFill>
              </a:rPr>
              <a:t>New Term: Denial </a:t>
            </a:r>
            <a:r>
              <a:rPr lang="en-CA" b="1" dirty="0">
                <a:solidFill>
                  <a:srgbClr val="FF0000"/>
                </a:solidFill>
              </a:rPr>
              <a:t>Of Service Attack</a:t>
            </a:r>
          </a:p>
        </p:txBody>
      </p:sp>
      <p:sp>
        <p:nvSpPr>
          <p:cNvPr id="3" name="Content Placeholder 2"/>
          <p:cNvSpPr>
            <a:spLocks noGrp="1"/>
          </p:cNvSpPr>
          <p:nvPr>
            <p:ph idx="1"/>
          </p:nvPr>
        </p:nvSpPr>
        <p:spPr/>
        <p:txBody>
          <a:bodyPr/>
          <a:lstStyle/>
          <a:p>
            <a:r>
              <a:rPr lang="en-CA" dirty="0"/>
              <a:t>An attempt to make a service unavailable</a:t>
            </a:r>
          </a:p>
          <a:p>
            <a:pPr lvl="1"/>
            <a:r>
              <a:rPr lang="en-CA" dirty="0"/>
              <a:t>Repeatedly sending requests for information to the computer system</a:t>
            </a:r>
          </a:p>
          <a:p>
            <a:pPr lvl="1"/>
            <a:r>
              <a:rPr lang="en-CA" dirty="0"/>
              <a:t>“Crashing” the computer system that is under </a:t>
            </a:r>
            <a:r>
              <a:rPr lang="en-CA" dirty="0" smtClean="0"/>
              <a:t>attack</a:t>
            </a:r>
            <a:endParaRPr lang="en-CA" dirty="0"/>
          </a:p>
          <a:p>
            <a:r>
              <a:rPr lang="en-CA" dirty="0"/>
              <a:t>The ‘attackers’ (owners of the computer(s) from which the attack has been launched) may be unaware of their involvement</a:t>
            </a:r>
          </a:p>
          <a:p>
            <a:pPr lvl="1"/>
            <a:r>
              <a:rPr lang="en-CA" dirty="0"/>
              <a:t>“Mydoom/MyDoom” infected computers</a:t>
            </a:r>
          </a:p>
          <a:p>
            <a:r>
              <a:rPr lang="en-CA" dirty="0"/>
              <a:t>Symptoms</a:t>
            </a:r>
          </a:p>
          <a:p>
            <a:pPr lvl="1"/>
            <a:r>
              <a:rPr lang="en-CA" dirty="0"/>
              <a:t>Computer running more slowly</a:t>
            </a:r>
          </a:p>
          <a:p>
            <a:pPr lvl="1"/>
            <a:r>
              <a:rPr lang="en-CA" dirty="0"/>
              <a:t>Some processes taking up resources (processor time, memory – </a:t>
            </a:r>
            <a:r>
              <a:rPr lang="en-CA" dirty="0" smtClean="0"/>
              <a:t>check is with the Task </a:t>
            </a:r>
            <a:r>
              <a:rPr lang="en-CA" dirty="0"/>
              <a:t>manager) </a:t>
            </a:r>
          </a:p>
          <a:p>
            <a:pPr lvl="1"/>
            <a:r>
              <a:rPr lang="en-CA" dirty="0"/>
              <a:t>Increase in network usage </a:t>
            </a:r>
            <a:r>
              <a:rPr lang="en-CA" dirty="0" smtClean="0"/>
              <a:t>(Your ISP may provide ways of letting you know your data usage rate)</a:t>
            </a:r>
            <a:endParaRPr lang="en-CA" dirty="0"/>
          </a:p>
        </p:txBody>
      </p:sp>
    </p:spTree>
    <p:extLst>
      <p:ext uri="{BB962C8B-B14F-4D97-AF65-F5344CB8AC3E}">
        <p14:creationId xmlns:p14="http://schemas.microsoft.com/office/powerpoint/2010/main" val="5851806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New Term: Botnets</a:t>
            </a:r>
            <a:endParaRPr lang="en-US" b="1" dirty="0">
              <a:solidFill>
                <a:srgbClr val="FF0000"/>
              </a:solidFill>
            </a:endParaRPr>
          </a:p>
        </p:txBody>
      </p:sp>
      <p:sp>
        <p:nvSpPr>
          <p:cNvPr id="3" name="Content Placeholder 2"/>
          <p:cNvSpPr>
            <a:spLocks noGrp="1"/>
          </p:cNvSpPr>
          <p:nvPr>
            <p:ph idx="1"/>
          </p:nvPr>
        </p:nvSpPr>
        <p:spPr/>
        <p:txBody>
          <a:bodyPr/>
          <a:lstStyle/>
          <a:p>
            <a:r>
              <a:rPr lang="en-US" dirty="0"/>
              <a:t>Paraphrased definition from (Norton: an established anti-virus software manufacturer): </a:t>
            </a:r>
            <a:r>
              <a:rPr lang="en-US" sz="1800" dirty="0">
                <a:hlinkClick r:id="rId2"/>
              </a:rPr>
              <a:t>https://us.norton.com/internetsecurity-malware-what-is-a-botnet.html</a:t>
            </a:r>
            <a:endParaRPr lang="en-US" sz="1800" dirty="0"/>
          </a:p>
          <a:p>
            <a:r>
              <a:rPr lang="en-US" dirty="0"/>
              <a:t>A collection of connected computers (‘zombie’) which together can complete various tasks some of which may be for malicious purposes:</a:t>
            </a:r>
          </a:p>
          <a:p>
            <a:pPr lvl="2"/>
            <a:r>
              <a:rPr lang="en-US" dirty="0"/>
              <a:t>A distributed-denial-of-service (DDoS) attack when prevents access to targeted websites</a:t>
            </a:r>
          </a:p>
          <a:p>
            <a:pPr lvl="2"/>
            <a:r>
              <a:rPr lang="en-US" dirty="0"/>
              <a:t>Sending spam mail</a:t>
            </a:r>
          </a:p>
          <a:p>
            <a:pPr lvl="2"/>
            <a:r>
              <a:rPr lang="en-US" dirty="0"/>
              <a:t>Replacing generic Internet banner ads with ones specifically targeted towards you</a:t>
            </a:r>
          </a:p>
          <a:p>
            <a:pPr lvl="2"/>
            <a:r>
              <a:rPr lang="en-US" dirty="0"/>
              <a:t>Generating popups that urge you pay for software to remove your computer from the botnet</a:t>
            </a:r>
          </a:p>
          <a:p>
            <a:pPr lvl="2"/>
            <a:r>
              <a:rPr lang="en-US" dirty="0"/>
              <a:t>In general using your computer as part of a network to carry out various nefarious tasks</a:t>
            </a:r>
          </a:p>
          <a:p>
            <a:pPr lvl="1"/>
            <a:endParaRPr lang="en-US" dirty="0"/>
          </a:p>
          <a:p>
            <a:endParaRPr lang="en-US" dirty="0"/>
          </a:p>
        </p:txBody>
      </p:sp>
    </p:spTree>
    <p:extLst>
      <p:ext uri="{BB962C8B-B14F-4D97-AF65-F5344CB8AC3E}">
        <p14:creationId xmlns:p14="http://schemas.microsoft.com/office/powerpoint/2010/main" val="13853816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Why Terminology Is Important: News Media And Security</a:t>
            </a:r>
            <a:endParaRPr lang="en-CA" dirty="0"/>
          </a:p>
        </p:txBody>
      </p:sp>
      <p:sp>
        <p:nvSpPr>
          <p:cNvPr id="3" name="Content Placeholder 2"/>
          <p:cNvSpPr>
            <a:spLocks noGrp="1"/>
          </p:cNvSpPr>
          <p:nvPr>
            <p:ph idx="1"/>
          </p:nvPr>
        </p:nvSpPr>
        <p:spPr/>
        <p:txBody>
          <a:bodyPr/>
          <a:lstStyle/>
          <a:p>
            <a:r>
              <a:rPr lang="en-CA" dirty="0"/>
              <a:t>My financial institution/workplace/university computer system has been:</a:t>
            </a:r>
          </a:p>
          <a:p>
            <a:pPr lvl="1"/>
            <a:r>
              <a:rPr lang="en-CA" dirty="0"/>
              <a:t>Hacked?</a:t>
            </a:r>
          </a:p>
          <a:p>
            <a:pPr lvl="1"/>
            <a:r>
              <a:rPr lang="en-CA" dirty="0"/>
              <a:t>Suffered from a Denial of service attack?</a:t>
            </a:r>
          </a:p>
          <a:p>
            <a:pPr lvl="2"/>
            <a:r>
              <a:rPr lang="en-CA" dirty="0">
                <a:hlinkClick r:id="rId3"/>
              </a:rPr>
              <a:t>http://montrealgazette.com/news/local-news/youve-been-hacked</a:t>
            </a:r>
            <a:endParaRPr lang="en-CA" dirty="0"/>
          </a:p>
          <a:p>
            <a:pPr lvl="2"/>
            <a:endParaRPr lang="en-CA" dirty="0"/>
          </a:p>
          <a:p>
            <a:pPr lvl="2"/>
            <a:endParaRPr lang="en-CA" dirty="0"/>
          </a:p>
          <a:p>
            <a:pPr lvl="2"/>
            <a:endParaRPr lang="en-CA" dirty="0"/>
          </a:p>
          <a:p>
            <a:pPr lvl="2"/>
            <a:endParaRPr lang="en-CA" dirty="0"/>
          </a:p>
          <a:p>
            <a:pPr lvl="2"/>
            <a:endParaRPr lang="en-CA" dirty="0"/>
          </a:p>
          <a:p>
            <a:pPr lvl="2"/>
            <a:endParaRPr lang="en-CA" dirty="0"/>
          </a:p>
          <a:p>
            <a:pPr marL="457200" lvl="2" indent="0">
              <a:buNone/>
            </a:pPr>
            <a:endParaRPr lang="en-CA" dirty="0"/>
          </a:p>
          <a:p>
            <a:r>
              <a:rPr lang="en-US" dirty="0" smtClean="0"/>
              <a:t>How do the following affect you.</a:t>
            </a:r>
            <a:endParaRPr lang="en-CA" dirty="0" smtClean="0"/>
          </a:p>
          <a:p>
            <a:r>
              <a:rPr lang="en-CA" dirty="0" smtClean="0"/>
              <a:t>My </a:t>
            </a:r>
            <a:r>
              <a:rPr lang="en-CA" dirty="0"/>
              <a:t>financial institution/workplace/university computer </a:t>
            </a:r>
            <a:r>
              <a:rPr lang="en-CA" dirty="0" smtClean="0"/>
              <a:t>system user’s </a:t>
            </a:r>
            <a:r>
              <a:rPr lang="en-CA" dirty="0"/>
              <a:t>have fallen for a phishing scam</a:t>
            </a:r>
            <a:r>
              <a:rPr lang="en-CA" dirty="0" smtClean="0"/>
              <a:t>?</a:t>
            </a:r>
          </a:p>
          <a:p>
            <a:pPr marL="0" indent="0">
              <a:buNone/>
            </a:pPr>
            <a:endParaRPr lang="en-CA" dirty="0"/>
          </a:p>
        </p:txBody>
      </p:sp>
      <p:sp>
        <p:nvSpPr>
          <p:cNvPr id="4" name="Rectangle 3"/>
          <p:cNvSpPr/>
          <p:nvPr/>
        </p:nvSpPr>
        <p:spPr>
          <a:xfrm>
            <a:off x="1027387" y="4357983"/>
            <a:ext cx="6477000" cy="1169551"/>
          </a:xfrm>
          <a:prstGeom prst="rect">
            <a:avLst/>
          </a:prstGeom>
        </p:spPr>
        <p:txBody>
          <a:bodyPr wrap="square">
            <a:spAutoFit/>
          </a:bodyPr>
          <a:lstStyle/>
          <a:p>
            <a:r>
              <a:rPr lang="en-CA" dirty="0"/>
              <a:t>(Exert)</a:t>
            </a:r>
          </a:p>
          <a:p>
            <a:r>
              <a:rPr lang="en-CA" dirty="0"/>
              <a:t>“</a:t>
            </a:r>
            <a:r>
              <a:rPr lang="en-CA" sz="1600" dirty="0">
                <a:latin typeface="Arial" panose="020B0604020202020204" pitchFamily="34" charset="0"/>
                <a:cs typeface="Arial" panose="020B0604020202020204" pitchFamily="34" charset="0"/>
              </a:rPr>
              <a:t>Hacktivists temporarily overwhelmed a number of federal websites with denial-of-service attacks to oppose the government’s anti-terrorism bill, C-51.</a:t>
            </a:r>
            <a:r>
              <a:rPr lang="en-CA" dirty="0"/>
              <a:t>”</a:t>
            </a:r>
            <a:endParaRPr lang="en-US" dirty="0"/>
          </a:p>
        </p:txBody>
      </p:sp>
      <p:pic>
        <p:nvPicPr>
          <p:cNvPr id="5" name="Picture 4"/>
          <p:cNvPicPr>
            <a:picLocks noChangeAspect="1"/>
          </p:cNvPicPr>
          <p:nvPr/>
        </p:nvPicPr>
        <p:blipFill>
          <a:blip r:embed="rId4"/>
          <a:stretch>
            <a:fillRect/>
          </a:stretch>
        </p:blipFill>
        <p:spPr>
          <a:xfrm>
            <a:off x="1027387" y="3314700"/>
            <a:ext cx="4763814" cy="1043283"/>
          </a:xfrm>
          <a:prstGeom prst="rect">
            <a:avLst/>
          </a:prstGeom>
        </p:spPr>
      </p:pic>
    </p:spTree>
    <p:extLst>
      <p:ext uri="{BB962C8B-B14F-4D97-AF65-F5344CB8AC3E}">
        <p14:creationId xmlns:p14="http://schemas.microsoft.com/office/powerpoint/2010/main" val="399933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P spid="4" grpId="0" uiExpand="1"/>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16739" name="Picture 3" descr="C:\Users\tamj\Dropbox\PVT\colorbox\comput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3886" y="4248205"/>
            <a:ext cx="2252662" cy="1689497"/>
          </a:xfrm>
          <a:prstGeom prst="rect">
            <a:avLst/>
          </a:prstGeom>
          <a:noFill/>
          <a:extLst>
            <a:ext uri="{909E8E84-426E-40DD-AFC4-6F175D3DCCD1}">
              <a14:hiddenFill xmlns:a14="http://schemas.microsoft.com/office/drawing/2010/main">
                <a:solidFill>
                  <a:srgbClr val="FFFFFF"/>
                </a:solidFill>
              </a14:hiddenFill>
            </a:ext>
          </a:extLst>
        </p:spPr>
      </p:pic>
      <p:sp>
        <p:nvSpPr>
          <p:cNvPr id="9218" name="Rectangle 2"/>
          <p:cNvSpPr>
            <a:spLocks noGrp="1" noChangeArrowheads="1"/>
          </p:cNvSpPr>
          <p:nvPr>
            <p:ph type="title"/>
          </p:nvPr>
        </p:nvSpPr>
        <p:spPr/>
        <p:txBody>
          <a:bodyPr/>
          <a:lstStyle/>
          <a:p>
            <a:r>
              <a:rPr lang="en-US" altLang="en-US" b="1" dirty="0">
                <a:solidFill>
                  <a:srgbClr val="FF0000"/>
                </a:solidFill>
              </a:rPr>
              <a:t>Computer Virus</a:t>
            </a:r>
          </a:p>
        </p:txBody>
      </p:sp>
      <p:sp>
        <p:nvSpPr>
          <p:cNvPr id="557059" name="Rectangle 3"/>
          <p:cNvSpPr>
            <a:spLocks noGrp="1" noChangeArrowheads="1"/>
          </p:cNvSpPr>
          <p:nvPr>
            <p:ph type="body" idx="1"/>
          </p:nvPr>
        </p:nvSpPr>
        <p:spPr/>
        <p:txBody>
          <a:bodyPr/>
          <a:lstStyle/>
          <a:p>
            <a:r>
              <a:rPr lang="en-US" altLang="en-US" dirty="0"/>
              <a:t>Similar to a biological virus</a:t>
            </a:r>
          </a:p>
        </p:txBody>
      </p:sp>
      <p:sp>
        <p:nvSpPr>
          <p:cNvPr id="9223" name="Text Box 6"/>
          <p:cNvSpPr txBox="1">
            <a:spLocks noChangeArrowheads="1"/>
          </p:cNvSpPr>
          <p:nvPr/>
        </p:nvSpPr>
        <p:spPr bwMode="auto">
          <a:xfrm>
            <a:off x="3828511" y="2549467"/>
            <a:ext cx="21082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spcBef>
                <a:spcPct val="50000"/>
              </a:spcBef>
            </a:pPr>
            <a:r>
              <a:rPr lang="en-US" altLang="en-US" sz="1800" dirty="0"/>
              <a:t>The infection and the replication process may or may not produce  noticeable symptoms</a:t>
            </a:r>
          </a:p>
        </p:txBody>
      </p:sp>
      <p:pic>
        <p:nvPicPr>
          <p:cNvPr id="116737" name="Picture 1" descr="C:\Users\tamj\Dropbox\PVT\colorbox\viru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90431" y="4648201"/>
            <a:ext cx="897571" cy="609600"/>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381000" y="1981200"/>
            <a:ext cx="2667000" cy="3276600"/>
            <a:chOff x="381000" y="1981200"/>
            <a:chExt cx="2667000" cy="3276600"/>
          </a:xfrm>
        </p:grpSpPr>
        <p:sp>
          <p:nvSpPr>
            <p:cNvPr id="4" name="Explosion 1 3"/>
            <p:cNvSpPr/>
            <p:nvPr/>
          </p:nvSpPr>
          <p:spPr>
            <a:xfrm>
              <a:off x="381000" y="1981200"/>
              <a:ext cx="2667000" cy="32766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The Internet</a:t>
              </a:r>
            </a:p>
          </p:txBody>
        </p:sp>
        <p:pic>
          <p:nvPicPr>
            <p:cNvPr id="116738" name="Picture 2" descr="C:\Users\tamj\Dropbox\PVT\colorbox\viru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65130" y="3711235"/>
              <a:ext cx="898740" cy="610394"/>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Picture 3" descr="C:\Users\tamj\Dropbox\PVT\colorbox\comput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0452" y="3445438"/>
            <a:ext cx="2252662" cy="168949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 descr="C:\Users\tamj\Dropbox\PVT\colorbox\comput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98129" y="1752600"/>
            <a:ext cx="2252662" cy="168949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Arrow Connector 6"/>
          <p:cNvCxnSpPr/>
          <p:nvPr/>
        </p:nvCxnSpPr>
        <p:spPr>
          <a:xfrm>
            <a:off x="2057400" y="4321629"/>
            <a:ext cx="1981200" cy="77132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1" name="Picture 1" descr="C:\Users\tamj\Dropbox\PVT\colorbox\virus.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88000" y="4876800"/>
            <a:ext cx="647985" cy="44009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 descr="C:\Users\tamj\Dropbox\PVT\colorbox\virus.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53947" y="4141164"/>
            <a:ext cx="594453" cy="403732"/>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6154738" y="2971799"/>
            <a:ext cx="1160462" cy="2015840"/>
            <a:chOff x="6154738" y="2971799"/>
            <a:chExt cx="1160462" cy="2015840"/>
          </a:xfrm>
        </p:grpSpPr>
        <p:sp>
          <p:nvSpPr>
            <p:cNvPr id="9222" name="Line 5"/>
            <p:cNvSpPr>
              <a:spLocks noChangeShapeType="1"/>
            </p:cNvSpPr>
            <p:nvPr/>
          </p:nvSpPr>
          <p:spPr bwMode="auto">
            <a:xfrm flipV="1">
              <a:off x="6154738" y="2971799"/>
              <a:ext cx="1160462" cy="127640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0"/>
            <a:lstStyle/>
            <a:p>
              <a:endParaRPr lang="en-US" dirty="0"/>
            </a:p>
          </p:txBody>
        </p:sp>
        <p:sp>
          <p:nvSpPr>
            <p:cNvPr id="23" name="Line 5"/>
            <p:cNvSpPr>
              <a:spLocks noChangeShapeType="1"/>
            </p:cNvSpPr>
            <p:nvPr/>
          </p:nvSpPr>
          <p:spPr bwMode="auto">
            <a:xfrm flipV="1">
              <a:off x="6217898" y="4419599"/>
              <a:ext cx="868702" cy="56804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0"/>
            <a:lstStyle/>
            <a:p>
              <a:endParaRPr lang="en-US" dirty="0"/>
            </a:p>
          </p:txBody>
        </p:sp>
      </p:grpSp>
      <p:sp>
        <p:nvSpPr>
          <p:cNvPr id="12" name="TextBox 11"/>
          <p:cNvSpPr txBox="1"/>
          <p:nvPr/>
        </p:nvSpPr>
        <p:spPr>
          <a:xfrm>
            <a:off x="0" y="6629400"/>
            <a:ext cx="2362200" cy="228600"/>
          </a:xfrm>
          <a:prstGeom prst="rect">
            <a:avLst/>
          </a:prstGeom>
          <a:noFill/>
        </p:spPr>
        <p:txBody>
          <a:bodyPr wrap="square" rtlCol="0">
            <a:noAutofit/>
          </a:bodyPr>
          <a:lstStyle/>
          <a:p>
            <a:r>
              <a:rPr lang="en-US" sz="1200" dirty="0"/>
              <a:t>Images from: www.colourbox.com</a:t>
            </a:r>
          </a:p>
        </p:txBody>
      </p:sp>
    </p:spTree>
    <p:extLst>
      <p:ext uri="{BB962C8B-B14F-4D97-AF65-F5344CB8AC3E}">
        <p14:creationId xmlns:p14="http://schemas.microsoft.com/office/powerpoint/2010/main" val="1712507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5705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57059">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16739"/>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116737"/>
                                        </p:tgtEl>
                                        <p:attrNameLst>
                                          <p:attrName>style.visibility</p:attrName>
                                        </p:attrNameLst>
                                      </p:cBhvr>
                                      <p:to>
                                        <p:strVal val="visible"/>
                                      </p:to>
                                    </p:set>
                                    <p:animEffect transition="in" filter="randombar(horizontal)">
                                      <p:cBhvr>
                                        <p:cTn id="32" dur="500"/>
                                        <p:tgtEl>
                                          <p:spTgt spid="116737"/>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randombar(horizontal)">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randombar(horizontal)">
                                      <p:cBhvr>
                                        <p:cTn id="42" dur="5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wipe(left)">
                                      <p:cBhvr>
                                        <p:cTn id="53" dur="500"/>
                                        <p:tgtEl>
                                          <p:spTgt spid="11"/>
                                        </p:tgtEl>
                                      </p:cBhvr>
                                    </p:animEffec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92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7059" grpId="0" build="p" bldLvl="3"/>
      <p:bldP spid="9223"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en-US" dirty="0"/>
              <a:t>Computer Virus: Objective</a:t>
            </a:r>
          </a:p>
        </p:txBody>
      </p:sp>
      <p:sp>
        <p:nvSpPr>
          <p:cNvPr id="10243" name="Rectangle 3"/>
          <p:cNvSpPr>
            <a:spLocks noGrp="1" noChangeArrowheads="1"/>
          </p:cNvSpPr>
          <p:nvPr>
            <p:ph type="body" idx="1"/>
          </p:nvPr>
        </p:nvSpPr>
        <p:spPr/>
        <p:txBody>
          <a:bodyPr/>
          <a:lstStyle/>
          <a:p>
            <a:r>
              <a:rPr lang="en-US" altLang="en-US" dirty="0"/>
              <a:t>For early virus writers the goal was simply infiltration of a computer or network.</a:t>
            </a:r>
          </a:p>
          <a:p>
            <a:pPr>
              <a:buFontTx/>
              <a:buNone/>
            </a:pPr>
            <a:endParaRPr lang="en-US" altLang="en-US" dirty="0"/>
          </a:p>
        </p:txBody>
      </p:sp>
      <p:grpSp>
        <p:nvGrpSpPr>
          <p:cNvPr id="10250" name="Group 9"/>
          <p:cNvGrpSpPr>
            <a:grpSpLocks/>
          </p:cNvGrpSpPr>
          <p:nvPr/>
        </p:nvGrpSpPr>
        <p:grpSpPr bwMode="auto">
          <a:xfrm>
            <a:off x="685800" y="3098800"/>
            <a:ext cx="7556500" cy="3759200"/>
            <a:chOff x="600" y="1656"/>
            <a:chExt cx="4760" cy="2368"/>
          </a:xfrm>
        </p:grpSpPr>
        <p:sp>
          <p:nvSpPr>
            <p:cNvPr id="10253" name="Rectangle 6"/>
            <p:cNvSpPr>
              <a:spLocks noChangeArrowheads="1"/>
            </p:cNvSpPr>
            <p:nvPr/>
          </p:nvSpPr>
          <p:spPr bwMode="auto">
            <a:xfrm>
              <a:off x="600" y="1656"/>
              <a:ext cx="4760" cy="2368"/>
            </a:xfrm>
            <a:prstGeom prst="rect">
              <a:avLst/>
            </a:prstGeom>
            <a:noFill/>
            <a:ln w="635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0"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endParaRPr lang="en-CA" altLang="en-US" dirty="0"/>
            </a:p>
          </p:txBody>
        </p:sp>
        <p:sp>
          <p:nvSpPr>
            <p:cNvPr id="10254" name="Text Box 7"/>
            <p:cNvSpPr txBox="1">
              <a:spLocks noChangeArrowheads="1"/>
            </p:cNvSpPr>
            <p:nvPr/>
          </p:nvSpPr>
          <p:spPr bwMode="auto">
            <a:xfrm>
              <a:off x="744" y="1696"/>
              <a:ext cx="2656"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a:spAutoFit/>
            </a:bodyPr>
            <a:lstStyle>
              <a:lvl1pPr marL="228600" indent="-228600"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spcBef>
                  <a:spcPct val="50000"/>
                </a:spcBef>
              </a:pPr>
              <a:r>
                <a:rPr lang="en-US" altLang="en-US" dirty="0"/>
                <a:t>Department of National Defense</a:t>
              </a:r>
            </a:p>
          </p:txBody>
        </p:sp>
      </p:grpSp>
      <p:sp>
        <p:nvSpPr>
          <p:cNvPr id="560143" name="Text Box 15"/>
          <p:cNvSpPr txBox="1">
            <a:spLocks noChangeArrowheads="1"/>
          </p:cNvSpPr>
          <p:nvPr/>
        </p:nvSpPr>
        <p:spPr bwMode="auto">
          <a:xfrm rot="-1586696">
            <a:off x="2206445" y="3903662"/>
            <a:ext cx="14859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spcBef>
                <a:spcPct val="50000"/>
              </a:spcBef>
            </a:pPr>
            <a:r>
              <a:rPr lang="en-US" altLang="en-US" b="1" dirty="0">
                <a:solidFill>
                  <a:srgbClr val="CC3300"/>
                </a:solidFill>
              </a:rPr>
              <a:t>Your PC is stoned!</a:t>
            </a:r>
          </a:p>
        </p:txBody>
      </p:sp>
      <p:sp>
        <p:nvSpPr>
          <p:cNvPr id="560145" name="Text Box 17"/>
          <p:cNvSpPr txBox="1">
            <a:spLocks noChangeArrowheads="1"/>
          </p:cNvSpPr>
          <p:nvPr/>
        </p:nvSpPr>
        <p:spPr bwMode="auto">
          <a:xfrm>
            <a:off x="762000" y="2324025"/>
            <a:ext cx="77089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a:spAutoFit/>
          </a:bodyPr>
          <a:lstStyle>
            <a:lvl1pPr marL="228600" indent="-228600"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spcBef>
                <a:spcPct val="50000"/>
              </a:spcBef>
            </a:pPr>
            <a:r>
              <a:rPr lang="en-US" altLang="en-US" dirty="0"/>
              <a:t>At most the virus would result in some minor mischief</a:t>
            </a:r>
          </a:p>
        </p:txBody>
      </p:sp>
      <p:grpSp>
        <p:nvGrpSpPr>
          <p:cNvPr id="2" name="Group 1"/>
          <p:cNvGrpSpPr/>
          <p:nvPr/>
        </p:nvGrpSpPr>
        <p:grpSpPr>
          <a:xfrm>
            <a:off x="4822646" y="3162300"/>
            <a:ext cx="3134505" cy="3560333"/>
            <a:chOff x="4822646" y="3162300"/>
            <a:chExt cx="3134505" cy="3560333"/>
          </a:xfrm>
        </p:grpSpPr>
        <p:pic>
          <p:nvPicPr>
            <p:cNvPr id="114689" name="Picture 1" descr="C:\Users\tamj\Dropbox\PVT\colorbox\kid hack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4724764"/>
              <a:ext cx="1327751" cy="1997869"/>
            </a:xfrm>
            <a:prstGeom prst="rect">
              <a:avLst/>
            </a:prstGeom>
            <a:noFill/>
            <a:extLst>
              <a:ext uri="{909E8E84-426E-40DD-AFC4-6F175D3DCCD1}">
                <a14:hiddenFill xmlns:a14="http://schemas.microsoft.com/office/drawing/2010/main">
                  <a:solidFill>
                    <a:srgbClr val="FFFFFF"/>
                  </a:solidFill>
                </a14:hiddenFill>
              </a:ext>
            </a:extLst>
          </p:spPr>
        </p:pic>
        <p:sp>
          <p:nvSpPr>
            <p:cNvPr id="10249" name="AutoShape 12"/>
            <p:cNvSpPr>
              <a:spLocks noChangeArrowheads="1"/>
            </p:cNvSpPr>
            <p:nvPr/>
          </p:nvSpPr>
          <p:spPr bwMode="auto">
            <a:xfrm>
              <a:off x="4822646" y="3162300"/>
              <a:ext cx="2108200" cy="1079500"/>
            </a:xfrm>
            <a:prstGeom prst="cloudCallout">
              <a:avLst>
                <a:gd name="adj1" fmla="val 56297"/>
                <a:gd name="adj2" fmla="val 121297"/>
              </a:avLst>
            </a:prstGeom>
            <a:solidFill>
              <a:schemeClr val="bg1"/>
            </a:solidFill>
            <a:ln w="9525">
              <a:solidFill>
                <a:schemeClr val="tx1"/>
              </a:solidFill>
              <a:round/>
              <a:headEnd/>
              <a:tailEnd/>
            </a:ln>
          </p:spPr>
          <p:txBody>
            <a:bodyPr lIns="0"/>
            <a:lstStyle>
              <a:lvl1pPr marL="228600" indent="-228600"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ctr" eaLnBrk="1" hangingPunct="1"/>
              <a:r>
                <a:rPr lang="en-US" altLang="en-US" sz="1800" dirty="0">
                  <a:latin typeface="Comic Sans MS" pitchFamily="66" charset="0"/>
                </a:rPr>
                <a:t>Woohoo I made it in!</a:t>
              </a:r>
            </a:p>
          </p:txBody>
        </p:sp>
      </p:grpSp>
      <p:pic>
        <p:nvPicPr>
          <p:cNvPr id="114690" name="Picture 2" descr="C:\Users\tamj\Dropbox\PVT\colorbox\mainfram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762000" y="4662544"/>
            <a:ext cx="2057400" cy="20574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0" y="6460826"/>
            <a:ext cx="1600200" cy="422275"/>
          </a:xfrm>
          <a:prstGeom prst="rect">
            <a:avLst/>
          </a:prstGeom>
          <a:solidFill>
            <a:schemeClr val="bg1"/>
          </a:solidFill>
        </p:spPr>
        <p:txBody>
          <a:bodyPr wrap="square" rtlCol="0">
            <a:noAutofit/>
          </a:bodyPr>
          <a:lstStyle/>
          <a:p>
            <a:r>
              <a:rPr lang="en-US" sz="1200" dirty="0"/>
              <a:t>Images from www.colourbox.com</a:t>
            </a:r>
          </a:p>
        </p:txBody>
      </p:sp>
    </p:spTree>
    <p:extLst>
      <p:ext uri="{BB962C8B-B14F-4D97-AF65-F5344CB8AC3E}">
        <p14:creationId xmlns:p14="http://schemas.microsoft.com/office/powerpoint/2010/main" val="29406320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6014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grpId="0" nodeType="clickEffect">
                                  <p:stCondLst>
                                    <p:cond delay="0"/>
                                  </p:stCondLst>
                                  <p:childTnLst>
                                    <p:set>
                                      <p:cBhvr>
                                        <p:cTn id="14" dur="1" fill="hold">
                                          <p:stCondLst>
                                            <p:cond delay="0"/>
                                          </p:stCondLst>
                                        </p:cTn>
                                        <p:tgtEl>
                                          <p:spTgt spid="560143"/>
                                        </p:tgtEl>
                                        <p:attrNameLst>
                                          <p:attrName>style.visibility</p:attrName>
                                        </p:attrNameLst>
                                      </p:cBhvr>
                                      <p:to>
                                        <p:strVal val="visible"/>
                                      </p:to>
                                    </p:set>
                                    <p:animEffect transition="in" filter="fade">
                                      <p:cBhvr>
                                        <p:cTn id="15" dur="2000"/>
                                        <p:tgtEl>
                                          <p:spTgt spid="560143"/>
                                        </p:tgtEl>
                                      </p:cBhvr>
                                    </p:animEffect>
                                    <p:anim calcmode="lin" valueType="num">
                                      <p:cBhvr>
                                        <p:cTn id="16" dur="2000" fill="hold"/>
                                        <p:tgtEl>
                                          <p:spTgt spid="560143"/>
                                        </p:tgtEl>
                                        <p:attrNameLst>
                                          <p:attrName>style.rotation</p:attrName>
                                        </p:attrNameLst>
                                      </p:cBhvr>
                                      <p:tavLst>
                                        <p:tav tm="0">
                                          <p:val>
                                            <p:fltVal val="720"/>
                                          </p:val>
                                        </p:tav>
                                        <p:tav tm="100000">
                                          <p:val>
                                            <p:fltVal val="0"/>
                                          </p:val>
                                        </p:tav>
                                      </p:tavLst>
                                    </p:anim>
                                    <p:anim calcmode="lin" valueType="num">
                                      <p:cBhvr>
                                        <p:cTn id="17" dur="2000" fill="hold"/>
                                        <p:tgtEl>
                                          <p:spTgt spid="560143"/>
                                        </p:tgtEl>
                                        <p:attrNameLst>
                                          <p:attrName>ppt_h</p:attrName>
                                        </p:attrNameLst>
                                      </p:cBhvr>
                                      <p:tavLst>
                                        <p:tav tm="0">
                                          <p:val>
                                            <p:fltVal val="0"/>
                                          </p:val>
                                        </p:tav>
                                        <p:tav tm="100000">
                                          <p:val>
                                            <p:strVal val="#ppt_h"/>
                                          </p:val>
                                        </p:tav>
                                      </p:tavLst>
                                    </p:anim>
                                    <p:anim calcmode="lin" valueType="num">
                                      <p:cBhvr>
                                        <p:cTn id="18" dur="2000" fill="hold"/>
                                        <p:tgtEl>
                                          <p:spTgt spid="560143"/>
                                        </p:tgtEl>
                                        <p:attrNameLst>
                                          <p:attrName>ppt_w</p:attrName>
                                        </p:attrNameLst>
                                      </p:cBhvr>
                                      <p:tavLst>
                                        <p:tav tm="0">
                                          <p:val>
                                            <p:fltVal val="0"/>
                                          </p:val>
                                        </p:tav>
                                        <p:tav tm="100000">
                                          <p:val>
                                            <p:strVal val="#ppt_w"/>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0143" grpId="0"/>
      <p:bldP spid="3"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en-US" dirty="0"/>
              <a:t>Computer Virus: Objective (2)</a:t>
            </a:r>
          </a:p>
        </p:txBody>
      </p:sp>
      <p:sp>
        <p:nvSpPr>
          <p:cNvPr id="10243" name="Rectangle 3"/>
          <p:cNvSpPr>
            <a:spLocks noGrp="1" noChangeArrowheads="1"/>
          </p:cNvSpPr>
          <p:nvPr>
            <p:ph type="body" idx="1"/>
          </p:nvPr>
        </p:nvSpPr>
        <p:spPr/>
        <p:txBody>
          <a:bodyPr/>
          <a:lstStyle/>
          <a:p>
            <a:r>
              <a:rPr lang="en-US" altLang="en-US" dirty="0"/>
              <a:t>Some viruses were designed to be malicious or were ‘mutated’ into a malicious </a:t>
            </a:r>
            <a:r>
              <a:rPr lang="en-US" altLang="en-US" dirty="0" smtClean="0"/>
              <a:t>version (steals data, damages/deletes files, causes the computer to malfunction etc.)</a:t>
            </a:r>
            <a:endParaRPr lang="en-US" altLang="en-US" dirty="0"/>
          </a:p>
          <a:p>
            <a:pPr>
              <a:buFontTx/>
              <a:buNone/>
            </a:pPr>
            <a:endParaRPr lang="en-US" altLang="en-US" dirty="0"/>
          </a:p>
        </p:txBody>
      </p:sp>
      <p:grpSp>
        <p:nvGrpSpPr>
          <p:cNvPr id="10250" name="Group 9"/>
          <p:cNvGrpSpPr>
            <a:grpSpLocks/>
          </p:cNvGrpSpPr>
          <p:nvPr/>
        </p:nvGrpSpPr>
        <p:grpSpPr bwMode="auto">
          <a:xfrm>
            <a:off x="685800" y="3098800"/>
            <a:ext cx="7556500" cy="3759200"/>
            <a:chOff x="600" y="1656"/>
            <a:chExt cx="4760" cy="2368"/>
          </a:xfrm>
        </p:grpSpPr>
        <p:sp>
          <p:nvSpPr>
            <p:cNvPr id="10253" name="Rectangle 6"/>
            <p:cNvSpPr>
              <a:spLocks noChangeArrowheads="1"/>
            </p:cNvSpPr>
            <p:nvPr/>
          </p:nvSpPr>
          <p:spPr bwMode="auto">
            <a:xfrm>
              <a:off x="600" y="1656"/>
              <a:ext cx="4760" cy="2368"/>
            </a:xfrm>
            <a:prstGeom prst="rect">
              <a:avLst/>
            </a:prstGeom>
            <a:noFill/>
            <a:ln w="635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0"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endParaRPr lang="en-CA" altLang="en-US" dirty="0"/>
            </a:p>
          </p:txBody>
        </p:sp>
        <p:sp>
          <p:nvSpPr>
            <p:cNvPr id="10254" name="Text Box 7"/>
            <p:cNvSpPr txBox="1">
              <a:spLocks noChangeArrowheads="1"/>
            </p:cNvSpPr>
            <p:nvPr/>
          </p:nvSpPr>
          <p:spPr bwMode="auto">
            <a:xfrm>
              <a:off x="744" y="1696"/>
              <a:ext cx="2656"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a:spAutoFit/>
            </a:bodyPr>
            <a:lstStyle>
              <a:lvl1pPr marL="228600" indent="-228600"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spcBef>
                  <a:spcPct val="50000"/>
                </a:spcBef>
              </a:pPr>
              <a:r>
                <a:rPr lang="en-US" altLang="en-US" dirty="0"/>
                <a:t>Department of National Defense</a:t>
              </a:r>
            </a:p>
          </p:txBody>
        </p:sp>
      </p:grpSp>
      <p:sp>
        <p:nvSpPr>
          <p:cNvPr id="560143" name="Text Box 15"/>
          <p:cNvSpPr txBox="1">
            <a:spLocks noChangeArrowheads="1"/>
          </p:cNvSpPr>
          <p:nvPr/>
        </p:nvSpPr>
        <p:spPr bwMode="auto">
          <a:xfrm rot="-1586696">
            <a:off x="2206445" y="3903662"/>
            <a:ext cx="14859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spcBef>
                <a:spcPct val="50000"/>
              </a:spcBef>
            </a:pPr>
            <a:r>
              <a:rPr lang="en-US" altLang="en-US" b="1" dirty="0">
                <a:solidFill>
                  <a:srgbClr val="CC3300"/>
                </a:solidFill>
              </a:rPr>
              <a:t>Your PC is stoned!</a:t>
            </a:r>
          </a:p>
        </p:txBody>
      </p:sp>
      <p:pic>
        <p:nvPicPr>
          <p:cNvPr id="114690" name="Picture 2" descr="C:\Users\tamj\Dropbox\PVT\colorbox\mainfram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762000" y="4662544"/>
            <a:ext cx="2057400" cy="20574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0" y="6460826"/>
            <a:ext cx="1600200" cy="422275"/>
          </a:xfrm>
          <a:prstGeom prst="rect">
            <a:avLst/>
          </a:prstGeom>
          <a:solidFill>
            <a:schemeClr val="bg1"/>
          </a:solidFill>
        </p:spPr>
        <p:txBody>
          <a:bodyPr wrap="square" rtlCol="0">
            <a:noAutofit/>
          </a:bodyPr>
          <a:lstStyle/>
          <a:p>
            <a:r>
              <a:rPr lang="en-US" sz="1200" dirty="0"/>
              <a:t>Images from www.colourbox.com</a:t>
            </a:r>
          </a:p>
        </p:txBody>
      </p:sp>
      <p:grpSp>
        <p:nvGrpSpPr>
          <p:cNvPr id="6" name="Group 5"/>
          <p:cNvGrpSpPr/>
          <p:nvPr/>
        </p:nvGrpSpPr>
        <p:grpSpPr>
          <a:xfrm>
            <a:off x="879437" y="4675990"/>
            <a:ext cx="3898757" cy="2182009"/>
            <a:chOff x="879437" y="4675990"/>
            <a:chExt cx="3898757" cy="2182009"/>
          </a:xfrm>
        </p:grpSpPr>
        <p:sp>
          <p:nvSpPr>
            <p:cNvPr id="5" name="TextBox 4"/>
            <p:cNvSpPr txBox="1"/>
            <p:nvPr/>
          </p:nvSpPr>
          <p:spPr>
            <a:xfrm>
              <a:off x="2949394" y="5963990"/>
              <a:ext cx="1828800" cy="887620"/>
            </a:xfrm>
            <a:prstGeom prst="rect">
              <a:avLst/>
            </a:prstGeom>
            <a:noFill/>
          </p:spPr>
          <p:txBody>
            <a:bodyPr wrap="square" rtlCol="0">
              <a:noAutofit/>
            </a:bodyPr>
            <a:lstStyle/>
            <a:p>
              <a:r>
                <a:rPr lang="en-US" dirty="0"/>
                <a:t>…and your hard drives are erased too!</a:t>
              </a:r>
            </a:p>
          </p:txBody>
        </p:sp>
        <p:sp>
          <p:nvSpPr>
            <p:cNvPr id="4" name="Rectangle 3"/>
            <p:cNvSpPr/>
            <p:nvPr/>
          </p:nvSpPr>
          <p:spPr>
            <a:xfrm>
              <a:off x="879437" y="4675990"/>
              <a:ext cx="2069957" cy="2182009"/>
            </a:xfrm>
            <a:prstGeom prst="rect">
              <a:avLst/>
            </a:prstGeom>
            <a:solidFill>
              <a:schemeClr val="bg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5954" name="Picture 2" descr="C:\Users\tamj\Dropbox\PVT\colorbox\anonymous hack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04239" y="5317501"/>
            <a:ext cx="2038061" cy="1354462"/>
          </a:xfrm>
          <a:prstGeom prst="rect">
            <a:avLst/>
          </a:prstGeom>
          <a:noFill/>
          <a:extLst>
            <a:ext uri="{909E8E84-426E-40DD-AFC4-6F175D3DCCD1}">
              <a14:hiddenFill xmlns:a14="http://schemas.microsoft.com/office/drawing/2010/main">
                <a:solidFill>
                  <a:srgbClr val="FFFFFF"/>
                </a:solidFill>
              </a14:hiddenFill>
            </a:ext>
          </a:extLst>
        </p:spPr>
      </p:pic>
      <p:sp>
        <p:nvSpPr>
          <p:cNvPr id="10249" name="AutoShape 12"/>
          <p:cNvSpPr>
            <a:spLocks noChangeArrowheads="1"/>
          </p:cNvSpPr>
          <p:nvPr/>
        </p:nvSpPr>
        <p:spPr bwMode="auto">
          <a:xfrm>
            <a:off x="4822646" y="3162300"/>
            <a:ext cx="2108200" cy="1079500"/>
          </a:xfrm>
          <a:prstGeom prst="cloudCallout">
            <a:avLst>
              <a:gd name="adj1" fmla="val 47622"/>
              <a:gd name="adj2" fmla="val 159165"/>
            </a:avLst>
          </a:prstGeom>
          <a:solidFill>
            <a:schemeClr val="bg1"/>
          </a:solidFill>
          <a:ln w="9525">
            <a:solidFill>
              <a:schemeClr val="tx1"/>
            </a:solidFill>
            <a:round/>
            <a:headEnd/>
            <a:tailEnd/>
          </a:ln>
        </p:spPr>
        <p:txBody>
          <a:bodyPr lIns="0"/>
          <a:lstStyle>
            <a:lvl1pPr marL="228600" indent="-228600"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ctr" eaLnBrk="1" hangingPunct="1"/>
            <a:r>
              <a:rPr lang="en-US" altLang="en-US" sz="1800" dirty="0">
                <a:latin typeface="Comic Sans MS" pitchFamily="66" charset="0"/>
              </a:rPr>
              <a:t>Woohoo I made it in!</a:t>
            </a:r>
          </a:p>
        </p:txBody>
      </p:sp>
    </p:spTree>
    <p:extLst>
      <p:ext uri="{BB962C8B-B14F-4D97-AF65-F5344CB8AC3E}">
        <p14:creationId xmlns:p14="http://schemas.microsoft.com/office/powerpoint/2010/main" val="4227604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en-US" dirty="0"/>
              <a:t>Computer Virus: Objective (4)</a:t>
            </a:r>
          </a:p>
        </p:txBody>
      </p:sp>
      <p:sp>
        <p:nvSpPr>
          <p:cNvPr id="10243" name="Rectangle 3"/>
          <p:cNvSpPr>
            <a:spLocks noGrp="1" noChangeArrowheads="1"/>
          </p:cNvSpPr>
          <p:nvPr>
            <p:ph type="body" idx="1"/>
          </p:nvPr>
        </p:nvSpPr>
        <p:spPr/>
        <p:txBody>
          <a:bodyPr/>
          <a:lstStyle/>
          <a:p>
            <a:r>
              <a:rPr lang="en-US" altLang="en-US" dirty="0"/>
              <a:t>Now a virus infection may be related to business or national espionage.</a:t>
            </a:r>
          </a:p>
          <a:p>
            <a:pPr lvl="1"/>
            <a:r>
              <a:rPr lang="en-US" altLang="en-US" dirty="0"/>
              <a:t>This means that ‘serious’ resources can be put into ‘hacking’.</a:t>
            </a:r>
          </a:p>
          <a:p>
            <a:pPr>
              <a:buFontTx/>
              <a:buNone/>
            </a:pPr>
            <a:endParaRPr lang="en-US" altLang="en-US" dirty="0"/>
          </a:p>
        </p:txBody>
      </p:sp>
      <p:grpSp>
        <p:nvGrpSpPr>
          <p:cNvPr id="10250" name="Group 9"/>
          <p:cNvGrpSpPr>
            <a:grpSpLocks/>
          </p:cNvGrpSpPr>
          <p:nvPr/>
        </p:nvGrpSpPr>
        <p:grpSpPr bwMode="auto">
          <a:xfrm>
            <a:off x="685800" y="3098800"/>
            <a:ext cx="7556500" cy="3759200"/>
            <a:chOff x="600" y="1656"/>
            <a:chExt cx="4760" cy="2368"/>
          </a:xfrm>
        </p:grpSpPr>
        <p:sp>
          <p:nvSpPr>
            <p:cNvPr id="10253" name="Rectangle 6"/>
            <p:cNvSpPr>
              <a:spLocks noChangeArrowheads="1"/>
            </p:cNvSpPr>
            <p:nvPr/>
          </p:nvSpPr>
          <p:spPr bwMode="auto">
            <a:xfrm>
              <a:off x="600" y="1656"/>
              <a:ext cx="4760" cy="2368"/>
            </a:xfrm>
            <a:prstGeom prst="rect">
              <a:avLst/>
            </a:prstGeom>
            <a:noFill/>
            <a:ln w="635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0"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endParaRPr lang="en-CA" altLang="en-US" dirty="0"/>
            </a:p>
          </p:txBody>
        </p:sp>
        <p:sp>
          <p:nvSpPr>
            <p:cNvPr id="10254" name="Text Box 7"/>
            <p:cNvSpPr txBox="1">
              <a:spLocks noChangeArrowheads="1"/>
            </p:cNvSpPr>
            <p:nvPr/>
          </p:nvSpPr>
          <p:spPr bwMode="auto">
            <a:xfrm>
              <a:off x="744" y="1696"/>
              <a:ext cx="2656"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a:spAutoFit/>
            </a:bodyPr>
            <a:lstStyle>
              <a:lvl1pPr marL="228600" indent="-228600"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spcBef>
                  <a:spcPct val="50000"/>
                </a:spcBef>
              </a:pPr>
              <a:r>
                <a:rPr lang="en-US" altLang="en-US" dirty="0"/>
                <a:t>Department of National Defense</a:t>
              </a:r>
            </a:p>
          </p:txBody>
        </p:sp>
      </p:grpSp>
      <p:grpSp>
        <p:nvGrpSpPr>
          <p:cNvPr id="13" name="Group 12"/>
          <p:cNvGrpSpPr/>
          <p:nvPr/>
        </p:nvGrpSpPr>
        <p:grpSpPr>
          <a:xfrm>
            <a:off x="3352800" y="3162299"/>
            <a:ext cx="3976508" cy="1538232"/>
            <a:chOff x="3352800" y="3162299"/>
            <a:chExt cx="3976508" cy="1538232"/>
          </a:xfrm>
        </p:grpSpPr>
        <p:pic>
          <p:nvPicPr>
            <p:cNvPr id="126978" name="Picture 2" descr="C:\Users\tamj\Dropbox\PVT\colorbox\business pers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76746" y="3732156"/>
              <a:ext cx="1452562" cy="968375"/>
            </a:xfrm>
            <a:prstGeom prst="rect">
              <a:avLst/>
            </a:prstGeom>
            <a:noFill/>
            <a:extLst>
              <a:ext uri="{909E8E84-426E-40DD-AFC4-6F175D3DCCD1}">
                <a14:hiddenFill xmlns:a14="http://schemas.microsoft.com/office/drawing/2010/main">
                  <a:solidFill>
                    <a:srgbClr val="FFFFFF"/>
                  </a:solidFill>
                </a14:hiddenFill>
              </a:ext>
            </a:extLst>
          </p:spPr>
        </p:pic>
        <p:sp>
          <p:nvSpPr>
            <p:cNvPr id="10249" name="AutoShape 12"/>
            <p:cNvSpPr>
              <a:spLocks noChangeArrowheads="1"/>
            </p:cNvSpPr>
            <p:nvPr/>
          </p:nvSpPr>
          <p:spPr bwMode="auto">
            <a:xfrm>
              <a:off x="3352800" y="3162299"/>
              <a:ext cx="2523946" cy="1333501"/>
            </a:xfrm>
            <a:prstGeom prst="cloudCallout">
              <a:avLst>
                <a:gd name="adj1" fmla="val 81091"/>
                <a:gd name="adj2" fmla="val 5556"/>
              </a:avLst>
            </a:prstGeom>
            <a:solidFill>
              <a:schemeClr val="bg1"/>
            </a:solidFill>
            <a:ln w="9525">
              <a:solidFill>
                <a:schemeClr val="tx1"/>
              </a:solidFill>
              <a:round/>
              <a:headEnd/>
              <a:tailEnd/>
            </a:ln>
          </p:spPr>
          <p:txBody>
            <a:bodyPr lIns="0"/>
            <a:lstStyle>
              <a:lvl1pPr marL="228600" indent="-228600"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ctr" eaLnBrk="1" hangingPunct="1"/>
              <a:r>
                <a:rPr lang="en-US" altLang="en-US" sz="1600" dirty="0">
                  <a:latin typeface="Comic Sans MS" pitchFamily="66" charset="0"/>
                </a:rPr>
                <a:t>Woohoo I made it in! (rival company)</a:t>
              </a:r>
            </a:p>
          </p:txBody>
        </p:sp>
      </p:grpSp>
      <p:pic>
        <p:nvPicPr>
          <p:cNvPr id="114690" name="Picture 2" descr="C:\Users\tamj\Dropbox\PVT\colorbox\mainfram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762000" y="4662544"/>
            <a:ext cx="2057400" cy="20574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0" y="6460826"/>
            <a:ext cx="1600200" cy="422275"/>
          </a:xfrm>
          <a:prstGeom prst="rect">
            <a:avLst/>
          </a:prstGeom>
          <a:solidFill>
            <a:schemeClr val="bg1"/>
          </a:solidFill>
        </p:spPr>
        <p:txBody>
          <a:bodyPr wrap="square" rtlCol="0">
            <a:noAutofit/>
          </a:bodyPr>
          <a:lstStyle/>
          <a:p>
            <a:r>
              <a:rPr lang="en-US" sz="1200" dirty="0"/>
              <a:t>Images from www.colourbox.com</a:t>
            </a:r>
          </a:p>
        </p:txBody>
      </p:sp>
      <p:grpSp>
        <p:nvGrpSpPr>
          <p:cNvPr id="9" name="Group 8"/>
          <p:cNvGrpSpPr/>
          <p:nvPr/>
        </p:nvGrpSpPr>
        <p:grpSpPr>
          <a:xfrm>
            <a:off x="2819400" y="4216344"/>
            <a:ext cx="3057346" cy="1474900"/>
            <a:chOff x="2819400" y="4216344"/>
            <a:chExt cx="3057346" cy="1474900"/>
          </a:xfrm>
        </p:grpSpPr>
        <p:cxnSp>
          <p:nvCxnSpPr>
            <p:cNvPr id="5" name="Straight Arrow Connector 4"/>
            <p:cNvCxnSpPr>
              <a:stCxn id="114690" idx="1"/>
              <a:endCxn id="126978" idx="1"/>
            </p:cNvCxnSpPr>
            <p:nvPr/>
          </p:nvCxnSpPr>
          <p:spPr>
            <a:xfrm flipV="1">
              <a:off x="2819400" y="4216344"/>
              <a:ext cx="3057346" cy="14749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rot="20145785">
              <a:off x="3498222" y="4662545"/>
              <a:ext cx="1600200" cy="404756"/>
            </a:xfrm>
            <a:prstGeom prst="rect">
              <a:avLst/>
            </a:prstGeom>
            <a:noFill/>
          </p:spPr>
          <p:txBody>
            <a:bodyPr wrap="square" rtlCol="0">
              <a:noAutofit/>
            </a:bodyPr>
            <a:lstStyle/>
            <a:p>
              <a:r>
                <a:rPr lang="en-US" sz="1200" dirty="0"/>
                <a:t>$$$</a:t>
              </a:r>
            </a:p>
          </p:txBody>
        </p:sp>
      </p:grpSp>
      <p:grpSp>
        <p:nvGrpSpPr>
          <p:cNvPr id="16" name="Group 15"/>
          <p:cNvGrpSpPr/>
          <p:nvPr/>
        </p:nvGrpSpPr>
        <p:grpSpPr>
          <a:xfrm>
            <a:off x="5845370" y="4662544"/>
            <a:ext cx="3298630" cy="2195456"/>
            <a:chOff x="5845370" y="4662544"/>
            <a:chExt cx="3298630" cy="2195456"/>
          </a:xfrm>
        </p:grpSpPr>
        <p:pic>
          <p:nvPicPr>
            <p:cNvPr id="126979" name="Picture 3" descr="C:\Users\tamj\Dropbox\PVT\colorbox\spy.jpg"/>
            <p:cNvPicPr>
              <a:picLocks noChangeAspect="1" noChangeArrowheads="1"/>
            </p:cNvPicPr>
            <p:nvPr/>
          </p:nvPicPr>
          <p:blipFill rotWithShape="1">
            <a:blip r:embed="rId5">
              <a:extLst>
                <a:ext uri="{28A0092B-C50C-407E-A947-70E740481C1C}">
                  <a14:useLocalDpi xmlns:a14="http://schemas.microsoft.com/office/drawing/2010/main" val="0"/>
                </a:ext>
              </a:extLst>
            </a:blip>
            <a:srcRect l="16229" t="13458" r="16217" b="11366"/>
            <a:stretch/>
          </p:blipFill>
          <p:spPr bwMode="auto">
            <a:xfrm>
              <a:off x="5845370" y="5082352"/>
              <a:ext cx="897257" cy="1775648"/>
            </a:xfrm>
            <a:prstGeom prst="rect">
              <a:avLst/>
            </a:prstGeom>
            <a:noFill/>
            <a:extLst>
              <a:ext uri="{909E8E84-426E-40DD-AFC4-6F175D3DCCD1}">
                <a14:hiddenFill xmlns:a14="http://schemas.microsoft.com/office/drawing/2010/main">
                  <a:solidFill>
                    <a:srgbClr val="FFFFFF"/>
                  </a:solidFill>
                </a14:hiddenFill>
              </a:ext>
            </a:extLst>
          </p:spPr>
        </p:pic>
        <p:sp>
          <p:nvSpPr>
            <p:cNvPr id="22" name="AutoShape 12"/>
            <p:cNvSpPr>
              <a:spLocks noChangeArrowheads="1"/>
            </p:cNvSpPr>
            <p:nvPr/>
          </p:nvSpPr>
          <p:spPr bwMode="auto">
            <a:xfrm>
              <a:off x="6980327" y="4662544"/>
              <a:ext cx="2163673" cy="1585857"/>
            </a:xfrm>
            <a:prstGeom prst="cloudCallout">
              <a:avLst>
                <a:gd name="adj1" fmla="val -78317"/>
                <a:gd name="adj2" fmla="val 2329"/>
              </a:avLst>
            </a:prstGeom>
            <a:solidFill>
              <a:schemeClr val="bg1"/>
            </a:solidFill>
            <a:ln w="9525">
              <a:solidFill>
                <a:schemeClr val="tx1"/>
              </a:solidFill>
              <a:round/>
              <a:headEnd/>
              <a:tailEnd/>
            </a:ln>
          </p:spPr>
          <p:txBody>
            <a:bodyPr lIns="0"/>
            <a:lstStyle>
              <a:lvl1pPr marL="228600" indent="-228600"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ctr" eaLnBrk="1" hangingPunct="1"/>
              <a:r>
                <a:rPr lang="en-US" altLang="en-US" sz="1600" dirty="0">
                  <a:latin typeface="Comic Sans MS" pitchFamily="66" charset="0"/>
                </a:rPr>
                <a:t>Woohoo I made it in! (Foreign intelligence agency)</a:t>
              </a:r>
            </a:p>
          </p:txBody>
        </p:sp>
      </p:grpSp>
      <p:grpSp>
        <p:nvGrpSpPr>
          <p:cNvPr id="23" name="Group 22"/>
          <p:cNvGrpSpPr/>
          <p:nvPr/>
        </p:nvGrpSpPr>
        <p:grpSpPr>
          <a:xfrm>
            <a:off x="2559424" y="5765225"/>
            <a:ext cx="3285946" cy="338675"/>
            <a:chOff x="3148588" y="4736525"/>
            <a:chExt cx="3285946" cy="338675"/>
          </a:xfrm>
        </p:grpSpPr>
        <p:cxnSp>
          <p:nvCxnSpPr>
            <p:cNvPr id="24" name="Straight Arrow Connector 23"/>
            <p:cNvCxnSpPr>
              <a:endCxn id="126979" idx="1"/>
            </p:cNvCxnSpPr>
            <p:nvPr/>
          </p:nvCxnSpPr>
          <p:spPr>
            <a:xfrm flipV="1">
              <a:off x="3148588" y="4941476"/>
              <a:ext cx="3285946" cy="13372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rot="21228582">
              <a:off x="4317951" y="4736525"/>
              <a:ext cx="1360750" cy="273557"/>
            </a:xfrm>
            <a:prstGeom prst="rect">
              <a:avLst/>
            </a:prstGeom>
            <a:noFill/>
          </p:spPr>
          <p:txBody>
            <a:bodyPr wrap="square" rtlCol="0">
              <a:noAutofit/>
            </a:bodyPr>
            <a:lstStyle/>
            <a:p>
              <a:r>
                <a:rPr lang="en-US" sz="1200" dirty="0"/>
                <a:t>National secrets</a:t>
              </a:r>
            </a:p>
          </p:txBody>
        </p:sp>
      </p:grpSp>
    </p:spTree>
    <p:extLst>
      <p:ext uri="{BB962C8B-B14F-4D97-AF65-F5344CB8AC3E}">
        <p14:creationId xmlns:p14="http://schemas.microsoft.com/office/powerpoint/2010/main" val="53089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randombar(horizont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down)">
                                      <p:cBhvr>
                                        <p:cTn id="2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Why Security Is Important: News Stories &amp; Media </a:t>
            </a:r>
            <a:r>
              <a:rPr lang="en-US" dirty="0" smtClean="0"/>
              <a:t>Links (2)</a:t>
            </a:r>
            <a:endParaRPr lang="en-CA" dirty="0"/>
          </a:p>
        </p:txBody>
      </p:sp>
      <p:sp>
        <p:nvSpPr>
          <p:cNvPr id="3" name="Content Placeholder 2"/>
          <p:cNvSpPr>
            <a:spLocks noGrp="1"/>
          </p:cNvSpPr>
          <p:nvPr>
            <p:ph idx="1"/>
          </p:nvPr>
        </p:nvSpPr>
        <p:spPr/>
        <p:txBody>
          <a:bodyPr/>
          <a:lstStyle/>
          <a:p>
            <a:r>
              <a:rPr lang="en-US" sz="1800" u="sng" dirty="0">
                <a:solidFill>
                  <a:srgbClr val="0066CC"/>
                </a:solidFill>
                <a:hlinkClick r:id="rId2"/>
              </a:rPr>
              <a:t>https://www.ctvnews.ca/business/crtc-levies-fines-against-two-companies-under-canada-s-anti-spam-law-1.4010248</a:t>
            </a:r>
            <a:endParaRPr lang="en-US" sz="1800" dirty="0"/>
          </a:p>
          <a:p>
            <a:r>
              <a:rPr lang="en-US" sz="1800" dirty="0">
                <a:hlinkClick r:id="rId3"/>
              </a:rPr>
              <a:t>https://globalnews.ca/news/4369709/cryptojacking-computer-malware-threat-cryptocurrency</a:t>
            </a:r>
            <a:endParaRPr lang="en-US" sz="1800" dirty="0"/>
          </a:p>
          <a:p>
            <a:r>
              <a:rPr lang="en-US" sz="1800" u="sng" dirty="0">
                <a:solidFill>
                  <a:srgbClr val="0066CC"/>
                </a:solidFill>
                <a:hlinkClick r:id="rId4"/>
              </a:rPr>
              <a:t>https://www.ctvnews.ca/canada/three-digital-scams-to-watch-out-for-1.3916802</a:t>
            </a:r>
            <a:endParaRPr lang="en-US" sz="1800" dirty="0"/>
          </a:p>
          <a:p>
            <a:r>
              <a:rPr lang="en-US" sz="1800" dirty="0">
                <a:hlinkClick r:id="rId3"/>
              </a:rPr>
              <a:t>https://globalnews.ca/news/4369709/cryptojacking-computer-malware-threat-cryptocurrency</a:t>
            </a:r>
            <a:endParaRPr lang="en-US" sz="1800" dirty="0"/>
          </a:p>
          <a:p>
            <a:r>
              <a:rPr lang="en-US" sz="1800" dirty="0">
                <a:hlinkClick r:id="rId5"/>
              </a:rPr>
              <a:t>https://globalnews.ca/news/4238897/bmo-simplii-customers-information/</a:t>
            </a:r>
            <a:endParaRPr lang="en-US" sz="1800" dirty="0"/>
          </a:p>
          <a:p>
            <a:r>
              <a:rPr lang="en-US" altLang="en-US" sz="1800" dirty="0">
                <a:hlinkClick r:id="rId6"/>
              </a:rPr>
              <a:t>https://www.gamespot.com/gallery/how-to-protect-your-gaming-pc-from-malware/2900-1599/?utm_source=weekly_newsletter&amp;utm_medium=email&amp;utm_campaign=20160510&amp;bt_ee=1HOaudAeIVvqLqdRV+YG8yBcNiqpZ2stzvnbzhg4JEjMjkKyTeVZI95SsS7Y6fO3&amp;bt_ts=1518127522278</a:t>
            </a:r>
            <a:endParaRPr lang="en-US" sz="1800" dirty="0"/>
          </a:p>
          <a:p>
            <a:endParaRPr lang="en-CA" sz="1800" dirty="0"/>
          </a:p>
        </p:txBody>
      </p:sp>
    </p:spTree>
    <p:extLst>
      <p:ext uri="{BB962C8B-B14F-4D97-AF65-F5344CB8AC3E}">
        <p14:creationId xmlns:p14="http://schemas.microsoft.com/office/powerpoint/2010/main" val="252282827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ltLang="en-US" dirty="0"/>
              <a:t>Computer Virus: Spread</a:t>
            </a:r>
          </a:p>
        </p:txBody>
      </p:sp>
      <p:sp>
        <p:nvSpPr>
          <p:cNvPr id="568323" name="Rectangle 3"/>
          <p:cNvSpPr>
            <a:spLocks noGrp="1" noChangeArrowheads="1"/>
          </p:cNvSpPr>
          <p:nvPr>
            <p:ph type="body" idx="1"/>
          </p:nvPr>
        </p:nvSpPr>
        <p:spPr/>
        <p:txBody>
          <a:bodyPr/>
          <a:lstStyle/>
          <a:p>
            <a:r>
              <a:rPr lang="en-US" altLang="en-US" dirty="0"/>
              <a:t>Require human-intervention to spread:</a:t>
            </a:r>
          </a:p>
          <a:p>
            <a:pPr lvl="1"/>
            <a:r>
              <a:rPr lang="en-US" altLang="en-US" dirty="0"/>
              <a:t>Opening email attachments</a:t>
            </a:r>
          </a:p>
          <a:p>
            <a:pPr lvl="1"/>
            <a:endParaRPr lang="en-US" altLang="en-US" dirty="0"/>
          </a:p>
          <a:p>
            <a:pPr lvl="1"/>
            <a:endParaRPr lang="en-US" altLang="en-US" dirty="0"/>
          </a:p>
          <a:p>
            <a:pPr lvl="1"/>
            <a:endParaRPr lang="en-US" altLang="en-US" dirty="0"/>
          </a:p>
          <a:p>
            <a:pPr lvl="1"/>
            <a:endParaRPr lang="en-US" altLang="en-US" dirty="0"/>
          </a:p>
          <a:p>
            <a:pPr marL="234950" lvl="1" indent="0">
              <a:buNone/>
            </a:pPr>
            <a:endParaRPr lang="en-US" altLang="en-US" dirty="0"/>
          </a:p>
          <a:p>
            <a:pPr lvl="1"/>
            <a:r>
              <a:rPr lang="en-US" altLang="en-US" dirty="0"/>
              <a:t>Web-based: just going to a website can result in a infection </a:t>
            </a:r>
            <a:r>
              <a:rPr lang="en-US" altLang="en-US" dirty="0" smtClean="0"/>
              <a:t>(as mentioned a “drive-by </a:t>
            </a:r>
            <a:r>
              <a:rPr lang="en-US" altLang="en-US" dirty="0"/>
              <a:t>download</a:t>
            </a:r>
            <a:r>
              <a:rPr lang="en-US" altLang="en-US" dirty="0" smtClean="0"/>
              <a:t>”).</a:t>
            </a:r>
            <a:endParaRPr lang="en-US" altLang="en-US" dirty="0"/>
          </a:p>
        </p:txBody>
      </p:sp>
      <p:pic>
        <p:nvPicPr>
          <p:cNvPr id="568324" name="Picture 4"/>
          <p:cNvPicPr>
            <a:picLocks noChangeAspect="1" noChangeArrowheads="1"/>
          </p:cNvPicPr>
          <p:nvPr/>
        </p:nvPicPr>
        <p:blipFill>
          <a:blip r:embed="rId3">
            <a:extLst>
              <a:ext uri="{28A0092B-C50C-407E-A947-70E740481C1C}">
                <a14:useLocalDpi xmlns:a14="http://schemas.microsoft.com/office/drawing/2010/main" val="0"/>
              </a:ext>
            </a:extLst>
          </a:blip>
          <a:srcRect l="82030" t="57207" r="5771" b="33884"/>
          <a:stretch>
            <a:fillRect/>
          </a:stretch>
        </p:blipFill>
        <p:spPr bwMode="auto">
          <a:xfrm>
            <a:off x="993289" y="2349649"/>
            <a:ext cx="2655888" cy="1454150"/>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68325" name="Picture 5"/>
          <p:cNvPicPr>
            <a:picLocks noChangeAspect="1" noChangeArrowheads="1"/>
          </p:cNvPicPr>
          <p:nvPr/>
        </p:nvPicPr>
        <p:blipFill>
          <a:blip r:embed="rId4">
            <a:extLst>
              <a:ext uri="{28A0092B-C50C-407E-A947-70E740481C1C}">
                <a14:useLocalDpi xmlns:a14="http://schemas.microsoft.com/office/drawing/2010/main" val="0"/>
              </a:ext>
            </a:extLst>
          </a:blip>
          <a:srcRect l="42166" r="39833" b="87778"/>
          <a:stretch>
            <a:fillRect/>
          </a:stretch>
        </p:blipFill>
        <p:spPr bwMode="auto">
          <a:xfrm>
            <a:off x="990598" y="4800600"/>
            <a:ext cx="3381375" cy="172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1838441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832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6832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6832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68323">
                                            <p:txEl>
                                              <p:pRg st="7" end="7"/>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5683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8323" grpId="0" build="p" bldLvl="2"/>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b="1" dirty="0"/>
              <a:t>“Top 10 Celebs [JT: Searching For Info. About Them] Most Likely To Give You A Computer Virus”</a:t>
            </a:r>
            <a:r>
              <a:rPr lang="en-CA" b="1" baseline="30000" dirty="0"/>
              <a:t>1</a:t>
            </a:r>
            <a:endParaRPr lang="en-CA" baseline="30000" dirty="0"/>
          </a:p>
        </p:txBody>
      </p:sp>
      <p:sp>
        <p:nvSpPr>
          <p:cNvPr id="4" name="Rectangle 3"/>
          <p:cNvSpPr/>
          <p:nvPr/>
        </p:nvSpPr>
        <p:spPr>
          <a:xfrm>
            <a:off x="152400" y="6477000"/>
            <a:ext cx="8610600" cy="369332"/>
          </a:xfrm>
          <a:prstGeom prst="rect">
            <a:avLst/>
          </a:prstGeom>
        </p:spPr>
        <p:txBody>
          <a:bodyPr wrap="square">
            <a:spAutoFit/>
          </a:bodyPr>
          <a:lstStyle/>
          <a:p>
            <a:r>
              <a:rPr lang="en-CA" dirty="0"/>
              <a:t>1 Source: http://www.mcafee.com/us/microsites/most-dangerous-celebrities/index.html</a:t>
            </a:r>
          </a:p>
        </p:txBody>
      </p:sp>
      <p:graphicFrame>
        <p:nvGraphicFramePr>
          <p:cNvPr id="5" name="Table 4"/>
          <p:cNvGraphicFramePr>
            <a:graphicFrameLocks noGrp="1"/>
          </p:cNvGraphicFramePr>
          <p:nvPr>
            <p:extLst/>
          </p:nvPr>
        </p:nvGraphicFramePr>
        <p:xfrm>
          <a:off x="6781800" y="1466850"/>
          <a:ext cx="2133600" cy="4079240"/>
        </p:xfrm>
        <a:graphic>
          <a:graphicData uri="http://schemas.openxmlformats.org/drawingml/2006/table">
            <a:tbl>
              <a:tblPr firstRow="1" bandRow="1">
                <a:tableStyleId>{5C22544A-7EE6-4342-B048-85BDC9FD1C3A}</a:tableStyleId>
              </a:tblPr>
              <a:tblGrid>
                <a:gridCol w="2133600">
                  <a:extLst>
                    <a:ext uri="{9D8B030D-6E8A-4147-A177-3AD203B41FA5}">
                      <a16:colId xmlns="" xmlns:a16="http://schemas.microsoft.com/office/drawing/2014/main" val="20000"/>
                    </a:ext>
                  </a:extLst>
                </a:gridCol>
              </a:tblGrid>
              <a:tr h="370840">
                <a:tc>
                  <a:txBody>
                    <a:bodyPr/>
                    <a:lstStyle/>
                    <a:p>
                      <a:r>
                        <a:rPr lang="en-CA" dirty="0"/>
                        <a:t>2013 </a:t>
                      </a:r>
                    </a:p>
                  </a:txBody>
                  <a:tcPr/>
                </a:tc>
                <a:extLst>
                  <a:ext uri="{0D108BD9-81ED-4DB2-BD59-A6C34878D82A}">
                    <a16:rowId xmlns="" xmlns:a16="http://schemas.microsoft.com/office/drawing/2014/main" val="10000"/>
                  </a:ext>
                </a:extLst>
              </a:tr>
              <a:tr h="370840">
                <a:tc>
                  <a:txBody>
                    <a:bodyPr/>
                    <a:lstStyle/>
                    <a:p>
                      <a:pPr marL="0" indent="0">
                        <a:buFont typeface="+mj-lt"/>
                        <a:buNone/>
                      </a:pPr>
                      <a:r>
                        <a:rPr lang="en-CA" sz="1800" kern="1200" dirty="0">
                          <a:solidFill>
                            <a:schemeClr val="dk1"/>
                          </a:solidFill>
                          <a:effectLst/>
                          <a:latin typeface="+mn-lt"/>
                          <a:ea typeface="+mn-ea"/>
                          <a:cs typeface="+mn-cs"/>
                        </a:rPr>
                        <a:t>1) Lily Collins</a:t>
                      </a:r>
                      <a:endParaRPr lang="en-CA" dirty="0"/>
                    </a:p>
                  </a:txBody>
                  <a:tcPr/>
                </a:tc>
                <a:extLst>
                  <a:ext uri="{0D108BD9-81ED-4DB2-BD59-A6C34878D82A}">
                    <a16:rowId xmlns="" xmlns:a16="http://schemas.microsoft.com/office/drawing/2014/main" val="10001"/>
                  </a:ext>
                </a:extLst>
              </a:tr>
              <a:tr h="370840">
                <a:tc>
                  <a:txBody>
                    <a:bodyPr/>
                    <a:lstStyle/>
                    <a:p>
                      <a:pPr marL="0" indent="0">
                        <a:buFont typeface="+mj-lt"/>
                        <a:buNone/>
                      </a:pPr>
                      <a:r>
                        <a:rPr lang="en-CA" sz="1800" kern="1200" dirty="0">
                          <a:solidFill>
                            <a:schemeClr val="dk1"/>
                          </a:solidFill>
                          <a:effectLst/>
                          <a:latin typeface="+mn-lt"/>
                          <a:ea typeface="+mn-ea"/>
                          <a:cs typeface="+mn-cs"/>
                        </a:rPr>
                        <a:t>2) Avril Lavigne</a:t>
                      </a:r>
                      <a:endParaRPr lang="en-CA" dirty="0"/>
                    </a:p>
                  </a:txBody>
                  <a:tcPr/>
                </a:tc>
                <a:extLst>
                  <a:ext uri="{0D108BD9-81ED-4DB2-BD59-A6C34878D82A}">
                    <a16:rowId xmlns="" xmlns:a16="http://schemas.microsoft.com/office/drawing/2014/main" val="10002"/>
                  </a:ext>
                </a:extLst>
              </a:tr>
              <a:tr h="370840">
                <a:tc>
                  <a:txBody>
                    <a:bodyPr/>
                    <a:lstStyle/>
                    <a:p>
                      <a:pPr marL="0" indent="0">
                        <a:buFont typeface="+mj-lt"/>
                        <a:buNone/>
                      </a:pPr>
                      <a:r>
                        <a:rPr lang="en-CA" sz="1800" kern="1200" dirty="0">
                          <a:solidFill>
                            <a:schemeClr val="dk1"/>
                          </a:solidFill>
                          <a:effectLst/>
                          <a:latin typeface="+mn-lt"/>
                          <a:ea typeface="+mn-ea"/>
                          <a:cs typeface="+mn-cs"/>
                        </a:rPr>
                        <a:t>3) Sandra Bullock</a:t>
                      </a:r>
                      <a:endParaRPr lang="en-CA" dirty="0"/>
                    </a:p>
                  </a:txBody>
                  <a:tcPr/>
                </a:tc>
                <a:extLst>
                  <a:ext uri="{0D108BD9-81ED-4DB2-BD59-A6C34878D82A}">
                    <a16:rowId xmlns="" xmlns:a16="http://schemas.microsoft.com/office/drawing/2014/main" val="10003"/>
                  </a:ext>
                </a:extLst>
              </a:tr>
              <a:tr h="370840">
                <a:tc>
                  <a:txBody>
                    <a:bodyPr/>
                    <a:lstStyle/>
                    <a:p>
                      <a:pPr marL="0" indent="0">
                        <a:buFont typeface="+mj-lt"/>
                        <a:buNone/>
                      </a:pPr>
                      <a:r>
                        <a:rPr lang="en-CA" sz="1800" kern="1200" dirty="0">
                          <a:solidFill>
                            <a:schemeClr val="dk1"/>
                          </a:solidFill>
                          <a:effectLst/>
                          <a:latin typeface="+mn-lt"/>
                          <a:ea typeface="+mn-ea"/>
                          <a:cs typeface="+mn-cs"/>
                        </a:rPr>
                        <a:t>4) Kathy Griffin</a:t>
                      </a:r>
                      <a:endParaRPr lang="en-CA" dirty="0"/>
                    </a:p>
                  </a:txBody>
                  <a:tcPr/>
                </a:tc>
                <a:extLst>
                  <a:ext uri="{0D108BD9-81ED-4DB2-BD59-A6C34878D82A}">
                    <a16:rowId xmlns="" xmlns:a16="http://schemas.microsoft.com/office/drawing/2014/main" val="10004"/>
                  </a:ext>
                </a:extLst>
              </a:tr>
              <a:tr h="370840">
                <a:tc>
                  <a:txBody>
                    <a:bodyPr/>
                    <a:lstStyle/>
                    <a:p>
                      <a:pPr marL="0" indent="0">
                        <a:buFont typeface="+mj-lt"/>
                        <a:buNone/>
                      </a:pPr>
                      <a:r>
                        <a:rPr lang="en-CA" sz="1800" kern="1200" dirty="0">
                          <a:solidFill>
                            <a:schemeClr val="dk1"/>
                          </a:solidFill>
                          <a:effectLst/>
                          <a:latin typeface="+mn-lt"/>
                          <a:ea typeface="+mn-ea"/>
                          <a:cs typeface="+mn-cs"/>
                        </a:rPr>
                        <a:t>5) Zoe Saldana</a:t>
                      </a:r>
                      <a:endParaRPr lang="en-CA" dirty="0"/>
                    </a:p>
                  </a:txBody>
                  <a:tcPr/>
                </a:tc>
                <a:extLst>
                  <a:ext uri="{0D108BD9-81ED-4DB2-BD59-A6C34878D82A}">
                    <a16:rowId xmlns="" xmlns:a16="http://schemas.microsoft.com/office/drawing/2014/main" val="10005"/>
                  </a:ext>
                </a:extLst>
              </a:tr>
              <a:tr h="370840">
                <a:tc>
                  <a:txBody>
                    <a:bodyPr/>
                    <a:lstStyle/>
                    <a:p>
                      <a:pPr marL="0" indent="0">
                        <a:buFont typeface="+mj-lt"/>
                        <a:buNone/>
                      </a:pPr>
                      <a:r>
                        <a:rPr lang="en-CA" sz="1800" kern="1200" dirty="0">
                          <a:solidFill>
                            <a:schemeClr val="dk1"/>
                          </a:solidFill>
                          <a:effectLst/>
                          <a:latin typeface="+mn-lt"/>
                          <a:ea typeface="+mn-ea"/>
                          <a:cs typeface="+mn-cs"/>
                        </a:rPr>
                        <a:t>6) Katy Perry</a:t>
                      </a:r>
                      <a:endParaRPr lang="en-CA" dirty="0"/>
                    </a:p>
                  </a:txBody>
                  <a:tcPr/>
                </a:tc>
                <a:extLst>
                  <a:ext uri="{0D108BD9-81ED-4DB2-BD59-A6C34878D82A}">
                    <a16:rowId xmlns="" xmlns:a16="http://schemas.microsoft.com/office/drawing/2014/main" val="10006"/>
                  </a:ext>
                </a:extLst>
              </a:tr>
              <a:tr h="370840">
                <a:tc>
                  <a:txBody>
                    <a:bodyPr/>
                    <a:lstStyle/>
                    <a:p>
                      <a:pPr marL="0" indent="0">
                        <a:buFont typeface="+mj-lt"/>
                        <a:buNone/>
                      </a:pPr>
                      <a:r>
                        <a:rPr lang="en-CA" sz="1800" kern="1200" dirty="0">
                          <a:solidFill>
                            <a:schemeClr val="dk1"/>
                          </a:solidFill>
                          <a:effectLst/>
                          <a:latin typeface="+mn-lt"/>
                          <a:ea typeface="+mn-ea"/>
                          <a:cs typeface="+mn-cs"/>
                        </a:rPr>
                        <a:t>7) Britney Spears</a:t>
                      </a:r>
                      <a:endParaRPr lang="en-CA" dirty="0"/>
                    </a:p>
                  </a:txBody>
                  <a:tcPr/>
                </a:tc>
                <a:extLst>
                  <a:ext uri="{0D108BD9-81ED-4DB2-BD59-A6C34878D82A}">
                    <a16:rowId xmlns="" xmlns:a16="http://schemas.microsoft.com/office/drawing/2014/main" val="10007"/>
                  </a:ext>
                </a:extLst>
              </a:tr>
              <a:tr h="370840">
                <a:tc>
                  <a:txBody>
                    <a:bodyPr/>
                    <a:lstStyle/>
                    <a:p>
                      <a:pPr marL="0" indent="0">
                        <a:buFont typeface="+mj-lt"/>
                        <a:buNone/>
                      </a:pPr>
                      <a:r>
                        <a:rPr lang="en-CA" sz="1800" kern="1200" dirty="0">
                          <a:solidFill>
                            <a:schemeClr val="dk1"/>
                          </a:solidFill>
                          <a:effectLst/>
                          <a:latin typeface="+mn-lt"/>
                          <a:ea typeface="+mn-ea"/>
                          <a:cs typeface="+mn-cs"/>
                        </a:rPr>
                        <a:t>8) Jon Hamm</a:t>
                      </a:r>
                      <a:endParaRPr lang="en-CA" dirty="0"/>
                    </a:p>
                  </a:txBody>
                  <a:tcPr/>
                </a:tc>
                <a:extLst>
                  <a:ext uri="{0D108BD9-81ED-4DB2-BD59-A6C34878D82A}">
                    <a16:rowId xmlns="" xmlns:a16="http://schemas.microsoft.com/office/drawing/2014/main" val="10008"/>
                  </a:ext>
                </a:extLst>
              </a:tr>
              <a:tr h="370840">
                <a:tc>
                  <a:txBody>
                    <a:bodyPr/>
                    <a:lstStyle/>
                    <a:p>
                      <a:pPr marL="0" indent="0">
                        <a:buFont typeface="+mj-lt"/>
                        <a:buNone/>
                      </a:pPr>
                      <a:r>
                        <a:rPr lang="en-CA" sz="1800" kern="1200" dirty="0">
                          <a:solidFill>
                            <a:schemeClr val="dk1"/>
                          </a:solidFill>
                          <a:effectLst/>
                          <a:latin typeface="+mn-lt"/>
                          <a:ea typeface="+mn-ea"/>
                          <a:cs typeface="+mn-cs"/>
                        </a:rPr>
                        <a:t>9) Adriana Lima</a:t>
                      </a:r>
                      <a:endParaRPr lang="en-CA" dirty="0"/>
                    </a:p>
                  </a:txBody>
                  <a:tcPr/>
                </a:tc>
                <a:extLst>
                  <a:ext uri="{0D108BD9-81ED-4DB2-BD59-A6C34878D82A}">
                    <a16:rowId xmlns="" xmlns:a16="http://schemas.microsoft.com/office/drawing/2014/main" val="10009"/>
                  </a:ext>
                </a:extLst>
              </a:tr>
              <a:tr h="370840">
                <a:tc>
                  <a:txBody>
                    <a:bodyPr/>
                    <a:lstStyle/>
                    <a:p>
                      <a:pPr marL="0" indent="0">
                        <a:buFont typeface="+mj-lt"/>
                        <a:buNone/>
                      </a:pPr>
                      <a:r>
                        <a:rPr lang="en-CA" sz="1800" kern="1200" dirty="0">
                          <a:solidFill>
                            <a:schemeClr val="dk1"/>
                          </a:solidFill>
                          <a:effectLst/>
                          <a:latin typeface="+mn-lt"/>
                          <a:ea typeface="+mn-ea"/>
                          <a:cs typeface="+mn-cs"/>
                        </a:rPr>
                        <a:t>10) Emma Roberts</a:t>
                      </a:r>
                      <a:endParaRPr lang="en-CA" dirty="0"/>
                    </a:p>
                  </a:txBody>
                  <a:tcPr/>
                </a:tc>
                <a:extLst>
                  <a:ext uri="{0D108BD9-81ED-4DB2-BD59-A6C34878D82A}">
                    <a16:rowId xmlns="" xmlns:a16="http://schemas.microsoft.com/office/drawing/2014/main" val="10010"/>
                  </a:ext>
                </a:extLst>
              </a:tr>
            </a:tbl>
          </a:graphicData>
        </a:graphic>
      </p:graphicFrame>
      <p:graphicFrame>
        <p:nvGraphicFramePr>
          <p:cNvPr id="6" name="Table 5"/>
          <p:cNvGraphicFramePr>
            <a:graphicFrameLocks noGrp="1"/>
          </p:cNvGraphicFramePr>
          <p:nvPr>
            <p:extLst/>
          </p:nvPr>
        </p:nvGraphicFramePr>
        <p:xfrm>
          <a:off x="3505200" y="1466850"/>
          <a:ext cx="2895600" cy="4079240"/>
        </p:xfrm>
        <a:graphic>
          <a:graphicData uri="http://schemas.openxmlformats.org/drawingml/2006/table">
            <a:tbl>
              <a:tblPr firstRow="1" bandRow="1">
                <a:tableStyleId>{5C22544A-7EE6-4342-B048-85BDC9FD1C3A}</a:tableStyleId>
              </a:tblPr>
              <a:tblGrid>
                <a:gridCol w="2895600">
                  <a:extLst>
                    <a:ext uri="{9D8B030D-6E8A-4147-A177-3AD203B41FA5}">
                      <a16:colId xmlns="" xmlns:a16="http://schemas.microsoft.com/office/drawing/2014/main" val="20000"/>
                    </a:ext>
                  </a:extLst>
                </a:gridCol>
              </a:tblGrid>
              <a:tr h="370840">
                <a:tc>
                  <a:txBody>
                    <a:bodyPr/>
                    <a:lstStyle/>
                    <a:p>
                      <a:r>
                        <a:rPr lang="en-CA" dirty="0"/>
                        <a:t>2012</a:t>
                      </a:r>
                    </a:p>
                  </a:txBody>
                  <a:tcPr/>
                </a:tc>
                <a:extLst>
                  <a:ext uri="{0D108BD9-81ED-4DB2-BD59-A6C34878D82A}">
                    <a16:rowId xmlns="" xmlns:a16="http://schemas.microsoft.com/office/drawing/2014/main" val="10000"/>
                  </a:ext>
                </a:extLst>
              </a:tr>
              <a:tr h="370840">
                <a:tc>
                  <a:txBody>
                    <a:bodyPr/>
                    <a:lstStyle/>
                    <a:p>
                      <a:r>
                        <a:rPr lang="en-CA" b="0" dirty="0"/>
                        <a:t>1) Emma Watson</a:t>
                      </a:r>
                    </a:p>
                  </a:txBody>
                  <a:tcPr/>
                </a:tc>
                <a:extLst>
                  <a:ext uri="{0D108BD9-81ED-4DB2-BD59-A6C34878D82A}">
                    <a16:rowId xmlns="" xmlns:a16="http://schemas.microsoft.com/office/drawing/2014/main" val="10001"/>
                  </a:ext>
                </a:extLst>
              </a:tr>
              <a:tr h="370840">
                <a:tc>
                  <a:txBody>
                    <a:bodyPr/>
                    <a:lstStyle/>
                    <a:p>
                      <a:r>
                        <a:rPr lang="en-CA" b="0" dirty="0"/>
                        <a:t>2) Jessica Biel</a:t>
                      </a:r>
                    </a:p>
                  </a:txBody>
                  <a:tcPr/>
                </a:tc>
                <a:extLst>
                  <a:ext uri="{0D108BD9-81ED-4DB2-BD59-A6C34878D82A}">
                    <a16:rowId xmlns="" xmlns:a16="http://schemas.microsoft.com/office/drawing/2014/main" val="10002"/>
                  </a:ext>
                </a:extLst>
              </a:tr>
              <a:tr h="370840">
                <a:tc>
                  <a:txBody>
                    <a:bodyPr/>
                    <a:lstStyle/>
                    <a:p>
                      <a:r>
                        <a:rPr lang="en-CA" b="0" dirty="0"/>
                        <a:t>3) Eva Mendes</a:t>
                      </a:r>
                    </a:p>
                  </a:txBody>
                  <a:tcPr/>
                </a:tc>
                <a:extLst>
                  <a:ext uri="{0D108BD9-81ED-4DB2-BD59-A6C34878D82A}">
                    <a16:rowId xmlns="" xmlns:a16="http://schemas.microsoft.com/office/drawing/2014/main" val="10003"/>
                  </a:ext>
                </a:extLst>
              </a:tr>
              <a:tr h="370840">
                <a:tc>
                  <a:txBody>
                    <a:bodyPr/>
                    <a:lstStyle/>
                    <a:p>
                      <a:r>
                        <a:rPr lang="en-CA" b="0" dirty="0"/>
                        <a:t>4) Selena Gomez</a:t>
                      </a:r>
                    </a:p>
                  </a:txBody>
                  <a:tcPr/>
                </a:tc>
                <a:extLst>
                  <a:ext uri="{0D108BD9-81ED-4DB2-BD59-A6C34878D82A}">
                    <a16:rowId xmlns="" xmlns:a16="http://schemas.microsoft.com/office/drawing/2014/main" val="10004"/>
                  </a:ext>
                </a:extLst>
              </a:tr>
              <a:tr h="370840">
                <a:tc>
                  <a:txBody>
                    <a:bodyPr/>
                    <a:lstStyle/>
                    <a:p>
                      <a:r>
                        <a:rPr lang="en-CA" b="0" dirty="0"/>
                        <a:t>5) Halle Berry </a:t>
                      </a:r>
                    </a:p>
                  </a:txBody>
                  <a:tcPr/>
                </a:tc>
                <a:extLst>
                  <a:ext uri="{0D108BD9-81ED-4DB2-BD59-A6C34878D82A}">
                    <a16:rowId xmlns="" xmlns:a16="http://schemas.microsoft.com/office/drawing/2014/main" val="10005"/>
                  </a:ext>
                </a:extLst>
              </a:tr>
              <a:tr h="370840">
                <a:tc>
                  <a:txBody>
                    <a:bodyPr/>
                    <a:lstStyle/>
                    <a:p>
                      <a:r>
                        <a:rPr lang="en-CA" b="0" dirty="0"/>
                        <a:t>6) Megan Fox (up from #15!)</a:t>
                      </a:r>
                    </a:p>
                  </a:txBody>
                  <a:tcPr/>
                </a:tc>
                <a:extLst>
                  <a:ext uri="{0D108BD9-81ED-4DB2-BD59-A6C34878D82A}">
                    <a16:rowId xmlns="" xmlns:a16="http://schemas.microsoft.com/office/drawing/2014/main" val="10006"/>
                  </a:ext>
                </a:extLst>
              </a:tr>
              <a:tr h="370840">
                <a:tc>
                  <a:txBody>
                    <a:bodyPr/>
                    <a:lstStyle/>
                    <a:p>
                      <a:r>
                        <a:rPr lang="en-CA" b="0" dirty="0"/>
                        <a:t>7) Shakira </a:t>
                      </a:r>
                    </a:p>
                  </a:txBody>
                  <a:tcPr/>
                </a:tc>
                <a:extLst>
                  <a:ext uri="{0D108BD9-81ED-4DB2-BD59-A6C34878D82A}">
                    <a16:rowId xmlns="" xmlns:a16="http://schemas.microsoft.com/office/drawing/2014/main" val="10007"/>
                  </a:ext>
                </a:extLst>
              </a:tr>
              <a:tr h="370840">
                <a:tc>
                  <a:txBody>
                    <a:bodyPr/>
                    <a:lstStyle/>
                    <a:p>
                      <a:r>
                        <a:rPr lang="en-CA" b="0" dirty="0"/>
                        <a:t>8) Cameron Diaz</a:t>
                      </a:r>
                    </a:p>
                  </a:txBody>
                  <a:tcPr/>
                </a:tc>
                <a:extLst>
                  <a:ext uri="{0D108BD9-81ED-4DB2-BD59-A6C34878D82A}">
                    <a16:rowId xmlns="" xmlns:a16="http://schemas.microsoft.com/office/drawing/2014/main" val="10008"/>
                  </a:ext>
                </a:extLst>
              </a:tr>
              <a:tr h="370840">
                <a:tc>
                  <a:txBody>
                    <a:bodyPr/>
                    <a:lstStyle/>
                    <a:p>
                      <a:r>
                        <a:rPr lang="en-CA" b="0" dirty="0"/>
                        <a:t>9) Salma Hayek </a:t>
                      </a:r>
                    </a:p>
                  </a:txBody>
                  <a:tcPr/>
                </a:tc>
                <a:extLst>
                  <a:ext uri="{0D108BD9-81ED-4DB2-BD59-A6C34878D82A}">
                    <a16:rowId xmlns="" xmlns:a16="http://schemas.microsoft.com/office/drawing/2014/main" val="10009"/>
                  </a:ext>
                </a:extLst>
              </a:tr>
              <a:tr h="370840">
                <a:tc>
                  <a:txBody>
                    <a:bodyPr/>
                    <a:lstStyle/>
                    <a:p>
                      <a:r>
                        <a:rPr lang="en-CA" b="0" dirty="0"/>
                        <a:t>10) Sofia Vergara</a:t>
                      </a:r>
                    </a:p>
                  </a:txBody>
                  <a:tcPr/>
                </a:tc>
                <a:extLst>
                  <a:ext uri="{0D108BD9-81ED-4DB2-BD59-A6C34878D82A}">
                    <a16:rowId xmlns="" xmlns:a16="http://schemas.microsoft.com/office/drawing/2014/main" val="10010"/>
                  </a:ext>
                </a:extLst>
              </a:tr>
            </a:tbl>
          </a:graphicData>
        </a:graphic>
      </p:graphicFrame>
      <p:graphicFrame>
        <p:nvGraphicFramePr>
          <p:cNvPr id="7" name="Table 6"/>
          <p:cNvGraphicFramePr>
            <a:graphicFrameLocks noGrp="1"/>
          </p:cNvGraphicFramePr>
          <p:nvPr>
            <p:extLst/>
          </p:nvPr>
        </p:nvGraphicFramePr>
        <p:xfrm>
          <a:off x="228600" y="1466850"/>
          <a:ext cx="2895600" cy="4348480"/>
        </p:xfrm>
        <a:graphic>
          <a:graphicData uri="http://schemas.openxmlformats.org/drawingml/2006/table">
            <a:tbl>
              <a:tblPr firstRow="1" bandRow="1">
                <a:tableStyleId>{5C22544A-7EE6-4342-B048-85BDC9FD1C3A}</a:tableStyleId>
              </a:tblPr>
              <a:tblGrid>
                <a:gridCol w="2895600">
                  <a:extLst>
                    <a:ext uri="{9D8B030D-6E8A-4147-A177-3AD203B41FA5}">
                      <a16:colId xmlns="" xmlns:a16="http://schemas.microsoft.com/office/drawing/2014/main" val="20000"/>
                    </a:ext>
                  </a:extLst>
                </a:gridCol>
              </a:tblGrid>
              <a:tr h="370840">
                <a:tc>
                  <a:txBody>
                    <a:bodyPr/>
                    <a:lstStyle/>
                    <a:p>
                      <a:r>
                        <a:rPr lang="en-CA" dirty="0"/>
                        <a:t>2011</a:t>
                      </a:r>
                    </a:p>
                  </a:txBody>
                  <a:tcPr/>
                </a:tc>
                <a:extLst>
                  <a:ext uri="{0D108BD9-81ED-4DB2-BD59-A6C34878D82A}">
                    <a16:rowId xmlns="" xmlns:a16="http://schemas.microsoft.com/office/drawing/2014/main" val="10000"/>
                  </a:ext>
                </a:extLst>
              </a:tr>
              <a:tr h="370840">
                <a:tc>
                  <a:txBody>
                    <a:bodyPr/>
                    <a:lstStyle/>
                    <a:p>
                      <a:r>
                        <a:rPr lang="en-CA" b="0" dirty="0"/>
                        <a:t>1) Heidi Klum</a:t>
                      </a:r>
                    </a:p>
                  </a:txBody>
                  <a:tcPr/>
                </a:tc>
                <a:extLst>
                  <a:ext uri="{0D108BD9-81ED-4DB2-BD59-A6C34878D82A}">
                    <a16:rowId xmlns="" xmlns:a16="http://schemas.microsoft.com/office/drawing/2014/main" val="10001"/>
                  </a:ext>
                </a:extLst>
              </a:tr>
              <a:tr h="370840">
                <a:tc>
                  <a:txBody>
                    <a:bodyPr/>
                    <a:lstStyle/>
                    <a:p>
                      <a:r>
                        <a:rPr lang="en-CA" b="0" dirty="0"/>
                        <a:t>2) Cameron Diaz</a:t>
                      </a:r>
                    </a:p>
                  </a:txBody>
                  <a:tcPr/>
                </a:tc>
                <a:extLst>
                  <a:ext uri="{0D108BD9-81ED-4DB2-BD59-A6C34878D82A}">
                    <a16:rowId xmlns="" xmlns:a16="http://schemas.microsoft.com/office/drawing/2014/main" val="10002"/>
                  </a:ext>
                </a:extLst>
              </a:tr>
              <a:tr h="370840">
                <a:tc>
                  <a:txBody>
                    <a:bodyPr/>
                    <a:lstStyle/>
                    <a:p>
                      <a:r>
                        <a:rPr lang="en-CA" b="0" dirty="0"/>
                        <a:t>3) Piers Morgan</a:t>
                      </a:r>
                    </a:p>
                  </a:txBody>
                  <a:tcPr/>
                </a:tc>
                <a:extLst>
                  <a:ext uri="{0D108BD9-81ED-4DB2-BD59-A6C34878D82A}">
                    <a16:rowId xmlns="" xmlns:a16="http://schemas.microsoft.com/office/drawing/2014/main" val="10003"/>
                  </a:ext>
                </a:extLst>
              </a:tr>
              <a:tr h="370840">
                <a:tc>
                  <a:txBody>
                    <a:bodyPr/>
                    <a:lstStyle/>
                    <a:p>
                      <a:r>
                        <a:rPr lang="en-CA" b="0" dirty="0"/>
                        <a:t>4) Jessica Biel </a:t>
                      </a:r>
                    </a:p>
                  </a:txBody>
                  <a:tcPr/>
                </a:tc>
                <a:extLst>
                  <a:ext uri="{0D108BD9-81ED-4DB2-BD59-A6C34878D82A}">
                    <a16:rowId xmlns="" xmlns:a16="http://schemas.microsoft.com/office/drawing/2014/main" val="10004"/>
                  </a:ext>
                </a:extLst>
              </a:tr>
              <a:tr h="370840">
                <a:tc>
                  <a:txBody>
                    <a:bodyPr/>
                    <a:lstStyle/>
                    <a:p>
                      <a:r>
                        <a:rPr lang="en-CA" b="0" dirty="0"/>
                        <a:t>5) Katherine Heigl</a:t>
                      </a:r>
                    </a:p>
                  </a:txBody>
                  <a:tcPr/>
                </a:tc>
                <a:extLst>
                  <a:ext uri="{0D108BD9-81ED-4DB2-BD59-A6C34878D82A}">
                    <a16:rowId xmlns="" xmlns:a16="http://schemas.microsoft.com/office/drawing/2014/main" val="10005"/>
                  </a:ext>
                </a:extLst>
              </a:tr>
              <a:tr h="370840">
                <a:tc>
                  <a:txBody>
                    <a:bodyPr/>
                    <a:lstStyle/>
                    <a:p>
                      <a:r>
                        <a:rPr lang="en-CA" b="0" dirty="0"/>
                        <a:t>6) Mila Kunis </a:t>
                      </a:r>
                    </a:p>
                  </a:txBody>
                  <a:tcPr/>
                </a:tc>
                <a:extLst>
                  <a:ext uri="{0D108BD9-81ED-4DB2-BD59-A6C34878D82A}">
                    <a16:rowId xmlns="" xmlns:a16="http://schemas.microsoft.com/office/drawing/2014/main" val="10006"/>
                  </a:ext>
                </a:extLst>
              </a:tr>
              <a:tr h="370840">
                <a:tc>
                  <a:txBody>
                    <a:bodyPr/>
                    <a:lstStyle/>
                    <a:p>
                      <a:r>
                        <a:rPr lang="en-CA" b="0" dirty="0"/>
                        <a:t>7) Anna Paquin </a:t>
                      </a:r>
                    </a:p>
                  </a:txBody>
                  <a:tcPr/>
                </a:tc>
                <a:extLst>
                  <a:ext uri="{0D108BD9-81ED-4DB2-BD59-A6C34878D82A}">
                    <a16:rowId xmlns="" xmlns:a16="http://schemas.microsoft.com/office/drawing/2014/main" val="10007"/>
                  </a:ext>
                </a:extLst>
              </a:tr>
              <a:tr h="370840">
                <a:tc>
                  <a:txBody>
                    <a:bodyPr/>
                    <a:lstStyle/>
                    <a:p>
                      <a:r>
                        <a:rPr lang="en-CA" b="0" dirty="0"/>
                        <a:t>8) Adriana Lima </a:t>
                      </a:r>
                    </a:p>
                  </a:txBody>
                  <a:tcPr/>
                </a:tc>
                <a:extLst>
                  <a:ext uri="{0D108BD9-81ED-4DB2-BD59-A6C34878D82A}">
                    <a16:rowId xmlns="" xmlns:a16="http://schemas.microsoft.com/office/drawing/2014/main" val="10008"/>
                  </a:ext>
                </a:extLst>
              </a:tr>
              <a:tr h="370840">
                <a:tc>
                  <a:txBody>
                    <a:bodyPr/>
                    <a:lstStyle/>
                    <a:p>
                      <a:r>
                        <a:rPr lang="en-CA" b="0" dirty="0"/>
                        <a:t>9) Scarlett Johansson </a:t>
                      </a:r>
                    </a:p>
                  </a:txBody>
                  <a:tcPr/>
                </a:tc>
                <a:extLst>
                  <a:ext uri="{0D108BD9-81ED-4DB2-BD59-A6C34878D82A}">
                    <a16:rowId xmlns="" xmlns:a16="http://schemas.microsoft.com/office/drawing/2014/main" val="10009"/>
                  </a:ext>
                </a:extLst>
              </a:tr>
              <a:tr h="370840">
                <a:tc>
                  <a:txBody>
                    <a:bodyPr/>
                    <a:lstStyle/>
                    <a:p>
                      <a:r>
                        <a:rPr lang="en-CA" b="0" dirty="0"/>
                        <a:t>10) Tie! Emma Stone, Brad Pitt and Rachel McAdams</a:t>
                      </a:r>
                    </a:p>
                  </a:txBody>
                  <a:tcPr/>
                </a:tc>
                <a:extLst>
                  <a:ext uri="{0D108BD9-81ED-4DB2-BD59-A6C34878D82A}">
                    <a16:rowId xmlns="" xmlns:a16="http://schemas.microsoft.com/office/drawing/2014/main" val="10010"/>
                  </a:ext>
                </a:extLst>
              </a:tr>
            </a:tbl>
          </a:graphicData>
        </a:graphic>
      </p:graphicFrame>
    </p:spTree>
    <p:extLst>
      <p:ext uri="{BB962C8B-B14F-4D97-AF65-F5344CB8AC3E}">
        <p14:creationId xmlns:p14="http://schemas.microsoft.com/office/powerpoint/2010/main" val="3228675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ormAutofit fontScale="90000"/>
          </a:bodyPr>
          <a:lstStyle/>
          <a:p>
            <a:r>
              <a:rPr lang="en-US" altLang="en-US" dirty="0"/>
              <a:t>Computer </a:t>
            </a:r>
            <a:r>
              <a:rPr lang="en-US" altLang="en-US" dirty="0" smtClean="0"/>
              <a:t>Virus (And Other Malicious Programs): </a:t>
            </a:r>
            <a:r>
              <a:rPr lang="en-US" altLang="en-US" dirty="0"/>
              <a:t>Avoiding?</a:t>
            </a:r>
          </a:p>
        </p:txBody>
      </p:sp>
      <p:sp>
        <p:nvSpPr>
          <p:cNvPr id="611331" name="Rectangle 3"/>
          <p:cNvSpPr>
            <a:spLocks noGrp="1" noChangeArrowheads="1"/>
          </p:cNvSpPr>
          <p:nvPr>
            <p:ph type="body" idx="1"/>
          </p:nvPr>
        </p:nvSpPr>
        <p:spPr/>
        <p:txBody>
          <a:bodyPr/>
          <a:lstStyle/>
          <a:p>
            <a:r>
              <a:rPr lang="en-US" altLang="en-US" dirty="0"/>
              <a:t>“Solution”: Just don’t go to *bad* websites</a:t>
            </a:r>
          </a:p>
          <a:p>
            <a:pPr lvl="1"/>
            <a:r>
              <a:rPr lang="en-US" altLang="en-US" dirty="0"/>
              <a:t>“Trusted websites may inadvertently be used as part of a virus attack.</a:t>
            </a:r>
          </a:p>
          <a:p>
            <a:r>
              <a:rPr lang="en-US" altLang="en-US" dirty="0"/>
              <a:t>Examples:</a:t>
            </a:r>
          </a:p>
          <a:p>
            <a:pPr lvl="1"/>
            <a:r>
              <a:rPr lang="en-US" altLang="en-US" dirty="0"/>
              <a:t>Facebook Virus Infecting 'Friends' List: Prompts Users to Download Video</a:t>
            </a:r>
          </a:p>
          <a:p>
            <a:pPr lvl="2"/>
            <a:r>
              <a:rPr lang="en-US" altLang="en-US" dirty="0">
                <a:hlinkClick r:id="rId3"/>
              </a:rPr>
              <a:t>http://www.canada.com/globaltv/ontario/story.html?id=48291ac4-f3c5-465c-b172-80299e4ca5dc</a:t>
            </a:r>
            <a:endParaRPr lang="en-US" altLang="en-US" dirty="0"/>
          </a:p>
          <a:p>
            <a:pPr lvl="1"/>
            <a:r>
              <a:rPr lang="en-US" altLang="en-US" dirty="0"/>
              <a:t>Provocative messages from your contacts that tempts viewers to follow a link:</a:t>
            </a:r>
          </a:p>
          <a:p>
            <a:pPr lvl="2"/>
            <a:endParaRPr lang="en-US" altLang="en-US" dirty="0"/>
          </a:p>
          <a:p>
            <a:pPr lvl="2"/>
            <a:endParaRPr lang="en-US" altLang="en-US" dirty="0"/>
          </a:p>
          <a:p>
            <a:pPr lvl="1"/>
            <a:endParaRPr lang="en-US" altLang="en-US" dirty="0"/>
          </a:p>
          <a:p>
            <a:pPr lvl="1"/>
            <a:endParaRPr lang="en-US" alt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4419600"/>
            <a:ext cx="5303980" cy="1566808"/>
          </a:xfrm>
          <a:prstGeom prst="rect">
            <a:avLst/>
          </a:prstGeom>
        </p:spPr>
      </p:pic>
    </p:spTree>
    <p:extLst>
      <p:ext uri="{BB962C8B-B14F-4D97-AF65-F5344CB8AC3E}">
        <p14:creationId xmlns:p14="http://schemas.microsoft.com/office/powerpoint/2010/main" val="223790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13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13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133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133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1133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1133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1331" grpId="0" build="p" bldLvl="3"/>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Computer Virus: Avoiding?</a:t>
            </a:r>
            <a:endParaRPr lang="en-US" dirty="0"/>
          </a:p>
        </p:txBody>
      </p:sp>
      <p:sp>
        <p:nvSpPr>
          <p:cNvPr id="3" name="Content Placeholder 2"/>
          <p:cNvSpPr>
            <a:spLocks noGrp="1"/>
          </p:cNvSpPr>
          <p:nvPr>
            <p:ph idx="1"/>
          </p:nvPr>
        </p:nvSpPr>
        <p:spPr/>
        <p:txBody>
          <a:bodyPr/>
          <a:lstStyle/>
          <a:p>
            <a:pPr lvl="1"/>
            <a:r>
              <a:rPr lang="en-US" altLang="en-US" dirty="0"/>
              <a:t>Also it’s not just personal accounts that can be hacked but also the entire website itself or the company’s computers/database.</a:t>
            </a:r>
          </a:p>
          <a:p>
            <a:pPr lvl="2"/>
            <a:r>
              <a:rPr lang="en-US" altLang="en-US" dirty="0">
                <a:hlinkClick r:id="rId3"/>
              </a:rPr>
              <a:t>http://www.ibtimes.com/hacks-cost-sony-pictures-entertainment-15-million-investigation-cleanup-costs-1850048</a:t>
            </a:r>
            <a:endParaRPr lang="en-US" altLang="en-US" dirty="0"/>
          </a:p>
          <a:p>
            <a:pPr lvl="2"/>
            <a:r>
              <a:rPr lang="en-US" altLang="en-US" dirty="0">
                <a:hlinkClick r:id="rId4"/>
              </a:rPr>
              <a:t>http://money.cnn.com/2014/01/10/technology/security/target-hack-tips/index.html</a:t>
            </a:r>
            <a:endParaRPr lang="en-US" altLang="en-US" dirty="0"/>
          </a:p>
          <a:p>
            <a:pPr lvl="1"/>
            <a:r>
              <a:rPr lang="en-US" altLang="en-US" dirty="0"/>
              <a:t>The means you can get infected by just visiting one of your favorite websites (without clicking on potentially malicious links)</a:t>
            </a:r>
          </a:p>
          <a:p>
            <a:pPr lvl="2"/>
            <a:endParaRPr lang="en-US" altLang="en-US" dirty="0"/>
          </a:p>
          <a:p>
            <a:pPr lvl="2"/>
            <a:endParaRPr lang="en-US" altLang="en-US" dirty="0"/>
          </a:p>
          <a:p>
            <a:endParaRPr lang="en-US" dirty="0"/>
          </a:p>
        </p:txBody>
      </p:sp>
    </p:spTree>
    <p:extLst>
      <p:ext uri="{BB962C8B-B14F-4D97-AF65-F5344CB8AC3E}">
        <p14:creationId xmlns:p14="http://schemas.microsoft.com/office/powerpoint/2010/main" val="4055424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Useful Side Note: Evaluating Security Of Facebook Links</a:t>
            </a:r>
          </a:p>
        </p:txBody>
      </p:sp>
      <p:sp>
        <p:nvSpPr>
          <p:cNvPr id="3" name="Content Placeholder 2"/>
          <p:cNvSpPr>
            <a:spLocks noGrp="1"/>
          </p:cNvSpPr>
          <p:nvPr>
            <p:ph idx="1"/>
          </p:nvPr>
        </p:nvSpPr>
        <p:spPr/>
        <p:txBody>
          <a:bodyPr/>
          <a:lstStyle/>
          <a:p>
            <a:r>
              <a:rPr lang="en-US" dirty="0"/>
              <a:t>A Facebook security </a:t>
            </a:r>
            <a:r>
              <a:rPr lang="en-US" dirty="0" smtClean="0"/>
              <a:t>app</a:t>
            </a:r>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981200"/>
            <a:ext cx="7705725" cy="3457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0686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ltLang="en-US" b="1" dirty="0">
                <a:solidFill>
                  <a:srgbClr val="FF0000"/>
                </a:solidFill>
              </a:rPr>
              <a:t>Worms</a:t>
            </a:r>
          </a:p>
        </p:txBody>
      </p:sp>
      <p:sp>
        <p:nvSpPr>
          <p:cNvPr id="566275" name="Rectangle 3"/>
          <p:cNvSpPr>
            <a:spLocks noGrp="1" noChangeArrowheads="1"/>
          </p:cNvSpPr>
          <p:nvPr>
            <p:ph type="body" idx="1"/>
          </p:nvPr>
        </p:nvSpPr>
        <p:spPr/>
        <p:txBody>
          <a:bodyPr/>
          <a:lstStyle/>
          <a:p>
            <a:r>
              <a:rPr lang="en-US" altLang="en-US" dirty="0"/>
              <a:t>Unlike a virus a Worm can spread without human intervention.</a:t>
            </a:r>
          </a:p>
          <a:p>
            <a:pPr lvl="1"/>
            <a:r>
              <a:rPr lang="en-US" altLang="en-US" dirty="0"/>
              <a:t>Many worms have automatically infected computers e.g., ‘Slammer’ (2003)</a:t>
            </a:r>
          </a:p>
          <a:p>
            <a:pPr lvl="1"/>
            <a:endParaRPr lang="en-US" altLang="en-US" dirty="0"/>
          </a:p>
          <a:p>
            <a:pPr lvl="1"/>
            <a:endParaRPr lang="en-US" altLang="en-US" dirty="0"/>
          </a:p>
          <a:p>
            <a:pPr lvl="1"/>
            <a:endParaRPr lang="en-US" altLang="en-US" dirty="0"/>
          </a:p>
          <a:p>
            <a:pPr lvl="1"/>
            <a:endParaRPr lang="en-US" altLang="en-US" dirty="0"/>
          </a:p>
          <a:p>
            <a:pPr lvl="1"/>
            <a:endParaRPr lang="en-US" altLang="en-US" dirty="0"/>
          </a:p>
          <a:p>
            <a:pPr lvl="1"/>
            <a:endParaRPr lang="en-US" altLang="en-US" dirty="0"/>
          </a:p>
          <a:p>
            <a:pPr lvl="1"/>
            <a:endParaRPr lang="en-US" altLang="en-US" dirty="0"/>
          </a:p>
          <a:p>
            <a:pPr lvl="1"/>
            <a:endParaRPr lang="en-US" altLang="en-US" dirty="0"/>
          </a:p>
          <a:p>
            <a:pPr marL="234950" lvl="1" indent="0">
              <a:buNone/>
            </a:pPr>
            <a:endParaRPr lang="en-US" altLang="en-US" dirty="0"/>
          </a:p>
          <a:p>
            <a:r>
              <a:rPr lang="en-US" sz="2000" dirty="0"/>
              <a:t>For detailed information (Symantec anti-virus)</a:t>
            </a:r>
          </a:p>
          <a:p>
            <a:pPr lvl="1"/>
            <a:r>
              <a:rPr lang="en-US" sz="1600" dirty="0">
                <a:hlinkClick r:id="rId3"/>
              </a:rPr>
              <a:t>http://www.symantec.com/security_response/writeup.jsp?docid=2003-012502-3306-99</a:t>
            </a:r>
            <a:endParaRPr lang="en-US" sz="1600" dirty="0"/>
          </a:p>
          <a:p>
            <a:pPr lvl="1"/>
            <a:endParaRPr lang="en-US" altLang="en-US" dirty="0"/>
          </a:p>
        </p:txBody>
      </p:sp>
      <p:pic>
        <p:nvPicPr>
          <p:cNvPr id="106498" name="Picture 2" descr="http://www.pbs.org/wgbh/pages/frontline/shows/cyberwar/art/slammermap_noflash.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2649786"/>
            <a:ext cx="4538663" cy="286518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486400" y="2771628"/>
            <a:ext cx="2743200" cy="2743200"/>
          </a:xfrm>
          <a:prstGeom prst="rect">
            <a:avLst/>
          </a:prstGeom>
          <a:noFill/>
        </p:spPr>
        <p:txBody>
          <a:bodyPr wrap="square" lIns="0" rtlCol="0">
            <a:noAutofit/>
          </a:bodyPr>
          <a:lstStyle/>
          <a:p>
            <a:r>
              <a:rPr lang="en-US" dirty="0"/>
              <a:t>Image and facts from </a:t>
            </a:r>
            <a:r>
              <a:rPr lang="en-US" dirty="0">
                <a:hlinkClick r:id="rId5"/>
              </a:rPr>
              <a:t>www.pbs.org</a:t>
            </a:r>
            <a:r>
              <a:rPr lang="en-US" dirty="0"/>
              <a:t> (Accessed in 2015)</a:t>
            </a:r>
          </a:p>
          <a:p>
            <a:pPr marL="119063" indent="-119063">
              <a:buFont typeface="Arial" panose="020B0604020202020204" pitchFamily="34" charset="0"/>
              <a:buChar char="•"/>
            </a:pPr>
            <a:r>
              <a:rPr lang="en-US" dirty="0"/>
              <a:t>At it’s peak Slammer doubled in size every 8.5 seconds</a:t>
            </a:r>
          </a:p>
          <a:p>
            <a:pPr marL="119063" indent="-119063">
              <a:buFont typeface="Arial" panose="020B0604020202020204" pitchFamily="34" charset="0"/>
              <a:buChar char="•"/>
            </a:pPr>
            <a:r>
              <a:rPr lang="en-US" dirty="0"/>
              <a:t>Within 10 minutes it infected 90% of the worlds vulnerable host computers</a:t>
            </a:r>
          </a:p>
        </p:txBody>
      </p:sp>
    </p:spTree>
    <p:extLst>
      <p:ext uri="{BB962C8B-B14F-4D97-AF65-F5344CB8AC3E}">
        <p14:creationId xmlns:p14="http://schemas.microsoft.com/office/powerpoint/2010/main" val="31765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62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662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106498"/>
                                        </p:tgtEl>
                                        <p:attrNameLst>
                                          <p:attrName>style.visibility</p:attrName>
                                        </p:attrNameLst>
                                      </p:cBhvr>
                                      <p:to>
                                        <p:strVal val="visible"/>
                                      </p:to>
                                    </p:set>
                                    <p:animEffect transition="in" filter="randombar(horizontal)">
                                      <p:cBhvr>
                                        <p:cTn id="15" dur="500"/>
                                        <p:tgtEl>
                                          <p:spTgt spid="106498"/>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566275">
                                            <p:txEl>
                                              <p:pRg st="11" end="11"/>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56627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6275" grpId="0" build="p" bldLvl="3"/>
      <p:bldP spid="9" grpId="0" build="p" bldLvl="2"/>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dirty="0"/>
              <a:t>Worm: Consequences Of An Infection</a:t>
            </a:r>
            <a:endParaRPr lang="en-CA" altLang="en-US" dirty="0"/>
          </a:p>
        </p:txBody>
      </p:sp>
      <p:sp>
        <p:nvSpPr>
          <p:cNvPr id="3" name="Content Placeholder 2"/>
          <p:cNvSpPr>
            <a:spLocks noGrp="1"/>
          </p:cNvSpPr>
          <p:nvPr>
            <p:ph idx="1"/>
          </p:nvPr>
        </p:nvSpPr>
        <p:spPr/>
        <p:txBody>
          <a:bodyPr/>
          <a:lstStyle/>
          <a:p>
            <a:r>
              <a:rPr lang="en-US" altLang="en-US" dirty="0"/>
              <a:t>Worms are designed to automatically spread themselves (ties up computer resources trying to infect other computers ).</a:t>
            </a:r>
          </a:p>
          <a:p>
            <a:r>
              <a:rPr lang="en-US" altLang="en-US" dirty="0"/>
              <a:t>They may have other negative effects similar to a virus. </a:t>
            </a:r>
          </a:p>
          <a:p>
            <a:pPr lvl="1"/>
            <a:r>
              <a:rPr lang="en-US" altLang="en-US" dirty="0"/>
              <a:t>“My computer is so slow”</a:t>
            </a:r>
          </a:p>
          <a:p>
            <a:pPr lvl="1"/>
            <a:r>
              <a:rPr lang="en-US" altLang="en-US" dirty="0"/>
              <a:t>My computer is acting ‘funny’</a:t>
            </a:r>
            <a:endParaRPr lang="en-CA" altLang="en-US" dirty="0"/>
          </a:p>
        </p:txBody>
      </p:sp>
    </p:spTree>
    <p:extLst>
      <p:ext uri="{BB962C8B-B14F-4D97-AF65-F5344CB8AC3E}">
        <p14:creationId xmlns:p14="http://schemas.microsoft.com/office/powerpoint/2010/main" val="2481844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ltLang="en-US" b="1" dirty="0">
                <a:solidFill>
                  <a:srgbClr val="FF0000"/>
                </a:solidFill>
              </a:rPr>
              <a:t>Macro Viruses</a:t>
            </a:r>
          </a:p>
        </p:txBody>
      </p:sp>
      <p:sp>
        <p:nvSpPr>
          <p:cNvPr id="571395" name="Rectangle 3"/>
          <p:cNvSpPr>
            <a:spLocks noGrp="1" noChangeArrowheads="1"/>
          </p:cNvSpPr>
          <p:nvPr>
            <p:ph type="body" idx="1"/>
          </p:nvPr>
        </p:nvSpPr>
        <p:spPr/>
        <p:txBody>
          <a:bodyPr/>
          <a:lstStyle/>
          <a:p>
            <a:r>
              <a:rPr lang="en-US" altLang="en-US" dirty="0"/>
              <a:t>Macros can be added to many types of documents.</a:t>
            </a:r>
          </a:p>
          <a:p>
            <a:pPr lvl="1"/>
            <a:r>
              <a:rPr lang="en-US" altLang="en-US" dirty="0"/>
              <a:t>They provide useful functions e.g., allow for some tedious tasks to be automated.</a:t>
            </a:r>
          </a:p>
          <a:p>
            <a:r>
              <a:rPr lang="en-US" altLang="en-US" dirty="0"/>
              <a:t>A macro virus is a malicious program that’s imbedded as a macro in a file.</a:t>
            </a:r>
          </a:p>
          <a:p>
            <a:r>
              <a:rPr lang="en-US" altLang="en-US" dirty="0"/>
              <a:t>Macro viruses replicate through the application that’s associated with the file (e.g., an MS-Word document).</a:t>
            </a:r>
          </a:p>
        </p:txBody>
      </p:sp>
      <p:grpSp>
        <p:nvGrpSpPr>
          <p:cNvPr id="5" name="Group 4"/>
          <p:cNvGrpSpPr/>
          <p:nvPr/>
        </p:nvGrpSpPr>
        <p:grpSpPr>
          <a:xfrm>
            <a:off x="743051" y="4318262"/>
            <a:ext cx="3098800" cy="2387338"/>
            <a:chOff x="721802" y="4105593"/>
            <a:chExt cx="3098800" cy="2387338"/>
          </a:xfrm>
        </p:grpSpPr>
        <p:grpSp>
          <p:nvGrpSpPr>
            <p:cNvPr id="2" name="Group 11"/>
            <p:cNvGrpSpPr>
              <a:grpSpLocks/>
            </p:cNvGrpSpPr>
            <p:nvPr/>
          </p:nvGrpSpPr>
          <p:grpSpPr bwMode="auto">
            <a:xfrm>
              <a:off x="721802" y="4105593"/>
              <a:ext cx="3098800" cy="2387338"/>
              <a:chOff x="658302" y="3911600"/>
              <a:chExt cx="3098800" cy="2387338"/>
            </a:xfrm>
          </p:grpSpPr>
          <p:pic>
            <p:nvPicPr>
              <p:cNvPr id="18441"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r="69667" b="56111"/>
              <a:stretch>
                <a:fillRect/>
              </a:stretch>
            </p:blipFill>
            <p:spPr bwMode="auto">
              <a:xfrm>
                <a:off x="723900" y="3911600"/>
                <a:ext cx="1636975" cy="177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8443" name="Text Box 14"/>
              <p:cNvSpPr txBox="1">
                <a:spLocks noChangeArrowheads="1"/>
              </p:cNvSpPr>
              <p:nvPr/>
            </p:nvSpPr>
            <p:spPr bwMode="auto">
              <a:xfrm>
                <a:off x="658302" y="5987788"/>
                <a:ext cx="309880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spcBef>
                    <a:spcPct val="50000"/>
                  </a:spcBef>
                </a:pPr>
                <a:r>
                  <a:rPr lang="en-US" altLang="en-US" sz="1800" dirty="0"/>
                  <a:t>Original document: infected</a:t>
                </a:r>
              </a:p>
            </p:txBody>
          </p:sp>
        </p:grpSp>
        <p:pic>
          <p:nvPicPr>
            <p:cNvPr id="103425" name="Picture 1" descr="C:\Users\tamj\Dropbox\PVT\colorbox\viru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35324" y="5605739"/>
              <a:ext cx="978102" cy="66429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Group 5"/>
          <p:cNvGrpSpPr/>
          <p:nvPr/>
        </p:nvGrpSpPr>
        <p:grpSpPr>
          <a:xfrm>
            <a:off x="5257800" y="4285086"/>
            <a:ext cx="3568700" cy="2481256"/>
            <a:chOff x="5257800" y="4285086"/>
            <a:chExt cx="3568700" cy="2481256"/>
          </a:xfrm>
        </p:grpSpPr>
        <p:pic>
          <p:nvPicPr>
            <p:cNvPr id="18438" name="Picture 11"/>
            <p:cNvPicPr>
              <a:picLocks noChangeAspect="1" noChangeArrowheads="1"/>
            </p:cNvPicPr>
            <p:nvPr/>
          </p:nvPicPr>
          <p:blipFill>
            <a:blip r:embed="rId5">
              <a:extLst>
                <a:ext uri="{28A0092B-C50C-407E-A947-70E740481C1C}">
                  <a14:useLocalDpi xmlns:a14="http://schemas.microsoft.com/office/drawing/2010/main" val="0"/>
                </a:ext>
              </a:extLst>
            </a:blip>
            <a:srcRect l="1584" t="2000" r="54750" b="42444"/>
            <a:stretch>
              <a:fillRect/>
            </a:stretch>
          </p:blipFill>
          <p:spPr bwMode="auto">
            <a:xfrm>
              <a:off x="5283201" y="4285086"/>
              <a:ext cx="1987650" cy="1896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8440" name="Text Box 15"/>
            <p:cNvSpPr txBox="1">
              <a:spLocks noChangeArrowheads="1"/>
            </p:cNvSpPr>
            <p:nvPr/>
          </p:nvSpPr>
          <p:spPr bwMode="auto">
            <a:xfrm>
              <a:off x="5257800" y="6236179"/>
              <a:ext cx="3568700" cy="53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spcBef>
                  <a:spcPct val="50000"/>
                </a:spcBef>
              </a:pPr>
              <a:r>
                <a:rPr lang="en-US" altLang="en-US" sz="1800" dirty="0"/>
                <a:t>Documents made with that application contain the infection</a:t>
              </a:r>
            </a:p>
          </p:txBody>
        </p:sp>
        <p:pic>
          <p:nvPicPr>
            <p:cNvPr id="13" name="Picture 1" descr="C:\Users\tamj\Dropbox\PVT\colorbox\viru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81800" y="5444468"/>
              <a:ext cx="978102" cy="66429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7410531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13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713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713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7139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1395" grpId="0" build="p" bldLvl="3"/>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normAutofit fontScale="90000"/>
          </a:bodyPr>
          <a:lstStyle/>
          <a:p>
            <a:r>
              <a:rPr lang="en-US" altLang="en-US" dirty="0"/>
              <a:t>Consequences Of Getting A Macro Virus Infection</a:t>
            </a:r>
            <a:endParaRPr lang="en-CA" altLang="en-US" dirty="0"/>
          </a:p>
        </p:txBody>
      </p:sp>
      <p:sp>
        <p:nvSpPr>
          <p:cNvPr id="3" name="Content Placeholder 2"/>
          <p:cNvSpPr>
            <a:spLocks noGrp="1"/>
          </p:cNvSpPr>
          <p:nvPr>
            <p:ph idx="1"/>
          </p:nvPr>
        </p:nvSpPr>
        <p:spPr/>
        <p:txBody>
          <a:bodyPr/>
          <a:lstStyle/>
          <a:p>
            <a:r>
              <a:rPr lang="en-US" altLang="en-US" dirty="0"/>
              <a:t>Not only the original infected document spawns infections but ANY document created with that application is infected if the ‘template’ document e.g., ‘</a:t>
            </a:r>
            <a:r>
              <a:rPr lang="en-US" altLang="en-US" dirty="0">
                <a:latin typeface="Consolas" panose="020B0609020204030204" pitchFamily="49" charset="0"/>
              </a:rPr>
              <a:t>Normal.dot</a:t>
            </a:r>
            <a:r>
              <a:rPr lang="en-US" altLang="en-US" dirty="0"/>
              <a:t>’ has been compromised</a:t>
            </a:r>
          </a:p>
          <a:p>
            <a:pPr lvl="1"/>
            <a:r>
              <a:rPr lang="en-US" altLang="en-US" dirty="0"/>
              <a:t>(An example from VBA programming)</a:t>
            </a:r>
          </a:p>
          <a:p>
            <a:pPr lvl="2"/>
            <a:r>
              <a:rPr lang="en-US" altLang="en-US" b="1" dirty="0"/>
              <a:t>Word macro that adds the Normal template to the collection of currently opened documents (where it may be edited by the macro).</a:t>
            </a:r>
          </a:p>
          <a:p>
            <a:pPr lvl="2"/>
            <a:r>
              <a:rPr lang="en-US" sz="1800" dirty="0">
                <a:latin typeface="Consolas" panose="020B0609020204030204" pitchFamily="49" charset="0"/>
                <a:cs typeface="Consolas" panose="020B0609020204030204" pitchFamily="49" charset="0"/>
              </a:rPr>
              <a:t>Set wordDocument = Documents.Add("Normal.dot")</a:t>
            </a:r>
            <a:endParaRPr lang="en-US" altLang="en-US" sz="1800" dirty="0">
              <a:latin typeface="Consolas" pitchFamily="49" charset="0"/>
              <a:cs typeface="Consolas" pitchFamily="49" charset="0"/>
            </a:endParaRPr>
          </a:p>
          <a:p>
            <a:endParaRPr lang="en-CA" altLang="en-US" dirty="0"/>
          </a:p>
        </p:txBody>
      </p:sp>
    </p:spTree>
    <p:extLst>
      <p:ext uri="{BB962C8B-B14F-4D97-AF65-F5344CB8AC3E}">
        <p14:creationId xmlns:p14="http://schemas.microsoft.com/office/powerpoint/2010/main" val="3108467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pPr eaLnBrk="1" hangingPunct="1"/>
            <a:r>
              <a:rPr lang="en-US" dirty="0"/>
              <a:t>Macros Viruses</a:t>
            </a:r>
          </a:p>
        </p:txBody>
      </p:sp>
      <p:sp>
        <p:nvSpPr>
          <p:cNvPr id="31746" name="Content Placeholder 2"/>
          <p:cNvSpPr>
            <a:spLocks noGrp="1"/>
          </p:cNvSpPr>
          <p:nvPr>
            <p:ph idx="1"/>
          </p:nvPr>
        </p:nvSpPr>
        <p:spPr/>
        <p:txBody>
          <a:bodyPr/>
          <a:lstStyle/>
          <a:p>
            <a:pPr eaLnBrk="1" hangingPunct="1"/>
            <a:r>
              <a:rPr lang="en-US" dirty="0"/>
              <a:t>“Melissa”: Information about an old but ‘successful’ Macro Virus</a:t>
            </a:r>
            <a:endParaRPr lang="en-US" dirty="0">
              <a:hlinkClick r:id="rId2"/>
            </a:endParaRPr>
          </a:p>
          <a:p>
            <a:pPr lvl="1" eaLnBrk="1" hangingPunct="1"/>
            <a:r>
              <a:rPr lang="en-US" sz="1600" dirty="0">
                <a:hlinkClick r:id="" action="ppaction://noaction"/>
              </a:rPr>
              <a:t>http://www.cnn.com/TECH/computing/9903/29/melissa.02.idg/index.html?_s=PM:TECH</a:t>
            </a:r>
          </a:p>
          <a:p>
            <a:pPr lvl="1" eaLnBrk="1" hangingPunct="1"/>
            <a:r>
              <a:rPr lang="en-US" sz="1600" dirty="0">
                <a:hlinkClick r:id="" action="ppaction://noaction"/>
              </a:rPr>
              <a:t>http://www.symantec.com/press/1999/n990329.html</a:t>
            </a:r>
            <a:endParaRPr lang="en-US" sz="1600" dirty="0"/>
          </a:p>
          <a:p>
            <a:pPr lvl="1" eaLnBrk="1" hangingPunct="1"/>
            <a:r>
              <a:rPr lang="en-US" sz="1600" dirty="0">
                <a:hlinkClick r:id="rId3"/>
              </a:rPr>
              <a:t>http://support.microsoft.com/kb/224567</a:t>
            </a:r>
            <a:endParaRPr lang="en-US" sz="1600" dirty="0"/>
          </a:p>
          <a:p>
            <a:pPr lvl="1" eaLnBrk="1" hangingPunct="1"/>
            <a:endParaRPr lang="en-US" sz="1600" dirty="0"/>
          </a:p>
          <a:p>
            <a:pPr eaLnBrk="1" hangingPunct="1"/>
            <a:r>
              <a:rPr lang="en-US" dirty="0"/>
              <a:t>Macro viruses aren’t just “ancient history”, take the potential threat seriously!</a:t>
            </a:r>
          </a:p>
          <a:p>
            <a:pPr lvl="1" eaLnBrk="1" hangingPunct="1"/>
            <a:r>
              <a:rPr lang="en-US" sz="1600" dirty="0">
                <a:hlinkClick r:id="rId4"/>
              </a:rPr>
              <a:t>http://www.symantec.com/avcenter/macro.html</a:t>
            </a:r>
            <a:endParaRPr lang="en-US" sz="1600" dirty="0"/>
          </a:p>
          <a:p>
            <a:pPr lvl="1" eaLnBrk="1" hangingPunct="1"/>
            <a:r>
              <a:rPr lang="en-US" sz="1600" dirty="0">
                <a:hlinkClick r:id="rId5"/>
              </a:rPr>
              <a:t>http://www.microsoft.com/security/portal/threat/encyclopedia/search.aspx?query=Virus</a:t>
            </a:r>
            <a:endParaRPr lang="en-US" sz="1600" dirty="0"/>
          </a:p>
          <a:p>
            <a:pPr lvl="1" eaLnBrk="1" hangingPunct="1"/>
            <a:r>
              <a:rPr lang="en-US" sz="1600" dirty="0">
                <a:hlinkClick r:id="rId6"/>
              </a:rPr>
              <a:t>http://ca.norton.com/search?site=nrtn_en_CA&amp;client=norton&amp;q=macro+virus</a:t>
            </a:r>
            <a:endParaRPr lang="en-US" sz="1600" dirty="0"/>
          </a:p>
          <a:p>
            <a:pPr lvl="2" eaLnBrk="1" hangingPunct="1"/>
            <a:endParaRPr lang="en-US" dirty="0"/>
          </a:p>
          <a:p>
            <a:pPr lvl="1" eaLnBrk="1" hangingPunct="1"/>
            <a:endParaRPr lang="en-US" dirty="0"/>
          </a:p>
        </p:txBody>
      </p:sp>
    </p:spTree>
    <p:extLst>
      <p:ext uri="{BB962C8B-B14F-4D97-AF65-F5344CB8AC3E}">
        <p14:creationId xmlns:p14="http://schemas.microsoft.com/office/powerpoint/2010/main" val="885941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74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74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174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1746">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1746">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1746">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1746">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174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altLang="en-US" dirty="0"/>
              <a:t>Test</a:t>
            </a:r>
          </a:p>
        </p:txBody>
      </p:sp>
      <p:sp>
        <p:nvSpPr>
          <p:cNvPr id="4099" name="Rectangle 3"/>
          <p:cNvSpPr>
            <a:spLocks noGrp="1" noChangeArrowheads="1"/>
          </p:cNvSpPr>
          <p:nvPr>
            <p:ph type="body" idx="1"/>
          </p:nvPr>
        </p:nvSpPr>
        <p:spPr>
          <a:xfrm>
            <a:off x="457200" y="1460500"/>
            <a:ext cx="8229600" cy="5029200"/>
          </a:xfrm>
        </p:spPr>
        <p:txBody>
          <a:bodyPr/>
          <a:lstStyle/>
          <a:p>
            <a:r>
              <a:rPr lang="en-US" altLang="en-US" dirty="0"/>
              <a:t>You get a file attachment in a message, from which of the following people would should you </a:t>
            </a:r>
            <a:r>
              <a:rPr lang="en-US" altLang="en-US" dirty="0" smtClean="0"/>
              <a:t>open it without precautions </a:t>
            </a:r>
            <a:r>
              <a:rPr lang="en-US" altLang="en-US" dirty="0"/>
              <a:t>and why?</a:t>
            </a:r>
          </a:p>
        </p:txBody>
      </p:sp>
      <p:grpSp>
        <p:nvGrpSpPr>
          <p:cNvPr id="13" name="Group 12"/>
          <p:cNvGrpSpPr/>
          <p:nvPr/>
        </p:nvGrpSpPr>
        <p:grpSpPr>
          <a:xfrm>
            <a:off x="1371600" y="2901262"/>
            <a:ext cx="3421035" cy="704850"/>
            <a:chOff x="1358928" y="2293033"/>
            <a:chExt cx="3421035" cy="704850"/>
          </a:xfrm>
        </p:grpSpPr>
        <p:sp>
          <p:nvSpPr>
            <p:cNvPr id="4108" name="Text Box 7"/>
            <p:cNvSpPr txBox="1">
              <a:spLocks noChangeArrowheads="1"/>
            </p:cNvSpPr>
            <p:nvPr/>
          </p:nvSpPr>
          <p:spPr bwMode="auto">
            <a:xfrm>
              <a:off x="1358928" y="2293033"/>
              <a:ext cx="876699" cy="704850"/>
            </a:xfrm>
            <a:prstGeom prst="rect">
              <a:avLst/>
            </a:prstGeom>
            <a:solidFill>
              <a:srgbClr val="000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0">
              <a:no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spcBef>
                  <a:spcPct val="50000"/>
                </a:spcBef>
              </a:pPr>
              <a:r>
                <a:rPr lang="en-US" altLang="en-US" sz="3200" b="1" dirty="0">
                  <a:solidFill>
                    <a:srgbClr val="FFFFFF"/>
                  </a:solidFill>
                </a:rPr>
                <a:t>???</a:t>
              </a:r>
            </a:p>
          </p:txBody>
        </p:sp>
        <p:sp>
          <p:nvSpPr>
            <p:cNvPr id="4109" name="Text Box 8"/>
            <p:cNvSpPr txBox="1">
              <a:spLocks noChangeArrowheads="1"/>
            </p:cNvSpPr>
            <p:nvPr/>
          </p:nvSpPr>
          <p:spPr bwMode="auto">
            <a:xfrm>
              <a:off x="2481263" y="2322745"/>
              <a:ext cx="22987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spcBef>
                  <a:spcPct val="50000"/>
                </a:spcBef>
              </a:pPr>
              <a:r>
                <a:rPr lang="en-US" altLang="en-US" dirty="0">
                  <a:solidFill>
                    <a:srgbClr val="993300"/>
                  </a:solidFill>
                </a:rPr>
                <a:t>A total stranger</a:t>
              </a:r>
            </a:p>
          </p:txBody>
        </p:sp>
      </p:grpSp>
      <p:grpSp>
        <p:nvGrpSpPr>
          <p:cNvPr id="5" name="Group 21"/>
          <p:cNvGrpSpPr>
            <a:grpSpLocks/>
          </p:cNvGrpSpPr>
          <p:nvPr/>
        </p:nvGrpSpPr>
        <p:grpSpPr bwMode="auto">
          <a:xfrm>
            <a:off x="1460472" y="6068949"/>
            <a:ext cx="3519488" cy="752475"/>
            <a:chOff x="871" y="3707"/>
            <a:chExt cx="2217" cy="474"/>
          </a:xfrm>
        </p:grpSpPr>
        <p:pic>
          <p:nvPicPr>
            <p:cNvPr id="4104" name="Picture 14" descr="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1" y="3749"/>
              <a:ext cx="577"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5" name="Text Box 17"/>
            <p:cNvSpPr txBox="1">
              <a:spLocks noChangeArrowheads="1"/>
            </p:cNvSpPr>
            <p:nvPr/>
          </p:nvSpPr>
          <p:spPr bwMode="auto">
            <a:xfrm>
              <a:off x="1656" y="3707"/>
              <a:ext cx="1432"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spcBef>
                  <a:spcPct val="50000"/>
                </a:spcBef>
              </a:pPr>
              <a:r>
                <a:rPr lang="en-US" altLang="en-US" dirty="0">
                  <a:solidFill>
                    <a:srgbClr val="993300"/>
                  </a:solidFill>
                </a:rPr>
                <a:t>This guy!!!</a:t>
              </a:r>
            </a:p>
          </p:txBody>
        </p:sp>
      </p:grpSp>
      <p:grpSp>
        <p:nvGrpSpPr>
          <p:cNvPr id="15" name="Group 14"/>
          <p:cNvGrpSpPr/>
          <p:nvPr/>
        </p:nvGrpSpPr>
        <p:grpSpPr>
          <a:xfrm>
            <a:off x="1074339" y="3823396"/>
            <a:ext cx="4505696" cy="1029983"/>
            <a:chOff x="1061667" y="3247824"/>
            <a:chExt cx="4505696" cy="1029983"/>
          </a:xfrm>
        </p:grpSpPr>
        <p:sp>
          <p:nvSpPr>
            <p:cNvPr id="4111" name="Text Box 6"/>
            <p:cNvSpPr txBox="1">
              <a:spLocks noChangeArrowheads="1"/>
            </p:cNvSpPr>
            <p:nvPr/>
          </p:nvSpPr>
          <p:spPr bwMode="auto">
            <a:xfrm>
              <a:off x="2493963" y="3247824"/>
              <a:ext cx="30734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spcBef>
                  <a:spcPct val="50000"/>
                </a:spcBef>
              </a:pPr>
              <a:r>
                <a:rPr lang="en-US" altLang="en-US" dirty="0">
                  <a:solidFill>
                    <a:srgbClr val="993300"/>
                  </a:solidFill>
                </a:rPr>
                <a:t>Someone you’ve only met on the Internet</a:t>
              </a:r>
            </a:p>
          </p:txBody>
        </p:sp>
        <p:pic>
          <p:nvPicPr>
            <p:cNvPr id="31746" name="Picture 2" descr="C:\Users\tamj\Dropbox\PVT\colorbox\anonymou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7277" y="3271840"/>
              <a:ext cx="570339" cy="754998"/>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1061667" y="4000808"/>
              <a:ext cx="1143000" cy="276999"/>
            </a:xfrm>
            <a:prstGeom prst="rect">
              <a:avLst/>
            </a:prstGeom>
            <a:noFill/>
          </p:spPr>
          <p:txBody>
            <a:bodyPr wrap="square" tIns="9144" rIns="0" rtlCol="0">
              <a:noAutofit/>
            </a:bodyPr>
            <a:lstStyle/>
            <a:p>
              <a:pPr algn="r"/>
              <a:r>
                <a:rPr lang="en-US" sz="1200" dirty="0"/>
                <a:t>Colourbox.com</a:t>
              </a:r>
            </a:p>
          </p:txBody>
        </p:sp>
      </p:grpSp>
      <p:grpSp>
        <p:nvGrpSpPr>
          <p:cNvPr id="16" name="Group 15"/>
          <p:cNvGrpSpPr/>
          <p:nvPr/>
        </p:nvGrpSpPr>
        <p:grpSpPr>
          <a:xfrm>
            <a:off x="1217665" y="4884427"/>
            <a:ext cx="3574970" cy="1109632"/>
            <a:chOff x="1098098" y="4582886"/>
            <a:chExt cx="3574970" cy="1109632"/>
          </a:xfrm>
        </p:grpSpPr>
        <p:sp>
          <p:nvSpPr>
            <p:cNvPr id="4107" name="Text Box 11"/>
            <p:cNvSpPr txBox="1">
              <a:spLocks noChangeArrowheads="1"/>
            </p:cNvSpPr>
            <p:nvPr/>
          </p:nvSpPr>
          <p:spPr bwMode="auto">
            <a:xfrm>
              <a:off x="2374368" y="4582886"/>
              <a:ext cx="22987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spcBef>
                  <a:spcPct val="50000"/>
                </a:spcBef>
              </a:pPr>
              <a:r>
                <a:rPr lang="en-US" altLang="en-US" dirty="0">
                  <a:solidFill>
                    <a:srgbClr val="993300"/>
                  </a:solidFill>
                </a:rPr>
                <a:t>Your best friend</a:t>
              </a:r>
            </a:p>
          </p:txBody>
        </p:sp>
        <p:pic>
          <p:nvPicPr>
            <p:cNvPr id="31749" name="Picture 5" descr="C:\Users\tamj\Dropbox\PVT\colorbox\best friend.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83114" y="4582886"/>
              <a:ext cx="1052513" cy="857188"/>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1098098" y="5415519"/>
              <a:ext cx="1143000" cy="276999"/>
            </a:xfrm>
            <a:prstGeom prst="rect">
              <a:avLst/>
            </a:prstGeom>
            <a:noFill/>
          </p:spPr>
          <p:txBody>
            <a:bodyPr wrap="square" tIns="9144" rIns="0" rtlCol="0">
              <a:noAutofit/>
            </a:bodyPr>
            <a:lstStyle/>
            <a:p>
              <a:pPr algn="r"/>
              <a:r>
                <a:rPr lang="en-US" sz="1200" dirty="0"/>
                <a:t>Colourbox.com</a:t>
              </a:r>
            </a:p>
          </p:txBody>
        </p:sp>
      </p:grpSp>
    </p:spTree>
    <p:extLst>
      <p:ext uri="{BB962C8B-B14F-4D97-AF65-F5344CB8AC3E}">
        <p14:creationId xmlns:p14="http://schemas.microsoft.com/office/powerpoint/2010/main" val="4236928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bldLvl="3"/>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Which Document Contains A Macro?</a:t>
            </a:r>
            <a:endParaRPr lang="en-CA" dirty="0"/>
          </a:p>
        </p:txBody>
      </p:sp>
      <p:pic>
        <p:nvPicPr>
          <p:cNvPr id="4" name="Content Placeholder 3"/>
          <p:cNvPicPr>
            <a:picLocks noGrp="1" noChangeAspect="1"/>
          </p:cNvPicPr>
          <p:nvPr>
            <p:ph idx="1"/>
          </p:nvPr>
        </p:nvPicPr>
        <p:blipFill>
          <a:blip r:embed="rId2"/>
          <a:stretch>
            <a:fillRect/>
          </a:stretch>
        </p:blipFill>
        <p:spPr>
          <a:xfrm>
            <a:off x="910281" y="1752600"/>
            <a:ext cx="7776519" cy="2438400"/>
          </a:xfrm>
          <a:prstGeom prst="rect">
            <a:avLst/>
          </a:prstGeom>
        </p:spPr>
      </p:pic>
    </p:spTree>
    <p:extLst>
      <p:ext uri="{BB962C8B-B14F-4D97-AF65-F5344CB8AC3E}">
        <p14:creationId xmlns:p14="http://schemas.microsoft.com/office/powerpoint/2010/main" val="402866690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Question: What Is The Security Difference?</a:t>
            </a:r>
          </a:p>
        </p:txBody>
      </p:sp>
      <p:sp>
        <p:nvSpPr>
          <p:cNvPr id="3" name="Content Placeholder 2"/>
          <p:cNvSpPr>
            <a:spLocks noGrp="1"/>
          </p:cNvSpPr>
          <p:nvPr>
            <p:ph idx="1"/>
          </p:nvPr>
        </p:nvSpPr>
        <p:spPr/>
        <p:txBody>
          <a:bodyPr/>
          <a:lstStyle/>
          <a:p>
            <a:r>
              <a:rPr lang="en-US" dirty="0"/>
              <a:t>Opening the following documents:</a:t>
            </a:r>
          </a:p>
          <a:p>
            <a:pPr lvl="1"/>
            <a:r>
              <a:rPr lang="en-US" dirty="0"/>
              <a:t>Document.docm</a:t>
            </a:r>
          </a:p>
          <a:p>
            <a:pPr lvl="1"/>
            <a:r>
              <a:rPr lang="en-US" dirty="0"/>
              <a:t>Document.docx</a:t>
            </a:r>
          </a:p>
          <a:p>
            <a:pPr lvl="1"/>
            <a:r>
              <a:rPr lang="en-US" dirty="0"/>
              <a:t>Document.doc</a:t>
            </a:r>
          </a:p>
        </p:txBody>
      </p:sp>
    </p:spTree>
    <p:extLst>
      <p:ext uri="{BB962C8B-B14F-4D97-AF65-F5344CB8AC3E}">
        <p14:creationId xmlns:p14="http://schemas.microsoft.com/office/powerpoint/2010/main" val="385358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3">
                                            <p:txEl>
                                              <p:pRg st="1" end="1"/>
                                            </p:txEl>
                                          </p:spTgt>
                                        </p:tgtEl>
                                        <p:attrNameLst>
                                          <p:attrName>style.fontWeight</p:attrName>
                                        </p:attrNameLst>
                                      </p:cBhvr>
                                      <p:to>
                                        <p:strVal val="bold"/>
                                      </p:to>
                                    </p:set>
                                  </p:childTnLst>
                                </p:cTn>
                              </p:par>
                            </p:childTnLst>
                          </p:cTn>
                        </p:par>
                      </p:childTnLst>
                    </p:cTn>
                  </p:par>
                  <p:par>
                    <p:cTn id="7" fill="hold">
                      <p:stCondLst>
                        <p:cond delay="indefinite"/>
                      </p:stCondLst>
                      <p:childTnLst>
                        <p:par>
                          <p:cTn id="8" fill="hold">
                            <p:stCondLst>
                              <p:cond delay="0"/>
                            </p:stCondLst>
                            <p:childTnLst>
                              <p:par>
                                <p:cTn id="9" presetID="15" presetClass="emph" presetSubtype="0" nodeType="clickEffect">
                                  <p:stCondLst>
                                    <p:cond delay="0"/>
                                  </p:stCondLst>
                                  <p:iterate type="lt">
                                    <p:tmAbs val="25"/>
                                  </p:iterate>
                                  <p:childTnLst>
                                    <p:set>
                                      <p:cBhvr override="childStyle">
                                        <p:cTn id="10" dur="indefinite"/>
                                        <p:tgtEl>
                                          <p:spTgt spid="3">
                                            <p:txEl>
                                              <p:pRg st="3" end="3"/>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Types Of Documents That Can Contain Macros </a:t>
            </a:r>
            <a:br>
              <a:rPr lang="en-US" dirty="0"/>
            </a:br>
            <a:r>
              <a:rPr lang="en-US" dirty="0"/>
              <a:t>(Type ‘M’)</a:t>
            </a:r>
          </a:p>
        </p:txBody>
      </p:sp>
      <p:sp>
        <p:nvSpPr>
          <p:cNvPr id="3" name="Content Placeholder 2"/>
          <p:cNvSpPr>
            <a:spLocks noGrp="1"/>
          </p:cNvSpPr>
          <p:nvPr>
            <p:ph idx="1"/>
          </p:nvPr>
        </p:nvSpPr>
        <p:spPr/>
        <p:txBody>
          <a:bodyPr/>
          <a:lstStyle/>
          <a:p>
            <a:r>
              <a:rPr lang="en-US" dirty="0"/>
              <a:t>You can store the macros that you write for this class this way</a:t>
            </a:r>
          </a:p>
          <a:p>
            <a:pPr lvl="1"/>
            <a:r>
              <a:rPr lang="en-US" dirty="0"/>
              <a:t>In a single document ‘</a:t>
            </a:r>
            <a:r>
              <a:rPr lang="en-US" dirty="0">
                <a:latin typeface="Consolas" panose="020B0609020204030204" pitchFamily="49" charset="0"/>
                <a:cs typeface="Consolas" panose="020B0609020204030204" pitchFamily="49" charset="0"/>
              </a:rPr>
              <a:t>doc-m</a:t>
            </a:r>
            <a:r>
              <a:rPr lang="en-US" dirty="0"/>
              <a:t>’ document</a:t>
            </a:r>
          </a:p>
          <a:p>
            <a:r>
              <a:rPr lang="en-US" dirty="0"/>
              <a:t>You can also store macros in these documents (not for this class but important to be aware in terms of computer security).</a:t>
            </a:r>
          </a:p>
          <a:p>
            <a:pPr lvl="1"/>
            <a:r>
              <a:rPr lang="en-US" dirty="0"/>
              <a:t>Normal ‘</a:t>
            </a:r>
            <a:r>
              <a:rPr lang="en-US" dirty="0">
                <a:latin typeface="Consolas" panose="020B0609020204030204" pitchFamily="49" charset="0"/>
                <a:cs typeface="Consolas" panose="020B0609020204030204" pitchFamily="49" charset="0"/>
              </a:rPr>
              <a:t>dot-m</a:t>
            </a:r>
            <a:r>
              <a:rPr lang="en-US" dirty="0"/>
              <a:t>’ template i.e. “Normal.dotm”</a:t>
            </a:r>
          </a:p>
          <a:p>
            <a:pPr lvl="2"/>
            <a:r>
              <a:rPr lang="en-US" dirty="0"/>
              <a:t>Default template used to produce all Word documents (formatting, layout etc.)</a:t>
            </a:r>
          </a:p>
          <a:p>
            <a:pPr lvl="1"/>
            <a:r>
              <a:rPr lang="en-US" dirty="0"/>
              <a:t>Custom ‘</a:t>
            </a:r>
            <a:r>
              <a:rPr lang="en-US" dirty="0">
                <a:latin typeface="Consolas" panose="020B0609020204030204" pitchFamily="49" charset="0"/>
                <a:cs typeface="Consolas" panose="020B0609020204030204" pitchFamily="49" charset="0"/>
              </a:rPr>
              <a:t>dot-m</a:t>
            </a:r>
            <a:r>
              <a:rPr lang="en-US" dirty="0"/>
              <a:t>’ template e.g. “histPaper.dotm”, “psychPaper.dotm”…</a:t>
            </a:r>
          </a:p>
          <a:p>
            <a:pPr lvl="2"/>
            <a:r>
              <a:rPr lang="en-US" dirty="0"/>
              <a:t>You can override the default by creating your own template documents</a:t>
            </a:r>
          </a:p>
          <a:p>
            <a:pPr lvl="1"/>
            <a:endParaRPr lang="en-US" dirty="0"/>
          </a:p>
          <a:p>
            <a:endParaRPr lang="en-US" dirty="0"/>
          </a:p>
        </p:txBody>
      </p:sp>
    </p:spTree>
    <p:extLst>
      <p:ext uri="{BB962C8B-B14F-4D97-AF65-F5344CB8AC3E}">
        <p14:creationId xmlns:p14="http://schemas.microsoft.com/office/powerpoint/2010/main" val="319862113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3743325" y="5600700"/>
            <a:ext cx="5200650" cy="1104900"/>
          </a:xfrm>
          <a:prstGeom prst="rect">
            <a:avLst/>
          </a:prstGeom>
        </p:spPr>
      </p:pic>
      <p:sp>
        <p:nvSpPr>
          <p:cNvPr id="2" name="Title 1"/>
          <p:cNvSpPr>
            <a:spLocks noGrp="1"/>
          </p:cNvSpPr>
          <p:nvPr>
            <p:ph type="title"/>
          </p:nvPr>
        </p:nvSpPr>
        <p:spPr/>
        <p:txBody>
          <a:bodyPr>
            <a:normAutofit fontScale="90000"/>
          </a:bodyPr>
          <a:lstStyle/>
          <a:p>
            <a:r>
              <a:rPr lang="en-US" dirty="0"/>
              <a:t>Viewing File Information: Learning What Type Of File Is That Word Document</a:t>
            </a:r>
          </a:p>
        </p:txBody>
      </p:sp>
      <p:sp>
        <p:nvSpPr>
          <p:cNvPr id="3" name="Content Placeholder 2"/>
          <p:cNvSpPr>
            <a:spLocks noGrp="1"/>
          </p:cNvSpPr>
          <p:nvPr>
            <p:ph idx="1"/>
          </p:nvPr>
        </p:nvSpPr>
        <p:spPr/>
        <p:txBody>
          <a:bodyPr/>
          <a:lstStyle/>
          <a:p>
            <a:r>
              <a:rPr lang="en-US" dirty="0"/>
              <a:t>View details: select ‘view’ in a folder</a:t>
            </a:r>
          </a:p>
        </p:txBody>
      </p:sp>
      <p:sp>
        <p:nvSpPr>
          <p:cNvPr id="4" name="Freeform 3"/>
          <p:cNvSpPr/>
          <p:nvPr/>
        </p:nvSpPr>
        <p:spPr>
          <a:xfrm>
            <a:off x="5288573" y="5791200"/>
            <a:ext cx="2712427" cy="381000"/>
          </a:xfrm>
          <a:custGeom>
            <a:avLst/>
            <a:gdLst>
              <a:gd name="connsiteX0" fmla="*/ 1225899 w 2110154"/>
              <a:gd name="connsiteY0" fmla="*/ 0 h 763675"/>
              <a:gd name="connsiteX1" fmla="*/ 1215850 w 2110154"/>
              <a:gd name="connsiteY1" fmla="*/ 50242 h 763675"/>
              <a:gd name="connsiteX2" fmla="*/ 1155560 w 2110154"/>
              <a:gd name="connsiteY2" fmla="*/ 100484 h 763675"/>
              <a:gd name="connsiteX3" fmla="*/ 1105318 w 2110154"/>
              <a:gd name="connsiteY3" fmla="*/ 110532 h 763675"/>
              <a:gd name="connsiteX4" fmla="*/ 793820 w 2110154"/>
              <a:gd name="connsiteY4" fmla="*/ 100484 h 763675"/>
              <a:gd name="connsiteX5" fmla="*/ 723481 w 2110154"/>
              <a:gd name="connsiteY5" fmla="*/ 110532 h 763675"/>
              <a:gd name="connsiteX6" fmla="*/ 592852 w 2110154"/>
              <a:gd name="connsiteY6" fmla="*/ 120581 h 763675"/>
              <a:gd name="connsiteX7" fmla="*/ 522514 w 2110154"/>
              <a:gd name="connsiteY7" fmla="*/ 140677 h 763675"/>
              <a:gd name="connsiteX8" fmla="*/ 442127 w 2110154"/>
              <a:gd name="connsiteY8" fmla="*/ 180871 h 763675"/>
              <a:gd name="connsiteX9" fmla="*/ 371789 w 2110154"/>
              <a:gd name="connsiteY9" fmla="*/ 200967 h 763675"/>
              <a:gd name="connsiteX10" fmla="*/ 351692 w 2110154"/>
              <a:gd name="connsiteY10" fmla="*/ 231112 h 763675"/>
              <a:gd name="connsiteX11" fmla="*/ 271305 w 2110154"/>
              <a:gd name="connsiteY11" fmla="*/ 251209 h 763675"/>
              <a:gd name="connsiteX12" fmla="*/ 200967 w 2110154"/>
              <a:gd name="connsiteY12" fmla="*/ 271306 h 763675"/>
              <a:gd name="connsiteX13" fmla="*/ 140677 w 2110154"/>
              <a:gd name="connsiteY13" fmla="*/ 291403 h 763675"/>
              <a:gd name="connsiteX14" fmla="*/ 80387 w 2110154"/>
              <a:gd name="connsiteY14" fmla="*/ 351693 h 763675"/>
              <a:gd name="connsiteX15" fmla="*/ 50242 w 2110154"/>
              <a:gd name="connsiteY15" fmla="*/ 381838 h 763675"/>
              <a:gd name="connsiteX16" fmla="*/ 30145 w 2110154"/>
              <a:gd name="connsiteY16" fmla="*/ 442128 h 763675"/>
              <a:gd name="connsiteX17" fmla="*/ 20096 w 2110154"/>
              <a:gd name="connsiteY17" fmla="*/ 472273 h 763675"/>
              <a:gd name="connsiteX18" fmla="*/ 0 w 2110154"/>
              <a:gd name="connsiteY18" fmla="*/ 502418 h 763675"/>
              <a:gd name="connsiteX19" fmla="*/ 10048 w 2110154"/>
              <a:gd name="connsiteY19" fmla="*/ 572756 h 763675"/>
              <a:gd name="connsiteX20" fmla="*/ 50242 w 2110154"/>
              <a:gd name="connsiteY20" fmla="*/ 653143 h 763675"/>
              <a:gd name="connsiteX21" fmla="*/ 80387 w 2110154"/>
              <a:gd name="connsiteY21" fmla="*/ 693337 h 763675"/>
              <a:gd name="connsiteX22" fmla="*/ 110532 w 2110154"/>
              <a:gd name="connsiteY22" fmla="*/ 703385 h 763675"/>
              <a:gd name="connsiteX23" fmla="*/ 261257 w 2110154"/>
              <a:gd name="connsiteY23" fmla="*/ 733530 h 763675"/>
              <a:gd name="connsiteX24" fmla="*/ 351692 w 2110154"/>
              <a:gd name="connsiteY24" fmla="*/ 743578 h 763675"/>
              <a:gd name="connsiteX25" fmla="*/ 512466 w 2110154"/>
              <a:gd name="connsiteY25" fmla="*/ 763675 h 763675"/>
              <a:gd name="connsiteX26" fmla="*/ 783771 w 2110154"/>
              <a:gd name="connsiteY26" fmla="*/ 753627 h 763675"/>
              <a:gd name="connsiteX27" fmla="*/ 813916 w 2110154"/>
              <a:gd name="connsiteY27" fmla="*/ 743578 h 763675"/>
              <a:gd name="connsiteX28" fmla="*/ 1185705 w 2110154"/>
              <a:gd name="connsiteY28" fmla="*/ 733530 h 763675"/>
              <a:gd name="connsiteX29" fmla="*/ 1547446 w 2110154"/>
              <a:gd name="connsiteY29" fmla="*/ 713433 h 763675"/>
              <a:gd name="connsiteX30" fmla="*/ 1698171 w 2110154"/>
              <a:gd name="connsiteY30" fmla="*/ 703385 h 763675"/>
              <a:gd name="connsiteX31" fmla="*/ 1748413 w 2110154"/>
              <a:gd name="connsiteY31" fmla="*/ 693337 h 763675"/>
              <a:gd name="connsiteX32" fmla="*/ 1818751 w 2110154"/>
              <a:gd name="connsiteY32" fmla="*/ 683288 h 763675"/>
              <a:gd name="connsiteX33" fmla="*/ 1848896 w 2110154"/>
              <a:gd name="connsiteY33" fmla="*/ 673240 h 763675"/>
              <a:gd name="connsiteX34" fmla="*/ 1949380 w 2110154"/>
              <a:gd name="connsiteY34" fmla="*/ 653143 h 763675"/>
              <a:gd name="connsiteX35" fmla="*/ 2029767 w 2110154"/>
              <a:gd name="connsiteY35" fmla="*/ 602901 h 763675"/>
              <a:gd name="connsiteX36" fmla="*/ 2059912 w 2110154"/>
              <a:gd name="connsiteY36" fmla="*/ 592853 h 763675"/>
              <a:gd name="connsiteX37" fmla="*/ 2090057 w 2110154"/>
              <a:gd name="connsiteY37" fmla="*/ 522515 h 763675"/>
              <a:gd name="connsiteX38" fmla="*/ 2110154 w 2110154"/>
              <a:gd name="connsiteY38" fmla="*/ 462225 h 763675"/>
              <a:gd name="connsiteX39" fmla="*/ 2100105 w 2110154"/>
              <a:gd name="connsiteY39" fmla="*/ 391886 h 763675"/>
              <a:gd name="connsiteX40" fmla="*/ 2090057 w 2110154"/>
              <a:gd name="connsiteY40" fmla="*/ 361741 h 763675"/>
              <a:gd name="connsiteX41" fmla="*/ 2049863 w 2110154"/>
              <a:gd name="connsiteY41" fmla="*/ 341644 h 763675"/>
              <a:gd name="connsiteX42" fmla="*/ 2019718 w 2110154"/>
              <a:gd name="connsiteY42" fmla="*/ 321548 h 763675"/>
              <a:gd name="connsiteX43" fmla="*/ 1989573 w 2110154"/>
              <a:gd name="connsiteY43" fmla="*/ 291403 h 763675"/>
              <a:gd name="connsiteX44" fmla="*/ 1929283 w 2110154"/>
              <a:gd name="connsiteY44" fmla="*/ 271306 h 763675"/>
              <a:gd name="connsiteX45" fmla="*/ 1899138 w 2110154"/>
              <a:gd name="connsiteY45" fmla="*/ 261258 h 763675"/>
              <a:gd name="connsiteX46" fmla="*/ 1868993 w 2110154"/>
              <a:gd name="connsiteY46" fmla="*/ 241161 h 763675"/>
              <a:gd name="connsiteX47" fmla="*/ 1828800 w 2110154"/>
              <a:gd name="connsiteY47" fmla="*/ 221064 h 763675"/>
              <a:gd name="connsiteX48" fmla="*/ 1798655 w 2110154"/>
              <a:gd name="connsiteY48" fmla="*/ 190919 h 763675"/>
              <a:gd name="connsiteX49" fmla="*/ 1657978 w 2110154"/>
              <a:gd name="connsiteY49" fmla="*/ 180871 h 763675"/>
              <a:gd name="connsiteX50" fmla="*/ 1617784 w 2110154"/>
              <a:gd name="connsiteY50" fmla="*/ 160774 h 763675"/>
              <a:gd name="connsiteX51" fmla="*/ 1497204 w 2110154"/>
              <a:gd name="connsiteY51" fmla="*/ 130629 h 763675"/>
              <a:gd name="connsiteX52" fmla="*/ 1467059 w 2110154"/>
              <a:gd name="connsiteY52" fmla="*/ 120581 h 763675"/>
              <a:gd name="connsiteX53" fmla="*/ 1205802 w 2110154"/>
              <a:gd name="connsiteY53" fmla="*/ 130629 h 763675"/>
              <a:gd name="connsiteX54" fmla="*/ 1175657 w 2110154"/>
              <a:gd name="connsiteY54" fmla="*/ 140677 h 763675"/>
              <a:gd name="connsiteX55" fmla="*/ 1135463 w 2110154"/>
              <a:gd name="connsiteY55" fmla="*/ 150726 h 763675"/>
              <a:gd name="connsiteX56" fmla="*/ 934496 w 2110154"/>
              <a:gd name="connsiteY56" fmla="*/ 160774 h 763675"/>
              <a:gd name="connsiteX57" fmla="*/ 803868 w 2110154"/>
              <a:gd name="connsiteY57" fmla="*/ 160774 h 763675"/>
              <a:gd name="connsiteX58" fmla="*/ 773723 w 2110154"/>
              <a:gd name="connsiteY58" fmla="*/ 130629 h 763675"/>
              <a:gd name="connsiteX59" fmla="*/ 723481 w 2110154"/>
              <a:gd name="connsiteY59" fmla="*/ 120581 h 763675"/>
              <a:gd name="connsiteX60" fmla="*/ 693336 w 2110154"/>
              <a:gd name="connsiteY60" fmla="*/ 110532 h 763675"/>
              <a:gd name="connsiteX61" fmla="*/ 643094 w 2110154"/>
              <a:gd name="connsiteY61" fmla="*/ 60291 h 763675"/>
              <a:gd name="connsiteX62" fmla="*/ 612949 w 2110154"/>
              <a:gd name="connsiteY62" fmla="*/ 40194 h 763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110154" h="763675">
                <a:moveTo>
                  <a:pt x="1225899" y="0"/>
                </a:moveTo>
                <a:cubicBezTo>
                  <a:pt x="1222549" y="16747"/>
                  <a:pt x="1223488" y="34966"/>
                  <a:pt x="1215850" y="50242"/>
                </a:cubicBezTo>
                <a:cubicBezTo>
                  <a:pt x="1209835" y="62271"/>
                  <a:pt x="1169765" y="95157"/>
                  <a:pt x="1155560" y="100484"/>
                </a:cubicBezTo>
                <a:cubicBezTo>
                  <a:pt x="1139568" y="106481"/>
                  <a:pt x="1122065" y="107183"/>
                  <a:pt x="1105318" y="110532"/>
                </a:cubicBezTo>
                <a:cubicBezTo>
                  <a:pt x="1001485" y="107183"/>
                  <a:pt x="897707" y="100484"/>
                  <a:pt x="793820" y="100484"/>
                </a:cubicBezTo>
                <a:cubicBezTo>
                  <a:pt x="770136" y="100484"/>
                  <a:pt x="747048" y="108175"/>
                  <a:pt x="723481" y="110532"/>
                </a:cubicBezTo>
                <a:cubicBezTo>
                  <a:pt x="680026" y="114878"/>
                  <a:pt x="636395" y="117231"/>
                  <a:pt x="592852" y="120581"/>
                </a:cubicBezTo>
                <a:cubicBezTo>
                  <a:pt x="575800" y="124844"/>
                  <a:pt x="540131" y="132669"/>
                  <a:pt x="522514" y="140677"/>
                </a:cubicBezTo>
                <a:cubicBezTo>
                  <a:pt x="495241" y="153074"/>
                  <a:pt x="470548" y="171398"/>
                  <a:pt x="442127" y="180871"/>
                </a:cubicBezTo>
                <a:cubicBezTo>
                  <a:pt x="398881" y="195286"/>
                  <a:pt x="422258" y="188350"/>
                  <a:pt x="371789" y="200967"/>
                </a:cubicBezTo>
                <a:cubicBezTo>
                  <a:pt x="365090" y="211015"/>
                  <a:pt x="362494" y="225711"/>
                  <a:pt x="351692" y="231112"/>
                </a:cubicBezTo>
                <a:cubicBezTo>
                  <a:pt x="326988" y="243464"/>
                  <a:pt x="297508" y="242474"/>
                  <a:pt x="271305" y="251209"/>
                </a:cubicBezTo>
                <a:cubicBezTo>
                  <a:pt x="170025" y="284971"/>
                  <a:pt x="327102" y="233465"/>
                  <a:pt x="200967" y="271306"/>
                </a:cubicBezTo>
                <a:cubicBezTo>
                  <a:pt x="180677" y="277393"/>
                  <a:pt x="140677" y="291403"/>
                  <a:pt x="140677" y="291403"/>
                </a:cubicBezTo>
                <a:lnTo>
                  <a:pt x="80387" y="351693"/>
                </a:lnTo>
                <a:lnTo>
                  <a:pt x="50242" y="381838"/>
                </a:lnTo>
                <a:lnTo>
                  <a:pt x="30145" y="442128"/>
                </a:lnTo>
                <a:cubicBezTo>
                  <a:pt x="26795" y="452176"/>
                  <a:pt x="25971" y="463460"/>
                  <a:pt x="20096" y="472273"/>
                </a:cubicBezTo>
                <a:lnTo>
                  <a:pt x="0" y="502418"/>
                </a:lnTo>
                <a:cubicBezTo>
                  <a:pt x="3349" y="525864"/>
                  <a:pt x="4304" y="549779"/>
                  <a:pt x="10048" y="572756"/>
                </a:cubicBezTo>
                <a:cubicBezTo>
                  <a:pt x="18719" y="607441"/>
                  <a:pt x="30792" y="625914"/>
                  <a:pt x="50242" y="653143"/>
                </a:cubicBezTo>
                <a:cubicBezTo>
                  <a:pt x="59976" y="666771"/>
                  <a:pt x="67521" y="682616"/>
                  <a:pt x="80387" y="693337"/>
                </a:cubicBezTo>
                <a:cubicBezTo>
                  <a:pt x="88524" y="700118"/>
                  <a:pt x="100192" y="701087"/>
                  <a:pt x="110532" y="703385"/>
                </a:cubicBezTo>
                <a:cubicBezTo>
                  <a:pt x="160549" y="714500"/>
                  <a:pt x="210717" y="725107"/>
                  <a:pt x="261257" y="733530"/>
                </a:cubicBezTo>
                <a:cubicBezTo>
                  <a:pt x="291175" y="738516"/>
                  <a:pt x="321578" y="739964"/>
                  <a:pt x="351692" y="743578"/>
                </a:cubicBezTo>
                <a:lnTo>
                  <a:pt x="512466" y="763675"/>
                </a:lnTo>
                <a:cubicBezTo>
                  <a:pt x="602901" y="760326"/>
                  <a:pt x="693474" y="759647"/>
                  <a:pt x="783771" y="753627"/>
                </a:cubicBezTo>
                <a:cubicBezTo>
                  <a:pt x="794339" y="752922"/>
                  <a:pt x="803337" y="744107"/>
                  <a:pt x="813916" y="743578"/>
                </a:cubicBezTo>
                <a:cubicBezTo>
                  <a:pt x="937736" y="737387"/>
                  <a:pt x="1061775" y="736879"/>
                  <a:pt x="1185705" y="733530"/>
                </a:cubicBezTo>
                <a:lnTo>
                  <a:pt x="1547446" y="713433"/>
                </a:lnTo>
                <a:cubicBezTo>
                  <a:pt x="1597712" y="710476"/>
                  <a:pt x="1648068" y="708395"/>
                  <a:pt x="1698171" y="703385"/>
                </a:cubicBezTo>
                <a:cubicBezTo>
                  <a:pt x="1715165" y="701686"/>
                  <a:pt x="1731566" y="696145"/>
                  <a:pt x="1748413" y="693337"/>
                </a:cubicBezTo>
                <a:cubicBezTo>
                  <a:pt x="1771775" y="689443"/>
                  <a:pt x="1795305" y="686638"/>
                  <a:pt x="1818751" y="683288"/>
                </a:cubicBezTo>
                <a:cubicBezTo>
                  <a:pt x="1828799" y="679939"/>
                  <a:pt x="1838510" y="675317"/>
                  <a:pt x="1848896" y="673240"/>
                </a:cubicBezTo>
                <a:cubicBezTo>
                  <a:pt x="1900917" y="662836"/>
                  <a:pt x="1909647" y="670171"/>
                  <a:pt x="1949380" y="653143"/>
                </a:cubicBezTo>
                <a:cubicBezTo>
                  <a:pt x="2035308" y="616317"/>
                  <a:pt x="1943203" y="652366"/>
                  <a:pt x="2029767" y="602901"/>
                </a:cubicBezTo>
                <a:cubicBezTo>
                  <a:pt x="2038963" y="597646"/>
                  <a:pt x="2049864" y="596202"/>
                  <a:pt x="2059912" y="592853"/>
                </a:cubicBezTo>
                <a:cubicBezTo>
                  <a:pt x="2092252" y="495831"/>
                  <a:pt x="2040397" y="646664"/>
                  <a:pt x="2090057" y="522515"/>
                </a:cubicBezTo>
                <a:cubicBezTo>
                  <a:pt x="2097925" y="502846"/>
                  <a:pt x="2110154" y="462225"/>
                  <a:pt x="2110154" y="462225"/>
                </a:cubicBezTo>
                <a:cubicBezTo>
                  <a:pt x="2106804" y="438779"/>
                  <a:pt x="2104750" y="415110"/>
                  <a:pt x="2100105" y="391886"/>
                </a:cubicBezTo>
                <a:cubicBezTo>
                  <a:pt x="2098028" y="381500"/>
                  <a:pt x="2097547" y="369231"/>
                  <a:pt x="2090057" y="361741"/>
                </a:cubicBezTo>
                <a:cubicBezTo>
                  <a:pt x="2079465" y="351149"/>
                  <a:pt x="2062869" y="349076"/>
                  <a:pt x="2049863" y="341644"/>
                </a:cubicBezTo>
                <a:cubicBezTo>
                  <a:pt x="2039378" y="335652"/>
                  <a:pt x="2028995" y="329279"/>
                  <a:pt x="2019718" y="321548"/>
                </a:cubicBezTo>
                <a:cubicBezTo>
                  <a:pt x="2008801" y="312451"/>
                  <a:pt x="2001995" y="298304"/>
                  <a:pt x="1989573" y="291403"/>
                </a:cubicBezTo>
                <a:cubicBezTo>
                  <a:pt x="1971055" y="281115"/>
                  <a:pt x="1949380" y="278005"/>
                  <a:pt x="1929283" y="271306"/>
                </a:cubicBezTo>
                <a:lnTo>
                  <a:pt x="1899138" y="261258"/>
                </a:lnTo>
                <a:cubicBezTo>
                  <a:pt x="1889090" y="254559"/>
                  <a:pt x="1879478" y="247153"/>
                  <a:pt x="1868993" y="241161"/>
                </a:cubicBezTo>
                <a:cubicBezTo>
                  <a:pt x="1855988" y="233729"/>
                  <a:pt x="1840989" y="229771"/>
                  <a:pt x="1828800" y="221064"/>
                </a:cubicBezTo>
                <a:cubicBezTo>
                  <a:pt x="1817236" y="212804"/>
                  <a:pt x="1812488" y="194174"/>
                  <a:pt x="1798655" y="190919"/>
                </a:cubicBezTo>
                <a:cubicBezTo>
                  <a:pt x="1752893" y="180152"/>
                  <a:pt x="1704870" y="184220"/>
                  <a:pt x="1657978" y="180871"/>
                </a:cubicBezTo>
                <a:cubicBezTo>
                  <a:pt x="1644580" y="174172"/>
                  <a:pt x="1632082" y="165242"/>
                  <a:pt x="1617784" y="160774"/>
                </a:cubicBezTo>
                <a:cubicBezTo>
                  <a:pt x="1578240" y="148416"/>
                  <a:pt x="1536508" y="143730"/>
                  <a:pt x="1497204" y="130629"/>
                </a:cubicBezTo>
                <a:lnTo>
                  <a:pt x="1467059" y="120581"/>
                </a:lnTo>
                <a:cubicBezTo>
                  <a:pt x="1379973" y="123930"/>
                  <a:pt x="1292746" y="124633"/>
                  <a:pt x="1205802" y="130629"/>
                </a:cubicBezTo>
                <a:cubicBezTo>
                  <a:pt x="1195235" y="131358"/>
                  <a:pt x="1185841" y="137767"/>
                  <a:pt x="1175657" y="140677"/>
                </a:cubicBezTo>
                <a:cubicBezTo>
                  <a:pt x="1162378" y="144471"/>
                  <a:pt x="1149226" y="149579"/>
                  <a:pt x="1135463" y="150726"/>
                </a:cubicBezTo>
                <a:cubicBezTo>
                  <a:pt x="1068622" y="156296"/>
                  <a:pt x="1001485" y="157425"/>
                  <a:pt x="934496" y="160774"/>
                </a:cubicBezTo>
                <a:cubicBezTo>
                  <a:pt x="883736" y="177693"/>
                  <a:pt x="878918" y="183866"/>
                  <a:pt x="803868" y="160774"/>
                </a:cubicBezTo>
                <a:cubicBezTo>
                  <a:pt x="790286" y="156595"/>
                  <a:pt x="786433" y="136984"/>
                  <a:pt x="773723" y="130629"/>
                </a:cubicBezTo>
                <a:cubicBezTo>
                  <a:pt x="758447" y="122991"/>
                  <a:pt x="740050" y="124723"/>
                  <a:pt x="723481" y="120581"/>
                </a:cubicBezTo>
                <a:cubicBezTo>
                  <a:pt x="713205" y="118012"/>
                  <a:pt x="703384" y="113882"/>
                  <a:pt x="693336" y="110532"/>
                </a:cubicBezTo>
                <a:cubicBezTo>
                  <a:pt x="673238" y="80386"/>
                  <a:pt x="676589" y="77039"/>
                  <a:pt x="643094" y="60291"/>
                </a:cubicBezTo>
                <a:cubicBezTo>
                  <a:pt x="609772" y="43630"/>
                  <a:pt x="612949" y="62590"/>
                  <a:pt x="612949" y="40194"/>
                </a:cubicBezTo>
              </a:path>
            </a:pathLst>
          </a:custGeom>
          <a:noFill/>
          <a:ln w="38100">
            <a:solidFill>
              <a:srgbClr val="FF0000"/>
            </a:solidFill>
            <a:prstDash val="sysDas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nvGrpSpPr>
          <p:cNvPr id="7" name="Group 6"/>
          <p:cNvGrpSpPr/>
          <p:nvPr/>
        </p:nvGrpSpPr>
        <p:grpSpPr>
          <a:xfrm>
            <a:off x="685800" y="2019029"/>
            <a:ext cx="2286000" cy="3772171"/>
            <a:chOff x="838200" y="1750087"/>
            <a:chExt cx="2286000" cy="3772171"/>
          </a:xfrm>
        </p:grpSpPr>
        <p:pic>
          <p:nvPicPr>
            <p:cNvPr id="1024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0000" r="32420" b="53584"/>
            <a:stretch/>
          </p:blipFill>
          <p:spPr bwMode="auto">
            <a:xfrm>
              <a:off x="838200" y="1750087"/>
              <a:ext cx="2286000" cy="37721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ight Arrow 9"/>
            <p:cNvSpPr/>
            <p:nvPr/>
          </p:nvSpPr>
          <p:spPr>
            <a:xfrm rot="13798570">
              <a:off x="2170418" y="3886877"/>
              <a:ext cx="447676" cy="304800"/>
            </a:xfrm>
            <a:prstGeom prst="rightArrow">
              <a:avLst/>
            </a:prstGeom>
            <a:solidFill>
              <a:srgbClr val="FF0000"/>
            </a:solidFill>
            <a:ln w="25400">
              <a:solidFill>
                <a:srgbClr val="FF0000"/>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Tree>
    <p:extLst>
      <p:ext uri="{BB962C8B-B14F-4D97-AF65-F5344CB8AC3E}">
        <p14:creationId xmlns:p14="http://schemas.microsoft.com/office/powerpoint/2010/main" val="3590461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6211" y="3979774"/>
            <a:ext cx="2426917" cy="2918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a:t>Viewing File Suffixes</a:t>
            </a:r>
          </a:p>
        </p:txBody>
      </p:sp>
      <p:sp>
        <p:nvSpPr>
          <p:cNvPr id="3" name="Content Placeholder 2"/>
          <p:cNvSpPr>
            <a:spLocks noGrp="1"/>
          </p:cNvSpPr>
          <p:nvPr>
            <p:ph idx="1"/>
          </p:nvPr>
        </p:nvSpPr>
        <p:spPr/>
        <p:txBody>
          <a:bodyPr/>
          <a:lstStyle/>
          <a:p>
            <a:r>
              <a:rPr lang="en-US" sz="2000" dirty="0"/>
              <a:t>In a folder select: </a:t>
            </a:r>
            <a:r>
              <a:rPr lang="en-US" sz="2000" dirty="0">
                <a:latin typeface="Consolas" panose="020B0609020204030204" pitchFamily="49" charset="0"/>
                <a:cs typeface="Consolas" panose="020B0609020204030204" pitchFamily="49" charset="0"/>
              </a:rPr>
              <a:t>Tools-&gt;Folder options</a:t>
            </a:r>
          </a:p>
          <a:p>
            <a:endParaRPr lang="en-US" sz="2000" dirty="0">
              <a:latin typeface="Consolas" panose="020B0609020204030204" pitchFamily="49" charset="0"/>
              <a:cs typeface="Consolas" panose="020B0609020204030204" pitchFamily="49" charset="0"/>
            </a:endParaRPr>
          </a:p>
          <a:p>
            <a:endParaRPr lang="en-US" sz="2000" dirty="0">
              <a:latin typeface="Consolas" panose="020B0609020204030204" pitchFamily="49" charset="0"/>
              <a:cs typeface="Consolas" panose="020B0609020204030204" pitchFamily="49" charset="0"/>
            </a:endParaRPr>
          </a:p>
          <a:p>
            <a:endParaRPr lang="en-US" sz="2000" dirty="0">
              <a:latin typeface="Consolas" panose="020B0609020204030204" pitchFamily="49" charset="0"/>
              <a:cs typeface="Consolas" panose="020B0609020204030204" pitchFamily="49" charset="0"/>
            </a:endParaRPr>
          </a:p>
          <a:p>
            <a:endParaRPr lang="en-US" sz="2000" dirty="0">
              <a:latin typeface="Consolas" panose="020B0609020204030204" pitchFamily="49" charset="0"/>
              <a:cs typeface="Consolas" panose="020B0609020204030204" pitchFamily="49" charset="0"/>
            </a:endParaRPr>
          </a:p>
          <a:p>
            <a:r>
              <a:rPr lang="en-US" sz="2000" dirty="0">
                <a:cs typeface="Consolas" panose="020B0609020204030204" pitchFamily="49" charset="0"/>
              </a:rPr>
              <a:t>Under the ‘</a:t>
            </a:r>
            <a:r>
              <a:rPr lang="en-US" sz="2000" dirty="0">
                <a:latin typeface="Consolas" panose="020B0609020204030204" pitchFamily="49" charset="0"/>
                <a:cs typeface="Consolas" panose="020B0609020204030204" pitchFamily="49" charset="0"/>
              </a:rPr>
              <a:t>view</a:t>
            </a:r>
            <a:r>
              <a:rPr lang="en-US" sz="2000" dirty="0">
                <a:cs typeface="Consolas" panose="020B0609020204030204" pitchFamily="49" charset="0"/>
              </a:rPr>
              <a:t>’ tab uncheck ‘</a:t>
            </a:r>
            <a:r>
              <a:rPr lang="en-US" sz="2000" dirty="0">
                <a:latin typeface="Consolas" panose="020B0609020204030204" pitchFamily="49" charset="0"/>
                <a:cs typeface="Consolas" panose="020B0609020204030204" pitchFamily="49" charset="0"/>
              </a:rPr>
              <a:t>Hide extensions for known file types</a:t>
            </a:r>
            <a:r>
              <a:rPr lang="en-US" sz="2000" dirty="0">
                <a:cs typeface="Consolas" panose="020B0609020204030204" pitchFamily="49" charset="0"/>
              </a:rPr>
              <a:t>’</a:t>
            </a:r>
          </a:p>
        </p:txBody>
      </p:sp>
      <p:grpSp>
        <p:nvGrpSpPr>
          <p:cNvPr id="7" name="Group 6"/>
          <p:cNvGrpSpPr/>
          <p:nvPr/>
        </p:nvGrpSpPr>
        <p:grpSpPr>
          <a:xfrm>
            <a:off x="796211" y="1868942"/>
            <a:ext cx="2529117" cy="1560058"/>
            <a:chOff x="838199" y="1752600"/>
            <a:chExt cx="2529117" cy="1560058"/>
          </a:xfrm>
        </p:grpSpPr>
        <p:pic>
          <p:nvPicPr>
            <p:cNvPr id="1126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0574" t="21929" r="56898" b="59610"/>
            <a:stretch/>
          </p:blipFill>
          <p:spPr bwMode="auto">
            <a:xfrm>
              <a:off x="838199" y="1752600"/>
              <a:ext cx="2529117" cy="129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ight Arrow 9"/>
            <p:cNvSpPr/>
            <p:nvPr/>
          </p:nvSpPr>
          <p:spPr>
            <a:xfrm rot="13798570">
              <a:off x="2551419" y="2936420"/>
              <a:ext cx="447676" cy="304800"/>
            </a:xfrm>
            <a:prstGeom prst="rightArrow">
              <a:avLst/>
            </a:prstGeom>
            <a:solidFill>
              <a:srgbClr val="FF0000"/>
            </a:solidFill>
            <a:ln w="25400">
              <a:solidFill>
                <a:srgbClr val="FF0000"/>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12" name="Right Arrow 11"/>
          <p:cNvSpPr/>
          <p:nvPr/>
        </p:nvSpPr>
        <p:spPr>
          <a:xfrm rot="13798570">
            <a:off x="1370306" y="6027336"/>
            <a:ext cx="447676" cy="304800"/>
          </a:xfrm>
          <a:prstGeom prst="rightArrow">
            <a:avLst/>
          </a:prstGeom>
          <a:solidFill>
            <a:srgbClr val="FF0000"/>
          </a:solidFill>
          <a:ln w="25400">
            <a:solidFill>
              <a:srgbClr val="FF0000"/>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9" name="Picture 8"/>
          <p:cNvPicPr>
            <a:picLocks noChangeAspect="1"/>
          </p:cNvPicPr>
          <p:nvPr/>
        </p:nvPicPr>
        <p:blipFill>
          <a:blip r:embed="rId4"/>
          <a:stretch>
            <a:fillRect/>
          </a:stretch>
        </p:blipFill>
        <p:spPr>
          <a:xfrm>
            <a:off x="4953000" y="3971761"/>
            <a:ext cx="1971675" cy="2926381"/>
          </a:xfrm>
          <a:prstGeom prst="rect">
            <a:avLst/>
          </a:prstGeom>
        </p:spPr>
      </p:pic>
      <p:cxnSp>
        <p:nvCxnSpPr>
          <p:cNvPr id="13" name="Straight Arrow Connector 12"/>
          <p:cNvCxnSpPr/>
          <p:nvPr/>
        </p:nvCxnSpPr>
        <p:spPr>
          <a:xfrm flipH="1">
            <a:off x="6438900" y="5334000"/>
            <a:ext cx="838200" cy="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6438900" y="6629400"/>
            <a:ext cx="838200" cy="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5043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20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200"/>
                                  </p:stCondLst>
                                  <p:childTnLst>
                                    <p:set>
                                      <p:cBhvr>
                                        <p:cTn id="14" dur="1" fill="hold">
                                          <p:stCondLst>
                                            <p:cond delay="499"/>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randombar(horizontal)">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randombar(horizontal)">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1+#ppt_w/2"/>
                                          </p:val>
                                        </p:tav>
                                        <p:tav tm="100000">
                                          <p:val>
                                            <p:strVal val="#ppt_x"/>
                                          </p:val>
                                        </p:tav>
                                      </p:tavLst>
                                    </p:anim>
                                    <p:anim calcmode="lin" valueType="num">
                                      <p:cBhvr additive="base">
                                        <p:cTn id="34" dur="500" fill="hold"/>
                                        <p:tgtEl>
                                          <p:spTgt spid="13"/>
                                        </p:tgtEl>
                                        <p:attrNameLst>
                                          <p:attrName>ppt_y</p:attrName>
                                        </p:attrNameLst>
                                      </p:cBhvr>
                                      <p:tavLst>
                                        <p:tav tm="0">
                                          <p:val>
                                            <p:strVal val="#ppt_y"/>
                                          </p:val>
                                        </p:tav>
                                        <p:tav tm="100000">
                                          <p:val>
                                            <p:strVal val="#ppt_y"/>
                                          </p:val>
                                        </p:tav>
                                      </p:tavLst>
                                    </p:anim>
                                  </p:childTnLst>
                                </p:cTn>
                              </p:par>
                              <p:par>
                                <p:cTn id="35" presetID="2" presetClass="entr" presetSubtype="2"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1+#ppt_w/2"/>
                                          </p:val>
                                        </p:tav>
                                        <p:tav tm="100000">
                                          <p:val>
                                            <p:strVal val="#ppt_x"/>
                                          </p:val>
                                        </p:tav>
                                      </p:tavLst>
                                    </p:anim>
                                    <p:anim calcmode="lin" valueType="num">
                                      <p:cBhvr additive="base">
                                        <p:cTn id="3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autoUpdateAnimBg="0"/>
      <p:bldP spid="12"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.DOCX (And .XLSX, .PPTX)</a:t>
            </a:r>
          </a:p>
        </p:txBody>
      </p:sp>
      <p:sp>
        <p:nvSpPr>
          <p:cNvPr id="3" name="Content Placeholder 2"/>
          <p:cNvSpPr>
            <a:spLocks noGrp="1"/>
          </p:cNvSpPr>
          <p:nvPr>
            <p:ph idx="1"/>
          </p:nvPr>
        </p:nvSpPr>
        <p:spPr/>
        <p:txBody>
          <a:bodyPr/>
          <a:lstStyle/>
          <a:p>
            <a:r>
              <a:rPr lang="en-US" dirty="0"/>
              <a:t>These types of files cannot have macros attached to them.</a:t>
            </a:r>
          </a:p>
          <a:p>
            <a:pPr lvl="1"/>
            <a:r>
              <a:rPr lang="en-US" dirty="0"/>
              <a:t>Reduced capabilities (no macros) but increased security (no macros)</a:t>
            </a:r>
          </a:p>
          <a:p>
            <a:r>
              <a:rPr lang="en-US" dirty="0"/>
              <a:t>Question: Are these files with these extensions 100% safe?</a:t>
            </a:r>
          </a:p>
        </p:txBody>
      </p:sp>
      <p:grpSp>
        <p:nvGrpSpPr>
          <p:cNvPr id="7" name="Group 6"/>
          <p:cNvGrpSpPr/>
          <p:nvPr/>
        </p:nvGrpSpPr>
        <p:grpSpPr>
          <a:xfrm>
            <a:off x="838200" y="3304194"/>
            <a:ext cx="6722169" cy="646331"/>
            <a:chOff x="762000" y="3382911"/>
            <a:chExt cx="6722169" cy="646331"/>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382911"/>
              <a:ext cx="4605136" cy="6332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5426769" y="3382911"/>
              <a:ext cx="2057400" cy="646331"/>
            </a:xfrm>
            <a:prstGeom prst="rect">
              <a:avLst/>
            </a:prstGeom>
            <a:noFill/>
          </p:spPr>
          <p:txBody>
            <a:bodyPr wrap="square" rtlCol="0">
              <a:spAutoFit/>
            </a:bodyPr>
            <a:lstStyle/>
            <a:p>
              <a:r>
                <a:rPr lang="en-US" dirty="0"/>
                <a:t>File name extensions hidden</a:t>
              </a:r>
            </a:p>
          </p:txBody>
        </p:sp>
      </p:grpSp>
      <p:grpSp>
        <p:nvGrpSpPr>
          <p:cNvPr id="8" name="Group 7"/>
          <p:cNvGrpSpPr/>
          <p:nvPr/>
        </p:nvGrpSpPr>
        <p:grpSpPr>
          <a:xfrm>
            <a:off x="922684" y="4343400"/>
            <a:ext cx="7298632" cy="646331"/>
            <a:chOff x="702367" y="5255606"/>
            <a:chExt cx="7298632" cy="646331"/>
          </a:xfrm>
        </p:grpSpPr>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2367" y="5318022"/>
              <a:ext cx="4724402" cy="5839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5426768" y="5255606"/>
              <a:ext cx="2574231" cy="646331"/>
            </a:xfrm>
            <a:prstGeom prst="rect">
              <a:avLst/>
            </a:prstGeom>
            <a:noFill/>
          </p:spPr>
          <p:txBody>
            <a:bodyPr wrap="square" rtlCol="0">
              <a:spAutoFit/>
            </a:bodyPr>
            <a:lstStyle/>
            <a:p>
              <a:r>
                <a:rPr lang="en-US" dirty="0"/>
                <a:t>Enabling the display of file name extensions</a:t>
              </a:r>
            </a:p>
          </p:txBody>
        </p:sp>
      </p:grpSp>
    </p:spTree>
    <p:extLst>
      <p:ext uri="{BB962C8B-B14F-4D97-AF65-F5344CB8AC3E}">
        <p14:creationId xmlns:p14="http://schemas.microsoft.com/office/powerpoint/2010/main" val="620234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Macros And Security</a:t>
            </a:r>
          </a:p>
        </p:txBody>
      </p:sp>
      <p:sp>
        <p:nvSpPr>
          <p:cNvPr id="3" name="Content Placeholder 2"/>
          <p:cNvSpPr>
            <a:spLocks noGrp="1"/>
          </p:cNvSpPr>
          <p:nvPr>
            <p:ph idx="1"/>
          </p:nvPr>
        </p:nvSpPr>
        <p:spPr/>
        <p:txBody>
          <a:bodyPr/>
          <a:lstStyle/>
          <a:p>
            <a:r>
              <a:rPr lang="en-US" dirty="0"/>
              <a:t>Cannot contain macros</a:t>
            </a:r>
          </a:p>
          <a:p>
            <a:pPr lvl="1"/>
            <a:r>
              <a:rPr lang="en-US" dirty="0"/>
              <a:t>MS-Office files that really end in ‘x’ e.g. “</a:t>
            </a:r>
            <a:r>
              <a:rPr lang="en-US" dirty="0">
                <a:latin typeface="Consolas" panose="020B0609020204030204" pitchFamily="49" charset="0"/>
              </a:rPr>
              <a:t>docx</a:t>
            </a:r>
            <a:r>
              <a:rPr lang="en-US" dirty="0"/>
              <a:t>”, “</a:t>
            </a:r>
            <a:r>
              <a:rPr lang="en-US" dirty="0">
                <a:latin typeface="Consolas" panose="020B0609020204030204" pitchFamily="49" charset="0"/>
              </a:rPr>
              <a:t>xlsx</a:t>
            </a:r>
            <a:r>
              <a:rPr lang="en-US" dirty="0"/>
              <a:t>”, “</a:t>
            </a:r>
            <a:r>
              <a:rPr lang="en-US" dirty="0">
                <a:latin typeface="Consolas" panose="020B0609020204030204" pitchFamily="49" charset="0"/>
              </a:rPr>
              <a:t>pptx</a:t>
            </a:r>
            <a:r>
              <a:rPr lang="en-US" dirty="0"/>
              <a:t>” etc.</a:t>
            </a:r>
          </a:p>
          <a:p>
            <a:pPr lvl="1"/>
            <a:r>
              <a:rPr lang="en-US" dirty="0"/>
              <a:t>When you save a document in Office 2007 (or newer) it will in one of these file types.</a:t>
            </a:r>
          </a:p>
          <a:p>
            <a:pPr lvl="1"/>
            <a:endParaRPr lang="en-US" dirty="0"/>
          </a:p>
          <a:p>
            <a:r>
              <a:rPr lang="en-US" dirty="0"/>
              <a:t>May contain macros</a:t>
            </a:r>
          </a:p>
          <a:p>
            <a:pPr lvl="1"/>
            <a:r>
              <a:rPr lang="en-US" dirty="0"/>
              <a:t>Template documents, end in dot-m e.g. </a:t>
            </a:r>
            <a:r>
              <a:rPr lang="en-US" dirty="0">
                <a:latin typeface="Consolas" panose="020B0609020204030204" pitchFamily="49" charset="0"/>
              </a:rPr>
              <a:t>Normal.dotm</a:t>
            </a:r>
          </a:p>
          <a:p>
            <a:pPr lvl="1"/>
            <a:r>
              <a:rPr lang="en-US" dirty="0"/>
              <a:t>Older (Office 97 to 2003) Office documents e.g. “</a:t>
            </a:r>
            <a:r>
              <a:rPr lang="en-US" dirty="0">
                <a:latin typeface="Consolas" panose="020B0609020204030204" pitchFamily="49" charset="0"/>
              </a:rPr>
              <a:t>doc</a:t>
            </a:r>
            <a:r>
              <a:rPr lang="en-US" dirty="0"/>
              <a:t>”, “</a:t>
            </a:r>
            <a:r>
              <a:rPr lang="en-US" dirty="0">
                <a:latin typeface="Consolas" panose="020B0609020204030204" pitchFamily="49" charset="0"/>
              </a:rPr>
              <a:t>xls</a:t>
            </a:r>
            <a:r>
              <a:rPr lang="en-US" dirty="0"/>
              <a:t>”, “</a:t>
            </a:r>
            <a:r>
              <a:rPr lang="en-US" dirty="0">
                <a:latin typeface="Consolas" panose="020B0609020204030204" pitchFamily="49" charset="0"/>
              </a:rPr>
              <a:t>ppt</a:t>
            </a:r>
            <a:r>
              <a:rPr lang="en-US" dirty="0"/>
              <a:t>” etc.</a:t>
            </a:r>
          </a:p>
          <a:p>
            <a:pPr lvl="1"/>
            <a:r>
              <a:rPr lang="en-US" dirty="0"/>
              <a:t>Macro-enabled documents, end in m e.g. “</a:t>
            </a:r>
            <a:r>
              <a:rPr lang="en-US" dirty="0">
                <a:latin typeface="Consolas" panose="020B0609020204030204" pitchFamily="49" charset="0"/>
              </a:rPr>
              <a:t>docm</a:t>
            </a:r>
            <a:r>
              <a:rPr lang="en-US" dirty="0"/>
              <a:t>”, “</a:t>
            </a:r>
            <a:r>
              <a:rPr lang="en-US" dirty="0">
                <a:latin typeface="Consolas" panose="020B0609020204030204" pitchFamily="49" charset="0"/>
              </a:rPr>
              <a:t>xlsm</a:t>
            </a:r>
            <a:r>
              <a:rPr lang="en-US" dirty="0"/>
              <a:t>”, “</a:t>
            </a:r>
            <a:r>
              <a:rPr lang="en-US" dirty="0">
                <a:latin typeface="Consolas" panose="020B0609020204030204" pitchFamily="49" charset="0"/>
              </a:rPr>
              <a:t>pptm</a:t>
            </a:r>
            <a:r>
              <a:rPr lang="en-US" dirty="0"/>
              <a:t>”</a:t>
            </a:r>
          </a:p>
        </p:txBody>
      </p:sp>
    </p:spTree>
    <p:extLst>
      <p:ext uri="{BB962C8B-B14F-4D97-AF65-F5344CB8AC3E}">
        <p14:creationId xmlns:p14="http://schemas.microsoft.com/office/powerpoint/2010/main" val="420591009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pPr eaLnBrk="1" hangingPunct="1"/>
            <a:r>
              <a:rPr lang="en-US" dirty="0"/>
              <a:t>Enabling Macros To Run</a:t>
            </a:r>
          </a:p>
        </p:txBody>
      </p:sp>
      <p:sp>
        <p:nvSpPr>
          <p:cNvPr id="32770" name="Content Placeholder 2"/>
          <p:cNvSpPr>
            <a:spLocks noGrp="1"/>
          </p:cNvSpPr>
          <p:nvPr>
            <p:ph idx="1"/>
          </p:nvPr>
        </p:nvSpPr>
        <p:spPr>
          <a:xfrm>
            <a:off x="457200" y="1295400"/>
            <a:ext cx="8229600" cy="838200"/>
          </a:xfrm>
        </p:spPr>
        <p:txBody>
          <a:bodyPr/>
          <a:lstStyle/>
          <a:p>
            <a:pPr eaLnBrk="1" hangingPunct="1"/>
            <a:r>
              <a:rPr lang="en-US" dirty="0"/>
              <a:t>If you can' t run macros in MS-office (you see odd error messages) then examine the "Trust Center“ settings in Word</a:t>
            </a:r>
          </a:p>
          <a:p>
            <a:pPr eaLnBrk="1" hangingPunct="1"/>
            <a:endParaRPr lang="en-US" dirty="0"/>
          </a:p>
        </p:txBody>
      </p:sp>
      <p:grpSp>
        <p:nvGrpSpPr>
          <p:cNvPr id="20" name="Group 19"/>
          <p:cNvGrpSpPr/>
          <p:nvPr/>
        </p:nvGrpSpPr>
        <p:grpSpPr>
          <a:xfrm>
            <a:off x="685800" y="2286000"/>
            <a:ext cx="2800368" cy="3304933"/>
            <a:chOff x="933432" y="2787957"/>
            <a:chExt cx="2800368" cy="3304933"/>
          </a:xfrm>
        </p:grpSpPr>
        <p:pic>
          <p:nvPicPr>
            <p:cNvPr id="21" name="Picture 20"/>
            <p:cNvPicPr>
              <a:picLocks noChangeAspect="1"/>
            </p:cNvPicPr>
            <p:nvPr/>
          </p:nvPicPr>
          <p:blipFill>
            <a:blip r:embed="rId2"/>
            <a:stretch>
              <a:fillRect/>
            </a:stretch>
          </p:blipFill>
          <p:spPr>
            <a:xfrm>
              <a:off x="1143000" y="3178240"/>
              <a:ext cx="1885950" cy="2914650"/>
            </a:xfrm>
            <a:prstGeom prst="rect">
              <a:avLst/>
            </a:prstGeom>
          </p:spPr>
        </p:pic>
        <p:grpSp>
          <p:nvGrpSpPr>
            <p:cNvPr id="22" name="Group 21"/>
            <p:cNvGrpSpPr/>
            <p:nvPr/>
          </p:nvGrpSpPr>
          <p:grpSpPr>
            <a:xfrm>
              <a:off x="933432" y="2787957"/>
              <a:ext cx="2800368" cy="1022043"/>
              <a:chOff x="800100" y="2778125"/>
              <a:chExt cx="2805278" cy="1089025"/>
            </a:xfrm>
          </p:grpSpPr>
          <p:sp>
            <p:nvSpPr>
              <p:cNvPr id="23" name="Rectangle 5"/>
              <p:cNvSpPr>
                <a:spLocks noChangeArrowheads="1"/>
              </p:cNvSpPr>
              <p:nvPr/>
            </p:nvSpPr>
            <p:spPr bwMode="auto">
              <a:xfrm>
                <a:off x="800100" y="2778125"/>
                <a:ext cx="2805278" cy="400085"/>
              </a:xfrm>
              <a:prstGeom prst="rect">
                <a:avLst/>
              </a:prstGeom>
              <a:noFill/>
              <a:ln w="9525">
                <a:noFill/>
                <a:miter lim="800000"/>
                <a:headEnd/>
                <a:tailEnd/>
              </a:ln>
            </p:spPr>
            <p:txBody>
              <a:bodyPr wrap="none">
                <a:spAutoFit/>
              </a:bodyPr>
              <a:lstStyle/>
              <a:p>
                <a:pPr marL="284163" lvl="1" indent="-284163">
                  <a:buFont typeface="Calibri" pitchFamily="34" charset="0"/>
                  <a:buAutoNum type="arabicPeriod"/>
                </a:pPr>
                <a:r>
                  <a:rPr lang="en-US" sz="2000" dirty="0">
                    <a:latin typeface="Calibri" pitchFamily="34" charset="0"/>
                  </a:rPr>
                  <a:t>Select the ‘File’ ribbon</a:t>
                </a:r>
              </a:p>
            </p:txBody>
          </p:sp>
          <p:sp>
            <p:nvSpPr>
              <p:cNvPr id="24" name="Right Arrow 23"/>
              <p:cNvSpPr/>
              <p:nvPr/>
            </p:nvSpPr>
            <p:spPr>
              <a:xfrm rot="12410116">
                <a:off x="1342034" y="3600450"/>
                <a:ext cx="419100" cy="2667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grpSp>
      <p:grpSp>
        <p:nvGrpSpPr>
          <p:cNvPr id="25" name="Group 24"/>
          <p:cNvGrpSpPr/>
          <p:nvPr/>
        </p:nvGrpSpPr>
        <p:grpSpPr>
          <a:xfrm>
            <a:off x="5334000" y="2286000"/>
            <a:ext cx="2125662" cy="4055559"/>
            <a:chOff x="5334000" y="2778125"/>
            <a:chExt cx="2125662" cy="4055559"/>
          </a:xfrm>
        </p:grpSpPr>
        <p:pic>
          <p:nvPicPr>
            <p:cNvPr id="26" name="Picture 25"/>
            <p:cNvPicPr>
              <a:picLocks noChangeAspect="1"/>
            </p:cNvPicPr>
            <p:nvPr/>
          </p:nvPicPr>
          <p:blipFill rotWithShape="1">
            <a:blip r:embed="rId3">
              <a:extLst>
                <a:ext uri="{28A0092B-C50C-407E-A947-70E740481C1C}">
                  <a14:useLocalDpi xmlns:a14="http://schemas.microsoft.com/office/drawing/2010/main" val="0"/>
                </a:ext>
              </a:extLst>
            </a:blip>
            <a:srcRect r="36570"/>
            <a:stretch/>
          </p:blipFill>
          <p:spPr>
            <a:xfrm>
              <a:off x="5352882" y="3163434"/>
              <a:ext cx="1936233" cy="3670250"/>
            </a:xfrm>
            <a:prstGeom prst="rect">
              <a:avLst/>
            </a:prstGeom>
          </p:spPr>
        </p:pic>
        <p:sp>
          <p:nvSpPr>
            <p:cNvPr id="27" name="Rectangle 6"/>
            <p:cNvSpPr>
              <a:spLocks noChangeArrowheads="1"/>
            </p:cNvSpPr>
            <p:nvPr/>
          </p:nvSpPr>
          <p:spPr bwMode="auto">
            <a:xfrm>
              <a:off x="5334000" y="2778125"/>
              <a:ext cx="2125662" cy="400115"/>
            </a:xfrm>
            <a:prstGeom prst="rect">
              <a:avLst/>
            </a:prstGeom>
            <a:noFill/>
            <a:ln w="9525">
              <a:noFill/>
              <a:miter lim="800000"/>
              <a:headEnd/>
              <a:tailEnd/>
            </a:ln>
          </p:spPr>
          <p:txBody>
            <a:bodyPr wrap="none">
              <a:spAutoFit/>
            </a:bodyPr>
            <a:lstStyle/>
            <a:p>
              <a:pPr marL="346075" lvl="1" indent="-346075">
                <a:buFont typeface="Calibri" pitchFamily="34" charset="0"/>
                <a:buAutoNum type="arabicPeriod" startAt="2"/>
              </a:pPr>
              <a:r>
                <a:rPr lang="en-US" sz="2000" dirty="0">
                  <a:latin typeface="Calibri" pitchFamily="34" charset="0"/>
                </a:rPr>
                <a:t>Select ‘options’</a:t>
              </a:r>
            </a:p>
          </p:txBody>
        </p:sp>
        <p:sp>
          <p:nvSpPr>
            <p:cNvPr id="28" name="Right Arrow 27"/>
            <p:cNvSpPr/>
            <p:nvPr/>
          </p:nvSpPr>
          <p:spPr>
            <a:xfrm rot="12410116">
              <a:off x="5940099" y="6511066"/>
              <a:ext cx="419100" cy="2667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Tree>
    <p:extLst>
      <p:ext uri="{BB962C8B-B14F-4D97-AF65-F5344CB8AC3E}">
        <p14:creationId xmlns:p14="http://schemas.microsoft.com/office/powerpoint/2010/main" val="3043044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34936" y="1674812"/>
            <a:ext cx="7877175" cy="3705225"/>
          </a:xfrm>
          <a:prstGeom prst="rect">
            <a:avLst/>
          </a:prstGeom>
        </p:spPr>
      </p:pic>
      <p:sp>
        <p:nvSpPr>
          <p:cNvPr id="33793" name="Title 1"/>
          <p:cNvSpPr>
            <a:spLocks noGrp="1"/>
          </p:cNvSpPr>
          <p:nvPr>
            <p:ph type="title"/>
          </p:nvPr>
        </p:nvSpPr>
        <p:spPr/>
        <p:txBody>
          <a:bodyPr/>
          <a:lstStyle/>
          <a:p>
            <a:pPr eaLnBrk="1" hangingPunct="1"/>
            <a:r>
              <a:rPr lang="en-US" dirty="0"/>
              <a:t>Enabling Macros To Run (2)</a:t>
            </a:r>
          </a:p>
        </p:txBody>
      </p:sp>
      <p:sp>
        <p:nvSpPr>
          <p:cNvPr id="4" name="TextBox 3"/>
          <p:cNvSpPr txBox="1">
            <a:spLocks noChangeArrowheads="1"/>
          </p:cNvSpPr>
          <p:nvPr/>
        </p:nvSpPr>
        <p:spPr bwMode="auto">
          <a:xfrm>
            <a:off x="990600" y="1108075"/>
            <a:ext cx="2819400" cy="400050"/>
          </a:xfrm>
          <a:prstGeom prst="rect">
            <a:avLst/>
          </a:prstGeom>
          <a:noFill/>
          <a:ln w="9525">
            <a:noFill/>
            <a:miter lim="800000"/>
            <a:headEnd/>
            <a:tailEnd/>
          </a:ln>
        </p:spPr>
        <p:txBody>
          <a:bodyPr>
            <a:spAutoFit/>
          </a:bodyPr>
          <a:lstStyle/>
          <a:p>
            <a:r>
              <a:rPr lang="en-US" sz="2000" dirty="0">
                <a:latin typeface="Calibri" pitchFamily="34" charset="0"/>
              </a:rPr>
              <a:t>3A) Select “Trust Center”</a:t>
            </a:r>
          </a:p>
        </p:txBody>
      </p:sp>
      <p:sp>
        <p:nvSpPr>
          <p:cNvPr id="5" name="TextBox 4"/>
          <p:cNvSpPr txBox="1">
            <a:spLocks noChangeArrowheads="1"/>
          </p:cNvSpPr>
          <p:nvPr/>
        </p:nvSpPr>
        <p:spPr bwMode="auto">
          <a:xfrm>
            <a:off x="4714875" y="1093788"/>
            <a:ext cx="3657600" cy="400050"/>
          </a:xfrm>
          <a:prstGeom prst="rect">
            <a:avLst/>
          </a:prstGeom>
          <a:noFill/>
          <a:ln w="9525">
            <a:noFill/>
            <a:miter lim="800000"/>
            <a:headEnd/>
            <a:tailEnd/>
          </a:ln>
        </p:spPr>
        <p:txBody>
          <a:bodyPr>
            <a:spAutoFit/>
          </a:bodyPr>
          <a:lstStyle/>
          <a:p>
            <a:r>
              <a:rPr lang="en-US" sz="2000" dirty="0">
                <a:latin typeface="Calibri" pitchFamily="34" charset="0"/>
              </a:rPr>
              <a:t>3B) Select “Trust Center Settings”</a:t>
            </a:r>
          </a:p>
        </p:txBody>
      </p:sp>
      <p:sp>
        <p:nvSpPr>
          <p:cNvPr id="7" name="Right Arrow 6"/>
          <p:cNvSpPr/>
          <p:nvPr/>
        </p:nvSpPr>
        <p:spPr>
          <a:xfrm rot="12410116">
            <a:off x="1333031" y="4576036"/>
            <a:ext cx="419100" cy="2667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ight Arrow 7"/>
          <p:cNvSpPr/>
          <p:nvPr/>
        </p:nvSpPr>
        <p:spPr>
          <a:xfrm rot="12410116">
            <a:off x="7733831" y="3966437"/>
            <a:ext cx="419100" cy="2667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extLst>
      <p:ext uri="{BB962C8B-B14F-4D97-AF65-F5344CB8AC3E}">
        <p14:creationId xmlns:p14="http://schemas.microsoft.com/office/powerpoint/2010/main" val="1192790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randombar(horizont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randombar(horizontal)">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animBg="1"/>
      <p:bldP spid="8" grpId="0" animBg="1"/>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62000" y="2637502"/>
            <a:ext cx="4943475" cy="1943100"/>
          </a:xfrm>
          <a:prstGeom prst="rect">
            <a:avLst/>
          </a:prstGeom>
        </p:spPr>
      </p:pic>
      <p:sp>
        <p:nvSpPr>
          <p:cNvPr id="35841" name="Title 1"/>
          <p:cNvSpPr>
            <a:spLocks noGrp="1"/>
          </p:cNvSpPr>
          <p:nvPr>
            <p:ph type="title"/>
          </p:nvPr>
        </p:nvSpPr>
        <p:spPr/>
        <p:txBody>
          <a:bodyPr/>
          <a:lstStyle/>
          <a:p>
            <a:pPr eaLnBrk="1" hangingPunct="1"/>
            <a:r>
              <a:rPr lang="en-US" dirty="0"/>
              <a:t>Effect: Opening Word Documents</a:t>
            </a:r>
          </a:p>
        </p:txBody>
      </p:sp>
      <p:sp>
        <p:nvSpPr>
          <p:cNvPr id="35842" name="Content Placeholder 2"/>
          <p:cNvSpPr>
            <a:spLocks noGrp="1"/>
          </p:cNvSpPr>
          <p:nvPr>
            <p:ph idx="1"/>
          </p:nvPr>
        </p:nvSpPr>
        <p:spPr/>
        <p:txBody>
          <a:bodyPr/>
          <a:lstStyle/>
          <a:p>
            <a:pPr eaLnBrk="1" hangingPunct="1"/>
            <a:r>
              <a:rPr lang="en-US" dirty="0"/>
              <a:t>Using the default setting will disable all macros by default (safer approach) but you can still enable the macros as the document is opened.</a:t>
            </a:r>
          </a:p>
          <a:p>
            <a:pPr eaLnBrk="1" hangingPunct="1"/>
            <a:endParaRPr lang="en-US" dirty="0"/>
          </a:p>
        </p:txBody>
      </p:sp>
      <p:grpSp>
        <p:nvGrpSpPr>
          <p:cNvPr id="10" name="Group 9"/>
          <p:cNvGrpSpPr>
            <a:grpSpLocks/>
          </p:cNvGrpSpPr>
          <p:nvPr/>
        </p:nvGrpSpPr>
        <p:grpSpPr bwMode="auto">
          <a:xfrm>
            <a:off x="4603750" y="3962400"/>
            <a:ext cx="4387850" cy="2554545"/>
            <a:chOff x="4298868" y="3962400"/>
            <a:chExt cx="4387932" cy="2554802"/>
          </a:xfrm>
        </p:grpSpPr>
        <p:cxnSp>
          <p:nvCxnSpPr>
            <p:cNvPr id="6" name="Straight Arrow Connector 5"/>
            <p:cNvCxnSpPr/>
            <p:nvPr/>
          </p:nvCxnSpPr>
          <p:spPr>
            <a:xfrm flipH="1" flipV="1">
              <a:off x="4298868" y="4324386"/>
              <a:ext cx="1066820" cy="32388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365688" y="3962400"/>
              <a:ext cx="3321112" cy="2554802"/>
            </a:xfrm>
            <a:prstGeom prst="rect">
              <a:avLst/>
            </a:prstGeom>
            <a:noFill/>
          </p:spPr>
          <p:txBody>
            <a:bodyPr>
              <a:spAutoFit/>
            </a:bodyPr>
            <a:lstStyle/>
            <a:p>
              <a:pPr fontAlgn="auto">
                <a:spcBef>
                  <a:spcPts val="0"/>
                </a:spcBef>
                <a:spcAft>
                  <a:spcPts val="0"/>
                </a:spcAft>
                <a:defRPr/>
              </a:pPr>
              <a:r>
                <a:rPr lang="en-US" sz="2000" b="1" dirty="0">
                  <a:solidFill>
                    <a:srgbClr val="FF0000"/>
                  </a:solidFill>
                  <a:latin typeface="+mn-lt"/>
                  <a:cs typeface="+mn-cs"/>
                </a:rPr>
                <a:t>JT’s caution</a:t>
              </a:r>
            </a:p>
            <a:p>
              <a:pPr marL="225425" indent="-225425" fontAlgn="auto">
                <a:spcBef>
                  <a:spcPts val="0"/>
                </a:spcBef>
                <a:spcAft>
                  <a:spcPts val="0"/>
                </a:spcAft>
                <a:buFont typeface="Arial" panose="020B0604020202020204" pitchFamily="34" charset="0"/>
                <a:buChar char="•"/>
                <a:defRPr/>
              </a:pPr>
              <a:r>
                <a:rPr lang="en-US" sz="2000" dirty="0">
                  <a:solidFill>
                    <a:srgbClr val="FF0000"/>
                  </a:solidFill>
                  <a:latin typeface="+mn-lt"/>
                  <a:cs typeface="+mn-cs"/>
                </a:rPr>
                <a:t>You should NOT casually select this option for all MS-Word documents</a:t>
              </a:r>
            </a:p>
            <a:p>
              <a:pPr marL="225425" indent="-225425" fontAlgn="auto">
                <a:spcBef>
                  <a:spcPts val="0"/>
                </a:spcBef>
                <a:spcAft>
                  <a:spcPts val="0"/>
                </a:spcAft>
                <a:buFont typeface="Arial" panose="020B0604020202020204" pitchFamily="34" charset="0"/>
                <a:buChar char="•"/>
                <a:defRPr/>
              </a:pPr>
              <a:r>
                <a:rPr lang="en-US" sz="2000" dirty="0">
                  <a:solidFill>
                    <a:srgbClr val="FF0000"/>
                  </a:solidFill>
                  <a:latin typeface="+mn-lt"/>
                  <a:cs typeface="+mn-cs"/>
                </a:rPr>
                <a:t>It’s recommended that you ONLY enable macros you have created (or the lecture examples)</a:t>
              </a:r>
            </a:p>
          </p:txBody>
        </p:sp>
      </p:grpSp>
    </p:spTree>
    <p:extLst>
      <p:ext uri="{BB962C8B-B14F-4D97-AF65-F5344CB8AC3E}">
        <p14:creationId xmlns:p14="http://schemas.microsoft.com/office/powerpoint/2010/main" val="4194303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
                                  </p:stCondLst>
                                  <p:childTnLst>
                                    <p:set>
                                      <p:cBhvr>
                                        <p:cTn id="6" dur="1" fill="hold">
                                          <p:stCondLst>
                                            <p:cond delay="499"/>
                                          </p:stCondLst>
                                        </p:cTn>
                                        <p:tgtEl>
                                          <p:spTgt spid="3584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build="p" bldLvl="3"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Bottom Line</a:t>
            </a:r>
          </a:p>
        </p:txBody>
      </p:sp>
      <p:sp>
        <p:nvSpPr>
          <p:cNvPr id="3" name="Content Placeholder 2"/>
          <p:cNvSpPr>
            <a:spLocks noGrp="1"/>
          </p:cNvSpPr>
          <p:nvPr>
            <p:ph idx="1"/>
          </p:nvPr>
        </p:nvSpPr>
        <p:spPr/>
        <p:txBody>
          <a:bodyPr/>
          <a:lstStyle/>
          <a:p>
            <a:r>
              <a:rPr lang="en-US" dirty="0"/>
              <a:t>Don’t automatically trust any suspicious emails with links or attachments regardless of who the source may appear to be</a:t>
            </a:r>
          </a:p>
        </p:txBody>
      </p:sp>
    </p:spTree>
    <p:extLst>
      <p:ext uri="{BB962C8B-B14F-4D97-AF65-F5344CB8AC3E}">
        <p14:creationId xmlns:p14="http://schemas.microsoft.com/office/powerpoint/2010/main" val="365168376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92369" y="1900246"/>
            <a:ext cx="6562725" cy="2486025"/>
          </a:xfrm>
          <a:prstGeom prst="rect">
            <a:avLst/>
          </a:prstGeom>
        </p:spPr>
      </p:pic>
      <p:sp>
        <p:nvSpPr>
          <p:cNvPr id="36865" name="Title 1"/>
          <p:cNvSpPr>
            <a:spLocks noGrp="1"/>
          </p:cNvSpPr>
          <p:nvPr>
            <p:ph type="title"/>
          </p:nvPr>
        </p:nvSpPr>
        <p:spPr/>
        <p:txBody>
          <a:bodyPr/>
          <a:lstStyle/>
          <a:p>
            <a:pPr eaLnBrk="1" hangingPunct="1"/>
            <a:r>
              <a:rPr lang="en-US" dirty="0"/>
              <a:t>Macro Security</a:t>
            </a:r>
          </a:p>
        </p:txBody>
      </p:sp>
      <p:sp>
        <p:nvSpPr>
          <p:cNvPr id="36866" name="Content Placeholder 2"/>
          <p:cNvSpPr>
            <a:spLocks noGrp="1"/>
          </p:cNvSpPr>
          <p:nvPr>
            <p:ph idx="1"/>
          </p:nvPr>
        </p:nvSpPr>
        <p:spPr/>
        <p:txBody>
          <a:bodyPr/>
          <a:lstStyle/>
          <a:p>
            <a:pPr eaLnBrk="1" hangingPunct="1"/>
            <a:r>
              <a:rPr lang="en-US" dirty="0"/>
              <a:t>DO NOT take the ‘easy’ way out</a:t>
            </a:r>
          </a:p>
        </p:txBody>
      </p:sp>
      <p:sp>
        <p:nvSpPr>
          <p:cNvPr id="2" name="Multiply 1"/>
          <p:cNvSpPr/>
          <p:nvPr/>
        </p:nvSpPr>
        <p:spPr>
          <a:xfrm>
            <a:off x="2783131" y="2984312"/>
            <a:ext cx="1981200" cy="10668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bg1"/>
                </a:solidFill>
              </a:rPr>
              <a:t>NO!</a:t>
            </a:r>
          </a:p>
        </p:txBody>
      </p:sp>
      <p:grpSp>
        <p:nvGrpSpPr>
          <p:cNvPr id="9" name="Group 8"/>
          <p:cNvGrpSpPr/>
          <p:nvPr/>
        </p:nvGrpSpPr>
        <p:grpSpPr>
          <a:xfrm>
            <a:off x="7358574" y="2089213"/>
            <a:ext cx="1024746" cy="2108089"/>
            <a:chOff x="7780905" y="2070808"/>
            <a:chExt cx="1024746" cy="2108089"/>
          </a:xfrm>
        </p:grpSpPr>
        <p:sp>
          <p:nvSpPr>
            <p:cNvPr id="10" name="TextBox 9"/>
            <p:cNvSpPr txBox="1"/>
            <p:nvPr/>
          </p:nvSpPr>
          <p:spPr>
            <a:xfrm>
              <a:off x="7780905" y="2070808"/>
              <a:ext cx="1016508" cy="646331"/>
            </a:xfrm>
            <a:prstGeom prst="rect">
              <a:avLst/>
            </a:prstGeom>
            <a:noFill/>
          </p:spPr>
          <p:txBody>
            <a:bodyPr wrap="square" rtlCol="0">
              <a:spAutoFit/>
            </a:bodyPr>
            <a:lstStyle/>
            <a:p>
              <a:r>
                <a:rPr lang="en-US" b="1" dirty="0">
                  <a:solidFill>
                    <a:srgbClr val="00B050"/>
                  </a:solidFill>
                </a:rPr>
                <a:t>More secure</a:t>
              </a:r>
            </a:p>
          </p:txBody>
        </p:sp>
        <p:sp>
          <p:nvSpPr>
            <p:cNvPr id="11" name="TextBox 10"/>
            <p:cNvSpPr txBox="1"/>
            <p:nvPr/>
          </p:nvSpPr>
          <p:spPr>
            <a:xfrm>
              <a:off x="7789143" y="3532566"/>
              <a:ext cx="1016508" cy="646331"/>
            </a:xfrm>
            <a:prstGeom prst="rect">
              <a:avLst/>
            </a:prstGeom>
            <a:noFill/>
          </p:spPr>
          <p:txBody>
            <a:bodyPr wrap="square" rtlCol="0">
              <a:spAutoFit/>
            </a:bodyPr>
            <a:lstStyle/>
            <a:p>
              <a:r>
                <a:rPr lang="en-US" b="1" dirty="0">
                  <a:solidFill>
                    <a:srgbClr val="00B050"/>
                  </a:solidFill>
                </a:rPr>
                <a:t>Less</a:t>
              </a:r>
            </a:p>
            <a:p>
              <a:r>
                <a:rPr lang="en-US" b="1" dirty="0">
                  <a:solidFill>
                    <a:srgbClr val="00B050"/>
                  </a:solidFill>
                </a:rPr>
                <a:t>secure</a:t>
              </a:r>
            </a:p>
          </p:txBody>
        </p:sp>
        <p:cxnSp>
          <p:nvCxnSpPr>
            <p:cNvPr id="12" name="Straight Arrow Connector 11"/>
            <p:cNvCxnSpPr/>
            <p:nvPr/>
          </p:nvCxnSpPr>
          <p:spPr>
            <a:xfrm flipV="1">
              <a:off x="8289159" y="2663717"/>
              <a:ext cx="0" cy="941766"/>
            </a:xfrm>
            <a:prstGeom prst="straightConnector1">
              <a:avLst/>
            </a:prstGeom>
            <a:ln w="50800">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grpSp>
      <p:sp>
        <p:nvSpPr>
          <p:cNvPr id="3" name="Rectangle 2"/>
          <p:cNvSpPr/>
          <p:nvPr/>
        </p:nvSpPr>
        <p:spPr>
          <a:xfrm>
            <a:off x="0" y="6399448"/>
            <a:ext cx="7609862" cy="492443"/>
          </a:xfrm>
          <a:prstGeom prst="rect">
            <a:avLst/>
          </a:prstGeom>
        </p:spPr>
        <p:txBody>
          <a:bodyPr wrap="square">
            <a:spAutoFit/>
          </a:bodyPr>
          <a:lstStyle/>
          <a:p>
            <a:r>
              <a:rPr lang="en-US" sz="1400" b="1" dirty="0"/>
              <a:t>For more information:</a:t>
            </a:r>
            <a:endParaRPr lang="en-US" sz="1400" b="1" dirty="0">
              <a:hlinkClick r:id="rId4"/>
            </a:endParaRPr>
          </a:p>
          <a:p>
            <a:r>
              <a:rPr lang="en-US" sz="1200" dirty="0">
                <a:hlinkClick r:id="rId4"/>
              </a:rPr>
              <a:t>http://www.office.microsoft.com/en-us/help/enable-or-disable-macros-in-office-documents-HA010031071.aspx</a:t>
            </a:r>
            <a:endParaRPr lang="en-US" sz="1200" dirty="0"/>
          </a:p>
        </p:txBody>
      </p:sp>
    </p:spTree>
    <p:extLst>
      <p:ext uri="{BB962C8B-B14F-4D97-AF65-F5344CB8AC3E}">
        <p14:creationId xmlns:p14="http://schemas.microsoft.com/office/powerpoint/2010/main" val="4258550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86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build="p" bldLvl="3"/>
      <p:bldP spid="2" grpId="0" animBg="1"/>
      <p:bldP spid="3"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ltLang="en-US" b="1" dirty="0">
                <a:solidFill>
                  <a:srgbClr val="FF0000"/>
                </a:solidFill>
              </a:rPr>
              <a:t>Trojans / Trojan Horse</a:t>
            </a:r>
          </a:p>
        </p:txBody>
      </p:sp>
      <p:sp>
        <p:nvSpPr>
          <p:cNvPr id="20483" name="Rectangle 3"/>
          <p:cNvSpPr>
            <a:spLocks noGrp="1" noChangeArrowheads="1"/>
          </p:cNvSpPr>
          <p:nvPr>
            <p:ph type="body" idx="1"/>
          </p:nvPr>
        </p:nvSpPr>
        <p:spPr/>
        <p:txBody>
          <a:bodyPr/>
          <a:lstStyle/>
          <a:p>
            <a:r>
              <a:rPr lang="en-US" altLang="en-US" dirty="0"/>
              <a:t>They are imbedded in a  program or file that looks useful or interesting.</a:t>
            </a:r>
          </a:p>
        </p:txBody>
      </p:sp>
      <p:sp>
        <p:nvSpPr>
          <p:cNvPr id="6" name="TextBox 5"/>
          <p:cNvSpPr txBox="1"/>
          <p:nvPr/>
        </p:nvSpPr>
        <p:spPr>
          <a:xfrm>
            <a:off x="0" y="6578600"/>
            <a:ext cx="2291556" cy="279400"/>
          </a:xfrm>
          <a:prstGeom prst="rect">
            <a:avLst/>
          </a:prstGeom>
          <a:noFill/>
        </p:spPr>
        <p:txBody>
          <a:bodyPr wrap="square" rtlCol="0">
            <a:noAutofit/>
          </a:bodyPr>
          <a:lstStyle/>
          <a:p>
            <a:r>
              <a:rPr lang="en-US" sz="1200" dirty="0"/>
              <a:t>Images from www.colourbox.com</a:t>
            </a:r>
          </a:p>
        </p:txBody>
      </p:sp>
      <p:pic>
        <p:nvPicPr>
          <p:cNvPr id="100353" name="Picture 1" descr="C:\Users\tamj\Dropbox\PVT\colorbox\trojan hors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25385" y="304801"/>
            <a:ext cx="918615" cy="1143000"/>
          </a:xfrm>
          <a:prstGeom prst="rect">
            <a:avLst/>
          </a:prstGeom>
          <a:noFill/>
          <a:extLst>
            <a:ext uri="{909E8E84-426E-40DD-AFC4-6F175D3DCCD1}">
              <a14:hiddenFill xmlns:a14="http://schemas.microsoft.com/office/drawing/2010/main">
                <a:solidFill>
                  <a:srgbClr val="FFFFFF"/>
                </a:solidFill>
              </a14:hiddenFill>
            </a:ext>
          </a:extLst>
        </p:spPr>
      </p:pic>
      <p:pic>
        <p:nvPicPr>
          <p:cNvPr id="100354" name="Picture 2" descr="C:\Users\tamj\Dropbox\PVT\colorbox\network.jpg"/>
          <p:cNvPicPr>
            <a:picLocks noChangeAspect="1" noChangeArrowheads="1"/>
          </p:cNvPicPr>
          <p:nvPr/>
        </p:nvPicPr>
        <p:blipFill rotWithShape="1">
          <a:blip r:embed="rId4">
            <a:extLst>
              <a:ext uri="{28A0092B-C50C-407E-A947-70E740481C1C}">
                <a14:useLocalDpi xmlns:a14="http://schemas.microsoft.com/office/drawing/2010/main" val="0"/>
              </a:ext>
            </a:extLst>
          </a:blip>
          <a:srcRect l="7475" t="12343" r="8702" b="11423"/>
          <a:stretch/>
        </p:blipFill>
        <p:spPr bwMode="auto">
          <a:xfrm>
            <a:off x="3194206" y="2197626"/>
            <a:ext cx="2803525" cy="1912278"/>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50528" y="2546561"/>
            <a:ext cx="3483222" cy="2600157"/>
            <a:chOff x="50528" y="2546561"/>
            <a:chExt cx="3483222" cy="2600157"/>
          </a:xfrm>
        </p:grpSpPr>
        <p:sp>
          <p:nvSpPr>
            <p:cNvPr id="20495" name="AutoShape 7"/>
            <p:cNvSpPr>
              <a:spLocks noChangeArrowheads="1"/>
            </p:cNvSpPr>
            <p:nvPr/>
          </p:nvSpPr>
          <p:spPr bwMode="auto">
            <a:xfrm rot="4216109">
              <a:off x="2404934" y="2902244"/>
              <a:ext cx="360060" cy="1897573"/>
            </a:xfrm>
            <a:prstGeom prst="downArrow">
              <a:avLst>
                <a:gd name="adj1" fmla="val 50000"/>
                <a:gd name="adj2" fmla="val 123070"/>
              </a:avLst>
            </a:prstGeom>
            <a:solidFill>
              <a:srgbClr val="FF0000"/>
            </a:solidFill>
            <a:ln w="9525" algn="ctr">
              <a:solidFill>
                <a:schemeClr val="tx1"/>
              </a:solidFill>
              <a:miter lim="800000"/>
              <a:headEnd/>
              <a:tailEnd/>
            </a:ln>
          </p:spPr>
          <p:txBody>
            <a:bodyPr wrap="none" lIns="0"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endParaRPr lang="en-CA" altLang="en-US" dirty="0"/>
            </a:p>
          </p:txBody>
        </p:sp>
        <p:sp>
          <p:nvSpPr>
            <p:cNvPr id="20496" name="Text Box 8"/>
            <p:cNvSpPr txBox="1">
              <a:spLocks noChangeArrowheads="1"/>
            </p:cNvSpPr>
            <p:nvPr/>
          </p:nvSpPr>
          <p:spPr bwMode="auto">
            <a:xfrm>
              <a:off x="50528" y="3700168"/>
              <a:ext cx="1680401"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lnSpc>
                  <a:spcPct val="110000"/>
                </a:lnSpc>
                <a:spcBef>
                  <a:spcPct val="50000"/>
                </a:spcBef>
              </a:pPr>
              <a:r>
                <a:rPr lang="en-US" altLang="en-US" sz="1600" dirty="0"/>
                <a:t>Some new application that allows you save videos from </a:t>
              </a:r>
              <a:r>
                <a:rPr lang="en-US" altLang="en-US" sz="1600" dirty="0" smtClean="0"/>
                <a:t>YouTube</a:t>
              </a:r>
              <a:r>
                <a:rPr lang="en-US" altLang="en-US" sz="1600" baseline="-25000" dirty="0" smtClean="0"/>
                <a:t>TM</a:t>
              </a:r>
              <a:r>
                <a:rPr lang="en-US" altLang="en-US" sz="1600" dirty="0"/>
                <a:t>!</a:t>
              </a:r>
            </a:p>
          </p:txBody>
        </p:sp>
        <p:pic>
          <p:nvPicPr>
            <p:cNvPr id="23" name="Picture 1" descr="C:\Users\tamj\Dropbox\PVT\colorbox\trojan hors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95400" y="2546561"/>
              <a:ext cx="693803" cy="86327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Group 7"/>
          <p:cNvGrpSpPr/>
          <p:nvPr/>
        </p:nvGrpSpPr>
        <p:grpSpPr>
          <a:xfrm>
            <a:off x="1371600" y="3614013"/>
            <a:ext cx="2832100" cy="2913787"/>
            <a:chOff x="1371600" y="3614013"/>
            <a:chExt cx="2832100" cy="2913787"/>
          </a:xfrm>
        </p:grpSpPr>
        <p:sp>
          <p:nvSpPr>
            <p:cNvPr id="20492" name="AutoShape 9"/>
            <p:cNvSpPr>
              <a:spLocks noChangeArrowheads="1"/>
            </p:cNvSpPr>
            <p:nvPr/>
          </p:nvSpPr>
          <p:spPr bwMode="auto">
            <a:xfrm rot="2514482">
              <a:off x="3771900" y="3614013"/>
              <a:ext cx="431800" cy="2214586"/>
            </a:xfrm>
            <a:prstGeom prst="downArrow">
              <a:avLst>
                <a:gd name="adj1" fmla="val 50000"/>
                <a:gd name="adj2" fmla="val 64982"/>
              </a:avLst>
            </a:prstGeom>
            <a:solidFill>
              <a:srgbClr val="FF0000"/>
            </a:solidFill>
            <a:ln w="9525" algn="ctr">
              <a:solidFill>
                <a:schemeClr val="tx1"/>
              </a:solidFill>
              <a:miter lim="800000"/>
              <a:headEnd/>
              <a:tailEnd/>
            </a:ln>
          </p:spPr>
          <p:txBody>
            <a:bodyPr wrap="none" lIns="0"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endParaRPr lang="en-CA" altLang="en-US" dirty="0"/>
            </a:p>
          </p:txBody>
        </p:sp>
        <p:sp>
          <p:nvSpPr>
            <p:cNvPr id="20493" name="Text Box 10"/>
            <p:cNvSpPr txBox="1">
              <a:spLocks noChangeArrowheads="1"/>
            </p:cNvSpPr>
            <p:nvPr/>
          </p:nvSpPr>
          <p:spPr bwMode="auto">
            <a:xfrm>
              <a:off x="1371600" y="5373125"/>
              <a:ext cx="2616200" cy="115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lnSpc>
                  <a:spcPct val="110000"/>
                </a:lnSpc>
                <a:spcBef>
                  <a:spcPct val="50000"/>
                </a:spcBef>
              </a:pPr>
              <a:r>
                <a:rPr lang="en-US" altLang="en-US" sz="1600" dirty="0"/>
                <a:t>Get a cheap hacked version of some commercial software (e.g., via ‘torrent’, ‘warez’ sites)</a:t>
              </a:r>
            </a:p>
          </p:txBody>
        </p:sp>
        <p:pic>
          <p:nvPicPr>
            <p:cNvPr id="24" name="Picture 1" descr="C:\Users\tamj\Dropbox\PVT\colorbox\trojan hors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38062" y="4408251"/>
              <a:ext cx="693803" cy="86327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oup 8"/>
          <p:cNvGrpSpPr/>
          <p:nvPr/>
        </p:nvGrpSpPr>
        <p:grpSpPr>
          <a:xfrm>
            <a:off x="5696405" y="3892500"/>
            <a:ext cx="2743200" cy="2758050"/>
            <a:chOff x="6070600" y="3552825"/>
            <a:chExt cx="2743200" cy="2758050"/>
          </a:xfrm>
        </p:grpSpPr>
        <p:sp>
          <p:nvSpPr>
            <p:cNvPr id="20489" name="AutoShape 11"/>
            <p:cNvSpPr>
              <a:spLocks noChangeArrowheads="1"/>
            </p:cNvSpPr>
            <p:nvPr/>
          </p:nvSpPr>
          <p:spPr bwMode="auto">
            <a:xfrm rot="19090033">
              <a:off x="6070600" y="3552825"/>
              <a:ext cx="431800" cy="1874838"/>
            </a:xfrm>
            <a:prstGeom prst="downArrow">
              <a:avLst>
                <a:gd name="adj1" fmla="val 50000"/>
                <a:gd name="adj2" fmla="val 108548"/>
              </a:avLst>
            </a:prstGeom>
            <a:solidFill>
              <a:srgbClr val="FF0000"/>
            </a:solidFill>
            <a:ln w="9525" algn="ctr">
              <a:solidFill>
                <a:schemeClr val="tx1"/>
              </a:solidFill>
              <a:miter lim="800000"/>
              <a:headEnd/>
              <a:tailEnd/>
            </a:ln>
          </p:spPr>
          <p:txBody>
            <a:bodyPr wrap="none" lIns="0"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endParaRPr lang="en-CA" altLang="en-US" dirty="0"/>
            </a:p>
          </p:txBody>
        </p:sp>
        <p:sp>
          <p:nvSpPr>
            <p:cNvPr id="20490" name="Text Box 12"/>
            <p:cNvSpPr txBox="1">
              <a:spLocks noChangeArrowheads="1"/>
            </p:cNvSpPr>
            <p:nvPr/>
          </p:nvSpPr>
          <p:spPr bwMode="auto">
            <a:xfrm>
              <a:off x="6197600" y="5156200"/>
              <a:ext cx="2616200" cy="115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lnSpc>
                  <a:spcPct val="110000"/>
                </a:lnSpc>
                <a:spcBef>
                  <a:spcPct val="50000"/>
                </a:spcBef>
              </a:pPr>
              <a:r>
                <a:rPr lang="en-US" altLang="en-US" sz="1600" dirty="0"/>
                <a:t>Download a special viewer to see “astonishing” pictures/videos of your favorite celebrity.</a:t>
              </a:r>
            </a:p>
          </p:txBody>
        </p:sp>
        <p:pic>
          <p:nvPicPr>
            <p:cNvPr id="25" name="Picture 1" descr="C:\Users\tamj\Dropbox\PVT\colorbox\trojan hors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12582" y="4039556"/>
              <a:ext cx="693803" cy="86327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9" name="Group 18"/>
          <p:cNvGrpSpPr/>
          <p:nvPr/>
        </p:nvGrpSpPr>
        <p:grpSpPr>
          <a:xfrm>
            <a:off x="5912305" y="1976275"/>
            <a:ext cx="3329321" cy="2275581"/>
            <a:chOff x="4694770" y="4081301"/>
            <a:chExt cx="3329321" cy="2275581"/>
          </a:xfrm>
        </p:grpSpPr>
        <p:sp>
          <p:nvSpPr>
            <p:cNvPr id="20" name="AutoShape 11"/>
            <p:cNvSpPr>
              <a:spLocks noChangeArrowheads="1"/>
            </p:cNvSpPr>
            <p:nvPr/>
          </p:nvSpPr>
          <p:spPr bwMode="auto">
            <a:xfrm rot="16200000">
              <a:off x="5088088" y="4628510"/>
              <a:ext cx="431800" cy="1218436"/>
            </a:xfrm>
            <a:prstGeom prst="downArrow">
              <a:avLst>
                <a:gd name="adj1" fmla="val 50000"/>
                <a:gd name="adj2" fmla="val 108548"/>
              </a:avLst>
            </a:prstGeom>
            <a:solidFill>
              <a:srgbClr val="FF0000"/>
            </a:solidFill>
            <a:ln w="9525" algn="ctr">
              <a:solidFill>
                <a:schemeClr val="tx1"/>
              </a:solidFill>
              <a:miter lim="800000"/>
              <a:headEnd/>
              <a:tailEnd/>
            </a:ln>
          </p:spPr>
          <p:txBody>
            <a:bodyPr wrap="none" lIns="0"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endParaRPr lang="en-CA" altLang="en-US" dirty="0"/>
            </a:p>
          </p:txBody>
        </p:sp>
        <p:sp>
          <p:nvSpPr>
            <p:cNvPr id="21" name="Text Box 12"/>
            <p:cNvSpPr txBox="1">
              <a:spLocks noChangeArrowheads="1"/>
            </p:cNvSpPr>
            <p:nvPr/>
          </p:nvSpPr>
          <p:spPr bwMode="auto">
            <a:xfrm>
              <a:off x="5407891" y="5473050"/>
              <a:ext cx="2616200" cy="883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lnSpc>
                  <a:spcPct val="110000"/>
                </a:lnSpc>
                <a:spcBef>
                  <a:spcPct val="50000"/>
                </a:spcBef>
              </a:pPr>
              <a:r>
                <a:rPr lang="en-US" altLang="en-US" sz="1600" dirty="0"/>
                <a:t>Adding ‘useful’ phone apps outside of the sanctioned App-store</a:t>
              </a:r>
            </a:p>
          </p:txBody>
        </p:sp>
        <p:pic>
          <p:nvPicPr>
            <p:cNvPr id="22" name="Picture 1" descr="C:\Users\tamj\Dropbox\PVT\colorbox\trojan hors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09589" y="4081301"/>
              <a:ext cx="693803" cy="86327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61043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03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up)">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dirty="0"/>
              <a:t>Consequences Of A Trojan Infection</a:t>
            </a:r>
            <a:endParaRPr lang="en-CA" altLang="en-US" dirty="0"/>
          </a:p>
        </p:txBody>
      </p:sp>
      <p:sp>
        <p:nvSpPr>
          <p:cNvPr id="3" name="Content Placeholder 2"/>
          <p:cNvSpPr>
            <a:spLocks noGrp="1"/>
          </p:cNvSpPr>
          <p:nvPr>
            <p:ph idx="1"/>
          </p:nvPr>
        </p:nvSpPr>
        <p:spPr/>
        <p:txBody>
          <a:bodyPr/>
          <a:lstStyle/>
          <a:p>
            <a:r>
              <a:rPr lang="en-US" altLang="en-US" dirty="0"/>
              <a:t>A Trojan tricks users into infecting their computer by “letting in” the malicious program</a:t>
            </a:r>
          </a:p>
          <a:p>
            <a:pPr lvl="1"/>
            <a:r>
              <a:rPr lang="en-US" altLang="en-US" dirty="0"/>
              <a:t>E.g., you install what you think is a useful program only to have a malicious program bundled in</a:t>
            </a:r>
          </a:p>
          <a:p>
            <a:r>
              <a:rPr lang="en-US" altLang="en-US" dirty="0"/>
              <a:t>The backdoor program can have negative effects similar to a virus infection.</a:t>
            </a:r>
            <a:endParaRPr lang="en-CA" altLang="en-US" dirty="0"/>
          </a:p>
        </p:txBody>
      </p:sp>
    </p:spTree>
    <p:extLst>
      <p:ext uri="{BB962C8B-B14F-4D97-AF65-F5344CB8AC3E}">
        <p14:creationId xmlns:p14="http://schemas.microsoft.com/office/powerpoint/2010/main" val="79940535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ltLang="en-US" dirty="0"/>
              <a:t>Protection Against These Forms Of Malware</a:t>
            </a:r>
          </a:p>
        </p:txBody>
      </p:sp>
      <p:sp>
        <p:nvSpPr>
          <p:cNvPr id="577539" name="Rectangle 3"/>
          <p:cNvSpPr>
            <a:spLocks noGrp="1" noChangeArrowheads="1"/>
          </p:cNvSpPr>
          <p:nvPr>
            <p:ph type="body" idx="1"/>
          </p:nvPr>
        </p:nvSpPr>
        <p:spPr/>
        <p:txBody>
          <a:bodyPr/>
          <a:lstStyle/>
          <a:p>
            <a:r>
              <a:rPr lang="en-US" altLang="en-US" dirty="0"/>
              <a:t>Malware discussed so far</a:t>
            </a:r>
          </a:p>
          <a:p>
            <a:pPr lvl="1"/>
            <a:r>
              <a:rPr lang="en-US" altLang="en-US" dirty="0"/>
              <a:t>Viruses</a:t>
            </a:r>
          </a:p>
          <a:p>
            <a:pPr lvl="1"/>
            <a:r>
              <a:rPr lang="en-US" altLang="en-US" dirty="0"/>
              <a:t>Worms</a:t>
            </a:r>
          </a:p>
          <a:p>
            <a:pPr lvl="1"/>
            <a:r>
              <a:rPr lang="en-US" altLang="en-US" dirty="0"/>
              <a:t>Macro Viruses</a:t>
            </a:r>
          </a:p>
          <a:p>
            <a:pPr lvl="1"/>
            <a:r>
              <a:rPr lang="en-US" altLang="en-US" dirty="0"/>
              <a:t>Trojans / Trojan Horses</a:t>
            </a:r>
          </a:p>
        </p:txBody>
      </p:sp>
    </p:spTree>
    <p:extLst>
      <p:ext uri="{BB962C8B-B14F-4D97-AF65-F5344CB8AC3E}">
        <p14:creationId xmlns:p14="http://schemas.microsoft.com/office/powerpoint/2010/main" val="291420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75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775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7753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7753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7753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7539" grpId="0" build="p" bldLvl="3"/>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Protection Against These Forms Of Malware</a:t>
            </a:r>
            <a:endParaRPr lang="en-US" dirty="0"/>
          </a:p>
        </p:txBody>
      </p:sp>
      <p:sp>
        <p:nvSpPr>
          <p:cNvPr id="3" name="Content Placeholder 2"/>
          <p:cNvSpPr>
            <a:spLocks noGrp="1"/>
          </p:cNvSpPr>
          <p:nvPr>
            <p:ph idx="1"/>
          </p:nvPr>
        </p:nvSpPr>
        <p:spPr/>
        <p:txBody>
          <a:bodyPr/>
          <a:lstStyle/>
          <a:p>
            <a:r>
              <a:rPr lang="en-US" altLang="en-US" dirty="0"/>
              <a:t>Use an anti-virus program:</a:t>
            </a:r>
          </a:p>
          <a:p>
            <a:pPr lvl="1"/>
            <a:r>
              <a:rPr lang="en-CA" altLang="en-US" dirty="0"/>
              <a:t>It’s included in Windows ‘for free’:</a:t>
            </a:r>
          </a:p>
          <a:p>
            <a:pPr lvl="2"/>
            <a:r>
              <a:rPr lang="en-CA" altLang="en-US" dirty="0"/>
              <a:t>Windows (Windows security essentials is available for free download while Windows defender is built into Windows 8+): </a:t>
            </a:r>
            <a:r>
              <a:rPr lang="en-CA" altLang="en-US" dirty="0">
                <a:hlinkClick r:id="rId3"/>
              </a:rPr>
              <a:t>http://windows.microsoft.com/en-CA/windows/security-essentials-download</a:t>
            </a:r>
            <a:endParaRPr lang="en-CA" altLang="en-US" dirty="0"/>
          </a:p>
          <a:p>
            <a:pPr lvl="1"/>
            <a:r>
              <a:rPr lang="en-US" altLang="en-US" dirty="0"/>
              <a:t>If your operating system doesn’t include security software</a:t>
            </a:r>
          </a:p>
          <a:p>
            <a:pPr lvl="2"/>
            <a:r>
              <a:rPr lang="en-US" altLang="en-US" dirty="0"/>
              <a:t>Something is better than nothing (some are free!)</a:t>
            </a:r>
          </a:p>
          <a:p>
            <a:pPr lvl="3"/>
            <a:r>
              <a:rPr lang="en-US" altLang="en-US" dirty="0"/>
              <a:t>Many Internet providers give something out for free if you’re a subscriber</a:t>
            </a:r>
          </a:p>
          <a:p>
            <a:pPr lvl="2"/>
            <a:r>
              <a:rPr lang="en-US" altLang="en-US" dirty="0"/>
              <a:t>But try to get a program from an established company (better than a free version or a version produced by a smaller or less experienced company).</a:t>
            </a:r>
          </a:p>
          <a:p>
            <a:pPr lvl="3"/>
            <a:r>
              <a:rPr lang="en-US" altLang="en-US" dirty="0"/>
              <a:t>McAfee: </a:t>
            </a:r>
            <a:r>
              <a:rPr lang="en-US" altLang="en-US" dirty="0">
                <a:hlinkClick r:id="rId4"/>
              </a:rPr>
              <a:t>http://www.mcafee.com</a:t>
            </a:r>
            <a:endParaRPr lang="en-US" altLang="en-US" dirty="0"/>
          </a:p>
          <a:p>
            <a:pPr lvl="3"/>
            <a:r>
              <a:rPr lang="en-US" altLang="en-US" dirty="0"/>
              <a:t>Norton: </a:t>
            </a:r>
            <a:r>
              <a:rPr lang="en-US" altLang="en-US" dirty="0">
                <a:hlinkClick r:id="rId5"/>
              </a:rPr>
              <a:t>http://www.norton.com</a:t>
            </a:r>
            <a:endParaRPr lang="en-US" altLang="en-US" dirty="0"/>
          </a:p>
          <a:p>
            <a:pPr lvl="3"/>
            <a:r>
              <a:rPr lang="en-US" altLang="en-US" dirty="0"/>
              <a:t>Kaspersky: </a:t>
            </a:r>
            <a:r>
              <a:rPr lang="en-CA" altLang="en-US" dirty="0">
                <a:hlinkClick r:id="rId6"/>
              </a:rPr>
              <a:t>www.kaspersky.com</a:t>
            </a:r>
            <a:endParaRPr lang="en-CA" altLang="en-US" dirty="0"/>
          </a:p>
          <a:p>
            <a:pPr lvl="2"/>
            <a:r>
              <a:rPr lang="en-US" altLang="en-US" dirty="0"/>
              <a:t>But make sure that you </a:t>
            </a:r>
            <a:r>
              <a:rPr lang="en-US" altLang="en-US" i="1" dirty="0"/>
              <a:t>update your program and the virus definitions</a:t>
            </a:r>
            <a:r>
              <a:rPr lang="en-US" altLang="en-US" dirty="0"/>
              <a:t> on a regular basis.</a:t>
            </a:r>
          </a:p>
          <a:p>
            <a:endParaRPr lang="en-US" dirty="0"/>
          </a:p>
        </p:txBody>
      </p:sp>
    </p:spTree>
    <p:extLst>
      <p:ext uri="{BB962C8B-B14F-4D97-AF65-F5344CB8AC3E}">
        <p14:creationId xmlns:p14="http://schemas.microsoft.com/office/powerpoint/2010/main" val="374753388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b="1" dirty="0">
                <a:solidFill>
                  <a:srgbClr val="FF0000"/>
                </a:solidFill>
              </a:rPr>
              <a:t>Spyware</a:t>
            </a:r>
          </a:p>
        </p:txBody>
      </p:sp>
      <p:sp>
        <p:nvSpPr>
          <p:cNvPr id="575491" name="Rectangle 3"/>
          <p:cNvSpPr>
            <a:spLocks noGrp="1" noChangeArrowheads="1"/>
          </p:cNvSpPr>
          <p:nvPr>
            <p:ph type="body" idx="1"/>
          </p:nvPr>
        </p:nvSpPr>
        <p:spPr/>
        <p:txBody>
          <a:bodyPr/>
          <a:lstStyle/>
          <a:p>
            <a:r>
              <a:rPr lang="en-US" altLang="en-US" dirty="0"/>
              <a:t>Secretly gathers information about your computer and computer usage and transmits this information back to the author.</a:t>
            </a:r>
          </a:p>
          <a:p>
            <a:r>
              <a:rPr lang="en-US" altLang="en-US" dirty="0"/>
              <a:t>In some cases the process may be fairly legitimate in other cases it may be more nefarious.</a:t>
            </a:r>
          </a:p>
          <a:p>
            <a:r>
              <a:rPr lang="en-US" altLang="en-US" dirty="0"/>
              <a:t>Spyware may also take the form of a program that is installed with another (potentially useful) program making it similar to a Trojan.</a:t>
            </a:r>
          </a:p>
          <a:p>
            <a:endParaRPr lang="en-US" altLang="en-US" dirty="0"/>
          </a:p>
        </p:txBody>
      </p:sp>
      <p:sp>
        <p:nvSpPr>
          <p:cNvPr id="575493" name="Text Box 5"/>
          <p:cNvSpPr txBox="1">
            <a:spLocks noChangeArrowheads="1"/>
          </p:cNvSpPr>
          <p:nvPr/>
        </p:nvSpPr>
        <p:spPr bwMode="auto">
          <a:xfrm>
            <a:off x="914400" y="4572000"/>
            <a:ext cx="79121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spcBef>
                <a:spcPct val="50000"/>
              </a:spcBef>
            </a:pPr>
            <a:r>
              <a:rPr lang="en-US" altLang="en-US" sz="1800" b="1" dirty="0"/>
              <a:t>From the software usage agreement from some company ‘X’:</a:t>
            </a:r>
          </a:p>
          <a:p>
            <a:pPr eaLnBrk="1" hangingPunct="1">
              <a:spcBef>
                <a:spcPct val="50000"/>
              </a:spcBef>
            </a:pPr>
            <a:r>
              <a:rPr lang="en-US" altLang="en-US" sz="1800" dirty="0"/>
              <a:t>(From Internet Privacy for Dummies “The first spyware?”</a:t>
            </a:r>
          </a:p>
          <a:p>
            <a:pPr eaLnBrk="1" hangingPunct="1">
              <a:spcBef>
                <a:spcPct val="50000"/>
              </a:spcBef>
            </a:pPr>
            <a:r>
              <a:rPr lang="en-US" altLang="en-US" sz="1800" dirty="0"/>
              <a:t>“You hereby grant company X [</a:t>
            </a:r>
            <a:r>
              <a:rPr lang="en-US" altLang="en-US" sz="1800" i="1" dirty="0"/>
              <a:t>JT: actual name removed</a:t>
            </a:r>
            <a:r>
              <a:rPr lang="en-US" altLang="en-US" sz="1800" dirty="0"/>
              <a:t>] the right to access and use the used computing power and storage space on your computer/s and/or Internet access or bandwidth for the aggregation of content and use in distributed computing.”</a:t>
            </a:r>
          </a:p>
        </p:txBody>
      </p:sp>
      <p:sp>
        <p:nvSpPr>
          <p:cNvPr id="2" name="TextBox 1"/>
          <p:cNvSpPr txBox="1"/>
          <p:nvPr/>
        </p:nvSpPr>
        <p:spPr>
          <a:xfrm>
            <a:off x="7315200" y="1360843"/>
            <a:ext cx="1828800" cy="304800"/>
          </a:xfrm>
          <a:prstGeom prst="rect">
            <a:avLst/>
          </a:prstGeom>
          <a:noFill/>
        </p:spPr>
        <p:txBody>
          <a:bodyPr wrap="square" rIns="0" rtlCol="0">
            <a:noAutofit/>
          </a:bodyPr>
          <a:lstStyle/>
          <a:p>
            <a:pPr algn="r"/>
            <a:r>
              <a:rPr lang="en-US" sz="1200" dirty="0"/>
              <a:t>From www.colourbox.com</a:t>
            </a:r>
          </a:p>
        </p:txBody>
      </p:sp>
      <p:pic>
        <p:nvPicPr>
          <p:cNvPr id="95234" name="Picture 2" descr="C:\Users\tamj\Dropbox\PVT\colorbox\spy carto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51875" y="10309"/>
            <a:ext cx="492125" cy="1406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07473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54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754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754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575493"/>
                                        </p:tgtEl>
                                        <p:attrNameLst>
                                          <p:attrName>style.visibility</p:attrName>
                                        </p:attrNameLst>
                                      </p:cBhvr>
                                      <p:to>
                                        <p:strVal val="visible"/>
                                      </p:to>
                                    </p:set>
                                    <p:animEffect transition="in" filter="blinds(horizontal)">
                                      <p:cBhvr>
                                        <p:cTn id="19" dur="500"/>
                                        <p:tgtEl>
                                          <p:spTgt spid="5754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5491" grpId="0" build="p" bldLvl="3"/>
      <p:bldP spid="575493" grpId="0"/>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ltLang="en-US" dirty="0"/>
              <a:t>Spyware (2)</a:t>
            </a:r>
          </a:p>
        </p:txBody>
      </p:sp>
      <p:sp>
        <p:nvSpPr>
          <p:cNvPr id="579587" name="Rectangle 3"/>
          <p:cNvSpPr>
            <a:spLocks noGrp="1" noChangeArrowheads="1"/>
          </p:cNvSpPr>
          <p:nvPr>
            <p:ph type="body" idx="1"/>
          </p:nvPr>
        </p:nvSpPr>
        <p:spPr/>
        <p:txBody>
          <a:bodyPr/>
          <a:lstStyle/>
          <a:p>
            <a:r>
              <a:rPr lang="en-US" altLang="en-US" dirty="0"/>
              <a:t>Some forms of spyware are relatively benign and record generic information about your computer.</a:t>
            </a:r>
          </a:p>
          <a:p>
            <a:r>
              <a:rPr lang="en-US" altLang="en-US" dirty="0"/>
              <a:t>However some forms of spyware record and transmit </a:t>
            </a:r>
            <a:r>
              <a:rPr lang="en-US" altLang="en-US" i="1" dirty="0"/>
              <a:t>highly</a:t>
            </a:r>
            <a:r>
              <a:rPr lang="en-US" altLang="en-US" dirty="0"/>
              <a:t> confidential information.</a:t>
            </a:r>
          </a:p>
          <a:p>
            <a:pPr lvl="1"/>
            <a:r>
              <a:rPr lang="en-US" altLang="en-US" dirty="0"/>
              <a:t>Some do this by recording and sending all the text that you enter with the infected computer.</a:t>
            </a:r>
          </a:p>
          <a:p>
            <a:pPr lvl="1"/>
            <a:r>
              <a:rPr lang="en-US" altLang="en-US" dirty="0"/>
              <a:t>Others may be more selective (e.g., it recognizes when you’re about enter information into a password field and only send passwords and other login information).</a:t>
            </a:r>
          </a:p>
          <a:p>
            <a:pPr lvl="1"/>
            <a:r>
              <a:rPr lang="en-US" altLang="en-US" dirty="0"/>
              <a:t>A few may even transmit as a live video your computer desktop and send the video to the creator of the spyware.</a:t>
            </a:r>
          </a:p>
          <a:p>
            <a:pPr lvl="1">
              <a:buFont typeface="Times New Roman" pitchFamily="18" charset="0"/>
              <a:buNone/>
            </a:pPr>
            <a:endParaRPr lang="en-US" altLang="en-US" dirty="0"/>
          </a:p>
        </p:txBody>
      </p:sp>
      <p:grpSp>
        <p:nvGrpSpPr>
          <p:cNvPr id="2" name="Group 1"/>
          <p:cNvGrpSpPr/>
          <p:nvPr/>
        </p:nvGrpSpPr>
        <p:grpSpPr>
          <a:xfrm>
            <a:off x="6477000" y="5139466"/>
            <a:ext cx="2011680" cy="1714052"/>
            <a:chOff x="6477000" y="5139466"/>
            <a:chExt cx="2011680" cy="1714052"/>
          </a:xfrm>
        </p:grpSpPr>
        <p:pic>
          <p:nvPicPr>
            <p:cNvPr id="6" name="Picture 1" descr="C:\Users\tamj\Dropbox\PVT\colorbox\spyware.jpg"/>
            <p:cNvPicPr>
              <a:picLocks noChangeAspect="1" noChangeArrowheads="1"/>
            </p:cNvPicPr>
            <p:nvPr/>
          </p:nvPicPr>
          <p:blipFill rotWithShape="1">
            <a:blip r:embed="rId3">
              <a:extLst>
                <a:ext uri="{28A0092B-C50C-407E-A947-70E740481C1C}">
                  <a14:useLocalDpi xmlns:a14="http://schemas.microsoft.com/office/drawing/2010/main" val="0"/>
                </a:ext>
              </a:extLst>
            </a:blip>
            <a:srcRect l="7675" t="5322" r="8515" b="6610"/>
            <a:stretch/>
          </p:blipFill>
          <p:spPr bwMode="auto">
            <a:xfrm>
              <a:off x="6477000" y="5139466"/>
              <a:ext cx="2011680" cy="140925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659880" y="6548718"/>
              <a:ext cx="1828800" cy="304800"/>
            </a:xfrm>
            <a:prstGeom prst="rect">
              <a:avLst/>
            </a:prstGeom>
            <a:noFill/>
          </p:spPr>
          <p:txBody>
            <a:bodyPr wrap="square" rIns="0" rtlCol="0">
              <a:noAutofit/>
            </a:bodyPr>
            <a:lstStyle/>
            <a:p>
              <a:pPr algn="r"/>
              <a:r>
                <a:rPr lang="en-US" sz="1200" dirty="0"/>
                <a:t>From www.colourbox.com</a:t>
              </a:r>
            </a:p>
          </p:txBody>
        </p:sp>
      </p:grpSp>
    </p:spTree>
    <p:extLst>
      <p:ext uri="{BB962C8B-B14F-4D97-AF65-F5344CB8AC3E}">
        <p14:creationId xmlns:p14="http://schemas.microsoft.com/office/powerpoint/2010/main" val="328647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95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795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7958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7958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7958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9587" grpId="0" build="p" bldLvl="3"/>
    </p:bld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Does Spyware Information Look Like?</a:t>
            </a:r>
          </a:p>
        </p:txBody>
      </p:sp>
      <p:sp>
        <p:nvSpPr>
          <p:cNvPr id="3" name="Content Placeholder 2"/>
          <p:cNvSpPr>
            <a:spLocks noGrp="1"/>
          </p:cNvSpPr>
          <p:nvPr>
            <p:ph idx="1"/>
          </p:nvPr>
        </p:nvSpPr>
        <p:spPr/>
        <p:txBody>
          <a:bodyPr/>
          <a:lstStyle/>
          <a:p>
            <a:r>
              <a:rPr lang="en-US" dirty="0"/>
              <a:t>A program that records to a file what you are currently doing on your computer.</a:t>
            </a:r>
          </a:p>
          <a:p>
            <a:r>
              <a:rPr lang="en-US" dirty="0"/>
              <a:t>(This is not meant as ‘spyware’ but instead is used to help troubleshoot technical problems.</a:t>
            </a:r>
          </a:p>
          <a:p>
            <a:pPr lvl="1"/>
            <a:r>
              <a:rPr lang="en-US" dirty="0"/>
              <a:t>“What did the user do?”</a:t>
            </a:r>
          </a:p>
          <a:p>
            <a:pPr lvl="1"/>
            <a:r>
              <a:rPr lang="en-US" dirty="0"/>
              <a:t>(Windows 7: Problem Steps Recorder)</a:t>
            </a:r>
          </a:p>
          <a:p>
            <a:pPr lvl="1"/>
            <a:r>
              <a:rPr lang="en-US" dirty="0"/>
              <a:t>(Windows 10: Steps Recorder or PSR)</a:t>
            </a:r>
          </a:p>
          <a:p>
            <a:pPr lvl="1"/>
            <a:endParaRPr lang="en-US" dirty="0"/>
          </a:p>
        </p:txBody>
      </p:sp>
    </p:spTree>
    <p:extLst>
      <p:ext uri="{BB962C8B-B14F-4D97-AF65-F5344CB8AC3E}">
        <p14:creationId xmlns:p14="http://schemas.microsoft.com/office/powerpoint/2010/main" val="4110120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Banking Anti-Spyware Software</a:t>
            </a:r>
          </a:p>
        </p:txBody>
      </p:sp>
      <p:sp>
        <p:nvSpPr>
          <p:cNvPr id="3" name="Content Placeholder 2"/>
          <p:cNvSpPr>
            <a:spLocks noGrp="1"/>
          </p:cNvSpPr>
          <p:nvPr>
            <p:ph idx="1"/>
          </p:nvPr>
        </p:nvSpPr>
        <p:spPr/>
        <p:txBody>
          <a:bodyPr/>
          <a:lstStyle/>
          <a:p>
            <a:r>
              <a:rPr lang="en-CA" dirty="0"/>
              <a:t>When you login to some banking sites they offer the ability to download additional free software to reduce the effectiveness of spyware.</a:t>
            </a:r>
          </a:p>
          <a:p>
            <a:pPr lvl="1"/>
            <a:r>
              <a:rPr lang="en-CA" dirty="0"/>
              <a:t>Example: Trusteer is used by a number of Canadian banks.</a:t>
            </a:r>
          </a:p>
          <a:p>
            <a:pPr lvl="1"/>
            <a:endParaRPr lang="en-CA" dirty="0"/>
          </a:p>
          <a:p>
            <a:pPr lvl="1"/>
            <a:endParaRPr lang="en-CA" dirty="0"/>
          </a:p>
          <a:p>
            <a:pPr lvl="1"/>
            <a:endParaRPr lang="en-CA" dirty="0"/>
          </a:p>
          <a:p>
            <a:pPr lvl="1"/>
            <a:endParaRPr lang="en-CA" dirty="0"/>
          </a:p>
          <a:p>
            <a:pPr lvl="1"/>
            <a:r>
              <a:rPr lang="en-CA" dirty="0"/>
              <a:t>(Among other things) this software can prevent spyware from making screen grabs of sensitive banking information when you are at an affiliated financial institution.</a:t>
            </a:r>
          </a:p>
          <a:p>
            <a:pPr lvl="1"/>
            <a:endParaRPr lang="en-CA" dirty="0"/>
          </a:p>
        </p:txBody>
      </p:sp>
      <p:pic>
        <p:nvPicPr>
          <p:cNvPr id="4" name="Picture 3"/>
          <p:cNvPicPr>
            <a:picLocks noChangeAspect="1"/>
          </p:cNvPicPr>
          <p:nvPr/>
        </p:nvPicPr>
        <p:blipFill>
          <a:blip r:embed="rId3"/>
          <a:stretch>
            <a:fillRect/>
          </a:stretch>
        </p:blipFill>
        <p:spPr>
          <a:xfrm>
            <a:off x="990600" y="2971800"/>
            <a:ext cx="3657600" cy="1295400"/>
          </a:xfrm>
          <a:prstGeom prst="rect">
            <a:avLst/>
          </a:prstGeom>
        </p:spPr>
      </p:pic>
    </p:spTree>
    <p:extLst>
      <p:ext uri="{BB962C8B-B14F-4D97-AF65-F5344CB8AC3E}">
        <p14:creationId xmlns:p14="http://schemas.microsoft.com/office/powerpoint/2010/main" val="3853179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randombar(horizont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Using Anti-Spyware Software: Attempted Automatic Screen Grab Attempts</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3400" y="1371599"/>
            <a:ext cx="5029200" cy="3504099"/>
          </a:xfr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2200" y="3401722"/>
            <a:ext cx="6483506" cy="2008477"/>
          </a:xfrm>
          <a:prstGeom prst="rect">
            <a:avLst/>
          </a:prstGeom>
        </p:spPr>
      </p:pic>
    </p:spTree>
    <p:extLst>
      <p:ext uri="{BB962C8B-B14F-4D97-AF65-F5344CB8AC3E}">
        <p14:creationId xmlns:p14="http://schemas.microsoft.com/office/powerpoint/2010/main" val="4062179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4" name="Group 3"/>
          <p:cNvGrpSpPr/>
          <p:nvPr/>
        </p:nvGrpSpPr>
        <p:grpSpPr>
          <a:xfrm>
            <a:off x="6649720" y="4409212"/>
            <a:ext cx="2382369" cy="2446901"/>
            <a:chOff x="6649720" y="4409212"/>
            <a:chExt cx="2382369" cy="2446901"/>
          </a:xfrm>
        </p:grpSpPr>
        <p:pic>
          <p:nvPicPr>
            <p:cNvPr id="120833" name="Picture 1" descr="C:\Users\tamj\Dropbox\PVT\colorbox\computer user wom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5760" y="4409212"/>
              <a:ext cx="2316329" cy="2316329"/>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6649720" y="6594969"/>
              <a:ext cx="2057401" cy="261144"/>
            </a:xfrm>
            <a:prstGeom prst="rect">
              <a:avLst/>
            </a:prstGeom>
            <a:noFill/>
          </p:spPr>
          <p:txBody>
            <a:bodyPr wrap="square" rtlCol="0">
              <a:noAutofit/>
            </a:bodyPr>
            <a:lstStyle/>
            <a:p>
              <a:r>
                <a:rPr lang="en-US" sz="1200" dirty="0"/>
                <a:t>From: www.colourbox.com</a:t>
              </a:r>
            </a:p>
          </p:txBody>
        </p:sp>
      </p:grpSp>
      <p:cxnSp>
        <p:nvCxnSpPr>
          <p:cNvPr id="6149" name="Straight Connector 6"/>
          <p:cNvCxnSpPr>
            <a:cxnSpLocks noChangeShapeType="1"/>
          </p:cNvCxnSpPr>
          <p:nvPr/>
        </p:nvCxnSpPr>
        <p:spPr bwMode="auto">
          <a:xfrm>
            <a:off x="3734712" y="3413493"/>
            <a:ext cx="3037249" cy="2142653"/>
          </a:xfrm>
          <a:prstGeom prst="line">
            <a:avLst/>
          </a:prstGeom>
          <a:noFill/>
          <a:ln w="38100" algn="ctr">
            <a:solidFill>
              <a:schemeClr val="tx1"/>
            </a:solidFill>
            <a:round/>
            <a:headEnd type="none" w="sm" len="sm"/>
            <a:tailEnd/>
          </a:ln>
          <a:extLst>
            <a:ext uri="{909E8E84-426E-40DD-AFC4-6F175D3DCCD1}">
              <a14:hiddenFill xmlns:a14="http://schemas.microsoft.com/office/drawing/2010/main">
                <a:noFill/>
              </a14:hiddenFill>
            </a:ext>
          </a:extLst>
        </p:spPr>
      </p:cxnSp>
      <p:cxnSp>
        <p:nvCxnSpPr>
          <p:cNvPr id="14" name="Straight Connector 13"/>
          <p:cNvCxnSpPr/>
          <p:nvPr/>
        </p:nvCxnSpPr>
        <p:spPr>
          <a:xfrm flipH="1" flipV="1">
            <a:off x="3690650" y="3425632"/>
            <a:ext cx="3059746" cy="2135462"/>
          </a:xfrm>
          <a:prstGeom prst="line">
            <a:avLst/>
          </a:prstGeom>
          <a:ln w="152400">
            <a:solidFill>
              <a:schemeClr val="bg1"/>
            </a:solidFill>
          </a:ln>
        </p:spPr>
        <p:style>
          <a:lnRef idx="1">
            <a:schemeClr val="accent1"/>
          </a:lnRef>
          <a:fillRef idx="0">
            <a:schemeClr val="accent1"/>
          </a:fillRef>
          <a:effectRef idx="0">
            <a:schemeClr val="accent1"/>
          </a:effectRef>
          <a:fontRef idx="minor">
            <a:schemeClr val="tx1"/>
          </a:fontRef>
        </p:style>
      </p:cxnSp>
      <p:sp>
        <p:nvSpPr>
          <p:cNvPr id="6146" name="Title 1"/>
          <p:cNvSpPr>
            <a:spLocks noGrp="1"/>
          </p:cNvSpPr>
          <p:nvPr>
            <p:ph type="title"/>
          </p:nvPr>
        </p:nvSpPr>
        <p:spPr/>
        <p:txBody>
          <a:bodyPr>
            <a:normAutofit/>
          </a:bodyPr>
          <a:lstStyle/>
          <a:p>
            <a:r>
              <a:rPr lang="en-US" altLang="en-US" dirty="0" smtClean="0"/>
              <a:t>Guaranteed Electronic Security</a:t>
            </a:r>
            <a:endParaRPr lang="en-CA" altLang="en-US" dirty="0"/>
          </a:p>
        </p:txBody>
      </p:sp>
      <p:pic>
        <p:nvPicPr>
          <p:cNvPr id="6147" name="Picture 3" descr="isp-s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3761" y="1219200"/>
            <a:ext cx="3152775" cy="253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p:cNvSpPr txBox="1">
            <a:spLocks noChangeArrowheads="1"/>
          </p:cNvSpPr>
          <p:nvPr/>
        </p:nvSpPr>
        <p:spPr bwMode="auto">
          <a:xfrm>
            <a:off x="3642294" y="2359282"/>
            <a:ext cx="2590800"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r>
              <a:rPr lang="en-US" altLang="en-US" sz="1800" dirty="0"/>
              <a:t>Disconnect your </a:t>
            </a:r>
            <a:r>
              <a:rPr lang="en-US" altLang="en-US" sz="1800" dirty="0" smtClean="0"/>
              <a:t>computer/device </a:t>
            </a:r>
            <a:r>
              <a:rPr lang="en-US" altLang="en-US" sz="1800" dirty="0"/>
              <a:t>from the Internet</a:t>
            </a:r>
            <a:endParaRPr lang="en-CA" altLang="en-US" sz="1800" dirty="0"/>
          </a:p>
        </p:txBody>
      </p:sp>
      <p:grpSp>
        <p:nvGrpSpPr>
          <p:cNvPr id="2" name="Group 28"/>
          <p:cNvGrpSpPr>
            <a:grpSpLocks/>
          </p:cNvGrpSpPr>
          <p:nvPr/>
        </p:nvGrpSpPr>
        <p:grpSpPr bwMode="auto">
          <a:xfrm>
            <a:off x="6771960" y="2864939"/>
            <a:ext cx="2029774" cy="3757849"/>
            <a:chOff x="6969760" y="2786004"/>
            <a:chExt cx="2029137" cy="3757036"/>
          </a:xfrm>
        </p:grpSpPr>
        <p:sp>
          <p:nvSpPr>
            <p:cNvPr id="6161" name="Rectangle 26"/>
            <p:cNvSpPr>
              <a:spLocks noChangeArrowheads="1"/>
            </p:cNvSpPr>
            <p:nvPr/>
          </p:nvSpPr>
          <p:spPr bwMode="auto">
            <a:xfrm>
              <a:off x="6969760" y="4612640"/>
              <a:ext cx="1818640" cy="1930400"/>
            </a:xfrm>
            <a:prstGeom prst="rect">
              <a:avLst/>
            </a:prstGeom>
            <a:solidFill>
              <a:srgbClr val="FFFFFF">
                <a:alpha val="72940"/>
              </a:srgbClr>
            </a:solidFill>
            <a:ln>
              <a:noFill/>
            </a:ln>
            <a:extLst>
              <a:ext uri="{91240B29-F687-4F45-9708-019B960494DF}">
                <a14:hiddenLine xmlns:a14="http://schemas.microsoft.com/office/drawing/2010/main" w="38100" algn="ctr">
                  <a:solidFill>
                    <a:srgbClr val="000000"/>
                  </a:solidFill>
                  <a:round/>
                  <a:headEnd type="none" w="sm" len="sm"/>
                  <a:tailEnd/>
                </a14:hiddenLine>
              </a:ext>
            </a:extLst>
          </p:spPr>
          <p:txBody>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ctr" eaLnBrk="1" hangingPunct="1"/>
              <a:endParaRPr lang="en-CA" altLang="en-US" sz="1600" dirty="0"/>
            </a:p>
          </p:txBody>
        </p:sp>
        <p:sp>
          <p:nvSpPr>
            <p:cNvPr id="6162" name="TextBox 27"/>
            <p:cNvSpPr txBox="1">
              <a:spLocks noChangeArrowheads="1"/>
            </p:cNvSpPr>
            <p:nvPr/>
          </p:nvSpPr>
          <p:spPr bwMode="auto">
            <a:xfrm>
              <a:off x="6977057" y="2786004"/>
              <a:ext cx="2021840" cy="843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r>
                <a:rPr lang="en-US" altLang="en-US" sz="1800" dirty="0"/>
                <a:t>Leave your </a:t>
              </a:r>
              <a:r>
                <a:rPr lang="en-US" altLang="en-US" sz="1800" dirty="0" smtClean="0"/>
                <a:t>computer/devices </a:t>
              </a:r>
              <a:r>
                <a:rPr lang="en-US" altLang="en-US" sz="1800" dirty="0"/>
                <a:t>off all </a:t>
              </a:r>
              <a:r>
                <a:rPr lang="en-US" altLang="en-US" sz="1800" dirty="0" smtClean="0"/>
                <a:t>the time</a:t>
              </a:r>
              <a:endParaRPr lang="en-CA" altLang="en-US" sz="1800" dirty="0"/>
            </a:p>
          </p:txBody>
        </p:sp>
      </p:grpSp>
      <p:cxnSp>
        <p:nvCxnSpPr>
          <p:cNvPr id="9" name="Straight Connector 8"/>
          <p:cNvCxnSpPr>
            <a:cxnSpLocks noChangeShapeType="1"/>
          </p:cNvCxnSpPr>
          <p:nvPr/>
        </p:nvCxnSpPr>
        <p:spPr bwMode="auto">
          <a:xfrm>
            <a:off x="3200400" y="3565525"/>
            <a:ext cx="3352800" cy="2011085"/>
          </a:xfrm>
          <a:prstGeom prst="line">
            <a:avLst/>
          </a:prstGeom>
          <a:noFill/>
          <a:ln w="88900" algn="ctr">
            <a:solidFill>
              <a:srgbClr val="FFFFFF"/>
            </a:solidFill>
            <a:round/>
            <a:headEnd type="none" w="sm" len="sm"/>
            <a:tailEnd/>
          </a:ln>
          <a:extLst>
            <a:ext uri="{909E8E84-426E-40DD-AFC4-6F175D3DCCD1}">
              <a14:hiddenFill xmlns:a14="http://schemas.microsoft.com/office/drawing/2010/main">
                <a:noFill/>
              </a14:hiddenFill>
            </a:ext>
          </a:extLst>
        </p:spPr>
      </p:cxnSp>
      <p:grpSp>
        <p:nvGrpSpPr>
          <p:cNvPr id="3" name="Group 25"/>
          <p:cNvGrpSpPr>
            <a:grpSpLocks/>
          </p:cNvGrpSpPr>
          <p:nvPr/>
        </p:nvGrpSpPr>
        <p:grpSpPr bwMode="auto">
          <a:xfrm>
            <a:off x="5271873" y="4540589"/>
            <a:ext cx="3630827" cy="2082197"/>
            <a:chOff x="5208373" y="4521200"/>
            <a:chExt cx="3630827" cy="2082800"/>
          </a:xfrm>
        </p:grpSpPr>
        <p:grpSp>
          <p:nvGrpSpPr>
            <p:cNvPr id="6154" name="Group 23"/>
            <p:cNvGrpSpPr>
              <a:grpSpLocks/>
            </p:cNvGrpSpPr>
            <p:nvPr/>
          </p:nvGrpSpPr>
          <p:grpSpPr bwMode="auto">
            <a:xfrm>
              <a:off x="6715760" y="4521200"/>
              <a:ext cx="2123440" cy="2082800"/>
              <a:chOff x="6715760" y="4521200"/>
              <a:chExt cx="2123440" cy="2082800"/>
            </a:xfrm>
          </p:grpSpPr>
          <p:sp>
            <p:nvSpPr>
              <p:cNvPr id="6156" name="Rectangle 17"/>
              <p:cNvSpPr>
                <a:spLocks noChangeArrowheads="1"/>
              </p:cNvSpPr>
              <p:nvPr/>
            </p:nvSpPr>
            <p:spPr bwMode="auto">
              <a:xfrm>
                <a:off x="6715760" y="4521200"/>
                <a:ext cx="2123440" cy="2082800"/>
              </a:xfrm>
              <a:prstGeom prst="rect">
                <a:avLst/>
              </a:prstGeom>
              <a:noFill/>
              <a:ln w="63500" algn="ctr">
                <a:solidFill>
                  <a:schemeClr val="tx1"/>
                </a:solidFill>
                <a:round/>
                <a:headEnd type="none" w="sm" len="sm"/>
                <a:tailEnd/>
              </a:ln>
              <a:extLst>
                <a:ext uri="{909E8E84-426E-40DD-AFC4-6F175D3DCCD1}">
                  <a14:hiddenFill xmlns:a14="http://schemas.microsoft.com/office/drawing/2010/main">
                    <a:solidFill>
                      <a:srgbClr val="FFFFFF"/>
                    </a:solidFill>
                  </a14:hiddenFill>
                </a:ext>
              </a:extLst>
            </p:spPr>
            <p:txBody>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ctr" eaLnBrk="1" hangingPunct="1"/>
                <a:endParaRPr lang="en-CA" altLang="en-US" sz="1600" dirty="0"/>
              </a:p>
            </p:txBody>
          </p:sp>
          <p:cxnSp>
            <p:nvCxnSpPr>
              <p:cNvPr id="6157" name="Straight Connector 19"/>
              <p:cNvCxnSpPr>
                <a:cxnSpLocks noChangeShapeType="1"/>
              </p:cNvCxnSpPr>
              <p:nvPr/>
            </p:nvCxnSpPr>
            <p:spPr bwMode="auto">
              <a:xfrm rot="5400000">
                <a:off x="6045200" y="5537200"/>
                <a:ext cx="2052320" cy="20320"/>
              </a:xfrm>
              <a:prstGeom prst="line">
                <a:avLst/>
              </a:prstGeom>
              <a:noFill/>
              <a:ln w="63500" algn="ctr">
                <a:solidFill>
                  <a:schemeClr val="tx1"/>
                </a:solidFill>
                <a:round/>
                <a:headEnd type="none" w="sm" len="sm"/>
                <a:tailEnd/>
              </a:ln>
              <a:extLst>
                <a:ext uri="{909E8E84-426E-40DD-AFC4-6F175D3DCCD1}">
                  <a14:hiddenFill xmlns:a14="http://schemas.microsoft.com/office/drawing/2010/main">
                    <a:noFill/>
                  </a14:hiddenFill>
                </a:ext>
              </a:extLst>
            </p:spPr>
          </p:cxnSp>
          <p:cxnSp>
            <p:nvCxnSpPr>
              <p:cNvPr id="6158" name="Straight Connector 20"/>
              <p:cNvCxnSpPr>
                <a:cxnSpLocks noChangeShapeType="1"/>
              </p:cNvCxnSpPr>
              <p:nvPr/>
            </p:nvCxnSpPr>
            <p:spPr bwMode="auto">
              <a:xfrm rot="5400000">
                <a:off x="6441440" y="5547360"/>
                <a:ext cx="2052320" cy="20320"/>
              </a:xfrm>
              <a:prstGeom prst="line">
                <a:avLst/>
              </a:prstGeom>
              <a:noFill/>
              <a:ln w="63500" algn="ctr">
                <a:solidFill>
                  <a:schemeClr val="tx1"/>
                </a:solidFill>
                <a:round/>
                <a:headEnd type="none" w="sm" len="sm"/>
                <a:tailEnd/>
              </a:ln>
              <a:extLst>
                <a:ext uri="{909E8E84-426E-40DD-AFC4-6F175D3DCCD1}">
                  <a14:hiddenFill xmlns:a14="http://schemas.microsoft.com/office/drawing/2010/main">
                    <a:noFill/>
                  </a14:hiddenFill>
                </a:ext>
              </a:extLst>
            </p:spPr>
          </p:cxnSp>
          <p:cxnSp>
            <p:nvCxnSpPr>
              <p:cNvPr id="6159" name="Straight Connector 21"/>
              <p:cNvCxnSpPr>
                <a:cxnSpLocks noChangeShapeType="1"/>
              </p:cNvCxnSpPr>
              <p:nvPr/>
            </p:nvCxnSpPr>
            <p:spPr bwMode="auto">
              <a:xfrm rot="5400000">
                <a:off x="6898640" y="5557520"/>
                <a:ext cx="2052320" cy="20320"/>
              </a:xfrm>
              <a:prstGeom prst="line">
                <a:avLst/>
              </a:prstGeom>
              <a:noFill/>
              <a:ln w="63500" algn="ctr">
                <a:solidFill>
                  <a:schemeClr val="tx1"/>
                </a:solidFill>
                <a:round/>
                <a:headEnd type="none" w="sm" len="sm"/>
                <a:tailEnd/>
              </a:ln>
              <a:extLst>
                <a:ext uri="{909E8E84-426E-40DD-AFC4-6F175D3DCCD1}">
                  <a14:hiddenFill xmlns:a14="http://schemas.microsoft.com/office/drawing/2010/main">
                    <a:noFill/>
                  </a14:hiddenFill>
                </a:ext>
              </a:extLst>
            </p:spPr>
          </p:cxnSp>
          <p:cxnSp>
            <p:nvCxnSpPr>
              <p:cNvPr id="6160" name="Straight Connector 22"/>
              <p:cNvCxnSpPr>
                <a:cxnSpLocks noChangeShapeType="1"/>
              </p:cNvCxnSpPr>
              <p:nvPr/>
            </p:nvCxnSpPr>
            <p:spPr bwMode="auto">
              <a:xfrm rot="5400000">
                <a:off x="7406640" y="5547360"/>
                <a:ext cx="2052320" cy="20320"/>
              </a:xfrm>
              <a:prstGeom prst="line">
                <a:avLst/>
              </a:prstGeom>
              <a:noFill/>
              <a:ln w="63500" algn="ctr">
                <a:solidFill>
                  <a:schemeClr val="tx1"/>
                </a:solidFill>
                <a:round/>
                <a:headEnd type="none" w="sm" len="sm"/>
                <a:tailEnd/>
              </a:ln>
              <a:extLst>
                <a:ext uri="{909E8E84-426E-40DD-AFC4-6F175D3DCCD1}">
                  <a14:hiddenFill xmlns:a14="http://schemas.microsoft.com/office/drawing/2010/main">
                    <a:noFill/>
                  </a14:hiddenFill>
                </a:ext>
              </a:extLst>
            </p:spPr>
          </p:cxnSp>
        </p:grpSp>
        <p:sp>
          <p:nvSpPr>
            <p:cNvPr id="6155" name="TextBox 24"/>
            <p:cNvSpPr txBox="1">
              <a:spLocks noChangeArrowheads="1"/>
            </p:cNvSpPr>
            <p:nvPr/>
          </p:nvSpPr>
          <p:spPr bwMode="auto">
            <a:xfrm>
              <a:off x="5208373" y="5513324"/>
              <a:ext cx="148336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r" eaLnBrk="1" hangingPunct="1"/>
              <a:r>
                <a:rPr lang="en-US" altLang="en-US" sz="1800" dirty="0" smtClean="0"/>
                <a:t>Put your them all in </a:t>
              </a:r>
              <a:r>
                <a:rPr lang="en-US" altLang="en-US" sz="1800" dirty="0"/>
                <a:t>a </a:t>
              </a:r>
              <a:r>
                <a:rPr lang="en-US" altLang="en-US" sz="1800" dirty="0" smtClean="0"/>
                <a:t>vault (never use</a:t>
              </a:r>
              <a:endParaRPr lang="en-CA" altLang="en-US" sz="1800" dirty="0"/>
            </a:p>
          </p:txBody>
        </p:sp>
      </p:grpSp>
    </p:spTree>
    <p:extLst>
      <p:ext uri="{BB962C8B-B14F-4D97-AF65-F5344CB8AC3E}">
        <p14:creationId xmlns:p14="http://schemas.microsoft.com/office/powerpoint/2010/main" val="34632026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down)">
                                      <p:cBhvr>
                                        <p:cTn id="16" dur="500"/>
                                        <p:tgtEl>
                                          <p:spTgt spid="1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1"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770" decel="100000"/>
                                        <p:tgtEl>
                                          <p:spTgt spid="3"/>
                                        </p:tgtEl>
                                      </p:cBhvr>
                                    </p:animEffect>
                                    <p:animScale>
                                      <p:cBhvr>
                                        <p:cTn id="22" dur="770" decel="100000"/>
                                        <p:tgtEl>
                                          <p:spTgt spid="3"/>
                                        </p:tgtEl>
                                      </p:cBhvr>
                                      <p:from x="10000" y="10000"/>
                                      <p:to x="200000" y="450000"/>
                                    </p:animScale>
                                    <p:animScale>
                                      <p:cBhvr>
                                        <p:cTn id="23" dur="1230" accel="100000" fill="hold">
                                          <p:stCondLst>
                                            <p:cond delay="770"/>
                                          </p:stCondLst>
                                        </p:cTn>
                                        <p:tgtEl>
                                          <p:spTgt spid="3"/>
                                        </p:tgtEl>
                                      </p:cBhvr>
                                      <p:from x="200000" y="450000"/>
                                      <p:to x="100000" y="100000"/>
                                    </p:animScale>
                                    <p:set>
                                      <p:cBhvr>
                                        <p:cTn id="24" dur="770" fill="hold"/>
                                        <p:tgtEl>
                                          <p:spTgt spid="3"/>
                                        </p:tgtEl>
                                        <p:attrNameLst>
                                          <p:attrName>ppt_x</p:attrName>
                                        </p:attrNameLst>
                                      </p:cBhvr>
                                      <p:to>
                                        <p:strVal val="(0.5)"/>
                                      </p:to>
                                    </p:set>
                                    <p:anim from="(0.5)" to="(#ppt_x)" calcmode="lin" valueType="num">
                                      <p:cBhvr>
                                        <p:cTn id="25" dur="1230" accel="100000" fill="hold">
                                          <p:stCondLst>
                                            <p:cond delay="770"/>
                                          </p:stCondLst>
                                        </p:cTn>
                                        <p:tgtEl>
                                          <p:spTgt spid="3"/>
                                        </p:tgtEl>
                                        <p:attrNameLst>
                                          <p:attrName>ppt_x</p:attrName>
                                        </p:attrNameLst>
                                      </p:cBhvr>
                                    </p:anim>
                                    <p:set>
                                      <p:cBhvr>
                                        <p:cTn id="26" dur="770" fill="hold"/>
                                        <p:tgtEl>
                                          <p:spTgt spid="3"/>
                                        </p:tgtEl>
                                        <p:attrNameLst>
                                          <p:attrName>ppt_y</p:attrName>
                                        </p:attrNameLst>
                                      </p:cBhvr>
                                      <p:to>
                                        <p:strVal val="(#ppt_y+0.4)"/>
                                      </p:to>
                                    </p:set>
                                    <p:anim from="(#ppt_y+0.4)" to="(#ppt_y)" calcmode="lin" valueType="num">
                                      <p:cBhvr>
                                        <p:cTn id="27" dur="1230" accel="100000" fill="hold">
                                          <p:stCondLst>
                                            <p:cond delay="770"/>
                                          </p:stCondLst>
                                        </p:cTn>
                                        <p:tgtEl>
                                          <p:spTgt spid="3"/>
                                        </p:tgtEl>
                                        <p:attrNameLst>
                                          <p:attrName>ppt_y</p:attrName>
                                        </p:attrNameLst>
                                      </p:cBhvr>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ltLang="en-US" dirty="0"/>
              <a:t>Protecting Against Spyware</a:t>
            </a:r>
          </a:p>
        </p:txBody>
      </p:sp>
      <p:sp>
        <p:nvSpPr>
          <p:cNvPr id="582659" name="Rectangle 3"/>
          <p:cNvSpPr>
            <a:spLocks noGrp="1" noChangeArrowheads="1"/>
          </p:cNvSpPr>
          <p:nvPr>
            <p:ph type="body" idx="1"/>
          </p:nvPr>
        </p:nvSpPr>
        <p:spPr/>
        <p:txBody>
          <a:bodyPr/>
          <a:lstStyle/>
          <a:p>
            <a:r>
              <a:rPr lang="en-US" altLang="en-US" dirty="0"/>
              <a:t>Some anti-virus programs have begun to expand their services to protect against spyware.</a:t>
            </a:r>
          </a:p>
          <a:p>
            <a:r>
              <a:rPr lang="en-US" altLang="en-US" dirty="0"/>
              <a:t>However there are programs that are dedicated solely to protecting against spyware.</a:t>
            </a:r>
          </a:p>
          <a:p>
            <a:r>
              <a:rPr lang="en-US" altLang="en-US" dirty="0"/>
              <a:t>Some examples:</a:t>
            </a:r>
          </a:p>
          <a:p>
            <a:pPr lvl="1"/>
            <a:r>
              <a:rPr lang="en-US" altLang="en-US" dirty="0"/>
              <a:t>Ad Aware: </a:t>
            </a:r>
            <a:r>
              <a:rPr lang="en-US" altLang="en-US" dirty="0">
                <a:hlinkClick r:id="rId3"/>
              </a:rPr>
              <a:t>www.lavasoft.com</a:t>
            </a:r>
            <a:endParaRPr lang="en-US" altLang="en-US" dirty="0"/>
          </a:p>
          <a:p>
            <a:pPr lvl="1"/>
            <a:r>
              <a:rPr lang="en-US" altLang="en-US" dirty="0"/>
              <a:t>Spy Sweeper: </a:t>
            </a:r>
            <a:r>
              <a:rPr lang="en-US" altLang="en-US" dirty="0">
                <a:hlinkClick r:id="rId4"/>
              </a:rPr>
              <a:t>www.webroot.com</a:t>
            </a:r>
            <a:r>
              <a:rPr lang="en-US" altLang="en-US" dirty="0"/>
              <a:t> </a:t>
            </a:r>
          </a:p>
          <a:p>
            <a:pPr lvl="1"/>
            <a:r>
              <a:rPr lang="en-US" altLang="en-US" dirty="0"/>
              <a:t>Spybot: </a:t>
            </a:r>
            <a:r>
              <a:rPr lang="en-US" altLang="en-US" dirty="0">
                <a:hlinkClick r:id="rId5"/>
              </a:rPr>
              <a:t>www.spybot.com</a:t>
            </a:r>
            <a:endParaRPr lang="en-US" altLang="en-US" dirty="0"/>
          </a:p>
          <a:p>
            <a:r>
              <a:rPr lang="en-US" altLang="en-US" dirty="0"/>
              <a:t>Similar to an anti-virus program you should </a:t>
            </a:r>
            <a:r>
              <a:rPr lang="en-US" altLang="en-US" i="1" dirty="0"/>
              <a:t>update your anti-spyware program and the spyware definitions </a:t>
            </a:r>
            <a:r>
              <a:rPr lang="en-US" altLang="en-US" dirty="0"/>
              <a:t>on a regular basis.</a:t>
            </a:r>
          </a:p>
        </p:txBody>
      </p:sp>
    </p:spTree>
    <p:extLst>
      <p:ext uri="{BB962C8B-B14F-4D97-AF65-F5344CB8AC3E}">
        <p14:creationId xmlns:p14="http://schemas.microsoft.com/office/powerpoint/2010/main" val="3193001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26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826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8265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8265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8265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8265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8265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2659" grpId="0" build="p" bldLvl="3"/>
    </p:bld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ltLang="en-US" b="1" dirty="0">
                <a:solidFill>
                  <a:srgbClr val="FF0000"/>
                </a:solidFill>
              </a:rPr>
              <a:t>Keystroke Loggers</a:t>
            </a:r>
          </a:p>
        </p:txBody>
      </p:sp>
      <p:sp>
        <p:nvSpPr>
          <p:cNvPr id="583683" name="Rectangle 3"/>
          <p:cNvSpPr>
            <a:spLocks noGrp="1" noChangeArrowheads="1"/>
          </p:cNvSpPr>
          <p:nvPr>
            <p:ph type="body" idx="1"/>
          </p:nvPr>
        </p:nvSpPr>
        <p:spPr/>
        <p:txBody>
          <a:bodyPr/>
          <a:lstStyle/>
          <a:p>
            <a:r>
              <a:rPr lang="en-US" altLang="en-US" dirty="0"/>
              <a:t>A specialized form of spyware</a:t>
            </a:r>
          </a:p>
          <a:p>
            <a:r>
              <a:rPr lang="en-US" altLang="en-US" dirty="0"/>
              <a:t>Record some or all of the information entered on a keyboard.</a:t>
            </a:r>
          </a:p>
          <a:p>
            <a:r>
              <a:rPr lang="en-US" altLang="en-US" dirty="0"/>
              <a:t>They may be used for fairly legitimate purposes:</a:t>
            </a:r>
          </a:p>
          <a:p>
            <a:pPr lvl="1"/>
            <a:r>
              <a:rPr lang="en-US" altLang="en-US" dirty="0"/>
              <a:t>Trouble shooting errors</a:t>
            </a:r>
          </a:p>
          <a:p>
            <a:pPr lvl="1"/>
            <a:r>
              <a:rPr lang="en-US" altLang="en-US" dirty="0"/>
              <a:t>Monitoring and evaluating employee performance</a:t>
            </a:r>
          </a:p>
          <a:p>
            <a:pPr lvl="1"/>
            <a:r>
              <a:rPr lang="en-US" altLang="en-US" dirty="0"/>
              <a:t>Crime prevention</a:t>
            </a:r>
          </a:p>
          <a:p>
            <a:r>
              <a:rPr lang="en-US" altLang="en-US" dirty="0"/>
              <a:t>A keystroke logger can be hardware or software based.</a:t>
            </a:r>
          </a:p>
          <a:p>
            <a:r>
              <a:rPr lang="en-US" altLang="en-US" dirty="0"/>
              <a:t>Keystroke loggers can also be a form of spyware that was unknowingly installed.</a:t>
            </a:r>
          </a:p>
        </p:txBody>
      </p:sp>
    </p:spTree>
    <p:extLst>
      <p:ext uri="{BB962C8B-B14F-4D97-AF65-F5344CB8AC3E}">
        <p14:creationId xmlns:p14="http://schemas.microsoft.com/office/powerpoint/2010/main" val="2744508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36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836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8368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8368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8368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8368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8368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8368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683" grpId="0" build="p" bldLvl="3"/>
    </p:bld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normAutofit fontScale="90000"/>
          </a:bodyPr>
          <a:lstStyle/>
          <a:p>
            <a:r>
              <a:rPr lang="en-US" altLang="en-US" dirty="0"/>
              <a:t>Preventing/Mitigating The Effect Of Keystroke Loggers</a:t>
            </a:r>
          </a:p>
        </p:txBody>
      </p:sp>
      <p:sp>
        <p:nvSpPr>
          <p:cNvPr id="591875" name="Rectangle 3"/>
          <p:cNvSpPr>
            <a:spLocks noGrp="1" noChangeArrowheads="1"/>
          </p:cNvSpPr>
          <p:nvPr>
            <p:ph type="body" idx="1"/>
          </p:nvPr>
        </p:nvSpPr>
        <p:spPr/>
        <p:txBody>
          <a:bodyPr/>
          <a:lstStyle/>
          <a:p>
            <a:r>
              <a:rPr lang="en-US" altLang="en-US" dirty="0"/>
              <a:t>Install an anti-spyware program.</a:t>
            </a:r>
          </a:p>
          <a:p>
            <a:r>
              <a:rPr lang="en-US" altLang="en-US" dirty="0"/>
              <a:t>Get </a:t>
            </a:r>
            <a:r>
              <a:rPr lang="en-US" altLang="en-US" dirty="0" smtClean="0"/>
              <a:t>a sophisticated </a:t>
            </a:r>
            <a:r>
              <a:rPr lang="en-US" altLang="en-US" dirty="0"/>
              <a:t>firewall: monitors and controls traffic coming into or out of your </a:t>
            </a:r>
            <a:r>
              <a:rPr lang="en-US" altLang="en-US" dirty="0" smtClean="0"/>
              <a:t>network (more on these later).</a:t>
            </a:r>
            <a:endParaRPr lang="en-US" altLang="en-US" dirty="0"/>
          </a:p>
          <a:p>
            <a:r>
              <a:rPr lang="en-US" altLang="en-US" dirty="0"/>
              <a:t>Minimize the typing of sensitive information with automatic form fillers:</a:t>
            </a:r>
          </a:p>
          <a:p>
            <a:endParaRPr lang="en-US" altLang="en-US" dirty="0"/>
          </a:p>
          <a:p>
            <a:endParaRPr lang="en-US" altLang="en-US" dirty="0"/>
          </a:p>
          <a:p>
            <a:endParaRPr lang="en-US" altLang="en-US" dirty="0"/>
          </a:p>
          <a:p>
            <a:endParaRPr lang="en-US" altLang="en-US" dirty="0"/>
          </a:p>
          <a:p>
            <a:endParaRPr lang="en-US" altLang="en-US" dirty="0"/>
          </a:p>
          <a:p>
            <a:pPr marL="0" indent="0">
              <a:buNone/>
            </a:pPr>
            <a:endParaRPr lang="en-US" altLang="en-US" dirty="0"/>
          </a:p>
          <a:p>
            <a:pPr marL="0" indent="0">
              <a:buNone/>
            </a:pPr>
            <a:endParaRPr lang="en-US" altLang="en-US" dirty="0"/>
          </a:p>
        </p:txBody>
      </p:sp>
      <p:pic>
        <p:nvPicPr>
          <p:cNvPr id="87041" name="Picture 1"/>
          <p:cNvPicPr>
            <a:picLocks noChangeAspect="1" noChangeArrowheads="1"/>
          </p:cNvPicPr>
          <p:nvPr/>
        </p:nvPicPr>
        <p:blipFill rotWithShape="1">
          <a:blip r:embed="rId3">
            <a:extLst>
              <a:ext uri="{28A0092B-C50C-407E-A947-70E740481C1C}">
                <a14:useLocalDpi xmlns:a14="http://schemas.microsoft.com/office/drawing/2010/main" val="0"/>
              </a:ext>
            </a:extLst>
          </a:blip>
          <a:srcRect l="47538" t="37184" r="22886" b="35975"/>
          <a:stretch/>
        </p:blipFill>
        <p:spPr bwMode="auto">
          <a:xfrm>
            <a:off x="762000" y="3505200"/>
            <a:ext cx="4610340" cy="26150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0857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18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918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9187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70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1875" grpId="0" build="p" bldLvl="3"/>
    </p:bld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normAutofit fontScale="90000"/>
          </a:bodyPr>
          <a:lstStyle/>
          <a:p>
            <a:r>
              <a:rPr lang="en-US" altLang="en-US" dirty="0"/>
              <a:t>Preventing/Mitigating The Effect Of Keystroke Loggers (2)</a:t>
            </a:r>
          </a:p>
        </p:txBody>
      </p:sp>
      <p:sp>
        <p:nvSpPr>
          <p:cNvPr id="594947" name="Rectangle 3"/>
          <p:cNvSpPr>
            <a:spLocks noGrp="1" noChangeArrowheads="1"/>
          </p:cNvSpPr>
          <p:nvPr>
            <p:ph type="body" idx="1"/>
          </p:nvPr>
        </p:nvSpPr>
        <p:spPr/>
        <p:txBody>
          <a:bodyPr/>
          <a:lstStyle/>
          <a:p>
            <a:r>
              <a:rPr lang="en-US" altLang="en-US" dirty="0"/>
              <a:t>Use an alternative keyboard layout:</a:t>
            </a:r>
          </a:p>
          <a:p>
            <a:endParaRPr lang="en-US" altLang="en-US" dirty="0"/>
          </a:p>
          <a:p>
            <a:endParaRPr lang="en-US" altLang="en-US" dirty="0"/>
          </a:p>
          <a:p>
            <a:endParaRPr lang="en-US" altLang="en-US" dirty="0"/>
          </a:p>
          <a:p>
            <a:endParaRPr lang="en-US" altLang="en-US" dirty="0"/>
          </a:p>
          <a:p>
            <a:pPr marL="0" indent="0">
              <a:buNone/>
            </a:pPr>
            <a:endParaRPr lang="en-US" altLang="en-US" dirty="0"/>
          </a:p>
          <a:p>
            <a:r>
              <a:rPr lang="en-US" altLang="en-US" dirty="0"/>
              <a:t>Fully custom keyboard layouts can be created using tools like the Microsoft Keyboard Layout </a:t>
            </a:r>
            <a:r>
              <a:rPr lang="en-US" altLang="en-US" dirty="0" smtClean="0"/>
              <a:t>Creator</a:t>
            </a:r>
            <a:r>
              <a:rPr lang="en-US" altLang="en-US" dirty="0"/>
              <a:t> </a:t>
            </a:r>
            <a:r>
              <a:rPr lang="en-US" altLang="en-US" dirty="0" smtClean="0"/>
              <a:t>(a bit extreme however).</a:t>
            </a:r>
            <a:endParaRPr lang="en-US" altLang="en-US" dirty="0"/>
          </a:p>
        </p:txBody>
      </p:sp>
      <p:pic>
        <p:nvPicPr>
          <p:cNvPr id="594948" name="Picture 4" descr="DVORAK"/>
          <p:cNvPicPr>
            <a:picLocks noChangeAspect="1" noChangeArrowheads="1"/>
          </p:cNvPicPr>
          <p:nvPr/>
        </p:nvPicPr>
        <p:blipFill>
          <a:blip r:embed="rId3">
            <a:extLst>
              <a:ext uri="{28A0092B-C50C-407E-A947-70E740481C1C}">
                <a14:useLocalDpi xmlns:a14="http://schemas.microsoft.com/office/drawing/2010/main" val="0"/>
              </a:ext>
            </a:extLst>
          </a:blip>
          <a:srcRect b="50438"/>
          <a:stretch>
            <a:fillRect/>
          </a:stretch>
        </p:blipFill>
        <p:spPr bwMode="auto">
          <a:xfrm>
            <a:off x="849313" y="1854200"/>
            <a:ext cx="3600450" cy="170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949" name="Picture 5" descr="DVORAK"/>
          <p:cNvPicPr>
            <a:picLocks noChangeAspect="1" noChangeArrowheads="1"/>
          </p:cNvPicPr>
          <p:nvPr/>
        </p:nvPicPr>
        <p:blipFill>
          <a:blip r:embed="rId3">
            <a:extLst>
              <a:ext uri="{28A0092B-C50C-407E-A947-70E740481C1C}">
                <a14:useLocalDpi xmlns:a14="http://schemas.microsoft.com/office/drawing/2010/main" val="0"/>
              </a:ext>
            </a:extLst>
          </a:blip>
          <a:srcRect t="49701"/>
          <a:stretch>
            <a:fillRect/>
          </a:stretch>
        </p:blipFill>
        <p:spPr bwMode="auto">
          <a:xfrm>
            <a:off x="5002213" y="1828800"/>
            <a:ext cx="3600450" cy="173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7677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49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9494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9494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9494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4947" grpId="0" build="p" bldLvl="3"/>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normAutofit fontScale="90000"/>
          </a:bodyPr>
          <a:lstStyle/>
          <a:p>
            <a:r>
              <a:rPr lang="en-US" altLang="en-US" dirty="0"/>
              <a:t>Preventing/Mitigating The Effect Of Keystroke Loggers (3)</a:t>
            </a:r>
          </a:p>
        </p:txBody>
      </p:sp>
      <p:sp>
        <p:nvSpPr>
          <p:cNvPr id="29699" name="Rectangle 3"/>
          <p:cNvSpPr>
            <a:spLocks noGrp="1" noChangeArrowheads="1"/>
          </p:cNvSpPr>
          <p:nvPr>
            <p:ph type="body" idx="1"/>
          </p:nvPr>
        </p:nvSpPr>
        <p:spPr/>
        <p:txBody>
          <a:bodyPr/>
          <a:lstStyle/>
          <a:p>
            <a:r>
              <a:rPr lang="en-US" altLang="en-US" dirty="0"/>
              <a:t>Using low tech methods can also be fairly effective for some keystroke loggers by ‘scrambling’ the text entered or by minimizing (or avoiding altogether) the amount of text actually </a:t>
            </a:r>
            <a:r>
              <a:rPr lang="en-US" altLang="en-US" i="1" dirty="0"/>
              <a:t>typed in</a:t>
            </a:r>
            <a:r>
              <a:rPr lang="en-US" altLang="en-US" dirty="0"/>
              <a:t>.</a:t>
            </a:r>
          </a:p>
        </p:txBody>
      </p:sp>
    </p:spTree>
    <p:extLst>
      <p:ext uri="{BB962C8B-B14F-4D97-AF65-F5344CB8AC3E}">
        <p14:creationId xmlns:p14="http://schemas.microsoft.com/office/powerpoint/2010/main" val="256064045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normAutofit fontScale="90000"/>
          </a:bodyPr>
          <a:lstStyle/>
          <a:p>
            <a:r>
              <a:rPr lang="en-US" altLang="en-US" dirty="0"/>
              <a:t>Preventing/Mitigating The Effect Of Keystroke Loggers (4)</a:t>
            </a:r>
          </a:p>
        </p:txBody>
      </p:sp>
      <p:sp>
        <p:nvSpPr>
          <p:cNvPr id="29699" name="Rectangle 3"/>
          <p:cNvSpPr>
            <a:spLocks noGrp="1" noChangeArrowheads="1"/>
          </p:cNvSpPr>
          <p:nvPr>
            <p:ph type="body" idx="1"/>
          </p:nvPr>
        </p:nvSpPr>
        <p:spPr/>
        <p:txBody>
          <a:bodyPr/>
          <a:lstStyle/>
          <a:p>
            <a:r>
              <a:rPr lang="en-US" altLang="en-US" dirty="0"/>
              <a:t>Two step authentication</a:t>
            </a:r>
          </a:p>
          <a:p>
            <a:pPr lvl="1"/>
            <a:r>
              <a:rPr lang="en-US" altLang="en-US" dirty="0"/>
              <a:t>Password</a:t>
            </a:r>
          </a:p>
          <a:p>
            <a:pPr lvl="1"/>
            <a:r>
              <a:rPr lang="en-US" altLang="en-US" dirty="0"/>
              <a:t>One time code</a:t>
            </a:r>
          </a:p>
        </p:txBody>
      </p:sp>
    </p:spTree>
    <p:extLst>
      <p:ext uri="{BB962C8B-B14F-4D97-AF65-F5344CB8AC3E}">
        <p14:creationId xmlns:p14="http://schemas.microsoft.com/office/powerpoint/2010/main" val="2639323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6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69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bldLvl="2"/>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solidFill>
                  <a:srgbClr val="FF0000"/>
                </a:solidFill>
              </a:rPr>
              <a:t>Cryptocurrency ‘Mining’</a:t>
            </a:r>
          </a:p>
        </p:txBody>
      </p:sp>
      <p:sp>
        <p:nvSpPr>
          <p:cNvPr id="3" name="Content Placeholder 2"/>
          <p:cNvSpPr>
            <a:spLocks noGrp="1"/>
          </p:cNvSpPr>
          <p:nvPr>
            <p:ph idx="1"/>
          </p:nvPr>
        </p:nvSpPr>
        <p:spPr/>
        <p:txBody>
          <a:bodyPr/>
          <a:lstStyle/>
          <a:p>
            <a:r>
              <a:rPr lang="en-CA" dirty="0"/>
              <a:t>(A greatly simplified explanation):</a:t>
            </a:r>
          </a:p>
          <a:p>
            <a:pPr lvl="1"/>
            <a:r>
              <a:rPr lang="en-CA" dirty="0"/>
              <a:t>It uses the computing power of a computer to solve complex problems </a:t>
            </a:r>
            <a:r>
              <a:rPr lang="en-CA" dirty="0" smtClean="0"/>
              <a:t>to produce </a:t>
            </a:r>
            <a:r>
              <a:rPr lang="en-CA" dirty="0"/>
              <a:t>data.</a:t>
            </a:r>
          </a:p>
          <a:p>
            <a:pPr lvl="1"/>
            <a:r>
              <a:rPr lang="en-CA" dirty="0"/>
              <a:t>The data can be transferred as a currency.</a:t>
            </a:r>
          </a:p>
          <a:p>
            <a:pPr lvl="1"/>
            <a:r>
              <a:rPr lang="en-CA" dirty="0" smtClean="0"/>
              <a:t>Complex verification </a:t>
            </a:r>
            <a:r>
              <a:rPr lang="en-CA" dirty="0"/>
              <a:t>(is supposed to) make avoid problems of ‘faking’ the currency.</a:t>
            </a:r>
          </a:p>
          <a:p>
            <a:pPr lvl="2"/>
            <a:r>
              <a:rPr lang="en-CA" dirty="0"/>
              <a:t>The verification process is also very “processor intensive”</a:t>
            </a:r>
          </a:p>
          <a:p>
            <a:pPr lvl="1"/>
            <a:r>
              <a:rPr lang="en-CA" dirty="0"/>
              <a:t>Additional details (targeted towards a general audience and generally uses lay terms):</a:t>
            </a:r>
          </a:p>
          <a:p>
            <a:pPr lvl="2"/>
            <a:r>
              <a:rPr lang="en-CA" dirty="0">
                <a:hlinkClick r:id="rId3"/>
              </a:rPr>
              <a:t>https://www.economist.com/the-economist-explains/2015/01/20/how-bitcoin-mining-works</a:t>
            </a:r>
            <a:endParaRPr lang="en-CA" dirty="0"/>
          </a:p>
          <a:p>
            <a:pPr lvl="2"/>
            <a:r>
              <a:rPr lang="en-CA" dirty="0">
                <a:hlinkClick r:id="rId4"/>
              </a:rPr>
              <a:t>https://nationalpost.com/pmn/news-pmn/canada-news-pmn/what-is-a-digital-currency-and-how-does-cryptocurrency-mining-work</a:t>
            </a:r>
            <a:endParaRPr lang="en-CA" dirty="0"/>
          </a:p>
          <a:p>
            <a:pPr lvl="2"/>
            <a:endParaRPr lang="en-CA" dirty="0"/>
          </a:p>
        </p:txBody>
      </p:sp>
    </p:spTree>
    <p:extLst>
      <p:ext uri="{BB962C8B-B14F-4D97-AF65-F5344CB8AC3E}">
        <p14:creationId xmlns:p14="http://schemas.microsoft.com/office/powerpoint/2010/main" val="249769616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Cryptocurrency ‘Mining’ And Security</a:t>
            </a:r>
          </a:p>
        </p:txBody>
      </p:sp>
      <p:sp>
        <p:nvSpPr>
          <p:cNvPr id="3" name="Content Placeholder 2"/>
          <p:cNvSpPr>
            <a:spLocks noGrp="1"/>
          </p:cNvSpPr>
          <p:nvPr>
            <p:ph idx="1"/>
          </p:nvPr>
        </p:nvSpPr>
        <p:spPr/>
        <p:txBody>
          <a:bodyPr/>
          <a:lstStyle/>
          <a:p>
            <a:r>
              <a:rPr lang="en-CA" dirty="0"/>
              <a:t>On the web</a:t>
            </a:r>
          </a:p>
          <a:p>
            <a:pPr lvl="1"/>
            <a:r>
              <a:rPr lang="en-CA" dirty="0"/>
              <a:t>Websites may use your computer to mine cryptocurrency when the site is visited.</a:t>
            </a:r>
          </a:p>
          <a:p>
            <a:pPr lvl="1"/>
            <a:r>
              <a:rPr lang="en-CA" dirty="0"/>
              <a:t>Some websites pay their costs and generate revenue by using visitor’s computers during the mining process instead of placing advertisements on their site.</a:t>
            </a:r>
          </a:p>
          <a:p>
            <a:pPr lvl="1"/>
            <a:r>
              <a:rPr lang="en-CA" dirty="0"/>
              <a:t>Other websites may mine visitor’s computers without notice.</a:t>
            </a:r>
          </a:p>
          <a:p>
            <a:r>
              <a:rPr lang="en-CA" dirty="0"/>
              <a:t>Malware</a:t>
            </a:r>
          </a:p>
          <a:p>
            <a:pPr lvl="1"/>
            <a:r>
              <a:rPr lang="en-CA" dirty="0"/>
              <a:t>Malicious programs that are installed on your computer may use your computer to mine currency.</a:t>
            </a:r>
          </a:p>
          <a:p>
            <a:pPr lvl="1"/>
            <a:r>
              <a:rPr lang="en-CA" dirty="0"/>
              <a:t>After the computer is infected the mining may occur independent of what websites are visited or even if a web browser is not running at all.</a:t>
            </a:r>
          </a:p>
          <a:p>
            <a:r>
              <a:rPr lang="en-CA" dirty="0"/>
              <a:t>Blocking Crypto mining software:</a:t>
            </a:r>
          </a:p>
          <a:p>
            <a:pPr lvl="1"/>
            <a:r>
              <a:rPr lang="en-CA" sz="1600" dirty="0">
                <a:hlinkClick r:id="rId2"/>
              </a:rPr>
              <a:t>https://www.cnet.com/news/scam-websites-are-using-that-green-https-padlock-to-fool-you/</a:t>
            </a:r>
            <a:endParaRPr lang="en-CA" sz="1600" dirty="0"/>
          </a:p>
          <a:p>
            <a:pPr lvl="1"/>
            <a:endParaRPr lang="en-CA" dirty="0"/>
          </a:p>
        </p:txBody>
      </p:sp>
    </p:spTree>
    <p:extLst>
      <p:ext uri="{BB962C8B-B14F-4D97-AF65-F5344CB8AC3E}">
        <p14:creationId xmlns:p14="http://schemas.microsoft.com/office/powerpoint/2010/main" val="404264558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normAutofit fontScale="90000"/>
          </a:bodyPr>
          <a:lstStyle/>
          <a:p>
            <a:r>
              <a:rPr lang="en-US" altLang="en-US" dirty="0"/>
              <a:t>Other Electronic Counter-Measures Against Malware</a:t>
            </a:r>
            <a:endParaRPr lang="en-CA" altLang="en-US" dirty="0"/>
          </a:p>
        </p:txBody>
      </p:sp>
      <p:sp>
        <p:nvSpPr>
          <p:cNvPr id="3" name="Content Placeholder 2"/>
          <p:cNvSpPr>
            <a:spLocks noGrp="1"/>
          </p:cNvSpPr>
          <p:nvPr>
            <p:ph idx="1"/>
          </p:nvPr>
        </p:nvSpPr>
        <p:spPr/>
        <p:txBody>
          <a:bodyPr/>
          <a:lstStyle/>
          <a:p>
            <a:r>
              <a:rPr lang="en-US" altLang="en-US" dirty="0"/>
              <a:t>Defensive measures discussed thus far:</a:t>
            </a:r>
          </a:p>
          <a:p>
            <a:pPr lvl="1"/>
            <a:r>
              <a:rPr lang="en-US" altLang="en-US" dirty="0"/>
              <a:t>Getting a good anti-virus program</a:t>
            </a:r>
          </a:p>
          <a:p>
            <a:pPr lvl="1"/>
            <a:r>
              <a:rPr lang="en-US" altLang="en-US" dirty="0"/>
              <a:t>Getting a good anti-spyware program</a:t>
            </a:r>
          </a:p>
          <a:p>
            <a:r>
              <a:rPr lang="en-US" altLang="en-US" dirty="0"/>
              <a:t>Update your operating system (not only for Windows) and key software (e.g., web browsers and programs that run into conjunction with them such as programs that play videos, email readers, MS-Office).</a:t>
            </a:r>
          </a:p>
          <a:p>
            <a:pPr lvl="1"/>
            <a:r>
              <a:rPr lang="en-US" altLang="en-US" dirty="0"/>
              <a:t>Some forms of Malware take advantage of vulnerabilities in the operating system and anti-virus programs and anti-spyware programs are ineffective against them e.g., the Sasser Worm (2004).</a:t>
            </a:r>
          </a:p>
          <a:p>
            <a:pPr lvl="1"/>
            <a:r>
              <a:rPr lang="en-US" altLang="en-US" dirty="0"/>
              <a:t>Updates for Windows and other programs may not only fix bugs and add new features but can also patch these security vulnerabilities.</a:t>
            </a:r>
          </a:p>
          <a:p>
            <a:r>
              <a:rPr lang="en-US" altLang="en-US" dirty="0"/>
              <a:t>Get a firewall (and turn it on/configure the security settings).</a:t>
            </a:r>
          </a:p>
          <a:p>
            <a:pPr lvl="1"/>
            <a:r>
              <a:rPr lang="en-US" altLang="en-US" dirty="0"/>
              <a:t>Software firewalls may get turned off (consider a hardware firewall)</a:t>
            </a:r>
          </a:p>
          <a:p>
            <a:endParaRPr lang="en-US" altLang="en-US" dirty="0"/>
          </a:p>
        </p:txBody>
      </p:sp>
    </p:spTree>
    <p:extLst>
      <p:ext uri="{BB962C8B-B14F-4D97-AF65-F5344CB8AC3E}">
        <p14:creationId xmlns:p14="http://schemas.microsoft.com/office/powerpoint/2010/main" val="4041662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Firewalls</a:t>
            </a:r>
          </a:p>
        </p:txBody>
      </p:sp>
      <p:sp>
        <p:nvSpPr>
          <p:cNvPr id="3" name="Content Placeholder 2"/>
          <p:cNvSpPr>
            <a:spLocks noGrp="1"/>
          </p:cNvSpPr>
          <p:nvPr>
            <p:ph idx="1"/>
          </p:nvPr>
        </p:nvSpPr>
        <p:spPr/>
        <p:txBody>
          <a:bodyPr/>
          <a:lstStyle/>
          <a:p>
            <a:r>
              <a:rPr lang="en-US" dirty="0"/>
              <a:t>It can come in hardware (e.g. router-firewall combination</a:t>
            </a:r>
            <a:r>
              <a:rPr lang="en-US" dirty="0" smtClean="0"/>
              <a:t>)</a:t>
            </a:r>
          </a:p>
          <a:p>
            <a:pPr lvl="1"/>
            <a:r>
              <a:rPr lang="en-US" dirty="0" smtClean="0"/>
              <a:t>This form covers your whole network</a:t>
            </a:r>
            <a:endParaRPr lang="en-US" dirty="0"/>
          </a:p>
          <a:p>
            <a:r>
              <a:rPr lang="en-US" dirty="0"/>
              <a:t>Windows </a:t>
            </a:r>
            <a:r>
              <a:rPr lang="en-US" dirty="0" smtClean="0"/>
              <a:t>(and MacOS) includes </a:t>
            </a:r>
            <a:r>
              <a:rPr lang="en-US" dirty="0"/>
              <a:t>a software </a:t>
            </a:r>
            <a:r>
              <a:rPr lang="en-US" dirty="0" smtClean="0"/>
              <a:t>firewall</a:t>
            </a:r>
          </a:p>
          <a:p>
            <a:pPr lvl="1"/>
            <a:r>
              <a:rPr lang="en-US" dirty="0" smtClean="0"/>
              <a:t>This form of firewall can be customized for a particular device (e.g. content filters)</a:t>
            </a:r>
            <a:endParaRPr lang="en-US" dirty="0"/>
          </a:p>
          <a:p>
            <a:r>
              <a:rPr lang="en-US" dirty="0"/>
              <a:t>Many focus on preventing suspicious information (e.g. malware) from downloading into a network or computer</a:t>
            </a:r>
          </a:p>
          <a:p>
            <a:r>
              <a:rPr lang="en-US" dirty="0"/>
              <a:t>More advanced features:</a:t>
            </a:r>
          </a:p>
          <a:p>
            <a:pPr lvl="1"/>
            <a:r>
              <a:rPr lang="en-US" dirty="0"/>
              <a:t>Examining outgoing information uploaded from a local network or computer to the general Internet</a:t>
            </a:r>
          </a:p>
          <a:p>
            <a:pPr lvl="1"/>
            <a:r>
              <a:rPr lang="en-US" dirty="0"/>
              <a:t>Disabling Internet connections (known as ‘ports’) with known problems (e.g. certain email ports are frequently used by malware that generates spam)</a:t>
            </a:r>
          </a:p>
        </p:txBody>
      </p:sp>
    </p:spTree>
    <p:extLst>
      <p:ext uri="{BB962C8B-B14F-4D97-AF65-F5344CB8AC3E}">
        <p14:creationId xmlns:p14="http://schemas.microsoft.com/office/powerpoint/2010/main" val="38348501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dirty="0"/>
              <a:t>Guaranteed Electronic </a:t>
            </a:r>
            <a:r>
              <a:rPr lang="en-US" altLang="en-US" dirty="0" smtClean="0"/>
              <a:t>Security (2)</a:t>
            </a:r>
            <a:endParaRPr lang="en-US" dirty="0"/>
          </a:p>
        </p:txBody>
      </p:sp>
      <p:sp>
        <p:nvSpPr>
          <p:cNvPr id="3" name="Content Placeholder 2"/>
          <p:cNvSpPr>
            <a:spLocks noGrp="1"/>
          </p:cNvSpPr>
          <p:nvPr>
            <p:ph idx="1"/>
          </p:nvPr>
        </p:nvSpPr>
        <p:spPr/>
        <p:txBody>
          <a:bodyPr/>
          <a:lstStyle/>
          <a:p>
            <a:r>
              <a:rPr lang="en-US" dirty="0"/>
              <a:t>“Simple”: just buy a brand new computer!</a:t>
            </a:r>
          </a:p>
          <a:p>
            <a:pPr lvl="1"/>
            <a:r>
              <a:rPr lang="en-US" dirty="0"/>
              <a:t>Think again!</a:t>
            </a:r>
          </a:p>
        </p:txBody>
      </p:sp>
      <p:grpSp>
        <p:nvGrpSpPr>
          <p:cNvPr id="5" name="Group 4"/>
          <p:cNvGrpSpPr/>
          <p:nvPr/>
        </p:nvGrpSpPr>
        <p:grpSpPr>
          <a:xfrm>
            <a:off x="762001" y="2362200"/>
            <a:ext cx="6134099" cy="4505197"/>
            <a:chOff x="762001" y="2362200"/>
            <a:chExt cx="6134099" cy="4505197"/>
          </a:xfrm>
        </p:grpSpPr>
        <p:pic>
          <p:nvPicPr>
            <p:cNvPr id="1249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1" y="2362200"/>
              <a:ext cx="4801244" cy="4218915"/>
            </a:xfrm>
            <a:prstGeom prst="rect">
              <a:avLst/>
            </a:prstGeom>
            <a:noFill/>
            <a:ln w="254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Rectangle 3"/>
            <p:cNvSpPr/>
            <p:nvPr/>
          </p:nvSpPr>
          <p:spPr>
            <a:xfrm>
              <a:off x="762001" y="6559620"/>
              <a:ext cx="6134099" cy="307777"/>
            </a:xfrm>
            <a:prstGeom prst="rect">
              <a:avLst/>
            </a:prstGeom>
          </p:spPr>
          <p:txBody>
            <a:bodyPr wrap="square" lIns="0">
              <a:spAutoFit/>
            </a:bodyPr>
            <a:lstStyle/>
            <a:p>
              <a:r>
                <a:rPr lang="en-US" sz="1400" dirty="0"/>
                <a:t>From PC mag (2015): http://www.pcmag.com/article2/0,2817,2477006,00.asp</a:t>
              </a:r>
            </a:p>
          </p:txBody>
        </p:sp>
      </p:grpSp>
      <p:sp>
        <p:nvSpPr>
          <p:cNvPr id="6" name="Right Arrow 5"/>
          <p:cNvSpPr/>
          <p:nvPr/>
        </p:nvSpPr>
        <p:spPr>
          <a:xfrm rot="10800000">
            <a:off x="5410201" y="6172200"/>
            <a:ext cx="609600" cy="3048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30950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1+#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altLang="en-US" dirty="0"/>
              <a:t>Configuring Your Firewall</a:t>
            </a:r>
          </a:p>
        </p:txBody>
      </p:sp>
      <p:sp>
        <p:nvSpPr>
          <p:cNvPr id="587779" name="Rectangle 3"/>
          <p:cNvSpPr>
            <a:spLocks noGrp="1" noChangeArrowheads="1"/>
          </p:cNvSpPr>
          <p:nvPr>
            <p:ph type="body" idx="1"/>
          </p:nvPr>
        </p:nvSpPr>
        <p:spPr/>
        <p:txBody>
          <a:bodyPr/>
          <a:lstStyle/>
          <a:p>
            <a:r>
              <a:rPr lang="en-US" altLang="en-US" dirty="0"/>
              <a:t>Firewalls may help to secure your computer by blocking ports with security problems.</a:t>
            </a:r>
          </a:p>
          <a:p>
            <a:pPr lvl="1"/>
            <a:r>
              <a:rPr lang="en-US" altLang="en-US" dirty="0"/>
              <a:t>General rule of thumb: if you don’t use a port then don’t open it for access with your </a:t>
            </a:r>
            <a:r>
              <a:rPr lang="en-US" altLang="en-US" dirty="0" smtClean="0"/>
              <a:t>firewall (otherwise it may be used by malicious programs).</a:t>
            </a:r>
            <a:endParaRPr lang="en-US" altLang="en-US" dirty="0"/>
          </a:p>
          <a:p>
            <a:pPr lvl="1"/>
            <a:r>
              <a:rPr lang="en-US" altLang="en-US" dirty="0"/>
              <a:t>E.g. Port </a:t>
            </a:r>
            <a:r>
              <a:rPr lang="en-US" altLang="en-US" dirty="0" smtClean="0"/>
              <a:t>25 was used as the default way of sending email, now it </a:t>
            </a:r>
            <a:r>
              <a:rPr lang="en-US" altLang="en-US" dirty="0"/>
              <a:t>is frequently used to send spam mail</a:t>
            </a:r>
          </a:p>
          <a:p>
            <a:r>
              <a:rPr lang="en-US" altLang="en-US" dirty="0"/>
              <a:t>If you are unsure of how to configure your firewall:</a:t>
            </a:r>
          </a:p>
          <a:p>
            <a:pPr lvl="1"/>
            <a:r>
              <a:rPr lang="en-US" altLang="en-US" dirty="0"/>
              <a:t>Use the default or recommended configuration</a:t>
            </a:r>
          </a:p>
          <a:p>
            <a:pPr lvl="1"/>
            <a:r>
              <a:rPr lang="en-US" altLang="en-US" dirty="0"/>
              <a:t>Some firewalls do all or most of the configuration of the ports for you (e.g., Norton).</a:t>
            </a:r>
          </a:p>
        </p:txBody>
      </p:sp>
    </p:spTree>
    <p:extLst>
      <p:ext uri="{BB962C8B-B14F-4D97-AF65-F5344CB8AC3E}">
        <p14:creationId xmlns:p14="http://schemas.microsoft.com/office/powerpoint/2010/main" val="1110374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77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8777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8777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8777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8777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8777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7779" grpId="0" build="p" bldLvl="3"/>
    </p:bldLst>
  </p:timing>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normAutofit/>
          </a:bodyPr>
          <a:lstStyle/>
          <a:p>
            <a:r>
              <a:rPr lang="en-US" altLang="en-US" dirty="0" smtClean="0"/>
              <a:t>Downloading And Installing Software</a:t>
            </a:r>
            <a:endParaRPr lang="en-CA" altLang="en-US" dirty="0"/>
          </a:p>
        </p:txBody>
      </p:sp>
      <p:sp>
        <p:nvSpPr>
          <p:cNvPr id="3" name="Content Placeholder 2"/>
          <p:cNvSpPr>
            <a:spLocks noGrp="1"/>
          </p:cNvSpPr>
          <p:nvPr>
            <p:ph idx="1"/>
          </p:nvPr>
        </p:nvSpPr>
        <p:spPr/>
        <p:txBody>
          <a:bodyPr/>
          <a:lstStyle/>
          <a:p>
            <a:r>
              <a:rPr lang="en-US" altLang="en-US" dirty="0"/>
              <a:t>Only download software from sites that you are familiar with or ones that have a </a:t>
            </a:r>
            <a:r>
              <a:rPr lang="en-US" altLang="en-US" dirty="0" smtClean="0"/>
              <a:t>reasonably good reputation e.g. Microsoft.com, apple.com</a:t>
            </a:r>
          </a:p>
          <a:p>
            <a:r>
              <a:rPr lang="en-US" altLang="en-US" dirty="0"/>
              <a:t>Go to the ‘App’ stores for the company that </a:t>
            </a:r>
            <a:r>
              <a:rPr lang="en-CA" altLang="en-US" dirty="0"/>
              <a:t>developing the operating system software:</a:t>
            </a:r>
          </a:p>
          <a:p>
            <a:pPr lvl="1"/>
            <a:r>
              <a:rPr lang="en-US" altLang="en-US" dirty="0"/>
              <a:t>The Microsoft store</a:t>
            </a:r>
          </a:p>
          <a:p>
            <a:pPr lvl="1"/>
            <a:r>
              <a:rPr lang="en-US" altLang="en-US" dirty="0"/>
              <a:t>Apple App store</a:t>
            </a:r>
          </a:p>
          <a:p>
            <a:pPr lvl="1"/>
            <a:r>
              <a:rPr lang="en-US" altLang="en-US" dirty="0"/>
              <a:t>Google </a:t>
            </a:r>
            <a:r>
              <a:rPr lang="en-US" altLang="en-US" dirty="0" smtClean="0"/>
              <a:t>play</a:t>
            </a:r>
            <a:endParaRPr lang="en-US" altLang="en-US" dirty="0"/>
          </a:p>
          <a:p>
            <a:r>
              <a:rPr lang="en-US" altLang="en-US" dirty="0"/>
              <a:t>Alternatively look for software reviewed from reputable sites</a:t>
            </a:r>
          </a:p>
          <a:p>
            <a:pPr lvl="1"/>
            <a:r>
              <a:rPr lang="en-US" altLang="en-US" dirty="0"/>
              <a:t>e.g., </a:t>
            </a:r>
            <a:r>
              <a:rPr lang="en-US" altLang="en-US" dirty="0">
                <a:hlinkClick r:id="rId3"/>
              </a:rPr>
              <a:t>www.tomshardware.com</a:t>
            </a:r>
            <a:r>
              <a:rPr lang="en-US" altLang="en-US" dirty="0"/>
              <a:t>, </a:t>
            </a:r>
            <a:r>
              <a:rPr lang="en-US" altLang="en-US" dirty="0">
                <a:hlinkClick r:id="rId4"/>
              </a:rPr>
              <a:t>www.pcmag.com</a:t>
            </a:r>
            <a:endParaRPr lang="en-US" altLang="en-US" dirty="0"/>
          </a:p>
          <a:p>
            <a:pPr lvl="1"/>
            <a:r>
              <a:rPr lang="en-US" altLang="en-US" dirty="0"/>
              <a:t>These sites may or may not provide direct downloads but at least you will have the names of programs that you can then search for</a:t>
            </a:r>
            <a:r>
              <a:rPr lang="en-US" altLang="en-US" dirty="0" smtClean="0"/>
              <a:t>.</a:t>
            </a:r>
          </a:p>
        </p:txBody>
      </p:sp>
    </p:spTree>
    <p:extLst>
      <p:ext uri="{BB962C8B-B14F-4D97-AF65-F5344CB8AC3E}">
        <p14:creationId xmlns:p14="http://schemas.microsoft.com/office/powerpoint/2010/main" val="110588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To Get Your Software?</a:t>
            </a:r>
          </a:p>
        </p:txBody>
      </p:sp>
      <p:sp>
        <p:nvSpPr>
          <p:cNvPr id="3" name="Content Placeholder 2"/>
          <p:cNvSpPr>
            <a:spLocks noGrp="1"/>
          </p:cNvSpPr>
          <p:nvPr>
            <p:ph idx="1"/>
          </p:nvPr>
        </p:nvSpPr>
        <p:spPr>
          <a:xfrm>
            <a:off x="1311730" y="1447800"/>
            <a:ext cx="6498769" cy="5029200"/>
          </a:xfrm>
        </p:spPr>
        <p:txBody>
          <a:bodyPr/>
          <a:lstStyle/>
          <a:p>
            <a:r>
              <a:rPr lang="en-US" sz="2000" dirty="0"/>
              <a:t>Direct from the vendor (make sure you go to the right website or even use physical media – yes there is an advantage to getting CD/DVD)</a:t>
            </a:r>
          </a:p>
          <a:p>
            <a:r>
              <a:rPr lang="en-US" sz="2000" dirty="0"/>
              <a:t>Getting software from an official ‘app-type store’ (some stores are safer than others</a:t>
            </a:r>
            <a:r>
              <a:rPr lang="en-US" sz="2000" dirty="0" smtClean="0"/>
              <a:t>)</a:t>
            </a:r>
            <a:endParaRPr lang="en-US" sz="2000" dirty="0"/>
          </a:p>
          <a:p>
            <a:r>
              <a:rPr lang="en-US" sz="2000" dirty="0"/>
              <a:t>Go to sites recommended by reputable sources e.g. computer magazines (PCMag)</a:t>
            </a:r>
          </a:p>
          <a:p>
            <a:pPr marL="0" indent="0">
              <a:buNone/>
            </a:pPr>
            <a:endParaRPr lang="en-US" sz="2000" dirty="0"/>
          </a:p>
          <a:p>
            <a:r>
              <a:rPr lang="en-US" sz="2000" dirty="0"/>
              <a:t>The general Internet (e.g. you find via a search website)</a:t>
            </a:r>
          </a:p>
          <a:p>
            <a:endParaRPr lang="en-US" sz="2000" dirty="0" smtClean="0"/>
          </a:p>
          <a:p>
            <a:endParaRPr lang="en-US" sz="2000" dirty="0"/>
          </a:p>
          <a:p>
            <a:endParaRPr lang="en-US" sz="2000" dirty="0" smtClean="0"/>
          </a:p>
          <a:p>
            <a:endParaRPr lang="en-US" sz="2000" dirty="0"/>
          </a:p>
          <a:p>
            <a:r>
              <a:rPr lang="en-US" sz="2000" dirty="0"/>
              <a:t>‘Pirate’ websites: ‘torrents’, ‘warez’ (offer ‘cracked’ commercial software)</a:t>
            </a:r>
          </a:p>
          <a:p>
            <a:endParaRPr lang="en-US" sz="2000" dirty="0"/>
          </a:p>
        </p:txBody>
      </p:sp>
      <p:cxnSp>
        <p:nvCxnSpPr>
          <p:cNvPr id="5" name="Straight Arrow Connector 4"/>
          <p:cNvCxnSpPr/>
          <p:nvPr/>
        </p:nvCxnSpPr>
        <p:spPr>
          <a:xfrm flipV="1">
            <a:off x="457200" y="1676400"/>
            <a:ext cx="0" cy="990600"/>
          </a:xfrm>
          <a:prstGeom prst="straightConnector1">
            <a:avLst/>
          </a:prstGeom>
          <a:ln w="635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0" y="2781300"/>
            <a:ext cx="1752600" cy="685800"/>
          </a:xfrm>
          <a:prstGeom prst="rect">
            <a:avLst/>
          </a:prstGeom>
          <a:noFill/>
        </p:spPr>
        <p:txBody>
          <a:bodyPr wrap="square" rtlCol="0">
            <a:noAutofit/>
          </a:bodyPr>
          <a:lstStyle/>
          <a:p>
            <a:r>
              <a:rPr lang="en-US" sz="2000" b="1" dirty="0">
                <a:latin typeface="Arial" panose="020B0604020202020204" pitchFamily="34" charset="0"/>
                <a:cs typeface="Arial" panose="020B0604020202020204" pitchFamily="34" charset="0"/>
              </a:rPr>
              <a:t>More safe</a:t>
            </a:r>
          </a:p>
        </p:txBody>
      </p:sp>
      <p:cxnSp>
        <p:nvCxnSpPr>
          <p:cNvPr id="7" name="Straight Arrow Connector 6"/>
          <p:cNvCxnSpPr/>
          <p:nvPr/>
        </p:nvCxnSpPr>
        <p:spPr>
          <a:xfrm>
            <a:off x="8665028" y="3158671"/>
            <a:ext cx="0" cy="803729"/>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810499" y="2781300"/>
            <a:ext cx="1752600" cy="685800"/>
          </a:xfrm>
          <a:prstGeom prst="rect">
            <a:avLst/>
          </a:prstGeom>
          <a:noFill/>
        </p:spPr>
        <p:txBody>
          <a:bodyPr wrap="square" rtlCol="0">
            <a:noAutofit/>
          </a:bodyPr>
          <a:lstStyle/>
          <a:p>
            <a:r>
              <a:rPr lang="en-US" sz="2000" b="1" dirty="0">
                <a:latin typeface="Arial" panose="020B0604020202020204" pitchFamily="34" charset="0"/>
                <a:cs typeface="Arial" panose="020B0604020202020204" pitchFamily="34" charset="0"/>
              </a:rPr>
              <a:t>Less safe</a:t>
            </a:r>
          </a:p>
        </p:txBody>
      </p:sp>
    </p:spTree>
    <p:extLst>
      <p:ext uri="{BB962C8B-B14F-4D97-AF65-F5344CB8AC3E}">
        <p14:creationId xmlns:p14="http://schemas.microsoft.com/office/powerpoint/2010/main" val="198581815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normAutofit/>
          </a:bodyPr>
          <a:lstStyle/>
          <a:p>
            <a:r>
              <a:rPr lang="en-US" altLang="en-US" dirty="0" smtClean="0"/>
              <a:t>Check When Installing Software</a:t>
            </a:r>
            <a:endParaRPr lang="en-CA" altLang="en-US" dirty="0"/>
          </a:p>
        </p:txBody>
      </p:sp>
      <p:sp>
        <p:nvSpPr>
          <p:cNvPr id="3" name="Content Placeholder 2"/>
          <p:cNvSpPr>
            <a:spLocks noGrp="1"/>
          </p:cNvSpPr>
          <p:nvPr>
            <p:ph idx="1"/>
          </p:nvPr>
        </p:nvSpPr>
        <p:spPr/>
        <p:txBody>
          <a:bodyPr/>
          <a:lstStyle/>
          <a:p>
            <a:r>
              <a:rPr lang="en-US" altLang="en-US" dirty="0"/>
              <a:t>When you install the program check the publisher information.</a:t>
            </a:r>
          </a:p>
          <a:p>
            <a:pPr lvl="1"/>
            <a:r>
              <a:rPr lang="en-US" altLang="en-US" dirty="0"/>
              <a:t>Installing software from </a:t>
            </a:r>
            <a:r>
              <a:rPr lang="en-US" altLang="en-US" dirty="0" smtClean="0"/>
              <a:t>unknown </a:t>
            </a:r>
            <a:r>
              <a:rPr lang="en-US" altLang="en-US" dirty="0"/>
              <a:t>publishers increases your risk.</a:t>
            </a:r>
          </a:p>
          <a:p>
            <a:pPr lvl="1"/>
            <a:r>
              <a:rPr lang="en-US" altLang="en-US" dirty="0"/>
              <a:t>The identity of ‘known’ publishers is electronically </a:t>
            </a:r>
            <a:r>
              <a:rPr lang="en-US" altLang="en-US" dirty="0" smtClean="0"/>
              <a:t>certified</a:t>
            </a:r>
            <a:r>
              <a:rPr lang="en-US" altLang="en-US" baseline="30000" dirty="0" smtClean="0"/>
              <a:t>1</a:t>
            </a:r>
            <a:r>
              <a:rPr lang="en-US" altLang="en-US" dirty="0" smtClean="0"/>
              <a:t> by </a:t>
            </a:r>
            <a:r>
              <a:rPr lang="en-US" altLang="en-US" dirty="0"/>
              <a:t>companies such as </a:t>
            </a:r>
            <a:r>
              <a:rPr lang="en-US" altLang="en-US" dirty="0" smtClean="0"/>
              <a:t>VeriSign (digital proof that the software actually comes from a particular company).</a:t>
            </a:r>
            <a:endParaRPr lang="en-US" altLang="en-US" dirty="0"/>
          </a:p>
          <a:p>
            <a:pPr lvl="1"/>
            <a:endParaRPr lang="en-CA" altLang="en-US" dirty="0"/>
          </a:p>
        </p:txBody>
      </p:sp>
      <p:grpSp>
        <p:nvGrpSpPr>
          <p:cNvPr id="2" name="Group 6"/>
          <p:cNvGrpSpPr>
            <a:grpSpLocks/>
          </p:cNvGrpSpPr>
          <p:nvPr/>
        </p:nvGrpSpPr>
        <p:grpSpPr bwMode="auto">
          <a:xfrm>
            <a:off x="990600" y="3342863"/>
            <a:ext cx="7478713" cy="3140075"/>
            <a:chOff x="873125" y="2590800"/>
            <a:chExt cx="7478395" cy="3140075"/>
          </a:xfrm>
        </p:grpSpPr>
        <p:pic>
          <p:nvPicPr>
            <p:cNvPr id="35845" name="Picture 2"/>
            <p:cNvPicPr>
              <a:picLocks noChangeAspect="1" noChangeArrowheads="1"/>
            </p:cNvPicPr>
            <p:nvPr/>
          </p:nvPicPr>
          <p:blipFill>
            <a:blip r:embed="rId3">
              <a:extLst>
                <a:ext uri="{28A0092B-C50C-407E-A947-70E740481C1C}">
                  <a14:useLocalDpi xmlns:a14="http://schemas.microsoft.com/office/drawing/2010/main" val="0"/>
                </a:ext>
              </a:extLst>
            </a:blip>
            <a:srcRect l="30800" t="30115" r="30800" b="33923"/>
            <a:stretch>
              <a:fillRect/>
            </a:stretch>
          </p:blipFill>
          <p:spPr bwMode="auto">
            <a:xfrm>
              <a:off x="873125" y="2590800"/>
              <a:ext cx="4470400"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6" name="Right Brace 4"/>
            <p:cNvSpPr>
              <a:spLocks/>
            </p:cNvSpPr>
            <p:nvPr/>
          </p:nvSpPr>
          <p:spPr bwMode="auto">
            <a:xfrm>
              <a:off x="5334000" y="2651760"/>
              <a:ext cx="416560" cy="2966720"/>
            </a:xfrm>
            <a:prstGeom prst="rightBrace">
              <a:avLst>
                <a:gd name="adj1" fmla="val 8342"/>
                <a:gd name="adj2" fmla="val 50000"/>
              </a:avLst>
            </a:prstGeom>
            <a:noFill/>
            <a:ln w="38100" algn="ctr">
              <a:solidFill>
                <a:srgbClr val="FF0000"/>
              </a:solidFill>
              <a:round/>
              <a:headEnd type="none" w="sm" len="sm"/>
              <a:tailEnd/>
            </a:ln>
            <a:extLst/>
          </p:spPr>
          <p:txBody>
            <a:bodyPr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ctr" eaLnBrk="1" hangingPunct="1"/>
              <a:endParaRPr lang="en-CA" altLang="en-US" dirty="0"/>
            </a:p>
          </p:txBody>
        </p:sp>
        <p:sp>
          <p:nvSpPr>
            <p:cNvPr id="35847" name="TextBox 5"/>
            <p:cNvSpPr txBox="1">
              <a:spLocks noChangeArrowheads="1"/>
            </p:cNvSpPr>
            <p:nvPr/>
          </p:nvSpPr>
          <p:spPr bwMode="auto">
            <a:xfrm>
              <a:off x="5770880" y="3393440"/>
              <a:ext cx="258064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r>
                <a:rPr lang="en-US" altLang="en-US" sz="1800" b="1" dirty="0">
                  <a:solidFill>
                    <a:srgbClr val="FF0000"/>
                  </a:solidFill>
                </a:rPr>
                <a:t>Example software with an ‘unknown’ publisher (but this particular example isn’t necessarily malware).</a:t>
              </a:r>
              <a:endParaRPr lang="en-CA" altLang="en-US" sz="1800" b="1" dirty="0">
                <a:solidFill>
                  <a:srgbClr val="FF0000"/>
                </a:solidFill>
              </a:endParaRPr>
            </a:p>
          </p:txBody>
        </p:sp>
      </p:grpSp>
      <p:sp>
        <p:nvSpPr>
          <p:cNvPr id="4" name="Rectangle 3"/>
          <p:cNvSpPr/>
          <p:nvPr/>
        </p:nvSpPr>
        <p:spPr>
          <a:xfrm>
            <a:off x="76200" y="6585350"/>
            <a:ext cx="8686800" cy="276999"/>
          </a:xfrm>
          <a:prstGeom prst="rect">
            <a:avLst/>
          </a:prstGeom>
        </p:spPr>
        <p:txBody>
          <a:bodyPr wrap="square">
            <a:spAutoFit/>
          </a:bodyPr>
          <a:lstStyle/>
          <a:p>
            <a:r>
              <a:rPr lang="en-CA" baseline="30000" dirty="0" smtClean="0">
                <a:hlinkClick r:id="rId4"/>
              </a:rPr>
              <a:t>1 For more information on digital signatures: https</a:t>
            </a:r>
            <a:r>
              <a:rPr lang="en-CA" baseline="30000" dirty="0">
                <a:hlinkClick r:id="rId4"/>
              </a:rPr>
              <a:t>://acrobat.adobe.com/in/en/sign/capabilities/digital-signatures-faq.html</a:t>
            </a:r>
            <a:endParaRPr lang="en-CA" baseline="30000" dirty="0"/>
          </a:p>
        </p:txBody>
      </p:sp>
    </p:spTree>
    <p:extLst>
      <p:ext uri="{BB962C8B-B14F-4D97-AF65-F5344CB8AC3E}">
        <p14:creationId xmlns:p14="http://schemas.microsoft.com/office/powerpoint/2010/main" val="14874132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normAutofit/>
          </a:bodyPr>
          <a:lstStyle/>
          <a:p>
            <a:r>
              <a:rPr lang="en-US" altLang="en-US" dirty="0"/>
              <a:t>Check When Installing </a:t>
            </a:r>
            <a:r>
              <a:rPr lang="en-US" altLang="en-US" dirty="0" smtClean="0"/>
              <a:t>Software (2)</a:t>
            </a:r>
            <a:endParaRPr lang="en-CA" altLang="en-US" dirty="0"/>
          </a:p>
        </p:txBody>
      </p:sp>
      <p:sp>
        <p:nvSpPr>
          <p:cNvPr id="36867" name="Content Placeholder 2"/>
          <p:cNvSpPr>
            <a:spLocks noGrp="1"/>
          </p:cNvSpPr>
          <p:nvPr>
            <p:ph idx="1"/>
          </p:nvPr>
        </p:nvSpPr>
        <p:spPr/>
        <p:txBody>
          <a:bodyPr/>
          <a:lstStyle/>
          <a:p>
            <a:r>
              <a:rPr lang="en-US" altLang="en-US" dirty="0"/>
              <a:t>When you install the program </a:t>
            </a:r>
            <a:r>
              <a:rPr lang="en-US" altLang="en-US" dirty="0" smtClean="0"/>
              <a:t>at least skim </a:t>
            </a:r>
            <a:r>
              <a:rPr lang="en-US" altLang="en-US" dirty="0"/>
              <a:t>the Terms of Use.</a:t>
            </a:r>
          </a:p>
          <a:p>
            <a:pPr lvl="1"/>
            <a:r>
              <a:rPr lang="en-US" altLang="en-US" dirty="0"/>
              <a:t>Sometimes buried in the text is an implicit agreement to include additional programs or features along with the program that you are installing.</a:t>
            </a:r>
          </a:p>
          <a:p>
            <a:pPr lvl="1"/>
            <a:r>
              <a:rPr lang="en-US" altLang="en-US" dirty="0"/>
              <a:t>Some of these ‘extras’ may be regarded as Spyware.</a:t>
            </a:r>
            <a:endParaRPr lang="en-CA" altLang="en-US" dirty="0"/>
          </a:p>
        </p:txBody>
      </p:sp>
      <p:grpSp>
        <p:nvGrpSpPr>
          <p:cNvPr id="2" name="Group 8"/>
          <p:cNvGrpSpPr>
            <a:grpSpLocks/>
          </p:cNvGrpSpPr>
          <p:nvPr/>
        </p:nvGrpSpPr>
        <p:grpSpPr bwMode="auto">
          <a:xfrm>
            <a:off x="762000" y="3276600"/>
            <a:ext cx="7414695" cy="3678660"/>
            <a:chOff x="873760" y="2621280"/>
            <a:chExt cx="7772400" cy="3831454"/>
          </a:xfrm>
        </p:grpSpPr>
        <p:pic>
          <p:nvPicPr>
            <p:cNvPr id="36869" name="Picture 2"/>
            <p:cNvPicPr>
              <a:picLocks noChangeAspect="1" noChangeArrowheads="1"/>
            </p:cNvPicPr>
            <p:nvPr/>
          </p:nvPicPr>
          <p:blipFill>
            <a:blip r:embed="rId3">
              <a:extLst>
                <a:ext uri="{28A0092B-C50C-407E-A947-70E740481C1C}">
                  <a14:useLocalDpi xmlns:a14="http://schemas.microsoft.com/office/drawing/2010/main" val="0"/>
                </a:ext>
              </a:extLst>
            </a:blip>
            <a:srcRect l="28970" t="25330" r="29086" b="28896"/>
            <a:stretch>
              <a:fillRect/>
            </a:stretch>
          </p:blipFill>
          <p:spPr bwMode="auto">
            <a:xfrm>
              <a:off x="873760" y="2621280"/>
              <a:ext cx="4680798" cy="3831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0" name="Right Brace 5"/>
            <p:cNvSpPr>
              <a:spLocks/>
            </p:cNvSpPr>
            <p:nvPr/>
          </p:nvSpPr>
          <p:spPr bwMode="auto">
            <a:xfrm>
              <a:off x="5598160" y="2651760"/>
              <a:ext cx="447040" cy="3647440"/>
            </a:xfrm>
            <a:prstGeom prst="rightBrace">
              <a:avLst>
                <a:gd name="adj1" fmla="val 8348"/>
                <a:gd name="adj2" fmla="val 50000"/>
              </a:avLst>
            </a:prstGeom>
            <a:noFill/>
            <a:ln w="38100" algn="ctr">
              <a:solidFill>
                <a:srgbClr val="FF0000"/>
              </a:solidFill>
              <a:round/>
              <a:headEnd type="none" w="sm" len="sm"/>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ctr" eaLnBrk="1" hangingPunct="1"/>
              <a:endParaRPr lang="en-CA" altLang="en-US" dirty="0"/>
            </a:p>
          </p:txBody>
        </p:sp>
        <p:sp>
          <p:nvSpPr>
            <p:cNvPr id="36871" name="TextBox 6"/>
            <p:cNvSpPr txBox="1">
              <a:spLocks noChangeArrowheads="1"/>
            </p:cNvSpPr>
            <p:nvPr/>
          </p:nvSpPr>
          <p:spPr bwMode="auto">
            <a:xfrm>
              <a:off x="6065520" y="3627120"/>
              <a:ext cx="2580640" cy="1840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r>
                <a:rPr lang="en-US" altLang="en-US" sz="1800" b="1" dirty="0">
                  <a:solidFill>
                    <a:srgbClr val="FF0000"/>
                  </a:solidFill>
                </a:rPr>
                <a:t>An example license agreement for the “terms of use” for the software. (This example isn’t necessarily malware).</a:t>
              </a:r>
              <a:endParaRPr lang="en-CA" altLang="en-US" sz="1800" b="1" dirty="0">
                <a:solidFill>
                  <a:srgbClr val="FF0000"/>
                </a:solidFill>
              </a:endParaRPr>
            </a:p>
          </p:txBody>
        </p:sp>
      </p:grpSp>
    </p:spTree>
    <p:extLst>
      <p:ext uri="{BB962C8B-B14F-4D97-AF65-F5344CB8AC3E}">
        <p14:creationId xmlns:p14="http://schemas.microsoft.com/office/powerpoint/2010/main" val="721831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dirty="0"/>
              <a:t>Check When Installing </a:t>
            </a:r>
            <a:r>
              <a:rPr lang="en-US" altLang="en-US" dirty="0" smtClean="0"/>
              <a:t>Software (3)</a:t>
            </a:r>
            <a:endParaRPr lang="en-CA" dirty="0"/>
          </a:p>
        </p:txBody>
      </p:sp>
      <p:sp>
        <p:nvSpPr>
          <p:cNvPr id="3" name="Content Placeholder 2"/>
          <p:cNvSpPr>
            <a:spLocks noGrp="1"/>
          </p:cNvSpPr>
          <p:nvPr>
            <p:ph idx="1"/>
          </p:nvPr>
        </p:nvSpPr>
        <p:spPr/>
        <p:txBody>
          <a:bodyPr/>
          <a:lstStyle/>
          <a:p>
            <a:r>
              <a:rPr lang="en-US" altLang="en-US" dirty="0"/>
              <a:t>When you install the program pay attention to the extra ‘add-ons’.</a:t>
            </a:r>
          </a:p>
          <a:p>
            <a:pPr lvl="1"/>
            <a:r>
              <a:rPr lang="en-US" altLang="en-US" dirty="0"/>
              <a:t>This is a program that tries to install itself when you are installing another program.</a:t>
            </a:r>
          </a:p>
          <a:p>
            <a:pPr lvl="1"/>
            <a:r>
              <a:rPr lang="en-US" altLang="en-US" dirty="0"/>
              <a:t>Some may be legitimate programs.</a:t>
            </a:r>
          </a:p>
          <a:p>
            <a:pPr lvl="1"/>
            <a:r>
              <a:rPr lang="en-US" altLang="en-US" dirty="0"/>
              <a:t>Others may be more </a:t>
            </a:r>
            <a:r>
              <a:rPr lang="en-US" altLang="en-US" dirty="0" smtClean="0"/>
              <a:t>sketchy, installs </a:t>
            </a:r>
            <a:r>
              <a:rPr lang="en-US" altLang="en-US" b="1" dirty="0" smtClean="0">
                <a:solidFill>
                  <a:srgbClr val="FF0000"/>
                </a:solidFill>
              </a:rPr>
              <a:t>(</a:t>
            </a:r>
            <a:r>
              <a:rPr lang="en-US" altLang="en-US" b="1" dirty="0">
                <a:solidFill>
                  <a:srgbClr val="FF0000"/>
                </a:solidFill>
              </a:rPr>
              <a:t>n</a:t>
            </a:r>
            <a:r>
              <a:rPr lang="en-US" altLang="en-US" b="1" dirty="0" smtClean="0">
                <a:solidFill>
                  <a:srgbClr val="FF0000"/>
                </a:solidFill>
              </a:rPr>
              <a:t>ew term) Adware</a:t>
            </a:r>
            <a:r>
              <a:rPr lang="en-US" altLang="en-US" dirty="0" smtClean="0"/>
              <a:t>: software that automatically delivers advertising to your computer) or worse!</a:t>
            </a:r>
            <a:endParaRPr lang="en-US" altLang="en-US" dirty="0"/>
          </a:p>
          <a:p>
            <a:r>
              <a:rPr lang="en-US" altLang="en-US" dirty="0"/>
              <a:t>Some newer browsers may block third party add-on software</a:t>
            </a:r>
          </a:p>
          <a:p>
            <a:endParaRPr lang="en-CA" dirty="0"/>
          </a:p>
        </p:txBody>
      </p:sp>
    </p:spTree>
    <p:extLst>
      <p:ext uri="{BB962C8B-B14F-4D97-AF65-F5344CB8AC3E}">
        <p14:creationId xmlns:p14="http://schemas.microsoft.com/office/powerpoint/2010/main" val="638869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solidFill>
                  <a:srgbClr val="FF0000"/>
                </a:solidFill>
              </a:rPr>
              <a:t>Ransomware</a:t>
            </a:r>
          </a:p>
        </p:txBody>
      </p:sp>
      <p:sp>
        <p:nvSpPr>
          <p:cNvPr id="3" name="Content Placeholder 2"/>
          <p:cNvSpPr>
            <a:spLocks noGrp="1"/>
          </p:cNvSpPr>
          <p:nvPr>
            <p:ph idx="1"/>
          </p:nvPr>
        </p:nvSpPr>
        <p:spPr/>
        <p:txBody>
          <a:bodyPr/>
          <a:lstStyle/>
          <a:p>
            <a:r>
              <a:rPr lang="en-CA" dirty="0"/>
              <a:t>This form of attack makes files on your computer inaccessible via encryption until a fee (“ransom”) is paid.</a:t>
            </a:r>
          </a:p>
          <a:p>
            <a:r>
              <a:rPr lang="en-CA" dirty="0"/>
              <a:t>The files can inaccessible indefinitely although some forms of ransomware may employ additional pressure tactics </a:t>
            </a:r>
            <a:endParaRPr lang="en-CA" dirty="0" smtClean="0"/>
          </a:p>
          <a:p>
            <a:pPr lvl="1"/>
            <a:r>
              <a:rPr lang="en-CA" dirty="0" smtClean="0"/>
              <a:t>e.g</a:t>
            </a:r>
            <a:r>
              <a:rPr lang="en-CA" dirty="0"/>
              <a:t>. “every hour ‘x’ number of files will be deleted until the ransom is paid”.</a:t>
            </a:r>
          </a:p>
          <a:p>
            <a:r>
              <a:rPr lang="en-CA" dirty="0"/>
              <a:t>The ransomware may be introduced to the system via a Trojan e.g. file attachment, clicking on a link in an email.</a:t>
            </a:r>
          </a:p>
          <a:p>
            <a:r>
              <a:rPr lang="en-CA" dirty="0"/>
              <a:t>Some ransomware may encrypt a system without a specific action on the part of the user e.g. “Wanna crypt worm”</a:t>
            </a:r>
          </a:p>
          <a:p>
            <a:pPr lvl="1"/>
            <a:r>
              <a:rPr lang="en-CA" dirty="0"/>
              <a:t>However a security </a:t>
            </a:r>
            <a:r>
              <a:rPr lang="en-CA" dirty="0" smtClean="0"/>
              <a:t>update for Windows </a:t>
            </a:r>
            <a:r>
              <a:rPr lang="en-CA" dirty="0"/>
              <a:t>did address the security </a:t>
            </a:r>
            <a:r>
              <a:rPr lang="en-CA" dirty="0" smtClean="0"/>
              <a:t>vulnerability</a:t>
            </a:r>
            <a:endParaRPr lang="en-CA" dirty="0"/>
          </a:p>
          <a:p>
            <a:pPr lvl="1"/>
            <a:r>
              <a:rPr lang="en-CA" dirty="0">
                <a:hlinkClick r:id="rId3"/>
              </a:rPr>
              <a:t>https://blogs.technet.microsoft.com/msrc/2017/05/12/customer-guidance-for-wannacrypt-attacks/</a:t>
            </a:r>
            <a:endParaRPr lang="en-CA" dirty="0"/>
          </a:p>
          <a:p>
            <a:pPr lvl="1"/>
            <a:endParaRPr lang="en-CA" dirty="0"/>
          </a:p>
          <a:p>
            <a:pPr lvl="1"/>
            <a:endParaRPr lang="en-CA" dirty="0"/>
          </a:p>
        </p:txBody>
      </p:sp>
    </p:spTree>
    <p:extLst>
      <p:ext uri="{BB962C8B-B14F-4D97-AF65-F5344CB8AC3E}">
        <p14:creationId xmlns:p14="http://schemas.microsoft.com/office/powerpoint/2010/main" val="265226511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Protecting Against/Mitigating The Effects Of Ransomware</a:t>
            </a:r>
            <a:endParaRPr lang="en-CA" dirty="0"/>
          </a:p>
        </p:txBody>
      </p:sp>
      <p:sp>
        <p:nvSpPr>
          <p:cNvPr id="3" name="Content Placeholder 2"/>
          <p:cNvSpPr>
            <a:spLocks noGrp="1"/>
          </p:cNvSpPr>
          <p:nvPr>
            <p:ph idx="1"/>
          </p:nvPr>
        </p:nvSpPr>
        <p:spPr/>
        <p:txBody>
          <a:bodyPr/>
          <a:lstStyle/>
          <a:p>
            <a:r>
              <a:rPr lang="en-US" dirty="0" smtClean="0"/>
              <a:t>Ransomware may enter a computer system using stolen login credentials and drive by downloads:</a:t>
            </a:r>
          </a:p>
          <a:p>
            <a:pPr lvl="1"/>
            <a:r>
              <a:rPr lang="en-US" dirty="0" smtClean="0"/>
              <a:t>The same actions taken to avoid falling for phishing scams can help (e.g. be cautious of ‘verifying’ login and other personal information).</a:t>
            </a:r>
          </a:p>
          <a:p>
            <a:pPr lvl="1"/>
            <a:r>
              <a:rPr lang="en-US" dirty="0" smtClean="0"/>
              <a:t>Avoid suspicious emails links and be cautious of going to unknown websites.</a:t>
            </a:r>
          </a:p>
          <a:p>
            <a:r>
              <a:rPr lang="en-US" dirty="0"/>
              <a:t>Backup important files as often as possible (on a device that’s only connected to your computer during the backup).</a:t>
            </a:r>
          </a:p>
          <a:p>
            <a:r>
              <a:rPr lang="en-US" dirty="0" smtClean="0"/>
              <a:t>Regularly update your operating system (don’t put off those Windows (and other) updates).</a:t>
            </a:r>
          </a:p>
          <a:p>
            <a:r>
              <a:rPr lang="en-US" dirty="0" smtClean="0"/>
              <a:t>Consider the use of ‘imaging’ software so you can copy the state of your hard drive at a particular point in time (includes configurations and installations that may have been made).</a:t>
            </a:r>
          </a:p>
        </p:txBody>
      </p:sp>
      <p:sp>
        <p:nvSpPr>
          <p:cNvPr id="4" name="Rectangle 3"/>
          <p:cNvSpPr/>
          <p:nvPr/>
        </p:nvSpPr>
        <p:spPr>
          <a:xfrm>
            <a:off x="190500" y="6461166"/>
            <a:ext cx="8763000" cy="461665"/>
          </a:xfrm>
          <a:prstGeom prst="rect">
            <a:avLst/>
          </a:prstGeom>
        </p:spPr>
        <p:txBody>
          <a:bodyPr wrap="square">
            <a:spAutoFit/>
          </a:bodyPr>
          <a:lstStyle/>
          <a:p>
            <a:r>
              <a:rPr lang="en-CA" baseline="30000" dirty="0" smtClean="0"/>
              <a:t>An article by Forbes written for general audiences for dealing with malware: https</a:t>
            </a:r>
            <a:r>
              <a:rPr lang="en-CA" baseline="30000" dirty="0"/>
              <a:t>://www.forbes.com/sites/waynerash/2020/01/29/how-to-reduce-your-chances-of-getting-hit-with-ransomware/#d4c20dc18754</a:t>
            </a:r>
          </a:p>
        </p:txBody>
      </p:sp>
    </p:spTree>
    <p:extLst>
      <p:ext uri="{BB962C8B-B14F-4D97-AF65-F5344CB8AC3E}">
        <p14:creationId xmlns:p14="http://schemas.microsoft.com/office/powerpoint/2010/main" val="2934008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Protecting Against/Mitigating The Effects Of </a:t>
            </a:r>
            <a:r>
              <a:rPr lang="en-US" dirty="0" smtClean="0"/>
              <a:t>Ransomware (2)</a:t>
            </a:r>
            <a:endParaRPr lang="en-CA" dirty="0"/>
          </a:p>
        </p:txBody>
      </p:sp>
      <p:sp>
        <p:nvSpPr>
          <p:cNvPr id="3" name="Content Placeholder 2"/>
          <p:cNvSpPr>
            <a:spLocks noGrp="1"/>
          </p:cNvSpPr>
          <p:nvPr>
            <p:ph idx="1"/>
          </p:nvPr>
        </p:nvSpPr>
        <p:spPr/>
        <p:txBody>
          <a:bodyPr/>
          <a:lstStyle/>
          <a:p>
            <a:r>
              <a:rPr lang="en-US" dirty="0" smtClean="0"/>
              <a:t>While installing an anti-malware program may sometimes help consider installing a specialized program that is specifically written to detect and counter the behavior of ransomware.</a:t>
            </a:r>
          </a:p>
          <a:p>
            <a:pPr lvl="1"/>
            <a:r>
              <a:rPr lang="en-US" dirty="0" smtClean="0"/>
              <a:t>These behaviors may range from programs that encrypt or delete files to ones that change the master boot record of the hard drive (where the operating system has been installed)</a:t>
            </a:r>
            <a:endParaRPr lang="en-CA" dirty="0"/>
          </a:p>
        </p:txBody>
      </p:sp>
    </p:spTree>
    <p:extLst>
      <p:ext uri="{BB962C8B-B14F-4D97-AF65-F5344CB8AC3E}">
        <p14:creationId xmlns:p14="http://schemas.microsoft.com/office/powerpoint/2010/main" val="254706509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Portable USB Flash Drives</a:t>
            </a:r>
            <a:endParaRPr lang="en-CA" dirty="0"/>
          </a:p>
        </p:txBody>
      </p:sp>
      <p:sp>
        <p:nvSpPr>
          <p:cNvPr id="3" name="Content Placeholder 2"/>
          <p:cNvSpPr>
            <a:spLocks noGrp="1"/>
          </p:cNvSpPr>
          <p:nvPr>
            <p:ph idx="1"/>
          </p:nvPr>
        </p:nvSpPr>
        <p:spPr/>
        <p:txBody>
          <a:bodyPr/>
          <a:lstStyle/>
          <a:p>
            <a:r>
              <a:rPr lang="en-CA" dirty="0" smtClean="0"/>
              <a:t>Similar to physical health good hygiene practices must be followed.</a:t>
            </a:r>
          </a:p>
          <a:p>
            <a:pPr lvl="1"/>
            <a:r>
              <a:rPr lang="en-CA" dirty="0" smtClean="0"/>
              <a:t>Careless connection of flash drives means that you aren’t just vulnerable to malware on that person’s computer but any other computers that the flash drive has been connected to.</a:t>
            </a:r>
            <a:endParaRPr lang="en-CA" dirty="0"/>
          </a:p>
        </p:txBody>
      </p:sp>
    </p:spTree>
    <p:extLst>
      <p:ext uri="{BB962C8B-B14F-4D97-AF65-F5344CB8AC3E}">
        <p14:creationId xmlns:p14="http://schemas.microsoft.com/office/powerpoint/2010/main" val="16456015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a:t>How To Guarantee Security Against Threats Such As Viruses (3)</a:t>
            </a:r>
            <a:endParaRPr lang="en-US" dirty="0"/>
          </a:p>
        </p:txBody>
      </p:sp>
      <p:sp>
        <p:nvSpPr>
          <p:cNvPr id="3" name="Content Placeholder 2"/>
          <p:cNvSpPr>
            <a:spLocks noGrp="1"/>
          </p:cNvSpPr>
          <p:nvPr>
            <p:ph idx="1"/>
          </p:nvPr>
        </p:nvSpPr>
        <p:spPr/>
        <p:txBody>
          <a:bodyPr/>
          <a:lstStyle/>
          <a:p>
            <a:r>
              <a:rPr lang="en-US" dirty="0"/>
              <a:t>“Simple”: </a:t>
            </a:r>
          </a:p>
          <a:p>
            <a:pPr lvl="1"/>
            <a:r>
              <a:rPr lang="en-US" dirty="0"/>
              <a:t>“</a:t>
            </a:r>
            <a:r>
              <a:rPr lang="en-US" b="1" dirty="0"/>
              <a:t>Simple solution #1</a:t>
            </a:r>
            <a:r>
              <a:rPr lang="en-US" dirty="0"/>
              <a:t>”: Just ‘nuke’ my computer (wipe all the drives and reinstall everything)</a:t>
            </a:r>
          </a:p>
          <a:p>
            <a:pPr lvl="1"/>
            <a:r>
              <a:rPr lang="en-US" dirty="0"/>
              <a:t>“</a:t>
            </a:r>
            <a:r>
              <a:rPr lang="en-US" b="1" dirty="0"/>
              <a:t>Simple solution #2</a:t>
            </a:r>
            <a:r>
              <a:rPr lang="en-US" dirty="0"/>
              <a:t>”: Use a computer with an operating system other than MS-Windows like MAC-OS or Linux</a:t>
            </a:r>
            <a:r>
              <a:rPr lang="en-US" dirty="0" smtClean="0"/>
              <a:t>.</a:t>
            </a:r>
          </a:p>
          <a:p>
            <a:pPr lvl="1"/>
            <a:r>
              <a:rPr lang="en-US" b="1" dirty="0" smtClean="0"/>
              <a:t>Problems with simple solution #1</a:t>
            </a:r>
            <a:r>
              <a:rPr lang="en-US" dirty="0" smtClean="0"/>
              <a:t>:</a:t>
            </a:r>
            <a:endParaRPr lang="en-US" dirty="0"/>
          </a:p>
          <a:p>
            <a:pPr lvl="2"/>
            <a:r>
              <a:rPr lang="en-US" dirty="0">
                <a:latin typeface="+mj-lt"/>
                <a:cs typeface="Arial" panose="020B0604020202020204" pitchFamily="34" charset="0"/>
              </a:rPr>
              <a:t>Computer hardware (i.e. not MS-Windows specific) can be infected with malicious software)</a:t>
            </a:r>
          </a:p>
          <a:p>
            <a:pPr marL="1063625" lvl="3" indent="-266700">
              <a:buFont typeface="Arial" panose="020B0604020202020204" pitchFamily="34" charset="0"/>
              <a:buChar char="•"/>
            </a:pPr>
            <a:r>
              <a:rPr lang="en-US" dirty="0">
                <a:latin typeface="+mj-lt"/>
                <a:cs typeface="Arial" panose="020B0604020202020204" pitchFamily="34" charset="0"/>
              </a:rPr>
              <a:t>This ‘infection’ cannot be removed by formatting the hard drive</a:t>
            </a:r>
          </a:p>
          <a:p>
            <a:pPr marL="1063625" lvl="3" indent="-266700">
              <a:buFont typeface="Arial" panose="020B0604020202020204" pitchFamily="34" charset="0"/>
              <a:buChar char="•"/>
            </a:pPr>
            <a:r>
              <a:rPr lang="en-US" dirty="0">
                <a:latin typeface="+mj-lt"/>
                <a:cs typeface="Arial" panose="020B0604020202020204" pitchFamily="34" charset="0"/>
              </a:rPr>
              <a:t>From</a:t>
            </a:r>
          </a:p>
          <a:p>
            <a:pPr marL="1063625" lvl="3" indent="-266700">
              <a:buFont typeface="Arial" panose="020B0604020202020204" pitchFamily="34" charset="0"/>
              <a:buChar char="•"/>
            </a:pPr>
            <a:r>
              <a:rPr lang="en-US" dirty="0">
                <a:latin typeface="+mj-lt"/>
                <a:cs typeface="Arial" panose="020B0604020202020204" pitchFamily="34" charset="0"/>
                <a:hlinkClick r:id="rId3"/>
              </a:rPr>
              <a:t>http://www.forbes.com/sites/thomasbrewster/2015/03/18/hacking-tails-with-rootkits</a:t>
            </a:r>
            <a:r>
              <a:rPr lang="en-US" dirty="0" smtClean="0">
                <a:latin typeface="+mj-lt"/>
                <a:hlinkClick r:id="rId3"/>
              </a:rPr>
              <a:t>/</a:t>
            </a:r>
            <a:endParaRPr lang="en-US" dirty="0" smtClean="0">
              <a:latin typeface="+mj-lt"/>
            </a:endParaRPr>
          </a:p>
          <a:p>
            <a:pPr lvl="2"/>
            <a:r>
              <a:rPr lang="en-US" dirty="0">
                <a:cs typeface="Arial" panose="020B0604020202020204" pitchFamily="34" charset="0"/>
              </a:rPr>
              <a:t>For more information on ‘infecting’ computer hardware with malicious software (CanWest security conference 2015</a:t>
            </a:r>
            <a:r>
              <a:rPr lang="en-US" dirty="0" smtClean="0">
                <a:cs typeface="Arial" panose="020B0604020202020204" pitchFamily="34" charset="0"/>
              </a:rPr>
              <a:t>)</a:t>
            </a:r>
            <a:r>
              <a:rPr lang="en-US" dirty="0" smtClean="0">
                <a:latin typeface="Arial" panose="020B0604020202020204" pitchFamily="34" charset="0"/>
                <a:cs typeface="Arial" panose="020B0604020202020204" pitchFamily="34" charset="0"/>
                <a:hlinkClick r:id="rId4"/>
              </a:rPr>
              <a:t>: https</a:t>
            </a:r>
            <a:r>
              <a:rPr lang="en-US" dirty="0">
                <a:latin typeface="Arial" panose="020B0604020202020204" pitchFamily="34" charset="0"/>
                <a:cs typeface="Arial" panose="020B0604020202020204" pitchFamily="34" charset="0"/>
                <a:hlinkClick r:id="rId4"/>
              </a:rPr>
              <a:t>://</a:t>
            </a:r>
            <a:r>
              <a:rPr lang="en-US" dirty="0" smtClean="0">
                <a:latin typeface="Arial" panose="020B0604020202020204" pitchFamily="34" charset="0"/>
                <a:cs typeface="Arial" panose="020B0604020202020204" pitchFamily="34" charset="0"/>
                <a:hlinkClick r:id="rId4"/>
              </a:rPr>
              <a:t>cansecwest.com/agenda.html</a:t>
            </a:r>
            <a:endParaRPr lang="en-US" dirty="0"/>
          </a:p>
          <a:p>
            <a:pPr lvl="3"/>
            <a:endParaRPr lang="en-US" dirty="0"/>
          </a:p>
        </p:txBody>
      </p:sp>
    </p:spTree>
    <p:extLst>
      <p:ext uri="{BB962C8B-B14F-4D97-AF65-F5344CB8AC3E}">
        <p14:creationId xmlns:p14="http://schemas.microsoft.com/office/powerpoint/2010/main" val="1488374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altLang="en-US" dirty="0"/>
              <a:t>Is This A Trap? How To Avoid?</a:t>
            </a:r>
            <a:endParaRPr lang="en-CA" altLang="en-US" dirty="0"/>
          </a:p>
        </p:txBody>
      </p:sp>
      <p:grpSp>
        <p:nvGrpSpPr>
          <p:cNvPr id="2" name="Group 9"/>
          <p:cNvGrpSpPr>
            <a:grpSpLocks/>
          </p:cNvGrpSpPr>
          <p:nvPr/>
        </p:nvGrpSpPr>
        <p:grpSpPr bwMode="auto">
          <a:xfrm>
            <a:off x="6401356" y="1252537"/>
            <a:ext cx="2742645" cy="2967037"/>
            <a:chOff x="5527230" y="1635760"/>
            <a:chExt cx="2743329" cy="2966720"/>
          </a:xfrm>
        </p:grpSpPr>
        <p:sp>
          <p:nvSpPr>
            <p:cNvPr id="39943" name="Right Brace 4"/>
            <p:cNvSpPr>
              <a:spLocks/>
            </p:cNvSpPr>
            <p:nvPr/>
          </p:nvSpPr>
          <p:spPr bwMode="auto">
            <a:xfrm>
              <a:off x="5527230" y="1635760"/>
              <a:ext cx="416578" cy="2966720"/>
            </a:xfrm>
            <a:prstGeom prst="rightBrace">
              <a:avLst>
                <a:gd name="adj1" fmla="val 8342"/>
                <a:gd name="adj2" fmla="val 50000"/>
              </a:avLst>
            </a:prstGeom>
            <a:noFill/>
            <a:ln w="38100" algn="ctr">
              <a:solidFill>
                <a:srgbClr val="FF0000"/>
              </a:solidFill>
              <a:round/>
              <a:headEnd type="none" w="sm" len="sm"/>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ctr" eaLnBrk="1" hangingPunct="1"/>
              <a:endParaRPr lang="en-CA" altLang="en-US" dirty="0"/>
            </a:p>
          </p:txBody>
        </p:sp>
        <p:sp>
          <p:nvSpPr>
            <p:cNvPr id="39944" name="TextBox 5"/>
            <p:cNvSpPr txBox="1">
              <a:spLocks noChangeArrowheads="1"/>
            </p:cNvSpPr>
            <p:nvPr/>
          </p:nvSpPr>
          <p:spPr bwMode="auto">
            <a:xfrm>
              <a:off x="6004768" y="2286000"/>
              <a:ext cx="2265791" cy="1830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r>
                <a:rPr lang="en-US" altLang="en-US" sz="1600" b="1" dirty="0">
                  <a:solidFill>
                    <a:srgbClr val="FF0000"/>
                  </a:solidFill>
                </a:rPr>
                <a:t>A popup comes up looking like something legitimate from Windows. How do avoid installing malware when you see this window?</a:t>
              </a:r>
              <a:endParaRPr lang="en-CA" altLang="en-US" sz="1600" b="1" dirty="0">
                <a:solidFill>
                  <a:srgbClr val="FF0000"/>
                </a:solidFill>
              </a:endParaRPr>
            </a:p>
          </p:txBody>
        </p:sp>
      </p:grpSp>
      <p:grpSp>
        <p:nvGrpSpPr>
          <p:cNvPr id="10" name="Group 9"/>
          <p:cNvGrpSpPr/>
          <p:nvPr/>
        </p:nvGrpSpPr>
        <p:grpSpPr>
          <a:xfrm>
            <a:off x="-25400" y="1252537"/>
            <a:ext cx="6426755" cy="3523524"/>
            <a:chOff x="-25400" y="1252537"/>
            <a:chExt cx="6426755" cy="3523524"/>
          </a:xfrm>
        </p:grpSpPr>
        <p:sp>
          <p:nvSpPr>
            <p:cNvPr id="39942" name="TextBox 12"/>
            <p:cNvSpPr txBox="1">
              <a:spLocks noChangeArrowheads="1"/>
            </p:cNvSpPr>
            <p:nvPr/>
          </p:nvSpPr>
          <p:spPr bwMode="auto">
            <a:xfrm>
              <a:off x="-25400" y="4318861"/>
              <a:ext cx="4660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r>
                <a:rPr lang="en-CA" altLang="en-US" sz="1200" dirty="0"/>
                <a:t>From: James (credit for the </a:t>
              </a:r>
              <a:r>
                <a:rPr lang="en-CA" altLang="en-US" sz="1200" dirty="0" smtClean="0"/>
                <a:t>screen grab not </a:t>
              </a:r>
              <a:r>
                <a:rPr lang="en-CA" altLang="en-US" sz="1200"/>
                <a:t>for </a:t>
              </a:r>
              <a:r>
                <a:rPr lang="en-CA" altLang="en-US" sz="1200" smtClean="0"/>
                <a:t>making the </a:t>
              </a:r>
              <a:r>
                <a:rPr lang="en-CA" altLang="en-US" sz="1200" dirty="0"/>
                <a:t>scareware </a:t>
              </a:r>
              <a:r>
                <a:rPr lang="en-CA" altLang="en-US" sz="1200" dirty="0" smtClean="0"/>
                <a:t>popup :P)</a:t>
              </a:r>
              <a:endParaRPr lang="en-CA" altLang="en-US" sz="1200"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52537"/>
              <a:ext cx="6401355" cy="3078747"/>
            </a:xfrm>
            <a:prstGeom prst="rect">
              <a:avLst/>
            </a:prstGeom>
          </p:spPr>
        </p:pic>
      </p:grpSp>
    </p:spTree>
    <p:extLst>
      <p:ext uri="{BB962C8B-B14F-4D97-AF65-F5344CB8AC3E}">
        <p14:creationId xmlns:p14="http://schemas.microsoft.com/office/powerpoint/2010/main" val="37988257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ltLang="en-US" b="1" dirty="0">
                <a:solidFill>
                  <a:srgbClr val="FF0000"/>
                </a:solidFill>
              </a:rPr>
              <a:t>Scareware</a:t>
            </a:r>
          </a:p>
        </p:txBody>
      </p:sp>
      <p:sp>
        <p:nvSpPr>
          <p:cNvPr id="605187" name="Rectangle 3"/>
          <p:cNvSpPr>
            <a:spLocks noGrp="1" noChangeArrowheads="1"/>
          </p:cNvSpPr>
          <p:nvPr>
            <p:ph type="body" idx="1"/>
          </p:nvPr>
        </p:nvSpPr>
        <p:spPr/>
        <p:txBody>
          <a:bodyPr/>
          <a:lstStyle/>
          <a:p>
            <a:r>
              <a:rPr lang="en-US" altLang="en-US" dirty="0"/>
              <a:t>In-and-of itself this is not necessarily a malicious program.</a:t>
            </a:r>
          </a:p>
          <a:p>
            <a:r>
              <a:rPr lang="en-US" altLang="en-US" dirty="0"/>
              <a:t>It’s an authentic looking message giving you a fake warning about problems with your computer.</a:t>
            </a:r>
          </a:p>
          <a:p>
            <a:pPr lvl="1"/>
            <a:r>
              <a:rPr lang="en-US" altLang="en-US" dirty="0"/>
              <a:t>Virus infection</a:t>
            </a:r>
          </a:p>
          <a:p>
            <a:pPr lvl="1"/>
            <a:r>
              <a:rPr lang="en-US" altLang="en-US" dirty="0"/>
              <a:t>Damaged operating system files slowing down your computer</a:t>
            </a:r>
          </a:p>
          <a:p>
            <a:endParaRPr lang="en-US" altLang="en-US" dirty="0"/>
          </a:p>
        </p:txBody>
      </p:sp>
      <p:grpSp>
        <p:nvGrpSpPr>
          <p:cNvPr id="2" name="Group 8"/>
          <p:cNvGrpSpPr>
            <a:grpSpLocks/>
          </p:cNvGrpSpPr>
          <p:nvPr/>
        </p:nvGrpSpPr>
        <p:grpSpPr bwMode="auto">
          <a:xfrm>
            <a:off x="793237" y="3479828"/>
            <a:ext cx="3854963" cy="3149572"/>
            <a:chOff x="498" y="1475"/>
            <a:chExt cx="3256" cy="2726"/>
          </a:xfrm>
        </p:grpSpPr>
        <p:pic>
          <p:nvPicPr>
            <p:cNvPr id="37893" name="Picture 6" descr="ap_imz2_sm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 y="1475"/>
              <a:ext cx="3256" cy="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4" name="Rectangle 7"/>
            <p:cNvSpPr>
              <a:spLocks noChangeArrowheads="1"/>
            </p:cNvSpPr>
            <p:nvPr/>
          </p:nvSpPr>
          <p:spPr bwMode="auto">
            <a:xfrm>
              <a:off x="519" y="3996"/>
              <a:ext cx="1913" cy="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a:spAutoFit/>
            </a:bodyPr>
            <a:lstStyle>
              <a:lvl1pPr marL="228600" indent="-228600"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r>
                <a:rPr lang="en-US" altLang="en-US" dirty="0"/>
                <a:t>From: http://www.symantec.com</a:t>
              </a:r>
            </a:p>
          </p:txBody>
        </p:sp>
      </p:grpSp>
    </p:spTree>
    <p:extLst>
      <p:ext uri="{BB962C8B-B14F-4D97-AF65-F5344CB8AC3E}">
        <p14:creationId xmlns:p14="http://schemas.microsoft.com/office/powerpoint/2010/main" val="34263199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51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051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0518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0518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5187" grpId="0" build="p" bldLvl="3"/>
    </p:bldLst>
  </p:timing>
</p:sld>
</file>

<file path=ppt/slides/slide8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altLang="en-US" dirty="0"/>
              <a:t>Scareware (2)</a:t>
            </a:r>
          </a:p>
        </p:txBody>
      </p:sp>
      <p:sp>
        <p:nvSpPr>
          <p:cNvPr id="606211" name="Rectangle 3"/>
          <p:cNvSpPr>
            <a:spLocks noGrp="1" noChangeArrowheads="1"/>
          </p:cNvSpPr>
          <p:nvPr>
            <p:ph type="body" idx="1"/>
          </p:nvPr>
        </p:nvSpPr>
        <p:spPr/>
        <p:txBody>
          <a:bodyPr/>
          <a:lstStyle/>
          <a:p>
            <a:pPr>
              <a:buFontTx/>
              <a:buNone/>
            </a:pPr>
            <a:r>
              <a:rPr lang="en-US" altLang="en-US" dirty="0"/>
              <a:t>Typically pops up while browsing a web site.</a:t>
            </a:r>
          </a:p>
          <a:p>
            <a:r>
              <a:rPr lang="en-US" altLang="en-US" dirty="0"/>
              <a:t>It may simply be an elaborate ruse to get people to try their product.</a:t>
            </a:r>
          </a:p>
          <a:p>
            <a:r>
              <a:rPr lang="en-US" altLang="en-US" dirty="0"/>
              <a:t>In other cases trying to remove a problem that doesn’t exist may actually create new problems:</a:t>
            </a:r>
          </a:p>
          <a:p>
            <a:pPr lvl="1"/>
            <a:r>
              <a:rPr lang="en-US" altLang="en-US" dirty="0"/>
              <a:t>Malware infection</a:t>
            </a:r>
          </a:p>
          <a:p>
            <a:pPr lvl="1"/>
            <a:r>
              <a:rPr lang="en-US" altLang="en-US" dirty="0"/>
              <a:t>Credit card theft</a:t>
            </a:r>
          </a:p>
          <a:p>
            <a:r>
              <a:rPr lang="en-US" altLang="en-US" dirty="0"/>
              <a:t>Try closing your browser or even rebooting your computer and see if the messages persist.</a:t>
            </a:r>
          </a:p>
          <a:p>
            <a:r>
              <a:rPr lang="en-US" altLang="en-US" dirty="0"/>
              <a:t>Examine the messages carefully, are they originating from a security program currently installed on your computer?</a:t>
            </a:r>
          </a:p>
          <a:p>
            <a:pPr lvl="1"/>
            <a:r>
              <a:rPr lang="en-US" altLang="en-US" dirty="0"/>
              <a:t>E.g., “Tam secureguard sez’ u r infected”</a:t>
            </a:r>
          </a:p>
          <a:p>
            <a:pPr lvl="1"/>
            <a:r>
              <a:rPr lang="en-US" altLang="en-US" dirty="0"/>
              <a:t>Try running your own anti-virus software and see if the “security software” shows up as an infection.</a:t>
            </a:r>
          </a:p>
          <a:p>
            <a:pPr lvl="1">
              <a:buFont typeface="Times New Roman" pitchFamily="18" charset="0"/>
              <a:buNone/>
            </a:pPr>
            <a:endParaRPr lang="en-US" altLang="en-US" dirty="0"/>
          </a:p>
        </p:txBody>
      </p:sp>
    </p:spTree>
    <p:extLst>
      <p:ext uri="{BB962C8B-B14F-4D97-AF65-F5344CB8AC3E}">
        <p14:creationId xmlns:p14="http://schemas.microsoft.com/office/powerpoint/2010/main" val="1444926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62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062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062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062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0621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0621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0621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06211">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0621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6211" grpId="0" build="p" bldLvl="3"/>
    </p:bldLst>
  </p:timing>
</p:sld>
</file>

<file path=ppt/slides/slide8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Information On Avoiding Scareware Pitfalls</a:t>
            </a:r>
          </a:p>
        </p:txBody>
      </p:sp>
      <p:sp>
        <p:nvSpPr>
          <p:cNvPr id="3" name="Content Placeholder 2"/>
          <p:cNvSpPr>
            <a:spLocks noGrp="1"/>
          </p:cNvSpPr>
          <p:nvPr>
            <p:ph idx="1"/>
          </p:nvPr>
        </p:nvSpPr>
        <p:spPr/>
        <p:txBody>
          <a:bodyPr/>
          <a:lstStyle/>
          <a:p>
            <a:r>
              <a:rPr lang="en-US" dirty="0"/>
              <a:t>Example tips (From Microsoft):</a:t>
            </a:r>
          </a:p>
          <a:p>
            <a:pPr lvl="1"/>
            <a:r>
              <a:rPr lang="en-US" dirty="0"/>
              <a:t>Promises of money for little or no effort.</a:t>
            </a:r>
          </a:p>
          <a:p>
            <a:pPr lvl="1"/>
            <a:r>
              <a:rPr lang="en-US" dirty="0"/>
              <a:t>Deals that sound too good to be true.</a:t>
            </a:r>
          </a:p>
          <a:p>
            <a:pPr lvl="1"/>
            <a:r>
              <a:rPr lang="en-US" dirty="0"/>
              <a:t>Alarmist messages and threats of account closures.</a:t>
            </a:r>
          </a:p>
          <a:p>
            <a:pPr lvl="2"/>
            <a:r>
              <a:rPr lang="en-US" dirty="0"/>
              <a:t>Check the return email address</a:t>
            </a:r>
          </a:p>
          <a:p>
            <a:pPr lvl="2"/>
            <a:r>
              <a:rPr lang="en-US" dirty="0"/>
              <a:t>Don’t click on the links provided to ‘fix’ the problem</a:t>
            </a:r>
          </a:p>
          <a:p>
            <a:pPr lvl="2"/>
            <a:r>
              <a:rPr lang="en-US" dirty="0"/>
              <a:t>Use common sense e.g., would a computer tech administrator require personal information to ‘verify your email account information’ </a:t>
            </a:r>
          </a:p>
          <a:p>
            <a:pPr lvl="1"/>
            <a:r>
              <a:rPr lang="en-US" dirty="0"/>
              <a:t>Requests to donate to a charitable organization after a disaster that has been in the news.</a:t>
            </a:r>
          </a:p>
          <a:p>
            <a:pPr lvl="2"/>
            <a:r>
              <a:rPr lang="en-US" dirty="0"/>
              <a:t>Just donate directly via the website rather than using the </a:t>
            </a:r>
            <a:r>
              <a:rPr lang="en-US" dirty="0" smtClean="0"/>
              <a:t>email.</a:t>
            </a:r>
            <a:endParaRPr lang="en-US" dirty="0"/>
          </a:p>
          <a:p>
            <a:pPr lvl="1"/>
            <a:r>
              <a:rPr lang="en-US" dirty="0"/>
              <a:t>Bad grammar and </a:t>
            </a:r>
            <a:r>
              <a:rPr lang="en-US" dirty="0" smtClean="0"/>
              <a:t>misspelled words.</a:t>
            </a:r>
            <a:endParaRPr lang="en-US" dirty="0"/>
          </a:p>
          <a:p>
            <a:r>
              <a:rPr lang="en-US" dirty="0"/>
              <a:t>For more information:</a:t>
            </a:r>
          </a:p>
          <a:p>
            <a:pPr lvl="1"/>
            <a:r>
              <a:rPr lang="en-US" dirty="0">
                <a:hlinkClick r:id="rId3"/>
              </a:rPr>
              <a:t>http://www.microsoft.com/security/pc-security/antivirus-rogue.aspx</a:t>
            </a:r>
            <a:endParaRPr lang="en-US" dirty="0"/>
          </a:p>
        </p:txBody>
      </p:sp>
    </p:spTree>
    <p:extLst>
      <p:ext uri="{BB962C8B-B14F-4D97-AF65-F5344CB8AC3E}">
        <p14:creationId xmlns:p14="http://schemas.microsoft.com/office/powerpoint/2010/main" val="2157200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Side Note: Scammers Are Annoying But…</a:t>
            </a:r>
          </a:p>
        </p:txBody>
      </p:sp>
      <p:sp>
        <p:nvSpPr>
          <p:cNvPr id="3" name="Content Placeholder 2"/>
          <p:cNvSpPr>
            <a:spLocks noGrp="1"/>
          </p:cNvSpPr>
          <p:nvPr>
            <p:ph idx="1"/>
          </p:nvPr>
        </p:nvSpPr>
        <p:spPr/>
        <p:txBody>
          <a:bodyPr/>
          <a:lstStyle/>
          <a:p>
            <a:r>
              <a:rPr lang="en-US" dirty="0"/>
              <a:t>…it’s probably best to avoid confrontations:</a:t>
            </a:r>
          </a:p>
          <a:p>
            <a:pPr lvl="1"/>
            <a:r>
              <a:rPr lang="en-US" dirty="0">
                <a:hlinkClick r:id="rId2"/>
              </a:rPr>
              <a:t>http://globalnews.ca/news/1444283/calgary-couple-harassed-over-phoney-lottery-scam/</a:t>
            </a:r>
            <a:endParaRPr lang="en-US" dirty="0"/>
          </a:p>
          <a:p>
            <a:pPr lvl="1"/>
            <a:endParaRPr lang="en-US" dirty="0"/>
          </a:p>
        </p:txBody>
      </p:sp>
    </p:spTree>
    <p:extLst>
      <p:ext uri="{BB962C8B-B14F-4D97-AF65-F5344CB8AC3E}">
        <p14:creationId xmlns:p14="http://schemas.microsoft.com/office/powerpoint/2010/main" val="237691253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New Term: Encryption</a:t>
            </a:r>
            <a:endParaRPr lang="en-CA" b="1" dirty="0">
              <a:solidFill>
                <a:srgbClr val="FF0000"/>
              </a:solidFill>
            </a:endParaRPr>
          </a:p>
        </p:txBody>
      </p:sp>
      <p:sp>
        <p:nvSpPr>
          <p:cNvPr id="3" name="Content Placeholder 2"/>
          <p:cNvSpPr>
            <a:spLocks noGrp="1"/>
          </p:cNvSpPr>
          <p:nvPr>
            <p:ph idx="1"/>
          </p:nvPr>
        </p:nvSpPr>
        <p:spPr/>
        <p:txBody>
          <a:bodyPr/>
          <a:lstStyle/>
          <a:p>
            <a:r>
              <a:rPr lang="en-US" dirty="0" smtClean="0"/>
              <a:t>Unencrypted data (text, images, videos, etc.) can be viewed.</a:t>
            </a:r>
          </a:p>
          <a:p>
            <a:r>
              <a:rPr lang="en-US" dirty="0" smtClean="0"/>
              <a:t>Encryption processes data so it cannot be viewed until the data is decrypted.</a:t>
            </a:r>
          </a:p>
          <a:p>
            <a:r>
              <a:rPr lang="en-US" dirty="0" smtClean="0"/>
              <a:t>Many methods (protocols) of transmitting information on the Internet do not encrypt data by default: </a:t>
            </a:r>
          </a:p>
          <a:p>
            <a:pPr lvl="1"/>
            <a:r>
              <a:rPr lang="en-US" altLang="en-US" dirty="0"/>
              <a:t>Email</a:t>
            </a:r>
          </a:p>
          <a:p>
            <a:pPr lvl="1"/>
            <a:r>
              <a:rPr lang="en-US" altLang="en-US" dirty="0" smtClean="0"/>
              <a:t>Http (used to be the default for websites)</a:t>
            </a:r>
          </a:p>
          <a:p>
            <a:r>
              <a:rPr lang="en-US" altLang="en-US" dirty="0" smtClean="0"/>
              <a:t>Signs that a website uses encrypted connections:</a:t>
            </a:r>
          </a:p>
          <a:p>
            <a:pPr lvl="1"/>
            <a:r>
              <a:rPr lang="en-US" altLang="en-US" dirty="0"/>
              <a:t>h</a:t>
            </a:r>
            <a:r>
              <a:rPr lang="en-US" altLang="en-US" dirty="0" smtClean="0"/>
              <a:t>ttps in the web address:</a:t>
            </a:r>
          </a:p>
          <a:p>
            <a:pPr lvl="1"/>
            <a:endParaRPr lang="en-US" altLang="en-US" dirty="0" smtClean="0"/>
          </a:p>
          <a:p>
            <a:pPr marL="234950" lvl="1" indent="0">
              <a:buNone/>
            </a:pPr>
            <a:endParaRPr lang="en-US" altLang="en-US" sz="1200" dirty="0" smtClean="0"/>
          </a:p>
          <a:p>
            <a:pPr lvl="1"/>
            <a:r>
              <a:rPr lang="en-US" altLang="en-US" dirty="0" smtClean="0"/>
              <a:t>A lock icon appears in the browser</a:t>
            </a:r>
            <a:endParaRPr lang="en-US" altLang="en-US" dirty="0"/>
          </a:p>
          <a:p>
            <a:endParaRPr lang="en-US" dirty="0" smtClean="0"/>
          </a:p>
          <a:p>
            <a:endParaRPr lang="en-CA" dirty="0"/>
          </a:p>
        </p:txBody>
      </p:sp>
      <p:pic>
        <p:nvPicPr>
          <p:cNvPr id="4" name="Picture 3"/>
          <p:cNvPicPr>
            <a:picLocks noChangeAspect="1"/>
          </p:cNvPicPr>
          <p:nvPr/>
        </p:nvPicPr>
        <p:blipFill>
          <a:blip r:embed="rId2"/>
          <a:stretch>
            <a:fillRect/>
          </a:stretch>
        </p:blipFill>
        <p:spPr>
          <a:xfrm>
            <a:off x="1066801" y="5029200"/>
            <a:ext cx="2667000" cy="452034"/>
          </a:xfrm>
          <a:prstGeom prst="rect">
            <a:avLst/>
          </a:prstGeom>
        </p:spPr>
      </p:pic>
      <p:sp>
        <p:nvSpPr>
          <p:cNvPr id="5" name="Oval 4"/>
          <p:cNvSpPr/>
          <p:nvPr/>
        </p:nvSpPr>
        <p:spPr>
          <a:xfrm>
            <a:off x="1975373" y="5122898"/>
            <a:ext cx="228600" cy="238125"/>
          </a:xfrm>
          <a:prstGeom prst="ellipse">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0000"/>
              </a:solidFill>
            </a:endParaRPr>
          </a:p>
        </p:txBody>
      </p:sp>
      <p:pic>
        <p:nvPicPr>
          <p:cNvPr id="6" name="Picture 5"/>
          <p:cNvPicPr>
            <a:picLocks noChangeAspect="1"/>
          </p:cNvPicPr>
          <p:nvPr/>
        </p:nvPicPr>
        <p:blipFill rotWithShape="1">
          <a:blip r:embed="rId3"/>
          <a:srcRect t="26719"/>
          <a:stretch/>
        </p:blipFill>
        <p:spPr>
          <a:xfrm>
            <a:off x="918098" y="6096000"/>
            <a:ext cx="1285875" cy="495580"/>
          </a:xfrm>
          <a:prstGeom prst="rect">
            <a:avLst/>
          </a:prstGeom>
        </p:spPr>
      </p:pic>
      <p:grpSp>
        <p:nvGrpSpPr>
          <p:cNvPr id="12" name="Group 11"/>
          <p:cNvGrpSpPr/>
          <p:nvPr/>
        </p:nvGrpSpPr>
        <p:grpSpPr>
          <a:xfrm>
            <a:off x="1676401" y="5255218"/>
            <a:ext cx="298972" cy="977368"/>
            <a:chOff x="1676401" y="5255218"/>
            <a:chExt cx="298972" cy="977368"/>
          </a:xfrm>
        </p:grpSpPr>
        <p:cxnSp>
          <p:nvCxnSpPr>
            <p:cNvPr id="8" name="Straight Arrow Connector 7"/>
            <p:cNvCxnSpPr/>
            <p:nvPr/>
          </p:nvCxnSpPr>
          <p:spPr>
            <a:xfrm flipH="1" flipV="1">
              <a:off x="1676401" y="5255218"/>
              <a:ext cx="298972" cy="454616"/>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1825887" y="5935852"/>
              <a:ext cx="149486" cy="296734"/>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3983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additive="base">
                                        <p:cTn id="39" dur="500" fill="hold"/>
                                        <p:tgtEl>
                                          <p:spTgt spid="5"/>
                                        </p:tgtEl>
                                        <p:attrNameLst>
                                          <p:attrName>ppt_x</p:attrName>
                                        </p:attrNameLst>
                                      </p:cBhvr>
                                      <p:tavLst>
                                        <p:tav tm="0">
                                          <p:val>
                                            <p:strVal val="#ppt_x"/>
                                          </p:val>
                                        </p:tav>
                                        <p:tav tm="100000">
                                          <p:val>
                                            <p:strVal val="#ppt_x"/>
                                          </p:val>
                                        </p:tav>
                                      </p:tavLst>
                                    </p:anim>
                                    <p:anim calcmode="lin" valueType="num">
                                      <p:cBhvr additive="base">
                                        <p:cTn id="4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nodeType="click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randombar(horizontal)">
                                      <p:cBhvr>
                                        <p:cTn id="49" dur="500"/>
                                        <p:tgtEl>
                                          <p:spTgt spid="6"/>
                                        </p:tgtEl>
                                      </p:cBhvr>
                                    </p:animEffec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P spid="5"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HTTPS</a:t>
            </a:r>
            <a:endParaRPr lang="en-CA" dirty="0"/>
          </a:p>
        </p:txBody>
      </p:sp>
      <p:sp>
        <p:nvSpPr>
          <p:cNvPr id="3" name="Content Placeholder 2"/>
          <p:cNvSpPr>
            <a:spLocks noGrp="1"/>
          </p:cNvSpPr>
          <p:nvPr>
            <p:ph idx="1"/>
          </p:nvPr>
        </p:nvSpPr>
        <p:spPr/>
        <p:txBody>
          <a:bodyPr/>
          <a:lstStyle/>
          <a:p>
            <a:r>
              <a:rPr lang="en-US" dirty="0" smtClean="0"/>
              <a:t>Browser to browser traffic to a particular website encrypted .</a:t>
            </a:r>
          </a:p>
          <a:p>
            <a:r>
              <a:rPr lang="en-US" dirty="0" smtClean="0"/>
              <a:t>Potential issues: </a:t>
            </a:r>
          </a:p>
          <a:p>
            <a:pPr lvl="1"/>
            <a:r>
              <a:rPr lang="en-US" dirty="0" smtClean="0"/>
              <a:t>Other Internet transmissions may not necessarily be encrypted </a:t>
            </a:r>
            <a:r>
              <a:rPr lang="en-US" dirty="0"/>
              <a:t>e.g. a separate chat program like Skype (unless the chat program uses </a:t>
            </a:r>
            <a:r>
              <a:rPr lang="en-US" dirty="0" smtClean="0"/>
              <a:t>its </a:t>
            </a:r>
            <a:r>
              <a:rPr lang="en-US" dirty="0"/>
              <a:t>own encryption</a:t>
            </a:r>
            <a:r>
              <a:rPr lang="en-US" dirty="0" smtClean="0"/>
              <a:t>).</a:t>
            </a:r>
            <a:endParaRPr lang="en-US" b="1" dirty="0" smtClean="0"/>
          </a:p>
          <a:p>
            <a:pPr lvl="1"/>
            <a:r>
              <a:rPr lang="en-US" dirty="0" smtClean="0"/>
              <a:t>Even though the visual indicators for encryption appear (e.g. lock icon) it’s possible that the web traffic is being intercepted and decrypted without any indication to the website visitor:</a:t>
            </a:r>
          </a:p>
          <a:p>
            <a:pPr lvl="2"/>
            <a:r>
              <a:rPr lang="en-US" dirty="0" smtClean="0"/>
              <a:t>Recall this example: a well known brand of laptops included in their factory software build software that would do this (it was supposed to allowed advertising to be inserted but it could result in other security issues without the laptop user being aware of it).</a:t>
            </a:r>
          </a:p>
          <a:p>
            <a:pPr lvl="2"/>
            <a:r>
              <a:rPr lang="en-US" dirty="0" smtClean="0"/>
              <a:t>“Man-in-the-middle” attacks. For </a:t>
            </a:r>
            <a:r>
              <a:rPr lang="en-US" dirty="0"/>
              <a:t>more </a:t>
            </a:r>
            <a:r>
              <a:rPr lang="en-US" dirty="0" smtClean="0"/>
              <a:t>information (reputable information source but the link includes a plug for their security software): </a:t>
            </a:r>
            <a:r>
              <a:rPr lang="en-US" dirty="0"/>
              <a:t>https://</a:t>
            </a:r>
            <a:r>
              <a:rPr lang="en-US" dirty="0" smtClean="0"/>
              <a:t>us.norton.com/internetsecurity-wifi-what-is-a-man-in-the-middle-attack.html</a:t>
            </a:r>
          </a:p>
          <a:p>
            <a:pPr lvl="3"/>
            <a:endParaRPr lang="en-CA" dirty="0"/>
          </a:p>
        </p:txBody>
      </p:sp>
    </p:spTree>
    <p:extLst>
      <p:ext uri="{BB962C8B-B14F-4D97-AF65-F5344CB8AC3E}">
        <p14:creationId xmlns:p14="http://schemas.microsoft.com/office/powerpoint/2010/main" val="3780562145"/>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 Every Site Employs HTTPS</a:t>
            </a:r>
            <a:endParaRPr lang="en-CA" dirty="0"/>
          </a:p>
        </p:txBody>
      </p:sp>
      <p:sp>
        <p:nvSpPr>
          <p:cNvPr id="3" name="Content Placeholder 2"/>
          <p:cNvSpPr>
            <a:spLocks noGrp="1"/>
          </p:cNvSpPr>
          <p:nvPr>
            <p:ph idx="1"/>
          </p:nvPr>
        </p:nvSpPr>
        <p:spPr/>
        <p:txBody>
          <a:bodyPr/>
          <a:lstStyle/>
          <a:p>
            <a:r>
              <a:rPr lang="en-CA" dirty="0"/>
              <a:t>Recap of </a:t>
            </a:r>
            <a:r>
              <a:rPr lang="en-CA" dirty="0">
                <a:latin typeface="Consolas" panose="020B0609020204030204" pitchFamily="49" charset="0"/>
              </a:rPr>
              <a:t>https</a:t>
            </a:r>
            <a:r>
              <a:rPr lang="en-CA" dirty="0"/>
              <a:t>: an encrypted connection between your computer and the website that employs the https protocol.</a:t>
            </a:r>
          </a:p>
          <a:p>
            <a:pPr lvl="1"/>
            <a:r>
              <a:rPr lang="en-CA" dirty="0"/>
              <a:t>My connection to a bank </a:t>
            </a:r>
            <a:r>
              <a:rPr lang="en-CA" dirty="0">
                <a:hlinkClick r:id="rId2"/>
              </a:rPr>
              <a:t>https://www.bankoftam.com</a:t>
            </a:r>
            <a:r>
              <a:rPr lang="en-CA" dirty="0"/>
              <a:t> is encrypted.</a:t>
            </a:r>
          </a:p>
          <a:p>
            <a:pPr lvl="1"/>
            <a:r>
              <a:rPr lang="en-CA" dirty="0"/>
              <a:t>During that same Internet session I check my email on a dating website that uses regular http e.g. </a:t>
            </a:r>
            <a:r>
              <a:rPr lang="en-CA" dirty="0">
                <a:hlinkClick r:id="rId3"/>
              </a:rPr>
              <a:t>http://www.somdatingwebsite.com</a:t>
            </a:r>
            <a:r>
              <a:rPr lang="en-CA" dirty="0"/>
              <a:t> </a:t>
            </a:r>
            <a:r>
              <a:rPr lang="en-CA" dirty="0" smtClean="0"/>
              <a:t>(to my knowledge not </a:t>
            </a:r>
            <a:r>
              <a:rPr lang="en-CA" dirty="0"/>
              <a:t>a real website) and the information can be viewed by third parties (personal information, contact details, payment information if the site charges).</a:t>
            </a:r>
          </a:p>
          <a:p>
            <a:endParaRPr lang="en-CA" dirty="0"/>
          </a:p>
        </p:txBody>
      </p:sp>
    </p:spTree>
    <p:extLst>
      <p:ext uri="{BB962C8B-B14F-4D97-AF65-F5344CB8AC3E}">
        <p14:creationId xmlns:p14="http://schemas.microsoft.com/office/powerpoint/2010/main" val="1898532686"/>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Encrypts all Internet transmissions (not just your browser).</a:t>
            </a:r>
          </a:p>
          <a:p>
            <a:pPr lvl="1"/>
            <a:r>
              <a:rPr lang="en-US" dirty="0" smtClean="0"/>
              <a:t>(It can be used with https connections e.g. if you are using a free public hotspot you may be subject to security problems such as Man-in-the-middle type of attacks.</a:t>
            </a:r>
          </a:p>
          <a:p>
            <a:pPr lvl="2"/>
            <a:r>
              <a:rPr lang="en-US" dirty="0" smtClean="0"/>
              <a:t>Other devices connected to that Wi-Fi hotspot can view (‘sniff’) information that you have sent out.</a:t>
            </a:r>
          </a:p>
          <a:p>
            <a:pPr lvl="2"/>
            <a:r>
              <a:rPr lang="en-US" dirty="0" smtClean="0"/>
              <a:t>Even if your information is routed to third party it may not be readable due to the VPN encryption.</a:t>
            </a:r>
          </a:p>
          <a:p>
            <a:pPr lvl="1"/>
            <a:r>
              <a:rPr lang="en-US" dirty="0" smtClean="0"/>
              <a:t>Keep in mind! VPNs only encrypt information from your computer to the VPN server.</a:t>
            </a:r>
          </a:p>
          <a:p>
            <a:pPr lvl="2"/>
            <a:r>
              <a:rPr lang="en-US" dirty="0" smtClean="0"/>
              <a:t>After that information may be viewable so it is not a substitute for https.</a:t>
            </a:r>
          </a:p>
          <a:p>
            <a:pPr lvl="2"/>
            <a:endParaRPr lang="en-US" dirty="0"/>
          </a:p>
        </p:txBody>
      </p:sp>
      <p:sp>
        <p:nvSpPr>
          <p:cNvPr id="2" name="Title 1"/>
          <p:cNvSpPr>
            <a:spLocks noGrp="1"/>
          </p:cNvSpPr>
          <p:nvPr>
            <p:ph type="title"/>
          </p:nvPr>
        </p:nvSpPr>
        <p:spPr/>
        <p:txBody>
          <a:bodyPr/>
          <a:lstStyle/>
          <a:p>
            <a:r>
              <a:rPr lang="en-US" dirty="0" smtClean="0"/>
              <a:t>VPN (Virtual Private Network)</a:t>
            </a:r>
            <a:endParaRPr lang="en-CA" dirty="0"/>
          </a:p>
        </p:txBody>
      </p:sp>
      <p:grpSp>
        <p:nvGrpSpPr>
          <p:cNvPr id="21" name="Group 20"/>
          <p:cNvGrpSpPr/>
          <p:nvPr/>
        </p:nvGrpSpPr>
        <p:grpSpPr>
          <a:xfrm>
            <a:off x="704850" y="5115256"/>
            <a:ext cx="8316103" cy="631118"/>
            <a:chOff x="704850" y="5115256"/>
            <a:chExt cx="8316103" cy="631118"/>
          </a:xfrm>
        </p:grpSpPr>
        <p:sp>
          <p:nvSpPr>
            <p:cNvPr id="7" name="Rectangle 6"/>
            <p:cNvSpPr/>
            <p:nvPr/>
          </p:nvSpPr>
          <p:spPr>
            <a:xfrm>
              <a:off x="704850" y="5115256"/>
              <a:ext cx="1143000" cy="5334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rgbClr val="FF0000"/>
                  </a:solidFill>
                </a:rPr>
                <a:t>Your computer</a:t>
              </a:r>
              <a:endParaRPr lang="en-CA" sz="1600" dirty="0">
                <a:solidFill>
                  <a:srgbClr val="FF0000"/>
                </a:solidFill>
              </a:endParaRPr>
            </a:p>
          </p:txBody>
        </p:sp>
        <p:sp>
          <p:nvSpPr>
            <p:cNvPr id="8" name="Rectangle 7"/>
            <p:cNvSpPr/>
            <p:nvPr/>
          </p:nvSpPr>
          <p:spPr>
            <a:xfrm>
              <a:off x="2026695" y="5123327"/>
              <a:ext cx="1143000" cy="5334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rgbClr val="FF0000"/>
                  </a:solidFill>
                </a:rPr>
                <a:t>ISP</a:t>
              </a:r>
              <a:endParaRPr lang="en-CA" sz="1600" dirty="0">
                <a:solidFill>
                  <a:srgbClr val="FF0000"/>
                </a:solidFill>
              </a:endParaRPr>
            </a:p>
          </p:txBody>
        </p:sp>
        <p:sp>
          <p:nvSpPr>
            <p:cNvPr id="9" name="Rectangle 8"/>
            <p:cNvSpPr/>
            <p:nvPr/>
          </p:nvSpPr>
          <p:spPr>
            <a:xfrm>
              <a:off x="3348540" y="5123327"/>
              <a:ext cx="1143000" cy="5334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rgbClr val="FF0000"/>
                  </a:solidFill>
                </a:rPr>
                <a:t>VPN server</a:t>
              </a:r>
              <a:endParaRPr lang="en-CA" sz="1600" dirty="0">
                <a:solidFill>
                  <a:srgbClr val="FF0000"/>
                </a:solidFill>
              </a:endParaRPr>
            </a:p>
          </p:txBody>
        </p:sp>
        <p:sp>
          <p:nvSpPr>
            <p:cNvPr id="10" name="Rectangle 9"/>
            <p:cNvSpPr/>
            <p:nvPr/>
          </p:nvSpPr>
          <p:spPr>
            <a:xfrm>
              <a:off x="4686521" y="5123327"/>
              <a:ext cx="1333500" cy="62304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rgbClr val="FF0000"/>
                  </a:solidFill>
                </a:rPr>
                <a:t>Rest of the Internet</a:t>
              </a:r>
              <a:endParaRPr lang="en-CA" sz="1600" dirty="0">
                <a:solidFill>
                  <a:srgbClr val="FF0000"/>
                </a:solidFill>
              </a:endParaRPr>
            </a:p>
          </p:txBody>
        </p:sp>
        <p:sp>
          <p:nvSpPr>
            <p:cNvPr id="11" name="Rectangle 10"/>
            <p:cNvSpPr/>
            <p:nvPr/>
          </p:nvSpPr>
          <p:spPr>
            <a:xfrm>
              <a:off x="6206037" y="5123327"/>
              <a:ext cx="1333500" cy="62304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rgbClr val="FF0000"/>
                  </a:solidFill>
                </a:rPr>
                <a:t>Rest of the Internet</a:t>
              </a:r>
              <a:endParaRPr lang="en-CA" sz="1600" dirty="0">
                <a:solidFill>
                  <a:srgbClr val="FF0000"/>
                </a:solidFill>
              </a:endParaRPr>
            </a:p>
          </p:txBody>
        </p:sp>
        <p:sp>
          <p:nvSpPr>
            <p:cNvPr id="12" name="Rectangle 11"/>
            <p:cNvSpPr/>
            <p:nvPr/>
          </p:nvSpPr>
          <p:spPr>
            <a:xfrm>
              <a:off x="7725553" y="5123327"/>
              <a:ext cx="1295400" cy="53340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rgbClr val="FF0000"/>
                  </a:solidFill>
                </a:rPr>
                <a:t>Destination</a:t>
              </a:r>
              <a:endParaRPr lang="en-CA" sz="1600" dirty="0">
                <a:solidFill>
                  <a:srgbClr val="FF0000"/>
                </a:solidFill>
              </a:endParaRPr>
            </a:p>
          </p:txBody>
        </p:sp>
        <p:cxnSp>
          <p:nvCxnSpPr>
            <p:cNvPr id="14" name="Straight Arrow Connector 13"/>
            <p:cNvCxnSpPr>
              <a:endCxn id="8" idx="1"/>
            </p:cNvCxnSpPr>
            <p:nvPr/>
          </p:nvCxnSpPr>
          <p:spPr>
            <a:xfrm>
              <a:off x="1847850" y="5381956"/>
              <a:ext cx="178845" cy="8071"/>
            </a:xfrm>
            <a:prstGeom prst="straightConnector1">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3185831" y="5390027"/>
              <a:ext cx="178845" cy="8071"/>
            </a:xfrm>
            <a:prstGeom prst="straightConnector1">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9" idx="3"/>
              <a:endCxn id="10" idx="1"/>
            </p:cNvCxnSpPr>
            <p:nvPr/>
          </p:nvCxnSpPr>
          <p:spPr>
            <a:xfrm>
              <a:off x="4491540" y="5390027"/>
              <a:ext cx="194981" cy="44824"/>
            </a:xfrm>
            <a:prstGeom prst="straightConnector1">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6027192" y="5413560"/>
              <a:ext cx="178845" cy="8071"/>
            </a:xfrm>
            <a:prstGeom prst="straightConnector1">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7521606" y="5381956"/>
              <a:ext cx="178845" cy="8071"/>
            </a:xfrm>
            <a:prstGeom prst="straightConnector1">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99481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randombar(horizontal)">
                                      <p:cBhvr>
                                        <p:cTn id="3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8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VPN: More Information</a:t>
            </a:r>
          </a:p>
        </p:txBody>
      </p:sp>
      <p:sp>
        <p:nvSpPr>
          <p:cNvPr id="3" name="Content Placeholder 2"/>
          <p:cNvSpPr>
            <a:spLocks noGrp="1"/>
          </p:cNvSpPr>
          <p:nvPr>
            <p:ph idx="1"/>
          </p:nvPr>
        </p:nvSpPr>
        <p:spPr/>
        <p:txBody>
          <a:bodyPr/>
          <a:lstStyle/>
          <a:p>
            <a:r>
              <a:rPr lang="en-CA" dirty="0"/>
              <a:t>Explanation:</a:t>
            </a:r>
          </a:p>
          <a:p>
            <a:pPr lvl="1"/>
            <a:r>
              <a:rPr lang="en-CA" dirty="0">
                <a:hlinkClick r:id="rId2"/>
              </a:rPr>
              <a:t>https://headvpn.com/Which_is_better_-_HTTPS_vs_VPN/</a:t>
            </a:r>
            <a:endParaRPr lang="en-CA" dirty="0"/>
          </a:p>
          <a:p>
            <a:pPr lvl="1"/>
            <a:r>
              <a:rPr lang="en-CA" dirty="0">
                <a:hlinkClick r:id="rId3"/>
              </a:rPr>
              <a:t>https://computer.howstuffworks.com/vpn.htm</a:t>
            </a:r>
            <a:endParaRPr lang="en-CA" dirty="0"/>
          </a:p>
          <a:p>
            <a:pPr lvl="1"/>
            <a:r>
              <a:rPr lang="en-CA" dirty="0">
                <a:hlinkClick r:id="rId4"/>
              </a:rPr>
              <a:t>https://</a:t>
            </a:r>
            <a:r>
              <a:rPr lang="en-CA" dirty="0" smtClean="0">
                <a:hlinkClick r:id="rId4"/>
              </a:rPr>
              <a:t>www.pcmag.com/article/364072/do-i-need-a-vpn-at-home</a:t>
            </a:r>
            <a:endParaRPr lang="en-CA" dirty="0"/>
          </a:p>
          <a:p>
            <a:r>
              <a:rPr lang="en-CA" dirty="0"/>
              <a:t>Review of VPN software:</a:t>
            </a:r>
          </a:p>
          <a:p>
            <a:pPr lvl="1"/>
            <a:r>
              <a:rPr lang="en-CA" dirty="0">
                <a:hlinkClick r:id="rId5"/>
              </a:rPr>
              <a:t>https://www.pcmag.com/article2/0,2817,2403388,00.asp</a:t>
            </a:r>
            <a:endParaRPr lang="en-CA" dirty="0"/>
          </a:p>
          <a:p>
            <a:r>
              <a:rPr lang="en-CA" dirty="0"/>
              <a:t>U of C </a:t>
            </a:r>
            <a:r>
              <a:rPr lang="en-CA" dirty="0" smtClean="0"/>
              <a:t>VPN software: Forte (licensed for </a:t>
            </a:r>
            <a:r>
              <a:rPr lang="en-CA" dirty="0"/>
              <a:t>student </a:t>
            </a:r>
            <a:r>
              <a:rPr lang="en-CA" dirty="0" smtClean="0"/>
              <a:t>use): see the extra video for getting set up (and it’s not just for laptops but licensed for the iPhone and Android).</a:t>
            </a:r>
            <a:endParaRPr lang="en-CA" dirty="0"/>
          </a:p>
          <a:p>
            <a:pPr lvl="1"/>
            <a:r>
              <a:rPr lang="en-CA" dirty="0">
                <a:hlinkClick r:id="rId6"/>
              </a:rPr>
              <a:t>https://ucalgary.service-now.com/it?id=kb_article&amp;sys_id=f7ca400d139962406f3afbb2e144b05f</a:t>
            </a:r>
            <a:endParaRPr lang="en-CA" dirty="0"/>
          </a:p>
          <a:p>
            <a:pPr lvl="1"/>
            <a:endParaRPr lang="en-CA" dirty="0"/>
          </a:p>
          <a:p>
            <a:pPr lvl="1"/>
            <a:endParaRPr lang="en-CA" dirty="0"/>
          </a:p>
          <a:p>
            <a:endParaRPr lang="en-CA" dirty="0"/>
          </a:p>
        </p:txBody>
      </p:sp>
    </p:spTree>
    <p:extLst>
      <p:ext uri="{BB962C8B-B14F-4D97-AF65-F5344CB8AC3E}">
        <p14:creationId xmlns:p14="http://schemas.microsoft.com/office/powerpoint/2010/main" val="476706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dirty="0"/>
              <a:t>Guaranteed Electronic Security </a:t>
            </a:r>
            <a:r>
              <a:rPr lang="en-US" altLang="en-US" dirty="0" smtClean="0"/>
              <a:t>(4)</a:t>
            </a:r>
            <a:endParaRPr lang="en-CA" dirty="0"/>
          </a:p>
        </p:txBody>
      </p:sp>
      <p:sp>
        <p:nvSpPr>
          <p:cNvPr id="3" name="Content Placeholder 2"/>
          <p:cNvSpPr>
            <a:spLocks noGrp="1"/>
          </p:cNvSpPr>
          <p:nvPr>
            <p:ph idx="1"/>
          </p:nvPr>
        </p:nvSpPr>
        <p:spPr/>
        <p:txBody>
          <a:bodyPr/>
          <a:lstStyle/>
          <a:p>
            <a:pPr lvl="1"/>
            <a:r>
              <a:rPr lang="en-US" b="1" dirty="0"/>
              <a:t>Problems with simple solution #2</a:t>
            </a:r>
            <a:r>
              <a:rPr lang="en-US" dirty="0"/>
              <a:t>:</a:t>
            </a:r>
          </a:p>
          <a:p>
            <a:pPr lvl="2"/>
            <a:r>
              <a:rPr lang="en-US" dirty="0"/>
              <a:t>Viruses (and other malicious problems) </a:t>
            </a:r>
            <a:r>
              <a:rPr lang="en-US" b="1" dirty="0"/>
              <a:t>DO</a:t>
            </a:r>
            <a:r>
              <a:rPr lang="en-US" dirty="0"/>
              <a:t> exist for operating systems other than </a:t>
            </a:r>
            <a:r>
              <a:rPr lang="en-US" dirty="0" smtClean="0"/>
              <a:t>Windows</a:t>
            </a:r>
          </a:p>
          <a:p>
            <a:pPr lvl="2"/>
            <a:r>
              <a:rPr lang="en-US" dirty="0" smtClean="0"/>
              <a:t>Examples of Mac viruses &amp; security issues:</a:t>
            </a:r>
          </a:p>
          <a:p>
            <a:pPr lvl="3"/>
            <a:r>
              <a:rPr lang="en-CA" dirty="0">
                <a:hlinkClick r:id="rId2"/>
              </a:rPr>
              <a:t>https://www.macworld.co.uk/feature/mac-software/mac-viruses-list-3668354</a:t>
            </a:r>
            <a:r>
              <a:rPr lang="en-CA" dirty="0" smtClean="0">
                <a:hlinkClick r:id="rId2"/>
              </a:rPr>
              <a:t>/</a:t>
            </a:r>
            <a:endParaRPr lang="en-CA" dirty="0" smtClean="0"/>
          </a:p>
          <a:p>
            <a:pPr lvl="2"/>
            <a:r>
              <a:rPr lang="en-US" dirty="0"/>
              <a:t>Examples of </a:t>
            </a:r>
            <a:r>
              <a:rPr lang="en-US" dirty="0" smtClean="0"/>
              <a:t>Linux </a:t>
            </a:r>
            <a:r>
              <a:rPr lang="en-US" dirty="0"/>
              <a:t>viruses &amp; security issues</a:t>
            </a:r>
            <a:r>
              <a:rPr lang="en-US" dirty="0" smtClean="0"/>
              <a:t>:</a:t>
            </a:r>
            <a:endParaRPr lang="en-CA" dirty="0"/>
          </a:p>
          <a:p>
            <a:pPr lvl="3"/>
            <a:r>
              <a:rPr lang="en-CA" dirty="0">
                <a:hlinkClick r:id="rId3"/>
              </a:rPr>
              <a:t>https://</a:t>
            </a:r>
            <a:r>
              <a:rPr lang="en-CA" dirty="0" smtClean="0">
                <a:hlinkClick r:id="rId3"/>
              </a:rPr>
              <a:t>www.techrepublic.com/article/linux-unix-viruses-and-worms-demand-special-attention/</a:t>
            </a:r>
            <a:endParaRPr lang="en-CA" dirty="0"/>
          </a:p>
          <a:p>
            <a:pPr lvl="2"/>
            <a:endParaRPr lang="en-US" dirty="0"/>
          </a:p>
          <a:p>
            <a:endParaRPr lang="en-CA" dirty="0"/>
          </a:p>
        </p:txBody>
      </p:sp>
    </p:spTree>
    <p:extLst>
      <p:ext uri="{BB962C8B-B14F-4D97-AF65-F5344CB8AC3E}">
        <p14:creationId xmlns:p14="http://schemas.microsoft.com/office/powerpoint/2010/main" val="1612866496"/>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‘Full’ End-To-End Encryption</a:t>
            </a:r>
            <a:endParaRPr lang="en-CA" dirty="0"/>
          </a:p>
        </p:txBody>
      </p:sp>
      <p:sp>
        <p:nvSpPr>
          <p:cNvPr id="3" name="Content Placeholder 2"/>
          <p:cNvSpPr>
            <a:spLocks noGrp="1"/>
          </p:cNvSpPr>
          <p:nvPr>
            <p:ph idx="1"/>
          </p:nvPr>
        </p:nvSpPr>
        <p:spPr/>
        <p:txBody>
          <a:bodyPr/>
          <a:lstStyle/>
          <a:p>
            <a:r>
              <a:rPr lang="en-US" dirty="0" smtClean="0"/>
              <a:t>Although sites such as Facebook only provide https connections you can have chat information fully encrypted from “end-to-end” (only sender and receiver) if you use tools such as “secret conversations” (Facebook tool available only via mobile).</a:t>
            </a:r>
          </a:p>
          <a:p>
            <a:pPr lvl="1"/>
            <a:r>
              <a:rPr lang="en-US" dirty="0" smtClean="0"/>
              <a:t>One difference between full end-to-end security and https: </a:t>
            </a:r>
          </a:p>
          <a:p>
            <a:pPr lvl="2"/>
            <a:r>
              <a:rPr lang="en-US" dirty="0" smtClean="0"/>
              <a:t>https: browser to Facebook server encryption (assuming no Man-the-middle attacks computers on the Internet between your computer and the Facebook servers cannot read your information).</a:t>
            </a:r>
          </a:p>
          <a:p>
            <a:pPr lvl="2"/>
            <a:r>
              <a:rPr lang="en-US" dirty="0" smtClean="0"/>
              <a:t>That means Facebook staff (or others such as: 1) governments that </a:t>
            </a:r>
            <a:r>
              <a:rPr lang="en-US" dirty="0"/>
              <a:t>subpoenas </a:t>
            </a:r>
            <a:r>
              <a:rPr lang="en-US" dirty="0" smtClean="0"/>
              <a:t>Facebook for your information 2) hackers break into Facebook and steal your information) </a:t>
            </a:r>
            <a:r>
              <a:rPr lang="en-US" b="1" dirty="0" smtClean="0">
                <a:solidFill>
                  <a:srgbClr val="FF0000"/>
                </a:solidFill>
              </a:rPr>
              <a:t>cannot</a:t>
            </a:r>
            <a:r>
              <a:rPr lang="en-US" dirty="0" smtClean="0"/>
              <a:t> view transmissions</a:t>
            </a:r>
          </a:p>
          <a:p>
            <a:pPr lvl="2"/>
            <a:r>
              <a:rPr lang="en-US" dirty="0"/>
              <a:t>Example article: </a:t>
            </a:r>
            <a:endParaRPr lang="en-US" dirty="0" smtClean="0"/>
          </a:p>
          <a:p>
            <a:pPr lvl="3"/>
            <a:r>
              <a:rPr lang="en-US" dirty="0" smtClean="0">
                <a:hlinkClick r:id="rId2"/>
              </a:rPr>
              <a:t>https</a:t>
            </a:r>
            <a:r>
              <a:rPr lang="en-US" dirty="0">
                <a:hlinkClick r:id="rId2"/>
              </a:rPr>
              <a:t>://time.com/4944373/are-your-facebook-messages-private</a:t>
            </a:r>
            <a:r>
              <a:rPr lang="en-US" dirty="0" smtClean="0">
                <a:hlinkClick r:id="rId2"/>
              </a:rPr>
              <a:t>/</a:t>
            </a:r>
            <a:endParaRPr lang="en-US" dirty="0" smtClean="0"/>
          </a:p>
          <a:p>
            <a:pPr lvl="3"/>
            <a:endParaRPr lang="en-US" dirty="0" smtClean="0"/>
          </a:p>
        </p:txBody>
      </p:sp>
    </p:spTree>
    <p:extLst>
      <p:ext uri="{BB962C8B-B14F-4D97-AF65-F5344CB8AC3E}">
        <p14:creationId xmlns:p14="http://schemas.microsoft.com/office/powerpoint/2010/main" val="801354615"/>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‘Full’ End-To-End </a:t>
            </a:r>
            <a:r>
              <a:rPr lang="en-US" dirty="0" smtClean="0"/>
              <a:t>Encryption (2)</a:t>
            </a:r>
            <a:endParaRPr lang="en-CA" dirty="0"/>
          </a:p>
        </p:txBody>
      </p:sp>
      <p:sp>
        <p:nvSpPr>
          <p:cNvPr id="3" name="Content Placeholder 2"/>
          <p:cNvSpPr>
            <a:spLocks noGrp="1"/>
          </p:cNvSpPr>
          <p:nvPr>
            <p:ph idx="1"/>
          </p:nvPr>
        </p:nvSpPr>
        <p:spPr/>
        <p:txBody>
          <a:bodyPr/>
          <a:lstStyle/>
          <a:p>
            <a:pPr lvl="1"/>
            <a:r>
              <a:rPr lang="en-US" dirty="0"/>
              <a:t>There exist other end-to-end encryption chat programs </a:t>
            </a:r>
            <a:r>
              <a:rPr lang="en-US" dirty="0" smtClean="0"/>
              <a:t>as </a:t>
            </a:r>
            <a:r>
              <a:rPr lang="en-US" dirty="0"/>
              <a:t>well e.g. WhatsApp (owned by Facebook), Telegram, Wickr Me, Signal.</a:t>
            </a:r>
          </a:p>
          <a:p>
            <a:pPr lvl="1"/>
            <a:r>
              <a:rPr lang="en-US" dirty="0" smtClean="0"/>
              <a:t>Of </a:t>
            </a:r>
            <a:r>
              <a:rPr lang="en-US" dirty="0"/>
              <a:t>course since the recipient can view messages if you are truly concerned about privacy and security (e.g. “Something coming back to haunt you” in the future) keep in mind that recipient may capture information locally and storage of that information may not be secure e.g. pictures of secure text and files send via secure </a:t>
            </a:r>
            <a:r>
              <a:rPr lang="en-US" dirty="0" smtClean="0"/>
              <a:t>chat.</a:t>
            </a:r>
            <a:endParaRPr lang="en-CA" dirty="0"/>
          </a:p>
          <a:p>
            <a:endParaRPr lang="en-CA" dirty="0"/>
          </a:p>
        </p:txBody>
      </p:sp>
    </p:spTree>
    <p:extLst>
      <p:ext uri="{BB962C8B-B14F-4D97-AF65-F5344CB8AC3E}">
        <p14:creationId xmlns:p14="http://schemas.microsoft.com/office/powerpoint/2010/main" val="3017159619"/>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Basic Wi-Fi Security: Logging Onto </a:t>
            </a:r>
            <a:r>
              <a:rPr lang="en-CA" dirty="0" smtClean="0"/>
              <a:t>Another </a:t>
            </a:r>
            <a:r>
              <a:rPr lang="en-CA" dirty="0"/>
              <a:t>Network</a:t>
            </a:r>
          </a:p>
        </p:txBody>
      </p:sp>
      <p:sp>
        <p:nvSpPr>
          <p:cNvPr id="3" name="Content Placeholder 2"/>
          <p:cNvSpPr>
            <a:spLocks noGrp="1"/>
          </p:cNvSpPr>
          <p:nvPr>
            <p:ph idx="1"/>
          </p:nvPr>
        </p:nvSpPr>
        <p:spPr/>
        <p:txBody>
          <a:bodyPr/>
          <a:lstStyle/>
          <a:p>
            <a:r>
              <a:rPr lang="en-CA" dirty="0"/>
              <a:t>Be cautious when accessing the Internet via free Wi-Fi hotspots!</a:t>
            </a:r>
          </a:p>
          <a:p>
            <a:r>
              <a:rPr lang="en-CA" dirty="0"/>
              <a:t>First question: is the hotspot actually available in your location (look for physical signage, ask staff).</a:t>
            </a:r>
          </a:p>
          <a:p>
            <a:r>
              <a:rPr lang="en-CA" dirty="0"/>
              <a:t>Second question: are you actually accessing the free Wi-Fi network or a fake that appears like the actual Wi-Fi connection that you want to access.</a:t>
            </a:r>
          </a:p>
          <a:p>
            <a:pPr lvl="1"/>
            <a:r>
              <a:rPr lang="en-CA" dirty="0"/>
              <a:t>Similar to fake </a:t>
            </a:r>
            <a:r>
              <a:rPr lang="en-CA" dirty="0" smtClean="0"/>
              <a:t>websites the </a:t>
            </a:r>
            <a:r>
              <a:rPr lang="en-CA" dirty="0"/>
              <a:t>name </a:t>
            </a:r>
            <a:r>
              <a:rPr lang="en-CA" dirty="0" smtClean="0"/>
              <a:t>of fake Wi-Fi hotspot is </a:t>
            </a:r>
            <a:r>
              <a:rPr lang="en-CA" dirty="0"/>
              <a:t>spelled very close to the </a:t>
            </a:r>
            <a:r>
              <a:rPr lang="en-CA" dirty="0" smtClean="0"/>
              <a:t>name of the real Wi-Fi hotspot</a:t>
            </a:r>
            <a:endParaRPr lang="en-CA" dirty="0"/>
          </a:p>
          <a:p>
            <a:r>
              <a:rPr lang="en-CA" dirty="0"/>
              <a:t>Third: avoid </a:t>
            </a:r>
            <a:r>
              <a:rPr lang="en-CA" dirty="0" smtClean="0"/>
              <a:t>logging onto websites where you need to enter or access </a:t>
            </a:r>
            <a:r>
              <a:rPr lang="en-CA" dirty="0"/>
              <a:t>private information (e.g. bank</a:t>
            </a:r>
            <a:r>
              <a:rPr lang="en-CA" dirty="0" smtClean="0"/>
              <a:t>)</a:t>
            </a:r>
            <a:endParaRPr lang="en-CA" dirty="0"/>
          </a:p>
        </p:txBody>
      </p:sp>
    </p:spTree>
    <p:extLst>
      <p:ext uri="{BB962C8B-B14F-4D97-AF65-F5344CB8AC3E}">
        <p14:creationId xmlns:p14="http://schemas.microsoft.com/office/powerpoint/2010/main" val="3083908098"/>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sz="2700" dirty="0"/>
              <a:t>Basic Wi-Fi Security: Logging Onto </a:t>
            </a:r>
            <a:r>
              <a:rPr lang="en-CA" sz="2700" dirty="0" smtClean="0"/>
              <a:t>Another </a:t>
            </a:r>
            <a:r>
              <a:rPr lang="en-CA" sz="2700" dirty="0"/>
              <a:t>Network (2)</a:t>
            </a:r>
          </a:p>
        </p:txBody>
      </p:sp>
      <p:sp>
        <p:nvSpPr>
          <p:cNvPr id="3" name="Content Placeholder 2"/>
          <p:cNvSpPr>
            <a:spLocks noGrp="1"/>
          </p:cNvSpPr>
          <p:nvPr>
            <p:ph idx="1"/>
          </p:nvPr>
        </p:nvSpPr>
        <p:spPr/>
        <p:txBody>
          <a:bodyPr/>
          <a:lstStyle/>
          <a:p>
            <a:r>
              <a:rPr lang="en-CA" dirty="0"/>
              <a:t>Fourth: employing a VPN can help prevent others on the network from accessing your information sent to/from your Internet connection.</a:t>
            </a:r>
          </a:p>
          <a:p>
            <a:pPr lvl="1"/>
            <a:r>
              <a:rPr lang="en-CA" dirty="0" smtClean="0"/>
              <a:t>If encryption isn’t properly set up on the network then hackers can employ ‘packet sniffers’ to view the contents of transmissions so the VPN provides encryption.</a:t>
            </a:r>
          </a:p>
          <a:p>
            <a:r>
              <a:rPr lang="en-CA" dirty="0" smtClean="0"/>
              <a:t>Fifth</a:t>
            </a:r>
            <a:r>
              <a:rPr lang="en-CA" dirty="0"/>
              <a:t>: although convenient don’t select an option to connect automatically to the network</a:t>
            </a:r>
            <a:r>
              <a:rPr lang="en-CA" dirty="0" smtClean="0"/>
              <a:t>.</a:t>
            </a:r>
          </a:p>
          <a:p>
            <a:pPr marL="234950" lvl="1" indent="0">
              <a:buNone/>
            </a:pPr>
            <a:endParaRPr lang="en-CA" dirty="0"/>
          </a:p>
        </p:txBody>
      </p:sp>
    </p:spTree>
    <p:extLst>
      <p:ext uri="{BB962C8B-B14F-4D97-AF65-F5344CB8AC3E}">
        <p14:creationId xmlns:p14="http://schemas.microsoft.com/office/powerpoint/2010/main" val="1366751193"/>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0600C24-6A56-4C29-841E-32DBD11C0101}"/>
              </a:ext>
            </a:extLst>
          </p:cNvPr>
          <p:cNvSpPr>
            <a:spLocks noGrp="1"/>
          </p:cNvSpPr>
          <p:nvPr>
            <p:ph type="title"/>
          </p:nvPr>
        </p:nvSpPr>
        <p:spPr/>
        <p:txBody>
          <a:bodyPr>
            <a:normAutofit fontScale="90000"/>
          </a:bodyPr>
          <a:lstStyle/>
          <a:p>
            <a:r>
              <a:rPr lang="en-CA" dirty="0"/>
              <a:t>Basic Wi-Fi Security: Configuring Your Home Network</a:t>
            </a:r>
          </a:p>
        </p:txBody>
      </p:sp>
      <p:sp>
        <p:nvSpPr>
          <p:cNvPr id="3" name="Content Placeholder 2">
            <a:extLst>
              <a:ext uri="{FF2B5EF4-FFF2-40B4-BE49-F238E27FC236}">
                <a16:creationId xmlns:a16="http://schemas.microsoft.com/office/drawing/2014/main" xmlns="" id="{910613E6-9495-465F-B300-769CEE98DED7}"/>
              </a:ext>
            </a:extLst>
          </p:cNvPr>
          <p:cNvSpPr>
            <a:spLocks noGrp="1"/>
          </p:cNvSpPr>
          <p:nvPr>
            <p:ph idx="1"/>
          </p:nvPr>
        </p:nvSpPr>
        <p:spPr/>
        <p:txBody>
          <a:bodyPr/>
          <a:lstStyle/>
          <a:p>
            <a:r>
              <a:rPr lang="en-CA" dirty="0"/>
              <a:t>First: </a:t>
            </a:r>
            <a:r>
              <a:rPr lang="en-CA" b="1" dirty="0">
                <a:solidFill>
                  <a:srgbClr val="FF0000"/>
                </a:solidFill>
              </a:rPr>
              <a:t>Change the defaults for the administrator login </a:t>
            </a:r>
            <a:r>
              <a:rPr lang="en-CA" b="1" dirty="0" smtClean="0">
                <a:solidFill>
                  <a:srgbClr val="FF0000"/>
                </a:solidFill>
              </a:rPr>
              <a:t>name, password and even the name of the Wi-Fi network </a:t>
            </a:r>
            <a:r>
              <a:rPr lang="en-CA" b="1" dirty="0">
                <a:solidFill>
                  <a:srgbClr val="FF0000"/>
                </a:solidFill>
              </a:rPr>
              <a:t>immediately</a:t>
            </a:r>
            <a:r>
              <a:rPr lang="en-CA" dirty="0" smtClean="0"/>
              <a:t>.</a:t>
            </a:r>
          </a:p>
          <a:p>
            <a:pPr lvl="1"/>
            <a:r>
              <a:rPr lang="en-CA" dirty="0" smtClean="0"/>
              <a:t>Looking at the default Wi-Fi name online may yield the default login information.</a:t>
            </a:r>
            <a:endParaRPr lang="en-CA" dirty="0"/>
          </a:p>
          <a:p>
            <a:r>
              <a:rPr lang="en-CA" dirty="0"/>
              <a:t>Second: pick a secure password (guidelines to follow).</a:t>
            </a:r>
          </a:p>
          <a:p>
            <a:r>
              <a:rPr lang="en-CA" dirty="0"/>
              <a:t>Third: apply updates to your router (‘flash’ the storage device) as they become available. </a:t>
            </a:r>
          </a:p>
        </p:txBody>
      </p:sp>
    </p:spTree>
    <p:extLst>
      <p:ext uri="{BB962C8B-B14F-4D97-AF65-F5344CB8AC3E}">
        <p14:creationId xmlns:p14="http://schemas.microsoft.com/office/powerpoint/2010/main" val="422123889"/>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Basic Wi-Fi Security: Configuring Your Home </a:t>
            </a:r>
            <a:r>
              <a:rPr lang="en-CA" dirty="0" smtClean="0"/>
              <a:t>Network (2)</a:t>
            </a:r>
            <a:endParaRPr lang="en-CA" dirty="0"/>
          </a:p>
        </p:txBody>
      </p:sp>
      <p:sp>
        <p:nvSpPr>
          <p:cNvPr id="3" name="Content Placeholder 2"/>
          <p:cNvSpPr>
            <a:spLocks noGrp="1"/>
          </p:cNvSpPr>
          <p:nvPr>
            <p:ph idx="1"/>
          </p:nvPr>
        </p:nvSpPr>
        <p:spPr>
          <a:xfrm>
            <a:off x="457200" y="1447800"/>
            <a:ext cx="7239000" cy="5029200"/>
          </a:xfrm>
        </p:spPr>
        <p:txBody>
          <a:bodyPr/>
          <a:lstStyle/>
          <a:p>
            <a:r>
              <a:rPr lang="en-CA" dirty="0"/>
              <a:t>Fourth: adds more security but it might be adding unnecessary inconvenience.</a:t>
            </a:r>
          </a:p>
          <a:p>
            <a:pPr lvl="1"/>
            <a:r>
              <a:rPr lang="en-CA" dirty="0"/>
              <a:t>You can ‘disable’ the broadcasting of the SSID i.e. your router is set up such that the wireless network won’t appear as login option to others.</a:t>
            </a:r>
          </a:p>
          <a:p>
            <a:pPr lvl="2"/>
            <a:r>
              <a:rPr lang="en-CA" dirty="0"/>
              <a:t>The average person won’t know how to find your wireless network although a more sophisticated user may do so.</a:t>
            </a:r>
          </a:p>
          <a:p>
            <a:r>
              <a:rPr lang="en-CA" dirty="0"/>
              <a:t>This requires that turn it back when someone with a new device needs to connect to your Wi-Fi </a:t>
            </a:r>
            <a:r>
              <a:rPr lang="en-CA" dirty="0" smtClean="0"/>
              <a:t>network</a:t>
            </a:r>
          </a:p>
          <a:p>
            <a:r>
              <a:rPr lang="en-CA" dirty="0" smtClean="0"/>
              <a:t>Fifth: makes it less convenient to access your home Wi-Fi but makes it harder for someone to find your network.</a:t>
            </a:r>
          </a:p>
          <a:p>
            <a:pPr lvl="1"/>
            <a:r>
              <a:rPr lang="en-CA" dirty="0" smtClean="0"/>
              <a:t>If you do broadcast your SSID you can turn the strength of the Wi-Fi signal to reduce the range of coverage.</a:t>
            </a:r>
            <a:endParaRPr lang="en-CA" dirty="0"/>
          </a:p>
          <a:p>
            <a:endParaRPr lang="en-CA"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r="11210"/>
          <a:stretch/>
        </p:blipFill>
        <p:spPr>
          <a:xfrm>
            <a:off x="7543800" y="1524000"/>
            <a:ext cx="1600200" cy="2925585"/>
          </a:xfrm>
          <a:prstGeom prst="rect">
            <a:avLst/>
          </a:prstGeom>
        </p:spPr>
      </p:pic>
    </p:spTree>
    <p:extLst>
      <p:ext uri="{BB962C8B-B14F-4D97-AF65-F5344CB8AC3E}">
        <p14:creationId xmlns:p14="http://schemas.microsoft.com/office/powerpoint/2010/main" val="2462593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Choosing A Good Password</a:t>
            </a:r>
          </a:p>
        </p:txBody>
      </p:sp>
      <p:sp>
        <p:nvSpPr>
          <p:cNvPr id="3" name="Content Placeholder 2"/>
          <p:cNvSpPr>
            <a:spLocks noGrp="1"/>
          </p:cNvSpPr>
          <p:nvPr>
            <p:ph idx="1"/>
          </p:nvPr>
        </p:nvSpPr>
        <p:spPr/>
        <p:txBody>
          <a:bodyPr/>
          <a:lstStyle/>
          <a:p>
            <a:r>
              <a:rPr lang="en-CA" dirty="0"/>
              <a:t>Even with the best encryption, if the password is weak a brute force approach (brute force = try all combinations) can ‘crack’ your security.</a:t>
            </a:r>
          </a:p>
          <a:p>
            <a:pPr lvl="1"/>
            <a:r>
              <a:rPr lang="en-CA" dirty="0"/>
              <a:t>Because computers of today perform math quickly and a brute force approach is just mathematically going through possible combinations a poorly chosen password can eventually be determined</a:t>
            </a:r>
            <a:r>
              <a:rPr lang="en-CA" dirty="0" smtClean="0"/>
              <a:t>.</a:t>
            </a:r>
          </a:p>
          <a:p>
            <a:pPr lvl="1"/>
            <a:r>
              <a:rPr lang="en-CA" dirty="0" smtClean="0"/>
              <a:t>E.g. creating a 2 digit password = 100 combinations (more digits used in the password the more difficult it is to guess the actual password)</a:t>
            </a:r>
          </a:p>
          <a:p>
            <a:pPr lvl="2"/>
            <a:r>
              <a:rPr lang="en-CA" dirty="0" smtClean="0">
                <a:latin typeface="Consolas" panose="020B0609020204030204" pitchFamily="49" charset="0"/>
              </a:rPr>
              <a:t>00</a:t>
            </a:r>
          </a:p>
          <a:p>
            <a:pPr lvl="2"/>
            <a:r>
              <a:rPr lang="en-CA" dirty="0" smtClean="0">
                <a:latin typeface="Consolas" panose="020B0609020204030204" pitchFamily="49" charset="0"/>
              </a:rPr>
              <a:t>01</a:t>
            </a:r>
          </a:p>
          <a:p>
            <a:pPr lvl="2"/>
            <a:r>
              <a:rPr lang="en-CA" dirty="0" smtClean="0">
                <a:latin typeface="Consolas" panose="020B0609020204030204" pitchFamily="49" charset="0"/>
              </a:rPr>
              <a:t>02</a:t>
            </a:r>
          </a:p>
          <a:p>
            <a:pPr lvl="2"/>
            <a:r>
              <a:rPr lang="en-CA" dirty="0" smtClean="0">
                <a:latin typeface="Consolas" panose="020B0609020204030204" pitchFamily="49" charset="0"/>
              </a:rPr>
              <a:t>09</a:t>
            </a:r>
          </a:p>
          <a:p>
            <a:pPr lvl="2"/>
            <a:r>
              <a:rPr lang="en-CA" dirty="0" smtClean="0">
                <a:latin typeface="Consolas" panose="020B0609020204030204" pitchFamily="49" charset="0"/>
              </a:rPr>
              <a:t>…</a:t>
            </a:r>
          </a:p>
          <a:p>
            <a:pPr lvl="2"/>
            <a:r>
              <a:rPr lang="en-CA" dirty="0" smtClean="0">
                <a:latin typeface="Consolas" panose="020B0609020204030204" pitchFamily="49" charset="0"/>
              </a:rPr>
              <a:t>99</a:t>
            </a:r>
            <a:endParaRPr lang="en-CA" dirty="0">
              <a:latin typeface="Consolas" panose="020B0609020204030204" pitchFamily="49" charset="0"/>
            </a:endParaRPr>
          </a:p>
        </p:txBody>
      </p:sp>
    </p:spTree>
    <p:extLst>
      <p:ext uri="{BB962C8B-B14F-4D97-AF65-F5344CB8AC3E}">
        <p14:creationId xmlns:p14="http://schemas.microsoft.com/office/powerpoint/2010/main" val="2657260925"/>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Choosing A Good </a:t>
            </a:r>
            <a:r>
              <a:rPr lang="en-CA" dirty="0" smtClean="0"/>
              <a:t>Password (2)</a:t>
            </a:r>
            <a:endParaRPr lang="en-CA" dirty="0"/>
          </a:p>
        </p:txBody>
      </p:sp>
      <p:sp>
        <p:nvSpPr>
          <p:cNvPr id="3" name="Content Placeholder 2"/>
          <p:cNvSpPr>
            <a:spLocks noGrp="1"/>
          </p:cNvSpPr>
          <p:nvPr>
            <p:ph idx="1"/>
          </p:nvPr>
        </p:nvSpPr>
        <p:spPr/>
        <p:txBody>
          <a:bodyPr/>
          <a:lstStyle/>
          <a:p>
            <a:pPr lvl="1"/>
            <a:r>
              <a:rPr lang="en-CA" dirty="0"/>
              <a:t>E.g. 3 binary digit password and </a:t>
            </a:r>
            <a:r>
              <a:rPr lang="en-CA" dirty="0" smtClean="0"/>
              <a:t>a brute force hack</a:t>
            </a:r>
            <a:endParaRPr lang="en-CA" dirty="0"/>
          </a:p>
          <a:p>
            <a:pPr lvl="2"/>
            <a:r>
              <a:rPr lang="en-CA" dirty="0">
                <a:latin typeface="Consolas" panose="020B0609020204030204" pitchFamily="49" charset="0"/>
              </a:rPr>
              <a:t>000</a:t>
            </a:r>
          </a:p>
          <a:p>
            <a:pPr lvl="2"/>
            <a:r>
              <a:rPr lang="en-CA" dirty="0">
                <a:latin typeface="Consolas" panose="020B0609020204030204" pitchFamily="49" charset="0"/>
              </a:rPr>
              <a:t>001</a:t>
            </a:r>
          </a:p>
          <a:p>
            <a:pPr lvl="2"/>
            <a:r>
              <a:rPr lang="en-CA" dirty="0">
                <a:latin typeface="Consolas" panose="020B0609020204030204" pitchFamily="49" charset="0"/>
              </a:rPr>
              <a:t>010</a:t>
            </a:r>
          </a:p>
          <a:p>
            <a:pPr lvl="2"/>
            <a:r>
              <a:rPr lang="en-CA" dirty="0">
                <a:latin typeface="Consolas" panose="020B0609020204030204" pitchFamily="49" charset="0"/>
              </a:rPr>
              <a:t>011</a:t>
            </a:r>
          </a:p>
          <a:p>
            <a:pPr lvl="2"/>
            <a:r>
              <a:rPr lang="en-CA" dirty="0">
                <a:latin typeface="Consolas" panose="020B0609020204030204" pitchFamily="49" charset="0"/>
              </a:rPr>
              <a:t>100</a:t>
            </a:r>
          </a:p>
          <a:p>
            <a:pPr lvl="2"/>
            <a:r>
              <a:rPr lang="en-CA" dirty="0">
                <a:latin typeface="Consolas" panose="020B0609020204030204" pitchFamily="49" charset="0"/>
              </a:rPr>
              <a:t>101</a:t>
            </a:r>
          </a:p>
          <a:p>
            <a:pPr lvl="2"/>
            <a:r>
              <a:rPr lang="en-CA" dirty="0">
                <a:latin typeface="Consolas" panose="020B0609020204030204" pitchFamily="49" charset="0"/>
              </a:rPr>
              <a:t>110</a:t>
            </a:r>
          </a:p>
          <a:p>
            <a:pPr lvl="2"/>
            <a:r>
              <a:rPr lang="en-CA" dirty="0">
                <a:latin typeface="Consolas" panose="020B0609020204030204" pitchFamily="49" charset="0"/>
              </a:rPr>
              <a:t>111</a:t>
            </a:r>
          </a:p>
          <a:p>
            <a:pPr lvl="1"/>
            <a:r>
              <a:rPr lang="en-CA" dirty="0"/>
              <a:t>2 raised to the number of bits = number of </a:t>
            </a:r>
            <a:r>
              <a:rPr lang="en-CA" dirty="0" smtClean="0"/>
              <a:t>combinations</a:t>
            </a:r>
          </a:p>
        </p:txBody>
      </p:sp>
    </p:spTree>
    <p:extLst>
      <p:ext uri="{BB962C8B-B14F-4D97-AF65-F5344CB8AC3E}">
        <p14:creationId xmlns:p14="http://schemas.microsoft.com/office/powerpoint/2010/main" val="1084100106"/>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Choosing A Good Password </a:t>
            </a:r>
            <a:r>
              <a:rPr lang="en-CA" dirty="0" smtClean="0"/>
              <a:t>(3)</a:t>
            </a:r>
            <a:endParaRPr lang="en-CA" dirty="0"/>
          </a:p>
        </p:txBody>
      </p:sp>
      <p:sp>
        <p:nvSpPr>
          <p:cNvPr id="3" name="Content Placeholder 2"/>
          <p:cNvSpPr>
            <a:spLocks noGrp="1"/>
          </p:cNvSpPr>
          <p:nvPr>
            <p:ph idx="1"/>
          </p:nvPr>
        </p:nvSpPr>
        <p:spPr/>
        <p:txBody>
          <a:bodyPr/>
          <a:lstStyle/>
          <a:p>
            <a:r>
              <a:rPr lang="en-CA" dirty="0"/>
              <a:t>The more bits used, the harder it is to guess (‘crack’) the password</a:t>
            </a:r>
          </a:p>
          <a:p>
            <a:r>
              <a:rPr lang="en-CA" dirty="0"/>
              <a:t>2</a:t>
            </a:r>
            <a:r>
              <a:rPr lang="en-CA" baseline="30000" dirty="0"/>
              <a:t>1</a:t>
            </a:r>
            <a:r>
              <a:rPr lang="en-CA" dirty="0"/>
              <a:t> = 2 combinations</a:t>
            </a:r>
          </a:p>
          <a:p>
            <a:r>
              <a:rPr lang="en-CA" dirty="0"/>
              <a:t>2</a:t>
            </a:r>
            <a:r>
              <a:rPr lang="en-CA" baseline="30000" dirty="0"/>
              <a:t>2</a:t>
            </a:r>
            <a:r>
              <a:rPr lang="en-CA" dirty="0"/>
              <a:t> = 4 combinations</a:t>
            </a:r>
          </a:p>
          <a:p>
            <a:r>
              <a:rPr lang="en-CA" dirty="0"/>
              <a:t>2</a:t>
            </a:r>
            <a:r>
              <a:rPr lang="en-CA" baseline="30000" dirty="0"/>
              <a:t>3</a:t>
            </a:r>
            <a:r>
              <a:rPr lang="en-CA" dirty="0"/>
              <a:t> = 8 combinations</a:t>
            </a:r>
          </a:p>
          <a:p>
            <a:r>
              <a:rPr lang="en-CA" dirty="0"/>
              <a:t>…</a:t>
            </a:r>
          </a:p>
          <a:p>
            <a:r>
              <a:rPr lang="en-CA" dirty="0"/>
              <a:t>2</a:t>
            </a:r>
            <a:r>
              <a:rPr lang="en-CA" baseline="30000" dirty="0"/>
              <a:t>24</a:t>
            </a:r>
            <a:r>
              <a:rPr lang="en-CA" dirty="0"/>
              <a:t> ~ 16 million combinations </a:t>
            </a:r>
          </a:p>
          <a:p>
            <a:r>
              <a:rPr lang="en-CA" dirty="0"/>
              <a:t>2</a:t>
            </a:r>
            <a:r>
              <a:rPr lang="en-CA" baseline="30000" dirty="0"/>
              <a:t>32</a:t>
            </a:r>
            <a:r>
              <a:rPr lang="en-CA" dirty="0"/>
              <a:t> ~ 4 billion </a:t>
            </a:r>
            <a:r>
              <a:rPr lang="en-CA" dirty="0" smtClean="0"/>
              <a:t>combinations</a:t>
            </a:r>
          </a:p>
          <a:p>
            <a:endParaRPr lang="en-CA" dirty="0"/>
          </a:p>
          <a:p>
            <a:r>
              <a:rPr lang="en-CA" dirty="0"/>
              <a:t>This is why, say, 256 bit encryption is better than encryption that uses fewer bits (more combinations)</a:t>
            </a:r>
          </a:p>
          <a:p>
            <a:pPr marL="0" indent="0">
              <a:buNone/>
            </a:pPr>
            <a:endParaRPr lang="en-CA" dirty="0"/>
          </a:p>
          <a:p>
            <a:endParaRPr lang="en-CA" dirty="0"/>
          </a:p>
          <a:p>
            <a:endParaRPr lang="en-CA" dirty="0"/>
          </a:p>
        </p:txBody>
      </p:sp>
    </p:spTree>
    <p:extLst>
      <p:ext uri="{BB962C8B-B14F-4D97-AF65-F5344CB8AC3E}">
        <p14:creationId xmlns:p14="http://schemas.microsoft.com/office/powerpoint/2010/main" val="1343213689"/>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Choosing A Good Password </a:t>
            </a:r>
            <a:r>
              <a:rPr lang="en-CA" dirty="0" smtClean="0"/>
              <a:t>(4)</a:t>
            </a:r>
            <a:endParaRPr lang="en-CA" dirty="0"/>
          </a:p>
        </p:txBody>
      </p:sp>
      <p:sp>
        <p:nvSpPr>
          <p:cNvPr id="3" name="Content Placeholder 2"/>
          <p:cNvSpPr>
            <a:spLocks noGrp="1"/>
          </p:cNvSpPr>
          <p:nvPr>
            <p:ph idx="1"/>
          </p:nvPr>
        </p:nvSpPr>
        <p:spPr/>
        <p:txBody>
          <a:bodyPr/>
          <a:lstStyle/>
          <a:p>
            <a:r>
              <a:rPr lang="en-CA" dirty="0"/>
              <a:t>Using different characters makes it even harder to guess a password</a:t>
            </a:r>
          </a:p>
          <a:p>
            <a:pPr lvl="1"/>
            <a:r>
              <a:rPr lang="en-CA" dirty="0"/>
              <a:t>E.g. Using only digits </a:t>
            </a:r>
          </a:p>
          <a:p>
            <a:pPr lvl="2"/>
            <a:r>
              <a:rPr lang="en-CA" dirty="0"/>
              <a:t>a single digit password =10 combinations (0- 9)</a:t>
            </a:r>
          </a:p>
          <a:p>
            <a:pPr lvl="2"/>
            <a:r>
              <a:rPr lang="en-CA" dirty="0"/>
              <a:t>Two digit password = 100 combinations (0-99)</a:t>
            </a:r>
          </a:p>
          <a:p>
            <a:pPr lvl="1"/>
            <a:r>
              <a:rPr lang="en-CA" dirty="0"/>
              <a:t>E.g. same case alpha</a:t>
            </a:r>
          </a:p>
          <a:p>
            <a:pPr lvl="2"/>
            <a:r>
              <a:rPr lang="en-CA" dirty="0"/>
              <a:t>Using a single alpha </a:t>
            </a:r>
            <a:r>
              <a:rPr lang="en-CA" dirty="0" smtClean="0"/>
              <a:t>character (lower </a:t>
            </a:r>
            <a:r>
              <a:rPr lang="en-CA" dirty="0"/>
              <a:t>case) = 26 combinations</a:t>
            </a:r>
          </a:p>
          <a:p>
            <a:pPr lvl="2"/>
            <a:r>
              <a:rPr lang="en-CA" dirty="0"/>
              <a:t>Using two alpha </a:t>
            </a:r>
            <a:r>
              <a:rPr lang="en-CA" dirty="0" smtClean="0"/>
              <a:t>characters (lower </a:t>
            </a:r>
            <a:r>
              <a:rPr lang="en-CA" dirty="0"/>
              <a:t>case) = 26 x 26 combinations</a:t>
            </a:r>
          </a:p>
          <a:p>
            <a:pPr lvl="1"/>
            <a:r>
              <a:rPr lang="en-CA" dirty="0"/>
              <a:t>E.g. mixed case alpha</a:t>
            </a:r>
          </a:p>
          <a:p>
            <a:pPr lvl="2"/>
            <a:r>
              <a:rPr lang="en-CA" dirty="0"/>
              <a:t>Using a single alpha (upper and lower case) = 52 combinations</a:t>
            </a:r>
          </a:p>
          <a:p>
            <a:pPr lvl="1"/>
            <a:r>
              <a:rPr lang="en-CA" dirty="0"/>
              <a:t>E.g. mixed case alpha and digits</a:t>
            </a:r>
          </a:p>
          <a:p>
            <a:pPr lvl="2"/>
            <a:r>
              <a:rPr lang="en-CA" dirty="0"/>
              <a:t>Using a single alpha (52 mixed alpha plus 10 digits) = 62 combinations</a:t>
            </a:r>
          </a:p>
          <a:p>
            <a:pPr lvl="2"/>
            <a:endParaRPr lang="en-CA" dirty="0"/>
          </a:p>
          <a:p>
            <a:pPr lvl="2"/>
            <a:endParaRPr lang="en-CA" dirty="0"/>
          </a:p>
          <a:p>
            <a:pPr lvl="2"/>
            <a:endParaRPr lang="en-CA" dirty="0"/>
          </a:p>
          <a:p>
            <a:pPr lvl="1"/>
            <a:endParaRPr lang="en-CA" dirty="0"/>
          </a:p>
        </p:txBody>
      </p:sp>
    </p:spTree>
    <p:extLst>
      <p:ext uri="{BB962C8B-B14F-4D97-AF65-F5344CB8AC3E}">
        <p14:creationId xmlns:p14="http://schemas.microsoft.com/office/powerpoint/2010/main" val="18271754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tx1"/>
          </a:solidFill>
        </a:ln>
      </a:spPr>
      <a:bodyPr rtlCol="0" anchor="ctr"/>
      <a:lstStyle>
        <a:defPPr algn="ctr">
          <a:defRPr>
            <a:solidFill>
              <a:srgbClr val="FF0000"/>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67063</TotalTime>
  <Words>7930</Words>
  <Application>Microsoft Office PowerPoint</Application>
  <PresentationFormat>On-screen Show (4:3)</PresentationFormat>
  <Paragraphs>877</Paragraphs>
  <Slides>113</Slides>
  <Notes>69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113</vt:i4>
      </vt:variant>
    </vt:vector>
  </HeadingPairs>
  <TitlesOfParts>
    <vt:vector size="122" baseType="lpstr">
      <vt:lpstr>ＭＳ Ｐゴシック</vt:lpstr>
      <vt:lpstr>Arial</vt:lpstr>
      <vt:lpstr>Calibri</vt:lpstr>
      <vt:lpstr>Comic Sans MS</vt:lpstr>
      <vt:lpstr>Consolas</vt:lpstr>
      <vt:lpstr>Times New Roman</vt:lpstr>
      <vt:lpstr>Times-Roman</vt:lpstr>
      <vt:lpstr>Wingdings</vt:lpstr>
      <vt:lpstr>Office Theme</vt:lpstr>
      <vt:lpstr>Computer Security</vt:lpstr>
      <vt:lpstr>Why Security Is Important: News Stories &amp; Media Links</vt:lpstr>
      <vt:lpstr>Why Security Is Important: News Stories &amp; Media Links (2)</vt:lpstr>
      <vt:lpstr>Test</vt:lpstr>
      <vt:lpstr>Bottom Line</vt:lpstr>
      <vt:lpstr>Guaranteed Electronic Security</vt:lpstr>
      <vt:lpstr>Guaranteed Electronic Security (2)</vt:lpstr>
      <vt:lpstr>How To Guarantee Security Against Threats Such As Viruses (3)</vt:lpstr>
      <vt:lpstr>Guaranteed Electronic Security (4)</vt:lpstr>
      <vt:lpstr>Guaranteed Electronic Security (5)</vt:lpstr>
      <vt:lpstr>(New?) Terms Commonly Used In Conjunction With Security</vt:lpstr>
      <vt:lpstr>New Term: Hacker</vt:lpstr>
      <vt:lpstr>New Term: “Hacked” Computer System / Device</vt:lpstr>
      <vt:lpstr>New Term: Phishing</vt:lpstr>
      <vt:lpstr>How Many “Fall For” Phishing?</vt:lpstr>
      <vt:lpstr>Basic/Simple Phishing Example</vt:lpstr>
      <vt:lpstr>Slightly Better Phishing Attack</vt:lpstr>
      <vt:lpstr>How You Can Get Stung With A Phishing Email?</vt:lpstr>
      <vt:lpstr>Scripts? Who Needs Them!</vt:lpstr>
      <vt:lpstr>Preventative Measures Against  Drive By Downloads</vt:lpstr>
      <vt:lpstr>Preventative Measures Against  Drive By Downloads (2)</vt:lpstr>
      <vt:lpstr>Malware (“Malicious Software”)</vt:lpstr>
      <vt:lpstr>New Term: Denial Of Service Attack</vt:lpstr>
      <vt:lpstr>New Term: Botnets</vt:lpstr>
      <vt:lpstr>Why Terminology Is Important: News Media And Security</vt:lpstr>
      <vt:lpstr>Computer Virus</vt:lpstr>
      <vt:lpstr>Computer Virus: Objective</vt:lpstr>
      <vt:lpstr>Computer Virus: Objective (2)</vt:lpstr>
      <vt:lpstr>Computer Virus: Objective (4)</vt:lpstr>
      <vt:lpstr>Computer Virus: Spread</vt:lpstr>
      <vt:lpstr>“Top 10 Celebs [JT: Searching For Info. About Them] Most Likely To Give You A Computer Virus”1</vt:lpstr>
      <vt:lpstr>Computer Virus (And Other Malicious Programs): Avoiding?</vt:lpstr>
      <vt:lpstr>Computer Virus: Avoiding?</vt:lpstr>
      <vt:lpstr>Useful Side Note: Evaluating Security Of Facebook Links</vt:lpstr>
      <vt:lpstr>Worms</vt:lpstr>
      <vt:lpstr>Worm: Consequences Of An Infection</vt:lpstr>
      <vt:lpstr>Macro Viruses</vt:lpstr>
      <vt:lpstr>Consequences Of Getting A Macro Virus Infection</vt:lpstr>
      <vt:lpstr>Macros Viruses</vt:lpstr>
      <vt:lpstr>Which Document Contains A Macro?</vt:lpstr>
      <vt:lpstr>Question: What Is The Security Difference?</vt:lpstr>
      <vt:lpstr>Types Of Documents That Can Contain Macros  (Type ‘M’)</vt:lpstr>
      <vt:lpstr>Viewing File Information: Learning What Type Of File Is That Word Document</vt:lpstr>
      <vt:lpstr>Viewing File Suffixes</vt:lpstr>
      <vt:lpstr>.DOCX (And .XLSX, .PPTX)</vt:lpstr>
      <vt:lpstr>Macros And Security</vt:lpstr>
      <vt:lpstr>Enabling Macros To Run</vt:lpstr>
      <vt:lpstr>Enabling Macros To Run (2)</vt:lpstr>
      <vt:lpstr>Effect: Opening Word Documents</vt:lpstr>
      <vt:lpstr>Macro Security</vt:lpstr>
      <vt:lpstr>Trojans / Trojan Horse</vt:lpstr>
      <vt:lpstr>Consequences Of A Trojan Infection</vt:lpstr>
      <vt:lpstr>Protection Against These Forms Of Malware</vt:lpstr>
      <vt:lpstr>Protection Against These Forms Of Malware</vt:lpstr>
      <vt:lpstr>Spyware</vt:lpstr>
      <vt:lpstr>Spyware (2)</vt:lpstr>
      <vt:lpstr>What Does Spyware Information Look Like?</vt:lpstr>
      <vt:lpstr>Banking Anti-Spyware Software</vt:lpstr>
      <vt:lpstr>Using Anti-Spyware Software: Attempted Automatic Screen Grab Attempts</vt:lpstr>
      <vt:lpstr>Protecting Against Spyware</vt:lpstr>
      <vt:lpstr>Keystroke Loggers</vt:lpstr>
      <vt:lpstr>Preventing/Mitigating The Effect Of Keystroke Loggers</vt:lpstr>
      <vt:lpstr>Preventing/Mitigating The Effect Of Keystroke Loggers (2)</vt:lpstr>
      <vt:lpstr>Preventing/Mitigating The Effect Of Keystroke Loggers (3)</vt:lpstr>
      <vt:lpstr>Preventing/Mitigating The Effect Of Keystroke Loggers (4)</vt:lpstr>
      <vt:lpstr>Cryptocurrency ‘Mining’</vt:lpstr>
      <vt:lpstr>Cryptocurrency ‘Mining’ And Security</vt:lpstr>
      <vt:lpstr>Other Electronic Counter-Measures Against Malware</vt:lpstr>
      <vt:lpstr>Firewalls</vt:lpstr>
      <vt:lpstr>Configuring Your Firewall</vt:lpstr>
      <vt:lpstr>Downloading And Installing Software</vt:lpstr>
      <vt:lpstr>Where To Get Your Software?</vt:lpstr>
      <vt:lpstr>Check When Installing Software</vt:lpstr>
      <vt:lpstr>Check When Installing Software (2)</vt:lpstr>
      <vt:lpstr>Check When Installing Software (3)</vt:lpstr>
      <vt:lpstr>Ransomware</vt:lpstr>
      <vt:lpstr>Protecting Against/Mitigating The Effects Of Ransomware</vt:lpstr>
      <vt:lpstr>Protecting Against/Mitigating The Effects Of Ransomware (2)</vt:lpstr>
      <vt:lpstr>Portable USB Flash Drives</vt:lpstr>
      <vt:lpstr>Is This A Trap? How To Avoid?</vt:lpstr>
      <vt:lpstr>Scareware</vt:lpstr>
      <vt:lpstr>Scareware (2)</vt:lpstr>
      <vt:lpstr>Information On Avoiding Scareware Pitfalls</vt:lpstr>
      <vt:lpstr>Side Note: Scammers Are Annoying But…</vt:lpstr>
      <vt:lpstr>New Term: Encryption</vt:lpstr>
      <vt:lpstr>HTTPS</vt:lpstr>
      <vt:lpstr>Not Every Site Employs HTTPS</vt:lpstr>
      <vt:lpstr>VPN (Virtual Private Network)</vt:lpstr>
      <vt:lpstr>VPN: More Information</vt:lpstr>
      <vt:lpstr>‘Full’ End-To-End Encryption</vt:lpstr>
      <vt:lpstr>‘Full’ End-To-End Encryption (2)</vt:lpstr>
      <vt:lpstr>Basic Wi-Fi Security: Logging Onto Another Network</vt:lpstr>
      <vt:lpstr>Basic Wi-Fi Security: Logging Onto Another Network (2)</vt:lpstr>
      <vt:lpstr>Basic Wi-Fi Security: Configuring Your Home Network</vt:lpstr>
      <vt:lpstr>Basic Wi-Fi Security: Configuring Your Home Network (2)</vt:lpstr>
      <vt:lpstr>Choosing A Good Password</vt:lpstr>
      <vt:lpstr>Choosing A Good Password (2)</vt:lpstr>
      <vt:lpstr>Choosing A Good Password (3)</vt:lpstr>
      <vt:lpstr>Choosing A Good Password (4)</vt:lpstr>
      <vt:lpstr>Guides For Password Security</vt:lpstr>
      <vt:lpstr>Guides For Password Security (2)</vt:lpstr>
      <vt:lpstr>Password Alternatives</vt:lpstr>
      <vt:lpstr>Password Alternatives</vt:lpstr>
      <vt:lpstr>Some Symptoms Of A Malware Infection</vt:lpstr>
      <vt:lpstr>Some Symptoms Of A Malware Infection (2)</vt:lpstr>
      <vt:lpstr>Security: Proactive Measures</vt:lpstr>
      <vt:lpstr>After An ‘Infection’: Your Computer Appears To Be Running ‘Funny’</vt:lpstr>
      <vt:lpstr>Microsoft Browser ‘Extensions’ (For Your Own Use) </vt:lpstr>
      <vt:lpstr>Firefox Plugins (For Your Own Use) </vt:lpstr>
      <vt:lpstr>After This Section You Should Now Know</vt:lpstr>
      <vt:lpstr>After This Section You Should Now Know (2)</vt:lpstr>
      <vt:lpstr>After This Section You Should Now Know (3)</vt:lpstr>
      <vt:lpstr>Images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Computer security</dc:title>
  <dc:creator>James Tam</dc:creator>
  <cp:keywords>computer security;virus;maleware;spyware</cp:keywords>
  <cp:lastModifiedBy>Microsoft account</cp:lastModifiedBy>
  <cp:revision>1603</cp:revision>
  <dcterms:created xsi:type="dcterms:W3CDTF">2014-05-13T22:22:53Z</dcterms:created>
  <dcterms:modified xsi:type="dcterms:W3CDTF">2022-03-30T05:24:32Z</dcterms:modified>
</cp:coreProperties>
</file>