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29" r:id="rId3"/>
    <p:sldId id="330" r:id="rId4"/>
    <p:sldId id="331" r:id="rId5"/>
    <p:sldId id="332" r:id="rId6"/>
    <p:sldId id="333" r:id="rId7"/>
    <p:sldId id="334" r:id="rId8"/>
    <p:sldId id="341" r:id="rId9"/>
    <p:sldId id="342" r:id="rId10"/>
    <p:sldId id="343" r:id="rId11"/>
    <p:sldId id="344" r:id="rId12"/>
    <p:sldId id="345" r:id="rId13"/>
    <p:sldId id="412" r:id="rId14"/>
    <p:sldId id="347" r:id="rId15"/>
    <p:sldId id="413" r:id="rId16"/>
    <p:sldId id="352" r:id="rId17"/>
    <p:sldId id="349" r:id="rId18"/>
    <p:sldId id="350" r:id="rId19"/>
    <p:sldId id="351" r:id="rId20"/>
    <p:sldId id="398" r:id="rId21"/>
    <p:sldId id="399" r:id="rId22"/>
    <p:sldId id="400" r:id="rId23"/>
    <p:sldId id="401" r:id="rId24"/>
    <p:sldId id="346" r:id="rId25"/>
    <p:sldId id="360" r:id="rId26"/>
    <p:sldId id="354" r:id="rId27"/>
    <p:sldId id="353" r:id="rId28"/>
    <p:sldId id="355" r:id="rId29"/>
    <p:sldId id="358" r:id="rId30"/>
    <p:sldId id="356" r:id="rId31"/>
    <p:sldId id="357" r:id="rId32"/>
    <p:sldId id="359" r:id="rId33"/>
    <p:sldId id="361" r:id="rId34"/>
    <p:sldId id="362" r:id="rId35"/>
    <p:sldId id="363" r:id="rId36"/>
    <p:sldId id="364" r:id="rId37"/>
    <p:sldId id="365" r:id="rId38"/>
    <p:sldId id="402" r:id="rId39"/>
    <p:sldId id="403" r:id="rId40"/>
    <p:sldId id="418" r:id="rId41"/>
    <p:sldId id="419" r:id="rId42"/>
    <p:sldId id="369" r:id="rId43"/>
    <p:sldId id="367" r:id="rId44"/>
    <p:sldId id="368" r:id="rId45"/>
    <p:sldId id="420" r:id="rId46"/>
    <p:sldId id="421" r:id="rId47"/>
    <p:sldId id="422" r:id="rId48"/>
    <p:sldId id="423" r:id="rId49"/>
    <p:sldId id="424" r:id="rId50"/>
    <p:sldId id="425" r:id="rId51"/>
    <p:sldId id="426" r:id="rId52"/>
    <p:sldId id="427" r:id="rId53"/>
    <p:sldId id="428" r:id="rId54"/>
    <p:sldId id="429" r:id="rId55"/>
    <p:sldId id="430" r:id="rId56"/>
    <p:sldId id="431" r:id="rId57"/>
    <p:sldId id="275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FFFFFF"/>
    <a:srgbClr val="3366FF"/>
    <a:srgbClr val="0066FF"/>
    <a:srgbClr val="3333FF"/>
    <a:srgbClr val="FFC832"/>
    <a:srgbClr val="7EC234"/>
    <a:srgbClr val="F77A6D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54" autoAdjust="0"/>
    <p:restoredTop sz="96261" autoAdjust="0"/>
  </p:normalViewPr>
  <p:slideViewPr>
    <p:cSldViewPr>
      <p:cViewPr varScale="1">
        <p:scale>
          <a:sx n="107" d="100"/>
          <a:sy n="107" d="100"/>
        </p:scale>
        <p:origin x="10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1572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tamj\Desktop\L02%20overall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tamj\Desktop\L02%20overall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tamj\Desktop\useful%20slides\L02%20overall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CA" dirty="0"/>
              <a:t>Grade distribution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Sheet1!$D$202</c:f>
              <c:strCache>
                <c:ptCount val="1"/>
                <c:pt idx="0">
                  <c:v>Proportion of class</c:v>
                </c:pt>
              </c:strCache>
            </c:strRef>
          </c:tx>
          <c:cat>
            <c:strRef>
              <c:f>Sheet1!$B$203:$B$207</c:f>
              <c:strCache>
                <c:ptCount val="5"/>
                <c:pt idx="0">
                  <c:v>F</c:v>
                </c:pt>
                <c:pt idx="1">
                  <c:v>D</c:v>
                </c:pt>
                <c:pt idx="2">
                  <c:v>C</c:v>
                </c:pt>
                <c:pt idx="3">
                  <c:v>B</c:v>
                </c:pt>
                <c:pt idx="4">
                  <c:v>A</c:v>
                </c:pt>
              </c:strCache>
            </c:strRef>
          </c:cat>
          <c:val>
            <c:numRef>
              <c:f>Sheet1!$D$203:$D$207</c:f>
              <c:numCache>
                <c:formatCode>0.00%</c:formatCode>
                <c:ptCount val="5"/>
                <c:pt idx="0">
                  <c:v>0.19879518072289218</c:v>
                </c:pt>
                <c:pt idx="1">
                  <c:v>7.2289156626506021E-2</c:v>
                </c:pt>
                <c:pt idx="2">
                  <c:v>0.26506024096385594</c:v>
                </c:pt>
                <c:pt idx="3">
                  <c:v>0.34337349397590461</c:v>
                </c:pt>
                <c:pt idx="4">
                  <c:v>0.12048192771084337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65-4080-8496-C86E6218A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83295975503062114"/>
          <c:y val="0.36240850102070687"/>
          <c:w val="0.14481802274715674"/>
          <c:h val="0.4695118839311753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CA" dirty="0"/>
              <a:t># of student</a:t>
            </a:r>
            <a:r>
              <a:rPr lang="en-CA" baseline="0" dirty="0"/>
              <a:t>s receiving each grade</a:t>
            </a:r>
            <a:endParaRPr lang="en-CA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Sheet1!$C$202</c:f>
              <c:strCache>
                <c:ptCount val="1"/>
                <c:pt idx="0">
                  <c:v>No</c:v>
                </c:pt>
              </c:strCache>
            </c:strRef>
          </c:tx>
          <c:cat>
            <c:strRef>
              <c:f>Sheet1!$B$203:$B$207</c:f>
              <c:strCache>
                <c:ptCount val="5"/>
                <c:pt idx="0">
                  <c:v>F</c:v>
                </c:pt>
                <c:pt idx="1">
                  <c:v>D</c:v>
                </c:pt>
                <c:pt idx="2">
                  <c:v>C</c:v>
                </c:pt>
                <c:pt idx="3">
                  <c:v>B</c:v>
                </c:pt>
                <c:pt idx="4">
                  <c:v>A</c:v>
                </c:pt>
              </c:strCache>
            </c:strRef>
          </c:cat>
          <c:val>
            <c:numRef>
              <c:f>Sheet1!$C$203:$C$207</c:f>
              <c:numCache>
                <c:formatCode>General</c:formatCode>
                <c:ptCount val="5"/>
                <c:pt idx="0">
                  <c:v>33</c:v>
                </c:pt>
                <c:pt idx="1">
                  <c:v>12</c:v>
                </c:pt>
                <c:pt idx="2">
                  <c:v>44</c:v>
                </c:pt>
                <c:pt idx="3">
                  <c:v>57</c:v>
                </c:pt>
                <c:pt idx="4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2F-4A7D-A57C-7B5B72330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59951881014892E-2"/>
          <c:y val="7.4593759791475103E-2"/>
          <c:w val="0.61231714785651759"/>
          <c:h val="0.798103112006632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Sheet1!$B$198</c:f>
              <c:strCache>
                <c:ptCount val="1"/>
                <c:pt idx="0">
                  <c:v>No. occurances</c:v>
                </c:pt>
              </c:strCache>
            </c:strRef>
          </c:tx>
          <c:marker>
            <c:symbol val="none"/>
          </c:marker>
          <c:cat>
            <c:strRef>
              <c:f>Sheet1!$A$199:$A$211</c:f>
              <c:strCache>
                <c:ptCount val="13"/>
                <c:pt idx="0">
                  <c:v>F</c:v>
                </c:pt>
                <c:pt idx="1">
                  <c:v>D</c:v>
                </c:pt>
                <c:pt idx="2">
                  <c:v>D+</c:v>
                </c:pt>
                <c:pt idx="3">
                  <c:v>C-</c:v>
                </c:pt>
                <c:pt idx="4">
                  <c:v>C</c:v>
                </c:pt>
                <c:pt idx="5">
                  <c:v>C+</c:v>
                </c:pt>
                <c:pt idx="6">
                  <c:v>B-</c:v>
                </c:pt>
                <c:pt idx="7">
                  <c:v>B</c:v>
                </c:pt>
                <c:pt idx="8">
                  <c:v>B+</c:v>
                </c:pt>
                <c:pt idx="9">
                  <c:v>A-</c:v>
                </c:pt>
                <c:pt idx="10">
                  <c:v>A</c:v>
                </c:pt>
                <c:pt idx="11">
                  <c:v>A+</c:v>
                </c:pt>
                <c:pt idx="12">
                  <c:v>W</c:v>
                </c:pt>
              </c:strCache>
            </c:strRef>
          </c:cat>
          <c:val>
            <c:numRef>
              <c:f>Sheet1!$B$199:$B$211</c:f>
              <c:numCache>
                <c:formatCode>General</c:formatCode>
                <c:ptCount val="13"/>
                <c:pt idx="0">
                  <c:v>6</c:v>
                </c:pt>
                <c:pt idx="1">
                  <c:v>0</c:v>
                </c:pt>
                <c:pt idx="2">
                  <c:v>1</c:v>
                </c:pt>
                <c:pt idx="3">
                  <c:v>6</c:v>
                </c:pt>
                <c:pt idx="4">
                  <c:v>11</c:v>
                </c:pt>
                <c:pt idx="5">
                  <c:v>13</c:v>
                </c:pt>
                <c:pt idx="6">
                  <c:v>36</c:v>
                </c:pt>
                <c:pt idx="7">
                  <c:v>35</c:v>
                </c:pt>
                <c:pt idx="8">
                  <c:v>27</c:v>
                </c:pt>
                <c:pt idx="9">
                  <c:v>13</c:v>
                </c:pt>
                <c:pt idx="10">
                  <c:v>4</c:v>
                </c:pt>
                <c:pt idx="11">
                  <c:v>1</c:v>
                </c:pt>
                <c:pt idx="12">
                  <c:v>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A9D-4EE9-856F-CCF6D16825C4}"/>
            </c:ext>
          </c:extLst>
        </c:ser>
        <c:ser>
          <c:idx val="1"/>
          <c:order val="1"/>
          <c:tx>
            <c:strRef>
              <c:f>Sheet1!$B$180</c:f>
              <c:strCache>
                <c:ptCount val="1"/>
                <c:pt idx="0">
                  <c:v>Letter</c:v>
                </c:pt>
              </c:strCache>
            </c:strRef>
          </c:tx>
          <c:marker>
            <c:symbol val="none"/>
          </c:marker>
          <c:cat>
            <c:strRef>
              <c:f>Sheet1!$A$199:$A$211</c:f>
              <c:strCache>
                <c:ptCount val="13"/>
                <c:pt idx="0">
                  <c:v>F</c:v>
                </c:pt>
                <c:pt idx="1">
                  <c:v>D</c:v>
                </c:pt>
                <c:pt idx="2">
                  <c:v>D+</c:v>
                </c:pt>
                <c:pt idx="3">
                  <c:v>C-</c:v>
                </c:pt>
                <c:pt idx="4">
                  <c:v>C</c:v>
                </c:pt>
                <c:pt idx="5">
                  <c:v>C+</c:v>
                </c:pt>
                <c:pt idx="6">
                  <c:v>B-</c:v>
                </c:pt>
                <c:pt idx="7">
                  <c:v>B</c:v>
                </c:pt>
                <c:pt idx="8">
                  <c:v>B+</c:v>
                </c:pt>
                <c:pt idx="9">
                  <c:v>A-</c:v>
                </c:pt>
                <c:pt idx="10">
                  <c:v>A</c:v>
                </c:pt>
                <c:pt idx="11">
                  <c:v>A+</c:v>
                </c:pt>
                <c:pt idx="12">
                  <c:v>W</c:v>
                </c:pt>
              </c:strCache>
            </c:strRef>
          </c:cat>
          <c:val>
            <c:numRef>
              <c:f>Sheet1!$B$181:$B$193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A9D-4EE9-856F-CCF6D16825C4}"/>
            </c:ext>
          </c:extLst>
        </c:ser>
        <c:ser>
          <c:idx val="2"/>
          <c:order val="2"/>
          <c:tx>
            <c:strRef>
              <c:f>Sheet1!$C$180</c:f>
              <c:strCache>
                <c:ptCount val="1"/>
                <c:pt idx="0">
                  <c:v>No. occurances</c:v>
                </c:pt>
              </c:strCache>
            </c:strRef>
          </c:tx>
          <c:marker>
            <c:symbol val="none"/>
          </c:marker>
          <c:cat>
            <c:strRef>
              <c:f>Sheet1!$A$199:$A$211</c:f>
              <c:strCache>
                <c:ptCount val="13"/>
                <c:pt idx="0">
                  <c:v>F</c:v>
                </c:pt>
                <c:pt idx="1">
                  <c:v>D</c:v>
                </c:pt>
                <c:pt idx="2">
                  <c:v>D+</c:v>
                </c:pt>
                <c:pt idx="3">
                  <c:v>C-</c:v>
                </c:pt>
                <c:pt idx="4">
                  <c:v>C</c:v>
                </c:pt>
                <c:pt idx="5">
                  <c:v>C+</c:v>
                </c:pt>
                <c:pt idx="6">
                  <c:v>B-</c:v>
                </c:pt>
                <c:pt idx="7">
                  <c:v>B</c:v>
                </c:pt>
                <c:pt idx="8">
                  <c:v>B+</c:v>
                </c:pt>
                <c:pt idx="9">
                  <c:v>A-</c:v>
                </c:pt>
                <c:pt idx="10">
                  <c:v>A</c:v>
                </c:pt>
                <c:pt idx="11">
                  <c:v>A+</c:v>
                </c:pt>
                <c:pt idx="12">
                  <c:v>W</c:v>
                </c:pt>
              </c:strCache>
            </c:strRef>
          </c:cat>
          <c:val>
            <c:numRef>
              <c:f>Sheet1!$C$181:$C$193</c:f>
              <c:numCache>
                <c:formatCode>General</c:formatCode>
                <c:ptCount val="13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33</c:v>
                </c:pt>
                <c:pt idx="7">
                  <c:v>25</c:v>
                </c:pt>
                <c:pt idx="8">
                  <c:v>33</c:v>
                </c:pt>
                <c:pt idx="9">
                  <c:v>16</c:v>
                </c:pt>
                <c:pt idx="10">
                  <c:v>5</c:v>
                </c:pt>
                <c:pt idx="11">
                  <c:v>1</c:v>
                </c:pt>
                <c:pt idx="12">
                  <c:v>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A9D-4EE9-856F-CCF6D1682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2946400"/>
        <c:axId val="782948360"/>
      </c:lineChart>
      <c:catAx>
        <c:axId val="782946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82948360"/>
        <c:crosses val="autoZero"/>
        <c:auto val="1"/>
        <c:lblAlgn val="ctr"/>
        <c:lblOffset val="100"/>
        <c:noMultiLvlLbl val="0"/>
      </c:catAx>
      <c:valAx>
        <c:axId val="782948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2946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Excel spreadsheets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1/20/2022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17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0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24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49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96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0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44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84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03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49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7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21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473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1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27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13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With logical</a:t>
            </a:r>
            <a:r>
              <a:rPr lang="en-CA" baseline="0" dirty="0"/>
              <a:t> precedence AND occurs before 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44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51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031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800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pitchFamily="34" charset="-128"/>
              </a:rPr>
              <a:t>http://office.microsoft.com/en-ca/images/nature-CM079001922.aspx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7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60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52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27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33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41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30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E.g.,</a:t>
            </a:r>
            <a:r>
              <a:rPr lang="en-US" baseline="0" dirty="0"/>
              <a:t> = 2</a:t>
            </a:r>
          </a:p>
          <a:p>
            <a:r>
              <a:rPr lang="en-US" baseline="0" dirty="0"/>
              <a:t>Doesn’t count empty or alpha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8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COUNTA-function-7DC98875-D5C1-46F1-9A82-53F3219E250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COUNTBLANK-function-6A92D772-675C-4BEE-B346-24AF6BD3AC2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VLOOKUP-function-0BBC8083-26FE-4963-8AB8-93A18AD188A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COUNTIF-function-E0DE10C6-F885-4E71-ABB4-1F464816DF3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IF-function-69aed7c9-4e8a-4755-a9bc-aa8bbff73be2?CorrelationId=6aeb3056-a94b-47ac-af6e-90dff250a02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3.xml"/><Relationship Id="rId4" Type="http://schemas.openxmlformats.org/officeDocument/2006/relationships/image" Target="../media/image3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COUNT-function-A59CD7FC-B623-4D93-87A4-D23BF411294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Spreadsheets: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dirty="0">
                <a:solidFill>
                  <a:schemeClr val="tx1"/>
                </a:solidFill>
              </a:rPr>
              <a:t>You will learn about some important features of Excel.</a:t>
            </a:r>
          </a:p>
          <a:p>
            <a:pPr marL="177800" lvl="1" algn="l">
              <a:spcBef>
                <a:spcPct val="50000"/>
              </a:spcBef>
            </a:pPr>
            <a:r>
              <a:rPr lang="en-US" altLang="en-US" dirty="0">
                <a:solidFill>
                  <a:schemeClr val="tx1"/>
                </a:solidFill>
              </a:rPr>
              <a:t>Online MS-Office information source: </a:t>
            </a:r>
            <a:r>
              <a:rPr lang="en-US" altLang="en-US" dirty="0">
                <a:solidFill>
                  <a:schemeClr val="tx1"/>
                </a:solidFill>
                <a:hlinkClick r:id="rId3"/>
              </a:rPr>
              <a:t>https://support.office.com/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0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Functions: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COUNTA()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Counts the number of cells within the specified range that </a:t>
            </a:r>
            <a:r>
              <a:rPr lang="en-CA" i="1" dirty="0"/>
              <a:t>aren’t empty</a:t>
            </a:r>
            <a:endParaRPr lang="en-CA" i="1" dirty="0">
              <a:hlinkClick r:id="rId3"/>
            </a:endParaRPr>
          </a:p>
          <a:p>
            <a:r>
              <a:rPr lang="en-CA" sz="1800" dirty="0">
                <a:hlinkClick r:id="rId3"/>
              </a:rPr>
              <a:t>https://support.office.com/en-US/article/COUNTA-function-7DC98875-D5C1-46F1-9A82-53F3219E2509</a:t>
            </a:r>
            <a:endParaRPr lang="en-CA" sz="1800" dirty="0"/>
          </a:p>
          <a:p>
            <a:pPr lvl="1"/>
            <a:endParaRPr lang="en-CA" sz="1400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2971800"/>
            <a:ext cx="4648200" cy="2855323"/>
            <a:chOff x="762000" y="2717539"/>
            <a:chExt cx="4648200" cy="28553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" y="2717539"/>
              <a:ext cx="4648200" cy="285532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276600" y="5029200"/>
              <a:ext cx="1981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=COUNTA(C13:C16</a:t>
              </a:r>
              <a:r>
                <a:rPr lang="en-US" dirty="0"/>
                <a:t>)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5800" y="6059177"/>
            <a:ext cx="2479964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CA" dirty="0"/>
              <a:t>Q: What is the result?</a:t>
            </a:r>
          </a:p>
        </p:txBody>
      </p:sp>
    </p:spTree>
    <p:extLst>
      <p:ext uri="{BB962C8B-B14F-4D97-AF65-F5344CB8AC3E}">
        <p14:creationId xmlns:p14="http://schemas.microsoft.com/office/powerpoint/2010/main" val="291871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Functions: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COUNTBLANK()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27590" cy="5029200"/>
          </a:xfrm>
        </p:spPr>
        <p:txBody>
          <a:bodyPr/>
          <a:lstStyle/>
          <a:p>
            <a:r>
              <a:rPr lang="en-CA" dirty="0"/>
              <a:t>Counts the number of empty cells within the specified range</a:t>
            </a:r>
          </a:p>
          <a:p>
            <a:r>
              <a:rPr lang="en-CA" sz="1800" dirty="0">
                <a:hlinkClick r:id="rId3"/>
              </a:rPr>
              <a:t>https://support.office.com/en-US/article/COUNTBLANK-function-6A92D772-675C-4BEE-B346-24AF6BD3AC22</a:t>
            </a:r>
            <a:endParaRPr lang="en-CA" sz="18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0" y="2590800"/>
            <a:ext cx="5272416" cy="2871788"/>
            <a:chOff x="914400" y="2857500"/>
            <a:chExt cx="5272416" cy="28717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3239" b="2833"/>
            <a:stretch/>
          </p:blipFill>
          <p:spPr>
            <a:xfrm>
              <a:off x="914400" y="2857500"/>
              <a:ext cx="5272416" cy="2209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6053" y="5181600"/>
              <a:ext cx="5093747" cy="54768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732007" y="5314670"/>
              <a:ext cx="2286000" cy="388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=COUNTBLANK(C13:C16)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08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23" y="1934834"/>
            <a:ext cx="7316777" cy="3968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Functions: Spreadsheet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762000"/>
          </a:xfrm>
        </p:spPr>
        <p:txBody>
          <a:bodyPr/>
          <a:lstStyle/>
          <a:p>
            <a:r>
              <a:rPr lang="en-US" b="1" dirty="0"/>
              <a:t>Example spreadsheet: </a:t>
            </a:r>
            <a:r>
              <a:rPr lang="en-US" dirty="0">
                <a:latin typeface="Consolas" panose="020B0609020204030204" pitchFamily="49" charset="0"/>
              </a:rPr>
              <a:t>11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_counting_functions</a:t>
            </a: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COUNT()</a:t>
            </a:r>
            <a:r>
              <a:rPr lang="en-US" sz="1800" dirty="0">
                <a:cs typeface="Consolas" panose="020B0609020204030204" pitchFamily="49" charset="0"/>
              </a:rPr>
              <a:t>: Also used in Row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COUNTBLANK()</a:t>
            </a:r>
            <a:r>
              <a:rPr lang="en-US" sz="1800" dirty="0">
                <a:cs typeface="Consolas" panose="020B0609020204030204" pitchFamily="49" charset="0"/>
              </a:rPr>
              <a:t>: Also used in Row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11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303089" y="5181600"/>
            <a:ext cx="2874974" cy="369332"/>
            <a:chOff x="3505200" y="5602513"/>
            <a:chExt cx="2874974" cy="369332"/>
          </a:xfrm>
        </p:grpSpPr>
        <p:sp>
          <p:nvSpPr>
            <p:cNvPr id="6" name="Rectangle 5"/>
            <p:cNvSpPr/>
            <p:nvPr/>
          </p:nvSpPr>
          <p:spPr>
            <a:xfrm>
              <a:off x="4724400" y="5602513"/>
              <a:ext cx="1655774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=COUNT(C3:E7)</a:t>
              </a:r>
            </a:p>
          </p:txBody>
        </p:sp>
        <p:cxnSp>
          <p:nvCxnSpPr>
            <p:cNvPr id="10" name="Straight Connector 9"/>
            <p:cNvCxnSpPr>
              <a:endCxn id="6" idx="1"/>
            </p:cNvCxnSpPr>
            <p:nvPr/>
          </p:nvCxnSpPr>
          <p:spPr>
            <a:xfrm flipV="1">
              <a:off x="3505200" y="5787179"/>
              <a:ext cx="1219200" cy="184666"/>
            </a:xfrm>
            <a:prstGeom prst="line">
              <a:avLst/>
            </a:prstGeom>
            <a:ln w="635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303089" y="5638036"/>
            <a:ext cx="4686934" cy="369332"/>
            <a:chOff x="3476625" y="6060190"/>
            <a:chExt cx="4686934" cy="369332"/>
          </a:xfrm>
        </p:grpSpPr>
        <p:sp>
          <p:nvSpPr>
            <p:cNvPr id="7" name="Rectangle 6"/>
            <p:cNvSpPr/>
            <p:nvPr/>
          </p:nvSpPr>
          <p:spPr>
            <a:xfrm>
              <a:off x="5848566" y="6060190"/>
              <a:ext cx="2314993" cy="36933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=COUNTBLANK(C3:E7)</a:t>
              </a:r>
            </a:p>
          </p:txBody>
        </p:sp>
        <p:cxnSp>
          <p:nvCxnSpPr>
            <p:cNvPr id="11" name="Straight Connector 10"/>
            <p:cNvCxnSpPr>
              <a:endCxn id="7" idx="1"/>
            </p:cNvCxnSpPr>
            <p:nvPr/>
          </p:nvCxnSpPr>
          <p:spPr>
            <a:xfrm>
              <a:off x="3476625" y="6179192"/>
              <a:ext cx="2371941" cy="65664"/>
            </a:xfrm>
            <a:prstGeom prst="line">
              <a:avLst/>
            </a:prstGeom>
            <a:ln w="635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347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732830"/>
            <a:ext cx="6677025" cy="2571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Functions: Spreadsheet Example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dirty="0">
                <a:latin typeface="Consolas" panose="020B0609020204030204" pitchFamily="49" charset="0"/>
              </a:rPr>
              <a:t>COUNTA()</a:t>
            </a:r>
            <a:r>
              <a:rPr lang="en-CA" dirty="0"/>
              <a:t>: Number of  cases where the employee name has been entered into the system.</a:t>
            </a:r>
          </a:p>
          <a:p>
            <a:pPr lvl="2"/>
            <a:r>
              <a:rPr lang="en-CA" dirty="0"/>
              <a:t>That is, blank cells can be either for unstaffed positions or cases where the name of the staff member has not yet been entered.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52800" y="5155168"/>
            <a:ext cx="2969259" cy="1321832"/>
            <a:chOff x="3571087" y="4650013"/>
            <a:chExt cx="2969259" cy="1321832"/>
          </a:xfrm>
        </p:grpSpPr>
        <p:sp>
          <p:nvSpPr>
            <p:cNvPr id="6" name="Rectangle 5"/>
            <p:cNvSpPr/>
            <p:nvPr/>
          </p:nvSpPr>
          <p:spPr>
            <a:xfrm>
              <a:off x="4724400" y="5602513"/>
              <a:ext cx="1815946" cy="3693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=COUNTA(B3:B7)</a:t>
              </a:r>
            </a:p>
          </p:txBody>
        </p:sp>
        <p:cxnSp>
          <p:nvCxnSpPr>
            <p:cNvPr id="7" name="Straight Connector 6"/>
            <p:cNvCxnSpPr>
              <a:endCxn id="6" idx="1"/>
            </p:cNvCxnSpPr>
            <p:nvPr/>
          </p:nvCxnSpPr>
          <p:spPr>
            <a:xfrm>
              <a:off x="3571087" y="4650013"/>
              <a:ext cx="1153313" cy="1137166"/>
            </a:xfrm>
            <a:prstGeom prst="line">
              <a:avLst/>
            </a:prstGeom>
            <a:ln w="635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Lookup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common use of a lookup function is to determine which category that some numeric value resides.</a:t>
            </a:r>
          </a:p>
          <a:p>
            <a:r>
              <a:rPr lang="en-US" dirty="0"/>
              <a:t>Membership in a category is often determined by ranges:</a:t>
            </a:r>
          </a:p>
          <a:p>
            <a:pPr lvl="1"/>
            <a:r>
              <a:rPr lang="en-US" dirty="0"/>
              <a:t>Mapping raw scores to a letter grade.</a:t>
            </a:r>
          </a:p>
          <a:p>
            <a:pPr lvl="1"/>
            <a:r>
              <a:rPr lang="en-US" dirty="0"/>
              <a:t>Determining your ‘tax bracket’.</a:t>
            </a:r>
          </a:p>
          <a:p>
            <a:pPr lvl="1"/>
            <a:r>
              <a:rPr lang="en-US" dirty="0"/>
              <a:t>Evaluating your “FICO” credit score.</a:t>
            </a:r>
          </a:p>
        </p:txBody>
      </p:sp>
    </p:spTree>
    <p:extLst>
      <p:ext uri="{BB962C8B-B14F-4D97-AF65-F5344CB8AC3E}">
        <p14:creationId xmlns:p14="http://schemas.microsoft.com/office/powerpoint/2010/main" val="1704608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Lookup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Lookup functions require a ‘lookup table’ that specifies the ranges.</a:t>
            </a:r>
          </a:p>
          <a:p>
            <a:pPr lvl="1"/>
            <a:r>
              <a:rPr lang="en-US" sz="1800" dirty="0"/>
              <a:t>Example: for your given grade in a course, a lookup table specifies the various cutoffs for the different letter grades.</a:t>
            </a:r>
          </a:p>
          <a:p>
            <a:pPr lvl="1"/>
            <a:r>
              <a:rPr lang="en-US" sz="1800" dirty="0"/>
              <a:t>Similar to a lookup table containing constants but these examples are for a range of values (there are strict requirements in the format) rather than a single value.</a:t>
            </a:r>
          </a:p>
          <a:p>
            <a:r>
              <a:rPr lang="en-US" sz="2000" b="1" dirty="0"/>
              <a:t>Important format requirements </a:t>
            </a:r>
            <a:r>
              <a:rPr lang="en-US" sz="2000" dirty="0"/>
              <a:t>for the </a:t>
            </a:r>
            <a:r>
              <a:rPr lang="en-US" sz="2000" b="1" dirty="0">
                <a:solidFill>
                  <a:srgbClr val="FF0000"/>
                </a:solidFill>
              </a:rPr>
              <a:t>first column </a:t>
            </a:r>
            <a:r>
              <a:rPr lang="en-US" sz="2000" dirty="0"/>
              <a:t>of the lookup table examples covered this term:</a:t>
            </a:r>
          </a:p>
          <a:p>
            <a:pPr lvl="1"/>
            <a:r>
              <a:rPr lang="en-US" sz="1800" dirty="0"/>
              <a:t>table values must be in </a:t>
            </a:r>
            <a:r>
              <a:rPr lang="en-US" sz="1800" b="1" dirty="0">
                <a:solidFill>
                  <a:srgbClr val="FF0000"/>
                </a:solidFill>
              </a:rPr>
              <a:t>ascending order</a:t>
            </a:r>
            <a:r>
              <a:rPr lang="en-US" sz="1800" dirty="0"/>
              <a:t>,</a:t>
            </a:r>
          </a:p>
          <a:p>
            <a:pPr lvl="1"/>
            <a:r>
              <a:rPr lang="en-US" sz="1800" dirty="0"/>
              <a:t>column values can only be </a:t>
            </a:r>
            <a:r>
              <a:rPr lang="en-US" sz="1800" b="1" dirty="0">
                <a:solidFill>
                  <a:srgbClr val="FF0000"/>
                </a:solidFill>
              </a:rPr>
              <a:t>numeric</a:t>
            </a:r>
            <a:r>
              <a:rPr lang="en-US" sz="1800" dirty="0"/>
              <a:t>.</a:t>
            </a:r>
          </a:p>
          <a:p>
            <a:r>
              <a:rPr lang="en-US" sz="2000" dirty="0"/>
              <a:t>In the example the data in cells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D11</a:t>
            </a:r>
            <a:r>
              <a:rPr lang="en-US" sz="2000" b="1" dirty="0">
                <a:solidFill>
                  <a:srgbClr val="FF0000"/>
                </a:solidFill>
              </a:rPr>
              <a:t> –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D15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follow these requirements.</a:t>
            </a:r>
          </a:p>
          <a:p>
            <a:endParaRPr lang="en-C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764206"/>
            <a:ext cx="2519836" cy="1447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14400" y="5145206"/>
            <a:ext cx="609600" cy="1066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5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Specifying Conditions</a:t>
            </a:r>
          </a:p>
        </p:txBody>
      </p:sp>
      <p:sp>
        <p:nvSpPr>
          <p:cNvPr id="4" name="Diamond 3"/>
          <p:cNvSpPr/>
          <p:nvPr/>
        </p:nvSpPr>
        <p:spPr>
          <a:xfrm>
            <a:off x="236441" y="1286731"/>
            <a:ext cx="3352800" cy="798376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income&gt;=0 and &lt;10?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78619" y="1427503"/>
            <a:ext cx="1326270" cy="538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“Terrible”</a:t>
            </a:r>
          </a:p>
        </p:txBody>
      </p:sp>
      <p:cxnSp>
        <p:nvCxnSpPr>
          <p:cNvPr id="7" name="Straight Arrow Connector 6"/>
          <p:cNvCxnSpPr>
            <a:stCxn id="4" idx="3"/>
            <a:endCxn id="6" idx="1"/>
          </p:cNvCxnSpPr>
          <p:nvPr/>
        </p:nvCxnSpPr>
        <p:spPr>
          <a:xfrm>
            <a:off x="3589241" y="1685919"/>
            <a:ext cx="789378" cy="1102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72920" y="1427503"/>
            <a:ext cx="703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True</a:t>
            </a:r>
          </a:p>
        </p:txBody>
      </p: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1912841" y="2085107"/>
            <a:ext cx="2772" cy="379405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51620" y="2096695"/>
            <a:ext cx="76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False</a:t>
            </a:r>
          </a:p>
        </p:txBody>
      </p:sp>
      <p:sp>
        <p:nvSpPr>
          <p:cNvPr id="25" name="Diamond 24"/>
          <p:cNvSpPr/>
          <p:nvPr/>
        </p:nvSpPr>
        <p:spPr>
          <a:xfrm>
            <a:off x="342871" y="2459196"/>
            <a:ext cx="3196521" cy="766925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income&gt;=10 and &lt;25?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52959" y="2575912"/>
            <a:ext cx="1351930" cy="538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“</a:t>
            </a:r>
            <a:r>
              <a:rPr lang="en-CA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Poor</a:t>
            </a:r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”</a:t>
            </a:r>
          </a:p>
        </p:txBody>
      </p:sp>
      <p:cxnSp>
        <p:nvCxnSpPr>
          <p:cNvPr id="27" name="Straight Arrow Connector 26"/>
          <p:cNvCxnSpPr>
            <a:stCxn id="25" idx="3"/>
            <a:endCxn id="26" idx="1"/>
          </p:cNvCxnSpPr>
          <p:nvPr/>
        </p:nvCxnSpPr>
        <p:spPr>
          <a:xfrm>
            <a:off x="3539392" y="2842659"/>
            <a:ext cx="813567" cy="2689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52180" y="2584426"/>
            <a:ext cx="703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True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931811" y="3243151"/>
            <a:ext cx="72" cy="335056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28856" y="3241402"/>
            <a:ext cx="76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False</a:t>
            </a:r>
          </a:p>
        </p:txBody>
      </p:sp>
      <p:sp>
        <p:nvSpPr>
          <p:cNvPr id="31" name="Diamond 30"/>
          <p:cNvSpPr/>
          <p:nvPr/>
        </p:nvSpPr>
        <p:spPr>
          <a:xfrm>
            <a:off x="441607" y="3531195"/>
            <a:ext cx="2979030" cy="711198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income&gt;=25 and &lt;50?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49392" y="3617358"/>
            <a:ext cx="1326270" cy="538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“Adequate”</a:t>
            </a:r>
          </a:p>
        </p:txBody>
      </p:sp>
      <p:cxnSp>
        <p:nvCxnSpPr>
          <p:cNvPr id="33" name="Straight Arrow Connector 32"/>
          <p:cNvCxnSpPr>
            <a:stCxn id="31" idx="3"/>
            <a:endCxn id="32" idx="1"/>
          </p:cNvCxnSpPr>
          <p:nvPr/>
        </p:nvCxnSpPr>
        <p:spPr>
          <a:xfrm>
            <a:off x="3420637" y="3886794"/>
            <a:ext cx="928755" cy="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37130" y="3595050"/>
            <a:ext cx="703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True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1931050" y="4270796"/>
            <a:ext cx="72" cy="335056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928856" y="4289437"/>
            <a:ext cx="76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False</a:t>
            </a:r>
          </a:p>
        </p:txBody>
      </p:sp>
      <p:sp>
        <p:nvSpPr>
          <p:cNvPr id="37" name="Diamond 36"/>
          <p:cNvSpPr/>
          <p:nvPr/>
        </p:nvSpPr>
        <p:spPr>
          <a:xfrm>
            <a:off x="423326" y="4624084"/>
            <a:ext cx="2979030" cy="665933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income&gt;=50 and &lt;100?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349392" y="4672241"/>
            <a:ext cx="1326270" cy="538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“Excellent”</a:t>
            </a:r>
          </a:p>
        </p:txBody>
      </p:sp>
      <p:cxnSp>
        <p:nvCxnSpPr>
          <p:cNvPr id="39" name="Straight Arrow Connector 38"/>
          <p:cNvCxnSpPr>
            <a:stCxn id="37" idx="3"/>
            <a:endCxn id="38" idx="1"/>
          </p:cNvCxnSpPr>
          <p:nvPr/>
        </p:nvCxnSpPr>
        <p:spPr>
          <a:xfrm flipV="1">
            <a:off x="3402356" y="4941677"/>
            <a:ext cx="947036" cy="15374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89241" y="4658802"/>
            <a:ext cx="703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True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1928856" y="5305300"/>
            <a:ext cx="72" cy="335056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951620" y="5286110"/>
            <a:ext cx="76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False</a:t>
            </a:r>
          </a:p>
        </p:txBody>
      </p:sp>
      <p:sp>
        <p:nvSpPr>
          <p:cNvPr id="46" name="Diamond 45"/>
          <p:cNvSpPr/>
          <p:nvPr/>
        </p:nvSpPr>
        <p:spPr>
          <a:xfrm>
            <a:off x="439341" y="5655640"/>
            <a:ext cx="2979030" cy="785606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income&gt;=100?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349392" y="5779007"/>
            <a:ext cx="1326270" cy="538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“Terrific”</a:t>
            </a:r>
          </a:p>
        </p:txBody>
      </p:sp>
      <p:cxnSp>
        <p:nvCxnSpPr>
          <p:cNvPr id="51" name="Straight Arrow Connector 50"/>
          <p:cNvCxnSpPr>
            <a:stCxn id="46" idx="3"/>
            <a:endCxn id="50" idx="1"/>
          </p:cNvCxnSpPr>
          <p:nvPr/>
        </p:nvCxnSpPr>
        <p:spPr>
          <a:xfrm>
            <a:off x="3418371" y="6048443"/>
            <a:ext cx="931021" cy="0"/>
          </a:xfrm>
          <a:prstGeom prst="straightConnector1">
            <a:avLst/>
          </a:prstGeom>
          <a:ln w="254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600351" y="5742498"/>
            <a:ext cx="703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True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230" y="1257409"/>
            <a:ext cx="2476500" cy="1857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11230" y="3595050"/>
            <a:ext cx="2223170" cy="136200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According to the values in this table: a numeric value&lt;0 is an error condition</a:t>
            </a:r>
          </a:p>
        </p:txBody>
      </p:sp>
    </p:spTree>
    <p:extLst>
      <p:ext uri="{BB962C8B-B14F-4D97-AF65-F5344CB8AC3E}">
        <p14:creationId xmlns:p14="http://schemas.microsoft.com/office/powerpoint/2010/main" val="42411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12" grpId="0"/>
      <p:bldP spid="25" grpId="0" animBg="1"/>
      <p:bldP spid="26" grpId="0" animBg="1"/>
      <p:bldP spid="28" grpId="0"/>
      <p:bldP spid="30" grpId="0"/>
      <p:bldP spid="31" grpId="0" animBg="1"/>
      <p:bldP spid="32" grpId="0" animBg="1"/>
      <p:bldP spid="34" grpId="0"/>
      <p:bldP spid="36" grpId="0"/>
      <p:bldP spid="37" grpId="0" animBg="1"/>
      <p:bldP spid="38" grpId="0" animBg="1"/>
      <p:bldP spid="40" grpId="0"/>
      <p:bldP spid="42" grpId="0"/>
      <p:bldP spid="46" grpId="0" animBg="1"/>
      <p:bldP spid="50" grpId="0" animBg="1"/>
      <p:bldP spid="5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VLOOKUP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Official link for help</a:t>
            </a:r>
          </a:p>
          <a:p>
            <a:r>
              <a:rPr lang="en-CA" sz="1200" b="1" dirty="0">
                <a:hlinkClick r:id="rId3"/>
              </a:rPr>
              <a:t>https://support.office.com/en-US/article/VLOOKUP-function-0BBC8083-26FE-4963-8AB8-93A18AD188A1</a:t>
            </a:r>
            <a:endParaRPr lang="en-CA" sz="1200" b="1" dirty="0"/>
          </a:p>
          <a:p>
            <a:r>
              <a:rPr lang="en-CA" b="1" dirty="0"/>
              <a:t>Format</a:t>
            </a:r>
            <a:r>
              <a:rPr lang="en-CA" dirty="0"/>
              <a:t>: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VLOOKUP(&lt;</a:t>
            </a:r>
            <a:r>
              <a:rPr lang="en-CA" sz="1800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Lookup value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&gt;, 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&lt;</a:t>
            </a:r>
            <a:r>
              <a:rPr lang="en-CA" sz="1800" b="1" i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Lookup table  Start : End</a:t>
            </a:r>
            <a:r>
              <a:rPr lang="en-CA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&gt;,  </a:t>
            </a:r>
          </a:p>
          <a:p>
            <a:pPr marL="234950" lvl="1" indent="0">
              <a:buNone/>
            </a:pPr>
            <a:r>
              <a:rPr lang="en-CA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        &lt;</a:t>
            </a:r>
            <a:r>
              <a:rPr lang="en-CA" sz="1800" b="1" i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Lookup table Column specifying the return value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  <a:endParaRPr lang="en-CA" dirty="0"/>
          </a:p>
          <a:p>
            <a:r>
              <a:rPr lang="en-CA" b="1" dirty="0"/>
              <a:t>Example</a:t>
            </a:r>
            <a:r>
              <a:rPr lang="en-CA" dirty="0"/>
              <a:t>: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=VLOOKUP(</a:t>
            </a:r>
            <a:r>
              <a:rPr lang="en-CA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B2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,		      </a:t>
            </a:r>
            <a:r>
              <a:rPr lang="en-CA" sz="18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D11:E15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,	               </a:t>
            </a:r>
            <a:r>
              <a:rPr lang="en-CA" sz="1800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84461" y="4725528"/>
            <a:ext cx="2514600" cy="887361"/>
            <a:chOff x="989824" y="5486400"/>
            <a:chExt cx="2514600" cy="887361"/>
          </a:xfrm>
        </p:grpSpPr>
        <p:sp>
          <p:nvSpPr>
            <p:cNvPr id="4" name="Right Brace 3"/>
            <p:cNvSpPr/>
            <p:nvPr/>
          </p:nvSpPr>
          <p:spPr>
            <a:xfrm rot="5400000">
              <a:off x="1951355" y="5381625"/>
              <a:ext cx="171450" cy="381000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9824" y="5573661"/>
              <a:ext cx="2514600" cy="8001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/>
                <a:t>Cell: </a:t>
              </a:r>
            </a:p>
            <a:p>
              <a:r>
                <a:rPr lang="en-CA" b="1" dirty="0"/>
                <a:t>Contains value to find in table e.g., a grade point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29792" y="4744578"/>
            <a:ext cx="1772920" cy="874455"/>
            <a:chOff x="3835155" y="5505450"/>
            <a:chExt cx="1772920" cy="874455"/>
          </a:xfrm>
        </p:grpSpPr>
        <p:sp>
          <p:nvSpPr>
            <p:cNvPr id="6" name="Right Brace 5"/>
            <p:cNvSpPr/>
            <p:nvPr/>
          </p:nvSpPr>
          <p:spPr>
            <a:xfrm rot="5400000">
              <a:off x="4452762" y="5176664"/>
              <a:ext cx="171452" cy="829023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35155" y="5598856"/>
              <a:ext cx="1772920" cy="7810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/>
                <a:t>Lookup table:</a:t>
              </a:r>
            </a:p>
            <a:p>
              <a:r>
                <a:rPr lang="en-CA" b="1" dirty="0"/>
                <a:t>Start : End </a:t>
              </a:r>
            </a:p>
            <a:p>
              <a:r>
                <a:rPr lang="en-CA" b="1" dirty="0"/>
                <a:t>cell coordinates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53200" y="4648200"/>
            <a:ext cx="2946893" cy="958338"/>
            <a:chOff x="6150074" y="5419723"/>
            <a:chExt cx="2946893" cy="958338"/>
          </a:xfrm>
        </p:grpSpPr>
        <p:sp>
          <p:nvSpPr>
            <p:cNvPr id="8" name="Right Brace 7"/>
            <p:cNvSpPr/>
            <p:nvPr/>
          </p:nvSpPr>
          <p:spPr>
            <a:xfrm rot="5400000">
              <a:off x="6763669" y="5090937"/>
              <a:ext cx="171452" cy="829023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50074" y="5511284"/>
              <a:ext cx="2946893" cy="8667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/>
                <a:t>Lookup table:</a:t>
              </a:r>
            </a:p>
            <a:p>
              <a:r>
                <a:rPr lang="en-CA" b="1" dirty="0"/>
                <a:t>Column value to return, for this example:</a:t>
              </a:r>
            </a:p>
            <a:p>
              <a:r>
                <a:rPr lang="en-CA" b="1" dirty="0"/>
                <a:t>(1 = first col. = ‘</a:t>
              </a:r>
              <a:r>
                <a:rPr lang="en-CA" b="1" dirty="0">
                  <a:latin typeface="Consolas" panose="020B0609020204030204" pitchFamily="49" charset="0"/>
                  <a:cs typeface="Consolas" panose="020B0609020204030204" pitchFamily="49" charset="0"/>
                </a:rPr>
                <a:t>D</a:t>
              </a:r>
              <a:r>
                <a:rPr lang="en-CA" b="1" dirty="0"/>
                <a:t>’, </a:t>
              </a:r>
            </a:p>
            <a:p>
              <a:r>
                <a:rPr lang="en-CA" b="1" dirty="0"/>
                <a:t> 2 = second col. = ‘</a:t>
              </a:r>
              <a:r>
                <a:rPr lang="en-CA" b="1" dirty="0">
                  <a:latin typeface="Consolas" panose="020B0609020204030204" pitchFamily="49" charset="0"/>
                  <a:cs typeface="Consolas" panose="020B0609020204030204" pitchFamily="49" charset="0"/>
                </a:rPr>
                <a:t>E</a:t>
              </a:r>
              <a:r>
                <a:rPr lang="en-CA" b="1" dirty="0"/>
                <a:t>’)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990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VLOOKUP</a:t>
            </a:r>
            <a:r>
              <a:rPr lang="en-US" dirty="0"/>
              <a:t>: Investments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 spreadsheet: </a:t>
            </a:r>
            <a:r>
              <a:rPr lang="en-US" dirty="0">
                <a:latin typeface="Consolas" panose="020B0609020204030204" pitchFamily="49" charset="0"/>
              </a:rPr>
              <a:t>12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_vlookup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48707" y="2023496"/>
            <a:ext cx="336932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=VLOOKUP(B2,D11:E15,2)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61438" y="4190938"/>
            <a:ext cx="2891772" cy="551172"/>
            <a:chOff x="1517928" y="3925318"/>
            <a:chExt cx="2891772" cy="551172"/>
          </a:xfrm>
        </p:grpSpPr>
        <p:sp>
          <p:nvSpPr>
            <p:cNvPr id="9" name="TextBox 8"/>
            <p:cNvSpPr txBox="1"/>
            <p:nvPr/>
          </p:nvSpPr>
          <p:spPr>
            <a:xfrm>
              <a:off x="1517928" y="3943090"/>
              <a:ext cx="1486162" cy="5334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Col </a:t>
              </a:r>
              <a:r>
                <a:rPr lang="en-US" sz="2000" b="1" dirty="0">
                  <a:latin typeface="Consolas" panose="020B0609020204030204" pitchFamily="49" charset="0"/>
                  <a:cs typeface="Arial" panose="020B0604020202020204" pitchFamily="34" charset="0"/>
                </a:rPr>
                <a:t>D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(1</a:t>
              </a:r>
              <a:r>
                <a:rPr lang="en-US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04090" y="3925318"/>
              <a:ext cx="1405610" cy="5334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Col </a:t>
              </a:r>
              <a:r>
                <a:rPr lang="en-US" sz="2000" b="1" dirty="0">
                  <a:latin typeface="Consolas" panose="020B0609020204030204" pitchFamily="49" charset="0"/>
                  <a:cs typeface="Arial" panose="020B0604020202020204" pitchFamily="34" charset="0"/>
                </a:rPr>
                <a:t>E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(2</a:t>
              </a:r>
              <a:r>
                <a:rPr lang="en-US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5105"/>
              </p:ext>
            </p:extLst>
          </p:nvPr>
        </p:nvGraphicFramePr>
        <p:xfrm>
          <a:off x="1561962" y="4576239"/>
          <a:ext cx="29718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3029">
                <a:tc>
                  <a:txBody>
                    <a:bodyPr/>
                    <a:lstStyle/>
                    <a:p>
                      <a:r>
                        <a:rPr lang="en-CA" dirty="0"/>
                        <a:t>Min</a:t>
                      </a:r>
                      <a:r>
                        <a:rPr lang="en-CA" baseline="0" dirty="0"/>
                        <a:t> income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Terrible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r>
                        <a:rPr lang="en-CA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r>
                        <a:rPr lang="en-CA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Adequate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r>
                        <a:rPr lang="en-CA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3029">
                <a:tc>
                  <a:txBody>
                    <a:bodyPr/>
                    <a:lstStyle/>
                    <a:p>
                      <a:r>
                        <a:rPr lang="en-CA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Terrific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52636" y="4907981"/>
            <a:ext cx="762000" cy="1828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2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>
              <a:lnSpc>
                <a:spcPts val="2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>
              <a:lnSpc>
                <a:spcPts val="2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>
              <a:lnSpc>
                <a:spcPts val="2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pPr>
              <a:lnSpc>
                <a:spcPts val="28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701" y="2198563"/>
            <a:ext cx="3462162" cy="1738033"/>
          </a:xfrm>
          <a:prstGeom prst="rect">
            <a:avLst/>
          </a:prstGeom>
        </p:spPr>
      </p:pic>
      <p:cxnSp>
        <p:nvCxnSpPr>
          <p:cNvPr id="4" name="Straight Connector 3"/>
          <p:cNvCxnSpPr>
            <a:endCxn id="5" idx="2"/>
          </p:cNvCxnSpPr>
          <p:nvPr/>
        </p:nvCxnSpPr>
        <p:spPr>
          <a:xfrm flipV="1">
            <a:off x="4152772" y="2480696"/>
            <a:ext cx="2480598" cy="78947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2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Consolas" panose="020B0609020204030204" pitchFamily="49" charset="0"/>
              </a:rPr>
              <a:t>VLOOKUP</a:t>
            </a:r>
            <a:r>
              <a:rPr lang="en-CA" dirty="0"/>
              <a:t>: 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Multi-Column</a:t>
            </a:r>
            <a:r>
              <a:rPr lang="en-CA" dirty="0"/>
              <a:t> (3+) Lookup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990600"/>
          </a:xfrm>
        </p:spPr>
        <p:txBody>
          <a:bodyPr/>
          <a:lstStyle/>
          <a:p>
            <a:r>
              <a:rPr lang="en-CA" b="1" dirty="0"/>
              <a:t>Name of example spreadsheet</a:t>
            </a:r>
            <a:r>
              <a:rPr lang="en-CA" dirty="0"/>
              <a:t>: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13_vlookup_multiple_columns</a:t>
            </a:r>
            <a:endParaRPr lang="en-CA" dirty="0"/>
          </a:p>
        </p:txBody>
      </p:sp>
      <p:grpSp>
        <p:nvGrpSpPr>
          <p:cNvPr id="19" name="Group 18"/>
          <p:cNvGrpSpPr/>
          <p:nvPr/>
        </p:nvGrpSpPr>
        <p:grpSpPr>
          <a:xfrm>
            <a:off x="797859" y="2434389"/>
            <a:ext cx="4681829" cy="2047052"/>
            <a:chOff x="770669" y="2520109"/>
            <a:chExt cx="4681829" cy="204705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2939620"/>
              <a:ext cx="4461898" cy="162754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70669" y="2520109"/>
              <a:ext cx="2057400" cy="375251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CA" b="1" dirty="0">
                  <a:latin typeface="Arial" panose="020B0604020202020204" pitchFamily="34" charset="0"/>
                  <a:cs typeface="Arial" panose="020B0604020202020204" pitchFamily="34" charset="0"/>
                </a:rPr>
                <a:t>Lookup function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5274626" y="2962280"/>
            <a:ext cx="205062" cy="2286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8776" y="4261370"/>
            <a:ext cx="1368594" cy="212467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1600" b="1" dirty="0">
                <a:solidFill>
                  <a:schemeClr val="bg1"/>
                </a:solidFill>
              </a:rPr>
              <a:t>Excellent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7859" y="4915038"/>
            <a:ext cx="3400203" cy="1925875"/>
            <a:chOff x="797859" y="4915038"/>
            <a:chExt cx="3400203" cy="1925875"/>
          </a:xfrm>
        </p:grpSpPr>
        <p:sp>
          <p:nvSpPr>
            <p:cNvPr id="5" name="TextBox 4"/>
            <p:cNvSpPr txBox="1"/>
            <p:nvPr/>
          </p:nvSpPr>
          <p:spPr>
            <a:xfrm>
              <a:off x="797859" y="4915038"/>
              <a:ext cx="1905000" cy="314325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CA" b="1" dirty="0">
                  <a:latin typeface="Arial" panose="020B0604020202020204" pitchFamily="34" charset="0"/>
                  <a:cs typeface="Arial" panose="020B0604020202020204" pitchFamily="34" charset="0"/>
                </a:rPr>
                <a:t>Lookup table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13569" y="5260215"/>
              <a:ext cx="685800" cy="3740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83305" y="5260215"/>
              <a:ext cx="685800" cy="3740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 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53041" y="5260215"/>
              <a:ext cx="685800" cy="3740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6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 3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00" y="5598021"/>
              <a:ext cx="3207462" cy="1242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197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Pre-Created Excel Formulas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476" t="-762" r="68095" b="86286"/>
          <a:stretch/>
        </p:blipFill>
        <p:spPr>
          <a:xfrm>
            <a:off x="685800" y="1447800"/>
            <a:ext cx="5181600" cy="14478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7127" t="4545" r="83902" b="62121"/>
          <a:stretch/>
        </p:blipFill>
        <p:spPr>
          <a:xfrm>
            <a:off x="1905000" y="3102429"/>
            <a:ext cx="1524000" cy="353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24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Counting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Increases a tally count if one or conditions have been met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COUNTIF()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60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Conditional Counting Function: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COUNTIF()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Counts the number of cells that meets a particular requirement</a:t>
            </a:r>
          </a:p>
          <a:p>
            <a:pPr lvl="1"/>
            <a:r>
              <a:rPr lang="en-CA" dirty="0"/>
              <a:t>How many employees of a multi-national corporation are Canadian?</a:t>
            </a:r>
          </a:p>
          <a:p>
            <a:pPr lvl="1"/>
            <a:r>
              <a:rPr lang="en-CA" dirty="0"/>
              <a:t>How many students in a class were awarded an “A+” grade?</a:t>
            </a:r>
          </a:p>
          <a:p>
            <a:pPr lvl="1"/>
            <a:r>
              <a:rPr lang="en-CA" dirty="0"/>
              <a:t>Example below: Count the number of cells within the range that contain a positive numeric value.</a:t>
            </a:r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marL="234950" lvl="1" indent="0">
              <a:buNone/>
            </a:pPr>
            <a:endParaRPr lang="en-CA" dirty="0"/>
          </a:p>
          <a:p>
            <a:pPr lvl="1"/>
            <a:r>
              <a:rPr lang="en-CA" sz="1400" dirty="0">
                <a:hlinkClick r:id="rId3"/>
              </a:rPr>
              <a:t>https://support.office.com/en-US/article/COUNTIF-function-E0DE10C6-F885-4E71-ABB4-1F464816DF34</a:t>
            </a:r>
            <a:endParaRPr lang="en-CA" sz="1400" dirty="0"/>
          </a:p>
          <a:p>
            <a:pPr lvl="1"/>
            <a:endParaRPr lang="en-CA" sz="1400" dirty="0"/>
          </a:p>
          <a:p>
            <a:pPr lvl="1"/>
            <a:endParaRPr lang="en-CA" dirty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90600" y="3659826"/>
            <a:ext cx="4267200" cy="2813364"/>
            <a:chOff x="990600" y="2667000"/>
            <a:chExt cx="3810000" cy="39563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00" y="2667000"/>
              <a:ext cx="3810000" cy="395636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79171" y="5664298"/>
              <a:ext cx="2381250" cy="733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=COUNTIF(A1:A3,"&gt;0")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961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Conditional Counting Function: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COUNTIF()</a:t>
            </a:r>
            <a:r>
              <a:rPr lang="en-US" dirty="0">
                <a:latin typeface="+mn-lt"/>
                <a:cs typeface="Consolas" panose="020B0609020204030204" pitchFamily="49" charset="0"/>
              </a:rPr>
              <a:t>, 2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CA" sz="1400" dirty="0"/>
          </a:p>
          <a:p>
            <a:pPr lvl="1"/>
            <a:endParaRPr lang="en-CA" dirty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62000" y="1295400"/>
            <a:ext cx="5791200" cy="4114800"/>
            <a:chOff x="801880" y="1676401"/>
            <a:chExt cx="5181600" cy="4114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880" y="1676401"/>
              <a:ext cx="5181600" cy="4114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249680" y="4953001"/>
              <a:ext cx="3188369" cy="4616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=COUNTIF(A1:A3,"B")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018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COUNTIF()</a:t>
            </a:r>
            <a:r>
              <a:rPr lang="en-US" dirty="0"/>
              <a:t>: Full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Example spreadsheet:</a:t>
            </a:r>
            <a:r>
              <a:rPr lang="en-CA" dirty="0"/>
              <a:t> </a:t>
            </a:r>
            <a:r>
              <a:rPr lang="en-CA" dirty="0">
                <a:latin typeface="Consolas" panose="020B0609020204030204" pitchFamily="49" charset="0"/>
              </a:rPr>
              <a:t>14_countif</a:t>
            </a:r>
          </a:p>
          <a:p>
            <a:r>
              <a:rPr lang="en-CA" dirty="0">
                <a:cs typeface="Consolas" panose="020B0609020204030204" pitchFamily="49" charset="0"/>
              </a:rPr>
              <a:t>Conditions tallied</a:t>
            </a:r>
          </a:p>
          <a:p>
            <a:pPr lvl="1"/>
            <a:r>
              <a:rPr lang="en-CA" dirty="0">
                <a:cs typeface="Consolas" panose="020B0609020204030204" pitchFamily="49" charset="0"/>
              </a:rPr>
              <a:t>Which employees met quota? (If the cell contains “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Yes</a:t>
            </a:r>
            <a:r>
              <a:rPr lang="en-CA" dirty="0">
                <a:cs typeface="Consolas" panose="020B0609020204030204" pitchFamily="49" charset="0"/>
              </a:rPr>
              <a:t>”)</a:t>
            </a:r>
          </a:p>
          <a:p>
            <a:pPr lvl="1"/>
            <a:r>
              <a:rPr lang="en-CA" dirty="0">
                <a:cs typeface="Consolas" panose="020B0609020204030204" pitchFamily="49" charset="0"/>
              </a:rPr>
              <a:t>Which employees had sales that were deemed as high (above $100,000)</a:t>
            </a:r>
          </a:p>
          <a:p>
            <a:pPr lvl="1"/>
            <a:endParaRPr lang="en-CA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200400"/>
            <a:ext cx="3657600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467350"/>
            <a:ext cx="3668770" cy="110523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352800" y="5098018"/>
            <a:ext cx="4876800" cy="921950"/>
            <a:chOff x="3048000" y="4964668"/>
            <a:chExt cx="4876800" cy="921950"/>
          </a:xfrm>
        </p:grpSpPr>
        <p:sp>
          <p:nvSpPr>
            <p:cNvPr id="6" name="TextBox 5"/>
            <p:cNvSpPr txBox="1"/>
            <p:nvPr/>
          </p:nvSpPr>
          <p:spPr>
            <a:xfrm>
              <a:off x="4876800" y="4964668"/>
              <a:ext cx="3048000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=COUNTIF(B2:B7,"YES")</a:t>
              </a:r>
            </a:p>
          </p:txBody>
        </p:sp>
        <p:cxnSp>
          <p:nvCxnSpPr>
            <p:cNvPr id="9" name="Straight Connector 8"/>
            <p:cNvCxnSpPr>
              <a:endCxn id="6" idx="1"/>
            </p:cNvCxnSpPr>
            <p:nvPr/>
          </p:nvCxnSpPr>
          <p:spPr>
            <a:xfrm flipV="1">
              <a:off x="3048000" y="5149334"/>
              <a:ext cx="1828800" cy="737284"/>
            </a:xfrm>
            <a:prstGeom prst="line">
              <a:avLst/>
            </a:prstGeom>
            <a:ln w="412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276600" y="5750635"/>
            <a:ext cx="5331797" cy="632716"/>
            <a:chOff x="2971800" y="5617285"/>
            <a:chExt cx="5331797" cy="632716"/>
          </a:xfrm>
        </p:grpSpPr>
        <p:sp>
          <p:nvSpPr>
            <p:cNvPr id="7" name="Rectangle 6"/>
            <p:cNvSpPr/>
            <p:nvPr/>
          </p:nvSpPr>
          <p:spPr>
            <a:xfrm>
              <a:off x="4953000" y="5617285"/>
              <a:ext cx="3350597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onsolas" panose="020B0609020204030204" pitchFamily="49" charset="0"/>
                </a:rPr>
                <a:t>=COUNTIF(C3:C8,"&gt;100000")</a:t>
              </a:r>
            </a:p>
          </p:txBody>
        </p:sp>
        <p:cxnSp>
          <p:nvCxnSpPr>
            <p:cNvPr id="11" name="Straight Connector 10"/>
            <p:cNvCxnSpPr>
              <a:endCxn id="7" idx="1"/>
            </p:cNvCxnSpPr>
            <p:nvPr/>
          </p:nvCxnSpPr>
          <p:spPr>
            <a:xfrm flipV="1">
              <a:off x="2971800" y="5801951"/>
              <a:ext cx="1981200" cy="44805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67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From Word Mail Merge Filters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Mail merge filters covered previously</a:t>
            </a:r>
          </a:p>
          <a:p>
            <a:pPr lvl="1"/>
            <a:r>
              <a:rPr lang="en-US" dirty="0"/>
              <a:t>Filter rule based on age:</a:t>
            </a:r>
          </a:p>
          <a:p>
            <a:pPr lvl="2"/>
            <a:r>
              <a:rPr lang="en-US" dirty="0"/>
              <a:t>65 and over:  “You get a seniors discount.”</a:t>
            </a:r>
          </a:p>
          <a:p>
            <a:pPr lvl="2"/>
            <a:r>
              <a:rPr lang="en-US" dirty="0"/>
              <a:t>Under 65: “No seniors discount.”  </a:t>
            </a:r>
          </a:p>
          <a:p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</a:rPr>
              <a:t>If</a:t>
            </a:r>
            <a:r>
              <a:rPr lang="en-US" dirty="0"/>
              <a:t>-</a:t>
            </a:r>
            <a:r>
              <a:rPr lang="en-US" dirty="0">
                <a:latin typeface="Consolas" panose="020B0609020204030204" pitchFamily="49" charset="0"/>
              </a:rPr>
              <a:t>Then</a:t>
            </a:r>
            <a:r>
              <a:rPr lang="en-US" dirty="0"/>
              <a:t>-</a:t>
            </a:r>
            <a:r>
              <a:rPr lang="en-US" dirty="0">
                <a:latin typeface="Consolas" panose="020B0609020204030204" pitchFamily="49" charset="0"/>
              </a:rPr>
              <a:t>Else</a:t>
            </a:r>
            <a:r>
              <a:rPr lang="en-US" dirty="0"/>
              <a:t> filter checks if a condition has been met e.g. a field in the spreadsheet data source was equal to some value.</a:t>
            </a:r>
          </a:p>
          <a:p>
            <a:pPr lvl="1"/>
            <a:r>
              <a:rPr lang="en-US" dirty="0"/>
              <a:t>If the condition has been met (</a:t>
            </a:r>
            <a:r>
              <a:rPr lang="en-US" b="1" dirty="0">
                <a:solidFill>
                  <a:srgbClr val="FF0000"/>
                </a:solidFill>
              </a:rPr>
              <a:t>condition = true</a:t>
            </a:r>
            <a:r>
              <a:rPr lang="en-US" dirty="0"/>
              <a:t>) then display a message.</a:t>
            </a:r>
          </a:p>
          <a:p>
            <a:pPr lvl="1"/>
            <a:r>
              <a:rPr lang="en-US" dirty="0"/>
              <a:t>If the condition has not been met (</a:t>
            </a:r>
            <a:r>
              <a:rPr lang="en-US" b="1" dirty="0">
                <a:solidFill>
                  <a:srgbClr val="0000FF"/>
                </a:solidFill>
              </a:rPr>
              <a:t>condition = false</a:t>
            </a:r>
            <a:r>
              <a:rPr lang="en-US" dirty="0"/>
              <a:t>) then display another message.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6429"/>
          <a:stretch/>
        </p:blipFill>
        <p:spPr>
          <a:xfrm>
            <a:off x="990600" y="5086630"/>
            <a:ext cx="4459616" cy="177136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90600" y="5995525"/>
            <a:ext cx="1371600" cy="2528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90600" y="6678727"/>
            <a:ext cx="1371600" cy="179272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6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Boolean expression </a:t>
            </a:r>
            <a:r>
              <a:rPr lang="en-US" dirty="0"/>
              <a:t>takes a condition (a comparison such as degree being equal to ‘B.Sc.’’) as input and returns a Boolean value.</a:t>
            </a:r>
          </a:p>
          <a:p>
            <a:pPr lvl="1"/>
            <a:r>
              <a:rPr lang="en-US" dirty="0"/>
              <a:t>The conditions must be specified to yield either a Boolean result.</a:t>
            </a:r>
          </a:p>
          <a:p>
            <a:r>
              <a:rPr lang="en-US" b="1" dirty="0"/>
              <a:t>Boolean / Boolean value</a:t>
            </a:r>
            <a:r>
              <a:rPr lang="en-US" dirty="0"/>
              <a:t>: must be either true or false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34950" lvl="1" indent="0">
              <a:buNone/>
            </a:pPr>
            <a:endParaRPr lang="en-US" dirty="0"/>
          </a:p>
          <a:p>
            <a:pPr marL="23495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Examples of statements that must be true or false: </a:t>
            </a:r>
          </a:p>
          <a:p>
            <a:pPr lvl="2"/>
            <a:r>
              <a:rPr lang="en-US" dirty="0"/>
              <a:t>A job applicant has been awarded a B.A. degree.</a:t>
            </a:r>
          </a:p>
          <a:p>
            <a:pPr lvl="2"/>
            <a:r>
              <a:rPr lang="en-US" dirty="0"/>
              <a:t>The customer is a senior citizen.</a:t>
            </a:r>
          </a:p>
          <a:p>
            <a:pPr lvl="2"/>
            <a:r>
              <a:rPr lang="en-US" dirty="0"/>
              <a:t>It is below freezing [freezing point of water] today.</a:t>
            </a:r>
          </a:p>
          <a:p>
            <a:pPr marL="457200" lvl="2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0" y="3429000"/>
            <a:ext cx="5429600" cy="1633214"/>
            <a:chOff x="914400" y="3352800"/>
            <a:chExt cx="5429600" cy="16332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63090"/>
            <a:stretch/>
          </p:blipFill>
          <p:spPr>
            <a:xfrm>
              <a:off x="990600" y="3352800"/>
              <a:ext cx="5353400" cy="1066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14400" y="4339683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result of this comparison is Boolean (the condition can only be met or not met).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925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Format: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IF-ELSE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029200"/>
          </a:xfrm>
        </p:spPr>
        <p:txBody>
          <a:bodyPr/>
          <a:lstStyle/>
          <a:p>
            <a:r>
              <a:rPr lang="en-CA" b="1" dirty="0"/>
              <a:t>Format</a:t>
            </a:r>
            <a:r>
              <a:rPr lang="en-CA" dirty="0"/>
              <a:t>: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=if (</a:t>
            </a:r>
            <a:r>
              <a:rPr lang="en-CA" i="1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 expression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&gt;, 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 &lt;</a:t>
            </a:r>
            <a:r>
              <a:rPr lang="en-CA" b="1" i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 return value: condition true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&gt;, 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 [&lt;</a:t>
            </a:r>
            <a:r>
              <a:rPr lang="en-CA" i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Boolean return value: condition false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&gt;])</a:t>
            </a:r>
          </a:p>
          <a:p>
            <a:pPr lvl="1"/>
            <a:r>
              <a:rPr lang="en-CA" dirty="0"/>
              <a:t>Reminder: square brackets [] is the notation used by Microsoft for optional arguments</a:t>
            </a:r>
          </a:p>
          <a:p>
            <a:r>
              <a:rPr lang="en-CA" b="1" dirty="0"/>
              <a:t>Example</a:t>
            </a:r>
            <a:r>
              <a:rPr lang="en-CA" dirty="0"/>
              <a:t>: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=IF (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B2&gt;=100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"GO!"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CA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"Don’t’ waste your $"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234950" lvl="1" indent="0">
              <a:buNone/>
            </a:pPr>
            <a:endParaRPr lang="en-CA" dirty="0"/>
          </a:p>
          <a:p>
            <a:r>
              <a:rPr lang="en-CA" dirty="0"/>
              <a:t>Official help link</a:t>
            </a:r>
            <a:endParaRPr lang="en-CA" dirty="0">
              <a:hlinkClick r:id="rId3"/>
            </a:endParaRPr>
          </a:p>
          <a:p>
            <a:r>
              <a:rPr lang="en-CA" sz="1000" dirty="0">
                <a:hlinkClick r:id="rId3"/>
              </a:rPr>
              <a:t>https://support.office.com/en-US/article/IF-function-69aed7c9-4e8a-4755-a9bc-aa8bbff73be2?CorrelationId=6aeb3056-a94b-47ac-af6e-90dff250a029</a:t>
            </a:r>
            <a:endParaRPr lang="en-CA" sz="1000" dirty="0"/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809432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78" y="4593167"/>
            <a:ext cx="3942002" cy="1846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Excel </a:t>
            </a:r>
            <a:r>
              <a:rPr lang="en-CA" dirty="0">
                <a:latin typeface="Consolas" panose="020B0609020204030204" pitchFamily="49" charset="0"/>
              </a:rPr>
              <a:t>IF</a:t>
            </a:r>
            <a:r>
              <a:rPr lang="en-CA" dirty="0"/>
              <a:t>-Function: Investing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 column ‘</a:t>
            </a:r>
            <a:r>
              <a:rPr lang="en-CA" dirty="0">
                <a:latin typeface="Consolas" panose="020B0609020204030204" pitchFamily="49" charset="0"/>
              </a:rPr>
              <a:t>C</a:t>
            </a:r>
            <a:r>
              <a:rPr lang="en-CA" dirty="0"/>
              <a:t>’ the sheet will display “</a:t>
            </a:r>
            <a:r>
              <a:rPr lang="en-CA" dirty="0">
                <a:latin typeface="Consolas" panose="020B0609020204030204" pitchFamily="49" charset="0"/>
              </a:rPr>
              <a:t>GO!</a:t>
            </a:r>
            <a:r>
              <a:rPr lang="en-CA" dirty="0"/>
              <a:t>” if net income is 100 (millions of $)  or greater “</a:t>
            </a:r>
            <a:r>
              <a:rPr lang="en-CA" dirty="0">
                <a:latin typeface="Consolas" panose="020B0609020204030204" pitchFamily="49" charset="0"/>
              </a:rPr>
              <a:t>Don’t waste your $</a:t>
            </a:r>
            <a:r>
              <a:rPr lang="en-CA" dirty="0"/>
              <a:t>” otherwise.</a:t>
            </a:r>
          </a:p>
          <a:p>
            <a:pPr lvl="1"/>
            <a:r>
              <a:rPr lang="en-CA" sz="2400" b="1" dirty="0"/>
              <a:t>Example spreadsheet:</a:t>
            </a:r>
            <a:r>
              <a:rPr lang="en-CA" sz="2400" dirty="0"/>
              <a:t> 15</a:t>
            </a:r>
            <a:r>
              <a:rPr lang="en-CA" sz="2400" dirty="0">
                <a:latin typeface="Consolas" panose="020B0609020204030204" pitchFamily="49" charset="0"/>
                <a:cs typeface="Consolas" panose="020B0609020204030204" pitchFamily="49" charset="0"/>
              </a:rPr>
              <a:t>_if_invest_or_not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502610"/>
            <a:ext cx="6400800" cy="609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=IF   (B2&gt;=100, "GO!", "Don’t’ waste your $")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667000" y="4104391"/>
            <a:ext cx="922010" cy="152583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901790" y="3032367"/>
            <a:ext cx="2284491" cy="650186"/>
            <a:chOff x="3153530" y="3324350"/>
            <a:chExt cx="2284491" cy="650186"/>
          </a:xfrm>
        </p:grpSpPr>
        <p:sp>
          <p:nvSpPr>
            <p:cNvPr id="8" name="Right Brace 7"/>
            <p:cNvSpPr/>
            <p:nvPr/>
          </p:nvSpPr>
          <p:spPr>
            <a:xfrm rot="16200000">
              <a:off x="3902639" y="3581400"/>
              <a:ext cx="329073" cy="4572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53530" y="3324350"/>
              <a:ext cx="2284491" cy="5334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>
                  <a:solidFill>
                    <a:srgbClr val="FF0000"/>
                  </a:solidFill>
                </a:rPr>
                <a:t>Boolean expression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91177" y="3943988"/>
            <a:ext cx="2307633" cy="540352"/>
            <a:chOff x="4669766" y="4153385"/>
            <a:chExt cx="2307633" cy="540352"/>
          </a:xfrm>
        </p:grpSpPr>
        <p:sp>
          <p:nvSpPr>
            <p:cNvPr id="9" name="Right Brace 8"/>
            <p:cNvSpPr/>
            <p:nvPr/>
          </p:nvSpPr>
          <p:spPr>
            <a:xfrm rot="5400000">
              <a:off x="6071412" y="3980993"/>
              <a:ext cx="257199" cy="601984"/>
            </a:xfrm>
            <a:prstGeom prst="rightBrace">
              <a:avLst/>
            </a:prstGeom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69766" y="4341116"/>
              <a:ext cx="2307633" cy="3526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>
                  <a:solidFill>
                    <a:schemeClr val="accent3">
                      <a:lumMod val="50000"/>
                    </a:schemeClr>
                  </a:solidFill>
                </a:rPr>
                <a:t>Return: condition true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62744" y="3962400"/>
            <a:ext cx="2567920" cy="713935"/>
            <a:chOff x="6101710" y="4741562"/>
            <a:chExt cx="2567920" cy="713935"/>
          </a:xfrm>
        </p:grpSpPr>
        <p:sp>
          <p:nvSpPr>
            <p:cNvPr id="10" name="Right Brace 9"/>
            <p:cNvSpPr/>
            <p:nvPr/>
          </p:nvSpPr>
          <p:spPr>
            <a:xfrm rot="5400000">
              <a:off x="6945580" y="3897692"/>
              <a:ext cx="167757" cy="1855497"/>
            </a:xfrm>
            <a:prstGeom prst="rightBrac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92801" y="4922097"/>
              <a:ext cx="2076829" cy="5334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>
                  <a:solidFill>
                    <a:srgbClr val="0000FF"/>
                  </a:solidFill>
                </a:rPr>
                <a:t>Return: condition false - “else case”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15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Comparators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024684"/>
              </p:ext>
            </p:extLst>
          </p:nvPr>
        </p:nvGraphicFramePr>
        <p:xfrm>
          <a:off x="1143000" y="1524000"/>
          <a:ext cx="7086600" cy="3580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6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1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88429">
                <a:tc>
                  <a:txBody>
                    <a:bodyPr/>
                    <a:lstStyle/>
                    <a:p>
                      <a:r>
                        <a:rPr lang="en-CA" dirty="0"/>
                        <a:t>Mathematical</a:t>
                      </a:r>
                      <a:r>
                        <a:rPr lang="en-CA" baseline="0" dirty="0"/>
                        <a:t> </a:t>
                      </a:r>
                      <a:r>
                        <a:rPr lang="en-CA" dirty="0"/>
                        <a:t>representation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Excel representation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Less than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Greater than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charset="0"/>
                          <a:cs typeface="Times New Roman" pitchFamily="18" charset="0"/>
                        </a:rPr>
                        <a:t>≤ </a:t>
                      </a:r>
                      <a:endParaRPr lang="en-CA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&lt;=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Less than, 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619">
                <a:tc>
                  <a:txBody>
                    <a:bodyPr/>
                    <a:lstStyle/>
                    <a:p>
                      <a:r>
                        <a:rPr lang="en-CA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charset="0"/>
                          <a:cs typeface="Times New Roman" pitchFamily="18" charset="0"/>
                        </a:rPr>
                        <a:t>≥ </a:t>
                      </a:r>
                      <a:endParaRPr lang="en-CA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&gt;=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Greater than, 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altLang="en-US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charset="0"/>
                          <a:cs typeface="Times New Roman" pitchFamily="18" charset="0"/>
                        </a:rPr>
                        <a:t>≠ </a:t>
                      </a:r>
                      <a:endParaRPr lang="en-CA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&lt;&gt;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Not 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707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Return Values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875710"/>
              </p:ext>
            </p:extLst>
          </p:nvPr>
        </p:nvGraphicFramePr>
        <p:xfrm>
          <a:off x="762000" y="1524000"/>
          <a:ext cx="7772400" cy="261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50">
                  <a:extLst>
                    <a:ext uri="{9D8B030D-6E8A-4147-A177-3AD203B41FA5}">
                      <a16:colId xmlns="" xmlns:a16="http://schemas.microsoft.com/office/drawing/2014/main" val="2985749185"/>
                    </a:ext>
                  </a:extLst>
                </a:gridCol>
                <a:gridCol w="1695450">
                  <a:extLst>
                    <a:ext uri="{9D8B030D-6E8A-4147-A177-3AD203B41FA5}">
                      <a16:colId xmlns="" xmlns:a16="http://schemas.microsoft.com/office/drawing/2014/main" val="2279295926"/>
                    </a:ext>
                  </a:extLst>
                </a:gridCol>
                <a:gridCol w="3810000">
                  <a:extLst>
                    <a:ext uri="{9D8B030D-6E8A-4147-A177-3AD203B41FA5}">
                      <a16:colId xmlns="" xmlns:a16="http://schemas.microsoft.com/office/drawing/2014/main" val="121293545"/>
                    </a:ext>
                  </a:extLst>
                </a:gridCol>
              </a:tblGrid>
              <a:tr h="788429">
                <a:tc>
                  <a:txBody>
                    <a:bodyPr/>
                    <a:lstStyle/>
                    <a:p>
                      <a:r>
                        <a:rPr lang="en-CA" dirty="0"/>
                        <a:t>Type</a:t>
                      </a:r>
                      <a:r>
                        <a:rPr lang="en-CA" baseline="0" dirty="0"/>
                        <a:t> of return value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Example return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Example</a:t>
                      </a:r>
                      <a:r>
                        <a:rPr lang="en-CA" baseline="0" dirty="0"/>
                        <a:t> use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7819563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“</a:t>
                      </a:r>
                      <a:r>
                        <a:rPr lang="en-CA" b="1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GO</a:t>
                      </a:r>
                      <a:r>
                        <a:rPr lang="en-CA" dirty="0"/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=IF (B2&gt;=100,"</a:t>
                      </a:r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GO!</a:t>
                      </a:r>
                      <a:r>
                        <a:rPr lang="en-CA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", "</a:t>
                      </a:r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No go</a:t>
                      </a:r>
                      <a:r>
                        <a:rPr lang="en-CA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")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132779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dirty="0"/>
                        <a:t>Numeric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</a:t>
                      </a:r>
                      <a:r>
                        <a:rPr lang="en-CA" dirty="0"/>
                        <a:t>,</a:t>
                      </a:r>
                      <a:r>
                        <a:rPr lang="en-CA" baseline="0" dirty="0"/>
                        <a:t> </a:t>
                      </a:r>
                      <a:r>
                        <a:rPr lang="en-CA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4.0</a:t>
                      </a:r>
                      <a:endParaRPr lang="en-CA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=IF (C3="A+",</a:t>
                      </a:r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4.3</a:t>
                      </a:r>
                      <a:r>
                        <a:rPr lang="en-CA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,</a:t>
                      </a:r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-1</a:t>
                      </a:r>
                      <a:r>
                        <a:rPr lang="en-CA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)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9029064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dirty="0"/>
                        <a:t>Cell</a:t>
                      </a:r>
                      <a:r>
                        <a:rPr lang="en-CA" baseline="0" dirty="0"/>
                        <a:t> reference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A2</a:t>
                      </a:r>
                      <a:r>
                        <a:rPr lang="en-CA" dirty="0"/>
                        <a:t>,</a:t>
                      </a:r>
                      <a:r>
                        <a:rPr lang="en-CA" baseline="0" dirty="0"/>
                        <a:t> </a:t>
                      </a:r>
                      <a:r>
                        <a:rPr lang="en-CA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A3</a:t>
                      </a:r>
                      <a:endParaRPr lang="en-CA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latin typeface="Consolas" panose="020B0609020204030204" pitchFamily="49" charset="0"/>
                        </a:rPr>
                        <a:t>=IF(A1&gt;0,</a:t>
                      </a:r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A2</a:t>
                      </a:r>
                      <a:r>
                        <a:rPr lang="en-CA" dirty="0">
                          <a:latin typeface="Consolas" panose="020B0609020204030204" pitchFamily="49" charset="0"/>
                        </a:rPr>
                        <a:t>,</a:t>
                      </a:r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A3</a:t>
                      </a:r>
                      <a:r>
                        <a:rPr lang="en-CA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8174781"/>
                  </a:ext>
                </a:extLst>
              </a:tr>
              <a:tr h="456788">
                <a:tc>
                  <a:txBody>
                    <a:bodyPr/>
                    <a:lstStyle/>
                    <a:p>
                      <a:r>
                        <a:rPr lang="en-CA" dirty="0"/>
                        <a:t>Boolean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True</a:t>
                      </a:r>
                      <a:r>
                        <a:rPr lang="en-CA" dirty="0"/>
                        <a:t>,</a:t>
                      </a:r>
                      <a:r>
                        <a:rPr lang="en-CA" baseline="0" dirty="0"/>
                        <a:t> </a:t>
                      </a:r>
                      <a:r>
                        <a:rPr lang="en-CA" b="1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False</a:t>
                      </a:r>
                      <a:endParaRPr lang="en-CA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>
                          <a:latin typeface="Consolas" panose="020B0609020204030204" pitchFamily="49" charset="0"/>
                        </a:rPr>
                        <a:t>=IF(1&gt;2,</a:t>
                      </a:r>
                      <a:r>
                        <a:rPr lang="en-CA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CA">
                          <a:latin typeface="Consolas" panose="020B0609020204030204" pitchFamily="49" charset="0"/>
                        </a:rPr>
                        <a:t>,</a:t>
                      </a:r>
                      <a:r>
                        <a:rPr lang="en-CA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CA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187901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524000" y="5105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528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Function Is Right For Your Situation?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Excel provides reminders.</a:t>
            </a:r>
          </a:p>
          <a:p>
            <a:r>
              <a:rPr lang="en-CA" dirty="0"/>
              <a:t>Built in functions are grouped into the ‘formulas’ tab on the ribbon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Also Excel provides “</a:t>
            </a:r>
            <a:r>
              <a:rPr lang="en-CA" dirty="0">
                <a:solidFill>
                  <a:srgbClr val="FF0000"/>
                </a:solidFill>
              </a:rPr>
              <a:t>name completion</a:t>
            </a:r>
            <a:r>
              <a:rPr lang="en-CA" dirty="0"/>
              <a:t>” and “</a:t>
            </a:r>
            <a:r>
              <a:rPr lang="en-CA" dirty="0">
                <a:solidFill>
                  <a:srgbClr val="0000FF"/>
                </a:solidFill>
              </a:rPr>
              <a:t>tool tips</a:t>
            </a:r>
            <a:r>
              <a:rPr lang="en-CA" dirty="0"/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14" y="2651572"/>
            <a:ext cx="4312785" cy="1310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624" t="17969" r="30938" b="57031"/>
          <a:stretch/>
        </p:blipFill>
        <p:spPr>
          <a:xfrm>
            <a:off x="742678" y="4495800"/>
            <a:ext cx="7561659" cy="220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5715000"/>
            <a:ext cx="1143000" cy="990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0544" y="5715000"/>
            <a:ext cx="3747655" cy="533400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91000"/>
            <a:ext cx="3760536" cy="1556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/>
              <a:t>: Specifying Only The True Case (Poor Approach)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Example spreadsheet:</a:t>
            </a:r>
            <a:r>
              <a:rPr lang="en-CA" dirty="0"/>
              <a:t> 16_if_else_invest_or_not_NO_FALSE_return</a:t>
            </a:r>
          </a:p>
          <a:p>
            <a:r>
              <a:rPr lang="en-CA" dirty="0"/>
              <a:t>If only a return value for the true case has been specified:</a:t>
            </a:r>
          </a:p>
          <a:p>
            <a:pPr lvl="1"/>
            <a:r>
              <a:rPr lang="en-CA" dirty="0"/>
              <a:t>When the condition has not been met (False result from the Boolean expression)…literally the text “</a:t>
            </a:r>
            <a:r>
              <a:rPr lang="en-CA" dirty="0">
                <a:latin typeface="Consolas" panose="020B0609020204030204" pitchFamily="49" charset="0"/>
              </a:rPr>
              <a:t>FALSE</a:t>
            </a:r>
            <a:r>
              <a:rPr lang="en-CA" dirty="0"/>
              <a:t>” will be displayed.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709025" y="3822790"/>
            <a:ext cx="259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=IF(B4&gt;=100,"GO!")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310689" y="4368222"/>
            <a:ext cx="2349500" cy="97781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97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86200"/>
            <a:ext cx="3987157" cy="16854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438400"/>
          </a:xfrm>
        </p:spPr>
        <p:txBody>
          <a:bodyPr/>
          <a:lstStyle/>
          <a:p>
            <a:r>
              <a:rPr lang="en-CA" b="1" dirty="0"/>
              <a:t>Example spreadsheet:</a:t>
            </a:r>
            <a:r>
              <a:rPr lang="en-CA" dirty="0"/>
              <a:t> 17_if_else_invest_or_not_ammended</a:t>
            </a:r>
          </a:p>
          <a:p>
            <a:r>
              <a:rPr lang="en-CA" dirty="0"/>
              <a:t>Consequently: </a:t>
            </a:r>
          </a:p>
          <a:p>
            <a:pPr lvl="1"/>
            <a:r>
              <a:rPr lang="en-CA" dirty="0"/>
              <a:t>When a message is desired only when the ‘if condition case’ is true then something, even an 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empty message</a:t>
            </a:r>
            <a:r>
              <a:rPr lang="en-CA" dirty="0"/>
              <a:t>, should be specified for the ‘else return case’ (false that the condition has been met).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/>
              <a:t>: Specifying Only The True Case (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Better Approach</a:t>
            </a:r>
            <a:r>
              <a:rPr lang="en-CA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7800" y="4029577"/>
            <a:ext cx="3048000" cy="5334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=IF(B4&gt;=100,"GO!",</a:t>
            </a:r>
            <a:r>
              <a:rPr lang="en-CA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</a:t>
            </a:r>
            <a:r>
              <a:rPr lang="en-CA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57600" y="4572000"/>
            <a:ext cx="2541109" cy="6096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Logic</a:t>
            </a:r>
            <a:r>
              <a:rPr lang="en-US" dirty="0"/>
              <a:t>: What You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were informally taught the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en-US" dirty="0"/>
              <a:t> as well as the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OR</a:t>
            </a:r>
            <a:r>
              <a:rPr lang="en-US" dirty="0"/>
              <a:t> logical operations in the section covering Internet searches.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“James Tam” Calgary</a:t>
            </a:r>
            <a:r>
              <a:rPr lang="en-US" dirty="0"/>
              <a:t>			Logical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AND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(default)</a:t>
            </a:r>
          </a:p>
          <a:p>
            <a:pPr lvl="1"/>
            <a:r>
              <a:rPr lang="en-US" dirty="0"/>
              <a:t>Vs.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“James Tam”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OR</a:t>
            </a:r>
            <a:r>
              <a:rPr lang="en-US" dirty="0">
                <a:latin typeface="Consolas" panose="020B0609020204030204" pitchFamily="49" charset="0"/>
              </a:rPr>
              <a:t> Calgary</a:t>
            </a:r>
            <a:r>
              <a:rPr lang="en-US" dirty="0"/>
              <a:t>		                Logical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OR</a:t>
            </a:r>
          </a:p>
          <a:p>
            <a:r>
              <a:rPr lang="en-US" dirty="0"/>
              <a:t>More formally: AND, OR are logical operators</a:t>
            </a:r>
          </a:p>
          <a:p>
            <a:r>
              <a:rPr lang="en-US" dirty="0"/>
              <a:t>Mathematical operators take numbers as input and return a number</a:t>
            </a:r>
          </a:p>
          <a:p>
            <a:r>
              <a:rPr lang="en-US" b="1" dirty="0"/>
              <a:t>New term: Logical operators </a:t>
            </a:r>
            <a:r>
              <a:rPr lang="en-US" dirty="0"/>
              <a:t>take a Boolean as input and return a Boolean value.</a:t>
            </a:r>
          </a:p>
          <a:p>
            <a:pPr lvl="1"/>
            <a:r>
              <a:rPr lang="en-US" dirty="0"/>
              <a:t>Logical operators can connect compound (2+) Boolean expressions.</a:t>
            </a:r>
          </a:p>
          <a:p>
            <a:pPr lvl="1"/>
            <a:r>
              <a:rPr lang="en-US" dirty="0"/>
              <a:t>(Boolean expression) Logical operator (Boolean expression)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30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AND: All Restrictions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when </a:t>
            </a:r>
            <a:r>
              <a:rPr lang="en-US" b="1" dirty="0"/>
              <a:t>all conditions </a:t>
            </a:r>
            <a:r>
              <a:rPr lang="en-US" dirty="0"/>
              <a:t>/ Boolean expressions (BE) must be true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Prerequisites for CPSC 233: Introductory programming course as well as discrete math (“as well as” = AND in this case).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Intro programming grade &gt;= C-  AND  Math grade &gt;= C-</a:t>
            </a:r>
          </a:p>
          <a:p>
            <a:pPr lvl="1"/>
            <a:endParaRPr lang="en-US" sz="1800" dirty="0">
              <a:latin typeface="Consolas" panose="020B0609020204030204" pitchFamily="49" charset="0"/>
            </a:endParaRPr>
          </a:p>
          <a:p>
            <a:pPr lvl="1"/>
            <a:endParaRPr lang="en-US" sz="1800" dirty="0">
              <a:latin typeface="Consolas" panose="020B0609020204030204" pitchFamily="49" charset="0"/>
            </a:endParaRPr>
          </a:p>
          <a:p>
            <a:pPr lvl="1"/>
            <a:endParaRPr lang="en-US" sz="1800" dirty="0">
              <a:latin typeface="Consolas" panose="020B0609020204030204" pitchFamily="49" charset="0"/>
            </a:endParaRPr>
          </a:p>
          <a:p>
            <a:pPr lvl="1"/>
            <a:r>
              <a:rPr lang="en-US" sz="1800" dirty="0"/>
              <a:t>If either course grade is not satisfactory it’s false that the requirement is met. </a:t>
            </a:r>
          </a:p>
          <a:p>
            <a:pPr lvl="2"/>
            <a:r>
              <a:rPr lang="en-US" sz="1600" dirty="0"/>
              <a:t>With Logical-</a:t>
            </a:r>
            <a:r>
              <a:rPr lang="en-US" sz="1600" b="1" dirty="0"/>
              <a:t>AND</a:t>
            </a:r>
            <a:r>
              <a:rPr lang="en-US" sz="1600" dirty="0"/>
              <a:t> if </a:t>
            </a:r>
            <a:r>
              <a:rPr lang="en-US" sz="1600" i="1" dirty="0"/>
              <a:t>any</a:t>
            </a:r>
            <a:r>
              <a:rPr lang="en-US" sz="1600" dirty="0"/>
              <a:t> </a:t>
            </a:r>
            <a:r>
              <a:rPr lang="en-US" sz="1600" b="1" dirty="0"/>
              <a:t>Boolean Expression is false</a:t>
            </a:r>
            <a:r>
              <a:rPr lang="en-US" sz="1600" dirty="0"/>
              <a:t> then the </a:t>
            </a:r>
            <a:r>
              <a:rPr lang="en-US" sz="1600" b="1" dirty="0"/>
              <a:t>entire compound condition is made false</a:t>
            </a:r>
            <a:r>
              <a:rPr lang="en-US" sz="1600" dirty="0"/>
              <a:t>.</a:t>
            </a:r>
          </a:p>
          <a:p>
            <a:pPr lvl="1"/>
            <a:r>
              <a:rPr lang="en-US" sz="1800" dirty="0"/>
              <a:t>Only if all course grades satisfactory will it be true that the pre-requisites have been met.</a:t>
            </a:r>
          </a:p>
          <a:p>
            <a:pPr lvl="2"/>
            <a:r>
              <a:rPr lang="en-US" sz="1600" dirty="0"/>
              <a:t>With Logical-</a:t>
            </a:r>
            <a:r>
              <a:rPr lang="en-US" sz="1600" b="1" dirty="0"/>
              <a:t>AND</a:t>
            </a:r>
            <a:r>
              <a:rPr lang="en-US" sz="1600" dirty="0"/>
              <a:t> only if </a:t>
            </a:r>
            <a:r>
              <a:rPr lang="en-US" sz="1600" i="1" dirty="0"/>
              <a:t>all</a:t>
            </a:r>
            <a:r>
              <a:rPr lang="en-US" sz="1600" dirty="0"/>
              <a:t> </a:t>
            </a:r>
            <a:r>
              <a:rPr lang="en-US" sz="1600" b="1" dirty="0"/>
              <a:t>conditions are true </a:t>
            </a:r>
            <a:r>
              <a:rPr lang="en-US" sz="1600" dirty="0"/>
              <a:t>will the entire </a:t>
            </a:r>
            <a:r>
              <a:rPr lang="en-US" sz="1600" b="1" dirty="0"/>
              <a:t>compound condition be true.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66800" y="3657600"/>
            <a:ext cx="6405563" cy="989013"/>
            <a:chOff x="-500" y="1564"/>
            <a:chExt cx="4035" cy="623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-500" y="1564"/>
              <a:ext cx="2088" cy="623"/>
              <a:chOff x="-500" y="1564"/>
              <a:chExt cx="2088" cy="623"/>
            </a:xfrm>
          </p:grpSpPr>
          <p:sp>
            <p:nvSpPr>
              <p:cNvPr id="9" name="AutoShape 6"/>
              <p:cNvSpPr>
                <a:spLocks/>
              </p:cNvSpPr>
              <p:nvPr/>
            </p:nvSpPr>
            <p:spPr bwMode="auto">
              <a:xfrm rot="5400000">
                <a:off x="436" y="628"/>
                <a:ext cx="216" cy="2088"/>
              </a:xfrm>
              <a:prstGeom prst="rightBrace">
                <a:avLst>
                  <a:gd name="adj1" fmla="val 37963"/>
                  <a:gd name="adj2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178" y="1780"/>
                <a:ext cx="1004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dirty="0">
                    <a:latin typeface="Arial" panose="020B0604020202020204" pitchFamily="34" charset="0"/>
                  </a:rPr>
                  <a:t>Condition 1 / BE 1</a:t>
                </a:r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287" y="1580"/>
              <a:ext cx="1248" cy="587"/>
              <a:chOff x="2287" y="1580"/>
              <a:chExt cx="1248" cy="587"/>
            </a:xfrm>
          </p:grpSpPr>
          <p:sp>
            <p:nvSpPr>
              <p:cNvPr id="7" name="AutoShape 9"/>
              <p:cNvSpPr>
                <a:spLocks/>
              </p:cNvSpPr>
              <p:nvPr/>
            </p:nvSpPr>
            <p:spPr bwMode="auto">
              <a:xfrm rot="5400000">
                <a:off x="2803" y="1064"/>
                <a:ext cx="216" cy="1248"/>
              </a:xfrm>
              <a:prstGeom prst="rightBrace">
                <a:avLst>
                  <a:gd name="adj1" fmla="val 48148"/>
                  <a:gd name="adj2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2467" y="1760"/>
                <a:ext cx="96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dirty="0">
                    <a:latin typeface="Arial" panose="020B0604020202020204" pitchFamily="34" charset="0"/>
                  </a:rPr>
                  <a:t>Condition II / BE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146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AND: Many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evaluate the result just extend the general rule:</a:t>
            </a:r>
          </a:p>
          <a:p>
            <a:pPr lvl="1"/>
            <a:r>
              <a:rPr lang="en-US" dirty="0"/>
              <a:t>Multiple AND-expressions </a:t>
            </a:r>
            <a:r>
              <a:rPr lang="en-US" b="1" dirty="0"/>
              <a:t>must all be true </a:t>
            </a:r>
            <a:r>
              <a:rPr lang="en-US" dirty="0"/>
              <a:t>for the overall </a:t>
            </a:r>
            <a:r>
              <a:rPr lang="en-US" b="1" dirty="0"/>
              <a:t>result</a:t>
            </a:r>
            <a:r>
              <a:rPr lang="en-US" dirty="0"/>
              <a:t> to be </a:t>
            </a:r>
            <a:r>
              <a:rPr lang="en-US" b="1" dirty="0"/>
              <a:t>true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</a:t>
            </a:r>
            <a:r>
              <a:rPr lang="en-US" b="1" dirty="0"/>
              <a:t>at least one </a:t>
            </a:r>
            <a:r>
              <a:rPr lang="en-US" dirty="0"/>
              <a:t>expression is </a:t>
            </a:r>
            <a:r>
              <a:rPr lang="en-US" b="1" dirty="0"/>
              <a:t>false</a:t>
            </a:r>
            <a:r>
              <a:rPr lang="en-US" dirty="0"/>
              <a:t> then the overall </a:t>
            </a:r>
            <a:r>
              <a:rPr lang="en-US" b="1" dirty="0"/>
              <a:t>result</a:t>
            </a:r>
            <a:r>
              <a:rPr lang="en-US" dirty="0"/>
              <a:t> is </a:t>
            </a:r>
            <a:r>
              <a:rPr lang="en-US" b="1" dirty="0"/>
              <a:t>false</a:t>
            </a:r>
            <a:r>
              <a:rPr lang="en-US" dirty="0"/>
              <a:t>.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Internet search: </a:t>
            </a:r>
            <a:r>
              <a:rPr lang="en-US" dirty="0">
                <a:latin typeface="Consolas" panose="020B0609020204030204" pitchFamily="49" charset="0"/>
              </a:rPr>
              <a:t>“</a:t>
            </a:r>
            <a:r>
              <a:rPr lang="en-US" b="1" dirty="0">
                <a:latin typeface="Consolas" panose="020B0609020204030204" pitchFamily="49" charset="0"/>
              </a:rPr>
              <a:t>James Tam</a:t>
            </a:r>
            <a:r>
              <a:rPr lang="en-US" dirty="0">
                <a:latin typeface="Consolas" panose="020B0609020204030204" pitchFamily="49" charset="0"/>
              </a:rPr>
              <a:t>” </a:t>
            </a:r>
            <a:r>
              <a:rPr lang="en-US" b="1" dirty="0">
                <a:latin typeface="Consolas" panose="020B0609020204030204" pitchFamily="49" charset="0"/>
              </a:rPr>
              <a:t>CPSC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Calgary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Before a webpage appears as a search result, all three conditions must be met (the three text phrases must appear in that page).</a:t>
            </a:r>
          </a:p>
          <a:p>
            <a:pPr lvl="3"/>
            <a:r>
              <a:rPr lang="en-US" dirty="0"/>
              <a:t>The more search phrases that you include, the more narrow will be your results (fewer).</a:t>
            </a:r>
          </a:p>
          <a:p>
            <a:pPr lvl="1"/>
            <a:r>
              <a:rPr lang="en-US" dirty="0"/>
              <a:t>A course with 3 or more prerequisites.</a:t>
            </a:r>
          </a:p>
          <a:p>
            <a:pPr lvl="1"/>
            <a:r>
              <a:rPr lang="en-US" dirty="0"/>
              <a:t>Job applicants must meet 3 or more requirements e.g. Applicant must be an adult, awarded a university undergraduate degree (or a superior degree), overall grade point from that degree must be at least 3.0.</a:t>
            </a:r>
          </a:p>
        </p:txBody>
      </p:sp>
    </p:spTree>
    <p:extLst>
      <p:ext uri="{BB962C8B-B14F-4D97-AF65-F5344CB8AC3E}">
        <p14:creationId xmlns:p14="http://schemas.microsoft.com/office/powerpoint/2010/main" val="178529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OR: At least One Restriction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when </a:t>
            </a:r>
            <a:r>
              <a:rPr lang="en-US" b="1" dirty="0"/>
              <a:t>at least one</a:t>
            </a:r>
            <a:r>
              <a:rPr lang="en-US" dirty="0"/>
              <a:t> condition / Boolean expression (BE) must be met (true).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Prerequisites for CPSC 233: One of CPSC 217 or 231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</a:rPr>
              <a:t>CPSC 231 GPA &gt;= C-  OR CPSC 217 GPA &gt;= A-</a:t>
            </a:r>
          </a:p>
          <a:p>
            <a:pPr lvl="1"/>
            <a:endParaRPr lang="en-US" sz="1800" dirty="0">
              <a:latin typeface="Consolas" panose="020B0609020204030204" pitchFamily="49" charset="0"/>
            </a:endParaRPr>
          </a:p>
          <a:p>
            <a:pPr lvl="1"/>
            <a:endParaRPr lang="en-US" sz="1800" dirty="0">
              <a:latin typeface="Consolas" panose="020B0609020204030204" pitchFamily="49" charset="0"/>
            </a:endParaRPr>
          </a:p>
          <a:p>
            <a:pPr lvl="1"/>
            <a:endParaRPr lang="en-US" sz="1800" dirty="0">
              <a:latin typeface="Consolas" panose="020B0609020204030204" pitchFamily="49" charset="0"/>
            </a:endParaRPr>
          </a:p>
          <a:p>
            <a:pPr lvl="1"/>
            <a:r>
              <a:rPr lang="en-US" sz="1800" dirty="0"/>
              <a:t>If at least one of: CPSC 217, 231 was completed satisfactorily, then the intro programming requirement was met.</a:t>
            </a:r>
          </a:p>
          <a:p>
            <a:pPr lvl="2"/>
            <a:r>
              <a:rPr lang="en-US" sz="1600" dirty="0"/>
              <a:t>With Logical-OR if </a:t>
            </a:r>
            <a:r>
              <a:rPr lang="en-US" sz="1600" i="1" dirty="0"/>
              <a:t>any</a:t>
            </a:r>
            <a:r>
              <a:rPr lang="en-US" sz="1600" dirty="0"/>
              <a:t> condition / Boolean Expression is true then the </a:t>
            </a:r>
            <a:r>
              <a:rPr lang="en-US" sz="1600" b="1" dirty="0"/>
              <a:t>entire compound condition is made true</a:t>
            </a:r>
            <a:r>
              <a:rPr lang="en-US" sz="1600" dirty="0"/>
              <a:t>.</a:t>
            </a:r>
            <a:endParaRPr lang="en-US" sz="1600" b="1" dirty="0"/>
          </a:p>
          <a:p>
            <a:pPr lvl="1"/>
            <a:r>
              <a:rPr lang="en-US" sz="1800" dirty="0"/>
              <a:t>Only if no courses were completed satisfactorily then the programming requirement has not been met.</a:t>
            </a:r>
          </a:p>
          <a:p>
            <a:pPr lvl="2"/>
            <a:r>
              <a:rPr lang="en-US" sz="1600" dirty="0"/>
              <a:t>With Logical-OR only if </a:t>
            </a:r>
            <a:r>
              <a:rPr lang="en-US" sz="1600" i="1" dirty="0"/>
              <a:t>all</a:t>
            </a:r>
            <a:r>
              <a:rPr lang="en-US" sz="1600" dirty="0"/>
              <a:t> conditions are false will the </a:t>
            </a:r>
            <a:r>
              <a:rPr lang="en-US" sz="1600" b="1" dirty="0"/>
              <a:t>entire compound condition be false</a:t>
            </a:r>
            <a:r>
              <a:rPr lang="en-US" sz="1600" dirty="0"/>
              <a:t>.</a:t>
            </a:r>
            <a:endParaRPr lang="en-US" sz="1600" b="1" dirty="0"/>
          </a:p>
          <a:p>
            <a:pPr lvl="2"/>
            <a:endParaRPr lang="en-US" sz="16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66800" y="3352800"/>
            <a:ext cx="4876801" cy="957263"/>
            <a:chOff x="508" y="1564"/>
            <a:chExt cx="3072" cy="603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508" y="1564"/>
              <a:ext cx="1344" cy="603"/>
              <a:chOff x="508" y="1564"/>
              <a:chExt cx="1344" cy="603"/>
            </a:xfrm>
          </p:grpSpPr>
          <p:sp>
            <p:nvSpPr>
              <p:cNvPr id="9" name="AutoShape 6"/>
              <p:cNvSpPr>
                <a:spLocks/>
              </p:cNvSpPr>
              <p:nvPr/>
            </p:nvSpPr>
            <p:spPr bwMode="auto">
              <a:xfrm rot="5400000">
                <a:off x="1072" y="1000"/>
                <a:ext cx="216" cy="1344"/>
              </a:xfrm>
              <a:prstGeom prst="rightBrace">
                <a:avLst>
                  <a:gd name="adj1" fmla="val 37963"/>
                  <a:gd name="adj2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682" y="1760"/>
                <a:ext cx="956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dirty="0">
                    <a:latin typeface="Arial" panose="020B0604020202020204" pitchFamily="34" charset="0"/>
                  </a:rPr>
                  <a:t>Condition 1 / BE 1</a:t>
                </a:r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332" y="1564"/>
              <a:ext cx="1248" cy="587"/>
              <a:chOff x="2332" y="1564"/>
              <a:chExt cx="1248" cy="587"/>
            </a:xfrm>
          </p:grpSpPr>
          <p:sp>
            <p:nvSpPr>
              <p:cNvPr id="7" name="AutoShape 9"/>
              <p:cNvSpPr>
                <a:spLocks/>
              </p:cNvSpPr>
              <p:nvPr/>
            </p:nvSpPr>
            <p:spPr bwMode="auto">
              <a:xfrm rot="5400000">
                <a:off x="2848" y="1048"/>
                <a:ext cx="216" cy="1248"/>
              </a:xfrm>
              <a:prstGeom prst="rightBrace">
                <a:avLst>
                  <a:gd name="adj1" fmla="val 48148"/>
                  <a:gd name="adj2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2512" y="1744"/>
                <a:ext cx="106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dirty="0">
                    <a:latin typeface="Arial" panose="020B0604020202020204" pitchFamily="34" charset="0"/>
                  </a:rPr>
                  <a:t>Condition 2 / BE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46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OR: Many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was the case with Logical-AND to evaluate the result just extend the general rule:</a:t>
            </a:r>
          </a:p>
          <a:p>
            <a:pPr lvl="1"/>
            <a:r>
              <a:rPr lang="en-US" dirty="0"/>
              <a:t>If </a:t>
            </a:r>
            <a:r>
              <a:rPr lang="en-US" b="1" dirty="0"/>
              <a:t>at least one </a:t>
            </a:r>
            <a:r>
              <a:rPr lang="en-US" dirty="0"/>
              <a:t>expression is true then the overall </a:t>
            </a:r>
            <a:r>
              <a:rPr lang="en-US" b="1" dirty="0"/>
              <a:t>result </a:t>
            </a:r>
            <a:r>
              <a:rPr lang="en-US" dirty="0"/>
              <a:t>is </a:t>
            </a:r>
            <a:r>
              <a:rPr lang="en-US" b="1" dirty="0"/>
              <a:t>true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Multiple </a:t>
            </a:r>
            <a:r>
              <a:rPr lang="en-US" dirty="0">
                <a:latin typeface="Consolas" panose="020B0609020204030204" pitchFamily="49" charset="0"/>
              </a:rPr>
              <a:t>OR</a:t>
            </a:r>
            <a:r>
              <a:rPr lang="en-US" dirty="0"/>
              <a:t>-expressions </a:t>
            </a:r>
            <a:r>
              <a:rPr lang="en-US" b="1" dirty="0"/>
              <a:t>must</a:t>
            </a:r>
            <a:r>
              <a:rPr lang="en-US" dirty="0"/>
              <a:t> </a:t>
            </a:r>
            <a:r>
              <a:rPr lang="en-US" b="1" dirty="0"/>
              <a:t>all be false </a:t>
            </a:r>
            <a:r>
              <a:rPr lang="en-US" dirty="0"/>
              <a:t>for the overall </a:t>
            </a:r>
            <a:r>
              <a:rPr lang="en-US" b="1" dirty="0"/>
              <a:t>result</a:t>
            </a:r>
            <a:r>
              <a:rPr lang="en-US" dirty="0"/>
              <a:t> to be </a:t>
            </a:r>
            <a:r>
              <a:rPr lang="en-US" b="1" dirty="0"/>
              <a:t>false</a:t>
            </a:r>
            <a:r>
              <a:rPr lang="en-US" dirty="0"/>
              <a:t>.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Internet search: </a:t>
            </a:r>
            <a:r>
              <a:rPr lang="en-US" altLang="en-US" dirty="0"/>
              <a:t>“Wayne Gretzky” </a:t>
            </a:r>
            <a:r>
              <a:rPr lang="en-US" altLang="en-US" b="1" dirty="0"/>
              <a:t>OR</a:t>
            </a:r>
            <a:r>
              <a:rPr lang="en-US" altLang="en-US" dirty="0"/>
              <a:t> “The Great One” </a:t>
            </a:r>
            <a:r>
              <a:rPr lang="en-US" altLang="en-US" b="1" dirty="0"/>
              <a:t>OR</a:t>
            </a:r>
            <a:r>
              <a:rPr lang="en-US" altLang="en-US" dirty="0"/>
              <a:t> “Number 99” </a:t>
            </a:r>
            <a:r>
              <a:rPr lang="en-US" altLang="en-US" b="1" dirty="0"/>
              <a:t>OR</a:t>
            </a:r>
            <a:r>
              <a:rPr lang="en-US" altLang="en-US" dirty="0"/>
              <a:t> “Number ninety nine”</a:t>
            </a:r>
          </a:p>
          <a:p>
            <a:pPr lvl="2"/>
            <a:r>
              <a:rPr lang="en-US" altLang="en-US" dirty="0"/>
              <a:t>A website that includes at least one of the text phrases will be shown as a search result.</a:t>
            </a:r>
          </a:p>
          <a:p>
            <a:pPr lvl="3"/>
            <a:r>
              <a:rPr lang="en-US" altLang="en-US" dirty="0"/>
              <a:t>Increasing the number of OR-expressions will broaden (increase) the number of search results.</a:t>
            </a:r>
          </a:p>
          <a:p>
            <a:pPr lvl="1"/>
            <a:r>
              <a:rPr lang="en-US" dirty="0"/>
              <a:t>A course with a choice of prerequisites.</a:t>
            </a:r>
          </a:p>
          <a:p>
            <a:pPr lvl="1"/>
            <a:r>
              <a:rPr lang="en-US" dirty="0"/>
              <a:t>Job applicants can be awarded one of a number of degrees e.g. B.A., B.Comm, B.Sc. etc.</a:t>
            </a:r>
          </a:p>
        </p:txBody>
      </p:sp>
    </p:spTree>
    <p:extLst>
      <p:ext uri="{BB962C8B-B14F-4D97-AF65-F5344CB8AC3E}">
        <p14:creationId xmlns:p14="http://schemas.microsoft.com/office/powerpoint/2010/main" val="7264365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Logical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AND, OR conditions can be combined in actual usage.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Internet search: </a:t>
            </a:r>
            <a:r>
              <a:rPr lang="en-US" altLang="en-US" dirty="0"/>
              <a:t>“Wayne Gretzky” </a:t>
            </a:r>
            <a:r>
              <a:rPr lang="en-US" altLang="en-US" b="1" dirty="0"/>
              <a:t>OR</a:t>
            </a:r>
            <a:r>
              <a:rPr lang="en-US" altLang="en-US" dirty="0"/>
              <a:t> “The Great One” </a:t>
            </a:r>
            <a:r>
              <a:rPr lang="en-US" altLang="en-US" b="1" dirty="0"/>
              <a:t>OR</a:t>
            </a:r>
            <a:r>
              <a:rPr lang="en-US" altLang="en-US" dirty="0"/>
              <a:t> “Number 99” </a:t>
            </a:r>
            <a:r>
              <a:rPr lang="en-US" altLang="en-US" b="1" dirty="0"/>
              <a:t>OR</a:t>
            </a:r>
            <a:r>
              <a:rPr lang="en-US" altLang="en-US" dirty="0"/>
              <a:t> “Number ninety nine” </a:t>
            </a:r>
            <a:r>
              <a:rPr lang="en-US" altLang="en-US" b="1" dirty="0"/>
              <a:t>AND</a:t>
            </a:r>
            <a:r>
              <a:rPr lang="en-US" altLang="en-US" dirty="0"/>
              <a:t> “Edmonton Oilers”</a:t>
            </a:r>
          </a:p>
          <a:p>
            <a:pPr lvl="2"/>
            <a:r>
              <a:rPr lang="en-US" altLang="en-US" dirty="0"/>
              <a:t>A website will show as a search result if it contains at least one of the three ‘names’ as well as containing the text “Edmonton Oilers”.</a:t>
            </a:r>
          </a:p>
          <a:p>
            <a:pPr lvl="1"/>
            <a:r>
              <a:rPr lang="en-US" altLang="en-US" dirty="0"/>
              <a:t>Course prerequisites: CPSC 233 requires one of: CPSC 217, 231 as well as Math 271</a:t>
            </a:r>
          </a:p>
          <a:p>
            <a:pPr lvl="2"/>
            <a:r>
              <a:rPr lang="en-US" altLang="en-US" dirty="0"/>
              <a:t>In actual usage logical operators may be implicit so you should be able to interpret plain English descriptions in an assignment or during an examination.</a:t>
            </a:r>
          </a:p>
          <a:p>
            <a:pPr lvl="2"/>
            <a:r>
              <a:rPr lang="en-US" altLang="en-US" dirty="0"/>
              <a:t>CPSC 217 OR CPSC 231 AND MATH 271</a:t>
            </a:r>
          </a:p>
          <a:p>
            <a:pPr lvl="2"/>
            <a:r>
              <a:rPr lang="en-US" altLang="en-US" dirty="0"/>
              <a:t>With logic and software ‘AND’ is a higher order precedence than OR so the above is not evaluated left-right, the above is the same as:</a:t>
            </a:r>
          </a:p>
          <a:p>
            <a:pPr lvl="3"/>
            <a:r>
              <a:rPr lang="en-US" altLang="en-US" dirty="0"/>
              <a:t>CPSC 217 OR (CPSC 231 AND MATH 271)</a:t>
            </a:r>
          </a:p>
          <a:p>
            <a:pPr lvl="2"/>
            <a:r>
              <a:rPr lang="en-US" altLang="en-US" dirty="0"/>
              <a:t>(CPSC 217 OR CPSC 231) AND MATH 271     (To avoid confusion bracket 						expressions to make things explicit).</a:t>
            </a:r>
            <a:br>
              <a:rPr lang="en-US" altLang="en-US" dirty="0"/>
            </a:b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83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Logical Functions In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CA" dirty="0"/>
              <a:t>The basic logical operations: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CA" dirty="0"/>
              <a:t>,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CA" dirty="0"/>
              <a:t> can be invoked as functions in Excel</a:t>
            </a:r>
          </a:p>
          <a:p>
            <a:pPr lvl="1"/>
            <a:r>
              <a:rPr lang="en-CA" dirty="0"/>
              <a:t>Similar to evaluating logical expressions on paper, all Excel logical function inputs can only be a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CA" dirty="0"/>
              <a:t> or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CA" dirty="0"/>
              <a:t> value.</a:t>
            </a:r>
          </a:p>
          <a:p>
            <a:pPr lvl="1"/>
            <a:r>
              <a:rPr lang="en-CA" dirty="0"/>
              <a:t>Function inputs can be: </a:t>
            </a:r>
          </a:p>
          <a:p>
            <a:pPr lvl="2"/>
            <a:r>
              <a:rPr lang="en-CA" dirty="0"/>
              <a:t>Boolean </a:t>
            </a:r>
            <a:r>
              <a:rPr lang="en-CA" b="1" dirty="0">
                <a:solidFill>
                  <a:srgbClr val="FF0000"/>
                </a:solidFill>
              </a:rPr>
              <a:t>constant</a:t>
            </a:r>
            <a:r>
              <a:rPr lang="en-CA" dirty="0"/>
              <a:t> e.g. </a:t>
            </a:r>
            <a:r>
              <a:rPr lang="en-CA" dirty="0">
                <a:latin typeface="Consolas" panose="020B0609020204030204" pitchFamily="49" charset="0"/>
              </a:rPr>
              <a:t>AND(</a:t>
            </a:r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True</a:t>
            </a:r>
            <a:r>
              <a:rPr lang="en-CA" dirty="0" err="1">
                <a:latin typeface="Consolas" panose="020B0609020204030204" pitchFamily="49" charset="0"/>
              </a:rPr>
              <a:t>,</a:t>
            </a:r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False</a:t>
            </a:r>
            <a:r>
              <a:rPr lang="en-CA" dirty="0" err="1">
                <a:latin typeface="Consolas" panose="020B0609020204030204" pitchFamily="49" charset="0"/>
              </a:rPr>
              <a:t>,</a:t>
            </a:r>
            <a:r>
              <a:rPr lang="en-CA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False</a:t>
            </a:r>
            <a:r>
              <a:rPr lang="en-CA" dirty="0">
                <a:latin typeface="Consolas" panose="020B0609020204030204" pitchFamily="49" charset="0"/>
              </a:rPr>
              <a:t>)</a:t>
            </a:r>
          </a:p>
          <a:p>
            <a:pPr lvl="2"/>
            <a:r>
              <a:rPr lang="en-CA" dirty="0"/>
              <a:t>Boolean 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expression</a:t>
            </a:r>
            <a:r>
              <a:rPr lang="en-CA" dirty="0"/>
              <a:t> e.g. </a:t>
            </a:r>
            <a:r>
              <a:rPr lang="en-CA" dirty="0">
                <a:latin typeface="Consolas" panose="020B0609020204030204" pitchFamily="49" charset="0"/>
              </a:rPr>
              <a:t>OR(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A1&gt;0</a:t>
            </a:r>
            <a:r>
              <a:rPr lang="en-CA" dirty="0">
                <a:latin typeface="Consolas" panose="020B0609020204030204" pitchFamily="49" charset="0"/>
              </a:rPr>
              <a:t>,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A2&gt;0</a:t>
            </a:r>
            <a:r>
              <a:rPr lang="en-CA" dirty="0">
                <a:latin typeface="Consolas" panose="020B0609020204030204" pitchFamily="49" charset="0"/>
              </a:rPr>
              <a:t>,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3&gt;2</a:t>
            </a:r>
            <a:r>
              <a:rPr lang="en-CA" dirty="0">
                <a:latin typeface="Consolas" panose="020B0609020204030204" pitchFamily="49" charset="0"/>
              </a:rPr>
              <a:t>)</a:t>
            </a:r>
          </a:p>
          <a:p>
            <a:pPr lvl="2"/>
            <a:r>
              <a:rPr lang="en-CA" dirty="0"/>
              <a:t>A </a:t>
            </a:r>
            <a:r>
              <a:rPr lang="en-CA" b="1" dirty="0">
                <a:solidFill>
                  <a:srgbClr val="0000FF"/>
                </a:solidFill>
              </a:rPr>
              <a:t>cell</a:t>
            </a:r>
            <a:r>
              <a:rPr lang="en-CA" dirty="0"/>
              <a:t> that contains a Boolean value e.g. </a:t>
            </a:r>
            <a:r>
              <a:rPr lang="en-CA" dirty="0">
                <a:latin typeface="Consolas" panose="020B0609020204030204" pitchFamily="49" charset="0"/>
              </a:rPr>
              <a:t>AND(</a:t>
            </a:r>
            <a:r>
              <a:rPr lang="en-CA" b="1" dirty="0">
                <a:solidFill>
                  <a:srgbClr val="0000FF"/>
                </a:solidFill>
                <a:latin typeface="Consolas" panose="020B0609020204030204" pitchFamily="49" charset="0"/>
              </a:rPr>
              <a:t>A1</a:t>
            </a:r>
            <a:r>
              <a:rPr lang="en-CA" dirty="0">
                <a:latin typeface="Consolas" panose="020B0609020204030204" pitchFamily="49" charset="0"/>
              </a:rPr>
              <a:t>,</a:t>
            </a:r>
            <a:r>
              <a:rPr lang="en-CA" b="1" dirty="0">
                <a:solidFill>
                  <a:srgbClr val="0000FF"/>
                </a:solidFill>
                <a:latin typeface="Consolas" panose="020B0609020204030204" pitchFamily="49" charset="0"/>
              </a:rPr>
              <a:t>A2</a:t>
            </a:r>
            <a:r>
              <a:rPr lang="en-CA" dirty="0">
                <a:latin typeface="Consolas" panose="020B0609020204030204" pitchFamily="49" charset="0"/>
              </a:rPr>
              <a:t>),</a:t>
            </a:r>
            <a:r>
              <a:rPr lang="en-CA" dirty="0"/>
              <a:t> </a:t>
            </a:r>
            <a:r>
              <a:rPr lang="en-CA" dirty="0">
                <a:latin typeface="Consolas" panose="020B0609020204030204" pitchFamily="49" charset="0"/>
              </a:rPr>
              <a:t>OR(</a:t>
            </a:r>
            <a:r>
              <a:rPr lang="en-CA" b="1" dirty="0">
                <a:solidFill>
                  <a:srgbClr val="0000FF"/>
                </a:solidFill>
                <a:latin typeface="Consolas" panose="020B0609020204030204" pitchFamily="49" charset="0"/>
              </a:rPr>
              <a:t>B1</a:t>
            </a:r>
            <a:r>
              <a:rPr lang="en-CA" dirty="0">
                <a:latin typeface="Consolas" panose="020B0609020204030204" pitchFamily="49" charset="0"/>
              </a:rPr>
              <a:t>,</a:t>
            </a:r>
            <a:r>
              <a:rPr lang="en-CA" b="1" dirty="0">
                <a:solidFill>
                  <a:srgbClr val="0000FF"/>
                </a:solidFill>
                <a:latin typeface="Consolas" panose="020B0609020204030204" pitchFamily="49" charset="0"/>
              </a:rPr>
              <a:t>Z2</a:t>
            </a:r>
            <a:r>
              <a:rPr lang="en-CA" dirty="0">
                <a:latin typeface="Consolas" panose="020B0609020204030204" pitchFamily="49" charset="0"/>
              </a:rPr>
              <a:t>)</a:t>
            </a:r>
          </a:p>
          <a:p>
            <a:r>
              <a:rPr lang="en-CA" b="1" dirty="0"/>
              <a:t>Format</a:t>
            </a:r>
            <a:r>
              <a:rPr lang="en-CA" dirty="0"/>
              <a:t>: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AND(&lt;</a:t>
            </a:r>
            <a:r>
              <a:rPr lang="en-CA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True or False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&gt;,&lt;</a:t>
            </a:r>
            <a:r>
              <a:rPr lang="en-CA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True or False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&gt;...)</a:t>
            </a:r>
          </a:p>
          <a:p>
            <a:pPr marL="23495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OR(&lt;</a:t>
            </a:r>
            <a:r>
              <a:rPr lang="en-CA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True or False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&gt;,&lt;</a:t>
            </a:r>
            <a:r>
              <a:rPr lang="en-CA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True or False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&gt;...)</a:t>
            </a:r>
          </a:p>
          <a:p>
            <a:pPr marL="234950" lvl="1" indent="0"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9613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 Of Inputs: Logic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Examples</a:t>
            </a:r>
            <a:r>
              <a:rPr lang="en-CA" dirty="0"/>
              <a:t> (spreadsheet name: 18_logic)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AND(C1&gt;=45,D1="John Smith")   </a:t>
            </a:r>
            <a:endParaRPr lang="en-CA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OR(C1&gt;=0,D2&gt;=0)               </a:t>
            </a:r>
            <a:endParaRPr lang="en-CA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dirty="0">
              <a:cs typeface="Consolas" panose="020B0609020204030204" pitchFamily="49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506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Input Format For Excel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r>
              <a:rPr lang="en-CA" dirty="0"/>
              <a:t>Required input is typically a </a:t>
            </a:r>
            <a:r>
              <a:rPr lang="en-CA" b="1" dirty="0">
                <a:solidFill>
                  <a:srgbClr val="FF0000"/>
                </a:solidFill>
              </a:rPr>
              <a:t>range of cells</a:t>
            </a:r>
          </a:p>
          <a:p>
            <a:pPr lvl="1"/>
            <a:r>
              <a:rPr lang="en-CA" b="1" dirty="0"/>
              <a:t>Format</a:t>
            </a:r>
            <a:r>
              <a:rPr lang="en-CA" dirty="0"/>
              <a:t>:</a:t>
            </a:r>
            <a:br>
              <a:rPr lang="en-CA" dirty="0"/>
            </a:br>
            <a:r>
              <a:rPr lang="en-CA" dirty="0">
                <a:latin typeface="Consolas" panose="020B0609020204030204" pitchFamily="49" charset="0"/>
              </a:rPr>
              <a:t>=FUNCTION(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start cell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 : &lt;</a:t>
            </a:r>
            <a:r>
              <a:rPr lang="en-CA" b="1" i="1" dirty="0">
                <a:solidFill>
                  <a:srgbClr val="FF0000"/>
                </a:solidFill>
                <a:latin typeface="Consolas" panose="020B0609020204030204" pitchFamily="49" charset="0"/>
              </a:rPr>
              <a:t>end cell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&gt;)</a:t>
            </a:r>
          </a:p>
          <a:p>
            <a:pPr lvl="1"/>
            <a:r>
              <a:rPr lang="en-CA" b="1" dirty="0"/>
              <a:t>Example</a:t>
            </a:r>
            <a:r>
              <a:rPr lang="en-CA" dirty="0"/>
              <a:t>:</a:t>
            </a:r>
          </a:p>
          <a:p>
            <a:pPr marL="234950" lvl="1" indent="215900">
              <a:buNone/>
            </a:pPr>
            <a:r>
              <a:rPr lang="en-CA" dirty="0">
                <a:latin typeface="Consolas" panose="020B0609020204030204" pitchFamily="49" charset="0"/>
              </a:rPr>
              <a:t>=AVERAGE(</a:t>
            </a:r>
            <a:r>
              <a:rPr lang="en-CA" b="1" dirty="0">
                <a:solidFill>
                  <a:srgbClr val="FF0000"/>
                </a:solidFill>
                <a:latin typeface="Consolas" panose="020B0609020204030204" pitchFamily="49" charset="0"/>
              </a:rPr>
              <a:t>A1:A3</a:t>
            </a:r>
            <a:r>
              <a:rPr lang="en-CA" dirty="0">
                <a:latin typeface="Consolas" panose="020B0609020204030204" pitchFamily="49" charset="0"/>
              </a:rPr>
              <a:t>)</a:t>
            </a:r>
          </a:p>
          <a:p>
            <a:r>
              <a:rPr lang="en-CA" dirty="0"/>
              <a:t>Alternatively input may be 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</a:rPr>
              <a:t>fixed inputs </a:t>
            </a:r>
            <a:r>
              <a:rPr lang="en-CA" dirty="0"/>
              <a:t>(type data directly into the brackets)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=AVERAGE(</a:t>
            </a:r>
            <a:r>
              <a:rPr lang="en-CA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20,30,10</a:t>
            </a:r>
            <a:r>
              <a:rPr lang="en-CA" dirty="0">
                <a:latin typeface="Consolas" panose="020B0609020204030204" pitchFamily="49" charset="0"/>
              </a:rPr>
              <a:t>)</a:t>
            </a:r>
          </a:p>
          <a:p>
            <a:pPr marL="265113" indent="-252413"/>
            <a:r>
              <a:rPr lang="en-CA" b="1" dirty="0">
                <a:solidFill>
                  <a:srgbClr val="0000FF"/>
                </a:solidFill>
              </a:rPr>
              <a:t>Optional function inputs (“arguments”)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</a:rPr>
              <a:t>Distinguished by the use of square brackets [</a:t>
            </a:r>
            <a:r>
              <a:rPr lang="en-CA" b="1" dirty="0">
                <a:solidFill>
                  <a:srgbClr val="0000FF"/>
                </a:solidFill>
                <a:latin typeface="Consolas" panose="020B0609020204030204" pitchFamily="49" charset="0"/>
              </a:rPr>
              <a:t>optional argument</a:t>
            </a:r>
            <a:r>
              <a:rPr lang="en-CA" dirty="0">
                <a:latin typeface="Consolas" panose="020B0609020204030204" pitchFamily="49" charset="0"/>
              </a:rPr>
              <a:t>]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=IF (</a:t>
            </a:r>
            <a:r>
              <a:rPr lang="en-CA" i="1" dirty="0">
                <a:latin typeface="Consolas" panose="020B0609020204030204" pitchFamily="49" charset="0"/>
                <a:cs typeface="Consolas" panose="020B0609020204030204" pitchFamily="49" charset="0"/>
              </a:rPr>
              <a:t>&lt;condition to check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&gt;, 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 &lt;</a:t>
            </a:r>
            <a:r>
              <a:rPr lang="en-CA" i="1" dirty="0">
                <a:latin typeface="Consolas" panose="020B0609020204030204" pitchFamily="49" charset="0"/>
                <a:cs typeface="Consolas" panose="020B0609020204030204" pitchFamily="49" charset="0"/>
              </a:rPr>
              <a:t>return value: condition true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&gt;, </a:t>
            </a:r>
          </a:p>
          <a:p>
            <a:pPr marL="23495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CA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[&lt;</a:t>
            </a:r>
            <a:r>
              <a:rPr lang="en-CA" b="1" i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 value: condition false</a:t>
            </a:r>
            <a:r>
              <a:rPr lang="en-CA" b="1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&gt;]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1"/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3200400" y="3200400"/>
            <a:ext cx="5410200" cy="1524000"/>
            <a:chOff x="3200400" y="3200400"/>
            <a:chExt cx="5410200" cy="1524000"/>
          </a:xfrm>
        </p:grpSpPr>
        <p:sp>
          <p:nvSpPr>
            <p:cNvPr id="4" name="TextBox 3"/>
            <p:cNvSpPr txBox="1"/>
            <p:nvPr/>
          </p:nvSpPr>
          <p:spPr>
            <a:xfrm>
              <a:off x="6705600" y="3771900"/>
              <a:ext cx="1905000" cy="9525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the exam you can see either form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3200400" y="3200400"/>
              <a:ext cx="3505200" cy="990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3276600" y="4191000"/>
              <a:ext cx="3352800" cy="152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994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Terminology: </a:t>
            </a:r>
            <a:r>
              <a:rPr lang="en-US" b="1" dirty="0">
                <a:solidFill>
                  <a:srgbClr val="0000FF"/>
                </a:solidFill>
              </a:rPr>
              <a:t>Nested Calculation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Nested calculation: one calculation is nested within another second calculation when the </a:t>
            </a:r>
            <a:r>
              <a:rPr lang="en-US" b="1" dirty="0"/>
              <a:t>result of the first calculation is used to determine the result of the second calculation</a:t>
            </a:r>
            <a:r>
              <a:rPr lang="en-US" dirty="0"/>
              <a:t>.</a:t>
            </a:r>
          </a:p>
          <a:p>
            <a:r>
              <a:rPr lang="en-US" dirty="0"/>
              <a:t>Simple example: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Calories expended = (</a:t>
            </a:r>
            <a:r>
              <a:rPr lang="en-US" sz="1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height + 7</a:t>
            </a:r>
            <a:r>
              <a:rPr lang="en-US" sz="1800" dirty="0">
                <a:latin typeface="Comic Sans MS" panose="030F0702030302020204" pitchFamily="66" charset="0"/>
              </a:rPr>
              <a:t>) * 100</a:t>
            </a:r>
          </a:p>
          <a:p>
            <a:r>
              <a:rPr lang="en-US" dirty="0"/>
              <a:t>More complex example:</a:t>
            </a:r>
          </a:p>
          <a:p>
            <a:pPr lvl="1"/>
            <a:r>
              <a:rPr lang="en-US" dirty="0"/>
              <a:t>First calculation: determine the total cost of salaries and other expenditures for each Canadian province.</a:t>
            </a:r>
          </a:p>
          <a:p>
            <a:pPr lvl="1"/>
            <a:r>
              <a:rPr lang="en-US" dirty="0"/>
              <a:t>Second calculation: determine total for all sources of revenue for each province.</a:t>
            </a:r>
          </a:p>
          <a:p>
            <a:pPr lvl="1"/>
            <a:r>
              <a:rPr lang="en-US" dirty="0"/>
              <a:t>Third calculation: calculate the surplus (of deficit) for each province</a:t>
            </a:r>
          </a:p>
          <a:p>
            <a:pPr marL="352425" lvl="2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= (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sum all provincial revenues</a:t>
            </a:r>
            <a:r>
              <a:rPr lang="en-US" sz="1600" dirty="0">
                <a:latin typeface="Consolas" panose="020B0609020204030204" pitchFamily="49" charset="0"/>
              </a:rPr>
              <a:t>) – (</a:t>
            </a:r>
            <a:r>
              <a:rPr lang="en-US" sz="1600" b="1" dirty="0">
                <a:solidFill>
                  <a:srgbClr val="0000FF"/>
                </a:solidFill>
                <a:latin typeface="Consolas" panose="020B0609020204030204" pitchFamily="49" charset="0"/>
              </a:rPr>
              <a:t>total provincial expenditures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dirty="0"/>
              <a:t>The calculations for revenues and expenditures are nested within (part of) the calculation for the surplus (or deficit)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8415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Nested Functions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return </a:t>
            </a:r>
            <a:r>
              <a:rPr lang="en-US" b="1" dirty="0"/>
              <a:t>result of one function is used as an argument for another function</a:t>
            </a:r>
            <a:r>
              <a:rPr lang="en-US" dirty="0"/>
              <a:t>.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Find the maximum grade for each lecture section.</a:t>
            </a:r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/>
              <a:t>Lecture 01: </a:t>
            </a:r>
            <a:r>
              <a:rPr lang="en-US" dirty="0">
                <a:latin typeface="Consolas" panose="020B0609020204030204" pitchFamily="49" charset="0"/>
              </a:rPr>
              <a:t>=MAX(A2:A101)</a:t>
            </a:r>
          </a:p>
          <a:p>
            <a:pPr lvl="2"/>
            <a:r>
              <a:rPr lang="en-US" dirty="0"/>
              <a:t>Lecture 02: </a:t>
            </a:r>
            <a:r>
              <a:rPr lang="en-US" dirty="0">
                <a:latin typeface="Consolas" panose="020B0609020204030204" pitchFamily="49" charset="0"/>
              </a:rPr>
              <a:t>=MAX(B2:B101)</a:t>
            </a:r>
          </a:p>
          <a:p>
            <a:pPr lvl="1"/>
            <a:r>
              <a:rPr lang="en-US" dirty="0"/>
              <a:t>Calculate the average of the lecture maximums</a:t>
            </a:r>
          </a:p>
          <a:p>
            <a:pPr lvl="2"/>
            <a:r>
              <a:rPr lang="en-US" dirty="0"/>
              <a:t>Average of the maximum scores: = AVERAGE(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MAX(A2:A101)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MAX(B2:B101)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lvl="2"/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704313" y="5163312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=MAX(A2:A101)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5163312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MAX(B2:B101)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6025" y="6219551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=AVERAGE(    ,     )</a:t>
            </a:r>
            <a:endParaRPr lang="en-CA" dirty="0"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84711" y="5480120"/>
            <a:ext cx="901273" cy="886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044314" y="5480120"/>
            <a:ext cx="1079004" cy="906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45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Using One Function’s Return Value As Input For Another Function (Nesting Functions: Logic, IF)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95" y="1524000"/>
            <a:ext cx="5486400" cy="5029200"/>
          </a:xfrm>
        </p:spPr>
        <p:txBody>
          <a:bodyPr/>
          <a:lstStyle/>
          <a:p>
            <a:r>
              <a:rPr lang="en-CA" dirty="0"/>
              <a:t>Breaking down the process into parts</a:t>
            </a:r>
          </a:p>
          <a:p>
            <a:pPr marL="692150" lvl="1" indent="-457200">
              <a:buFont typeface="+mj-lt"/>
              <a:buAutoNum type="arabicPeriod"/>
            </a:pPr>
            <a:r>
              <a:rPr lang="en-CA" b="1" dirty="0">
                <a:solidFill>
                  <a:srgbClr val="FF0000"/>
                </a:solidFill>
              </a:rPr>
              <a:t>Call a function </a:t>
            </a:r>
            <a:r>
              <a:rPr lang="en-CA" dirty="0"/>
              <a:t>and that function </a:t>
            </a:r>
            <a:r>
              <a:rPr lang="en-CA" b="1" dirty="0">
                <a:solidFill>
                  <a:srgbClr val="0000FF"/>
                </a:solidFill>
              </a:rPr>
              <a:t>returns</a:t>
            </a:r>
            <a:r>
              <a:rPr lang="en-CA" dirty="0"/>
              <a:t> a value e.g. </a:t>
            </a:r>
            <a:r>
              <a:rPr lang="en-CA" dirty="0">
                <a:latin typeface="Consolas" panose="020B0609020204030204" pitchFamily="49" charset="0"/>
              </a:rPr>
              <a:t>B4</a:t>
            </a:r>
            <a:r>
              <a:rPr lang="en-CA" dirty="0"/>
              <a:t> = 3.7, </a:t>
            </a:r>
            <a:r>
              <a:rPr lang="en-CA" dirty="0">
                <a:latin typeface="Consolas" panose="020B0609020204030204" pitchFamily="49" charset="0"/>
              </a:rPr>
              <a:t>C4</a:t>
            </a:r>
            <a:r>
              <a:rPr lang="en-CA" dirty="0"/>
              <a:t> = 4</a:t>
            </a:r>
          </a:p>
          <a:p>
            <a:pPr marL="692150" lvl="1" indent="-457200">
              <a:buFont typeface="+mj-lt"/>
              <a:buAutoNum type="arabicPeriod"/>
            </a:pPr>
            <a:endParaRPr lang="en-CA" dirty="0"/>
          </a:p>
          <a:p>
            <a:pPr marL="692150" lvl="1" indent="-457200">
              <a:buFont typeface="+mj-lt"/>
              <a:buAutoNum type="arabicPeriod"/>
            </a:pPr>
            <a:endParaRPr lang="en-CA" dirty="0"/>
          </a:p>
          <a:p>
            <a:pPr marL="234950" lvl="1" indent="0">
              <a:buNone/>
            </a:pPr>
            <a:endParaRPr lang="en-CA" dirty="0"/>
          </a:p>
          <a:p>
            <a:pPr marL="692150" lvl="1" indent="-457200">
              <a:buFont typeface="+mj-lt"/>
              <a:buAutoNum type="arabicPeriod" startAt="2"/>
            </a:pPr>
            <a:r>
              <a:rPr lang="en-CA" dirty="0"/>
              <a:t>Use the return value of the first function as part/all of the </a:t>
            </a:r>
            <a:r>
              <a:rPr lang="en-CA" b="1" dirty="0">
                <a:solidFill>
                  <a:srgbClr val="FF0000"/>
                </a:solidFill>
              </a:rPr>
              <a:t>input</a:t>
            </a:r>
            <a:r>
              <a:rPr lang="en-CA" dirty="0"/>
              <a:t> of a second function</a:t>
            </a:r>
          </a:p>
          <a:p>
            <a:pPr marL="809625" lvl="2" indent="-120650">
              <a:buFont typeface="Arial" panose="020B0604020202020204" pitchFamily="34" charset="0"/>
              <a:buChar char="•"/>
            </a:pPr>
            <a:r>
              <a:rPr lang="en-CA" dirty="0"/>
              <a:t>The first function is </a:t>
            </a:r>
            <a:r>
              <a:rPr lang="en-CA" i="1" dirty="0"/>
              <a:t>nested</a:t>
            </a:r>
            <a:r>
              <a:rPr lang="en-CA" dirty="0"/>
              <a:t> within the second function.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943600" y="2438400"/>
            <a:ext cx="2881313" cy="1045509"/>
            <a:chOff x="6061191" y="2257425"/>
            <a:chExt cx="2881313" cy="1045509"/>
          </a:xfrm>
        </p:grpSpPr>
        <p:sp>
          <p:nvSpPr>
            <p:cNvPr id="4" name="TextBox 3"/>
            <p:cNvSpPr txBox="1"/>
            <p:nvPr/>
          </p:nvSpPr>
          <p:spPr>
            <a:xfrm>
              <a:off x="6061191" y="2257425"/>
              <a:ext cx="2881313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AND(B4&gt;=3.7,C4&gt;=5)</a:t>
              </a:r>
              <a:endParaRPr lang="en-CA" sz="2000" b="1" dirty="0">
                <a:solidFill>
                  <a:srgbClr val="FF0000"/>
                </a:solidFill>
                <a:latin typeface="Consolas" panose="020B0609020204030204" pitchFamily="49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119128" y="2552700"/>
              <a:ext cx="424672" cy="4191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857519" y="2883834"/>
              <a:ext cx="1762654" cy="4191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Returns </a:t>
              </a:r>
              <a:r>
                <a:rPr lang="en-CA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False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87896" y="3476625"/>
            <a:ext cx="2695576" cy="1114425"/>
            <a:chOff x="5463116" y="3438525"/>
            <a:chExt cx="2695576" cy="1114425"/>
          </a:xfrm>
        </p:grpSpPr>
        <p:sp>
          <p:nvSpPr>
            <p:cNvPr id="13" name="TextBox 12"/>
            <p:cNvSpPr txBox="1"/>
            <p:nvPr/>
          </p:nvSpPr>
          <p:spPr>
            <a:xfrm>
              <a:off x="5463116" y="4095750"/>
              <a:ext cx="2695576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sz="2000" dirty="0">
                  <a:latin typeface="Consolas" panose="020B0609020204030204" pitchFamily="49" charset="0"/>
                  <a:cs typeface="Arial" panose="020B0604020202020204" pitchFamily="34" charset="0"/>
                </a:rPr>
                <a:t>=</a:t>
              </a:r>
              <a:r>
                <a:rPr lang="en-CA" sz="2000" b="1" dirty="0">
                  <a:solidFill>
                    <a:srgbClr val="FF0000"/>
                  </a:solidFill>
                  <a:latin typeface="Consolas" panose="020B0609020204030204" pitchFamily="49" charset="0"/>
                  <a:cs typeface="Arial" panose="020B0604020202020204" pitchFamily="34" charset="0"/>
                </a:rPr>
                <a:t>IF(  , "H","")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6360178" y="3438525"/>
              <a:ext cx="841251" cy="8143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4872981" y="4819650"/>
            <a:ext cx="4038600" cy="954107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Actual formulation of the function</a:t>
            </a:r>
          </a:p>
          <a:p>
            <a:r>
              <a:rPr lang="en-CA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IF(AND(B4&gt;=3.7,C4&gt;=5),</a:t>
            </a:r>
            <a:r>
              <a:rPr lang="en-CA" dirty="0">
                <a:solidFill>
                  <a:schemeClr val="bg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"H","")</a:t>
            </a:r>
          </a:p>
          <a:p>
            <a:endParaRPr lang="en-CA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7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Logic And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/>
              <a:t>’s: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Being on the Dean’s list requires: a grade point of 3.7 or higher and a full load 5 or more courses.</a:t>
            </a:r>
          </a:p>
          <a:p>
            <a:r>
              <a:rPr lang="en-CA" dirty="0"/>
              <a:t>AND Excel example: Dean’s list</a:t>
            </a:r>
          </a:p>
          <a:p>
            <a:pPr lvl="1"/>
            <a:r>
              <a:rPr lang="en-CA" dirty="0"/>
              <a:t>Signify when a student has made the Dean’s list requirements with an “D”, blank cell otherwise.</a:t>
            </a:r>
          </a:p>
          <a:p>
            <a:pPr lvl="1"/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b="1" dirty="0"/>
          </a:p>
          <a:p>
            <a:endParaRPr lang="en-CA" b="1" dirty="0"/>
          </a:p>
          <a:p>
            <a:r>
              <a:rPr lang="en-CA" b="1" dirty="0"/>
              <a:t>Example spreadsheet:</a:t>
            </a:r>
            <a:r>
              <a:rPr lang="en-CA" dirty="0"/>
              <a:t> </a:t>
            </a:r>
            <a:r>
              <a:rPr lang="en-CA" dirty="0">
                <a:latin typeface="Consolas" panose="020B0609020204030204" pitchFamily="49" charset="0"/>
              </a:rPr>
              <a:t>19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_if_with_logic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3733800"/>
            <a:ext cx="457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CA" sz="2000" dirty="0">
                <a:latin typeface="Consolas" panose="020B0609020204030204" pitchFamily="49" charset="0"/>
                <a:cs typeface="Consolas" panose="020B0609020204030204" pitchFamily="49" charset="0"/>
              </a:rPr>
              <a:t>=IF(AND(B4&gt;=3.7,C4&gt;=5),"D","")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505200" y="4214290"/>
            <a:ext cx="3200400" cy="125479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80" y="4442890"/>
            <a:ext cx="2428875" cy="1209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081" y="4442890"/>
            <a:ext cx="80941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uiExpan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Logic And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CA" dirty="0"/>
              <a:t>’s: Example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OR Example: Hired if at least one requirement has been met:</a:t>
            </a:r>
          </a:p>
          <a:p>
            <a:pPr lvl="1"/>
            <a:r>
              <a:rPr lang="en-CA" dirty="0"/>
              <a:t>work experience of 5+ years, </a:t>
            </a:r>
          </a:p>
          <a:p>
            <a:pPr lvl="1"/>
            <a:r>
              <a:rPr lang="en-CA" dirty="0"/>
              <a:t>grade 3.7 or higher</a:t>
            </a:r>
          </a:p>
          <a:p>
            <a:pPr lvl="1"/>
            <a:r>
              <a:rPr lang="en-CA" dirty="0"/>
              <a:t>(Same spreadsheet as previous example)</a:t>
            </a:r>
          </a:p>
          <a:p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2782863" y="4800601"/>
            <a:ext cx="5786094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=IF(OR(E12&gt;=5,G16&gt;=3.7),"1+ requirement met","")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5800" y="3124200"/>
            <a:ext cx="1488458" cy="1233263"/>
            <a:chOff x="688351" y="2666999"/>
            <a:chExt cx="1488458" cy="12332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77306" t="19158"/>
            <a:stretch/>
          </p:blipFill>
          <p:spPr>
            <a:xfrm>
              <a:off x="800098" y="2971799"/>
              <a:ext cx="1376711" cy="92846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8351" y="2666999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>
                  <a:latin typeface="Arial" panose="020B0604020202020204" pitchFamily="34" charset="0"/>
                  <a:cs typeface="Arial" panose="020B0604020202020204" pitchFamily="34" charset="0"/>
                </a:rPr>
                <a:t>E12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5799" y="4586063"/>
            <a:ext cx="1756717" cy="1043937"/>
            <a:chOff x="688350" y="4128862"/>
            <a:chExt cx="1756717" cy="10439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098" y="4425086"/>
              <a:ext cx="1644969" cy="74771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88350" y="4128862"/>
              <a:ext cx="759449" cy="381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CA" b="1" dirty="0">
                  <a:latin typeface="Arial" panose="020B0604020202020204" pitchFamily="34" charset="0"/>
                  <a:cs typeface="Arial" panose="020B0604020202020204" pitchFamily="34" charset="0"/>
                </a:rPr>
                <a:t>G16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99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Formatting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Example spreadsheet:</a:t>
            </a:r>
            <a:r>
              <a:rPr lang="en-CA" dirty="0"/>
              <a:t> </a:t>
            </a:r>
            <a:r>
              <a:rPr lang="en-CA" dirty="0" smtClean="0">
                <a:latin typeface="Consolas" panose="020B0609020204030204" pitchFamily="49" charset="0"/>
              </a:rPr>
              <a:t>20_conditional_formatting</a:t>
            </a:r>
            <a:endParaRPr lang="en-CA" dirty="0">
              <a:latin typeface="Consolas" panose="020B0609020204030204" pitchFamily="49" charset="0"/>
            </a:endParaRPr>
          </a:p>
          <a:p>
            <a:r>
              <a:rPr lang="en-CA" dirty="0"/>
              <a:t>It can be used to visually highlight data which has met a certain condition.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19400"/>
            <a:ext cx="3429000" cy="2589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3505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Highlight if sales exceeds 100,000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430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Conditional Formatting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Home Tab-&gt; (Styles group: Conditional formatting)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sz="1800" dirty="0"/>
              <a:t>With the previous example select: </a:t>
            </a:r>
          </a:p>
          <a:p>
            <a:pPr lvl="2"/>
            <a:r>
              <a:rPr lang="en-US" dirty="0"/>
              <a:t>“</a:t>
            </a:r>
            <a:r>
              <a:rPr lang="en-US" dirty="0">
                <a:latin typeface="Consolas" panose="020B0609020204030204" pitchFamily="49" charset="0"/>
              </a:rPr>
              <a:t>Greater Than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Enter 99999.99 with “Light Red Fill with Dark Red Text”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3048000" cy="300325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11998" y="2101230"/>
            <a:ext cx="4520004" cy="3087445"/>
            <a:chOff x="2499504" y="2590800"/>
            <a:chExt cx="4520004" cy="3087445"/>
          </a:xfrm>
        </p:grpSpPr>
        <p:sp>
          <p:nvSpPr>
            <p:cNvPr id="5" name="Freeform 4"/>
            <p:cNvSpPr/>
            <p:nvPr/>
          </p:nvSpPr>
          <p:spPr>
            <a:xfrm>
              <a:off x="2499504" y="2590800"/>
              <a:ext cx="1624404" cy="3087445"/>
            </a:xfrm>
            <a:custGeom>
              <a:avLst/>
              <a:gdLst>
                <a:gd name="connsiteX0" fmla="*/ 494851 w 1624404"/>
                <a:gd name="connsiteY0" fmla="*/ 0 h 3087445"/>
                <a:gd name="connsiteX1" fmla="*/ 828338 w 1624404"/>
                <a:gd name="connsiteY1" fmla="*/ 21515 h 3087445"/>
                <a:gd name="connsiteX2" fmla="*/ 871369 w 1624404"/>
                <a:gd name="connsiteY2" fmla="*/ 32273 h 3087445"/>
                <a:gd name="connsiteX3" fmla="*/ 935915 w 1624404"/>
                <a:gd name="connsiteY3" fmla="*/ 43031 h 3087445"/>
                <a:gd name="connsiteX4" fmla="*/ 1011218 w 1624404"/>
                <a:gd name="connsiteY4" fmla="*/ 64546 h 3087445"/>
                <a:gd name="connsiteX5" fmla="*/ 1086522 w 1624404"/>
                <a:gd name="connsiteY5" fmla="*/ 96819 h 3087445"/>
                <a:gd name="connsiteX6" fmla="*/ 1140310 w 1624404"/>
                <a:gd name="connsiteY6" fmla="*/ 118334 h 3087445"/>
                <a:gd name="connsiteX7" fmla="*/ 1183341 w 1624404"/>
                <a:gd name="connsiteY7" fmla="*/ 129092 h 3087445"/>
                <a:gd name="connsiteX8" fmla="*/ 1269402 w 1624404"/>
                <a:gd name="connsiteY8" fmla="*/ 172122 h 3087445"/>
                <a:gd name="connsiteX9" fmla="*/ 1344706 w 1624404"/>
                <a:gd name="connsiteY9" fmla="*/ 247426 h 3087445"/>
                <a:gd name="connsiteX10" fmla="*/ 1420009 w 1624404"/>
                <a:gd name="connsiteY10" fmla="*/ 311972 h 3087445"/>
                <a:gd name="connsiteX11" fmla="*/ 1452282 w 1624404"/>
                <a:gd name="connsiteY11" fmla="*/ 333487 h 3087445"/>
                <a:gd name="connsiteX12" fmla="*/ 1516828 w 1624404"/>
                <a:gd name="connsiteY12" fmla="*/ 376518 h 3087445"/>
                <a:gd name="connsiteX13" fmla="*/ 1538343 w 1624404"/>
                <a:gd name="connsiteY13" fmla="*/ 408791 h 3087445"/>
                <a:gd name="connsiteX14" fmla="*/ 1549101 w 1624404"/>
                <a:gd name="connsiteY14" fmla="*/ 451821 h 3087445"/>
                <a:gd name="connsiteX15" fmla="*/ 1570616 w 1624404"/>
                <a:gd name="connsiteY15" fmla="*/ 494852 h 3087445"/>
                <a:gd name="connsiteX16" fmla="*/ 1581374 w 1624404"/>
                <a:gd name="connsiteY16" fmla="*/ 623944 h 3087445"/>
                <a:gd name="connsiteX17" fmla="*/ 1602889 w 1624404"/>
                <a:gd name="connsiteY17" fmla="*/ 688489 h 3087445"/>
                <a:gd name="connsiteX18" fmla="*/ 1613647 w 1624404"/>
                <a:gd name="connsiteY18" fmla="*/ 806824 h 3087445"/>
                <a:gd name="connsiteX19" fmla="*/ 1624404 w 1624404"/>
                <a:gd name="connsiteY19" fmla="*/ 839096 h 3087445"/>
                <a:gd name="connsiteX20" fmla="*/ 1613647 w 1624404"/>
                <a:gd name="connsiteY20" fmla="*/ 978946 h 3087445"/>
                <a:gd name="connsiteX21" fmla="*/ 1592131 w 1624404"/>
                <a:gd name="connsiteY21" fmla="*/ 1065007 h 3087445"/>
                <a:gd name="connsiteX22" fmla="*/ 1581374 w 1624404"/>
                <a:gd name="connsiteY22" fmla="*/ 1775012 h 3087445"/>
                <a:gd name="connsiteX23" fmla="*/ 1570616 w 1624404"/>
                <a:gd name="connsiteY23" fmla="*/ 1893346 h 3087445"/>
                <a:gd name="connsiteX24" fmla="*/ 1549101 w 1624404"/>
                <a:gd name="connsiteY24" fmla="*/ 2398955 h 3087445"/>
                <a:gd name="connsiteX25" fmla="*/ 1527586 w 1624404"/>
                <a:gd name="connsiteY25" fmla="*/ 2592593 h 3087445"/>
                <a:gd name="connsiteX26" fmla="*/ 1506070 w 1624404"/>
                <a:gd name="connsiteY26" fmla="*/ 2657139 h 3087445"/>
                <a:gd name="connsiteX27" fmla="*/ 1484555 w 1624404"/>
                <a:gd name="connsiteY27" fmla="*/ 2743200 h 3087445"/>
                <a:gd name="connsiteX28" fmla="*/ 1473797 w 1624404"/>
                <a:gd name="connsiteY28" fmla="*/ 2775473 h 3087445"/>
                <a:gd name="connsiteX29" fmla="*/ 1452282 w 1624404"/>
                <a:gd name="connsiteY29" fmla="*/ 2807746 h 3087445"/>
                <a:gd name="connsiteX30" fmla="*/ 1430767 w 1624404"/>
                <a:gd name="connsiteY30" fmla="*/ 2915322 h 3087445"/>
                <a:gd name="connsiteX31" fmla="*/ 1420009 w 1624404"/>
                <a:gd name="connsiteY31" fmla="*/ 3044414 h 3087445"/>
                <a:gd name="connsiteX32" fmla="*/ 1387736 w 1624404"/>
                <a:gd name="connsiteY32" fmla="*/ 3065929 h 3087445"/>
                <a:gd name="connsiteX33" fmla="*/ 1054249 w 1624404"/>
                <a:gd name="connsiteY33" fmla="*/ 3076687 h 3087445"/>
                <a:gd name="connsiteX34" fmla="*/ 1021976 w 1624404"/>
                <a:gd name="connsiteY34" fmla="*/ 3087445 h 3087445"/>
                <a:gd name="connsiteX35" fmla="*/ 903642 w 1624404"/>
                <a:gd name="connsiteY35" fmla="*/ 3065929 h 3087445"/>
                <a:gd name="connsiteX36" fmla="*/ 763793 w 1624404"/>
                <a:gd name="connsiteY36" fmla="*/ 3055172 h 3087445"/>
                <a:gd name="connsiteX37" fmla="*/ 720762 w 1624404"/>
                <a:gd name="connsiteY37" fmla="*/ 3033656 h 3087445"/>
                <a:gd name="connsiteX38" fmla="*/ 580913 w 1624404"/>
                <a:gd name="connsiteY38" fmla="*/ 3022899 h 3087445"/>
                <a:gd name="connsiteX39" fmla="*/ 505609 w 1624404"/>
                <a:gd name="connsiteY39" fmla="*/ 3012141 h 3087445"/>
                <a:gd name="connsiteX40" fmla="*/ 441063 w 1624404"/>
                <a:gd name="connsiteY40" fmla="*/ 2990626 h 3087445"/>
                <a:gd name="connsiteX41" fmla="*/ 344244 w 1624404"/>
                <a:gd name="connsiteY41" fmla="*/ 2969111 h 3087445"/>
                <a:gd name="connsiteX42" fmla="*/ 301214 w 1624404"/>
                <a:gd name="connsiteY42" fmla="*/ 2958353 h 3087445"/>
                <a:gd name="connsiteX43" fmla="*/ 247426 w 1624404"/>
                <a:gd name="connsiteY43" fmla="*/ 2947595 h 3087445"/>
                <a:gd name="connsiteX44" fmla="*/ 172122 w 1624404"/>
                <a:gd name="connsiteY44" fmla="*/ 2861534 h 3087445"/>
                <a:gd name="connsiteX45" fmla="*/ 107576 w 1624404"/>
                <a:gd name="connsiteY45" fmla="*/ 2753958 h 3087445"/>
                <a:gd name="connsiteX46" fmla="*/ 86061 w 1624404"/>
                <a:gd name="connsiteY46" fmla="*/ 2700169 h 3087445"/>
                <a:gd name="connsiteX47" fmla="*/ 75303 w 1624404"/>
                <a:gd name="connsiteY47" fmla="*/ 2657139 h 3087445"/>
                <a:gd name="connsiteX48" fmla="*/ 53788 w 1624404"/>
                <a:gd name="connsiteY48" fmla="*/ 2624866 h 3087445"/>
                <a:gd name="connsiteX49" fmla="*/ 43030 w 1624404"/>
                <a:gd name="connsiteY49" fmla="*/ 2528047 h 3087445"/>
                <a:gd name="connsiteX50" fmla="*/ 32273 w 1624404"/>
                <a:gd name="connsiteY50" fmla="*/ 2485016 h 3087445"/>
                <a:gd name="connsiteX51" fmla="*/ 10757 w 1624404"/>
                <a:gd name="connsiteY51" fmla="*/ 2151529 h 3087445"/>
                <a:gd name="connsiteX52" fmla="*/ 0 w 1624404"/>
                <a:gd name="connsiteY52" fmla="*/ 2054711 h 3087445"/>
                <a:gd name="connsiteX53" fmla="*/ 10757 w 1624404"/>
                <a:gd name="connsiteY53" fmla="*/ 1667435 h 3087445"/>
                <a:gd name="connsiteX54" fmla="*/ 32273 w 1624404"/>
                <a:gd name="connsiteY54" fmla="*/ 1592132 h 3087445"/>
                <a:gd name="connsiteX55" fmla="*/ 43030 w 1624404"/>
                <a:gd name="connsiteY55" fmla="*/ 1538344 h 3087445"/>
                <a:gd name="connsiteX56" fmla="*/ 53788 w 1624404"/>
                <a:gd name="connsiteY56" fmla="*/ 914400 h 3087445"/>
                <a:gd name="connsiteX57" fmla="*/ 64546 w 1624404"/>
                <a:gd name="connsiteY57" fmla="*/ 882127 h 3087445"/>
                <a:gd name="connsiteX58" fmla="*/ 75303 w 1624404"/>
                <a:gd name="connsiteY58" fmla="*/ 731520 h 3087445"/>
                <a:gd name="connsiteX59" fmla="*/ 96818 w 1624404"/>
                <a:gd name="connsiteY59" fmla="*/ 645459 h 3087445"/>
                <a:gd name="connsiteX60" fmla="*/ 96818 w 1624404"/>
                <a:gd name="connsiteY60" fmla="*/ 441064 h 3087445"/>
                <a:gd name="connsiteX61" fmla="*/ 118334 w 1624404"/>
                <a:gd name="connsiteY61" fmla="*/ 419548 h 3087445"/>
                <a:gd name="connsiteX62" fmla="*/ 129091 w 1624404"/>
                <a:gd name="connsiteY62" fmla="*/ 376518 h 3087445"/>
                <a:gd name="connsiteX63" fmla="*/ 150607 w 1624404"/>
                <a:gd name="connsiteY63" fmla="*/ 355002 h 3087445"/>
                <a:gd name="connsiteX64" fmla="*/ 193637 w 1624404"/>
                <a:gd name="connsiteY64" fmla="*/ 290456 h 3087445"/>
                <a:gd name="connsiteX65" fmla="*/ 204395 w 1624404"/>
                <a:gd name="connsiteY65" fmla="*/ 258184 h 3087445"/>
                <a:gd name="connsiteX66" fmla="*/ 215153 w 1624404"/>
                <a:gd name="connsiteY66" fmla="*/ 215153 h 3087445"/>
                <a:gd name="connsiteX67" fmla="*/ 279698 w 1624404"/>
                <a:gd name="connsiteY67" fmla="*/ 172122 h 3087445"/>
                <a:gd name="connsiteX68" fmla="*/ 311971 w 1624404"/>
                <a:gd name="connsiteY68" fmla="*/ 150607 h 3087445"/>
                <a:gd name="connsiteX69" fmla="*/ 387275 w 1624404"/>
                <a:gd name="connsiteY69" fmla="*/ 129092 h 3087445"/>
                <a:gd name="connsiteX70" fmla="*/ 505609 w 1624404"/>
                <a:gd name="connsiteY70" fmla="*/ 107576 h 3087445"/>
                <a:gd name="connsiteX71" fmla="*/ 1043491 w 1624404"/>
                <a:gd name="connsiteY71" fmla="*/ 75304 h 3087445"/>
                <a:gd name="connsiteX72" fmla="*/ 1301675 w 1624404"/>
                <a:gd name="connsiteY72" fmla="*/ 64546 h 3087445"/>
                <a:gd name="connsiteX73" fmla="*/ 1387736 w 1624404"/>
                <a:gd name="connsiteY73" fmla="*/ 43031 h 3087445"/>
                <a:gd name="connsiteX74" fmla="*/ 1430767 w 1624404"/>
                <a:gd name="connsiteY74" fmla="*/ 21515 h 308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624404" h="3087445">
                  <a:moveTo>
                    <a:pt x="494851" y="0"/>
                  </a:moveTo>
                  <a:cubicBezTo>
                    <a:pt x="606013" y="7172"/>
                    <a:pt x="717352" y="12002"/>
                    <a:pt x="828338" y="21515"/>
                  </a:cubicBezTo>
                  <a:cubicBezTo>
                    <a:pt x="843069" y="22778"/>
                    <a:pt x="856871" y="29373"/>
                    <a:pt x="871369" y="32273"/>
                  </a:cubicBezTo>
                  <a:cubicBezTo>
                    <a:pt x="892758" y="36551"/>
                    <a:pt x="914526" y="38753"/>
                    <a:pt x="935915" y="43031"/>
                  </a:cubicBezTo>
                  <a:cubicBezTo>
                    <a:pt x="969694" y="49787"/>
                    <a:pt x="980452" y="54290"/>
                    <a:pt x="1011218" y="64546"/>
                  </a:cubicBezTo>
                  <a:cubicBezTo>
                    <a:pt x="1050714" y="104040"/>
                    <a:pt x="1013684" y="74967"/>
                    <a:pt x="1086522" y="96819"/>
                  </a:cubicBezTo>
                  <a:cubicBezTo>
                    <a:pt x="1105018" y="102368"/>
                    <a:pt x="1121990" y="112227"/>
                    <a:pt x="1140310" y="118334"/>
                  </a:cubicBezTo>
                  <a:cubicBezTo>
                    <a:pt x="1154336" y="123009"/>
                    <a:pt x="1169693" y="123405"/>
                    <a:pt x="1183341" y="129092"/>
                  </a:cubicBezTo>
                  <a:cubicBezTo>
                    <a:pt x="1212947" y="141428"/>
                    <a:pt x="1269402" y="172122"/>
                    <a:pt x="1269402" y="172122"/>
                  </a:cubicBezTo>
                  <a:cubicBezTo>
                    <a:pt x="1288337" y="228926"/>
                    <a:pt x="1270725" y="198105"/>
                    <a:pt x="1344706" y="247426"/>
                  </a:cubicBezTo>
                  <a:cubicBezTo>
                    <a:pt x="1418797" y="296820"/>
                    <a:pt x="1328704" y="233711"/>
                    <a:pt x="1420009" y="311972"/>
                  </a:cubicBezTo>
                  <a:cubicBezTo>
                    <a:pt x="1429825" y="320386"/>
                    <a:pt x="1442350" y="325210"/>
                    <a:pt x="1452282" y="333487"/>
                  </a:cubicBezTo>
                  <a:cubicBezTo>
                    <a:pt x="1506005" y="378256"/>
                    <a:pt x="1460111" y="357612"/>
                    <a:pt x="1516828" y="376518"/>
                  </a:cubicBezTo>
                  <a:cubicBezTo>
                    <a:pt x="1524000" y="387276"/>
                    <a:pt x="1533250" y="396907"/>
                    <a:pt x="1538343" y="408791"/>
                  </a:cubicBezTo>
                  <a:cubicBezTo>
                    <a:pt x="1544167" y="422380"/>
                    <a:pt x="1543910" y="437978"/>
                    <a:pt x="1549101" y="451821"/>
                  </a:cubicBezTo>
                  <a:cubicBezTo>
                    <a:pt x="1554732" y="466837"/>
                    <a:pt x="1563444" y="480508"/>
                    <a:pt x="1570616" y="494852"/>
                  </a:cubicBezTo>
                  <a:cubicBezTo>
                    <a:pt x="1574202" y="537883"/>
                    <a:pt x="1574275" y="581352"/>
                    <a:pt x="1581374" y="623944"/>
                  </a:cubicBezTo>
                  <a:cubicBezTo>
                    <a:pt x="1585102" y="646314"/>
                    <a:pt x="1602889" y="688489"/>
                    <a:pt x="1602889" y="688489"/>
                  </a:cubicBezTo>
                  <a:cubicBezTo>
                    <a:pt x="1606475" y="727934"/>
                    <a:pt x="1608046" y="767614"/>
                    <a:pt x="1613647" y="806824"/>
                  </a:cubicBezTo>
                  <a:cubicBezTo>
                    <a:pt x="1615251" y="818049"/>
                    <a:pt x="1624404" y="827757"/>
                    <a:pt x="1624404" y="839096"/>
                  </a:cubicBezTo>
                  <a:cubicBezTo>
                    <a:pt x="1624404" y="885850"/>
                    <a:pt x="1620259" y="932662"/>
                    <a:pt x="1613647" y="978946"/>
                  </a:cubicBezTo>
                  <a:cubicBezTo>
                    <a:pt x="1609465" y="1008219"/>
                    <a:pt x="1592131" y="1065007"/>
                    <a:pt x="1592131" y="1065007"/>
                  </a:cubicBezTo>
                  <a:cubicBezTo>
                    <a:pt x="1588545" y="1301675"/>
                    <a:pt x="1587520" y="1538396"/>
                    <a:pt x="1581374" y="1775012"/>
                  </a:cubicBezTo>
                  <a:cubicBezTo>
                    <a:pt x="1580346" y="1814606"/>
                    <a:pt x="1572110" y="1853767"/>
                    <a:pt x="1570616" y="1893346"/>
                  </a:cubicBezTo>
                  <a:cubicBezTo>
                    <a:pt x="1551353" y="2403797"/>
                    <a:pt x="1590381" y="2192545"/>
                    <a:pt x="1549101" y="2398955"/>
                  </a:cubicBezTo>
                  <a:cubicBezTo>
                    <a:pt x="1544221" y="2462390"/>
                    <a:pt x="1544665" y="2529972"/>
                    <a:pt x="1527586" y="2592593"/>
                  </a:cubicBezTo>
                  <a:cubicBezTo>
                    <a:pt x="1521619" y="2614473"/>
                    <a:pt x="1511570" y="2635137"/>
                    <a:pt x="1506070" y="2657139"/>
                  </a:cubicBezTo>
                  <a:cubicBezTo>
                    <a:pt x="1498898" y="2685826"/>
                    <a:pt x="1493906" y="2715148"/>
                    <a:pt x="1484555" y="2743200"/>
                  </a:cubicBezTo>
                  <a:cubicBezTo>
                    <a:pt x="1480969" y="2753958"/>
                    <a:pt x="1478868" y="2765331"/>
                    <a:pt x="1473797" y="2775473"/>
                  </a:cubicBezTo>
                  <a:cubicBezTo>
                    <a:pt x="1468015" y="2787037"/>
                    <a:pt x="1459454" y="2796988"/>
                    <a:pt x="1452282" y="2807746"/>
                  </a:cubicBezTo>
                  <a:cubicBezTo>
                    <a:pt x="1441596" y="2850488"/>
                    <a:pt x="1436043" y="2867836"/>
                    <a:pt x="1430767" y="2915322"/>
                  </a:cubicBezTo>
                  <a:cubicBezTo>
                    <a:pt x="1425999" y="2958238"/>
                    <a:pt x="1431872" y="3002896"/>
                    <a:pt x="1420009" y="3044414"/>
                  </a:cubicBezTo>
                  <a:cubicBezTo>
                    <a:pt x="1416457" y="3056846"/>
                    <a:pt x="1400615" y="3064793"/>
                    <a:pt x="1387736" y="3065929"/>
                  </a:cubicBezTo>
                  <a:cubicBezTo>
                    <a:pt x="1276946" y="3075705"/>
                    <a:pt x="1165411" y="3073101"/>
                    <a:pt x="1054249" y="3076687"/>
                  </a:cubicBezTo>
                  <a:cubicBezTo>
                    <a:pt x="1043491" y="3080273"/>
                    <a:pt x="1033316" y="3087445"/>
                    <a:pt x="1021976" y="3087445"/>
                  </a:cubicBezTo>
                  <a:cubicBezTo>
                    <a:pt x="991520" y="3087445"/>
                    <a:pt x="935123" y="3069427"/>
                    <a:pt x="903642" y="3065929"/>
                  </a:cubicBezTo>
                  <a:cubicBezTo>
                    <a:pt x="857174" y="3060766"/>
                    <a:pt x="810409" y="3058758"/>
                    <a:pt x="763793" y="3055172"/>
                  </a:cubicBezTo>
                  <a:cubicBezTo>
                    <a:pt x="749449" y="3048000"/>
                    <a:pt x="736555" y="3036443"/>
                    <a:pt x="720762" y="3033656"/>
                  </a:cubicBezTo>
                  <a:cubicBezTo>
                    <a:pt x="674719" y="3025531"/>
                    <a:pt x="627435" y="3027551"/>
                    <a:pt x="580913" y="3022899"/>
                  </a:cubicBezTo>
                  <a:cubicBezTo>
                    <a:pt x="555683" y="3020376"/>
                    <a:pt x="530710" y="3015727"/>
                    <a:pt x="505609" y="3012141"/>
                  </a:cubicBezTo>
                  <a:cubicBezTo>
                    <a:pt x="484094" y="3004969"/>
                    <a:pt x="463202" y="2995546"/>
                    <a:pt x="441063" y="2990626"/>
                  </a:cubicBezTo>
                  <a:lnTo>
                    <a:pt x="344244" y="2969111"/>
                  </a:lnTo>
                  <a:cubicBezTo>
                    <a:pt x="329838" y="2965786"/>
                    <a:pt x="315647" y="2961560"/>
                    <a:pt x="301214" y="2958353"/>
                  </a:cubicBezTo>
                  <a:cubicBezTo>
                    <a:pt x="283365" y="2954386"/>
                    <a:pt x="265355" y="2951181"/>
                    <a:pt x="247426" y="2947595"/>
                  </a:cubicBezTo>
                  <a:cubicBezTo>
                    <a:pt x="226361" y="2926530"/>
                    <a:pt x="186355" y="2893558"/>
                    <a:pt x="172122" y="2861534"/>
                  </a:cubicBezTo>
                  <a:cubicBezTo>
                    <a:pt x="127435" y="2760987"/>
                    <a:pt x="181632" y="2828012"/>
                    <a:pt x="107576" y="2753958"/>
                  </a:cubicBezTo>
                  <a:cubicBezTo>
                    <a:pt x="100404" y="2736028"/>
                    <a:pt x="92168" y="2718489"/>
                    <a:pt x="86061" y="2700169"/>
                  </a:cubicBezTo>
                  <a:cubicBezTo>
                    <a:pt x="81386" y="2686143"/>
                    <a:pt x="81127" y="2670728"/>
                    <a:pt x="75303" y="2657139"/>
                  </a:cubicBezTo>
                  <a:cubicBezTo>
                    <a:pt x="70210" y="2645255"/>
                    <a:pt x="60960" y="2635624"/>
                    <a:pt x="53788" y="2624866"/>
                  </a:cubicBezTo>
                  <a:cubicBezTo>
                    <a:pt x="50202" y="2592593"/>
                    <a:pt x="47967" y="2560141"/>
                    <a:pt x="43030" y="2528047"/>
                  </a:cubicBezTo>
                  <a:cubicBezTo>
                    <a:pt x="40782" y="2513434"/>
                    <a:pt x="33536" y="2499747"/>
                    <a:pt x="32273" y="2485016"/>
                  </a:cubicBezTo>
                  <a:cubicBezTo>
                    <a:pt x="22760" y="2374030"/>
                    <a:pt x="19088" y="2262610"/>
                    <a:pt x="10757" y="2151529"/>
                  </a:cubicBezTo>
                  <a:cubicBezTo>
                    <a:pt x="8328" y="2119149"/>
                    <a:pt x="3586" y="2086984"/>
                    <a:pt x="0" y="2054711"/>
                  </a:cubicBezTo>
                  <a:cubicBezTo>
                    <a:pt x="3586" y="1925619"/>
                    <a:pt x="4308" y="1796416"/>
                    <a:pt x="10757" y="1667435"/>
                  </a:cubicBezTo>
                  <a:cubicBezTo>
                    <a:pt x="12015" y="1642282"/>
                    <a:pt x="26236" y="1616282"/>
                    <a:pt x="32273" y="1592132"/>
                  </a:cubicBezTo>
                  <a:cubicBezTo>
                    <a:pt x="36708" y="1574394"/>
                    <a:pt x="39444" y="1556273"/>
                    <a:pt x="43030" y="1538344"/>
                  </a:cubicBezTo>
                  <a:cubicBezTo>
                    <a:pt x="46616" y="1330363"/>
                    <a:pt x="46971" y="1122301"/>
                    <a:pt x="53788" y="914400"/>
                  </a:cubicBezTo>
                  <a:cubicBezTo>
                    <a:pt x="54160" y="903066"/>
                    <a:pt x="63221" y="893389"/>
                    <a:pt x="64546" y="882127"/>
                  </a:cubicBezTo>
                  <a:cubicBezTo>
                    <a:pt x="70427" y="832141"/>
                    <a:pt x="70034" y="781574"/>
                    <a:pt x="75303" y="731520"/>
                  </a:cubicBezTo>
                  <a:cubicBezTo>
                    <a:pt x="79297" y="693579"/>
                    <a:pt x="85854" y="678355"/>
                    <a:pt x="96818" y="645459"/>
                  </a:cubicBezTo>
                  <a:cubicBezTo>
                    <a:pt x="89213" y="569404"/>
                    <a:pt x="76330" y="516185"/>
                    <a:pt x="96818" y="441064"/>
                  </a:cubicBezTo>
                  <a:cubicBezTo>
                    <a:pt x="99487" y="431279"/>
                    <a:pt x="111162" y="426720"/>
                    <a:pt x="118334" y="419548"/>
                  </a:cubicBezTo>
                  <a:cubicBezTo>
                    <a:pt x="121920" y="405205"/>
                    <a:pt x="122479" y="389742"/>
                    <a:pt x="129091" y="376518"/>
                  </a:cubicBezTo>
                  <a:cubicBezTo>
                    <a:pt x="133627" y="367446"/>
                    <a:pt x="144521" y="363116"/>
                    <a:pt x="150607" y="355002"/>
                  </a:cubicBezTo>
                  <a:cubicBezTo>
                    <a:pt x="166122" y="334315"/>
                    <a:pt x="185459" y="314987"/>
                    <a:pt x="193637" y="290456"/>
                  </a:cubicBezTo>
                  <a:cubicBezTo>
                    <a:pt x="197223" y="279699"/>
                    <a:pt x="201280" y="269087"/>
                    <a:pt x="204395" y="258184"/>
                  </a:cubicBezTo>
                  <a:cubicBezTo>
                    <a:pt x="208457" y="243968"/>
                    <a:pt x="207818" y="227990"/>
                    <a:pt x="215153" y="215153"/>
                  </a:cubicBezTo>
                  <a:cubicBezTo>
                    <a:pt x="239624" y="172329"/>
                    <a:pt x="244785" y="189579"/>
                    <a:pt x="279698" y="172122"/>
                  </a:cubicBezTo>
                  <a:cubicBezTo>
                    <a:pt x="291262" y="166340"/>
                    <a:pt x="300407" y="156389"/>
                    <a:pt x="311971" y="150607"/>
                  </a:cubicBezTo>
                  <a:cubicBezTo>
                    <a:pt x="329172" y="142007"/>
                    <a:pt x="371183" y="133690"/>
                    <a:pt x="387275" y="129092"/>
                  </a:cubicBezTo>
                  <a:cubicBezTo>
                    <a:pt x="464670" y="106979"/>
                    <a:pt x="363181" y="125380"/>
                    <a:pt x="505609" y="107576"/>
                  </a:cubicBezTo>
                  <a:cubicBezTo>
                    <a:pt x="721444" y="35632"/>
                    <a:pt x="536571" y="90213"/>
                    <a:pt x="1043491" y="75304"/>
                  </a:cubicBezTo>
                  <a:cubicBezTo>
                    <a:pt x="1129590" y="72772"/>
                    <a:pt x="1215614" y="68132"/>
                    <a:pt x="1301675" y="64546"/>
                  </a:cubicBezTo>
                  <a:cubicBezTo>
                    <a:pt x="1330362" y="57374"/>
                    <a:pt x="1366827" y="63941"/>
                    <a:pt x="1387736" y="43031"/>
                  </a:cubicBezTo>
                  <a:cubicBezTo>
                    <a:pt x="1414322" y="16444"/>
                    <a:pt x="1399108" y="21515"/>
                    <a:pt x="1430767" y="215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23908" y="2819400"/>
              <a:ext cx="2895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If you don’t know much about visual design then keep it simple, stick to the basics!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5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Ways Of Graphically Representing Information</a:t>
            </a:r>
            <a:endParaRPr lang="en-CA" alt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Pie chart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Bar graph</a:t>
            </a:r>
          </a:p>
          <a:p>
            <a:pPr lvl="1"/>
            <a:r>
              <a:rPr lang="en-US" altLang="en-US" dirty="0"/>
              <a:t>Excel: Column (vertical), </a:t>
            </a:r>
          </a:p>
          <a:p>
            <a:pPr marL="234950" lvl="1" indent="0">
              <a:buNone/>
            </a:pPr>
            <a:r>
              <a:rPr lang="en-US" altLang="en-US" dirty="0"/>
              <a:t>    bar (horizontal)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Line graph</a:t>
            </a:r>
            <a:endParaRPr lang="en-CA" alt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0750" y="3016250"/>
            <a:ext cx="1872313" cy="236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9" r="62783" b="27752"/>
          <a:stretch/>
        </p:blipFill>
        <p:spPr>
          <a:xfrm>
            <a:off x="3703221" y="1530350"/>
            <a:ext cx="1554579" cy="13679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908" y="5533054"/>
            <a:ext cx="3298222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9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bldLvl="3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Pie Charts</a:t>
            </a:r>
            <a:endParaRPr lang="en-CA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 dirty="0"/>
              <a:t>Good for showing proportions, how much of the whole does each item contribute.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CA" altLang="en-US" dirty="0"/>
          </a:p>
          <a:p>
            <a:r>
              <a:rPr lang="en-CA" altLang="en-US" dirty="0"/>
              <a:t>It’s poor for showing exact numeric values.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76200" y="2286000"/>
          <a:ext cx="3632200" cy="207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201855" y="4826000"/>
          <a:ext cx="3543300" cy="187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59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 bldLvl="3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Bar And Line Graphs</a:t>
            </a:r>
            <a:endParaRPr lang="en-CA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1125" lvl="1" indent="-111125">
              <a:spcBef>
                <a:spcPct val="30000"/>
              </a:spcBef>
              <a:buSzTx/>
              <a:buFontTx/>
              <a:buChar char="•"/>
            </a:pPr>
            <a:r>
              <a:rPr lang="en-CA" altLang="en-US" sz="2400" dirty="0"/>
              <a:t>For showing trends</a:t>
            </a:r>
          </a:p>
          <a:p>
            <a:pPr marL="111125" lvl="1" indent="-111125">
              <a:spcBef>
                <a:spcPct val="30000"/>
              </a:spcBef>
              <a:buSzTx/>
              <a:buFontTx/>
              <a:buChar char="•"/>
            </a:pPr>
            <a:endParaRPr lang="en-US" altLang="en-US" sz="2400" dirty="0"/>
          </a:p>
          <a:p>
            <a:pPr marL="111125" lvl="1" indent="-111125">
              <a:spcBef>
                <a:spcPct val="30000"/>
              </a:spcBef>
              <a:buSzTx/>
              <a:buFontTx/>
              <a:buChar char="•"/>
            </a:pPr>
            <a:endParaRPr lang="en-US" altLang="en-US" sz="2400" dirty="0"/>
          </a:p>
          <a:p>
            <a:pPr marL="111125" lvl="1" indent="-111125">
              <a:spcBef>
                <a:spcPct val="30000"/>
              </a:spcBef>
              <a:buSzTx/>
              <a:buFontTx/>
              <a:buChar char="•"/>
            </a:pPr>
            <a:endParaRPr lang="en-US" altLang="en-US" sz="2400" dirty="0"/>
          </a:p>
          <a:p>
            <a:pPr marL="111125" lvl="1" indent="-111125">
              <a:spcBef>
                <a:spcPct val="30000"/>
              </a:spcBef>
              <a:buSzTx/>
              <a:buFont typeface="Times New Roman" panose="02020603050405020304" pitchFamily="18" charset="0"/>
              <a:buNone/>
            </a:pPr>
            <a:endParaRPr lang="en-CA" altLang="en-US" sz="2400" dirty="0"/>
          </a:p>
          <a:p>
            <a:pPr marL="111125" lvl="1" indent="-111125">
              <a:spcBef>
                <a:spcPct val="30000"/>
              </a:spcBef>
              <a:buSzTx/>
              <a:buFontTx/>
              <a:buChar char="•"/>
            </a:pPr>
            <a:r>
              <a:rPr lang="en-CA" altLang="en-US" sz="2400" dirty="0"/>
              <a:t>Comparing functions</a:t>
            </a:r>
          </a:p>
          <a:p>
            <a:endParaRPr lang="en-CA" altLang="en-US" dirty="0"/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695661" y="1923440"/>
          <a:ext cx="3363912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hart" r:id="rId3" imgW="5219624" imgH="2752801" progId="Excel.Sheet.8">
                  <p:embed/>
                </p:oleObj>
              </mc:Choice>
              <mc:Fallback>
                <p:oleObj name="Chart" r:id="rId3" imgW="5219624" imgH="275280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61" y="1923440"/>
                        <a:ext cx="3363912" cy="177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699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609600" y="4194730"/>
          <a:ext cx="4800600" cy="276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644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3" grpId="1" build="p" bldLvl="3"/>
      <p:bldOleChart spid="81922" grpId="0" 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 spreadsheet: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10_basic_statistics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Example formulas: </a:t>
            </a:r>
            <a:r>
              <a:rPr lang="en-US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</a:rPr>
              <a:t>, AVERAGE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</a:rPr>
              <a:t>, MIN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</a:rPr>
              <a:t>, MAX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dirty="0"/>
              <a:t>General usage:</a:t>
            </a:r>
          </a:p>
          <a:p>
            <a:pPr lvl="1"/>
            <a:r>
              <a:rPr lang="en-US" dirty="0"/>
              <a:t>Each formula requires as input a sequence of numbers</a:t>
            </a:r>
          </a:p>
          <a:p>
            <a:pPr lvl="1"/>
            <a:r>
              <a:rPr lang="en-US" dirty="0"/>
              <a:t>E.g., formula(1,2,3):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Sum = 6</a:t>
            </a:r>
            <a:r>
              <a:rPr lang="en-US" dirty="0"/>
              <a:t>		,	</a:t>
            </a:r>
            <a:r>
              <a:rPr lang="en-US" dirty="0">
                <a:latin typeface="Consolas" panose="020B0609020204030204" pitchFamily="49" charset="0"/>
              </a:rPr>
              <a:t>=SUM(1,2,3)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Average = 2</a:t>
            </a:r>
            <a:r>
              <a:rPr lang="en-US" dirty="0"/>
              <a:t>	,	</a:t>
            </a:r>
            <a:r>
              <a:rPr lang="en-US" dirty="0">
                <a:latin typeface="Consolas" panose="020B0609020204030204" pitchFamily="49" charset="0"/>
              </a:rPr>
              <a:t>=AVERAGE(1,2,3)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Min = 1		</a:t>
            </a:r>
            <a:r>
              <a:rPr lang="en-US" dirty="0"/>
              <a:t>,	</a:t>
            </a:r>
            <a:r>
              <a:rPr lang="en-US" dirty="0">
                <a:latin typeface="Consolas" panose="020B0609020204030204" pitchFamily="49" charset="0"/>
              </a:rPr>
              <a:t>=MIN(1,2,3)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Max = 3		</a:t>
            </a:r>
            <a:r>
              <a:rPr lang="en-US" dirty="0"/>
              <a:t>,	</a:t>
            </a:r>
            <a:r>
              <a:rPr lang="en-US" dirty="0">
                <a:latin typeface="Consolas" panose="020B0609020204030204" pitchFamily="49" charset="0"/>
              </a:rPr>
              <a:t>=MAX(1,2,3)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1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Graphs Using Excel: Specifying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the range of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5410199" cy="389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3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Graphs Using Excel: Inserting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Insert-&gt; (Charts Group: Type of graph e.g. 2D Column)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981200"/>
            <a:ext cx="5791200" cy="498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584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Graphs Using Excel: Choosing Specific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select non-adjacent columns select the first column, press and don’t release control and then select the next column.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5" r="41438" b="37970"/>
          <a:stretch/>
        </p:blipFill>
        <p:spPr bwMode="auto">
          <a:xfrm>
            <a:off x="846756" y="2345166"/>
            <a:ext cx="4167395" cy="230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6" t="57789" b="3685"/>
          <a:stretch/>
        </p:blipFill>
        <p:spPr bwMode="auto">
          <a:xfrm>
            <a:off x="3657600" y="4297479"/>
            <a:ext cx="4267737" cy="250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8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The Graph Title (And Other Parts)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371600"/>
            <a:ext cx="7696200" cy="485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370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Rules Of Thumb For Graphs</a:t>
            </a:r>
            <a:endParaRPr lang="en-CA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-457200">
              <a:buFont typeface="+mj-lt"/>
              <a:buAutoNum type="arabicPeriod"/>
            </a:pPr>
            <a:r>
              <a:rPr lang="en-US" altLang="en-US" sz="2400" dirty="0"/>
              <a:t>What type of graph to use:</a:t>
            </a:r>
          </a:p>
          <a:p>
            <a:pPr marL="679450" lvl="3" indent="-457200">
              <a:buFont typeface="+mj-lt"/>
              <a:buAutoNum type="alphaLcParenR"/>
            </a:pPr>
            <a:r>
              <a:rPr lang="en-US" altLang="en-US" sz="2200" dirty="0"/>
              <a:t>Bar graphs are used to plot non-continuous data e.g., </a:t>
            </a:r>
            <a:r>
              <a:rPr lang="en-CA" altLang="en-US" sz="2200" dirty="0"/>
              <a:t>the number of patients that go to different hospitals.</a:t>
            </a:r>
            <a:endParaRPr lang="en-CA" altLang="en-US" dirty="0"/>
          </a:p>
          <a:p>
            <a:pPr marL="679450" lvl="3" indent="-457200">
              <a:buFont typeface="+mj-lt"/>
              <a:buAutoNum type="alphaLcParenR"/>
            </a:pPr>
            <a:r>
              <a:rPr lang="en-CA" altLang="en-US" sz="2200" dirty="0"/>
              <a:t>Line graphs are used to plot continuous data e.g., mortality trends over time.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CA" altLang="en-US" sz="2400" dirty="0"/>
              <a:t>JT: Avoid or minimize the use 3D graphics! Keep things simple.</a:t>
            </a:r>
          </a:p>
          <a:p>
            <a:pPr marL="457200" lvl="2" indent="-457200">
              <a:lnSpc>
                <a:spcPct val="100000"/>
              </a:lnSpc>
              <a:spcBef>
                <a:spcPct val="30000"/>
              </a:spcBef>
              <a:buSzTx/>
              <a:buFontTx/>
              <a:buNone/>
            </a:pP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920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After This Section You Should Now </a:t>
            </a:r>
            <a:r>
              <a:rPr lang="en-CA" sz="2800" dirty="0" smtClean="0"/>
              <a:t>Know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use basic statistical formulas: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sum()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average()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min()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max()</a:t>
            </a:r>
          </a:p>
          <a:p>
            <a:r>
              <a:rPr lang="en-US" dirty="0"/>
              <a:t>How to use counting functions: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count()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counta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>
                <a:cs typeface="Consolas" panose="020B0609020204030204" pitchFamily="49" charset="0"/>
              </a:rPr>
              <a:t>,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countblank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>
                <a:cs typeface="Consolas" panose="020B0609020204030204" pitchFamily="49" charset="0"/>
              </a:rPr>
              <a:t>,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countif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How to use the lookup </a:t>
            </a:r>
            <a:r>
              <a:rPr lang="en-US" dirty="0">
                <a:cs typeface="Consolas" panose="020B0609020204030204" pitchFamily="49" charset="0"/>
              </a:rPr>
              <a:t>function: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vlookup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how to properly define lookup tables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A </a:t>
            </a:r>
            <a:r>
              <a:rPr lang="en-US" dirty="0">
                <a:cs typeface="Consolas" panose="020B0609020204030204" pitchFamily="49" charset="0"/>
              </a:rPr>
              <a:t>conditional counting function: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countif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dirty="0"/>
              <a:t> The 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if-else’</a:t>
            </a:r>
            <a:r>
              <a:rPr lang="en-US" dirty="0">
                <a:cs typeface="Consolas" panose="020B0609020204030204" pitchFamily="49" charset="0"/>
              </a:rPr>
              <a:t> function</a:t>
            </a:r>
          </a:p>
          <a:p>
            <a:r>
              <a:rPr lang="en-US" dirty="0">
                <a:cs typeface="Consolas" panose="020B0609020204030204" pitchFamily="49" charset="0"/>
              </a:rPr>
              <a:t>Logic functions: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dirty="0">
                <a:cs typeface="Consolas" panose="020B0609020204030204" pitchFamily="49" charset="0"/>
              </a:rPr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endParaRPr lang="en-US" dirty="0"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507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After This Section You Should Now Know </a:t>
            </a:r>
            <a:r>
              <a:rPr lang="en-CA" sz="2800" dirty="0" smtClean="0"/>
              <a:t>(2)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Consolas" panose="020B0609020204030204" pitchFamily="49" charset="0"/>
              </a:rPr>
              <a:t>What is a nested function: Using the output of one function become the input of another function, example: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en-US" dirty="0" smtClean="0">
                <a:cs typeface="Consolas" panose="020B0609020204030204" pitchFamily="49" charset="0"/>
              </a:rPr>
              <a:t>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dirty="0" smtClean="0">
                <a:cs typeface="Consolas" panose="020B0609020204030204" pitchFamily="49" charset="0"/>
              </a:rPr>
              <a:t> in conjunction with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if-else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to apply conditional formatting to a spreadsheet</a:t>
            </a:r>
          </a:p>
          <a:p>
            <a:r>
              <a:rPr lang="en-US" dirty="0"/>
              <a:t>When to use pie charts vs. bar graphs vs. line graphs</a:t>
            </a:r>
          </a:p>
          <a:p>
            <a:r>
              <a:rPr lang="en-US" dirty="0"/>
              <a:t>How to use graphs in Excel</a:t>
            </a:r>
          </a:p>
          <a:p>
            <a:endParaRPr lang="en-US" dirty="0">
              <a:cs typeface="Consolas" panose="020B0609020204030204" pitchFamily="49" charset="0"/>
            </a:endParaRPr>
          </a:p>
          <a:p>
            <a:endParaRPr lang="en-US" dirty="0"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52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Images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“Unless otherwise indicated, all images were produced by James Tam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7475" y="6665913"/>
            <a:ext cx="854075" cy="1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t>slide </a:t>
            </a:r>
            <a:fld id="{09EE15A5-A843-4A49-A306-A97B1D517AC4}" type="slidenum">
              <a:rPr lang="en-US" altLang="en-US" sz="90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900" dirty="0">
              <a:solidFill>
                <a:srgbClr val="898989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26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Statistics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Referring to a range of cells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34950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38918" y="4800600"/>
            <a:ext cx="20842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=SUM(C3:C7)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=AVERAGE(C3:C7)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=MAX(C3:C7)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=MIN(C3:C7)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15987"/>
            <a:ext cx="3581400" cy="389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16" y="1944131"/>
            <a:ext cx="8058683" cy="3024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Statistics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FYI: Ranges can span multiple rows and columns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267200" y="4343400"/>
            <a:ext cx="4190999" cy="1893332"/>
            <a:chOff x="3962400" y="3962400"/>
            <a:chExt cx="4190999" cy="1893332"/>
          </a:xfrm>
        </p:grpSpPr>
        <p:sp>
          <p:nvSpPr>
            <p:cNvPr id="5" name="Rectangle 4"/>
            <p:cNvSpPr/>
            <p:nvPr/>
          </p:nvSpPr>
          <p:spPr>
            <a:xfrm>
              <a:off x="3962400" y="5486400"/>
              <a:ext cx="1577676" cy="369332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onsolas" panose="020B0609020204030204" pitchFamily="49" charset="0"/>
                </a:rPr>
                <a:t>=SUM(C3:E7)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4124057" y="3962400"/>
              <a:ext cx="3114945" cy="1524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5257800" y="3962400"/>
              <a:ext cx="2895599" cy="1524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603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these functions tally up the number of cells that do or do not contain a certain type of data e.g., numbers, blank cells…</a:t>
            </a:r>
          </a:p>
          <a:p>
            <a:r>
              <a:rPr lang="en-US" dirty="0"/>
              <a:t>General usage:</a:t>
            </a:r>
          </a:p>
          <a:p>
            <a:pPr marL="23495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FUNCTION(&lt;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start cell range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 : &lt;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end cell range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</a:p>
          <a:p>
            <a:pPr marL="234950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>
                <a:cs typeface="Consolas" panose="020B0609020204030204" pitchFamily="49" charset="0"/>
              </a:rPr>
              <a:t>An array (list) of inputs can be the function argument but this is rare except for illustration or examination purposes e.g.,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=COUNT(1,"A",2)</a:t>
            </a:r>
          </a:p>
        </p:txBody>
      </p:sp>
    </p:spTree>
    <p:extLst>
      <p:ext uri="{BB962C8B-B14F-4D97-AF65-F5344CB8AC3E}">
        <p14:creationId xmlns:p14="http://schemas.microsoft.com/office/powerpoint/2010/main" val="332474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Functions: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COUNT()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cs typeface="Consolas" panose="020B0609020204030204" pitchFamily="49" charset="0"/>
              </a:rPr>
              <a:t>Counts the number of cells within the specified range that contain a numeric value.</a:t>
            </a:r>
          </a:p>
          <a:p>
            <a:r>
              <a:rPr lang="en-US" sz="1800" dirty="0">
                <a:hlinkClick r:id="rId3"/>
              </a:rPr>
              <a:t>https://support.office.com/en-US/article/COUNT-function-A59CD7FC-B623-4D93-87A4-D23BF411294C</a:t>
            </a:r>
            <a:endParaRPr lang="en-US" sz="18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4007" y="2971800"/>
            <a:ext cx="5657850" cy="2514600"/>
            <a:chOff x="990600" y="2743200"/>
            <a:chExt cx="5657850" cy="2514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00" y="2743200"/>
              <a:ext cx="5657850" cy="2514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962400" y="4840493"/>
              <a:ext cx="1981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</a:rPr>
                <a:t>=COUNT(C13:C16</a:t>
              </a:r>
              <a:r>
                <a:rPr lang="en-US" dirty="0">
                  <a:latin typeface="Consolas" panose="020B0609020204030204" pitchFamily="49" charset="0"/>
                </a:rPr>
                <a:t>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800" y="6059177"/>
            <a:ext cx="2479964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CA" dirty="0"/>
              <a:t>Q: What is the result?</a:t>
            </a:r>
          </a:p>
        </p:txBody>
      </p:sp>
    </p:spTree>
    <p:extLst>
      <p:ext uri="{BB962C8B-B14F-4D97-AF65-F5344CB8AC3E}">
        <p14:creationId xmlns:p14="http://schemas.microsoft.com/office/powerpoint/2010/main" val="292950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tlCol="0" anchor="ctr"/>
      <a:lstStyle>
        <a:defPPr algn="ctr">
          <a:defRPr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3CC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ADE2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  <a:fontScheme name="evaluation_intr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33CC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ADE2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  <a:fontScheme name="evaluation_intr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33CC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ADE2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  <a:fontScheme name="evaluation_intr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74807</TotalTime>
  <Words>3273</Words>
  <Application>Microsoft Office PowerPoint</Application>
  <PresentationFormat>On-screen Show (4:3)</PresentationFormat>
  <Paragraphs>553</Paragraphs>
  <Slides>57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ＭＳ Ｐゴシック</vt:lpstr>
      <vt:lpstr>Arial</vt:lpstr>
      <vt:lpstr>Calibri</vt:lpstr>
      <vt:lpstr>Comic Sans MS</vt:lpstr>
      <vt:lpstr>Consolas</vt:lpstr>
      <vt:lpstr>Times New Roman</vt:lpstr>
      <vt:lpstr>Office Theme</vt:lpstr>
      <vt:lpstr>Chart</vt:lpstr>
      <vt:lpstr>Spreadsheets: Part 2</vt:lpstr>
      <vt:lpstr>Pre-Created Excel Formulas</vt:lpstr>
      <vt:lpstr>What Function Is Right For Your Situation?</vt:lpstr>
      <vt:lpstr>Input Format For Excel Functions</vt:lpstr>
      <vt:lpstr>Basic Statistics</vt:lpstr>
      <vt:lpstr>Basic Statistics (2)</vt:lpstr>
      <vt:lpstr>Basic Statistics (3)</vt:lpstr>
      <vt:lpstr>Counting Functions</vt:lpstr>
      <vt:lpstr>Counting Functions: COUNT()</vt:lpstr>
      <vt:lpstr>Counting Functions: COUNTA()</vt:lpstr>
      <vt:lpstr>Counting Functions: COUNTBLANK()</vt:lpstr>
      <vt:lpstr>Counting Functions: Spreadsheet Example</vt:lpstr>
      <vt:lpstr>Counting Functions: Spreadsheet Example (2)</vt:lpstr>
      <vt:lpstr>Lookup Functions</vt:lpstr>
      <vt:lpstr>Lookup Tables</vt:lpstr>
      <vt:lpstr>Example: Specifying Conditions</vt:lpstr>
      <vt:lpstr>VLOOKUP</vt:lpstr>
      <vt:lpstr>VLOOKUP: Investments</vt:lpstr>
      <vt:lpstr>VLOOKUP: Multi-Column (3+) Lookup Table</vt:lpstr>
      <vt:lpstr>Conditional Counting Function</vt:lpstr>
      <vt:lpstr>Conditional Counting Function: COUNTIF()</vt:lpstr>
      <vt:lpstr>Conditional Counting Function: COUNTIF(), 2</vt:lpstr>
      <vt:lpstr>COUNTIF(): Full Example</vt:lpstr>
      <vt:lpstr>Recall: From Word Mail Merge Filters</vt:lpstr>
      <vt:lpstr>New Terminology</vt:lpstr>
      <vt:lpstr>Format: IF-ELSE</vt:lpstr>
      <vt:lpstr>Excel IF-Function: Investing Example</vt:lpstr>
      <vt:lpstr>Comparators</vt:lpstr>
      <vt:lpstr>Example Return Values</vt:lpstr>
      <vt:lpstr>IF: Specifying Only The True Case (Poor Approach)</vt:lpstr>
      <vt:lpstr>IF: Specifying Only The True Case (Better Approach)</vt:lpstr>
      <vt:lpstr>Logic: What You Learned</vt:lpstr>
      <vt:lpstr>Logical AND: All Restrictions</vt:lpstr>
      <vt:lpstr>Logical AND: Many Conditions</vt:lpstr>
      <vt:lpstr>Logical OR: At least One Restriction</vt:lpstr>
      <vt:lpstr>Logical OR: Many Conditions</vt:lpstr>
      <vt:lpstr>Mixed Logical Expressions</vt:lpstr>
      <vt:lpstr>Logical Functions In Excel</vt:lpstr>
      <vt:lpstr>Types Of Inputs: Logic Functions</vt:lpstr>
      <vt:lpstr>New Terminology: Nested Calculation</vt:lpstr>
      <vt:lpstr>Nested Functions</vt:lpstr>
      <vt:lpstr>Using One Function’s Return Value As Input For Another Function (Nesting Functions: Logic, IF)</vt:lpstr>
      <vt:lpstr>Logic And IF’s: Example</vt:lpstr>
      <vt:lpstr>Logic And IF’s: Example (2)</vt:lpstr>
      <vt:lpstr>Conditional Formatting</vt:lpstr>
      <vt:lpstr>Setting Conditional Formatting</vt:lpstr>
      <vt:lpstr>Ways Of Graphically Representing Information</vt:lpstr>
      <vt:lpstr>Pie Charts</vt:lpstr>
      <vt:lpstr>Bar And Line Graphs</vt:lpstr>
      <vt:lpstr>Creating Graphs Using Excel: Specifying Data</vt:lpstr>
      <vt:lpstr>Creating Graphs Using Excel: Inserting Graph</vt:lpstr>
      <vt:lpstr>Creating Graphs Using Excel: Choosing Specific Data</vt:lpstr>
      <vt:lpstr>Editing The Graph Title (And Other Parts)</vt:lpstr>
      <vt:lpstr>Rules Of Thumb For Graphs</vt:lpstr>
      <vt:lpstr>After This Section You Should Now Know</vt:lpstr>
      <vt:lpstr>After This Section You Should Now Know (2)</vt:lpstr>
      <vt:lpstr>Images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and spreadsheets</dc:title>
  <dc:creator>James Tam</dc:creator>
  <cp:keywords>calculations;what-if analysis;Excel;spreadsheets</cp:keywords>
  <cp:lastModifiedBy>Microsoft account</cp:lastModifiedBy>
  <cp:revision>1414</cp:revision>
  <dcterms:created xsi:type="dcterms:W3CDTF">2014-05-13T22:22:53Z</dcterms:created>
  <dcterms:modified xsi:type="dcterms:W3CDTF">2022-01-20T22:50:02Z</dcterms:modified>
</cp:coreProperties>
</file>