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256" r:id="rId2"/>
    <p:sldId id="433" r:id="rId3"/>
    <p:sldId id="434" r:id="rId4"/>
    <p:sldId id="435" r:id="rId5"/>
    <p:sldId id="436" r:id="rId6"/>
    <p:sldId id="437" r:id="rId7"/>
    <p:sldId id="438" r:id="rId8"/>
    <p:sldId id="439" r:id="rId9"/>
    <p:sldId id="440" r:id="rId10"/>
    <p:sldId id="441" r:id="rId11"/>
    <p:sldId id="442" r:id="rId12"/>
    <p:sldId id="443" r:id="rId13"/>
    <p:sldId id="444" r:id="rId14"/>
    <p:sldId id="445" r:id="rId15"/>
    <p:sldId id="446" r:id="rId16"/>
    <p:sldId id="447" r:id="rId17"/>
    <p:sldId id="448" r:id="rId18"/>
    <p:sldId id="449" r:id="rId19"/>
    <p:sldId id="450" r:id="rId20"/>
    <p:sldId id="451" r:id="rId21"/>
    <p:sldId id="452" r:id="rId22"/>
    <p:sldId id="453"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mes Tam" initials="JT"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E7F00"/>
    <a:srgbClr val="FFFFCC"/>
    <a:srgbClr val="FFFFFF"/>
    <a:srgbClr val="3366FF"/>
    <a:srgbClr val="0066FF"/>
    <a:srgbClr val="3333FF"/>
    <a:srgbClr val="FFC832"/>
    <a:srgbClr val="7EC234"/>
    <a:srgbClr val="F77A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54" autoAdjust="0"/>
    <p:restoredTop sz="96182" autoAdjust="0"/>
  </p:normalViewPr>
  <p:slideViewPr>
    <p:cSldViewPr>
      <p:cViewPr varScale="1">
        <p:scale>
          <a:sx n="77" d="100"/>
          <a:sy n="77" d="100"/>
        </p:scale>
        <p:origin x="90" y="6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2" d="100"/>
          <a:sy n="72" d="100"/>
        </p:scale>
        <p:origin x="1560" y="5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1/30/2023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dirty="0" smtClean="0"/>
              <a:t>Spreadsheet design</a:t>
            </a:r>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1/30/2023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a:t>
            </a:fld>
            <a:endParaRPr lang="en-US" dirty="0"/>
          </a:p>
        </p:txBody>
      </p:sp>
    </p:spTree>
    <p:extLst>
      <p:ext uri="{BB962C8B-B14F-4D97-AF65-F5344CB8AC3E}">
        <p14:creationId xmlns:p14="http://schemas.microsoft.com/office/powerpoint/2010/main" val="3859817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Some</a:t>
            </a:r>
            <a:r>
              <a:rPr lang="en-US" baseline="0" dirty="0" smtClean="0"/>
              <a:t> color mappings you might be able to figure out: date, cash in, cash out, balance because the information is communicated in other ways (labels and arranged in columns)</a:t>
            </a:r>
          </a:p>
          <a:p>
            <a:pPr marL="174296" indent="-174296">
              <a:buFont typeface="Arial" charset="0"/>
              <a:buChar char="•"/>
            </a:pPr>
            <a:r>
              <a:rPr lang="en-US" baseline="0" dirty="0" smtClean="0"/>
              <a:t>But the information that only uses color to group is harder to discern</a:t>
            </a:r>
          </a:p>
          <a:p>
            <a:pPr marL="174296" indent="-174296">
              <a:buFont typeface="Arial" charset="0"/>
              <a:buChar char="•"/>
            </a:pPr>
            <a:r>
              <a:rPr lang="en-US" baseline="0" dirty="0" smtClean="0"/>
              <a:t>Overuse of color: A2 use color to represent faculty OR grade but don’t use color for both</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3</a:t>
            </a:fld>
            <a:endParaRPr lang="en-US" dirty="0"/>
          </a:p>
        </p:txBody>
      </p:sp>
    </p:spTree>
    <p:extLst>
      <p:ext uri="{BB962C8B-B14F-4D97-AF65-F5344CB8AC3E}">
        <p14:creationId xmlns:p14="http://schemas.microsoft.com/office/powerpoint/2010/main" val="21158362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5"/>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0204" eaLnBrk="0" hangingPunct="0">
              <a:defRPr sz="1400">
                <a:solidFill>
                  <a:schemeClr val="tx1"/>
                </a:solidFill>
                <a:latin typeface="Arial" charset="0"/>
              </a:defRPr>
            </a:lvl1pPr>
            <a:lvl2pPr marL="741159" indent="-285061" defTabSz="950204" eaLnBrk="0" hangingPunct="0">
              <a:defRPr sz="1400">
                <a:solidFill>
                  <a:schemeClr val="tx1"/>
                </a:solidFill>
                <a:latin typeface="Arial" charset="0"/>
              </a:defRPr>
            </a:lvl2pPr>
            <a:lvl3pPr marL="1140245" indent="-228049" defTabSz="950204" eaLnBrk="0" hangingPunct="0">
              <a:defRPr sz="1400">
                <a:solidFill>
                  <a:schemeClr val="tx1"/>
                </a:solidFill>
                <a:latin typeface="Arial" charset="0"/>
              </a:defRPr>
            </a:lvl3pPr>
            <a:lvl4pPr marL="1596343" indent="-228049" defTabSz="950204" eaLnBrk="0" hangingPunct="0">
              <a:defRPr sz="1400">
                <a:solidFill>
                  <a:schemeClr val="tx1"/>
                </a:solidFill>
                <a:latin typeface="Arial" charset="0"/>
              </a:defRPr>
            </a:lvl4pPr>
            <a:lvl5pPr marL="2052441" indent="-228049" defTabSz="950204" eaLnBrk="0" hangingPunct="0">
              <a:defRPr sz="1400">
                <a:solidFill>
                  <a:schemeClr val="tx1"/>
                </a:solidFill>
                <a:latin typeface="Arial" charset="0"/>
              </a:defRPr>
            </a:lvl5pPr>
            <a:lvl6pPr marL="2508539" indent="-228049" defTabSz="950204" eaLnBrk="0" fontAlgn="base" hangingPunct="0">
              <a:spcBef>
                <a:spcPct val="0"/>
              </a:spcBef>
              <a:spcAft>
                <a:spcPct val="0"/>
              </a:spcAft>
              <a:defRPr sz="1400">
                <a:solidFill>
                  <a:schemeClr val="tx1"/>
                </a:solidFill>
                <a:latin typeface="Arial" charset="0"/>
              </a:defRPr>
            </a:lvl6pPr>
            <a:lvl7pPr marL="2964636" indent="-228049" defTabSz="950204" eaLnBrk="0" fontAlgn="base" hangingPunct="0">
              <a:spcBef>
                <a:spcPct val="0"/>
              </a:spcBef>
              <a:spcAft>
                <a:spcPct val="0"/>
              </a:spcAft>
              <a:defRPr sz="1400">
                <a:solidFill>
                  <a:schemeClr val="tx1"/>
                </a:solidFill>
                <a:latin typeface="Arial" charset="0"/>
              </a:defRPr>
            </a:lvl7pPr>
            <a:lvl8pPr marL="3420735" indent="-228049" defTabSz="950204" eaLnBrk="0" fontAlgn="base" hangingPunct="0">
              <a:spcBef>
                <a:spcPct val="0"/>
              </a:spcBef>
              <a:spcAft>
                <a:spcPct val="0"/>
              </a:spcAft>
              <a:defRPr sz="1400">
                <a:solidFill>
                  <a:schemeClr val="tx1"/>
                </a:solidFill>
                <a:latin typeface="Arial" charset="0"/>
              </a:defRPr>
            </a:lvl8pPr>
            <a:lvl9pPr marL="3876833" indent="-228049" defTabSz="950204" eaLnBrk="0" fontAlgn="base" hangingPunct="0">
              <a:spcBef>
                <a:spcPct val="0"/>
              </a:spcBef>
              <a:spcAft>
                <a:spcPct val="0"/>
              </a:spcAft>
              <a:defRPr sz="1400">
                <a:solidFill>
                  <a:schemeClr val="tx1"/>
                </a:solidFill>
                <a:latin typeface="Arial" charset="0"/>
              </a:defRPr>
            </a:lvl9pPr>
          </a:lstStyle>
          <a:p>
            <a:fld id="{37384D6B-CFEC-4E51-BB0A-596A021AB820}" type="slidenum">
              <a:rPr lang="en-US" altLang="en-US" sz="1000">
                <a:latin typeface="Times New Roman" pitchFamily="18" charset="0"/>
              </a:rPr>
              <a:pPr/>
              <a:t>7</a:t>
            </a:fld>
            <a:endParaRPr lang="en-US" altLang="en-US" sz="1000" dirty="0">
              <a:latin typeface="Times New Roman" pitchFamily="18" charset="0"/>
            </a:endParaRPr>
          </a:p>
        </p:txBody>
      </p:sp>
      <p:sp>
        <p:nvSpPr>
          <p:cNvPr id="82947" name="Rectangle 2"/>
          <p:cNvSpPr>
            <a:spLocks noGrp="1" noRot="1" noChangeAspect="1" noChangeArrowheads="1" noTextEdit="1"/>
          </p:cNvSpPr>
          <p:nvPr>
            <p:ph type="sldImg"/>
          </p:nvPr>
        </p:nvSpPr>
        <p:spPr>
          <a:xfrm>
            <a:off x="1189038" y="695325"/>
            <a:ext cx="4606925" cy="3455988"/>
          </a:xfrm>
          <a:ln/>
        </p:spPr>
      </p:sp>
      <p:sp>
        <p:nvSpPr>
          <p:cNvPr id="82948" name="Rectangle 3"/>
          <p:cNvSpPr>
            <a:spLocks noGrp="1" noChangeArrowheads="1"/>
          </p:cNvSpPr>
          <p:nvPr>
            <p:ph type="body" idx="1"/>
          </p:nvPr>
        </p:nvSpPr>
        <p:spPr>
          <a:xfrm>
            <a:off x="930069" y="4383442"/>
            <a:ext cx="5124864" cy="117631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 Point out that the use of color coding for ‘office hours’ may be missed (smaller area being</a:t>
            </a:r>
            <a:r>
              <a:rPr lang="en-US" altLang="en-US" baseline="0" dirty="0" smtClean="0"/>
              <a:t> colored)</a:t>
            </a:r>
            <a:endParaRPr lang="en-US" altLang="en-US" dirty="0" smtClean="0"/>
          </a:p>
        </p:txBody>
      </p:sp>
    </p:spTree>
    <p:extLst>
      <p:ext uri="{BB962C8B-B14F-4D97-AF65-F5344CB8AC3E}">
        <p14:creationId xmlns:p14="http://schemas.microsoft.com/office/powerpoint/2010/main" val="725854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11</a:t>
            </a:fld>
            <a:endParaRPr lang="en-US" dirty="0"/>
          </a:p>
        </p:txBody>
      </p:sp>
    </p:spTree>
    <p:extLst>
      <p:ext uri="{BB962C8B-B14F-4D97-AF65-F5344CB8AC3E}">
        <p14:creationId xmlns:p14="http://schemas.microsoft.com/office/powerpoint/2010/main" val="2711043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Font size of headings slightly increased</a:t>
            </a:r>
          </a:p>
          <a:p>
            <a:pPr marL="174296" indent="-174296">
              <a:buFont typeface="Arial" charset="0"/>
              <a:buChar char="•"/>
            </a:pPr>
            <a:r>
              <a:rPr lang="en-US" dirty="0" smtClean="0"/>
              <a:t>In</a:t>
            </a:r>
            <a:r>
              <a:rPr lang="en-US" baseline="0" dirty="0" smtClean="0"/>
              <a:t> a small no document it may not make a big deal</a:t>
            </a:r>
          </a:p>
          <a:p>
            <a:pPr marL="174296" indent="-174296">
              <a:buFont typeface="Arial" charset="0"/>
              <a:buChar char="•"/>
            </a:pPr>
            <a:r>
              <a:rPr lang="en-US" baseline="0" dirty="0" smtClean="0"/>
              <a:t>In a large document with say many sub headings (you often scan headings to determine if you read the contents) this can make it harder than it has to be to find the necessary information</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14</a:t>
            </a:fld>
            <a:endParaRPr lang="en-US" dirty="0"/>
          </a:p>
        </p:txBody>
      </p:sp>
    </p:spTree>
    <p:extLst>
      <p:ext uri="{BB962C8B-B14F-4D97-AF65-F5344CB8AC3E}">
        <p14:creationId xmlns:p14="http://schemas.microsoft.com/office/powerpoint/2010/main" val="1313735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charset="0"/>
              <a:buChar char="•"/>
            </a:pPr>
            <a:r>
              <a:rPr lang="en-US" dirty="0" smtClean="0"/>
              <a:t>No so bad if the sheet is small</a:t>
            </a:r>
          </a:p>
          <a:p>
            <a:pPr marL="174296" indent="-174296">
              <a:buFont typeface="Arial" charset="0"/>
              <a:buChar char="•"/>
            </a:pPr>
            <a:r>
              <a:rPr lang="en-US" dirty="0" smtClean="0"/>
              <a:t>Can be harder to</a:t>
            </a:r>
            <a:r>
              <a:rPr lang="en-US" baseline="0" dirty="0" smtClean="0"/>
              <a:t> find relevant information if there’s a lot of data to look through</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15</a:t>
            </a:fld>
            <a:endParaRPr lang="en-US" dirty="0"/>
          </a:p>
        </p:txBody>
      </p:sp>
    </p:spTree>
    <p:extLst>
      <p:ext uri="{BB962C8B-B14F-4D97-AF65-F5344CB8AC3E}">
        <p14:creationId xmlns:p14="http://schemas.microsoft.com/office/powerpoint/2010/main" val="2312830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296" indent="-174296">
              <a:buFont typeface="Arial" panose="020B0604020202020204" pitchFamily="34" charset="0"/>
              <a:buChar char="•"/>
            </a:pPr>
            <a:r>
              <a:rPr lang="en-US" dirty="0" smtClean="0"/>
              <a:t>Table and graph for</a:t>
            </a:r>
            <a:r>
              <a:rPr lang="en-US" baseline="0" dirty="0" smtClean="0"/>
              <a:t> each data set are in close proximity</a:t>
            </a:r>
          </a:p>
          <a:p>
            <a:pPr marL="174296" indent="-174296">
              <a:buFont typeface="Arial" panose="020B0604020202020204" pitchFamily="34" charset="0"/>
              <a:buChar char="•"/>
            </a:pPr>
            <a:r>
              <a:rPr lang="en-US" baseline="0" dirty="0" smtClean="0"/>
              <a:t>Data sets are separated</a:t>
            </a:r>
            <a:endParaRPr lang="en-US" dirty="0"/>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21</a:t>
            </a:fld>
            <a:endParaRPr lang="en-US" dirty="0"/>
          </a:p>
        </p:txBody>
      </p:sp>
    </p:spTree>
    <p:extLst>
      <p:ext uri="{BB962C8B-B14F-4D97-AF65-F5344CB8AC3E}">
        <p14:creationId xmlns:p14="http://schemas.microsoft.com/office/powerpoint/2010/main" val="3582907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22</a:t>
            </a:fld>
            <a:endParaRPr lang="en-US" dirty="0"/>
          </a:p>
        </p:txBody>
      </p:sp>
    </p:spTree>
    <p:extLst>
      <p:ext uri="{BB962C8B-B14F-4D97-AF65-F5344CB8AC3E}">
        <p14:creationId xmlns:p14="http://schemas.microsoft.com/office/powerpoint/2010/main" val="2320107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a:defRPr/>
            </a:pPr>
            <a:fld id="{9B4E02C4-9896-428F-9970-3367E6A4601D}" type="slidenum">
              <a:rPr lang="en-US" smtClean="0"/>
              <a:pPr>
                <a:defRPr/>
              </a:pPr>
              <a:t>23</a:t>
            </a:fld>
            <a:endParaRPr lang="en-US" dirty="0"/>
          </a:p>
        </p:txBody>
      </p:sp>
    </p:spTree>
    <p:extLst>
      <p:ext uri="{BB962C8B-B14F-4D97-AF65-F5344CB8AC3E}">
        <p14:creationId xmlns:p14="http://schemas.microsoft.com/office/powerpoint/2010/main" val="267393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1/30/2023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dirty="0"/>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1/30/2023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1/30/2023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a:t>Click to edit Master title style</a:t>
            </a:r>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3200" b="1" cap="all" baseline="0"/>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800" baseline="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1/30/2023</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a:t>Click to edit Master title style</a:t>
            </a:r>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1/30/2023</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1/30/2023</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1/30/2023</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1/30/2023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1/30/2023</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40"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en-US" dirty="0" smtClean="0"/>
              <a:t>Spreadsheets: Part 3 (Design)</a:t>
            </a:r>
            <a:endParaRPr lang="en-US" dirty="0"/>
          </a:p>
        </p:txBody>
      </p:sp>
      <p:sp>
        <p:nvSpPr>
          <p:cNvPr id="3" name="Subtitle 2"/>
          <p:cNvSpPr>
            <a:spLocks noGrp="1"/>
          </p:cNvSpPr>
          <p:nvPr>
            <p:ph type="subTitle" idx="1"/>
          </p:nvPr>
        </p:nvSpPr>
        <p:spPr/>
        <p:txBody>
          <a:bodyPr/>
          <a:lstStyle/>
          <a:p>
            <a:pPr marL="342900" indent="-342900" algn="l">
              <a:buFont typeface="Arial" panose="020B0604020202020204" pitchFamily="34" charset="0"/>
              <a:buChar char="•"/>
            </a:pPr>
            <a:r>
              <a:rPr lang="en-CA" dirty="0">
                <a:solidFill>
                  <a:schemeClr val="tx1"/>
                </a:solidFill>
              </a:rPr>
              <a:t>Using color</a:t>
            </a:r>
          </a:p>
          <a:p>
            <a:pPr marL="342900" indent="-342900" algn="l">
              <a:buFont typeface="Arial" panose="020B0604020202020204" pitchFamily="34" charset="0"/>
              <a:buChar char="•"/>
            </a:pPr>
            <a:r>
              <a:rPr lang="en-CA" dirty="0">
                <a:solidFill>
                  <a:schemeClr val="tx1"/>
                </a:solidFill>
              </a:rPr>
              <a:t>C.R.A.P.</a:t>
            </a:r>
          </a:p>
          <a:p>
            <a:pPr marL="342900" indent="-342900" algn="l">
              <a:buFont typeface="Arial" panose="020B0604020202020204" pitchFamily="34" charset="0"/>
              <a:buChar char="•"/>
            </a:pPr>
            <a:r>
              <a:rPr lang="en-CA" dirty="0">
                <a:solidFill>
                  <a:schemeClr val="tx1"/>
                </a:solidFill>
              </a:rPr>
              <a:t>Fonts and font effects</a:t>
            </a:r>
          </a:p>
        </p:txBody>
      </p:sp>
    </p:spTree>
    <p:extLst>
      <p:ext uri="{BB962C8B-B14F-4D97-AF65-F5344CB8AC3E}">
        <p14:creationId xmlns:p14="http://schemas.microsoft.com/office/powerpoint/2010/main" val="1488808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Fonts And Font </a:t>
            </a:r>
            <a:r>
              <a:rPr lang="en-US" dirty="0" smtClean="0"/>
              <a:t>Effects (2)</a:t>
            </a:r>
            <a:endParaRPr lang="en-US" dirty="0"/>
          </a:p>
        </p:txBody>
      </p:sp>
      <p:sp>
        <p:nvSpPr>
          <p:cNvPr id="3" name="Content Placeholder 2"/>
          <p:cNvSpPr>
            <a:spLocks noGrp="1"/>
          </p:cNvSpPr>
          <p:nvPr>
            <p:ph idx="1"/>
          </p:nvPr>
        </p:nvSpPr>
        <p:spPr/>
        <p:txBody>
          <a:bodyPr/>
          <a:lstStyle/>
          <a:p>
            <a:r>
              <a:rPr lang="en-US" dirty="0"/>
              <a:t>As a rule of thumb use no more than 3 </a:t>
            </a:r>
            <a:r>
              <a:rPr lang="en-US" dirty="0" smtClean="0"/>
              <a:t>sizes </a:t>
            </a:r>
            <a:r>
              <a:rPr lang="en-US" dirty="0"/>
              <a:t>and font </a:t>
            </a:r>
            <a:r>
              <a:rPr lang="en-US" dirty="0" smtClean="0"/>
              <a:t>effects / font sizes </a:t>
            </a:r>
            <a:r>
              <a:rPr lang="en-US" dirty="0"/>
              <a:t>in a particular document.</a:t>
            </a:r>
          </a:p>
          <a:p>
            <a:pPr lvl="1"/>
            <a:r>
              <a:rPr lang="en-US" dirty="0"/>
              <a:t>Similar to color, their overuse reduces their effectiveness and makes it harder to interpret meaning</a:t>
            </a:r>
            <a:r>
              <a:rPr lang="en-US" dirty="0" smtClean="0"/>
              <a:t>.</a:t>
            </a:r>
          </a:p>
          <a:p>
            <a:pPr marL="234950" lvl="1" indent="-234950">
              <a:buFont typeface="Arial" charset="0"/>
              <a:buChar char="•"/>
            </a:pPr>
            <a:r>
              <a:rPr lang="en-US" altLang="en-US" dirty="0" smtClean="0"/>
              <a:t>Also if you don’t know much about fonts just stick to the common or default ones provided (</a:t>
            </a:r>
            <a:r>
              <a:rPr lang="en-US" dirty="0" smtClean="0"/>
              <a:t>Arial, Calibri, Helvetica, Times </a:t>
            </a:r>
            <a:r>
              <a:rPr lang="en-US" dirty="0"/>
              <a:t>New </a:t>
            </a:r>
            <a:r>
              <a:rPr lang="en-US" dirty="0" smtClean="0"/>
              <a:t>Roman)</a:t>
            </a:r>
            <a:endParaRPr lang="en-US" altLang="en-US" dirty="0" smtClean="0"/>
          </a:p>
          <a:p>
            <a:pPr lvl="1"/>
            <a:r>
              <a:rPr lang="en-US" altLang="en-US" dirty="0" smtClean="0"/>
              <a:t>If </a:t>
            </a:r>
            <a:r>
              <a:rPr lang="en-US" altLang="en-US" dirty="0"/>
              <a:t>you’re not sure if a font is a good one </a:t>
            </a:r>
            <a:r>
              <a:rPr lang="en-US" altLang="en-US" dirty="0" smtClean="0"/>
              <a:t>for a particular situation then </a:t>
            </a:r>
            <a:r>
              <a:rPr lang="en-US" altLang="en-US" dirty="0"/>
              <a:t>it probably </a:t>
            </a:r>
            <a:r>
              <a:rPr lang="en-US" altLang="en-US" dirty="0" smtClean="0"/>
              <a:t>isn’t:</a:t>
            </a:r>
            <a:endParaRPr lang="en-US" altLang="en-US" dirty="0"/>
          </a:p>
          <a:p>
            <a:pPr lvl="2"/>
            <a:r>
              <a:rPr lang="en-US" altLang="en-US" dirty="0" smtClean="0"/>
              <a:t>Extreme example “</a:t>
            </a:r>
            <a:r>
              <a:rPr lang="en-US" altLang="en-US" dirty="0"/>
              <a:t>Wing </a:t>
            </a:r>
            <a:r>
              <a:rPr lang="en-US" altLang="en-US" dirty="0" smtClean="0"/>
              <a:t>(</a:t>
            </a:r>
            <a:r>
              <a:rPr lang="en-US" altLang="en-US" dirty="0" smtClean="0"/>
              <a:t>Web) </a:t>
            </a:r>
            <a:r>
              <a:rPr lang="en-US" altLang="en-US" dirty="0" smtClean="0"/>
              <a:t>dings</a:t>
            </a:r>
            <a:r>
              <a:rPr lang="en-US" altLang="en-US" dirty="0" smtClean="0"/>
              <a:t>”: </a:t>
            </a:r>
            <a:r>
              <a:rPr lang="en-US" altLang="en-US" dirty="0">
                <a:latin typeface="Wingdings" pitchFamily="2" charset="2"/>
              </a:rPr>
              <a:t>wing </a:t>
            </a:r>
            <a:r>
              <a:rPr lang="en-US" altLang="en-US" dirty="0" smtClean="0">
                <a:latin typeface="Wingdings" pitchFamily="2" charset="2"/>
              </a:rPr>
              <a:t>dings</a:t>
            </a:r>
          </a:p>
          <a:p>
            <a:pPr lvl="2"/>
            <a:r>
              <a:rPr lang="en-US" altLang="en-US" dirty="0" smtClean="0"/>
              <a:t>But the use of “extreme fonts” are the only pitfall: printing problems, web browser issues, operating system font-issues</a:t>
            </a:r>
            <a:endParaRPr lang="en-US" altLang="en-US" dirty="0"/>
          </a:p>
          <a:p>
            <a:endParaRPr lang="en-US" dirty="0"/>
          </a:p>
          <a:p>
            <a:pPr marL="0" indent="0">
              <a:buNone/>
            </a:pPr>
            <a:endParaRPr lang="en-US" dirty="0"/>
          </a:p>
        </p:txBody>
      </p:sp>
    </p:spTree>
    <p:extLst>
      <p:ext uri="{BB962C8B-B14F-4D97-AF65-F5344CB8AC3E}">
        <p14:creationId xmlns:p14="http://schemas.microsoft.com/office/powerpoint/2010/main" val="3072565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C.R.A.P.</a:t>
            </a:r>
            <a:r>
              <a:rPr lang="en-US" baseline="30000" dirty="0" smtClean="0"/>
              <a:t>1</a:t>
            </a:r>
            <a:endParaRPr lang="en-US" baseline="30000" dirty="0"/>
          </a:p>
        </p:txBody>
      </p:sp>
      <p:sp>
        <p:nvSpPr>
          <p:cNvPr id="3" name="Content Placeholder 2"/>
          <p:cNvSpPr>
            <a:spLocks noGrp="1"/>
          </p:cNvSpPr>
          <p:nvPr>
            <p:ph idx="1"/>
          </p:nvPr>
        </p:nvSpPr>
        <p:spPr/>
        <p:txBody>
          <a:bodyPr/>
          <a:lstStyle/>
          <a:p>
            <a:r>
              <a:rPr lang="en-US" dirty="0" smtClean="0"/>
              <a:t>Simple design principles that can be applied in a variety of situations</a:t>
            </a:r>
          </a:p>
          <a:p>
            <a:r>
              <a:rPr lang="en-US" sz="3200" b="1" dirty="0" smtClean="0"/>
              <a:t>C</a:t>
            </a:r>
            <a:r>
              <a:rPr lang="en-US" dirty="0" smtClean="0"/>
              <a:t>ontrast</a:t>
            </a:r>
          </a:p>
          <a:p>
            <a:r>
              <a:rPr lang="en-US" sz="2800" b="1" dirty="0" smtClean="0"/>
              <a:t>R</a:t>
            </a:r>
            <a:r>
              <a:rPr lang="en-US" dirty="0" smtClean="0"/>
              <a:t>epetition</a:t>
            </a:r>
          </a:p>
          <a:p>
            <a:r>
              <a:rPr lang="en-US" sz="2800" b="1" dirty="0" smtClean="0"/>
              <a:t>A</a:t>
            </a:r>
            <a:r>
              <a:rPr lang="en-US" dirty="0" smtClean="0"/>
              <a:t>lignment</a:t>
            </a:r>
          </a:p>
          <a:p>
            <a:r>
              <a:rPr lang="en-US" sz="2800" b="1" dirty="0" smtClean="0"/>
              <a:t>P</a:t>
            </a:r>
            <a:r>
              <a:rPr lang="en-US" dirty="0" smtClean="0"/>
              <a:t>roximity</a:t>
            </a:r>
            <a:endParaRPr lang="en-US" dirty="0"/>
          </a:p>
        </p:txBody>
      </p:sp>
      <p:sp>
        <p:nvSpPr>
          <p:cNvPr id="4" name="TextBox 3"/>
          <p:cNvSpPr txBox="1"/>
          <p:nvPr/>
        </p:nvSpPr>
        <p:spPr>
          <a:xfrm>
            <a:off x="152400" y="6248400"/>
            <a:ext cx="8153400" cy="457200"/>
          </a:xfrm>
          <a:prstGeom prst="rect">
            <a:avLst/>
          </a:prstGeom>
          <a:noFill/>
        </p:spPr>
        <p:txBody>
          <a:bodyPr wrap="square" rtlCol="0">
            <a:noAutofit/>
          </a:bodyPr>
          <a:lstStyle/>
          <a:p>
            <a:r>
              <a:rPr lang="en-US" dirty="0" smtClean="0"/>
              <a:t>1 From “The non-designers type book” by Robin Williams (Peach Pit express)</a:t>
            </a:r>
          </a:p>
        </p:txBody>
      </p:sp>
    </p:spTree>
    <p:extLst>
      <p:ext uri="{BB962C8B-B14F-4D97-AF65-F5344CB8AC3E}">
        <p14:creationId xmlns:p14="http://schemas.microsoft.com/office/powerpoint/2010/main" val="2680454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Contrast &amp; Repetition</a:t>
            </a:r>
          </a:p>
        </p:txBody>
      </p:sp>
      <p:sp>
        <p:nvSpPr>
          <p:cNvPr id="3" name="Content Placeholder 2"/>
          <p:cNvSpPr>
            <a:spLocks noGrp="1"/>
          </p:cNvSpPr>
          <p:nvPr>
            <p:ph idx="1"/>
          </p:nvPr>
        </p:nvSpPr>
        <p:spPr/>
        <p:txBody>
          <a:bodyPr/>
          <a:lstStyle/>
          <a:p>
            <a:pPr marL="234950" lvl="1" indent="-234950">
              <a:buFont typeface="Arial" charset="0"/>
              <a:buChar char="•"/>
            </a:pPr>
            <a:r>
              <a:rPr lang="en-US" altLang="en-US" sz="2400" dirty="0"/>
              <a:t>Contrast:</a:t>
            </a:r>
          </a:p>
          <a:p>
            <a:pPr lvl="1"/>
            <a:r>
              <a:rPr lang="en-US" dirty="0"/>
              <a:t>Make different things </a:t>
            </a:r>
            <a:r>
              <a:rPr lang="en-US" b="1" dirty="0" smtClean="0"/>
              <a:t>look significantly different</a:t>
            </a:r>
          </a:p>
          <a:p>
            <a:r>
              <a:rPr lang="en-US" dirty="0" smtClean="0"/>
              <a:t>Repetition (Consistency): </a:t>
            </a:r>
          </a:p>
          <a:p>
            <a:pPr lvl="1"/>
            <a:r>
              <a:rPr lang="en-US" dirty="0" smtClean="0"/>
              <a:t>Repeat </a:t>
            </a:r>
            <a:r>
              <a:rPr lang="en-US" dirty="0"/>
              <a:t>conventions </a:t>
            </a:r>
            <a:r>
              <a:rPr lang="en-US" dirty="0" smtClean="0"/>
              <a:t>(e.g. fonts, font effects, alignment, colors used) throughout </a:t>
            </a:r>
            <a:r>
              <a:rPr lang="en-US" dirty="0"/>
              <a:t>the interface to tie elements together</a:t>
            </a:r>
            <a:endParaRPr lang="en-US" dirty="0" smtClean="0"/>
          </a:p>
          <a:p>
            <a:pPr lvl="1"/>
            <a:endParaRPr lang="en-US" dirty="0"/>
          </a:p>
        </p:txBody>
      </p:sp>
    </p:spTree>
    <p:extLst>
      <p:ext uri="{BB962C8B-B14F-4D97-AF65-F5344CB8AC3E}">
        <p14:creationId xmlns:p14="http://schemas.microsoft.com/office/powerpoint/2010/main" val="15780680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No Contrast</a:t>
            </a:r>
            <a:endParaRPr lang="en-US"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374637"/>
            <a:ext cx="7766538" cy="20412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67232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Weak Contrast</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714" y="1371600"/>
            <a:ext cx="7840932" cy="19820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28073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Headings Stand Out</a:t>
            </a:r>
          </a:p>
        </p:txBody>
      </p:sp>
      <p:sp>
        <p:nvSpPr>
          <p:cNvPr id="3" name="Content Placeholder 2"/>
          <p:cNvSpPr>
            <a:spLocks noGrp="1"/>
          </p:cNvSpPr>
          <p:nvPr>
            <p:ph idx="1"/>
          </p:nvPr>
        </p:nvSpPr>
        <p:spPr/>
        <p:txBody>
          <a:bodyPr/>
          <a:lstStyle/>
          <a:p>
            <a:r>
              <a:rPr lang="en-US" dirty="0" smtClean="0"/>
              <a:t>Good contrast:</a:t>
            </a:r>
          </a:p>
          <a:p>
            <a:pPr lvl="1"/>
            <a:r>
              <a:rPr lang="en-US" dirty="0" smtClean="0"/>
              <a:t>If contrast is not (or weakly) employed for a small set of data it may not be a large issue.</a:t>
            </a:r>
          </a:p>
          <a:p>
            <a:pPr lvl="1"/>
            <a:r>
              <a:rPr lang="en-US" dirty="0" smtClean="0"/>
              <a:t> But for larger data sets (“real data”) it may make it more work than is necessary.</a:t>
            </a:r>
            <a:endParaRPr lang="en-US" dirty="0"/>
          </a:p>
          <a:p>
            <a:endParaRPr lang="en-US" dirty="0" smtClean="0"/>
          </a:p>
          <a:p>
            <a:endParaRPr lang="en-US" dirty="0"/>
          </a:p>
          <a:p>
            <a:endParaRPr lang="en-US" dirty="0" smtClean="0"/>
          </a:p>
          <a:p>
            <a:endParaRPr lang="en-US" dirty="0" smtClean="0"/>
          </a:p>
          <a:p>
            <a:endParaRPr lang="en-US" dirty="0"/>
          </a:p>
          <a:p>
            <a:r>
              <a:rPr lang="en-US" dirty="0" smtClean="0"/>
              <a:t>Repetition:</a:t>
            </a:r>
          </a:p>
          <a:p>
            <a:pPr lvl="1"/>
            <a:r>
              <a:rPr lang="en-US" dirty="0" smtClean="0"/>
              <a:t>Same fonts, font sizes and font effects used in the headings vs. the data.</a:t>
            </a:r>
          </a:p>
          <a:p>
            <a:pPr lvl="1"/>
            <a:r>
              <a:rPr lang="en-US" dirty="0" smtClean="0"/>
              <a:t>Makes it easier to see and understand the structure</a:t>
            </a:r>
            <a:endParaRPr lang="en-US" dirty="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276600"/>
            <a:ext cx="7416929" cy="21455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3114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a:t>
            </a:r>
            <a:endParaRPr lang="en-US" dirty="0"/>
          </a:p>
        </p:txBody>
      </p:sp>
      <p:sp>
        <p:nvSpPr>
          <p:cNvPr id="3" name="Content Placeholder 2"/>
          <p:cNvSpPr>
            <a:spLocks noGrp="1"/>
          </p:cNvSpPr>
          <p:nvPr>
            <p:ph idx="1"/>
          </p:nvPr>
        </p:nvSpPr>
        <p:spPr/>
        <p:txBody>
          <a:bodyPr/>
          <a:lstStyle/>
          <a:p>
            <a:r>
              <a:rPr lang="en-US" dirty="0" smtClean="0"/>
              <a:t>It can be used to structure a document (represents hierarchical relationships).</a:t>
            </a:r>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543" y="2286001"/>
            <a:ext cx="1981200" cy="283473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98474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And Repetition</a:t>
            </a:r>
            <a:endParaRPr lang="en-US" dirty="0"/>
          </a:p>
        </p:txBody>
      </p:sp>
      <p:sp>
        <p:nvSpPr>
          <p:cNvPr id="3" name="Content Placeholder 2"/>
          <p:cNvSpPr>
            <a:spLocks noGrp="1"/>
          </p:cNvSpPr>
          <p:nvPr>
            <p:ph idx="1"/>
          </p:nvPr>
        </p:nvSpPr>
        <p:spPr/>
        <p:txBody>
          <a:bodyPr/>
          <a:lstStyle/>
          <a:p>
            <a:r>
              <a:rPr lang="en-US" dirty="0" smtClean="0"/>
              <a:t>Consistent alignment (left or right and not center) can be used to represent relationships.</a:t>
            </a:r>
          </a:p>
          <a:p>
            <a:pPr lvl="1"/>
            <a:r>
              <a:rPr lang="en-US" dirty="0" smtClean="0"/>
              <a:t>All the data in a column are consistently aligned to signify they belong a group</a:t>
            </a:r>
          </a:p>
          <a:p>
            <a:r>
              <a:rPr lang="en-US" dirty="0" smtClean="0"/>
              <a:t>Example: movie credits</a:t>
            </a:r>
          </a:p>
          <a:p>
            <a:endParaRPr lang="en-US" dirty="0"/>
          </a:p>
        </p:txBody>
      </p:sp>
      <p:grpSp>
        <p:nvGrpSpPr>
          <p:cNvPr id="8" name="Group 7"/>
          <p:cNvGrpSpPr/>
          <p:nvPr/>
        </p:nvGrpSpPr>
        <p:grpSpPr>
          <a:xfrm>
            <a:off x="664029" y="3429000"/>
            <a:ext cx="5480956" cy="2667000"/>
            <a:chOff x="664029" y="3429000"/>
            <a:chExt cx="5480956" cy="2667000"/>
          </a:xfrm>
        </p:grpSpPr>
        <p:sp>
          <p:nvSpPr>
            <p:cNvPr id="5" name="Content Placeholder 2"/>
            <p:cNvSpPr txBox="1">
              <a:spLocks/>
            </p:cNvSpPr>
            <p:nvPr/>
          </p:nvSpPr>
          <p:spPr bwMode="auto">
            <a:xfrm>
              <a:off x="664029" y="3429000"/>
              <a:ext cx="2286000" cy="2667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34950" indent="-2349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457200" indent="-2222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574675" indent="-117475"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3pPr>
              <a:lvl4pPr marL="796925" indent="-104775"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buFont typeface="Arial" charset="0"/>
                <a:buNone/>
              </a:pPr>
              <a:r>
                <a:rPr lang="en-US" sz="2000" dirty="0" smtClean="0">
                  <a:solidFill>
                    <a:schemeClr val="bg1"/>
                  </a:solidFill>
                </a:rPr>
                <a:t>The Kung Fu master</a:t>
              </a:r>
            </a:p>
            <a:p>
              <a:pPr marL="0" indent="0" algn="r">
                <a:buFont typeface="Arial" charset="0"/>
                <a:buNone/>
              </a:pPr>
              <a:r>
                <a:rPr lang="en-US" sz="2000" dirty="0" smtClean="0">
                  <a:solidFill>
                    <a:schemeClr val="bg1"/>
                  </a:solidFill>
                </a:rPr>
                <a:t>Arch villain</a:t>
              </a:r>
            </a:p>
            <a:p>
              <a:pPr marL="0" indent="0" algn="r">
                <a:buFont typeface="Arial" charset="0"/>
                <a:buNone/>
              </a:pPr>
              <a:r>
                <a:rPr lang="en-US" sz="2000" dirty="0" smtClean="0">
                  <a:solidFill>
                    <a:schemeClr val="bg1"/>
                  </a:solidFill>
                </a:rPr>
                <a:t>Kung Fu student #1</a:t>
              </a:r>
            </a:p>
            <a:p>
              <a:pPr marL="0" indent="0" algn="r">
                <a:buFont typeface="Arial" charset="0"/>
                <a:buNone/>
              </a:pPr>
              <a:r>
                <a:rPr lang="en-US" sz="2000" dirty="0" smtClean="0">
                  <a:solidFill>
                    <a:schemeClr val="bg1"/>
                  </a:solidFill>
                </a:rPr>
                <a:t>Kung Fu student #2</a:t>
              </a:r>
            </a:p>
            <a:p>
              <a:pPr marL="0" indent="0" algn="r">
                <a:buFont typeface="Arial" charset="0"/>
                <a:buNone/>
              </a:pPr>
              <a:r>
                <a:rPr lang="en-US" sz="2000" dirty="0" smtClean="0">
                  <a:solidFill>
                    <a:schemeClr val="bg1"/>
                  </a:solidFill>
                </a:rPr>
                <a:t>Thug #1</a:t>
              </a:r>
            </a:p>
            <a:p>
              <a:pPr marL="0" indent="0" algn="r">
                <a:buFont typeface="Arial" charset="0"/>
                <a:buNone/>
              </a:pPr>
              <a:r>
                <a:rPr lang="en-US" sz="2000" dirty="0" smtClean="0">
                  <a:solidFill>
                    <a:schemeClr val="bg1"/>
                  </a:solidFill>
                </a:rPr>
                <a:t>Thug #2</a:t>
              </a:r>
            </a:p>
            <a:p>
              <a:pPr marL="0" indent="0" algn="r">
                <a:buFont typeface="Arial" charset="0"/>
                <a:buNone/>
              </a:pPr>
              <a:r>
                <a:rPr lang="en-US" sz="2000" dirty="0" smtClean="0">
                  <a:solidFill>
                    <a:schemeClr val="bg1"/>
                  </a:solidFill>
                </a:rPr>
                <a:t>Damsel in distress</a:t>
              </a:r>
            </a:p>
            <a:p>
              <a:pPr marL="0" indent="0" algn="r">
                <a:buFont typeface="Arial" charset="0"/>
                <a:buNone/>
              </a:pPr>
              <a:endParaRPr lang="en-US" sz="2000" dirty="0"/>
            </a:p>
          </p:txBody>
        </p:sp>
        <p:sp>
          <p:nvSpPr>
            <p:cNvPr id="6" name="Content Placeholder 3"/>
            <p:cNvSpPr txBox="1">
              <a:spLocks/>
            </p:cNvSpPr>
            <p:nvPr/>
          </p:nvSpPr>
          <p:spPr>
            <a:xfrm>
              <a:off x="2999014" y="3429000"/>
              <a:ext cx="3145971" cy="2667000"/>
            </a:xfrm>
            <a:prstGeom prst="rect">
              <a:avLst/>
            </a:prstGeom>
            <a:solidFill>
              <a:schemeClr val="tx1"/>
            </a:solidFill>
          </p:spPr>
          <p:txBody>
            <a:bodyPr/>
            <a:lst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charset="0"/>
                <a:buNone/>
              </a:pPr>
              <a:r>
                <a:rPr lang="en-US" sz="2000" dirty="0" smtClean="0">
                  <a:solidFill>
                    <a:schemeClr val="bg1"/>
                  </a:solidFill>
                </a:rPr>
                <a:t>James “The Bullet” Tam</a:t>
              </a:r>
            </a:p>
            <a:p>
              <a:pPr marL="0" indent="0">
                <a:buFont typeface="Arial" charset="0"/>
                <a:buNone/>
              </a:pPr>
              <a:r>
                <a:rPr lang="en-US" sz="2000" dirty="0" smtClean="0">
                  <a:solidFill>
                    <a:schemeClr val="bg1"/>
                  </a:solidFill>
                </a:rPr>
                <a:t>James (Evil dude) Tam</a:t>
              </a:r>
            </a:p>
            <a:p>
              <a:pPr marL="0" indent="0">
                <a:buFont typeface="Arial" charset="0"/>
                <a:buNone/>
              </a:pPr>
              <a:r>
                <a:rPr lang="en-US" sz="2000" dirty="0" smtClean="0">
                  <a:solidFill>
                    <a:schemeClr val="bg1"/>
                  </a:solidFill>
                </a:rPr>
                <a:t>Eager Tam1</a:t>
              </a:r>
            </a:p>
            <a:p>
              <a:pPr marL="0" indent="0">
                <a:buFont typeface="Arial" charset="0"/>
                <a:buNone/>
              </a:pPr>
              <a:r>
                <a:rPr lang="en-US" sz="2000" dirty="0" smtClean="0">
                  <a:solidFill>
                    <a:schemeClr val="bg1"/>
                  </a:solidFill>
                </a:rPr>
                <a:t>Eager Tam2</a:t>
              </a:r>
            </a:p>
            <a:p>
              <a:pPr marL="0" indent="0">
                <a:buFont typeface="Arial" charset="0"/>
                <a:buNone/>
              </a:pPr>
              <a:r>
                <a:rPr lang="en-US" sz="2000" dirty="0" smtClean="0">
                  <a:solidFill>
                    <a:schemeClr val="bg1"/>
                  </a:solidFill>
                </a:rPr>
                <a:t>Cannon-fodder Tam #1</a:t>
              </a:r>
            </a:p>
            <a:p>
              <a:pPr marL="0" indent="0">
                <a:buNone/>
              </a:pPr>
              <a:r>
                <a:rPr lang="en-US" sz="2000" dirty="0">
                  <a:solidFill>
                    <a:schemeClr val="bg1"/>
                  </a:solidFill>
                </a:rPr>
                <a:t>Cannon-fodder Tam </a:t>
              </a:r>
              <a:r>
                <a:rPr lang="en-US" sz="2000" dirty="0" smtClean="0">
                  <a:solidFill>
                    <a:schemeClr val="bg1"/>
                  </a:solidFill>
                </a:rPr>
                <a:t>#2</a:t>
              </a:r>
              <a:endParaRPr lang="en-US" sz="2000" dirty="0">
                <a:solidFill>
                  <a:schemeClr val="bg1"/>
                </a:solidFill>
              </a:endParaRPr>
            </a:p>
            <a:p>
              <a:pPr marL="0" indent="0">
                <a:buFont typeface="Arial" charset="0"/>
                <a:buNone/>
              </a:pPr>
              <a:r>
                <a:rPr lang="en-US" sz="2000" dirty="0" smtClean="0">
                  <a:solidFill>
                    <a:schemeClr val="bg1"/>
                  </a:solidFill>
                </a:rPr>
                <a:t>Jamie Tametta</a:t>
              </a:r>
              <a:endParaRPr lang="en-US" sz="2000" dirty="0">
                <a:solidFill>
                  <a:schemeClr val="bg1"/>
                </a:solidFill>
              </a:endParaRPr>
            </a:p>
          </p:txBody>
        </p:sp>
      </p:grpSp>
    </p:spTree>
    <p:extLst>
      <p:ext uri="{BB962C8B-B14F-4D97-AF65-F5344CB8AC3E}">
        <p14:creationId xmlns:p14="http://schemas.microsoft.com/office/powerpoint/2010/main" val="2576661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 Alignment</a:t>
            </a:r>
            <a:endParaRPr lang="en-US" dirty="0"/>
          </a:p>
        </p:txBody>
      </p:sp>
      <p:pic>
        <p:nvPicPr>
          <p:cNvPr id="4" name="Content Placeholder 3"/>
          <p:cNvPicPr>
            <a:picLocks noGrp="1" noChangeAspect="1"/>
          </p:cNvPicPr>
          <p:nvPr>
            <p:ph idx="1"/>
          </p:nvPr>
        </p:nvPicPr>
        <p:blipFill>
          <a:blip r:embed="rId2"/>
          <a:stretch>
            <a:fillRect/>
          </a:stretch>
        </p:blipFill>
        <p:spPr>
          <a:xfrm>
            <a:off x="1773824" y="1447800"/>
            <a:ext cx="5596351" cy="5029200"/>
          </a:xfrm>
          <a:prstGeom prst="rect">
            <a:avLst/>
          </a:prstGeom>
        </p:spPr>
      </p:pic>
    </p:spTree>
    <p:extLst>
      <p:ext uri="{BB962C8B-B14F-4D97-AF65-F5344CB8AC3E}">
        <p14:creationId xmlns:p14="http://schemas.microsoft.com/office/powerpoint/2010/main" val="41064011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Centre Alignment (2)</a:t>
            </a:r>
            <a:endParaRPr lang="en-US" dirty="0"/>
          </a:p>
        </p:txBody>
      </p:sp>
      <p:sp>
        <p:nvSpPr>
          <p:cNvPr id="3" name="Content Placeholder 2"/>
          <p:cNvSpPr>
            <a:spLocks noGrp="1"/>
          </p:cNvSpPr>
          <p:nvPr>
            <p:ph idx="1"/>
          </p:nvPr>
        </p:nvSpPr>
        <p:spPr>
          <a:xfrm>
            <a:off x="457200" y="1447800"/>
            <a:ext cx="5791200" cy="5029200"/>
          </a:xfrm>
        </p:spPr>
        <p:txBody>
          <a:bodyPr/>
          <a:lstStyle/>
          <a:p>
            <a:r>
              <a:rPr lang="en-US" sz="2000" dirty="0" smtClean="0"/>
              <a:t>Don’t use it for hierarchical documents because it removes or hides the organization.</a:t>
            </a:r>
          </a:p>
          <a:p>
            <a:pPr lvl="1"/>
            <a:r>
              <a:rPr lang="en-US" sz="1800" dirty="0" smtClean="0"/>
              <a:t>In a document that contains structure center alignment can look unorganized (the center alignment appears as no alignment, disorganized</a:t>
            </a:r>
            <a:r>
              <a:rPr lang="en-US" dirty="0" smtClean="0"/>
              <a:t>)</a:t>
            </a:r>
            <a:endParaRPr lang="en-US" dirty="0"/>
          </a:p>
          <a:p>
            <a:r>
              <a:rPr lang="en-US" sz="2000" b="1" dirty="0" smtClean="0"/>
              <a:t>At most</a:t>
            </a:r>
            <a:r>
              <a:rPr lang="en-US" sz="2000" dirty="0" smtClean="0"/>
              <a:t>: sparing use can be used to provide contrast e.g., slide titles vs. content.</a:t>
            </a:r>
          </a:p>
          <a:p>
            <a:pPr marL="234950" lvl="1" indent="-234950">
              <a:buFont typeface="Arial" charset="0"/>
              <a:buChar char="•"/>
            </a:pPr>
            <a:r>
              <a:rPr lang="en-US" dirty="0"/>
              <a:t>Because  </a:t>
            </a:r>
            <a:r>
              <a:rPr lang="en-US" dirty="0" smtClean="0"/>
              <a:t>it removes </a:t>
            </a:r>
            <a:r>
              <a:rPr lang="en-US" dirty="0"/>
              <a:t>a common method for structuring a document it can make reading text more difficult</a:t>
            </a:r>
            <a:r>
              <a:rPr lang="en-US" dirty="0" smtClean="0"/>
              <a:t>.</a:t>
            </a:r>
          </a:p>
          <a:p>
            <a:pPr marL="234950" lvl="1" indent="-234950">
              <a:buFont typeface="Arial" charset="0"/>
              <a:buChar char="•"/>
            </a:pPr>
            <a:r>
              <a:rPr lang="en-US" dirty="0" smtClean="0"/>
              <a:t>At most use it as </a:t>
            </a:r>
            <a:r>
              <a:rPr lang="en-US" dirty="0"/>
              <a:t>an exceptional case to make an item stand out</a:t>
            </a:r>
            <a:r>
              <a:rPr lang="en-US" dirty="0" smtClean="0"/>
              <a:t>.</a:t>
            </a:r>
            <a:endParaRPr lang="en-US" dirty="0"/>
          </a:p>
        </p:txBody>
      </p:sp>
      <p:pic>
        <p:nvPicPr>
          <p:cNvPr id="4" name="Content Placeholder 3"/>
          <p:cNvPicPr>
            <a:picLocks noChangeAspect="1"/>
          </p:cNvPicPr>
          <p:nvPr/>
        </p:nvPicPr>
        <p:blipFill rotWithShape="1">
          <a:blip r:embed="rId2"/>
          <a:srcRect l="8479" r="5020" b="9023"/>
          <a:stretch/>
        </p:blipFill>
        <p:spPr bwMode="auto">
          <a:xfrm>
            <a:off x="6248400" y="1505339"/>
            <a:ext cx="2743200" cy="2592744"/>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247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Color: Properly Used</a:t>
            </a:r>
            <a:endParaRPr lang="en-CA" dirty="0"/>
          </a:p>
        </p:txBody>
      </p:sp>
      <p:sp>
        <p:nvSpPr>
          <p:cNvPr id="3" name="Content Placeholder 2"/>
          <p:cNvSpPr>
            <a:spLocks noGrp="1"/>
          </p:cNvSpPr>
          <p:nvPr>
            <p:ph idx="1"/>
          </p:nvPr>
        </p:nvSpPr>
        <p:spPr/>
        <p:txBody>
          <a:bodyPr/>
          <a:lstStyle/>
          <a:p>
            <a:r>
              <a:rPr lang="en-CA" dirty="0" smtClean="0"/>
              <a:t>When used sparingly color can draw attention to important information.</a:t>
            </a:r>
          </a:p>
          <a:p>
            <a:endParaRPr lang="en-CA" dirty="0"/>
          </a:p>
          <a:p>
            <a:endParaRPr lang="en-CA" dirty="0" smtClean="0"/>
          </a:p>
          <a:p>
            <a:endParaRPr lang="en-CA" dirty="0"/>
          </a:p>
          <a:p>
            <a:endParaRPr lang="en-CA" dirty="0" smtClean="0"/>
          </a:p>
          <a:p>
            <a:endParaRPr lang="en-CA" dirty="0"/>
          </a:p>
          <a:p>
            <a:endParaRPr lang="en-CA" dirty="0" smtClean="0"/>
          </a:p>
          <a:p>
            <a:endParaRPr lang="en-CA" dirty="0"/>
          </a:p>
          <a:p>
            <a:r>
              <a:rPr lang="en-CA" dirty="0" smtClean="0"/>
              <a:t>This is an especially valuable tool when there is a large amount of information.</a:t>
            </a:r>
          </a:p>
          <a:p>
            <a:pPr lvl="1"/>
            <a:r>
              <a:rPr lang="en-CA" dirty="0" smtClean="0"/>
              <a:t>The information may be “all there” but don’t make it any harder than it has to be for the viewer to find it.</a:t>
            </a:r>
          </a:p>
          <a:p>
            <a:endParaRPr lang="en-CA" dirty="0"/>
          </a:p>
        </p:txBody>
      </p:sp>
      <p:pic>
        <p:nvPicPr>
          <p:cNvPr id="4" name="Picture 3"/>
          <p:cNvPicPr>
            <a:picLocks noChangeAspect="1"/>
          </p:cNvPicPr>
          <p:nvPr/>
        </p:nvPicPr>
        <p:blipFill>
          <a:blip r:embed="rId2"/>
          <a:stretch>
            <a:fillRect/>
          </a:stretch>
        </p:blipFill>
        <p:spPr>
          <a:xfrm>
            <a:off x="762000" y="2286000"/>
            <a:ext cx="3552825" cy="2962275"/>
          </a:xfrm>
          <a:prstGeom prst="rect">
            <a:avLst/>
          </a:prstGeom>
        </p:spPr>
      </p:pic>
    </p:spTree>
    <p:extLst>
      <p:ext uri="{BB962C8B-B14F-4D97-AF65-F5344CB8AC3E}">
        <p14:creationId xmlns:p14="http://schemas.microsoft.com/office/powerpoint/2010/main" val="89291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Center Alignment</a:t>
            </a:r>
            <a:endParaRPr lang="en-US" dirty="0"/>
          </a:p>
        </p:txBody>
      </p:sp>
      <p:sp>
        <p:nvSpPr>
          <p:cNvPr id="3" name="Content Placeholder 2"/>
          <p:cNvSpPr>
            <a:spLocks noGrp="1"/>
          </p:cNvSpPr>
          <p:nvPr>
            <p:ph idx="1"/>
          </p:nvPr>
        </p:nvSpPr>
        <p:spPr/>
        <p:txBody>
          <a:bodyPr/>
          <a:lstStyle/>
          <a:p>
            <a:r>
              <a:rPr lang="en-US" dirty="0" smtClean="0"/>
              <a:t>Again: while sparing use of center alignment can be used to provide contrast it should NEVER be used as the default in documents such as spreadsheets.</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2917371"/>
            <a:ext cx="3848100" cy="22080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Content Placeholder 3"/>
          <p:cNvPicPr>
            <a:picLocks noChangeAspect="1"/>
          </p:cNvPicPr>
          <p:nvPr/>
        </p:nvPicPr>
        <p:blipFill>
          <a:blip r:embed="rId3"/>
          <a:stretch>
            <a:fillRect/>
          </a:stretch>
        </p:blipFill>
        <p:spPr bwMode="auto">
          <a:xfrm>
            <a:off x="152400" y="2917371"/>
            <a:ext cx="3646107"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9195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Proximity</a:t>
            </a:r>
            <a:endParaRPr lang="en-US" dirty="0"/>
          </a:p>
        </p:txBody>
      </p:sp>
      <p:sp>
        <p:nvSpPr>
          <p:cNvPr id="3" name="Content Placeholder 2"/>
          <p:cNvSpPr>
            <a:spLocks noGrp="1"/>
          </p:cNvSpPr>
          <p:nvPr>
            <p:ph idx="1"/>
          </p:nvPr>
        </p:nvSpPr>
        <p:spPr/>
        <p:txBody>
          <a:bodyPr/>
          <a:lstStyle/>
          <a:p>
            <a:r>
              <a:rPr lang="en-US" dirty="0" smtClean="0"/>
              <a:t>Related items are in close proximity</a:t>
            </a:r>
          </a:p>
          <a:p>
            <a:r>
              <a:rPr lang="en-US" dirty="0" smtClean="0"/>
              <a:t>Unrelated items are separated</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2362200"/>
            <a:ext cx="4245108" cy="41126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3170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After This Section You Should Now </a:t>
            </a:r>
            <a:r>
              <a:rPr lang="en-CA" dirty="0" smtClean="0"/>
              <a:t>Know</a:t>
            </a:r>
            <a:endParaRPr lang="en-US" dirty="0"/>
          </a:p>
        </p:txBody>
      </p:sp>
      <p:sp>
        <p:nvSpPr>
          <p:cNvPr id="3" name="Content Placeholder 2"/>
          <p:cNvSpPr>
            <a:spLocks noGrp="1"/>
          </p:cNvSpPr>
          <p:nvPr>
            <p:ph idx="1"/>
          </p:nvPr>
        </p:nvSpPr>
        <p:spPr/>
        <p:txBody>
          <a:bodyPr/>
          <a:lstStyle/>
          <a:p>
            <a:r>
              <a:rPr lang="en-US" dirty="0"/>
              <a:t>Rules for using and not misusing </a:t>
            </a:r>
            <a:r>
              <a:rPr lang="en-US" dirty="0" smtClean="0"/>
              <a:t>color as well issues </a:t>
            </a:r>
            <a:r>
              <a:rPr lang="en-US" dirty="0"/>
              <a:t>associated with color: color </a:t>
            </a:r>
            <a:r>
              <a:rPr lang="en-US" dirty="0" smtClean="0"/>
              <a:t>blindness and </a:t>
            </a:r>
            <a:r>
              <a:rPr lang="en-US" dirty="0"/>
              <a:t>field </a:t>
            </a:r>
            <a:r>
              <a:rPr lang="en-US" dirty="0" smtClean="0"/>
              <a:t>size</a:t>
            </a:r>
          </a:p>
          <a:p>
            <a:r>
              <a:rPr lang="en-US" dirty="0" smtClean="0"/>
              <a:t>Rules </a:t>
            </a:r>
            <a:r>
              <a:rPr lang="en-US" dirty="0"/>
              <a:t>of thumb for using fonts and font </a:t>
            </a:r>
            <a:r>
              <a:rPr lang="en-US" dirty="0" smtClean="0"/>
              <a:t>effects</a:t>
            </a:r>
          </a:p>
          <a:p>
            <a:r>
              <a:rPr lang="en-US" dirty="0"/>
              <a:t>C.R.A.P.</a:t>
            </a:r>
          </a:p>
          <a:p>
            <a:pPr lvl="1"/>
            <a:r>
              <a:rPr lang="en-US" dirty="0"/>
              <a:t>What does each part mean</a:t>
            </a:r>
          </a:p>
          <a:p>
            <a:pPr lvl="1"/>
            <a:r>
              <a:rPr lang="en-US" dirty="0"/>
              <a:t>How it can be used for effective graphic design</a:t>
            </a:r>
          </a:p>
        </p:txBody>
      </p:sp>
    </p:spTree>
    <p:extLst>
      <p:ext uri="{BB962C8B-B14F-4D97-AF65-F5344CB8AC3E}">
        <p14:creationId xmlns:p14="http://schemas.microsoft.com/office/powerpoint/2010/main" val="745775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dirty="0" smtClean="0">
                <a:ea typeface="ＭＳ Ｐゴシック" pitchFamily="34" charset="-128"/>
              </a:rPr>
              <a:t>Copyright Notification</a:t>
            </a:r>
          </a:p>
        </p:txBody>
      </p:sp>
      <p:sp>
        <p:nvSpPr>
          <p:cNvPr id="32771" name="Content Placeholder 2"/>
          <p:cNvSpPr>
            <a:spLocks noGrp="1"/>
          </p:cNvSpPr>
          <p:nvPr>
            <p:ph idx="1"/>
          </p:nvPr>
        </p:nvSpPr>
        <p:spPr/>
        <p:txBody>
          <a:bodyPr/>
          <a:lstStyle/>
          <a:p>
            <a:r>
              <a:rPr lang="en-US" altLang="en-US" dirty="0" smtClean="0">
                <a:ea typeface="ＭＳ Ｐゴシック" pitchFamily="34" charset="-128"/>
              </a:rPr>
              <a:t>“Unless otherwise indicated, all images in this presentation were produced </a:t>
            </a:r>
            <a:r>
              <a:rPr lang="en-US" altLang="en-US" smtClean="0">
                <a:ea typeface="ＭＳ Ｐゴシック" pitchFamily="34" charset="-128"/>
              </a:rPr>
              <a:t>by James Tam.”</a:t>
            </a:r>
            <a:endParaRPr lang="en-US" altLang="en-US" dirty="0" smtClean="0">
              <a:ea typeface="ＭＳ Ｐゴシック" pitchFamily="34" charset="-128"/>
            </a:endParaRPr>
          </a:p>
        </p:txBody>
      </p:sp>
      <p:sp>
        <p:nvSpPr>
          <p:cNvPr id="32772"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900" dirty="0">
                <a:solidFill>
                  <a:srgbClr val="898989"/>
                </a:solidFill>
                <a:latin typeface="Arial" charset="0"/>
                <a:ea typeface="ＭＳ Ｐゴシック" pitchFamily="34" charset="-128"/>
              </a:rPr>
              <a:t>slide </a:t>
            </a:r>
            <a:fld id="{09EE15A5-A843-4A49-A306-A97B1D517AC4}" type="slidenum">
              <a:rPr lang="en-US" altLang="en-US" sz="900">
                <a:solidFill>
                  <a:srgbClr val="898989"/>
                </a:solidFill>
                <a:latin typeface="Arial" charset="0"/>
                <a:ea typeface="ＭＳ Ｐゴシック" pitchFamily="34" charset="-128"/>
              </a:rPr>
              <a:pPr eaLnBrk="1" hangingPunct="1">
                <a:spcBef>
                  <a:spcPct val="0"/>
                </a:spcBef>
                <a:buFontTx/>
                <a:buNone/>
              </a:pPr>
              <a:t>23</a:t>
            </a:fld>
            <a:endParaRPr lang="en-US" altLang="en-US" sz="900" dirty="0">
              <a:solidFill>
                <a:srgbClr val="898989"/>
              </a:solidFill>
              <a:latin typeface="Arial" charset="0"/>
              <a:ea typeface="ＭＳ Ｐゴシック" pitchFamily="34" charset="-128"/>
            </a:endParaRPr>
          </a:p>
        </p:txBody>
      </p:sp>
    </p:spTree>
    <p:extLst>
      <p:ext uri="{BB962C8B-B14F-4D97-AF65-F5344CB8AC3E}">
        <p14:creationId xmlns:p14="http://schemas.microsoft.com/office/powerpoint/2010/main" val="19881075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Color Misused</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a:p>
          <a:p>
            <a:r>
              <a:rPr lang="en-US" dirty="0" smtClean="0"/>
              <a:t>The overuse of color: </a:t>
            </a:r>
          </a:p>
          <a:p>
            <a:pPr lvl="1"/>
            <a:r>
              <a:rPr lang="en-US" dirty="0" smtClean="0"/>
              <a:t>Reduces it’s ability to make information stand out. </a:t>
            </a:r>
          </a:p>
          <a:p>
            <a:pPr lvl="1"/>
            <a:r>
              <a:rPr lang="en-US" dirty="0" smtClean="0"/>
              <a:t>Makes it harder to understand what information is mapped to a particular color e.g. using different colors to represent faculty and grades</a:t>
            </a:r>
          </a:p>
          <a:p>
            <a:endParaRPr lang="en-US"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4290" y="5334000"/>
            <a:ext cx="1047750" cy="1438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3"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1131627"/>
            <a:ext cx="7467600" cy="2455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46579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 Of Thumb For Color: Make It Subtle</a:t>
            </a:r>
            <a:endParaRPr lang="en-US" dirty="0"/>
          </a:p>
        </p:txBody>
      </p:sp>
      <p:sp>
        <p:nvSpPr>
          <p:cNvPr id="3" name="Content Placeholder 2"/>
          <p:cNvSpPr>
            <a:spLocks noGrp="1"/>
          </p:cNvSpPr>
          <p:nvPr>
            <p:ph idx="1"/>
          </p:nvPr>
        </p:nvSpPr>
        <p:spPr/>
        <p:txBody>
          <a:bodyPr/>
          <a:lstStyle/>
          <a:p>
            <a:r>
              <a:rPr lang="en-US" dirty="0" smtClean="0"/>
              <a:t>We have all seen the use of ‘loud’ and clashing colors that can make text very hard to read.</a:t>
            </a:r>
          </a:p>
          <a:p>
            <a:endParaRPr lang="en-US" dirty="0"/>
          </a:p>
          <a:p>
            <a:endParaRPr lang="en-US" dirty="0" smtClean="0"/>
          </a:p>
          <a:p>
            <a:endParaRPr lang="en-US" dirty="0"/>
          </a:p>
          <a:p>
            <a:endParaRPr lang="en-US" dirty="0" smtClean="0"/>
          </a:p>
          <a:p>
            <a:endParaRPr lang="en-US" dirty="0" smtClean="0"/>
          </a:p>
          <a:p>
            <a:endParaRPr lang="en-US" dirty="0"/>
          </a:p>
        </p:txBody>
      </p:sp>
      <p:sp>
        <p:nvSpPr>
          <p:cNvPr id="4" name="Rectangle 3"/>
          <p:cNvSpPr/>
          <p:nvPr/>
        </p:nvSpPr>
        <p:spPr>
          <a:xfrm>
            <a:off x="838200" y="2320119"/>
            <a:ext cx="2286000" cy="1642281"/>
          </a:xfrm>
          <a:prstGeom prst="rect">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rgbClr val="FF0000"/>
                </a:solidFill>
              </a:rPr>
              <a:t>Ingredients</a:t>
            </a:r>
          </a:p>
          <a:p>
            <a:r>
              <a:rPr lang="en-US" dirty="0" smtClean="0">
                <a:solidFill>
                  <a:srgbClr val="FF0000"/>
                </a:solidFill>
              </a:rPr>
              <a:t>Sugar, lactose, fructose, corn syrup, glucose…lots of carbohydrates</a:t>
            </a:r>
            <a:endParaRPr lang="en-US" dirty="0">
              <a:solidFill>
                <a:srgbClr val="FF0000"/>
              </a:solidFill>
            </a:endParaRPr>
          </a:p>
        </p:txBody>
      </p:sp>
      <p:grpSp>
        <p:nvGrpSpPr>
          <p:cNvPr id="7" name="Group 6"/>
          <p:cNvGrpSpPr/>
          <p:nvPr/>
        </p:nvGrpSpPr>
        <p:grpSpPr>
          <a:xfrm>
            <a:off x="3276600" y="2388358"/>
            <a:ext cx="2743200" cy="1524000"/>
            <a:chOff x="3276600" y="2388358"/>
            <a:chExt cx="2743200" cy="1524000"/>
          </a:xfrm>
        </p:grpSpPr>
        <p:sp>
          <p:nvSpPr>
            <p:cNvPr id="5" name="Right Brace 4"/>
            <p:cNvSpPr/>
            <p:nvPr/>
          </p:nvSpPr>
          <p:spPr>
            <a:xfrm>
              <a:off x="3276600" y="2388358"/>
              <a:ext cx="304800" cy="15240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TextBox 5"/>
            <p:cNvSpPr txBox="1"/>
            <p:nvPr/>
          </p:nvSpPr>
          <p:spPr>
            <a:xfrm>
              <a:off x="3581400" y="2569759"/>
              <a:ext cx="2438400" cy="1143000"/>
            </a:xfrm>
            <a:prstGeom prst="rect">
              <a:avLst/>
            </a:prstGeom>
            <a:noFill/>
          </p:spPr>
          <p:txBody>
            <a:bodyPr wrap="square" rtlCol="0">
              <a:noAutofit/>
            </a:bodyPr>
            <a:lstStyle/>
            <a:p>
              <a:r>
                <a:rPr lang="en-US" b="1" dirty="0" smtClean="0"/>
                <a:t>JT: I’ve actually seen green-red color combinations on listings of food ingredients</a:t>
              </a:r>
            </a:p>
          </p:txBody>
        </p:sp>
      </p:grpSp>
    </p:spTree>
    <p:extLst>
      <p:ext uri="{BB962C8B-B14F-4D97-AF65-F5344CB8AC3E}">
        <p14:creationId xmlns:p14="http://schemas.microsoft.com/office/powerpoint/2010/main" val="4282960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1+#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Rule Of Thumb For Color: </a:t>
            </a:r>
            <a:r>
              <a:rPr lang="en-US" dirty="0" smtClean="0"/>
              <a:t>Subtle But Not Near-Invisible</a:t>
            </a:r>
            <a:endParaRPr lang="en-CA" dirty="0"/>
          </a:p>
        </p:txBody>
      </p:sp>
      <p:sp>
        <p:nvSpPr>
          <p:cNvPr id="3" name="Content Placeholder 2"/>
          <p:cNvSpPr>
            <a:spLocks noGrp="1"/>
          </p:cNvSpPr>
          <p:nvPr>
            <p:ph idx="1"/>
          </p:nvPr>
        </p:nvSpPr>
        <p:spPr/>
        <p:txBody>
          <a:bodyPr/>
          <a:lstStyle/>
          <a:p>
            <a:r>
              <a:rPr lang="en-US" dirty="0"/>
              <a:t>The “flip side”, lack of contrast between foreground can also be problematic.</a:t>
            </a:r>
          </a:p>
          <a:p>
            <a:endParaRPr lang="en-CA" dirty="0"/>
          </a:p>
        </p:txBody>
      </p:sp>
      <p:sp>
        <p:nvSpPr>
          <p:cNvPr id="4" name="Rectangle 3"/>
          <p:cNvSpPr/>
          <p:nvPr/>
        </p:nvSpPr>
        <p:spPr>
          <a:xfrm>
            <a:off x="762000" y="2330175"/>
            <a:ext cx="2286000" cy="1642281"/>
          </a:xfrm>
          <a:prstGeom prst="rect">
            <a:avLst/>
          </a:prstGeom>
          <a:solidFill>
            <a:srgbClr val="3333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solidFill>
                  <a:schemeClr val="tx1"/>
                </a:solidFill>
              </a:rPr>
              <a:t>Ingredients</a:t>
            </a:r>
          </a:p>
          <a:p>
            <a:r>
              <a:rPr lang="en-US" dirty="0" smtClean="0">
                <a:solidFill>
                  <a:schemeClr val="tx1"/>
                </a:solidFill>
              </a:rPr>
              <a:t>Sugar, lactose, fructose, corn syrup, glucose…lots of carbohydrates</a:t>
            </a:r>
            <a:endParaRPr lang="en-US" dirty="0">
              <a:solidFill>
                <a:schemeClr val="tx1"/>
              </a:solidFill>
            </a:endParaRPr>
          </a:p>
        </p:txBody>
      </p:sp>
    </p:spTree>
    <p:extLst>
      <p:ext uri="{BB962C8B-B14F-4D97-AF65-F5344CB8AC3E}">
        <p14:creationId xmlns:p14="http://schemas.microsoft.com/office/powerpoint/2010/main" val="99144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10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Rule Of Thumb For Color</a:t>
            </a:r>
            <a:endParaRPr lang="en-CA" dirty="0"/>
          </a:p>
        </p:txBody>
      </p:sp>
      <p:sp>
        <p:nvSpPr>
          <p:cNvPr id="3" name="Content Placeholder 2"/>
          <p:cNvSpPr>
            <a:spLocks noGrp="1"/>
          </p:cNvSpPr>
          <p:nvPr>
            <p:ph idx="1"/>
          </p:nvPr>
        </p:nvSpPr>
        <p:spPr/>
        <p:txBody>
          <a:bodyPr/>
          <a:lstStyle/>
          <a:p>
            <a:r>
              <a:rPr lang="en-US" dirty="0"/>
              <a:t>Balance the use of color between noticeability and subtlety</a:t>
            </a:r>
          </a:p>
          <a:p>
            <a:pPr lvl="1"/>
            <a:r>
              <a:rPr lang="en-US" dirty="0"/>
              <a:t>Make it as subtle as possible while still conveying the necessary information using color</a:t>
            </a:r>
          </a:p>
          <a:p>
            <a:endParaRPr lang="en-CA" dirty="0"/>
          </a:p>
        </p:txBody>
      </p:sp>
    </p:spTree>
    <p:extLst>
      <p:ext uri="{BB962C8B-B14F-4D97-AF65-F5344CB8AC3E}">
        <p14:creationId xmlns:p14="http://schemas.microsoft.com/office/powerpoint/2010/main" val="883409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en-US" dirty="0" smtClean="0"/>
              <a:t>Additional Issues Associated With Color</a:t>
            </a:r>
          </a:p>
        </p:txBody>
      </p:sp>
      <p:sp>
        <p:nvSpPr>
          <p:cNvPr id="776195" name="Rectangle 3"/>
          <p:cNvSpPr>
            <a:spLocks noGrp="1" noChangeArrowheads="1"/>
          </p:cNvSpPr>
          <p:nvPr>
            <p:ph type="body" idx="1"/>
          </p:nvPr>
        </p:nvSpPr>
        <p:spPr/>
        <p:txBody>
          <a:bodyPr/>
          <a:lstStyle/>
          <a:p>
            <a:r>
              <a:rPr lang="en-US" altLang="en-US" dirty="0" smtClean="0"/>
              <a:t>Color blindness</a:t>
            </a:r>
            <a:r>
              <a:rPr lang="en-US" altLang="en-US" dirty="0"/>
              <a:t> </a:t>
            </a:r>
            <a:r>
              <a:rPr lang="en-US" altLang="en-US" dirty="0" smtClean="0"/>
              <a:t>affects a portion of the population:</a:t>
            </a:r>
          </a:p>
          <a:p>
            <a:pPr lvl="1"/>
            <a:r>
              <a:rPr lang="en-US" altLang="en-US" dirty="0" smtClean="0"/>
              <a:t>The majority of people who are color blind are red-green color blind so using only these colors to represent information should be avoided e.g. traffic lights</a:t>
            </a:r>
          </a:p>
          <a:p>
            <a:r>
              <a:rPr lang="en-US" altLang="en-US" dirty="0" smtClean="0"/>
              <a:t>Field size</a:t>
            </a:r>
          </a:p>
          <a:p>
            <a:pPr lvl="1"/>
            <a:r>
              <a:rPr lang="en-US" altLang="en-US" dirty="0" smtClean="0"/>
              <a:t>The larger the area to be color coded, the more easily that colors can be distinguished.</a:t>
            </a:r>
          </a:p>
          <a:p>
            <a:pPr lvl="1"/>
            <a:endParaRPr lang="en-US" altLang="en-US" dirty="0" smtClean="0"/>
          </a:p>
          <a:p>
            <a:pPr lvl="1"/>
            <a:endParaRPr lang="en-US" altLang="en-US" dirty="0" smtClean="0"/>
          </a:p>
          <a:p>
            <a:pPr lvl="1"/>
            <a:endParaRPr lang="en-US" altLang="en-US" dirty="0" smtClean="0"/>
          </a:p>
          <a:p>
            <a:pPr lvl="1"/>
            <a:endParaRPr lang="en-US" altLang="en-US" dirty="0" smtClean="0"/>
          </a:p>
          <a:p>
            <a:pPr marL="234950" lvl="1" indent="0">
              <a:buNone/>
            </a:pPr>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endParaRPr lang="en-US" altLang="en-US" dirty="0" smtClean="0"/>
          </a:p>
          <a:p>
            <a:pPr lvl="1">
              <a:buFont typeface="Times New Roman" pitchFamily="18" charset="0"/>
              <a:buNone/>
            </a:pPr>
            <a:endParaRPr lang="en-US" altLang="en-US" dirty="0" smtClean="0"/>
          </a:p>
        </p:txBody>
      </p:sp>
      <p:pic>
        <p:nvPicPr>
          <p:cNvPr id="3075"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t="15232"/>
          <a:stretch/>
        </p:blipFill>
        <p:spPr bwMode="auto">
          <a:xfrm>
            <a:off x="241110" y="3729250"/>
            <a:ext cx="6708022" cy="251914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3" name="Straight Arrow Connector 2"/>
          <p:cNvCxnSpPr/>
          <p:nvPr/>
        </p:nvCxnSpPr>
        <p:spPr>
          <a:xfrm flipH="1" flipV="1">
            <a:off x="6413310" y="4375672"/>
            <a:ext cx="872319" cy="130435"/>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251510" y="4084093"/>
            <a:ext cx="1905000" cy="1104900"/>
          </a:xfrm>
          <a:prstGeom prst="rect">
            <a:avLst/>
          </a:prstGeom>
          <a:noFill/>
        </p:spPr>
        <p:txBody>
          <a:bodyPr wrap="square" rtlCol="0">
            <a:noAutofit/>
          </a:bodyPr>
          <a:lstStyle/>
          <a:p>
            <a:r>
              <a:rPr lang="en-US" b="1" dirty="0" smtClean="0">
                <a:solidFill>
                  <a:srgbClr val="FF0000"/>
                </a:solidFill>
              </a:rPr>
              <a:t>Larger areas: colors can be more subtle</a:t>
            </a:r>
          </a:p>
        </p:txBody>
      </p:sp>
      <p:cxnSp>
        <p:nvCxnSpPr>
          <p:cNvPr id="12" name="Straight Arrow Connector 11"/>
          <p:cNvCxnSpPr/>
          <p:nvPr/>
        </p:nvCxnSpPr>
        <p:spPr>
          <a:xfrm flipH="1">
            <a:off x="6814781" y="5756796"/>
            <a:ext cx="567519" cy="263003"/>
          </a:xfrm>
          <a:prstGeom prst="straightConnector1">
            <a:avLst/>
          </a:prstGeom>
          <a:ln w="254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285629" y="5204347"/>
            <a:ext cx="1905000" cy="1104900"/>
          </a:xfrm>
          <a:prstGeom prst="rect">
            <a:avLst/>
          </a:prstGeom>
          <a:noFill/>
        </p:spPr>
        <p:txBody>
          <a:bodyPr wrap="square" rtlCol="0">
            <a:noAutofit/>
          </a:bodyPr>
          <a:lstStyle/>
          <a:p>
            <a:r>
              <a:rPr lang="en-US" b="1" dirty="0" smtClean="0">
                <a:solidFill>
                  <a:srgbClr val="FF0000"/>
                </a:solidFill>
              </a:rPr>
              <a:t>Smaller areas: colors may have to employ greater contrast</a:t>
            </a:r>
          </a:p>
        </p:txBody>
      </p:sp>
    </p:spTree>
    <p:extLst>
      <p:ext uri="{BB962C8B-B14F-4D97-AF65-F5344CB8AC3E}">
        <p14:creationId xmlns:p14="http://schemas.microsoft.com/office/powerpoint/2010/main" val="3515087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1" nodeType="clickEffect">
                                  <p:stCondLst>
                                    <p:cond delay="100"/>
                                  </p:stCondLst>
                                  <p:childTnLst>
                                    <p:set>
                                      <p:cBhvr>
                                        <p:cTn id="6" dur="1" fill="hold">
                                          <p:stCondLst>
                                            <p:cond delay="0"/>
                                          </p:stCondLst>
                                        </p:cTn>
                                        <p:tgtEl>
                                          <p:spTgt spid="776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76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100"/>
                                  </p:stCondLst>
                                  <p:childTnLst>
                                    <p:set>
                                      <p:cBhvr>
                                        <p:cTn id="14" dur="1" fill="hold">
                                          <p:stCondLst>
                                            <p:cond delay="0"/>
                                          </p:stCondLst>
                                        </p:cTn>
                                        <p:tgtEl>
                                          <p:spTgt spid="776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776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76195">
                                            <p:txEl>
                                              <p:pRg st="1" end="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76195">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76195">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07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nodeType="clickEffect">
                                  <p:stCondLst>
                                    <p:cond delay="0"/>
                                  </p:stCondLst>
                                  <p:childTnLst>
                                    <p:set>
                                      <p:cBhvr>
                                        <p:cTn id="38" dur="1" fill="hold">
                                          <p:stCondLst>
                                            <p:cond delay="0"/>
                                          </p:stCondLst>
                                        </p:cTn>
                                        <p:tgtEl>
                                          <p:spTgt spid="3"/>
                                        </p:tgtEl>
                                        <p:attrNameLst>
                                          <p:attrName>style.visibility</p:attrName>
                                        </p:attrNameLst>
                                      </p:cBhvr>
                                      <p:to>
                                        <p:strVal val="visible"/>
                                      </p:to>
                                    </p:set>
                                    <p:animEffect transition="in" filter="wipe(right)">
                                      <p:cBhvr>
                                        <p:cTn id="39" dur="500"/>
                                        <p:tgtEl>
                                          <p:spTgt spid="3"/>
                                        </p:tgtEl>
                                      </p:cBhvr>
                                    </p:animEffect>
                                  </p:childTnLst>
                                </p:cTn>
                              </p:par>
                              <p:par>
                                <p:cTn id="40" presetID="22" presetClass="entr" presetSubtype="2" fill="hold" grpId="0" nodeType="with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righ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2" fill="hold"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wipe(right)">
                                      <p:cBhvr>
                                        <p:cTn id="47" dur="500"/>
                                        <p:tgtEl>
                                          <p:spTgt spid="12"/>
                                        </p:tgtEl>
                                      </p:cBhvr>
                                    </p:animEffect>
                                  </p:childTnLst>
                                </p:cTn>
                              </p:par>
                              <p:par>
                                <p:cTn id="48" presetID="22" presetClass="entr" presetSubtype="2"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Effect transition="in" filter="wipe(right)">
                                      <p:cBhvr>
                                        <p:cTn id="5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6195" grpId="0" build="p" bldLvl="2"/>
      <p:bldP spid="776195" grpId="1" build="p" bldLvl="3"/>
      <p:bldP spid="5"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Additional Issues Associated With </a:t>
            </a:r>
            <a:r>
              <a:rPr lang="en-US" altLang="en-US" dirty="0" smtClean="0"/>
              <a:t>Color (2)</a:t>
            </a:r>
            <a:endParaRPr lang="en-CA" dirty="0"/>
          </a:p>
        </p:txBody>
      </p:sp>
      <p:sp>
        <p:nvSpPr>
          <p:cNvPr id="3" name="Content Placeholder 2"/>
          <p:cNvSpPr>
            <a:spLocks noGrp="1"/>
          </p:cNvSpPr>
          <p:nvPr>
            <p:ph idx="1"/>
          </p:nvPr>
        </p:nvSpPr>
        <p:spPr/>
        <p:txBody>
          <a:bodyPr/>
          <a:lstStyle/>
          <a:p>
            <a:pPr lvl="1"/>
            <a:r>
              <a:rPr lang="en-US" altLang="en-US" dirty="0"/>
              <a:t>When objects are small (text or small graphics) and color is used to distinguish information use highly saturated colors.</a:t>
            </a:r>
          </a:p>
          <a:p>
            <a:pPr lvl="1"/>
            <a:endParaRPr lang="en-US" altLang="en-US" dirty="0"/>
          </a:p>
          <a:p>
            <a:pPr lvl="1"/>
            <a:endParaRPr lang="en-US" altLang="en-US" dirty="0"/>
          </a:p>
          <a:p>
            <a:pPr lvl="1"/>
            <a:endParaRPr lang="en-US" altLang="en-US" dirty="0">
              <a:solidFill>
                <a:srgbClr val="74561A"/>
              </a:solidFill>
            </a:endParaRPr>
          </a:p>
          <a:p>
            <a:endParaRPr lang="en-CA" dirty="0"/>
          </a:p>
        </p:txBody>
      </p:sp>
      <p:sp>
        <p:nvSpPr>
          <p:cNvPr id="4" name="Text Box 4"/>
          <p:cNvSpPr txBox="1">
            <a:spLocks noChangeArrowheads="1"/>
          </p:cNvSpPr>
          <p:nvPr/>
        </p:nvSpPr>
        <p:spPr bwMode="auto">
          <a:xfrm>
            <a:off x="914400" y="2286000"/>
            <a:ext cx="1397000" cy="92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hangingPunct="1">
              <a:spcBef>
                <a:spcPct val="50000"/>
              </a:spcBef>
            </a:pPr>
            <a:r>
              <a:rPr lang="en-US" altLang="en-US" sz="1800" dirty="0"/>
              <a:t>This is </a:t>
            </a:r>
            <a:r>
              <a:rPr lang="en-US" altLang="en-US" sz="1800" dirty="0">
                <a:solidFill>
                  <a:srgbClr val="FF0000"/>
                </a:solidFill>
              </a:rPr>
              <a:t>important </a:t>
            </a:r>
            <a:r>
              <a:rPr lang="en-US" altLang="en-US" sz="1800" dirty="0"/>
              <a:t>information!</a:t>
            </a:r>
          </a:p>
        </p:txBody>
      </p:sp>
      <p:sp>
        <p:nvSpPr>
          <p:cNvPr id="5" name="Text Box 5"/>
          <p:cNvSpPr txBox="1">
            <a:spLocks noChangeArrowheads="1"/>
          </p:cNvSpPr>
          <p:nvPr/>
        </p:nvSpPr>
        <p:spPr bwMode="auto">
          <a:xfrm>
            <a:off x="4102100" y="2362200"/>
            <a:ext cx="1397000" cy="9255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defRPr sz="1400">
                <a:solidFill>
                  <a:schemeClr val="tx1"/>
                </a:solidFill>
                <a:latin typeface="Arial" charset="0"/>
              </a:defRPr>
            </a:lvl1pPr>
            <a:lvl2pPr marL="742950" indent="-285750" eaLnBrk="0" hangingPunct="0">
              <a:defRPr sz="1400">
                <a:solidFill>
                  <a:schemeClr val="tx1"/>
                </a:solidFill>
                <a:latin typeface="Arial" charset="0"/>
              </a:defRPr>
            </a:lvl2pPr>
            <a:lvl3pPr marL="1143000" indent="-228600" eaLnBrk="0" hangingPunct="0">
              <a:defRPr sz="1400">
                <a:solidFill>
                  <a:schemeClr val="tx1"/>
                </a:solidFill>
                <a:latin typeface="Arial" charset="0"/>
              </a:defRPr>
            </a:lvl3pPr>
            <a:lvl4pPr marL="1600200" indent="-228600" eaLnBrk="0" hangingPunct="0">
              <a:defRPr sz="1400">
                <a:solidFill>
                  <a:schemeClr val="tx1"/>
                </a:solidFill>
                <a:latin typeface="Arial" charset="0"/>
              </a:defRPr>
            </a:lvl4pPr>
            <a:lvl5pPr marL="2057400" indent="-228600" eaLnBrk="0" hangingPunct="0">
              <a:defRPr sz="1400">
                <a:solidFill>
                  <a:schemeClr val="tx1"/>
                </a:solidFill>
                <a:latin typeface="Arial" charset="0"/>
              </a:defRPr>
            </a:lvl5pPr>
            <a:lvl6pPr marL="2514600" indent="-228600" eaLnBrk="0" fontAlgn="base" hangingPunct="0">
              <a:spcBef>
                <a:spcPct val="0"/>
              </a:spcBef>
              <a:spcAft>
                <a:spcPct val="0"/>
              </a:spcAft>
              <a:defRPr sz="1400">
                <a:solidFill>
                  <a:schemeClr val="tx1"/>
                </a:solidFill>
                <a:latin typeface="Arial" charset="0"/>
              </a:defRPr>
            </a:lvl6pPr>
            <a:lvl7pPr marL="2971800" indent="-228600" eaLnBrk="0" fontAlgn="base" hangingPunct="0">
              <a:spcBef>
                <a:spcPct val="0"/>
              </a:spcBef>
              <a:spcAft>
                <a:spcPct val="0"/>
              </a:spcAft>
              <a:defRPr sz="1400">
                <a:solidFill>
                  <a:schemeClr val="tx1"/>
                </a:solidFill>
                <a:latin typeface="Arial" charset="0"/>
              </a:defRPr>
            </a:lvl7pPr>
            <a:lvl8pPr marL="3429000" indent="-228600" eaLnBrk="0" fontAlgn="base" hangingPunct="0">
              <a:spcBef>
                <a:spcPct val="0"/>
              </a:spcBef>
              <a:spcAft>
                <a:spcPct val="0"/>
              </a:spcAft>
              <a:defRPr sz="1400">
                <a:solidFill>
                  <a:schemeClr val="tx1"/>
                </a:solidFill>
                <a:latin typeface="Arial" charset="0"/>
              </a:defRPr>
            </a:lvl8pPr>
            <a:lvl9pPr marL="3886200" indent="-228600" eaLnBrk="0" fontAlgn="base" hangingPunct="0">
              <a:spcBef>
                <a:spcPct val="0"/>
              </a:spcBef>
              <a:spcAft>
                <a:spcPct val="0"/>
              </a:spcAft>
              <a:defRPr sz="1400">
                <a:solidFill>
                  <a:schemeClr val="tx1"/>
                </a:solidFill>
                <a:latin typeface="Arial" charset="0"/>
              </a:defRPr>
            </a:lvl9pPr>
          </a:lstStyle>
          <a:p>
            <a:pPr eaLnBrk="1" hangingPunct="1">
              <a:spcBef>
                <a:spcPct val="50000"/>
              </a:spcBef>
            </a:pPr>
            <a:r>
              <a:rPr lang="en-US" altLang="en-US" sz="1800" dirty="0"/>
              <a:t>This is </a:t>
            </a:r>
            <a:r>
              <a:rPr lang="en-US" altLang="en-US" sz="1800" dirty="0">
                <a:solidFill>
                  <a:srgbClr val="9A4D00"/>
                </a:solidFill>
              </a:rPr>
              <a:t>important </a:t>
            </a:r>
            <a:r>
              <a:rPr lang="en-US" altLang="en-US" sz="1800" dirty="0"/>
              <a:t>information!</a:t>
            </a:r>
          </a:p>
        </p:txBody>
      </p:sp>
    </p:spTree>
    <p:extLst>
      <p:ext uri="{BB962C8B-B14F-4D97-AF65-F5344CB8AC3E}">
        <p14:creationId xmlns:p14="http://schemas.microsoft.com/office/powerpoint/2010/main" val="51751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Fonts And Font Effects</a:t>
            </a:r>
            <a:endParaRPr lang="en-US" dirty="0"/>
          </a:p>
        </p:txBody>
      </p:sp>
      <p:sp>
        <p:nvSpPr>
          <p:cNvPr id="3" name="Content Placeholder 2"/>
          <p:cNvSpPr>
            <a:spLocks noGrp="1"/>
          </p:cNvSpPr>
          <p:nvPr>
            <p:ph idx="1"/>
          </p:nvPr>
        </p:nvSpPr>
        <p:spPr/>
        <p:txBody>
          <a:bodyPr/>
          <a:lstStyle/>
          <a:p>
            <a:r>
              <a:rPr lang="en-US" dirty="0" smtClean="0"/>
              <a:t>Example fonts:</a:t>
            </a:r>
          </a:p>
          <a:p>
            <a:pPr lvl="1"/>
            <a:r>
              <a:rPr lang="en-US" dirty="0" smtClean="0"/>
              <a:t>Ariel</a:t>
            </a:r>
          </a:p>
          <a:p>
            <a:pPr lvl="1"/>
            <a:r>
              <a:rPr lang="en-US" dirty="0" smtClean="0"/>
              <a:t>Calibri</a:t>
            </a:r>
          </a:p>
          <a:p>
            <a:pPr lvl="1"/>
            <a:r>
              <a:rPr lang="en-US" dirty="0" smtClean="0"/>
              <a:t>Helvetica</a:t>
            </a:r>
          </a:p>
          <a:p>
            <a:pPr lvl="1"/>
            <a:r>
              <a:rPr lang="en-US" dirty="0" smtClean="0"/>
              <a:t>Times New Roman</a:t>
            </a:r>
          </a:p>
          <a:p>
            <a:r>
              <a:rPr lang="en-US" dirty="0" smtClean="0"/>
              <a:t>Font effects:</a:t>
            </a:r>
          </a:p>
          <a:p>
            <a:pPr lvl="1"/>
            <a:r>
              <a:rPr lang="en-US" dirty="0" smtClean="0"/>
              <a:t>Italics</a:t>
            </a:r>
          </a:p>
          <a:p>
            <a:pPr lvl="1"/>
            <a:r>
              <a:rPr lang="en-US" dirty="0" smtClean="0"/>
              <a:t>Bold</a:t>
            </a:r>
          </a:p>
          <a:p>
            <a:pPr lvl="1"/>
            <a:r>
              <a:rPr lang="en-US" dirty="0" smtClean="0"/>
              <a:t>Underline</a:t>
            </a:r>
          </a:p>
          <a:p>
            <a:pPr lvl="1"/>
            <a:r>
              <a:rPr lang="en-US" dirty="0" smtClean="0"/>
              <a:t>Normal</a:t>
            </a:r>
          </a:p>
          <a:p>
            <a:r>
              <a:rPr lang="en-US" dirty="0" smtClean="0"/>
              <a:t>Font sizes</a:t>
            </a:r>
            <a:endParaRPr lang="en-US" dirty="0"/>
          </a:p>
        </p:txBody>
      </p:sp>
    </p:spTree>
    <p:extLst>
      <p:ext uri="{BB962C8B-B14F-4D97-AF65-F5344CB8AC3E}">
        <p14:creationId xmlns:p14="http://schemas.microsoft.com/office/powerpoint/2010/main" val="326045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tx1"/>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74815</TotalTime>
  <Words>1162</Words>
  <Application>Microsoft Office PowerPoint</Application>
  <PresentationFormat>On-screen Show (4:3)</PresentationFormat>
  <Paragraphs>170</Paragraphs>
  <Slides>23</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ＭＳ Ｐゴシック</vt:lpstr>
      <vt:lpstr>Arial</vt:lpstr>
      <vt:lpstr>Calibri</vt:lpstr>
      <vt:lpstr>Times New Roman</vt:lpstr>
      <vt:lpstr>Wingdings</vt:lpstr>
      <vt:lpstr>Office Theme</vt:lpstr>
      <vt:lpstr>Spreadsheets: Part 3 (Design)</vt:lpstr>
      <vt:lpstr>Color: Properly Used</vt:lpstr>
      <vt:lpstr>Color Misused</vt:lpstr>
      <vt:lpstr>Rule Of Thumb For Color: Make It Subtle</vt:lpstr>
      <vt:lpstr>Rule Of Thumb For Color: Subtle But Not Near-Invisible</vt:lpstr>
      <vt:lpstr>Rule Of Thumb For Color</vt:lpstr>
      <vt:lpstr>Additional Issues Associated With Color</vt:lpstr>
      <vt:lpstr>Additional Issues Associated With Color (2)</vt:lpstr>
      <vt:lpstr>Fonts And Font Effects</vt:lpstr>
      <vt:lpstr>Fonts And Font Effects (2)</vt:lpstr>
      <vt:lpstr>C.R.A.P.1</vt:lpstr>
      <vt:lpstr>Contrast &amp; Repetition</vt:lpstr>
      <vt:lpstr>Example: No Contrast</vt:lpstr>
      <vt:lpstr>Example: Weak Contrast</vt:lpstr>
      <vt:lpstr>Example: Headings Stand Out</vt:lpstr>
      <vt:lpstr>Alignment</vt:lpstr>
      <vt:lpstr>Alignment And Repetition</vt:lpstr>
      <vt:lpstr>Center Alignment</vt:lpstr>
      <vt:lpstr>Centre Alignment (2)</vt:lpstr>
      <vt:lpstr>Center Alignment</vt:lpstr>
      <vt:lpstr>Proximity</vt:lpstr>
      <vt:lpstr>After This Section You Should Now Know</vt:lpstr>
      <vt:lpstr>Copyright Notification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Spreadsheet design</dc:title>
  <dc:creator>James Tam</dc:creator>
  <cp:keywords>CRAP;using color;font and font effects</cp:keywords>
  <cp:lastModifiedBy>James Tam</cp:lastModifiedBy>
  <cp:revision>1421</cp:revision>
  <dcterms:created xsi:type="dcterms:W3CDTF">2014-05-13T22:22:53Z</dcterms:created>
  <dcterms:modified xsi:type="dcterms:W3CDTF">2023-01-31T06:28:53Z</dcterms:modified>
</cp:coreProperties>
</file>