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611" r:id="rId1"/>
  </p:sldMasterIdLst>
  <p:notesMasterIdLst>
    <p:notesMasterId r:id="rId26"/>
  </p:notesMasterIdLst>
  <p:handoutMasterIdLst>
    <p:handoutMasterId r:id="rId27"/>
  </p:handoutMasterIdLst>
  <p:sldIdLst>
    <p:sldId id="296" r:id="rId2"/>
    <p:sldId id="334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53" r:id="rId22"/>
    <p:sldId id="354" r:id="rId23"/>
    <p:sldId id="332" r:id="rId24"/>
    <p:sldId id="333" r:id="rId2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8000"/>
    <a:srgbClr val="00FF00"/>
    <a:srgbClr val="FFFFFF"/>
    <a:srgbClr val="FFFFCC"/>
    <a:srgbClr val="66FF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69" autoAdjust="0"/>
    <p:restoredTop sz="90000" autoAdjust="0"/>
  </p:normalViewPr>
  <p:slideViewPr>
    <p:cSldViewPr snapToGrid="0">
      <p:cViewPr varScale="1">
        <p:scale>
          <a:sx n="94" d="100"/>
          <a:sy n="94" d="100"/>
        </p:scale>
        <p:origin x="1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3420" y="-462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10649"/>
            <a:ext cx="35433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CPSC </a:t>
            </a:r>
            <a:r>
              <a:rPr lang="en-US" dirty="0" smtClean="0"/>
              <a:t>233: Intro to </a:t>
            </a:r>
            <a:r>
              <a:rPr lang="en-US" dirty="0"/>
              <a:t>O-O part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2289C6B7-9301-44DE-8D81-9A819A8A84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27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43A8DCC8-54E2-4CF7-A726-5D6F93D5C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dirty="0" smtClean="0"/>
              <a:t>Page </a:t>
            </a:r>
            <a:fld id="{A42003A9-B7A6-4B6D-B0EE-60CE0DF16ED0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dirty="0" smtClean="0"/>
          </a:p>
        </p:txBody>
      </p:sp>
      <p:sp>
        <p:nvSpPr>
          <p:cNvPr id="430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008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5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84" tIns="0" rIns="19084" bIns="0" anchor="b"/>
          <a:lstStyle>
            <a:lvl1pPr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FEE52278-24A8-44FE-9D19-F63BBB29684B}" type="slidenum">
              <a:rPr lang="en-US" altLang="en-US" sz="1000" i="1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100000"/>
                </a:lnSpc>
                <a:spcBef>
                  <a:spcPct val="0"/>
                </a:spcBef>
              </a:pPr>
              <a:t>1</a:t>
            </a:fld>
            <a:endParaRPr lang="en-US" altLang="en-US" sz="10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6432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826" tIns="44912" rIns="89826" bIns="44912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327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31" tIns="47711" rIns="93831" bIns="47711" numCol="1" anchor="t" anchorCtr="0" compatLnSpc="1">
            <a:prstTxWarp prst="textNoShape">
              <a:avLst/>
            </a:prstTxWarp>
          </a:bodyPr>
          <a:lstStyle/>
          <a:p>
            <a:r>
              <a:rPr lang="en-CA" altLang="en-US" dirty="0" smtClean="0"/>
              <a:t>Go back to previous example and show how it doesn’t protect the data even though methods are used to change fields without the fields being directly accessed.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77703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5DDD8C-F390-4C1E-8889-7F014B60A19F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612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49325" rtl="0" eaLnBrk="0" fontAlgn="base" latinLnBrk="0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tutorial have TAs show them how to shorten functions e.g. prints move another function if original too long, move the body of loop to another a function and the loop just calls function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91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solidFill>
            <a:srgbClr val="FCD5B5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solidFill>
                  <a:srgbClr val="000000"/>
                </a:solidFill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31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5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24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4142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108075"/>
            <a:ext cx="8178800" cy="5368925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916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1775" indent="-231775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708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9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01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238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9693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202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3466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0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Body Text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>
              <a:solidFill>
                <a:srgbClr val="000000"/>
              </a:solidFill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solidFill>
                  <a:srgbClr val="000000"/>
                </a:solidFill>
                <a:latin typeface="Times New Roman" pitchFamily="18" charset="0"/>
              </a:rPr>
              <a:t>James Tam</a:t>
            </a:r>
          </a:p>
        </p:txBody>
      </p:sp>
    </p:spTree>
    <p:extLst>
      <p:ext uri="{BB962C8B-B14F-4D97-AF65-F5344CB8AC3E}">
        <p14:creationId xmlns:p14="http://schemas.microsoft.com/office/powerpoint/2010/main" val="234911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12" r:id="rId1"/>
    <p:sldLayoutId id="2147484613" r:id="rId2"/>
    <p:sldLayoutId id="2147484614" r:id="rId3"/>
    <p:sldLayoutId id="2147484615" r:id="rId4"/>
    <p:sldLayoutId id="2147484616" r:id="rId5"/>
    <p:sldLayoutId id="2147484617" r:id="rId6"/>
    <p:sldLayoutId id="2147484618" r:id="rId7"/>
    <p:sldLayoutId id="2147484619" r:id="rId8"/>
    <p:sldLayoutId id="2147484620" r:id="rId9"/>
    <p:sldLayoutId id="2147484621" r:id="rId10"/>
    <p:sldLayoutId id="2147484622" r:id="rId11"/>
    <p:sldLayoutId id="2147484623" r:id="rId12"/>
    <p:sldLayoutId id="2147484624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roquest.safaribooksonline.com.ezproxy.lib.ucalgary.ca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3600" dirty="0"/>
              <a:t>Introduction To Object-Oriented Programming</a:t>
            </a:r>
            <a:endParaRPr lang="en-US" altLang="en-US" sz="3600" dirty="0" smtClean="0"/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800" baseline="30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1227138" y="3617913"/>
            <a:ext cx="6769100" cy="375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Arial" charset="0"/>
              </a:rPr>
              <a:t>Part III: You will </a:t>
            </a:r>
            <a:r>
              <a:rPr lang="en-US" altLang="en-US" sz="2800" dirty="0" smtClean="0">
                <a:solidFill>
                  <a:srgbClr val="000000"/>
                </a:solidFill>
                <a:latin typeface="Arial" charset="0"/>
              </a:rPr>
              <a:t>learn </a:t>
            </a:r>
            <a:r>
              <a:rPr lang="en-US" altLang="en-US" sz="2800" dirty="0"/>
              <a:t>t</a:t>
            </a:r>
            <a:r>
              <a:rPr lang="en-US" sz="2800" dirty="0" smtClean="0"/>
              <a:t>he </a:t>
            </a:r>
            <a:r>
              <a:rPr lang="en-US" sz="2800" dirty="0"/>
              <a:t>standard graphical notation for </a:t>
            </a:r>
            <a:r>
              <a:rPr lang="en-US" sz="2800" dirty="0" smtClean="0"/>
              <a:t>representing classes </a:t>
            </a:r>
            <a:r>
              <a:rPr lang="en-US" sz="2800" dirty="0"/>
              <a:t>(UML), why should attributes be set to private in a class definition, what documentation to write for each class, good style conventions for writing functions or </a:t>
            </a:r>
            <a:r>
              <a:rPr lang="en-US" sz="2800" dirty="0" smtClean="0"/>
              <a:t>methods.</a:t>
            </a:r>
            <a:endParaRPr lang="en-CA" sz="280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21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69056" tIns="34529" rIns="69056" bIns="34529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en-US" dirty="0"/>
              <a:t>Utilizing Information Hiding: An Example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69056" tIns="34529" rIns="69056" bIns="34529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182563" indent="-182563">
              <a:tabLst>
                <a:tab pos="357188" algn="l"/>
              </a:tabLst>
            </a:pPr>
            <a:r>
              <a:rPr lang="en-US" altLang="en-US" b="1" dirty="0">
                <a:cs typeface="Consolas" pitchFamily="49" charset="0"/>
              </a:rPr>
              <a:t>Name of the folder containing the complete </a:t>
            </a:r>
            <a:r>
              <a:rPr lang="en-US" altLang="en-US" b="1" dirty="0" smtClean="0">
                <a:cs typeface="Consolas" pitchFamily="49" charset="0"/>
              </a:rPr>
              <a:t>example: </a:t>
            </a:r>
            <a:r>
              <a:rPr lang="en-CA" altLang="en-US" dirty="0" smtClean="0">
                <a:latin typeface="Consolas" pitchFamily="49" charset="0"/>
              </a:rPr>
              <a:t>sixth_</a:t>
            </a:r>
            <a:r>
              <a:rPr lang="en-US" altLang="en-US" dirty="0">
                <a:latin typeface="Consolas" pitchFamily="49" charset="0"/>
              </a:rPr>
              <a:t>encapsulation</a:t>
            </a:r>
          </a:p>
        </p:txBody>
      </p:sp>
      <p:sp>
        <p:nvSpPr>
          <p:cNvPr id="69636" name="Line 9"/>
          <p:cNvSpPr>
            <a:spLocks noChangeShapeType="1"/>
          </p:cNvSpPr>
          <p:nvPr/>
        </p:nvSpPr>
        <p:spPr bwMode="auto">
          <a:xfrm flipV="1">
            <a:off x="4857750" y="3262313"/>
            <a:ext cx="2800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0200" tIns="35100" rIns="70200" bIns="35100">
            <a:spAutoFit/>
          </a:bodyPr>
          <a:lstStyle/>
          <a:p>
            <a:endParaRPr lang="en-US" sz="1050" dirty="0"/>
          </a:p>
        </p:txBody>
      </p:sp>
      <p:sp>
        <p:nvSpPr>
          <p:cNvPr id="69637" name="Text Box 10"/>
          <p:cNvSpPr txBox="1">
            <a:spLocks noChangeArrowheads="1"/>
          </p:cNvSpPr>
          <p:nvPr/>
        </p:nvSpPr>
        <p:spPr bwMode="auto">
          <a:xfrm>
            <a:off x="4857750" y="3292079"/>
            <a:ext cx="2758679" cy="2484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200" tIns="35100" rIns="70200" bIns="3510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r>
              <a:rPr lang="en-CA" altLang="en-US" sz="1350" b="1" dirty="0">
                <a:latin typeface="Consolas" pitchFamily="49" charset="0"/>
              </a:rPr>
              <a:t>+MIN: int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CA" altLang="en-US" sz="1350" b="1" dirty="0">
                <a:latin typeface="Consolas" pitchFamily="49" charset="0"/>
              </a:rPr>
              <a:t>+MAX: int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CA" altLang="en-US" sz="1350" b="1" dirty="0">
                <a:latin typeface="Consolas" pitchFamily="49" charset="0"/>
              </a:rPr>
              <a:t>+CRITICAL: int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CA" altLang="en-US" sz="1350" b="1" dirty="0">
                <a:latin typeface="Consolas" pitchFamily="49" charset="0"/>
              </a:rPr>
              <a:t>-</a:t>
            </a:r>
            <a:r>
              <a:rPr lang="en-CA" altLang="en-US" sz="1350" dirty="0">
                <a:latin typeface="Consolas" pitchFamily="49" charset="0"/>
              </a:rPr>
              <a:t>stockLevel: int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CA" altLang="en-US" sz="1350" b="1" dirty="0">
                <a:latin typeface="Consolas" pitchFamily="49" charset="0"/>
              </a:rPr>
              <a:t>+inventoryTooLow():</a:t>
            </a:r>
            <a:r>
              <a:rPr lang="en-US" altLang="en-US" sz="1350" b="1" dirty="0">
                <a:latin typeface="Consolas" pitchFamily="49" charset="0"/>
              </a:rPr>
              <a:t>boolean</a:t>
            </a:r>
            <a:endParaRPr lang="en-CA" altLang="en-US" sz="1350" b="1" dirty="0">
              <a:latin typeface="Consolas" pitchFamily="49" charset="0"/>
            </a:endParaRP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CA" altLang="en-US" sz="1350" b="1" dirty="0">
                <a:latin typeface="Consolas" pitchFamily="49" charset="0"/>
              </a:rPr>
              <a:t>+add(amount : int)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CA" altLang="en-US" sz="1350" b="1" dirty="0">
                <a:latin typeface="Consolas" pitchFamily="49" charset="0"/>
              </a:rPr>
              <a:t>+remove(amount : int)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CA" altLang="en-US" sz="1350" b="1" dirty="0">
                <a:latin typeface="Consolas" pitchFamily="49" charset="0"/>
              </a:rPr>
              <a:t>+showStockLevel()</a:t>
            </a:r>
          </a:p>
        </p:txBody>
      </p:sp>
      <p:sp>
        <p:nvSpPr>
          <p:cNvPr id="69638" name="Text Box 11"/>
          <p:cNvSpPr txBox="1">
            <a:spLocks noChangeArrowheads="1"/>
          </p:cNvSpPr>
          <p:nvPr/>
        </p:nvSpPr>
        <p:spPr bwMode="auto">
          <a:xfrm>
            <a:off x="5029201" y="2862264"/>
            <a:ext cx="2322910" cy="394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200" tIns="35100" rIns="70200" bIns="351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en-US" altLang="en-US" sz="2100" dirty="0">
                <a:latin typeface="Consolas" pitchFamily="49" charset="0"/>
              </a:rPr>
              <a:t>Inventory</a:t>
            </a:r>
          </a:p>
        </p:txBody>
      </p:sp>
      <p:sp>
        <p:nvSpPr>
          <p:cNvPr id="69639" name="Text Box 11"/>
          <p:cNvSpPr txBox="1">
            <a:spLocks noChangeArrowheads="1"/>
          </p:cNvSpPr>
          <p:nvPr/>
        </p:nvSpPr>
        <p:spPr bwMode="auto">
          <a:xfrm>
            <a:off x="1771650" y="3600451"/>
            <a:ext cx="1143000" cy="298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en-US" altLang="en-US" sz="2100" b="1" dirty="0">
                <a:latin typeface="Consolas" pitchFamily="49" charset="0"/>
              </a:rPr>
              <a:t>Driver</a:t>
            </a:r>
          </a:p>
        </p:txBody>
      </p:sp>
      <p:sp>
        <p:nvSpPr>
          <p:cNvPr id="69640" name="Rectangle 13"/>
          <p:cNvSpPr>
            <a:spLocks noChangeArrowheads="1"/>
          </p:cNvSpPr>
          <p:nvPr/>
        </p:nvSpPr>
        <p:spPr bwMode="auto">
          <a:xfrm>
            <a:off x="1600200" y="3543300"/>
            <a:ext cx="1485900" cy="9715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altLang="en-US" sz="1350" dirty="0"/>
          </a:p>
        </p:txBody>
      </p:sp>
      <p:sp>
        <p:nvSpPr>
          <p:cNvPr id="69641" name="Line 14"/>
          <p:cNvSpPr>
            <a:spLocks noChangeShapeType="1"/>
          </p:cNvSpPr>
          <p:nvPr/>
        </p:nvSpPr>
        <p:spPr bwMode="auto">
          <a:xfrm>
            <a:off x="1600200" y="3943350"/>
            <a:ext cx="1485900" cy="119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050" dirty="0"/>
          </a:p>
        </p:txBody>
      </p:sp>
      <p:sp>
        <p:nvSpPr>
          <p:cNvPr id="69642" name="Rectangle 13"/>
          <p:cNvSpPr>
            <a:spLocks noChangeArrowheads="1"/>
          </p:cNvSpPr>
          <p:nvPr/>
        </p:nvSpPr>
        <p:spPr bwMode="auto">
          <a:xfrm>
            <a:off x="4857750" y="2857500"/>
            <a:ext cx="2800350" cy="29146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altLang="en-US" sz="1350" dirty="0"/>
          </a:p>
        </p:txBody>
      </p:sp>
    </p:spTree>
    <p:extLst>
      <p:ext uri="{BB962C8B-B14F-4D97-AF65-F5344CB8AC3E}">
        <p14:creationId xmlns:p14="http://schemas.microsoft.com/office/powerpoint/2010/main" val="423711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Class </a:t>
            </a:r>
            <a:r>
              <a:rPr lang="en-CA" altLang="en-US" dirty="0">
                <a:latin typeface="Consolas" pitchFamily="49" charset="0"/>
              </a:rPr>
              <a:t>Inventory</a:t>
            </a:r>
          </a:p>
        </p:txBody>
      </p:sp>
      <p:sp>
        <p:nvSpPr>
          <p:cNvPr id="70659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public class Inventory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public final int CRITICAL = 10;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public final int MIN = 0;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public final int MAX = 100;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private int stockLevel = 0;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altLang="en-US" sz="1400" dirty="0">
              <a:latin typeface="Consolas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public boolean inventoryTooLow()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	       if (stockLevel &lt; CRITICAL)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	            return(true);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	       else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	            return(false);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altLang="en-US" sz="1350" dirty="0">
              <a:latin typeface="Consolas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350" dirty="0">
                <a:latin typeface="Consolas" pitchFamily="49" charset="0"/>
              </a:rPr>
              <a:t>    </a:t>
            </a:r>
          </a:p>
          <a:p>
            <a:pPr>
              <a:lnSpc>
                <a:spcPct val="80000"/>
              </a:lnSpc>
            </a:pPr>
            <a:endParaRPr lang="en-CA" altLang="en-US" sz="135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59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Class </a:t>
            </a:r>
            <a:r>
              <a:rPr lang="en-CA" altLang="en-US" dirty="0">
                <a:latin typeface="Consolas" pitchFamily="49" charset="0"/>
              </a:rPr>
              <a:t>Inventory </a:t>
            </a:r>
            <a:r>
              <a:rPr lang="en-CA" altLang="en-US" dirty="0"/>
              <a:t>(2)</a:t>
            </a:r>
          </a:p>
        </p:txBody>
      </p:sp>
      <p:sp>
        <p:nvSpPr>
          <p:cNvPr id="71683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public void add(int amount)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int temp;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temp = stockLevel + amount;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if (temp &gt; MAX)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System.out.println();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System.out.print("Adding " + amount +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                 " item will cause stock ");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System.out.println("to become greater than " + MAX + "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                    units (overstock)");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}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else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stockLevel = temp;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}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} </a:t>
            </a:r>
            <a:endParaRPr lang="en-US" altLang="en-US" sz="1400" dirty="0">
              <a:solidFill>
                <a:srgbClr val="FF00FF"/>
              </a:solidFill>
              <a:latin typeface="Consolas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altLang="en-US" sz="1200" dirty="0">
              <a:solidFill>
                <a:srgbClr val="FF00FF"/>
              </a:solidFill>
              <a:latin typeface="Consolas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altLang="en-US" sz="1200" dirty="0">
              <a:latin typeface="Consolas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200" dirty="0">
                <a:latin typeface="Consolas" pitchFamily="49" charset="0"/>
              </a:rPr>
              <a:t>    </a:t>
            </a:r>
          </a:p>
          <a:p>
            <a:pPr>
              <a:lnSpc>
                <a:spcPct val="80000"/>
              </a:lnSpc>
            </a:pPr>
            <a:endParaRPr lang="en-CA" altLang="en-US" sz="120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66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Class </a:t>
            </a:r>
            <a:r>
              <a:rPr lang="en-CA" altLang="en-US" dirty="0" smtClean="0">
                <a:latin typeface="Consolas" pitchFamily="49" charset="0"/>
              </a:rPr>
              <a:t>Inventory </a:t>
            </a:r>
            <a:r>
              <a:rPr lang="en-CA" altLang="en-US" dirty="0" smtClean="0"/>
              <a:t>(3</a:t>
            </a:r>
            <a:r>
              <a:rPr lang="en-CA" altLang="en-US" dirty="0"/>
              <a:t>)</a:t>
            </a:r>
          </a:p>
        </p:txBody>
      </p:sp>
      <p:sp>
        <p:nvSpPr>
          <p:cNvPr id="72707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public void remove(int amount)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int temp;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	      temp = stockLevel - amount;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if (temp &lt; MIN)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		    System.out.print("Removing " + amount +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                 " item will cause stock ");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System.out.println("to become less than " + MIN + " units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                  (understock)");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}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	      else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stockLevel = temp;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}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altLang="en-US" sz="1400" dirty="0">
              <a:latin typeface="Consolas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public String </a:t>
            </a:r>
            <a:r>
              <a:rPr lang="en-US" altLang="en-US" sz="1400" dirty="0" err="1" smtClean="0">
                <a:latin typeface="Consolas" pitchFamily="49" charset="0"/>
              </a:rPr>
              <a:t>showStockLevel</a:t>
            </a:r>
            <a:r>
              <a:rPr lang="en-US" altLang="en-US" sz="1400" dirty="0" smtClean="0">
                <a:latin typeface="Consolas" pitchFamily="49" charset="0"/>
              </a:rPr>
              <a:t>() </a:t>
            </a:r>
            <a:endParaRPr lang="en-US" altLang="en-US" sz="1400" dirty="0">
              <a:latin typeface="Consolas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{ </a:t>
            </a:r>
            <a:endParaRPr lang="en-US" altLang="en-US" sz="1400" dirty="0" smtClean="0">
              <a:latin typeface="Consolas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</a:t>
            </a:r>
            <a:r>
              <a:rPr lang="en-US" altLang="en-US" sz="1400" dirty="0" smtClean="0">
                <a:latin typeface="Consolas" pitchFamily="49" charset="0"/>
              </a:rPr>
              <a:t>       </a:t>
            </a:r>
            <a:r>
              <a:rPr lang="en-US" altLang="en-US" sz="1400" dirty="0" smtClean="0">
                <a:latin typeface="Consolas" pitchFamily="49" charset="0"/>
              </a:rPr>
              <a:t>return</a:t>
            </a:r>
            <a:r>
              <a:rPr lang="en-US" altLang="en-US" sz="1400" dirty="0">
                <a:latin typeface="Consolas" pitchFamily="49" charset="0"/>
              </a:rPr>
              <a:t>("Inventory: " + stockLevel); </a:t>
            </a:r>
            <a:endParaRPr lang="en-US" altLang="en-US" sz="1400" dirty="0" smtClean="0">
              <a:latin typeface="Consolas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</a:t>
            </a:r>
            <a:r>
              <a:rPr lang="en-US" altLang="en-US" sz="1400" dirty="0" smtClean="0">
                <a:latin typeface="Consolas" pitchFamily="49" charset="0"/>
              </a:rPr>
              <a:t>   </a:t>
            </a:r>
            <a:r>
              <a:rPr lang="en-US" altLang="en-US" sz="1400" dirty="0" smtClean="0">
                <a:latin typeface="Consolas" pitchFamily="49" charset="0"/>
              </a:rPr>
              <a:t>}  </a:t>
            </a:r>
            <a:endParaRPr lang="en-US" altLang="en-US" sz="1400" dirty="0">
              <a:latin typeface="Consolas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}</a:t>
            </a:r>
            <a:endParaRPr lang="en-CA" altLang="en-US" sz="140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27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The </a:t>
            </a:r>
            <a:r>
              <a:rPr lang="en-CA" altLang="en-US" dirty="0">
                <a:latin typeface="Consolas" pitchFamily="49" charset="0"/>
              </a:rPr>
              <a:t>Driver</a:t>
            </a:r>
            <a:r>
              <a:rPr lang="en-CA" altLang="en-US" dirty="0"/>
              <a:t> Class</a:t>
            </a:r>
          </a:p>
        </p:txBody>
      </p:sp>
      <p:sp>
        <p:nvSpPr>
          <p:cNvPr id="73731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public class Driver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public static void </a:t>
            </a:r>
            <a:r>
              <a:rPr lang="en-US" altLang="en-US" sz="1400" dirty="0" smtClean="0">
                <a:latin typeface="Consolas" pitchFamily="49" charset="0"/>
              </a:rPr>
              <a:t>main(String </a:t>
            </a:r>
            <a:r>
              <a:rPr lang="en-US" altLang="en-US" sz="1400" dirty="0">
                <a:latin typeface="Consolas" pitchFamily="49" charset="0"/>
              </a:rPr>
              <a:t>[] args)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	       Inventory chinook = new Inventory();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	       </a:t>
            </a:r>
            <a:r>
              <a:rPr lang="en-US" altLang="en-US" sz="1400" dirty="0" err="1">
                <a:latin typeface="Consolas" pitchFamily="49" charset="0"/>
              </a:rPr>
              <a:t>chinook.add</a:t>
            </a:r>
            <a:r>
              <a:rPr lang="en-US" altLang="en-US" sz="1400" dirty="0">
                <a:latin typeface="Consolas" pitchFamily="49" charset="0"/>
              </a:rPr>
              <a:t>(10);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System.out.println(</a:t>
            </a:r>
            <a:r>
              <a:rPr lang="en-US" altLang="en-US" sz="1400" dirty="0" err="1">
                <a:latin typeface="Consolas" pitchFamily="49" charset="0"/>
              </a:rPr>
              <a:t>chinook.showStockLevel</a:t>
            </a:r>
            <a:r>
              <a:rPr lang="en-US" altLang="en-US" sz="1400" dirty="0">
                <a:latin typeface="Consolas" pitchFamily="49" charset="0"/>
              </a:rPr>
              <a:t>());</a:t>
            </a:r>
            <a:br>
              <a:rPr lang="en-US" altLang="en-US" sz="1400" dirty="0">
                <a:latin typeface="Consolas" pitchFamily="49" charset="0"/>
              </a:rPr>
            </a:br>
            <a:r>
              <a:rPr lang="en-US" altLang="en-US" sz="1400" dirty="0">
                <a:latin typeface="Consolas" pitchFamily="49" charset="0"/>
              </a:rPr>
              <a:t>       </a:t>
            </a:r>
            <a:r>
              <a:rPr lang="en-US" altLang="en-US" sz="1400" dirty="0" err="1" smtClean="0">
                <a:latin typeface="Consolas" pitchFamily="49" charset="0"/>
              </a:rPr>
              <a:t>chinook.add</a:t>
            </a:r>
            <a:r>
              <a:rPr lang="en-US" altLang="en-US" sz="1400" dirty="0" smtClean="0">
                <a:latin typeface="Consolas" pitchFamily="49" charset="0"/>
              </a:rPr>
              <a:t>(10</a:t>
            </a:r>
            <a:r>
              <a:rPr lang="en-US" altLang="en-US" sz="1400" dirty="0">
                <a:latin typeface="Consolas" pitchFamily="49" charset="0"/>
              </a:rPr>
              <a:t>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System.out.println(</a:t>
            </a:r>
            <a:r>
              <a:rPr lang="en-US" altLang="en-US" sz="1400" dirty="0" err="1">
                <a:latin typeface="Consolas" pitchFamily="49" charset="0"/>
              </a:rPr>
              <a:t>chinook.showStockLevel</a:t>
            </a:r>
            <a:r>
              <a:rPr lang="en-US" altLang="en-US" sz="1400" dirty="0">
                <a:latin typeface="Consolas" pitchFamily="49" charset="0"/>
              </a:rPr>
              <a:t>());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	       </a:t>
            </a:r>
            <a:r>
              <a:rPr lang="en-US" altLang="en-US" sz="1400" dirty="0" err="1" smtClean="0">
                <a:latin typeface="Consolas" pitchFamily="49" charset="0"/>
              </a:rPr>
              <a:t>chinook.add</a:t>
            </a:r>
            <a:r>
              <a:rPr lang="en-US" altLang="en-US" sz="1400" dirty="0" smtClean="0">
                <a:latin typeface="Consolas" pitchFamily="49" charset="0"/>
              </a:rPr>
              <a:t>(100</a:t>
            </a:r>
            <a:r>
              <a:rPr lang="en-US" altLang="en-US" sz="1400" dirty="0">
                <a:latin typeface="Consolas" pitchFamily="49" charset="0"/>
              </a:rPr>
              <a:t>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System.out.println(</a:t>
            </a:r>
            <a:r>
              <a:rPr lang="en-US" altLang="en-US" sz="1400" dirty="0" err="1">
                <a:latin typeface="Consolas" pitchFamily="49" charset="0"/>
              </a:rPr>
              <a:t>chinook.showStockLevel</a:t>
            </a:r>
            <a:r>
              <a:rPr lang="en-US" altLang="en-US" sz="1400" dirty="0">
                <a:latin typeface="Consolas" pitchFamily="49" charset="0"/>
              </a:rPr>
              <a:t>());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	       </a:t>
            </a:r>
            <a:r>
              <a:rPr lang="en-US" altLang="en-US" sz="1400" dirty="0" err="1" smtClean="0">
                <a:latin typeface="Consolas" pitchFamily="49" charset="0"/>
              </a:rPr>
              <a:t>chinook.remove</a:t>
            </a:r>
            <a:r>
              <a:rPr lang="en-US" altLang="en-US" sz="1400" dirty="0" smtClean="0">
                <a:latin typeface="Consolas" pitchFamily="49" charset="0"/>
              </a:rPr>
              <a:t>(21</a:t>
            </a:r>
            <a:r>
              <a:rPr lang="en-US" altLang="en-US" sz="1400" dirty="0">
                <a:latin typeface="Consolas" pitchFamily="49" charset="0"/>
              </a:rPr>
              <a:t>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System.out.println(</a:t>
            </a:r>
            <a:r>
              <a:rPr lang="en-US" altLang="en-US" sz="1400" dirty="0" err="1">
                <a:latin typeface="Consolas" pitchFamily="49" charset="0"/>
              </a:rPr>
              <a:t>chinook.showStockLevel</a:t>
            </a:r>
            <a:r>
              <a:rPr lang="en-US" altLang="en-US" sz="1400" dirty="0">
                <a:latin typeface="Consolas" pitchFamily="49" charset="0"/>
              </a:rPr>
              <a:t>());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solidFill>
                  <a:srgbClr val="0000FF"/>
                </a:solidFill>
                <a:latin typeface="Consolas" pitchFamily="49" charset="0"/>
              </a:rPr>
              <a:t>	       // JT: The statement below won't work and for good reason!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solidFill>
                  <a:srgbClr val="0000FF"/>
                </a:solidFill>
                <a:latin typeface="Consolas" pitchFamily="49" charset="0"/>
              </a:rPr>
              <a:t>        // chinook.stockLevel = -999;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CA" altLang="en-US" sz="1200" dirty="0">
              <a:latin typeface="Consolas" pitchFamily="49" charset="0"/>
            </a:endParaRPr>
          </a:p>
        </p:txBody>
      </p:sp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446"/>
          <a:stretch>
            <a:fillRect/>
          </a:stretch>
        </p:blipFill>
        <p:spPr bwMode="auto">
          <a:xfrm>
            <a:off x="6115050" y="2800350"/>
            <a:ext cx="12001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3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643"/>
          <a:stretch>
            <a:fillRect/>
          </a:stretch>
        </p:blipFill>
        <p:spPr bwMode="auto">
          <a:xfrm>
            <a:off x="6115050" y="3371851"/>
            <a:ext cx="1200150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34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" t="51501" r="83076" b="-3004"/>
          <a:stretch>
            <a:fillRect/>
          </a:stretch>
        </p:blipFill>
        <p:spPr bwMode="auto">
          <a:xfrm>
            <a:off x="6115050" y="3771900"/>
            <a:ext cx="12001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35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14" r="80612" b="5574"/>
          <a:stretch>
            <a:fillRect/>
          </a:stretch>
        </p:blipFill>
        <p:spPr bwMode="auto">
          <a:xfrm>
            <a:off x="6115050" y="4229100"/>
            <a:ext cx="1600200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612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>
                <a:latin typeface="Consolas" pitchFamily="49" charset="0"/>
              </a:rPr>
              <a:t>Add()</a:t>
            </a:r>
            <a:r>
              <a:rPr lang="en-CA" altLang="en-US" dirty="0"/>
              <a:t>: Try Adding 100 items to 20 items</a:t>
            </a:r>
          </a:p>
        </p:txBody>
      </p:sp>
      <p:sp>
        <p:nvSpPr>
          <p:cNvPr id="74755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public void add(int amount)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int temp;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temp = stockLevel + amount;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if (temp &gt; MAX)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System.out.println();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System.out.print("Adding " + amount +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                 " item will cause stock ");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System.out.println("to become greater than " + MAX +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                   " units (overstock)");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}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else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stockLevel = temp;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}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} </a:t>
            </a:r>
            <a:r>
              <a:rPr lang="en-US" altLang="en-US" sz="1400" dirty="0">
                <a:solidFill>
                  <a:srgbClr val="0000FF"/>
                </a:solidFill>
                <a:latin typeface="Consolas" pitchFamily="49" charset="0"/>
              </a:rPr>
              <a:t>// End of method add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altLang="en-US" sz="1200" dirty="0">
              <a:solidFill>
                <a:srgbClr val="FF00FF"/>
              </a:solidFill>
              <a:latin typeface="Consolas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altLang="en-US" sz="1200" dirty="0">
              <a:latin typeface="Consolas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200" dirty="0">
                <a:latin typeface="Consolas" pitchFamily="49" charset="0"/>
              </a:rPr>
              <a:t>    </a:t>
            </a:r>
          </a:p>
          <a:p>
            <a:pPr>
              <a:lnSpc>
                <a:spcPct val="80000"/>
              </a:lnSpc>
            </a:pPr>
            <a:endParaRPr lang="en-CA" altLang="en-US" sz="1200" dirty="0">
              <a:latin typeface="Consolas" pitchFamily="49" charset="0"/>
            </a:endParaRPr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614" b="38199"/>
          <a:stretch>
            <a:fillRect/>
          </a:stretch>
        </p:blipFill>
        <p:spPr bwMode="auto">
          <a:xfrm>
            <a:off x="4323080" y="2411413"/>
            <a:ext cx="337185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75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84" b="48499"/>
          <a:stretch>
            <a:fillRect/>
          </a:stretch>
        </p:blipFill>
        <p:spPr bwMode="auto">
          <a:xfrm>
            <a:off x="4323080" y="3771901"/>
            <a:ext cx="40576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361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2800" dirty="0">
                <a:latin typeface="Consolas" pitchFamily="49" charset="0"/>
              </a:rPr>
              <a:t>Remove()</a:t>
            </a:r>
            <a:r>
              <a:rPr lang="en-CA" altLang="en-US" sz="2800" dirty="0"/>
              <a:t>: Try To Remove 21 Items From 20 Items</a:t>
            </a:r>
          </a:p>
        </p:txBody>
      </p:sp>
      <p:sp>
        <p:nvSpPr>
          <p:cNvPr id="75779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public void remove(int amount)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int temp;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	      temp = stockLevel - amount;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if (temp &lt; MIN)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		    System.out.print("Removing " + amount +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                 " item will cause stock ");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System.out.println("to become less than " + MIN + " units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    (understock)");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}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	      else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    stockLevel = temp;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    }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altLang="en-US" sz="1400" dirty="0">
              <a:latin typeface="Consolas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public String </a:t>
            </a:r>
            <a:r>
              <a:rPr lang="en-US" altLang="en-US" sz="1400" dirty="0" err="1" smtClean="0">
                <a:latin typeface="Consolas" pitchFamily="49" charset="0"/>
              </a:rPr>
              <a:t>showStockLevel</a:t>
            </a:r>
            <a:r>
              <a:rPr lang="en-US" altLang="en-US" sz="1400" dirty="0" smtClean="0">
                <a:latin typeface="Consolas" pitchFamily="49" charset="0"/>
              </a:rPr>
              <a:t>() </a:t>
            </a:r>
            <a:endParaRPr lang="en-US" altLang="en-US" sz="1400" dirty="0">
              <a:latin typeface="Consolas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   { </a:t>
            </a:r>
            <a:r>
              <a:rPr lang="en-US" altLang="en-US" sz="1400" dirty="0" smtClean="0">
                <a:latin typeface="Consolas" pitchFamily="49" charset="0"/>
              </a:rPr>
              <a:t>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</a:t>
            </a:r>
            <a:r>
              <a:rPr lang="en-US" altLang="en-US" sz="1400" dirty="0" smtClean="0">
                <a:latin typeface="Consolas" pitchFamily="49" charset="0"/>
              </a:rPr>
              <a:t>       </a:t>
            </a:r>
            <a:r>
              <a:rPr lang="en-US" altLang="en-US" sz="1400" dirty="0" smtClean="0">
                <a:latin typeface="Consolas" pitchFamily="49" charset="0"/>
              </a:rPr>
              <a:t>return</a:t>
            </a:r>
            <a:r>
              <a:rPr lang="en-US" altLang="en-US" sz="1400" dirty="0">
                <a:latin typeface="Consolas" pitchFamily="49" charset="0"/>
              </a:rPr>
              <a:t>("Inventory: " + stockLevel); </a:t>
            </a:r>
            <a:endParaRPr lang="en-US" altLang="en-US" sz="1400" dirty="0" smtClean="0">
              <a:latin typeface="Consolas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 </a:t>
            </a:r>
            <a:r>
              <a:rPr lang="en-US" altLang="en-US" sz="1400" dirty="0" smtClean="0">
                <a:latin typeface="Consolas" pitchFamily="49" charset="0"/>
              </a:rPr>
              <a:t>   </a:t>
            </a:r>
            <a:r>
              <a:rPr lang="en-US" altLang="en-US" sz="1400" dirty="0" smtClean="0">
                <a:latin typeface="Consolas" pitchFamily="49" charset="0"/>
              </a:rPr>
              <a:t>}  </a:t>
            </a:r>
            <a:endParaRPr lang="en-US" altLang="en-US" sz="1400" dirty="0">
              <a:latin typeface="Consolas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en-US" sz="1400" dirty="0">
                <a:latin typeface="Consolas" pitchFamily="49" charset="0"/>
              </a:rPr>
              <a:t>}</a:t>
            </a:r>
            <a:endParaRPr lang="en-CA" altLang="en-US" sz="1400" dirty="0">
              <a:latin typeface="Consolas" pitchFamily="49" charset="0"/>
            </a:endParaRPr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34598"/>
          <a:stretch>
            <a:fillRect/>
          </a:stretch>
        </p:blipFill>
        <p:spPr bwMode="auto">
          <a:xfrm>
            <a:off x="4629150" y="3829050"/>
            <a:ext cx="33718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78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37050"/>
          <a:stretch>
            <a:fillRect/>
          </a:stretch>
        </p:blipFill>
        <p:spPr bwMode="auto">
          <a:xfrm>
            <a:off x="4629150" y="4057651"/>
            <a:ext cx="3371850" cy="27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241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 Methods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Course requirement: Methods </a:t>
            </a:r>
            <a:r>
              <a:rPr lang="en-US" altLang="en-US" dirty="0"/>
              <a:t>are a ‘mini’ </a:t>
            </a:r>
            <a:r>
              <a:rPr lang="en-US" altLang="en-US" dirty="0" smtClean="0"/>
              <a:t>program so the </a:t>
            </a:r>
            <a:r>
              <a:rPr lang="en-US" altLang="en-US" dirty="0"/>
              <a:t>manner in which an entire program is documented should also repeated in a similar process for each </a:t>
            </a:r>
            <a:r>
              <a:rPr lang="en-US" altLang="en-US" dirty="0" smtClean="0"/>
              <a:t>method:</a:t>
            </a:r>
            <a:endParaRPr lang="en-US" altLang="en-US" dirty="0"/>
          </a:p>
          <a:p>
            <a:pPr lvl="1"/>
            <a:r>
              <a:rPr lang="en-US" altLang="en-US" dirty="0"/>
              <a:t>Features list.</a:t>
            </a:r>
          </a:p>
          <a:p>
            <a:pPr lvl="1"/>
            <a:r>
              <a:rPr lang="en-US" altLang="en-US" dirty="0"/>
              <a:t>Limitations, assumptions e.g., if a function will divide two parameters then the documentation should indicate that the </a:t>
            </a:r>
            <a:r>
              <a:rPr lang="en-US" altLang="en-US" dirty="0" smtClean="0"/>
              <a:t>method </a:t>
            </a:r>
            <a:r>
              <a:rPr lang="en-US" altLang="en-US" dirty="0"/>
              <a:t>requires that the denominator is not zero.</a:t>
            </a:r>
          </a:p>
          <a:p>
            <a:pPr lvl="1"/>
            <a:r>
              <a:rPr lang="en-US" altLang="en-US" dirty="0"/>
              <a:t>(Authorship and version number may or may not be necessary for the purposes of this class although they are often included in actual practice</a:t>
            </a:r>
            <a:r>
              <a:rPr lang="en-US" altLang="en-US" dirty="0" smtClean="0"/>
              <a:t>).</a:t>
            </a:r>
          </a:p>
          <a:p>
            <a:r>
              <a:rPr lang="en-US" altLang="en-US" dirty="0" smtClean="0"/>
              <a:t>Another common requirement:</a:t>
            </a:r>
          </a:p>
          <a:p>
            <a:pPr lvl="1"/>
            <a:r>
              <a:rPr lang="en-US" altLang="en-US" dirty="0" smtClean="0"/>
              <a:t>The number and type of parameters e.g. </a:t>
            </a:r>
            <a:r>
              <a:rPr lang="en-US" altLang="en-US" dirty="0" smtClean="0">
                <a:latin typeface="Consolas" panose="020B0609020204030204" pitchFamily="49" charset="0"/>
              </a:rPr>
              <a:t>display(</a:t>
            </a:r>
            <a:r>
              <a:rPr lang="en-US" altLang="en-US" dirty="0" err="1" smtClean="0">
                <a:latin typeface="Consolas" panose="020B0609020204030204" pitchFamily="49" charset="0"/>
              </a:rPr>
              <a:t>int,String</a:t>
            </a:r>
            <a:r>
              <a:rPr lang="en-US" altLang="en-US" dirty="0" smtClean="0">
                <a:latin typeface="Consolas" panose="020B0609020204030204" pitchFamily="49" charset="0"/>
              </a:rPr>
              <a:t>)</a:t>
            </a:r>
          </a:p>
          <a:p>
            <a:pPr lvl="1"/>
            <a:r>
              <a:rPr lang="en-US" altLang="en-US" dirty="0" smtClean="0"/>
              <a:t>The return type: //returns(int)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9392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Good Style: Functions/Methods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altLang="en-US" dirty="0" smtClean="0"/>
              <a:t>Each function should have one well defined task. If it doesn’t then this may be a sign that the function should be decomposed into multiple sub-functions.</a:t>
            </a:r>
          </a:p>
          <a:p>
            <a:pPr marL="803275" lvl="2" indent="-342900">
              <a:buFontTx/>
              <a:buAutoNum type="alphaLcParenR"/>
            </a:pPr>
            <a:r>
              <a:rPr lang="en-US" altLang="en-US" sz="2000" dirty="0" smtClean="0"/>
              <a:t>Clear function: A function that squares a number.</a:t>
            </a:r>
          </a:p>
          <a:p>
            <a:pPr marL="803275" lvl="2" indent="-342900">
              <a:buFontTx/>
              <a:buAutoNum type="alphaLcParenR"/>
            </a:pPr>
            <a:r>
              <a:rPr lang="en-US" altLang="en-US" sz="2000" dirty="0" smtClean="0"/>
              <a:t>Ambiguous function: A function that calculates the square and the cube of a number.</a:t>
            </a:r>
          </a:p>
          <a:p>
            <a:pPr marL="796925" lvl="3" indent="-107950"/>
            <a:r>
              <a:rPr lang="en-US" altLang="en-US" sz="1800" dirty="0" smtClean="0"/>
              <a:t>Writing a function that is too specific makes it less useful (in this case what if we wanted to perform one operation but not the other).</a:t>
            </a:r>
          </a:p>
          <a:p>
            <a:pPr marL="803275" lvl="2" indent="-342900"/>
            <a:r>
              <a:rPr lang="en-US" altLang="en-US" sz="2000" dirty="0" smtClean="0"/>
              <a:t>Also functions that perform multiple tasks can be harder to test.</a:t>
            </a:r>
          </a:p>
        </p:txBody>
      </p:sp>
    </p:spTree>
    <p:extLst>
      <p:ext uri="{BB962C8B-B14F-4D97-AF65-F5344CB8AC3E}">
        <p14:creationId xmlns:p14="http://schemas.microsoft.com/office/powerpoint/2010/main" val="294216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build="p" bldLvl="4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Good Style: Functions/Methods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alibri" pitchFamily="34" charset="0"/>
              <a:buAutoNum type="arabicPeriod" startAt="2"/>
            </a:pPr>
            <a:r>
              <a:rPr lang="en-US" altLang="en-US" dirty="0" smtClean="0"/>
              <a:t>(Related to the previous point). Functions should have a self-descriptive action-oriented name (verb/action phrase or take the form of a question – the latter for functions that check if something is true): the name of the function should provide a clear indication to the reader what task is performed by the function.</a:t>
            </a:r>
          </a:p>
          <a:p>
            <a:pPr marL="631825" lvl="1" indent="-342900">
              <a:buFontTx/>
              <a:buAutoNum type="alphaLcParenR"/>
            </a:pPr>
            <a:r>
              <a:rPr lang="en-US" altLang="en-US" sz="1800" dirty="0" smtClean="0"/>
              <a:t>Good: </a:t>
            </a:r>
            <a:r>
              <a:rPr lang="en-US" altLang="en-US" sz="1800" dirty="0" err="1" smtClean="0">
                <a:latin typeface="Consolas" pitchFamily="49" charset="0"/>
              </a:rPr>
              <a:t>drawShape</a:t>
            </a:r>
            <a:r>
              <a:rPr lang="en-US" altLang="en-US" sz="1800" dirty="0" smtClean="0">
                <a:latin typeface="Consolas" pitchFamily="49" charset="0"/>
              </a:rPr>
              <a:t>()</a:t>
            </a:r>
            <a:r>
              <a:rPr lang="en-US" altLang="en-US" sz="1800" dirty="0" smtClean="0"/>
              <a:t>, </a:t>
            </a:r>
            <a:r>
              <a:rPr lang="en-US" altLang="en-US" sz="1800" dirty="0" err="1" smtClean="0">
                <a:latin typeface="Consolas" pitchFamily="49" charset="0"/>
              </a:rPr>
              <a:t>toUpper</a:t>
            </a:r>
            <a:r>
              <a:rPr lang="en-US" altLang="en-US" sz="1800" dirty="0" smtClean="0">
                <a:latin typeface="Consolas" pitchFamily="49" charset="0"/>
              </a:rPr>
              <a:t>()</a:t>
            </a:r>
          </a:p>
          <a:p>
            <a:pPr marL="631825" lvl="1" indent="-34290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</a:rPr>
              <a:t>isNum</a:t>
            </a:r>
            <a:r>
              <a:rPr lang="en-US" altLang="en-US" sz="1800" dirty="0" smtClean="0">
                <a:latin typeface="Consolas" pitchFamily="49" charset="0"/>
              </a:rPr>
              <a:t>()</a:t>
            </a:r>
            <a:r>
              <a:rPr lang="en-US" altLang="en-US" sz="1800" dirty="0" smtClean="0">
                <a:latin typeface="Arial" charset="0"/>
              </a:rPr>
              <a:t>, </a:t>
            </a:r>
            <a:r>
              <a:rPr lang="en-US" altLang="en-US" sz="1800" dirty="0" err="1" smtClean="0">
                <a:latin typeface="Consolas" pitchFamily="49" charset="0"/>
              </a:rPr>
              <a:t>isUpper</a:t>
            </a:r>
            <a:r>
              <a:rPr lang="en-US" altLang="en-US" sz="1800" dirty="0" smtClean="0">
                <a:latin typeface="Consolas" pitchFamily="49" charset="0"/>
              </a:rPr>
              <a:t>()</a:t>
            </a:r>
            <a:r>
              <a:rPr lang="en-US" altLang="en-US" sz="1800" dirty="0" smtClean="0">
                <a:latin typeface="Arial" charset="0"/>
              </a:rPr>
              <a:t>   </a:t>
            </a:r>
            <a:r>
              <a:rPr lang="en-US" altLang="en-US" sz="1800" b="1" dirty="0" smtClean="0">
                <a:solidFill>
                  <a:srgbClr val="0000FF"/>
                </a:solidFill>
                <a:latin typeface="Arial" charset="0"/>
              </a:rPr>
              <a:t># Boolean functions: ask questions </a:t>
            </a:r>
            <a:endParaRPr lang="en-US" altLang="en-US" sz="1800" b="1" dirty="0" smtClean="0">
              <a:solidFill>
                <a:srgbClr val="0000FF"/>
              </a:solidFill>
              <a:latin typeface="Consolas" pitchFamily="49" charset="0"/>
            </a:endParaRPr>
          </a:p>
          <a:p>
            <a:pPr marL="631825" lvl="1" indent="-342900">
              <a:buFontTx/>
              <a:buAutoNum type="alphaLcParenR"/>
            </a:pPr>
            <a:r>
              <a:rPr lang="en-US" altLang="en-US" sz="1800" dirty="0" smtClean="0"/>
              <a:t>Bad: </a:t>
            </a:r>
            <a:r>
              <a:rPr lang="en-US" altLang="en-US" sz="1800" dirty="0" err="1" smtClean="0">
                <a:latin typeface="Consolas" pitchFamily="49" charset="0"/>
              </a:rPr>
              <a:t>doIt</a:t>
            </a:r>
            <a:r>
              <a:rPr lang="en-US" altLang="en-US" sz="1800" dirty="0" smtClean="0">
                <a:latin typeface="Consolas" pitchFamily="49" charset="0"/>
              </a:rPr>
              <a:t>()</a:t>
            </a:r>
            <a:r>
              <a:rPr lang="en-US" altLang="en-US" sz="1800" dirty="0" smtClean="0">
                <a:latin typeface="Arial" charset="0"/>
              </a:rPr>
              <a:t>, </a:t>
            </a:r>
            <a:r>
              <a:rPr lang="en-US" altLang="en-US" sz="1800" dirty="0" smtClean="0">
                <a:latin typeface="Consolas" pitchFamily="49" charset="0"/>
              </a:rPr>
              <a:t>go(), a()</a:t>
            </a:r>
          </a:p>
          <a:p>
            <a:pPr marL="457200" indent="-457200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991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Summary Of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UML (Unified modeling language) class diagram</a:t>
            </a:r>
          </a:p>
          <a:p>
            <a:pPr lvl="1"/>
            <a:r>
              <a:rPr lang="en-US" dirty="0" smtClean="0"/>
              <a:t>Source “</a:t>
            </a:r>
            <a:r>
              <a:rPr lang="en-US" i="1" dirty="0" smtClean="0"/>
              <a:t>Fundamentals of Object-Oriented Design in UML</a:t>
            </a:r>
            <a:r>
              <a:rPr lang="en-US" dirty="0" smtClean="0"/>
              <a:t>” by Booch, Jacobson, Rumbaugh (Dorset House Publishing: a division of Pearson) 2000</a:t>
            </a:r>
          </a:p>
          <a:p>
            <a:pPr lvl="1"/>
            <a:r>
              <a:rPr lang="en-US" dirty="0" smtClean="0"/>
              <a:t>UML class diagram provides a quick overview about a class (later you we’ll talk about relationships between classes)</a:t>
            </a:r>
            <a:endParaRPr lang="en-US" dirty="0"/>
          </a:p>
          <a:p>
            <a:r>
              <a:rPr lang="en-US" dirty="0"/>
              <a:t>There’s many resources on the Safari website: 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://proquest.safaribooksonline.com.ezproxy.lib.ucalgary.ca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Example “</a:t>
            </a:r>
            <a:r>
              <a:rPr lang="en-US" b="1" dirty="0"/>
              <a:t>Sams Teach Yourself UML in 24 Hours, Third </a:t>
            </a:r>
            <a:r>
              <a:rPr lang="en-US" b="1" dirty="0" smtClean="0"/>
              <a:t>Edition” (concepts)</a:t>
            </a:r>
            <a:endParaRPr lang="en-US" dirty="0"/>
          </a:p>
          <a:p>
            <a:pPr lvl="1"/>
            <a:r>
              <a:rPr lang="en-US" dirty="0" smtClean="0"/>
              <a:t>Hour 3: Working with Object-Orientation</a:t>
            </a:r>
          </a:p>
          <a:p>
            <a:pPr lvl="1"/>
            <a:r>
              <a:rPr lang="en-US" dirty="0" smtClean="0"/>
              <a:t>Hour 4: Relationships</a:t>
            </a:r>
          </a:p>
          <a:p>
            <a:pPr lvl="1"/>
            <a:r>
              <a:rPr lang="en-US" dirty="0" smtClean="0"/>
              <a:t> Hour 5: Interfaces (reference for a later section of notes “hierarchies”)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4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Good Style: Functions (3)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Calibri" pitchFamily="34" charset="0"/>
              <a:buAutoNum type="arabicPeriod" startAt="3"/>
            </a:pPr>
            <a:r>
              <a:rPr lang="en-US" altLang="en-US" dirty="0" smtClean="0"/>
              <a:t>Try to avoid writing functions that are longer than one screen in length.</a:t>
            </a:r>
          </a:p>
          <a:p>
            <a:pPr marL="803275" lvl="2" indent="-342900">
              <a:buFontTx/>
              <a:buAutoNum type="alphaLcParenR"/>
            </a:pPr>
            <a:r>
              <a:rPr lang="en-US" altLang="en-US" sz="2000" dirty="0" smtClean="0"/>
              <a:t>Tracing functions that span multiple screens is more difficult.</a:t>
            </a:r>
          </a:p>
          <a:p>
            <a:pPr marL="457200" indent="-457200">
              <a:buFontTx/>
              <a:buAutoNum type="arabicPeriod" startAt="4"/>
            </a:pPr>
            <a:r>
              <a:rPr lang="en-US" altLang="en-US" dirty="0" smtClean="0"/>
              <a:t>The conventions for naming variables should also be applied in the naming of functions.</a:t>
            </a:r>
          </a:p>
          <a:p>
            <a:pPr marL="838200" lvl="1" indent="-381000">
              <a:buFontTx/>
              <a:buAutoNum type="alphaLcParenR"/>
            </a:pPr>
            <a:r>
              <a:rPr lang="en-US" altLang="en-US" dirty="0" smtClean="0"/>
              <a:t>Lower case characters only.</a:t>
            </a:r>
          </a:p>
          <a:p>
            <a:pPr marL="838200" lvl="1" indent="-381000">
              <a:buFontTx/>
              <a:buAutoNum type="alphaLcParenR"/>
            </a:pPr>
            <a:r>
              <a:rPr lang="en-US" altLang="en-US" dirty="0" smtClean="0"/>
              <a:t>With functions that are named using multiple words capitalize the first letter of each word except the first (so called </a:t>
            </a:r>
            <a:r>
              <a:rPr lang="ja-JP" altLang="en-US" dirty="0" smtClean="0"/>
              <a:t>“</a:t>
            </a:r>
            <a:r>
              <a:rPr lang="en-US" altLang="ja-JP" dirty="0" smtClean="0"/>
              <a:t>camel case</a:t>
            </a:r>
            <a:r>
              <a:rPr lang="ja-JP" altLang="en-US" dirty="0" smtClean="0"/>
              <a:t>”</a:t>
            </a:r>
            <a:r>
              <a:rPr lang="en-US" altLang="ja-JP" dirty="0" smtClean="0"/>
              <a:t>) - most common approach or use the underscore (less common). Example: </a:t>
            </a:r>
            <a:r>
              <a:rPr lang="en-US" altLang="ja-JP" sz="1800" dirty="0" err="1" smtClean="0">
                <a:latin typeface="Consolas" pitchFamily="49" charset="0"/>
              </a:rPr>
              <a:t>toUpper</a:t>
            </a:r>
            <a:r>
              <a:rPr lang="en-US" altLang="ja-JP" sz="1800" dirty="0" smtClean="0">
                <a:latin typeface="Consolas" pitchFamily="49" charset="0"/>
              </a:rPr>
              <a:t>()</a:t>
            </a:r>
          </a:p>
          <a:p>
            <a:pPr marL="838200" lvl="1" indent="-381000">
              <a:buFont typeface="Times New Roman" pitchFamily="18" charset="0"/>
              <a:buNone/>
            </a:pPr>
            <a:endParaRPr lang="en-US" altLang="en-US" dirty="0" smtClean="0"/>
          </a:p>
          <a:p>
            <a:pPr marL="838200" lvl="1" indent="-381000">
              <a:buFontTx/>
              <a:buAutoNum type="alphaLcParenR"/>
            </a:pPr>
            <a:endParaRPr lang="en-US" altLang="en-US" dirty="0" smtClean="0"/>
          </a:p>
          <a:p>
            <a:pPr marL="457200" indent="-457200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522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build="p" bldLvl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Method For Decomposing A Long Function/Method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for ‘blocks’ of code that can be moved to a separate function (e.g. body of a branch, loop etc.)</a:t>
            </a:r>
          </a:p>
          <a:p>
            <a:r>
              <a:rPr lang="en-US" dirty="0" smtClean="0"/>
              <a:t>Move that block of code to it’s own separate function.</a:t>
            </a:r>
          </a:p>
          <a:p>
            <a:r>
              <a:rPr lang="en-US" dirty="0" smtClean="0"/>
              <a:t>Be careful of scope! (You may need to pass local variables into the new function and return updates).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777240" y="3327400"/>
            <a:ext cx="3276600" cy="188277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Before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d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ef fun1():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if ():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...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else: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 while():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 # many statements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4841240" y="3327400"/>
            <a:ext cx="3276600" cy="219964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After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d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ef fun1():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if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():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...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else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fun2()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def fun2():</a:t>
            </a:r>
          </a:p>
          <a:p>
            <a:r>
              <a:rPr lang="en-US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mtClean="0">
                <a:solidFill>
                  <a:schemeClr val="tx1"/>
                </a:solidFill>
                <a:latin typeface="Consolas" panose="020B0609020204030204" pitchFamily="49" charset="0"/>
              </a:rPr>
              <a:t>   </a:t>
            </a:r>
            <a:r>
              <a:rPr lang="en-US" smtClean="0">
                <a:solidFill>
                  <a:schemeClr val="tx1"/>
                </a:solidFill>
                <a:latin typeface="Consolas" panose="020B0609020204030204" pitchFamily="49" charset="0"/>
              </a:rPr>
              <a:t>while ():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#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many statements</a:t>
            </a:r>
            <a:endParaRPr lang="en-US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78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Terms And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Encapsulation/information </a:t>
            </a:r>
            <a:r>
              <a:rPr lang="en-US" dirty="0"/>
              <a:t>hiding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dirty="0" smtClean="0"/>
              <a:t>After This Section You Should Now Know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dirty="0" smtClean="0"/>
              <a:t>How </a:t>
            </a:r>
            <a:r>
              <a:rPr lang="en-US" altLang="en-US" dirty="0"/>
              <a:t>to represent a class using class diagrams (attributes, methods and access permissions) and the relationships between </a:t>
            </a:r>
            <a:r>
              <a:rPr lang="en-US" altLang="en-US" dirty="0" smtClean="0"/>
              <a:t>classes</a:t>
            </a:r>
            <a:endParaRPr lang="en-US" altLang="en-US" sz="2400" dirty="0" smtClean="0"/>
          </a:p>
          <a:p>
            <a:r>
              <a:rPr lang="en-US" altLang="en-US" dirty="0"/>
              <a:t>What is </a:t>
            </a:r>
            <a:r>
              <a:rPr lang="en-US" altLang="en-US" dirty="0" smtClean="0"/>
              <a:t>encapsulation/information-hiding, </a:t>
            </a:r>
            <a:r>
              <a:rPr lang="en-US" altLang="en-US" dirty="0"/>
              <a:t>how is it done and why is it important to write programs that follow this principle </a:t>
            </a:r>
          </a:p>
          <a:p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5365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Copyright Notification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898989"/>
                </a:solidFill>
                <a:latin typeface="Arial" charset="0"/>
              </a:rPr>
              <a:t>slide </a:t>
            </a:r>
            <a:fld id="{EE00C841-22E5-43E9-8D3D-9E5687F501B7}" type="slidenum">
              <a:rPr lang="en-US" altLang="en-US" sz="900" smtClean="0">
                <a:solidFill>
                  <a:srgbClr val="89898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900" dirty="0" smtClean="0">
              <a:solidFill>
                <a:srgbClr val="89898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7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69056" tIns="34529" rIns="69056" bIns="34529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en-US" dirty="0">
                <a:latin typeface="Consolas" pitchFamily="49" charset="0"/>
              </a:rPr>
              <a:t>UML Class Diagram</a:t>
            </a:r>
          </a:p>
        </p:txBody>
      </p:sp>
      <p:sp>
        <p:nvSpPr>
          <p:cNvPr id="58371" name="Text Box 11"/>
          <p:cNvSpPr txBox="1">
            <a:spLocks noChangeArrowheads="1"/>
          </p:cNvSpPr>
          <p:nvPr/>
        </p:nvSpPr>
        <p:spPr bwMode="auto">
          <a:xfrm>
            <a:off x="2781300" y="1825229"/>
            <a:ext cx="2705100" cy="298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en-US" altLang="en-US" sz="2100" b="1" dirty="0">
                <a:latin typeface="Consolas" pitchFamily="49" charset="0"/>
              </a:rPr>
              <a:t>&lt;</a:t>
            </a:r>
            <a:r>
              <a:rPr lang="en-US" altLang="en-US" sz="2100" b="1" i="1" dirty="0">
                <a:latin typeface="Consolas" pitchFamily="49" charset="0"/>
              </a:rPr>
              <a:t>Name of class</a:t>
            </a:r>
            <a:r>
              <a:rPr lang="en-US" altLang="en-US" sz="2100" b="1" dirty="0">
                <a:latin typeface="Consolas" pitchFamily="49" charset="0"/>
              </a:rPr>
              <a:t>&gt;</a:t>
            </a:r>
          </a:p>
        </p:txBody>
      </p:sp>
      <p:sp>
        <p:nvSpPr>
          <p:cNvPr id="58372" name="Rectangle 13"/>
          <p:cNvSpPr>
            <a:spLocks noChangeArrowheads="1"/>
          </p:cNvSpPr>
          <p:nvPr/>
        </p:nvSpPr>
        <p:spPr bwMode="auto">
          <a:xfrm>
            <a:off x="2343150" y="1841898"/>
            <a:ext cx="4857750" cy="145970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altLang="en-US" sz="1350" dirty="0"/>
          </a:p>
        </p:txBody>
      </p:sp>
      <p:sp>
        <p:nvSpPr>
          <p:cNvPr id="58373" name="Line 14"/>
          <p:cNvSpPr>
            <a:spLocks noChangeShapeType="1"/>
          </p:cNvSpPr>
          <p:nvPr/>
        </p:nvSpPr>
        <p:spPr bwMode="auto">
          <a:xfrm>
            <a:off x="2343150" y="2241947"/>
            <a:ext cx="4857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050" dirty="0"/>
          </a:p>
        </p:txBody>
      </p:sp>
      <p:sp>
        <p:nvSpPr>
          <p:cNvPr id="58374" name="Text Box 15"/>
          <p:cNvSpPr txBox="1">
            <a:spLocks noChangeArrowheads="1"/>
          </p:cNvSpPr>
          <p:nvPr/>
        </p:nvSpPr>
        <p:spPr bwMode="auto">
          <a:xfrm>
            <a:off x="2400300" y="2299096"/>
            <a:ext cx="4743450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r>
              <a:rPr lang="en-CA" altLang="en-US" sz="1350" dirty="0">
                <a:latin typeface="Consolas" pitchFamily="49" charset="0"/>
              </a:rPr>
              <a:t>-&lt;</a:t>
            </a:r>
            <a:r>
              <a:rPr lang="en-CA" altLang="en-US" sz="1350" i="1" dirty="0">
                <a:latin typeface="Consolas" pitchFamily="49" charset="0"/>
              </a:rPr>
              <a:t>attribute name</a:t>
            </a:r>
            <a:r>
              <a:rPr lang="en-CA" altLang="en-US" sz="1350" dirty="0">
                <a:latin typeface="Consolas" pitchFamily="49" charset="0"/>
              </a:rPr>
              <a:t>&gt;: &lt;</a:t>
            </a:r>
            <a:r>
              <a:rPr lang="en-CA" altLang="en-US" sz="1350" i="1" dirty="0">
                <a:latin typeface="Consolas" pitchFamily="49" charset="0"/>
              </a:rPr>
              <a:t>attribute type</a:t>
            </a:r>
            <a:r>
              <a:rPr lang="en-CA" altLang="en-US" sz="1350" dirty="0">
                <a:latin typeface="Consolas" pitchFamily="49" charset="0"/>
              </a:rPr>
              <a:t>&gt;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CA" altLang="en-US" sz="1350" dirty="0">
                <a:latin typeface="Consolas" pitchFamily="49" charset="0"/>
              </a:rPr>
              <a:t>+&lt;</a:t>
            </a:r>
            <a:r>
              <a:rPr lang="en-CA" altLang="en-US" sz="1350" i="1" dirty="0">
                <a:latin typeface="Consolas" pitchFamily="49" charset="0"/>
              </a:rPr>
              <a:t>method name</a:t>
            </a:r>
            <a:r>
              <a:rPr lang="en-CA" altLang="en-US" sz="1350" dirty="0">
                <a:latin typeface="Consolas" pitchFamily="49" charset="0"/>
              </a:rPr>
              <a:t>&gt;</a:t>
            </a:r>
            <a:r>
              <a:rPr lang="en-US" altLang="en-US" sz="1350" dirty="0">
                <a:latin typeface="Consolas" pitchFamily="49" charset="0"/>
              </a:rPr>
              <a:t>(</a:t>
            </a:r>
            <a:r>
              <a:rPr lang="en-CA" altLang="en-US" sz="1350" i="1" dirty="0">
                <a:latin typeface="Consolas" pitchFamily="49" charset="0"/>
              </a:rPr>
              <a:t>p1</a:t>
            </a:r>
            <a:r>
              <a:rPr lang="en-CA" altLang="en-US" sz="1350" dirty="0">
                <a:latin typeface="Consolas" pitchFamily="49" charset="0"/>
              </a:rPr>
              <a:t>:</a:t>
            </a:r>
            <a:r>
              <a:rPr lang="en-CA" altLang="en-US" sz="1350" i="1" dirty="0">
                <a:latin typeface="Consolas" pitchFamily="49" charset="0"/>
              </a:rPr>
              <a:t> p1type</a:t>
            </a:r>
            <a:r>
              <a:rPr lang="en-CA" altLang="en-US" sz="1350" dirty="0">
                <a:latin typeface="Consolas" pitchFamily="49" charset="0"/>
              </a:rPr>
              <a:t>;</a:t>
            </a:r>
            <a:r>
              <a:rPr lang="en-CA" altLang="en-US" sz="1350" i="1" dirty="0">
                <a:latin typeface="Consolas" pitchFamily="49" charset="0"/>
              </a:rPr>
              <a:t> p2 </a:t>
            </a:r>
            <a:r>
              <a:rPr lang="en-CA" altLang="en-US" sz="1350" dirty="0">
                <a:latin typeface="Consolas" pitchFamily="49" charset="0"/>
              </a:rPr>
              <a:t>:</a:t>
            </a:r>
            <a:r>
              <a:rPr lang="en-CA" altLang="en-US" sz="1350" i="1" dirty="0">
                <a:latin typeface="Consolas" pitchFamily="49" charset="0"/>
              </a:rPr>
              <a:t> p2 type</a:t>
            </a:r>
            <a:r>
              <a:rPr lang="en-CA" altLang="en-US" sz="1350" dirty="0">
                <a:latin typeface="Consolas" pitchFamily="49" charset="0"/>
              </a:rPr>
              <a:t>..</a:t>
            </a:r>
            <a:r>
              <a:rPr lang="en-US" altLang="en-US" sz="1350" dirty="0">
                <a:latin typeface="Consolas" pitchFamily="49" charset="0"/>
              </a:rPr>
              <a:t>) :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en-US" sz="1350" dirty="0">
                <a:latin typeface="Consolas" pitchFamily="49" charset="0"/>
              </a:rPr>
              <a:t>  &lt;</a:t>
            </a:r>
            <a:r>
              <a:rPr lang="en-US" altLang="en-US" sz="1350" i="1" dirty="0">
                <a:latin typeface="Consolas" pitchFamily="49" charset="0"/>
              </a:rPr>
              <a:t>return type</a:t>
            </a:r>
            <a:r>
              <a:rPr lang="en-US" altLang="en-US" sz="1350" dirty="0">
                <a:latin typeface="Consolas" pitchFamily="49" charset="0"/>
              </a:rPr>
              <a:t>&gt;</a:t>
            </a:r>
          </a:p>
        </p:txBody>
      </p:sp>
      <p:sp>
        <p:nvSpPr>
          <p:cNvPr id="58376" name="Text Box 11"/>
          <p:cNvSpPr txBox="1">
            <a:spLocks noChangeArrowheads="1"/>
          </p:cNvSpPr>
          <p:nvPr/>
        </p:nvSpPr>
        <p:spPr bwMode="auto">
          <a:xfrm>
            <a:off x="4143375" y="3784295"/>
            <a:ext cx="1143000" cy="298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en-US" altLang="en-US" sz="2100" b="1" dirty="0">
                <a:latin typeface="Consolas" pitchFamily="49" charset="0"/>
              </a:rPr>
              <a:t>Person</a:t>
            </a:r>
          </a:p>
        </p:txBody>
      </p:sp>
      <p:sp>
        <p:nvSpPr>
          <p:cNvPr id="58377" name="Rectangle 13"/>
          <p:cNvSpPr>
            <a:spLocks noChangeArrowheads="1"/>
          </p:cNvSpPr>
          <p:nvPr/>
        </p:nvSpPr>
        <p:spPr bwMode="auto">
          <a:xfrm>
            <a:off x="3457575" y="3727144"/>
            <a:ext cx="2628900" cy="196375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altLang="en-US" sz="1350" dirty="0"/>
          </a:p>
        </p:txBody>
      </p:sp>
      <p:sp>
        <p:nvSpPr>
          <p:cNvPr id="58378" name="Line 14"/>
          <p:cNvSpPr>
            <a:spLocks noChangeShapeType="1"/>
          </p:cNvSpPr>
          <p:nvPr/>
        </p:nvSpPr>
        <p:spPr bwMode="auto">
          <a:xfrm>
            <a:off x="3457575" y="4127194"/>
            <a:ext cx="2628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050" dirty="0"/>
          </a:p>
        </p:txBody>
      </p:sp>
      <p:sp>
        <p:nvSpPr>
          <p:cNvPr id="58379" name="Text Box 15"/>
          <p:cNvSpPr txBox="1">
            <a:spLocks noChangeArrowheads="1"/>
          </p:cNvSpPr>
          <p:nvPr/>
        </p:nvSpPr>
        <p:spPr bwMode="auto">
          <a:xfrm>
            <a:off x="3514725" y="4184344"/>
            <a:ext cx="2514600" cy="1299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r>
              <a:rPr lang="en-CA" altLang="en-US" sz="1350" dirty="0">
                <a:latin typeface="Consolas" pitchFamily="49" charset="0"/>
              </a:rPr>
              <a:t>-</a:t>
            </a:r>
            <a:r>
              <a:rPr lang="en-US" altLang="en-US" sz="1350" dirty="0">
                <a:latin typeface="Consolas" pitchFamily="49" charset="0"/>
              </a:rPr>
              <a:t>age</a:t>
            </a:r>
            <a:r>
              <a:rPr lang="en-CA" altLang="en-US" sz="1350" dirty="0">
                <a:latin typeface="Consolas" pitchFamily="49" charset="0"/>
              </a:rPr>
              <a:t>:int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CA" altLang="en-US" sz="1350" dirty="0">
                <a:latin typeface="Consolas" pitchFamily="49" charset="0"/>
              </a:rPr>
              <a:t>+get</a:t>
            </a:r>
            <a:r>
              <a:rPr lang="en-US" altLang="en-US" sz="1350" dirty="0">
                <a:latin typeface="Consolas" pitchFamily="49" charset="0"/>
              </a:rPr>
              <a:t>Age</a:t>
            </a:r>
            <a:r>
              <a:rPr lang="en-CA" altLang="en-US" sz="1350" dirty="0">
                <a:latin typeface="Consolas" pitchFamily="49" charset="0"/>
              </a:rPr>
              <a:t>():int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CA" altLang="en-US" sz="1350" dirty="0">
                <a:latin typeface="Consolas" pitchFamily="49" charset="0"/>
              </a:rPr>
              <a:t>+getFriends():Person []</a:t>
            </a:r>
          </a:p>
          <a:p>
            <a:pPr>
              <a:spcBef>
                <a:spcPct val="50000"/>
              </a:spcBef>
              <a:buNone/>
            </a:pPr>
            <a:r>
              <a:rPr lang="en-CA" altLang="en-US" sz="1350" dirty="0">
                <a:latin typeface="Consolas" pitchFamily="49" charset="0"/>
              </a:rPr>
              <a:t>+set</a:t>
            </a:r>
            <a:r>
              <a:rPr lang="en-US" altLang="en-US" sz="1350" dirty="0">
                <a:latin typeface="Consolas" pitchFamily="49" charset="0"/>
              </a:rPr>
              <a:t>Age</a:t>
            </a:r>
            <a:r>
              <a:rPr lang="en-CA" altLang="en-US" sz="1350" dirty="0">
                <a:latin typeface="Consolas" pitchFamily="49" charset="0"/>
              </a:rPr>
              <a:t>(a</a:t>
            </a:r>
            <a:r>
              <a:rPr lang="en-US" altLang="en-US" sz="1350" dirty="0">
                <a:latin typeface="Consolas" pitchFamily="49" charset="0"/>
              </a:rPr>
              <a:t>nAge</a:t>
            </a:r>
            <a:r>
              <a:rPr lang="en-CA" altLang="en-US" sz="1350" dirty="0">
                <a:latin typeface="Consolas" pitchFamily="49" charset="0"/>
              </a:rPr>
              <a:t>:int):void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endParaRPr lang="en-US" altLang="en-US" sz="135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78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69056" tIns="34529" rIns="69056" bIns="34529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en-US" dirty="0"/>
              <a:t>Why Bother With UML?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69056" tIns="34529" rIns="69056" bIns="34529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en-US" dirty="0"/>
              <a:t>It combined a number of different approaches and has become the standard notation</a:t>
            </a:r>
            <a:r>
              <a:rPr lang="en-US" altLang="en-US" dirty="0" smtClean="0"/>
              <a:t>.</a:t>
            </a:r>
            <a:endParaRPr lang="en-US" altLang="en-US" sz="1800" dirty="0"/>
          </a:p>
          <a:p>
            <a:r>
              <a:rPr lang="en-US" altLang="en-US" sz="1800" dirty="0"/>
              <a:t>It’s the standard way of specifying the major parts of a software project.</a:t>
            </a:r>
          </a:p>
          <a:p>
            <a:r>
              <a:rPr lang="en-US" altLang="en-US" dirty="0" smtClean="0"/>
              <a:t>Graphical summaries can </a:t>
            </a:r>
            <a:r>
              <a:rPr lang="en-US" altLang="en-US" i="1" dirty="0" smtClean="0"/>
              <a:t>provide a useful overview </a:t>
            </a:r>
            <a:r>
              <a:rPr lang="en-US" altLang="en-US" dirty="0" smtClean="0"/>
              <a:t>of a program (especially if relationships must be modeled)</a:t>
            </a:r>
          </a:p>
          <a:p>
            <a:pPr lvl="1"/>
            <a:r>
              <a:rPr lang="en-US" altLang="en-US" sz="1500" dirty="0"/>
              <a:t>Just don’t over specify details</a:t>
            </a:r>
          </a:p>
        </p:txBody>
      </p:sp>
    </p:spTree>
    <p:extLst>
      <p:ext uri="{BB962C8B-B14F-4D97-AF65-F5344CB8AC3E}">
        <p14:creationId xmlns:p14="http://schemas.microsoft.com/office/powerpoint/2010/main" val="368125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The ‘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dirty="0" smtClean="0"/>
              <a:t>’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syntactically means this part of the class cannot be accessed outside of the class definition.</a:t>
            </a:r>
          </a:p>
          <a:p>
            <a:pPr lvl="1"/>
            <a:r>
              <a:rPr lang="en-US" dirty="0" smtClean="0"/>
              <a:t>You should </a:t>
            </a:r>
            <a:r>
              <a:rPr lang="en-US" b="1" dirty="0" smtClean="0"/>
              <a:t>always</a:t>
            </a:r>
            <a:r>
              <a:rPr lang="en-US" dirty="0" smtClean="0"/>
              <a:t> do this for variable attributes, </a:t>
            </a:r>
            <a:r>
              <a:rPr lang="en-US" i="1" dirty="0" smtClean="0"/>
              <a:t>very rarely do this </a:t>
            </a:r>
            <a:r>
              <a:rPr lang="en-US" dirty="0" smtClean="0"/>
              <a:t>for methods (more later).</a:t>
            </a:r>
          </a:p>
          <a:p>
            <a:r>
              <a:rPr lang="en-US" dirty="0" smtClean="0"/>
              <a:t>Example</a:t>
            </a:r>
          </a:p>
          <a:p>
            <a:pPr marL="169069" lvl="1" indent="0">
              <a:buNone/>
            </a:pP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public class Person {</a:t>
            </a:r>
          </a:p>
          <a:p>
            <a:pPr marL="169069" lvl="1" indent="0">
              <a:buNone/>
            </a:pP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     private int age;</a:t>
            </a:r>
          </a:p>
          <a:p>
            <a:pPr marL="169069" lvl="1" indent="0">
              <a:buNone/>
            </a:pP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     public Person() {</a:t>
            </a:r>
          </a:p>
          <a:p>
            <a:pPr marL="169069" lvl="1" indent="0">
              <a:buNone/>
            </a:pP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         age = 12;   </a:t>
            </a:r>
            <a:r>
              <a:rPr lang="en-US" sz="135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OK – access allowed here</a:t>
            </a:r>
          </a:p>
          <a:p>
            <a:pPr marL="169069" lvl="1" indent="0">
              <a:buNone/>
            </a:pP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169069" lvl="1" indent="0">
              <a:buNone/>
            </a:pP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169069" lvl="1" indent="0">
              <a:buNone/>
            </a:pP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public class Driver {</a:t>
            </a:r>
          </a:p>
          <a:p>
            <a:pPr marL="169069" lvl="1" indent="0">
              <a:buNone/>
            </a:pP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     public static void main(String [] args) {</a:t>
            </a:r>
          </a:p>
          <a:p>
            <a:pPr marL="169069" lvl="1" indent="0">
              <a:buNone/>
            </a:pP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         Person aPerson = new Person();</a:t>
            </a:r>
          </a:p>
          <a:p>
            <a:pPr marL="169069" lvl="1" indent="0">
              <a:buNone/>
            </a:pP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         aPerson.age = 12;  </a:t>
            </a:r>
            <a:r>
              <a:rPr lang="en-US" sz="135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Syntax error: program won’t  </a:t>
            </a:r>
          </a:p>
          <a:p>
            <a:pPr marL="169069" lvl="1" indent="0">
              <a:buNone/>
            </a:pPr>
            <a:r>
              <a:rPr lang="en-US" sz="1350" b="1" dirty="0">
                <a:solidFill>
                  <a:schemeClr val="bg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</a:t>
            </a:r>
            <a:r>
              <a:rPr lang="en-US" sz="135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compile! </a:t>
            </a:r>
          </a:p>
          <a:p>
            <a:pPr marL="169069" lvl="1" indent="0">
              <a:buNone/>
            </a:pP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     }</a:t>
            </a:r>
          </a:p>
          <a:p>
            <a:pPr marL="169069" lvl="1" indent="0">
              <a:buNone/>
            </a:pP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0149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New Term: Encapsulation/Information Hiding</a:t>
            </a:r>
            <a:endParaRPr lang="en-US" altLang="en-US" dirty="0"/>
          </a:p>
        </p:txBody>
      </p:sp>
      <p:sp>
        <p:nvSpPr>
          <p:cNvPr id="257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82563" indent="-182563">
              <a:tabLst>
                <a:tab pos="357188" algn="l"/>
              </a:tabLst>
            </a:pPr>
            <a:r>
              <a:rPr lang="en-CA" altLang="en-US" dirty="0"/>
              <a:t>Protects the inner-workings (data) of a class.</a:t>
            </a:r>
          </a:p>
          <a:p>
            <a:pPr marL="182563" indent="-182563">
              <a:tabLst>
                <a:tab pos="357188" algn="l"/>
              </a:tabLst>
            </a:pPr>
            <a:r>
              <a:rPr lang="en-CA" altLang="en-US" dirty="0"/>
              <a:t>Only allow access to the core of an object in a controlled fashion (use the </a:t>
            </a:r>
            <a:r>
              <a:rPr lang="en-CA" altLang="en-US" i="1" dirty="0"/>
              <a:t>public</a:t>
            </a:r>
            <a:r>
              <a:rPr lang="en-CA" altLang="en-US" dirty="0"/>
              <a:t> parts to access the </a:t>
            </a:r>
            <a:r>
              <a:rPr lang="en-CA" altLang="en-US" i="1" dirty="0"/>
              <a:t>private</a:t>
            </a:r>
            <a:r>
              <a:rPr lang="en-CA" altLang="en-US" dirty="0"/>
              <a:t> sections).</a:t>
            </a:r>
          </a:p>
          <a:p>
            <a:pPr marL="344091" lvl="1" indent="-86916">
              <a:tabLst>
                <a:tab pos="357188" algn="l"/>
              </a:tabLst>
            </a:pPr>
            <a:r>
              <a:rPr lang="en-CA" altLang="en-US" dirty="0"/>
              <a:t>Typically it means public methods accessing private attributes </a:t>
            </a:r>
            <a:r>
              <a:rPr lang="en-US" altLang="en-US" dirty="0"/>
              <a:t>via</a:t>
            </a:r>
            <a:r>
              <a:rPr lang="en-CA" altLang="en-US" dirty="0"/>
              <a:t> accessor and mutator methods.</a:t>
            </a:r>
          </a:p>
          <a:p>
            <a:pPr marL="344091" lvl="1" indent="-86916">
              <a:tabLst>
                <a:tab pos="357188" algn="l"/>
              </a:tabLst>
            </a:pPr>
            <a:r>
              <a:rPr lang="en-CA" altLang="en-US" sz="1800" dirty="0" smtClean="0"/>
              <a:t>Controlled access to attributes:</a:t>
            </a:r>
          </a:p>
          <a:p>
            <a:pPr marL="510779" lvl="2" indent="-86916">
              <a:tabLst>
                <a:tab pos="357188" algn="l"/>
              </a:tabLst>
            </a:pPr>
            <a:r>
              <a:rPr lang="en-CA" altLang="en-US" dirty="0"/>
              <a:t>Can prevent invalid states</a:t>
            </a:r>
          </a:p>
          <a:p>
            <a:pPr marL="510779" lvl="2" indent="-86916">
              <a:tabLst>
                <a:tab pos="357188" algn="l"/>
              </a:tabLst>
            </a:pPr>
            <a:r>
              <a:rPr lang="en-CA" altLang="en-US" dirty="0" smtClean="0"/>
              <a:t>Reduce runtime </a:t>
            </a:r>
            <a:r>
              <a:rPr lang="en-CA" altLang="en-US" dirty="0" smtClean="0"/>
              <a:t>and logic errors</a:t>
            </a:r>
            <a:endParaRPr lang="en-CA" altLang="en-US" dirty="0"/>
          </a:p>
        </p:txBody>
      </p:sp>
      <p:grpSp>
        <p:nvGrpSpPr>
          <p:cNvPr id="64542" name="Group 30"/>
          <p:cNvGrpSpPr>
            <a:grpSpLocks/>
          </p:cNvGrpSpPr>
          <p:nvPr/>
        </p:nvGrpSpPr>
        <p:grpSpPr bwMode="auto">
          <a:xfrm>
            <a:off x="1229201" y="4038733"/>
            <a:ext cx="3673079" cy="1944291"/>
            <a:chOff x="431" y="2154"/>
            <a:chExt cx="3085" cy="1633"/>
          </a:xfrm>
        </p:grpSpPr>
        <p:grpSp>
          <p:nvGrpSpPr>
            <p:cNvPr id="65541" name="Group 4"/>
            <p:cNvGrpSpPr>
              <a:grpSpLocks/>
            </p:cNvGrpSpPr>
            <p:nvPr/>
          </p:nvGrpSpPr>
          <p:grpSpPr bwMode="auto">
            <a:xfrm>
              <a:off x="431" y="2877"/>
              <a:ext cx="3085" cy="910"/>
              <a:chOff x="476" y="2115"/>
              <a:chExt cx="3085" cy="910"/>
            </a:xfrm>
          </p:grpSpPr>
          <p:sp>
            <p:nvSpPr>
              <p:cNvPr id="65546" name="Line 5"/>
              <p:cNvSpPr>
                <a:spLocks noChangeShapeType="1"/>
              </p:cNvSpPr>
              <p:nvPr/>
            </p:nvSpPr>
            <p:spPr bwMode="auto">
              <a:xfrm>
                <a:off x="476" y="2296"/>
                <a:ext cx="1" cy="7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square" lIns="70200" tIns="35100" rIns="70200" bIns="35100">
                <a:spAutoFit/>
              </a:bodyPr>
              <a:lstStyle/>
              <a:p>
                <a:endParaRPr lang="en-US" sz="1050" dirty="0"/>
              </a:p>
            </p:txBody>
          </p:sp>
          <p:sp>
            <p:nvSpPr>
              <p:cNvPr id="65547" name="Line 6"/>
              <p:cNvSpPr>
                <a:spLocks noChangeShapeType="1"/>
              </p:cNvSpPr>
              <p:nvPr/>
            </p:nvSpPr>
            <p:spPr bwMode="auto">
              <a:xfrm>
                <a:off x="3560" y="2296"/>
                <a:ext cx="1" cy="7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square" lIns="70200" tIns="35100" rIns="70200" bIns="35100">
                <a:spAutoFit/>
              </a:bodyPr>
              <a:lstStyle/>
              <a:p>
                <a:endParaRPr lang="en-US" sz="1050" dirty="0"/>
              </a:p>
            </p:txBody>
          </p:sp>
          <p:sp>
            <p:nvSpPr>
              <p:cNvPr id="65548" name="Line 7"/>
              <p:cNvSpPr>
                <a:spLocks noChangeShapeType="1"/>
              </p:cNvSpPr>
              <p:nvPr/>
            </p:nvSpPr>
            <p:spPr bwMode="auto">
              <a:xfrm>
                <a:off x="477" y="3025"/>
                <a:ext cx="30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0200" tIns="35100" rIns="70200" bIns="35100">
                <a:spAutoFit/>
              </a:bodyPr>
              <a:lstStyle/>
              <a:p>
                <a:endParaRPr lang="en-US" sz="1050" dirty="0"/>
              </a:p>
            </p:txBody>
          </p:sp>
          <p:sp>
            <p:nvSpPr>
              <p:cNvPr id="65549" name="Line 8"/>
              <p:cNvSpPr>
                <a:spLocks noChangeShapeType="1"/>
              </p:cNvSpPr>
              <p:nvPr/>
            </p:nvSpPr>
            <p:spPr bwMode="auto">
              <a:xfrm>
                <a:off x="476" y="2296"/>
                <a:ext cx="40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0200" tIns="35100" rIns="70200" bIns="35100">
                <a:spAutoFit/>
              </a:bodyPr>
              <a:lstStyle/>
              <a:p>
                <a:endParaRPr lang="en-US" sz="1050" dirty="0"/>
              </a:p>
            </p:txBody>
          </p:sp>
          <p:sp>
            <p:nvSpPr>
              <p:cNvPr id="65550" name="Line 9"/>
              <p:cNvSpPr>
                <a:spLocks noChangeShapeType="1"/>
              </p:cNvSpPr>
              <p:nvPr/>
            </p:nvSpPr>
            <p:spPr bwMode="auto">
              <a:xfrm>
                <a:off x="1429" y="2296"/>
                <a:ext cx="3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0200" tIns="35100" rIns="70200" bIns="35100">
                <a:spAutoFit/>
              </a:bodyPr>
              <a:lstStyle/>
              <a:p>
                <a:endParaRPr lang="en-US" sz="1050" dirty="0"/>
              </a:p>
            </p:txBody>
          </p:sp>
          <p:sp>
            <p:nvSpPr>
              <p:cNvPr id="65551" name="Text Box 10"/>
              <p:cNvSpPr txBox="1">
                <a:spLocks noChangeArrowheads="1"/>
              </p:cNvSpPr>
              <p:nvPr/>
            </p:nvSpPr>
            <p:spPr bwMode="auto">
              <a:xfrm>
                <a:off x="1653" y="2583"/>
                <a:ext cx="545" cy="3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200" tIns="35100" rIns="70200" bIns="3510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CA" altLang="en-US" sz="1200" b="1" dirty="0">
                    <a:latin typeface="Arial" charset="0"/>
                  </a:rPr>
                  <a:t>private data</a:t>
                </a:r>
                <a:endParaRPr lang="en-US" altLang="en-US" sz="1200" b="1" dirty="0">
                  <a:latin typeface="Arial" charset="0"/>
                </a:endParaRPr>
              </a:p>
            </p:txBody>
          </p:sp>
          <p:grpSp>
            <p:nvGrpSpPr>
              <p:cNvPr id="65552" name="Group 11"/>
              <p:cNvGrpSpPr>
                <a:grpSpLocks/>
              </p:cNvGrpSpPr>
              <p:nvPr/>
            </p:nvGrpSpPr>
            <p:grpSpPr bwMode="auto">
              <a:xfrm>
                <a:off x="884" y="2115"/>
                <a:ext cx="545" cy="370"/>
                <a:chOff x="884" y="2115"/>
                <a:chExt cx="545" cy="370"/>
              </a:xfrm>
            </p:grpSpPr>
            <p:sp>
              <p:nvSpPr>
                <p:cNvPr id="65563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884" y="2115"/>
                  <a:ext cx="545" cy="3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0200" tIns="35100" rIns="70200" bIns="3510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CA" altLang="en-US" sz="1200" dirty="0">
                      <a:latin typeface="Arial" charset="0"/>
                    </a:rPr>
                    <a:t>publicmethod</a:t>
                  </a:r>
                  <a:endParaRPr lang="en-US" altLang="en-US" sz="1200" dirty="0">
                    <a:latin typeface="Arial" charset="0"/>
                  </a:endParaRPr>
                </a:p>
              </p:txBody>
            </p:sp>
            <p:sp>
              <p:nvSpPr>
                <p:cNvPr id="65564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884" y="2115"/>
                  <a:ext cx="0" cy="36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70200" tIns="35100" rIns="70200" bIns="35100">
                  <a:spAutoFit/>
                </a:bodyPr>
                <a:lstStyle/>
                <a:p>
                  <a:endParaRPr lang="en-US" sz="1050" dirty="0"/>
                </a:p>
              </p:txBody>
            </p:sp>
            <p:sp>
              <p:nvSpPr>
                <p:cNvPr id="65565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429" y="2115"/>
                  <a:ext cx="0" cy="36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70200" tIns="35100" rIns="70200" bIns="35100">
                  <a:spAutoFit/>
                </a:bodyPr>
                <a:lstStyle/>
                <a:p>
                  <a:endParaRPr lang="en-US" sz="1050" dirty="0"/>
                </a:p>
              </p:txBody>
            </p:sp>
          </p:grpSp>
          <p:grpSp>
            <p:nvGrpSpPr>
              <p:cNvPr id="65553" name="Group 15"/>
              <p:cNvGrpSpPr>
                <a:grpSpLocks/>
              </p:cNvGrpSpPr>
              <p:nvPr/>
            </p:nvGrpSpPr>
            <p:grpSpPr bwMode="auto">
              <a:xfrm>
                <a:off x="1746" y="2115"/>
                <a:ext cx="545" cy="370"/>
                <a:chOff x="884" y="2115"/>
                <a:chExt cx="545" cy="370"/>
              </a:xfrm>
            </p:grpSpPr>
            <p:sp>
              <p:nvSpPr>
                <p:cNvPr id="6556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884" y="2115"/>
                  <a:ext cx="545" cy="3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0200" tIns="35100" rIns="70200" bIns="3510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CA" altLang="en-US" sz="1200" dirty="0">
                      <a:latin typeface="Arial" charset="0"/>
                    </a:rPr>
                    <a:t>publicmethod</a:t>
                  </a:r>
                  <a:endParaRPr lang="en-US" altLang="en-US" sz="1200" dirty="0">
                    <a:latin typeface="Arial" charset="0"/>
                  </a:endParaRPr>
                </a:p>
              </p:txBody>
            </p:sp>
            <p:sp>
              <p:nvSpPr>
                <p:cNvPr id="65561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884" y="2115"/>
                  <a:ext cx="0" cy="36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70200" tIns="35100" rIns="70200" bIns="35100">
                  <a:spAutoFit/>
                </a:bodyPr>
                <a:lstStyle/>
                <a:p>
                  <a:endParaRPr lang="en-US" sz="1050" dirty="0"/>
                </a:p>
              </p:txBody>
            </p:sp>
            <p:sp>
              <p:nvSpPr>
                <p:cNvPr id="65562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429" y="2115"/>
                  <a:ext cx="0" cy="36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70200" tIns="35100" rIns="70200" bIns="35100">
                  <a:spAutoFit/>
                </a:bodyPr>
                <a:lstStyle/>
                <a:p>
                  <a:endParaRPr lang="en-US" sz="1050" dirty="0"/>
                </a:p>
              </p:txBody>
            </p:sp>
          </p:grpSp>
          <p:sp>
            <p:nvSpPr>
              <p:cNvPr id="65554" name="Line 19"/>
              <p:cNvSpPr>
                <a:spLocks noChangeShapeType="1"/>
              </p:cNvSpPr>
              <p:nvPr/>
            </p:nvSpPr>
            <p:spPr bwMode="auto">
              <a:xfrm>
                <a:off x="2290" y="2296"/>
                <a:ext cx="3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0200" tIns="35100" rIns="70200" bIns="35100">
                <a:spAutoFit/>
              </a:bodyPr>
              <a:lstStyle/>
              <a:p>
                <a:endParaRPr lang="en-US" sz="1050" dirty="0"/>
              </a:p>
            </p:txBody>
          </p:sp>
          <p:grpSp>
            <p:nvGrpSpPr>
              <p:cNvPr id="65555" name="Group 20"/>
              <p:cNvGrpSpPr>
                <a:grpSpLocks/>
              </p:cNvGrpSpPr>
              <p:nvPr/>
            </p:nvGrpSpPr>
            <p:grpSpPr bwMode="auto">
              <a:xfrm>
                <a:off x="2608" y="2115"/>
                <a:ext cx="545" cy="370"/>
                <a:chOff x="884" y="2115"/>
                <a:chExt cx="545" cy="370"/>
              </a:xfrm>
            </p:grpSpPr>
            <p:sp>
              <p:nvSpPr>
                <p:cNvPr id="65557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884" y="2115"/>
                  <a:ext cx="545" cy="3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0200" tIns="35100" rIns="70200" bIns="3510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CA" altLang="en-US" sz="1200" dirty="0">
                      <a:latin typeface="Arial" charset="0"/>
                    </a:rPr>
                    <a:t>publicmethod</a:t>
                  </a:r>
                  <a:endParaRPr lang="en-US" altLang="en-US" sz="1200" dirty="0">
                    <a:latin typeface="Arial" charset="0"/>
                  </a:endParaRPr>
                </a:p>
              </p:txBody>
            </p:sp>
            <p:sp>
              <p:nvSpPr>
                <p:cNvPr id="65558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884" y="2115"/>
                  <a:ext cx="0" cy="36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70200" tIns="35100" rIns="70200" bIns="35100">
                  <a:spAutoFit/>
                </a:bodyPr>
                <a:lstStyle/>
                <a:p>
                  <a:endParaRPr lang="en-US" sz="1050" dirty="0"/>
                </a:p>
              </p:txBody>
            </p:sp>
            <p:sp>
              <p:nvSpPr>
                <p:cNvPr id="65559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429" y="2115"/>
                  <a:ext cx="0" cy="36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70200" tIns="35100" rIns="70200" bIns="35100">
                  <a:spAutoFit/>
                </a:bodyPr>
                <a:lstStyle/>
                <a:p>
                  <a:endParaRPr lang="en-US" sz="1050" dirty="0"/>
                </a:p>
              </p:txBody>
            </p:sp>
          </p:grpSp>
          <p:sp>
            <p:nvSpPr>
              <p:cNvPr id="65556" name="Line 24"/>
              <p:cNvSpPr>
                <a:spLocks noChangeShapeType="1"/>
              </p:cNvSpPr>
              <p:nvPr/>
            </p:nvSpPr>
            <p:spPr bwMode="auto">
              <a:xfrm>
                <a:off x="3152" y="2296"/>
                <a:ext cx="40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0200" tIns="35100" rIns="70200" bIns="35100">
                <a:spAutoFit/>
              </a:bodyPr>
              <a:lstStyle/>
              <a:p>
                <a:endParaRPr lang="en-US" sz="1050" dirty="0"/>
              </a:p>
            </p:txBody>
          </p:sp>
        </p:grpSp>
        <p:sp>
          <p:nvSpPr>
            <p:cNvPr id="65542" name="Line 25"/>
            <p:cNvSpPr>
              <a:spLocks noChangeShapeType="1"/>
            </p:cNvSpPr>
            <p:nvPr/>
          </p:nvSpPr>
          <p:spPr bwMode="auto">
            <a:xfrm flipH="1" flipV="1">
              <a:off x="1106" y="2633"/>
              <a:ext cx="1" cy="25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70200" tIns="35100" rIns="70200" bIns="35100">
              <a:spAutoFit/>
            </a:bodyPr>
            <a:lstStyle/>
            <a:p>
              <a:endParaRPr lang="en-US" sz="1050" dirty="0"/>
            </a:p>
          </p:txBody>
        </p:sp>
        <p:sp>
          <p:nvSpPr>
            <p:cNvPr id="65543" name="Line 26"/>
            <p:cNvSpPr>
              <a:spLocks noChangeShapeType="1"/>
            </p:cNvSpPr>
            <p:nvPr/>
          </p:nvSpPr>
          <p:spPr bwMode="auto">
            <a:xfrm>
              <a:off x="1904" y="2619"/>
              <a:ext cx="0" cy="27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0200" tIns="35100" rIns="70200" bIns="35100">
              <a:spAutoFit/>
            </a:bodyPr>
            <a:lstStyle/>
            <a:p>
              <a:endParaRPr lang="en-US" sz="1050" dirty="0"/>
            </a:p>
          </p:txBody>
        </p:sp>
        <p:sp>
          <p:nvSpPr>
            <p:cNvPr id="65544" name="Text Box 27"/>
            <p:cNvSpPr txBox="1">
              <a:spLocks noChangeArrowheads="1"/>
            </p:cNvSpPr>
            <p:nvPr/>
          </p:nvSpPr>
          <p:spPr bwMode="auto">
            <a:xfrm>
              <a:off x="1653" y="2154"/>
              <a:ext cx="741" cy="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0200" tIns="35100" rIns="70200" bIns="351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charset="0"/>
                </a:rPr>
                <a:t>set data (</a:t>
              </a:r>
              <a:r>
                <a:rPr lang="en-US" altLang="en-US" sz="1200" b="1" dirty="0">
                  <a:latin typeface="Arial" charset="0"/>
                </a:rPr>
                <a:t>mutator method</a:t>
              </a:r>
              <a:r>
                <a:rPr lang="en-US" altLang="en-US" sz="1200" dirty="0">
                  <a:latin typeface="Arial" charset="0"/>
                </a:rPr>
                <a:t>)</a:t>
              </a:r>
            </a:p>
          </p:txBody>
        </p:sp>
        <p:sp>
          <p:nvSpPr>
            <p:cNvPr id="65545" name="Text Box 28"/>
            <p:cNvSpPr txBox="1">
              <a:spLocks noChangeArrowheads="1"/>
            </p:cNvSpPr>
            <p:nvPr/>
          </p:nvSpPr>
          <p:spPr bwMode="auto">
            <a:xfrm>
              <a:off x="754" y="2154"/>
              <a:ext cx="717" cy="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0200" tIns="35100" rIns="70200" bIns="351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charset="0"/>
                </a:rPr>
                <a:t>get data (</a:t>
              </a:r>
              <a:r>
                <a:rPr lang="en-US" altLang="en-US" sz="1200" b="1" dirty="0">
                  <a:latin typeface="Arial" charset="0"/>
                </a:rPr>
                <a:t>accessor method</a:t>
              </a:r>
              <a:r>
                <a:rPr lang="en-US" altLang="en-US" sz="1200" dirty="0">
                  <a:latin typeface="Arial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307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69056" tIns="34529" rIns="69056" bIns="34529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CA" altLang="en-US" dirty="0"/>
              <a:t>How Does Hiding Information Protect</a:t>
            </a:r>
            <a:r>
              <a:rPr lang="en-US" altLang="en-US" dirty="0"/>
              <a:t> Data</a:t>
            </a:r>
            <a:r>
              <a:rPr lang="en-CA" altLang="en-US" dirty="0"/>
              <a:t>?</a:t>
            </a:r>
            <a:endParaRPr lang="en-US" altLang="en-US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69056" tIns="34529" rIns="69056" bIns="34529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CA" altLang="en-US" dirty="0"/>
              <a:t>Protects the inner-workings (data) of a class</a:t>
            </a:r>
          </a:p>
          <a:p>
            <a:pPr lvl="1"/>
            <a:r>
              <a:rPr lang="en-CA" altLang="en-US" dirty="0"/>
              <a:t>e.g., range checking for inventory levels (0 – 100)</a:t>
            </a:r>
          </a:p>
          <a:p>
            <a:endParaRPr lang="en-CA" altLang="en-US" sz="1500" dirty="0"/>
          </a:p>
          <a:p>
            <a:r>
              <a:rPr lang="en-US" altLang="en-US" b="1" dirty="0">
                <a:cs typeface="Consolas" pitchFamily="49" charset="0"/>
              </a:rPr>
              <a:t>Name of the folder containing the complete </a:t>
            </a:r>
            <a:r>
              <a:rPr lang="en-US" altLang="en-US" b="1" dirty="0" smtClean="0">
                <a:cs typeface="Consolas" pitchFamily="49" charset="0"/>
              </a:rPr>
              <a:t>example</a:t>
            </a:r>
            <a:r>
              <a:rPr lang="en-US" altLang="en-US" dirty="0" smtClean="0">
                <a:cs typeface="Consolas" pitchFamily="49" charset="0"/>
              </a:rPr>
              <a:t>:</a:t>
            </a:r>
            <a:r>
              <a:rPr lang="en-CA" altLang="en-US" dirty="0">
                <a:latin typeface="Times New Roman" pitchFamily="18" charset="0"/>
              </a:rPr>
              <a:t> </a:t>
            </a:r>
            <a:r>
              <a:rPr lang="en-CA" altLang="en-US" dirty="0" err="1" smtClean="0">
                <a:latin typeface="Consolas" pitchFamily="49" charset="0"/>
              </a:rPr>
              <a:t>fifth_noProtection</a:t>
            </a:r>
            <a:endParaRPr lang="en-CA" altLang="en-US" dirty="0">
              <a:latin typeface="Consolas" pitchFamily="49" charset="0"/>
            </a:endParaRPr>
          </a:p>
          <a:p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66564" name="Text Box 10"/>
          <p:cNvSpPr txBox="1">
            <a:spLocks noChangeArrowheads="1"/>
          </p:cNvSpPr>
          <p:nvPr/>
        </p:nvSpPr>
        <p:spPr bwMode="auto">
          <a:xfrm>
            <a:off x="1714501" y="4194572"/>
            <a:ext cx="1999060" cy="689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200" tIns="35100" rIns="70200" bIns="3510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endParaRPr lang="en-CA" altLang="en-US" sz="1800" dirty="0"/>
          </a:p>
        </p:txBody>
      </p:sp>
      <p:sp>
        <p:nvSpPr>
          <p:cNvPr id="66565" name="Text Box 11"/>
          <p:cNvSpPr txBox="1">
            <a:spLocks noChangeArrowheads="1"/>
          </p:cNvSpPr>
          <p:nvPr/>
        </p:nvSpPr>
        <p:spPr bwMode="auto">
          <a:xfrm>
            <a:off x="1543050" y="3943351"/>
            <a:ext cx="1143000" cy="298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en-US" altLang="en-US" sz="2100" b="1" dirty="0">
                <a:latin typeface="Consolas" pitchFamily="49" charset="0"/>
              </a:rPr>
              <a:t>Driver</a:t>
            </a:r>
          </a:p>
        </p:txBody>
      </p:sp>
      <p:sp>
        <p:nvSpPr>
          <p:cNvPr id="66566" name="Rectangle 13"/>
          <p:cNvSpPr>
            <a:spLocks noChangeArrowheads="1"/>
          </p:cNvSpPr>
          <p:nvPr/>
        </p:nvSpPr>
        <p:spPr bwMode="auto">
          <a:xfrm>
            <a:off x="1371600" y="3886200"/>
            <a:ext cx="1485900" cy="9715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altLang="en-US" sz="1350" dirty="0"/>
          </a:p>
        </p:txBody>
      </p:sp>
      <p:sp>
        <p:nvSpPr>
          <p:cNvPr id="66567" name="Line 14"/>
          <p:cNvSpPr>
            <a:spLocks noChangeShapeType="1"/>
          </p:cNvSpPr>
          <p:nvPr/>
        </p:nvSpPr>
        <p:spPr bwMode="auto">
          <a:xfrm>
            <a:off x="1371600" y="4286250"/>
            <a:ext cx="1485900" cy="119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050" dirty="0"/>
          </a:p>
        </p:txBody>
      </p:sp>
      <p:sp>
        <p:nvSpPr>
          <p:cNvPr id="66568" name="Text Box 10"/>
          <p:cNvSpPr txBox="1">
            <a:spLocks noChangeArrowheads="1"/>
          </p:cNvSpPr>
          <p:nvPr/>
        </p:nvSpPr>
        <p:spPr bwMode="auto">
          <a:xfrm>
            <a:off x="4857751" y="4137422"/>
            <a:ext cx="1999060" cy="689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200" tIns="35100" rIns="70200" bIns="3510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endParaRPr lang="en-CA" altLang="en-US" sz="1800" dirty="0"/>
          </a:p>
        </p:txBody>
      </p:sp>
      <p:sp>
        <p:nvSpPr>
          <p:cNvPr id="66569" name="Text Box 11"/>
          <p:cNvSpPr txBox="1">
            <a:spLocks noChangeArrowheads="1"/>
          </p:cNvSpPr>
          <p:nvPr/>
        </p:nvSpPr>
        <p:spPr bwMode="auto">
          <a:xfrm>
            <a:off x="4686300" y="3886201"/>
            <a:ext cx="1657350" cy="298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en-US" altLang="en-US" sz="2100" dirty="0">
                <a:latin typeface="Consolas" pitchFamily="49" charset="0"/>
              </a:rPr>
              <a:t>Inventory</a:t>
            </a:r>
          </a:p>
        </p:txBody>
      </p:sp>
      <p:sp>
        <p:nvSpPr>
          <p:cNvPr id="66570" name="Rectangle 13"/>
          <p:cNvSpPr>
            <a:spLocks noChangeArrowheads="1"/>
          </p:cNvSpPr>
          <p:nvPr/>
        </p:nvSpPr>
        <p:spPr bwMode="auto">
          <a:xfrm>
            <a:off x="4514850" y="3829051"/>
            <a:ext cx="2171700" cy="145970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altLang="en-US" sz="1350" dirty="0"/>
          </a:p>
        </p:txBody>
      </p:sp>
      <p:sp>
        <p:nvSpPr>
          <p:cNvPr id="66571" name="Line 14"/>
          <p:cNvSpPr>
            <a:spLocks noChangeShapeType="1"/>
          </p:cNvSpPr>
          <p:nvPr/>
        </p:nvSpPr>
        <p:spPr bwMode="auto">
          <a:xfrm>
            <a:off x="4514850" y="4229100"/>
            <a:ext cx="2171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050" dirty="0"/>
          </a:p>
        </p:txBody>
      </p:sp>
      <p:sp>
        <p:nvSpPr>
          <p:cNvPr id="66572" name="Text Box 15"/>
          <p:cNvSpPr txBox="1">
            <a:spLocks noChangeArrowheads="1"/>
          </p:cNvSpPr>
          <p:nvPr/>
        </p:nvSpPr>
        <p:spPr bwMode="auto">
          <a:xfrm>
            <a:off x="4572000" y="4286250"/>
            <a:ext cx="2077641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350" dirty="0">
                <a:latin typeface="Consolas" pitchFamily="49" charset="0"/>
              </a:rPr>
              <a:t>+stockLevel: int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CA" altLang="en-US" sz="1350" dirty="0">
                <a:latin typeface="Consolas" pitchFamily="49" charset="0"/>
              </a:rPr>
              <a:t>+</a:t>
            </a:r>
            <a:r>
              <a:rPr lang="en-US" altLang="en-US" sz="1350" dirty="0">
                <a:latin typeface="Consolas" pitchFamily="49" charset="0"/>
              </a:rPr>
              <a:t>Inventory</a:t>
            </a:r>
            <a:r>
              <a:rPr lang="en-CA" altLang="en-US" sz="1350" dirty="0">
                <a:latin typeface="Consolas" pitchFamily="49" charset="0"/>
              </a:rPr>
              <a:t>()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endParaRPr lang="en-US" altLang="en-US" sz="135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67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Class </a:t>
            </a:r>
            <a:r>
              <a:rPr lang="en-CA" altLang="en-US" dirty="0">
                <a:latin typeface="Consolas" pitchFamily="49" charset="0"/>
              </a:rPr>
              <a:t>Inventory</a:t>
            </a:r>
          </a:p>
        </p:txBody>
      </p:sp>
      <p:sp>
        <p:nvSpPr>
          <p:cNvPr id="6758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public class Inventory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    public int stockLevel;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CA" altLang="en-US" sz="1400" dirty="0">
              <a:latin typeface="Consolas" pitchFamily="49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    public Inventory()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    {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        stockLevel = 0;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    }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}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CA" altLang="en-US" sz="135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48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Class </a:t>
            </a:r>
            <a:r>
              <a:rPr lang="en-CA" altLang="en-US" dirty="0">
                <a:latin typeface="Consolas" pitchFamily="49" charset="0"/>
              </a:rPr>
              <a:t>Driver</a:t>
            </a:r>
          </a:p>
        </p:txBody>
      </p:sp>
      <p:sp>
        <p:nvSpPr>
          <p:cNvPr id="68611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public class Driver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    public static void main(String [] args)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        Inventory chinook = new Inventory();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        chinook.stockLevel = 10;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        System.out.println("Stock: " + chinook.stockLevel);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        chinook.stockLevel = chinook.stockLevel + 10;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        System.out.println("Stock: " + chinook.stockLevel);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        chinook.stockLevel = chinook.stockLevel + 100;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        System.out.println("Stock: " + chinook.stockLevel);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        chinook.stockLevel = chinook.stockLevel - 1000;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        System.out.println("Stock: " + chinook.stockLevel);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CA" altLang="en-US" sz="1400" dirty="0">
                <a:latin typeface="Consolas" pitchFamily="49" charset="0"/>
              </a:rPr>
              <a:t>}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CA" altLang="en-US" sz="1350" dirty="0">
              <a:latin typeface="Consolas" pitchFamily="49" charset="0"/>
            </a:endParaRPr>
          </a:p>
        </p:txBody>
      </p:sp>
      <p:pic>
        <p:nvPicPr>
          <p:cNvPr id="870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789"/>
          <a:stretch>
            <a:fillRect/>
          </a:stretch>
        </p:blipFill>
        <p:spPr bwMode="auto">
          <a:xfrm>
            <a:off x="6501130" y="2259330"/>
            <a:ext cx="1293019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704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211" b="45578"/>
          <a:stretch>
            <a:fillRect/>
          </a:stretch>
        </p:blipFill>
        <p:spPr bwMode="auto">
          <a:xfrm>
            <a:off x="6501131" y="2773680"/>
            <a:ext cx="1293019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704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49"/>
          <a:stretch>
            <a:fillRect/>
          </a:stretch>
        </p:blipFill>
        <p:spPr bwMode="auto">
          <a:xfrm>
            <a:off x="6501130" y="3909118"/>
            <a:ext cx="1293019" cy="307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704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979" b="23810"/>
          <a:stretch>
            <a:fillRect/>
          </a:stretch>
        </p:blipFill>
        <p:spPr bwMode="auto">
          <a:xfrm>
            <a:off x="6501130" y="3246805"/>
            <a:ext cx="1293019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018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CC"/>
        </a:solidFill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D:\@Courses\CPSC_481\PRESENT\evaluation_intro.ppt</Template>
  <TotalTime>38367</TotalTime>
  <Pages>8</Pages>
  <Words>1595</Words>
  <Application>Microsoft Office PowerPoint</Application>
  <PresentationFormat>On-screen Show (4:3)</PresentationFormat>
  <Paragraphs>286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ＭＳ Ｐゴシック</vt:lpstr>
      <vt:lpstr>Arial</vt:lpstr>
      <vt:lpstr>Calibri</vt:lpstr>
      <vt:lpstr>Consolas</vt:lpstr>
      <vt:lpstr>Times New Roman</vt:lpstr>
      <vt:lpstr>1_evaluation_intro</vt:lpstr>
      <vt:lpstr>Introduction To Object-Oriented Programming</vt:lpstr>
      <vt:lpstr>Graphical Summary Of Classes</vt:lpstr>
      <vt:lpstr>UML Class Diagram</vt:lpstr>
      <vt:lpstr>Why Bother With UML?</vt:lpstr>
      <vt:lpstr>Back To The ‘Private’ Keyword</vt:lpstr>
      <vt:lpstr>New Term: Encapsulation/Information Hiding</vt:lpstr>
      <vt:lpstr>How Does Hiding Information Protect Data?</vt:lpstr>
      <vt:lpstr>Class Inventory</vt:lpstr>
      <vt:lpstr>Class Driver</vt:lpstr>
      <vt:lpstr>Utilizing Information Hiding: An Example</vt:lpstr>
      <vt:lpstr>Class Inventory</vt:lpstr>
      <vt:lpstr>Class Inventory (2)</vt:lpstr>
      <vt:lpstr>Class Inventory (3)</vt:lpstr>
      <vt:lpstr>The Driver Class</vt:lpstr>
      <vt:lpstr>Add(): Try Adding 100 items to 20 items</vt:lpstr>
      <vt:lpstr>Remove(): Try To Remove 21 Items From 20 Items</vt:lpstr>
      <vt:lpstr>Documenting Methods</vt:lpstr>
      <vt:lpstr>Good Style: Functions/Methods</vt:lpstr>
      <vt:lpstr>Good Style: Functions/Methods (2)</vt:lpstr>
      <vt:lpstr>Good Style: Functions (3)</vt:lpstr>
      <vt:lpstr>Example Method For Decomposing A Long Function/Method</vt:lpstr>
      <vt:lpstr>New Terms And Definitions</vt:lpstr>
      <vt:lpstr>After This Section You Should Now Know</vt:lpstr>
      <vt:lpstr>Copyright Notification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Object-Oriented programming: Part I</dc:title>
  <dc:creator>James Tam</dc:creator>
  <cp:keywords>Object-Orientation;O-O;Attributes;Methods</cp:keywords>
  <cp:lastModifiedBy>James Tam</cp:lastModifiedBy>
  <cp:revision>3188</cp:revision>
  <cp:lastPrinted>1998-08-16T21:06:56Z</cp:lastPrinted>
  <dcterms:created xsi:type="dcterms:W3CDTF">1995-08-18T10:27:02Z</dcterms:created>
  <dcterms:modified xsi:type="dcterms:W3CDTF">2021-01-20T23:04:32Z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