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611" r:id="rId1"/>
  </p:sldMasterIdLst>
  <p:notesMasterIdLst>
    <p:notesMasterId r:id="rId24"/>
  </p:notesMasterIdLst>
  <p:handoutMasterIdLst>
    <p:handoutMasterId r:id="rId25"/>
  </p:handoutMasterIdLst>
  <p:sldIdLst>
    <p:sldId id="29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30" r:id="rId21"/>
    <p:sldId id="332" r:id="rId22"/>
    <p:sldId id="333" r:id="rId23"/>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808000"/>
    <a:srgbClr val="00FF00"/>
    <a:srgbClr val="FFFFFF"/>
    <a:srgbClr val="FFFFCC"/>
    <a:srgbClr val="66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69" autoAdjust="0"/>
    <p:restoredTop sz="90000" autoAdjust="0"/>
  </p:normalViewPr>
  <p:slideViewPr>
    <p:cSldViewPr snapToGrid="0">
      <p:cViewPr varScale="1">
        <p:scale>
          <a:sx n="94" d="100"/>
          <a:sy n="94" d="100"/>
        </p:scale>
        <p:origin x="1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420" y="-462"/>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9010649"/>
            <a:ext cx="3543300" cy="284163"/>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r>
              <a:rPr lang="en-US" dirty="0"/>
              <a:t>CPSC </a:t>
            </a:r>
            <a:r>
              <a:rPr lang="en-US" dirty="0" smtClean="0"/>
              <a:t>233: Intro to </a:t>
            </a:r>
            <a:r>
              <a:rPr lang="en-US" dirty="0"/>
              <a:t>O-O part </a:t>
            </a:r>
            <a:r>
              <a:rPr lang="en-US" dirty="0" smtClean="0"/>
              <a:t>2</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Arial" charset="0"/>
              </a:defRPr>
            </a:lvl1pPr>
          </a:lstStyle>
          <a:p>
            <a:pPr>
              <a:defRPr/>
            </a:pPr>
            <a:fld id="{2289C6B7-9301-44DE-8D81-9A819A8A842B}" type="slidenum">
              <a:rPr lang="en-US"/>
              <a:pPr>
                <a:defRPr/>
              </a:pPr>
              <a:t>‹#›</a:t>
            </a:fld>
            <a:endParaRPr lang="en-US" dirty="0"/>
          </a:p>
        </p:txBody>
      </p:sp>
    </p:spTree>
    <p:extLst>
      <p:ext uri="{BB962C8B-B14F-4D97-AF65-F5344CB8AC3E}">
        <p14:creationId xmlns:p14="http://schemas.microsoft.com/office/powerpoint/2010/main" val="1420227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itchFamily="18" charset="0"/>
              </a:defRPr>
            </a:lvl1pPr>
          </a:lstStyle>
          <a:p>
            <a:pPr>
              <a:defRPr/>
            </a:pPr>
            <a:fld id="{43A8DCC8-54E2-4CF7-A726-5D6F93D5C1E4}" type="slidenum">
              <a:rPr lang="en-US"/>
              <a:pPr>
                <a:defRPr/>
              </a:pPr>
              <a:t>‹#›</a:t>
            </a:fld>
            <a:endParaRPr lang="en-US" dirty="0"/>
          </a:p>
        </p:txBody>
      </p:sp>
      <p:sp>
        <p:nvSpPr>
          <p:cNvPr id="41990"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charset="0"/>
              </a:defRPr>
            </a:lvl1pPr>
            <a:lvl2pPr marL="742950" indent="-285750" defTabSz="901700" eaLnBrk="0" hangingPunct="0">
              <a:defRPr sz="1400">
                <a:solidFill>
                  <a:schemeClr val="tx1"/>
                </a:solidFill>
                <a:latin typeface="Arial" charset="0"/>
              </a:defRPr>
            </a:lvl2pPr>
            <a:lvl3pPr marL="1143000" indent="-228600" defTabSz="901700" eaLnBrk="0" hangingPunct="0">
              <a:defRPr sz="1400">
                <a:solidFill>
                  <a:schemeClr val="tx1"/>
                </a:solidFill>
                <a:latin typeface="Arial" charset="0"/>
              </a:defRPr>
            </a:lvl3pPr>
            <a:lvl4pPr marL="1600200" indent="-228600" defTabSz="901700" eaLnBrk="0" hangingPunct="0">
              <a:defRPr sz="1400">
                <a:solidFill>
                  <a:schemeClr val="tx1"/>
                </a:solidFill>
                <a:latin typeface="Arial" charset="0"/>
              </a:defRPr>
            </a:lvl4pPr>
            <a:lvl5pPr marL="2057400" indent="-228600" defTabSz="901700" eaLnBrk="0" hangingPunct="0">
              <a:defRPr sz="1400">
                <a:solidFill>
                  <a:schemeClr val="tx1"/>
                </a:solidFill>
                <a:latin typeface="Arial" charset="0"/>
              </a:defRPr>
            </a:lvl5pPr>
            <a:lvl6pPr marL="2514600" indent="-228600" defTabSz="901700" eaLnBrk="0" fontAlgn="base" hangingPunct="0">
              <a:spcBef>
                <a:spcPct val="0"/>
              </a:spcBef>
              <a:spcAft>
                <a:spcPct val="0"/>
              </a:spcAft>
              <a:defRPr sz="1400">
                <a:solidFill>
                  <a:schemeClr val="tx1"/>
                </a:solidFill>
                <a:latin typeface="Arial" charset="0"/>
              </a:defRPr>
            </a:lvl6pPr>
            <a:lvl7pPr marL="2971800" indent="-228600" defTabSz="901700" eaLnBrk="0" fontAlgn="base" hangingPunct="0">
              <a:spcBef>
                <a:spcPct val="0"/>
              </a:spcBef>
              <a:spcAft>
                <a:spcPct val="0"/>
              </a:spcAft>
              <a:defRPr sz="1400">
                <a:solidFill>
                  <a:schemeClr val="tx1"/>
                </a:solidFill>
                <a:latin typeface="Arial" charset="0"/>
              </a:defRPr>
            </a:lvl7pPr>
            <a:lvl8pPr marL="3429000" indent="-228600" defTabSz="901700" eaLnBrk="0" fontAlgn="base" hangingPunct="0">
              <a:spcBef>
                <a:spcPct val="0"/>
              </a:spcBef>
              <a:spcAft>
                <a:spcPct val="0"/>
              </a:spcAft>
              <a:defRPr sz="1400">
                <a:solidFill>
                  <a:schemeClr val="tx1"/>
                </a:solidFill>
                <a:latin typeface="Arial" charset="0"/>
              </a:defRPr>
            </a:lvl8pPr>
            <a:lvl9pPr marL="3886200" indent="-228600" defTabSz="901700" eaLnBrk="0" fontAlgn="base" hangingPunct="0">
              <a:spcBef>
                <a:spcPct val="0"/>
              </a:spcBef>
              <a:spcAft>
                <a:spcPct val="0"/>
              </a:spcAft>
              <a:defRPr sz="1400">
                <a:solidFill>
                  <a:schemeClr val="tx1"/>
                </a:solidFill>
                <a:latin typeface="Arial" charset="0"/>
              </a:defRPr>
            </a:lvl9pPr>
          </a:lstStyle>
          <a:p>
            <a:pPr algn="ctr">
              <a:lnSpc>
                <a:spcPct val="90000"/>
              </a:lnSpc>
              <a:defRPr/>
            </a:pPr>
            <a:r>
              <a:rPr lang="en-US" altLang="en-US" sz="1200" dirty="0" smtClean="0"/>
              <a:t>Page </a:t>
            </a:r>
            <a:fld id="{A42003A9-B7A6-4B6D-B0EE-60CE0DF16ED0}" type="slidenum">
              <a:rPr lang="en-US" altLang="en-US" sz="1200" smtClean="0"/>
              <a:pPr algn="ctr">
                <a:lnSpc>
                  <a:spcPct val="90000"/>
                </a:lnSpc>
                <a:defRPr/>
              </a:pPr>
              <a:t>‹#›</a:t>
            </a:fld>
            <a:endParaRPr lang="en-US" altLang="en-US" sz="1200" dirty="0" smtClean="0"/>
          </a:p>
        </p:txBody>
      </p:sp>
      <p:sp>
        <p:nvSpPr>
          <p:cNvPr id="43015"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519008895"/>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4" tIns="0" rIns="19084" bIns="0" anchor="b"/>
          <a:lstStyle>
            <a:lvl1pPr defTabSz="952500" eaLnBrk="0" hangingPunct="0">
              <a:lnSpc>
                <a:spcPct val="90000"/>
              </a:lnSpc>
              <a:spcBef>
                <a:spcPct val="40000"/>
              </a:spcBef>
              <a:defRPr sz="1200">
                <a:solidFill>
                  <a:schemeClr val="tx1"/>
                </a:solidFill>
                <a:latin typeface="Arial" charset="0"/>
              </a:defRPr>
            </a:lvl1pPr>
            <a:lvl2pPr marL="742950" indent="-285750" defTabSz="952500" eaLnBrk="0" hangingPunct="0">
              <a:lnSpc>
                <a:spcPct val="90000"/>
              </a:lnSpc>
              <a:spcBef>
                <a:spcPct val="40000"/>
              </a:spcBef>
              <a:defRPr sz="1200">
                <a:solidFill>
                  <a:schemeClr val="tx1"/>
                </a:solidFill>
                <a:latin typeface="Arial" charset="0"/>
              </a:defRPr>
            </a:lvl2pPr>
            <a:lvl3pPr marL="1143000" indent="-228600" defTabSz="952500" eaLnBrk="0" hangingPunct="0">
              <a:lnSpc>
                <a:spcPct val="90000"/>
              </a:lnSpc>
              <a:spcBef>
                <a:spcPct val="40000"/>
              </a:spcBef>
              <a:defRPr sz="1200">
                <a:solidFill>
                  <a:schemeClr val="tx1"/>
                </a:solidFill>
                <a:latin typeface="Arial" charset="0"/>
              </a:defRPr>
            </a:lvl3pPr>
            <a:lvl4pPr marL="1600200" indent="-228600" defTabSz="952500" eaLnBrk="0" hangingPunct="0">
              <a:lnSpc>
                <a:spcPct val="90000"/>
              </a:lnSpc>
              <a:spcBef>
                <a:spcPct val="40000"/>
              </a:spcBef>
              <a:defRPr sz="1200">
                <a:solidFill>
                  <a:schemeClr val="tx1"/>
                </a:solidFill>
                <a:latin typeface="Arial" charset="0"/>
              </a:defRPr>
            </a:lvl4pPr>
            <a:lvl5pPr marL="2057400" indent="-228600" defTabSz="952500" eaLnBrk="0" hangingPunct="0">
              <a:lnSpc>
                <a:spcPct val="90000"/>
              </a:lnSpc>
              <a:spcBef>
                <a:spcPct val="40000"/>
              </a:spcBef>
              <a:defRPr sz="1200">
                <a:solidFill>
                  <a:schemeClr val="tx1"/>
                </a:solidFill>
                <a:latin typeface="Arial"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charset="0"/>
              </a:defRPr>
            </a:lvl9pPr>
          </a:lstStyle>
          <a:p>
            <a:pPr algn="r">
              <a:lnSpc>
                <a:spcPct val="100000"/>
              </a:lnSpc>
              <a:spcBef>
                <a:spcPct val="0"/>
              </a:spcBef>
            </a:pPr>
            <a:fld id="{FEE52278-24A8-44FE-9D19-F63BBB29684B}" type="slidenum">
              <a:rPr lang="en-US" altLang="en-US" sz="1000" i="1">
                <a:solidFill>
                  <a:srgbClr val="000000"/>
                </a:solidFill>
                <a:latin typeface="Times New Roman" pitchFamily="18" charset="0"/>
              </a:rPr>
              <a:pPr algn="r">
                <a:lnSpc>
                  <a:spcPct val="100000"/>
                </a:lnSpc>
                <a:spcBef>
                  <a:spcPct val="0"/>
                </a:spcBef>
              </a:pPr>
              <a:t>1</a:t>
            </a:fld>
            <a:endParaRPr lang="en-US" altLang="en-US" sz="1000" i="1" dirty="0">
              <a:solidFill>
                <a:srgbClr val="000000"/>
              </a:solidFill>
              <a:latin typeface="Times New Roman" pitchFamily="18"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p>
        </p:txBody>
      </p:sp>
    </p:spTree>
    <p:extLst>
      <p:ext uri="{BB962C8B-B14F-4D97-AF65-F5344CB8AC3E}">
        <p14:creationId xmlns:p14="http://schemas.microsoft.com/office/powerpoint/2010/main" val="4026432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13</a:t>
            </a:fld>
            <a:endParaRPr lang="en-US" dirty="0"/>
          </a:p>
        </p:txBody>
      </p:sp>
    </p:spTree>
    <p:extLst>
      <p:ext uri="{BB962C8B-B14F-4D97-AF65-F5344CB8AC3E}">
        <p14:creationId xmlns:p14="http://schemas.microsoft.com/office/powerpoint/2010/main" val="1125772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03757310-4E95-4A90-89DB-50BDAD99B028}" type="slidenum">
              <a:rPr lang="en-US" smtClean="0"/>
              <a:pPr>
                <a:defRPr/>
              </a:pPr>
              <a:t>17</a:t>
            </a:fld>
            <a:endParaRPr lang="en-US" dirty="0"/>
          </a:p>
        </p:txBody>
      </p:sp>
    </p:spTree>
    <p:extLst>
      <p:ext uri="{BB962C8B-B14F-4D97-AF65-F5344CB8AC3E}">
        <p14:creationId xmlns:p14="http://schemas.microsoft.com/office/powerpoint/2010/main" val="3575635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CD5B5"/>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solidFill>
            <a:srgbClr val="FCD5B5"/>
          </a:solidFill>
          <a:ln>
            <a:noFill/>
          </a:ln>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solidFill>
                <a:srgbClr val="000000"/>
              </a:solidFill>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solidFill>
                  <a:srgbClr val="000000"/>
                </a:solidFill>
                <a:latin typeface="Times New Roman" pitchFamily="18" charset="0"/>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3957313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3159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1424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228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844142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108075"/>
            <a:ext cx="8178800" cy="5368925"/>
          </a:xfrm>
        </p:spPr>
        <p:txBody>
          <a:bodyPr/>
          <a:lstStyle/>
          <a:p>
            <a:pPr lvl="0"/>
            <a:endParaRPr lang="en-US" noProof="0" dirty="0"/>
          </a:p>
        </p:txBody>
      </p:sp>
    </p:spTree>
    <p:extLst>
      <p:ext uri="{BB962C8B-B14F-4D97-AF65-F5344CB8AC3E}">
        <p14:creationId xmlns:p14="http://schemas.microsoft.com/office/powerpoint/2010/main" val="299169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31775" indent="-231775">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787085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9179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6901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3023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9693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02023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23466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0490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Slide Title</a:t>
            </a:r>
          </a:p>
        </p:txBody>
      </p:sp>
      <p:sp>
        <p:nvSpPr>
          <p:cNvPr id="1027" name="Rectangle 4"/>
          <p:cNvSpPr>
            <a:spLocks noGrp="1" noChangeArrowheads="1"/>
          </p:cNvSpPr>
          <p:nvPr>
            <p:ph type="body" idx="1"/>
          </p:nvPr>
        </p:nvSpPr>
        <p:spPr bwMode="auto">
          <a:xfrm>
            <a:off x="457200" y="1108075"/>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Body Text</a:t>
            </a:r>
          </a:p>
          <a:p>
            <a:pPr lvl="1"/>
            <a:r>
              <a:rPr lang="en-US" altLang="en-US" dirty="0" smtClean="0"/>
              <a:t>Second Level</a:t>
            </a:r>
          </a:p>
          <a:p>
            <a:pPr lvl="2"/>
            <a:r>
              <a:rPr lang="en-US" altLang="en-US" dirty="0" smtClean="0"/>
              <a:t>Third Level</a:t>
            </a:r>
          </a:p>
          <a:p>
            <a:pPr lvl="3"/>
            <a:r>
              <a:rPr lang="en-US" altLang="en-US" dirty="0"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solidFill>
                <a:srgbClr val="000000"/>
              </a:solidFill>
            </a:endParaRPr>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solidFill>
                  <a:srgbClr val="000000"/>
                </a:solidFill>
                <a:latin typeface="Times New Roman" pitchFamily="18" charset="0"/>
              </a:rPr>
              <a:t>James Tam</a:t>
            </a:r>
          </a:p>
        </p:txBody>
      </p:sp>
    </p:spTree>
    <p:extLst>
      <p:ext uri="{BB962C8B-B14F-4D97-AF65-F5344CB8AC3E}">
        <p14:creationId xmlns:p14="http://schemas.microsoft.com/office/powerpoint/2010/main" val="2349119041"/>
      </p:ext>
    </p:extLst>
  </p:cSld>
  <p:clrMap bg1="lt1" tx1="dk1" bg2="lt2" tx2="dk2" accent1="accent1" accent2="accent2" accent3="accent3" accent4="accent4" accent5="accent5" accent6="accent6" hlink="hlink" folHlink="folHlink"/>
  <p:sldLayoutIdLst>
    <p:sldLayoutId id="2147484612" r:id="rId1"/>
    <p:sldLayoutId id="2147484613" r:id="rId2"/>
    <p:sldLayoutId id="2147484614" r:id="rId3"/>
    <p:sldLayoutId id="2147484615" r:id="rId4"/>
    <p:sldLayoutId id="2147484616" r:id="rId5"/>
    <p:sldLayoutId id="2147484617" r:id="rId6"/>
    <p:sldLayoutId id="2147484618" r:id="rId7"/>
    <p:sldLayoutId id="2147484619" r:id="rId8"/>
    <p:sldLayoutId id="2147484620" r:id="rId9"/>
    <p:sldLayoutId id="2147484621" r:id="rId10"/>
    <p:sldLayoutId id="2147484622" r:id="rId11"/>
    <p:sldLayoutId id="2147484623" r:id="rId12"/>
    <p:sldLayoutId id="2147484624" r:id="rId13"/>
  </p:sldLayoutIdLst>
  <p:timing>
    <p:tnLst>
      <p:par>
        <p:cTn id="1" dur="indefinite" restart="never" nodeType="tmRoot"/>
      </p:par>
    </p:tn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java.sun.com/j2se/1.5.0/docs/api/java/io/PrintStream.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685800" y="2286000"/>
            <a:ext cx="7772400" cy="1143000"/>
          </a:xfrm>
        </p:spPr>
        <p:txBody>
          <a:bodyPr/>
          <a:lstStyle/>
          <a:p>
            <a:r>
              <a:rPr lang="en-US" altLang="en-US" sz="3600" dirty="0"/>
              <a:t>Introduction To Object-Oriented Programming</a:t>
            </a:r>
            <a:endParaRPr lang="en-US" altLang="en-US" sz="3600" dirty="0" smtClean="0"/>
          </a:p>
        </p:txBody>
      </p:sp>
      <p:sp>
        <p:nvSpPr>
          <p:cNvPr id="2051"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30000"/>
              </a:spcBef>
              <a:buChar char="•"/>
              <a:defRPr sz="2400">
                <a:solidFill>
                  <a:schemeClr val="tx1"/>
                </a:solidFill>
                <a:latin typeface="Calibri" pitchFamily="34" charset="0"/>
              </a:defRPr>
            </a:lvl1pPr>
            <a:lvl2pPr marL="742950" indent="-285750" eaLnBrk="0" hangingPunct="0">
              <a:spcBef>
                <a:spcPct val="10000"/>
              </a:spcBef>
              <a:buSzPct val="100000"/>
              <a:buFont typeface="Times New Roman" pitchFamily="18" charset="0"/>
              <a:buChar char="-"/>
              <a:defRPr sz="2000">
                <a:solidFill>
                  <a:schemeClr val="tx1"/>
                </a:solidFill>
                <a:latin typeface="Calibri" pitchFamily="34" charset="0"/>
              </a:defRPr>
            </a:lvl2pPr>
            <a:lvl3pPr marL="1143000" indent="-228600" eaLnBrk="0" hangingPunct="0">
              <a:lnSpc>
                <a:spcPct val="90000"/>
              </a:lnSpc>
              <a:spcBef>
                <a:spcPct val="10000"/>
              </a:spcBef>
              <a:buSzPct val="100000"/>
              <a:buChar char="•"/>
              <a:defRPr>
                <a:solidFill>
                  <a:schemeClr val="tx1"/>
                </a:solidFill>
                <a:latin typeface="Calibri" pitchFamily="34" charset="0"/>
              </a:defRPr>
            </a:lvl3pPr>
            <a:lvl4pPr marL="1600200" indent="-228600" eaLnBrk="0" hangingPunct="0">
              <a:spcBef>
                <a:spcPct val="10000"/>
              </a:spcBef>
              <a:defRPr>
                <a:solidFill>
                  <a:schemeClr val="tx1"/>
                </a:solidFill>
                <a:latin typeface="Calibri" pitchFamily="34" charset="0"/>
              </a:defRPr>
            </a:lvl4pPr>
            <a:lvl5pPr marL="2057400" indent="-228600" eaLnBrk="0" hangingPunct="0">
              <a:spcBef>
                <a:spcPct val="10000"/>
              </a:spcBef>
              <a:defRPr>
                <a:solidFill>
                  <a:schemeClr val="tx1"/>
                </a:solidFill>
                <a:latin typeface="Calibri" pitchFamily="34" charset="0"/>
              </a:defRPr>
            </a:lvl5pPr>
            <a:lvl6pPr marL="2514600" indent="-228600" eaLnBrk="0" fontAlgn="base" hangingPunct="0">
              <a:spcBef>
                <a:spcPct val="10000"/>
              </a:spcBef>
              <a:spcAft>
                <a:spcPct val="0"/>
              </a:spcAft>
              <a:defRPr>
                <a:solidFill>
                  <a:schemeClr val="tx1"/>
                </a:solidFill>
                <a:latin typeface="Calibri" pitchFamily="34" charset="0"/>
              </a:defRPr>
            </a:lvl6pPr>
            <a:lvl7pPr marL="2971800" indent="-228600" eaLnBrk="0" fontAlgn="base" hangingPunct="0">
              <a:spcBef>
                <a:spcPct val="10000"/>
              </a:spcBef>
              <a:spcAft>
                <a:spcPct val="0"/>
              </a:spcAft>
              <a:defRPr>
                <a:solidFill>
                  <a:schemeClr val="tx1"/>
                </a:solidFill>
                <a:latin typeface="Calibri" pitchFamily="34" charset="0"/>
              </a:defRPr>
            </a:lvl7pPr>
            <a:lvl8pPr marL="3429000" indent="-228600" eaLnBrk="0" fontAlgn="base" hangingPunct="0">
              <a:spcBef>
                <a:spcPct val="10000"/>
              </a:spcBef>
              <a:spcAft>
                <a:spcPct val="0"/>
              </a:spcAft>
              <a:defRPr>
                <a:solidFill>
                  <a:schemeClr val="tx1"/>
                </a:solidFill>
                <a:latin typeface="Calibri" pitchFamily="34" charset="0"/>
              </a:defRPr>
            </a:lvl8pPr>
            <a:lvl9pPr marL="3886200" indent="-228600" eaLnBrk="0" fontAlgn="base" hangingPunct="0">
              <a:spcBef>
                <a:spcPct val="10000"/>
              </a:spcBef>
              <a:spcAft>
                <a:spcPct val="0"/>
              </a:spcAft>
              <a:defRPr>
                <a:solidFill>
                  <a:schemeClr val="tx1"/>
                </a:solidFill>
                <a:latin typeface="Calibri" pitchFamily="34" charset="0"/>
              </a:defRPr>
            </a:lvl9pPr>
          </a:lstStyle>
          <a:p>
            <a:pPr eaLnBrk="1" hangingPunct="1">
              <a:spcBef>
                <a:spcPct val="50000"/>
              </a:spcBef>
              <a:buFontTx/>
              <a:buNone/>
            </a:pPr>
            <a:endParaRPr lang="en-CA" altLang="en-US" sz="1800" baseline="30000" dirty="0">
              <a:solidFill>
                <a:srgbClr val="000000"/>
              </a:solidFill>
              <a:latin typeface="Arial" charset="0"/>
            </a:endParaRPr>
          </a:p>
        </p:txBody>
      </p:sp>
      <p:sp>
        <p:nvSpPr>
          <p:cNvPr id="2052" name="Text Box 9"/>
          <p:cNvSpPr txBox="1">
            <a:spLocks noChangeArrowheads="1"/>
          </p:cNvSpPr>
          <p:nvPr/>
        </p:nvSpPr>
        <p:spPr bwMode="auto">
          <a:xfrm>
            <a:off x="1227138" y="3617913"/>
            <a:ext cx="6769100" cy="267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30000"/>
              </a:spcBef>
              <a:buChar char="•"/>
              <a:defRPr sz="2400">
                <a:solidFill>
                  <a:schemeClr val="tx1"/>
                </a:solidFill>
                <a:latin typeface="Calibri" pitchFamily="34" charset="0"/>
              </a:defRPr>
            </a:lvl1pPr>
            <a:lvl2pPr marL="742950" indent="-285750" eaLnBrk="0" hangingPunct="0">
              <a:spcBef>
                <a:spcPct val="10000"/>
              </a:spcBef>
              <a:buSzPct val="100000"/>
              <a:buFont typeface="Times New Roman" pitchFamily="18" charset="0"/>
              <a:buChar char="-"/>
              <a:defRPr sz="2000">
                <a:solidFill>
                  <a:schemeClr val="tx1"/>
                </a:solidFill>
                <a:latin typeface="Calibri" pitchFamily="34" charset="0"/>
              </a:defRPr>
            </a:lvl2pPr>
            <a:lvl3pPr marL="1143000" indent="-228600" eaLnBrk="0" hangingPunct="0">
              <a:lnSpc>
                <a:spcPct val="90000"/>
              </a:lnSpc>
              <a:spcBef>
                <a:spcPct val="10000"/>
              </a:spcBef>
              <a:buSzPct val="100000"/>
              <a:buChar char="•"/>
              <a:defRPr>
                <a:solidFill>
                  <a:schemeClr val="tx1"/>
                </a:solidFill>
                <a:latin typeface="Calibri" pitchFamily="34" charset="0"/>
              </a:defRPr>
            </a:lvl3pPr>
            <a:lvl4pPr marL="1600200" indent="-228600" eaLnBrk="0" hangingPunct="0">
              <a:spcBef>
                <a:spcPct val="10000"/>
              </a:spcBef>
              <a:defRPr>
                <a:solidFill>
                  <a:schemeClr val="tx1"/>
                </a:solidFill>
                <a:latin typeface="Calibri" pitchFamily="34" charset="0"/>
              </a:defRPr>
            </a:lvl4pPr>
            <a:lvl5pPr marL="2057400" indent="-228600" eaLnBrk="0" hangingPunct="0">
              <a:spcBef>
                <a:spcPct val="10000"/>
              </a:spcBef>
              <a:defRPr>
                <a:solidFill>
                  <a:schemeClr val="tx1"/>
                </a:solidFill>
                <a:latin typeface="Calibri" pitchFamily="34" charset="0"/>
              </a:defRPr>
            </a:lvl5pPr>
            <a:lvl6pPr marL="2514600" indent="-228600" eaLnBrk="0" fontAlgn="base" hangingPunct="0">
              <a:spcBef>
                <a:spcPct val="10000"/>
              </a:spcBef>
              <a:spcAft>
                <a:spcPct val="0"/>
              </a:spcAft>
              <a:defRPr>
                <a:solidFill>
                  <a:schemeClr val="tx1"/>
                </a:solidFill>
                <a:latin typeface="Calibri" pitchFamily="34" charset="0"/>
              </a:defRPr>
            </a:lvl6pPr>
            <a:lvl7pPr marL="2971800" indent="-228600" eaLnBrk="0" fontAlgn="base" hangingPunct="0">
              <a:spcBef>
                <a:spcPct val="10000"/>
              </a:spcBef>
              <a:spcAft>
                <a:spcPct val="0"/>
              </a:spcAft>
              <a:defRPr>
                <a:solidFill>
                  <a:schemeClr val="tx1"/>
                </a:solidFill>
                <a:latin typeface="Calibri" pitchFamily="34" charset="0"/>
              </a:defRPr>
            </a:lvl7pPr>
            <a:lvl8pPr marL="3429000" indent="-228600" eaLnBrk="0" fontAlgn="base" hangingPunct="0">
              <a:spcBef>
                <a:spcPct val="10000"/>
              </a:spcBef>
              <a:spcAft>
                <a:spcPct val="0"/>
              </a:spcAft>
              <a:defRPr>
                <a:solidFill>
                  <a:schemeClr val="tx1"/>
                </a:solidFill>
                <a:latin typeface="Calibri" pitchFamily="34" charset="0"/>
              </a:defRPr>
            </a:lvl8pPr>
            <a:lvl9pPr marL="3886200" indent="-228600" eaLnBrk="0" fontAlgn="base" hangingPunct="0">
              <a:spcBef>
                <a:spcPct val="10000"/>
              </a:spcBef>
              <a:spcAft>
                <a:spcPct val="0"/>
              </a:spcAft>
              <a:defRPr>
                <a:solidFill>
                  <a:schemeClr val="tx1"/>
                </a:solidFill>
                <a:latin typeface="Calibri" pitchFamily="34" charset="0"/>
              </a:defRPr>
            </a:lvl9pPr>
          </a:lstStyle>
          <a:p>
            <a:pPr algn="ctr" eaLnBrk="1" hangingPunct="1">
              <a:spcBef>
                <a:spcPct val="50000"/>
              </a:spcBef>
              <a:buFontTx/>
              <a:buNone/>
            </a:pPr>
            <a:r>
              <a:rPr lang="en-US" altLang="en-US" sz="2800" dirty="0" smtClean="0">
                <a:solidFill>
                  <a:srgbClr val="000000"/>
                </a:solidFill>
                <a:latin typeface="Arial" charset="0"/>
              </a:rPr>
              <a:t>Part II: You will </a:t>
            </a:r>
            <a:r>
              <a:rPr lang="en-US" altLang="en-US" sz="2800" dirty="0" smtClean="0">
                <a:solidFill>
                  <a:srgbClr val="000000"/>
                </a:solidFill>
                <a:latin typeface="Arial" charset="0"/>
              </a:rPr>
              <a:t>learn the difference between functions and methods, how to define accessor (get) methods and mutator (set) methods, how to overload methods such as constructors and why this is regarded as good style.</a:t>
            </a:r>
            <a:endParaRPr lang="en-US" altLang="en-US" sz="2800" dirty="0">
              <a:solidFill>
                <a:srgbClr val="000000"/>
              </a:solidFill>
              <a:latin typeface="Arial" charset="0"/>
            </a:endParaRPr>
          </a:p>
        </p:txBody>
      </p:sp>
    </p:spTree>
    <p:extLst>
      <p:ext uri="{BB962C8B-B14F-4D97-AF65-F5344CB8AC3E}">
        <p14:creationId xmlns:p14="http://schemas.microsoft.com/office/powerpoint/2010/main" val="605215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p:txBody>
          <a:bodyPr/>
          <a:lstStyle/>
          <a:p>
            <a:r>
              <a:rPr lang="en-CA" altLang="en-US" sz="3200" dirty="0" smtClean="0"/>
              <a:t>Constructors</a:t>
            </a:r>
          </a:p>
        </p:txBody>
      </p:sp>
      <p:sp>
        <p:nvSpPr>
          <p:cNvPr id="47107" name="Rectangle 3"/>
          <p:cNvSpPr>
            <a:spLocks noGrp="1"/>
          </p:cNvSpPr>
          <p:nvPr>
            <p:ph type="body" idx="4294967295"/>
          </p:nvPr>
        </p:nvSpPr>
        <p:spPr/>
        <p:txBody>
          <a:bodyPr/>
          <a:lstStyle/>
          <a:p>
            <a:r>
              <a:rPr lang="en-CA" altLang="en-US" sz="2400" dirty="0" smtClean="0"/>
              <a:t>Constructors are used to initialize objects (set the attributes) as they are created.</a:t>
            </a:r>
          </a:p>
          <a:p>
            <a:r>
              <a:rPr lang="en-CA" altLang="en-US" sz="2400" dirty="0" smtClean="0"/>
              <a:t>Different versions of the constructor can be implemented with different initializations e.g., one version sets all attributes to default values while another version sets some attributes to the value of parameters.</a:t>
            </a:r>
          </a:p>
          <a:p>
            <a:r>
              <a:rPr lang="en-CA" altLang="en-US" b="1" dirty="0" smtClean="0"/>
              <a:t>New term: </a:t>
            </a:r>
            <a:r>
              <a:rPr lang="en-CA" altLang="en-US" dirty="0" smtClean="0"/>
              <a:t>method overloading, same method name, different parameter list.</a:t>
            </a:r>
            <a:endParaRPr lang="en-CA" altLang="en-US" sz="2400" dirty="0" smtClean="0"/>
          </a:p>
          <a:p>
            <a:pPr lvl="1">
              <a:buFont typeface="Arial" charset="0"/>
              <a:buNone/>
            </a:pPr>
            <a:r>
              <a:rPr lang="en-CA" altLang="en-US" sz="1800" dirty="0" smtClean="0">
                <a:latin typeface="Consolas" panose="020B0609020204030204" pitchFamily="49" charset="0"/>
                <a:cs typeface="Consolas" panose="020B0609020204030204" pitchFamily="49" charset="0"/>
              </a:rPr>
              <a:t> public </a:t>
            </a:r>
            <a:r>
              <a:rPr lang="en-CA" altLang="en-US" sz="1800" b="1" dirty="0" smtClean="0">
                <a:latin typeface="Consolas" panose="020B0609020204030204" pitchFamily="49" charset="0"/>
                <a:cs typeface="Consolas" panose="020B0609020204030204" pitchFamily="49" charset="0"/>
              </a:rPr>
              <a:t>Person(int anAge) </a:t>
            </a:r>
            <a:r>
              <a:rPr lang="en-CA" altLang="en-US" sz="1800" dirty="0" smtClean="0">
                <a:latin typeface="Consolas" panose="020B0609020204030204" pitchFamily="49" charset="0"/>
                <a:cs typeface="Consolas" panose="020B0609020204030204" pitchFamily="49" charset="0"/>
              </a:rPr>
              <a:t>{		public </a:t>
            </a:r>
            <a:r>
              <a:rPr lang="en-CA" altLang="en-US" sz="1800" b="1" dirty="0" smtClean="0">
                <a:latin typeface="Consolas" panose="020B0609020204030204" pitchFamily="49" charset="0"/>
                <a:cs typeface="Consolas" panose="020B0609020204030204" pitchFamily="49" charset="0"/>
              </a:rPr>
              <a:t>Person()</a:t>
            </a:r>
            <a:r>
              <a:rPr lang="en-CA" altLang="en-US" sz="1800" dirty="0" smtClean="0">
                <a:latin typeface="Consolas" panose="020B0609020204030204" pitchFamily="49" charset="0"/>
                <a:cs typeface="Consolas" panose="020B0609020204030204" pitchFamily="49" charset="0"/>
              </a:rPr>
              <a:t> {</a:t>
            </a:r>
          </a:p>
          <a:p>
            <a:pPr lvl="1">
              <a:buNone/>
            </a:pPr>
            <a:r>
              <a:rPr lang="en-CA" altLang="en-US" sz="1800" dirty="0" smtClean="0">
                <a:latin typeface="Consolas" panose="020B0609020204030204" pitchFamily="49" charset="0"/>
                <a:cs typeface="Consolas" panose="020B0609020204030204" pitchFamily="49" charset="0"/>
              </a:rPr>
              <a:t>     age = anAge;                      age </a:t>
            </a:r>
            <a:r>
              <a:rPr lang="en-CA" altLang="en-US" sz="1800" dirty="0">
                <a:latin typeface="Consolas" panose="020B0609020204030204" pitchFamily="49" charset="0"/>
                <a:cs typeface="Consolas" panose="020B0609020204030204" pitchFamily="49" charset="0"/>
              </a:rPr>
              <a:t>= 0;</a:t>
            </a:r>
          </a:p>
          <a:p>
            <a:pPr lvl="1">
              <a:buFont typeface="Arial" charset="0"/>
              <a:buNone/>
            </a:pPr>
            <a:r>
              <a:rPr lang="en-CA" altLang="en-US" sz="1800" dirty="0" smtClean="0">
                <a:latin typeface="Consolas" panose="020B0609020204030204" pitchFamily="49" charset="0"/>
                <a:cs typeface="Consolas" panose="020B0609020204030204" pitchFamily="49" charset="0"/>
              </a:rPr>
              <a:t>     name = "No-name";                 name = "No-name";</a:t>
            </a:r>
          </a:p>
          <a:p>
            <a:pPr lvl="1">
              <a:buFont typeface="Arial" charset="0"/>
              <a:buNone/>
            </a:pPr>
            <a:r>
              <a:rPr lang="en-CA" altLang="en-US" sz="1800" dirty="0" smtClean="0">
                <a:latin typeface="Consolas" panose="020B0609020204030204" pitchFamily="49" charset="0"/>
                <a:cs typeface="Consolas" panose="020B0609020204030204" pitchFamily="49" charset="0"/>
              </a:rPr>
              <a:t>  }                                                                      </a:t>
            </a:r>
            <a:r>
              <a:rPr lang="en-CA" altLang="en-US" sz="1800" dirty="0" smtClean="0"/>
              <a:t>}</a:t>
            </a:r>
          </a:p>
          <a:p>
            <a:pPr lvl="1">
              <a:buFont typeface="Arial" charset="0"/>
              <a:buNone/>
            </a:pPr>
            <a:r>
              <a:rPr lang="en-CA" altLang="en-US" b="1" dirty="0" smtClean="0">
                <a:solidFill>
                  <a:srgbClr val="0000FF"/>
                </a:solidFill>
              </a:rPr>
              <a:t>  // Calling the versions (distinguished by parameter list)</a:t>
            </a:r>
          </a:p>
          <a:p>
            <a:pPr lvl="1">
              <a:buFont typeface="Arial" charset="0"/>
              <a:buNone/>
            </a:pPr>
            <a:r>
              <a:rPr lang="en-CA" altLang="en-US" sz="1800" dirty="0">
                <a:latin typeface="Consolas" panose="020B0609020204030204" pitchFamily="49" charset="0"/>
                <a:cs typeface="Consolas" panose="020B0609020204030204" pitchFamily="49" charset="0"/>
              </a:rPr>
              <a:t> </a:t>
            </a:r>
            <a:r>
              <a:rPr lang="en-CA" altLang="en-US" sz="1800" dirty="0" smtClean="0">
                <a:latin typeface="Consolas" panose="020B0609020204030204" pitchFamily="49" charset="0"/>
                <a:cs typeface="Consolas" panose="020B0609020204030204" pitchFamily="49" charset="0"/>
              </a:rPr>
              <a:t>Person p1 = new Person(100);    Person p2 = new Person();</a:t>
            </a:r>
            <a:endParaRPr lang="en-CA" altLang="en-US" sz="1800" dirty="0">
              <a:latin typeface="Consolas" panose="020B0609020204030204" pitchFamily="49" charset="0"/>
              <a:cs typeface="Consolas" panose="020B0609020204030204" pitchFamily="49" charset="0"/>
            </a:endParaRPr>
          </a:p>
          <a:p>
            <a:pPr lvl="1">
              <a:buFont typeface="Arial" charset="0"/>
              <a:buNone/>
            </a:pPr>
            <a:r>
              <a:rPr lang="en-CA" altLang="en-US" sz="2000" dirty="0" smtClean="0"/>
              <a:t>  </a:t>
            </a:r>
          </a:p>
          <a:p>
            <a:endParaRPr lang="en-CA" altLang="en-US" sz="2400" dirty="0" smtClean="0"/>
          </a:p>
        </p:txBody>
      </p:sp>
    </p:spTree>
    <p:extLst>
      <p:ext uri="{BB962C8B-B14F-4D97-AF65-F5344CB8AC3E}">
        <p14:creationId xmlns:p14="http://schemas.microsoft.com/office/powerpoint/2010/main" val="5140180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10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710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710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710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10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107">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71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p:txBody>
          <a:bodyPr/>
          <a:lstStyle/>
          <a:p>
            <a:r>
              <a:rPr lang="en-CA" altLang="en-US" sz="3200" dirty="0" smtClean="0"/>
              <a:t>Example: Multiple Constructors</a:t>
            </a:r>
          </a:p>
        </p:txBody>
      </p:sp>
      <p:sp>
        <p:nvSpPr>
          <p:cNvPr id="48131" name="Rectangle 3"/>
          <p:cNvSpPr>
            <a:spLocks noGrp="1"/>
          </p:cNvSpPr>
          <p:nvPr>
            <p:ph type="body" idx="4294967295"/>
          </p:nvPr>
        </p:nvSpPr>
        <p:spPr/>
        <p:txBody>
          <a:bodyPr/>
          <a:lstStyle/>
          <a:p>
            <a:r>
              <a:rPr lang="en-US" altLang="en-US" b="1" dirty="0">
                <a:cs typeface="Consolas" pitchFamily="49" charset="0"/>
              </a:rPr>
              <a:t>Name of the folder containing the complete example</a:t>
            </a:r>
            <a:r>
              <a:rPr lang="en-US" altLang="en-US" dirty="0">
                <a:cs typeface="Consolas" pitchFamily="49" charset="0"/>
              </a:rPr>
              <a:t>: </a:t>
            </a:r>
            <a:r>
              <a:rPr lang="en-US" altLang="en-US" dirty="0">
                <a:latin typeface="Consolas" panose="020B0609020204030204" pitchFamily="49" charset="0"/>
                <a:cs typeface="Consolas" pitchFamily="49" charset="0"/>
              </a:rPr>
              <a:t>fourth_constructorOverloading</a:t>
            </a:r>
            <a:endParaRPr lang="en-CA" altLang="en-US" sz="1800" dirty="0" smtClean="0">
              <a:latin typeface="Consolas" pitchFamily="49" charset="0"/>
            </a:endParaRPr>
          </a:p>
          <a:p>
            <a:endParaRPr lang="en-CA" altLang="en-US" sz="2400" dirty="0" smtClean="0"/>
          </a:p>
        </p:txBody>
      </p:sp>
    </p:spTree>
    <p:extLst>
      <p:ext uri="{BB962C8B-B14F-4D97-AF65-F5344CB8AC3E}">
        <p14:creationId xmlns:p14="http://schemas.microsoft.com/office/powerpoint/2010/main" val="39689572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r>
              <a:rPr lang="en-CA" altLang="en-US" sz="3200" dirty="0" smtClean="0"/>
              <a:t>Class </a:t>
            </a:r>
            <a:r>
              <a:rPr lang="en-CA" altLang="en-US" sz="3200" dirty="0" smtClean="0">
                <a:latin typeface="Consolas" pitchFamily="49" charset="0"/>
              </a:rPr>
              <a:t>Person</a:t>
            </a:r>
          </a:p>
        </p:txBody>
      </p:sp>
      <p:sp>
        <p:nvSpPr>
          <p:cNvPr id="49155" name="Rectangle 3"/>
          <p:cNvSpPr>
            <a:spLocks noGrp="1"/>
          </p:cNvSpPr>
          <p:nvPr>
            <p:ph type="body" idx="4294967295"/>
          </p:nvPr>
        </p:nvSpPr>
        <p:spPr/>
        <p:txBody>
          <a:bodyPr/>
          <a:lstStyle/>
          <a:p>
            <a:pPr>
              <a:lnSpc>
                <a:spcPct val="90000"/>
              </a:lnSpc>
              <a:buFont typeface="Arial" charset="0"/>
              <a:buNone/>
            </a:pPr>
            <a:r>
              <a:rPr lang="en-CA" altLang="en-US" sz="1800" dirty="0" smtClean="0">
                <a:latin typeface="Consolas" pitchFamily="49" charset="0"/>
              </a:rPr>
              <a:t>public class Person</a:t>
            </a:r>
          </a:p>
          <a:p>
            <a:pPr>
              <a:lnSpc>
                <a:spcPct val="90000"/>
              </a:lnSpc>
              <a:buFont typeface="Arial" charset="0"/>
              <a:buNone/>
            </a:pPr>
            <a:r>
              <a:rPr lang="en-CA" altLang="en-US" sz="1800" dirty="0" smtClean="0">
                <a:latin typeface="Consolas" pitchFamily="49" charset="0"/>
              </a:rPr>
              <a:t>{</a:t>
            </a:r>
          </a:p>
          <a:p>
            <a:pPr>
              <a:lnSpc>
                <a:spcPct val="90000"/>
              </a:lnSpc>
              <a:buFont typeface="Arial" charset="0"/>
              <a:buNone/>
            </a:pPr>
            <a:r>
              <a:rPr lang="en-CA" altLang="en-US" sz="1800" dirty="0" smtClean="0">
                <a:latin typeface="Consolas" pitchFamily="49" charset="0"/>
              </a:rPr>
              <a:t>    private int age;</a:t>
            </a:r>
          </a:p>
          <a:p>
            <a:pPr>
              <a:lnSpc>
                <a:spcPct val="90000"/>
              </a:lnSpc>
              <a:buFont typeface="Arial" charset="0"/>
              <a:buNone/>
            </a:pPr>
            <a:r>
              <a:rPr lang="en-CA" altLang="en-US" sz="1800" dirty="0" smtClean="0">
                <a:latin typeface="Consolas" pitchFamily="49" charset="0"/>
              </a:rPr>
              <a:t>    private String name;</a:t>
            </a:r>
          </a:p>
          <a:p>
            <a:pPr>
              <a:lnSpc>
                <a:spcPct val="90000"/>
              </a:lnSpc>
              <a:buFont typeface="Arial" charset="0"/>
              <a:buNone/>
            </a:pPr>
            <a:endParaRPr lang="en-CA" altLang="en-US" sz="1800" dirty="0" smtClean="0">
              <a:latin typeface="Consolas" pitchFamily="49" charset="0"/>
            </a:endParaRPr>
          </a:p>
          <a:p>
            <a:pPr>
              <a:lnSpc>
                <a:spcPct val="90000"/>
              </a:lnSpc>
              <a:buFont typeface="Arial" charset="0"/>
              <a:buNone/>
            </a:pPr>
            <a:r>
              <a:rPr lang="en-CA" altLang="en-US" sz="1800" dirty="0" smtClean="0">
                <a:latin typeface="Consolas" pitchFamily="49" charset="0"/>
              </a:rPr>
              <a:t>    public Person()</a:t>
            </a:r>
          </a:p>
          <a:p>
            <a:pPr>
              <a:lnSpc>
                <a:spcPct val="90000"/>
              </a:lnSpc>
              <a:buFont typeface="Arial" charset="0"/>
              <a:buNone/>
            </a:pPr>
            <a:r>
              <a:rPr lang="en-CA" altLang="en-US" sz="1800" dirty="0" smtClean="0">
                <a:latin typeface="Consolas" pitchFamily="49" charset="0"/>
              </a:rPr>
              <a:t>    {</a:t>
            </a:r>
          </a:p>
          <a:p>
            <a:pPr>
              <a:lnSpc>
                <a:spcPct val="90000"/>
              </a:lnSpc>
              <a:buFont typeface="Arial" charset="0"/>
              <a:buNone/>
            </a:pPr>
            <a:r>
              <a:rPr lang="en-CA" altLang="en-US" sz="1800" dirty="0" smtClean="0">
                <a:latin typeface="Consolas" pitchFamily="49" charset="0"/>
              </a:rPr>
              <a:t>        System.out.println("Person()");</a:t>
            </a:r>
          </a:p>
          <a:p>
            <a:pPr>
              <a:lnSpc>
                <a:spcPct val="90000"/>
              </a:lnSpc>
              <a:buFont typeface="Arial" charset="0"/>
              <a:buNone/>
            </a:pPr>
            <a:r>
              <a:rPr lang="en-CA" altLang="en-US" sz="1800" dirty="0" smtClean="0">
                <a:latin typeface="Consolas" pitchFamily="49" charset="0"/>
              </a:rPr>
              <a:t>        age = 0;</a:t>
            </a:r>
          </a:p>
          <a:p>
            <a:pPr>
              <a:lnSpc>
                <a:spcPct val="90000"/>
              </a:lnSpc>
              <a:buFont typeface="Arial" charset="0"/>
              <a:buNone/>
            </a:pPr>
            <a:r>
              <a:rPr lang="en-CA" altLang="en-US" sz="1800" dirty="0" smtClean="0">
                <a:latin typeface="Consolas" pitchFamily="49" charset="0"/>
              </a:rPr>
              <a:t>        name = "No-name";</a:t>
            </a:r>
          </a:p>
          <a:p>
            <a:pPr>
              <a:lnSpc>
                <a:spcPct val="90000"/>
              </a:lnSpc>
              <a:buFont typeface="Arial" charset="0"/>
              <a:buNone/>
            </a:pPr>
            <a:r>
              <a:rPr lang="en-CA" altLang="en-US" sz="1800" dirty="0" smtClean="0">
                <a:latin typeface="Consolas" pitchFamily="49" charset="0"/>
              </a:rPr>
              <a:t>    }</a:t>
            </a:r>
          </a:p>
          <a:p>
            <a:pPr>
              <a:lnSpc>
                <a:spcPct val="90000"/>
              </a:lnSpc>
            </a:pPr>
            <a:endParaRPr lang="en-CA" altLang="en-US" sz="1800" dirty="0" smtClean="0">
              <a:latin typeface="Consolas" pitchFamily="49" charset="0"/>
            </a:endParaRPr>
          </a:p>
        </p:txBody>
      </p:sp>
    </p:spTree>
    <p:extLst>
      <p:ext uri="{BB962C8B-B14F-4D97-AF65-F5344CB8AC3E}">
        <p14:creationId xmlns:p14="http://schemas.microsoft.com/office/powerpoint/2010/main" val="328360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Class </a:t>
            </a:r>
            <a:r>
              <a:rPr lang="en-CA" altLang="en-US" dirty="0">
                <a:latin typeface="Consolas" pitchFamily="49" charset="0"/>
              </a:rPr>
              <a:t>Person(2)</a:t>
            </a:r>
            <a:endParaRPr lang="en-US" dirty="0"/>
          </a:p>
        </p:txBody>
      </p:sp>
      <p:sp>
        <p:nvSpPr>
          <p:cNvPr id="3" name="Content Placeholder 2"/>
          <p:cNvSpPr>
            <a:spLocks noGrp="1"/>
          </p:cNvSpPr>
          <p:nvPr>
            <p:ph idx="1"/>
          </p:nvPr>
        </p:nvSpPr>
        <p:spPr/>
        <p:txBody>
          <a:bodyPr/>
          <a:lstStyle/>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public </a:t>
            </a:r>
            <a:r>
              <a:rPr lang="en-CA" altLang="en-US" sz="1800" dirty="0">
                <a:latin typeface="Consolas" pitchFamily="49" charset="0"/>
              </a:rPr>
              <a:t>Person(int anAge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System.out.println("Person(int)");</a:t>
            </a:r>
          </a:p>
          <a:p>
            <a:pPr>
              <a:lnSpc>
                <a:spcPct val="80000"/>
              </a:lnSpc>
              <a:buFont typeface="Arial" charset="0"/>
              <a:buNone/>
            </a:pPr>
            <a:r>
              <a:rPr lang="en-CA" altLang="en-US" sz="1800" dirty="0">
                <a:latin typeface="Consolas" pitchFamily="49" charset="0"/>
              </a:rPr>
              <a:t>        age = anAge;</a:t>
            </a:r>
          </a:p>
          <a:p>
            <a:pPr>
              <a:lnSpc>
                <a:spcPct val="80000"/>
              </a:lnSpc>
              <a:buFont typeface="Arial" charset="0"/>
              <a:buNone/>
            </a:pPr>
            <a:r>
              <a:rPr lang="en-CA" altLang="en-US" sz="1800" dirty="0">
                <a:latin typeface="Consolas" pitchFamily="49" charset="0"/>
              </a:rPr>
              <a:t>        name = "No-name";</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Person(String aName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System.out.println("Person(String)");</a:t>
            </a:r>
          </a:p>
          <a:p>
            <a:pPr>
              <a:lnSpc>
                <a:spcPct val="80000"/>
              </a:lnSpc>
              <a:buFont typeface="Arial" charset="0"/>
              <a:buNone/>
            </a:pPr>
            <a:r>
              <a:rPr lang="en-CA" altLang="en-US" sz="1800" dirty="0">
                <a:latin typeface="Consolas" pitchFamily="49" charset="0"/>
              </a:rPr>
              <a:t>        age = 0;</a:t>
            </a:r>
          </a:p>
          <a:p>
            <a:pPr>
              <a:lnSpc>
                <a:spcPct val="80000"/>
              </a:lnSpc>
              <a:buFont typeface="Arial" charset="0"/>
              <a:buNone/>
            </a:pPr>
            <a:r>
              <a:rPr lang="en-CA" altLang="en-US" sz="1800" dirty="0">
                <a:latin typeface="Consolas" pitchFamily="49" charset="0"/>
              </a:rPr>
              <a:t>        name = aName;</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Person(int anAge, String aName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System.out.println("Person(int,String)");</a:t>
            </a:r>
          </a:p>
          <a:p>
            <a:pPr>
              <a:lnSpc>
                <a:spcPct val="80000"/>
              </a:lnSpc>
              <a:buFont typeface="Arial" charset="0"/>
              <a:buNone/>
            </a:pPr>
            <a:r>
              <a:rPr lang="en-CA" altLang="en-US" sz="1800" dirty="0">
                <a:latin typeface="Consolas" pitchFamily="49" charset="0"/>
              </a:rPr>
              <a:t>        age = anAge;</a:t>
            </a:r>
          </a:p>
          <a:p>
            <a:pPr>
              <a:lnSpc>
                <a:spcPct val="80000"/>
              </a:lnSpc>
              <a:buFont typeface="Arial" charset="0"/>
              <a:buNone/>
            </a:pPr>
            <a:r>
              <a:rPr lang="en-CA" altLang="en-US" sz="1800" dirty="0">
                <a:latin typeface="Consolas" pitchFamily="49" charset="0"/>
              </a:rPr>
              <a:t>        name = aName;</a:t>
            </a:r>
          </a:p>
          <a:p>
            <a:pPr>
              <a:lnSpc>
                <a:spcPct val="80000"/>
              </a:lnSpc>
              <a:buFont typeface="Arial" charset="0"/>
              <a:buNone/>
            </a:pPr>
            <a:r>
              <a:rPr lang="en-CA" altLang="en-US" sz="1800" dirty="0">
                <a:latin typeface="Consolas" pitchFamily="49" charset="0"/>
              </a:rPr>
              <a:t>    }</a:t>
            </a:r>
            <a:endParaRPr lang="en-US" sz="1800" dirty="0"/>
          </a:p>
        </p:txBody>
      </p:sp>
    </p:spTree>
    <p:extLst>
      <p:ext uri="{BB962C8B-B14F-4D97-AF65-F5344CB8AC3E}">
        <p14:creationId xmlns:p14="http://schemas.microsoft.com/office/powerpoint/2010/main" val="2590594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Class </a:t>
            </a:r>
            <a:r>
              <a:rPr lang="en-CA" altLang="en-US" dirty="0">
                <a:latin typeface="Consolas" pitchFamily="49" charset="0"/>
              </a:rPr>
              <a:t>Person (3)</a:t>
            </a:r>
            <a:endParaRPr lang="en-US" dirty="0"/>
          </a:p>
        </p:txBody>
      </p:sp>
      <p:sp>
        <p:nvSpPr>
          <p:cNvPr id="3" name="Content Placeholder 2"/>
          <p:cNvSpPr>
            <a:spLocks noGrp="1"/>
          </p:cNvSpPr>
          <p:nvPr>
            <p:ph idx="1"/>
          </p:nvPr>
        </p:nvSpPr>
        <p:spPr/>
        <p:txBody>
          <a:bodyPr/>
          <a:lstStyle/>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public </a:t>
            </a:r>
            <a:r>
              <a:rPr lang="en-CA" altLang="en-US" sz="1800" dirty="0">
                <a:latin typeface="Consolas" pitchFamily="49" charset="0"/>
              </a:rPr>
              <a:t>int getAge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return(age);</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String getName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return(name);</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void setAge(int anAge</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age = anAge;</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void setName(String </a:t>
            </a:r>
            <a:r>
              <a:rPr lang="en-CA" altLang="en-US" sz="1800" dirty="0" smtClean="0">
                <a:latin typeface="Consolas" pitchFamily="49" charset="0"/>
              </a:rPr>
              <a:t>aName)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name = aName;</a:t>
            </a:r>
          </a:p>
          <a:p>
            <a:pPr>
              <a:lnSpc>
                <a:spcPct val="80000"/>
              </a:lnSpc>
              <a:buFont typeface="Arial" charset="0"/>
              <a:buNone/>
            </a:pPr>
            <a:r>
              <a:rPr lang="en-CA" altLang="en-US" sz="1800" dirty="0">
                <a:latin typeface="Consolas" pitchFamily="49" charset="0"/>
              </a:rPr>
              <a:t>    }</a:t>
            </a:r>
          </a:p>
          <a:p>
            <a:pPr>
              <a:lnSpc>
                <a:spcPct val="80000"/>
              </a:lnSpc>
              <a:buFont typeface="Arial" charset="0"/>
              <a:buNone/>
            </a:pPr>
            <a:r>
              <a:rPr lang="en-CA" altLang="en-US" sz="1800" dirty="0">
                <a:latin typeface="Consolas" pitchFamily="49" charset="0"/>
              </a:rPr>
              <a:t>}</a:t>
            </a:r>
            <a:endParaRPr lang="en-US" sz="1800" dirty="0"/>
          </a:p>
        </p:txBody>
      </p:sp>
    </p:spTree>
    <p:extLst>
      <p:ext uri="{BB962C8B-B14F-4D97-AF65-F5344CB8AC3E}">
        <p14:creationId xmlns:p14="http://schemas.microsoft.com/office/powerpoint/2010/main" val="2761648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Class </a:t>
            </a:r>
            <a:r>
              <a:rPr lang="en-CA" altLang="en-US" sz="2800" dirty="0">
                <a:latin typeface="Consolas" pitchFamily="49" charset="0"/>
              </a:rPr>
              <a:t>Driver</a:t>
            </a:r>
            <a:endParaRPr lang="en-US" dirty="0"/>
          </a:p>
        </p:txBody>
      </p:sp>
      <p:sp>
        <p:nvSpPr>
          <p:cNvPr id="3" name="Content Placeholder 2"/>
          <p:cNvSpPr>
            <a:spLocks noGrp="1"/>
          </p:cNvSpPr>
          <p:nvPr>
            <p:ph idx="1"/>
          </p:nvPr>
        </p:nvSpPr>
        <p:spPr/>
        <p:txBody>
          <a:bodyPr/>
          <a:lstStyle/>
          <a:p>
            <a:pPr>
              <a:lnSpc>
                <a:spcPct val="80000"/>
              </a:lnSpc>
              <a:buFont typeface="Arial" charset="0"/>
              <a:buNone/>
            </a:pPr>
            <a:r>
              <a:rPr lang="en-CA" altLang="en-US" sz="1800" dirty="0">
                <a:latin typeface="Consolas" pitchFamily="49" charset="0"/>
              </a:rPr>
              <a:t>public class </a:t>
            </a:r>
            <a:r>
              <a:rPr lang="en-CA" altLang="en-US" sz="1800" dirty="0" smtClean="0">
                <a:latin typeface="Consolas" pitchFamily="49" charset="0"/>
              </a:rPr>
              <a:t>Driver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public static void main(String [] args</a:t>
            </a:r>
            <a:r>
              <a:rPr lang="en-CA" altLang="en-US" sz="1800" dirty="0" smtClean="0">
                <a:latin typeface="Consolas" pitchFamily="49" charset="0"/>
              </a:rPr>
              <a:t>) {</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Person jim1 = new Person();  </a:t>
            </a:r>
            <a:r>
              <a:rPr lang="en-CA" altLang="en-US" sz="1800" dirty="0">
                <a:solidFill>
                  <a:srgbClr val="0000FF"/>
                </a:solidFill>
                <a:latin typeface="Consolas" pitchFamily="49" charset="0"/>
              </a:rPr>
              <a:t>// age, name default</a:t>
            </a:r>
          </a:p>
          <a:p>
            <a:pPr>
              <a:lnSpc>
                <a:spcPct val="80000"/>
              </a:lnSpc>
              <a:buFont typeface="Arial" charset="0"/>
              <a:buNone/>
            </a:pPr>
            <a:r>
              <a:rPr lang="en-CA" altLang="en-US" sz="1800" dirty="0">
                <a:latin typeface="Consolas" pitchFamily="49" charset="0"/>
              </a:rPr>
              <a:t>        Person jim2 = new Person(21);   </a:t>
            </a:r>
            <a:r>
              <a:rPr lang="en-CA" altLang="en-US" sz="1800" dirty="0">
                <a:solidFill>
                  <a:srgbClr val="0000FF"/>
                </a:solidFill>
                <a:latin typeface="Consolas" pitchFamily="49" charset="0"/>
              </a:rPr>
              <a:t>// age=21</a:t>
            </a:r>
          </a:p>
          <a:p>
            <a:pPr>
              <a:lnSpc>
                <a:spcPct val="80000"/>
              </a:lnSpc>
              <a:buFont typeface="Arial" charset="0"/>
              <a:buNone/>
            </a:pPr>
            <a:r>
              <a:rPr lang="en-CA" altLang="en-US" sz="1800" dirty="0">
                <a:latin typeface="Consolas" pitchFamily="49" charset="0"/>
              </a:rPr>
              <a:t>        Person jim3 = new Person("jim3");  </a:t>
            </a:r>
            <a:r>
              <a:rPr lang="en-CA" altLang="en-US" sz="1800" dirty="0">
                <a:solidFill>
                  <a:srgbClr val="FF00FF"/>
                </a:solidFill>
                <a:latin typeface="Consolas" pitchFamily="49" charset="0"/>
              </a:rPr>
              <a:t>/</a:t>
            </a:r>
            <a:r>
              <a:rPr lang="en-CA" altLang="en-US" sz="1800" dirty="0">
                <a:solidFill>
                  <a:srgbClr val="0000FF"/>
                </a:solidFill>
                <a:latin typeface="Consolas" pitchFamily="49" charset="0"/>
              </a:rPr>
              <a:t>/ </a:t>
            </a:r>
            <a:r>
              <a:rPr lang="en-CA" altLang="en-US" sz="1800" dirty="0" smtClean="0">
                <a:solidFill>
                  <a:srgbClr val="0000FF"/>
                </a:solidFill>
                <a:latin typeface="Consolas" pitchFamily="49" charset="0"/>
              </a:rPr>
              <a:t>name=</a:t>
            </a:r>
            <a:r>
              <a:rPr lang="en-CA" altLang="en-US" sz="1800" dirty="0">
                <a:solidFill>
                  <a:srgbClr val="0000FF"/>
                </a:solidFill>
                <a:latin typeface="Consolas" pitchFamily="49" charset="0"/>
              </a:rPr>
              <a:t>"</a:t>
            </a:r>
            <a:r>
              <a:rPr lang="en-CA" altLang="en-US" sz="1800" dirty="0" smtClean="0">
                <a:solidFill>
                  <a:srgbClr val="0000FF"/>
                </a:solidFill>
                <a:latin typeface="Consolas" pitchFamily="49" charset="0"/>
              </a:rPr>
              <a:t>jim3</a:t>
            </a:r>
            <a:r>
              <a:rPr lang="en-CA" altLang="en-US" sz="1800" dirty="0">
                <a:solidFill>
                  <a:srgbClr val="0000FF"/>
                </a:solidFill>
                <a:latin typeface="Consolas" pitchFamily="49" charset="0"/>
              </a:rPr>
              <a:t>"</a:t>
            </a:r>
          </a:p>
          <a:p>
            <a:pPr>
              <a:lnSpc>
                <a:spcPct val="80000"/>
              </a:lnSpc>
              <a:buFont typeface="Arial" charset="0"/>
              <a:buNone/>
            </a:pPr>
            <a:r>
              <a:rPr lang="en-CA" altLang="en-US" sz="1800" dirty="0">
                <a:latin typeface="Consolas" pitchFamily="49" charset="0"/>
              </a:rPr>
              <a:t>        Person jim4 = new Person(65,"jim4");  </a:t>
            </a:r>
            <a:endParaRPr lang="en-CA" altLang="en-US" sz="1800" dirty="0" smtClean="0">
              <a:latin typeface="Consolas" pitchFamily="49" charset="0"/>
            </a:endParaRPr>
          </a:p>
          <a:p>
            <a:pPr>
              <a:lnSpc>
                <a:spcPct val="80000"/>
              </a:lnSpc>
              <a:buFont typeface="Arial" charset="0"/>
              <a:buNone/>
            </a:pPr>
            <a:r>
              <a:rPr lang="en-CA" altLang="en-US" sz="1800" dirty="0">
                <a:solidFill>
                  <a:srgbClr val="0000FF"/>
                </a:solidFill>
                <a:latin typeface="Consolas" pitchFamily="49" charset="0"/>
              </a:rPr>
              <a:t> </a:t>
            </a:r>
            <a:r>
              <a:rPr lang="en-CA" altLang="en-US" sz="1800" dirty="0" smtClean="0">
                <a:solidFill>
                  <a:srgbClr val="0000FF"/>
                </a:solidFill>
                <a:latin typeface="Consolas" pitchFamily="49" charset="0"/>
              </a:rPr>
              <a:t>       // </a:t>
            </a:r>
            <a:r>
              <a:rPr lang="en-CA" altLang="en-US" sz="1800" dirty="0">
                <a:solidFill>
                  <a:srgbClr val="0000FF"/>
                </a:solidFill>
                <a:latin typeface="Consolas" pitchFamily="49" charset="0"/>
              </a:rPr>
              <a:t>age=65, name = "</a:t>
            </a:r>
            <a:r>
              <a:rPr lang="en-CA" altLang="en-US" sz="1800" dirty="0" smtClean="0">
                <a:solidFill>
                  <a:srgbClr val="0000FF"/>
                </a:solidFill>
                <a:latin typeface="Consolas" pitchFamily="49" charset="0"/>
              </a:rPr>
              <a:t>jim4</a:t>
            </a:r>
            <a:r>
              <a:rPr lang="en-CA" altLang="en-US" sz="1800" dirty="0">
                <a:solidFill>
                  <a:srgbClr val="0000FF"/>
                </a:solidFill>
                <a:latin typeface="Consolas" pitchFamily="49" charset="0"/>
              </a:rPr>
              <a:t>"</a:t>
            </a:r>
          </a:p>
          <a:p>
            <a:pPr>
              <a:lnSpc>
                <a:spcPct val="80000"/>
              </a:lnSpc>
              <a:buFont typeface="Arial" charset="0"/>
              <a:buNone/>
            </a:pP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System.out.println(jim1.getAge() + " " + </a:t>
            </a:r>
            <a:endParaRPr lang="en-CA" altLang="en-US" sz="1800" dirty="0" smtClean="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jim1.getName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System.out.println(jim2.getAge() + " " + </a:t>
            </a:r>
            <a:endParaRPr lang="en-CA" altLang="en-US" sz="1800" dirty="0" smtClean="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jim2.getName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System.out.println(jim3.getAge() + " " + </a:t>
            </a:r>
            <a:endParaRPr lang="en-CA" altLang="en-US" sz="1800" dirty="0" smtClean="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jim3.getName</a:t>
            </a:r>
            <a:r>
              <a:rPr lang="en-CA" altLang="en-US" sz="1800" dirty="0">
                <a:latin typeface="Consolas" pitchFamily="49" charset="0"/>
              </a:rPr>
              <a:t>());</a:t>
            </a:r>
          </a:p>
          <a:p>
            <a:pPr>
              <a:lnSpc>
                <a:spcPct val="80000"/>
              </a:lnSpc>
              <a:buFont typeface="Arial" charset="0"/>
              <a:buNone/>
            </a:pPr>
            <a:r>
              <a:rPr lang="en-CA" altLang="en-US" sz="1800" dirty="0">
                <a:latin typeface="Consolas" pitchFamily="49" charset="0"/>
              </a:rPr>
              <a:t>        System.out.println(jim4.getAge() + " " + </a:t>
            </a:r>
            <a:endParaRPr lang="en-CA" altLang="en-US" sz="1800" dirty="0" smtClean="0">
              <a:latin typeface="Consolas" pitchFamily="49" charset="0"/>
            </a:endParaRPr>
          </a:p>
          <a:p>
            <a:pPr>
              <a:lnSpc>
                <a:spcPct val="80000"/>
              </a:lnSpc>
              <a:buFont typeface="Arial" charset="0"/>
              <a:buNone/>
            </a:pPr>
            <a:r>
              <a:rPr lang="en-CA" altLang="en-US" sz="1800" dirty="0">
                <a:latin typeface="Consolas" pitchFamily="49" charset="0"/>
              </a:rPr>
              <a:t> </a:t>
            </a:r>
            <a:r>
              <a:rPr lang="en-CA" altLang="en-US" sz="1800" dirty="0" smtClean="0">
                <a:latin typeface="Consolas" pitchFamily="49" charset="0"/>
              </a:rPr>
              <a:t>         jim4.getName());</a:t>
            </a:r>
            <a:endParaRPr lang="en-CA" altLang="en-US" sz="1800" dirty="0">
              <a:latin typeface="Consolas" pitchFamily="49" charset="0"/>
            </a:endParaRPr>
          </a:p>
          <a:p>
            <a:pPr>
              <a:lnSpc>
                <a:spcPct val="80000"/>
              </a:lnSpc>
              <a:buFont typeface="Arial" charset="0"/>
              <a:buNone/>
            </a:pPr>
            <a:r>
              <a:rPr lang="en-CA" altLang="en-US" sz="1800" dirty="0">
                <a:latin typeface="Consolas" pitchFamily="49" charset="0"/>
              </a:rPr>
              <a:t>    }</a:t>
            </a:r>
          </a:p>
          <a:p>
            <a:pPr>
              <a:lnSpc>
                <a:spcPct val="80000"/>
              </a:lnSpc>
              <a:buFont typeface="Arial" charset="0"/>
              <a:buNone/>
            </a:pPr>
            <a:r>
              <a:rPr lang="en-CA" altLang="en-US" sz="1800" dirty="0">
                <a:latin typeface="Consolas" pitchFamily="49" charset="0"/>
              </a:rPr>
              <a:t>}</a:t>
            </a:r>
          </a:p>
          <a:p>
            <a:pPr>
              <a:lnSpc>
                <a:spcPct val="80000"/>
              </a:lnSpc>
              <a:buFont typeface="Arial" charset="0"/>
              <a:buNone/>
            </a:pPr>
            <a:endParaRPr lang="en-CA" altLang="en-US" sz="1800" dirty="0">
              <a:latin typeface="Consolas" pitchFamily="49" charset="0"/>
            </a:endParaRPr>
          </a:p>
          <a:p>
            <a:endParaRPr lang="en-US" sz="1800"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6100" y="717876"/>
            <a:ext cx="2057400" cy="96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6100" y="5018545"/>
            <a:ext cx="1676400" cy="127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3608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idx="4294967295"/>
          </p:nvPr>
        </p:nvSpPr>
        <p:spPr/>
        <p:txBody>
          <a:bodyPr/>
          <a:lstStyle/>
          <a:p>
            <a:r>
              <a:rPr lang="en-CA" altLang="en-US" sz="3200" dirty="0" smtClean="0"/>
              <a:t>New Terminology: Method Signature</a:t>
            </a:r>
          </a:p>
        </p:txBody>
      </p:sp>
      <p:sp>
        <p:nvSpPr>
          <p:cNvPr id="71683" name="Rectangle 3"/>
          <p:cNvSpPr>
            <a:spLocks noGrp="1"/>
          </p:cNvSpPr>
          <p:nvPr>
            <p:ph type="body" idx="4294967295"/>
          </p:nvPr>
        </p:nvSpPr>
        <p:spPr/>
        <p:txBody>
          <a:bodyPr/>
          <a:lstStyle/>
          <a:p>
            <a:r>
              <a:rPr lang="en-CA" altLang="en-US" sz="2400" dirty="0" smtClean="0"/>
              <a:t>Method signatures consist of: the type, number and order of the parameters.</a:t>
            </a:r>
          </a:p>
          <a:p>
            <a:r>
              <a:rPr lang="en-US" altLang="en-US" sz="2400" dirty="0" smtClean="0"/>
              <a:t>The signature </a:t>
            </a:r>
            <a:r>
              <a:rPr lang="en-US" altLang="en-US" dirty="0" smtClean="0"/>
              <a:t>will</a:t>
            </a:r>
            <a:r>
              <a:rPr lang="en-US" altLang="en-US" sz="2400" dirty="0" smtClean="0"/>
              <a:t> determine the overloaded method </a:t>
            </a:r>
            <a:r>
              <a:rPr lang="en-US" altLang="en-US" dirty="0" smtClean="0"/>
              <a:t>called</a:t>
            </a:r>
            <a:r>
              <a:rPr lang="en-US" altLang="en-US" sz="2400" dirty="0" smtClean="0"/>
              <a:t>:</a:t>
            </a:r>
          </a:p>
          <a:p>
            <a:pPr marL="342900" lvl="1" indent="0">
              <a:buFont typeface="Arial" charset="0"/>
              <a:buNone/>
            </a:pPr>
            <a:r>
              <a:rPr lang="en-US" altLang="en-US" sz="2000" dirty="0" smtClean="0">
                <a:latin typeface="Consolas" pitchFamily="49" charset="0"/>
                <a:cs typeface="Consolas" pitchFamily="49" charset="0"/>
              </a:rPr>
              <a:t>Person p1 = new Person();</a:t>
            </a:r>
          </a:p>
          <a:p>
            <a:pPr marL="342900" lvl="1" indent="0">
              <a:buFont typeface="Arial" charset="0"/>
              <a:buNone/>
            </a:pPr>
            <a:r>
              <a:rPr lang="en-US" altLang="en-US" sz="2000" dirty="0" smtClean="0">
                <a:latin typeface="Consolas" pitchFamily="49" charset="0"/>
                <a:cs typeface="Consolas" pitchFamily="49" charset="0"/>
              </a:rPr>
              <a:t>Person p2 = new Person(25);</a:t>
            </a:r>
          </a:p>
        </p:txBody>
      </p:sp>
    </p:spTree>
    <p:extLst>
      <p:ext uri="{BB962C8B-B14F-4D97-AF65-F5344CB8AC3E}">
        <p14:creationId xmlns:p14="http://schemas.microsoft.com/office/powerpoint/2010/main" val="4047020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68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6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idx="4294967295"/>
          </p:nvPr>
        </p:nvSpPr>
        <p:spPr/>
        <p:txBody>
          <a:bodyPr/>
          <a:lstStyle/>
          <a:p>
            <a:r>
              <a:rPr lang="en-CA" altLang="en-US" sz="3200" dirty="0" smtClean="0"/>
              <a:t>Overloading And Good Design</a:t>
            </a:r>
          </a:p>
        </p:txBody>
      </p:sp>
      <p:sp>
        <p:nvSpPr>
          <p:cNvPr id="70659" name="Rectangle 3"/>
          <p:cNvSpPr>
            <a:spLocks noGrp="1"/>
          </p:cNvSpPr>
          <p:nvPr>
            <p:ph type="body" idx="4294967295"/>
          </p:nvPr>
        </p:nvSpPr>
        <p:spPr>
          <a:xfrm>
            <a:off x="512285" y="1108075"/>
            <a:ext cx="8178800" cy="5368925"/>
          </a:xfrm>
        </p:spPr>
        <p:txBody>
          <a:bodyPr/>
          <a:lstStyle/>
          <a:p>
            <a:pPr marL="115888" indent="-115888">
              <a:tabLst>
                <a:tab pos="476250" algn="l"/>
              </a:tabLst>
            </a:pPr>
            <a:r>
              <a:rPr lang="en-US" altLang="en-US" sz="2400" dirty="0" smtClean="0">
                <a:cs typeface="Consolas" pitchFamily="49" charset="0"/>
              </a:rPr>
              <a:t>Overloading:  methods that implement similar but not identical tasks.</a:t>
            </a:r>
          </a:p>
          <a:p>
            <a:pPr marL="115888" indent="-115888">
              <a:tabLst>
                <a:tab pos="476250" algn="l"/>
              </a:tabLst>
            </a:pPr>
            <a:r>
              <a:rPr lang="en-US" altLang="en-US" sz="2400" dirty="0" smtClean="0">
                <a:cs typeface="Consolas" pitchFamily="49" charset="0"/>
              </a:rPr>
              <a:t>Examples include class constructors but this is not the only type of overloaded methods:</a:t>
            </a:r>
          </a:p>
          <a:p>
            <a:pPr marL="482600" lvl="1" indent="-101600">
              <a:buFont typeface="Times New Roman" pitchFamily="18" charset="0"/>
              <a:buNone/>
              <a:tabLst>
                <a:tab pos="476250" algn="l"/>
              </a:tabLst>
            </a:pPr>
            <a:r>
              <a:rPr lang="en-US" altLang="en-US" sz="1800" dirty="0" smtClean="0">
                <a:latin typeface="Consolas" pitchFamily="49" charset="0"/>
                <a:cs typeface="Consolas" pitchFamily="49" charset="0"/>
              </a:rPr>
              <a:t>System.out.println(int)</a:t>
            </a:r>
          </a:p>
          <a:p>
            <a:pPr marL="482600" lvl="1" indent="-101600">
              <a:buFont typeface="Times New Roman" pitchFamily="18" charset="0"/>
              <a:buNone/>
              <a:tabLst>
                <a:tab pos="476250" algn="l"/>
              </a:tabLst>
            </a:pPr>
            <a:r>
              <a:rPr lang="en-US" altLang="en-US" sz="1800" dirty="0" smtClean="0">
                <a:latin typeface="Consolas" pitchFamily="49" charset="0"/>
                <a:cs typeface="Consolas" pitchFamily="49" charset="0"/>
              </a:rPr>
              <a:t>System.out.println(double)</a:t>
            </a:r>
          </a:p>
          <a:p>
            <a:pPr marL="482600" lvl="1" indent="-101600">
              <a:buFont typeface="Times New Roman" pitchFamily="18" charset="0"/>
              <a:buNone/>
              <a:tabLst>
                <a:tab pos="476250" algn="l"/>
              </a:tabLst>
            </a:pPr>
            <a:r>
              <a:rPr lang="en-US" altLang="en-US" sz="2000" dirty="0" smtClean="0">
                <a:cs typeface="Consolas" pitchFamily="49" charset="0"/>
              </a:rPr>
              <a:t>    etc.</a:t>
            </a:r>
          </a:p>
          <a:p>
            <a:pPr marL="482600" lvl="1" indent="-101600">
              <a:buFont typeface="Times New Roman" pitchFamily="18" charset="0"/>
              <a:buNone/>
              <a:tabLst>
                <a:tab pos="476250" algn="l"/>
              </a:tabLst>
            </a:pPr>
            <a:r>
              <a:rPr lang="en-US" altLang="en-US" sz="2000" dirty="0" smtClean="0">
                <a:cs typeface="Consolas" pitchFamily="49" charset="0"/>
              </a:rPr>
              <a:t>For more details on class </a:t>
            </a:r>
            <a:r>
              <a:rPr lang="en-US" altLang="en-US" sz="1800" dirty="0" smtClean="0">
                <a:latin typeface="Consolas" pitchFamily="49" charset="0"/>
                <a:cs typeface="Consolas" pitchFamily="49" charset="0"/>
              </a:rPr>
              <a:t>System </a:t>
            </a:r>
            <a:r>
              <a:rPr lang="en-US" altLang="en-US" sz="2000" dirty="0" smtClean="0">
                <a:cs typeface="Consolas" pitchFamily="49" charset="0"/>
              </a:rPr>
              <a:t>see:</a:t>
            </a:r>
          </a:p>
          <a:p>
            <a:pPr marL="482600" lvl="1" indent="-101600">
              <a:tabLst>
                <a:tab pos="476250" algn="l"/>
              </a:tabLst>
            </a:pPr>
            <a:r>
              <a:rPr lang="en-US" altLang="en-US" sz="1400" dirty="0" smtClean="0">
                <a:latin typeface="Consolas" pitchFamily="49" charset="0"/>
                <a:cs typeface="Consolas" pitchFamily="49" charset="0"/>
                <a:hlinkClick r:id="rId3"/>
              </a:rPr>
              <a:t>http://java.sun.com/j2se/1.5.0/docs/api/java/io/PrintStream.html</a:t>
            </a:r>
            <a:endParaRPr lang="en-US" altLang="en-US" sz="1400" dirty="0" smtClean="0">
              <a:latin typeface="Consolas" pitchFamily="49" charset="0"/>
              <a:cs typeface="Consolas" pitchFamily="49" charset="0"/>
            </a:endParaRPr>
          </a:p>
          <a:p>
            <a:pPr marL="482600" lvl="1" indent="-101600">
              <a:tabLst>
                <a:tab pos="476250" algn="l"/>
              </a:tabLst>
            </a:pPr>
            <a:endParaRPr lang="en-US" altLang="en-US" sz="1400" dirty="0">
              <a:latin typeface="Consolas" pitchFamily="49" charset="0"/>
              <a:cs typeface="Consolas" pitchFamily="49" charset="0"/>
            </a:endParaRPr>
          </a:p>
          <a:p>
            <a:pPr marL="247650" indent="-247650">
              <a:tabLst>
                <a:tab pos="476250" algn="l"/>
              </a:tabLst>
            </a:pPr>
            <a:r>
              <a:rPr lang="en-US" altLang="en-US" dirty="0" smtClean="0">
                <a:cs typeface="Consolas" pitchFamily="49" charset="0"/>
              </a:rPr>
              <a:t>Benefit: just call the method with required parameters.</a:t>
            </a:r>
          </a:p>
          <a:p>
            <a:pPr marL="115888" indent="-115888">
              <a:tabLst>
                <a:tab pos="476250" algn="l"/>
              </a:tabLst>
            </a:pPr>
            <a:endParaRPr lang="en-US" altLang="en-US" sz="2400" dirty="0" smtClean="0">
              <a:cs typeface="Consolas" pitchFamily="49" charset="0"/>
            </a:endParaRPr>
          </a:p>
          <a:p>
            <a:pPr marL="115888" indent="-115888">
              <a:tabLst>
                <a:tab pos="476250" algn="l"/>
              </a:tabLst>
            </a:pPr>
            <a:endParaRPr lang="en-US" altLang="en-US" sz="2400" dirty="0" smtClean="0">
              <a:cs typeface="Consolas" pitchFamily="49" charset="0"/>
            </a:endParaRPr>
          </a:p>
        </p:txBody>
      </p:sp>
    </p:spTree>
    <p:extLst>
      <p:ext uri="{BB962C8B-B14F-4D97-AF65-F5344CB8AC3E}">
        <p14:creationId xmlns:p14="http://schemas.microsoft.com/office/powerpoint/2010/main" val="23282295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65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06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65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065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65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0659">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06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defRPr/>
            </a:pPr>
            <a:r>
              <a:rPr lang="en-US" altLang="en-US" sz="3200" dirty="0" smtClean="0"/>
              <a:t>Method Overloading: Things To Avoid</a:t>
            </a:r>
          </a:p>
        </p:txBody>
      </p:sp>
      <p:sp>
        <p:nvSpPr>
          <p:cNvPr id="395268" name="Text Box 4"/>
          <p:cNvSpPr>
            <a:spLocks noGrp="1" noChangeArrowheads="1"/>
          </p:cNvSpPr>
          <p:nvPr>
            <p:ph idx="1"/>
          </p:nvPr>
        </p:nvSpPr>
        <p:spPr>
          <a:noFill/>
        </p:spPr>
        <p:txBody>
          <a:bodyPr/>
          <a:lstStyle/>
          <a:p>
            <a:pPr marL="444500" indent="-342900"/>
            <a:r>
              <a:rPr lang="en-US" altLang="en-US" sz="2400" dirty="0" smtClean="0"/>
              <a:t>Distinguishing methods solely by the order of the parameters.</a:t>
            </a:r>
          </a:p>
          <a:p>
            <a:pPr marL="336550" lvl="1" indent="0">
              <a:buNone/>
            </a:pPr>
            <a:r>
              <a:rPr lang="en-US" altLang="en-US" dirty="0" smtClean="0">
                <a:latin typeface="Consolas" panose="020B0609020204030204" pitchFamily="49" charset="0"/>
                <a:cs typeface="Consolas" panose="020B0609020204030204" pitchFamily="49" charset="0"/>
              </a:rPr>
              <a:t> m</a:t>
            </a:r>
            <a:r>
              <a:rPr lang="en-US" altLang="en-US" sz="2000" dirty="0" smtClean="0">
                <a:latin typeface="Consolas" panose="020B0609020204030204" pitchFamily="49" charset="0"/>
                <a:cs typeface="Consolas" panose="020B0609020204030204" pitchFamily="49" charset="0"/>
              </a:rPr>
              <a:t>(int,char);</a:t>
            </a:r>
          </a:p>
          <a:p>
            <a:pPr marL="336550" lvl="1" indent="0">
              <a:buNone/>
            </a:pPr>
            <a:r>
              <a:rPr lang="en-US" altLang="en-US" dirty="0" smtClean="0"/>
              <a:t>   Vs.</a:t>
            </a:r>
            <a:endParaRPr lang="en-US" altLang="en-US" sz="2000" dirty="0" smtClean="0"/>
          </a:p>
          <a:p>
            <a:pPr marL="336550" lvl="1" indent="0">
              <a:buNone/>
            </a:pPr>
            <a:r>
              <a:rPr lang="en-US" altLang="en-US" dirty="0" smtClean="0">
                <a:latin typeface="Consolas" panose="020B0609020204030204" pitchFamily="49" charset="0"/>
                <a:cs typeface="Consolas" panose="020B0609020204030204" pitchFamily="49" charset="0"/>
              </a:rPr>
              <a:t> m(char,int);</a:t>
            </a:r>
            <a:endParaRPr lang="en-US" altLang="en-US" sz="2000" dirty="0" smtClean="0">
              <a:latin typeface="Consolas" panose="020B0609020204030204" pitchFamily="49" charset="0"/>
              <a:cs typeface="Consolas" panose="020B0609020204030204" pitchFamily="49" charset="0"/>
            </a:endParaRPr>
          </a:p>
          <a:p>
            <a:pPr marL="444500" indent="-342900"/>
            <a:r>
              <a:rPr lang="en-US" altLang="en-US" sz="2400" dirty="0" smtClean="0"/>
              <a:t>Overloading methods but having an identical implementation.</a:t>
            </a:r>
          </a:p>
          <a:p>
            <a:pPr marL="444500" indent="-342900"/>
            <a:r>
              <a:rPr lang="en-US" altLang="en-US" sz="2400" dirty="0" smtClean="0"/>
              <a:t>Why are these things bad?</a:t>
            </a:r>
          </a:p>
        </p:txBody>
      </p:sp>
    </p:spTree>
    <p:extLst>
      <p:ext uri="{BB962C8B-B14F-4D97-AF65-F5344CB8AC3E}">
        <p14:creationId xmlns:p14="http://schemas.microsoft.com/office/powerpoint/2010/main" val="22476187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52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52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526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526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5268">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526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68"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sz="3200" dirty="0" smtClean="0"/>
              <a:t>Method Signatures And Program Design</a:t>
            </a:r>
          </a:p>
        </p:txBody>
      </p:sp>
      <p:sp>
        <p:nvSpPr>
          <p:cNvPr id="394243" name="Rectangle 3"/>
          <p:cNvSpPr>
            <a:spLocks noGrp="1" noChangeArrowheads="1"/>
          </p:cNvSpPr>
          <p:nvPr>
            <p:ph idx="1"/>
          </p:nvPr>
        </p:nvSpPr>
        <p:spPr/>
        <p:txBody>
          <a:bodyPr/>
          <a:lstStyle/>
          <a:p>
            <a:r>
              <a:rPr lang="en-US" altLang="en-US" sz="2400" dirty="0" smtClean="0"/>
              <a:t>Unless there is a compelling reason do not change the signature of your methods!</a:t>
            </a:r>
          </a:p>
          <a:p>
            <a:pPr>
              <a:buFontTx/>
              <a:buNone/>
            </a:pPr>
            <a:endParaRPr lang="en-US" altLang="en-US" sz="2400" dirty="0" smtClean="0"/>
          </a:p>
        </p:txBody>
      </p:sp>
      <p:grpSp>
        <p:nvGrpSpPr>
          <p:cNvPr id="2" name="Group 4"/>
          <p:cNvGrpSpPr>
            <a:grpSpLocks/>
          </p:cNvGrpSpPr>
          <p:nvPr/>
        </p:nvGrpSpPr>
        <p:grpSpPr bwMode="auto">
          <a:xfrm>
            <a:off x="850900" y="2019300"/>
            <a:ext cx="1765300" cy="2559050"/>
            <a:chOff x="536" y="1272"/>
            <a:chExt cx="1112" cy="1612"/>
          </a:xfrm>
        </p:grpSpPr>
        <p:sp>
          <p:nvSpPr>
            <p:cNvPr id="56333" name="Text Box 5"/>
            <p:cNvSpPr txBox="1">
              <a:spLocks noChangeArrowheads="1"/>
            </p:cNvSpPr>
            <p:nvPr/>
          </p:nvSpPr>
          <p:spPr bwMode="auto">
            <a:xfrm>
              <a:off x="536" y="1472"/>
              <a:ext cx="1112" cy="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30000"/>
                </a:spcBef>
                <a:buFontTx/>
                <a:buNone/>
              </a:pPr>
              <a:r>
                <a:rPr lang="en-US" altLang="en-US" sz="1600" dirty="0">
                  <a:latin typeface="Consolas" pitchFamily="49" charset="0"/>
                  <a:cs typeface="Consolas" pitchFamily="49" charset="0"/>
                </a:rPr>
                <a:t>class Foo</a:t>
              </a:r>
            </a:p>
            <a:p>
              <a:pPr eaLnBrk="1" hangingPunct="1">
                <a:spcBef>
                  <a:spcPct val="30000"/>
                </a:spcBef>
                <a:buFontTx/>
                <a:buNone/>
              </a:pPr>
              <a:r>
                <a:rPr lang="en-US" altLang="en-US" sz="1600" dirty="0">
                  <a:latin typeface="Consolas" pitchFamily="49" charset="0"/>
                  <a:cs typeface="Consolas" pitchFamily="49" charset="0"/>
                </a:rPr>
                <a:t>{</a:t>
              </a:r>
            </a:p>
            <a:p>
              <a:pPr eaLnBrk="1" hangingPunct="1">
                <a:spcBef>
                  <a:spcPct val="30000"/>
                </a:spcBef>
                <a:buFontTx/>
                <a:buNone/>
              </a:pPr>
              <a:r>
                <a:rPr lang="en-US" altLang="en-US" sz="1600" dirty="0">
                  <a:latin typeface="Consolas" pitchFamily="49" charset="0"/>
                  <a:cs typeface="Consolas" pitchFamily="49" charset="0"/>
                </a:rPr>
                <a:t>    void fun()</a:t>
              </a:r>
            </a:p>
            <a:p>
              <a:pPr eaLnBrk="1" hangingPunct="1">
                <a:spcBef>
                  <a:spcPct val="30000"/>
                </a:spcBef>
                <a:buFontTx/>
                <a:buNone/>
              </a:pPr>
              <a:r>
                <a:rPr lang="en-US" altLang="en-US" sz="1600" dirty="0">
                  <a:latin typeface="Consolas" pitchFamily="49" charset="0"/>
                  <a:cs typeface="Consolas" pitchFamily="49" charset="0"/>
                </a:rPr>
                <a:t>    {</a:t>
              </a:r>
            </a:p>
            <a:p>
              <a:pPr eaLnBrk="1" hangingPunct="1">
                <a:spcBef>
                  <a:spcPct val="30000"/>
                </a:spcBef>
                <a:buFontTx/>
                <a:buNone/>
              </a:pPr>
              <a:endParaRPr lang="en-US" altLang="en-US" sz="1600" dirty="0">
                <a:latin typeface="Consolas" pitchFamily="49" charset="0"/>
                <a:cs typeface="Consolas" pitchFamily="49" charset="0"/>
              </a:endParaRPr>
            </a:p>
            <a:p>
              <a:pPr eaLnBrk="1" hangingPunct="1">
                <a:spcBef>
                  <a:spcPct val="30000"/>
                </a:spcBef>
                <a:buFontTx/>
                <a:buNone/>
              </a:pPr>
              <a:r>
                <a:rPr lang="en-US" altLang="en-US" sz="1600" dirty="0">
                  <a:latin typeface="Consolas" pitchFamily="49" charset="0"/>
                  <a:cs typeface="Consolas" pitchFamily="49" charset="0"/>
                </a:rPr>
                <a:t>    }</a:t>
              </a:r>
            </a:p>
            <a:p>
              <a:pPr eaLnBrk="1" hangingPunct="1">
                <a:spcBef>
                  <a:spcPct val="30000"/>
                </a:spcBef>
                <a:buFontTx/>
                <a:buNone/>
              </a:pPr>
              <a:r>
                <a:rPr lang="en-US" altLang="en-US" sz="1600" dirty="0">
                  <a:latin typeface="Consolas" pitchFamily="49" charset="0"/>
                  <a:cs typeface="Consolas" pitchFamily="49" charset="0"/>
                </a:rPr>
                <a:t>}</a:t>
              </a:r>
            </a:p>
          </p:txBody>
        </p:sp>
        <p:sp>
          <p:nvSpPr>
            <p:cNvPr id="56334" name="Text Box 6"/>
            <p:cNvSpPr txBox="1">
              <a:spLocks noChangeArrowheads="1"/>
            </p:cNvSpPr>
            <p:nvPr/>
          </p:nvSpPr>
          <p:spPr bwMode="auto">
            <a:xfrm>
              <a:off x="552" y="1272"/>
              <a:ext cx="10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dirty="0">
                  <a:latin typeface="Arial" charset="0"/>
                </a:rPr>
                <a:t>Before:</a:t>
              </a:r>
            </a:p>
          </p:txBody>
        </p:sp>
      </p:grpSp>
      <p:grpSp>
        <p:nvGrpSpPr>
          <p:cNvPr id="3" name="Group 7"/>
          <p:cNvGrpSpPr>
            <a:grpSpLocks/>
          </p:cNvGrpSpPr>
          <p:nvPr/>
        </p:nvGrpSpPr>
        <p:grpSpPr bwMode="auto">
          <a:xfrm>
            <a:off x="4102100" y="1981200"/>
            <a:ext cx="2628900" cy="2559050"/>
            <a:chOff x="2584" y="1248"/>
            <a:chExt cx="1656" cy="1612"/>
          </a:xfrm>
        </p:grpSpPr>
        <p:sp>
          <p:nvSpPr>
            <p:cNvPr id="56331" name="Text Box 8"/>
            <p:cNvSpPr txBox="1">
              <a:spLocks noChangeArrowheads="1"/>
            </p:cNvSpPr>
            <p:nvPr/>
          </p:nvSpPr>
          <p:spPr bwMode="auto">
            <a:xfrm>
              <a:off x="2584" y="1448"/>
              <a:ext cx="1656" cy="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30000"/>
                </a:spcBef>
                <a:buFontTx/>
                <a:buNone/>
              </a:pPr>
              <a:r>
                <a:rPr lang="en-US" altLang="en-US" sz="1600" dirty="0">
                  <a:latin typeface="Consolas" pitchFamily="49" charset="0"/>
                  <a:cs typeface="Consolas" pitchFamily="49" charset="0"/>
                </a:rPr>
                <a:t>class Foo</a:t>
              </a:r>
            </a:p>
            <a:p>
              <a:pPr eaLnBrk="1" hangingPunct="1">
                <a:spcBef>
                  <a:spcPct val="30000"/>
                </a:spcBef>
                <a:buFontTx/>
                <a:buNone/>
              </a:pPr>
              <a:r>
                <a:rPr lang="en-US" altLang="en-US" sz="1600" dirty="0">
                  <a:latin typeface="Consolas" pitchFamily="49" charset="0"/>
                  <a:cs typeface="Consolas" pitchFamily="49" charset="0"/>
                </a:rPr>
                <a:t>{</a:t>
              </a:r>
            </a:p>
            <a:p>
              <a:pPr eaLnBrk="1" hangingPunct="1">
                <a:spcBef>
                  <a:spcPct val="30000"/>
                </a:spcBef>
                <a:buFontTx/>
                <a:buNone/>
              </a:pPr>
              <a:r>
                <a:rPr lang="en-US" altLang="en-US" sz="1600" dirty="0">
                  <a:latin typeface="Consolas" pitchFamily="49" charset="0"/>
                  <a:cs typeface="Consolas" pitchFamily="49" charset="0"/>
                </a:rPr>
                <a:t>    void fun(int num)</a:t>
              </a:r>
            </a:p>
            <a:p>
              <a:pPr eaLnBrk="1" hangingPunct="1">
                <a:spcBef>
                  <a:spcPct val="30000"/>
                </a:spcBef>
                <a:buFontTx/>
                <a:buNone/>
              </a:pPr>
              <a:r>
                <a:rPr lang="en-US" altLang="en-US" sz="1600" dirty="0">
                  <a:latin typeface="Consolas" pitchFamily="49" charset="0"/>
                  <a:cs typeface="Consolas" pitchFamily="49" charset="0"/>
                </a:rPr>
                <a:t>    {</a:t>
              </a:r>
            </a:p>
            <a:p>
              <a:pPr eaLnBrk="1" hangingPunct="1">
                <a:spcBef>
                  <a:spcPct val="30000"/>
                </a:spcBef>
                <a:buFontTx/>
                <a:buNone/>
              </a:pPr>
              <a:endParaRPr lang="en-US" altLang="en-US" sz="1600" dirty="0">
                <a:latin typeface="Consolas" pitchFamily="49" charset="0"/>
                <a:cs typeface="Consolas" pitchFamily="49" charset="0"/>
              </a:endParaRPr>
            </a:p>
            <a:p>
              <a:pPr eaLnBrk="1" hangingPunct="1">
                <a:spcBef>
                  <a:spcPct val="30000"/>
                </a:spcBef>
                <a:buFontTx/>
                <a:buNone/>
              </a:pPr>
              <a:r>
                <a:rPr lang="en-US" altLang="en-US" sz="1600" dirty="0">
                  <a:latin typeface="Consolas" pitchFamily="49" charset="0"/>
                  <a:cs typeface="Consolas" pitchFamily="49" charset="0"/>
                </a:rPr>
                <a:t>    }</a:t>
              </a:r>
            </a:p>
            <a:p>
              <a:pPr eaLnBrk="1" hangingPunct="1">
                <a:spcBef>
                  <a:spcPct val="30000"/>
                </a:spcBef>
                <a:buFontTx/>
                <a:buNone/>
              </a:pPr>
              <a:r>
                <a:rPr lang="en-US" altLang="en-US" sz="1600" dirty="0">
                  <a:latin typeface="Consolas" pitchFamily="49" charset="0"/>
                  <a:cs typeface="Consolas" pitchFamily="49" charset="0"/>
                </a:rPr>
                <a:t>}</a:t>
              </a:r>
            </a:p>
          </p:txBody>
        </p:sp>
        <p:sp>
          <p:nvSpPr>
            <p:cNvPr id="56332" name="Text Box 9"/>
            <p:cNvSpPr txBox="1">
              <a:spLocks noChangeArrowheads="1"/>
            </p:cNvSpPr>
            <p:nvPr/>
          </p:nvSpPr>
          <p:spPr bwMode="auto">
            <a:xfrm>
              <a:off x="2600" y="1248"/>
              <a:ext cx="10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dirty="0">
                  <a:latin typeface="Arial" charset="0"/>
                </a:rPr>
                <a:t>After:</a:t>
              </a:r>
            </a:p>
          </p:txBody>
        </p:sp>
      </p:grpSp>
      <p:sp>
        <p:nvSpPr>
          <p:cNvPr id="394250" name="Text Box 10"/>
          <p:cNvSpPr txBox="1">
            <a:spLocks noChangeArrowheads="1"/>
          </p:cNvSpPr>
          <p:nvPr/>
        </p:nvSpPr>
        <p:spPr bwMode="auto">
          <a:xfrm>
            <a:off x="774700" y="5062538"/>
            <a:ext cx="30988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30000"/>
              </a:spcBef>
              <a:buFontTx/>
              <a:buNone/>
            </a:pPr>
            <a:r>
              <a:rPr lang="en-US" altLang="en-US" sz="1600" dirty="0">
                <a:latin typeface="Consolas" pitchFamily="49" charset="0"/>
                <a:cs typeface="Consolas" pitchFamily="49" charset="0"/>
              </a:rPr>
              <a:t>public static void main ()</a:t>
            </a:r>
          </a:p>
          <a:p>
            <a:pPr eaLnBrk="1" hangingPunct="1">
              <a:spcBef>
                <a:spcPct val="30000"/>
              </a:spcBef>
              <a:buFontTx/>
              <a:buNone/>
            </a:pPr>
            <a:r>
              <a:rPr lang="en-US" altLang="en-US" sz="1600" dirty="0">
                <a:latin typeface="Consolas" pitchFamily="49" charset="0"/>
                <a:cs typeface="Consolas" pitchFamily="49" charset="0"/>
              </a:rPr>
              <a:t>{</a:t>
            </a:r>
          </a:p>
          <a:p>
            <a:pPr eaLnBrk="1" hangingPunct="1">
              <a:spcBef>
                <a:spcPct val="30000"/>
              </a:spcBef>
              <a:buFontTx/>
              <a:buNone/>
            </a:pPr>
            <a:r>
              <a:rPr lang="en-US" altLang="en-US" sz="1600" dirty="0">
                <a:latin typeface="Consolas" pitchFamily="49" charset="0"/>
                <a:cs typeface="Consolas" pitchFamily="49" charset="0"/>
              </a:rPr>
              <a:t>     Foo f = new Foo();</a:t>
            </a:r>
          </a:p>
          <a:p>
            <a:pPr eaLnBrk="1" hangingPunct="1">
              <a:spcBef>
                <a:spcPct val="30000"/>
              </a:spcBef>
              <a:buFontTx/>
              <a:buNone/>
            </a:pPr>
            <a:r>
              <a:rPr lang="en-US" altLang="en-US" sz="1600" dirty="0">
                <a:latin typeface="Consolas" pitchFamily="49" charset="0"/>
                <a:cs typeface="Consolas" pitchFamily="49" charset="0"/>
              </a:rPr>
              <a:t>     f.fun()</a:t>
            </a:r>
          </a:p>
          <a:p>
            <a:pPr eaLnBrk="1" hangingPunct="1">
              <a:spcBef>
                <a:spcPct val="30000"/>
              </a:spcBef>
              <a:buFontTx/>
              <a:buNone/>
            </a:pPr>
            <a:r>
              <a:rPr lang="en-US" altLang="en-US" sz="1600" dirty="0">
                <a:latin typeface="Consolas" pitchFamily="49" charset="0"/>
                <a:cs typeface="Consolas" pitchFamily="49" charset="0"/>
              </a:rPr>
              <a:t>}</a:t>
            </a:r>
          </a:p>
        </p:txBody>
      </p:sp>
      <p:grpSp>
        <p:nvGrpSpPr>
          <p:cNvPr id="4" name="Group 11"/>
          <p:cNvGrpSpPr>
            <a:grpSpLocks/>
          </p:cNvGrpSpPr>
          <p:nvPr/>
        </p:nvGrpSpPr>
        <p:grpSpPr bwMode="auto">
          <a:xfrm>
            <a:off x="1358900" y="5400675"/>
            <a:ext cx="4927600" cy="965200"/>
            <a:chOff x="584" y="3496"/>
            <a:chExt cx="3104" cy="608"/>
          </a:xfrm>
        </p:grpSpPr>
        <p:sp>
          <p:nvSpPr>
            <p:cNvPr id="56328" name="Oval 12"/>
            <p:cNvSpPr>
              <a:spLocks noChangeArrowheads="1"/>
            </p:cNvSpPr>
            <p:nvPr/>
          </p:nvSpPr>
          <p:spPr bwMode="auto">
            <a:xfrm>
              <a:off x="584" y="3864"/>
              <a:ext cx="688" cy="24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dirty="0">
                <a:latin typeface="Arial" charset="0"/>
              </a:endParaRPr>
            </a:p>
          </p:txBody>
        </p:sp>
        <p:sp>
          <p:nvSpPr>
            <p:cNvPr id="56329" name="Line 13"/>
            <p:cNvSpPr>
              <a:spLocks noChangeShapeType="1"/>
            </p:cNvSpPr>
            <p:nvPr/>
          </p:nvSpPr>
          <p:spPr bwMode="auto">
            <a:xfrm flipH="1">
              <a:off x="1272" y="3744"/>
              <a:ext cx="1400" cy="2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56330" name="Text Box 14"/>
            <p:cNvSpPr txBox="1">
              <a:spLocks noChangeArrowheads="1"/>
            </p:cNvSpPr>
            <p:nvPr/>
          </p:nvSpPr>
          <p:spPr bwMode="auto">
            <a:xfrm>
              <a:off x="2648" y="3496"/>
              <a:ext cx="1040"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dirty="0">
                  <a:solidFill>
                    <a:srgbClr val="FF0000"/>
                  </a:solidFill>
                  <a:latin typeface="Arial" charset="0"/>
                </a:rPr>
                <a:t>This change has broken me! </a:t>
              </a:r>
              <a:r>
                <a:rPr lang="en-US" altLang="en-US" sz="1800" b="1" dirty="0">
                  <a:solidFill>
                    <a:srgbClr val="FF0000"/>
                  </a:solidFill>
                  <a:latin typeface="Arial" charset="0"/>
                  <a:sym typeface="Wingdings" pitchFamily="2" charset="2"/>
                </a:rPr>
                <a:t></a:t>
              </a:r>
              <a:endParaRPr lang="en-US" altLang="en-US" sz="1800" b="1" dirty="0">
                <a:solidFill>
                  <a:srgbClr val="FF0000"/>
                </a:solidFill>
                <a:latin typeface="Arial" charset="0"/>
              </a:endParaRPr>
            </a:p>
          </p:txBody>
        </p:sp>
      </p:grpSp>
    </p:spTree>
    <p:extLst>
      <p:ext uri="{BB962C8B-B14F-4D97-AF65-F5344CB8AC3E}">
        <p14:creationId xmlns:p14="http://schemas.microsoft.com/office/powerpoint/2010/main" val="7871895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4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425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3" grpId="0" build="p"/>
      <p:bldP spid="3942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Terminology: Methods Vs. Functions</a:t>
            </a:r>
          </a:p>
        </p:txBody>
      </p:sp>
      <p:sp>
        <p:nvSpPr>
          <p:cNvPr id="3" name="Content Placeholder 2"/>
          <p:cNvSpPr>
            <a:spLocks noGrp="1"/>
          </p:cNvSpPr>
          <p:nvPr>
            <p:ph idx="1"/>
          </p:nvPr>
        </p:nvSpPr>
        <p:spPr/>
        <p:txBody>
          <a:bodyPr/>
          <a:lstStyle/>
          <a:p>
            <a:pPr>
              <a:defRPr/>
            </a:pPr>
            <a:r>
              <a:rPr lang="en-US" dirty="0" smtClean="0"/>
              <a:t>Both include defining a block of code that be invoked via the name of the method or function (e.g., </a:t>
            </a:r>
            <a:r>
              <a:rPr lang="en-US" dirty="0" smtClean="0">
                <a:latin typeface="Consolas" panose="020B0609020204030204" pitchFamily="49" charset="0"/>
                <a:cs typeface="Consolas" panose="020B0609020204030204" pitchFamily="49" charset="0"/>
              </a:rPr>
              <a:t>print()</a:t>
            </a:r>
            <a:r>
              <a:rPr lang="en-US" dirty="0" smtClean="0">
                <a:cs typeface="Consolas" panose="020B0609020204030204" pitchFamily="49" charset="0"/>
              </a:rPr>
              <a:t> </a:t>
            </a:r>
            <a:r>
              <a:rPr lang="en-US" dirty="0" smtClean="0"/>
              <a:t>)</a:t>
            </a:r>
          </a:p>
          <a:p>
            <a:pPr>
              <a:defRPr/>
            </a:pPr>
            <a:r>
              <a:rPr lang="en-US" b="1" dirty="0" smtClean="0"/>
              <a:t>Methods</a:t>
            </a:r>
            <a:r>
              <a:rPr lang="en-US" dirty="0" smtClean="0"/>
              <a:t> a block of code that is </a:t>
            </a:r>
            <a:r>
              <a:rPr lang="en-US" i="1" dirty="0" smtClean="0"/>
              <a:t>defined within a class definition </a:t>
            </a:r>
            <a:r>
              <a:rPr lang="en-US" dirty="0" smtClean="0"/>
              <a:t>(Java example):</a:t>
            </a:r>
          </a:p>
          <a:p>
            <a:pPr marL="514350" lvl="2" indent="0">
              <a:buFont typeface="Arial" charset="0"/>
              <a:buNone/>
              <a:defRPr/>
            </a:pPr>
            <a:r>
              <a:rPr lang="en-US" altLang="en-US" dirty="0" smtClean="0">
                <a:latin typeface="Consolas" pitchFamily="49" charset="0"/>
                <a:cs typeface="Consolas" pitchFamily="49" charset="0"/>
              </a:rPr>
              <a:t>public </a:t>
            </a:r>
            <a:r>
              <a:rPr lang="en-US" altLang="en-US" dirty="0">
                <a:latin typeface="Consolas" pitchFamily="49" charset="0"/>
                <a:cs typeface="Consolas" pitchFamily="49" charset="0"/>
              </a:rPr>
              <a:t>class Person</a:t>
            </a:r>
          </a:p>
          <a:p>
            <a:pPr marL="514350" lvl="2" indent="0">
              <a:buFont typeface="Arial" charset="0"/>
              <a:buNone/>
              <a:defRPr/>
            </a:pPr>
            <a:r>
              <a:rPr lang="en-US" altLang="en-US" dirty="0">
                <a:latin typeface="Consolas" pitchFamily="49" charset="0"/>
                <a:cs typeface="Consolas" pitchFamily="49" charset="0"/>
              </a:rPr>
              <a:t>{</a:t>
            </a:r>
          </a:p>
          <a:p>
            <a:pPr marL="514350" lvl="2" indent="0">
              <a:buFont typeface="Arial" charset="0"/>
              <a:buNone/>
              <a:defRPr/>
            </a:pPr>
            <a:r>
              <a:rPr lang="en-US" altLang="en-US" dirty="0" smtClean="0">
                <a:latin typeface="Consolas" pitchFamily="49" charset="0"/>
                <a:cs typeface="Consolas" pitchFamily="49" charset="0"/>
              </a:rPr>
              <a:t>    public </a:t>
            </a:r>
            <a:r>
              <a:rPr lang="en-US" altLang="en-US" dirty="0">
                <a:latin typeface="Consolas" pitchFamily="49" charset="0"/>
                <a:cs typeface="Consolas" pitchFamily="49" charset="0"/>
              </a:rPr>
              <a:t>Person</a:t>
            </a:r>
            <a:r>
              <a:rPr lang="en-US" altLang="en-US" dirty="0" smtClean="0">
                <a:latin typeface="Consolas" pitchFamily="49" charset="0"/>
                <a:cs typeface="Consolas" pitchFamily="49" charset="0"/>
              </a:rPr>
              <a:t>() { ... }</a:t>
            </a:r>
            <a:endParaRPr lang="en-US" altLang="en-US" dirty="0">
              <a:latin typeface="Consolas" pitchFamily="49" charset="0"/>
              <a:cs typeface="Consolas" pitchFamily="49" charset="0"/>
            </a:endParaRPr>
          </a:p>
          <a:p>
            <a:pPr marL="514350" lvl="2" indent="0">
              <a:buFont typeface="Arial" charset="0"/>
              <a:buNone/>
              <a:defRPr/>
            </a:pPr>
            <a:endParaRPr lang="en-US" altLang="en-US" dirty="0">
              <a:latin typeface="Consolas" pitchFamily="49" charset="0"/>
              <a:cs typeface="Consolas" pitchFamily="49" charset="0"/>
            </a:endParaRPr>
          </a:p>
          <a:p>
            <a:pPr marL="514350" lvl="2" indent="0">
              <a:buFont typeface="Arial" charset="0"/>
              <a:buNone/>
              <a:defRPr/>
            </a:pPr>
            <a:r>
              <a:rPr lang="en-US" altLang="en-US" dirty="0">
                <a:latin typeface="Consolas" pitchFamily="49" charset="0"/>
                <a:cs typeface="Consolas" pitchFamily="49" charset="0"/>
              </a:rPr>
              <a:t>    public void sayAge</a:t>
            </a:r>
            <a:r>
              <a:rPr lang="en-US" altLang="en-US" dirty="0" smtClean="0">
                <a:latin typeface="Consolas" pitchFamily="49" charset="0"/>
                <a:cs typeface="Consolas" pitchFamily="49" charset="0"/>
              </a:rPr>
              <a:t>() </a:t>
            </a:r>
            <a:r>
              <a:rPr lang="en-US" altLang="en-US" dirty="0">
                <a:latin typeface="Consolas" pitchFamily="49" charset="0"/>
                <a:cs typeface="Consolas" pitchFamily="49" charset="0"/>
              </a:rPr>
              <a:t>{ ... }</a:t>
            </a:r>
          </a:p>
          <a:p>
            <a:pPr marL="514350" lvl="2" indent="0">
              <a:buFont typeface="Arial" charset="0"/>
              <a:buNone/>
              <a:defRPr/>
            </a:pPr>
            <a:r>
              <a:rPr lang="en-US" altLang="en-US" dirty="0" smtClean="0">
                <a:latin typeface="Consolas" pitchFamily="49" charset="0"/>
                <a:cs typeface="Consolas" pitchFamily="49" charset="0"/>
              </a:rPr>
              <a:t>}</a:t>
            </a:r>
            <a:endParaRPr lang="en-US" altLang="en-US" dirty="0">
              <a:latin typeface="Consolas" pitchFamily="49" charset="0"/>
              <a:cs typeface="Consolas" pitchFamily="49" charset="0"/>
            </a:endParaRPr>
          </a:p>
          <a:p>
            <a:pPr marL="285750" indent="-285750">
              <a:defRPr/>
            </a:pPr>
            <a:r>
              <a:rPr lang="en-US" altLang="en-US" dirty="0" smtClean="0">
                <a:cs typeface="Consolas" pitchFamily="49" charset="0"/>
              </a:rPr>
              <a:t>Every object that is an instance of this class (e.g., </a:t>
            </a:r>
            <a:r>
              <a:rPr lang="en-US" altLang="en-US" dirty="0" smtClean="0">
                <a:latin typeface="Consolas" panose="020B0609020204030204" pitchFamily="49" charset="0"/>
                <a:cs typeface="Consolas" panose="020B0609020204030204" pitchFamily="49" charset="0"/>
              </a:rPr>
              <a:t>jim</a:t>
            </a:r>
            <a:r>
              <a:rPr lang="en-US" altLang="en-US" dirty="0" smtClean="0">
                <a:cs typeface="Consolas" pitchFamily="49" charset="0"/>
              </a:rPr>
              <a:t> is an instance of a </a:t>
            </a:r>
            <a:r>
              <a:rPr lang="en-US" altLang="en-US" dirty="0" smtClean="0">
                <a:latin typeface="Consolas" panose="020B0609020204030204" pitchFamily="49" charset="0"/>
                <a:cs typeface="Consolas" panose="020B0609020204030204" pitchFamily="49" charset="0"/>
              </a:rPr>
              <a:t>Person</a:t>
            </a:r>
            <a:r>
              <a:rPr lang="en-US" altLang="en-US" dirty="0" smtClean="0">
                <a:cs typeface="Consolas" pitchFamily="49" charset="0"/>
              </a:rPr>
              <a:t>) will be able to invoke these methods.</a:t>
            </a:r>
            <a:endParaRPr lang="en-US" altLang="en-US" sz="2000" dirty="0" smtClean="0">
              <a:cs typeface="Consolas" pitchFamily="49" charset="0"/>
            </a:endParaRPr>
          </a:p>
          <a:p>
            <a:pPr marL="514350" lvl="2" indent="0">
              <a:buFont typeface="Arial" charset="0"/>
              <a:buNone/>
              <a:defRPr/>
            </a:pPr>
            <a:r>
              <a:rPr lang="en-US" altLang="en-US" dirty="0" smtClean="0">
                <a:latin typeface="Consolas" panose="020B0609020204030204" pitchFamily="49" charset="0"/>
                <a:cs typeface="Consolas" pitchFamily="49" charset="0"/>
              </a:rPr>
              <a:t>Person jim = new Person();</a:t>
            </a:r>
            <a:endParaRPr lang="en-US" altLang="en-US" dirty="0">
              <a:latin typeface="Consolas" pitchFamily="49" charset="0"/>
              <a:cs typeface="Consolas" pitchFamily="49" charset="0"/>
            </a:endParaRPr>
          </a:p>
          <a:p>
            <a:pPr marL="514350" lvl="2" indent="0">
              <a:buFont typeface="Arial" charset="0"/>
              <a:buNone/>
              <a:defRPr/>
            </a:pPr>
            <a:r>
              <a:rPr lang="en-US" altLang="en-US" dirty="0" smtClean="0">
                <a:latin typeface="Consolas" pitchFamily="49" charset="0"/>
                <a:cs typeface="Consolas" pitchFamily="49" charset="0"/>
              </a:rPr>
              <a:t>jim.sayAge();</a:t>
            </a:r>
            <a:endParaRPr lang="en-US" altLang="en-US" dirty="0">
              <a:latin typeface="Consolas" pitchFamily="49" charset="0"/>
              <a:cs typeface="Consolas" pitchFamily="49" charset="0"/>
            </a:endParaRPr>
          </a:p>
          <a:p>
            <a:pPr lvl="1">
              <a:defRPr/>
            </a:pPr>
            <a:endParaRPr lang="en-US" dirty="0"/>
          </a:p>
        </p:txBody>
      </p:sp>
    </p:spTree>
    <p:extLst>
      <p:ext uri="{BB962C8B-B14F-4D97-AF65-F5344CB8AC3E}">
        <p14:creationId xmlns:p14="http://schemas.microsoft.com/office/powerpoint/2010/main" val="13385240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Terms And Definitions</a:t>
            </a:r>
            <a:endParaRPr lang="en-US" dirty="0"/>
          </a:p>
        </p:txBody>
      </p:sp>
      <p:sp>
        <p:nvSpPr>
          <p:cNvPr id="3" name="Content Placeholder 2"/>
          <p:cNvSpPr>
            <a:spLocks noGrp="1"/>
          </p:cNvSpPr>
          <p:nvPr>
            <p:ph idx="1"/>
          </p:nvPr>
        </p:nvSpPr>
        <p:spPr/>
        <p:txBody>
          <a:bodyPr/>
          <a:lstStyle/>
          <a:p>
            <a:pPr lvl="0"/>
            <a:r>
              <a:rPr lang="en-US" dirty="0" smtClean="0"/>
              <a:t>Method vs. Function</a:t>
            </a:r>
            <a:endParaRPr lang="en-US" dirty="0"/>
          </a:p>
          <a:p>
            <a:pPr lvl="0"/>
            <a:r>
              <a:rPr lang="en-US" dirty="0"/>
              <a:t>Accessor method (“get”)</a:t>
            </a:r>
          </a:p>
          <a:p>
            <a:pPr lvl="0"/>
            <a:r>
              <a:rPr lang="en-US" dirty="0"/>
              <a:t>Mutator method (“set”)</a:t>
            </a:r>
          </a:p>
          <a:p>
            <a:pPr lvl="0"/>
            <a:r>
              <a:rPr lang="en-US" dirty="0"/>
              <a:t>Method overloading</a:t>
            </a:r>
          </a:p>
          <a:p>
            <a:pPr lvl="0"/>
            <a:r>
              <a:rPr lang="en-US" dirty="0"/>
              <a:t>Method signature</a:t>
            </a:r>
          </a:p>
          <a:p>
            <a:pPr lvl="0"/>
            <a:endParaRPr lang="en-US" dirty="0"/>
          </a:p>
        </p:txBody>
      </p:sp>
    </p:spTree>
    <p:extLst>
      <p:ext uri="{BB962C8B-B14F-4D97-AF65-F5344CB8AC3E}">
        <p14:creationId xmlns:p14="http://schemas.microsoft.com/office/powerpoint/2010/main" val="38725260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idx="4294967295"/>
          </p:nvPr>
        </p:nvSpPr>
        <p:spPr/>
        <p:txBody>
          <a:bodyPr lIns="92075" tIns="46038" rIns="92075" bIns="46038"/>
          <a:lstStyle/>
          <a:p>
            <a:r>
              <a:rPr lang="en-US" altLang="en-US" sz="3200" dirty="0" smtClean="0"/>
              <a:t>After This Section You Should Now Know</a:t>
            </a:r>
          </a:p>
        </p:txBody>
      </p:sp>
      <p:sp>
        <p:nvSpPr>
          <p:cNvPr id="87043" name="Rectangle 3"/>
          <p:cNvSpPr>
            <a:spLocks noGrp="1" noChangeArrowheads="1"/>
          </p:cNvSpPr>
          <p:nvPr>
            <p:ph type="body" idx="4294967295"/>
          </p:nvPr>
        </p:nvSpPr>
        <p:spPr/>
        <p:txBody>
          <a:bodyPr lIns="92075" tIns="46038" rIns="92075" bIns="46038"/>
          <a:lstStyle/>
          <a:p>
            <a:r>
              <a:rPr lang="en-US" altLang="en-US" sz="2400" dirty="0" smtClean="0"/>
              <a:t>What are accessor and mutator methods and how they can be used in conjunction  with encapsulation</a:t>
            </a:r>
          </a:p>
          <a:p>
            <a:r>
              <a:rPr lang="en-US" altLang="en-US" sz="2400" dirty="0" smtClean="0"/>
              <a:t>What is method overloading and why is this regarded as good style</a:t>
            </a:r>
          </a:p>
          <a:p>
            <a:endParaRPr lang="en-US" altLang="en-US" sz="2400" dirty="0" smtClean="0"/>
          </a:p>
        </p:txBody>
      </p:sp>
    </p:spTree>
    <p:extLst>
      <p:ext uri="{BB962C8B-B14F-4D97-AF65-F5344CB8AC3E}">
        <p14:creationId xmlns:p14="http://schemas.microsoft.com/office/powerpoint/2010/main" val="28536549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ea typeface="ＭＳ Ｐゴシック" pitchFamily="34" charset="-128"/>
              </a:rPr>
              <a:t>Copyright Notification</a:t>
            </a:r>
          </a:p>
        </p:txBody>
      </p:sp>
      <p:sp>
        <p:nvSpPr>
          <p:cNvPr id="44035" name="Content Placeholder 2"/>
          <p:cNvSpPr>
            <a:spLocks noGrp="1"/>
          </p:cNvSpPr>
          <p:nvPr>
            <p:ph idx="1"/>
          </p:nvPr>
        </p:nvSpPr>
        <p:spPr/>
        <p:txBody>
          <a:bodyPr/>
          <a:lstStyle/>
          <a:p>
            <a:r>
              <a:rPr lang="en-US" altLang="en-US" dirty="0" smtClean="0">
                <a:ea typeface="ＭＳ Ｐゴシック" pitchFamily="34" charset="-128"/>
              </a:rPr>
              <a:t>“Unless otherwise indicated, all images in this presentation are  used with permission from Microsoft.”</a:t>
            </a:r>
          </a:p>
        </p:txBody>
      </p:sp>
      <p:sp>
        <p:nvSpPr>
          <p:cNvPr id="4403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buChar char="-"/>
              <a:defRPr sz="2000">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buChar char="•"/>
              <a:defRPr>
                <a:solidFill>
                  <a:schemeClr val="tx1"/>
                </a:solidFill>
                <a:latin typeface="Calibri" pitchFamily="34" charset="0"/>
                <a:ea typeface="ＭＳ Ｐゴシック" pitchFamily="34" charset="-128"/>
              </a:defRPr>
            </a:lvl3pPr>
            <a:lvl4pPr marL="1600200" indent="-228600" eaLnBrk="0" hangingPunct="0">
              <a:spcBef>
                <a:spcPct val="10000"/>
              </a:spcBef>
              <a:defRPr>
                <a:solidFill>
                  <a:schemeClr val="tx1"/>
                </a:solidFill>
                <a:latin typeface="Calibri" pitchFamily="34" charset="0"/>
                <a:ea typeface="ＭＳ Ｐゴシック" pitchFamily="34" charset="-128"/>
              </a:defRPr>
            </a:lvl4pPr>
            <a:lvl5pPr marL="2057400" indent="-228600" eaLnBrk="0" hangingPunct="0">
              <a:spcBef>
                <a:spcPct val="10000"/>
              </a:spcBef>
              <a:defRPr>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900" dirty="0" smtClean="0">
                <a:solidFill>
                  <a:srgbClr val="898989"/>
                </a:solidFill>
                <a:latin typeface="Arial" charset="0"/>
              </a:rPr>
              <a:t>slide </a:t>
            </a:r>
            <a:fld id="{EE00C841-22E5-43E9-8D3D-9E5687F501B7}" type="slidenum">
              <a:rPr lang="en-US" altLang="en-US" sz="900" smtClean="0">
                <a:solidFill>
                  <a:srgbClr val="898989"/>
                </a:solidFill>
                <a:latin typeface="Arial" charset="0"/>
              </a:rPr>
              <a:pPr eaLnBrk="1" hangingPunct="1">
                <a:spcBef>
                  <a:spcPct val="0"/>
                </a:spcBef>
                <a:buFontTx/>
                <a:buNone/>
              </a:pPr>
              <a:t>22</a:t>
            </a:fld>
            <a:endParaRPr lang="en-US" altLang="en-US" sz="900" dirty="0" smtClean="0">
              <a:solidFill>
                <a:srgbClr val="898989"/>
              </a:solidFill>
              <a:latin typeface="Arial" charset="0"/>
            </a:endParaRPr>
          </a:p>
        </p:txBody>
      </p:sp>
    </p:spTree>
    <p:extLst>
      <p:ext uri="{BB962C8B-B14F-4D97-AF65-F5344CB8AC3E}">
        <p14:creationId xmlns:p14="http://schemas.microsoft.com/office/powerpoint/2010/main" val="964708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Terminology: </a:t>
            </a:r>
            <a:r>
              <a:rPr lang="en-US" altLang="en-US" dirty="0" smtClean="0">
                <a:solidFill>
                  <a:srgbClr val="FF0000"/>
                </a:solidFill>
              </a:rPr>
              <a:t>Methods</a:t>
            </a:r>
            <a:r>
              <a:rPr lang="en-US" altLang="en-US" dirty="0" smtClean="0"/>
              <a:t> Vs. </a:t>
            </a:r>
            <a:r>
              <a:rPr lang="en-US" altLang="en-US" dirty="0" smtClean="0">
                <a:solidFill>
                  <a:srgbClr val="00B050"/>
                </a:solidFill>
              </a:rPr>
              <a:t>Functions</a:t>
            </a:r>
            <a:r>
              <a:rPr lang="en-US" altLang="en-US" dirty="0" smtClean="0"/>
              <a:t> (2)</a:t>
            </a:r>
          </a:p>
        </p:txBody>
      </p:sp>
      <p:sp>
        <p:nvSpPr>
          <p:cNvPr id="39939" name="Content Placeholder 2"/>
          <p:cNvSpPr>
            <a:spLocks noGrp="1"/>
          </p:cNvSpPr>
          <p:nvPr>
            <p:ph idx="1"/>
          </p:nvPr>
        </p:nvSpPr>
        <p:spPr/>
        <p:txBody>
          <a:bodyPr/>
          <a:lstStyle/>
          <a:p>
            <a:r>
              <a:rPr lang="en-US" altLang="en-US" sz="2000" b="1" dirty="0" smtClean="0"/>
              <a:t>Functions</a:t>
            </a:r>
            <a:r>
              <a:rPr lang="en-US" altLang="en-US" sz="2000" dirty="0" smtClean="0"/>
              <a:t> a block of code that is </a:t>
            </a:r>
            <a:r>
              <a:rPr lang="en-US" altLang="en-US" sz="2000" i="1" dirty="0" smtClean="0"/>
              <a:t>defined outside or independent of a class </a:t>
            </a:r>
            <a:r>
              <a:rPr lang="en-US" altLang="en-US" sz="2000" dirty="0" smtClean="0"/>
              <a:t>(Python example – it’s largely not possible to do this in Java):</a:t>
            </a:r>
          </a:p>
          <a:p>
            <a:pPr marL="342900" lvl="1" indent="0">
              <a:buFont typeface="Arial" charset="0"/>
              <a:buNone/>
            </a:pPr>
            <a:r>
              <a:rPr lang="en-US" altLang="en-US" sz="1800" dirty="0" smtClean="0">
                <a:solidFill>
                  <a:srgbClr val="0000FF"/>
                </a:solidFill>
                <a:latin typeface="Consolas" pitchFamily="49" charset="0"/>
                <a:cs typeface="Consolas" pitchFamily="49" charset="0"/>
              </a:rPr>
              <a:t># Defining m</a:t>
            </a:r>
            <a:r>
              <a:rPr lang="en-US" altLang="en-US" sz="1800" u="sng" dirty="0" smtClean="0">
                <a:solidFill>
                  <a:srgbClr val="0000FF"/>
                </a:solidFill>
                <a:latin typeface="Consolas" pitchFamily="49" charset="0"/>
                <a:cs typeface="Consolas" pitchFamily="49" charset="0"/>
              </a:rPr>
              <a:t>ethod</a:t>
            </a:r>
            <a:r>
              <a:rPr lang="en-US" altLang="en-US" sz="1800" dirty="0" smtClean="0">
                <a:solidFill>
                  <a:srgbClr val="0000FF"/>
                </a:solidFill>
                <a:latin typeface="Consolas" pitchFamily="49" charset="0"/>
                <a:cs typeface="Consolas" pitchFamily="49" charset="0"/>
              </a:rPr>
              <a:t> sayBye()</a:t>
            </a:r>
          </a:p>
          <a:p>
            <a:pPr marL="342900" lvl="1" indent="0">
              <a:buFont typeface="Arial" charset="0"/>
              <a:buNone/>
            </a:pPr>
            <a:r>
              <a:rPr lang="en-US" altLang="en-US" sz="1800" dirty="0" smtClean="0">
                <a:latin typeface="Consolas" pitchFamily="49" charset="0"/>
                <a:cs typeface="Consolas" pitchFamily="49" charset="0"/>
              </a:rPr>
              <a:t>class Person:</a:t>
            </a:r>
          </a:p>
          <a:p>
            <a:pPr marL="342900" lvl="1" indent="0">
              <a:buFont typeface="Arial" charset="0"/>
              <a:buNone/>
            </a:pPr>
            <a:r>
              <a:rPr lang="en-US" altLang="en-US" sz="1800" dirty="0" smtClean="0">
                <a:solidFill>
                  <a:srgbClr val="FF0000"/>
                </a:solidFill>
                <a:latin typeface="Consolas" pitchFamily="49" charset="0"/>
                <a:cs typeface="Consolas" pitchFamily="49" charset="0"/>
              </a:rPr>
              <a:t>    def sayBye(self):</a:t>
            </a:r>
          </a:p>
          <a:p>
            <a:pPr marL="342900" lvl="1" indent="0">
              <a:buFont typeface="Arial" charset="0"/>
              <a:buNone/>
            </a:pPr>
            <a:r>
              <a:rPr lang="en-US" altLang="en-US" sz="1800" dirty="0" smtClean="0">
                <a:solidFill>
                  <a:srgbClr val="FF0000"/>
                </a:solidFill>
                <a:latin typeface="Consolas" pitchFamily="49" charset="0"/>
                <a:cs typeface="Consolas" pitchFamily="49" charset="0"/>
              </a:rPr>
              <a:t>        </a:t>
            </a:r>
            <a:r>
              <a:rPr lang="en-US" altLang="en-US" sz="1800" dirty="0">
                <a:solidFill>
                  <a:srgbClr val="FF0000"/>
                </a:solidFill>
                <a:latin typeface="Consolas" pitchFamily="49" charset="0"/>
                <a:cs typeface="Consolas" pitchFamily="49" charset="0"/>
              </a:rPr>
              <a:t>print("Hosta </a:t>
            </a:r>
            <a:r>
              <a:rPr lang="en-US" altLang="en-US" sz="1800" dirty="0" smtClean="0">
                <a:solidFill>
                  <a:srgbClr val="FF0000"/>
                </a:solidFill>
                <a:latin typeface="Consolas" pitchFamily="49" charset="0"/>
                <a:cs typeface="Consolas" pitchFamily="49" charset="0"/>
              </a:rPr>
              <a:t>lavista!")</a:t>
            </a:r>
          </a:p>
          <a:p>
            <a:pPr marL="342900" lvl="1" indent="0">
              <a:buFont typeface="Arial" charset="0"/>
              <a:buNone/>
            </a:pPr>
            <a:endParaRPr lang="en-US" altLang="en-US" sz="1800" dirty="0">
              <a:latin typeface="Consolas" pitchFamily="49" charset="0"/>
              <a:cs typeface="Consolas" pitchFamily="49" charset="0"/>
            </a:endParaRPr>
          </a:p>
          <a:p>
            <a:pPr marL="342900" lvl="1" indent="0">
              <a:buFont typeface="Arial" charset="0"/>
              <a:buNone/>
            </a:pPr>
            <a:r>
              <a:rPr lang="en-US" altLang="en-US" sz="1800" dirty="0">
                <a:solidFill>
                  <a:srgbClr val="0000FF"/>
                </a:solidFill>
                <a:latin typeface="Consolas" pitchFamily="49" charset="0"/>
                <a:cs typeface="Consolas" pitchFamily="49" charset="0"/>
              </a:rPr>
              <a:t># </a:t>
            </a:r>
            <a:r>
              <a:rPr lang="en-US" altLang="en-US" sz="1800" dirty="0" smtClean="0">
                <a:solidFill>
                  <a:srgbClr val="0000FF"/>
                </a:solidFill>
                <a:latin typeface="Consolas" pitchFamily="49" charset="0"/>
                <a:cs typeface="Consolas" pitchFamily="49" charset="0"/>
              </a:rPr>
              <a:t>Methods </a:t>
            </a:r>
            <a:r>
              <a:rPr lang="en-US" altLang="en-US" sz="1800" dirty="0">
                <a:solidFill>
                  <a:srgbClr val="0000FF"/>
                </a:solidFill>
                <a:latin typeface="Consolas" pitchFamily="49" charset="0"/>
                <a:cs typeface="Consolas" pitchFamily="49" charset="0"/>
              </a:rPr>
              <a:t>are called via an object</a:t>
            </a:r>
          </a:p>
          <a:p>
            <a:pPr marL="342900" lvl="1" indent="0">
              <a:buFont typeface="Arial" charset="0"/>
              <a:buNone/>
            </a:pPr>
            <a:r>
              <a:rPr lang="en-US" altLang="en-US" sz="1800" dirty="0">
                <a:solidFill>
                  <a:srgbClr val="FF0000"/>
                </a:solidFill>
                <a:latin typeface="Consolas" pitchFamily="49" charset="0"/>
                <a:cs typeface="Consolas" pitchFamily="49" charset="0"/>
              </a:rPr>
              <a:t>jim = Person()</a:t>
            </a:r>
          </a:p>
          <a:p>
            <a:pPr marL="342900" lvl="1" indent="0">
              <a:buFont typeface="Arial" charset="0"/>
              <a:buNone/>
            </a:pPr>
            <a:r>
              <a:rPr lang="en-US" altLang="en-US" sz="1800" dirty="0">
                <a:solidFill>
                  <a:srgbClr val="FF0000"/>
                </a:solidFill>
                <a:latin typeface="Consolas" pitchFamily="49" charset="0"/>
                <a:cs typeface="Consolas" pitchFamily="49" charset="0"/>
              </a:rPr>
              <a:t>jim.sayBye()</a:t>
            </a:r>
            <a:endParaRPr lang="en-US" altLang="en-US" sz="1800" dirty="0">
              <a:solidFill>
                <a:srgbClr val="FF0000"/>
              </a:solidFill>
            </a:endParaRPr>
          </a:p>
          <a:p>
            <a:pPr marL="342900" lvl="1" indent="0">
              <a:buFont typeface="Arial" charset="0"/>
              <a:buNone/>
            </a:pPr>
            <a:endParaRPr lang="en-US" altLang="en-US" sz="1800" dirty="0" smtClean="0">
              <a:latin typeface="Consolas" pitchFamily="49" charset="0"/>
              <a:cs typeface="Consolas" pitchFamily="49" charset="0"/>
            </a:endParaRPr>
          </a:p>
          <a:p>
            <a:pPr marL="342900" lvl="1" indent="0">
              <a:buFont typeface="Arial" charset="0"/>
              <a:buNone/>
            </a:pPr>
            <a:r>
              <a:rPr lang="en-US" altLang="en-US" sz="1800" dirty="0" smtClean="0">
                <a:solidFill>
                  <a:srgbClr val="0000FF"/>
                </a:solidFill>
                <a:latin typeface="Consolas" pitchFamily="49" charset="0"/>
                <a:cs typeface="Consolas" pitchFamily="49" charset="0"/>
              </a:rPr>
              <a:t># Defining f</a:t>
            </a:r>
            <a:r>
              <a:rPr lang="en-US" altLang="en-US" sz="1800" u="sng" dirty="0" smtClean="0">
                <a:solidFill>
                  <a:srgbClr val="0000FF"/>
                </a:solidFill>
                <a:latin typeface="Consolas" pitchFamily="49" charset="0"/>
                <a:cs typeface="Consolas" pitchFamily="49" charset="0"/>
              </a:rPr>
              <a:t>unction</a:t>
            </a:r>
            <a:r>
              <a:rPr lang="en-US" altLang="en-US" sz="1800" dirty="0" smtClean="0">
                <a:solidFill>
                  <a:srgbClr val="0000FF"/>
                </a:solidFill>
                <a:latin typeface="Consolas" pitchFamily="49" charset="0"/>
                <a:cs typeface="Consolas" pitchFamily="49" charset="0"/>
              </a:rPr>
              <a:t>: sayBye()</a:t>
            </a:r>
          </a:p>
          <a:p>
            <a:pPr marL="342900" lvl="1" indent="0">
              <a:buFont typeface="Arial" charset="0"/>
              <a:buNone/>
            </a:pPr>
            <a:r>
              <a:rPr lang="en-US" altLang="en-US" sz="1800" dirty="0" smtClean="0">
                <a:solidFill>
                  <a:srgbClr val="00B050"/>
                </a:solidFill>
                <a:latin typeface="Consolas" pitchFamily="49" charset="0"/>
                <a:cs typeface="Consolas" pitchFamily="49" charset="0"/>
              </a:rPr>
              <a:t>def sayBye():</a:t>
            </a:r>
          </a:p>
          <a:p>
            <a:pPr marL="342900" lvl="1" indent="0">
              <a:buFont typeface="Arial" charset="0"/>
              <a:buNone/>
            </a:pPr>
            <a:r>
              <a:rPr lang="en-US" altLang="en-US" sz="1800" dirty="0" smtClean="0">
                <a:solidFill>
                  <a:srgbClr val="00B050"/>
                </a:solidFill>
                <a:latin typeface="Consolas" pitchFamily="49" charset="0"/>
                <a:cs typeface="Consolas" pitchFamily="49" charset="0"/>
              </a:rPr>
              <a:t>    </a:t>
            </a:r>
            <a:r>
              <a:rPr lang="en-US" altLang="en-US" sz="1800" dirty="0">
                <a:solidFill>
                  <a:srgbClr val="00B050"/>
                </a:solidFill>
                <a:latin typeface="Consolas" pitchFamily="49" charset="0"/>
                <a:cs typeface="Consolas" pitchFamily="49" charset="0"/>
              </a:rPr>
              <a:t>print("Hosta </a:t>
            </a:r>
            <a:r>
              <a:rPr lang="en-US" altLang="en-US" sz="1800" dirty="0" smtClean="0">
                <a:solidFill>
                  <a:srgbClr val="00B050"/>
                </a:solidFill>
                <a:latin typeface="Consolas" pitchFamily="49" charset="0"/>
                <a:cs typeface="Consolas" pitchFamily="49" charset="0"/>
              </a:rPr>
              <a:t>lavista!")</a:t>
            </a:r>
          </a:p>
          <a:p>
            <a:pPr marL="342900" lvl="1" indent="0">
              <a:buFont typeface="Arial" charset="0"/>
              <a:buNone/>
            </a:pPr>
            <a:endParaRPr lang="en-US" altLang="en-US" sz="1800" dirty="0" smtClean="0">
              <a:latin typeface="Consolas" pitchFamily="49" charset="0"/>
              <a:cs typeface="Consolas" pitchFamily="49" charset="0"/>
            </a:endParaRPr>
          </a:p>
          <a:p>
            <a:pPr marL="342900" lvl="1" indent="0">
              <a:buFont typeface="Arial" charset="0"/>
              <a:buNone/>
            </a:pPr>
            <a:r>
              <a:rPr lang="en-US" altLang="en-US" sz="1800" dirty="0" smtClean="0">
                <a:solidFill>
                  <a:srgbClr val="0000FF"/>
                </a:solidFill>
                <a:latin typeface="Consolas" pitchFamily="49" charset="0"/>
                <a:cs typeface="Consolas" pitchFamily="49" charset="0"/>
              </a:rPr>
              <a:t># Functions are called without creating an object</a:t>
            </a:r>
          </a:p>
          <a:p>
            <a:pPr marL="342900" lvl="1" indent="0">
              <a:buFont typeface="Arial" charset="0"/>
              <a:buNone/>
            </a:pPr>
            <a:r>
              <a:rPr lang="en-US" altLang="en-US" sz="1800" dirty="0" smtClean="0">
                <a:solidFill>
                  <a:srgbClr val="00B050"/>
                </a:solidFill>
                <a:latin typeface="Consolas" pitchFamily="49" charset="0"/>
                <a:cs typeface="Consolas" pitchFamily="49" charset="0"/>
              </a:rPr>
              <a:t>sayBye()  </a:t>
            </a:r>
          </a:p>
          <a:p>
            <a:pPr>
              <a:buFont typeface="Arial" charset="0"/>
              <a:buNone/>
            </a:pPr>
            <a:endParaRPr lang="en-US" altLang="en-US" dirty="0" smtClean="0"/>
          </a:p>
        </p:txBody>
      </p:sp>
    </p:spTree>
    <p:extLst>
      <p:ext uri="{BB962C8B-B14F-4D97-AF65-F5344CB8AC3E}">
        <p14:creationId xmlns:p14="http://schemas.microsoft.com/office/powerpoint/2010/main" val="2297585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z="3200" dirty="0" smtClean="0"/>
              <a:t>Methods Vs. Functions: Summary &amp; Recap</a:t>
            </a:r>
          </a:p>
        </p:txBody>
      </p:sp>
      <p:sp>
        <p:nvSpPr>
          <p:cNvPr id="40963" name="Text Placeholder 2"/>
          <p:cNvSpPr>
            <a:spLocks noGrp="1"/>
          </p:cNvSpPr>
          <p:nvPr>
            <p:ph type="body" idx="1"/>
          </p:nvPr>
        </p:nvSpPr>
        <p:spPr/>
        <p:txBody>
          <a:bodyPr/>
          <a:lstStyle/>
          <a:p>
            <a:r>
              <a:rPr lang="en-US" altLang="en-US" dirty="0" smtClean="0"/>
              <a:t>Methods</a:t>
            </a:r>
          </a:p>
        </p:txBody>
      </p:sp>
      <p:sp>
        <p:nvSpPr>
          <p:cNvPr id="4" name="Content Placeholder 3"/>
          <p:cNvSpPr>
            <a:spLocks noGrp="1"/>
          </p:cNvSpPr>
          <p:nvPr>
            <p:ph sz="half" idx="2"/>
          </p:nvPr>
        </p:nvSpPr>
        <p:spPr/>
        <p:txBody>
          <a:bodyPr/>
          <a:lstStyle/>
          <a:p>
            <a:r>
              <a:rPr lang="en-US" altLang="en-US" dirty="0" smtClean="0"/>
              <a:t>The Object-Oriented approach  to program decomposition.</a:t>
            </a:r>
          </a:p>
          <a:p>
            <a:r>
              <a:rPr lang="en-US" altLang="en-US" dirty="0" smtClean="0"/>
              <a:t>Break the program down into classes.</a:t>
            </a:r>
          </a:p>
          <a:p>
            <a:r>
              <a:rPr lang="en-US" altLang="en-US" dirty="0" smtClean="0"/>
              <a:t>Each class will have a number of methods.</a:t>
            </a:r>
          </a:p>
          <a:p>
            <a:r>
              <a:rPr lang="en-US" altLang="en-US" dirty="0" smtClean="0"/>
              <a:t>Methods are invoked/called through an instance of a class (an object).</a:t>
            </a:r>
          </a:p>
        </p:txBody>
      </p:sp>
      <p:sp>
        <p:nvSpPr>
          <p:cNvPr id="40965" name="Text Placeholder 4"/>
          <p:cNvSpPr>
            <a:spLocks noGrp="1"/>
          </p:cNvSpPr>
          <p:nvPr>
            <p:ph type="body" sz="quarter" idx="3"/>
          </p:nvPr>
        </p:nvSpPr>
        <p:spPr/>
        <p:txBody>
          <a:bodyPr/>
          <a:lstStyle/>
          <a:p>
            <a:r>
              <a:rPr lang="en-US" altLang="en-US" dirty="0" smtClean="0"/>
              <a:t>Functions</a:t>
            </a:r>
          </a:p>
        </p:txBody>
      </p:sp>
      <p:sp>
        <p:nvSpPr>
          <p:cNvPr id="6" name="Content Placeholder 5"/>
          <p:cNvSpPr>
            <a:spLocks noGrp="1"/>
          </p:cNvSpPr>
          <p:nvPr>
            <p:ph sz="quarter" idx="4"/>
          </p:nvPr>
        </p:nvSpPr>
        <p:spPr/>
        <p:txBody>
          <a:bodyPr/>
          <a:lstStyle/>
          <a:p>
            <a:r>
              <a:rPr lang="en-US" altLang="en-US" dirty="0" smtClean="0"/>
              <a:t>The procedural (procedure = function) approach  to program decomposition.</a:t>
            </a:r>
          </a:p>
          <a:p>
            <a:r>
              <a:rPr lang="en-US" altLang="en-US" dirty="0" smtClean="0"/>
              <a:t>Break the program down into functions.</a:t>
            </a:r>
          </a:p>
          <a:p>
            <a:r>
              <a:rPr lang="en-US" altLang="en-US" dirty="0" smtClean="0"/>
              <a:t>Functions can be invoked or called without creating any objects.</a:t>
            </a:r>
          </a:p>
        </p:txBody>
      </p:sp>
    </p:spTree>
    <p:extLst>
      <p:ext uri="{BB962C8B-B14F-4D97-AF65-F5344CB8AC3E}">
        <p14:creationId xmlns:p14="http://schemas.microsoft.com/office/powerpoint/2010/main" val="4874465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z="3200" dirty="0" smtClean="0"/>
              <a:t>Second Example: Second Look</a:t>
            </a:r>
          </a:p>
        </p:txBody>
      </p:sp>
      <p:sp>
        <p:nvSpPr>
          <p:cNvPr id="41987" name="Text Placeholder 2"/>
          <p:cNvSpPr>
            <a:spLocks noGrp="1"/>
          </p:cNvSpPr>
          <p:nvPr>
            <p:ph type="body" idx="1"/>
          </p:nvPr>
        </p:nvSpPr>
        <p:spPr/>
        <p:txBody>
          <a:bodyPr/>
          <a:lstStyle/>
          <a:p>
            <a:r>
              <a:rPr lang="en-US" altLang="en-US" sz="2000" dirty="0" smtClean="0">
                <a:latin typeface="Consolas" pitchFamily="49" charset="0"/>
                <a:cs typeface="Consolas" pitchFamily="49" charset="0"/>
              </a:rPr>
              <a:t>Calls in Driver.java</a:t>
            </a:r>
          </a:p>
        </p:txBody>
      </p:sp>
      <p:sp>
        <p:nvSpPr>
          <p:cNvPr id="4" name="Content Placeholder 3"/>
          <p:cNvSpPr>
            <a:spLocks noGrp="1"/>
          </p:cNvSpPr>
          <p:nvPr>
            <p:ph sz="half" idx="2"/>
          </p:nvPr>
        </p:nvSpPr>
        <p:spPr/>
        <p:txBody>
          <a:bodyPr/>
          <a:lstStyle/>
          <a:p>
            <a:pPr marL="0" indent="0">
              <a:buFont typeface="Arial" charset="0"/>
              <a:buNone/>
            </a:pPr>
            <a:r>
              <a:rPr lang="en-US" altLang="en-US" sz="1600" dirty="0" smtClean="0">
                <a:latin typeface="Consolas" pitchFamily="49" charset="0"/>
                <a:cs typeface="Consolas" pitchFamily="49" charset="0"/>
              </a:rPr>
              <a:t> </a:t>
            </a:r>
          </a:p>
          <a:p>
            <a:pPr marL="0" indent="0">
              <a:buFont typeface="Arial" charset="0"/>
              <a:buNone/>
            </a:pPr>
            <a:endParaRPr lang="en-US" altLang="en-US" sz="1600" dirty="0" smtClean="0">
              <a:latin typeface="Consolas" pitchFamily="49" charset="0"/>
              <a:cs typeface="Consolas" pitchFamily="49" charset="0"/>
            </a:endParaRPr>
          </a:p>
          <a:p>
            <a:pPr marL="0" indent="0">
              <a:buFont typeface="Arial" charset="0"/>
              <a:buNone/>
            </a:pPr>
            <a:endParaRPr lang="en-US" altLang="en-US" sz="1600" dirty="0" smtClean="0">
              <a:latin typeface="Consolas" pitchFamily="49" charset="0"/>
              <a:cs typeface="Consolas" pitchFamily="49" charset="0"/>
            </a:endParaRPr>
          </a:p>
          <a:p>
            <a:pPr marL="0" indent="0">
              <a:buFont typeface="Arial" charset="0"/>
              <a:buNone/>
            </a:pPr>
            <a:endParaRPr lang="en-US" altLang="en-US" sz="1600" dirty="0" smtClean="0">
              <a:latin typeface="Consolas" pitchFamily="49" charset="0"/>
              <a:cs typeface="Consolas" pitchFamily="49" charset="0"/>
            </a:endParaRPr>
          </a:p>
          <a:p>
            <a:pPr marL="0" indent="0">
              <a:buFont typeface="Arial" charset="0"/>
              <a:buNone/>
            </a:pPr>
            <a:r>
              <a:rPr lang="en-US" altLang="en-US" sz="1600" dirty="0" smtClean="0">
                <a:latin typeface="Consolas" pitchFamily="49" charset="0"/>
                <a:cs typeface="Consolas" pitchFamily="49" charset="0"/>
              </a:rPr>
              <a:t>Person jim = new Person();</a:t>
            </a:r>
          </a:p>
          <a:p>
            <a:pPr marL="0" indent="0">
              <a:buFont typeface="Arial" charset="0"/>
              <a:buNone/>
            </a:pPr>
            <a:endParaRPr lang="en-US" altLang="en-US" sz="1600" dirty="0" smtClean="0">
              <a:latin typeface="Consolas" pitchFamily="49" charset="0"/>
              <a:cs typeface="Consolas" pitchFamily="49" charset="0"/>
            </a:endParaRPr>
          </a:p>
          <a:p>
            <a:pPr marL="0" indent="0">
              <a:buFont typeface="Arial" charset="0"/>
              <a:buNone/>
            </a:pPr>
            <a:endParaRPr lang="en-US" altLang="en-US" sz="1600" dirty="0" smtClean="0">
              <a:latin typeface="Consolas" pitchFamily="49" charset="0"/>
              <a:cs typeface="Consolas" pitchFamily="49" charset="0"/>
            </a:endParaRPr>
          </a:p>
          <a:p>
            <a:pPr marL="0" indent="0">
              <a:buFont typeface="Arial" charset="0"/>
              <a:buNone/>
            </a:pPr>
            <a:r>
              <a:rPr lang="en-US" altLang="en-US" sz="1600" dirty="0" smtClean="0">
                <a:latin typeface="Consolas" pitchFamily="49" charset="0"/>
                <a:cs typeface="Consolas" pitchFamily="49" charset="0"/>
              </a:rPr>
              <a:t>jim.sayAge();</a:t>
            </a:r>
          </a:p>
        </p:txBody>
      </p:sp>
      <p:sp>
        <p:nvSpPr>
          <p:cNvPr id="41989" name="Text Placeholder 4"/>
          <p:cNvSpPr>
            <a:spLocks noGrp="1"/>
          </p:cNvSpPr>
          <p:nvPr>
            <p:ph type="body" sz="quarter" idx="3"/>
          </p:nvPr>
        </p:nvSpPr>
        <p:spPr/>
        <p:txBody>
          <a:bodyPr/>
          <a:lstStyle/>
          <a:p>
            <a:r>
              <a:rPr lang="en-US" altLang="en-US" sz="2000" dirty="0" smtClean="0">
                <a:latin typeface="Consolas" pitchFamily="49" charset="0"/>
                <a:cs typeface="Consolas" pitchFamily="49" charset="0"/>
              </a:rPr>
              <a:t>Person.java</a:t>
            </a:r>
          </a:p>
        </p:txBody>
      </p:sp>
      <p:sp>
        <p:nvSpPr>
          <p:cNvPr id="6" name="Content Placeholder 5"/>
          <p:cNvSpPr>
            <a:spLocks noGrp="1"/>
          </p:cNvSpPr>
          <p:nvPr>
            <p:ph sz="quarter" idx="4"/>
          </p:nvPr>
        </p:nvSpPr>
        <p:spPr/>
        <p:txBody>
          <a:bodyPr/>
          <a:lstStyle/>
          <a:p>
            <a:pPr marL="0" indent="0">
              <a:buFont typeface="Arial" charset="0"/>
              <a:buNone/>
            </a:pPr>
            <a:r>
              <a:rPr lang="en-US" altLang="en-US" sz="1600" dirty="0" smtClean="0">
                <a:latin typeface="Consolas" pitchFamily="49" charset="0"/>
                <a:cs typeface="Consolas" pitchFamily="49" charset="0"/>
              </a:rPr>
              <a:t>public class Person {</a:t>
            </a:r>
          </a:p>
          <a:p>
            <a:pPr marL="0" indent="0">
              <a:buFont typeface="Arial" charset="0"/>
              <a:buNone/>
            </a:pPr>
            <a:r>
              <a:rPr lang="en-US" altLang="en-US" sz="1600" dirty="0" smtClean="0">
                <a:latin typeface="Consolas" pitchFamily="49" charset="0"/>
                <a:cs typeface="Consolas" pitchFamily="49" charset="0"/>
              </a:rPr>
              <a:t>    private int age;</a:t>
            </a:r>
          </a:p>
          <a:p>
            <a:pPr marL="0" indent="0">
              <a:buFont typeface="Arial" charset="0"/>
              <a:buNone/>
            </a:pPr>
            <a:endParaRPr lang="en-US" altLang="en-US" sz="1600" dirty="0" smtClean="0">
              <a:latin typeface="Consolas" pitchFamily="49" charset="0"/>
              <a:cs typeface="Consolas" pitchFamily="49" charset="0"/>
            </a:endParaRPr>
          </a:p>
          <a:p>
            <a:pPr marL="0" indent="0">
              <a:buFont typeface="Arial" charset="0"/>
              <a:buNone/>
            </a:pPr>
            <a:r>
              <a:rPr lang="en-US" altLang="en-US" sz="1600" dirty="0" smtClean="0">
                <a:latin typeface="Consolas" pitchFamily="49" charset="0"/>
                <a:cs typeface="Consolas" pitchFamily="49" charset="0"/>
              </a:rPr>
              <a:t>    public Person() {</a:t>
            </a:r>
          </a:p>
          <a:p>
            <a:pPr marL="0" indent="0">
              <a:buFont typeface="Arial" charset="0"/>
              <a:buNone/>
            </a:pPr>
            <a:r>
              <a:rPr lang="en-US" altLang="en-US" sz="1600" dirty="0" smtClean="0">
                <a:latin typeface="Consolas" pitchFamily="49" charset="0"/>
                <a:cs typeface="Consolas" pitchFamily="49" charset="0"/>
              </a:rPr>
              <a:t>        age = in.nextInt();</a:t>
            </a:r>
          </a:p>
          <a:p>
            <a:pPr marL="0" indent="0">
              <a:buFont typeface="Arial" charset="0"/>
              <a:buNone/>
            </a:pPr>
            <a:r>
              <a:rPr lang="en-US" altLang="en-US" sz="1600" dirty="0" smtClean="0">
                <a:latin typeface="Consolas" pitchFamily="49" charset="0"/>
                <a:cs typeface="Consolas" pitchFamily="49" charset="0"/>
              </a:rPr>
              <a:t>    }</a:t>
            </a:r>
          </a:p>
          <a:p>
            <a:pPr marL="0" indent="0">
              <a:buFont typeface="Arial" charset="0"/>
              <a:buNone/>
            </a:pPr>
            <a:endParaRPr lang="en-US" altLang="en-US" sz="1600" dirty="0" smtClean="0">
              <a:latin typeface="Consolas" pitchFamily="49" charset="0"/>
              <a:cs typeface="Consolas" pitchFamily="49" charset="0"/>
            </a:endParaRPr>
          </a:p>
          <a:p>
            <a:pPr marL="0" indent="0">
              <a:buFont typeface="Arial" charset="0"/>
              <a:buNone/>
            </a:pPr>
            <a:r>
              <a:rPr lang="en-US" altLang="en-US" sz="1600" dirty="0" smtClean="0">
                <a:latin typeface="Consolas" pitchFamily="49" charset="0"/>
                <a:cs typeface="Consolas" pitchFamily="49" charset="0"/>
              </a:rPr>
              <a:t>    public void sayAge() {</a:t>
            </a:r>
          </a:p>
          <a:p>
            <a:pPr marL="0" indent="0">
              <a:buFont typeface="Arial" charset="0"/>
              <a:buNone/>
            </a:pPr>
            <a:r>
              <a:rPr lang="en-US" altLang="en-US" sz="1600" dirty="0" smtClean="0">
                <a:latin typeface="Consolas" pitchFamily="49" charset="0"/>
                <a:cs typeface="Consolas" pitchFamily="49" charset="0"/>
              </a:rPr>
              <a:t>        System.out.println("My age </a:t>
            </a:r>
          </a:p>
          <a:p>
            <a:pPr marL="0" indent="0">
              <a:buFont typeface="Arial" charset="0"/>
              <a:buNone/>
            </a:pPr>
            <a:r>
              <a:rPr lang="en-US" altLang="en-US" sz="1600" dirty="0" smtClean="0">
                <a:latin typeface="Consolas" pitchFamily="49" charset="0"/>
                <a:cs typeface="Consolas" pitchFamily="49" charset="0"/>
              </a:rPr>
              <a:t>                      is " + age);</a:t>
            </a:r>
          </a:p>
          <a:p>
            <a:pPr marL="0" indent="0">
              <a:buFont typeface="Arial" charset="0"/>
              <a:buNone/>
            </a:pPr>
            <a:r>
              <a:rPr lang="en-US" altLang="en-US" sz="1600" dirty="0" smtClean="0">
                <a:latin typeface="Consolas" pitchFamily="49" charset="0"/>
                <a:cs typeface="Consolas" pitchFamily="49" charset="0"/>
              </a:rPr>
              <a:t>    }</a:t>
            </a:r>
          </a:p>
          <a:p>
            <a:pPr marL="0" indent="0">
              <a:buFont typeface="Arial" charset="0"/>
              <a:buNone/>
            </a:pPr>
            <a:r>
              <a:rPr lang="en-US" altLang="en-US" sz="1600" dirty="0" smtClean="0">
                <a:latin typeface="Consolas" pitchFamily="49" charset="0"/>
                <a:cs typeface="Consolas" pitchFamily="49" charset="0"/>
              </a:rPr>
              <a:t>}</a:t>
            </a:r>
          </a:p>
          <a:p>
            <a:pPr marL="0" indent="0">
              <a:buFont typeface="Arial" charset="0"/>
              <a:buNone/>
            </a:pPr>
            <a:endParaRPr lang="en-US" altLang="en-US" sz="1600" dirty="0" smtClean="0">
              <a:latin typeface="Consolas" pitchFamily="49" charset="0"/>
              <a:cs typeface="Consolas" pitchFamily="49" charset="0"/>
            </a:endParaRPr>
          </a:p>
        </p:txBody>
      </p:sp>
      <p:cxnSp>
        <p:nvCxnSpPr>
          <p:cNvPr id="8" name="Straight Arrow Connector 7"/>
          <p:cNvCxnSpPr/>
          <p:nvPr/>
        </p:nvCxnSpPr>
        <p:spPr>
          <a:xfrm>
            <a:off x="3397623" y="3675529"/>
            <a:ext cx="2209801"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981200" y="4607859"/>
            <a:ext cx="3124200"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228600" y="5402263"/>
            <a:ext cx="37338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t>More is needed:</a:t>
            </a:r>
          </a:p>
          <a:p>
            <a:pPr eaLnBrk="1" hangingPunct="1">
              <a:spcBef>
                <a:spcPct val="0"/>
              </a:spcBef>
            </a:pPr>
            <a:r>
              <a:rPr lang="en-US" altLang="en-US" sz="1800" dirty="0"/>
              <a:t>What if the attribute ‘</a:t>
            </a:r>
            <a:r>
              <a:rPr lang="en-US" altLang="en-US" sz="1800" dirty="0">
                <a:latin typeface="Consolas" pitchFamily="49" charset="0"/>
                <a:cs typeface="Consolas" pitchFamily="49" charset="0"/>
              </a:rPr>
              <a:t>age</a:t>
            </a:r>
            <a:r>
              <a:rPr lang="en-US" altLang="en-US" sz="1800" dirty="0"/>
              <a:t>’ needs to be modified later?</a:t>
            </a:r>
          </a:p>
          <a:p>
            <a:pPr eaLnBrk="1" hangingPunct="1">
              <a:spcBef>
                <a:spcPct val="0"/>
              </a:spcBef>
            </a:pPr>
            <a:r>
              <a:rPr lang="en-US" altLang="en-US" sz="1800" dirty="0"/>
              <a:t>How can age be accessed but not just via a </a:t>
            </a:r>
            <a:r>
              <a:rPr lang="en-US" altLang="en-US" sz="1800" dirty="0">
                <a:latin typeface="Consolas" pitchFamily="49" charset="0"/>
                <a:cs typeface="Consolas" pitchFamily="49" charset="0"/>
              </a:rPr>
              <a:t>print()</a:t>
            </a:r>
            <a:r>
              <a:rPr lang="en-US" altLang="en-US" sz="1800" dirty="0"/>
              <a:t>?</a:t>
            </a:r>
          </a:p>
        </p:txBody>
      </p:sp>
    </p:spTree>
    <p:extLst>
      <p:ext uri="{BB962C8B-B14F-4D97-AF65-F5344CB8AC3E}">
        <p14:creationId xmlns:p14="http://schemas.microsoft.com/office/powerpoint/2010/main" val="12807216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11">
                                            <p:txEl>
                                              <p:pRg st="0" end="0"/>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1">
                                            <p:txEl>
                                              <p:pRg st="1" end="1"/>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Viewing And Modifying Attributes</a:t>
            </a:r>
            <a:endParaRPr lang="en-US" dirty="0"/>
          </a:p>
        </p:txBody>
      </p:sp>
      <p:sp>
        <p:nvSpPr>
          <p:cNvPr id="3" name="Content Placeholder 2"/>
          <p:cNvSpPr>
            <a:spLocks noGrp="1"/>
          </p:cNvSpPr>
          <p:nvPr>
            <p:ph idx="1"/>
          </p:nvPr>
        </p:nvSpPr>
        <p:spPr/>
        <p:txBody>
          <a:bodyPr/>
          <a:lstStyle/>
          <a:p>
            <a:pPr marL="342900" indent="-342900">
              <a:lnSpc>
                <a:spcPct val="90000"/>
              </a:lnSpc>
              <a:buFontTx/>
              <a:buAutoNum type="arabicParenR"/>
            </a:pPr>
            <a:r>
              <a:rPr lang="en-US" altLang="en-US" b="1" dirty="0" smtClean="0"/>
              <a:t>New terms: Accessor</a:t>
            </a:r>
            <a:r>
              <a:rPr lang="en-US" altLang="en-US" dirty="0" smtClean="0"/>
              <a:t> </a:t>
            </a:r>
            <a:r>
              <a:rPr lang="en-US" altLang="en-US" b="1" dirty="0"/>
              <a:t>methods</a:t>
            </a:r>
            <a:r>
              <a:rPr lang="en-US" altLang="en-US" dirty="0"/>
              <a:t>:</a:t>
            </a:r>
            <a:r>
              <a:rPr lang="en-US" altLang="en-US" sz="2000" dirty="0"/>
              <a:t> ‘</a:t>
            </a:r>
            <a:r>
              <a:rPr lang="en-US" altLang="en-US" sz="2000" dirty="0">
                <a:latin typeface="Consolas" pitchFamily="49" charset="0"/>
              </a:rPr>
              <a:t>get()</a:t>
            </a:r>
            <a:r>
              <a:rPr lang="en-US" altLang="en-US" sz="2000" dirty="0"/>
              <a:t>’ </a:t>
            </a:r>
            <a:r>
              <a:rPr lang="en-US" altLang="en-US" dirty="0"/>
              <a:t>method</a:t>
            </a:r>
          </a:p>
          <a:p>
            <a:pPr marL="749300" lvl="1">
              <a:lnSpc>
                <a:spcPct val="90000"/>
              </a:lnSpc>
            </a:pPr>
            <a:r>
              <a:rPr lang="en-US" altLang="en-US" dirty="0"/>
              <a:t>Used to determine the current value of an attribute</a:t>
            </a:r>
          </a:p>
          <a:p>
            <a:pPr marL="749300" lvl="1">
              <a:lnSpc>
                <a:spcPct val="90000"/>
              </a:lnSpc>
            </a:pPr>
            <a:r>
              <a:rPr lang="en-US" altLang="en-US" dirty="0"/>
              <a:t>Example:</a:t>
            </a:r>
          </a:p>
          <a:p>
            <a:pPr marL="749300" lvl="1">
              <a:lnSpc>
                <a:spcPct val="90000"/>
              </a:lnSpc>
              <a:buFont typeface="Arial" charset="0"/>
              <a:buNone/>
            </a:pPr>
            <a:r>
              <a:rPr lang="en-US" altLang="en-US" sz="1600" dirty="0">
                <a:latin typeface="Consolas" pitchFamily="49" charset="0"/>
              </a:rPr>
              <a:t>   public int getAge()</a:t>
            </a:r>
          </a:p>
          <a:p>
            <a:pPr marL="749300" lvl="1">
              <a:lnSpc>
                <a:spcPct val="90000"/>
              </a:lnSpc>
              <a:buFont typeface="Arial" charset="0"/>
              <a:buNone/>
            </a:pPr>
            <a:r>
              <a:rPr lang="en-US" altLang="en-US" sz="1600" dirty="0">
                <a:latin typeface="Consolas" pitchFamily="49" charset="0"/>
              </a:rPr>
              <a:t>   {</a:t>
            </a:r>
          </a:p>
          <a:p>
            <a:pPr marL="749300" lvl="1">
              <a:lnSpc>
                <a:spcPct val="90000"/>
              </a:lnSpc>
              <a:buFont typeface="Arial" charset="0"/>
              <a:buNone/>
            </a:pPr>
            <a:r>
              <a:rPr lang="en-US" altLang="en-US" sz="1600" dirty="0">
                <a:latin typeface="Consolas" pitchFamily="49" charset="0"/>
              </a:rPr>
              <a:t>       return(age);</a:t>
            </a:r>
          </a:p>
          <a:p>
            <a:pPr marL="749300" lvl="1">
              <a:lnSpc>
                <a:spcPct val="90000"/>
              </a:lnSpc>
              <a:buFont typeface="Arial" charset="0"/>
              <a:buNone/>
            </a:pPr>
            <a:r>
              <a:rPr lang="en-US" altLang="en-US" sz="1600" dirty="0">
                <a:latin typeface="Consolas" pitchFamily="49" charset="0"/>
              </a:rPr>
              <a:t>   }</a:t>
            </a:r>
            <a:endParaRPr lang="en-US" altLang="en-US" sz="1600" b="1" dirty="0">
              <a:latin typeface="Consolas" pitchFamily="49" charset="0"/>
            </a:endParaRPr>
          </a:p>
          <a:p>
            <a:pPr marL="749300" lvl="1">
              <a:lnSpc>
                <a:spcPct val="90000"/>
              </a:lnSpc>
              <a:buFont typeface="Arial" charset="0"/>
              <a:buNone/>
            </a:pPr>
            <a:endParaRPr lang="en-US" altLang="en-US" sz="1800" dirty="0">
              <a:latin typeface="Times New Roman" pitchFamily="18" charset="0"/>
            </a:endParaRPr>
          </a:p>
          <a:p>
            <a:pPr marL="342900" indent="-342900">
              <a:lnSpc>
                <a:spcPct val="90000"/>
              </a:lnSpc>
              <a:buFontTx/>
              <a:buAutoNum type="arabicParenR"/>
            </a:pPr>
            <a:r>
              <a:rPr lang="en-US" altLang="en-US" b="1" dirty="0" smtClean="0"/>
              <a:t>New terms: Mutator </a:t>
            </a:r>
            <a:r>
              <a:rPr lang="en-US" altLang="en-US" b="1" dirty="0"/>
              <a:t>methods</a:t>
            </a:r>
            <a:r>
              <a:rPr lang="en-US" altLang="en-US" dirty="0"/>
              <a:t>: </a:t>
            </a:r>
            <a:r>
              <a:rPr lang="en-US" altLang="en-US" sz="2000" dirty="0"/>
              <a:t>‘</a:t>
            </a:r>
            <a:r>
              <a:rPr lang="en-US" altLang="en-US" sz="2000" dirty="0">
                <a:latin typeface="Consolas" pitchFamily="49" charset="0"/>
              </a:rPr>
              <a:t>set()</a:t>
            </a:r>
            <a:r>
              <a:rPr lang="en-US" altLang="en-US" sz="2000" dirty="0"/>
              <a:t>’ </a:t>
            </a:r>
            <a:r>
              <a:rPr lang="en-US" altLang="en-US" dirty="0"/>
              <a:t>method</a:t>
            </a:r>
          </a:p>
          <a:p>
            <a:pPr marL="749300" lvl="1">
              <a:lnSpc>
                <a:spcPct val="90000"/>
              </a:lnSpc>
            </a:pPr>
            <a:r>
              <a:rPr lang="en-US" altLang="en-US" dirty="0"/>
              <a:t>Used to change an attribute (set it to a new value)</a:t>
            </a:r>
          </a:p>
          <a:p>
            <a:pPr marL="749300" lvl="1">
              <a:lnSpc>
                <a:spcPct val="90000"/>
              </a:lnSpc>
            </a:pPr>
            <a:r>
              <a:rPr lang="en-US" altLang="en-US" dirty="0"/>
              <a:t>Example:</a:t>
            </a:r>
          </a:p>
          <a:p>
            <a:pPr marL="749300" lvl="1">
              <a:lnSpc>
                <a:spcPct val="90000"/>
              </a:lnSpc>
              <a:buFont typeface="Arial" charset="0"/>
              <a:buNone/>
            </a:pPr>
            <a:r>
              <a:rPr lang="en-US" altLang="en-US" sz="1600" dirty="0">
                <a:latin typeface="Consolas" pitchFamily="49" charset="0"/>
              </a:rPr>
              <a:t>   public void setAge(int anAge)</a:t>
            </a:r>
          </a:p>
          <a:p>
            <a:pPr marL="749300" lvl="1">
              <a:lnSpc>
                <a:spcPct val="90000"/>
              </a:lnSpc>
              <a:buFont typeface="Arial" charset="0"/>
              <a:buNone/>
            </a:pPr>
            <a:r>
              <a:rPr lang="en-US" altLang="en-US" sz="1600" dirty="0">
                <a:latin typeface="Consolas" pitchFamily="49" charset="0"/>
              </a:rPr>
              <a:t>   { </a:t>
            </a:r>
          </a:p>
          <a:p>
            <a:pPr marL="749300" lvl="1">
              <a:lnSpc>
                <a:spcPct val="90000"/>
              </a:lnSpc>
              <a:buFont typeface="Arial" charset="0"/>
              <a:buNone/>
            </a:pPr>
            <a:r>
              <a:rPr lang="en-US" altLang="en-US" sz="1600" dirty="0">
                <a:latin typeface="Consolas" pitchFamily="49" charset="0"/>
              </a:rPr>
              <a:t>       age = anAge;</a:t>
            </a:r>
          </a:p>
          <a:p>
            <a:pPr marL="749300" lvl="1">
              <a:lnSpc>
                <a:spcPct val="90000"/>
              </a:lnSpc>
              <a:buFont typeface="Arial" charset="0"/>
              <a:buNone/>
            </a:pPr>
            <a:r>
              <a:rPr lang="en-US" altLang="en-US" sz="1600" dirty="0">
                <a:latin typeface="Consolas" pitchFamily="49" charset="0"/>
              </a:rPr>
              <a:t>   }</a:t>
            </a:r>
          </a:p>
          <a:p>
            <a:pPr marL="342900" indent="-342900">
              <a:lnSpc>
                <a:spcPct val="90000"/>
              </a:lnSpc>
            </a:pPr>
            <a:endParaRPr lang="en-CA" altLang="en-US" sz="1600" dirty="0">
              <a:latin typeface="Consolas" pitchFamily="49" charset="0"/>
            </a:endParaRPr>
          </a:p>
          <a:p>
            <a:endParaRPr lang="en-US" dirty="0"/>
          </a:p>
        </p:txBody>
      </p:sp>
    </p:spTree>
    <p:extLst>
      <p:ext uri="{BB962C8B-B14F-4D97-AF65-F5344CB8AC3E}">
        <p14:creationId xmlns:p14="http://schemas.microsoft.com/office/powerpoint/2010/main" val="81530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p:txBody>
          <a:bodyPr/>
          <a:lstStyle/>
          <a:p>
            <a:r>
              <a:rPr lang="en-CA" altLang="en-US" dirty="0" smtClean="0"/>
              <a:t>Version 2 Of The Second (Real) </a:t>
            </a:r>
            <a:r>
              <a:rPr lang="en-CA" altLang="en-US" sz="3200" dirty="0" smtClean="0"/>
              <a:t>O-O Example</a:t>
            </a:r>
          </a:p>
        </p:txBody>
      </p:sp>
      <p:sp>
        <p:nvSpPr>
          <p:cNvPr id="44035" name="Rectangle 3"/>
          <p:cNvSpPr>
            <a:spLocks noGrp="1"/>
          </p:cNvSpPr>
          <p:nvPr>
            <p:ph type="body" idx="4294967295"/>
          </p:nvPr>
        </p:nvSpPr>
        <p:spPr/>
        <p:txBody>
          <a:bodyPr/>
          <a:lstStyle/>
          <a:p>
            <a:pPr>
              <a:lnSpc>
                <a:spcPct val="90000"/>
              </a:lnSpc>
              <a:buFont typeface="Arial" charset="0"/>
              <a:buNone/>
            </a:pPr>
            <a:r>
              <a:rPr lang="en-US" altLang="en-US" sz="2400" b="1" dirty="0" smtClean="0">
                <a:cs typeface="Consolas" pitchFamily="49" charset="0"/>
              </a:rPr>
              <a:t>Name of the folder containing the complete example</a:t>
            </a:r>
            <a:r>
              <a:rPr lang="en-US" altLang="en-US" sz="2400" dirty="0" smtClean="0">
                <a:cs typeface="Consolas" pitchFamily="49" charset="0"/>
              </a:rPr>
              <a:t>:</a:t>
            </a:r>
            <a:r>
              <a:rPr lang="en-CA" altLang="en-US" dirty="0">
                <a:cs typeface="Consolas" pitchFamily="49" charset="0"/>
              </a:rPr>
              <a:t> </a:t>
            </a:r>
            <a:r>
              <a:rPr lang="en-US" altLang="en-US" dirty="0" smtClean="0">
                <a:latin typeface="Consolas" pitchFamily="49" charset="0"/>
                <a:cs typeface="Consolas" pitchFamily="49" charset="0"/>
              </a:rPr>
              <a:t>third_accesorsMutators</a:t>
            </a:r>
            <a:endParaRPr lang="en-CA" altLang="en-US" dirty="0" smtClean="0">
              <a:latin typeface="Consolas" pitchFamily="49" charset="0"/>
              <a:cs typeface="Consolas" pitchFamily="49" charset="0"/>
            </a:endParaRPr>
          </a:p>
          <a:p>
            <a:pPr>
              <a:buFont typeface="Arial" charset="0"/>
              <a:buNone/>
            </a:pPr>
            <a:endParaRPr lang="en-CA" altLang="en-US" sz="2400" dirty="0" smtClean="0"/>
          </a:p>
        </p:txBody>
      </p:sp>
    </p:spTree>
    <p:extLst>
      <p:ext uri="{BB962C8B-B14F-4D97-AF65-F5344CB8AC3E}">
        <p14:creationId xmlns:p14="http://schemas.microsoft.com/office/powerpoint/2010/main" val="2905143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Class </a:t>
            </a:r>
            <a:r>
              <a:rPr lang="en-CA" altLang="en-US" sz="2800" dirty="0">
                <a:latin typeface="Consolas" pitchFamily="49" charset="0"/>
              </a:rPr>
              <a:t>Person</a:t>
            </a:r>
            <a:endParaRPr lang="en-US" dirty="0"/>
          </a:p>
        </p:txBody>
      </p:sp>
      <p:sp>
        <p:nvSpPr>
          <p:cNvPr id="3" name="Content Placeholder 2"/>
          <p:cNvSpPr>
            <a:spLocks noGrp="1"/>
          </p:cNvSpPr>
          <p:nvPr>
            <p:ph idx="1"/>
          </p:nvPr>
        </p:nvSpPr>
        <p:spPr/>
        <p:txBody>
          <a:bodyPr/>
          <a:lstStyle/>
          <a:p>
            <a:r>
              <a:rPr lang="en-CA" altLang="en-US" dirty="0"/>
              <a:t>Notable differences: </a:t>
            </a:r>
            <a:r>
              <a:rPr lang="en-CA" altLang="en-US" dirty="0" smtClean="0"/>
              <a:t>the constructor is redesigned,</a:t>
            </a:r>
            <a:r>
              <a:rPr lang="en-CA" altLang="en-US" sz="2000" dirty="0" smtClean="0">
                <a:latin typeface="Consolas" pitchFamily="49" charset="0"/>
              </a:rPr>
              <a:t> </a:t>
            </a:r>
            <a:r>
              <a:rPr lang="en-CA" altLang="en-US" dirty="0">
                <a:latin typeface="Consolas" pitchFamily="49" charset="0"/>
              </a:rPr>
              <a:t>getAge()</a:t>
            </a:r>
            <a:r>
              <a:rPr lang="en-CA" altLang="en-US" sz="2000" dirty="0">
                <a:latin typeface="Consolas" pitchFamily="49" charset="0"/>
              </a:rPr>
              <a:t> </a:t>
            </a:r>
            <a:r>
              <a:rPr lang="en-CA" altLang="en-US" dirty="0"/>
              <a:t>replaces</a:t>
            </a:r>
            <a:r>
              <a:rPr lang="en-CA" altLang="en-US" sz="2000" dirty="0">
                <a:latin typeface="Consolas" pitchFamily="49" charset="0"/>
              </a:rPr>
              <a:t> </a:t>
            </a:r>
            <a:r>
              <a:rPr lang="en-CA" altLang="en-US" dirty="0">
                <a:latin typeface="Consolas" pitchFamily="49" charset="0"/>
              </a:rPr>
              <a:t>sayAge</a:t>
            </a:r>
            <a:r>
              <a:rPr lang="en-CA" altLang="en-US" dirty="0" smtClean="0">
                <a:latin typeface="Consolas" pitchFamily="49" charset="0"/>
              </a:rPr>
              <a:t>(), setAge()</a:t>
            </a:r>
            <a:r>
              <a:rPr lang="en-CA" altLang="en-US" dirty="0" smtClean="0"/>
              <a:t> method added</a:t>
            </a:r>
            <a:endParaRPr lang="en-CA" altLang="en-US" dirty="0"/>
          </a:p>
          <a:p>
            <a:endParaRPr lang="en-US" dirty="0"/>
          </a:p>
        </p:txBody>
      </p:sp>
      <p:sp>
        <p:nvSpPr>
          <p:cNvPr id="4" name="Rectangle 4"/>
          <p:cNvSpPr>
            <a:spLocks noChangeArrowheads="1"/>
          </p:cNvSpPr>
          <p:nvPr/>
        </p:nvSpPr>
        <p:spPr bwMode="auto">
          <a:xfrm>
            <a:off x="586292" y="2161091"/>
            <a:ext cx="41148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dirty="0" smtClean="0">
                <a:solidFill>
                  <a:srgbClr val="0000FF"/>
                </a:solidFill>
                <a:latin typeface="Consolas" pitchFamily="49" charset="0"/>
              </a:rPr>
              <a:t>//First version</a:t>
            </a:r>
          </a:p>
          <a:p>
            <a:pPr eaLnBrk="1" hangingPunct="1">
              <a:spcBef>
                <a:spcPct val="0"/>
              </a:spcBef>
              <a:buFontTx/>
              <a:buNone/>
            </a:pPr>
            <a:r>
              <a:rPr lang="en-US" altLang="en-US" sz="1600" dirty="0" smtClean="0">
                <a:latin typeface="Consolas" pitchFamily="49" charset="0"/>
              </a:rPr>
              <a:t>public class Person</a:t>
            </a:r>
          </a:p>
          <a:p>
            <a:pPr eaLnBrk="1" hangingPunct="1">
              <a:spcBef>
                <a:spcPct val="0"/>
              </a:spcBef>
              <a:buFontTx/>
              <a:buNone/>
            </a:pPr>
            <a:r>
              <a:rPr lang="en-US" altLang="en-US" sz="1600" dirty="0" smtClean="0">
                <a:latin typeface="Consolas" pitchFamily="49" charset="0"/>
              </a:rPr>
              <a:t>{</a:t>
            </a:r>
          </a:p>
          <a:p>
            <a:pPr eaLnBrk="1" hangingPunct="1">
              <a:spcBef>
                <a:spcPct val="0"/>
              </a:spcBef>
              <a:buFontTx/>
              <a:buNone/>
            </a:pPr>
            <a:r>
              <a:rPr lang="en-US" altLang="en-US" sz="1600" dirty="0" smtClean="0">
                <a:latin typeface="Consolas" pitchFamily="49" charset="0"/>
              </a:rPr>
              <a:t>    private int age;</a:t>
            </a:r>
          </a:p>
          <a:p>
            <a:pPr eaLnBrk="1" hangingPunct="1">
              <a:spcBef>
                <a:spcPct val="0"/>
              </a:spcBef>
              <a:buFontTx/>
              <a:buNone/>
            </a:pPr>
            <a:r>
              <a:rPr lang="en-US" altLang="en-US" sz="1600" dirty="0" smtClean="0">
                <a:latin typeface="Consolas" pitchFamily="49" charset="0"/>
              </a:rPr>
              <a:t>    public Person() {</a:t>
            </a:r>
          </a:p>
          <a:p>
            <a:pPr eaLnBrk="1" hangingPunct="1">
              <a:spcBef>
                <a:spcPct val="0"/>
              </a:spcBef>
              <a:buFontTx/>
              <a:buNone/>
            </a:pPr>
            <a:r>
              <a:rPr lang="en-US" altLang="en-US" sz="1600" dirty="0" smtClean="0">
                <a:latin typeface="Consolas" pitchFamily="49" charset="0"/>
              </a:rPr>
              <a:t>        …</a:t>
            </a:r>
          </a:p>
          <a:p>
            <a:pPr eaLnBrk="1" hangingPunct="1">
              <a:spcBef>
                <a:spcPct val="0"/>
              </a:spcBef>
              <a:buFontTx/>
              <a:buNone/>
            </a:pPr>
            <a:r>
              <a:rPr lang="en-US" altLang="en-US" sz="1600" dirty="0" smtClean="0">
                <a:latin typeface="Consolas" pitchFamily="49" charset="0"/>
              </a:rPr>
              <a:t>        age = in.nextInt();</a:t>
            </a:r>
          </a:p>
          <a:p>
            <a:pPr eaLnBrk="1" hangingPunct="1">
              <a:spcBef>
                <a:spcPct val="0"/>
              </a:spcBef>
              <a:buFontTx/>
              <a:buNone/>
            </a:pPr>
            <a:r>
              <a:rPr lang="en-US" altLang="en-US" sz="1600" dirty="0" smtClean="0">
                <a:latin typeface="Consolas" pitchFamily="49" charset="0"/>
              </a:rPr>
              <a:t>    }</a:t>
            </a:r>
          </a:p>
          <a:p>
            <a:pPr eaLnBrk="1" hangingPunct="1">
              <a:spcBef>
                <a:spcPct val="0"/>
              </a:spcBef>
              <a:buFontTx/>
              <a:buNone/>
            </a:pPr>
            <a:endParaRPr lang="en-US" altLang="en-US" sz="1600" dirty="0" smtClean="0">
              <a:latin typeface="Consolas" pitchFamily="49" charset="0"/>
            </a:endParaRPr>
          </a:p>
          <a:p>
            <a:pPr eaLnBrk="1" hangingPunct="1">
              <a:spcBef>
                <a:spcPct val="0"/>
              </a:spcBef>
              <a:buFontTx/>
              <a:buNone/>
            </a:pPr>
            <a:r>
              <a:rPr lang="en-US" altLang="en-US" sz="1600" dirty="0" smtClean="0">
                <a:latin typeface="Consolas" pitchFamily="49" charset="0"/>
              </a:rPr>
              <a:t>    public void sayAge() {</a:t>
            </a:r>
          </a:p>
          <a:p>
            <a:pPr eaLnBrk="1" hangingPunct="1">
              <a:spcBef>
                <a:spcPct val="0"/>
              </a:spcBef>
              <a:buFontTx/>
              <a:buNone/>
            </a:pPr>
            <a:r>
              <a:rPr lang="en-US" altLang="en-US" sz="1600" dirty="0" smtClean="0">
                <a:latin typeface="Consolas" pitchFamily="49" charset="0"/>
              </a:rPr>
              <a:t>        System.out.println("My age </a:t>
            </a:r>
          </a:p>
          <a:p>
            <a:pPr eaLnBrk="1" hangingPunct="1">
              <a:spcBef>
                <a:spcPct val="0"/>
              </a:spcBef>
              <a:buFontTx/>
              <a:buNone/>
            </a:pPr>
            <a:r>
              <a:rPr lang="en-US" altLang="en-US" sz="1600" dirty="0" smtClean="0">
                <a:latin typeface="Consolas" pitchFamily="49" charset="0"/>
              </a:rPr>
              <a:t>           is " + age);</a:t>
            </a:r>
          </a:p>
          <a:p>
            <a:pPr eaLnBrk="1" hangingPunct="1">
              <a:spcBef>
                <a:spcPct val="0"/>
              </a:spcBef>
              <a:buFontTx/>
              <a:buNone/>
            </a:pPr>
            <a:r>
              <a:rPr lang="en-US" altLang="en-US" sz="1600" dirty="0" smtClean="0">
                <a:latin typeface="Consolas" pitchFamily="49" charset="0"/>
              </a:rPr>
              <a:t>    }</a:t>
            </a:r>
          </a:p>
          <a:p>
            <a:pPr eaLnBrk="1" hangingPunct="1">
              <a:spcBef>
                <a:spcPct val="0"/>
              </a:spcBef>
              <a:buFontTx/>
              <a:buNone/>
            </a:pPr>
            <a:r>
              <a:rPr lang="en-US" altLang="en-US" sz="1600" dirty="0" smtClean="0">
                <a:latin typeface="Consolas" pitchFamily="49" charset="0"/>
              </a:rPr>
              <a:t>}</a:t>
            </a:r>
            <a:endParaRPr lang="en-CA" altLang="en-US" sz="1600" dirty="0">
              <a:latin typeface="Consolas" pitchFamily="49" charset="0"/>
            </a:endParaRPr>
          </a:p>
        </p:txBody>
      </p:sp>
      <p:sp>
        <p:nvSpPr>
          <p:cNvPr id="5" name="TextBox 4"/>
          <p:cNvSpPr txBox="1"/>
          <p:nvPr/>
        </p:nvSpPr>
        <p:spPr>
          <a:xfrm>
            <a:off x="5261386" y="2161091"/>
            <a:ext cx="3563470" cy="3415553"/>
          </a:xfrm>
          <a:prstGeom prst="rect">
            <a:avLst/>
          </a:prstGeom>
          <a:noFill/>
          <a:ln w="0">
            <a:noFill/>
          </a:ln>
        </p:spPr>
        <p:txBody>
          <a:bodyPr wrap="square" lIns="0" rtlCol="0">
            <a:noAutofit/>
          </a:bodyPr>
          <a:lstStyle/>
          <a:p>
            <a:pPr>
              <a:lnSpc>
                <a:spcPct val="80000"/>
              </a:lnSpc>
            </a:pPr>
            <a:r>
              <a:rPr lang="en-US" altLang="en-US" sz="1600" dirty="0" smtClean="0">
                <a:solidFill>
                  <a:srgbClr val="0000FF"/>
                </a:solidFill>
                <a:latin typeface="Consolas" pitchFamily="49" charset="0"/>
              </a:rPr>
              <a:t>//New version</a:t>
            </a:r>
            <a:endParaRPr lang="en-CA" altLang="en-US" sz="1600" dirty="0" smtClean="0">
              <a:latin typeface="Consolas" pitchFamily="49" charset="0"/>
            </a:endParaRPr>
          </a:p>
          <a:p>
            <a:pPr marL="0" indent="0">
              <a:lnSpc>
                <a:spcPct val="80000"/>
              </a:lnSpc>
              <a:buFont typeface="Arial" charset="0"/>
              <a:buNone/>
            </a:pPr>
            <a:r>
              <a:rPr lang="en-CA" altLang="en-US" sz="1600" dirty="0" smtClean="0">
                <a:latin typeface="Consolas" pitchFamily="49" charset="0"/>
              </a:rPr>
              <a:t>public </a:t>
            </a:r>
            <a:r>
              <a:rPr lang="en-CA" altLang="en-US" sz="1600" dirty="0">
                <a:latin typeface="Consolas" pitchFamily="49" charset="0"/>
              </a:rPr>
              <a:t>class Person</a:t>
            </a:r>
          </a:p>
          <a:p>
            <a:pPr marL="0" indent="0">
              <a:lnSpc>
                <a:spcPct val="80000"/>
              </a:lnSpc>
              <a:buFont typeface="Arial" charset="0"/>
              <a:buNone/>
            </a:pPr>
            <a:r>
              <a:rPr lang="en-CA" altLang="en-US" sz="1600" dirty="0">
                <a:latin typeface="Consolas" pitchFamily="49" charset="0"/>
              </a:rPr>
              <a:t>{</a:t>
            </a:r>
          </a:p>
          <a:p>
            <a:pPr marL="0" indent="0">
              <a:lnSpc>
                <a:spcPct val="80000"/>
              </a:lnSpc>
              <a:buFont typeface="Arial" charset="0"/>
              <a:buNone/>
            </a:pPr>
            <a:r>
              <a:rPr lang="en-CA" altLang="en-US" sz="1600" dirty="0">
                <a:latin typeface="Consolas" pitchFamily="49" charset="0"/>
              </a:rPr>
              <a:t>    private int age;</a:t>
            </a:r>
          </a:p>
          <a:p>
            <a:pPr marL="0" indent="0">
              <a:lnSpc>
                <a:spcPct val="80000"/>
              </a:lnSpc>
              <a:buFont typeface="Arial" charset="0"/>
              <a:buNone/>
            </a:pPr>
            <a:r>
              <a:rPr lang="en-CA" altLang="en-US" sz="1600" dirty="0">
                <a:latin typeface="Consolas" pitchFamily="49" charset="0"/>
              </a:rPr>
              <a:t>    public Person() {</a:t>
            </a:r>
          </a:p>
          <a:p>
            <a:pPr marL="0" indent="0">
              <a:lnSpc>
                <a:spcPct val="80000"/>
              </a:lnSpc>
              <a:buFont typeface="Arial" charset="0"/>
              <a:buNone/>
            </a:pPr>
            <a:r>
              <a:rPr lang="en-CA" altLang="en-US" sz="1600" dirty="0">
                <a:latin typeface="Consolas" pitchFamily="49" charset="0"/>
              </a:rPr>
              <a:t>        age = 0;</a:t>
            </a:r>
          </a:p>
          <a:p>
            <a:pPr marL="0" indent="0">
              <a:lnSpc>
                <a:spcPct val="80000"/>
              </a:lnSpc>
              <a:buFont typeface="Arial" charset="0"/>
              <a:buNone/>
            </a:pPr>
            <a:r>
              <a:rPr lang="en-CA" altLang="en-US" sz="1600" dirty="0">
                <a:latin typeface="Consolas" pitchFamily="49" charset="0"/>
              </a:rPr>
              <a:t>    }</a:t>
            </a:r>
          </a:p>
          <a:p>
            <a:pPr marL="0" indent="0">
              <a:lnSpc>
                <a:spcPct val="80000"/>
              </a:lnSpc>
              <a:buFont typeface="Arial" charset="0"/>
              <a:buNone/>
            </a:pPr>
            <a:r>
              <a:rPr lang="en-CA" altLang="en-US" sz="1600" dirty="0">
                <a:latin typeface="Consolas" pitchFamily="49" charset="0"/>
              </a:rPr>
              <a:t>    public int getAge</a:t>
            </a:r>
            <a:r>
              <a:rPr lang="en-CA" altLang="en-US" sz="1600" dirty="0" smtClean="0">
                <a:latin typeface="Consolas" pitchFamily="49" charset="0"/>
              </a:rPr>
              <a:t>() {</a:t>
            </a:r>
            <a:endParaRPr lang="en-CA" altLang="en-US" sz="1600" dirty="0">
              <a:latin typeface="Consolas" pitchFamily="49" charset="0"/>
            </a:endParaRPr>
          </a:p>
          <a:p>
            <a:pPr marL="0" indent="0">
              <a:lnSpc>
                <a:spcPct val="80000"/>
              </a:lnSpc>
              <a:buFont typeface="Arial" charset="0"/>
              <a:buNone/>
            </a:pPr>
            <a:r>
              <a:rPr lang="en-CA" altLang="en-US" sz="1600" dirty="0">
                <a:latin typeface="Consolas" pitchFamily="49" charset="0"/>
              </a:rPr>
              <a:t>        return(age);</a:t>
            </a:r>
          </a:p>
          <a:p>
            <a:pPr marL="0" indent="0">
              <a:lnSpc>
                <a:spcPct val="80000"/>
              </a:lnSpc>
              <a:buFont typeface="Arial" charset="0"/>
              <a:buNone/>
            </a:pPr>
            <a:r>
              <a:rPr lang="en-CA" altLang="en-US" sz="1600" dirty="0">
                <a:latin typeface="Consolas" pitchFamily="49" charset="0"/>
              </a:rPr>
              <a:t>    }</a:t>
            </a:r>
          </a:p>
          <a:p>
            <a:pPr marL="0" indent="0">
              <a:lnSpc>
                <a:spcPct val="80000"/>
              </a:lnSpc>
              <a:buFont typeface="Arial" charset="0"/>
              <a:buNone/>
            </a:pPr>
            <a:endParaRPr lang="en-CA" altLang="en-US" sz="1600" dirty="0">
              <a:latin typeface="Consolas" pitchFamily="49" charset="0"/>
            </a:endParaRPr>
          </a:p>
          <a:p>
            <a:pPr marL="0" indent="0">
              <a:lnSpc>
                <a:spcPct val="80000"/>
              </a:lnSpc>
              <a:buFont typeface="Arial" charset="0"/>
              <a:buNone/>
            </a:pPr>
            <a:r>
              <a:rPr lang="en-CA" altLang="en-US" sz="1600" dirty="0">
                <a:latin typeface="Consolas" pitchFamily="49" charset="0"/>
              </a:rPr>
              <a:t>    public void </a:t>
            </a:r>
            <a:r>
              <a:rPr lang="en-CA" altLang="en-US" sz="1600" dirty="0" smtClean="0">
                <a:latin typeface="Consolas" pitchFamily="49" charset="0"/>
              </a:rPr>
              <a:t>setAge</a:t>
            </a:r>
          </a:p>
          <a:p>
            <a:pPr marL="0" indent="0">
              <a:lnSpc>
                <a:spcPct val="80000"/>
              </a:lnSpc>
              <a:buFont typeface="Arial" charset="0"/>
              <a:buNone/>
            </a:pPr>
            <a:r>
              <a:rPr lang="en-CA" altLang="en-US" sz="1600" dirty="0">
                <a:latin typeface="Consolas" pitchFamily="49" charset="0"/>
              </a:rPr>
              <a:t> </a:t>
            </a:r>
            <a:r>
              <a:rPr lang="en-CA" altLang="en-US" sz="1600" dirty="0" smtClean="0">
                <a:latin typeface="Consolas" pitchFamily="49" charset="0"/>
              </a:rPr>
              <a:t>      (</a:t>
            </a:r>
            <a:r>
              <a:rPr lang="en-CA" altLang="en-US" sz="1600" dirty="0">
                <a:latin typeface="Consolas" pitchFamily="49" charset="0"/>
              </a:rPr>
              <a:t>int anAge){</a:t>
            </a:r>
          </a:p>
          <a:p>
            <a:pPr marL="0" indent="0">
              <a:lnSpc>
                <a:spcPct val="80000"/>
              </a:lnSpc>
              <a:buFont typeface="Arial" charset="0"/>
              <a:buNone/>
            </a:pPr>
            <a:r>
              <a:rPr lang="en-CA" altLang="en-US" sz="1600" dirty="0">
                <a:latin typeface="Consolas" pitchFamily="49" charset="0"/>
              </a:rPr>
              <a:t>        age = anAge;</a:t>
            </a:r>
          </a:p>
          <a:p>
            <a:pPr marL="0" indent="0">
              <a:lnSpc>
                <a:spcPct val="80000"/>
              </a:lnSpc>
              <a:buFont typeface="Arial" charset="0"/>
              <a:buNone/>
            </a:pPr>
            <a:r>
              <a:rPr lang="en-CA" altLang="en-US" sz="1600" dirty="0">
                <a:latin typeface="Consolas" pitchFamily="49" charset="0"/>
              </a:rPr>
              <a:t>    }</a:t>
            </a:r>
          </a:p>
          <a:p>
            <a:pPr marL="0" indent="0">
              <a:lnSpc>
                <a:spcPct val="80000"/>
              </a:lnSpc>
              <a:buFont typeface="Arial" charset="0"/>
              <a:buNone/>
            </a:pPr>
            <a:r>
              <a:rPr lang="en-CA" altLang="en-US" sz="1600" dirty="0">
                <a:latin typeface="Consolas" pitchFamily="49" charset="0"/>
              </a:rPr>
              <a:t>}</a:t>
            </a:r>
          </a:p>
        </p:txBody>
      </p:sp>
    </p:spTree>
    <p:extLst>
      <p:ext uri="{BB962C8B-B14F-4D97-AF65-F5344CB8AC3E}">
        <p14:creationId xmlns:p14="http://schemas.microsoft.com/office/powerpoint/2010/main" val="1132139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idx="4294967295"/>
          </p:nvPr>
        </p:nvSpPr>
        <p:spPr/>
        <p:txBody>
          <a:bodyPr/>
          <a:lstStyle/>
          <a:p>
            <a:r>
              <a:rPr lang="en-CA" altLang="en-US" sz="3200" dirty="0" smtClean="0"/>
              <a:t>Class </a:t>
            </a:r>
            <a:r>
              <a:rPr lang="en-CA" altLang="en-US" sz="2800" dirty="0" smtClean="0">
                <a:latin typeface="Consolas" pitchFamily="49" charset="0"/>
              </a:rPr>
              <a:t>Driver</a:t>
            </a:r>
          </a:p>
        </p:txBody>
      </p:sp>
      <p:sp>
        <p:nvSpPr>
          <p:cNvPr id="46083" name="Rectangle 3"/>
          <p:cNvSpPr>
            <a:spLocks noGrp="1"/>
          </p:cNvSpPr>
          <p:nvPr>
            <p:ph type="body" idx="4294967295"/>
          </p:nvPr>
        </p:nvSpPr>
        <p:spPr/>
        <p:txBody>
          <a:bodyPr/>
          <a:lstStyle/>
          <a:p>
            <a:pPr>
              <a:buFont typeface="Arial" charset="0"/>
              <a:buNone/>
            </a:pPr>
            <a:r>
              <a:rPr lang="en-CA" altLang="en-US" sz="1800" dirty="0" smtClean="0">
                <a:latin typeface="Consolas" pitchFamily="49" charset="0"/>
              </a:rPr>
              <a:t>public class Driver</a:t>
            </a:r>
          </a:p>
          <a:p>
            <a:pPr>
              <a:buFont typeface="Arial" charset="0"/>
              <a:buNone/>
            </a:pPr>
            <a:r>
              <a:rPr lang="en-CA" altLang="en-US" sz="1800" dirty="0" smtClean="0">
                <a:latin typeface="Consolas" pitchFamily="49" charset="0"/>
              </a:rPr>
              <a:t>{</a:t>
            </a:r>
          </a:p>
          <a:p>
            <a:pPr>
              <a:buFont typeface="Arial" charset="0"/>
              <a:buNone/>
            </a:pPr>
            <a:r>
              <a:rPr lang="en-CA" altLang="en-US" sz="1800" dirty="0" smtClean="0">
                <a:latin typeface="Consolas" pitchFamily="49" charset="0"/>
              </a:rPr>
              <a:t>    public static void main(String [] args)</a:t>
            </a:r>
          </a:p>
          <a:p>
            <a:pPr>
              <a:buFont typeface="Arial" charset="0"/>
              <a:buNone/>
            </a:pPr>
            <a:r>
              <a:rPr lang="en-CA" altLang="en-US" sz="1800" dirty="0" smtClean="0">
                <a:latin typeface="Consolas" pitchFamily="49" charset="0"/>
              </a:rPr>
              <a:t>    {</a:t>
            </a:r>
          </a:p>
          <a:p>
            <a:pPr>
              <a:buFont typeface="Arial" charset="0"/>
              <a:buNone/>
            </a:pPr>
            <a:r>
              <a:rPr lang="en-CA" altLang="en-US" sz="1800" dirty="0" smtClean="0">
                <a:latin typeface="Consolas" pitchFamily="49" charset="0"/>
              </a:rPr>
              <a:t>        Person jim = new Person();</a:t>
            </a:r>
          </a:p>
          <a:p>
            <a:pPr>
              <a:buFont typeface="Arial" charset="0"/>
              <a:buNone/>
            </a:pPr>
            <a:r>
              <a:rPr lang="en-CA" altLang="en-US" sz="1800" dirty="0" smtClean="0">
                <a:latin typeface="Consolas" pitchFamily="49" charset="0"/>
              </a:rPr>
              <a:t>        System.out.println(jim.getAge());</a:t>
            </a:r>
          </a:p>
          <a:p>
            <a:pPr>
              <a:buFont typeface="Arial" charset="0"/>
              <a:buNone/>
            </a:pPr>
            <a:r>
              <a:rPr lang="en-CA" altLang="en-US" sz="1800" dirty="0" smtClean="0">
                <a:latin typeface="Consolas" pitchFamily="49" charset="0"/>
              </a:rPr>
              <a:t>        jim.setAge(21);</a:t>
            </a:r>
          </a:p>
          <a:p>
            <a:pPr>
              <a:buFont typeface="Arial" charset="0"/>
              <a:buNone/>
            </a:pPr>
            <a:r>
              <a:rPr lang="en-CA" altLang="en-US" sz="1800" dirty="0" smtClean="0">
                <a:latin typeface="Consolas" pitchFamily="49" charset="0"/>
              </a:rPr>
              <a:t>        System.out.println(jim.getAge());</a:t>
            </a:r>
          </a:p>
          <a:p>
            <a:pPr>
              <a:buFont typeface="Arial" charset="0"/>
              <a:buNone/>
            </a:pPr>
            <a:r>
              <a:rPr lang="en-CA" altLang="en-US" sz="1800" dirty="0" smtClean="0">
                <a:latin typeface="Consolas" pitchFamily="49" charset="0"/>
              </a:rPr>
              <a:t>    }</a:t>
            </a:r>
          </a:p>
          <a:p>
            <a:pPr>
              <a:buFont typeface="Arial" charset="0"/>
              <a:buNone/>
            </a:pPr>
            <a:r>
              <a:rPr lang="en-CA" altLang="en-US" sz="1800" dirty="0" smtClean="0">
                <a:latin typeface="Consolas" pitchFamily="49" charset="0"/>
              </a:rPr>
              <a:t>}</a:t>
            </a:r>
          </a:p>
          <a:p>
            <a:pPr>
              <a:buFont typeface="Arial" charset="0"/>
              <a:buNone/>
            </a:pPr>
            <a:endParaRPr lang="en-CA" altLang="en-US" sz="1800" dirty="0" smtClean="0">
              <a:latin typeface="Consolas" pitchFamily="49" charset="0"/>
            </a:endParaRPr>
          </a:p>
        </p:txBody>
      </p:sp>
      <p:pic>
        <p:nvPicPr>
          <p:cNvPr id="46084"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b="50000"/>
          <a:stretch/>
        </p:blipFill>
        <p:spPr bwMode="auto">
          <a:xfrm>
            <a:off x="5815069" y="2893075"/>
            <a:ext cx="1028700" cy="47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t="50000"/>
          <a:stretch/>
        </p:blipFill>
        <p:spPr bwMode="auto">
          <a:xfrm>
            <a:off x="5815069" y="3568086"/>
            <a:ext cx="1028700" cy="47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030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6084"/>
                                        </p:tgtEl>
                                        <p:attrNameLst>
                                          <p:attrName>style.visibility</p:attrName>
                                        </p:attrNameLst>
                                      </p:cBhvr>
                                      <p:to>
                                        <p:strVal val="visible"/>
                                      </p:to>
                                    </p:set>
                                    <p:animEffect transition="in" filter="randombar(horizontal)">
                                      <p:cBhvr>
                                        <p:cTn id="7" dur="500"/>
                                        <p:tgtEl>
                                          <p:spTgt spid="4608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38100" cap="flat" cmpd="sng" algn="ctr">
          <a:solidFill>
            <a:schemeClr val="tx1"/>
          </a:solidFill>
          <a:prstDash val="solid"/>
          <a:round/>
          <a:headEnd type="none" w="sm" len="sm"/>
          <a:tailEnd type="none"/>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D:\@Courses\CPSC_481\PRESENT\evaluation_intro.ppt</Template>
  <TotalTime>37142</TotalTime>
  <Pages>8</Pages>
  <Words>1309</Words>
  <Application>Microsoft Office PowerPoint</Application>
  <PresentationFormat>On-screen Show (4:3)</PresentationFormat>
  <Paragraphs>268</Paragraphs>
  <Slides>22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Arial</vt:lpstr>
      <vt:lpstr>Calibri</vt:lpstr>
      <vt:lpstr>Consolas</vt:lpstr>
      <vt:lpstr>Times New Roman</vt:lpstr>
      <vt:lpstr>Wingdings</vt:lpstr>
      <vt:lpstr>1_evaluation_intro</vt:lpstr>
      <vt:lpstr>Introduction To Object-Oriented Programming</vt:lpstr>
      <vt:lpstr>Terminology: Methods Vs. Functions</vt:lpstr>
      <vt:lpstr>Terminology: Methods Vs. Functions (2)</vt:lpstr>
      <vt:lpstr>Methods Vs. Functions: Summary &amp; Recap</vt:lpstr>
      <vt:lpstr>Second Example: Second Look</vt:lpstr>
      <vt:lpstr>Viewing And Modifying Attributes</vt:lpstr>
      <vt:lpstr>Version 2 Of The Second (Real) O-O Example</vt:lpstr>
      <vt:lpstr>Class Person</vt:lpstr>
      <vt:lpstr>Class Driver</vt:lpstr>
      <vt:lpstr>Constructors</vt:lpstr>
      <vt:lpstr>Example: Multiple Constructors</vt:lpstr>
      <vt:lpstr>Class Person</vt:lpstr>
      <vt:lpstr>Class Person(2)</vt:lpstr>
      <vt:lpstr>Class Person (3)</vt:lpstr>
      <vt:lpstr>Class Driver</vt:lpstr>
      <vt:lpstr>New Terminology: Method Signature</vt:lpstr>
      <vt:lpstr>Overloading And Good Design</vt:lpstr>
      <vt:lpstr>Method Overloading: Things To Avoid</vt:lpstr>
      <vt:lpstr>Method Signatures And Program Design</vt:lpstr>
      <vt:lpstr>New Terms And Definitions</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Object-Oriented programming: Part II</dc:title>
  <dc:creator>James Tam</dc:creator>
  <cp:keywords>Object-Orientation;O-O;Attributes;Methods;methods vs. functions;accessor methods;get methods;mutator methods, set methods, method overloading</cp:keywords>
  <cp:lastModifiedBy>James Tam</cp:lastModifiedBy>
  <cp:revision>3174</cp:revision>
  <cp:lastPrinted>1998-08-16T21:06:56Z</cp:lastPrinted>
  <dcterms:created xsi:type="dcterms:W3CDTF">1995-08-18T10:27:02Z</dcterms:created>
  <dcterms:modified xsi:type="dcterms:W3CDTF">2021-01-19T01:04:47Z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