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343" r:id="rId3"/>
    <p:sldId id="37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2" r:id="rId12"/>
    <p:sldId id="353" r:id="rId13"/>
    <p:sldId id="354" r:id="rId14"/>
    <p:sldId id="374" r:id="rId15"/>
    <p:sldId id="375" r:id="rId16"/>
    <p:sldId id="355" r:id="rId17"/>
    <p:sldId id="376" r:id="rId18"/>
    <p:sldId id="356" r:id="rId19"/>
    <p:sldId id="377" r:id="rId20"/>
    <p:sldId id="378" r:id="rId21"/>
    <p:sldId id="361" r:id="rId22"/>
    <p:sldId id="362" r:id="rId23"/>
    <p:sldId id="363" r:id="rId24"/>
    <p:sldId id="364" r:id="rId25"/>
    <p:sldId id="379" r:id="rId26"/>
    <p:sldId id="380" r:id="rId27"/>
    <p:sldId id="381" r:id="rId28"/>
    <p:sldId id="365" r:id="rId29"/>
    <p:sldId id="366" r:id="rId30"/>
    <p:sldId id="367" r:id="rId31"/>
    <p:sldId id="368" r:id="rId32"/>
    <p:sldId id="369" r:id="rId33"/>
    <p:sldId id="370" r:id="rId34"/>
    <p:sldId id="371" r:id="rId35"/>
    <p:sldId id="372" r:id="rId36"/>
    <p:sldId id="340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5" clrIdx="0">
    <p:extLst/>
  </p:cmAuthor>
  <p:cmAuthor id="2" name="sysman" initials="s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B2B2B2"/>
    <a:srgbClr val="FFFFCC"/>
    <a:srgbClr val="FFFF99"/>
    <a:srgbClr val="FCD5B5"/>
    <a:srgbClr val="00FFFF"/>
    <a:srgbClr val="66FFCC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2" autoAdjust="0"/>
    <p:restoredTop sz="96323" autoAdjust="0"/>
  </p:normalViewPr>
  <p:slideViewPr>
    <p:cSldViewPr snapToGrid="0">
      <p:cViewPr varScale="1">
        <p:scale>
          <a:sx n="100" d="100"/>
          <a:sy n="100" d="100"/>
        </p:scale>
        <p:origin x="90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2" y="-1098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CPSC </a:t>
            </a:r>
            <a:r>
              <a:rPr lang="en-US" dirty="0" smtClean="0"/>
              <a:t>233: Java </a:t>
            </a:r>
            <a:r>
              <a:rPr lang="en-US" dirty="0" smtClean="0"/>
              <a:t>introduction, Part 2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4" tIns="0" rIns="19084" bIns="0" anchor="b"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</a:pPr>
            <a:fld id="{FEE52278-24A8-44FE-9D19-F63BBB29684B}" type="slidenum">
              <a:rPr lang="en-US" altLang="en-US" sz="1000" i="1">
                <a:latin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en-US" altLang="en-US" sz="1000" i="1" dirty="0">
              <a:latin typeface="Times New Roman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6925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506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3716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n-NO" altLang="en-US" smtClean="0"/>
              <a:t> for (i = 1; i &lt;= 100; i = i * 5)</a:t>
            </a:r>
          </a:p>
          <a:p>
            <a:r>
              <a:rPr lang="nn-NO" altLang="en-US" smtClean="0"/>
              <a:t>Because there is an assignment statement the update can be the result of a mathematical function</a:t>
            </a:r>
            <a:endParaRPr lang="en-US" altLang="en-US" dirty="0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09135D35-0721-4AF4-810A-1E891A6D9420}" type="slidenum">
              <a:rPr lang="en-US" altLang="en-US" sz="1000" smtClean="0">
                <a:latin typeface="Times New Roman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</a:pPr>
              <a:t>23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26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91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311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7288" y="692150"/>
            <a:ext cx="4551362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051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0994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069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3473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181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5827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6106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solidFill>
            <a:srgbClr val="FCD5B5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08075"/>
            <a:ext cx="8178800" cy="536892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309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  <p:sldLayoutId id="214748461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avase/8/docs/ap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3400" dirty="0" smtClean="0"/>
              <a:t>Introduction To Java </a:t>
            </a:r>
            <a:r>
              <a:rPr lang="en-US" altLang="en-US" sz="3400" dirty="0" smtClean="0"/>
              <a:t>Programming: Part 2</a:t>
            </a:r>
            <a:endParaRPr lang="en-US" altLang="en-US" sz="3400" dirty="0" smtClean="0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227138" y="3617913"/>
            <a:ext cx="6769100" cy="181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latin typeface="Arial" charset="0"/>
              </a:rPr>
              <a:t>You will learn how to implement the following structures in Java: branching, looping, random numbers, composites (arrays)</a:t>
            </a:r>
            <a:endParaRPr lang="en-US" alt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8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CA" altLang="en-US" dirty="0" smtClean="0"/>
              <a:t>, </a:t>
            </a:r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Else-If</a:t>
            </a:r>
            <a:r>
              <a:rPr lang="en-CA" altLang="en-US" dirty="0" smtClean="0"/>
              <a:t> (2)</a:t>
            </a:r>
            <a:endParaRPr lang="en-US" altLang="en-US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altLang="en-US" b="1" dirty="0" smtClean="0"/>
              <a:t>Name of the complete example</a:t>
            </a:r>
            <a:r>
              <a:rPr lang="en-CA" alt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IfElseIfExample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.java</a:t>
            </a:r>
            <a:endParaRPr lang="en-CA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if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(letter == 'A')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System.out.println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("4.0");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else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if (letter == 'B')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System.out.println("3.0");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else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if (letter == 'C')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System.out.println("2.0");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else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if (letter == 'D')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System.out.println("1.0");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else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if (letter == 'F')</a:t>
            </a:r>
          </a:p>
          <a:p>
            <a:pPr>
              <a:buFontTx/>
              <a:buNone/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System.out.println("0.0");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else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System.out.println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("Letter grade must be one of A, B, "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+"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C, D, F");</a:t>
            </a: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6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Alternative To Multiple </a:t>
            </a:r>
            <a:r>
              <a:rPr lang="en-CA" altLang="en-US" dirty="0" smtClean="0">
                <a:latin typeface="Consolas" panose="020B0609020204030204" pitchFamily="49" charset="0"/>
              </a:rPr>
              <a:t>Else-If</a:t>
            </a:r>
            <a:r>
              <a:rPr lang="en-CA" altLang="en-US" dirty="0" smtClean="0"/>
              <a:t>s</a:t>
            </a:r>
            <a:r>
              <a:rPr lang="en-CA" altLang="en-US" dirty="0"/>
              <a:t>: </a:t>
            </a:r>
            <a:r>
              <a:rPr lang="en-CA" altLang="en-US" dirty="0">
                <a:latin typeface="Consolas" panose="020B0609020204030204" pitchFamily="49" charset="0"/>
              </a:rPr>
              <a:t>Switch</a:t>
            </a:r>
            <a:endParaRPr lang="en-CA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 when checking for equality of: integer numbers or </a:t>
            </a:r>
            <a:r>
              <a:rPr lang="en-CA" dirty="0" smtClean="0"/>
              <a:t>characters.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158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Alternative To Multiple </a:t>
            </a:r>
            <a:r>
              <a:rPr lang="en-CA" altLang="en-US" dirty="0" smtClean="0"/>
              <a:t>Else-If  Structure: </a:t>
            </a:r>
            <a:r>
              <a:rPr lang="en-CA" altLang="en-US" dirty="0" smtClean="0"/>
              <a:t>Switch</a:t>
            </a:r>
            <a:endParaRPr lang="en-US" altLang="en-US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772400" cy="5184775"/>
          </a:xfrm>
          <a:noFill/>
        </p:spPr>
        <p:txBody>
          <a:bodyPr wrap="none"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b="1" dirty="0" smtClean="0"/>
              <a:t>Format (character-based switch):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switch 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character variable name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case '&lt;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character value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&gt;':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	        Body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    break;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case '&lt;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character value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&gt;':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	     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	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default: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</a:t>
            </a: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2000" baseline="30000" dirty="0" smtClean="0"/>
              <a:t>1 The type of variable in the brackets can be a byte, char, short, int or long</a:t>
            </a:r>
            <a:endParaRPr lang="en-US" altLang="en-US" sz="2000" baseline="30000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501900" y="2082800"/>
            <a:ext cx="6121400" cy="3277820"/>
            <a:chOff x="1879600" y="2082800"/>
            <a:chExt cx="6121400" cy="3277820"/>
          </a:xfrm>
        </p:grpSpPr>
        <p:sp>
          <p:nvSpPr>
            <p:cNvPr id="61445" name="Text Box 6"/>
            <p:cNvSpPr txBox="1">
              <a:spLocks noChangeArrowheads="1"/>
            </p:cNvSpPr>
            <p:nvPr/>
          </p:nvSpPr>
          <p:spPr bwMode="auto">
            <a:xfrm>
              <a:off x="5207000" y="2082800"/>
              <a:ext cx="2794000" cy="3277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Important! The break is mandatory to separate Boolean expressions (must be used in all but the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Arial" charset="0"/>
                </a:rPr>
                <a:t>last scenario).</a:t>
              </a:r>
              <a:endParaRPr lang="en-US" altLang="en-US" sz="1800" b="1" dirty="0">
                <a:solidFill>
                  <a:srgbClr val="FF0000"/>
                </a:solidFill>
                <a:latin typeface="Arial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The break transfers execution out of the switch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Arial" charset="0"/>
                </a:rPr>
                <a:t>structure, 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otherwise cases will ‘fall-through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Arial" charset="0"/>
                </a:rPr>
                <a:t>’ in some versions of Java.</a:t>
              </a:r>
              <a:endParaRPr lang="en-US" altLang="en-US" sz="18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61446" name="Line 7"/>
            <p:cNvSpPr>
              <a:spLocks noChangeShapeType="1"/>
            </p:cNvSpPr>
            <p:nvPr/>
          </p:nvSpPr>
          <p:spPr bwMode="auto">
            <a:xfrm flipH="1">
              <a:off x="2032000" y="2705100"/>
              <a:ext cx="3225800" cy="4318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447" name="Line 8"/>
            <p:cNvSpPr>
              <a:spLocks noChangeShapeType="1"/>
            </p:cNvSpPr>
            <p:nvPr/>
          </p:nvSpPr>
          <p:spPr bwMode="auto">
            <a:xfrm flipH="1">
              <a:off x="2032000" y="2717800"/>
              <a:ext cx="3200400" cy="16383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448" name="Line 9"/>
            <p:cNvSpPr>
              <a:spLocks noChangeShapeType="1"/>
            </p:cNvSpPr>
            <p:nvPr/>
          </p:nvSpPr>
          <p:spPr bwMode="auto">
            <a:xfrm flipH="1">
              <a:off x="1879600" y="2730500"/>
              <a:ext cx="3352800" cy="2540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5359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Alternative To Multiple </a:t>
            </a:r>
            <a:r>
              <a:rPr lang="en-CA" altLang="en-US" dirty="0" smtClean="0"/>
              <a:t>Else-If Structure: </a:t>
            </a:r>
            <a:r>
              <a:rPr lang="en-CA" altLang="en-US" dirty="0" smtClean="0"/>
              <a:t>Switch (2)</a:t>
            </a:r>
            <a:endParaRPr lang="en-US" altLang="en-US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772400" cy="5184775"/>
          </a:xfrm>
          <a:noFill/>
        </p:spPr>
        <p:txBody>
          <a:bodyPr wrap="none"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b="1" dirty="0" smtClean="0"/>
              <a:t>Format (integer based switch):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switch 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integer variable name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case &lt;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integer value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&gt;: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	        Body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    break;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case &lt;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integer value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&gt;: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	      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	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default: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  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Body</a:t>
            </a: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2000" baseline="30000" dirty="0" smtClean="0"/>
              <a:t>1 The type of variable in the brackets can be a byte, char, short, int or long</a:t>
            </a:r>
            <a:endParaRPr lang="en-US" altLang="en-US" sz="20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8581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Alternative To Multiple </a:t>
            </a:r>
            <a:r>
              <a:rPr lang="en-CA" altLang="en-US" dirty="0" smtClean="0"/>
              <a:t>Else-If Structure: </a:t>
            </a:r>
            <a:r>
              <a:rPr lang="en-CA" altLang="en-US" dirty="0"/>
              <a:t>Switch </a:t>
            </a:r>
            <a:r>
              <a:rPr lang="en-CA" alt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complete </a:t>
            </a: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SwitchExample.java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switch </a:t>
            </a:r>
            <a:r>
              <a:rPr lang="en-CA" sz="1800" dirty="0">
                <a:latin typeface="Consolas" panose="020B0609020204030204" pitchFamily="49" charset="0"/>
              </a:rPr>
              <a:t>(letter)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</a:t>
            </a:r>
            <a:r>
              <a:rPr lang="en-CA" sz="1800" dirty="0" smtClean="0">
                <a:latin typeface="Consolas" panose="020B0609020204030204" pitchFamily="49" charset="0"/>
              </a:rPr>
              <a:t>{</a:t>
            </a: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</a:t>
            </a:r>
            <a:r>
              <a:rPr lang="en-CA" sz="1800" dirty="0" smtClean="0">
                <a:latin typeface="Consolas" panose="020B0609020204030204" pitchFamily="49" charset="0"/>
              </a:rPr>
              <a:t>    case </a:t>
            </a:r>
            <a:r>
              <a:rPr lang="en-CA" sz="1800" dirty="0">
                <a:latin typeface="Consolas" panose="020B0609020204030204" pitchFamily="49" charset="0"/>
              </a:rPr>
              <a:t>'A':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case </a:t>
            </a:r>
            <a:r>
              <a:rPr lang="en-CA" sz="1800" dirty="0">
                <a:latin typeface="Consolas" panose="020B0609020204030204" pitchFamily="49" charset="0"/>
              </a:rPr>
              <a:t>'a':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 gpa </a:t>
            </a:r>
            <a:r>
              <a:rPr lang="en-CA" sz="1800" dirty="0">
                <a:latin typeface="Consolas" panose="020B0609020204030204" pitchFamily="49" charset="0"/>
              </a:rPr>
              <a:t>= 4;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 break</a:t>
            </a:r>
            <a:r>
              <a:rPr lang="en-CA" sz="1800" dirty="0">
                <a:latin typeface="Consolas" panose="020B0609020204030204" pitchFamily="49" charset="0"/>
              </a:rPr>
              <a:t>;</a:t>
            </a: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case </a:t>
            </a:r>
            <a:r>
              <a:rPr lang="en-CA" sz="1800" dirty="0">
                <a:latin typeface="Consolas" panose="020B0609020204030204" pitchFamily="49" charset="0"/>
              </a:rPr>
              <a:t>'B':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case </a:t>
            </a:r>
            <a:r>
              <a:rPr lang="en-CA" sz="1800" dirty="0">
                <a:latin typeface="Consolas" panose="020B0609020204030204" pitchFamily="49" charset="0"/>
              </a:rPr>
              <a:t>'b':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</a:rPr>
              <a:t>gpa = 3;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</a:t>
            </a:r>
            <a:r>
              <a:rPr lang="en-CA" sz="1800" dirty="0" smtClean="0">
                <a:latin typeface="Consolas" panose="020B0609020204030204" pitchFamily="49" charset="0"/>
              </a:rPr>
              <a:t>   break;</a:t>
            </a: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case </a:t>
            </a:r>
            <a:r>
              <a:rPr lang="en-CA" sz="1800" dirty="0">
                <a:latin typeface="Consolas" panose="020B0609020204030204" pitchFamily="49" charset="0"/>
              </a:rPr>
              <a:t>'C':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case </a:t>
            </a:r>
            <a:r>
              <a:rPr lang="en-CA" sz="1800" dirty="0">
                <a:latin typeface="Consolas" panose="020B0609020204030204" pitchFamily="49" charset="0"/>
              </a:rPr>
              <a:t>'c':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</a:rPr>
              <a:t>gpa = 2;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</a:rPr>
              <a:t>break</a:t>
            </a:r>
            <a:r>
              <a:rPr lang="en-CA" sz="1800" dirty="0" smtClean="0">
                <a:latin typeface="Consolas" panose="020B0609020204030204" pitchFamily="49" charset="0"/>
              </a:rPr>
              <a:t>;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1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Alternative To Multiple </a:t>
            </a:r>
            <a:r>
              <a:rPr lang="en-CA" altLang="en-US" dirty="0" smtClean="0"/>
              <a:t>Else-If Structure: </a:t>
            </a:r>
            <a:r>
              <a:rPr lang="en-CA" altLang="en-US" dirty="0"/>
              <a:t>Switch </a:t>
            </a:r>
            <a:r>
              <a:rPr lang="en-CA" altLang="en-US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 case </a:t>
            </a:r>
            <a:r>
              <a:rPr lang="en-CA" sz="1800" dirty="0">
                <a:latin typeface="Consolas" panose="020B0609020204030204" pitchFamily="49" charset="0"/>
              </a:rPr>
              <a:t>'D':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case 'd':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smtClean="0">
                <a:latin typeface="Consolas" panose="020B0609020204030204" pitchFamily="49" charset="0"/>
              </a:rPr>
              <a:t>     </a:t>
            </a:r>
            <a:r>
              <a:rPr lang="en-CA" sz="1800" dirty="0">
                <a:latin typeface="Consolas" panose="020B0609020204030204" pitchFamily="49" charset="0"/>
              </a:rPr>
              <a:t>gpa = 1;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</a:t>
            </a:r>
            <a:r>
              <a:rPr lang="en-CA" sz="1800" dirty="0" smtClean="0">
                <a:latin typeface="Consolas" panose="020B0609020204030204" pitchFamily="49" charset="0"/>
              </a:rPr>
              <a:t>      </a:t>
            </a:r>
            <a:r>
              <a:rPr lang="en-CA" sz="1800" dirty="0">
                <a:latin typeface="Consolas" panose="020B0609020204030204" pitchFamily="49" charset="0"/>
              </a:rPr>
              <a:t>break;</a:t>
            </a: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</a:rPr>
              <a:t>case 'F':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     </a:t>
            </a:r>
            <a:r>
              <a:rPr lang="en-CA" sz="1800" dirty="0">
                <a:latin typeface="Consolas" panose="020B0609020204030204" pitchFamily="49" charset="0"/>
              </a:rPr>
              <a:t>case 'f':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         </a:t>
            </a:r>
            <a:r>
              <a:rPr lang="en-CA" sz="1800" dirty="0">
                <a:latin typeface="Consolas" panose="020B0609020204030204" pitchFamily="49" charset="0"/>
              </a:rPr>
              <a:t>gpa = 0;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</a:t>
            </a:r>
            <a:r>
              <a:rPr lang="en-CA" sz="1800" dirty="0" smtClean="0">
                <a:latin typeface="Consolas" panose="020B0609020204030204" pitchFamily="49" charset="0"/>
              </a:rPr>
              <a:t>          </a:t>
            </a:r>
            <a:r>
              <a:rPr lang="en-CA" sz="1800" dirty="0">
                <a:latin typeface="Consolas" panose="020B0609020204030204" pitchFamily="49" charset="0"/>
              </a:rPr>
              <a:t>break;</a:t>
            </a: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</a:t>
            </a:r>
            <a:r>
              <a:rPr lang="en-CA" sz="1800" dirty="0" smtClean="0">
                <a:latin typeface="Consolas" panose="020B0609020204030204" pitchFamily="49" charset="0"/>
              </a:rPr>
              <a:t>        </a:t>
            </a:r>
            <a:r>
              <a:rPr lang="en-CA" sz="1800" dirty="0">
                <a:latin typeface="Consolas" panose="020B0609020204030204" pitchFamily="49" charset="0"/>
              </a:rPr>
              <a:t>default: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</a:t>
            </a:r>
            <a:r>
              <a:rPr lang="en-CA" sz="1800" dirty="0">
                <a:latin typeface="Consolas" panose="020B0609020204030204" pitchFamily="49" charset="0"/>
              </a:rPr>
              <a:t>gpa = -1</a:t>
            </a:r>
            <a:r>
              <a:rPr lang="en-CA" sz="1800" dirty="0" smtClean="0">
                <a:latin typeface="Consolas" panose="020B0609020204030204" pitchFamily="49" charset="0"/>
              </a:rPr>
              <a:t>;</a:t>
            </a: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</a:t>
            </a:r>
            <a:r>
              <a:rPr lang="en-CA" sz="1800" dirty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4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Switch Using An Integer For The Cases</a:t>
            </a:r>
            <a:endParaRPr lang="en-US" altLang="en-US" dirty="0" smtClean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complete example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SwitchExample2.java</a:t>
            </a:r>
            <a:endParaRPr lang="en-US" altLang="en-US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switch </a:t>
            </a:r>
            <a:r>
              <a:rPr lang="en-US" altLang="en-US" dirty="0">
                <a:latin typeface="Consolas" panose="020B0609020204030204" pitchFamily="49" charset="0"/>
              </a:rPr>
              <a:t>(gpa)</a:t>
            </a: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latin typeface="Consolas" panose="020B0609020204030204" pitchFamily="49" charset="0"/>
              </a:rPr>
              <a:t>{</a:t>
            </a:r>
            <a:endParaRPr lang="en-US" altLang="en-US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latin typeface="Consolas" panose="020B0609020204030204" pitchFamily="49" charset="0"/>
              </a:rPr>
              <a:t>    case </a:t>
            </a:r>
            <a:r>
              <a:rPr lang="en-US" altLang="en-US" dirty="0">
                <a:latin typeface="Consolas" panose="020B0609020204030204" pitchFamily="49" charset="0"/>
              </a:rPr>
              <a:t>4:</a:t>
            </a: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latin typeface="Consolas" panose="020B0609020204030204" pitchFamily="49" charset="0"/>
              </a:rPr>
              <a:t>       </a:t>
            </a: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letter </a:t>
            </a:r>
            <a:r>
              <a:rPr lang="en-US" altLang="en-US" dirty="0">
                <a:latin typeface="Consolas" panose="020B0609020204030204" pitchFamily="49" charset="0"/>
              </a:rPr>
              <a:t>= 'A';</a:t>
            </a: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</a:t>
            </a:r>
            <a:r>
              <a:rPr lang="en-US" altLang="en-US" dirty="0" smtClean="0">
                <a:latin typeface="Consolas" panose="020B0609020204030204" pitchFamily="49" charset="0"/>
              </a:rPr>
              <a:t>        break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marL="225425" lvl="1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</a:t>
            </a:r>
            <a:r>
              <a:rPr lang="en-US" altLang="en-US" dirty="0" smtClean="0">
                <a:latin typeface="Consolas" panose="020B0609020204030204" pitchFamily="49" charset="0"/>
              </a:rPr>
              <a:t>case </a:t>
            </a:r>
            <a:r>
              <a:rPr lang="en-US" altLang="en-US" dirty="0">
                <a:latin typeface="Consolas" panose="020B0609020204030204" pitchFamily="49" charset="0"/>
              </a:rPr>
              <a:t>3:</a:t>
            </a: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</a:t>
            </a:r>
            <a:r>
              <a:rPr lang="en-US" altLang="en-US" dirty="0" smtClean="0">
                <a:latin typeface="Consolas" panose="020B0609020204030204" pitchFamily="49" charset="0"/>
              </a:rPr>
              <a:t>    </a:t>
            </a:r>
            <a:r>
              <a:rPr lang="en-US" altLang="en-US" dirty="0">
                <a:latin typeface="Consolas" panose="020B0609020204030204" pitchFamily="49" charset="0"/>
              </a:rPr>
              <a:t>letter = 'B';</a:t>
            </a: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</a:t>
            </a:r>
            <a:r>
              <a:rPr lang="en-US" altLang="en-US" dirty="0" smtClean="0">
                <a:latin typeface="Consolas" panose="020B0609020204030204" pitchFamily="49" charset="0"/>
              </a:rPr>
              <a:t>   </a:t>
            </a:r>
            <a:r>
              <a:rPr lang="en-US" altLang="en-US" dirty="0">
                <a:latin typeface="Consolas" panose="020B0609020204030204" pitchFamily="49" charset="0"/>
              </a:rPr>
              <a:t>break;</a:t>
            </a:r>
          </a:p>
          <a:p>
            <a:pPr marL="225425" lvl="1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</a:t>
            </a:r>
            <a:r>
              <a:rPr lang="en-US" altLang="en-US" dirty="0" smtClean="0">
                <a:latin typeface="Consolas" panose="020B0609020204030204" pitchFamily="49" charset="0"/>
              </a:rPr>
              <a:t>case </a:t>
            </a:r>
            <a:r>
              <a:rPr lang="en-US" altLang="en-US" dirty="0">
                <a:latin typeface="Consolas" panose="020B0609020204030204" pitchFamily="49" charset="0"/>
              </a:rPr>
              <a:t>2:</a:t>
            </a: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</a:t>
            </a:r>
            <a:r>
              <a:rPr lang="en-US" altLang="en-US" dirty="0" smtClean="0">
                <a:latin typeface="Consolas" panose="020B0609020204030204" pitchFamily="49" charset="0"/>
              </a:rPr>
              <a:t>    </a:t>
            </a:r>
            <a:r>
              <a:rPr lang="en-US" altLang="en-US" dirty="0">
                <a:latin typeface="Consolas" panose="020B0609020204030204" pitchFamily="49" charset="0"/>
              </a:rPr>
              <a:t>letter = 'C';</a:t>
            </a:r>
          </a:p>
          <a:p>
            <a:pPr marL="225425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</a:t>
            </a:r>
            <a:r>
              <a:rPr lang="en-US" altLang="en-US" dirty="0" smtClean="0">
                <a:latin typeface="Consolas" panose="020B0609020204030204" pitchFamily="49" charset="0"/>
              </a:rPr>
              <a:t>   </a:t>
            </a:r>
            <a:r>
              <a:rPr lang="en-US" altLang="en-US" dirty="0">
                <a:latin typeface="Consolas" panose="020B0609020204030204" pitchFamily="49" charset="0"/>
              </a:rPr>
              <a:t>break</a:t>
            </a:r>
            <a:r>
              <a:rPr lang="en-US" altLang="en-US" dirty="0" smtClean="0"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7889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Switch Using An Integer For The Cases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dirty="0">
                <a:latin typeface="Consolas" panose="020B0609020204030204" pitchFamily="49" charset="0"/>
              </a:rPr>
              <a:t>case 1: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    letter = 'D';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    break;</a:t>
            </a:r>
          </a:p>
          <a:p>
            <a:pPr marL="225425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case 0: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    letter = 'F';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    break;</a:t>
            </a:r>
          </a:p>
          <a:p>
            <a:pPr marL="225425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default: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   letter = 'E';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}</a:t>
            </a: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Switch: Benefit (Cleaner Code)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Benefit (when to use):</a:t>
            </a:r>
          </a:p>
          <a:p>
            <a:pPr lvl="1"/>
            <a:r>
              <a:rPr lang="en-US" altLang="en-US" dirty="0" smtClean="0"/>
              <a:t>It may produce simpler code than using an if, else-if (e.g., if there are multiple compound conditions)</a:t>
            </a:r>
          </a:p>
          <a:p>
            <a:pPr lvl="1"/>
            <a:r>
              <a:rPr lang="en-US" altLang="en-US" dirty="0" smtClean="0"/>
              <a:t>Contrast</a:t>
            </a:r>
          </a:p>
        </p:txBody>
      </p:sp>
      <p:sp>
        <p:nvSpPr>
          <p:cNvPr id="64516" name="Rectangle 2"/>
          <p:cNvSpPr>
            <a:spLocks noChangeArrowheads="1"/>
          </p:cNvSpPr>
          <p:nvPr/>
        </p:nvSpPr>
        <p:spPr bwMode="auto">
          <a:xfrm>
            <a:off x="266700" y="2606675"/>
            <a:ext cx="45910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225425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((menu == 'a'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|| </a:t>
            </a:r>
          </a:p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(menu == 'A'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||</a:t>
            </a:r>
          </a:p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(menu == 'N'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||</a:t>
            </a:r>
          </a:p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(menu == 'n'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))</a:t>
            </a: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("New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player");</a:t>
            </a: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else if ((menu == 'q'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||</a:t>
            </a:r>
          </a:p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     (menu == 'Q'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)) </a:t>
            </a:r>
            <a:endParaRPr lang="en-US" alt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762500" y="2606675"/>
            <a:ext cx="4381500" cy="265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switch(menu)</a:t>
            </a:r>
            <a:br>
              <a:rPr lang="en-CA" altLang="en-US" sz="1600" dirty="0">
                <a:latin typeface="Consolas" pitchFamily="49" charset="0"/>
                <a:cs typeface="Consolas" pitchFamily="49" charset="0"/>
              </a:rPr>
            </a:b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case 'a'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:</a:t>
            </a:r>
            <a:endParaRPr lang="en-CA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i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case 'A'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:</a:t>
            </a:r>
            <a:endParaRPr lang="en-CA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case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'N':</a:t>
            </a:r>
            <a:endParaRPr lang="en-CA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case 'n'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: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   </a:t>
            </a:r>
            <a:endParaRPr lang="en-CA" altLang="en-US" sz="1600" i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("New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player");</a:t>
            </a:r>
            <a:endParaRPr lang="en-CA" altLang="en-US" sz="1600" i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  break;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CA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case '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Q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':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  case 'q'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: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   </a:t>
            </a:r>
            <a:endParaRPr lang="en-CA" altLang="en-US" sz="1600" i="1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CA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Looping </a:t>
            </a:r>
            <a:r>
              <a:rPr lang="en-CA" altLang="en-US" dirty="0"/>
              <a:t>Java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Python looping structures:</a:t>
            </a:r>
          </a:p>
          <a:p>
            <a:pPr lvl="1">
              <a:buFontTx/>
              <a:buChar char="•"/>
            </a:pPr>
            <a:r>
              <a:rPr lang="en-CA" altLang="en-US" sz="2000" dirty="0">
                <a:latin typeface="Consolas" pitchFamily="49" charset="0"/>
              </a:rPr>
              <a:t>for</a:t>
            </a:r>
            <a:endParaRPr lang="en-CA" altLang="en-US" sz="2000" dirty="0"/>
          </a:p>
          <a:p>
            <a:pPr lvl="1">
              <a:buFontTx/>
              <a:buChar char="•"/>
            </a:pPr>
            <a:r>
              <a:rPr lang="en-CA" altLang="en-US" sz="2000" dirty="0">
                <a:latin typeface="Consolas" pitchFamily="49" charset="0"/>
              </a:rPr>
              <a:t>while</a:t>
            </a:r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Java </a:t>
            </a:r>
            <a:r>
              <a:rPr lang="en-US" sz="2400" dirty="0"/>
              <a:t>looping structures:</a:t>
            </a:r>
          </a:p>
          <a:p>
            <a:pPr lvl="1">
              <a:buFontTx/>
              <a:buChar char="•"/>
            </a:pPr>
            <a:r>
              <a:rPr lang="en-CA" altLang="en-US" sz="2000" dirty="0">
                <a:latin typeface="Consolas" pitchFamily="49" charset="0"/>
              </a:rPr>
              <a:t>for</a:t>
            </a:r>
            <a:endParaRPr lang="en-CA" altLang="en-US" sz="2000" dirty="0"/>
          </a:p>
          <a:p>
            <a:pPr lvl="1">
              <a:buFontTx/>
              <a:buChar char="•"/>
            </a:pPr>
            <a:r>
              <a:rPr lang="en-CA" altLang="en-US" sz="2000" dirty="0">
                <a:latin typeface="Consolas" pitchFamily="49" charset="0"/>
              </a:rPr>
              <a:t>w</a:t>
            </a:r>
            <a:r>
              <a:rPr lang="en-CA" altLang="en-US" sz="2000" dirty="0" smtClean="0">
                <a:latin typeface="Consolas" pitchFamily="49" charset="0"/>
              </a:rPr>
              <a:t>hile</a:t>
            </a:r>
          </a:p>
          <a:p>
            <a:pPr lvl="1">
              <a:buFontTx/>
              <a:buChar char="•"/>
            </a:pPr>
            <a:r>
              <a:rPr lang="en-US" altLang="en-US" sz="2000" i="1" dirty="0" smtClean="0">
                <a:latin typeface="Consolas" pitchFamily="49" charset="0"/>
              </a:rPr>
              <a:t>Do-while</a:t>
            </a:r>
            <a:endParaRPr lang="en-CA" altLang="en-US" sz="2000" i="1" dirty="0" smtClean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8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Logical </a:t>
            </a:r>
            <a:r>
              <a:rPr lang="en-US" altLang="en-US" dirty="0" smtClean="0">
                <a:solidFill>
                  <a:srgbClr val="FF0000"/>
                </a:solidFill>
              </a:rPr>
              <a:t>Operators</a:t>
            </a:r>
          </a:p>
        </p:txBody>
      </p:sp>
      <p:graphicFrame>
        <p:nvGraphicFramePr>
          <p:cNvPr id="210970" name="Group 26"/>
          <p:cNvGraphicFramePr>
            <a:graphicFrameLocks noGrp="1"/>
          </p:cNvGraphicFramePr>
          <p:nvPr>
            <p:ph idx="1"/>
            <p:extLst/>
          </p:nvPr>
        </p:nvGraphicFramePr>
        <p:xfrm>
          <a:off x="1206500" y="1489075"/>
          <a:ext cx="6627813" cy="2643189"/>
        </p:xfrm>
        <a:graphic>
          <a:graphicData uri="http://schemas.openxmlformats.org/drawingml/2006/table">
            <a:tbl>
              <a:tblPr/>
              <a:tblGrid>
                <a:gridCol w="2679700"/>
                <a:gridCol w="1828800"/>
                <a:gridCol w="2119313"/>
              </a:tblGrid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Logical Operation</a:t>
                      </a:r>
                    </a:p>
                  </a:txBody>
                  <a:tcPr marL="93600" marR="936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Python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Java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</a:t>
                      </a:r>
                    </a:p>
                  </a:txBody>
                  <a:tcPr marL="93600" marR="936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&amp;&amp;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marL="93600" marR="936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||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</a:t>
                      </a:r>
                    </a:p>
                  </a:txBody>
                  <a:tcPr marL="93600" marR="936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not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!</a:t>
                      </a:r>
                    </a:p>
                  </a:txBody>
                  <a:tcPr marL="93600" marR="936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4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Examples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file containing complete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LoopingExamples.java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cs typeface="Calibri" panose="020F0502020204030204" pitchFamily="34" charset="0"/>
              </a:rPr>
              <a:t>The example contains examples of all 4 loops: 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while</a:t>
            </a:r>
            <a:r>
              <a:rPr lang="en-US" dirty="0" smtClean="0"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for</a:t>
            </a:r>
            <a:r>
              <a:rPr lang="en-US" dirty="0" smtClean="0">
                <a:cs typeface="Calibri" panose="020F0502020204030204" pitchFamily="34" charset="0"/>
              </a:rPr>
              <a:t> and two versions of the 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do-while</a:t>
            </a:r>
            <a:r>
              <a:rPr lang="en-US" dirty="0" smtClean="0">
                <a:cs typeface="Calibri" panose="020F0502020204030204" pitchFamily="34" charset="0"/>
              </a:rPr>
              <a:t> loop.</a:t>
            </a:r>
            <a:endParaRPr lang="en-CA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7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While Loops</a:t>
            </a:r>
            <a:endParaRPr lang="en-US" altLang="en-US" dirty="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8075"/>
            <a:ext cx="4368800" cy="5368925"/>
          </a:xfrm>
        </p:spPr>
        <p:txBody>
          <a:bodyPr/>
          <a:lstStyle/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b="1" dirty="0" smtClean="0"/>
              <a:t>Format</a:t>
            </a:r>
            <a:r>
              <a:rPr lang="en-US" altLang="en-US" dirty="0" smtClean="0"/>
              <a:t>:</a:t>
            </a:r>
            <a:endParaRPr lang="en-CA" altLang="en-US" dirty="0" smtClean="0"/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  <a:tab pos="914400" algn="l"/>
              </a:tabLst>
            </a:pPr>
            <a:r>
              <a:rPr lang="en-CA" altLang="en-US" sz="1800" dirty="0">
                <a:latin typeface="Consolas" pitchFamily="49" charset="0"/>
                <a:cs typeface="Consolas" pitchFamily="49" charset="0"/>
              </a:rPr>
              <a:t>w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hile 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  <a:tab pos="9144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  <a:tab pos="9144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Body</a:t>
            </a: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b="1" dirty="0" smtClean="0"/>
              <a:t>Example (L: Java, R: Python):</a:t>
            </a:r>
            <a:endParaRPr lang="en-CA" altLang="en-US" dirty="0" smtClean="0"/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   i </a:t>
            </a: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= 1;</a:t>
            </a: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while </a:t>
            </a: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(i &lt;= 5)</a:t>
            </a: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  {</a:t>
            </a:r>
            <a:endParaRPr lang="nn-NO" altLang="en-US" sz="1600" dirty="0">
              <a:latin typeface="Consolas" pitchFamily="49" charset="0"/>
              <a:cs typeface="Consolas" pitchFamily="49" charset="0"/>
            </a:endParaRP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System.out.print(i + " ");</a:t>
            </a: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i </a:t>
            </a: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= i + 1;</a:t>
            </a: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5257800" y="3311525"/>
            <a:ext cx="33401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i =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1</a:t>
            </a: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while (i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&lt;= 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5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):</a:t>
            </a: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print(i, end 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= "")</a:t>
            </a: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   i = i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3347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For Loops</a:t>
            </a:r>
            <a:endParaRPr lang="en-US" altLang="en-US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8075"/>
            <a:ext cx="8204200" cy="5368925"/>
          </a:xfrm>
        </p:spPr>
        <p:txBody>
          <a:bodyPr/>
          <a:lstStyle/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b="1" dirty="0" smtClean="0"/>
              <a:t>Format</a:t>
            </a:r>
            <a:r>
              <a:rPr lang="en-CA" altLang="en-US" dirty="0" smtClean="0"/>
              <a:t>:</a:t>
            </a: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initialization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update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control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{</a:t>
            </a: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		  Body</a:t>
            </a: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190500" indent="-190500">
              <a:lnSpc>
                <a:spcPct val="90000"/>
              </a:lnSpc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b="1" dirty="0"/>
              <a:t>Example (L: Java, R: Python):</a:t>
            </a:r>
            <a:endParaRPr lang="en-CA" altLang="en-US" dirty="0"/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	for (i = 1; i 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&lt; 6; </a:t>
            </a: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i++)</a:t>
            </a: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	{</a:t>
            </a: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	    System.out.print(i + " ");</a:t>
            </a: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nn-NO" alt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nn-NO" alt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CA" alt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257800" y="3311525"/>
            <a:ext cx="33401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i in range (1, 6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CA" altLang="en-US" sz="1600" dirty="0">
                <a:latin typeface="Consolas" pitchFamily="49" charset="0"/>
                <a:cs typeface="Consolas" pitchFamily="49" charset="0"/>
              </a:rPr>
              <a:t>1):</a:t>
            </a:r>
          </a:p>
          <a:p>
            <a:pPr marL="457200" indent="-457200">
              <a:buFontTx/>
              <a:buNone/>
              <a:tabLst>
                <a:tab pos="476250" algn="l"/>
                <a:tab pos="914400" algn="l"/>
              </a:tabLst>
            </a:pP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print(i</a:t>
            </a:r>
            <a:r>
              <a:rPr lang="en-US" altLang="en-US" sz="1600" dirty="0">
                <a:latin typeface="Consolas" pitchFamily="49" charset="0"/>
                <a:cs typeface="Consolas" pitchFamily="49" charset="0"/>
              </a:rPr>
              <a:t>, end = "")</a:t>
            </a:r>
            <a:r>
              <a:rPr lang="en-US" altLang="en-US" sz="1800" dirty="0" smtClean="0">
                <a:latin typeface="Arial" charset="0"/>
              </a:rPr>
              <a:t>     </a:t>
            </a:r>
            <a:endParaRPr lang="en-US" alt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4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 Loops: Java Vs. Python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Unlike Python with most languages for loops are generally used </a:t>
            </a:r>
            <a:r>
              <a:rPr lang="en-US" altLang="en-US" dirty="0" smtClean="0"/>
              <a:t>for </a:t>
            </a:r>
            <a:r>
              <a:rPr lang="en-US" altLang="en-US" dirty="0" smtClean="0"/>
              <a:t>counting </a:t>
            </a:r>
            <a:r>
              <a:rPr lang="en-US" altLang="en-US" dirty="0" smtClean="0"/>
              <a:t>(e.g., up down).</a:t>
            </a:r>
          </a:p>
          <a:p>
            <a:r>
              <a:rPr lang="en-US" altLang="en-US" dirty="0" smtClean="0"/>
              <a:t>Iterating through other series (such as lines in a file) is not possible.</a:t>
            </a:r>
          </a:p>
          <a:p>
            <a:r>
              <a:rPr lang="en-US" altLang="en-US" dirty="0" smtClean="0"/>
              <a:t>Python example not possible in other languages</a:t>
            </a:r>
          </a:p>
          <a:p>
            <a:pPr marL="225425" lvl="1" indent="0"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inputFile = 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open("input.txt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"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, "r"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for line in inputFile: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   print(line)</a:t>
            </a:r>
          </a:p>
          <a:p>
            <a:r>
              <a:rPr lang="en-US" altLang="en-US" dirty="0" smtClean="0">
                <a:cs typeface="Consolas" pitchFamily="49" charset="0"/>
              </a:rPr>
              <a:t>In Java however the </a:t>
            </a:r>
            <a:r>
              <a:rPr lang="en-US" altLang="en-US" b="1" dirty="0" smtClean="0">
                <a:solidFill>
                  <a:srgbClr val="FF0000"/>
                </a:solidFill>
                <a:cs typeface="Consolas" pitchFamily="49" charset="0"/>
              </a:rPr>
              <a:t>loop control </a:t>
            </a:r>
            <a:r>
              <a:rPr lang="en-US" altLang="en-US" b="1" dirty="0" smtClean="0">
                <a:solidFill>
                  <a:srgbClr val="FF0000"/>
                </a:solidFill>
                <a:cs typeface="Consolas" pitchFamily="49" charset="0"/>
              </a:rPr>
              <a:t>update </a:t>
            </a:r>
            <a:r>
              <a:rPr lang="en-US" altLang="en-US" dirty="0" smtClean="0">
                <a:cs typeface="Consolas" pitchFamily="49" charset="0"/>
              </a:rPr>
              <a:t>can be </a:t>
            </a:r>
            <a:r>
              <a:rPr lang="en-US" altLang="en-US" dirty="0" smtClean="0">
                <a:cs typeface="Consolas" pitchFamily="49" charset="0"/>
              </a:rPr>
              <a:t>any mathematical </a:t>
            </a:r>
            <a:r>
              <a:rPr lang="en-US" altLang="en-US" dirty="0" smtClean="0">
                <a:cs typeface="Consolas" pitchFamily="49" charset="0"/>
              </a:rPr>
              <a:t>expression (even randomly assigned</a:t>
            </a:r>
            <a:r>
              <a:rPr lang="en-US" altLang="en-US" dirty="0" smtClean="0">
                <a:cs typeface="Consolas" pitchFamily="49" charset="0"/>
              </a:rPr>
              <a:t>)</a:t>
            </a:r>
            <a:r>
              <a:rPr lang="en-US" altLang="en-US" baseline="30000" dirty="0">
                <a:cs typeface="Consolas" pitchFamily="49" charset="0"/>
              </a:rPr>
              <a:t> 1</a:t>
            </a:r>
            <a:r>
              <a:rPr lang="en-US" altLang="en-US" dirty="0" smtClean="0">
                <a:cs typeface="Consolas" pitchFamily="49" charset="0"/>
              </a:rPr>
              <a:t>.</a:t>
            </a:r>
            <a:endParaRPr lang="en-US" altLang="en-US" dirty="0" smtClean="0"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nn-NO" altLang="en-US" dirty="0" smtClean="0">
                <a:latin typeface="Consolas" pitchFamily="49" charset="0"/>
                <a:cs typeface="Consolas" pitchFamily="49" charset="0"/>
              </a:rPr>
              <a:t> for (i = 1; i &lt;= 100; </a:t>
            </a:r>
            <a:r>
              <a:rPr lang="nn-NO" alt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= i * 5</a:t>
            </a:r>
            <a:r>
              <a:rPr lang="nn-NO" altLang="en-US" dirty="0" smtClean="0">
                <a:latin typeface="Consolas" pitchFamily="49" charset="0"/>
                <a:cs typeface="Consolas" pitchFamily="49" charset="0"/>
              </a:rPr>
              <a:t>)</a:t>
            </a:r>
            <a:endParaRPr lang="en-CA" alt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altLang="en-US" dirty="0" smtClean="0"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5" y="6372225"/>
            <a:ext cx="8563345" cy="368300"/>
          </a:xfrm>
          <a:prstGeom prst="rect">
            <a:avLst/>
          </a:prstGeom>
          <a:noFill/>
          <a:ln w="0">
            <a:noFill/>
          </a:ln>
        </p:spPr>
        <p:txBody>
          <a:bodyPr wrap="square" lIns="0" rtlCol="0">
            <a:noAutofit/>
          </a:bodyPr>
          <a:lstStyle/>
          <a:p>
            <a:r>
              <a:rPr lang="en-US" sz="1800" baseline="30000" dirty="0" smtClean="0"/>
              <a:t>1 The update can be any valid mathematical expression (e.g. addition, subtraction, multiplication, division etc.) or a method return value that is numeric.</a:t>
            </a:r>
            <a:endParaRPr lang="en-CA" sz="18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5830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 Loops: Java Vs. Python (2)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7325" indent="-196850"/>
            <a:r>
              <a:rPr lang="en-US" altLang="en-US" dirty="0" smtClean="0">
                <a:cs typeface="Consolas" pitchFamily="49" charset="0"/>
              </a:rPr>
              <a:t>Also note </a:t>
            </a:r>
            <a:r>
              <a:rPr lang="en-US" altLang="en-US" dirty="0" smtClean="0">
                <a:cs typeface="Consolas" pitchFamily="49" charset="0"/>
              </a:rPr>
              <a:t>that with the</a:t>
            </a:r>
            <a:r>
              <a:rPr lang="en-US" altLang="en-US" dirty="0" smtClean="0">
                <a:cs typeface="Consolas" pitchFamily="49" charset="0"/>
              </a:rPr>
              <a:t> </a:t>
            </a:r>
            <a:r>
              <a:rPr lang="en-US" altLang="en-US" dirty="0" smtClean="0">
                <a:cs typeface="Consolas" pitchFamily="49" charset="0"/>
              </a:rPr>
              <a:t>Java </a:t>
            </a:r>
            <a:r>
              <a:rPr lang="en-US" altLang="en-US" dirty="0" smtClean="0">
                <a:latin typeface="Consolas" panose="020B0609020204030204" pitchFamily="49" charset="0"/>
                <a:cs typeface="Consolas" pitchFamily="49" charset="0"/>
              </a:rPr>
              <a:t>for</a:t>
            </a:r>
            <a:r>
              <a:rPr lang="en-US" altLang="en-US" dirty="0" smtClean="0">
                <a:cs typeface="Consolas" pitchFamily="49" charset="0"/>
              </a:rPr>
              <a:t>-loop that </a:t>
            </a:r>
            <a:r>
              <a:rPr lang="en-US" altLang="en-US" dirty="0" smtClean="0">
                <a:cs typeface="Consolas" pitchFamily="49" charset="0"/>
              </a:rPr>
              <a:t>the </a:t>
            </a:r>
            <a:r>
              <a:rPr lang="en-US" altLang="en-US" b="1" dirty="0" smtClean="0">
                <a:solidFill>
                  <a:srgbClr val="FF0000"/>
                </a:solidFill>
                <a:cs typeface="Consolas" pitchFamily="49" charset="0"/>
              </a:rPr>
              <a:t>stopping boundary </a:t>
            </a:r>
            <a:r>
              <a:rPr lang="en-US" altLang="en-US" dirty="0" smtClean="0">
                <a:cs typeface="Consolas" pitchFamily="49" charset="0"/>
              </a:rPr>
              <a:t>can be made </a:t>
            </a:r>
            <a:r>
              <a:rPr lang="en-US" altLang="en-US" dirty="0" smtClean="0">
                <a:cs typeface="Consolas" pitchFamily="49" charset="0"/>
              </a:rPr>
              <a:t>explicit</a:t>
            </a:r>
            <a:r>
              <a:rPr lang="en-US" altLang="en-US" dirty="0" smtClean="0">
                <a:cs typeface="Consolas" pitchFamily="49" charset="0"/>
              </a:rPr>
              <a:t>.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for (i = 1;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 &lt;= 10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; i++)</a:t>
            </a:r>
          </a:p>
          <a:p>
            <a:pPr marL="225425" lvl="1" indent="0"/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Vs.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for i in range (1, 11, 1):</a:t>
            </a:r>
          </a:p>
          <a:p>
            <a:pPr marL="187325" indent="-196850"/>
            <a:endParaRPr lang="en-CA" altLang="en-US" dirty="0" smtClean="0">
              <a:latin typeface="Consolas" pitchFamily="49" charset="0"/>
              <a:cs typeface="Consolas" pitchFamily="49" charset="0"/>
            </a:endParaRPr>
          </a:p>
          <a:p>
            <a:pPr marL="187325" indent="-196850"/>
            <a:endParaRPr lang="en-US" altLang="en-US" dirty="0" smtClean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6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Post-Test Loop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Pre-test loops: </a:t>
            </a:r>
            <a:r>
              <a:rPr lang="en-US" dirty="0" smtClean="0">
                <a:latin typeface="Consolas" panose="020B0609020204030204" pitchFamily="49" charset="0"/>
              </a:rPr>
              <a:t>For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 loops check the stopping condition </a:t>
            </a:r>
            <a:r>
              <a:rPr lang="en-US" b="1" dirty="0" smtClean="0">
                <a:solidFill>
                  <a:srgbClr val="FF0000"/>
                </a:solidFill>
              </a:rPr>
              <a:t>before</a:t>
            </a:r>
            <a:r>
              <a:rPr lang="en-US" dirty="0" smtClean="0"/>
              <a:t> executing the body.</a:t>
            </a:r>
          </a:p>
          <a:p>
            <a:pPr lvl="1"/>
            <a:r>
              <a:rPr lang="en-US" dirty="0" smtClean="0"/>
              <a:t>That is, the loop body </a:t>
            </a:r>
            <a:r>
              <a:rPr lang="en-US" u="sng" dirty="0" smtClean="0"/>
              <a:t>executes zero or more times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 that never executes:</a:t>
            </a: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= 10;</a:t>
            </a: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w</a:t>
            </a:r>
            <a:r>
              <a:rPr lang="en-US" dirty="0" smtClean="0">
                <a:latin typeface="Consolas" panose="020B0609020204030204" pitchFamily="49" charset="0"/>
              </a:rPr>
              <a:t>hile (i &lt;= 5)</a:t>
            </a: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{</a:t>
            </a:r>
            <a:endParaRPr lang="en-US" dirty="0" smtClean="0">
              <a:latin typeface="Consolas" panose="020B0609020204030204" pitchFamily="49" charset="0"/>
            </a:endParaRP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System.out.println(i);</a:t>
            </a: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i = i + 1;</a:t>
            </a:r>
          </a:p>
          <a:p>
            <a:pPr marL="447675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}</a:t>
            </a:r>
          </a:p>
          <a:p>
            <a:pPr marL="396875" indent="-285750"/>
            <a:r>
              <a:rPr lang="en-US" dirty="0"/>
              <a:t>Post test loops (not directly implemented in Python</a:t>
            </a:r>
            <a:r>
              <a:rPr lang="en-US" dirty="0" smtClean="0"/>
              <a:t>): check the stopping condition </a:t>
            </a:r>
            <a:r>
              <a:rPr lang="en-US" b="1" dirty="0" smtClean="0">
                <a:solidFill>
                  <a:srgbClr val="FF0000"/>
                </a:solidFill>
              </a:rPr>
              <a:t>after</a:t>
            </a:r>
            <a:r>
              <a:rPr lang="en-US" dirty="0" smtClean="0"/>
              <a:t> executing the body.</a:t>
            </a:r>
          </a:p>
          <a:p>
            <a:pPr marL="511175" lvl="1" indent="-285750"/>
            <a:r>
              <a:rPr lang="en-US" dirty="0"/>
              <a:t>That is, the loop body </a:t>
            </a:r>
            <a:r>
              <a:rPr lang="en-US" u="sng" dirty="0"/>
              <a:t>executes </a:t>
            </a:r>
            <a:r>
              <a:rPr lang="en-US" u="sng" dirty="0" smtClean="0"/>
              <a:t>one </a:t>
            </a:r>
            <a:r>
              <a:rPr lang="en-US" u="sng" dirty="0"/>
              <a:t>or more times</a:t>
            </a:r>
            <a:r>
              <a:rPr lang="en-US" dirty="0"/>
              <a:t>.</a:t>
            </a:r>
          </a:p>
          <a:p>
            <a:pPr marL="511175" lvl="1" indent="-285750"/>
            <a:r>
              <a:rPr lang="en-US" dirty="0" smtClean="0"/>
              <a:t>(Of course the behavior of post test loop can be simulated with a pre-test loop such as a while loop).</a:t>
            </a:r>
            <a:endParaRPr lang="en-US" dirty="0"/>
          </a:p>
          <a:p>
            <a:pPr marL="447675" lvl="2" indent="0">
              <a:buNone/>
            </a:pP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4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Do-While Loop: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Format</a:t>
            </a:r>
            <a:r>
              <a:rPr lang="en-US" dirty="0" smtClean="0"/>
              <a:t>:</a:t>
            </a: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d</a:t>
            </a:r>
            <a:r>
              <a:rPr lang="en-US" dirty="0" smtClean="0">
                <a:latin typeface="Consolas" panose="020B0609020204030204" pitchFamily="49" charset="0"/>
              </a:rPr>
              <a:t>o</a:t>
            </a: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body</a:t>
            </a:r>
          </a:p>
          <a:p>
            <a:pPr marL="44767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w</a:t>
            </a:r>
            <a:r>
              <a:rPr lang="en-US" dirty="0" smtClean="0">
                <a:latin typeface="Consolas" panose="020B0609020204030204" pitchFamily="49" charset="0"/>
              </a:rPr>
              <a:t>hile (Boolean Expression);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 smtClean="0"/>
          </a:p>
          <a:p>
            <a:r>
              <a:rPr lang="en-US" b="1" dirty="0" smtClean="0"/>
              <a:t>Example</a:t>
            </a:r>
            <a:r>
              <a:rPr lang="en-US" dirty="0" smtClean="0"/>
              <a:t>:</a:t>
            </a:r>
          </a:p>
          <a:p>
            <a:pPr marL="460375" lvl="2" indent="0">
              <a:buNone/>
            </a:pPr>
            <a:r>
              <a:rPr lang="nn-NO" dirty="0">
                <a:latin typeface="Consolas" panose="020B0609020204030204" pitchFamily="49" charset="0"/>
              </a:rPr>
              <a:t> </a:t>
            </a:r>
            <a:r>
              <a:rPr lang="nn-NO" dirty="0" smtClean="0">
                <a:latin typeface="Consolas" panose="020B0609020204030204" pitchFamily="49" charset="0"/>
              </a:rPr>
              <a:t>i = i + 1;</a:t>
            </a:r>
          </a:p>
          <a:p>
            <a:pPr marL="460375" lvl="2" indent="0">
              <a:buNone/>
            </a:pPr>
            <a:r>
              <a:rPr lang="nn-NO" dirty="0">
                <a:latin typeface="Consolas" panose="020B0609020204030204" pitchFamily="49" charset="0"/>
              </a:rPr>
              <a:t> </a:t>
            </a:r>
            <a:r>
              <a:rPr lang="nn-NO" dirty="0" smtClean="0">
                <a:latin typeface="Consolas" panose="020B0609020204030204" pitchFamily="49" charset="0"/>
              </a:rPr>
              <a:t>do </a:t>
            </a:r>
            <a:endParaRPr lang="nn-NO" dirty="0">
              <a:latin typeface="Consolas" panose="020B0609020204030204" pitchFamily="49" charset="0"/>
            </a:endParaRPr>
          </a:p>
          <a:p>
            <a:pPr marL="460375" lvl="2" indent="0">
              <a:buNone/>
            </a:pPr>
            <a:r>
              <a:rPr lang="nn-NO" dirty="0">
                <a:latin typeface="Consolas" panose="020B0609020204030204" pitchFamily="49" charset="0"/>
              </a:rPr>
              <a:t> </a:t>
            </a:r>
            <a:r>
              <a:rPr lang="nn-NO" dirty="0" smtClean="0">
                <a:latin typeface="Consolas" panose="020B0609020204030204" pitchFamily="49" charset="0"/>
              </a:rPr>
              <a:t>{</a:t>
            </a:r>
            <a:endParaRPr lang="nn-NO" dirty="0">
              <a:latin typeface="Consolas" panose="020B0609020204030204" pitchFamily="49" charset="0"/>
            </a:endParaRPr>
          </a:p>
          <a:p>
            <a:pPr marL="460375" lvl="2" indent="0">
              <a:buNone/>
            </a:pPr>
            <a:r>
              <a:rPr lang="nn-NO" dirty="0">
                <a:latin typeface="Consolas" panose="020B0609020204030204" pitchFamily="49" charset="0"/>
              </a:rPr>
              <a:t> </a:t>
            </a:r>
            <a:r>
              <a:rPr lang="nn-NO" dirty="0" smtClean="0">
                <a:latin typeface="Consolas" panose="020B0609020204030204" pitchFamily="49" charset="0"/>
              </a:rPr>
              <a:t>    System.out.print(i </a:t>
            </a:r>
            <a:r>
              <a:rPr lang="nn-NO" dirty="0">
                <a:latin typeface="Consolas" panose="020B0609020204030204" pitchFamily="49" charset="0"/>
              </a:rPr>
              <a:t>+ " ");</a:t>
            </a:r>
          </a:p>
          <a:p>
            <a:pPr marL="460375" lvl="2" indent="0">
              <a:buNone/>
            </a:pPr>
            <a:r>
              <a:rPr lang="nn-NO" dirty="0">
                <a:latin typeface="Consolas" panose="020B0609020204030204" pitchFamily="49" charset="0"/>
              </a:rPr>
              <a:t>     </a:t>
            </a:r>
            <a:r>
              <a:rPr lang="nn-NO" dirty="0" smtClean="0">
                <a:latin typeface="Consolas" panose="020B0609020204030204" pitchFamily="49" charset="0"/>
              </a:rPr>
              <a:t>i </a:t>
            </a:r>
            <a:r>
              <a:rPr lang="nn-NO" dirty="0">
                <a:latin typeface="Consolas" panose="020B0609020204030204" pitchFamily="49" charset="0"/>
              </a:rPr>
              <a:t>= i + 1;</a:t>
            </a:r>
          </a:p>
          <a:p>
            <a:pPr marL="460375" lvl="2" indent="0">
              <a:buNone/>
            </a:pPr>
            <a:r>
              <a:rPr lang="nn-NO" dirty="0">
                <a:latin typeface="Consolas" panose="020B0609020204030204" pitchFamily="49" charset="0"/>
              </a:rPr>
              <a:t> </a:t>
            </a:r>
            <a:r>
              <a:rPr lang="nn-NO" dirty="0" smtClean="0">
                <a:latin typeface="Consolas" panose="020B0609020204030204" pitchFamily="49" charset="0"/>
              </a:rPr>
              <a:t>} </a:t>
            </a:r>
            <a:r>
              <a:rPr lang="nn-NO" dirty="0">
                <a:latin typeface="Consolas" panose="020B0609020204030204" pitchFamily="49" charset="0"/>
              </a:rPr>
              <a:t>while (i &lt;= 5);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5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Do-While</a:t>
            </a:r>
            <a:r>
              <a:rPr lang="en-US" dirty="0" smtClean="0"/>
              <a:t> Loop Examples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</a:rPr>
              <a:t>("\nFirst Do-While loop");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i </a:t>
            </a:r>
            <a:r>
              <a:rPr lang="en-CA" sz="1800" dirty="0">
                <a:latin typeface="Consolas" panose="020B0609020204030204" pitchFamily="49" charset="0"/>
              </a:rPr>
              <a:t>= 1;</a:t>
            </a: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do </a:t>
            </a: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{</a:t>
            </a: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System.out.print(i </a:t>
            </a:r>
            <a:r>
              <a:rPr lang="en-CA" sz="1800" dirty="0">
                <a:latin typeface="Consolas" panose="020B0609020204030204" pitchFamily="49" charset="0"/>
              </a:rPr>
              <a:t>+ " ");</a:t>
            </a: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i </a:t>
            </a:r>
            <a:r>
              <a:rPr lang="en-CA" sz="1800" dirty="0">
                <a:latin typeface="Consolas" panose="020B0609020204030204" pitchFamily="49" charset="0"/>
              </a:rPr>
              <a:t>= i + 1;</a:t>
            </a: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} </a:t>
            </a:r>
            <a:r>
              <a:rPr lang="en-CA" sz="1800" dirty="0">
                <a:latin typeface="Consolas" panose="020B0609020204030204" pitchFamily="49" charset="0"/>
              </a:rPr>
              <a:t>while (i &lt;= 5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225425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</a:rPr>
              <a:t>("\nSecond Do-While loop");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i </a:t>
            </a:r>
            <a:r>
              <a:rPr lang="en-CA" sz="1800" dirty="0">
                <a:latin typeface="Consolas" panose="020B0609020204030204" pitchFamily="49" charset="0"/>
              </a:rPr>
              <a:t>= 888;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do </a:t>
            </a: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{</a:t>
            </a: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System.out.print(i </a:t>
            </a:r>
            <a:r>
              <a:rPr lang="en-CA" sz="1800" dirty="0">
                <a:latin typeface="Consolas" panose="020B0609020204030204" pitchFamily="49" charset="0"/>
              </a:rPr>
              <a:t>+ " ");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i </a:t>
            </a:r>
            <a:r>
              <a:rPr lang="en-CA" sz="1800" dirty="0">
                <a:latin typeface="Consolas" panose="020B0609020204030204" pitchFamily="49" charset="0"/>
              </a:rPr>
              <a:t>= i + 1</a:t>
            </a:r>
            <a:r>
              <a:rPr lang="en-CA" sz="1800" dirty="0" smtClean="0">
                <a:latin typeface="Consolas" panose="020B0609020204030204" pitchFamily="49" charset="0"/>
              </a:rPr>
              <a:t>;</a:t>
            </a: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} while (i &lt;= 5);</a:t>
            </a:r>
          </a:p>
        </p:txBody>
      </p:sp>
    </p:spTree>
    <p:extLst>
      <p:ext uri="{BB962C8B-B14F-4D97-AF65-F5344CB8AC3E}">
        <p14:creationId xmlns:p14="http://schemas.microsoft.com/office/powerpoint/2010/main" val="320109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Common Mistake: Branches/Loops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Forgetting </a:t>
            </a:r>
            <a:r>
              <a:rPr lang="en-US" altLang="en-US" dirty="0" smtClean="0"/>
              <a:t>how a body is defined:</a:t>
            </a:r>
          </a:p>
          <a:p>
            <a:pPr lvl="1"/>
            <a:r>
              <a:rPr lang="en-US" altLang="en-US" dirty="0"/>
              <a:t>u</a:t>
            </a:r>
            <a:r>
              <a:rPr lang="en-US" altLang="en-US" dirty="0" smtClean="0"/>
              <a:t>sing b</a:t>
            </a:r>
            <a:r>
              <a:rPr lang="en-US" altLang="en-US" dirty="0" smtClean="0"/>
              <a:t>races,</a:t>
            </a:r>
          </a:p>
          <a:p>
            <a:pPr lvl="1"/>
            <a:r>
              <a:rPr lang="en-US" altLang="en-US" dirty="0" smtClean="0"/>
              <a:t>OR</a:t>
            </a:r>
          </a:p>
          <a:p>
            <a:pPr lvl="1"/>
            <a:r>
              <a:rPr lang="en-US" altLang="en-US" dirty="0" smtClean="0"/>
              <a:t>with </a:t>
            </a:r>
            <a:r>
              <a:rPr lang="en-US" altLang="en-US" dirty="0" smtClean="0"/>
              <a:t>single statement bodies </a:t>
            </a:r>
            <a:r>
              <a:rPr lang="en-US" altLang="en-US" dirty="0" smtClean="0"/>
              <a:t>the end of the body is marked with a semi-colon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(Partial) examples: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while (i &lt; 10)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     System.out.println(i);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     i = i + 1;</a:t>
            </a:r>
          </a:p>
          <a:p>
            <a:pPr marL="225425" lvl="1" indent="0">
              <a:buFont typeface="Times New Roman" pitchFamily="18" charset="0"/>
              <a:buNone/>
            </a:pPr>
            <a:endParaRPr lang="en-US" altLang="en-US" sz="1800" dirty="0" smtClean="0">
              <a:latin typeface="Arial" charset="0"/>
              <a:cs typeface="Arial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while (i &lt; 10);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{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     System.out.println(i);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     i = i + 1;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Arial" charset="0"/>
              </a:rPr>
              <a:t>}</a:t>
            </a:r>
          </a:p>
        </p:txBody>
      </p:sp>
      <p:sp>
        <p:nvSpPr>
          <p:cNvPr id="77828" name="Right Brace 1"/>
          <p:cNvSpPr>
            <a:spLocks/>
          </p:cNvSpPr>
          <p:nvPr/>
        </p:nvSpPr>
        <p:spPr bwMode="auto">
          <a:xfrm>
            <a:off x="4362512" y="3646864"/>
            <a:ext cx="279400" cy="24765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algn="ctr">
            <a:solidFill>
              <a:srgbClr val="FF00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sp>
        <p:nvSpPr>
          <p:cNvPr id="77829" name="TextBox 2"/>
          <p:cNvSpPr txBox="1">
            <a:spLocks noChangeArrowheads="1"/>
          </p:cNvSpPr>
          <p:nvPr/>
        </p:nvSpPr>
        <p:spPr bwMode="auto">
          <a:xfrm>
            <a:off x="4667312" y="3575386"/>
            <a:ext cx="2053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Arial" charset="0"/>
              </a:rPr>
              <a:t>Body (logic error)</a:t>
            </a:r>
            <a:endParaRPr lang="en-US" altLang="en-US" sz="1800" b="1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77830" name="Group 3"/>
          <p:cNvGrpSpPr>
            <a:grpSpLocks/>
          </p:cNvGrpSpPr>
          <p:nvPr/>
        </p:nvGrpSpPr>
        <p:grpSpPr bwMode="auto">
          <a:xfrm>
            <a:off x="4362512" y="4762668"/>
            <a:ext cx="1686477" cy="1016000"/>
            <a:chOff x="3340100" y="3975100"/>
            <a:chExt cx="1686477" cy="1016000"/>
          </a:xfrm>
        </p:grpSpPr>
        <p:sp>
          <p:nvSpPr>
            <p:cNvPr id="77831" name="Right Brace 5"/>
            <p:cNvSpPr>
              <a:spLocks/>
            </p:cNvSpPr>
            <p:nvPr/>
          </p:nvSpPr>
          <p:spPr bwMode="auto">
            <a:xfrm>
              <a:off x="3340100" y="3975100"/>
              <a:ext cx="304800" cy="101600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38100" algn="ctr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CA" altLang="en-US" sz="1400" dirty="0">
                <a:latin typeface="Arial" charset="0"/>
              </a:endParaRPr>
            </a:p>
          </p:txBody>
        </p:sp>
        <p:sp>
          <p:nvSpPr>
            <p:cNvPr id="77832" name="TextBox 6"/>
            <p:cNvSpPr txBox="1">
              <a:spLocks noChangeArrowheads="1"/>
            </p:cNvSpPr>
            <p:nvPr/>
          </p:nvSpPr>
          <p:spPr bwMode="auto">
            <a:xfrm>
              <a:off x="3680377" y="4248150"/>
              <a:ext cx="13462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176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Many Pre-Created Classes Have Been Created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 smtClean="0"/>
              <a:t>Rule of thumb of real life</a:t>
            </a:r>
            <a:r>
              <a:rPr lang="en-US" altLang="en-US" dirty="0" smtClean="0"/>
              <a:t>: Before writing new program code to implement the features of your program you should check to see if a class has already been written with the features that you need.</a:t>
            </a:r>
          </a:p>
          <a:p>
            <a:r>
              <a:rPr lang="en-US" altLang="en-US" dirty="0" smtClean="0"/>
              <a:t>Note: </a:t>
            </a:r>
            <a:r>
              <a:rPr lang="en-US" altLang="en-US" b="1" dirty="0" smtClean="0"/>
              <a:t>for many assignments in this class </a:t>
            </a:r>
            <a:r>
              <a:rPr lang="en-US" altLang="en-US" dirty="0" smtClean="0"/>
              <a:t>you may have to implement all features yourself rather than use pre-written code.</a:t>
            </a:r>
          </a:p>
          <a:p>
            <a:pPr lvl="1"/>
            <a:r>
              <a:rPr lang="en-US" altLang="en-US" b="1" dirty="0" smtClean="0">
                <a:solidFill>
                  <a:srgbClr val="FF0000"/>
                </a:solidFill>
              </a:rPr>
              <a:t>You may receive little or no credit otherwise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(Remember you are in this course to learn and develop Java and Object-Oriented programming skills and one learns by writing code not just using code).</a:t>
            </a:r>
            <a:endParaRPr lang="en-US" altLang="en-US" dirty="0" smtClean="0"/>
          </a:p>
          <a:p>
            <a:r>
              <a:rPr lang="en-US" altLang="en-US" dirty="0" smtClean="0"/>
              <a:t>The Java API is Sun Microsystems's collection of pre-built Java classes:</a:t>
            </a:r>
          </a:p>
          <a:p>
            <a:pPr lvl="1"/>
            <a:r>
              <a:rPr lang="en-US" altLang="en-US" dirty="0" smtClean="0">
                <a:hlinkClick r:id="rId2"/>
              </a:rPr>
              <a:t>http://java.sun.com/javase/8/docs/api/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1909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Decision Making In Java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66700" indent="-266700"/>
            <a:r>
              <a:rPr lang="en-US" sz="2400" dirty="0" smtClean="0"/>
              <a:t>Python decision making structures:</a:t>
            </a:r>
          </a:p>
          <a:p>
            <a:pPr lvl="1" eaLnBrk="1" hangingPunct="1"/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i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f</a:t>
            </a:r>
          </a:p>
          <a:p>
            <a:pPr lvl="1" eaLnBrk="1" hangingPunct="1"/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i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f, else</a:t>
            </a:r>
            <a:endParaRPr lang="en-CA" altLang="en-US" sz="2000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i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f, elif, else</a:t>
            </a:r>
            <a:endParaRPr lang="en-CA" altLang="en-US" sz="2000" dirty="0">
              <a:ea typeface="ＭＳ Ｐゴシック" panose="020B0600070205080204" pitchFamily="34" charset="-128"/>
            </a:endParaRPr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80975" indent="-180975"/>
            <a:r>
              <a:rPr lang="en-CA" altLang="en-US" sz="2400" dirty="0"/>
              <a:t>Java decision making </a:t>
            </a:r>
            <a:r>
              <a:rPr lang="en-CA" altLang="en-US" sz="2400" dirty="0" smtClean="0"/>
              <a:t>structures:</a:t>
            </a:r>
            <a:endParaRPr lang="en-CA" altLang="en-US" sz="2400" dirty="0"/>
          </a:p>
          <a:p>
            <a:pPr lvl="1"/>
            <a:r>
              <a:rPr lang="en-CA" altLang="en-US" sz="2000" dirty="0">
                <a:latin typeface="Consolas" pitchFamily="49" charset="0"/>
                <a:cs typeface="Consolas" pitchFamily="49" charset="0"/>
              </a:rPr>
              <a:t>if</a:t>
            </a:r>
          </a:p>
          <a:p>
            <a:pPr lvl="1"/>
            <a:r>
              <a:rPr lang="en-CA" altLang="en-US" sz="2000" dirty="0">
                <a:latin typeface="Consolas" pitchFamily="49" charset="0"/>
                <a:cs typeface="Consolas" pitchFamily="49" charset="0"/>
              </a:rPr>
              <a:t>if, else</a:t>
            </a:r>
          </a:p>
          <a:p>
            <a:pPr lvl="1"/>
            <a:r>
              <a:rPr lang="en-CA" altLang="en-US" sz="2000" dirty="0">
                <a:latin typeface="Consolas" pitchFamily="49" charset="0"/>
                <a:cs typeface="Consolas" pitchFamily="49" charset="0"/>
              </a:rPr>
              <a:t>if, </a:t>
            </a:r>
            <a:r>
              <a:rPr lang="en-CA" altLang="en-US" sz="2000" dirty="0" smtClean="0">
                <a:latin typeface="Consolas" pitchFamily="49" charset="0"/>
                <a:cs typeface="Consolas" pitchFamily="49" charset="0"/>
              </a:rPr>
              <a:t>else if, else</a:t>
            </a:r>
            <a:endParaRPr lang="en-CA" altLang="en-US" sz="2000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CA" altLang="en-US" sz="2000" i="1" dirty="0">
                <a:latin typeface="Consolas" pitchFamily="49" charset="0"/>
                <a:cs typeface="Consolas" pitchFamily="49" charset="0"/>
              </a:rPr>
              <a:t>switch</a:t>
            </a:r>
            <a:endParaRPr lang="en-US" altLang="en-US" sz="2000" i="1" dirty="0">
              <a:latin typeface="Consolas" pitchFamily="49" charset="0"/>
              <a:cs typeface="Consolas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385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Example: Generating Random Numbers (Probabilities)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dirty="0" smtClean="0"/>
              <a:t>Name of the (more complete example):</a:t>
            </a:r>
            <a:r>
              <a:rPr lang="en-US" altLang="en-US" sz="1800" dirty="0" smtClean="0"/>
              <a:t>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DiceExample.java</a:t>
            </a:r>
          </a:p>
          <a:p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mport java.util.Random;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DiceExample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static void main(String [] args)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final int SIDES = 6;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Random generator = new Random();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int result = -1;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result = generator.nextInt(SIDES) + 1;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System.out.println("1d6: " + result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result = generator.nextInt(SIDES) + 1;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result = result + generator.nextInt(SIDES) + 1;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result = result + generator.nextInt(SIDES) + 1;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System.out.println("3d6: " + result);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218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They are similar to Python lists.</a:t>
            </a:r>
          </a:p>
          <a:p>
            <a:pPr lvl="1"/>
            <a:r>
              <a:rPr lang="en-US" altLang="en-US" dirty="0" smtClean="0"/>
              <a:t>Specified with square brackets</a:t>
            </a:r>
          </a:p>
          <a:p>
            <a:pPr lvl="1"/>
            <a:r>
              <a:rPr lang="en-US" altLang="en-US" dirty="0" smtClean="0"/>
              <a:t>Indexed from 0 to (number elements-1)</a:t>
            </a:r>
          </a:p>
          <a:p>
            <a:r>
              <a:rPr lang="en-US" altLang="en-US" dirty="0" smtClean="0"/>
              <a:t>Some differences between Java arrays and Python lists: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All elements must be of the same type e.g., array of integers cannot mix and match with floats</a:t>
            </a:r>
          </a:p>
          <a:p>
            <a:pPr lvl="1"/>
            <a:r>
              <a:rPr lang="en-US" altLang="en-US" dirty="0" smtClean="0"/>
              <a:t>Python has methods associated with lists although an array in Java has a ‘</a:t>
            </a:r>
            <a:r>
              <a:rPr lang="en-US" altLang="en-US" dirty="0" smtClean="0">
                <a:latin typeface="Consolas" pitchFamily="49" charset="0"/>
              </a:rPr>
              <a:t>length</a:t>
            </a:r>
            <a:r>
              <a:rPr lang="en-US" altLang="en-US" dirty="0" smtClean="0"/>
              <a:t>’ attribute associated with it.</a:t>
            </a:r>
          </a:p>
          <a:p>
            <a:pPr lvl="1"/>
            <a:r>
              <a:rPr lang="en-US" altLang="en-US" dirty="0" smtClean="0"/>
              <a:t>Arrays cannot be dynamically resized (new array must be created).</a:t>
            </a:r>
          </a:p>
        </p:txBody>
      </p:sp>
    </p:spTree>
    <p:extLst>
      <p:ext uri="{BB962C8B-B14F-4D97-AF65-F5344CB8AC3E}">
        <p14:creationId xmlns:p14="http://schemas.microsoft.com/office/powerpoint/2010/main" val="301367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Creating An Array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/>
            <a:r>
              <a:rPr lang="en-US" altLang="en-US" dirty="0" smtClean="0"/>
              <a:t>&lt;</a:t>
            </a:r>
            <a:r>
              <a:rPr lang="en-US" altLang="en-US" i="1" dirty="0" smtClean="0"/>
              <a:t>type</a:t>
            </a:r>
            <a:r>
              <a:rPr lang="en-US" altLang="en-US" dirty="0" smtClean="0"/>
              <a:t>&gt; []</a:t>
            </a:r>
            <a:r>
              <a:rPr lang="en-US" altLang="en-US" baseline="-25000" dirty="0" smtClean="0"/>
              <a:t>1 </a:t>
            </a:r>
            <a:r>
              <a:rPr lang="en-US" altLang="en-US" dirty="0" smtClean="0"/>
              <a:t> &lt;</a:t>
            </a:r>
            <a:r>
              <a:rPr lang="en-US" altLang="en-US" i="1" dirty="0" smtClean="0"/>
              <a:t>name</a:t>
            </a:r>
            <a:r>
              <a:rPr lang="en-US" altLang="en-US" dirty="0" smtClean="0"/>
              <a:t>&gt; = new &lt;</a:t>
            </a:r>
            <a:r>
              <a:rPr lang="en-US" altLang="en-US" i="1" dirty="0" smtClean="0"/>
              <a:t>type</a:t>
            </a:r>
            <a:r>
              <a:rPr lang="en-US" altLang="en-US" dirty="0" smtClean="0"/>
              <a:t>&gt; [&lt;</a:t>
            </a:r>
            <a:r>
              <a:rPr lang="en-US" altLang="en-US" i="1" dirty="0" smtClean="0"/>
              <a:t>Number of elements</a:t>
            </a:r>
            <a:r>
              <a:rPr lang="en-US" altLang="en-US" dirty="0" smtClean="0"/>
              <a:t>&gt;];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Example (common approach)</a:t>
            </a:r>
            <a:r>
              <a:rPr lang="en-US" altLang="en-US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final int MAX = 100;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int [] grades = new int[MAX];</a:t>
            </a:r>
          </a:p>
          <a:p>
            <a:pPr lvl="1">
              <a:buFont typeface="Times New Roman" pitchFamily="18" charset="0"/>
              <a:buNone/>
            </a:pP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b="1" dirty="0" smtClean="0"/>
              <a:t>Example (Fixed size array declared and initialized – rarely used approach)</a:t>
            </a:r>
            <a:r>
              <a:rPr lang="en-US" altLang="en-US" dirty="0" smtClean="0"/>
              <a:t>:</a:t>
            </a: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dirty="0" smtClean="0">
                <a:latin typeface="Consolas" pitchFamily="49" charset="0"/>
              </a:rPr>
              <a:t>int [] array = {1,2,3};</a:t>
            </a:r>
          </a:p>
          <a:p>
            <a:pPr lvl="1">
              <a:buFont typeface="Times New Roman" pitchFamily="18" charset="0"/>
              <a:buNone/>
            </a:pP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1924" name="TextBox 3"/>
          <p:cNvSpPr txBox="1">
            <a:spLocks noChangeArrowheads="1"/>
          </p:cNvSpPr>
          <p:nvPr/>
        </p:nvSpPr>
        <p:spPr bwMode="auto">
          <a:xfrm>
            <a:off x="165100" y="6337300"/>
            <a:ext cx="7848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charset="0"/>
              </a:rPr>
              <a:t>1 Each dimension must be specified by a set of square brackets e.g., two dimensional array requires two sets of brackets</a:t>
            </a:r>
          </a:p>
        </p:txBody>
      </p:sp>
    </p:spTree>
    <p:extLst>
      <p:ext uri="{BB962C8B-B14F-4D97-AF65-F5344CB8AC3E}">
        <p14:creationId xmlns:p14="http://schemas.microsoft.com/office/powerpoint/2010/main" val="37309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Arrays: Complete Example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(more complete example):</a:t>
            </a:r>
            <a:r>
              <a:rPr lang="en-US" altLang="en-US" sz="1800" dirty="0" smtClean="0"/>
              <a:t>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GradesExampleArray.java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GradesExampleArray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static void main(String [] args)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final int MAX = 10;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int [] grades = new int[MAX];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int i = 0;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Random generator = new Random();</a:t>
            </a:r>
          </a:p>
        </p:txBody>
      </p:sp>
    </p:spTree>
    <p:extLst>
      <p:ext uri="{BB962C8B-B14F-4D97-AF65-F5344CB8AC3E}">
        <p14:creationId xmlns:p14="http://schemas.microsoft.com/office/powerpoint/2010/main" val="62056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Arrays: Complete Example (2)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431800" y="1061612"/>
            <a:ext cx="8178800" cy="5368925"/>
          </a:xfrm>
        </p:spPr>
        <p:txBody>
          <a:bodyPr/>
          <a:lstStyle/>
          <a:p>
            <a:pPr marL="225425" lvl="1" indent="0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for (i = 0; i &lt; MAX; i++)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{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grades[i] = generator.nextInt(101);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225425" lvl="1" indent="0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for (i = 0; i &lt; grades.length; i++)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{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System.out.println("Element #" + i + " grade " + 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  grades[i]);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225425" lvl="1" indent="0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225425" lvl="1" indent="0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225425" lvl="1" indent="0">
              <a:buFont typeface="Times New Roman" pitchFamily="18" charset="0"/>
              <a:buNone/>
            </a:pPr>
            <a:endParaRPr lang="en-US" altLang="en-US" sz="1800" dirty="0" smtClean="0"/>
          </a:p>
          <a:p>
            <a:endParaRPr lang="en-US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31800" y="5341434"/>
            <a:ext cx="8178800" cy="810791"/>
          </a:xfrm>
          <a:prstGeom prst="rect">
            <a:avLst/>
          </a:prstGeom>
          <a:noFill/>
          <a:ln w="0">
            <a:noFill/>
          </a:ln>
        </p:spPr>
        <p:txBody>
          <a:bodyPr wrap="square" lIns="0" rtlCol="0">
            <a:noAutofit/>
          </a:bodyPr>
          <a:lstStyle/>
          <a:p>
            <a:r>
              <a:rPr lang="en-CA" sz="1800" dirty="0" smtClean="0"/>
              <a:t>Unlike Python lists you cannot pass an entire Java array </a:t>
            </a:r>
            <a:r>
              <a:rPr lang="en-CA" sz="1800" dirty="0" smtClean="0"/>
              <a:t>to a display method such as </a:t>
            </a:r>
            <a:r>
              <a:rPr lang="en-CA" sz="1800" dirty="0" smtClean="0">
                <a:latin typeface="Consolas" panose="020B0609020204030204" pitchFamily="49" charset="0"/>
              </a:rPr>
              <a:t>print</a:t>
            </a:r>
            <a:r>
              <a:rPr lang="en-CA" sz="1800" dirty="0" smtClean="0"/>
              <a:t> or </a:t>
            </a:r>
            <a:r>
              <a:rPr lang="en-CA" sz="1800" dirty="0" smtClean="0">
                <a:latin typeface="Consolas" panose="020B0609020204030204" pitchFamily="49" charset="0"/>
              </a:rPr>
              <a:t>println</a:t>
            </a:r>
            <a:r>
              <a:rPr lang="en-CA" sz="1800" dirty="0" smtClean="0"/>
              <a:t> in </a:t>
            </a:r>
            <a:r>
              <a:rPr lang="en-CA" sz="1800" dirty="0" smtClean="0"/>
              <a:t>order to display the elements:</a:t>
            </a:r>
          </a:p>
          <a:p>
            <a:endParaRPr lang="en-CA" sz="1800" dirty="0" smtClean="0"/>
          </a:p>
          <a:p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System.out.println(grades);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612" y="5977054"/>
            <a:ext cx="1567560" cy="33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5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After This Section You Should Now Know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/>
              <a:t>structure and syntax of decision making and looping </a:t>
            </a:r>
            <a:r>
              <a:rPr lang="en-US" altLang="en-US" dirty="0" smtClean="0"/>
              <a:t>structures.</a:t>
            </a:r>
          </a:p>
          <a:p>
            <a:r>
              <a:rPr lang="en-US" altLang="en-US" dirty="0"/>
              <a:t>How to generate random numbers.</a:t>
            </a:r>
          </a:p>
          <a:p>
            <a:r>
              <a:rPr lang="en-US" altLang="en-US" dirty="0"/>
              <a:t>How to create and work with Java </a:t>
            </a:r>
            <a:r>
              <a:rPr lang="en-US" altLang="en-US" dirty="0" smtClean="0"/>
              <a:t>arrays</a:t>
            </a:r>
            <a:r>
              <a:rPr lang="en-US" altLang="en-US" dirty="0"/>
              <a:t> </a:t>
            </a:r>
            <a:r>
              <a:rPr lang="en-US" altLang="en-US" dirty="0" smtClean="0"/>
              <a:t>containing simple types (e.g. </a:t>
            </a:r>
            <a:r>
              <a:rPr lang="en-US" altLang="en-US" dirty="0"/>
              <a:t>b</a:t>
            </a:r>
            <a:r>
              <a:rPr lang="en-US" altLang="en-US" dirty="0" smtClean="0"/>
              <a:t>oolean, int, float, char etc.).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73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47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Java </a:t>
            </a:r>
            <a:r>
              <a:rPr lang="en-CA" altLang="en-US" sz="3200" dirty="0" smtClean="0">
                <a:solidFill>
                  <a:srgbClr val="FF0000"/>
                </a:solidFill>
              </a:rPr>
              <a:t>Relational </a:t>
            </a:r>
            <a:r>
              <a:rPr lang="en-CA" altLang="en-US" sz="3200" dirty="0" smtClean="0">
                <a:solidFill>
                  <a:srgbClr val="FF0000"/>
                </a:solidFill>
              </a:rPr>
              <a:t>Operators</a:t>
            </a:r>
            <a:r>
              <a:rPr lang="en-CA" altLang="en-US" sz="3200" dirty="0" smtClean="0">
                <a:solidFill>
                  <a:schemeClr val="tx1"/>
                </a:solidFill>
              </a:rPr>
              <a:t> And Branching</a:t>
            </a:r>
            <a:endParaRPr lang="en-CA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1125" indent="-111125" eaLnBrk="1" hangingPunct="1">
              <a:lnSpc>
                <a:spcPct val="75000"/>
              </a:lnSpc>
              <a:spcBef>
                <a:spcPct val="80000"/>
              </a:spcBef>
              <a:buFont typeface="Arial" panose="020B0604020202020204" pitchFamily="34" charset="0"/>
              <a:buNone/>
              <a:tabLst>
                <a:tab pos="6629400" algn="l"/>
              </a:tabLst>
            </a:pP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(operand    </a:t>
            </a: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relational operator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operand)</a:t>
            </a:r>
          </a:p>
          <a:p>
            <a:pPr marL="111125" indent="-111125" eaLnBrk="1" hangingPunct="1">
              <a:lnSpc>
                <a:spcPct val="75000"/>
              </a:lnSpc>
              <a:spcBef>
                <a:spcPct val="80000"/>
              </a:spcBef>
              <a:buFont typeface="Arial" panose="020B0604020202020204" pitchFamily="34" charset="0"/>
              <a:buNone/>
              <a:tabLst>
                <a:tab pos="6629400" algn="l"/>
              </a:tabLst>
            </a:pPr>
            <a:endParaRPr lang="en-CA" altLang="en-US" sz="2000" dirty="0" smtClean="0">
              <a:latin typeface="Arial" panose="020B0604020202020204" pitchFamily="34" charset="0"/>
            </a:endParaRPr>
          </a:p>
          <a:p>
            <a:pPr marL="111125" indent="-111125" eaLnBrk="1" hangingPunct="1">
              <a:spcBef>
                <a:spcPct val="50000"/>
              </a:spcBef>
              <a:buFont typeface="Arial" panose="020B0604020202020204" pitchFamily="34" charset="0"/>
              <a:buNone/>
              <a:tabLst>
                <a:tab pos="6629400" algn="l"/>
              </a:tabLst>
            </a:pPr>
            <a:r>
              <a:rPr lang="en-CA" altLang="en-US" sz="1800" dirty="0" smtClean="0">
                <a:latin typeface="Arial" panose="020B0604020202020204" pitchFamily="34" charset="0"/>
              </a:rPr>
              <a:t>Java                     Mathematical               </a:t>
            </a:r>
          </a:p>
          <a:p>
            <a:pPr marL="111125" indent="-111125" eaLnBrk="1" hangingPunct="1">
              <a:spcBef>
                <a:spcPct val="50000"/>
              </a:spcBef>
              <a:buFont typeface="Arial" panose="020B0604020202020204" pitchFamily="34" charset="0"/>
              <a:buNone/>
              <a:tabLst>
                <a:tab pos="6629400" algn="l"/>
              </a:tabLst>
            </a:pPr>
            <a:r>
              <a:rPr lang="en-CA" altLang="en-US" sz="1800" u="sng" dirty="0" smtClean="0">
                <a:latin typeface="Arial" panose="020B0604020202020204" pitchFamily="34" charset="0"/>
              </a:rPr>
              <a:t>operator               equivalent              Meaning                               Example                                      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&lt;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</a:rPr>
              <a:t>                         &lt;                             Less than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&lt;</a:t>
            </a:r>
            <a:r>
              <a:rPr lang="en-CA" altLang="en-US" sz="1800" dirty="0" smtClean="0">
                <a:latin typeface="Arial" panose="020B0604020202020204" pitchFamily="34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&gt;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</a:rPr>
              <a:t>                         &gt;                             Greater than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&gt;</a:t>
            </a:r>
            <a:r>
              <a:rPr lang="en-CA" altLang="en-US" sz="1800" dirty="0" smtClean="0">
                <a:latin typeface="Arial" panose="020B0604020202020204" pitchFamily="34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==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CA" altLang="en-US" sz="1800" dirty="0" smtClean="0">
                <a:latin typeface="Arial" panose="020B0604020202020204" pitchFamily="34" charset="0"/>
              </a:rPr>
              <a:t>                      =                             Equal to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==</a:t>
            </a:r>
            <a:r>
              <a:rPr lang="en-CA" altLang="en-US" sz="1800" dirty="0" smtClean="0">
                <a:latin typeface="Arial" panose="020B0604020202020204" pitchFamily="34" charset="0"/>
              </a:rPr>
              <a:t> 3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&lt;=</a:t>
            </a:r>
            <a:r>
              <a:rPr lang="en-CA" altLang="en-US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≤                             Less than or equal to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&lt;=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&gt;=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≥                             Greater than or equal to	5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&gt;=</a:t>
            </a:r>
            <a:r>
              <a:rPr lang="en-CA" altLang="en-US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4</a:t>
            </a:r>
          </a:p>
          <a:p>
            <a:pPr marL="111125" indent="-111125" eaLnBrk="1" hangingPunct="1">
              <a:lnSpc>
                <a:spcPct val="7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6629400" algn="l"/>
              </a:tabLst>
            </a:pP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!=</a:t>
            </a:r>
            <a:r>
              <a:rPr lang="en-CA" altLang="en-US" sz="1800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CA" altLang="en-US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≠                             Not equal to	x </a:t>
            </a:r>
            <a:r>
              <a:rPr lang="en-CA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!=</a:t>
            </a:r>
            <a:r>
              <a:rPr lang="en-CA" altLang="en-US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73729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Decision Making: </a:t>
            </a:r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If</a:t>
            </a: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CA" altLang="en-US" b="1" dirty="0" smtClean="0"/>
              <a:t>Format: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	if(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Body</a:t>
            </a:r>
          </a:p>
          <a:p>
            <a:pPr>
              <a:lnSpc>
                <a:spcPct val="90000"/>
              </a:lnSpc>
              <a:buFontTx/>
              <a:buNone/>
            </a:pPr>
            <a:endParaRPr lang="en-CA" alt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b="1" dirty="0" smtClean="0"/>
              <a:t>Example: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if(x != y)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	    System.out.println("X and Y are not equal");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CA" altLang="en-US" sz="16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if ((x &gt; 0) &amp;&amp; (y &gt; 0))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   System.out.println("X and Y are positive");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 }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613400" y="1308100"/>
            <a:ext cx="3467100" cy="4478338"/>
            <a:chOff x="3352" y="776"/>
            <a:chExt cx="2184" cy="2821"/>
          </a:xfrm>
        </p:grpSpPr>
        <p:sp>
          <p:nvSpPr>
            <p:cNvPr id="56325" name="AutoShape 4"/>
            <p:cNvSpPr>
              <a:spLocks/>
            </p:cNvSpPr>
            <p:nvPr/>
          </p:nvSpPr>
          <p:spPr bwMode="auto">
            <a:xfrm>
              <a:off x="3352" y="816"/>
              <a:ext cx="552" cy="2464"/>
            </a:xfrm>
            <a:prstGeom prst="rightBrace">
              <a:avLst>
                <a:gd name="adj1" fmla="val 37198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dirty="0">
                <a:latin typeface="Arial" charset="0"/>
              </a:endParaRPr>
            </a:p>
          </p:txBody>
        </p:sp>
        <p:sp>
          <p:nvSpPr>
            <p:cNvPr id="56326" name="Text Box 5"/>
            <p:cNvSpPr txBox="1">
              <a:spLocks noChangeArrowheads="1"/>
            </p:cNvSpPr>
            <p:nvPr/>
          </p:nvSpPr>
          <p:spPr bwMode="auto">
            <a:xfrm>
              <a:off x="3896" y="776"/>
              <a:ext cx="1640" cy="2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" indent="-114300"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1pPr>
              <a:lvl2pPr indent="-165100" eaLnBrk="0" hangingPunct="0">
                <a:spcBef>
                  <a:spcPct val="10000"/>
                </a:spcBef>
                <a:buSzPct val="100000"/>
                <a:buFont typeface="Times New Roman" pitchFamily="18" charset="0"/>
                <a:buChar char="-"/>
                <a:defRPr sz="20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latin typeface="Arial" charset="0"/>
                </a:rPr>
                <a:t>Indenting the body of the branch is an important stylistic requirement of Java but unlike Python it is not enforced by the syntax of the language.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latin typeface="Arial" charset="0"/>
                </a:rPr>
                <a:t>What </a:t>
              </a:r>
              <a:r>
                <a:rPr lang="en-US" altLang="en-US" sz="1800" b="1" dirty="0" smtClean="0">
                  <a:latin typeface="Arial" charset="0"/>
                </a:rPr>
                <a:t>defines </a:t>
              </a:r>
              <a:r>
                <a:rPr lang="en-US" altLang="en-US" sz="1800" b="1" dirty="0">
                  <a:latin typeface="Arial" charset="0"/>
                </a:rPr>
                <a:t>the body</a:t>
              </a:r>
              <a:r>
                <a:rPr lang="en-US" altLang="en-US" sz="1800" dirty="0">
                  <a:latin typeface="Arial" charset="0"/>
                </a:rPr>
                <a:t> is either:</a:t>
              </a:r>
            </a:p>
            <a:p>
              <a:pPr lvl="1" eaLnBrk="1" hangingPunct="1">
                <a:spcBef>
                  <a:spcPct val="50000"/>
                </a:spcBef>
                <a:buSzTx/>
                <a:buFontTx/>
                <a:buAutoNum type="arabicPeriod"/>
              </a:pPr>
              <a:r>
                <a:rPr lang="en-US" altLang="en-US" sz="1600" dirty="0">
                  <a:latin typeface="Arial" charset="0"/>
                </a:rPr>
                <a:t>A semi colon (single statement branch</a:t>
              </a:r>
              <a:r>
                <a:rPr lang="en-US" altLang="en-US" sz="1600" dirty="0" smtClean="0">
                  <a:latin typeface="Arial" charset="0"/>
                </a:rPr>
                <a:t>).</a:t>
              </a:r>
              <a:endParaRPr lang="en-US" altLang="en-US" sz="1600" dirty="0">
                <a:latin typeface="Arial" charset="0"/>
              </a:endParaRPr>
            </a:p>
            <a:p>
              <a:pPr lvl="1" eaLnBrk="1" hangingPunct="1">
                <a:spcBef>
                  <a:spcPct val="50000"/>
                </a:spcBef>
                <a:buSzTx/>
                <a:buFontTx/>
                <a:buAutoNum type="arabicPeriod"/>
              </a:pPr>
              <a:r>
                <a:rPr lang="en-US" altLang="en-US" sz="1600" dirty="0">
                  <a:latin typeface="Arial" charset="0"/>
                </a:rPr>
                <a:t>Braces (a body that consists of single or multiple statements</a:t>
              </a:r>
              <a:r>
                <a:rPr lang="en-US" altLang="en-US" sz="1600" dirty="0" smtClean="0">
                  <a:latin typeface="Arial" charset="0"/>
                </a:rPr>
                <a:t>).</a:t>
              </a:r>
              <a:endParaRPr lang="en-US" altLang="en-US" sz="1600" dirty="0">
                <a:latin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9596" y="4026023"/>
            <a:ext cx="2956264" cy="2916315"/>
            <a:chOff x="319596" y="4026023"/>
            <a:chExt cx="2956264" cy="2916315"/>
          </a:xfrm>
        </p:grpSpPr>
        <p:sp>
          <p:nvSpPr>
            <p:cNvPr id="3" name="TextBox 2"/>
            <p:cNvSpPr txBox="1"/>
            <p:nvPr/>
          </p:nvSpPr>
          <p:spPr>
            <a:xfrm>
              <a:off x="319596" y="5779363"/>
              <a:ext cx="2956264" cy="1162975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dirty="0" smtClean="0"/>
                <a:t>Also note: unlike Python the entire Boolean expression in Java must be enclosed in brackets</a:t>
              </a:r>
              <a:endParaRPr lang="en-CA" sz="1800" dirty="0" smtClean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18595" y="4026023"/>
              <a:ext cx="2377365" cy="1753340"/>
              <a:chOff x="818595" y="4026023"/>
              <a:chExt cx="2377365" cy="1753340"/>
            </a:xfrm>
          </p:grpSpPr>
          <p:cxnSp>
            <p:nvCxnSpPr>
              <p:cNvPr id="5" name="Straight Arrow Connector 4"/>
              <p:cNvCxnSpPr>
                <a:stCxn id="3" idx="0"/>
              </p:cNvCxnSpPr>
              <p:nvPr/>
            </p:nvCxnSpPr>
            <p:spPr bwMode="auto">
              <a:xfrm flipV="1">
                <a:off x="1797728" y="4447713"/>
                <a:ext cx="217503" cy="133165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6" name="Right Brace 5"/>
              <p:cNvSpPr/>
              <p:nvPr/>
            </p:nvSpPr>
            <p:spPr bwMode="auto">
              <a:xfrm rot="5400000">
                <a:off x="1845260" y="2999358"/>
                <a:ext cx="324035" cy="2377365"/>
              </a:xfrm>
              <a:prstGeom prst="rightBrac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/>
              </a:ln>
              <a:effectLst/>
            </p:spPr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424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‘Body’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statement body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 (num &gt; 0)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("Part of body");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("Not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part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of body");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("Still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not part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of body");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Multi statement (compound) body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 (num &gt; 0)</a:t>
            </a:r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("Part of body");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("Part of body");</a:t>
            </a:r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138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Checking For Equality: Strings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Never use the equality operator when comparing objects (e.g., Strings)</a:t>
            </a:r>
          </a:p>
          <a:p>
            <a:pPr lvl="1" indent="-111125"/>
            <a:r>
              <a:rPr lang="en-CA" dirty="0"/>
              <a:t>More on this </a:t>
            </a:r>
            <a:r>
              <a:rPr lang="en-CA" dirty="0" smtClean="0"/>
              <a:t>later</a:t>
            </a:r>
          </a:p>
          <a:p>
            <a:r>
              <a:rPr lang="en-CA" dirty="0" smtClean="0"/>
              <a:t>Instead the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r>
              <a:rPr lang="en-CA" dirty="0" smtClean="0"/>
              <a:t> and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equalsIgnoreCase()</a:t>
            </a:r>
            <a:r>
              <a:rPr lang="en-CA" dirty="0" smtClean="0"/>
              <a:t> methods should be used instead.</a:t>
            </a:r>
          </a:p>
          <a:p>
            <a:pPr lvl="1"/>
            <a:r>
              <a:rPr lang="en-CA" dirty="0" smtClean="0"/>
              <a:t>These methods return a true or false value</a:t>
            </a:r>
          </a:p>
          <a:p>
            <a:r>
              <a:rPr lang="en-CA" dirty="0" smtClean="0"/>
              <a:t>Quick example:</a:t>
            </a: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s1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"abc";</a:t>
            </a: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s2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"abc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";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 (s1.equals(s2))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System.out.println("equal");</a:t>
            </a: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if (s1.equals(s2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== true)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("equal");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Decision Making: </a:t>
            </a:r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CA" altLang="en-US" dirty="0" smtClean="0"/>
              <a:t>, </a:t>
            </a:r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altLang="en-US" b="1" dirty="0" smtClean="0"/>
              <a:t>Format</a:t>
            </a:r>
            <a:r>
              <a:rPr lang="en-CA" altLang="en-US" dirty="0" smtClean="0"/>
              <a:t>: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if(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Boolean expression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Tx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	    Body of if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else</a:t>
            </a:r>
          </a:p>
          <a:p>
            <a:pPr>
              <a:buFontTx/>
              <a:buNone/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  Body of else</a:t>
            </a:r>
          </a:p>
          <a:p>
            <a:pPr>
              <a:buFontTx/>
              <a:buNone/>
            </a:pPr>
            <a:endParaRPr lang="en-CA" altLang="en-US" i="1" dirty="0" smtClean="0"/>
          </a:p>
          <a:p>
            <a:pPr>
              <a:buFontTx/>
              <a:buNone/>
            </a:pPr>
            <a:r>
              <a:rPr lang="en-CA" altLang="en-US" b="1" dirty="0" smtClean="0"/>
              <a:t>Example</a:t>
            </a:r>
            <a:r>
              <a:rPr lang="en-CA" altLang="en-US" dirty="0" smtClean="0"/>
              <a:t>: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if (x &lt; 0) 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System.out.println("X is negative");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else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   System.out.println("X is non-negative");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0"/>
            <a:ext cx="8166100" cy="1016000"/>
          </a:xfrm>
        </p:spPr>
        <p:txBody>
          <a:bodyPr/>
          <a:lstStyle/>
          <a:p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CA" altLang="en-US" dirty="0" smtClean="0"/>
              <a:t>, </a:t>
            </a:r>
            <a:r>
              <a:rPr lang="en-CA" altLang="en-US" dirty="0" smtClean="0">
                <a:latin typeface="Consolas" pitchFamily="49" charset="0"/>
                <a:cs typeface="Consolas" pitchFamily="49" charset="0"/>
              </a:rPr>
              <a:t>Else-If</a:t>
            </a:r>
            <a:r>
              <a:rPr lang="en-CA" altLang="en-US" dirty="0" smtClean="0">
                <a:cs typeface="Consolas" pitchFamily="49" charset="0"/>
              </a:rPr>
              <a:t> (Java</a:t>
            </a:r>
            <a:r>
              <a:rPr lang="en-CA" altLang="en-US" dirty="0" smtClean="0">
                <a:cs typeface="Consolas" pitchFamily="49" charset="0"/>
              </a:rPr>
              <a:t>)</a:t>
            </a:r>
            <a:endParaRPr lang="en-US" altLang="en-US" dirty="0" smtClean="0">
              <a:cs typeface="Consolas" pitchFamily="49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altLang="en-US" b="1" dirty="0" smtClean="0"/>
              <a:t>Format</a:t>
            </a:r>
            <a:r>
              <a:rPr lang="en-CA" altLang="en-US" dirty="0" smtClean="0"/>
              <a:t>:</a:t>
            </a:r>
          </a:p>
          <a:p>
            <a:pPr>
              <a:buFontTx/>
              <a:buNone/>
            </a:pP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if (</a:t>
            </a: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 expression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Body of if</a:t>
            </a:r>
          </a:p>
          <a:p>
            <a:pPr>
              <a:buFontTx/>
              <a:buNone/>
            </a:pP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else if (</a:t>
            </a: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 expression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Body of first else-if</a:t>
            </a:r>
          </a:p>
          <a:p>
            <a:pPr>
              <a:buFontTx/>
              <a:buNone/>
            </a:pP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...</a:t>
            </a:r>
          </a:p>
          <a:p>
            <a:pPr>
              <a:buFontTx/>
              <a:buNone/>
            </a:pP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else if (</a:t>
            </a: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 expression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Body of last else-if</a:t>
            </a:r>
          </a:p>
          <a:p>
            <a:pPr>
              <a:buFontTx/>
              <a:buNone/>
            </a:pP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else</a:t>
            </a:r>
          </a:p>
          <a:p>
            <a:pPr>
              <a:buFontTx/>
              <a:buNone/>
            </a:pPr>
            <a:r>
              <a:rPr lang="en-CA" altLang="en-US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Body of else</a:t>
            </a:r>
          </a:p>
        </p:txBody>
      </p:sp>
    </p:spTree>
    <p:extLst>
      <p:ext uri="{BB962C8B-B14F-4D97-AF65-F5344CB8AC3E}">
        <p14:creationId xmlns:p14="http://schemas.microsoft.com/office/powerpoint/2010/main" val="17519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34445</TotalTime>
  <Pages>8</Pages>
  <Words>2112</Words>
  <Application>Microsoft Office PowerPoint</Application>
  <PresentationFormat>On-screen Show (4:3)</PresentationFormat>
  <Paragraphs>440</Paragraphs>
  <Slides>36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ＭＳ Ｐゴシック</vt:lpstr>
      <vt:lpstr>Arial</vt:lpstr>
      <vt:lpstr>Calibri</vt:lpstr>
      <vt:lpstr>Consolas</vt:lpstr>
      <vt:lpstr>Times New Roman</vt:lpstr>
      <vt:lpstr>Wingdings</vt:lpstr>
      <vt:lpstr>evaluation_intro</vt:lpstr>
      <vt:lpstr>Introduction To Java Programming: Part 2</vt:lpstr>
      <vt:lpstr>Logical Operators</vt:lpstr>
      <vt:lpstr>Decision Making In Java</vt:lpstr>
      <vt:lpstr>Java Relational Operators And Branching</vt:lpstr>
      <vt:lpstr>Decision Making: If</vt:lpstr>
      <vt:lpstr>The ‘Body’</vt:lpstr>
      <vt:lpstr>Checking For Equality: Strings</vt:lpstr>
      <vt:lpstr>Decision Making: If, Else</vt:lpstr>
      <vt:lpstr>If, Else-If (Java)</vt:lpstr>
      <vt:lpstr>If, Else-If (2)</vt:lpstr>
      <vt:lpstr>Alternative To Multiple Else-Ifs: Switch</vt:lpstr>
      <vt:lpstr>Alternative To Multiple Else-If  Structure: Switch</vt:lpstr>
      <vt:lpstr>Alternative To Multiple Else-If Structure: Switch (2)</vt:lpstr>
      <vt:lpstr>Alternative To Multiple Else-If Structure: Switch (3)</vt:lpstr>
      <vt:lpstr>Alternative To Multiple Else-If Structure: Switch (4)</vt:lpstr>
      <vt:lpstr>The Switch Using An Integer For The Cases</vt:lpstr>
      <vt:lpstr>The Switch Using An Integer For The Cases</vt:lpstr>
      <vt:lpstr>Switch: Benefit (Cleaner Code)</vt:lpstr>
      <vt:lpstr>Looping Java</vt:lpstr>
      <vt:lpstr>Looping Examples</vt:lpstr>
      <vt:lpstr>While Loops</vt:lpstr>
      <vt:lpstr>For Loops</vt:lpstr>
      <vt:lpstr>For Loops: Java Vs. Python</vt:lpstr>
      <vt:lpstr>For Loops: Java Vs. Python (2)</vt:lpstr>
      <vt:lpstr>Post-Test Loop</vt:lpstr>
      <vt:lpstr>Do-While Loop: Structure</vt:lpstr>
      <vt:lpstr>Do-While Loop Examples</vt:lpstr>
      <vt:lpstr>Common Mistake: Branches/Loops</vt:lpstr>
      <vt:lpstr>Many Pre-Created Classes Have Been Created</vt:lpstr>
      <vt:lpstr>Example: Generating Random Numbers (Probabilities)</vt:lpstr>
      <vt:lpstr>Arrays</vt:lpstr>
      <vt:lpstr>Creating An Array</vt:lpstr>
      <vt:lpstr>Arrays: Complete Example</vt:lpstr>
      <vt:lpstr>Arrays: Complete Example (2)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programming introduction: Part 2</dc:title>
  <dc:creator>James Tam</dc:creator>
  <cp:keywords>branching;looping;repetition;if;switch,while;random number generation;arrays</cp:keywords>
  <cp:lastModifiedBy>James Tam</cp:lastModifiedBy>
  <cp:revision>3317</cp:revision>
  <cp:lastPrinted>1998-08-16T21:06:56Z</cp:lastPrinted>
  <dcterms:created xsi:type="dcterms:W3CDTF">1995-08-18T10:27:02Z</dcterms:created>
  <dcterms:modified xsi:type="dcterms:W3CDTF">2021-01-09T00:41:39Z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