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63"/>
  </p:notesMasterIdLst>
  <p:handoutMasterIdLst>
    <p:handoutMasterId r:id="rId64"/>
  </p:handoutMasterIdLst>
  <p:sldIdLst>
    <p:sldId id="256" r:id="rId2"/>
    <p:sldId id="257" r:id="rId3"/>
    <p:sldId id="339" r:id="rId4"/>
    <p:sldId id="259" r:id="rId5"/>
    <p:sldId id="260" r:id="rId6"/>
    <p:sldId id="261" r:id="rId7"/>
    <p:sldId id="350" r:id="rId8"/>
    <p:sldId id="341" r:id="rId9"/>
    <p:sldId id="361" r:id="rId10"/>
    <p:sldId id="364" r:id="rId11"/>
    <p:sldId id="365" r:id="rId12"/>
    <p:sldId id="366" r:id="rId13"/>
    <p:sldId id="262" r:id="rId14"/>
    <p:sldId id="263" r:id="rId15"/>
    <p:sldId id="264" r:id="rId16"/>
    <p:sldId id="265" r:id="rId17"/>
    <p:sldId id="362" r:id="rId18"/>
    <p:sldId id="363" r:id="rId19"/>
    <p:sldId id="367" r:id="rId20"/>
    <p:sldId id="368" r:id="rId21"/>
    <p:sldId id="369" r:id="rId22"/>
    <p:sldId id="370" r:id="rId23"/>
    <p:sldId id="371" r:id="rId24"/>
    <p:sldId id="372" r:id="rId25"/>
    <p:sldId id="373" r:id="rId26"/>
    <p:sldId id="273" r:id="rId27"/>
    <p:sldId id="274" r:id="rId28"/>
    <p:sldId id="275" r:id="rId29"/>
    <p:sldId id="351" r:id="rId30"/>
    <p:sldId id="276" r:id="rId31"/>
    <p:sldId id="346" r:id="rId32"/>
    <p:sldId id="278" r:id="rId33"/>
    <p:sldId id="279" r:id="rId34"/>
    <p:sldId id="280" r:id="rId35"/>
    <p:sldId id="281" r:id="rId36"/>
    <p:sldId id="282" r:id="rId37"/>
    <p:sldId id="352" r:id="rId38"/>
    <p:sldId id="347" r:id="rId39"/>
    <p:sldId id="353" r:id="rId40"/>
    <p:sldId id="354" r:id="rId41"/>
    <p:sldId id="283" r:id="rId42"/>
    <p:sldId id="284" r:id="rId43"/>
    <p:sldId id="285" r:id="rId44"/>
    <p:sldId id="286" r:id="rId45"/>
    <p:sldId id="287" r:id="rId46"/>
    <p:sldId id="288" r:id="rId47"/>
    <p:sldId id="289" r:id="rId48"/>
    <p:sldId id="360" r:id="rId49"/>
    <p:sldId id="295" r:id="rId50"/>
    <p:sldId id="349" r:id="rId51"/>
    <p:sldId id="344" r:id="rId52"/>
    <p:sldId id="298" r:id="rId53"/>
    <p:sldId id="299" r:id="rId54"/>
    <p:sldId id="300" r:id="rId55"/>
    <p:sldId id="301" r:id="rId56"/>
    <p:sldId id="302" r:id="rId57"/>
    <p:sldId id="303" r:id="rId58"/>
    <p:sldId id="304" r:id="rId59"/>
    <p:sldId id="374" r:id="rId60"/>
    <p:sldId id="375" r:id="rId61"/>
    <p:sldId id="340" r:id="rId62"/>
  </p:sldIdLst>
  <p:sldSz cx="9144000" cy="6858000" type="screen4x3"/>
  <p:notesSz cx="7010400" cy="9296400"/>
  <p:defaultTex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7">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Tam" initials="JT" lastIdx="5" clrIdx="0">
    <p:extLst/>
  </p:cmAuthor>
  <p:cmAuthor id="2" name="sysman" initials="s"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FF"/>
    <a:srgbClr val="B2B2B2"/>
    <a:srgbClr val="FFFFCC"/>
    <a:srgbClr val="FFFF99"/>
    <a:srgbClr val="FCD5B5"/>
    <a:srgbClr val="00FFFF"/>
    <a:srgbClr val="66FFCC"/>
    <a:srgbClr val="8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02" autoAdjust="0"/>
    <p:restoredTop sz="96323" autoAdjust="0"/>
  </p:normalViewPr>
  <p:slideViewPr>
    <p:cSldViewPr snapToGrid="0">
      <p:cViewPr varScale="1">
        <p:scale>
          <a:sx n="109" d="100"/>
          <a:sy n="109" d="100"/>
        </p:scale>
        <p:origin x="79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3420" y="-384"/>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19084" tIns="0" rIns="19084" bIns="0" numCol="1" anchor="t" anchorCtr="0" compatLnSpc="1">
            <a:prstTxWarp prst="textNoShape">
              <a:avLst/>
            </a:prstTxWarp>
          </a:bodyPr>
          <a:lstStyle>
            <a:lvl1pPr defTabSz="952500" eaLnBrk="0" hangingPunct="0">
              <a:defRPr sz="1000" i="1">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3971925" y="0"/>
            <a:ext cx="3038475" cy="463550"/>
          </a:xfrm>
          <a:prstGeom prst="rect">
            <a:avLst/>
          </a:prstGeom>
          <a:noFill/>
          <a:ln w="9525">
            <a:noFill/>
            <a:miter lim="800000"/>
            <a:headEnd/>
            <a:tailEnd/>
          </a:ln>
          <a:effectLst/>
        </p:spPr>
        <p:txBody>
          <a:bodyPr vert="horz" wrap="square" lIns="19084" tIns="0" rIns="19084" bIns="0" numCol="1" anchor="t" anchorCtr="0" compatLnSpc="1">
            <a:prstTxWarp prst="textNoShape">
              <a:avLst/>
            </a:prstTxWarp>
          </a:bodyPr>
          <a:lstStyle>
            <a:lvl1pPr algn="r" defTabSz="952500" eaLnBrk="0" hangingPunct="0">
              <a:defRPr sz="1000" i="1">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8831263"/>
            <a:ext cx="3038475" cy="463550"/>
          </a:xfrm>
          <a:prstGeom prst="rect">
            <a:avLst/>
          </a:prstGeom>
          <a:noFill/>
          <a:ln w="9525">
            <a:noFill/>
            <a:miter lim="800000"/>
            <a:headEnd/>
            <a:tailEnd/>
          </a:ln>
          <a:effectLst/>
        </p:spPr>
        <p:txBody>
          <a:bodyPr vert="horz" wrap="square" lIns="19084" tIns="0" rIns="19084" bIns="0" numCol="1" anchor="b" anchorCtr="0" compatLnSpc="1">
            <a:prstTxWarp prst="textNoShape">
              <a:avLst/>
            </a:prstTxWarp>
          </a:bodyPr>
          <a:lstStyle>
            <a:lvl1pPr defTabSz="952500" eaLnBrk="0" hangingPunct="0">
              <a:defRPr sz="1000" i="1">
                <a:latin typeface="Arial" charset="0"/>
              </a:defRPr>
            </a:lvl1pPr>
          </a:lstStyle>
          <a:p>
            <a:pPr>
              <a:defRPr/>
            </a:pPr>
            <a:r>
              <a:rPr lang="en-US" dirty="0"/>
              <a:t>CPSC </a:t>
            </a:r>
            <a:r>
              <a:rPr lang="en-US" dirty="0" smtClean="0"/>
              <a:t>233: Java introduction</a:t>
            </a:r>
            <a:endParaRPr lang="en-US" dirty="0"/>
          </a:p>
        </p:txBody>
      </p:sp>
      <p:sp>
        <p:nvSpPr>
          <p:cNvPr id="3077" name="Rectangle 5"/>
          <p:cNvSpPr>
            <a:spLocks noGrp="1" noChangeArrowheads="1"/>
          </p:cNvSpPr>
          <p:nvPr>
            <p:ph type="sldNum" sz="quarter" idx="3"/>
          </p:nvPr>
        </p:nvSpPr>
        <p:spPr bwMode="auto">
          <a:xfrm>
            <a:off x="3971925" y="8831263"/>
            <a:ext cx="3038475" cy="463550"/>
          </a:xfrm>
          <a:prstGeom prst="rect">
            <a:avLst/>
          </a:prstGeom>
          <a:noFill/>
          <a:ln w="9525">
            <a:noFill/>
            <a:miter lim="800000"/>
            <a:headEnd/>
            <a:tailEnd/>
          </a:ln>
          <a:effectLst/>
        </p:spPr>
        <p:txBody>
          <a:bodyPr vert="horz" wrap="square" lIns="19084" tIns="0" rIns="19084" bIns="0" numCol="1" anchor="b" anchorCtr="0" compatLnSpc="1">
            <a:prstTxWarp prst="textNoShape">
              <a:avLst/>
            </a:prstTxWarp>
          </a:bodyPr>
          <a:lstStyle>
            <a:lvl1pPr algn="r" defTabSz="952500" eaLnBrk="0" hangingPunct="0">
              <a:defRPr sz="1000" i="1">
                <a:latin typeface="Arial" charset="0"/>
              </a:defRPr>
            </a:lvl1pPr>
          </a:lstStyle>
          <a:p>
            <a:pPr>
              <a:defRPr/>
            </a:pPr>
            <a:fld id="{2289C6B7-9301-44DE-8D81-9A819A8A842B}" type="slidenum">
              <a:rPr lang="en-US"/>
              <a:pPr>
                <a:defRPr/>
              </a:pPr>
              <a:t>‹#›</a:t>
            </a:fld>
            <a:endParaRPr lang="en-US" dirty="0"/>
          </a:p>
        </p:txBody>
      </p:sp>
    </p:spTree>
    <p:extLst>
      <p:ext uri="{BB962C8B-B14F-4D97-AF65-F5344CB8AC3E}">
        <p14:creationId xmlns:p14="http://schemas.microsoft.com/office/powerpoint/2010/main" val="14202272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19084" tIns="0" rIns="19084" bIns="0" numCol="1" anchor="t" anchorCtr="0" compatLnSpc="1">
            <a:prstTxWarp prst="textNoShape">
              <a:avLst/>
            </a:prstTxWarp>
          </a:bodyPr>
          <a:lstStyle>
            <a:lvl1pPr defTabSz="952500" eaLnBrk="0" hangingPunct="0">
              <a:defRPr sz="1000" i="1">
                <a:latin typeface="Times New Roman" pitchFamily="18" charset="0"/>
              </a:defRPr>
            </a:lvl1pPr>
          </a:lstStyle>
          <a:p>
            <a:pPr>
              <a:defRPr/>
            </a:pPr>
            <a:endParaRPr lang="en-US" dirty="0"/>
          </a:p>
        </p:txBody>
      </p:sp>
      <p:sp>
        <p:nvSpPr>
          <p:cNvPr id="2051" name="Rectangle 3"/>
          <p:cNvSpPr>
            <a:spLocks noGrp="1" noChangeArrowheads="1"/>
          </p:cNvSpPr>
          <p:nvPr>
            <p:ph type="dt" idx="1"/>
          </p:nvPr>
        </p:nvSpPr>
        <p:spPr bwMode="auto">
          <a:xfrm>
            <a:off x="3971925" y="0"/>
            <a:ext cx="3038475" cy="463550"/>
          </a:xfrm>
          <a:prstGeom prst="rect">
            <a:avLst/>
          </a:prstGeom>
          <a:noFill/>
          <a:ln w="9525">
            <a:noFill/>
            <a:miter lim="800000"/>
            <a:headEnd/>
            <a:tailEnd/>
          </a:ln>
          <a:effectLst/>
        </p:spPr>
        <p:txBody>
          <a:bodyPr vert="horz" wrap="square" lIns="19084" tIns="0" rIns="19084" bIns="0" numCol="1" anchor="t" anchorCtr="0" compatLnSpc="1">
            <a:prstTxWarp prst="textNoShape">
              <a:avLst/>
            </a:prstTxWarp>
          </a:bodyPr>
          <a:lstStyle>
            <a:lvl1pPr algn="r" defTabSz="952500" eaLnBrk="0" hangingPunct="0">
              <a:defRPr sz="1000" i="1">
                <a:latin typeface="Times New Roman" pitchFamily="18" charset="0"/>
              </a:defRPr>
            </a:lvl1pPr>
          </a:lstStyle>
          <a:p>
            <a:pPr>
              <a:defRPr/>
            </a:pPr>
            <a:endParaRPr lang="en-US" dirty="0"/>
          </a:p>
        </p:txBody>
      </p:sp>
      <p:sp>
        <p:nvSpPr>
          <p:cNvPr id="2052" name="Rectangle 4"/>
          <p:cNvSpPr>
            <a:spLocks noGrp="1" noChangeArrowheads="1"/>
          </p:cNvSpPr>
          <p:nvPr>
            <p:ph type="ftr" sz="quarter" idx="4"/>
          </p:nvPr>
        </p:nvSpPr>
        <p:spPr bwMode="auto">
          <a:xfrm>
            <a:off x="0" y="8831263"/>
            <a:ext cx="3038475" cy="463550"/>
          </a:xfrm>
          <a:prstGeom prst="rect">
            <a:avLst/>
          </a:prstGeom>
          <a:noFill/>
          <a:ln w="9525">
            <a:noFill/>
            <a:miter lim="800000"/>
            <a:headEnd/>
            <a:tailEnd/>
          </a:ln>
          <a:effectLst/>
        </p:spPr>
        <p:txBody>
          <a:bodyPr vert="horz" wrap="square" lIns="19084" tIns="0" rIns="19084" bIns="0" numCol="1" anchor="b" anchorCtr="0" compatLnSpc="1">
            <a:prstTxWarp prst="textNoShape">
              <a:avLst/>
            </a:prstTxWarp>
          </a:bodyPr>
          <a:lstStyle>
            <a:lvl1pPr defTabSz="952500" eaLnBrk="0" hangingPunct="0">
              <a:defRPr sz="1000" i="1">
                <a:latin typeface="Times New Roman" pitchFamily="18" charset="0"/>
              </a:defRPr>
            </a:lvl1pPr>
          </a:lstStyle>
          <a:p>
            <a:pPr>
              <a:defRPr/>
            </a:pPr>
            <a:endParaRPr lang="en-US" dirty="0"/>
          </a:p>
        </p:txBody>
      </p:sp>
      <p:sp>
        <p:nvSpPr>
          <p:cNvPr id="2053" name="Rectangle 5"/>
          <p:cNvSpPr>
            <a:spLocks noGrp="1" noChangeArrowheads="1"/>
          </p:cNvSpPr>
          <p:nvPr>
            <p:ph type="sldNum" sz="quarter" idx="5"/>
          </p:nvPr>
        </p:nvSpPr>
        <p:spPr bwMode="auto">
          <a:xfrm>
            <a:off x="3971925" y="8831263"/>
            <a:ext cx="3038475" cy="463550"/>
          </a:xfrm>
          <a:prstGeom prst="rect">
            <a:avLst/>
          </a:prstGeom>
          <a:noFill/>
          <a:ln w="9525">
            <a:noFill/>
            <a:miter lim="800000"/>
            <a:headEnd/>
            <a:tailEnd/>
          </a:ln>
          <a:effectLst/>
        </p:spPr>
        <p:txBody>
          <a:bodyPr vert="horz" wrap="square" lIns="19084" tIns="0" rIns="19084" bIns="0" numCol="1" anchor="b" anchorCtr="0" compatLnSpc="1">
            <a:prstTxWarp prst="textNoShape">
              <a:avLst/>
            </a:prstTxWarp>
          </a:bodyPr>
          <a:lstStyle>
            <a:lvl1pPr algn="r" defTabSz="952500" eaLnBrk="0" hangingPunct="0">
              <a:defRPr sz="1000" i="1">
                <a:latin typeface="Times New Roman" pitchFamily="18" charset="0"/>
              </a:defRPr>
            </a:lvl1pPr>
          </a:lstStyle>
          <a:p>
            <a:pPr>
              <a:defRPr/>
            </a:pPr>
            <a:fld id="{43A8DCC8-54E2-4CF7-A726-5D6F93D5C1E4}" type="slidenum">
              <a:rPr lang="en-US"/>
              <a:pPr>
                <a:defRPr/>
              </a:pPr>
              <a:t>‹#›</a:t>
            </a:fld>
            <a:endParaRPr lang="en-US" dirty="0"/>
          </a:p>
        </p:txBody>
      </p:sp>
      <p:sp>
        <p:nvSpPr>
          <p:cNvPr id="41990" name="Rectangle 6"/>
          <p:cNvSpPr>
            <a:spLocks noChangeArrowheads="1"/>
          </p:cNvSpPr>
          <p:nvPr/>
        </p:nvSpPr>
        <p:spPr bwMode="auto">
          <a:xfrm>
            <a:off x="3136900" y="8853488"/>
            <a:ext cx="735013"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064" tIns="46123" rIns="89064" bIns="46123">
            <a:spAutoFit/>
          </a:bodyPr>
          <a:lstStyle>
            <a:lvl1pPr defTabSz="901700" eaLnBrk="0" hangingPunct="0">
              <a:defRPr sz="1400">
                <a:solidFill>
                  <a:schemeClr val="tx1"/>
                </a:solidFill>
                <a:latin typeface="Arial" charset="0"/>
              </a:defRPr>
            </a:lvl1pPr>
            <a:lvl2pPr marL="742950" indent="-285750" defTabSz="901700" eaLnBrk="0" hangingPunct="0">
              <a:defRPr sz="1400">
                <a:solidFill>
                  <a:schemeClr val="tx1"/>
                </a:solidFill>
                <a:latin typeface="Arial" charset="0"/>
              </a:defRPr>
            </a:lvl2pPr>
            <a:lvl3pPr marL="1143000" indent="-228600" defTabSz="901700" eaLnBrk="0" hangingPunct="0">
              <a:defRPr sz="1400">
                <a:solidFill>
                  <a:schemeClr val="tx1"/>
                </a:solidFill>
                <a:latin typeface="Arial" charset="0"/>
              </a:defRPr>
            </a:lvl3pPr>
            <a:lvl4pPr marL="1600200" indent="-228600" defTabSz="901700" eaLnBrk="0" hangingPunct="0">
              <a:defRPr sz="1400">
                <a:solidFill>
                  <a:schemeClr val="tx1"/>
                </a:solidFill>
                <a:latin typeface="Arial" charset="0"/>
              </a:defRPr>
            </a:lvl4pPr>
            <a:lvl5pPr marL="2057400" indent="-228600" defTabSz="901700" eaLnBrk="0" hangingPunct="0">
              <a:defRPr sz="1400">
                <a:solidFill>
                  <a:schemeClr val="tx1"/>
                </a:solidFill>
                <a:latin typeface="Arial" charset="0"/>
              </a:defRPr>
            </a:lvl5pPr>
            <a:lvl6pPr marL="2514600" indent="-228600" defTabSz="901700" eaLnBrk="0" fontAlgn="base" hangingPunct="0">
              <a:spcBef>
                <a:spcPct val="0"/>
              </a:spcBef>
              <a:spcAft>
                <a:spcPct val="0"/>
              </a:spcAft>
              <a:defRPr sz="1400">
                <a:solidFill>
                  <a:schemeClr val="tx1"/>
                </a:solidFill>
                <a:latin typeface="Arial" charset="0"/>
              </a:defRPr>
            </a:lvl6pPr>
            <a:lvl7pPr marL="2971800" indent="-228600" defTabSz="901700" eaLnBrk="0" fontAlgn="base" hangingPunct="0">
              <a:spcBef>
                <a:spcPct val="0"/>
              </a:spcBef>
              <a:spcAft>
                <a:spcPct val="0"/>
              </a:spcAft>
              <a:defRPr sz="1400">
                <a:solidFill>
                  <a:schemeClr val="tx1"/>
                </a:solidFill>
                <a:latin typeface="Arial" charset="0"/>
              </a:defRPr>
            </a:lvl7pPr>
            <a:lvl8pPr marL="3429000" indent="-228600" defTabSz="901700" eaLnBrk="0" fontAlgn="base" hangingPunct="0">
              <a:spcBef>
                <a:spcPct val="0"/>
              </a:spcBef>
              <a:spcAft>
                <a:spcPct val="0"/>
              </a:spcAft>
              <a:defRPr sz="1400">
                <a:solidFill>
                  <a:schemeClr val="tx1"/>
                </a:solidFill>
                <a:latin typeface="Arial" charset="0"/>
              </a:defRPr>
            </a:lvl8pPr>
            <a:lvl9pPr marL="3886200" indent="-228600" defTabSz="901700" eaLnBrk="0" fontAlgn="base" hangingPunct="0">
              <a:spcBef>
                <a:spcPct val="0"/>
              </a:spcBef>
              <a:spcAft>
                <a:spcPct val="0"/>
              </a:spcAft>
              <a:defRPr sz="1400">
                <a:solidFill>
                  <a:schemeClr val="tx1"/>
                </a:solidFill>
                <a:latin typeface="Arial" charset="0"/>
              </a:defRPr>
            </a:lvl9pPr>
          </a:lstStyle>
          <a:p>
            <a:pPr algn="ctr">
              <a:lnSpc>
                <a:spcPct val="90000"/>
              </a:lnSpc>
              <a:defRPr/>
            </a:pPr>
            <a:r>
              <a:rPr lang="en-US" altLang="en-US" sz="1200" dirty="0" smtClean="0"/>
              <a:t>Page </a:t>
            </a:r>
            <a:fld id="{A42003A9-B7A6-4B6D-B0EE-60CE0DF16ED0}" type="slidenum">
              <a:rPr lang="en-US" altLang="en-US" sz="1200" smtClean="0"/>
              <a:pPr algn="ctr">
                <a:lnSpc>
                  <a:spcPct val="90000"/>
                </a:lnSpc>
                <a:defRPr/>
              </a:pPr>
              <a:t>‹#›</a:t>
            </a:fld>
            <a:endParaRPr lang="en-US" altLang="en-US" sz="1200" dirty="0" smtClean="0"/>
          </a:p>
        </p:txBody>
      </p:sp>
      <p:sp>
        <p:nvSpPr>
          <p:cNvPr id="43015" name="Rectangle 7"/>
          <p:cNvSpPr>
            <a:spLocks noGrp="1" noRot="1" noChangeAspect="1" noChangeArrowheads="1" noTextEdit="1"/>
          </p:cNvSpPr>
          <p:nvPr>
            <p:ph type="sldImg" idx="2"/>
          </p:nvPr>
        </p:nvSpPr>
        <p:spPr bwMode="auto">
          <a:xfrm>
            <a:off x="1192213" y="703263"/>
            <a:ext cx="4629150" cy="3471862"/>
          </a:xfrm>
          <a:prstGeom prst="rect">
            <a:avLst/>
          </a:prstGeom>
          <a:noFill/>
          <a:ln w="12699">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6" name="Rectangle 8"/>
          <p:cNvSpPr>
            <a:spLocks noGrp="1" noChangeArrowheads="1"/>
          </p:cNvSpPr>
          <p:nvPr>
            <p:ph type="body" sz="quarter" idx="3"/>
          </p:nvPr>
        </p:nvSpPr>
        <p:spPr bwMode="auto">
          <a:xfrm>
            <a:off x="935038" y="4414838"/>
            <a:ext cx="5140325" cy="4183062"/>
          </a:xfrm>
          <a:prstGeom prst="rect">
            <a:avLst/>
          </a:prstGeom>
          <a:noFill/>
          <a:ln w="9525">
            <a:noFill/>
            <a:miter lim="800000"/>
            <a:headEnd/>
            <a:tailEnd/>
          </a:ln>
          <a:effectLst/>
        </p:spPr>
        <p:txBody>
          <a:bodyPr vert="horz" wrap="square" lIns="93836" tIns="47713" rIns="93836" bIns="47713" numCol="1" anchor="t" anchorCtr="0" compatLnSpc="1">
            <a:prstTxWarp prst="textNoShape">
              <a:avLst/>
            </a:prstTxWarp>
          </a:bodyPr>
          <a:lstStyle/>
          <a:p>
            <a:pPr lvl="0"/>
            <a:r>
              <a:rPr lang="en-US" noProof="0" smtClean="0"/>
              <a:t>Body Text</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Tree>
    <p:extLst>
      <p:ext uri="{BB962C8B-B14F-4D97-AF65-F5344CB8AC3E}">
        <p14:creationId xmlns:p14="http://schemas.microsoft.com/office/powerpoint/2010/main" val="519008895"/>
      </p:ext>
    </p:extLst>
  </p:cSld>
  <p:clrMap bg1="lt1" tx1="dk1" bg2="lt2" tx2="dk2" accent1="accent1" accent2="accent2" accent3="accent3" accent4="accent4" accent5="accent5" accent6="accent6" hlink="hlink" folHlink="folHlink"/>
  <p:notesStyle>
    <a:lvl1pPr algn="l" defTabSz="949325" rtl="0" eaLnBrk="0" fontAlgn="base" hangingPunct="0">
      <a:lnSpc>
        <a:spcPct val="90000"/>
      </a:lnSpc>
      <a:spcBef>
        <a:spcPct val="40000"/>
      </a:spcBef>
      <a:spcAft>
        <a:spcPct val="0"/>
      </a:spcAft>
      <a:defRPr sz="1200" kern="1200">
        <a:solidFill>
          <a:schemeClr val="tx1"/>
        </a:solidFill>
        <a:latin typeface="Arial" charset="0"/>
        <a:ea typeface="+mn-ea"/>
        <a:cs typeface="+mn-cs"/>
      </a:defRPr>
    </a:lvl1pPr>
    <a:lvl2pPr marL="742950" indent="-285750" algn="l" defTabSz="949325" rtl="0" eaLnBrk="0" fontAlgn="base" hangingPunct="0">
      <a:lnSpc>
        <a:spcPct val="90000"/>
      </a:lnSpc>
      <a:spcBef>
        <a:spcPct val="40000"/>
      </a:spcBef>
      <a:spcAft>
        <a:spcPct val="0"/>
      </a:spcAft>
      <a:defRPr sz="1200" kern="1200">
        <a:solidFill>
          <a:schemeClr val="tx1"/>
        </a:solidFill>
        <a:latin typeface="Arial" charset="0"/>
        <a:ea typeface="+mn-ea"/>
        <a:cs typeface="+mn-cs"/>
      </a:defRPr>
    </a:lvl2pPr>
    <a:lvl3pPr marL="1143000" indent="-228600" algn="l" defTabSz="949325" rtl="0" eaLnBrk="0" fontAlgn="base" hangingPunct="0">
      <a:lnSpc>
        <a:spcPct val="90000"/>
      </a:lnSpc>
      <a:spcBef>
        <a:spcPct val="40000"/>
      </a:spcBef>
      <a:spcAft>
        <a:spcPct val="0"/>
      </a:spcAft>
      <a:defRPr sz="1200" kern="1200">
        <a:solidFill>
          <a:schemeClr val="tx1"/>
        </a:solidFill>
        <a:latin typeface="Arial" charset="0"/>
        <a:ea typeface="+mn-ea"/>
        <a:cs typeface="+mn-cs"/>
      </a:defRPr>
    </a:lvl3pPr>
    <a:lvl4pPr marL="1600200" indent="-228600" algn="l" defTabSz="949325" rtl="0" eaLnBrk="0" fontAlgn="base" hangingPunct="0">
      <a:lnSpc>
        <a:spcPct val="90000"/>
      </a:lnSpc>
      <a:spcBef>
        <a:spcPct val="40000"/>
      </a:spcBef>
      <a:spcAft>
        <a:spcPct val="0"/>
      </a:spcAft>
      <a:defRPr sz="1200" kern="1200">
        <a:solidFill>
          <a:schemeClr val="tx1"/>
        </a:solidFill>
        <a:latin typeface="Arial" charset="0"/>
        <a:ea typeface="+mn-ea"/>
        <a:cs typeface="+mn-cs"/>
      </a:defRPr>
    </a:lvl4pPr>
    <a:lvl5pPr marL="2057400" indent="-228600" algn="l" defTabSz="949325" rtl="0" eaLnBrk="0" fontAlgn="base" hangingPunct="0">
      <a:lnSpc>
        <a:spcPct val="90000"/>
      </a:lnSpc>
      <a:spcBef>
        <a:spcPct val="4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5"/>
          <p:cNvSpPr txBox="1">
            <a:spLocks noGrp="1" noChangeArrowheads="1"/>
          </p:cNvSpPr>
          <p:nvPr/>
        </p:nvSpPr>
        <p:spPr bwMode="auto">
          <a:xfrm>
            <a:off x="3971925" y="8831263"/>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84" tIns="0" rIns="19084" bIns="0" anchor="b"/>
          <a:lstStyle>
            <a:lvl1pPr defTabSz="952500" eaLnBrk="0" hangingPunct="0">
              <a:lnSpc>
                <a:spcPct val="90000"/>
              </a:lnSpc>
              <a:spcBef>
                <a:spcPct val="40000"/>
              </a:spcBef>
              <a:defRPr sz="1200">
                <a:solidFill>
                  <a:schemeClr val="tx1"/>
                </a:solidFill>
                <a:latin typeface="Arial" charset="0"/>
              </a:defRPr>
            </a:lvl1pPr>
            <a:lvl2pPr marL="742950" indent="-285750" defTabSz="952500" eaLnBrk="0" hangingPunct="0">
              <a:lnSpc>
                <a:spcPct val="90000"/>
              </a:lnSpc>
              <a:spcBef>
                <a:spcPct val="40000"/>
              </a:spcBef>
              <a:defRPr sz="1200">
                <a:solidFill>
                  <a:schemeClr val="tx1"/>
                </a:solidFill>
                <a:latin typeface="Arial" charset="0"/>
              </a:defRPr>
            </a:lvl2pPr>
            <a:lvl3pPr marL="1143000" indent="-228600" defTabSz="952500" eaLnBrk="0" hangingPunct="0">
              <a:lnSpc>
                <a:spcPct val="90000"/>
              </a:lnSpc>
              <a:spcBef>
                <a:spcPct val="40000"/>
              </a:spcBef>
              <a:defRPr sz="1200">
                <a:solidFill>
                  <a:schemeClr val="tx1"/>
                </a:solidFill>
                <a:latin typeface="Arial" charset="0"/>
              </a:defRPr>
            </a:lvl3pPr>
            <a:lvl4pPr marL="1600200" indent="-228600" defTabSz="952500" eaLnBrk="0" hangingPunct="0">
              <a:lnSpc>
                <a:spcPct val="90000"/>
              </a:lnSpc>
              <a:spcBef>
                <a:spcPct val="40000"/>
              </a:spcBef>
              <a:defRPr sz="1200">
                <a:solidFill>
                  <a:schemeClr val="tx1"/>
                </a:solidFill>
                <a:latin typeface="Arial" charset="0"/>
              </a:defRPr>
            </a:lvl4pPr>
            <a:lvl5pPr marL="2057400" indent="-228600" defTabSz="952500" eaLnBrk="0" hangingPunct="0">
              <a:lnSpc>
                <a:spcPct val="90000"/>
              </a:lnSpc>
              <a:spcBef>
                <a:spcPct val="40000"/>
              </a:spcBef>
              <a:defRPr sz="1200">
                <a:solidFill>
                  <a:schemeClr val="tx1"/>
                </a:solidFill>
                <a:latin typeface="Arial"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charset="0"/>
              </a:defRPr>
            </a:lvl9pPr>
          </a:lstStyle>
          <a:p>
            <a:pPr algn="r">
              <a:lnSpc>
                <a:spcPct val="100000"/>
              </a:lnSpc>
              <a:spcBef>
                <a:spcPct val="0"/>
              </a:spcBef>
            </a:pPr>
            <a:fld id="{FEE52278-24A8-44FE-9D19-F63BBB29684B}" type="slidenum">
              <a:rPr lang="en-US" altLang="en-US" sz="1000" i="1">
                <a:latin typeface="Times New Roman" pitchFamily="18" charset="0"/>
              </a:rPr>
              <a:pPr algn="r">
                <a:lnSpc>
                  <a:spcPct val="100000"/>
                </a:lnSpc>
                <a:spcBef>
                  <a:spcPct val="0"/>
                </a:spcBef>
              </a:pPr>
              <a:t>1</a:t>
            </a:fld>
            <a:endParaRPr lang="en-US" altLang="en-US" sz="1000" i="1" dirty="0">
              <a:latin typeface="Times New Roman" pitchFamily="18"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Tree>
    <p:extLst>
      <p:ext uri="{BB962C8B-B14F-4D97-AF65-F5344CB8AC3E}">
        <p14:creationId xmlns:p14="http://schemas.microsoft.com/office/powerpoint/2010/main" val="1166925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xfrm>
            <a:off x="1181100" y="696913"/>
            <a:ext cx="4648200" cy="3486150"/>
          </a:xfrm>
          <a:ln/>
        </p:spPr>
      </p:sp>
      <p:sp>
        <p:nvSpPr>
          <p:cNvPr id="99331"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Tree>
    <p:extLst>
      <p:ext uri="{BB962C8B-B14F-4D97-AF65-F5344CB8AC3E}">
        <p14:creationId xmlns:p14="http://schemas.microsoft.com/office/powerpoint/2010/main" val="2496330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1181100" y="696913"/>
            <a:ext cx="4648200" cy="3486150"/>
          </a:xfrm>
          <a:ln/>
        </p:spPr>
      </p:sp>
      <p:sp>
        <p:nvSpPr>
          <p:cNvPr id="100355"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Tree>
    <p:extLst>
      <p:ext uri="{BB962C8B-B14F-4D97-AF65-F5344CB8AC3E}">
        <p14:creationId xmlns:p14="http://schemas.microsoft.com/office/powerpoint/2010/main" val="952507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1181100" y="696913"/>
            <a:ext cx="4648200" cy="3486150"/>
          </a:xfrm>
          <a:ln/>
        </p:spPr>
      </p:sp>
      <p:sp>
        <p:nvSpPr>
          <p:cNvPr id="101379"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Tree>
    <p:extLst>
      <p:ext uri="{BB962C8B-B14F-4D97-AF65-F5344CB8AC3E}">
        <p14:creationId xmlns:p14="http://schemas.microsoft.com/office/powerpoint/2010/main" val="3993254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1181100" y="696913"/>
            <a:ext cx="4648200" cy="3486150"/>
          </a:xfrm>
          <a:ln/>
        </p:spPr>
      </p:sp>
      <p:sp>
        <p:nvSpPr>
          <p:cNvPr id="104451"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Tree>
    <p:extLst>
      <p:ext uri="{BB962C8B-B14F-4D97-AF65-F5344CB8AC3E}">
        <p14:creationId xmlns:p14="http://schemas.microsoft.com/office/powerpoint/2010/main" val="1320647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1181100" y="696913"/>
            <a:ext cx="4648200" cy="3486150"/>
          </a:xfrm>
          <a:ln/>
        </p:spPr>
      </p:sp>
      <p:sp>
        <p:nvSpPr>
          <p:cNvPr id="104451"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Tree>
    <p:extLst>
      <p:ext uri="{BB962C8B-B14F-4D97-AF65-F5344CB8AC3E}">
        <p14:creationId xmlns:p14="http://schemas.microsoft.com/office/powerpoint/2010/main" val="1146393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Tree>
    <p:extLst>
      <p:ext uri="{BB962C8B-B14F-4D97-AF65-F5344CB8AC3E}">
        <p14:creationId xmlns:p14="http://schemas.microsoft.com/office/powerpoint/2010/main" val="1004873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lnSpc>
                <a:spcPct val="90000"/>
              </a:lnSpc>
              <a:spcBef>
                <a:spcPct val="40000"/>
              </a:spcBef>
              <a:defRPr sz="1200">
                <a:solidFill>
                  <a:schemeClr val="tx1"/>
                </a:solidFill>
                <a:latin typeface="Arial" charset="0"/>
              </a:defRPr>
            </a:lvl1pPr>
            <a:lvl2pPr marL="742950" indent="-285750" defTabSz="952500" eaLnBrk="0" hangingPunct="0">
              <a:lnSpc>
                <a:spcPct val="90000"/>
              </a:lnSpc>
              <a:spcBef>
                <a:spcPct val="40000"/>
              </a:spcBef>
              <a:defRPr sz="1200">
                <a:solidFill>
                  <a:schemeClr val="tx1"/>
                </a:solidFill>
                <a:latin typeface="Arial" charset="0"/>
              </a:defRPr>
            </a:lvl2pPr>
            <a:lvl3pPr marL="1143000" indent="-228600" defTabSz="952500" eaLnBrk="0" hangingPunct="0">
              <a:lnSpc>
                <a:spcPct val="90000"/>
              </a:lnSpc>
              <a:spcBef>
                <a:spcPct val="40000"/>
              </a:spcBef>
              <a:defRPr sz="1200">
                <a:solidFill>
                  <a:schemeClr val="tx1"/>
                </a:solidFill>
                <a:latin typeface="Arial" charset="0"/>
              </a:defRPr>
            </a:lvl3pPr>
            <a:lvl4pPr marL="1600200" indent="-228600" defTabSz="952500" eaLnBrk="0" hangingPunct="0">
              <a:lnSpc>
                <a:spcPct val="90000"/>
              </a:lnSpc>
              <a:spcBef>
                <a:spcPct val="40000"/>
              </a:spcBef>
              <a:defRPr sz="1200">
                <a:solidFill>
                  <a:schemeClr val="tx1"/>
                </a:solidFill>
                <a:latin typeface="Arial" charset="0"/>
              </a:defRPr>
            </a:lvl4pPr>
            <a:lvl5pPr marL="2057400" indent="-228600" defTabSz="952500" eaLnBrk="0" hangingPunct="0">
              <a:lnSpc>
                <a:spcPct val="90000"/>
              </a:lnSpc>
              <a:spcBef>
                <a:spcPct val="40000"/>
              </a:spcBef>
              <a:defRPr sz="1200">
                <a:solidFill>
                  <a:schemeClr val="tx1"/>
                </a:solidFill>
                <a:latin typeface="Arial"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charset="0"/>
              </a:defRPr>
            </a:lvl9pPr>
          </a:lstStyle>
          <a:p>
            <a:pPr>
              <a:lnSpc>
                <a:spcPct val="100000"/>
              </a:lnSpc>
              <a:spcBef>
                <a:spcPct val="0"/>
              </a:spcBef>
            </a:pPr>
            <a:fld id="{0FBB6B82-4D51-4259-8FDA-78BBFE3E7FC8}" type="slidenum">
              <a:rPr lang="en-US" altLang="en-US" sz="1000" smtClean="0">
                <a:latin typeface="Times New Roman" pitchFamily="18" charset="0"/>
              </a:rPr>
              <a:pPr>
                <a:lnSpc>
                  <a:spcPct val="100000"/>
                </a:lnSpc>
                <a:spcBef>
                  <a:spcPct val="0"/>
                </a:spcBef>
              </a:pPr>
              <a:t>2</a:t>
            </a:fld>
            <a:endParaRPr lang="en-US" altLang="en-US" sz="1000" dirty="0" smtClean="0">
              <a:latin typeface="Times New Roman" pitchFamily="18" charset="0"/>
            </a:endParaRPr>
          </a:p>
        </p:txBody>
      </p:sp>
    </p:spTree>
    <p:extLst>
      <p:ext uri="{BB962C8B-B14F-4D97-AF65-F5344CB8AC3E}">
        <p14:creationId xmlns:p14="http://schemas.microsoft.com/office/powerpoint/2010/main" val="3362351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lnSpc>
                <a:spcPct val="90000"/>
              </a:lnSpc>
              <a:spcBef>
                <a:spcPct val="40000"/>
              </a:spcBef>
              <a:defRPr sz="1200">
                <a:solidFill>
                  <a:schemeClr val="tx1"/>
                </a:solidFill>
                <a:latin typeface="Arial" charset="0"/>
              </a:defRPr>
            </a:lvl1pPr>
            <a:lvl2pPr marL="742950" indent="-285750" defTabSz="952500" eaLnBrk="0" hangingPunct="0">
              <a:lnSpc>
                <a:spcPct val="90000"/>
              </a:lnSpc>
              <a:spcBef>
                <a:spcPct val="40000"/>
              </a:spcBef>
              <a:defRPr sz="1200">
                <a:solidFill>
                  <a:schemeClr val="tx1"/>
                </a:solidFill>
                <a:latin typeface="Arial" charset="0"/>
              </a:defRPr>
            </a:lvl2pPr>
            <a:lvl3pPr marL="1143000" indent="-228600" defTabSz="952500" eaLnBrk="0" hangingPunct="0">
              <a:lnSpc>
                <a:spcPct val="90000"/>
              </a:lnSpc>
              <a:spcBef>
                <a:spcPct val="40000"/>
              </a:spcBef>
              <a:defRPr sz="1200">
                <a:solidFill>
                  <a:schemeClr val="tx1"/>
                </a:solidFill>
                <a:latin typeface="Arial" charset="0"/>
              </a:defRPr>
            </a:lvl3pPr>
            <a:lvl4pPr marL="1600200" indent="-228600" defTabSz="952500" eaLnBrk="0" hangingPunct="0">
              <a:lnSpc>
                <a:spcPct val="90000"/>
              </a:lnSpc>
              <a:spcBef>
                <a:spcPct val="40000"/>
              </a:spcBef>
              <a:defRPr sz="1200">
                <a:solidFill>
                  <a:schemeClr val="tx1"/>
                </a:solidFill>
                <a:latin typeface="Arial" charset="0"/>
              </a:defRPr>
            </a:lvl4pPr>
            <a:lvl5pPr marL="2057400" indent="-228600" defTabSz="952500" eaLnBrk="0" hangingPunct="0">
              <a:lnSpc>
                <a:spcPct val="90000"/>
              </a:lnSpc>
              <a:spcBef>
                <a:spcPct val="40000"/>
              </a:spcBef>
              <a:defRPr sz="1200">
                <a:solidFill>
                  <a:schemeClr val="tx1"/>
                </a:solidFill>
                <a:latin typeface="Arial"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charset="0"/>
              </a:defRPr>
            </a:lvl9pPr>
          </a:lstStyle>
          <a:p>
            <a:pPr>
              <a:lnSpc>
                <a:spcPct val="100000"/>
              </a:lnSpc>
              <a:spcBef>
                <a:spcPct val="0"/>
              </a:spcBef>
            </a:pPr>
            <a:fld id="{0FBB6B82-4D51-4259-8FDA-78BBFE3E7FC8}" type="slidenum">
              <a:rPr lang="en-US" altLang="en-US" sz="1000" smtClean="0">
                <a:latin typeface="Times New Roman" pitchFamily="18" charset="0"/>
              </a:rPr>
              <a:pPr>
                <a:lnSpc>
                  <a:spcPct val="100000"/>
                </a:lnSpc>
                <a:spcBef>
                  <a:spcPct val="0"/>
                </a:spcBef>
              </a:pPr>
              <a:t>3</a:t>
            </a:fld>
            <a:endParaRPr lang="en-US" altLang="en-US" sz="1000" dirty="0" smtClean="0">
              <a:latin typeface="Times New Roman" pitchFamily="18" charset="0"/>
            </a:endParaRPr>
          </a:p>
        </p:txBody>
      </p:sp>
    </p:spTree>
    <p:extLst>
      <p:ext uri="{BB962C8B-B14F-4D97-AF65-F5344CB8AC3E}">
        <p14:creationId xmlns:p14="http://schemas.microsoft.com/office/powerpoint/2010/main" val="2307349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Tree>
    <p:extLst>
      <p:ext uri="{BB962C8B-B14F-4D97-AF65-F5344CB8AC3E}">
        <p14:creationId xmlns:p14="http://schemas.microsoft.com/office/powerpoint/2010/main" val="2586590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1181100" y="696913"/>
            <a:ext cx="4648200" cy="3486150"/>
          </a:xfrm>
          <a:ln/>
        </p:spPr>
      </p:sp>
      <p:sp>
        <p:nvSpPr>
          <p:cNvPr id="93187"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Tree>
    <p:extLst>
      <p:ext uri="{BB962C8B-B14F-4D97-AF65-F5344CB8AC3E}">
        <p14:creationId xmlns:p14="http://schemas.microsoft.com/office/powerpoint/2010/main" val="2176060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181100" y="696913"/>
            <a:ext cx="4648200" cy="3486150"/>
          </a:xfrm>
          <a:ln/>
        </p:spPr>
      </p:sp>
      <p:sp>
        <p:nvSpPr>
          <p:cNvPr id="95235"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 boolean b = true;</a:t>
            </a:r>
          </a:p>
          <a:p>
            <a:r>
              <a:rPr lang="en-US" altLang="en-US" dirty="0" smtClean="0"/>
              <a:t>        if (b)</a:t>
            </a:r>
          </a:p>
          <a:p>
            <a:r>
              <a:rPr lang="en-US" altLang="en-US" dirty="0" smtClean="0"/>
              <a:t>            System.out.println("true");</a:t>
            </a:r>
            <a:endParaRPr lang="en-CA" altLang="en-US" dirty="0" smtClean="0"/>
          </a:p>
        </p:txBody>
      </p:sp>
    </p:spTree>
    <p:extLst>
      <p:ext uri="{BB962C8B-B14F-4D97-AF65-F5344CB8AC3E}">
        <p14:creationId xmlns:p14="http://schemas.microsoft.com/office/powerpoint/2010/main" val="671310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1181100" y="696913"/>
            <a:ext cx="4648200" cy="3486150"/>
          </a:xfrm>
          <a:ln/>
        </p:spPr>
      </p:sp>
      <p:sp>
        <p:nvSpPr>
          <p:cNvPr id="96259"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Tree>
    <p:extLst>
      <p:ext uri="{BB962C8B-B14F-4D97-AF65-F5344CB8AC3E}">
        <p14:creationId xmlns:p14="http://schemas.microsoft.com/office/powerpoint/2010/main" val="1438981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en-US" smtClean="0"/>
              <a:t>‘123’ has </a:t>
            </a:r>
            <a:r>
              <a:rPr lang="en-US" altLang="en-US" dirty="0" smtClean="0"/>
              <a:t>a trailing space</a:t>
            </a:r>
          </a:p>
          <a:p>
            <a:r>
              <a:rPr lang="en-US" altLang="en-US" dirty="0" smtClean="0"/>
              <a:t>123 has two leading spaces</a:t>
            </a:r>
          </a:p>
          <a:p>
            <a:r>
              <a:rPr lang="en-US" altLang="en-US" dirty="0" smtClean="0"/>
              <a:t>1.999 rounded to decimal places and two leading spaces</a:t>
            </a:r>
            <a:endParaRPr lang="it-IT" altLang="en-US" smtClean="0"/>
          </a:p>
          <a:p>
            <a:endParaRPr lang="en-US" altLang="en-US" dirty="0" smtClean="0"/>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lnSpc>
                <a:spcPct val="90000"/>
              </a:lnSpc>
              <a:spcBef>
                <a:spcPct val="40000"/>
              </a:spcBef>
              <a:defRPr sz="1200">
                <a:solidFill>
                  <a:schemeClr val="tx1"/>
                </a:solidFill>
                <a:latin typeface="Arial" charset="0"/>
              </a:defRPr>
            </a:lvl1pPr>
            <a:lvl2pPr marL="742950" indent="-285750" defTabSz="952500" eaLnBrk="0" hangingPunct="0">
              <a:lnSpc>
                <a:spcPct val="90000"/>
              </a:lnSpc>
              <a:spcBef>
                <a:spcPct val="40000"/>
              </a:spcBef>
              <a:defRPr sz="1200">
                <a:solidFill>
                  <a:schemeClr val="tx1"/>
                </a:solidFill>
                <a:latin typeface="Arial" charset="0"/>
              </a:defRPr>
            </a:lvl2pPr>
            <a:lvl3pPr marL="1143000" indent="-228600" defTabSz="952500" eaLnBrk="0" hangingPunct="0">
              <a:lnSpc>
                <a:spcPct val="90000"/>
              </a:lnSpc>
              <a:spcBef>
                <a:spcPct val="40000"/>
              </a:spcBef>
              <a:defRPr sz="1200">
                <a:solidFill>
                  <a:schemeClr val="tx1"/>
                </a:solidFill>
                <a:latin typeface="Arial" charset="0"/>
              </a:defRPr>
            </a:lvl3pPr>
            <a:lvl4pPr marL="1600200" indent="-228600" defTabSz="952500" eaLnBrk="0" hangingPunct="0">
              <a:lnSpc>
                <a:spcPct val="90000"/>
              </a:lnSpc>
              <a:spcBef>
                <a:spcPct val="40000"/>
              </a:spcBef>
              <a:defRPr sz="1200">
                <a:solidFill>
                  <a:schemeClr val="tx1"/>
                </a:solidFill>
                <a:latin typeface="Arial" charset="0"/>
              </a:defRPr>
            </a:lvl4pPr>
            <a:lvl5pPr marL="2057400" indent="-228600" defTabSz="952500" eaLnBrk="0" hangingPunct="0">
              <a:lnSpc>
                <a:spcPct val="90000"/>
              </a:lnSpc>
              <a:spcBef>
                <a:spcPct val="40000"/>
              </a:spcBef>
              <a:defRPr sz="1200">
                <a:solidFill>
                  <a:schemeClr val="tx1"/>
                </a:solidFill>
                <a:latin typeface="Arial"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charset="0"/>
              </a:defRPr>
            </a:lvl9pPr>
          </a:lstStyle>
          <a:p>
            <a:pPr>
              <a:lnSpc>
                <a:spcPct val="100000"/>
              </a:lnSpc>
              <a:spcBef>
                <a:spcPct val="0"/>
              </a:spcBef>
            </a:pPr>
            <a:fld id="{60BED2B9-787E-4634-945E-77056AA76D8E}" type="slidenum">
              <a:rPr lang="en-US" altLang="en-US" sz="1000" smtClean="0">
                <a:latin typeface="Times New Roman" pitchFamily="18" charset="0"/>
              </a:rPr>
              <a:pPr>
                <a:lnSpc>
                  <a:spcPct val="100000"/>
                </a:lnSpc>
                <a:spcBef>
                  <a:spcPct val="0"/>
                </a:spcBef>
              </a:pPr>
              <a:t>43</a:t>
            </a:fld>
            <a:endParaRPr lang="en-US" altLang="en-US" sz="1000" dirty="0" smtClean="0">
              <a:latin typeface="Times New Roman" pitchFamily="18" charset="0"/>
            </a:endParaRPr>
          </a:p>
        </p:txBody>
      </p:sp>
    </p:spTree>
    <p:extLst>
      <p:ext uri="{BB962C8B-B14F-4D97-AF65-F5344CB8AC3E}">
        <p14:creationId xmlns:p14="http://schemas.microsoft.com/office/powerpoint/2010/main" val="3587663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xfrm>
            <a:off x="1181100" y="696913"/>
            <a:ext cx="4648200" cy="3486150"/>
          </a:xfrm>
          <a:ln/>
        </p:spPr>
      </p:sp>
      <p:sp>
        <p:nvSpPr>
          <p:cNvPr id="98307"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Tree>
    <p:extLst>
      <p:ext uri="{BB962C8B-B14F-4D97-AF65-F5344CB8AC3E}">
        <p14:creationId xmlns:p14="http://schemas.microsoft.com/office/powerpoint/2010/main" val="2451793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CD5B5"/>
        </a:solid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241300" y="139700"/>
            <a:ext cx="8775700" cy="6553200"/>
          </a:xfrm>
          <a:prstGeom prst="rect">
            <a:avLst/>
          </a:prstGeom>
          <a:solidFill>
            <a:srgbClr val="FCD5B5"/>
          </a:solidFill>
          <a:ln>
            <a:noFill/>
          </a:ln>
          <a:extLst/>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defRPr/>
            </a:pPr>
            <a:endParaRPr lang="en-CA" altLang="en-US" dirty="0" smtClean="0"/>
          </a:p>
        </p:txBody>
      </p:sp>
      <p:sp>
        <p:nvSpPr>
          <p:cNvPr id="5" name="Rectangle 4"/>
          <p:cNvSpPr>
            <a:spLocks noChangeArrowheads="1"/>
          </p:cNvSpPr>
          <p:nvPr/>
        </p:nvSpPr>
        <p:spPr bwMode="auto">
          <a:xfrm>
            <a:off x="8232775" y="6629400"/>
            <a:ext cx="9112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defRPr/>
            </a:pPr>
            <a:r>
              <a:rPr lang="en-US" altLang="en-US" sz="900" dirty="0" smtClean="0">
                <a:latin typeface="Times New Roman" pitchFamily="18" charset="0"/>
              </a:rPr>
              <a:t>James Tam</a:t>
            </a:r>
          </a:p>
        </p:txBody>
      </p:sp>
      <p:sp>
        <p:nvSpPr>
          <p:cNvPr id="23555" name="Rectangle 3"/>
          <p:cNvSpPr>
            <a:spLocks noGrp="1" noChangeArrowheads="1"/>
          </p:cNvSpPr>
          <p:nvPr>
            <p:ph type="ctrTitle"/>
          </p:nvPr>
        </p:nvSpPr>
        <p:spPr>
          <a:xfrm>
            <a:off x="685800" y="2286000"/>
            <a:ext cx="7772400" cy="1143000"/>
          </a:xfrm>
        </p:spPr>
        <p:txBody>
          <a:bodyPr/>
          <a:lstStyle>
            <a:lvl1pPr>
              <a:defRPr sz="4800"/>
            </a:lvl1pPr>
          </a:lstStyle>
          <a:p>
            <a:r>
              <a:rPr lang="en-US" dirty="0"/>
              <a:t>Click to edit Master title style</a:t>
            </a:r>
          </a:p>
        </p:txBody>
      </p:sp>
      <p:sp>
        <p:nvSpPr>
          <p:cNvPr id="23556" name="Rectangle 4"/>
          <p:cNvSpPr>
            <a:spLocks noGrp="1" noChangeArrowheads="1"/>
          </p:cNvSpPr>
          <p:nvPr>
            <p:ph type="subTitle" idx="1"/>
          </p:nvPr>
        </p:nvSpPr>
        <p:spPr>
          <a:xfrm>
            <a:off x="1371600" y="3886200"/>
            <a:ext cx="6400800" cy="1752600"/>
          </a:xfrm>
        </p:spPr>
        <p:txBody>
          <a:bodyPr/>
          <a:lstStyle>
            <a:lvl1pPr algn="ctr">
              <a:defRPr sz="3200"/>
            </a:lvl1pPr>
          </a:lstStyle>
          <a:p>
            <a:r>
              <a:rPr lang="en-US" dirty="0"/>
              <a:t>Click to edit Master subtitle style</a:t>
            </a:r>
          </a:p>
        </p:txBody>
      </p:sp>
    </p:spTree>
    <p:extLst>
      <p:ext uri="{BB962C8B-B14F-4D97-AF65-F5344CB8AC3E}">
        <p14:creationId xmlns:p14="http://schemas.microsoft.com/office/powerpoint/2010/main" val="2560985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4950" y="303213"/>
            <a:ext cx="2051050" cy="61737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03213"/>
            <a:ext cx="6000750" cy="61737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8202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303213"/>
            <a:ext cx="8166100" cy="5222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108075"/>
            <a:ext cx="4013200" cy="5368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22800" y="1108075"/>
            <a:ext cx="4013200" cy="2608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22800" y="3868738"/>
            <a:ext cx="4013200" cy="2608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18687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303213"/>
            <a:ext cx="8166100" cy="522287"/>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108075"/>
            <a:ext cx="4013200" cy="5368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22800" y="1108075"/>
            <a:ext cx="4013200" cy="5368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078311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31800" y="303213"/>
            <a:ext cx="8166100" cy="52228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108075"/>
            <a:ext cx="8178800" cy="5368925"/>
          </a:xfrm>
        </p:spPr>
        <p:txBody>
          <a:bodyPr/>
          <a:lstStyle/>
          <a:p>
            <a:pPr lvl="0"/>
            <a:endParaRPr lang="en-US" noProof="0" dirty="0"/>
          </a:p>
        </p:txBody>
      </p:sp>
    </p:spTree>
    <p:extLst>
      <p:ext uri="{BB962C8B-B14F-4D97-AF65-F5344CB8AC3E}">
        <p14:creationId xmlns:p14="http://schemas.microsoft.com/office/powerpoint/2010/main" val="3420691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231775" indent="-231775">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918649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08075"/>
            <a:ext cx="4013200" cy="536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2800" y="1108075"/>
            <a:ext cx="4013200" cy="536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84342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5215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6954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58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89059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69490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53374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431800" y="303213"/>
            <a:ext cx="81661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smtClean="0"/>
              <a:t>Slide Title</a:t>
            </a:r>
          </a:p>
        </p:txBody>
      </p:sp>
      <p:sp>
        <p:nvSpPr>
          <p:cNvPr id="1027" name="Rectangle 4"/>
          <p:cNvSpPr>
            <a:spLocks noGrp="1" noChangeArrowheads="1"/>
          </p:cNvSpPr>
          <p:nvPr>
            <p:ph type="body" idx="1"/>
          </p:nvPr>
        </p:nvSpPr>
        <p:spPr bwMode="auto">
          <a:xfrm>
            <a:off x="457200" y="1108075"/>
            <a:ext cx="8178800" cy="536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dirty="0" smtClean="0"/>
              <a:t>Body Text</a:t>
            </a:r>
          </a:p>
          <a:p>
            <a:pPr lvl="1"/>
            <a:r>
              <a:rPr lang="en-US" altLang="en-US" dirty="0" smtClean="0"/>
              <a:t>Second Level</a:t>
            </a:r>
          </a:p>
          <a:p>
            <a:pPr lvl="2"/>
            <a:r>
              <a:rPr lang="en-US" altLang="en-US" dirty="0" smtClean="0"/>
              <a:t>Third Level</a:t>
            </a:r>
          </a:p>
          <a:p>
            <a:pPr lvl="3"/>
            <a:r>
              <a:rPr lang="en-US" altLang="en-US" dirty="0" smtClean="0"/>
              <a:t>Fourth Level</a:t>
            </a:r>
          </a:p>
        </p:txBody>
      </p:sp>
      <p:sp>
        <p:nvSpPr>
          <p:cNvPr id="1028" name="Rectangle 5"/>
          <p:cNvSpPr>
            <a:spLocks noChangeArrowheads="1"/>
          </p:cNvSpPr>
          <p:nvPr/>
        </p:nvSpPr>
        <p:spPr bwMode="auto">
          <a:xfrm>
            <a:off x="241300" y="139700"/>
            <a:ext cx="87757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defRPr/>
            </a:pPr>
            <a:endParaRPr lang="en-CA" altLang="en-US" dirty="0" smtClean="0"/>
          </a:p>
        </p:txBody>
      </p:sp>
      <p:sp>
        <p:nvSpPr>
          <p:cNvPr id="1029" name="Rectangle 6"/>
          <p:cNvSpPr>
            <a:spLocks noChangeArrowheads="1"/>
          </p:cNvSpPr>
          <p:nvPr/>
        </p:nvSpPr>
        <p:spPr bwMode="auto">
          <a:xfrm>
            <a:off x="8232775" y="6629400"/>
            <a:ext cx="9112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defRPr/>
            </a:pPr>
            <a:r>
              <a:rPr lang="en-US" altLang="en-US" sz="900" dirty="0" smtClean="0">
                <a:latin typeface="Times New Roman" pitchFamily="18" charset="0"/>
              </a:rPr>
              <a:t>James Tam</a:t>
            </a:r>
          </a:p>
        </p:txBody>
      </p:sp>
    </p:spTree>
  </p:cSld>
  <p:clrMap bg1="lt1" tx1="dk1" bg2="lt2" tx2="dk2" accent1="accent1" accent2="accent2" accent3="accent3" accent4="accent4" accent5="accent5" accent6="accent6" hlink="hlink" folHlink="folHlink"/>
  <p:sldLayoutIdLst>
    <p:sldLayoutId id="2147484610" r:id="rId1"/>
    <p:sldLayoutId id="2147484599" r:id="rId2"/>
    <p:sldLayoutId id="2147484600" r:id="rId3"/>
    <p:sldLayoutId id="2147484601" r:id="rId4"/>
    <p:sldLayoutId id="2147484602" r:id="rId5"/>
    <p:sldLayoutId id="2147484603" r:id="rId6"/>
    <p:sldLayoutId id="2147484604" r:id="rId7"/>
    <p:sldLayoutId id="2147484605" r:id="rId8"/>
    <p:sldLayoutId id="2147484606" r:id="rId9"/>
    <p:sldLayoutId id="2147484607" r:id="rId10"/>
    <p:sldLayoutId id="2147484609" r:id="rId11"/>
    <p:sldLayoutId id="2147484611" r:id="rId12"/>
    <p:sldLayoutId id="2147484612" r:id="rId13"/>
  </p:sldLayoutIdLst>
  <p:timing>
    <p:tnLst>
      <p:par>
        <p:cTn id="1" dur="indefinite" restart="never" nodeType="tmRoot"/>
      </p:par>
    </p:tnLst>
  </p:timing>
  <p:txStyles>
    <p:titleStyle>
      <a:lvl1pPr algn="ctr" rtl="0" eaLnBrk="0" fontAlgn="base" hangingPunct="0">
        <a:lnSpc>
          <a:spcPct val="90000"/>
        </a:lnSpc>
        <a:spcBef>
          <a:spcPct val="0"/>
        </a:spcBef>
        <a:spcAft>
          <a:spcPct val="0"/>
        </a:spcAft>
        <a:defRPr sz="3200" b="1" u="sng">
          <a:solidFill>
            <a:schemeClr val="tx2"/>
          </a:solidFill>
          <a:latin typeface="Calibri" panose="020F0502020204030204" pitchFamily="34" charset="0"/>
          <a:ea typeface="+mj-ea"/>
          <a:cs typeface="+mj-cs"/>
        </a:defRPr>
      </a:lvl1pPr>
      <a:lvl2pPr algn="ctr" rtl="0" eaLnBrk="0" fontAlgn="base" hangingPunct="0">
        <a:lnSpc>
          <a:spcPct val="90000"/>
        </a:lnSpc>
        <a:spcBef>
          <a:spcPct val="0"/>
        </a:spcBef>
        <a:spcAft>
          <a:spcPct val="0"/>
        </a:spcAft>
        <a:defRPr sz="3200" b="1" u="sng">
          <a:solidFill>
            <a:schemeClr val="tx2"/>
          </a:solidFill>
          <a:latin typeface="Calibri" pitchFamily="34" charset="0"/>
        </a:defRPr>
      </a:lvl2pPr>
      <a:lvl3pPr algn="ctr" rtl="0" eaLnBrk="0" fontAlgn="base" hangingPunct="0">
        <a:lnSpc>
          <a:spcPct val="90000"/>
        </a:lnSpc>
        <a:spcBef>
          <a:spcPct val="0"/>
        </a:spcBef>
        <a:spcAft>
          <a:spcPct val="0"/>
        </a:spcAft>
        <a:defRPr sz="3200" b="1" u="sng">
          <a:solidFill>
            <a:schemeClr val="tx2"/>
          </a:solidFill>
          <a:latin typeface="Calibri" pitchFamily="34" charset="0"/>
        </a:defRPr>
      </a:lvl3pPr>
      <a:lvl4pPr algn="ctr" rtl="0" eaLnBrk="0" fontAlgn="base" hangingPunct="0">
        <a:lnSpc>
          <a:spcPct val="90000"/>
        </a:lnSpc>
        <a:spcBef>
          <a:spcPct val="0"/>
        </a:spcBef>
        <a:spcAft>
          <a:spcPct val="0"/>
        </a:spcAft>
        <a:defRPr sz="3200" b="1" u="sng">
          <a:solidFill>
            <a:schemeClr val="tx2"/>
          </a:solidFill>
          <a:latin typeface="Calibri" pitchFamily="34" charset="0"/>
        </a:defRPr>
      </a:lvl4pPr>
      <a:lvl5pPr algn="ctr" rtl="0" eaLnBrk="0" fontAlgn="base" hangingPunct="0">
        <a:lnSpc>
          <a:spcPct val="90000"/>
        </a:lnSpc>
        <a:spcBef>
          <a:spcPct val="0"/>
        </a:spcBef>
        <a:spcAft>
          <a:spcPct val="0"/>
        </a:spcAft>
        <a:defRPr sz="3200" b="1" u="sng">
          <a:solidFill>
            <a:schemeClr val="tx2"/>
          </a:solidFill>
          <a:latin typeface="Calibri" pitchFamily="34" charset="0"/>
        </a:defRPr>
      </a:lvl5pPr>
      <a:lvl6pPr marL="457200" algn="ctr" rtl="0" eaLnBrk="0" fontAlgn="base" hangingPunct="0">
        <a:lnSpc>
          <a:spcPct val="90000"/>
        </a:lnSpc>
        <a:spcBef>
          <a:spcPct val="0"/>
        </a:spcBef>
        <a:spcAft>
          <a:spcPct val="0"/>
        </a:spcAft>
        <a:defRPr sz="2800" b="1" u="sng">
          <a:solidFill>
            <a:schemeClr val="tx2"/>
          </a:solidFill>
          <a:latin typeface="Times New Roman" pitchFamily="18" charset="0"/>
        </a:defRPr>
      </a:lvl6pPr>
      <a:lvl7pPr marL="914400" algn="ctr" rtl="0" eaLnBrk="0" fontAlgn="base" hangingPunct="0">
        <a:lnSpc>
          <a:spcPct val="90000"/>
        </a:lnSpc>
        <a:spcBef>
          <a:spcPct val="0"/>
        </a:spcBef>
        <a:spcAft>
          <a:spcPct val="0"/>
        </a:spcAft>
        <a:defRPr sz="2800" b="1" u="sng">
          <a:solidFill>
            <a:schemeClr val="tx2"/>
          </a:solidFill>
          <a:latin typeface="Times New Roman" pitchFamily="18" charset="0"/>
        </a:defRPr>
      </a:lvl7pPr>
      <a:lvl8pPr marL="1371600" algn="ctr" rtl="0" eaLnBrk="0" fontAlgn="base" hangingPunct="0">
        <a:lnSpc>
          <a:spcPct val="90000"/>
        </a:lnSpc>
        <a:spcBef>
          <a:spcPct val="0"/>
        </a:spcBef>
        <a:spcAft>
          <a:spcPct val="0"/>
        </a:spcAft>
        <a:defRPr sz="2800" b="1" u="sng">
          <a:solidFill>
            <a:schemeClr val="tx2"/>
          </a:solidFill>
          <a:latin typeface="Times New Roman" pitchFamily="18" charset="0"/>
        </a:defRPr>
      </a:lvl8pPr>
      <a:lvl9pPr marL="1828800" algn="ctr" rtl="0" eaLnBrk="0" fontAlgn="base" hangingPunct="0">
        <a:lnSpc>
          <a:spcPct val="90000"/>
        </a:lnSpc>
        <a:spcBef>
          <a:spcPct val="0"/>
        </a:spcBef>
        <a:spcAft>
          <a:spcPct val="0"/>
        </a:spcAft>
        <a:defRPr sz="2800" b="1" u="sng">
          <a:solidFill>
            <a:schemeClr val="tx2"/>
          </a:solidFill>
          <a:latin typeface="Times New Roman" pitchFamily="18" charset="0"/>
        </a:defRPr>
      </a:lvl9pPr>
    </p:titleStyle>
    <p:bodyStyle>
      <a:lvl1pPr marL="111125" indent="-111125" algn="l" rtl="0" eaLnBrk="0" fontAlgn="base" hangingPunct="0">
        <a:spcBef>
          <a:spcPct val="30000"/>
        </a:spcBef>
        <a:spcAft>
          <a:spcPct val="0"/>
        </a:spcAft>
        <a:buChar char="•"/>
        <a:defRPr sz="2400">
          <a:solidFill>
            <a:schemeClr val="tx1"/>
          </a:solidFill>
          <a:latin typeface="Calibri" panose="020F0502020204030204" pitchFamily="34" charset="0"/>
          <a:ea typeface="+mn-ea"/>
          <a:cs typeface="+mn-cs"/>
        </a:defRPr>
      </a:lvl1pPr>
      <a:lvl2pPr marL="346075" indent="-120650" algn="l" rtl="0" eaLnBrk="0" fontAlgn="base" hangingPunct="0">
        <a:spcBef>
          <a:spcPct val="10000"/>
        </a:spcBef>
        <a:spcAft>
          <a:spcPct val="0"/>
        </a:spcAft>
        <a:buSzPct val="100000"/>
        <a:buFont typeface="Times New Roman" pitchFamily="18" charset="0"/>
        <a:buChar char="-"/>
        <a:defRPr sz="2000">
          <a:solidFill>
            <a:schemeClr val="tx1"/>
          </a:solidFill>
          <a:latin typeface="Calibri" panose="020F0502020204030204" pitchFamily="34" charset="0"/>
        </a:defRPr>
      </a:lvl2pPr>
      <a:lvl3pPr marL="568325" indent="-107950" algn="l" rtl="0" eaLnBrk="0" fontAlgn="base" hangingPunct="0">
        <a:lnSpc>
          <a:spcPct val="90000"/>
        </a:lnSpc>
        <a:spcBef>
          <a:spcPct val="10000"/>
        </a:spcBef>
        <a:spcAft>
          <a:spcPct val="0"/>
        </a:spcAft>
        <a:buSzPct val="100000"/>
        <a:buChar char="•"/>
        <a:defRPr>
          <a:solidFill>
            <a:schemeClr val="tx1"/>
          </a:solidFill>
          <a:latin typeface="Calibri" panose="020F0502020204030204" pitchFamily="34" charset="0"/>
        </a:defRPr>
      </a:lvl3pPr>
      <a:lvl4pPr marL="800100" indent="-114300" algn="l" rtl="0" eaLnBrk="0" fontAlgn="base" hangingPunct="0">
        <a:spcBef>
          <a:spcPct val="10000"/>
        </a:spcBef>
        <a:spcAft>
          <a:spcPct val="0"/>
        </a:spcAft>
        <a:defRPr>
          <a:solidFill>
            <a:schemeClr val="tx1"/>
          </a:solidFill>
          <a:latin typeface="Calibri" panose="020F0502020204030204" pitchFamily="34" charset="0"/>
        </a:defRPr>
      </a:lvl4pPr>
      <a:lvl5pPr marL="1028700" indent="-114300" algn="l" rtl="0" eaLnBrk="0" fontAlgn="base" hangingPunct="0">
        <a:spcBef>
          <a:spcPct val="10000"/>
        </a:spcBef>
        <a:spcAft>
          <a:spcPct val="0"/>
        </a:spcAft>
        <a:defRPr>
          <a:solidFill>
            <a:schemeClr val="tx1"/>
          </a:solidFill>
          <a:latin typeface="Calibri" panose="020F0502020204030204" pitchFamily="34" charset="0"/>
        </a:defRPr>
      </a:lvl5pPr>
      <a:lvl6pPr marL="1485900" indent="-114300" algn="l" rtl="0" eaLnBrk="0" fontAlgn="base" hangingPunct="0">
        <a:spcBef>
          <a:spcPct val="10000"/>
        </a:spcBef>
        <a:spcAft>
          <a:spcPct val="0"/>
        </a:spcAft>
        <a:defRPr>
          <a:solidFill>
            <a:schemeClr val="tx1"/>
          </a:solidFill>
          <a:latin typeface="+mn-lt"/>
        </a:defRPr>
      </a:lvl6pPr>
      <a:lvl7pPr marL="1943100" indent="-114300" algn="l" rtl="0" eaLnBrk="0" fontAlgn="base" hangingPunct="0">
        <a:spcBef>
          <a:spcPct val="10000"/>
        </a:spcBef>
        <a:spcAft>
          <a:spcPct val="0"/>
        </a:spcAft>
        <a:defRPr>
          <a:solidFill>
            <a:schemeClr val="tx1"/>
          </a:solidFill>
          <a:latin typeface="+mn-lt"/>
        </a:defRPr>
      </a:lvl7pPr>
      <a:lvl8pPr marL="2400300" indent="-114300" algn="l" rtl="0" eaLnBrk="0" fontAlgn="base" hangingPunct="0">
        <a:spcBef>
          <a:spcPct val="10000"/>
        </a:spcBef>
        <a:spcAft>
          <a:spcPct val="0"/>
        </a:spcAft>
        <a:defRPr>
          <a:solidFill>
            <a:schemeClr val="tx1"/>
          </a:solidFill>
          <a:latin typeface="+mn-lt"/>
        </a:defRPr>
      </a:lvl8pPr>
      <a:lvl9pPr marL="2857500" indent="-114300" algn="l" rtl="0" eaLnBrk="0" fontAlgn="base" hangingPunct="0">
        <a:spcBef>
          <a:spcPct val="10000"/>
        </a:spcBef>
        <a:spcAft>
          <a:spcPct val="0"/>
        </a:spcAft>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oracle.com/java/technologies/installation-solaris2-009.html" TargetMode="External"/><Relationship Id="rId2" Type="http://schemas.openxmlformats.org/officeDocument/2006/relationships/hyperlink" Target="https://www.oracle.com/webfolder/technetwork/tutorials/OracleCode/Windows-HOL-setup.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docs.oracle.com/javase/8/docs/api/"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old-games.com/download/3939/dungeon-master-java"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www.kunfupanda.com/"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eclipse.org/downloads/"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oracle.com/java/technologies/javase-downloads.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CD5B5"/>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685800" y="2286000"/>
            <a:ext cx="7772400" cy="1143000"/>
          </a:xfrm>
        </p:spPr>
        <p:txBody>
          <a:bodyPr/>
          <a:lstStyle/>
          <a:p>
            <a:r>
              <a:rPr lang="en-US" altLang="en-US" sz="3600" dirty="0" smtClean="0"/>
              <a:t>Introduction To Java Programming</a:t>
            </a:r>
          </a:p>
        </p:txBody>
      </p:sp>
      <p:sp>
        <p:nvSpPr>
          <p:cNvPr id="2051" name="Text Box 4"/>
          <p:cNvSpPr txBox="1">
            <a:spLocks noChangeArrowheads="1"/>
          </p:cNvSpPr>
          <p:nvPr/>
        </p:nvSpPr>
        <p:spPr bwMode="auto">
          <a:xfrm>
            <a:off x="842963" y="5815013"/>
            <a:ext cx="71008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endParaRPr lang="en-CA" altLang="en-US" sz="1800" baseline="30000" dirty="0">
              <a:latin typeface="Arial" charset="0"/>
            </a:endParaRPr>
          </a:p>
        </p:txBody>
      </p:sp>
      <p:sp>
        <p:nvSpPr>
          <p:cNvPr id="2052" name="Text Box 9"/>
          <p:cNvSpPr txBox="1">
            <a:spLocks noChangeArrowheads="1"/>
          </p:cNvSpPr>
          <p:nvPr/>
        </p:nvSpPr>
        <p:spPr bwMode="auto">
          <a:xfrm>
            <a:off x="1227138" y="3617913"/>
            <a:ext cx="6769100" cy="2247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50000"/>
              </a:spcBef>
              <a:buFontTx/>
              <a:buNone/>
            </a:pPr>
            <a:r>
              <a:rPr lang="en-US" altLang="en-US" sz="2800" dirty="0">
                <a:latin typeface="Arial" charset="0"/>
              </a:rPr>
              <a:t>You will learn </a:t>
            </a:r>
            <a:r>
              <a:rPr lang="en-US" altLang="en-US" sz="2800" dirty="0" smtClean="0">
                <a:latin typeface="Arial" charset="0"/>
              </a:rPr>
              <a:t>the basics of creating a Java program: writing/translating a program, writing documentation, declaring variables, constants, getting input, displaying output.</a:t>
            </a:r>
            <a:endParaRPr lang="en-US" altLang="en-US" sz="2800" dirty="0">
              <a:latin typeface="Arial" charset="0"/>
            </a:endParaRPr>
          </a:p>
        </p:txBody>
      </p:sp>
    </p:spTree>
    <p:extLst>
      <p:ext uri="{BB962C8B-B14F-4D97-AF65-F5344CB8AC3E}">
        <p14:creationId xmlns:p14="http://schemas.microsoft.com/office/powerpoint/2010/main" val="28148788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Java Setup</a:t>
            </a:r>
            <a:endParaRPr lang="en-CA" dirty="0"/>
          </a:p>
        </p:txBody>
      </p:sp>
      <p:sp>
        <p:nvSpPr>
          <p:cNvPr id="3" name="Content Placeholder 2"/>
          <p:cNvSpPr>
            <a:spLocks noGrp="1"/>
          </p:cNvSpPr>
          <p:nvPr>
            <p:ph idx="1"/>
          </p:nvPr>
        </p:nvSpPr>
        <p:spPr/>
        <p:txBody>
          <a:bodyPr/>
          <a:lstStyle/>
          <a:p>
            <a:r>
              <a:rPr lang="en-US" dirty="0" smtClean="0"/>
              <a:t>Unlike installing python the java install leaves out one small but critical step:</a:t>
            </a:r>
          </a:p>
          <a:p>
            <a:pPr lvl="1"/>
            <a:r>
              <a:rPr lang="en-US" dirty="0" smtClean="0"/>
              <a:t>(Python):</a:t>
            </a:r>
          </a:p>
          <a:p>
            <a:pPr lvl="1"/>
            <a:endParaRPr lang="en-US" dirty="0"/>
          </a:p>
          <a:p>
            <a:pPr lvl="1"/>
            <a:endParaRPr lang="en-US" dirty="0" smtClean="0"/>
          </a:p>
          <a:p>
            <a:pPr lvl="1"/>
            <a:endParaRPr lang="en-US" dirty="0"/>
          </a:p>
          <a:p>
            <a:pPr lvl="1"/>
            <a:endParaRPr lang="en-US" dirty="0" smtClean="0"/>
          </a:p>
          <a:p>
            <a:pPr lvl="1"/>
            <a:endParaRPr lang="en-US" dirty="0"/>
          </a:p>
          <a:p>
            <a:pPr marL="225425" lvl="1" indent="0">
              <a:buNone/>
            </a:pPr>
            <a:endParaRPr lang="en-US" dirty="0" smtClean="0"/>
          </a:p>
          <a:p>
            <a:pPr lvl="1"/>
            <a:r>
              <a:rPr lang="en-US" dirty="0" smtClean="0"/>
              <a:t>(The ‘path’ specifies to your operating system the location or ‘path’ to where the translation program ‘python’ or ‘javac/java’ resides on your computer).</a:t>
            </a:r>
          </a:p>
          <a:p>
            <a:pPr lvl="1"/>
            <a:r>
              <a:rPr lang="en-US" dirty="0" smtClean="0"/>
              <a:t>JT’s editorial opinion: since Java is also used as a language for beginners this was a real dumb omission. (Don’t blame JT!)</a:t>
            </a:r>
          </a:p>
          <a:p>
            <a:pPr lvl="2"/>
            <a:r>
              <a:rPr lang="en-US" dirty="0" smtClean="0"/>
              <a:t>The benefits of leaving out the option provided with Python don’t outweigh the costs.</a:t>
            </a:r>
          </a:p>
        </p:txBody>
      </p:sp>
      <p:grpSp>
        <p:nvGrpSpPr>
          <p:cNvPr id="6" name="Group 5"/>
          <p:cNvGrpSpPr/>
          <p:nvPr/>
        </p:nvGrpSpPr>
        <p:grpSpPr>
          <a:xfrm>
            <a:off x="906567" y="2280303"/>
            <a:ext cx="2819400" cy="1855861"/>
            <a:chOff x="949295" y="2348670"/>
            <a:chExt cx="3588521" cy="2209150"/>
          </a:xfrm>
        </p:grpSpPr>
        <p:pic>
          <p:nvPicPr>
            <p:cNvPr id="4" name="Picture 3"/>
            <p:cNvPicPr>
              <a:picLocks noChangeAspect="1"/>
            </p:cNvPicPr>
            <p:nvPr/>
          </p:nvPicPr>
          <p:blipFill>
            <a:blip r:embed="rId2"/>
            <a:stretch>
              <a:fillRect/>
            </a:stretch>
          </p:blipFill>
          <p:spPr>
            <a:xfrm>
              <a:off x="949295" y="2348670"/>
              <a:ext cx="3588521" cy="2209150"/>
            </a:xfrm>
            <a:prstGeom prst="rect">
              <a:avLst/>
            </a:prstGeom>
          </p:spPr>
        </p:pic>
        <p:sp>
          <p:nvSpPr>
            <p:cNvPr id="5" name="Freeform 4"/>
            <p:cNvSpPr/>
            <p:nvPr/>
          </p:nvSpPr>
          <p:spPr bwMode="auto">
            <a:xfrm>
              <a:off x="1861933" y="4264351"/>
              <a:ext cx="1180370" cy="230933"/>
            </a:xfrm>
            <a:custGeom>
              <a:avLst/>
              <a:gdLst>
                <a:gd name="connsiteX0" fmla="*/ 479615 w 1180370"/>
                <a:gd name="connsiteY0" fmla="*/ 213645 h 230933"/>
                <a:gd name="connsiteX1" fmla="*/ 1137641 w 1180370"/>
                <a:gd name="connsiteY1" fmla="*/ 222191 h 230933"/>
                <a:gd name="connsiteX2" fmla="*/ 1180370 w 1180370"/>
                <a:gd name="connsiteY2" fmla="*/ 188008 h 230933"/>
                <a:gd name="connsiteX3" fmla="*/ 1146187 w 1180370"/>
                <a:gd name="connsiteY3" fmla="*/ 145279 h 230933"/>
                <a:gd name="connsiteX4" fmla="*/ 1120549 w 1180370"/>
                <a:gd name="connsiteY4" fmla="*/ 119642 h 230933"/>
                <a:gd name="connsiteX5" fmla="*/ 1069274 w 1180370"/>
                <a:gd name="connsiteY5" fmla="*/ 94004 h 230933"/>
                <a:gd name="connsiteX6" fmla="*/ 1043637 w 1180370"/>
                <a:gd name="connsiteY6" fmla="*/ 68367 h 230933"/>
                <a:gd name="connsiteX7" fmla="*/ 983817 w 1180370"/>
                <a:gd name="connsiteY7" fmla="*/ 51275 h 230933"/>
                <a:gd name="connsiteX8" fmla="*/ 881267 w 1180370"/>
                <a:gd name="connsiteY8" fmla="*/ 25638 h 230933"/>
                <a:gd name="connsiteX9" fmla="*/ 847084 w 1180370"/>
                <a:gd name="connsiteY9" fmla="*/ 17092 h 230933"/>
                <a:gd name="connsiteX10" fmla="*/ 821446 w 1180370"/>
                <a:gd name="connsiteY10" fmla="*/ 8546 h 230933"/>
                <a:gd name="connsiteX11" fmla="*/ 770172 w 1180370"/>
                <a:gd name="connsiteY11" fmla="*/ 0 h 230933"/>
                <a:gd name="connsiteX12" fmla="*/ 479615 w 1180370"/>
                <a:gd name="connsiteY12" fmla="*/ 8546 h 230933"/>
                <a:gd name="connsiteX13" fmla="*/ 428340 w 1180370"/>
                <a:gd name="connsiteY13" fmla="*/ 25638 h 230933"/>
                <a:gd name="connsiteX14" fmla="*/ 359974 w 1180370"/>
                <a:gd name="connsiteY14" fmla="*/ 51275 h 230933"/>
                <a:gd name="connsiteX15" fmla="*/ 300153 w 1180370"/>
                <a:gd name="connsiteY15" fmla="*/ 68367 h 230933"/>
                <a:gd name="connsiteX16" fmla="*/ 257424 w 1180370"/>
                <a:gd name="connsiteY16" fmla="*/ 85458 h 230933"/>
                <a:gd name="connsiteX17" fmla="*/ 171966 w 1180370"/>
                <a:gd name="connsiteY17" fmla="*/ 111096 h 230933"/>
                <a:gd name="connsiteX18" fmla="*/ 112146 w 1180370"/>
                <a:gd name="connsiteY18" fmla="*/ 128187 h 230933"/>
                <a:gd name="connsiteX19" fmla="*/ 26688 w 1180370"/>
                <a:gd name="connsiteY19" fmla="*/ 136733 h 230933"/>
                <a:gd name="connsiteX20" fmla="*/ 1050 w 1180370"/>
                <a:gd name="connsiteY20" fmla="*/ 162370 h 230933"/>
                <a:gd name="connsiteX21" fmla="*/ 35233 w 1180370"/>
                <a:gd name="connsiteY21" fmla="*/ 213645 h 230933"/>
                <a:gd name="connsiteX22" fmla="*/ 197603 w 1180370"/>
                <a:gd name="connsiteY22" fmla="*/ 222191 h 230933"/>
                <a:gd name="connsiteX23" fmla="*/ 445431 w 1180370"/>
                <a:gd name="connsiteY23" fmla="*/ 222191 h 230933"/>
                <a:gd name="connsiteX24" fmla="*/ 479615 w 1180370"/>
                <a:gd name="connsiteY24" fmla="*/ 213645 h 230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80370" h="230933">
                  <a:moveTo>
                    <a:pt x="479615" y="213645"/>
                  </a:moveTo>
                  <a:cubicBezTo>
                    <a:pt x="594983" y="213645"/>
                    <a:pt x="918281" y="222191"/>
                    <a:pt x="1137641" y="222191"/>
                  </a:cubicBezTo>
                  <a:cubicBezTo>
                    <a:pt x="1165159" y="222191"/>
                    <a:pt x="1167246" y="207693"/>
                    <a:pt x="1180370" y="188008"/>
                  </a:cubicBezTo>
                  <a:cubicBezTo>
                    <a:pt x="1166341" y="145921"/>
                    <a:pt x="1181868" y="175012"/>
                    <a:pt x="1146187" y="145279"/>
                  </a:cubicBezTo>
                  <a:cubicBezTo>
                    <a:pt x="1136902" y="137542"/>
                    <a:pt x="1129833" y="127379"/>
                    <a:pt x="1120549" y="119642"/>
                  </a:cubicBezTo>
                  <a:cubicBezTo>
                    <a:pt x="1098459" y="101234"/>
                    <a:pt x="1094971" y="102570"/>
                    <a:pt x="1069274" y="94004"/>
                  </a:cubicBezTo>
                  <a:cubicBezTo>
                    <a:pt x="1060728" y="85458"/>
                    <a:pt x="1053693" y="75071"/>
                    <a:pt x="1043637" y="68367"/>
                  </a:cubicBezTo>
                  <a:cubicBezTo>
                    <a:pt x="1035804" y="63145"/>
                    <a:pt x="988997" y="52829"/>
                    <a:pt x="983817" y="51275"/>
                  </a:cubicBezTo>
                  <a:cubicBezTo>
                    <a:pt x="869603" y="17011"/>
                    <a:pt x="995036" y="48392"/>
                    <a:pt x="881267" y="25638"/>
                  </a:cubicBezTo>
                  <a:cubicBezTo>
                    <a:pt x="869750" y="23335"/>
                    <a:pt x="858377" y="20319"/>
                    <a:pt x="847084" y="17092"/>
                  </a:cubicBezTo>
                  <a:cubicBezTo>
                    <a:pt x="838422" y="14617"/>
                    <a:pt x="830240" y="10500"/>
                    <a:pt x="821446" y="8546"/>
                  </a:cubicBezTo>
                  <a:cubicBezTo>
                    <a:pt x="804532" y="4787"/>
                    <a:pt x="787263" y="2849"/>
                    <a:pt x="770172" y="0"/>
                  </a:cubicBezTo>
                  <a:cubicBezTo>
                    <a:pt x="673320" y="2849"/>
                    <a:pt x="576238" y="1299"/>
                    <a:pt x="479615" y="8546"/>
                  </a:cubicBezTo>
                  <a:cubicBezTo>
                    <a:pt x="461649" y="9893"/>
                    <a:pt x="445307" y="19578"/>
                    <a:pt x="428340" y="25638"/>
                  </a:cubicBezTo>
                  <a:cubicBezTo>
                    <a:pt x="405420" y="33824"/>
                    <a:pt x="383063" y="43579"/>
                    <a:pt x="359974" y="51275"/>
                  </a:cubicBezTo>
                  <a:cubicBezTo>
                    <a:pt x="340300" y="57833"/>
                    <a:pt x="319827" y="61809"/>
                    <a:pt x="300153" y="68367"/>
                  </a:cubicBezTo>
                  <a:cubicBezTo>
                    <a:pt x="285600" y="73218"/>
                    <a:pt x="271841" y="80216"/>
                    <a:pt x="257424" y="85458"/>
                  </a:cubicBezTo>
                  <a:cubicBezTo>
                    <a:pt x="182947" y="112540"/>
                    <a:pt x="231489" y="94089"/>
                    <a:pt x="171966" y="111096"/>
                  </a:cubicBezTo>
                  <a:cubicBezTo>
                    <a:pt x="147611" y="118055"/>
                    <a:pt x="138869" y="124370"/>
                    <a:pt x="112146" y="128187"/>
                  </a:cubicBezTo>
                  <a:cubicBezTo>
                    <a:pt x="83806" y="132235"/>
                    <a:pt x="55174" y="133884"/>
                    <a:pt x="26688" y="136733"/>
                  </a:cubicBezTo>
                  <a:cubicBezTo>
                    <a:pt x="18142" y="145279"/>
                    <a:pt x="4370" y="150749"/>
                    <a:pt x="1050" y="162370"/>
                  </a:cubicBezTo>
                  <a:cubicBezTo>
                    <a:pt x="-4772" y="182745"/>
                    <a:pt x="14565" y="210827"/>
                    <a:pt x="35233" y="213645"/>
                  </a:cubicBezTo>
                  <a:cubicBezTo>
                    <a:pt x="88934" y="220968"/>
                    <a:pt x="143480" y="219342"/>
                    <a:pt x="197603" y="222191"/>
                  </a:cubicBezTo>
                  <a:cubicBezTo>
                    <a:pt x="354965" y="241862"/>
                    <a:pt x="165923" y="222191"/>
                    <a:pt x="445431" y="222191"/>
                  </a:cubicBezTo>
                  <a:cubicBezTo>
                    <a:pt x="465574" y="222191"/>
                    <a:pt x="364247" y="213645"/>
                    <a:pt x="479615" y="213645"/>
                  </a:cubicBezTo>
                  <a:close/>
                </a:path>
              </a:pathLst>
            </a:custGeom>
            <a:noFill/>
            <a:ln w="38100" cap="flat" cmpd="sng" algn="ctr">
              <a:solidFill>
                <a:srgbClr val="FF0000"/>
              </a:solidFill>
              <a:prstDash val="solid"/>
              <a:round/>
              <a:headEnd type="none" w="sm" len="sm"/>
              <a:tailEnd type="none"/>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CA" sz="1600" dirty="0" smtClean="0"/>
            </a:p>
          </p:txBody>
        </p:sp>
      </p:grpSp>
    </p:spTree>
    <p:extLst>
      <p:ext uri="{BB962C8B-B14F-4D97-AF65-F5344CB8AC3E}">
        <p14:creationId xmlns:p14="http://schemas.microsoft.com/office/powerpoint/2010/main" val="568753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The Path For Java</a:t>
            </a:r>
            <a:endParaRPr lang="en-CA" dirty="0"/>
          </a:p>
        </p:txBody>
      </p:sp>
      <p:sp>
        <p:nvSpPr>
          <p:cNvPr id="3" name="Content Placeholder 2"/>
          <p:cNvSpPr>
            <a:spLocks noGrp="1"/>
          </p:cNvSpPr>
          <p:nvPr>
            <p:ph idx="1"/>
          </p:nvPr>
        </p:nvSpPr>
        <p:spPr/>
        <p:txBody>
          <a:bodyPr/>
          <a:lstStyle/>
          <a:p>
            <a:r>
              <a:rPr lang="en-US" dirty="0" smtClean="0"/>
              <a:t>Windows help document (Step II specifies how to set the path): </a:t>
            </a:r>
            <a:r>
              <a:rPr lang="en-CA" dirty="0">
                <a:hlinkClick r:id="rId2"/>
              </a:rPr>
              <a:t>https://</a:t>
            </a:r>
            <a:r>
              <a:rPr lang="en-CA" dirty="0" smtClean="0">
                <a:hlinkClick r:id="rId2"/>
              </a:rPr>
              <a:t>www.oracle.com/webfolder/technetwork/tutorials/OracleCode/Windows-HOL-setup.pdf</a:t>
            </a:r>
            <a:endParaRPr lang="en-CA" dirty="0" smtClean="0"/>
          </a:p>
          <a:p>
            <a:r>
              <a:rPr lang="en-US" dirty="0" smtClean="0"/>
              <a:t>Help link for other operating systems (MAC-OS, UNIX):</a:t>
            </a:r>
          </a:p>
          <a:p>
            <a:pPr lvl="1"/>
            <a:r>
              <a:rPr lang="en-CA" dirty="0">
                <a:hlinkClick r:id="rId3"/>
              </a:rPr>
              <a:t>https://</a:t>
            </a:r>
            <a:r>
              <a:rPr lang="en-CA" dirty="0" smtClean="0">
                <a:hlinkClick r:id="rId3"/>
              </a:rPr>
              <a:t>www.oracle.com/java/technologies/installation-solaris2-009.html</a:t>
            </a:r>
            <a:endParaRPr lang="en-CA" dirty="0" smtClean="0"/>
          </a:p>
          <a:p>
            <a:r>
              <a:rPr lang="en-US" dirty="0" smtClean="0"/>
              <a:t>Web search terms if you don’t like these tutorials: ‘</a:t>
            </a:r>
            <a:r>
              <a:rPr lang="en-US" dirty="0" smtClean="0">
                <a:latin typeface="Consolas" panose="020B0609020204030204" pitchFamily="49" charset="0"/>
              </a:rPr>
              <a:t>set</a:t>
            </a:r>
            <a:r>
              <a:rPr lang="en-US" dirty="0" smtClean="0"/>
              <a:t>’ or </a:t>
            </a:r>
            <a:r>
              <a:rPr lang="en-US" dirty="0"/>
              <a:t>‘</a:t>
            </a:r>
            <a:r>
              <a:rPr lang="en-US" dirty="0" smtClean="0">
                <a:latin typeface="Consolas" panose="020B0609020204030204" pitchFamily="49" charset="0"/>
              </a:rPr>
              <a:t>setting</a:t>
            </a:r>
            <a:r>
              <a:rPr lang="en-US" dirty="0" smtClean="0">
                <a:cs typeface="Calibri" panose="020F0502020204030204" pitchFamily="34" charset="0"/>
              </a:rPr>
              <a:t>’, </a:t>
            </a:r>
            <a:r>
              <a:rPr lang="en-US" dirty="0" smtClean="0"/>
              <a:t>‘</a:t>
            </a:r>
            <a:r>
              <a:rPr lang="en-US" dirty="0" smtClean="0">
                <a:latin typeface="Consolas" panose="020B0609020204030204" pitchFamily="49" charset="0"/>
              </a:rPr>
              <a:t>java</a:t>
            </a:r>
            <a:r>
              <a:rPr lang="en-US" dirty="0" smtClean="0"/>
              <a:t>’, ‘</a:t>
            </a:r>
            <a:r>
              <a:rPr lang="en-US" dirty="0" smtClean="0">
                <a:latin typeface="Consolas" panose="020B0609020204030204" pitchFamily="49" charset="0"/>
              </a:rPr>
              <a:t>classpath</a:t>
            </a:r>
            <a:r>
              <a:rPr lang="en-US" dirty="0" smtClean="0"/>
              <a:t>’ </a:t>
            </a:r>
            <a:endParaRPr lang="en-CA" dirty="0">
              <a:cs typeface="Calibri" panose="020F0502020204030204" pitchFamily="34" charset="0"/>
            </a:endParaRPr>
          </a:p>
          <a:p>
            <a:endParaRPr lang="en-CA" dirty="0"/>
          </a:p>
        </p:txBody>
      </p:sp>
    </p:spTree>
    <p:extLst>
      <p:ext uri="{BB962C8B-B14F-4D97-AF65-F5344CB8AC3E}">
        <p14:creationId xmlns:p14="http://schemas.microsoft.com/office/powerpoint/2010/main" val="19120977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Alternative: Simple But A Hack</a:t>
            </a:r>
            <a:endParaRPr lang="en-US" dirty="0"/>
          </a:p>
        </p:txBody>
      </p:sp>
      <p:sp>
        <p:nvSpPr>
          <p:cNvPr id="3" name="Content Placeholder 2"/>
          <p:cNvSpPr>
            <a:spLocks noGrp="1"/>
          </p:cNvSpPr>
          <p:nvPr>
            <p:ph idx="1"/>
          </p:nvPr>
        </p:nvSpPr>
        <p:spPr/>
        <p:txBody>
          <a:bodyPr/>
          <a:lstStyle/>
          <a:p>
            <a:r>
              <a:rPr lang="en-US" altLang="en-US" dirty="0" smtClean="0"/>
              <a:t>Create </a:t>
            </a:r>
            <a:r>
              <a:rPr lang="en-US" altLang="en-US" dirty="0"/>
              <a:t>your Java programs in the same location as the </a:t>
            </a:r>
            <a:r>
              <a:rPr lang="en-US" altLang="en-US" b="1" dirty="0">
                <a:solidFill>
                  <a:srgbClr val="0000FF"/>
                </a:solidFill>
              </a:rPr>
              <a:t>Java </a:t>
            </a:r>
            <a:r>
              <a:rPr lang="en-US" altLang="en-US" b="1" dirty="0" smtClean="0">
                <a:solidFill>
                  <a:srgbClr val="0000FF"/>
                </a:solidFill>
              </a:rPr>
              <a:t>compiler </a:t>
            </a:r>
            <a:r>
              <a:rPr lang="en-US" altLang="en-US" dirty="0" smtClean="0"/>
              <a:t>(you should remember where you installed it).</a:t>
            </a:r>
            <a:r>
              <a:rPr lang="en-US" altLang="en-US" dirty="0"/>
              <a:t/>
            </a:r>
            <a:br>
              <a:rPr lang="en-US" altLang="en-US" dirty="0"/>
            </a:b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63" y="1981544"/>
            <a:ext cx="4438650" cy="318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63" y="5445469"/>
            <a:ext cx="5753100"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bwMode="auto">
          <a:xfrm rot="10800000">
            <a:off x="5215913" y="4768706"/>
            <a:ext cx="687855" cy="535476"/>
          </a:xfrm>
          <a:prstGeom prst="rightArrow">
            <a:avLst/>
          </a:prstGeom>
          <a:solidFill>
            <a:srgbClr val="0000FF"/>
          </a:solidFill>
          <a:ln w="38100" cap="flat" cmpd="sng" algn="ctr">
            <a:solidFill>
              <a:schemeClr val="tx1"/>
            </a:solidFill>
            <a:prstDash val="solid"/>
            <a:round/>
            <a:headEnd type="none" w="sm" len="sm"/>
            <a:tailEnd type="none"/>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CA" sz="1600" dirty="0" smtClean="0"/>
          </a:p>
        </p:txBody>
      </p:sp>
    </p:spTree>
    <p:extLst>
      <p:ext uri="{BB962C8B-B14F-4D97-AF65-F5344CB8AC3E}">
        <p14:creationId xmlns:p14="http://schemas.microsoft.com/office/powerpoint/2010/main" val="254172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t>Compilation</a:t>
            </a:r>
          </a:p>
        </p:txBody>
      </p:sp>
      <p:sp>
        <p:nvSpPr>
          <p:cNvPr id="8195" name="Content Placeholder 2"/>
          <p:cNvSpPr>
            <a:spLocks noGrp="1"/>
          </p:cNvSpPr>
          <p:nvPr>
            <p:ph idx="1"/>
          </p:nvPr>
        </p:nvSpPr>
        <p:spPr/>
        <p:txBody>
          <a:bodyPr/>
          <a:lstStyle/>
          <a:p>
            <a:r>
              <a:rPr lang="en-US" altLang="en-US" dirty="0" smtClean="0"/>
              <a:t>Translating from a high level programming language such as Java or C++ to low level machine language (binary).</a:t>
            </a:r>
          </a:p>
          <a:p>
            <a:r>
              <a:rPr lang="en-US" altLang="en-US" dirty="0" smtClean="0"/>
              <a:t>Python:</a:t>
            </a:r>
          </a:p>
          <a:p>
            <a:pPr lvl="1"/>
            <a:r>
              <a:rPr lang="en-US" altLang="en-US" dirty="0" smtClean="0"/>
              <a:t>One stage translation process: from Python to machine occurs each time the program runs.</a:t>
            </a:r>
          </a:p>
          <a:p>
            <a:pPr lvl="1"/>
            <a:r>
              <a:rPr lang="en-US" altLang="en-US" dirty="0" smtClean="0"/>
              <a:t>The translated instructions remain in memory.</a:t>
            </a:r>
          </a:p>
          <a:p>
            <a:r>
              <a:rPr lang="en-US" altLang="en-US" dirty="0" smtClean="0"/>
              <a:t>Java</a:t>
            </a:r>
          </a:p>
          <a:p>
            <a:pPr lvl="1"/>
            <a:r>
              <a:rPr lang="en-US" altLang="en-US" dirty="0" smtClean="0"/>
              <a:t>Two stage process: </a:t>
            </a:r>
          </a:p>
          <a:p>
            <a:pPr marL="803275" lvl="2" indent="-342900">
              <a:buFont typeface="+mj-lt"/>
              <a:buAutoNum type="arabicPeriod"/>
            </a:pPr>
            <a:r>
              <a:rPr lang="en-US" altLang="en-US" dirty="0" smtClean="0"/>
              <a:t>A one time translation occurs from Java to a generic binary that is common to many computers and many electronic devices (this creates a ‘byte code’ file)  </a:t>
            </a:r>
          </a:p>
          <a:p>
            <a:pPr marL="803275" lvl="2" indent="-342900">
              <a:buFont typeface="+mj-lt"/>
              <a:buAutoNum type="arabicPeriod"/>
            </a:pPr>
            <a:r>
              <a:rPr lang="en-US" altLang="en-US" dirty="0" smtClean="0"/>
              <a:t>Each time the program is run the generic binary is translated to machine language which is specific to the computer or device.</a:t>
            </a:r>
          </a:p>
        </p:txBody>
      </p:sp>
    </p:spTree>
    <p:extLst>
      <p:ext uri="{BB962C8B-B14F-4D97-AF65-F5344CB8AC3E}">
        <p14:creationId xmlns:p14="http://schemas.microsoft.com/office/powerpoint/2010/main" val="39453732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19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19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19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1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558800" y="361950"/>
            <a:ext cx="7945438" cy="869950"/>
          </a:xfrm>
        </p:spPr>
        <p:txBody>
          <a:bodyPr lIns="91440" tIns="45720" rIns="91440" bIns="45720"/>
          <a:lstStyle/>
          <a:p>
            <a:pPr eaLnBrk="1" hangingPunct="1"/>
            <a:r>
              <a:rPr lang="en-CA" altLang="en-US" dirty="0" smtClean="0"/>
              <a:t>Compiled Programs With Different </a:t>
            </a:r>
            <a:br>
              <a:rPr lang="en-CA" altLang="en-US" dirty="0" smtClean="0"/>
            </a:br>
            <a:r>
              <a:rPr lang="en-CA" altLang="en-US" dirty="0" smtClean="0"/>
              <a:t>Operating Systems: Multiple Compilers Needed</a:t>
            </a:r>
          </a:p>
        </p:txBody>
      </p:sp>
      <p:grpSp>
        <p:nvGrpSpPr>
          <p:cNvPr id="2" name="Group 29"/>
          <p:cNvGrpSpPr>
            <a:grpSpLocks/>
          </p:cNvGrpSpPr>
          <p:nvPr/>
        </p:nvGrpSpPr>
        <p:grpSpPr bwMode="auto">
          <a:xfrm>
            <a:off x="1908175" y="1412875"/>
            <a:ext cx="6596063" cy="2376488"/>
            <a:chOff x="1908175" y="1412875"/>
            <a:chExt cx="6595744" cy="2376489"/>
          </a:xfrm>
        </p:grpSpPr>
        <p:grpSp>
          <p:nvGrpSpPr>
            <p:cNvPr id="9236" name="Group 28"/>
            <p:cNvGrpSpPr>
              <a:grpSpLocks/>
            </p:cNvGrpSpPr>
            <p:nvPr/>
          </p:nvGrpSpPr>
          <p:grpSpPr bwMode="auto">
            <a:xfrm>
              <a:off x="1908175" y="1916113"/>
              <a:ext cx="6595744" cy="1873251"/>
              <a:chOff x="1908175" y="1916113"/>
              <a:chExt cx="6595744" cy="1873251"/>
            </a:xfrm>
          </p:grpSpPr>
          <p:sp>
            <p:nvSpPr>
              <p:cNvPr id="9238" name="AutoShape 6"/>
              <p:cNvSpPr>
                <a:spLocks noChangeArrowheads="1"/>
              </p:cNvSpPr>
              <p:nvPr/>
            </p:nvSpPr>
            <p:spPr bwMode="auto">
              <a:xfrm>
                <a:off x="3416300" y="2398713"/>
                <a:ext cx="812800" cy="654050"/>
              </a:xfrm>
              <a:prstGeom prst="irregularSeal1">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3600" tIns="46800" rIns="93600" bIns="46800" anchor="ctr">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endParaRPr lang="en-CA" altLang="en-US" sz="1800" dirty="0"/>
              </a:p>
            </p:txBody>
          </p:sp>
          <p:sp>
            <p:nvSpPr>
              <p:cNvPr id="9239" name="Text Box 7"/>
              <p:cNvSpPr txBox="1">
                <a:spLocks noChangeArrowheads="1"/>
              </p:cNvSpPr>
              <p:nvPr/>
            </p:nvSpPr>
            <p:spPr bwMode="auto">
              <a:xfrm>
                <a:off x="3348038" y="1916113"/>
                <a:ext cx="1203325" cy="487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00" tIns="46800" rIns="93600" bIns="4680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lnSpc>
                    <a:spcPct val="70000"/>
                  </a:lnSpc>
                  <a:spcBef>
                    <a:spcPct val="0"/>
                  </a:spcBef>
                  <a:buFontTx/>
                  <a:buNone/>
                </a:pPr>
                <a:r>
                  <a:rPr lang="en-CA" altLang="en-US" sz="1800" dirty="0">
                    <a:latin typeface="Arial" charset="0"/>
                    <a:cs typeface="Arial" charset="0"/>
                  </a:rPr>
                  <a:t>Windows compiler</a:t>
                </a:r>
              </a:p>
            </p:txBody>
          </p:sp>
          <p:sp>
            <p:nvSpPr>
              <p:cNvPr id="9240" name="Rectangle 8"/>
              <p:cNvSpPr>
                <a:spLocks noChangeArrowheads="1"/>
              </p:cNvSpPr>
              <p:nvPr/>
            </p:nvSpPr>
            <p:spPr bwMode="auto">
              <a:xfrm>
                <a:off x="5795962" y="2492376"/>
                <a:ext cx="270795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46800" rIns="93600" bIns="46800" anchor="ct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lnSpc>
                    <a:spcPct val="70000"/>
                  </a:lnSpc>
                  <a:spcBef>
                    <a:spcPct val="70000"/>
                  </a:spcBef>
                  <a:buFontTx/>
                  <a:buNone/>
                </a:pPr>
                <a:r>
                  <a:rPr lang="en-US" altLang="en-US" sz="1800" dirty="0">
                    <a:latin typeface="Arial" charset="0"/>
                    <a:cs typeface="Arial" charset="0"/>
                  </a:rPr>
                  <a:t>Executable (Windows)</a:t>
                </a:r>
                <a:endParaRPr lang="en-CA" altLang="en-US" sz="1800" dirty="0">
                  <a:latin typeface="Arial" charset="0"/>
                  <a:cs typeface="Arial" charset="0"/>
                </a:endParaRPr>
              </a:p>
            </p:txBody>
          </p:sp>
          <p:sp>
            <p:nvSpPr>
              <p:cNvPr id="9241" name="Line 9"/>
              <p:cNvSpPr>
                <a:spLocks noChangeShapeType="1"/>
              </p:cNvSpPr>
              <p:nvPr/>
            </p:nvSpPr>
            <p:spPr bwMode="auto">
              <a:xfrm flipV="1">
                <a:off x="1908175" y="2708276"/>
                <a:ext cx="1584325" cy="10810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9242" name="Line 10"/>
              <p:cNvSpPr>
                <a:spLocks noChangeShapeType="1"/>
              </p:cNvSpPr>
              <p:nvPr/>
            </p:nvSpPr>
            <p:spPr bwMode="auto">
              <a:xfrm>
                <a:off x="4140200" y="2708276"/>
                <a:ext cx="16557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grpSp>
        <p:pic>
          <p:nvPicPr>
            <p:cNvPr id="9237" name="Picture 11" descr="sblade100-1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1412875"/>
              <a:ext cx="885825"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1"/>
          <p:cNvGrpSpPr>
            <a:grpSpLocks/>
          </p:cNvGrpSpPr>
          <p:nvPr/>
        </p:nvGrpSpPr>
        <p:grpSpPr bwMode="auto">
          <a:xfrm>
            <a:off x="1835150" y="3789363"/>
            <a:ext cx="5895975" cy="2638425"/>
            <a:chOff x="1156" y="2387"/>
            <a:chExt cx="3714" cy="1662"/>
          </a:xfrm>
        </p:grpSpPr>
        <p:sp>
          <p:nvSpPr>
            <p:cNvPr id="9230" name="AutoShape 14"/>
            <p:cNvSpPr>
              <a:spLocks noChangeArrowheads="1"/>
            </p:cNvSpPr>
            <p:nvPr/>
          </p:nvSpPr>
          <p:spPr bwMode="auto">
            <a:xfrm>
              <a:off x="2293" y="3637"/>
              <a:ext cx="512" cy="412"/>
            </a:xfrm>
            <a:prstGeom prst="irregularSeal1">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3600" tIns="46800" rIns="93600" bIns="46800" anchor="ctr">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endParaRPr lang="en-CA" altLang="en-US" sz="1800" dirty="0"/>
            </a:p>
          </p:txBody>
        </p:sp>
        <p:sp>
          <p:nvSpPr>
            <p:cNvPr id="9231" name="Text Box 15"/>
            <p:cNvSpPr txBox="1">
              <a:spLocks noChangeArrowheads="1"/>
            </p:cNvSpPr>
            <p:nvPr/>
          </p:nvSpPr>
          <p:spPr bwMode="auto">
            <a:xfrm>
              <a:off x="2200" y="3339"/>
              <a:ext cx="858"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00" tIns="46800" rIns="93600" bIns="4680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lnSpc>
                  <a:spcPct val="70000"/>
                </a:lnSpc>
                <a:spcBef>
                  <a:spcPct val="0"/>
                </a:spcBef>
                <a:buFontTx/>
                <a:buNone/>
              </a:pPr>
              <a:r>
                <a:rPr lang="en-CA" altLang="en-US" sz="1800" dirty="0">
                  <a:latin typeface="Arial" charset="0"/>
                  <a:cs typeface="Arial" charset="0"/>
                </a:rPr>
                <a:t>UNIX compiler</a:t>
              </a:r>
            </a:p>
          </p:txBody>
        </p:sp>
        <p:sp>
          <p:nvSpPr>
            <p:cNvPr id="9232" name="Rectangle 16"/>
            <p:cNvSpPr>
              <a:spLocks noChangeArrowheads="1"/>
            </p:cNvSpPr>
            <p:nvPr/>
          </p:nvSpPr>
          <p:spPr bwMode="auto">
            <a:xfrm>
              <a:off x="3696" y="3748"/>
              <a:ext cx="1174"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46800" rIns="93600" bIns="46800" anchor="ct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lnSpc>
                  <a:spcPct val="70000"/>
                </a:lnSpc>
                <a:spcBef>
                  <a:spcPct val="70000"/>
                </a:spcBef>
                <a:buFontTx/>
                <a:buNone/>
              </a:pPr>
              <a:r>
                <a:rPr lang="en-US" altLang="en-US" sz="1800" dirty="0">
                  <a:latin typeface="Arial" charset="0"/>
                  <a:cs typeface="Arial" charset="0"/>
                </a:rPr>
                <a:t>Executable (UNIX)</a:t>
              </a:r>
              <a:endParaRPr lang="en-CA" altLang="en-US" sz="1800" dirty="0">
                <a:latin typeface="Arial" charset="0"/>
                <a:cs typeface="Arial" charset="0"/>
              </a:endParaRPr>
            </a:p>
          </p:txBody>
        </p:sp>
        <p:sp>
          <p:nvSpPr>
            <p:cNvPr id="9233" name="Line 17"/>
            <p:cNvSpPr>
              <a:spLocks noChangeShapeType="1"/>
            </p:cNvSpPr>
            <p:nvPr/>
          </p:nvSpPr>
          <p:spPr bwMode="auto">
            <a:xfrm>
              <a:off x="1156" y="2387"/>
              <a:ext cx="1134" cy="140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9234" name="Line 18"/>
            <p:cNvSpPr>
              <a:spLocks noChangeShapeType="1"/>
            </p:cNvSpPr>
            <p:nvPr/>
          </p:nvSpPr>
          <p:spPr bwMode="auto">
            <a:xfrm>
              <a:off x="2789" y="3884"/>
              <a:ext cx="90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pic>
          <p:nvPicPr>
            <p:cNvPr id="9235" name="Picture 19" descr="A4000T"/>
            <p:cNvPicPr>
              <a:picLocks noChangeAspect="1" noChangeArrowheads="1"/>
            </p:cNvPicPr>
            <p:nvPr/>
          </p:nvPicPr>
          <p:blipFill>
            <a:blip r:embed="rId4" cstate="print">
              <a:extLst>
                <a:ext uri="{28A0092B-C50C-407E-A947-70E740481C1C}">
                  <a14:useLocalDpi xmlns:a14="http://schemas.microsoft.com/office/drawing/2010/main" val="0"/>
                </a:ext>
              </a:extLst>
            </a:blip>
            <a:srcRect l="4662" t="4849" r="7458" b="5455"/>
            <a:stretch>
              <a:fillRect/>
            </a:stretch>
          </p:blipFill>
          <p:spPr bwMode="auto">
            <a:xfrm>
              <a:off x="3696" y="3113"/>
              <a:ext cx="754" cy="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18"/>
          <p:cNvGrpSpPr>
            <a:grpSpLocks/>
          </p:cNvGrpSpPr>
          <p:nvPr/>
        </p:nvGrpSpPr>
        <p:grpSpPr bwMode="auto">
          <a:xfrm>
            <a:off x="1835150" y="3284538"/>
            <a:ext cx="5649913" cy="1316037"/>
            <a:chOff x="1156" y="2069"/>
            <a:chExt cx="3559" cy="829"/>
          </a:xfrm>
        </p:grpSpPr>
        <p:grpSp>
          <p:nvGrpSpPr>
            <p:cNvPr id="9223" name="Group 30"/>
            <p:cNvGrpSpPr>
              <a:grpSpLocks/>
            </p:cNvGrpSpPr>
            <p:nvPr/>
          </p:nvGrpSpPr>
          <p:grpSpPr bwMode="auto">
            <a:xfrm>
              <a:off x="1156" y="2205"/>
              <a:ext cx="3559" cy="693"/>
              <a:chOff x="1835150" y="3500438"/>
              <a:chExt cx="5649913" cy="1100137"/>
            </a:xfrm>
          </p:grpSpPr>
          <p:sp>
            <p:nvSpPr>
              <p:cNvPr id="9225" name="AutoShape 22"/>
              <p:cNvSpPr>
                <a:spLocks noChangeArrowheads="1"/>
              </p:cNvSpPr>
              <p:nvPr/>
            </p:nvSpPr>
            <p:spPr bwMode="auto">
              <a:xfrm>
                <a:off x="3511550" y="3946525"/>
                <a:ext cx="812800" cy="654050"/>
              </a:xfrm>
              <a:prstGeom prst="irregularSeal1">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3600" tIns="46800" rIns="93600" bIns="46800" anchor="ctr">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endParaRPr lang="en-CA" altLang="en-US" sz="1800" dirty="0"/>
              </a:p>
            </p:txBody>
          </p:sp>
          <p:sp>
            <p:nvSpPr>
              <p:cNvPr id="9226" name="Text Box 23"/>
              <p:cNvSpPr txBox="1">
                <a:spLocks noChangeArrowheads="1"/>
              </p:cNvSpPr>
              <p:nvPr/>
            </p:nvSpPr>
            <p:spPr bwMode="auto">
              <a:xfrm>
                <a:off x="3348038" y="3500438"/>
                <a:ext cx="1203325" cy="487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00" tIns="46800" rIns="93600" bIns="4680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lnSpc>
                    <a:spcPct val="70000"/>
                  </a:lnSpc>
                  <a:spcBef>
                    <a:spcPct val="0"/>
                  </a:spcBef>
                  <a:buFontTx/>
                  <a:buNone/>
                </a:pPr>
                <a:r>
                  <a:rPr lang="en-CA" altLang="en-US" sz="1800" dirty="0">
                    <a:latin typeface="Arial" charset="0"/>
                    <a:cs typeface="Arial" charset="0"/>
                  </a:rPr>
                  <a:t>Mac OS compiler</a:t>
                </a:r>
              </a:p>
            </p:txBody>
          </p:sp>
          <p:sp>
            <p:nvSpPr>
              <p:cNvPr id="9227" name="Rectangle 24"/>
              <p:cNvSpPr>
                <a:spLocks noChangeArrowheads="1"/>
              </p:cNvSpPr>
              <p:nvPr/>
            </p:nvSpPr>
            <p:spPr bwMode="auto">
              <a:xfrm>
                <a:off x="5795963" y="4076700"/>
                <a:ext cx="1689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46800" rIns="93600" bIns="46800" anchor="ct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lnSpc>
                    <a:spcPct val="70000"/>
                  </a:lnSpc>
                  <a:spcBef>
                    <a:spcPct val="70000"/>
                  </a:spcBef>
                  <a:buFontTx/>
                  <a:buNone/>
                </a:pPr>
                <a:r>
                  <a:rPr lang="en-CA" altLang="en-US" sz="1800" dirty="0">
                    <a:latin typeface="Arial" charset="0"/>
                    <a:cs typeface="Arial" charset="0"/>
                  </a:rPr>
                  <a:t>Executable (Mac)</a:t>
                </a:r>
              </a:p>
            </p:txBody>
          </p:sp>
          <p:sp>
            <p:nvSpPr>
              <p:cNvPr id="9228" name="Line 25"/>
              <p:cNvSpPr>
                <a:spLocks noChangeShapeType="1"/>
              </p:cNvSpPr>
              <p:nvPr/>
            </p:nvSpPr>
            <p:spPr bwMode="auto">
              <a:xfrm>
                <a:off x="1835150" y="3789363"/>
                <a:ext cx="1800225" cy="360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9229" name="Line 26"/>
              <p:cNvSpPr>
                <a:spLocks noChangeShapeType="1"/>
              </p:cNvSpPr>
              <p:nvPr/>
            </p:nvSpPr>
            <p:spPr bwMode="auto">
              <a:xfrm>
                <a:off x="4284663" y="4292600"/>
                <a:ext cx="14938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grpSp>
        <p:pic>
          <p:nvPicPr>
            <p:cNvPr id="9224" name="Picture 27"/>
            <p:cNvPicPr>
              <a:picLocks noChangeAspect="1" noChangeArrowheads="1"/>
            </p:cNvPicPr>
            <p:nvPr/>
          </p:nvPicPr>
          <p:blipFill>
            <a:blip r:embed="rId5">
              <a:extLst>
                <a:ext uri="{28A0092B-C50C-407E-A947-70E740481C1C}">
                  <a14:useLocalDpi xmlns:a14="http://schemas.microsoft.com/office/drawing/2010/main" val="0"/>
                </a:ext>
              </a:extLst>
            </a:blip>
            <a:srcRect t="4555" b="6831"/>
            <a:stretch>
              <a:fillRect/>
            </a:stretch>
          </p:blipFill>
          <p:spPr bwMode="auto">
            <a:xfrm>
              <a:off x="3651" y="2069"/>
              <a:ext cx="721" cy="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grpSp>
      <p:sp>
        <p:nvSpPr>
          <p:cNvPr id="226307" name="Rectangle 3"/>
          <p:cNvSpPr>
            <a:spLocks noChangeArrowheads="1"/>
          </p:cNvSpPr>
          <p:nvPr/>
        </p:nvSpPr>
        <p:spPr bwMode="auto">
          <a:xfrm>
            <a:off x="706438" y="3040063"/>
            <a:ext cx="1344612" cy="1630362"/>
          </a:xfrm>
          <a:prstGeom prst="rect">
            <a:avLst/>
          </a:prstGeom>
          <a:solidFill>
            <a:srgbClr val="FFFFFF"/>
          </a:solidFill>
          <a:ln w="9525">
            <a:solidFill>
              <a:schemeClr val="tx1"/>
            </a:solidFill>
            <a:miter lim="800000"/>
            <a:headEnd/>
            <a:tailEnd/>
          </a:ln>
        </p:spPr>
        <p:txBody>
          <a:bodyPr lIns="93600" tIns="46800" rIns="93600" bIns="46800" anchor="ct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lnSpc>
                <a:spcPct val="70000"/>
              </a:lnSpc>
              <a:spcBef>
                <a:spcPct val="70000"/>
              </a:spcBef>
              <a:buFontTx/>
              <a:buNone/>
            </a:pPr>
            <a:r>
              <a:rPr lang="en-CA" altLang="en-US" sz="1800" dirty="0">
                <a:latin typeface="Arial" charset="0"/>
                <a:cs typeface="Arial" charset="0"/>
              </a:rPr>
              <a:t>Computer program</a:t>
            </a:r>
          </a:p>
        </p:txBody>
      </p:sp>
    </p:spTree>
    <p:extLst>
      <p:ext uri="{BB962C8B-B14F-4D97-AF65-F5344CB8AC3E}">
        <p14:creationId xmlns:p14="http://schemas.microsoft.com/office/powerpoint/2010/main" val="17123075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630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7"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dirty="0" smtClean="0"/>
              <a:t>A High Level View Of Translating/Executing Java Programs</a:t>
            </a:r>
          </a:p>
        </p:txBody>
      </p:sp>
      <p:grpSp>
        <p:nvGrpSpPr>
          <p:cNvPr id="3" name="Group 3"/>
          <p:cNvGrpSpPr>
            <a:grpSpLocks/>
          </p:cNvGrpSpPr>
          <p:nvPr/>
        </p:nvGrpSpPr>
        <p:grpSpPr bwMode="auto">
          <a:xfrm>
            <a:off x="2159000" y="2438400"/>
            <a:ext cx="3263900" cy="1843088"/>
            <a:chOff x="1360" y="1536"/>
            <a:chExt cx="2056" cy="1161"/>
          </a:xfrm>
        </p:grpSpPr>
        <p:sp>
          <p:nvSpPr>
            <p:cNvPr id="10252" name="AutoShape 4"/>
            <p:cNvSpPr>
              <a:spLocks noChangeArrowheads="1"/>
            </p:cNvSpPr>
            <p:nvPr/>
          </p:nvSpPr>
          <p:spPr bwMode="auto">
            <a:xfrm>
              <a:off x="2117" y="1977"/>
              <a:ext cx="1152" cy="720"/>
            </a:xfrm>
            <a:prstGeom prst="irregularSeal1">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endParaRPr lang="en-CA" altLang="en-US" sz="1400" dirty="0">
                <a:latin typeface="Arial" charset="0"/>
              </a:endParaRPr>
            </a:p>
          </p:txBody>
        </p:sp>
        <p:sp>
          <p:nvSpPr>
            <p:cNvPr id="10253" name="Text Box 5"/>
            <p:cNvSpPr txBox="1">
              <a:spLocks noChangeArrowheads="1"/>
            </p:cNvSpPr>
            <p:nvPr/>
          </p:nvSpPr>
          <p:spPr bwMode="auto">
            <a:xfrm>
              <a:off x="2144" y="1536"/>
              <a:ext cx="127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US" altLang="en-US" sz="2000" dirty="0">
                  <a:latin typeface="Arial" charset="0"/>
                </a:rPr>
                <a:t>Java compiler “</a:t>
              </a:r>
              <a:r>
                <a:rPr lang="en-US" altLang="en-US" sz="2000" dirty="0">
                  <a:latin typeface="Consolas" pitchFamily="49" charset="0"/>
                  <a:cs typeface="Consolas" pitchFamily="49" charset="0"/>
                </a:rPr>
                <a:t>javac</a:t>
              </a:r>
              <a:r>
                <a:rPr lang="en-US" altLang="en-US" sz="2000" dirty="0">
                  <a:latin typeface="Arial" charset="0"/>
                </a:rPr>
                <a:t>”</a:t>
              </a:r>
            </a:p>
          </p:txBody>
        </p:sp>
        <p:sp>
          <p:nvSpPr>
            <p:cNvPr id="10254" name="Line 6"/>
            <p:cNvSpPr>
              <a:spLocks noChangeShapeType="1"/>
            </p:cNvSpPr>
            <p:nvPr/>
          </p:nvSpPr>
          <p:spPr bwMode="auto">
            <a:xfrm>
              <a:off x="1360" y="2280"/>
              <a:ext cx="744"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grpSp>
        <p:nvGrpSpPr>
          <p:cNvPr id="4" name="Group 7"/>
          <p:cNvGrpSpPr>
            <a:grpSpLocks/>
          </p:cNvGrpSpPr>
          <p:nvPr/>
        </p:nvGrpSpPr>
        <p:grpSpPr bwMode="auto">
          <a:xfrm>
            <a:off x="381000" y="2362200"/>
            <a:ext cx="1968500" cy="2001838"/>
            <a:chOff x="240" y="1488"/>
            <a:chExt cx="1240" cy="1261"/>
          </a:xfrm>
        </p:grpSpPr>
        <p:sp>
          <p:nvSpPr>
            <p:cNvPr id="10250" name="Rectangle 3"/>
            <p:cNvSpPr>
              <a:spLocks noChangeArrowheads="1"/>
            </p:cNvSpPr>
            <p:nvPr/>
          </p:nvSpPr>
          <p:spPr bwMode="auto">
            <a:xfrm>
              <a:off x="243" y="1722"/>
              <a:ext cx="1103" cy="102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lnSpc>
                  <a:spcPct val="70000"/>
                </a:lnSpc>
                <a:spcBef>
                  <a:spcPct val="70000"/>
                </a:spcBef>
                <a:buFontTx/>
                <a:buNone/>
              </a:pPr>
              <a:r>
                <a:rPr lang="en-CA" altLang="en-US" sz="1800" b="1" dirty="0">
                  <a:latin typeface="Consolas" panose="020B0609020204030204" pitchFamily="49" charset="0"/>
                </a:rPr>
                <a:t>Java program</a:t>
              </a:r>
            </a:p>
          </p:txBody>
        </p:sp>
        <p:sp>
          <p:nvSpPr>
            <p:cNvPr id="10251" name="Text Box 9"/>
            <p:cNvSpPr txBox="1">
              <a:spLocks noChangeArrowheads="1"/>
            </p:cNvSpPr>
            <p:nvPr/>
          </p:nvSpPr>
          <p:spPr bwMode="auto">
            <a:xfrm>
              <a:off x="240" y="1488"/>
              <a:ext cx="1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US" altLang="en-US" sz="1800" i="1" dirty="0">
                  <a:latin typeface="Arial" charset="0"/>
                </a:rPr>
                <a:t>Filename</a:t>
              </a:r>
              <a:r>
                <a:rPr lang="en-US" altLang="en-US" sz="1800" dirty="0">
                  <a:latin typeface="Arial" charset="0"/>
                </a:rPr>
                <a:t>.java</a:t>
              </a:r>
            </a:p>
          </p:txBody>
        </p:sp>
      </p:grpSp>
      <p:grpSp>
        <p:nvGrpSpPr>
          <p:cNvPr id="5" name="Group 10"/>
          <p:cNvGrpSpPr>
            <a:grpSpLocks/>
          </p:cNvGrpSpPr>
          <p:nvPr/>
        </p:nvGrpSpPr>
        <p:grpSpPr bwMode="auto">
          <a:xfrm>
            <a:off x="5232400" y="2374900"/>
            <a:ext cx="3340100" cy="2027238"/>
            <a:chOff x="3296" y="1496"/>
            <a:chExt cx="2104" cy="1277"/>
          </a:xfrm>
        </p:grpSpPr>
        <p:sp>
          <p:nvSpPr>
            <p:cNvPr id="10247" name="Line 11"/>
            <p:cNvSpPr>
              <a:spLocks noChangeShapeType="1"/>
            </p:cNvSpPr>
            <p:nvPr/>
          </p:nvSpPr>
          <p:spPr bwMode="auto">
            <a:xfrm>
              <a:off x="3296" y="2264"/>
              <a:ext cx="84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0248" name="Rectangle 3"/>
            <p:cNvSpPr>
              <a:spLocks noChangeArrowheads="1"/>
            </p:cNvSpPr>
            <p:nvPr/>
          </p:nvSpPr>
          <p:spPr bwMode="auto">
            <a:xfrm>
              <a:off x="4163" y="1746"/>
              <a:ext cx="1103" cy="102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70000"/>
                </a:spcBef>
                <a:buFontTx/>
                <a:buNone/>
              </a:pPr>
              <a:r>
                <a:rPr lang="en-US" altLang="en-US" sz="1800" b="1" dirty="0">
                  <a:latin typeface="Consolas" panose="020B0609020204030204" pitchFamily="49" charset="0"/>
                </a:rPr>
                <a:t>Java byte code (generic binary)</a:t>
              </a:r>
              <a:endParaRPr lang="en-CA" altLang="en-US" sz="1800" b="1" dirty="0">
                <a:latin typeface="Consolas" panose="020B0609020204030204" pitchFamily="49" charset="0"/>
              </a:endParaRPr>
            </a:p>
          </p:txBody>
        </p:sp>
        <p:sp>
          <p:nvSpPr>
            <p:cNvPr id="10249" name="Text Box 13"/>
            <p:cNvSpPr txBox="1">
              <a:spLocks noChangeArrowheads="1"/>
            </p:cNvSpPr>
            <p:nvPr/>
          </p:nvSpPr>
          <p:spPr bwMode="auto">
            <a:xfrm>
              <a:off x="4160" y="1496"/>
              <a:ext cx="1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US" altLang="en-US" sz="1800" i="1" dirty="0">
                  <a:latin typeface="Arial" charset="0"/>
                </a:rPr>
                <a:t>Filename</a:t>
              </a:r>
              <a:r>
                <a:rPr lang="en-US" altLang="en-US" sz="1800" dirty="0">
                  <a:latin typeface="Arial" charset="0"/>
                </a:rPr>
                <a:t>.class</a:t>
              </a:r>
            </a:p>
          </p:txBody>
        </p:sp>
      </p:grpSp>
      <p:sp>
        <p:nvSpPr>
          <p:cNvPr id="10246" name="Text Box 16"/>
          <p:cNvSpPr txBox="1">
            <a:spLocks noChangeArrowheads="1"/>
          </p:cNvSpPr>
          <p:nvPr/>
        </p:nvSpPr>
        <p:spPr bwMode="auto">
          <a:xfrm>
            <a:off x="406400" y="1358900"/>
            <a:ext cx="2743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US" altLang="en-US" sz="2000" b="1" dirty="0">
                <a:latin typeface="Arial" charset="0"/>
              </a:rPr>
              <a:t>Stage 1: Compilation</a:t>
            </a:r>
          </a:p>
        </p:txBody>
      </p:sp>
    </p:spTree>
    <p:extLst>
      <p:ext uri="{BB962C8B-B14F-4D97-AF65-F5344CB8AC3E}">
        <p14:creationId xmlns:p14="http://schemas.microsoft.com/office/powerpoint/2010/main" val="13442048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dirty="0" smtClean="0"/>
              <a:t>A High Level View Of Translating/Executing Java Programs (2)</a:t>
            </a:r>
          </a:p>
        </p:txBody>
      </p:sp>
      <p:grpSp>
        <p:nvGrpSpPr>
          <p:cNvPr id="2" name="Group 3"/>
          <p:cNvGrpSpPr>
            <a:grpSpLocks/>
          </p:cNvGrpSpPr>
          <p:nvPr/>
        </p:nvGrpSpPr>
        <p:grpSpPr bwMode="auto">
          <a:xfrm>
            <a:off x="2159000" y="2438400"/>
            <a:ext cx="3263900" cy="1843088"/>
            <a:chOff x="1360" y="1536"/>
            <a:chExt cx="2056" cy="1161"/>
          </a:xfrm>
        </p:grpSpPr>
        <p:sp>
          <p:nvSpPr>
            <p:cNvPr id="11282" name="AutoShape 4"/>
            <p:cNvSpPr>
              <a:spLocks noChangeArrowheads="1"/>
            </p:cNvSpPr>
            <p:nvPr/>
          </p:nvSpPr>
          <p:spPr bwMode="auto">
            <a:xfrm>
              <a:off x="2117" y="1977"/>
              <a:ext cx="1152" cy="720"/>
            </a:xfrm>
            <a:prstGeom prst="irregularSeal1">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endParaRPr lang="en-CA" altLang="en-US" sz="1400" dirty="0">
                <a:latin typeface="Arial" charset="0"/>
              </a:endParaRPr>
            </a:p>
          </p:txBody>
        </p:sp>
        <p:sp>
          <p:nvSpPr>
            <p:cNvPr id="11283" name="Text Box 5"/>
            <p:cNvSpPr txBox="1">
              <a:spLocks noChangeArrowheads="1"/>
            </p:cNvSpPr>
            <p:nvPr/>
          </p:nvSpPr>
          <p:spPr bwMode="auto">
            <a:xfrm>
              <a:off x="2144" y="1536"/>
              <a:ext cx="127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US" altLang="en-US" sz="2000" dirty="0">
                  <a:latin typeface="Arial" charset="0"/>
                </a:rPr>
                <a:t>Java interpreter “</a:t>
              </a:r>
              <a:r>
                <a:rPr lang="en-US" altLang="en-US" sz="2000" dirty="0">
                  <a:latin typeface="Consolas" pitchFamily="49" charset="0"/>
                  <a:cs typeface="Consolas" pitchFamily="49" charset="0"/>
                </a:rPr>
                <a:t>java</a:t>
              </a:r>
              <a:r>
                <a:rPr lang="en-US" altLang="en-US" sz="2000" dirty="0">
                  <a:latin typeface="Arial" charset="0"/>
                </a:rPr>
                <a:t>”</a:t>
              </a:r>
            </a:p>
          </p:txBody>
        </p:sp>
        <p:sp>
          <p:nvSpPr>
            <p:cNvPr id="11284" name="Line 6"/>
            <p:cNvSpPr>
              <a:spLocks noChangeShapeType="1"/>
            </p:cNvSpPr>
            <p:nvPr/>
          </p:nvSpPr>
          <p:spPr bwMode="auto">
            <a:xfrm>
              <a:off x="1360" y="2280"/>
              <a:ext cx="744"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grpSp>
        <p:nvGrpSpPr>
          <p:cNvPr id="11268" name="Group 7"/>
          <p:cNvGrpSpPr>
            <a:grpSpLocks/>
          </p:cNvGrpSpPr>
          <p:nvPr/>
        </p:nvGrpSpPr>
        <p:grpSpPr bwMode="auto">
          <a:xfrm>
            <a:off x="381000" y="2362200"/>
            <a:ext cx="1968500" cy="2001838"/>
            <a:chOff x="240" y="1488"/>
            <a:chExt cx="1240" cy="1261"/>
          </a:xfrm>
        </p:grpSpPr>
        <p:sp>
          <p:nvSpPr>
            <p:cNvPr id="11280" name="Rectangle 3"/>
            <p:cNvSpPr>
              <a:spLocks noChangeArrowheads="1"/>
            </p:cNvSpPr>
            <p:nvPr/>
          </p:nvSpPr>
          <p:spPr bwMode="auto">
            <a:xfrm>
              <a:off x="243" y="1722"/>
              <a:ext cx="1103" cy="102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70000"/>
                </a:spcBef>
                <a:buFontTx/>
                <a:buNone/>
              </a:pPr>
              <a:r>
                <a:rPr lang="en-US" altLang="en-US" sz="1800" b="1" dirty="0">
                  <a:latin typeface="Consolas" panose="020B0609020204030204" pitchFamily="49" charset="0"/>
                </a:rPr>
                <a:t>Java byte code (generic binary)</a:t>
              </a:r>
              <a:endParaRPr lang="en-CA" altLang="en-US" sz="1800" b="1" dirty="0">
                <a:latin typeface="Consolas" panose="020B0609020204030204" pitchFamily="49" charset="0"/>
              </a:endParaRPr>
            </a:p>
          </p:txBody>
        </p:sp>
        <p:sp>
          <p:nvSpPr>
            <p:cNvPr id="11281" name="Text Box 9"/>
            <p:cNvSpPr txBox="1">
              <a:spLocks noChangeArrowheads="1"/>
            </p:cNvSpPr>
            <p:nvPr/>
          </p:nvSpPr>
          <p:spPr bwMode="auto">
            <a:xfrm>
              <a:off x="240" y="1488"/>
              <a:ext cx="1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US" altLang="en-US" sz="1800" i="1" dirty="0">
                  <a:latin typeface="Arial" charset="0"/>
                </a:rPr>
                <a:t>Filename</a:t>
              </a:r>
              <a:r>
                <a:rPr lang="en-US" altLang="en-US" sz="1800" dirty="0">
                  <a:latin typeface="Arial" charset="0"/>
                </a:rPr>
                <a:t>.class</a:t>
              </a:r>
            </a:p>
          </p:txBody>
        </p:sp>
      </p:grpSp>
      <p:grpSp>
        <p:nvGrpSpPr>
          <p:cNvPr id="4" name="Group 10"/>
          <p:cNvGrpSpPr>
            <a:grpSpLocks/>
          </p:cNvGrpSpPr>
          <p:nvPr/>
        </p:nvGrpSpPr>
        <p:grpSpPr bwMode="auto">
          <a:xfrm>
            <a:off x="4800600" y="1524000"/>
            <a:ext cx="4343400" cy="2876550"/>
            <a:chOff x="3024" y="960"/>
            <a:chExt cx="2736" cy="1812"/>
          </a:xfrm>
        </p:grpSpPr>
        <p:grpSp>
          <p:nvGrpSpPr>
            <p:cNvPr id="11271" name="Group 11"/>
            <p:cNvGrpSpPr>
              <a:grpSpLocks/>
            </p:cNvGrpSpPr>
            <p:nvPr/>
          </p:nvGrpSpPr>
          <p:grpSpPr bwMode="auto">
            <a:xfrm>
              <a:off x="3064" y="960"/>
              <a:ext cx="2696" cy="1216"/>
              <a:chOff x="3064" y="960"/>
              <a:chExt cx="2696" cy="1216"/>
            </a:xfrm>
          </p:grpSpPr>
          <p:sp>
            <p:nvSpPr>
              <p:cNvPr id="11278" name="Line 12"/>
              <p:cNvSpPr>
                <a:spLocks noChangeShapeType="1"/>
              </p:cNvSpPr>
              <p:nvPr/>
            </p:nvSpPr>
            <p:spPr bwMode="auto">
              <a:xfrm flipV="1">
                <a:off x="3064" y="1208"/>
                <a:ext cx="1192" cy="96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1279" name="Text Box 13"/>
              <p:cNvSpPr txBox="1">
                <a:spLocks noChangeArrowheads="1"/>
              </p:cNvSpPr>
              <p:nvPr/>
            </p:nvSpPr>
            <p:spPr bwMode="auto">
              <a:xfrm>
                <a:off x="4248" y="960"/>
                <a:ext cx="151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US" altLang="en-US" sz="1800" dirty="0">
                    <a:latin typeface="Arial" charset="0"/>
                  </a:rPr>
                  <a:t>Machine language instruction (UNIX)</a:t>
                </a:r>
              </a:p>
            </p:txBody>
          </p:sp>
        </p:grpSp>
        <p:grpSp>
          <p:nvGrpSpPr>
            <p:cNvPr id="11272" name="Group 14"/>
            <p:cNvGrpSpPr>
              <a:grpSpLocks/>
            </p:cNvGrpSpPr>
            <p:nvPr/>
          </p:nvGrpSpPr>
          <p:grpSpPr bwMode="auto">
            <a:xfrm>
              <a:off x="3120" y="1608"/>
              <a:ext cx="2640" cy="728"/>
              <a:chOff x="3120" y="1608"/>
              <a:chExt cx="2640" cy="728"/>
            </a:xfrm>
          </p:grpSpPr>
          <p:sp>
            <p:nvSpPr>
              <p:cNvPr id="11276" name="Line 15"/>
              <p:cNvSpPr>
                <a:spLocks noChangeShapeType="1"/>
              </p:cNvSpPr>
              <p:nvPr/>
            </p:nvSpPr>
            <p:spPr bwMode="auto">
              <a:xfrm flipV="1">
                <a:off x="3120" y="1856"/>
                <a:ext cx="1136" cy="48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1277" name="Text Box 16"/>
              <p:cNvSpPr txBox="1">
                <a:spLocks noChangeArrowheads="1"/>
              </p:cNvSpPr>
              <p:nvPr/>
            </p:nvSpPr>
            <p:spPr bwMode="auto">
              <a:xfrm>
                <a:off x="4248" y="1608"/>
                <a:ext cx="151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US" altLang="en-US" sz="1800" dirty="0">
                    <a:latin typeface="Arial" charset="0"/>
                  </a:rPr>
                  <a:t>Machine language instruction (Windows)</a:t>
                </a:r>
              </a:p>
            </p:txBody>
          </p:sp>
        </p:grpSp>
        <p:grpSp>
          <p:nvGrpSpPr>
            <p:cNvPr id="11273" name="Group 17"/>
            <p:cNvGrpSpPr>
              <a:grpSpLocks/>
            </p:cNvGrpSpPr>
            <p:nvPr/>
          </p:nvGrpSpPr>
          <p:grpSpPr bwMode="auto">
            <a:xfrm>
              <a:off x="3024" y="2368"/>
              <a:ext cx="2736" cy="404"/>
              <a:chOff x="3024" y="2368"/>
              <a:chExt cx="2736" cy="404"/>
            </a:xfrm>
          </p:grpSpPr>
          <p:sp>
            <p:nvSpPr>
              <p:cNvPr id="11274" name="Line 18"/>
              <p:cNvSpPr>
                <a:spLocks noChangeShapeType="1"/>
              </p:cNvSpPr>
              <p:nvPr/>
            </p:nvSpPr>
            <p:spPr bwMode="auto">
              <a:xfrm>
                <a:off x="3024" y="2416"/>
                <a:ext cx="1232" cy="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1275" name="Text Box 19"/>
              <p:cNvSpPr txBox="1">
                <a:spLocks noChangeArrowheads="1"/>
              </p:cNvSpPr>
              <p:nvPr/>
            </p:nvSpPr>
            <p:spPr bwMode="auto">
              <a:xfrm>
                <a:off x="4248" y="2368"/>
                <a:ext cx="151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US" altLang="en-US" sz="1800" dirty="0">
                    <a:latin typeface="Arial" charset="0"/>
                  </a:rPr>
                  <a:t>Machine language instruction (Apple)</a:t>
                </a:r>
              </a:p>
            </p:txBody>
          </p:sp>
        </p:grpSp>
      </p:grpSp>
      <p:sp>
        <p:nvSpPr>
          <p:cNvPr id="11270" name="Text Box 22"/>
          <p:cNvSpPr txBox="1">
            <a:spLocks noChangeArrowheads="1"/>
          </p:cNvSpPr>
          <p:nvPr/>
        </p:nvSpPr>
        <p:spPr bwMode="auto">
          <a:xfrm>
            <a:off x="406400" y="1358900"/>
            <a:ext cx="6273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US" altLang="en-US" sz="2000" b="1" dirty="0">
                <a:latin typeface="Arial" charset="0"/>
              </a:rPr>
              <a:t>Stage 2: Final translation and execution of the byte code</a:t>
            </a:r>
          </a:p>
        </p:txBody>
      </p:sp>
    </p:spTree>
    <p:extLst>
      <p:ext uri="{BB962C8B-B14F-4D97-AF65-F5344CB8AC3E}">
        <p14:creationId xmlns:p14="http://schemas.microsoft.com/office/powerpoint/2010/main" val="8063188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Java Syntax Requirements To Compile A Program</a:t>
            </a:r>
            <a:endParaRPr lang="en-CA" sz="2800" dirty="0"/>
          </a:p>
        </p:txBody>
      </p:sp>
      <p:sp>
        <p:nvSpPr>
          <p:cNvPr id="3" name="Content Placeholder 2"/>
          <p:cNvSpPr>
            <a:spLocks noGrp="1"/>
          </p:cNvSpPr>
          <p:nvPr>
            <p:ph idx="1"/>
          </p:nvPr>
        </p:nvSpPr>
        <p:spPr/>
        <p:txBody>
          <a:bodyPr/>
          <a:lstStyle/>
          <a:p>
            <a:r>
              <a:rPr lang="en-US" dirty="0" smtClean="0"/>
              <a:t>Type the following into a text file called “Smallest.java”:</a:t>
            </a:r>
          </a:p>
          <a:p>
            <a:endParaRPr lang="en-CA" dirty="0"/>
          </a:p>
        </p:txBody>
      </p:sp>
      <p:sp>
        <p:nvSpPr>
          <p:cNvPr id="4" name="Rectangle 3"/>
          <p:cNvSpPr/>
          <p:nvPr/>
        </p:nvSpPr>
        <p:spPr bwMode="auto">
          <a:xfrm>
            <a:off x="820396" y="1674977"/>
            <a:ext cx="6665720" cy="1982624"/>
          </a:xfrm>
          <a:prstGeom prst="rect">
            <a:avLst/>
          </a:prstGeom>
          <a:solidFill>
            <a:srgbClr val="B2B2B2"/>
          </a:solidFill>
          <a:ln w="38100" cap="flat" cmpd="sng" algn="ctr">
            <a:solidFill>
              <a:schemeClr val="tx1"/>
            </a:solidFill>
            <a:prstDash val="solid"/>
            <a:round/>
            <a:headEnd type="none" w="sm" len="sm"/>
            <a:tailEnd type="none"/>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indent="0">
              <a:buFontTx/>
              <a:buNone/>
            </a:pPr>
            <a:r>
              <a:rPr lang="en-CA" altLang="en-US" sz="1600" dirty="0">
                <a:solidFill>
                  <a:srgbClr val="FFFFFF"/>
                </a:solidFill>
                <a:latin typeface="Consolas" pitchFamily="49" charset="0"/>
                <a:cs typeface="Consolas" pitchFamily="49" charset="0"/>
              </a:rPr>
              <a:t>public class </a:t>
            </a:r>
            <a:r>
              <a:rPr lang="en-CA" altLang="en-US" sz="1600" i="1" dirty="0">
                <a:solidFill>
                  <a:srgbClr val="FFFFFF"/>
                </a:solidFill>
                <a:latin typeface="Consolas" pitchFamily="49" charset="0"/>
                <a:cs typeface="Consolas" pitchFamily="49" charset="0"/>
              </a:rPr>
              <a:t>Smallest</a:t>
            </a:r>
          </a:p>
          <a:p>
            <a:pPr marL="0" indent="0">
              <a:buFontTx/>
              <a:buNone/>
            </a:pPr>
            <a:r>
              <a:rPr lang="en-CA" altLang="en-US" sz="1600" dirty="0">
                <a:solidFill>
                  <a:srgbClr val="FFFFFF"/>
                </a:solidFill>
                <a:latin typeface="Consolas" pitchFamily="49" charset="0"/>
                <a:cs typeface="Consolas" pitchFamily="49" charset="0"/>
              </a:rPr>
              <a:t>{</a:t>
            </a:r>
          </a:p>
          <a:p>
            <a:pPr marL="0" indent="0">
              <a:buFontTx/>
              <a:buNone/>
            </a:pPr>
            <a:r>
              <a:rPr lang="en-CA" altLang="en-US" sz="1600" dirty="0">
                <a:solidFill>
                  <a:srgbClr val="FFFFFF"/>
                </a:solidFill>
                <a:latin typeface="Consolas" pitchFamily="49" charset="0"/>
                <a:cs typeface="Consolas" pitchFamily="49" charset="0"/>
              </a:rPr>
              <a:t>    public static void </a:t>
            </a:r>
            <a:r>
              <a:rPr lang="en-CA" altLang="en-US" sz="1600" dirty="0" smtClean="0">
                <a:solidFill>
                  <a:srgbClr val="FFFFFF"/>
                </a:solidFill>
                <a:latin typeface="Consolas" pitchFamily="49" charset="0"/>
                <a:cs typeface="Consolas" pitchFamily="49" charset="0"/>
              </a:rPr>
              <a:t>main(String</a:t>
            </a:r>
            <a:r>
              <a:rPr lang="en-CA" altLang="en-US" sz="1600" dirty="0">
                <a:solidFill>
                  <a:srgbClr val="FFFFFF"/>
                </a:solidFill>
                <a:latin typeface="Consolas" pitchFamily="49" charset="0"/>
                <a:cs typeface="Consolas" pitchFamily="49" charset="0"/>
              </a:rPr>
              <a:t>[] args)</a:t>
            </a:r>
          </a:p>
          <a:p>
            <a:pPr marL="0" indent="0">
              <a:buFontTx/>
              <a:buNone/>
            </a:pPr>
            <a:r>
              <a:rPr lang="en-CA" altLang="en-US" sz="1600" dirty="0">
                <a:solidFill>
                  <a:srgbClr val="FFFFFF"/>
                </a:solidFill>
                <a:latin typeface="Consolas" pitchFamily="49" charset="0"/>
                <a:cs typeface="Consolas" pitchFamily="49" charset="0"/>
              </a:rPr>
              <a:t>    </a:t>
            </a:r>
            <a:r>
              <a:rPr lang="en-CA" altLang="en-US" sz="1600" dirty="0" smtClean="0">
                <a:solidFill>
                  <a:srgbClr val="FFFFFF"/>
                </a:solidFill>
                <a:latin typeface="Consolas" pitchFamily="49" charset="0"/>
                <a:cs typeface="Consolas" pitchFamily="49" charset="0"/>
              </a:rPr>
              <a:t>{</a:t>
            </a:r>
          </a:p>
          <a:p>
            <a:pPr marL="0" indent="0">
              <a:buFontTx/>
              <a:buNone/>
            </a:pPr>
            <a:r>
              <a:rPr lang="en-US" altLang="en-US" sz="1600" dirty="0">
                <a:solidFill>
                  <a:srgbClr val="FFFFFF"/>
                </a:solidFill>
                <a:latin typeface="Consolas" pitchFamily="49" charset="0"/>
                <a:cs typeface="Consolas" pitchFamily="49" charset="0"/>
              </a:rPr>
              <a:t> </a:t>
            </a:r>
            <a:r>
              <a:rPr lang="en-US" altLang="en-US" sz="1600" dirty="0" smtClean="0">
                <a:solidFill>
                  <a:srgbClr val="FFFFFF"/>
                </a:solidFill>
                <a:latin typeface="Consolas" pitchFamily="49" charset="0"/>
                <a:cs typeface="Consolas" pitchFamily="49" charset="0"/>
              </a:rPr>
              <a:t>       System.out.println</a:t>
            </a:r>
            <a:r>
              <a:rPr lang="en-US" altLang="en-US" sz="1600" dirty="0">
                <a:solidFill>
                  <a:srgbClr val="FFFFFF"/>
                </a:solidFill>
                <a:latin typeface="Consolas" pitchFamily="49" charset="0"/>
                <a:cs typeface="Consolas" pitchFamily="49" charset="0"/>
              </a:rPr>
              <a:t>("Small program running");</a:t>
            </a:r>
            <a:r>
              <a:rPr lang="en-CA" altLang="en-US" sz="1600" dirty="0" smtClean="0">
                <a:solidFill>
                  <a:srgbClr val="FFFFFF"/>
                </a:solidFill>
                <a:latin typeface="Consolas" pitchFamily="49" charset="0"/>
                <a:cs typeface="Consolas" pitchFamily="49" charset="0"/>
              </a:rPr>
              <a:t>    </a:t>
            </a:r>
          </a:p>
          <a:p>
            <a:pPr marL="0" indent="0">
              <a:buFontTx/>
              <a:buNone/>
            </a:pPr>
            <a:r>
              <a:rPr lang="en-CA" altLang="en-US" sz="1600" dirty="0">
                <a:solidFill>
                  <a:srgbClr val="FFFFFF"/>
                </a:solidFill>
                <a:latin typeface="Consolas" pitchFamily="49" charset="0"/>
                <a:cs typeface="Consolas" pitchFamily="49" charset="0"/>
              </a:rPr>
              <a:t> </a:t>
            </a:r>
            <a:r>
              <a:rPr lang="en-CA" altLang="en-US" sz="1600" dirty="0" smtClean="0">
                <a:solidFill>
                  <a:srgbClr val="FFFFFF"/>
                </a:solidFill>
                <a:latin typeface="Consolas" pitchFamily="49" charset="0"/>
                <a:cs typeface="Consolas" pitchFamily="49" charset="0"/>
              </a:rPr>
              <a:t>   }</a:t>
            </a:r>
            <a:endParaRPr lang="en-CA" altLang="en-US" sz="1600" dirty="0">
              <a:solidFill>
                <a:srgbClr val="FFFFFF"/>
              </a:solidFill>
              <a:latin typeface="Consolas" pitchFamily="49" charset="0"/>
              <a:cs typeface="Consolas" pitchFamily="49" charset="0"/>
            </a:endParaRPr>
          </a:p>
          <a:p>
            <a:pPr marL="0" indent="0">
              <a:buFontTx/>
              <a:buNone/>
            </a:pPr>
            <a:r>
              <a:rPr lang="en-CA" altLang="en-US" sz="1600" dirty="0">
                <a:solidFill>
                  <a:srgbClr val="FFFFFF"/>
                </a:solidFill>
                <a:latin typeface="Consolas" pitchFamily="49" charset="0"/>
                <a:cs typeface="Consolas" pitchFamily="49" charset="0"/>
              </a:rPr>
              <a:t>}</a:t>
            </a:r>
          </a:p>
        </p:txBody>
      </p:sp>
    </p:spTree>
    <p:extLst>
      <p:ext uri="{BB962C8B-B14F-4D97-AF65-F5344CB8AC3E}">
        <p14:creationId xmlns:p14="http://schemas.microsoft.com/office/powerpoint/2010/main" val="30348016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Compiling And Running A Java Program (Windows)</a:t>
            </a:r>
            <a:endParaRPr lang="en-CA" sz="2800" dirty="0"/>
          </a:p>
        </p:txBody>
      </p:sp>
      <p:sp>
        <p:nvSpPr>
          <p:cNvPr id="3" name="Content Placeholder 2"/>
          <p:cNvSpPr>
            <a:spLocks noGrp="1"/>
          </p:cNvSpPr>
          <p:nvPr>
            <p:ph idx="1"/>
          </p:nvPr>
        </p:nvSpPr>
        <p:spPr/>
        <p:txBody>
          <a:bodyPr/>
          <a:lstStyle/>
          <a:p>
            <a:r>
              <a:rPr lang="en-US" dirty="0" smtClean="0"/>
              <a:t>These steps assume that you already have Java installed on your computer and the path has already been properly set!</a:t>
            </a:r>
          </a:p>
          <a:p>
            <a:pPr marL="571500" lvl="1" indent="-457200">
              <a:buFont typeface="+mj-lt"/>
              <a:buAutoNum type="arabicPeriod"/>
            </a:pPr>
            <a:r>
              <a:rPr lang="en-US" dirty="0" smtClean="0"/>
              <a:t>Type in your program using a text editor (e.g. Notepad, WordPad, Notepad++).</a:t>
            </a:r>
          </a:p>
          <a:p>
            <a:pPr marL="896938" lvl="2" indent="-230188">
              <a:buFont typeface="+mj-lt"/>
              <a:buAutoNum type="alphaLcParenR"/>
            </a:pPr>
            <a:r>
              <a:rPr lang="en-US" dirty="0" smtClean="0"/>
              <a:t>Save the program as a ‘text’ file (for now try it with the program called </a:t>
            </a:r>
            <a:r>
              <a:rPr lang="en-US" dirty="0" smtClean="0">
                <a:latin typeface="Consolas" panose="020B0609020204030204" pitchFamily="49" charset="0"/>
              </a:rPr>
              <a:t>Smallest.jav</a:t>
            </a:r>
            <a:r>
              <a:rPr lang="en-US" dirty="0" smtClean="0"/>
              <a:t>a. </a:t>
            </a:r>
            <a:r>
              <a:rPr lang="en-US" dirty="0"/>
              <a:t>Make sure the program ends in the suffix </a:t>
            </a:r>
            <a:r>
              <a:rPr lang="en-US" b="1" dirty="0" smtClean="0">
                <a:solidFill>
                  <a:srgbClr val="00B050"/>
                </a:solidFill>
                <a:latin typeface="Consolas" panose="020B0609020204030204" pitchFamily="49" charset="0"/>
              </a:rPr>
              <a:t>.java</a:t>
            </a:r>
            <a:r>
              <a:rPr lang="en-US" dirty="0" smtClean="0"/>
              <a:t> </a:t>
            </a:r>
            <a:r>
              <a:rPr lang="en-US" dirty="0"/>
              <a:t>and </a:t>
            </a:r>
            <a:r>
              <a:rPr lang="en-US" b="1" dirty="0"/>
              <a:t>NOT</a:t>
            </a:r>
            <a:r>
              <a:rPr lang="en-US" dirty="0"/>
              <a:t> anything else e.g. </a:t>
            </a:r>
            <a:r>
              <a:rPr lang="en-US" b="1" dirty="0" smtClean="0">
                <a:solidFill>
                  <a:srgbClr val="FF0000"/>
                </a:solidFill>
                <a:latin typeface="Consolas" panose="020B0609020204030204" pitchFamily="49" charset="0"/>
              </a:rPr>
              <a:t>.txt</a:t>
            </a:r>
            <a:r>
              <a:rPr lang="en-US" dirty="0" smtClean="0"/>
              <a:t>.</a:t>
            </a:r>
          </a:p>
          <a:p>
            <a:pPr marL="896938" lvl="2" indent="-230188">
              <a:buFont typeface="+mj-lt"/>
              <a:buAutoNum type="alphaLcParenR"/>
            </a:pPr>
            <a:r>
              <a:rPr lang="en-US" dirty="0" smtClean="0"/>
              <a:t>For now save the program under </a:t>
            </a:r>
            <a:r>
              <a:rPr lang="en-US" sz="1600" dirty="0" smtClean="0">
                <a:latin typeface="Consolas" panose="020B0609020204030204" pitchFamily="49" charset="0"/>
              </a:rPr>
              <a:t>C:\users\&lt;</a:t>
            </a:r>
            <a:r>
              <a:rPr lang="en-US" sz="1600" i="1" dirty="0" smtClean="0">
                <a:latin typeface="Consolas" panose="020B0609020204030204" pitchFamily="49" charset="0"/>
              </a:rPr>
              <a:t>Your Windows user name</a:t>
            </a:r>
            <a:r>
              <a:rPr lang="en-US" sz="1600" dirty="0" smtClean="0">
                <a:latin typeface="Consolas" panose="020B0609020204030204" pitchFamily="49" charset="0"/>
              </a:rPr>
              <a:t>&gt;</a:t>
            </a:r>
          </a:p>
          <a:p>
            <a:pPr marL="571500" lvl="1" indent="-457200">
              <a:buFont typeface="+mj-lt"/>
              <a:buAutoNum type="arabicPeriod"/>
            </a:pPr>
            <a:r>
              <a:rPr lang="en-US" dirty="0" smtClean="0"/>
              <a:t>Open a command line (‘</a:t>
            </a:r>
            <a:r>
              <a:rPr lang="en-US" dirty="0" smtClean="0">
                <a:latin typeface="Consolas" panose="020B0609020204030204" pitchFamily="49" charset="0"/>
              </a:rPr>
              <a:t>cmd</a:t>
            </a:r>
            <a:r>
              <a:rPr lang="en-US" dirty="0" smtClean="0"/>
              <a:t>’ in Windows or ‘</a:t>
            </a:r>
            <a:r>
              <a:rPr lang="en-US" dirty="0" smtClean="0">
                <a:latin typeface="Consolas" panose="020B0609020204030204" pitchFamily="49" charset="0"/>
              </a:rPr>
              <a:t>terminal</a:t>
            </a:r>
            <a:r>
              <a:rPr lang="en-US" dirty="0" smtClean="0"/>
              <a:t>’ with a computer running OS X).</a:t>
            </a:r>
          </a:p>
          <a:p>
            <a:pPr marL="571500" lvl="1" indent="-457200">
              <a:buFont typeface="+mj-lt"/>
              <a:buAutoNum type="arabicPeriod"/>
            </a:pPr>
            <a:r>
              <a:rPr lang="en-US" dirty="0" smtClean="0"/>
              <a:t>If the command line shows the location as </a:t>
            </a:r>
            <a:r>
              <a:rPr lang="en-US" dirty="0">
                <a:latin typeface="Consolas" panose="020B0609020204030204" pitchFamily="49" charset="0"/>
              </a:rPr>
              <a:t>C:\users\&lt;</a:t>
            </a:r>
            <a:r>
              <a:rPr lang="en-US" i="1" dirty="0">
                <a:latin typeface="Consolas" panose="020B0609020204030204" pitchFamily="49" charset="0"/>
              </a:rPr>
              <a:t>Your Windows user name</a:t>
            </a:r>
            <a:r>
              <a:rPr lang="en-US" dirty="0" smtClean="0">
                <a:latin typeface="Consolas" panose="020B0609020204030204" pitchFamily="49" charset="0"/>
              </a:rPr>
              <a:t>&gt;</a:t>
            </a:r>
            <a:r>
              <a:rPr lang="en-US" dirty="0" smtClean="0">
                <a:cs typeface="Calibri" panose="020F0502020204030204" pitchFamily="34" charset="0"/>
              </a:rPr>
              <a:t> then type the following. If the command line opens elsewhere then move your Java program to this location.</a:t>
            </a:r>
          </a:p>
          <a:p>
            <a:pPr marL="896938" lvl="2" indent="-230188">
              <a:buFont typeface="+mj-lt"/>
              <a:buAutoNum type="alphaLcParenR"/>
            </a:pPr>
            <a:r>
              <a:rPr lang="en-US" dirty="0" smtClean="0"/>
              <a:t>Compile the program by typing the following at the command line: </a:t>
            </a:r>
            <a:r>
              <a:rPr lang="en-US" dirty="0" smtClean="0">
                <a:latin typeface="Consolas" panose="020B0609020204030204" pitchFamily="49" charset="0"/>
              </a:rPr>
              <a:t>javac Smallest.java</a:t>
            </a:r>
          </a:p>
          <a:p>
            <a:pPr marL="896938" lvl="2" indent="-230188">
              <a:buFont typeface="+mj-lt"/>
              <a:buAutoNum type="alphaLcParenR"/>
            </a:pPr>
            <a:r>
              <a:rPr lang="en-US" dirty="0" smtClean="0">
                <a:cs typeface="Calibri" panose="020F0502020204030204" pitchFamily="34" charset="0"/>
              </a:rPr>
              <a:t>If your program has no error messages specifying syntax problems then the command line it will then allow you to enter new input. </a:t>
            </a:r>
            <a:r>
              <a:rPr lang="en-US" dirty="0">
                <a:cs typeface="Calibri" panose="020F0502020204030204" pitchFamily="34" charset="0"/>
              </a:rPr>
              <a:t>R</a:t>
            </a:r>
            <a:r>
              <a:rPr lang="en-US" dirty="0" smtClean="0">
                <a:cs typeface="Calibri" panose="020F0502020204030204" pitchFamily="34" charset="0"/>
              </a:rPr>
              <a:t>un the interpreter (and run the program) by typing: </a:t>
            </a:r>
            <a:r>
              <a:rPr lang="en-US" dirty="0" smtClean="0">
                <a:latin typeface="Consolas" panose="020B0609020204030204" pitchFamily="49" charset="0"/>
                <a:cs typeface="Calibri" panose="020F0502020204030204" pitchFamily="34" charset="0"/>
              </a:rPr>
              <a:t>java Smallest</a:t>
            </a:r>
          </a:p>
          <a:p>
            <a:pPr marL="571500" lvl="1" indent="-457200">
              <a:buFont typeface="+mj-lt"/>
              <a:buAutoNum type="arabicPeriod"/>
            </a:pPr>
            <a:endParaRPr lang="en-US" dirty="0" smtClean="0"/>
          </a:p>
          <a:p>
            <a:pPr marL="457200" indent="-457200">
              <a:buFont typeface="+mj-lt"/>
              <a:buAutoNum type="arabicPeriod"/>
            </a:pPr>
            <a:endParaRPr lang="en-US" dirty="0" smtClean="0"/>
          </a:p>
          <a:p>
            <a:endParaRPr lang="en-US" dirty="0" smtClean="0"/>
          </a:p>
          <a:p>
            <a:endParaRPr lang="en-CA" dirty="0"/>
          </a:p>
        </p:txBody>
      </p:sp>
    </p:spTree>
    <p:extLst>
      <p:ext uri="{BB962C8B-B14F-4D97-AF65-F5344CB8AC3E}">
        <p14:creationId xmlns:p14="http://schemas.microsoft.com/office/powerpoint/2010/main" val="3005689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1417" y="1028020"/>
            <a:ext cx="6352583" cy="3578662"/>
          </a:xfrm>
          <a:prstGeom prst="rect">
            <a:avLst/>
          </a:prstGeom>
        </p:spPr>
      </p:pic>
      <p:sp>
        <p:nvSpPr>
          <p:cNvPr id="2" name="Title 1"/>
          <p:cNvSpPr>
            <a:spLocks noGrp="1"/>
          </p:cNvSpPr>
          <p:nvPr>
            <p:ph type="title"/>
          </p:nvPr>
        </p:nvSpPr>
        <p:spPr/>
        <p:txBody>
          <a:bodyPr/>
          <a:lstStyle/>
          <a:p>
            <a:r>
              <a:rPr lang="en-US" dirty="0" smtClean="0"/>
              <a:t>Step 1: Example Of Saving (Notepad)</a:t>
            </a:r>
            <a:endParaRPr lang="en-CA" dirty="0"/>
          </a:p>
        </p:txBody>
      </p:sp>
      <p:sp>
        <p:nvSpPr>
          <p:cNvPr id="5" name="Freeform 4"/>
          <p:cNvSpPr/>
          <p:nvPr/>
        </p:nvSpPr>
        <p:spPr bwMode="auto">
          <a:xfrm>
            <a:off x="2730381" y="1022970"/>
            <a:ext cx="854580" cy="367550"/>
          </a:xfrm>
          <a:custGeom>
            <a:avLst/>
            <a:gdLst>
              <a:gd name="connsiteX0" fmla="*/ 179462 w 854580"/>
              <a:gd name="connsiteY0" fmla="*/ 350378 h 367550"/>
              <a:gd name="connsiteX1" fmla="*/ 606752 w 854580"/>
              <a:gd name="connsiteY1" fmla="*/ 282011 h 367550"/>
              <a:gd name="connsiteX2" fmla="*/ 692210 w 854580"/>
              <a:gd name="connsiteY2" fmla="*/ 230737 h 367550"/>
              <a:gd name="connsiteX3" fmla="*/ 794759 w 854580"/>
              <a:gd name="connsiteY3" fmla="*/ 179462 h 367550"/>
              <a:gd name="connsiteX4" fmla="*/ 854580 w 854580"/>
              <a:gd name="connsiteY4" fmla="*/ 145279 h 367550"/>
              <a:gd name="connsiteX5" fmla="*/ 846034 w 854580"/>
              <a:gd name="connsiteY5" fmla="*/ 102550 h 367550"/>
              <a:gd name="connsiteX6" fmla="*/ 820397 w 854580"/>
              <a:gd name="connsiteY6" fmla="*/ 85458 h 367550"/>
              <a:gd name="connsiteX7" fmla="*/ 760576 w 854580"/>
              <a:gd name="connsiteY7" fmla="*/ 59821 h 367550"/>
              <a:gd name="connsiteX8" fmla="*/ 734939 w 854580"/>
              <a:gd name="connsiteY8" fmla="*/ 42729 h 367550"/>
              <a:gd name="connsiteX9" fmla="*/ 709301 w 854580"/>
              <a:gd name="connsiteY9" fmla="*/ 34183 h 367550"/>
              <a:gd name="connsiteX10" fmla="*/ 666572 w 854580"/>
              <a:gd name="connsiteY10" fmla="*/ 17092 h 367550"/>
              <a:gd name="connsiteX11" fmla="*/ 623843 w 854580"/>
              <a:gd name="connsiteY11" fmla="*/ 8546 h 367550"/>
              <a:gd name="connsiteX12" fmla="*/ 598206 w 854580"/>
              <a:gd name="connsiteY12" fmla="*/ 0 h 367550"/>
              <a:gd name="connsiteX13" fmla="*/ 264920 w 854580"/>
              <a:gd name="connsiteY13" fmla="*/ 8546 h 367550"/>
              <a:gd name="connsiteX14" fmla="*/ 230737 w 854580"/>
              <a:gd name="connsiteY14" fmla="*/ 17092 h 367550"/>
              <a:gd name="connsiteX15" fmla="*/ 145279 w 854580"/>
              <a:gd name="connsiteY15" fmla="*/ 51275 h 367550"/>
              <a:gd name="connsiteX16" fmla="*/ 119642 w 854580"/>
              <a:gd name="connsiteY16" fmla="*/ 59821 h 367550"/>
              <a:gd name="connsiteX17" fmla="*/ 94004 w 854580"/>
              <a:gd name="connsiteY17" fmla="*/ 76912 h 367550"/>
              <a:gd name="connsiteX18" fmla="*/ 25638 w 854580"/>
              <a:gd name="connsiteY18" fmla="*/ 111095 h 367550"/>
              <a:gd name="connsiteX19" fmla="*/ 17092 w 854580"/>
              <a:gd name="connsiteY19" fmla="*/ 153824 h 367550"/>
              <a:gd name="connsiteX20" fmla="*/ 0 w 854580"/>
              <a:gd name="connsiteY20" fmla="*/ 205099 h 367550"/>
              <a:gd name="connsiteX21" fmla="*/ 25638 w 854580"/>
              <a:gd name="connsiteY21" fmla="*/ 264920 h 367550"/>
              <a:gd name="connsiteX22" fmla="*/ 59821 w 854580"/>
              <a:gd name="connsiteY22" fmla="*/ 273466 h 367550"/>
              <a:gd name="connsiteX23" fmla="*/ 111096 w 854580"/>
              <a:gd name="connsiteY23" fmla="*/ 307649 h 367550"/>
              <a:gd name="connsiteX24" fmla="*/ 188008 w 854580"/>
              <a:gd name="connsiteY24" fmla="*/ 367469 h 367550"/>
              <a:gd name="connsiteX25" fmla="*/ 179462 w 854580"/>
              <a:gd name="connsiteY25" fmla="*/ 350378 h 36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54580" h="367550">
                <a:moveTo>
                  <a:pt x="179462" y="350378"/>
                </a:moveTo>
                <a:cubicBezTo>
                  <a:pt x="249253" y="336135"/>
                  <a:pt x="466284" y="314787"/>
                  <a:pt x="606752" y="282011"/>
                </a:cubicBezTo>
                <a:cubicBezTo>
                  <a:pt x="639103" y="274462"/>
                  <a:pt x="662497" y="245594"/>
                  <a:pt x="692210" y="230737"/>
                </a:cubicBezTo>
                <a:cubicBezTo>
                  <a:pt x="726393" y="213645"/>
                  <a:pt x="764185" y="202393"/>
                  <a:pt x="794759" y="179462"/>
                </a:cubicBezTo>
                <a:cubicBezTo>
                  <a:pt x="836149" y="148419"/>
                  <a:pt x="815430" y="158328"/>
                  <a:pt x="854580" y="145279"/>
                </a:cubicBezTo>
                <a:cubicBezTo>
                  <a:pt x="851731" y="131036"/>
                  <a:pt x="853240" y="115161"/>
                  <a:pt x="846034" y="102550"/>
                </a:cubicBezTo>
                <a:cubicBezTo>
                  <a:pt x="840938" y="93632"/>
                  <a:pt x="829314" y="90554"/>
                  <a:pt x="820397" y="85458"/>
                </a:cubicBezTo>
                <a:cubicBezTo>
                  <a:pt x="790827" y="68560"/>
                  <a:pt x="789341" y="69408"/>
                  <a:pt x="760576" y="59821"/>
                </a:cubicBezTo>
                <a:cubicBezTo>
                  <a:pt x="752030" y="54124"/>
                  <a:pt x="744125" y="47322"/>
                  <a:pt x="734939" y="42729"/>
                </a:cubicBezTo>
                <a:cubicBezTo>
                  <a:pt x="726882" y="38700"/>
                  <a:pt x="717736" y="37346"/>
                  <a:pt x="709301" y="34183"/>
                </a:cubicBezTo>
                <a:cubicBezTo>
                  <a:pt x="694938" y="28797"/>
                  <a:pt x="681265" y="21500"/>
                  <a:pt x="666572" y="17092"/>
                </a:cubicBezTo>
                <a:cubicBezTo>
                  <a:pt x="652659" y="12918"/>
                  <a:pt x="637934" y="12069"/>
                  <a:pt x="623843" y="8546"/>
                </a:cubicBezTo>
                <a:cubicBezTo>
                  <a:pt x="615104" y="6361"/>
                  <a:pt x="606752" y="2849"/>
                  <a:pt x="598206" y="0"/>
                </a:cubicBezTo>
                <a:cubicBezTo>
                  <a:pt x="487111" y="2849"/>
                  <a:pt x="375932" y="3383"/>
                  <a:pt x="264920" y="8546"/>
                </a:cubicBezTo>
                <a:cubicBezTo>
                  <a:pt x="253188" y="9092"/>
                  <a:pt x="241987" y="13717"/>
                  <a:pt x="230737" y="17092"/>
                </a:cubicBezTo>
                <a:cubicBezTo>
                  <a:pt x="144285" y="43027"/>
                  <a:pt x="211904" y="22721"/>
                  <a:pt x="145279" y="51275"/>
                </a:cubicBezTo>
                <a:cubicBezTo>
                  <a:pt x="136999" y="54824"/>
                  <a:pt x="127699" y="55793"/>
                  <a:pt x="119642" y="59821"/>
                </a:cubicBezTo>
                <a:cubicBezTo>
                  <a:pt x="110455" y="64414"/>
                  <a:pt x="103191" y="72319"/>
                  <a:pt x="94004" y="76912"/>
                </a:cubicBezTo>
                <a:cubicBezTo>
                  <a:pt x="10384" y="118721"/>
                  <a:pt x="85032" y="71500"/>
                  <a:pt x="25638" y="111095"/>
                </a:cubicBezTo>
                <a:cubicBezTo>
                  <a:pt x="22789" y="125338"/>
                  <a:pt x="20914" y="139811"/>
                  <a:pt x="17092" y="153824"/>
                </a:cubicBezTo>
                <a:cubicBezTo>
                  <a:pt x="12352" y="171205"/>
                  <a:pt x="0" y="205099"/>
                  <a:pt x="0" y="205099"/>
                </a:cubicBezTo>
                <a:cubicBezTo>
                  <a:pt x="4288" y="222252"/>
                  <a:pt x="7933" y="253116"/>
                  <a:pt x="25638" y="264920"/>
                </a:cubicBezTo>
                <a:cubicBezTo>
                  <a:pt x="35410" y="271435"/>
                  <a:pt x="48427" y="270617"/>
                  <a:pt x="59821" y="273466"/>
                </a:cubicBezTo>
                <a:cubicBezTo>
                  <a:pt x="76913" y="284860"/>
                  <a:pt x="96571" y="293124"/>
                  <a:pt x="111096" y="307649"/>
                </a:cubicBezTo>
                <a:cubicBezTo>
                  <a:pt x="154259" y="350811"/>
                  <a:pt x="144837" y="356676"/>
                  <a:pt x="188008" y="367469"/>
                </a:cubicBezTo>
                <a:cubicBezTo>
                  <a:pt x="190772" y="368160"/>
                  <a:pt x="109671" y="364621"/>
                  <a:pt x="179462" y="350378"/>
                </a:cubicBezTo>
                <a:close/>
              </a:path>
            </a:pathLst>
          </a:custGeom>
          <a:noFill/>
          <a:ln w="38100" cap="flat" cmpd="sng" algn="ctr">
            <a:solidFill>
              <a:srgbClr val="FF0000"/>
            </a:solidFill>
            <a:prstDash val="solid"/>
            <a:round/>
            <a:headEnd type="none" w="sm" len="sm"/>
            <a:tailEnd type="none"/>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CA" sz="1600" dirty="0" smtClean="0"/>
          </a:p>
        </p:txBody>
      </p:sp>
      <p:sp>
        <p:nvSpPr>
          <p:cNvPr id="6" name="Freeform 5"/>
          <p:cNvSpPr/>
          <p:nvPr/>
        </p:nvSpPr>
        <p:spPr bwMode="auto">
          <a:xfrm>
            <a:off x="3584961" y="4195984"/>
            <a:ext cx="760576" cy="308148"/>
          </a:xfrm>
          <a:custGeom>
            <a:avLst/>
            <a:gdLst>
              <a:gd name="connsiteX0" fmla="*/ 213645 w 760576"/>
              <a:gd name="connsiteY0" fmla="*/ 290557 h 308148"/>
              <a:gd name="connsiteX1" fmla="*/ 726392 w 760576"/>
              <a:gd name="connsiteY1" fmla="*/ 222191 h 308148"/>
              <a:gd name="connsiteX2" fmla="*/ 752030 w 760576"/>
              <a:gd name="connsiteY2" fmla="*/ 196553 h 308148"/>
              <a:gd name="connsiteX3" fmla="*/ 760576 w 760576"/>
              <a:gd name="connsiteY3" fmla="*/ 170916 h 308148"/>
              <a:gd name="connsiteX4" fmla="*/ 734938 w 760576"/>
              <a:gd name="connsiteY4" fmla="*/ 111095 h 308148"/>
              <a:gd name="connsiteX5" fmla="*/ 726392 w 760576"/>
              <a:gd name="connsiteY5" fmla="*/ 85458 h 308148"/>
              <a:gd name="connsiteX6" fmla="*/ 640934 w 760576"/>
              <a:gd name="connsiteY6" fmla="*/ 59821 h 308148"/>
              <a:gd name="connsiteX7" fmla="*/ 564022 w 760576"/>
              <a:gd name="connsiteY7" fmla="*/ 34183 h 308148"/>
              <a:gd name="connsiteX8" fmla="*/ 512748 w 760576"/>
              <a:gd name="connsiteY8" fmla="*/ 17092 h 308148"/>
              <a:gd name="connsiteX9" fmla="*/ 444381 w 760576"/>
              <a:gd name="connsiteY9" fmla="*/ 0 h 308148"/>
              <a:gd name="connsiteX10" fmla="*/ 179462 w 760576"/>
              <a:gd name="connsiteY10" fmla="*/ 8546 h 308148"/>
              <a:gd name="connsiteX11" fmla="*/ 153824 w 760576"/>
              <a:gd name="connsiteY11" fmla="*/ 17092 h 308148"/>
              <a:gd name="connsiteX12" fmla="*/ 94004 w 760576"/>
              <a:gd name="connsiteY12" fmla="*/ 34183 h 308148"/>
              <a:gd name="connsiteX13" fmla="*/ 59820 w 760576"/>
              <a:gd name="connsiteY13" fmla="*/ 59821 h 308148"/>
              <a:gd name="connsiteX14" fmla="*/ 25637 w 760576"/>
              <a:gd name="connsiteY14" fmla="*/ 76912 h 308148"/>
              <a:gd name="connsiteX15" fmla="*/ 0 w 760576"/>
              <a:gd name="connsiteY15" fmla="*/ 128187 h 308148"/>
              <a:gd name="connsiteX16" fmla="*/ 17091 w 760576"/>
              <a:gd name="connsiteY16" fmla="*/ 205099 h 308148"/>
              <a:gd name="connsiteX17" fmla="*/ 34183 w 760576"/>
              <a:gd name="connsiteY17" fmla="*/ 230737 h 308148"/>
              <a:gd name="connsiteX18" fmla="*/ 59820 w 760576"/>
              <a:gd name="connsiteY18" fmla="*/ 239282 h 308148"/>
              <a:gd name="connsiteX19" fmla="*/ 85458 w 760576"/>
              <a:gd name="connsiteY19" fmla="*/ 264920 h 308148"/>
              <a:gd name="connsiteX20" fmla="*/ 136733 w 760576"/>
              <a:gd name="connsiteY20" fmla="*/ 282011 h 308148"/>
              <a:gd name="connsiteX21" fmla="*/ 162370 w 760576"/>
              <a:gd name="connsiteY21" fmla="*/ 299103 h 308148"/>
              <a:gd name="connsiteX22" fmla="*/ 247828 w 760576"/>
              <a:gd name="connsiteY22" fmla="*/ 299103 h 308148"/>
              <a:gd name="connsiteX23" fmla="*/ 307648 w 760576"/>
              <a:gd name="connsiteY23" fmla="*/ 282011 h 308148"/>
              <a:gd name="connsiteX24" fmla="*/ 307648 w 760576"/>
              <a:gd name="connsiteY24" fmla="*/ 273466 h 308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0576" h="308148">
                <a:moveTo>
                  <a:pt x="213645" y="290557"/>
                </a:moveTo>
                <a:cubicBezTo>
                  <a:pt x="384561" y="267768"/>
                  <a:pt x="556534" y="251849"/>
                  <a:pt x="726392" y="222191"/>
                </a:cubicBezTo>
                <a:cubicBezTo>
                  <a:pt x="738298" y="220112"/>
                  <a:pt x="745326" y="206609"/>
                  <a:pt x="752030" y="196553"/>
                </a:cubicBezTo>
                <a:cubicBezTo>
                  <a:pt x="757027" y="189058"/>
                  <a:pt x="757727" y="179462"/>
                  <a:pt x="760576" y="170916"/>
                </a:cubicBezTo>
                <a:cubicBezTo>
                  <a:pt x="734556" y="131887"/>
                  <a:pt x="748735" y="159382"/>
                  <a:pt x="734938" y="111095"/>
                </a:cubicBezTo>
                <a:cubicBezTo>
                  <a:pt x="732463" y="102434"/>
                  <a:pt x="733722" y="90694"/>
                  <a:pt x="726392" y="85458"/>
                </a:cubicBezTo>
                <a:cubicBezTo>
                  <a:pt x="715184" y="77452"/>
                  <a:pt x="659211" y="64390"/>
                  <a:pt x="640934" y="59821"/>
                </a:cubicBezTo>
                <a:cubicBezTo>
                  <a:pt x="593601" y="28265"/>
                  <a:pt x="637708" y="52604"/>
                  <a:pt x="564022" y="34183"/>
                </a:cubicBezTo>
                <a:cubicBezTo>
                  <a:pt x="546544" y="29814"/>
                  <a:pt x="530414" y="20625"/>
                  <a:pt x="512748" y="17092"/>
                </a:cubicBezTo>
                <a:cubicBezTo>
                  <a:pt x="461186" y="6779"/>
                  <a:pt x="483799" y="13139"/>
                  <a:pt x="444381" y="0"/>
                </a:cubicBezTo>
                <a:cubicBezTo>
                  <a:pt x="356075" y="2849"/>
                  <a:pt x="267662" y="3358"/>
                  <a:pt x="179462" y="8546"/>
                </a:cubicBezTo>
                <a:cubicBezTo>
                  <a:pt x="170469" y="9075"/>
                  <a:pt x="162486" y="14617"/>
                  <a:pt x="153824" y="17092"/>
                </a:cubicBezTo>
                <a:cubicBezTo>
                  <a:pt x="78718" y="38550"/>
                  <a:pt x="155467" y="13695"/>
                  <a:pt x="94004" y="34183"/>
                </a:cubicBezTo>
                <a:cubicBezTo>
                  <a:pt x="82609" y="42729"/>
                  <a:pt x="71898" y="52272"/>
                  <a:pt x="59820" y="59821"/>
                </a:cubicBezTo>
                <a:cubicBezTo>
                  <a:pt x="49017" y="66573"/>
                  <a:pt x="35423" y="68757"/>
                  <a:pt x="25637" y="76912"/>
                </a:cubicBezTo>
                <a:cubicBezTo>
                  <a:pt x="10347" y="89654"/>
                  <a:pt x="5832" y="110690"/>
                  <a:pt x="0" y="128187"/>
                </a:cubicBezTo>
                <a:cubicBezTo>
                  <a:pt x="3281" y="147874"/>
                  <a:pt x="6574" y="184064"/>
                  <a:pt x="17091" y="205099"/>
                </a:cubicBezTo>
                <a:cubicBezTo>
                  <a:pt x="21684" y="214286"/>
                  <a:pt x="26163" y="224321"/>
                  <a:pt x="34183" y="230737"/>
                </a:cubicBezTo>
                <a:cubicBezTo>
                  <a:pt x="41217" y="236364"/>
                  <a:pt x="51274" y="236434"/>
                  <a:pt x="59820" y="239282"/>
                </a:cubicBezTo>
                <a:cubicBezTo>
                  <a:pt x="68366" y="247828"/>
                  <a:pt x="74893" y="259051"/>
                  <a:pt x="85458" y="264920"/>
                </a:cubicBezTo>
                <a:cubicBezTo>
                  <a:pt x="101207" y="273669"/>
                  <a:pt x="136733" y="282011"/>
                  <a:pt x="136733" y="282011"/>
                </a:cubicBezTo>
                <a:cubicBezTo>
                  <a:pt x="145279" y="287708"/>
                  <a:pt x="153184" y="294510"/>
                  <a:pt x="162370" y="299103"/>
                </a:cubicBezTo>
                <a:cubicBezTo>
                  <a:pt x="194421" y="315129"/>
                  <a:pt x="207476" y="306440"/>
                  <a:pt x="247828" y="299103"/>
                </a:cubicBezTo>
                <a:cubicBezTo>
                  <a:pt x="251746" y="298391"/>
                  <a:pt x="300783" y="286588"/>
                  <a:pt x="307648" y="282011"/>
                </a:cubicBezTo>
                <a:cubicBezTo>
                  <a:pt x="310018" y="280431"/>
                  <a:pt x="307648" y="276314"/>
                  <a:pt x="307648" y="273466"/>
                </a:cubicBezTo>
              </a:path>
            </a:pathLst>
          </a:custGeom>
          <a:noFill/>
          <a:ln w="38100" cap="flat" cmpd="sng" algn="ctr">
            <a:solidFill>
              <a:srgbClr val="FF0000"/>
            </a:solidFill>
            <a:prstDash val="solid"/>
            <a:round/>
            <a:headEnd type="none" w="sm" len="sm"/>
            <a:tailEnd type="none"/>
          </a:ln>
          <a:effectLst/>
        </p:spPr>
        <p:txBody>
          <a:bodyPr rtlCol="0" anchor="ctr"/>
          <a:lstStyle/>
          <a:p>
            <a:pPr algn="ctr"/>
            <a:endParaRPr lang="en-CA" dirty="0"/>
          </a:p>
        </p:txBody>
      </p:sp>
      <p:sp>
        <p:nvSpPr>
          <p:cNvPr id="8" name="Rectangle 7"/>
          <p:cNvSpPr/>
          <p:nvPr/>
        </p:nvSpPr>
        <p:spPr bwMode="auto">
          <a:xfrm>
            <a:off x="207235" y="1478424"/>
            <a:ext cx="1726251" cy="1187864"/>
          </a:xfrm>
          <a:prstGeom prst="rect">
            <a:avLst/>
          </a:prstGeom>
          <a:solidFill>
            <a:srgbClr val="FFFFCC"/>
          </a:solidFill>
          <a:ln w="38100" cap="flat" cmpd="sng" algn="ctr">
            <a:solidFill>
              <a:schemeClr val="tx1"/>
            </a:solidFill>
            <a:prstDash val="solid"/>
            <a:round/>
            <a:headEnd type="none" w="sm" len="sm"/>
            <a:tailEnd type="none"/>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600" dirty="0" smtClean="0"/>
              <a:t>“Save As” allows the file suffix to be changed from the ‘.txt’ default </a:t>
            </a:r>
            <a:endParaRPr lang="en-CA" sz="1600" dirty="0" smtClean="0"/>
          </a:p>
        </p:txBody>
      </p:sp>
      <p:cxnSp>
        <p:nvCxnSpPr>
          <p:cNvPr id="10" name="Straight Arrow Connector 9"/>
          <p:cNvCxnSpPr>
            <a:endCxn id="5" idx="22"/>
          </p:cNvCxnSpPr>
          <p:nvPr/>
        </p:nvCxnSpPr>
        <p:spPr bwMode="auto">
          <a:xfrm flipV="1">
            <a:off x="1933486" y="1296436"/>
            <a:ext cx="856716" cy="652005"/>
          </a:xfrm>
          <a:prstGeom prst="straightConnector1">
            <a:avLst/>
          </a:prstGeom>
          <a:noFill/>
          <a:ln w="38100" cap="flat" cmpd="sng" algn="ctr">
            <a:solidFill>
              <a:schemeClr val="tx1"/>
            </a:solidFill>
            <a:prstDash val="solid"/>
            <a:round/>
            <a:headEnd type="none" w="sm" len="sm"/>
            <a:tailEnd type="triangle"/>
          </a:ln>
          <a:effectLst/>
        </p:spPr>
      </p:cxnSp>
      <p:sp>
        <p:nvSpPr>
          <p:cNvPr id="11" name="Rectangle 10"/>
          <p:cNvSpPr/>
          <p:nvPr/>
        </p:nvSpPr>
        <p:spPr bwMode="auto">
          <a:xfrm>
            <a:off x="252100" y="3319212"/>
            <a:ext cx="1901440" cy="1287470"/>
          </a:xfrm>
          <a:prstGeom prst="rect">
            <a:avLst/>
          </a:prstGeom>
          <a:solidFill>
            <a:srgbClr val="FFFFCC"/>
          </a:solidFill>
          <a:ln w="38100" cap="flat" cmpd="sng" algn="ctr">
            <a:solidFill>
              <a:schemeClr val="tx1"/>
            </a:solidFill>
            <a:prstDash val="solid"/>
            <a:round/>
            <a:headEnd type="none" w="sm" len="sm"/>
            <a:tailEnd type="none"/>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600" dirty="0" smtClean="0"/>
              <a:t>Select “All Files” and then you can add the suffix ‘.java’ to the file name.</a:t>
            </a:r>
            <a:endParaRPr lang="en-CA" sz="1600" dirty="0" smtClean="0"/>
          </a:p>
        </p:txBody>
      </p:sp>
      <p:cxnSp>
        <p:nvCxnSpPr>
          <p:cNvPr id="12" name="Straight Arrow Connector 11"/>
          <p:cNvCxnSpPr>
            <a:stCxn id="11" idx="3"/>
            <a:endCxn id="6" idx="15"/>
          </p:cNvCxnSpPr>
          <p:nvPr/>
        </p:nvCxnSpPr>
        <p:spPr bwMode="auto">
          <a:xfrm>
            <a:off x="2153540" y="3962947"/>
            <a:ext cx="1431421" cy="361224"/>
          </a:xfrm>
          <a:prstGeom prst="straightConnector1">
            <a:avLst/>
          </a:prstGeom>
          <a:noFill/>
          <a:ln w="38100" cap="flat" cmpd="sng" algn="ctr">
            <a:solidFill>
              <a:schemeClr val="tx1"/>
            </a:solidFill>
            <a:prstDash val="solid"/>
            <a:round/>
            <a:headEnd type="none" w="sm" len="sm"/>
            <a:tailEnd type="triangle"/>
          </a:ln>
          <a:effectLst/>
        </p:spPr>
      </p:cxnSp>
    </p:spTree>
    <p:extLst>
      <p:ext uri="{BB962C8B-B14F-4D97-AF65-F5344CB8AC3E}">
        <p14:creationId xmlns:p14="http://schemas.microsoft.com/office/powerpoint/2010/main" val="21201353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CA" altLang="en-US" dirty="0" smtClean="0"/>
              <a:t>Java: Write Once, Run Anywhere</a:t>
            </a:r>
          </a:p>
        </p:txBody>
      </p:sp>
      <p:sp>
        <p:nvSpPr>
          <p:cNvPr id="3075" name="Rectangle 3"/>
          <p:cNvSpPr>
            <a:spLocks noGrp="1" noChangeArrowheads="1"/>
          </p:cNvSpPr>
          <p:nvPr>
            <p:ph type="body" sz="half" idx="1"/>
          </p:nvPr>
        </p:nvSpPr>
        <p:spPr>
          <a:xfrm>
            <a:off x="457200" y="1108075"/>
            <a:ext cx="4008438" cy="5368925"/>
          </a:xfrm>
        </p:spPr>
        <p:txBody>
          <a:bodyPr/>
          <a:lstStyle/>
          <a:p>
            <a:pPr>
              <a:tabLst>
                <a:tab pos="476250" algn="l"/>
              </a:tabLst>
            </a:pPr>
            <a:r>
              <a:rPr lang="en-CA" altLang="en-US" sz="2000" dirty="0" smtClean="0"/>
              <a:t>Consequence of Java’s history (coming later): platform-independence</a:t>
            </a:r>
          </a:p>
          <a:p>
            <a:pPr>
              <a:tabLst>
                <a:tab pos="476250" algn="l"/>
              </a:tabLst>
            </a:pPr>
            <a:endParaRPr lang="en-CA" altLang="en-US" sz="2000" dirty="0" smtClean="0"/>
          </a:p>
          <a:p>
            <a:pPr>
              <a:tabLst>
                <a:tab pos="476250" algn="l"/>
              </a:tabLst>
            </a:pPr>
            <a:endParaRPr lang="en-CA" altLang="en-US" sz="2000" dirty="0" smtClean="0"/>
          </a:p>
          <a:p>
            <a:pPr>
              <a:tabLst>
                <a:tab pos="476250" algn="l"/>
              </a:tabLst>
            </a:pPr>
            <a:endParaRPr lang="en-CA" altLang="en-US" sz="2000" dirty="0" smtClean="0"/>
          </a:p>
          <a:p>
            <a:pPr>
              <a:tabLst>
                <a:tab pos="476250" algn="l"/>
              </a:tabLst>
            </a:pPr>
            <a:endParaRPr lang="en-CA" altLang="en-US" sz="2000" dirty="0" smtClean="0"/>
          </a:p>
          <a:p>
            <a:pPr>
              <a:tabLst>
                <a:tab pos="476250" algn="l"/>
              </a:tabLst>
            </a:pPr>
            <a:endParaRPr lang="en-CA" altLang="en-US" sz="2000" dirty="0" smtClean="0"/>
          </a:p>
          <a:p>
            <a:pPr>
              <a:tabLst>
                <a:tab pos="476250" algn="l"/>
              </a:tabLst>
            </a:pPr>
            <a:endParaRPr lang="en-CA" altLang="en-US" sz="2000" dirty="0" smtClean="0"/>
          </a:p>
        </p:txBody>
      </p:sp>
      <p:grpSp>
        <p:nvGrpSpPr>
          <p:cNvPr id="3076" name="Group 4"/>
          <p:cNvGrpSpPr>
            <a:grpSpLocks/>
          </p:cNvGrpSpPr>
          <p:nvPr/>
        </p:nvGrpSpPr>
        <p:grpSpPr bwMode="auto">
          <a:xfrm>
            <a:off x="7678738" y="2571750"/>
            <a:ext cx="5180012" cy="0"/>
            <a:chOff x="0" y="0"/>
            <a:chExt cx="3263" cy="0"/>
          </a:xfrm>
        </p:grpSpPr>
        <p:sp>
          <p:nvSpPr>
            <p:cNvPr id="3092" name="Rectangle 5"/>
            <p:cNvSpPr>
              <a:spLocks noChangeArrowheads="1"/>
            </p:cNvSpPr>
            <p:nvPr/>
          </p:nvSpPr>
          <p:spPr bwMode="auto">
            <a:xfrm>
              <a:off x="0" y="0"/>
              <a:ext cx="3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endParaRPr lang="en-CA" altLang="en-US" sz="1400" dirty="0">
                <a:latin typeface="Arial" charset="0"/>
              </a:endParaRPr>
            </a:p>
          </p:txBody>
        </p:sp>
        <p:sp>
          <p:nvSpPr>
            <p:cNvPr id="3093" name="Rectangle 6"/>
            <p:cNvSpPr>
              <a:spLocks noChangeArrowheads="1"/>
            </p:cNvSpPr>
            <p:nvPr/>
          </p:nvSpPr>
          <p:spPr bwMode="auto">
            <a:xfrm>
              <a:off x="0" y="0"/>
              <a:ext cx="3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endParaRPr lang="en-CA" altLang="en-US" sz="1400" dirty="0">
                <a:latin typeface="Arial" charset="0"/>
              </a:endParaRPr>
            </a:p>
          </p:txBody>
        </p:sp>
      </p:grpSp>
      <p:sp>
        <p:nvSpPr>
          <p:cNvPr id="3080" name="Text Box 10"/>
          <p:cNvSpPr txBox="1">
            <a:spLocks noChangeArrowheads="1"/>
          </p:cNvSpPr>
          <p:nvPr/>
        </p:nvSpPr>
        <p:spPr bwMode="auto">
          <a:xfrm>
            <a:off x="838200" y="3505200"/>
            <a:ext cx="21574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CA" altLang="en-US" sz="1600" dirty="0">
                <a:latin typeface="Arial" charset="0"/>
              </a:rPr>
              <a:t>Mac user running Safari</a:t>
            </a:r>
          </a:p>
        </p:txBody>
      </p:sp>
      <p:sp>
        <p:nvSpPr>
          <p:cNvPr id="3081" name="Text Box 11"/>
          <p:cNvSpPr txBox="1">
            <a:spLocks noChangeArrowheads="1"/>
          </p:cNvSpPr>
          <p:nvPr/>
        </p:nvSpPr>
        <p:spPr bwMode="auto">
          <a:xfrm>
            <a:off x="805656" y="5813425"/>
            <a:ext cx="22393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CA" altLang="en-US" sz="1400" dirty="0">
                <a:latin typeface="Arial" charset="0"/>
              </a:rPr>
              <a:t>Windows user running </a:t>
            </a:r>
            <a:r>
              <a:rPr lang="en-CA" altLang="en-US" sz="1400" dirty="0" smtClean="0">
                <a:latin typeface="Arial" charset="0"/>
              </a:rPr>
              <a:t>Edge</a:t>
            </a:r>
            <a:endParaRPr lang="en-CA" altLang="en-US" sz="1400" dirty="0">
              <a:latin typeface="Arial" charset="0"/>
            </a:endParaRPr>
          </a:p>
        </p:txBody>
      </p:sp>
      <p:sp>
        <p:nvSpPr>
          <p:cNvPr id="3082" name="Text Box 12"/>
          <p:cNvSpPr txBox="1">
            <a:spLocks noChangeArrowheads="1"/>
          </p:cNvSpPr>
          <p:nvPr/>
        </p:nvSpPr>
        <p:spPr bwMode="auto">
          <a:xfrm>
            <a:off x="6372225" y="3644900"/>
            <a:ext cx="25415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CA" altLang="en-US" sz="1400" dirty="0">
                <a:latin typeface="Arial" charset="0"/>
              </a:rPr>
              <a:t>Web page stored on Unix server</a:t>
            </a:r>
          </a:p>
        </p:txBody>
      </p:sp>
      <p:grpSp>
        <p:nvGrpSpPr>
          <p:cNvPr id="3" name="Group 13"/>
          <p:cNvGrpSpPr>
            <a:grpSpLocks/>
          </p:cNvGrpSpPr>
          <p:nvPr/>
        </p:nvGrpSpPr>
        <p:grpSpPr bwMode="auto">
          <a:xfrm>
            <a:off x="1905000" y="2819400"/>
            <a:ext cx="4800600" cy="1219200"/>
            <a:chOff x="1200" y="1776"/>
            <a:chExt cx="3024" cy="768"/>
          </a:xfrm>
        </p:grpSpPr>
        <p:sp>
          <p:nvSpPr>
            <p:cNvPr id="3090" name="Line 14"/>
            <p:cNvSpPr>
              <a:spLocks noChangeShapeType="1"/>
            </p:cNvSpPr>
            <p:nvPr/>
          </p:nvSpPr>
          <p:spPr bwMode="auto">
            <a:xfrm>
              <a:off x="1200" y="1872"/>
              <a:ext cx="3024" cy="67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en-US" dirty="0"/>
            </a:p>
          </p:txBody>
        </p:sp>
        <p:sp>
          <p:nvSpPr>
            <p:cNvPr id="3091" name="Text Box 15"/>
            <p:cNvSpPr txBox="1">
              <a:spLocks noChangeArrowheads="1"/>
            </p:cNvSpPr>
            <p:nvPr/>
          </p:nvSpPr>
          <p:spPr bwMode="auto">
            <a:xfrm>
              <a:off x="1488" y="1776"/>
              <a:ext cx="106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CA" altLang="en-US" sz="1400" dirty="0">
                  <a:latin typeface="Arial" charset="0"/>
                </a:rPr>
                <a:t>Click on link to Applet</a:t>
              </a:r>
            </a:p>
          </p:txBody>
        </p:sp>
      </p:grpSp>
      <p:grpSp>
        <p:nvGrpSpPr>
          <p:cNvPr id="4" name="Group 16"/>
          <p:cNvGrpSpPr>
            <a:grpSpLocks/>
          </p:cNvGrpSpPr>
          <p:nvPr/>
        </p:nvGrpSpPr>
        <p:grpSpPr bwMode="auto">
          <a:xfrm>
            <a:off x="1828800" y="3124200"/>
            <a:ext cx="4867275" cy="1279525"/>
            <a:chOff x="1152" y="1968"/>
            <a:chExt cx="3066" cy="806"/>
          </a:xfrm>
        </p:grpSpPr>
        <p:sp>
          <p:nvSpPr>
            <p:cNvPr id="3088" name="Line 17"/>
            <p:cNvSpPr>
              <a:spLocks noChangeShapeType="1"/>
            </p:cNvSpPr>
            <p:nvPr/>
          </p:nvSpPr>
          <p:spPr bwMode="auto">
            <a:xfrm flipH="1" flipV="1">
              <a:off x="1152" y="1968"/>
              <a:ext cx="3024" cy="67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en-US" dirty="0"/>
            </a:p>
          </p:txBody>
        </p:sp>
        <p:sp>
          <p:nvSpPr>
            <p:cNvPr id="3089" name="Text Box 18"/>
            <p:cNvSpPr txBox="1">
              <a:spLocks noChangeArrowheads="1"/>
            </p:cNvSpPr>
            <p:nvPr/>
          </p:nvSpPr>
          <p:spPr bwMode="auto">
            <a:xfrm>
              <a:off x="2976" y="2640"/>
              <a:ext cx="124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CA" altLang="en-US" sz="1400" dirty="0">
                  <a:latin typeface="Arial" charset="0"/>
                </a:rPr>
                <a:t>Byte code is downloaded</a:t>
              </a:r>
            </a:p>
          </p:txBody>
        </p:sp>
      </p:grpSp>
      <p:sp>
        <p:nvSpPr>
          <p:cNvPr id="165907" name="Rectangle 19"/>
          <p:cNvSpPr>
            <a:spLocks noChangeArrowheads="1"/>
          </p:cNvSpPr>
          <p:nvPr/>
        </p:nvSpPr>
        <p:spPr bwMode="auto">
          <a:xfrm>
            <a:off x="838200" y="3733800"/>
            <a:ext cx="3200400" cy="838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72000" tIns="0" rIns="0" bIns="0" anchor="ct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CA" altLang="en-US" sz="1400" dirty="0">
                <a:latin typeface="Arial" charset="0"/>
              </a:rPr>
              <a:t>Virtual machine translates byte code to </a:t>
            </a:r>
          </a:p>
          <a:p>
            <a:pPr eaLnBrk="1" hangingPunct="1">
              <a:spcBef>
                <a:spcPct val="50000"/>
              </a:spcBef>
              <a:buFontTx/>
              <a:buNone/>
            </a:pPr>
            <a:r>
              <a:rPr lang="en-CA" altLang="en-US" sz="1400" dirty="0">
                <a:latin typeface="Arial" charset="0"/>
              </a:rPr>
              <a:t>native Mac code and the Applet is run</a:t>
            </a:r>
          </a:p>
        </p:txBody>
      </p:sp>
      <p:sp>
        <p:nvSpPr>
          <p:cNvPr id="3086" name="Text Box 20"/>
          <p:cNvSpPr txBox="1">
            <a:spLocks noChangeArrowheads="1"/>
          </p:cNvSpPr>
          <p:nvPr/>
        </p:nvSpPr>
        <p:spPr bwMode="auto">
          <a:xfrm>
            <a:off x="6732588" y="5661025"/>
            <a:ext cx="136683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spcBef>
                <a:spcPct val="50000"/>
              </a:spcBef>
              <a:buFontTx/>
              <a:buNone/>
            </a:pPr>
            <a:r>
              <a:rPr lang="en-CA" altLang="en-US" sz="1400" dirty="0">
                <a:latin typeface="Arial" charset="0"/>
              </a:rPr>
              <a:t>Byte code (part of web page)</a:t>
            </a:r>
            <a:endParaRPr lang="en-US" altLang="en-US" sz="1400" dirty="0">
              <a:latin typeface="Arial" charset="0"/>
            </a:endParaRPr>
          </a:p>
        </p:txBody>
      </p:sp>
      <p:sp>
        <p:nvSpPr>
          <p:cNvPr id="2" name="server"/>
          <p:cNvSpPr>
            <a:spLocks noEditPoints="1" noChangeArrowheads="1"/>
          </p:cNvSpPr>
          <p:nvPr/>
        </p:nvSpPr>
        <p:spPr bwMode="auto">
          <a:xfrm>
            <a:off x="6629400" y="1740741"/>
            <a:ext cx="1809750" cy="180975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761 w 21600"/>
              <a:gd name="T17" fmla="*/ 22454 h 21600"/>
              <a:gd name="T18" fmla="*/ 21069 w 21600"/>
              <a:gd name="T19" fmla="*/ 2828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 name="computr4"/>
          <p:cNvSpPr>
            <a:spLocks noEditPoints="1" noChangeArrowheads="1"/>
          </p:cNvSpPr>
          <p:nvPr/>
        </p:nvSpPr>
        <p:spPr bwMode="auto">
          <a:xfrm>
            <a:off x="838200" y="2393577"/>
            <a:ext cx="990600" cy="1038458"/>
          </a:xfrm>
          <a:custGeom>
            <a:avLst/>
            <a:gdLst>
              <a:gd name="T0" fmla="*/ 10800 w 21600"/>
              <a:gd name="T1" fmla="*/ 0 h 21600"/>
              <a:gd name="T2" fmla="*/ 21600 w 21600"/>
              <a:gd name="T3" fmla="*/ 10800 h 21600"/>
              <a:gd name="T4" fmla="*/ 10800 w 21600"/>
              <a:gd name="T5" fmla="*/ 21600 h 21600"/>
              <a:gd name="T6" fmla="*/ 0 w 21600"/>
              <a:gd name="T7" fmla="*/ 10800 h 21600"/>
              <a:gd name="T8" fmla="*/ 3509 w 21600"/>
              <a:gd name="T9" fmla="*/ 2414 h 21600"/>
              <a:gd name="T10" fmla="*/ 18090 w 21600"/>
              <a:gd name="T11" fmla="*/ 11028 h 21600"/>
            </a:gdLst>
            <a:ahLst/>
            <a:cxnLst>
              <a:cxn ang="0">
                <a:pos x="T0" y="T1"/>
              </a:cxn>
              <a:cxn ang="0">
                <a:pos x="T2" y="T3"/>
              </a:cxn>
              <a:cxn ang="0">
                <a:pos x="T4" y="T5"/>
              </a:cxn>
              <a:cxn ang="0">
                <a:pos x="T6" y="T7"/>
              </a:cxn>
            </a:cxnLst>
            <a:rect l="T8" t="T9" r="T10" b="T11"/>
            <a:pathLst>
              <a:path w="21600" h="21600" extrusionOk="0">
                <a:moveTo>
                  <a:pt x="10800" y="21600"/>
                </a:moveTo>
                <a:lnTo>
                  <a:pt x="19872" y="21600"/>
                </a:lnTo>
                <a:lnTo>
                  <a:pt x="19872" y="19623"/>
                </a:lnTo>
                <a:lnTo>
                  <a:pt x="21600" y="19623"/>
                </a:lnTo>
                <a:lnTo>
                  <a:pt x="21600" y="11104"/>
                </a:lnTo>
                <a:lnTo>
                  <a:pt x="21600" y="1217"/>
                </a:lnTo>
                <a:lnTo>
                  <a:pt x="21600" y="913"/>
                </a:lnTo>
                <a:lnTo>
                  <a:pt x="21384" y="761"/>
                </a:lnTo>
                <a:lnTo>
                  <a:pt x="21168" y="456"/>
                </a:lnTo>
                <a:lnTo>
                  <a:pt x="20952" y="304"/>
                </a:lnTo>
                <a:lnTo>
                  <a:pt x="20736" y="152"/>
                </a:lnTo>
                <a:lnTo>
                  <a:pt x="20520" y="0"/>
                </a:lnTo>
                <a:lnTo>
                  <a:pt x="19872" y="0"/>
                </a:lnTo>
                <a:lnTo>
                  <a:pt x="19440" y="0"/>
                </a:lnTo>
                <a:lnTo>
                  <a:pt x="10800" y="0"/>
                </a:lnTo>
                <a:lnTo>
                  <a:pt x="1944" y="0"/>
                </a:lnTo>
                <a:lnTo>
                  <a:pt x="1512" y="0"/>
                </a:lnTo>
                <a:lnTo>
                  <a:pt x="1080" y="0"/>
                </a:lnTo>
                <a:lnTo>
                  <a:pt x="648" y="152"/>
                </a:lnTo>
                <a:lnTo>
                  <a:pt x="432" y="304"/>
                </a:lnTo>
                <a:lnTo>
                  <a:pt x="216" y="456"/>
                </a:lnTo>
                <a:lnTo>
                  <a:pt x="0" y="761"/>
                </a:lnTo>
                <a:lnTo>
                  <a:pt x="0" y="913"/>
                </a:lnTo>
                <a:lnTo>
                  <a:pt x="0" y="1217"/>
                </a:lnTo>
                <a:lnTo>
                  <a:pt x="0" y="11104"/>
                </a:lnTo>
                <a:lnTo>
                  <a:pt x="0" y="19623"/>
                </a:lnTo>
                <a:lnTo>
                  <a:pt x="1728" y="19623"/>
                </a:lnTo>
                <a:lnTo>
                  <a:pt x="1728" y="21600"/>
                </a:lnTo>
                <a:lnTo>
                  <a:pt x="10800" y="21600"/>
                </a:lnTo>
                <a:close/>
              </a:path>
              <a:path w="21600" h="21600" extrusionOk="0">
                <a:moveTo>
                  <a:pt x="17496" y="11256"/>
                </a:moveTo>
                <a:lnTo>
                  <a:pt x="17712" y="11256"/>
                </a:lnTo>
                <a:lnTo>
                  <a:pt x="17928" y="11256"/>
                </a:lnTo>
                <a:lnTo>
                  <a:pt x="17928" y="11104"/>
                </a:lnTo>
                <a:lnTo>
                  <a:pt x="18144" y="11104"/>
                </a:lnTo>
                <a:lnTo>
                  <a:pt x="18144" y="10952"/>
                </a:lnTo>
                <a:lnTo>
                  <a:pt x="18144" y="10800"/>
                </a:lnTo>
                <a:lnTo>
                  <a:pt x="18144" y="2586"/>
                </a:lnTo>
                <a:lnTo>
                  <a:pt x="18144" y="2434"/>
                </a:lnTo>
                <a:lnTo>
                  <a:pt x="18144" y="2282"/>
                </a:lnTo>
                <a:lnTo>
                  <a:pt x="17928" y="2130"/>
                </a:lnTo>
                <a:lnTo>
                  <a:pt x="17712" y="1977"/>
                </a:lnTo>
                <a:lnTo>
                  <a:pt x="17496" y="1977"/>
                </a:lnTo>
                <a:lnTo>
                  <a:pt x="3888" y="1977"/>
                </a:lnTo>
                <a:lnTo>
                  <a:pt x="3672" y="1977"/>
                </a:lnTo>
                <a:lnTo>
                  <a:pt x="3456" y="1977"/>
                </a:lnTo>
                <a:lnTo>
                  <a:pt x="3456" y="2130"/>
                </a:lnTo>
                <a:lnTo>
                  <a:pt x="3240" y="2130"/>
                </a:lnTo>
                <a:lnTo>
                  <a:pt x="3240" y="2282"/>
                </a:lnTo>
                <a:lnTo>
                  <a:pt x="3024" y="2282"/>
                </a:lnTo>
                <a:lnTo>
                  <a:pt x="3024" y="2434"/>
                </a:lnTo>
                <a:lnTo>
                  <a:pt x="3024" y="2586"/>
                </a:lnTo>
                <a:lnTo>
                  <a:pt x="3024" y="10800"/>
                </a:lnTo>
                <a:lnTo>
                  <a:pt x="3024" y="10952"/>
                </a:lnTo>
                <a:lnTo>
                  <a:pt x="3240" y="11104"/>
                </a:lnTo>
                <a:lnTo>
                  <a:pt x="3456" y="11256"/>
                </a:lnTo>
                <a:lnTo>
                  <a:pt x="3672" y="11256"/>
                </a:lnTo>
                <a:lnTo>
                  <a:pt x="3888" y="11256"/>
                </a:lnTo>
                <a:lnTo>
                  <a:pt x="17496" y="11256"/>
                </a:lnTo>
                <a:moveTo>
                  <a:pt x="2808" y="19623"/>
                </a:moveTo>
                <a:lnTo>
                  <a:pt x="2808" y="19927"/>
                </a:lnTo>
                <a:lnTo>
                  <a:pt x="2808" y="21144"/>
                </a:lnTo>
                <a:lnTo>
                  <a:pt x="2808" y="21600"/>
                </a:lnTo>
                <a:lnTo>
                  <a:pt x="2808" y="19623"/>
                </a:lnTo>
                <a:moveTo>
                  <a:pt x="4104" y="19623"/>
                </a:moveTo>
                <a:lnTo>
                  <a:pt x="4104" y="19927"/>
                </a:lnTo>
                <a:lnTo>
                  <a:pt x="4104" y="21144"/>
                </a:lnTo>
                <a:lnTo>
                  <a:pt x="4104" y="21600"/>
                </a:lnTo>
                <a:lnTo>
                  <a:pt x="4104" y="19623"/>
                </a:lnTo>
                <a:moveTo>
                  <a:pt x="5184" y="19623"/>
                </a:moveTo>
                <a:lnTo>
                  <a:pt x="5184" y="19927"/>
                </a:lnTo>
                <a:lnTo>
                  <a:pt x="5184" y="21144"/>
                </a:lnTo>
                <a:lnTo>
                  <a:pt x="5184" y="21600"/>
                </a:lnTo>
                <a:lnTo>
                  <a:pt x="5184" y="19623"/>
                </a:lnTo>
                <a:moveTo>
                  <a:pt x="6480" y="19623"/>
                </a:moveTo>
                <a:lnTo>
                  <a:pt x="6480" y="19927"/>
                </a:lnTo>
                <a:lnTo>
                  <a:pt x="6480" y="21144"/>
                </a:lnTo>
                <a:lnTo>
                  <a:pt x="6480" y="21600"/>
                </a:lnTo>
                <a:lnTo>
                  <a:pt x="6480" y="19623"/>
                </a:lnTo>
                <a:moveTo>
                  <a:pt x="7560" y="19623"/>
                </a:moveTo>
                <a:lnTo>
                  <a:pt x="7560" y="19927"/>
                </a:lnTo>
                <a:lnTo>
                  <a:pt x="7560" y="21144"/>
                </a:lnTo>
                <a:lnTo>
                  <a:pt x="7560" y="21600"/>
                </a:lnTo>
                <a:lnTo>
                  <a:pt x="7560" y="19623"/>
                </a:lnTo>
                <a:moveTo>
                  <a:pt x="8856" y="19623"/>
                </a:moveTo>
                <a:lnTo>
                  <a:pt x="8856" y="19927"/>
                </a:lnTo>
                <a:lnTo>
                  <a:pt x="8856" y="21144"/>
                </a:lnTo>
                <a:lnTo>
                  <a:pt x="8856" y="21600"/>
                </a:lnTo>
                <a:lnTo>
                  <a:pt x="8856" y="19623"/>
                </a:lnTo>
                <a:moveTo>
                  <a:pt x="10152" y="19623"/>
                </a:moveTo>
                <a:lnTo>
                  <a:pt x="10152" y="19927"/>
                </a:lnTo>
                <a:lnTo>
                  <a:pt x="10152" y="21144"/>
                </a:lnTo>
                <a:lnTo>
                  <a:pt x="10152" y="21600"/>
                </a:lnTo>
                <a:lnTo>
                  <a:pt x="10152" y="19623"/>
                </a:lnTo>
                <a:moveTo>
                  <a:pt x="11232" y="19623"/>
                </a:moveTo>
                <a:lnTo>
                  <a:pt x="11232" y="19927"/>
                </a:lnTo>
                <a:lnTo>
                  <a:pt x="11232" y="21144"/>
                </a:lnTo>
                <a:lnTo>
                  <a:pt x="11232" y="21600"/>
                </a:lnTo>
                <a:lnTo>
                  <a:pt x="11232" y="19623"/>
                </a:lnTo>
                <a:moveTo>
                  <a:pt x="12528" y="19623"/>
                </a:moveTo>
                <a:lnTo>
                  <a:pt x="12528" y="19927"/>
                </a:lnTo>
                <a:lnTo>
                  <a:pt x="12528" y="21144"/>
                </a:lnTo>
                <a:lnTo>
                  <a:pt x="12528" y="21600"/>
                </a:lnTo>
                <a:lnTo>
                  <a:pt x="12528" y="19623"/>
                </a:lnTo>
                <a:moveTo>
                  <a:pt x="13608" y="19623"/>
                </a:moveTo>
                <a:lnTo>
                  <a:pt x="13608" y="19927"/>
                </a:lnTo>
                <a:lnTo>
                  <a:pt x="13608" y="21144"/>
                </a:lnTo>
                <a:lnTo>
                  <a:pt x="13608" y="21600"/>
                </a:lnTo>
                <a:lnTo>
                  <a:pt x="13608" y="19623"/>
                </a:lnTo>
                <a:moveTo>
                  <a:pt x="14904" y="19623"/>
                </a:moveTo>
                <a:lnTo>
                  <a:pt x="14904" y="19927"/>
                </a:lnTo>
                <a:lnTo>
                  <a:pt x="14904" y="21144"/>
                </a:lnTo>
                <a:lnTo>
                  <a:pt x="14904" y="21600"/>
                </a:lnTo>
                <a:lnTo>
                  <a:pt x="14904" y="19623"/>
                </a:lnTo>
                <a:moveTo>
                  <a:pt x="16200" y="19623"/>
                </a:moveTo>
                <a:lnTo>
                  <a:pt x="16200" y="19927"/>
                </a:lnTo>
                <a:lnTo>
                  <a:pt x="16200" y="21144"/>
                </a:lnTo>
                <a:lnTo>
                  <a:pt x="16200" y="21600"/>
                </a:lnTo>
                <a:lnTo>
                  <a:pt x="16200" y="19623"/>
                </a:lnTo>
                <a:moveTo>
                  <a:pt x="17280" y="19623"/>
                </a:moveTo>
                <a:lnTo>
                  <a:pt x="17280" y="19927"/>
                </a:lnTo>
                <a:lnTo>
                  <a:pt x="17280" y="21144"/>
                </a:lnTo>
                <a:lnTo>
                  <a:pt x="17280" y="21600"/>
                </a:lnTo>
                <a:lnTo>
                  <a:pt x="17280" y="19623"/>
                </a:lnTo>
                <a:moveTo>
                  <a:pt x="18576" y="19623"/>
                </a:moveTo>
                <a:lnTo>
                  <a:pt x="18576" y="19927"/>
                </a:lnTo>
                <a:lnTo>
                  <a:pt x="18576" y="21144"/>
                </a:lnTo>
                <a:lnTo>
                  <a:pt x="18576" y="21600"/>
                </a:lnTo>
                <a:lnTo>
                  <a:pt x="18576" y="19623"/>
                </a:lnTo>
                <a:moveTo>
                  <a:pt x="19872" y="19623"/>
                </a:moveTo>
                <a:lnTo>
                  <a:pt x="16848" y="19623"/>
                </a:lnTo>
                <a:lnTo>
                  <a:pt x="5400" y="19623"/>
                </a:lnTo>
                <a:lnTo>
                  <a:pt x="1728" y="19623"/>
                </a:lnTo>
                <a:lnTo>
                  <a:pt x="19872" y="19623"/>
                </a:lnTo>
                <a:moveTo>
                  <a:pt x="12096" y="14146"/>
                </a:moveTo>
                <a:lnTo>
                  <a:pt x="12096" y="13386"/>
                </a:lnTo>
                <a:lnTo>
                  <a:pt x="19224" y="13386"/>
                </a:lnTo>
                <a:lnTo>
                  <a:pt x="19224" y="14146"/>
                </a:lnTo>
                <a:lnTo>
                  <a:pt x="12096" y="14146"/>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 name="computr1"/>
          <p:cNvSpPr>
            <a:spLocks noEditPoints="1" noChangeArrowheads="1"/>
          </p:cNvSpPr>
          <p:nvPr/>
        </p:nvSpPr>
        <p:spPr bwMode="auto">
          <a:xfrm>
            <a:off x="805656" y="4805782"/>
            <a:ext cx="904875" cy="1011237"/>
          </a:xfrm>
          <a:custGeom>
            <a:avLst/>
            <a:gdLst>
              <a:gd name="T0" fmla="*/ 19535 w 21600"/>
              <a:gd name="T1" fmla="*/ 0 h 21600"/>
              <a:gd name="T2" fmla="*/ 10800 w 21600"/>
              <a:gd name="T3" fmla="*/ 0 h 21600"/>
              <a:gd name="T4" fmla="*/ 2065 w 21600"/>
              <a:gd name="T5" fmla="*/ 0 h 21600"/>
              <a:gd name="T6" fmla="*/ 0 w 21600"/>
              <a:gd name="T7" fmla="*/ 15388 h 21600"/>
              <a:gd name="T8" fmla="*/ 0 w 21600"/>
              <a:gd name="T9" fmla="*/ 21600 h 21600"/>
              <a:gd name="T10" fmla="*/ 10800 w 21600"/>
              <a:gd name="T11" fmla="*/ 21600 h 21600"/>
              <a:gd name="T12" fmla="*/ 21600 w 21600"/>
              <a:gd name="T13" fmla="*/ 21600 h 21600"/>
              <a:gd name="T14" fmla="*/ 21600 w 21600"/>
              <a:gd name="T15" fmla="*/ 15388 h 21600"/>
              <a:gd name="T16" fmla="*/ 19535 w 21600"/>
              <a:gd name="T17" fmla="*/ 13553 h 21600"/>
              <a:gd name="T18" fmla="*/ 2065 w 21600"/>
              <a:gd name="T19" fmla="*/ 13553 h 21600"/>
              <a:gd name="T20" fmla="*/ 2065 w 21600"/>
              <a:gd name="T21" fmla="*/ 6776 h 21600"/>
              <a:gd name="T22" fmla="*/ 19535 w 21600"/>
              <a:gd name="T23" fmla="*/ 6776 h 21600"/>
              <a:gd name="T24" fmla="*/ 0 w 21600"/>
              <a:gd name="T25" fmla="*/ 18494 h 21600"/>
              <a:gd name="T26" fmla="*/ 21600 w 21600"/>
              <a:gd name="T27" fmla="*/ 18494 h 21600"/>
              <a:gd name="T28" fmla="*/ 4923 w 21600"/>
              <a:gd name="T29" fmla="*/ 2541 h 21600"/>
              <a:gd name="T30" fmla="*/ 16756 w 21600"/>
              <a:gd name="T31" fmla="*/ 11153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T28" t="T29" r="T30" b="T31"/>
            <a:pathLst>
              <a:path w="21600" h="21600" extrusionOk="0">
                <a:moveTo>
                  <a:pt x="16994" y="15388"/>
                </a:moveTo>
                <a:lnTo>
                  <a:pt x="16994" y="13553"/>
                </a:lnTo>
                <a:lnTo>
                  <a:pt x="19535" y="13553"/>
                </a:lnTo>
                <a:lnTo>
                  <a:pt x="19535" y="10729"/>
                </a:lnTo>
                <a:lnTo>
                  <a:pt x="19535" y="6776"/>
                </a:lnTo>
                <a:lnTo>
                  <a:pt x="19535" y="0"/>
                </a:lnTo>
                <a:lnTo>
                  <a:pt x="10800" y="0"/>
                </a:lnTo>
                <a:lnTo>
                  <a:pt x="2065" y="0"/>
                </a:lnTo>
                <a:lnTo>
                  <a:pt x="2065" y="6776"/>
                </a:lnTo>
                <a:lnTo>
                  <a:pt x="2065" y="10729"/>
                </a:lnTo>
                <a:lnTo>
                  <a:pt x="2065" y="13553"/>
                </a:lnTo>
                <a:lnTo>
                  <a:pt x="4606" y="13553"/>
                </a:lnTo>
                <a:lnTo>
                  <a:pt x="4606" y="15388"/>
                </a:lnTo>
                <a:lnTo>
                  <a:pt x="0" y="15388"/>
                </a:lnTo>
                <a:lnTo>
                  <a:pt x="0" y="21600"/>
                </a:lnTo>
                <a:lnTo>
                  <a:pt x="10800" y="21600"/>
                </a:lnTo>
                <a:lnTo>
                  <a:pt x="21600" y="21600"/>
                </a:lnTo>
                <a:lnTo>
                  <a:pt x="21600" y="15388"/>
                </a:lnTo>
                <a:lnTo>
                  <a:pt x="16994" y="15388"/>
                </a:lnTo>
                <a:close/>
              </a:path>
              <a:path w="21600" h="21600" extrusionOk="0">
                <a:moveTo>
                  <a:pt x="4606" y="15388"/>
                </a:moveTo>
                <a:lnTo>
                  <a:pt x="4606" y="13553"/>
                </a:lnTo>
                <a:lnTo>
                  <a:pt x="16994" y="13553"/>
                </a:lnTo>
                <a:lnTo>
                  <a:pt x="16994" y="15388"/>
                </a:lnTo>
                <a:lnTo>
                  <a:pt x="4606" y="15388"/>
                </a:lnTo>
              </a:path>
              <a:path w="21600" h="21600" extrusionOk="0">
                <a:moveTo>
                  <a:pt x="4606" y="11294"/>
                </a:moveTo>
                <a:lnTo>
                  <a:pt x="4606" y="2259"/>
                </a:lnTo>
                <a:lnTo>
                  <a:pt x="16994" y="2259"/>
                </a:lnTo>
                <a:lnTo>
                  <a:pt x="16994" y="11294"/>
                </a:lnTo>
                <a:lnTo>
                  <a:pt x="4606" y="11294"/>
                </a:lnTo>
                <a:moveTo>
                  <a:pt x="13976" y="17082"/>
                </a:moveTo>
                <a:lnTo>
                  <a:pt x="13976" y="16376"/>
                </a:lnTo>
                <a:lnTo>
                  <a:pt x="20171" y="16376"/>
                </a:lnTo>
                <a:lnTo>
                  <a:pt x="20171" y="17082"/>
                </a:lnTo>
                <a:lnTo>
                  <a:pt x="13976" y="17082"/>
                </a:lnTo>
              </a:path>
            </a:pathLst>
          </a:custGeom>
          <a:solidFill>
            <a:srgbClr val="FFFFCC"/>
          </a:solidFill>
          <a:ln w="9525">
            <a:solidFill>
              <a:srgbClr val="000000"/>
            </a:solidFill>
            <a:miter lim="800000"/>
            <a:headEnd/>
            <a:tailEnd/>
          </a:ln>
          <a:effectLst/>
          <a:extLst>
            <a:ext uri="{AF507438-7753-43E0-B8FC-AC1667EBCBE1}">
              <a14:hiddenEffects xmlns:a14="http://schemas.microsoft.com/office/drawing/2010/main">
                <a:effectLst>
                  <a:outerShdw dist="107763" dir="135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pic>
        <p:nvPicPr>
          <p:cNvPr id="6554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5960" y="3857625"/>
            <a:ext cx="1683190" cy="153035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1588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59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907"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1: Example Of Saving </a:t>
            </a:r>
            <a:r>
              <a:rPr lang="en-US" dirty="0" smtClean="0"/>
              <a:t>(WordPad)</a:t>
            </a:r>
            <a:endParaRPr lang="en-CA" dirty="0"/>
          </a:p>
        </p:txBody>
      </p:sp>
      <p:pic>
        <p:nvPicPr>
          <p:cNvPr id="4" name="Picture 3"/>
          <p:cNvPicPr>
            <a:picLocks noChangeAspect="1"/>
          </p:cNvPicPr>
          <p:nvPr/>
        </p:nvPicPr>
        <p:blipFill>
          <a:blip r:embed="rId2"/>
          <a:stretch>
            <a:fillRect/>
          </a:stretch>
        </p:blipFill>
        <p:spPr>
          <a:xfrm>
            <a:off x="2892425" y="1728787"/>
            <a:ext cx="5705475" cy="657225"/>
          </a:xfrm>
          <a:prstGeom prst="rect">
            <a:avLst/>
          </a:prstGeom>
        </p:spPr>
      </p:pic>
      <p:sp>
        <p:nvSpPr>
          <p:cNvPr id="5" name="Rectangle 4"/>
          <p:cNvSpPr/>
          <p:nvPr/>
        </p:nvSpPr>
        <p:spPr bwMode="auto">
          <a:xfrm>
            <a:off x="307517" y="2640339"/>
            <a:ext cx="2047755" cy="1571443"/>
          </a:xfrm>
          <a:prstGeom prst="rect">
            <a:avLst/>
          </a:prstGeom>
          <a:solidFill>
            <a:srgbClr val="FFFFCC"/>
          </a:solidFill>
          <a:ln w="38100" cap="flat" cmpd="sng" algn="ctr">
            <a:solidFill>
              <a:schemeClr val="tx1"/>
            </a:solidFill>
            <a:prstDash val="solid"/>
            <a:round/>
            <a:headEnd type="none" w="sm" len="sm"/>
            <a:tailEnd type="none"/>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600" dirty="0" smtClean="0"/>
              <a:t>Select “Save As” from the menu and then the file type as “Text document” but change the suffix from ‘</a:t>
            </a:r>
            <a:r>
              <a:rPr lang="en-US" sz="1600" dirty="0" smtClean="0">
                <a:latin typeface="Consolas" panose="020B0609020204030204" pitchFamily="49" charset="0"/>
              </a:rPr>
              <a:t>txt</a:t>
            </a:r>
            <a:r>
              <a:rPr lang="en-US" sz="1600" dirty="0" smtClean="0"/>
              <a:t>’ to ‘</a:t>
            </a:r>
            <a:r>
              <a:rPr lang="en-US" sz="1600" dirty="0" smtClean="0">
                <a:latin typeface="Consolas" panose="020B0609020204030204" pitchFamily="49" charset="0"/>
              </a:rPr>
              <a:t>java</a:t>
            </a:r>
            <a:r>
              <a:rPr lang="en-US" sz="1600" dirty="0" smtClean="0"/>
              <a:t>’</a:t>
            </a:r>
            <a:endParaRPr lang="en-CA" sz="1600" dirty="0" smtClean="0"/>
          </a:p>
        </p:txBody>
      </p:sp>
      <p:cxnSp>
        <p:nvCxnSpPr>
          <p:cNvPr id="6" name="Straight Arrow Connector 5"/>
          <p:cNvCxnSpPr>
            <a:stCxn id="5" idx="3"/>
          </p:cNvCxnSpPr>
          <p:nvPr/>
        </p:nvCxnSpPr>
        <p:spPr bwMode="auto">
          <a:xfrm flipV="1">
            <a:off x="2355272" y="2133600"/>
            <a:ext cx="1399310" cy="1292461"/>
          </a:xfrm>
          <a:prstGeom prst="straightConnector1">
            <a:avLst/>
          </a:prstGeom>
          <a:noFill/>
          <a:ln w="38100" cap="flat" cmpd="sng" algn="ctr">
            <a:solidFill>
              <a:schemeClr val="tx1"/>
            </a:solidFill>
            <a:prstDash val="solid"/>
            <a:round/>
            <a:headEnd type="none" w="sm" len="sm"/>
            <a:tailEnd type="triangle"/>
          </a:ln>
          <a:effectLst/>
        </p:spPr>
      </p:cxnSp>
    </p:spTree>
    <p:extLst>
      <p:ext uri="{BB962C8B-B14F-4D97-AF65-F5344CB8AC3E}">
        <p14:creationId xmlns:p14="http://schemas.microsoft.com/office/powerpoint/2010/main" val="29947613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1: Example Of Saving </a:t>
            </a:r>
            <a:r>
              <a:rPr lang="en-US" dirty="0" smtClean="0"/>
              <a:t>(Notepad++)</a:t>
            </a:r>
            <a:endParaRPr lang="en-CA" dirty="0"/>
          </a:p>
        </p:txBody>
      </p:sp>
      <p:sp>
        <p:nvSpPr>
          <p:cNvPr id="3" name="Content Placeholder 2"/>
          <p:cNvSpPr>
            <a:spLocks noGrp="1"/>
          </p:cNvSpPr>
          <p:nvPr>
            <p:ph idx="1"/>
          </p:nvPr>
        </p:nvSpPr>
        <p:spPr/>
        <p:txBody>
          <a:bodyPr/>
          <a:lstStyle/>
          <a:p>
            <a:r>
              <a:rPr lang="en-US" dirty="0" smtClean="0"/>
              <a:t>“Save as” type: Java source file.</a:t>
            </a:r>
            <a:endParaRPr lang="en-C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076" y="1588398"/>
            <a:ext cx="7645047" cy="3792041"/>
          </a:xfrm>
          <a:prstGeom prst="rect">
            <a:avLst/>
          </a:prstGeom>
        </p:spPr>
      </p:pic>
    </p:spTree>
    <p:extLst>
      <p:ext uri="{BB962C8B-B14F-4D97-AF65-F5344CB8AC3E}">
        <p14:creationId xmlns:p14="http://schemas.microsoft.com/office/powerpoint/2010/main" val="37706128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Step 2: Starting A Command Line (Windows </a:t>
            </a:r>
            <a:r>
              <a:rPr lang="en-US" sz="2800" dirty="0" smtClean="0">
                <a:latin typeface="Consolas" panose="020B0609020204030204" pitchFamily="49" charset="0"/>
              </a:rPr>
              <a:t>Cmd</a:t>
            </a:r>
            <a:r>
              <a:rPr lang="en-US" sz="2800" dirty="0" smtClean="0"/>
              <a:t>)</a:t>
            </a:r>
            <a:endParaRPr lang="en-CA" sz="2800" dirty="0"/>
          </a:p>
        </p:txBody>
      </p:sp>
      <p:sp>
        <p:nvSpPr>
          <p:cNvPr id="3" name="Content Placeholder 2"/>
          <p:cNvSpPr>
            <a:spLocks noGrp="1"/>
          </p:cNvSpPr>
          <p:nvPr>
            <p:ph idx="1"/>
          </p:nvPr>
        </p:nvSpPr>
        <p:spPr/>
        <p:txBody>
          <a:bodyPr/>
          <a:lstStyle/>
          <a:p>
            <a:r>
              <a:rPr lang="en-US" dirty="0" smtClean="0"/>
              <a:t>Click on the </a:t>
            </a:r>
            <a:r>
              <a:rPr lang="en-US" dirty="0" smtClean="0">
                <a:latin typeface="Consolas" panose="020B0609020204030204" pitchFamily="49" charset="0"/>
              </a:rPr>
              <a:t>Start</a:t>
            </a:r>
            <a:r>
              <a:rPr lang="en-US" dirty="0" smtClean="0"/>
              <a:t> button and type ‘</a:t>
            </a:r>
            <a:r>
              <a:rPr lang="en-US" dirty="0" smtClean="0">
                <a:latin typeface="Consolas" panose="020B0609020204030204" pitchFamily="49" charset="0"/>
              </a:rPr>
              <a:t>cmd</a:t>
            </a:r>
            <a:r>
              <a:rPr lang="en-US" dirty="0" smtClean="0"/>
              <a:t>’</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Click on the ‘Open’ option for the Command Prompt (you may need to click on “Run as Administrator” if you are not currently running an administrator account).</a:t>
            </a:r>
            <a:endParaRPr lang="en-CA"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428" y="1614197"/>
            <a:ext cx="3737172" cy="3103133"/>
          </a:xfrm>
          <a:prstGeom prst="rect">
            <a:avLst/>
          </a:prstGeom>
        </p:spPr>
      </p:pic>
    </p:spTree>
    <p:extLst>
      <p:ext uri="{BB962C8B-B14F-4D97-AF65-F5344CB8AC3E}">
        <p14:creationId xmlns:p14="http://schemas.microsoft.com/office/powerpoint/2010/main" val="24649086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3A: Compile The Program</a:t>
            </a:r>
            <a:endParaRPr lang="en-CA" dirty="0"/>
          </a:p>
        </p:txBody>
      </p:sp>
      <p:sp>
        <p:nvSpPr>
          <p:cNvPr id="3" name="Content Placeholder 2"/>
          <p:cNvSpPr>
            <a:spLocks noGrp="1"/>
          </p:cNvSpPr>
          <p:nvPr>
            <p:ph idx="1"/>
          </p:nvPr>
        </p:nvSpPr>
        <p:spPr/>
        <p:txBody>
          <a:bodyPr/>
          <a:lstStyle/>
          <a:p>
            <a:r>
              <a:rPr lang="en-US" dirty="0" smtClean="0"/>
              <a:t>What’s needed: The location opened by the prompt matches the recommended location for this example (for me its </a:t>
            </a:r>
            <a:r>
              <a:rPr lang="en-US" dirty="0" smtClean="0">
                <a:latin typeface="Consolas" panose="020B0609020204030204" pitchFamily="49" charset="0"/>
              </a:rPr>
              <a:t>C:\Users\James Tam</a:t>
            </a:r>
            <a:r>
              <a:rPr lang="en-US" dirty="0" smtClean="0"/>
              <a:t>).</a:t>
            </a:r>
          </a:p>
          <a:p>
            <a:r>
              <a:rPr lang="en-US" dirty="0" smtClean="0"/>
              <a:t>Compile the program (translate to machine/binary) by typing the following at the command line and then hit enter: </a:t>
            </a:r>
            <a:r>
              <a:rPr lang="en-US" dirty="0" smtClean="0">
                <a:latin typeface="Consolas" panose="020B0609020204030204" pitchFamily="49" charset="0"/>
              </a:rPr>
              <a:t>javac Smallest.java</a:t>
            </a:r>
          </a:p>
          <a:p>
            <a:r>
              <a:rPr lang="en-US" dirty="0" smtClean="0">
                <a:cs typeface="Calibri" panose="020F0502020204030204" pitchFamily="34" charset="0"/>
              </a:rPr>
              <a:t>In this case there were no syntax errors and after compilation the command prompt returns.</a:t>
            </a:r>
            <a:endParaRPr lang="en-CA" dirty="0">
              <a:cs typeface="Calibri" panose="020F0502020204030204" pitchFamily="34" charset="0"/>
            </a:endParaRPr>
          </a:p>
        </p:txBody>
      </p:sp>
      <p:pic>
        <p:nvPicPr>
          <p:cNvPr id="5" name="Picture 4"/>
          <p:cNvPicPr>
            <a:picLocks noChangeAspect="1"/>
          </p:cNvPicPr>
          <p:nvPr/>
        </p:nvPicPr>
        <p:blipFill>
          <a:blip r:embed="rId2"/>
          <a:stretch>
            <a:fillRect/>
          </a:stretch>
        </p:blipFill>
        <p:spPr>
          <a:xfrm>
            <a:off x="777586" y="4379336"/>
            <a:ext cx="5803323" cy="1805886"/>
          </a:xfrm>
          <a:prstGeom prst="rect">
            <a:avLst/>
          </a:prstGeom>
        </p:spPr>
      </p:pic>
    </p:spTree>
    <p:extLst>
      <p:ext uri="{BB962C8B-B14F-4D97-AF65-F5344CB8AC3E}">
        <p14:creationId xmlns:p14="http://schemas.microsoft.com/office/powerpoint/2010/main" val="3554183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a:t>
            </a:r>
            <a:r>
              <a:rPr lang="en-US" dirty="0" smtClean="0"/>
              <a:t>3B: Run </a:t>
            </a:r>
            <a:r>
              <a:rPr lang="en-US" dirty="0"/>
              <a:t>The Program</a:t>
            </a:r>
            <a:endParaRPr lang="en-CA" dirty="0"/>
          </a:p>
        </p:txBody>
      </p:sp>
      <p:sp>
        <p:nvSpPr>
          <p:cNvPr id="3" name="Content Placeholder 2"/>
          <p:cNvSpPr>
            <a:spLocks noGrp="1"/>
          </p:cNvSpPr>
          <p:nvPr>
            <p:ph idx="1"/>
          </p:nvPr>
        </p:nvSpPr>
        <p:spPr/>
        <p:txBody>
          <a:bodyPr/>
          <a:lstStyle/>
          <a:p>
            <a:r>
              <a:rPr lang="en-US" dirty="0" smtClean="0"/>
              <a:t>Run the </a:t>
            </a:r>
            <a:r>
              <a:rPr lang="en-US" dirty="0"/>
              <a:t>J</a:t>
            </a:r>
            <a:r>
              <a:rPr lang="en-US" dirty="0" smtClean="0"/>
              <a:t>ava interpreter (which runs your program) by typing the following at the command line and hitting enter: </a:t>
            </a:r>
            <a:r>
              <a:rPr lang="en-US" dirty="0" smtClean="0">
                <a:latin typeface="Consolas" panose="020B0609020204030204" pitchFamily="49" charset="0"/>
              </a:rPr>
              <a:t>java Smallest </a:t>
            </a:r>
            <a:endParaRPr lang="en-CA" dirty="0">
              <a:latin typeface="Consolas" panose="020B0609020204030204" pitchFamily="49" charset="0"/>
            </a:endParaRPr>
          </a:p>
        </p:txBody>
      </p:sp>
      <p:pic>
        <p:nvPicPr>
          <p:cNvPr id="4" name="Picture 3"/>
          <p:cNvPicPr>
            <a:picLocks noChangeAspect="1"/>
          </p:cNvPicPr>
          <p:nvPr/>
        </p:nvPicPr>
        <p:blipFill>
          <a:blip r:embed="rId2"/>
          <a:stretch>
            <a:fillRect/>
          </a:stretch>
        </p:blipFill>
        <p:spPr>
          <a:xfrm>
            <a:off x="2347768" y="2232798"/>
            <a:ext cx="6523759" cy="2030073"/>
          </a:xfrm>
          <a:prstGeom prst="rect">
            <a:avLst/>
          </a:prstGeom>
        </p:spPr>
      </p:pic>
      <p:sp>
        <p:nvSpPr>
          <p:cNvPr id="5" name="Freeform 4"/>
          <p:cNvSpPr/>
          <p:nvPr/>
        </p:nvSpPr>
        <p:spPr bwMode="auto">
          <a:xfrm>
            <a:off x="2244436" y="3353719"/>
            <a:ext cx="2632567" cy="429491"/>
          </a:xfrm>
          <a:custGeom>
            <a:avLst/>
            <a:gdLst>
              <a:gd name="connsiteX0" fmla="*/ 235527 w 2632567"/>
              <a:gd name="connsiteY0" fmla="*/ 374072 h 429491"/>
              <a:gd name="connsiteX1" fmla="*/ 1177636 w 2632567"/>
              <a:gd name="connsiteY1" fmla="*/ 415636 h 429491"/>
              <a:gd name="connsiteX2" fmla="*/ 1427018 w 2632567"/>
              <a:gd name="connsiteY2" fmla="*/ 429491 h 429491"/>
              <a:gd name="connsiteX3" fmla="*/ 1939636 w 2632567"/>
              <a:gd name="connsiteY3" fmla="*/ 415636 h 429491"/>
              <a:gd name="connsiteX4" fmla="*/ 2036618 w 2632567"/>
              <a:gd name="connsiteY4" fmla="*/ 401782 h 429491"/>
              <a:gd name="connsiteX5" fmla="*/ 2410691 w 2632567"/>
              <a:gd name="connsiteY5" fmla="*/ 387927 h 429491"/>
              <a:gd name="connsiteX6" fmla="*/ 2549236 w 2632567"/>
              <a:gd name="connsiteY6" fmla="*/ 360218 h 429491"/>
              <a:gd name="connsiteX7" fmla="*/ 2632363 w 2632567"/>
              <a:gd name="connsiteY7" fmla="*/ 304800 h 429491"/>
              <a:gd name="connsiteX8" fmla="*/ 2618509 w 2632567"/>
              <a:gd name="connsiteY8" fmla="*/ 193963 h 429491"/>
              <a:gd name="connsiteX9" fmla="*/ 2576945 w 2632567"/>
              <a:gd name="connsiteY9" fmla="*/ 166254 h 429491"/>
              <a:gd name="connsiteX10" fmla="*/ 2452254 w 2632567"/>
              <a:gd name="connsiteY10" fmla="*/ 124691 h 429491"/>
              <a:gd name="connsiteX11" fmla="*/ 2369127 w 2632567"/>
              <a:gd name="connsiteY11" fmla="*/ 96982 h 429491"/>
              <a:gd name="connsiteX12" fmla="*/ 2327563 w 2632567"/>
              <a:gd name="connsiteY12" fmla="*/ 83127 h 429491"/>
              <a:gd name="connsiteX13" fmla="*/ 1648691 w 2632567"/>
              <a:gd name="connsiteY13" fmla="*/ 55418 h 429491"/>
              <a:gd name="connsiteX14" fmla="*/ 1066800 w 2632567"/>
              <a:gd name="connsiteY14" fmla="*/ 27709 h 429491"/>
              <a:gd name="connsiteX15" fmla="*/ 720436 w 2632567"/>
              <a:gd name="connsiteY15" fmla="*/ 0 h 429491"/>
              <a:gd name="connsiteX16" fmla="*/ 443345 w 2632567"/>
              <a:gd name="connsiteY16" fmla="*/ 13854 h 429491"/>
              <a:gd name="connsiteX17" fmla="*/ 374073 w 2632567"/>
              <a:gd name="connsiteY17" fmla="*/ 27709 h 429491"/>
              <a:gd name="connsiteX18" fmla="*/ 277091 w 2632567"/>
              <a:gd name="connsiteY18" fmla="*/ 41563 h 429491"/>
              <a:gd name="connsiteX19" fmla="*/ 221673 w 2632567"/>
              <a:gd name="connsiteY19" fmla="*/ 55418 h 429491"/>
              <a:gd name="connsiteX20" fmla="*/ 152400 w 2632567"/>
              <a:gd name="connsiteY20" fmla="*/ 69272 h 429491"/>
              <a:gd name="connsiteX21" fmla="*/ 69273 w 2632567"/>
              <a:gd name="connsiteY21" fmla="*/ 110836 h 429491"/>
              <a:gd name="connsiteX22" fmla="*/ 27709 w 2632567"/>
              <a:gd name="connsiteY22" fmla="*/ 124691 h 429491"/>
              <a:gd name="connsiteX23" fmla="*/ 0 w 2632567"/>
              <a:gd name="connsiteY23" fmla="*/ 166254 h 429491"/>
              <a:gd name="connsiteX24" fmla="*/ 27709 w 2632567"/>
              <a:gd name="connsiteY24" fmla="*/ 249382 h 429491"/>
              <a:gd name="connsiteX25" fmla="*/ 41563 w 2632567"/>
              <a:gd name="connsiteY25" fmla="*/ 290945 h 429491"/>
              <a:gd name="connsiteX26" fmla="*/ 207818 w 2632567"/>
              <a:gd name="connsiteY26" fmla="*/ 332509 h 429491"/>
              <a:gd name="connsiteX27" fmla="*/ 235527 w 2632567"/>
              <a:gd name="connsiteY27" fmla="*/ 374072 h 429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32567" h="429491">
                <a:moveTo>
                  <a:pt x="235527" y="374072"/>
                </a:moveTo>
                <a:cubicBezTo>
                  <a:pt x="397163" y="387926"/>
                  <a:pt x="863634" y="401031"/>
                  <a:pt x="1177636" y="415636"/>
                </a:cubicBezTo>
                <a:cubicBezTo>
                  <a:pt x="1260802" y="419504"/>
                  <a:pt x="1343762" y="429491"/>
                  <a:pt x="1427018" y="429491"/>
                </a:cubicBezTo>
                <a:cubicBezTo>
                  <a:pt x="1597953" y="429491"/>
                  <a:pt x="1768763" y="420254"/>
                  <a:pt x="1939636" y="415636"/>
                </a:cubicBezTo>
                <a:cubicBezTo>
                  <a:pt x="1971963" y="411018"/>
                  <a:pt x="2004019" y="403700"/>
                  <a:pt x="2036618" y="401782"/>
                </a:cubicBezTo>
                <a:cubicBezTo>
                  <a:pt x="2161179" y="394455"/>
                  <a:pt x="2286143" y="395476"/>
                  <a:pt x="2410691" y="387927"/>
                </a:cubicBezTo>
                <a:cubicBezTo>
                  <a:pt x="2455525" y="385210"/>
                  <a:pt x="2505252" y="371213"/>
                  <a:pt x="2549236" y="360218"/>
                </a:cubicBezTo>
                <a:cubicBezTo>
                  <a:pt x="2576945" y="341745"/>
                  <a:pt x="2636493" y="337845"/>
                  <a:pt x="2632363" y="304800"/>
                </a:cubicBezTo>
                <a:cubicBezTo>
                  <a:pt x="2627745" y="267854"/>
                  <a:pt x="2632337" y="228533"/>
                  <a:pt x="2618509" y="193963"/>
                </a:cubicBezTo>
                <a:cubicBezTo>
                  <a:pt x="2612325" y="178503"/>
                  <a:pt x="2592161" y="173017"/>
                  <a:pt x="2576945" y="166254"/>
                </a:cubicBezTo>
                <a:cubicBezTo>
                  <a:pt x="2576925" y="166245"/>
                  <a:pt x="2473046" y="131622"/>
                  <a:pt x="2452254" y="124691"/>
                </a:cubicBezTo>
                <a:lnTo>
                  <a:pt x="2369127" y="96982"/>
                </a:lnTo>
                <a:cubicBezTo>
                  <a:pt x="2355272" y="92364"/>
                  <a:pt x="2341884" y="85991"/>
                  <a:pt x="2327563" y="83127"/>
                </a:cubicBezTo>
                <a:cubicBezTo>
                  <a:pt x="2058986" y="29409"/>
                  <a:pt x="2281833" y="69807"/>
                  <a:pt x="1648691" y="55418"/>
                </a:cubicBezTo>
                <a:cubicBezTo>
                  <a:pt x="1255978" y="19716"/>
                  <a:pt x="1821519" y="68140"/>
                  <a:pt x="1066800" y="27709"/>
                </a:cubicBezTo>
                <a:cubicBezTo>
                  <a:pt x="951142" y="21513"/>
                  <a:pt x="720436" y="0"/>
                  <a:pt x="720436" y="0"/>
                </a:cubicBezTo>
                <a:cubicBezTo>
                  <a:pt x="628072" y="4618"/>
                  <a:pt x="535530" y="6479"/>
                  <a:pt x="443345" y="13854"/>
                </a:cubicBezTo>
                <a:cubicBezTo>
                  <a:pt x="419872" y="15732"/>
                  <a:pt x="397301" y="23838"/>
                  <a:pt x="374073" y="27709"/>
                </a:cubicBezTo>
                <a:cubicBezTo>
                  <a:pt x="341862" y="33078"/>
                  <a:pt x="309220" y="35721"/>
                  <a:pt x="277091" y="41563"/>
                </a:cubicBezTo>
                <a:cubicBezTo>
                  <a:pt x="258357" y="44969"/>
                  <a:pt x="240261" y="51287"/>
                  <a:pt x="221673" y="55418"/>
                </a:cubicBezTo>
                <a:cubicBezTo>
                  <a:pt x="198685" y="60526"/>
                  <a:pt x="175245" y="63561"/>
                  <a:pt x="152400" y="69272"/>
                </a:cubicBezTo>
                <a:cubicBezTo>
                  <a:pt x="82754" y="86683"/>
                  <a:pt x="136994" y="76975"/>
                  <a:pt x="69273" y="110836"/>
                </a:cubicBezTo>
                <a:cubicBezTo>
                  <a:pt x="56211" y="117367"/>
                  <a:pt x="41564" y="120073"/>
                  <a:pt x="27709" y="124691"/>
                </a:cubicBezTo>
                <a:cubicBezTo>
                  <a:pt x="18473" y="138545"/>
                  <a:pt x="0" y="149603"/>
                  <a:pt x="0" y="166254"/>
                </a:cubicBezTo>
                <a:cubicBezTo>
                  <a:pt x="0" y="195462"/>
                  <a:pt x="18473" y="221673"/>
                  <a:pt x="27709" y="249382"/>
                </a:cubicBezTo>
                <a:cubicBezTo>
                  <a:pt x="32327" y="263236"/>
                  <a:pt x="27709" y="286327"/>
                  <a:pt x="41563" y="290945"/>
                </a:cubicBezTo>
                <a:cubicBezTo>
                  <a:pt x="136791" y="322687"/>
                  <a:pt x="109874" y="318517"/>
                  <a:pt x="207818" y="332509"/>
                </a:cubicBezTo>
                <a:cubicBezTo>
                  <a:pt x="212390" y="333162"/>
                  <a:pt x="73891" y="360218"/>
                  <a:pt x="235527" y="374072"/>
                </a:cubicBezTo>
                <a:close/>
              </a:path>
            </a:pathLst>
          </a:custGeom>
          <a:noFill/>
          <a:ln w="38100" cap="flat" cmpd="sng" algn="ctr">
            <a:solidFill>
              <a:srgbClr val="FF0000"/>
            </a:solidFill>
            <a:prstDash val="solid"/>
            <a:round/>
            <a:headEnd type="none" w="sm" len="sm"/>
            <a:tailEnd type="none"/>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CA" sz="1600" dirty="0" smtClean="0"/>
          </a:p>
        </p:txBody>
      </p:sp>
      <p:cxnSp>
        <p:nvCxnSpPr>
          <p:cNvPr id="7" name="Straight Arrow Connector 6"/>
          <p:cNvCxnSpPr/>
          <p:nvPr/>
        </p:nvCxnSpPr>
        <p:spPr bwMode="auto">
          <a:xfrm flipV="1">
            <a:off x="1704109" y="3594245"/>
            <a:ext cx="540327" cy="471540"/>
          </a:xfrm>
          <a:prstGeom prst="straightConnector1">
            <a:avLst/>
          </a:prstGeom>
          <a:noFill/>
          <a:ln w="38100" cap="flat" cmpd="sng" algn="ctr">
            <a:solidFill>
              <a:schemeClr val="tx1"/>
            </a:solidFill>
            <a:prstDash val="solid"/>
            <a:round/>
            <a:headEnd type="none" w="sm" len="sm"/>
            <a:tailEnd type="triangle"/>
          </a:ln>
          <a:effectLst/>
        </p:spPr>
      </p:cxnSp>
      <p:sp>
        <p:nvSpPr>
          <p:cNvPr id="9" name="Rectangle 8"/>
          <p:cNvSpPr/>
          <p:nvPr/>
        </p:nvSpPr>
        <p:spPr bwMode="auto">
          <a:xfrm>
            <a:off x="180108" y="4065785"/>
            <a:ext cx="2064328" cy="651163"/>
          </a:xfrm>
          <a:prstGeom prst="rect">
            <a:avLst/>
          </a:prstGeom>
          <a:solidFill>
            <a:srgbClr val="FFFFCC"/>
          </a:solidFill>
          <a:ln w="38100" cap="flat" cmpd="sng" algn="ctr">
            <a:solidFill>
              <a:schemeClr val="tx1"/>
            </a:solidFill>
            <a:prstDash val="solid"/>
            <a:round/>
            <a:headEnd type="none" w="sm" len="sm"/>
            <a:tailEnd type="none"/>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600" dirty="0" smtClean="0"/>
              <a:t>Result of executing the program</a:t>
            </a:r>
            <a:endParaRPr lang="en-CA" sz="1600" dirty="0" smtClean="0"/>
          </a:p>
        </p:txBody>
      </p:sp>
      <p:sp>
        <p:nvSpPr>
          <p:cNvPr id="10" name="Rectangle 9"/>
          <p:cNvSpPr/>
          <p:nvPr/>
        </p:nvSpPr>
        <p:spPr bwMode="auto">
          <a:xfrm>
            <a:off x="2347768" y="5118316"/>
            <a:ext cx="4915386" cy="1358684"/>
          </a:xfrm>
          <a:prstGeom prst="rect">
            <a:avLst/>
          </a:prstGeom>
          <a:solidFill>
            <a:srgbClr val="B2B2B2"/>
          </a:solidFill>
          <a:ln w="38100" cap="flat" cmpd="sng" algn="ctr">
            <a:solidFill>
              <a:schemeClr val="tx1"/>
            </a:solidFill>
            <a:prstDash val="solid"/>
            <a:round/>
            <a:headEnd type="none" w="sm" len="sm"/>
            <a:tailEnd type="none"/>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indent="0">
              <a:buFontTx/>
              <a:buNone/>
            </a:pPr>
            <a:r>
              <a:rPr lang="en-CA" altLang="en-US" sz="1200" dirty="0">
                <a:solidFill>
                  <a:srgbClr val="FFFFFF"/>
                </a:solidFill>
                <a:latin typeface="Consolas" pitchFamily="49" charset="0"/>
                <a:cs typeface="Consolas" pitchFamily="49" charset="0"/>
              </a:rPr>
              <a:t>public class </a:t>
            </a:r>
            <a:r>
              <a:rPr lang="en-CA" altLang="en-US" sz="1200" i="1" dirty="0">
                <a:solidFill>
                  <a:srgbClr val="FFFFFF"/>
                </a:solidFill>
                <a:latin typeface="Consolas" pitchFamily="49" charset="0"/>
                <a:cs typeface="Consolas" pitchFamily="49" charset="0"/>
              </a:rPr>
              <a:t>Smallest</a:t>
            </a:r>
          </a:p>
          <a:p>
            <a:pPr marL="0" indent="0">
              <a:buFontTx/>
              <a:buNone/>
            </a:pPr>
            <a:r>
              <a:rPr lang="en-CA" altLang="en-US" sz="1200" dirty="0">
                <a:solidFill>
                  <a:srgbClr val="FFFFFF"/>
                </a:solidFill>
                <a:latin typeface="Consolas" pitchFamily="49" charset="0"/>
                <a:cs typeface="Consolas" pitchFamily="49" charset="0"/>
              </a:rPr>
              <a:t>{</a:t>
            </a:r>
          </a:p>
          <a:p>
            <a:pPr marL="0" indent="0">
              <a:buFontTx/>
              <a:buNone/>
            </a:pPr>
            <a:r>
              <a:rPr lang="en-CA" altLang="en-US" sz="1200" dirty="0">
                <a:solidFill>
                  <a:srgbClr val="FFFFFF"/>
                </a:solidFill>
                <a:latin typeface="Consolas" pitchFamily="49" charset="0"/>
                <a:cs typeface="Consolas" pitchFamily="49" charset="0"/>
              </a:rPr>
              <a:t>    public static void </a:t>
            </a:r>
            <a:r>
              <a:rPr lang="en-CA" altLang="en-US" sz="1200" dirty="0" smtClean="0">
                <a:solidFill>
                  <a:srgbClr val="FFFFFF"/>
                </a:solidFill>
                <a:latin typeface="Consolas" pitchFamily="49" charset="0"/>
                <a:cs typeface="Consolas" pitchFamily="49" charset="0"/>
              </a:rPr>
              <a:t>main(String</a:t>
            </a:r>
            <a:r>
              <a:rPr lang="en-CA" altLang="en-US" sz="1200" dirty="0">
                <a:solidFill>
                  <a:srgbClr val="FFFFFF"/>
                </a:solidFill>
                <a:latin typeface="Consolas" pitchFamily="49" charset="0"/>
                <a:cs typeface="Consolas" pitchFamily="49" charset="0"/>
              </a:rPr>
              <a:t>[] args)</a:t>
            </a:r>
          </a:p>
          <a:p>
            <a:pPr marL="0" indent="0">
              <a:buFontTx/>
              <a:buNone/>
            </a:pPr>
            <a:r>
              <a:rPr lang="en-CA" altLang="en-US" sz="1200" dirty="0">
                <a:solidFill>
                  <a:srgbClr val="FFFFFF"/>
                </a:solidFill>
                <a:latin typeface="Consolas" pitchFamily="49" charset="0"/>
                <a:cs typeface="Consolas" pitchFamily="49" charset="0"/>
              </a:rPr>
              <a:t>    </a:t>
            </a:r>
            <a:r>
              <a:rPr lang="en-CA" altLang="en-US" sz="1200" dirty="0" smtClean="0">
                <a:solidFill>
                  <a:srgbClr val="FFFFFF"/>
                </a:solidFill>
                <a:latin typeface="Consolas" pitchFamily="49" charset="0"/>
                <a:cs typeface="Consolas" pitchFamily="49" charset="0"/>
              </a:rPr>
              <a:t>{</a:t>
            </a:r>
          </a:p>
          <a:p>
            <a:pPr marL="0" indent="0">
              <a:buFontTx/>
              <a:buNone/>
            </a:pPr>
            <a:r>
              <a:rPr lang="en-US" altLang="en-US" sz="1200" dirty="0">
                <a:solidFill>
                  <a:srgbClr val="FFFFFF"/>
                </a:solidFill>
                <a:latin typeface="Consolas" pitchFamily="49" charset="0"/>
                <a:cs typeface="Consolas" pitchFamily="49" charset="0"/>
              </a:rPr>
              <a:t> </a:t>
            </a:r>
            <a:r>
              <a:rPr lang="en-US" altLang="en-US" sz="1200" dirty="0" smtClean="0">
                <a:solidFill>
                  <a:srgbClr val="FFFFFF"/>
                </a:solidFill>
                <a:latin typeface="Consolas" pitchFamily="49" charset="0"/>
                <a:cs typeface="Consolas" pitchFamily="49" charset="0"/>
              </a:rPr>
              <a:t>       System.out.println</a:t>
            </a:r>
            <a:r>
              <a:rPr lang="en-US" altLang="en-US" sz="1200" dirty="0">
                <a:solidFill>
                  <a:srgbClr val="FFFFFF"/>
                </a:solidFill>
                <a:latin typeface="Consolas" pitchFamily="49" charset="0"/>
                <a:cs typeface="Consolas" pitchFamily="49" charset="0"/>
              </a:rPr>
              <a:t>("Small program running");</a:t>
            </a:r>
            <a:r>
              <a:rPr lang="en-CA" altLang="en-US" sz="1200" dirty="0" smtClean="0">
                <a:solidFill>
                  <a:srgbClr val="FFFFFF"/>
                </a:solidFill>
                <a:latin typeface="Consolas" pitchFamily="49" charset="0"/>
                <a:cs typeface="Consolas" pitchFamily="49" charset="0"/>
              </a:rPr>
              <a:t>    </a:t>
            </a:r>
          </a:p>
          <a:p>
            <a:pPr marL="0" indent="0">
              <a:buFontTx/>
              <a:buNone/>
            </a:pPr>
            <a:r>
              <a:rPr lang="en-CA" altLang="en-US" sz="1200" dirty="0">
                <a:solidFill>
                  <a:srgbClr val="FFFFFF"/>
                </a:solidFill>
                <a:latin typeface="Consolas" pitchFamily="49" charset="0"/>
                <a:cs typeface="Consolas" pitchFamily="49" charset="0"/>
              </a:rPr>
              <a:t> </a:t>
            </a:r>
            <a:r>
              <a:rPr lang="en-CA" altLang="en-US" sz="1200" dirty="0" smtClean="0">
                <a:solidFill>
                  <a:srgbClr val="FFFFFF"/>
                </a:solidFill>
                <a:latin typeface="Consolas" pitchFamily="49" charset="0"/>
                <a:cs typeface="Consolas" pitchFamily="49" charset="0"/>
              </a:rPr>
              <a:t>   }</a:t>
            </a:r>
            <a:endParaRPr lang="en-CA" altLang="en-US" sz="1200" dirty="0">
              <a:solidFill>
                <a:srgbClr val="FFFFFF"/>
              </a:solidFill>
              <a:latin typeface="Consolas" pitchFamily="49" charset="0"/>
              <a:cs typeface="Consolas" pitchFamily="49" charset="0"/>
            </a:endParaRPr>
          </a:p>
          <a:p>
            <a:pPr marL="0" indent="0">
              <a:buFontTx/>
              <a:buNone/>
            </a:pPr>
            <a:r>
              <a:rPr lang="en-CA" altLang="en-US" sz="1200" dirty="0">
                <a:solidFill>
                  <a:srgbClr val="FFFFFF"/>
                </a:solidFill>
                <a:latin typeface="Consolas" pitchFamily="49" charset="0"/>
                <a:cs typeface="Consolas" pitchFamily="49" charset="0"/>
              </a:rPr>
              <a:t>}</a:t>
            </a:r>
          </a:p>
        </p:txBody>
      </p:sp>
    </p:spTree>
    <p:extLst>
      <p:ext uri="{BB962C8B-B14F-4D97-AF65-F5344CB8AC3E}">
        <p14:creationId xmlns:p14="http://schemas.microsoft.com/office/powerpoint/2010/main" val="30709544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Rule: Creating/Running Programs</a:t>
            </a:r>
            <a:endParaRPr lang="en-CA" dirty="0"/>
          </a:p>
        </p:txBody>
      </p:sp>
      <p:sp>
        <p:nvSpPr>
          <p:cNvPr id="3" name="Content Placeholder 2"/>
          <p:cNvSpPr>
            <a:spLocks noGrp="1"/>
          </p:cNvSpPr>
          <p:nvPr>
            <p:ph idx="1"/>
          </p:nvPr>
        </p:nvSpPr>
        <p:spPr/>
        <p:txBody>
          <a:bodyPr/>
          <a:lstStyle/>
          <a:p>
            <a:r>
              <a:rPr lang="en-US" dirty="0" smtClean="0"/>
              <a:t>Very important </a:t>
            </a:r>
            <a:r>
              <a:rPr lang="en-US" u="sng" dirty="0" smtClean="0"/>
              <a:t>Java requirement</a:t>
            </a:r>
            <a:r>
              <a:rPr lang="en-US" dirty="0" smtClean="0"/>
              <a:t>: the </a:t>
            </a:r>
            <a:r>
              <a:rPr lang="en-US" b="1" dirty="0" smtClean="0">
                <a:solidFill>
                  <a:schemeClr val="accent5">
                    <a:lumMod val="50000"/>
                  </a:schemeClr>
                </a:solidFill>
              </a:rPr>
              <a:t>name after the word class </a:t>
            </a:r>
            <a:r>
              <a:rPr lang="en-US" dirty="0" smtClean="0"/>
              <a:t>must match the name of the file AND it is what you type in when compile </a:t>
            </a:r>
            <a:r>
              <a:rPr lang="en-US" dirty="0"/>
              <a:t>(ending in</a:t>
            </a:r>
            <a:r>
              <a:rPr lang="en-US" dirty="0">
                <a:latin typeface="Consolas" panose="020B0609020204030204" pitchFamily="49" charset="0"/>
              </a:rPr>
              <a:t>.java</a:t>
            </a:r>
            <a:r>
              <a:rPr lang="en-US" dirty="0"/>
              <a:t>) </a:t>
            </a:r>
            <a:r>
              <a:rPr lang="en-US" dirty="0" smtClean="0"/>
              <a:t>and run your program (no suffix).</a:t>
            </a:r>
            <a:endParaRPr lang="en-CA" dirty="0"/>
          </a:p>
        </p:txBody>
      </p:sp>
      <p:sp>
        <p:nvSpPr>
          <p:cNvPr id="5" name="Rectangle 4"/>
          <p:cNvSpPr/>
          <p:nvPr/>
        </p:nvSpPr>
        <p:spPr bwMode="auto">
          <a:xfrm>
            <a:off x="762000" y="2738461"/>
            <a:ext cx="5624945" cy="1836665"/>
          </a:xfrm>
          <a:prstGeom prst="rect">
            <a:avLst/>
          </a:prstGeom>
          <a:solidFill>
            <a:srgbClr val="B2B2B2"/>
          </a:solidFill>
          <a:ln w="38100" cap="flat" cmpd="sng" algn="ctr">
            <a:solidFill>
              <a:schemeClr val="tx1"/>
            </a:solidFill>
            <a:prstDash val="solid"/>
            <a:round/>
            <a:headEnd type="none" w="sm" len="sm"/>
            <a:tailEnd type="none"/>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indent="0">
              <a:buFontTx/>
              <a:buNone/>
            </a:pPr>
            <a:r>
              <a:rPr lang="en-CA" altLang="en-US" sz="1600" dirty="0">
                <a:solidFill>
                  <a:srgbClr val="FFFFFF"/>
                </a:solidFill>
                <a:latin typeface="Consolas" pitchFamily="49" charset="0"/>
                <a:cs typeface="Consolas" pitchFamily="49" charset="0"/>
              </a:rPr>
              <a:t>public class </a:t>
            </a:r>
            <a:r>
              <a:rPr lang="en-CA" altLang="en-US" sz="1600" b="1" i="1" dirty="0" smtClean="0">
                <a:solidFill>
                  <a:schemeClr val="accent5">
                    <a:lumMod val="50000"/>
                  </a:schemeClr>
                </a:solidFill>
                <a:latin typeface="Consolas" pitchFamily="49" charset="0"/>
                <a:cs typeface="Consolas" pitchFamily="49" charset="0"/>
              </a:rPr>
              <a:t>Biggest</a:t>
            </a:r>
            <a:endParaRPr lang="en-CA" altLang="en-US" sz="1600" b="1" i="1" dirty="0">
              <a:solidFill>
                <a:schemeClr val="accent5">
                  <a:lumMod val="50000"/>
                </a:schemeClr>
              </a:solidFill>
              <a:latin typeface="Consolas" pitchFamily="49" charset="0"/>
              <a:cs typeface="Consolas" pitchFamily="49" charset="0"/>
            </a:endParaRPr>
          </a:p>
          <a:p>
            <a:pPr marL="0" indent="0">
              <a:buFontTx/>
              <a:buNone/>
            </a:pPr>
            <a:r>
              <a:rPr lang="en-CA" altLang="en-US" sz="1600" dirty="0">
                <a:solidFill>
                  <a:srgbClr val="FFFFFF"/>
                </a:solidFill>
                <a:latin typeface="Consolas" pitchFamily="49" charset="0"/>
                <a:cs typeface="Consolas" pitchFamily="49" charset="0"/>
              </a:rPr>
              <a:t>{</a:t>
            </a:r>
          </a:p>
          <a:p>
            <a:pPr marL="0" indent="0">
              <a:buFontTx/>
              <a:buNone/>
            </a:pPr>
            <a:r>
              <a:rPr lang="en-CA" altLang="en-US" sz="1600" dirty="0">
                <a:solidFill>
                  <a:srgbClr val="FFFFFF"/>
                </a:solidFill>
                <a:latin typeface="Consolas" pitchFamily="49" charset="0"/>
                <a:cs typeface="Consolas" pitchFamily="49" charset="0"/>
              </a:rPr>
              <a:t>    public static void </a:t>
            </a:r>
            <a:r>
              <a:rPr lang="en-CA" altLang="en-US" sz="1600" dirty="0" smtClean="0">
                <a:solidFill>
                  <a:srgbClr val="FFFFFF"/>
                </a:solidFill>
                <a:latin typeface="Consolas" pitchFamily="49" charset="0"/>
                <a:cs typeface="Consolas" pitchFamily="49" charset="0"/>
              </a:rPr>
              <a:t>main(String</a:t>
            </a:r>
            <a:r>
              <a:rPr lang="en-CA" altLang="en-US" sz="1600" dirty="0">
                <a:solidFill>
                  <a:srgbClr val="FFFFFF"/>
                </a:solidFill>
                <a:latin typeface="Consolas" pitchFamily="49" charset="0"/>
                <a:cs typeface="Consolas" pitchFamily="49" charset="0"/>
              </a:rPr>
              <a:t>[] args)</a:t>
            </a:r>
          </a:p>
          <a:p>
            <a:pPr marL="0" indent="0">
              <a:buFontTx/>
              <a:buNone/>
            </a:pPr>
            <a:r>
              <a:rPr lang="en-CA" altLang="en-US" sz="1600" dirty="0">
                <a:solidFill>
                  <a:srgbClr val="FFFFFF"/>
                </a:solidFill>
                <a:latin typeface="Consolas" pitchFamily="49" charset="0"/>
                <a:cs typeface="Consolas" pitchFamily="49" charset="0"/>
              </a:rPr>
              <a:t>    </a:t>
            </a:r>
            <a:r>
              <a:rPr lang="en-CA" altLang="en-US" sz="1600" dirty="0" smtClean="0">
                <a:solidFill>
                  <a:srgbClr val="FFFFFF"/>
                </a:solidFill>
                <a:latin typeface="Consolas" pitchFamily="49" charset="0"/>
                <a:cs typeface="Consolas" pitchFamily="49" charset="0"/>
              </a:rPr>
              <a:t>{</a:t>
            </a:r>
          </a:p>
          <a:p>
            <a:pPr marL="0" indent="0">
              <a:buFontTx/>
              <a:buNone/>
            </a:pPr>
            <a:r>
              <a:rPr lang="en-US" altLang="en-US" sz="1600" dirty="0">
                <a:solidFill>
                  <a:srgbClr val="FFFFFF"/>
                </a:solidFill>
                <a:latin typeface="Consolas" pitchFamily="49" charset="0"/>
                <a:cs typeface="Consolas" pitchFamily="49" charset="0"/>
              </a:rPr>
              <a:t> </a:t>
            </a:r>
            <a:r>
              <a:rPr lang="en-US" altLang="en-US" sz="1600" dirty="0" smtClean="0">
                <a:solidFill>
                  <a:srgbClr val="FFFFFF"/>
                </a:solidFill>
                <a:latin typeface="Consolas" pitchFamily="49" charset="0"/>
                <a:cs typeface="Consolas" pitchFamily="49" charset="0"/>
              </a:rPr>
              <a:t>       System.out.println(</a:t>
            </a:r>
            <a:r>
              <a:rPr lang="en-US" altLang="en-US" sz="1600" dirty="0">
                <a:solidFill>
                  <a:srgbClr val="FFFFFF"/>
                </a:solidFill>
                <a:latin typeface="Consolas" pitchFamily="49" charset="0"/>
                <a:cs typeface="Consolas" pitchFamily="49" charset="0"/>
              </a:rPr>
              <a:t>"</a:t>
            </a:r>
            <a:r>
              <a:rPr lang="en-US" altLang="en-US" sz="1600" dirty="0" smtClean="0">
                <a:solidFill>
                  <a:srgbClr val="FFFFFF"/>
                </a:solidFill>
                <a:latin typeface="Consolas" pitchFamily="49" charset="0"/>
                <a:cs typeface="Consolas" pitchFamily="49" charset="0"/>
              </a:rPr>
              <a:t>Big program");</a:t>
            </a:r>
            <a:r>
              <a:rPr lang="en-CA" altLang="en-US" sz="1600" dirty="0" smtClean="0">
                <a:solidFill>
                  <a:srgbClr val="FFFFFF"/>
                </a:solidFill>
                <a:latin typeface="Consolas" pitchFamily="49" charset="0"/>
                <a:cs typeface="Consolas" pitchFamily="49" charset="0"/>
              </a:rPr>
              <a:t>    </a:t>
            </a:r>
          </a:p>
          <a:p>
            <a:pPr marL="0" indent="0">
              <a:buFontTx/>
              <a:buNone/>
            </a:pPr>
            <a:r>
              <a:rPr lang="en-CA" altLang="en-US" sz="1600" dirty="0">
                <a:solidFill>
                  <a:srgbClr val="FFFFFF"/>
                </a:solidFill>
                <a:latin typeface="Consolas" pitchFamily="49" charset="0"/>
                <a:cs typeface="Consolas" pitchFamily="49" charset="0"/>
              </a:rPr>
              <a:t> </a:t>
            </a:r>
            <a:r>
              <a:rPr lang="en-CA" altLang="en-US" sz="1600" dirty="0" smtClean="0">
                <a:solidFill>
                  <a:srgbClr val="FFFFFF"/>
                </a:solidFill>
                <a:latin typeface="Consolas" pitchFamily="49" charset="0"/>
                <a:cs typeface="Consolas" pitchFamily="49" charset="0"/>
              </a:rPr>
              <a:t>   }</a:t>
            </a:r>
            <a:endParaRPr lang="en-CA" altLang="en-US" sz="1600" dirty="0">
              <a:solidFill>
                <a:srgbClr val="FFFFFF"/>
              </a:solidFill>
              <a:latin typeface="Consolas" pitchFamily="49" charset="0"/>
              <a:cs typeface="Consolas" pitchFamily="49" charset="0"/>
            </a:endParaRPr>
          </a:p>
          <a:p>
            <a:pPr marL="0" indent="0">
              <a:buFontTx/>
              <a:buNone/>
            </a:pPr>
            <a:r>
              <a:rPr lang="en-CA" altLang="en-US" sz="1600" dirty="0">
                <a:solidFill>
                  <a:srgbClr val="FFFFFF"/>
                </a:solidFill>
                <a:latin typeface="Consolas" pitchFamily="49" charset="0"/>
                <a:cs typeface="Consolas" pitchFamily="49" charset="0"/>
              </a:rPr>
              <a:t>}</a:t>
            </a:r>
          </a:p>
        </p:txBody>
      </p:sp>
      <p:pic>
        <p:nvPicPr>
          <p:cNvPr id="8" name="Picture 7"/>
          <p:cNvPicPr>
            <a:picLocks noChangeAspect="1"/>
          </p:cNvPicPr>
          <p:nvPr/>
        </p:nvPicPr>
        <p:blipFill>
          <a:blip r:embed="rId2"/>
          <a:stretch>
            <a:fillRect/>
          </a:stretch>
        </p:blipFill>
        <p:spPr>
          <a:xfrm>
            <a:off x="762001" y="4857701"/>
            <a:ext cx="5624945" cy="1083648"/>
          </a:xfrm>
          <a:prstGeom prst="rect">
            <a:avLst/>
          </a:prstGeom>
        </p:spPr>
      </p:pic>
      <p:pic>
        <p:nvPicPr>
          <p:cNvPr id="9" name="Picture 8"/>
          <p:cNvPicPr>
            <a:picLocks noChangeAspect="1"/>
          </p:cNvPicPr>
          <p:nvPr/>
        </p:nvPicPr>
        <p:blipFill>
          <a:blip r:embed="rId3"/>
          <a:stretch>
            <a:fillRect/>
          </a:stretch>
        </p:blipFill>
        <p:spPr>
          <a:xfrm>
            <a:off x="3172691" y="5682100"/>
            <a:ext cx="5592907" cy="1077475"/>
          </a:xfrm>
          <a:prstGeom prst="rect">
            <a:avLst/>
          </a:prstGeom>
        </p:spPr>
      </p:pic>
      <p:sp>
        <p:nvSpPr>
          <p:cNvPr id="10" name="Freeform 9"/>
          <p:cNvSpPr/>
          <p:nvPr/>
        </p:nvSpPr>
        <p:spPr bwMode="auto">
          <a:xfrm>
            <a:off x="3372668" y="5123595"/>
            <a:ext cx="867703" cy="471055"/>
          </a:xfrm>
          <a:custGeom>
            <a:avLst/>
            <a:gdLst>
              <a:gd name="connsiteX0" fmla="*/ 77114 w 867703"/>
              <a:gd name="connsiteY0" fmla="*/ 415636 h 471055"/>
              <a:gd name="connsiteX1" fmla="*/ 645150 w 867703"/>
              <a:gd name="connsiteY1" fmla="*/ 415636 h 471055"/>
              <a:gd name="connsiteX2" fmla="*/ 728278 w 867703"/>
              <a:gd name="connsiteY2" fmla="*/ 387927 h 471055"/>
              <a:gd name="connsiteX3" fmla="*/ 811405 w 867703"/>
              <a:gd name="connsiteY3" fmla="*/ 360218 h 471055"/>
              <a:gd name="connsiteX4" fmla="*/ 852968 w 867703"/>
              <a:gd name="connsiteY4" fmla="*/ 332509 h 471055"/>
              <a:gd name="connsiteX5" fmla="*/ 852968 w 867703"/>
              <a:gd name="connsiteY5" fmla="*/ 221673 h 471055"/>
              <a:gd name="connsiteX6" fmla="*/ 825259 w 867703"/>
              <a:gd name="connsiteY6" fmla="*/ 138545 h 471055"/>
              <a:gd name="connsiteX7" fmla="*/ 811405 w 867703"/>
              <a:gd name="connsiteY7" fmla="*/ 96982 h 471055"/>
              <a:gd name="connsiteX8" fmla="*/ 728278 w 867703"/>
              <a:gd name="connsiteY8" fmla="*/ 69273 h 471055"/>
              <a:gd name="connsiteX9" fmla="*/ 686714 w 867703"/>
              <a:gd name="connsiteY9" fmla="*/ 55418 h 471055"/>
              <a:gd name="connsiteX10" fmla="*/ 631296 w 867703"/>
              <a:gd name="connsiteY10" fmla="*/ 41564 h 471055"/>
              <a:gd name="connsiteX11" fmla="*/ 548168 w 867703"/>
              <a:gd name="connsiteY11" fmla="*/ 13855 h 471055"/>
              <a:gd name="connsiteX12" fmla="*/ 451187 w 867703"/>
              <a:gd name="connsiteY12" fmla="*/ 0 h 471055"/>
              <a:gd name="connsiteX13" fmla="*/ 104823 w 867703"/>
              <a:gd name="connsiteY13" fmla="*/ 27709 h 471055"/>
              <a:gd name="connsiteX14" fmla="*/ 63259 w 867703"/>
              <a:gd name="connsiteY14" fmla="*/ 41564 h 471055"/>
              <a:gd name="connsiteX15" fmla="*/ 21696 w 867703"/>
              <a:gd name="connsiteY15" fmla="*/ 96982 h 471055"/>
              <a:gd name="connsiteX16" fmla="*/ 21696 w 867703"/>
              <a:gd name="connsiteY16" fmla="*/ 360218 h 471055"/>
              <a:gd name="connsiteX17" fmla="*/ 35550 w 867703"/>
              <a:gd name="connsiteY17" fmla="*/ 429491 h 471055"/>
              <a:gd name="connsiteX18" fmla="*/ 49405 w 867703"/>
              <a:gd name="connsiteY18" fmla="*/ 471055 h 471055"/>
              <a:gd name="connsiteX19" fmla="*/ 77114 w 867703"/>
              <a:gd name="connsiteY19" fmla="*/ 415636 h 471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67703" h="471055">
                <a:moveTo>
                  <a:pt x="77114" y="415636"/>
                </a:moveTo>
                <a:cubicBezTo>
                  <a:pt x="305143" y="421799"/>
                  <a:pt x="457723" y="471864"/>
                  <a:pt x="645150" y="415636"/>
                </a:cubicBezTo>
                <a:cubicBezTo>
                  <a:pt x="673126" y="407243"/>
                  <a:pt x="700569" y="397163"/>
                  <a:pt x="728278" y="387927"/>
                </a:cubicBezTo>
                <a:cubicBezTo>
                  <a:pt x="728282" y="387926"/>
                  <a:pt x="811402" y="360220"/>
                  <a:pt x="811405" y="360218"/>
                </a:cubicBezTo>
                <a:lnTo>
                  <a:pt x="852968" y="332509"/>
                </a:lnTo>
                <a:cubicBezTo>
                  <a:pt x="872196" y="274826"/>
                  <a:pt x="873031" y="295235"/>
                  <a:pt x="852968" y="221673"/>
                </a:cubicBezTo>
                <a:cubicBezTo>
                  <a:pt x="845283" y="193494"/>
                  <a:pt x="834495" y="166254"/>
                  <a:pt x="825259" y="138545"/>
                </a:cubicBezTo>
                <a:cubicBezTo>
                  <a:pt x="820641" y="124691"/>
                  <a:pt x="825259" y="101600"/>
                  <a:pt x="811405" y="96982"/>
                </a:cubicBezTo>
                <a:lnTo>
                  <a:pt x="728278" y="69273"/>
                </a:lnTo>
                <a:cubicBezTo>
                  <a:pt x="714423" y="64655"/>
                  <a:pt x="700882" y="58960"/>
                  <a:pt x="686714" y="55418"/>
                </a:cubicBezTo>
                <a:cubicBezTo>
                  <a:pt x="668241" y="50800"/>
                  <a:pt x="649534" y="47035"/>
                  <a:pt x="631296" y="41564"/>
                </a:cubicBezTo>
                <a:cubicBezTo>
                  <a:pt x="603320" y="33171"/>
                  <a:pt x="577083" y="17986"/>
                  <a:pt x="548168" y="13855"/>
                </a:cubicBezTo>
                <a:lnTo>
                  <a:pt x="451187" y="0"/>
                </a:lnTo>
                <a:cubicBezTo>
                  <a:pt x="335732" y="9236"/>
                  <a:pt x="219987" y="15370"/>
                  <a:pt x="104823" y="27709"/>
                </a:cubicBezTo>
                <a:cubicBezTo>
                  <a:pt x="90302" y="29265"/>
                  <a:pt x="74478" y="32215"/>
                  <a:pt x="63259" y="41564"/>
                </a:cubicBezTo>
                <a:cubicBezTo>
                  <a:pt x="45520" y="56346"/>
                  <a:pt x="35550" y="78509"/>
                  <a:pt x="21696" y="96982"/>
                </a:cubicBezTo>
                <a:cubicBezTo>
                  <a:pt x="-14385" y="205221"/>
                  <a:pt x="915" y="142014"/>
                  <a:pt x="21696" y="360218"/>
                </a:cubicBezTo>
                <a:cubicBezTo>
                  <a:pt x="23929" y="383660"/>
                  <a:pt x="29839" y="406646"/>
                  <a:pt x="35550" y="429491"/>
                </a:cubicBezTo>
                <a:cubicBezTo>
                  <a:pt x="39092" y="443659"/>
                  <a:pt x="39078" y="460728"/>
                  <a:pt x="49405" y="471055"/>
                </a:cubicBezTo>
                <a:lnTo>
                  <a:pt x="77114" y="415636"/>
                </a:lnTo>
                <a:close/>
              </a:path>
            </a:pathLst>
          </a:custGeom>
          <a:noFill/>
          <a:ln w="38100" cap="flat" cmpd="sng" algn="ctr">
            <a:solidFill>
              <a:schemeClr val="accent5">
                <a:lumMod val="50000"/>
              </a:schemeClr>
            </a:solidFill>
            <a:prstDash val="solid"/>
            <a:round/>
            <a:headEnd type="none" w="sm" len="sm"/>
            <a:tailEnd type="none"/>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CA" sz="1600" dirty="0" smtClean="0"/>
          </a:p>
        </p:txBody>
      </p:sp>
      <p:sp>
        <p:nvSpPr>
          <p:cNvPr id="11" name="Freeform 10"/>
          <p:cNvSpPr/>
          <p:nvPr/>
        </p:nvSpPr>
        <p:spPr bwMode="auto">
          <a:xfrm>
            <a:off x="5569527" y="5982577"/>
            <a:ext cx="920136" cy="401782"/>
          </a:xfrm>
          <a:custGeom>
            <a:avLst/>
            <a:gdLst>
              <a:gd name="connsiteX0" fmla="*/ 207819 w 920136"/>
              <a:gd name="connsiteY0" fmla="*/ 374073 h 401782"/>
              <a:gd name="connsiteX1" fmla="*/ 277091 w 920136"/>
              <a:gd name="connsiteY1" fmla="*/ 387927 h 401782"/>
              <a:gd name="connsiteX2" fmla="*/ 318655 w 920136"/>
              <a:gd name="connsiteY2" fmla="*/ 401782 h 401782"/>
              <a:gd name="connsiteX3" fmla="*/ 498764 w 920136"/>
              <a:gd name="connsiteY3" fmla="*/ 387927 h 401782"/>
              <a:gd name="connsiteX4" fmla="*/ 692728 w 920136"/>
              <a:gd name="connsiteY4" fmla="*/ 360218 h 401782"/>
              <a:gd name="connsiteX5" fmla="*/ 789709 w 920136"/>
              <a:gd name="connsiteY5" fmla="*/ 346363 h 401782"/>
              <a:gd name="connsiteX6" fmla="*/ 900546 w 920136"/>
              <a:gd name="connsiteY6" fmla="*/ 277091 h 401782"/>
              <a:gd name="connsiteX7" fmla="*/ 900546 w 920136"/>
              <a:gd name="connsiteY7" fmla="*/ 138545 h 401782"/>
              <a:gd name="connsiteX8" fmla="*/ 748146 w 920136"/>
              <a:gd name="connsiteY8" fmla="*/ 69273 h 401782"/>
              <a:gd name="connsiteX9" fmla="*/ 665019 w 920136"/>
              <a:gd name="connsiteY9" fmla="*/ 41563 h 401782"/>
              <a:gd name="connsiteX10" fmla="*/ 623455 w 920136"/>
              <a:gd name="connsiteY10" fmla="*/ 13854 h 401782"/>
              <a:gd name="connsiteX11" fmla="*/ 512619 w 920136"/>
              <a:gd name="connsiteY11" fmla="*/ 0 h 401782"/>
              <a:gd name="connsiteX12" fmla="*/ 277091 w 920136"/>
              <a:gd name="connsiteY12" fmla="*/ 13854 h 401782"/>
              <a:gd name="connsiteX13" fmla="*/ 207819 w 920136"/>
              <a:gd name="connsiteY13" fmla="*/ 27709 h 401782"/>
              <a:gd name="connsiteX14" fmla="*/ 166255 w 920136"/>
              <a:gd name="connsiteY14" fmla="*/ 55418 h 401782"/>
              <a:gd name="connsiteX15" fmla="*/ 69273 w 920136"/>
              <a:gd name="connsiteY15" fmla="*/ 180109 h 401782"/>
              <a:gd name="connsiteX16" fmla="*/ 41564 w 920136"/>
              <a:gd name="connsiteY16" fmla="*/ 221673 h 401782"/>
              <a:gd name="connsiteX17" fmla="*/ 13855 w 920136"/>
              <a:gd name="connsiteY17" fmla="*/ 263236 h 401782"/>
              <a:gd name="connsiteX18" fmla="*/ 0 w 920136"/>
              <a:gd name="connsiteY18" fmla="*/ 304800 h 401782"/>
              <a:gd name="connsiteX19" fmla="*/ 83128 w 920136"/>
              <a:gd name="connsiteY19" fmla="*/ 332509 h 401782"/>
              <a:gd name="connsiteX20" fmla="*/ 110837 w 920136"/>
              <a:gd name="connsiteY20" fmla="*/ 374073 h 401782"/>
              <a:gd name="connsiteX21" fmla="*/ 207819 w 920136"/>
              <a:gd name="connsiteY21" fmla="*/ 374073 h 401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20136" h="401782">
                <a:moveTo>
                  <a:pt x="207819" y="374073"/>
                </a:moveTo>
                <a:cubicBezTo>
                  <a:pt x="235528" y="376382"/>
                  <a:pt x="254246" y="382216"/>
                  <a:pt x="277091" y="387927"/>
                </a:cubicBezTo>
                <a:cubicBezTo>
                  <a:pt x="291259" y="391469"/>
                  <a:pt x="304051" y="401782"/>
                  <a:pt x="318655" y="401782"/>
                </a:cubicBezTo>
                <a:cubicBezTo>
                  <a:pt x="378869" y="401782"/>
                  <a:pt x="438728" y="392545"/>
                  <a:pt x="498764" y="387927"/>
                </a:cubicBezTo>
                <a:cubicBezTo>
                  <a:pt x="593066" y="356495"/>
                  <a:pt x="510605" y="380455"/>
                  <a:pt x="692728" y="360218"/>
                </a:cubicBezTo>
                <a:cubicBezTo>
                  <a:pt x="725183" y="356612"/>
                  <a:pt x="757382" y="350981"/>
                  <a:pt x="789709" y="346363"/>
                </a:cubicBezTo>
                <a:cubicBezTo>
                  <a:pt x="888633" y="313389"/>
                  <a:pt x="856635" y="342957"/>
                  <a:pt x="900546" y="277091"/>
                </a:cubicBezTo>
                <a:cubicBezTo>
                  <a:pt x="916272" y="229911"/>
                  <a:pt x="935370" y="193268"/>
                  <a:pt x="900546" y="138545"/>
                </a:cubicBezTo>
                <a:cubicBezTo>
                  <a:pt x="861315" y="76895"/>
                  <a:pt x="805181" y="84828"/>
                  <a:pt x="748146" y="69273"/>
                </a:cubicBezTo>
                <a:cubicBezTo>
                  <a:pt x="719967" y="61588"/>
                  <a:pt x="689322" y="57765"/>
                  <a:pt x="665019" y="41563"/>
                </a:cubicBezTo>
                <a:cubicBezTo>
                  <a:pt x="651164" y="32327"/>
                  <a:pt x="639519" y="18235"/>
                  <a:pt x="623455" y="13854"/>
                </a:cubicBezTo>
                <a:cubicBezTo>
                  <a:pt x="587534" y="4058"/>
                  <a:pt x="549564" y="4618"/>
                  <a:pt x="512619" y="0"/>
                </a:cubicBezTo>
                <a:cubicBezTo>
                  <a:pt x="434110" y="4618"/>
                  <a:pt x="355413" y="6734"/>
                  <a:pt x="277091" y="13854"/>
                </a:cubicBezTo>
                <a:cubicBezTo>
                  <a:pt x="253640" y="15986"/>
                  <a:pt x="229868" y="19441"/>
                  <a:pt x="207819" y="27709"/>
                </a:cubicBezTo>
                <a:cubicBezTo>
                  <a:pt x="192228" y="33556"/>
                  <a:pt x="179047" y="44758"/>
                  <a:pt x="166255" y="55418"/>
                </a:cubicBezTo>
                <a:cubicBezTo>
                  <a:pt x="117421" y="96112"/>
                  <a:pt x="107892" y="122181"/>
                  <a:pt x="69273" y="180109"/>
                </a:cubicBezTo>
                <a:lnTo>
                  <a:pt x="41564" y="221673"/>
                </a:lnTo>
                <a:cubicBezTo>
                  <a:pt x="32328" y="235527"/>
                  <a:pt x="19121" y="247440"/>
                  <a:pt x="13855" y="263236"/>
                </a:cubicBezTo>
                <a:lnTo>
                  <a:pt x="0" y="304800"/>
                </a:lnTo>
                <a:cubicBezTo>
                  <a:pt x="27709" y="314036"/>
                  <a:pt x="66926" y="308206"/>
                  <a:pt x="83128" y="332509"/>
                </a:cubicBezTo>
                <a:cubicBezTo>
                  <a:pt x="92364" y="346364"/>
                  <a:pt x="97835" y="363671"/>
                  <a:pt x="110837" y="374073"/>
                </a:cubicBezTo>
                <a:cubicBezTo>
                  <a:pt x="131805" y="390848"/>
                  <a:pt x="180110" y="371764"/>
                  <a:pt x="207819" y="374073"/>
                </a:cubicBezTo>
                <a:close/>
              </a:path>
            </a:pathLst>
          </a:custGeom>
          <a:noFill/>
          <a:ln w="38100" cap="flat" cmpd="sng" algn="ctr">
            <a:solidFill>
              <a:schemeClr val="accent5">
                <a:lumMod val="50000"/>
              </a:schemeClr>
            </a:solidFill>
            <a:prstDash val="solid"/>
            <a:round/>
            <a:headEnd type="none" w="sm" len="sm"/>
            <a:tailEnd type="none"/>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CA" sz="1600" dirty="0" smtClean="0"/>
          </a:p>
        </p:txBody>
      </p:sp>
    </p:spTree>
    <p:extLst>
      <p:ext uri="{BB962C8B-B14F-4D97-AF65-F5344CB8AC3E}">
        <p14:creationId xmlns:p14="http://schemas.microsoft.com/office/powerpoint/2010/main" val="21411032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CA" altLang="en-US" dirty="0" smtClean="0"/>
              <a:t>Documentation / Comments</a:t>
            </a:r>
            <a:endParaRPr lang="en-US" altLang="en-US" dirty="0" smtClean="0"/>
          </a:p>
        </p:txBody>
      </p:sp>
      <p:sp>
        <p:nvSpPr>
          <p:cNvPr id="181251" name="Rectangle 3"/>
          <p:cNvSpPr>
            <a:spLocks noGrp="1" noChangeArrowheads="1"/>
          </p:cNvSpPr>
          <p:nvPr>
            <p:ph type="body" idx="1"/>
          </p:nvPr>
        </p:nvSpPr>
        <p:spPr/>
        <p:txBody>
          <a:bodyPr/>
          <a:lstStyle/>
          <a:p>
            <a:pPr>
              <a:buFontTx/>
              <a:buNone/>
              <a:tabLst>
                <a:tab pos="476250" algn="l"/>
              </a:tabLst>
            </a:pPr>
            <a:r>
              <a:rPr lang="en-CA" altLang="en-US" dirty="0" smtClean="0"/>
              <a:t>Multi-line documentation</a:t>
            </a:r>
          </a:p>
          <a:p>
            <a:pPr marL="482600" lvl="1" indent="-177800">
              <a:buFont typeface="Times New Roman" pitchFamily="18" charset="0"/>
              <a:buNone/>
              <a:tabLst>
                <a:tab pos="476250" algn="l"/>
              </a:tabLst>
            </a:pPr>
            <a:r>
              <a:rPr lang="en-CA" altLang="en-US" b="1" dirty="0" smtClean="0">
                <a:solidFill>
                  <a:srgbClr val="0000FF"/>
                </a:solidFill>
                <a:latin typeface="Consolas" pitchFamily="49" charset="0"/>
                <a:cs typeface="Consolas" pitchFamily="49" charset="0"/>
              </a:rPr>
              <a:t>/*  Start of documentation</a:t>
            </a:r>
          </a:p>
          <a:p>
            <a:pPr marL="482600" lvl="1" indent="-177800">
              <a:buFont typeface="Times New Roman" pitchFamily="18" charset="0"/>
              <a:buNone/>
              <a:tabLst>
                <a:tab pos="476250" algn="l"/>
              </a:tabLst>
            </a:pPr>
            <a:r>
              <a:rPr lang="en-CA" altLang="en-US" b="1" dirty="0" smtClean="0">
                <a:solidFill>
                  <a:srgbClr val="0000FF"/>
                </a:solidFill>
                <a:latin typeface="Consolas" pitchFamily="49" charset="0"/>
                <a:cs typeface="Consolas" pitchFamily="49" charset="0"/>
              </a:rPr>
              <a:t>*/  End of documentation</a:t>
            </a:r>
          </a:p>
          <a:p>
            <a:pPr marL="482600" lvl="1" indent="-177800">
              <a:buFont typeface="Times New Roman" pitchFamily="18" charset="0"/>
              <a:buNone/>
              <a:tabLst>
                <a:tab pos="476250" algn="l"/>
              </a:tabLst>
            </a:pPr>
            <a:endParaRPr lang="en-CA" altLang="en-US" dirty="0" smtClean="0">
              <a:latin typeface="Consolas" pitchFamily="49" charset="0"/>
              <a:cs typeface="Consolas" pitchFamily="49" charset="0"/>
            </a:endParaRPr>
          </a:p>
          <a:p>
            <a:pPr marL="566738" lvl="1" indent="-219075">
              <a:tabLst>
                <a:tab pos="476250" algn="l"/>
              </a:tabLst>
            </a:pPr>
            <a:r>
              <a:rPr lang="en-CA" altLang="en-US" dirty="0" smtClean="0">
                <a:latin typeface="Arial" charset="0"/>
              </a:rPr>
              <a:t>Don’t nest this form of documentation (results in a syntax error)</a:t>
            </a:r>
          </a:p>
          <a:p>
            <a:pPr marL="482600" lvl="1" indent="-177800">
              <a:buFont typeface="Times New Roman" pitchFamily="18" charset="0"/>
              <a:buNone/>
              <a:tabLst>
                <a:tab pos="476250" algn="l"/>
              </a:tabLst>
            </a:pPr>
            <a:endParaRPr lang="en-CA" altLang="en-US" dirty="0" smtClean="0">
              <a:latin typeface="Arial" charset="0"/>
            </a:endParaRPr>
          </a:p>
          <a:p>
            <a:pPr>
              <a:buFontTx/>
              <a:buNone/>
              <a:tabLst>
                <a:tab pos="476250" algn="l"/>
              </a:tabLst>
            </a:pPr>
            <a:r>
              <a:rPr lang="en-CA" altLang="en-US" dirty="0" smtClean="0"/>
              <a:t>Documentation for a single line</a:t>
            </a:r>
          </a:p>
          <a:p>
            <a:pPr marL="482600" lvl="1" indent="-177800">
              <a:buFont typeface="Times New Roman" pitchFamily="18" charset="0"/>
              <a:buNone/>
              <a:tabLst>
                <a:tab pos="476250" algn="l"/>
              </a:tabLst>
            </a:pPr>
            <a:r>
              <a:rPr lang="en-CA" altLang="en-US" b="1" dirty="0" smtClean="0">
                <a:solidFill>
                  <a:srgbClr val="0000FF"/>
                </a:solidFill>
                <a:latin typeface="Consolas" pitchFamily="49" charset="0"/>
                <a:cs typeface="Consolas" pitchFamily="49" charset="0"/>
              </a:rPr>
              <a:t>//Everything until the end of the line is a comment</a:t>
            </a:r>
            <a:endParaRPr lang="en-US" altLang="en-US" b="1" dirty="0" smtClean="0">
              <a:solidFill>
                <a:srgbClr val="0000FF"/>
              </a:solidFill>
              <a:latin typeface="Consolas" pitchFamily="49" charset="0"/>
              <a:cs typeface="Consolas" pitchFamily="49" charset="0"/>
            </a:endParaRPr>
          </a:p>
        </p:txBody>
      </p:sp>
    </p:spTree>
    <p:extLst>
      <p:ext uri="{BB962C8B-B14F-4D97-AF65-F5344CB8AC3E}">
        <p14:creationId xmlns:p14="http://schemas.microsoft.com/office/powerpoint/2010/main" val="38432394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12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125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125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1251">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1251">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12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dirty="0" smtClean="0"/>
              <a:t>Review: What Should You Document</a:t>
            </a:r>
          </a:p>
        </p:txBody>
      </p:sp>
      <p:sp>
        <p:nvSpPr>
          <p:cNvPr id="20483" name="Rectangle 3"/>
          <p:cNvSpPr>
            <a:spLocks noGrp="1" noChangeArrowheads="1"/>
          </p:cNvSpPr>
          <p:nvPr>
            <p:ph type="body" idx="1"/>
          </p:nvPr>
        </p:nvSpPr>
        <p:spPr/>
        <p:txBody>
          <a:bodyPr/>
          <a:lstStyle/>
          <a:p>
            <a:r>
              <a:rPr lang="en-CA" altLang="en-US" dirty="0" smtClean="0"/>
              <a:t>Program author</a:t>
            </a:r>
          </a:p>
          <a:p>
            <a:r>
              <a:rPr lang="en-CA" altLang="en-US" dirty="0" smtClean="0"/>
              <a:t>What does the program as a while do e.g., tax program.</a:t>
            </a:r>
          </a:p>
          <a:p>
            <a:r>
              <a:rPr lang="en-CA" altLang="en-US" dirty="0" smtClean="0"/>
              <a:t>What are the specific features of the program e.g., it calculates personal or small business tax.</a:t>
            </a:r>
          </a:p>
          <a:p>
            <a:r>
              <a:rPr lang="en-CA" altLang="en-US" dirty="0" smtClean="0"/>
              <a:t>What are its limitations e.g., it only follows Canadian tax laws and cannot be used in the US. In Canada it doesn’t calculate taxes for organizations with yearly gross earnings over $1 billion.</a:t>
            </a:r>
          </a:p>
          <a:p>
            <a:r>
              <a:rPr lang="en-CA" altLang="en-US" dirty="0" smtClean="0"/>
              <a:t>What is the version of the program</a:t>
            </a:r>
          </a:p>
          <a:p>
            <a:pPr lvl="1"/>
            <a:r>
              <a:rPr lang="en-CA" altLang="en-US" dirty="0" smtClean="0"/>
              <a:t>If you don’t use numbers for the different versions of your program then consider using dates </a:t>
            </a:r>
          </a:p>
          <a:p>
            <a:pPr lvl="1"/>
            <a:r>
              <a:rPr lang="en-CA" altLang="en-US" dirty="0"/>
              <a:t>T</a:t>
            </a:r>
            <a:r>
              <a:rPr lang="en-CA" altLang="en-US" dirty="0" smtClean="0"/>
              <a:t>ie versions with program features: for each version list the features completed.</a:t>
            </a:r>
          </a:p>
          <a:p>
            <a:endParaRPr lang="en-US" altLang="en-US" dirty="0" smtClean="0"/>
          </a:p>
        </p:txBody>
      </p:sp>
    </p:spTree>
    <p:extLst>
      <p:ext uri="{BB962C8B-B14F-4D97-AF65-F5344CB8AC3E}">
        <p14:creationId xmlns:p14="http://schemas.microsoft.com/office/powerpoint/2010/main" val="201193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48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48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4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dirty="0" smtClean="0"/>
              <a:t>Important Note</a:t>
            </a:r>
          </a:p>
        </p:txBody>
      </p:sp>
      <p:sp>
        <p:nvSpPr>
          <p:cNvPr id="21507" name="Rectangle 3"/>
          <p:cNvSpPr>
            <a:spLocks noGrp="1" noChangeArrowheads="1"/>
          </p:cNvSpPr>
          <p:nvPr>
            <p:ph type="body" idx="1"/>
          </p:nvPr>
        </p:nvSpPr>
        <p:spPr/>
        <p:txBody>
          <a:bodyPr/>
          <a:lstStyle/>
          <a:p>
            <a:r>
              <a:rPr lang="en-US" altLang="en-US" dirty="0" smtClean="0"/>
              <a:t>Each Java instruction must be followed by a semi-colon!</a:t>
            </a:r>
          </a:p>
        </p:txBody>
      </p:sp>
      <p:sp>
        <p:nvSpPr>
          <p:cNvPr id="21508" name="Text Box 4"/>
          <p:cNvSpPr txBox="1">
            <a:spLocks noChangeArrowheads="1"/>
          </p:cNvSpPr>
          <p:nvPr/>
        </p:nvSpPr>
        <p:spPr bwMode="auto">
          <a:xfrm>
            <a:off x="673100" y="1790700"/>
            <a:ext cx="27432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US" altLang="en-US" sz="2000" b="1" dirty="0">
                <a:latin typeface="Arial" charset="0"/>
              </a:rPr>
              <a:t>General format</a:t>
            </a:r>
          </a:p>
          <a:p>
            <a:pPr eaLnBrk="1" hangingPunct="1">
              <a:spcBef>
                <a:spcPct val="50000"/>
              </a:spcBef>
              <a:buFontTx/>
              <a:buNone/>
            </a:pPr>
            <a:r>
              <a:rPr lang="en-US" altLang="en-US" sz="2000" dirty="0">
                <a:latin typeface="Consolas" pitchFamily="49" charset="0"/>
                <a:cs typeface="Consolas" pitchFamily="49" charset="0"/>
              </a:rPr>
              <a:t>Instruction1;</a:t>
            </a:r>
          </a:p>
          <a:p>
            <a:pPr eaLnBrk="1" hangingPunct="1">
              <a:spcBef>
                <a:spcPct val="50000"/>
              </a:spcBef>
              <a:buFontTx/>
              <a:buNone/>
            </a:pPr>
            <a:r>
              <a:rPr lang="en-US" altLang="en-US" sz="2000" dirty="0">
                <a:latin typeface="Consolas" pitchFamily="49" charset="0"/>
                <a:cs typeface="Consolas" pitchFamily="49" charset="0"/>
              </a:rPr>
              <a:t>Instruction2;</a:t>
            </a:r>
          </a:p>
          <a:p>
            <a:pPr eaLnBrk="1" hangingPunct="1">
              <a:spcBef>
                <a:spcPct val="50000"/>
              </a:spcBef>
              <a:buFontTx/>
              <a:buNone/>
            </a:pPr>
            <a:r>
              <a:rPr lang="en-US" altLang="en-US" sz="2000" dirty="0">
                <a:latin typeface="Consolas" pitchFamily="49" charset="0"/>
                <a:cs typeface="Consolas" pitchFamily="49" charset="0"/>
              </a:rPr>
              <a:t>Instruction3;</a:t>
            </a:r>
          </a:p>
          <a:p>
            <a:pPr eaLnBrk="1" hangingPunct="1">
              <a:spcBef>
                <a:spcPct val="50000"/>
              </a:spcBef>
              <a:buFontTx/>
              <a:buNone/>
            </a:pPr>
            <a:r>
              <a:rPr lang="en-US" altLang="en-US" sz="2000" dirty="0">
                <a:latin typeface="Consolas" pitchFamily="49" charset="0"/>
                <a:cs typeface="Consolas" pitchFamily="49" charset="0"/>
              </a:rPr>
              <a:t>   :        :</a:t>
            </a:r>
          </a:p>
        </p:txBody>
      </p:sp>
      <p:sp>
        <p:nvSpPr>
          <p:cNvPr id="21509" name="Text Box 5"/>
          <p:cNvSpPr txBox="1">
            <a:spLocks noChangeArrowheads="1"/>
          </p:cNvSpPr>
          <p:nvPr/>
        </p:nvSpPr>
        <p:spPr bwMode="auto">
          <a:xfrm>
            <a:off x="3860800" y="1765300"/>
            <a:ext cx="4140200"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US" altLang="en-US" sz="2000" b="1" dirty="0">
                <a:latin typeface="Arial" charset="0"/>
              </a:rPr>
              <a:t>Examples</a:t>
            </a:r>
          </a:p>
          <a:p>
            <a:pPr eaLnBrk="1" hangingPunct="1">
              <a:spcBef>
                <a:spcPct val="50000"/>
              </a:spcBef>
              <a:buFontTx/>
              <a:buNone/>
            </a:pPr>
            <a:r>
              <a:rPr lang="en-US" altLang="en-US" sz="2000" dirty="0">
                <a:latin typeface="Consolas" pitchFamily="49" charset="0"/>
                <a:cs typeface="Consolas" pitchFamily="49" charset="0"/>
              </a:rPr>
              <a:t>int num = 0;</a:t>
            </a:r>
          </a:p>
          <a:p>
            <a:pPr eaLnBrk="1" hangingPunct="1">
              <a:spcBef>
                <a:spcPct val="50000"/>
              </a:spcBef>
              <a:buFontTx/>
              <a:buNone/>
            </a:pPr>
            <a:r>
              <a:rPr lang="en-US" altLang="en-US" sz="2000" dirty="0">
                <a:latin typeface="Consolas" pitchFamily="49" charset="0"/>
                <a:cs typeface="Consolas" pitchFamily="49" charset="0"/>
              </a:rPr>
              <a:t>System.out.println(num);</a:t>
            </a:r>
          </a:p>
          <a:p>
            <a:pPr eaLnBrk="1" hangingPunct="1">
              <a:spcBef>
                <a:spcPct val="50000"/>
              </a:spcBef>
              <a:buFontTx/>
              <a:buNone/>
            </a:pPr>
            <a:r>
              <a:rPr lang="en-US" altLang="en-US" sz="2000" dirty="0">
                <a:latin typeface="Arial" charset="0"/>
              </a:rPr>
              <a:t>   :        :</a:t>
            </a:r>
          </a:p>
        </p:txBody>
      </p:sp>
    </p:spTree>
    <p:extLst>
      <p:ext uri="{BB962C8B-B14F-4D97-AF65-F5344CB8AC3E}">
        <p14:creationId xmlns:p14="http://schemas.microsoft.com/office/powerpoint/2010/main" val="22406683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Java </a:t>
            </a:r>
            <a:r>
              <a:rPr lang="en-CA" dirty="0" smtClean="0">
                <a:solidFill>
                  <a:srgbClr val="FF0000"/>
                </a:solidFill>
              </a:rPr>
              <a:t>Output</a:t>
            </a:r>
            <a:r>
              <a:rPr lang="en-CA" dirty="0" smtClean="0"/>
              <a:t>: Common Methods </a:t>
            </a:r>
            <a:r>
              <a:rPr lang="en-US" dirty="0"/>
              <a:t>(~Function)</a:t>
            </a:r>
            <a:endParaRPr lang="en-CA" dirty="0"/>
          </a:p>
        </p:txBody>
      </p:sp>
      <p:sp>
        <p:nvSpPr>
          <p:cNvPr id="3" name="Content Placeholder 2"/>
          <p:cNvSpPr>
            <a:spLocks noGrp="1"/>
          </p:cNvSpPr>
          <p:nvPr>
            <p:ph idx="1"/>
          </p:nvPr>
        </p:nvSpPr>
        <p:spPr/>
        <p:txBody>
          <a:bodyPr/>
          <a:lstStyle/>
          <a:p>
            <a:r>
              <a:rPr lang="en-CA" dirty="0" smtClean="0"/>
              <a:t>Print only the output specified (</a:t>
            </a:r>
            <a:r>
              <a:rPr lang="en-CA" i="1" dirty="0" smtClean="0"/>
              <a:t>no other formatting</a:t>
            </a:r>
            <a:r>
              <a:rPr lang="en-CA" dirty="0" smtClean="0"/>
              <a:t>: spaces, tabs, newlines)</a:t>
            </a:r>
          </a:p>
          <a:p>
            <a:pPr marL="225425" lvl="1" indent="0">
              <a:buNone/>
            </a:pPr>
            <a:r>
              <a:rPr lang="en-CA" sz="2400" dirty="0" smtClean="0"/>
              <a:t>(Java)</a:t>
            </a:r>
          </a:p>
          <a:p>
            <a:pPr marL="225425" lvl="1" indent="0">
              <a:buNone/>
            </a:pPr>
            <a:r>
              <a:rPr lang="en-CA" dirty="0" smtClean="0">
                <a:latin typeface="Consolas" panose="020B0609020204030204" pitchFamily="49" charset="0"/>
                <a:cs typeface="Consolas" panose="020B0609020204030204" pitchFamily="49" charset="0"/>
              </a:rPr>
              <a:t>System.out.</a:t>
            </a:r>
            <a:r>
              <a:rPr lang="en-CA" b="1" dirty="0" smtClean="0">
                <a:solidFill>
                  <a:srgbClr val="FF0000"/>
                </a:solidFill>
                <a:latin typeface="Consolas" panose="020B0609020204030204" pitchFamily="49" charset="0"/>
                <a:cs typeface="Consolas" panose="020B0609020204030204" pitchFamily="49" charset="0"/>
              </a:rPr>
              <a:t>print</a:t>
            </a:r>
            <a:r>
              <a:rPr lang="en-CA" dirty="0" smtClean="0">
                <a:latin typeface="Consolas" panose="020B0609020204030204" pitchFamily="49" charset="0"/>
                <a:cs typeface="Consolas" panose="020B0609020204030204" pitchFamily="49" charset="0"/>
              </a:rPr>
              <a:t>();</a:t>
            </a:r>
          </a:p>
          <a:p>
            <a:pPr marL="225425" lvl="1" indent="0">
              <a:buNone/>
            </a:pPr>
            <a:endParaRPr lang="en-CA" dirty="0">
              <a:latin typeface="Consolas" panose="020B0609020204030204" pitchFamily="49" charset="0"/>
              <a:cs typeface="Consolas" panose="020B0609020204030204" pitchFamily="49" charset="0"/>
            </a:endParaRPr>
          </a:p>
          <a:p>
            <a:pPr marL="225425" lvl="1" indent="0">
              <a:buNone/>
            </a:pPr>
            <a:r>
              <a:rPr lang="en-CA" sz="2400" dirty="0" smtClean="0">
                <a:cs typeface="Calibri" panose="020F0502020204030204" pitchFamily="34" charset="0"/>
              </a:rPr>
              <a:t>(Python)</a:t>
            </a:r>
          </a:p>
          <a:p>
            <a:pPr marL="225425" lvl="1" indent="0">
              <a:buNone/>
            </a:pPr>
            <a:r>
              <a:rPr lang="en-CA" dirty="0" smtClean="0">
                <a:latin typeface="Consolas" panose="020B0609020204030204" pitchFamily="49" charset="0"/>
                <a:cs typeface="Consolas" panose="020B0609020204030204" pitchFamily="49" charset="0"/>
              </a:rPr>
              <a:t>print</a:t>
            </a:r>
            <a:r>
              <a:rPr lang="en-CA" dirty="0">
                <a:latin typeface="Consolas" panose="020B0609020204030204" pitchFamily="49" charset="0"/>
                <a:cs typeface="Consolas" panose="020B0609020204030204" pitchFamily="49" charset="0"/>
              </a:rPr>
              <a:t>(…, end</a:t>
            </a:r>
            <a:r>
              <a:rPr lang="en-CA" dirty="0" smtClean="0">
                <a:latin typeface="Consolas" panose="020B0609020204030204" pitchFamily="49" charset="0"/>
                <a:cs typeface="Consolas" panose="020B0609020204030204" pitchFamily="49" charset="0"/>
              </a:rPr>
              <a:t>="")</a:t>
            </a:r>
          </a:p>
          <a:p>
            <a:pPr marL="225425" lvl="1" indent="0">
              <a:buNone/>
            </a:pPr>
            <a:endParaRPr lang="en-CA" dirty="0" smtClean="0">
              <a:latin typeface="Consolas" panose="020B0609020204030204" pitchFamily="49" charset="0"/>
              <a:cs typeface="Consolas" panose="020B0609020204030204" pitchFamily="49" charset="0"/>
            </a:endParaRPr>
          </a:p>
          <a:p>
            <a:r>
              <a:rPr lang="en-CA" dirty="0"/>
              <a:t>Print </a:t>
            </a:r>
            <a:r>
              <a:rPr lang="en-CA" dirty="0" smtClean="0"/>
              <a:t>the </a:t>
            </a:r>
            <a:r>
              <a:rPr lang="en-CA" dirty="0"/>
              <a:t>output </a:t>
            </a:r>
            <a:r>
              <a:rPr lang="en-CA" dirty="0" smtClean="0"/>
              <a:t>specified </a:t>
            </a:r>
            <a:r>
              <a:rPr lang="en-CA" i="1" dirty="0" smtClean="0"/>
              <a:t>followed by a newline</a:t>
            </a:r>
            <a:r>
              <a:rPr lang="en-CA" dirty="0" smtClean="0"/>
              <a:t>.</a:t>
            </a:r>
          </a:p>
          <a:p>
            <a:pPr marL="225425" lvl="1" indent="0">
              <a:buNone/>
            </a:pPr>
            <a:r>
              <a:rPr lang="en-CA" sz="2400" dirty="0"/>
              <a:t>(Java</a:t>
            </a:r>
            <a:r>
              <a:rPr lang="en-CA" sz="2400" dirty="0" smtClean="0"/>
              <a:t>)</a:t>
            </a:r>
            <a:endParaRPr lang="en-CA" sz="2400" dirty="0" smtClean="0">
              <a:latin typeface="Consolas" panose="020B0609020204030204" pitchFamily="49" charset="0"/>
              <a:cs typeface="Consolas" panose="020B0609020204030204" pitchFamily="49" charset="0"/>
            </a:endParaRPr>
          </a:p>
          <a:p>
            <a:pPr marL="225425" lvl="1" indent="0">
              <a:buNone/>
            </a:pPr>
            <a:r>
              <a:rPr lang="en-CA" dirty="0" smtClean="0">
                <a:latin typeface="Consolas" panose="020B0609020204030204" pitchFamily="49" charset="0"/>
                <a:cs typeface="Consolas" panose="020B0609020204030204" pitchFamily="49" charset="0"/>
              </a:rPr>
              <a:t>System.out.</a:t>
            </a:r>
            <a:r>
              <a:rPr lang="en-CA" b="1" dirty="0" smtClean="0">
                <a:solidFill>
                  <a:srgbClr val="FF0000"/>
                </a:solidFill>
                <a:latin typeface="Consolas" panose="020B0609020204030204" pitchFamily="49" charset="0"/>
                <a:cs typeface="Consolas" panose="020B0609020204030204" pitchFamily="49" charset="0"/>
              </a:rPr>
              <a:t>println</a:t>
            </a:r>
            <a:r>
              <a:rPr lang="en-CA" dirty="0" smtClean="0">
                <a:latin typeface="Consolas" panose="020B0609020204030204" pitchFamily="49" charset="0"/>
                <a:cs typeface="Consolas" panose="020B0609020204030204" pitchFamily="49" charset="0"/>
              </a:rPr>
              <a:t>();</a:t>
            </a:r>
          </a:p>
          <a:p>
            <a:pPr marL="225425" lvl="1" indent="0">
              <a:buNone/>
            </a:pPr>
            <a:endParaRPr lang="en-CA" dirty="0">
              <a:latin typeface="Consolas" panose="020B0609020204030204" pitchFamily="49" charset="0"/>
              <a:cs typeface="Consolas" panose="020B0609020204030204" pitchFamily="49" charset="0"/>
            </a:endParaRPr>
          </a:p>
          <a:p>
            <a:pPr marL="225425" lvl="1" indent="0">
              <a:buNone/>
            </a:pPr>
            <a:r>
              <a:rPr lang="en-CA" sz="2400" dirty="0">
                <a:cs typeface="Calibri" panose="020F0502020204030204" pitchFamily="34" charset="0"/>
              </a:rPr>
              <a:t>(Python)</a:t>
            </a:r>
          </a:p>
          <a:p>
            <a:pPr marL="225425" lvl="1" indent="0">
              <a:buNone/>
            </a:pPr>
            <a:r>
              <a:rPr lang="en-CA" dirty="0">
                <a:latin typeface="Consolas" panose="020B0609020204030204" pitchFamily="49" charset="0"/>
                <a:cs typeface="Consolas" panose="020B0609020204030204" pitchFamily="49" charset="0"/>
              </a:rPr>
              <a:t>print</a:t>
            </a:r>
            <a:r>
              <a:rPr lang="en-CA" dirty="0" smtClean="0">
                <a:latin typeface="Consolas" panose="020B0609020204030204" pitchFamily="49" charset="0"/>
                <a:cs typeface="Consolas" panose="020B0609020204030204" pitchFamily="49" charset="0"/>
              </a:rPr>
              <a:t>()</a:t>
            </a:r>
            <a:endParaRPr lang="en-CA" dirty="0">
              <a:latin typeface="Consolas" panose="020B0609020204030204" pitchFamily="49" charset="0"/>
              <a:cs typeface="Consolas" panose="020B0609020204030204" pitchFamily="49" charset="0"/>
            </a:endParaRPr>
          </a:p>
          <a:p>
            <a:pPr marL="225425" lvl="1" indent="0">
              <a:buNone/>
            </a:pPr>
            <a:endParaRPr lang="en-CA"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9632097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CA" altLang="en-US" dirty="0" smtClean="0"/>
              <a:t>Java: Write Once, Run Anywhere</a:t>
            </a:r>
          </a:p>
        </p:txBody>
      </p:sp>
      <p:sp>
        <p:nvSpPr>
          <p:cNvPr id="3075" name="Rectangle 3"/>
          <p:cNvSpPr>
            <a:spLocks noGrp="1" noChangeArrowheads="1"/>
          </p:cNvSpPr>
          <p:nvPr>
            <p:ph type="body" sz="half" idx="1"/>
          </p:nvPr>
        </p:nvSpPr>
        <p:spPr>
          <a:xfrm>
            <a:off x="457200" y="1108075"/>
            <a:ext cx="4008438" cy="5368925"/>
          </a:xfrm>
        </p:spPr>
        <p:txBody>
          <a:bodyPr/>
          <a:lstStyle/>
          <a:p>
            <a:pPr>
              <a:tabLst>
                <a:tab pos="476250" algn="l"/>
              </a:tabLst>
            </a:pPr>
            <a:r>
              <a:rPr lang="en-CA" altLang="en-US" sz="2000" dirty="0" smtClean="0"/>
              <a:t>Consequence of Java’s history (coming later): platform-independence</a:t>
            </a:r>
          </a:p>
          <a:p>
            <a:pPr>
              <a:tabLst>
                <a:tab pos="476250" algn="l"/>
              </a:tabLst>
            </a:pPr>
            <a:endParaRPr lang="en-CA" altLang="en-US" sz="2000" dirty="0" smtClean="0"/>
          </a:p>
          <a:p>
            <a:pPr>
              <a:tabLst>
                <a:tab pos="476250" algn="l"/>
              </a:tabLst>
            </a:pPr>
            <a:endParaRPr lang="en-CA" altLang="en-US" sz="2000" dirty="0" smtClean="0"/>
          </a:p>
          <a:p>
            <a:pPr>
              <a:tabLst>
                <a:tab pos="476250" algn="l"/>
              </a:tabLst>
            </a:pPr>
            <a:endParaRPr lang="en-CA" altLang="en-US" sz="2000" dirty="0" smtClean="0"/>
          </a:p>
          <a:p>
            <a:pPr>
              <a:tabLst>
                <a:tab pos="476250" algn="l"/>
              </a:tabLst>
            </a:pPr>
            <a:endParaRPr lang="en-CA" altLang="en-US" sz="2000" dirty="0" smtClean="0"/>
          </a:p>
          <a:p>
            <a:pPr>
              <a:tabLst>
                <a:tab pos="476250" algn="l"/>
              </a:tabLst>
            </a:pPr>
            <a:endParaRPr lang="en-CA" altLang="en-US" sz="2000" dirty="0" smtClean="0"/>
          </a:p>
          <a:p>
            <a:pPr>
              <a:tabLst>
                <a:tab pos="476250" algn="l"/>
              </a:tabLst>
            </a:pPr>
            <a:endParaRPr lang="en-CA" altLang="en-US" sz="2000" dirty="0" smtClean="0"/>
          </a:p>
        </p:txBody>
      </p:sp>
      <p:grpSp>
        <p:nvGrpSpPr>
          <p:cNvPr id="3076" name="Group 4"/>
          <p:cNvGrpSpPr>
            <a:grpSpLocks/>
          </p:cNvGrpSpPr>
          <p:nvPr/>
        </p:nvGrpSpPr>
        <p:grpSpPr bwMode="auto">
          <a:xfrm>
            <a:off x="7678738" y="2571750"/>
            <a:ext cx="5180012" cy="0"/>
            <a:chOff x="0" y="0"/>
            <a:chExt cx="3263" cy="0"/>
          </a:xfrm>
        </p:grpSpPr>
        <p:sp>
          <p:nvSpPr>
            <p:cNvPr id="3092" name="Rectangle 5"/>
            <p:cNvSpPr>
              <a:spLocks noChangeArrowheads="1"/>
            </p:cNvSpPr>
            <p:nvPr/>
          </p:nvSpPr>
          <p:spPr bwMode="auto">
            <a:xfrm>
              <a:off x="0" y="0"/>
              <a:ext cx="3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endParaRPr lang="en-CA" altLang="en-US" sz="1400" dirty="0">
                <a:latin typeface="Arial" charset="0"/>
              </a:endParaRPr>
            </a:p>
          </p:txBody>
        </p:sp>
        <p:sp>
          <p:nvSpPr>
            <p:cNvPr id="3093" name="Rectangle 6"/>
            <p:cNvSpPr>
              <a:spLocks noChangeArrowheads="1"/>
            </p:cNvSpPr>
            <p:nvPr/>
          </p:nvSpPr>
          <p:spPr bwMode="auto">
            <a:xfrm>
              <a:off x="0" y="0"/>
              <a:ext cx="3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endParaRPr lang="en-CA" altLang="en-US" sz="1400" dirty="0">
                <a:latin typeface="Arial" charset="0"/>
              </a:endParaRPr>
            </a:p>
          </p:txBody>
        </p:sp>
      </p:grpSp>
      <p:sp>
        <p:nvSpPr>
          <p:cNvPr id="3080" name="Text Box 10"/>
          <p:cNvSpPr txBox="1">
            <a:spLocks noChangeArrowheads="1"/>
          </p:cNvSpPr>
          <p:nvPr/>
        </p:nvSpPr>
        <p:spPr bwMode="auto">
          <a:xfrm>
            <a:off x="838200" y="3505200"/>
            <a:ext cx="21574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CA" altLang="en-US" sz="1600" dirty="0">
                <a:latin typeface="Arial" charset="0"/>
              </a:rPr>
              <a:t>Mac user running Safari</a:t>
            </a:r>
          </a:p>
        </p:txBody>
      </p:sp>
      <p:sp>
        <p:nvSpPr>
          <p:cNvPr id="3081" name="Text Box 11"/>
          <p:cNvSpPr txBox="1">
            <a:spLocks noChangeArrowheads="1"/>
          </p:cNvSpPr>
          <p:nvPr/>
        </p:nvSpPr>
        <p:spPr bwMode="auto">
          <a:xfrm>
            <a:off x="805656" y="5813425"/>
            <a:ext cx="22393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CA" altLang="en-US" sz="1400" dirty="0">
                <a:latin typeface="Arial" charset="0"/>
              </a:rPr>
              <a:t>Windows user running </a:t>
            </a:r>
            <a:r>
              <a:rPr lang="en-CA" altLang="en-US" sz="1400" dirty="0" smtClean="0">
                <a:latin typeface="Arial" charset="0"/>
              </a:rPr>
              <a:t>Edge</a:t>
            </a:r>
            <a:endParaRPr lang="en-CA" altLang="en-US" sz="1400" dirty="0">
              <a:latin typeface="Arial" charset="0"/>
            </a:endParaRPr>
          </a:p>
        </p:txBody>
      </p:sp>
      <p:sp>
        <p:nvSpPr>
          <p:cNvPr id="3082" name="Text Box 12"/>
          <p:cNvSpPr txBox="1">
            <a:spLocks noChangeArrowheads="1"/>
          </p:cNvSpPr>
          <p:nvPr/>
        </p:nvSpPr>
        <p:spPr bwMode="auto">
          <a:xfrm>
            <a:off x="6372225" y="3644900"/>
            <a:ext cx="25415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CA" altLang="en-US" sz="1400" dirty="0">
                <a:latin typeface="Arial" charset="0"/>
              </a:rPr>
              <a:t>Web page stored on Unix server</a:t>
            </a:r>
          </a:p>
        </p:txBody>
      </p:sp>
      <p:grpSp>
        <p:nvGrpSpPr>
          <p:cNvPr id="8" name="Group 7"/>
          <p:cNvGrpSpPr/>
          <p:nvPr/>
        </p:nvGrpSpPr>
        <p:grpSpPr>
          <a:xfrm>
            <a:off x="1640214" y="2393577"/>
            <a:ext cx="4989185" cy="2886448"/>
            <a:chOff x="1640214" y="2393577"/>
            <a:chExt cx="4989185" cy="2886448"/>
          </a:xfrm>
        </p:grpSpPr>
        <p:sp>
          <p:nvSpPr>
            <p:cNvPr id="3090" name="Line 14"/>
            <p:cNvSpPr>
              <a:spLocks noChangeShapeType="1"/>
            </p:cNvSpPr>
            <p:nvPr/>
          </p:nvSpPr>
          <p:spPr bwMode="auto">
            <a:xfrm flipV="1">
              <a:off x="1710530" y="2393577"/>
              <a:ext cx="4918869" cy="288644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square" lIns="0" tIns="0" rIns="0" bIns="0">
              <a:spAutoFit/>
            </a:bodyPr>
            <a:lstStyle/>
            <a:p>
              <a:endParaRPr lang="en-US" dirty="0"/>
            </a:p>
          </p:txBody>
        </p:sp>
        <p:sp>
          <p:nvSpPr>
            <p:cNvPr id="3091" name="Text Box 15"/>
            <p:cNvSpPr txBox="1">
              <a:spLocks noChangeArrowheads="1"/>
            </p:cNvSpPr>
            <p:nvPr/>
          </p:nvSpPr>
          <p:spPr bwMode="auto">
            <a:xfrm>
              <a:off x="1640214" y="4178019"/>
              <a:ext cx="16970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CA" altLang="en-US" sz="1400" dirty="0">
                  <a:latin typeface="Arial" charset="0"/>
                </a:rPr>
                <a:t>Click on link to Applet</a:t>
              </a:r>
            </a:p>
          </p:txBody>
        </p:sp>
      </p:grpSp>
      <p:sp>
        <p:nvSpPr>
          <p:cNvPr id="165907" name="Rectangle 19"/>
          <p:cNvSpPr>
            <a:spLocks noChangeArrowheads="1"/>
          </p:cNvSpPr>
          <p:nvPr/>
        </p:nvSpPr>
        <p:spPr bwMode="auto">
          <a:xfrm>
            <a:off x="762186" y="6026150"/>
            <a:ext cx="3476181" cy="838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72000" tIns="0" rIns="0" bIns="0" anchor="ct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CA" altLang="en-US" sz="1400" dirty="0">
                <a:latin typeface="Arial" charset="0"/>
              </a:rPr>
              <a:t>Virtual machine translates byte code to </a:t>
            </a:r>
          </a:p>
          <a:p>
            <a:pPr eaLnBrk="1" hangingPunct="1">
              <a:spcBef>
                <a:spcPct val="50000"/>
              </a:spcBef>
              <a:buFontTx/>
              <a:buNone/>
            </a:pPr>
            <a:r>
              <a:rPr lang="en-CA" altLang="en-US" sz="1400" dirty="0">
                <a:latin typeface="Arial" charset="0"/>
              </a:rPr>
              <a:t>n</a:t>
            </a:r>
            <a:r>
              <a:rPr lang="en-CA" altLang="en-US" sz="1400" dirty="0" smtClean="0">
                <a:latin typeface="Arial" charset="0"/>
              </a:rPr>
              <a:t>ative Windows </a:t>
            </a:r>
            <a:r>
              <a:rPr lang="en-CA" altLang="en-US" sz="1400" dirty="0">
                <a:latin typeface="Arial" charset="0"/>
              </a:rPr>
              <a:t>code and the Applet is run</a:t>
            </a:r>
          </a:p>
        </p:txBody>
      </p:sp>
      <p:grpSp>
        <p:nvGrpSpPr>
          <p:cNvPr id="10" name="Group 9"/>
          <p:cNvGrpSpPr/>
          <p:nvPr/>
        </p:nvGrpSpPr>
        <p:grpSpPr>
          <a:xfrm>
            <a:off x="1828799" y="2645616"/>
            <a:ext cx="4800599" cy="2847134"/>
            <a:chOff x="1828799" y="2645616"/>
            <a:chExt cx="4800599" cy="2847134"/>
          </a:xfrm>
        </p:grpSpPr>
        <p:sp>
          <p:nvSpPr>
            <p:cNvPr id="3089" name="Text Box 18"/>
            <p:cNvSpPr txBox="1">
              <a:spLocks noChangeArrowheads="1"/>
            </p:cNvSpPr>
            <p:nvPr/>
          </p:nvSpPr>
          <p:spPr bwMode="auto">
            <a:xfrm>
              <a:off x="3184126" y="4628967"/>
              <a:ext cx="19716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CA" altLang="en-US" sz="1400" dirty="0">
                  <a:latin typeface="Arial" charset="0"/>
                </a:rPr>
                <a:t>Byte code is downloaded</a:t>
              </a:r>
            </a:p>
          </p:txBody>
        </p:sp>
        <p:sp>
          <p:nvSpPr>
            <p:cNvPr id="3088" name="Line 17"/>
            <p:cNvSpPr>
              <a:spLocks noChangeShapeType="1"/>
            </p:cNvSpPr>
            <p:nvPr/>
          </p:nvSpPr>
          <p:spPr bwMode="auto">
            <a:xfrm flipH="1">
              <a:off x="1828799" y="2645616"/>
              <a:ext cx="4800599" cy="284713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square" lIns="0" tIns="0" rIns="0" bIns="0">
              <a:spAutoFit/>
            </a:bodyPr>
            <a:lstStyle/>
            <a:p>
              <a:endParaRPr lang="en-US" dirty="0"/>
            </a:p>
          </p:txBody>
        </p:sp>
      </p:grpSp>
      <p:sp>
        <p:nvSpPr>
          <p:cNvPr id="2" name="server"/>
          <p:cNvSpPr>
            <a:spLocks noEditPoints="1" noChangeArrowheads="1"/>
          </p:cNvSpPr>
          <p:nvPr/>
        </p:nvSpPr>
        <p:spPr bwMode="auto">
          <a:xfrm>
            <a:off x="6629400" y="1740741"/>
            <a:ext cx="1809750" cy="180975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761 w 21600"/>
              <a:gd name="T17" fmla="*/ 22454 h 21600"/>
              <a:gd name="T18" fmla="*/ 21069 w 21600"/>
              <a:gd name="T19" fmla="*/ 2828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 name="computr4"/>
          <p:cNvSpPr>
            <a:spLocks noEditPoints="1" noChangeArrowheads="1"/>
          </p:cNvSpPr>
          <p:nvPr/>
        </p:nvSpPr>
        <p:spPr bwMode="auto">
          <a:xfrm>
            <a:off x="838200" y="2393577"/>
            <a:ext cx="990600" cy="1038458"/>
          </a:xfrm>
          <a:custGeom>
            <a:avLst/>
            <a:gdLst>
              <a:gd name="T0" fmla="*/ 10800 w 21600"/>
              <a:gd name="T1" fmla="*/ 0 h 21600"/>
              <a:gd name="T2" fmla="*/ 21600 w 21600"/>
              <a:gd name="T3" fmla="*/ 10800 h 21600"/>
              <a:gd name="T4" fmla="*/ 10800 w 21600"/>
              <a:gd name="T5" fmla="*/ 21600 h 21600"/>
              <a:gd name="T6" fmla="*/ 0 w 21600"/>
              <a:gd name="T7" fmla="*/ 10800 h 21600"/>
              <a:gd name="T8" fmla="*/ 3509 w 21600"/>
              <a:gd name="T9" fmla="*/ 2414 h 21600"/>
              <a:gd name="T10" fmla="*/ 18090 w 21600"/>
              <a:gd name="T11" fmla="*/ 11028 h 21600"/>
            </a:gdLst>
            <a:ahLst/>
            <a:cxnLst>
              <a:cxn ang="0">
                <a:pos x="T0" y="T1"/>
              </a:cxn>
              <a:cxn ang="0">
                <a:pos x="T2" y="T3"/>
              </a:cxn>
              <a:cxn ang="0">
                <a:pos x="T4" y="T5"/>
              </a:cxn>
              <a:cxn ang="0">
                <a:pos x="T6" y="T7"/>
              </a:cxn>
            </a:cxnLst>
            <a:rect l="T8" t="T9" r="T10" b="T11"/>
            <a:pathLst>
              <a:path w="21600" h="21600" extrusionOk="0">
                <a:moveTo>
                  <a:pt x="10800" y="21600"/>
                </a:moveTo>
                <a:lnTo>
                  <a:pt x="19872" y="21600"/>
                </a:lnTo>
                <a:lnTo>
                  <a:pt x="19872" y="19623"/>
                </a:lnTo>
                <a:lnTo>
                  <a:pt x="21600" y="19623"/>
                </a:lnTo>
                <a:lnTo>
                  <a:pt x="21600" y="11104"/>
                </a:lnTo>
                <a:lnTo>
                  <a:pt x="21600" y="1217"/>
                </a:lnTo>
                <a:lnTo>
                  <a:pt x="21600" y="913"/>
                </a:lnTo>
                <a:lnTo>
                  <a:pt x="21384" y="761"/>
                </a:lnTo>
                <a:lnTo>
                  <a:pt x="21168" y="456"/>
                </a:lnTo>
                <a:lnTo>
                  <a:pt x="20952" y="304"/>
                </a:lnTo>
                <a:lnTo>
                  <a:pt x="20736" y="152"/>
                </a:lnTo>
                <a:lnTo>
                  <a:pt x="20520" y="0"/>
                </a:lnTo>
                <a:lnTo>
                  <a:pt x="19872" y="0"/>
                </a:lnTo>
                <a:lnTo>
                  <a:pt x="19440" y="0"/>
                </a:lnTo>
                <a:lnTo>
                  <a:pt x="10800" y="0"/>
                </a:lnTo>
                <a:lnTo>
                  <a:pt x="1944" y="0"/>
                </a:lnTo>
                <a:lnTo>
                  <a:pt x="1512" y="0"/>
                </a:lnTo>
                <a:lnTo>
                  <a:pt x="1080" y="0"/>
                </a:lnTo>
                <a:lnTo>
                  <a:pt x="648" y="152"/>
                </a:lnTo>
                <a:lnTo>
                  <a:pt x="432" y="304"/>
                </a:lnTo>
                <a:lnTo>
                  <a:pt x="216" y="456"/>
                </a:lnTo>
                <a:lnTo>
                  <a:pt x="0" y="761"/>
                </a:lnTo>
                <a:lnTo>
                  <a:pt x="0" y="913"/>
                </a:lnTo>
                <a:lnTo>
                  <a:pt x="0" y="1217"/>
                </a:lnTo>
                <a:lnTo>
                  <a:pt x="0" y="11104"/>
                </a:lnTo>
                <a:lnTo>
                  <a:pt x="0" y="19623"/>
                </a:lnTo>
                <a:lnTo>
                  <a:pt x="1728" y="19623"/>
                </a:lnTo>
                <a:lnTo>
                  <a:pt x="1728" y="21600"/>
                </a:lnTo>
                <a:lnTo>
                  <a:pt x="10800" y="21600"/>
                </a:lnTo>
                <a:close/>
              </a:path>
              <a:path w="21600" h="21600" extrusionOk="0">
                <a:moveTo>
                  <a:pt x="17496" y="11256"/>
                </a:moveTo>
                <a:lnTo>
                  <a:pt x="17712" y="11256"/>
                </a:lnTo>
                <a:lnTo>
                  <a:pt x="17928" y="11256"/>
                </a:lnTo>
                <a:lnTo>
                  <a:pt x="17928" y="11104"/>
                </a:lnTo>
                <a:lnTo>
                  <a:pt x="18144" y="11104"/>
                </a:lnTo>
                <a:lnTo>
                  <a:pt x="18144" y="10952"/>
                </a:lnTo>
                <a:lnTo>
                  <a:pt x="18144" y="10800"/>
                </a:lnTo>
                <a:lnTo>
                  <a:pt x="18144" y="2586"/>
                </a:lnTo>
                <a:lnTo>
                  <a:pt x="18144" y="2434"/>
                </a:lnTo>
                <a:lnTo>
                  <a:pt x="18144" y="2282"/>
                </a:lnTo>
                <a:lnTo>
                  <a:pt x="17928" y="2130"/>
                </a:lnTo>
                <a:lnTo>
                  <a:pt x="17712" y="1977"/>
                </a:lnTo>
                <a:lnTo>
                  <a:pt x="17496" y="1977"/>
                </a:lnTo>
                <a:lnTo>
                  <a:pt x="3888" y="1977"/>
                </a:lnTo>
                <a:lnTo>
                  <a:pt x="3672" y="1977"/>
                </a:lnTo>
                <a:lnTo>
                  <a:pt x="3456" y="1977"/>
                </a:lnTo>
                <a:lnTo>
                  <a:pt x="3456" y="2130"/>
                </a:lnTo>
                <a:lnTo>
                  <a:pt x="3240" y="2130"/>
                </a:lnTo>
                <a:lnTo>
                  <a:pt x="3240" y="2282"/>
                </a:lnTo>
                <a:lnTo>
                  <a:pt x="3024" y="2282"/>
                </a:lnTo>
                <a:lnTo>
                  <a:pt x="3024" y="2434"/>
                </a:lnTo>
                <a:lnTo>
                  <a:pt x="3024" y="2586"/>
                </a:lnTo>
                <a:lnTo>
                  <a:pt x="3024" y="10800"/>
                </a:lnTo>
                <a:lnTo>
                  <a:pt x="3024" y="10952"/>
                </a:lnTo>
                <a:lnTo>
                  <a:pt x="3240" y="11104"/>
                </a:lnTo>
                <a:lnTo>
                  <a:pt x="3456" y="11256"/>
                </a:lnTo>
                <a:lnTo>
                  <a:pt x="3672" y="11256"/>
                </a:lnTo>
                <a:lnTo>
                  <a:pt x="3888" y="11256"/>
                </a:lnTo>
                <a:lnTo>
                  <a:pt x="17496" y="11256"/>
                </a:lnTo>
                <a:moveTo>
                  <a:pt x="2808" y="19623"/>
                </a:moveTo>
                <a:lnTo>
                  <a:pt x="2808" y="19927"/>
                </a:lnTo>
                <a:lnTo>
                  <a:pt x="2808" y="21144"/>
                </a:lnTo>
                <a:lnTo>
                  <a:pt x="2808" y="21600"/>
                </a:lnTo>
                <a:lnTo>
                  <a:pt x="2808" y="19623"/>
                </a:lnTo>
                <a:moveTo>
                  <a:pt x="4104" y="19623"/>
                </a:moveTo>
                <a:lnTo>
                  <a:pt x="4104" y="19927"/>
                </a:lnTo>
                <a:lnTo>
                  <a:pt x="4104" y="21144"/>
                </a:lnTo>
                <a:lnTo>
                  <a:pt x="4104" y="21600"/>
                </a:lnTo>
                <a:lnTo>
                  <a:pt x="4104" y="19623"/>
                </a:lnTo>
                <a:moveTo>
                  <a:pt x="5184" y="19623"/>
                </a:moveTo>
                <a:lnTo>
                  <a:pt x="5184" y="19927"/>
                </a:lnTo>
                <a:lnTo>
                  <a:pt x="5184" y="21144"/>
                </a:lnTo>
                <a:lnTo>
                  <a:pt x="5184" y="21600"/>
                </a:lnTo>
                <a:lnTo>
                  <a:pt x="5184" y="19623"/>
                </a:lnTo>
                <a:moveTo>
                  <a:pt x="6480" y="19623"/>
                </a:moveTo>
                <a:lnTo>
                  <a:pt x="6480" y="19927"/>
                </a:lnTo>
                <a:lnTo>
                  <a:pt x="6480" y="21144"/>
                </a:lnTo>
                <a:lnTo>
                  <a:pt x="6480" y="21600"/>
                </a:lnTo>
                <a:lnTo>
                  <a:pt x="6480" y="19623"/>
                </a:lnTo>
                <a:moveTo>
                  <a:pt x="7560" y="19623"/>
                </a:moveTo>
                <a:lnTo>
                  <a:pt x="7560" y="19927"/>
                </a:lnTo>
                <a:lnTo>
                  <a:pt x="7560" y="21144"/>
                </a:lnTo>
                <a:lnTo>
                  <a:pt x="7560" y="21600"/>
                </a:lnTo>
                <a:lnTo>
                  <a:pt x="7560" y="19623"/>
                </a:lnTo>
                <a:moveTo>
                  <a:pt x="8856" y="19623"/>
                </a:moveTo>
                <a:lnTo>
                  <a:pt x="8856" y="19927"/>
                </a:lnTo>
                <a:lnTo>
                  <a:pt x="8856" y="21144"/>
                </a:lnTo>
                <a:lnTo>
                  <a:pt x="8856" y="21600"/>
                </a:lnTo>
                <a:lnTo>
                  <a:pt x="8856" y="19623"/>
                </a:lnTo>
                <a:moveTo>
                  <a:pt x="10152" y="19623"/>
                </a:moveTo>
                <a:lnTo>
                  <a:pt x="10152" y="19927"/>
                </a:lnTo>
                <a:lnTo>
                  <a:pt x="10152" y="21144"/>
                </a:lnTo>
                <a:lnTo>
                  <a:pt x="10152" y="21600"/>
                </a:lnTo>
                <a:lnTo>
                  <a:pt x="10152" y="19623"/>
                </a:lnTo>
                <a:moveTo>
                  <a:pt x="11232" y="19623"/>
                </a:moveTo>
                <a:lnTo>
                  <a:pt x="11232" y="19927"/>
                </a:lnTo>
                <a:lnTo>
                  <a:pt x="11232" y="21144"/>
                </a:lnTo>
                <a:lnTo>
                  <a:pt x="11232" y="21600"/>
                </a:lnTo>
                <a:lnTo>
                  <a:pt x="11232" y="19623"/>
                </a:lnTo>
                <a:moveTo>
                  <a:pt x="12528" y="19623"/>
                </a:moveTo>
                <a:lnTo>
                  <a:pt x="12528" y="19927"/>
                </a:lnTo>
                <a:lnTo>
                  <a:pt x="12528" y="21144"/>
                </a:lnTo>
                <a:lnTo>
                  <a:pt x="12528" y="21600"/>
                </a:lnTo>
                <a:lnTo>
                  <a:pt x="12528" y="19623"/>
                </a:lnTo>
                <a:moveTo>
                  <a:pt x="13608" y="19623"/>
                </a:moveTo>
                <a:lnTo>
                  <a:pt x="13608" y="19927"/>
                </a:lnTo>
                <a:lnTo>
                  <a:pt x="13608" y="21144"/>
                </a:lnTo>
                <a:lnTo>
                  <a:pt x="13608" y="21600"/>
                </a:lnTo>
                <a:lnTo>
                  <a:pt x="13608" y="19623"/>
                </a:lnTo>
                <a:moveTo>
                  <a:pt x="14904" y="19623"/>
                </a:moveTo>
                <a:lnTo>
                  <a:pt x="14904" y="19927"/>
                </a:lnTo>
                <a:lnTo>
                  <a:pt x="14904" y="21144"/>
                </a:lnTo>
                <a:lnTo>
                  <a:pt x="14904" y="21600"/>
                </a:lnTo>
                <a:lnTo>
                  <a:pt x="14904" y="19623"/>
                </a:lnTo>
                <a:moveTo>
                  <a:pt x="16200" y="19623"/>
                </a:moveTo>
                <a:lnTo>
                  <a:pt x="16200" y="19927"/>
                </a:lnTo>
                <a:lnTo>
                  <a:pt x="16200" y="21144"/>
                </a:lnTo>
                <a:lnTo>
                  <a:pt x="16200" y="21600"/>
                </a:lnTo>
                <a:lnTo>
                  <a:pt x="16200" y="19623"/>
                </a:lnTo>
                <a:moveTo>
                  <a:pt x="17280" y="19623"/>
                </a:moveTo>
                <a:lnTo>
                  <a:pt x="17280" y="19927"/>
                </a:lnTo>
                <a:lnTo>
                  <a:pt x="17280" y="21144"/>
                </a:lnTo>
                <a:lnTo>
                  <a:pt x="17280" y="21600"/>
                </a:lnTo>
                <a:lnTo>
                  <a:pt x="17280" y="19623"/>
                </a:lnTo>
                <a:moveTo>
                  <a:pt x="18576" y="19623"/>
                </a:moveTo>
                <a:lnTo>
                  <a:pt x="18576" y="19927"/>
                </a:lnTo>
                <a:lnTo>
                  <a:pt x="18576" y="21144"/>
                </a:lnTo>
                <a:lnTo>
                  <a:pt x="18576" y="21600"/>
                </a:lnTo>
                <a:lnTo>
                  <a:pt x="18576" y="19623"/>
                </a:lnTo>
                <a:moveTo>
                  <a:pt x="19872" y="19623"/>
                </a:moveTo>
                <a:lnTo>
                  <a:pt x="16848" y="19623"/>
                </a:lnTo>
                <a:lnTo>
                  <a:pt x="5400" y="19623"/>
                </a:lnTo>
                <a:lnTo>
                  <a:pt x="1728" y="19623"/>
                </a:lnTo>
                <a:lnTo>
                  <a:pt x="19872" y="19623"/>
                </a:lnTo>
                <a:moveTo>
                  <a:pt x="12096" y="14146"/>
                </a:moveTo>
                <a:lnTo>
                  <a:pt x="12096" y="13386"/>
                </a:lnTo>
                <a:lnTo>
                  <a:pt x="19224" y="13386"/>
                </a:lnTo>
                <a:lnTo>
                  <a:pt x="19224" y="14146"/>
                </a:lnTo>
                <a:lnTo>
                  <a:pt x="12096" y="14146"/>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 name="computr1"/>
          <p:cNvSpPr>
            <a:spLocks noEditPoints="1" noChangeArrowheads="1"/>
          </p:cNvSpPr>
          <p:nvPr/>
        </p:nvSpPr>
        <p:spPr bwMode="auto">
          <a:xfrm>
            <a:off x="805656" y="4805782"/>
            <a:ext cx="904875" cy="1011237"/>
          </a:xfrm>
          <a:custGeom>
            <a:avLst/>
            <a:gdLst>
              <a:gd name="T0" fmla="*/ 19535 w 21600"/>
              <a:gd name="T1" fmla="*/ 0 h 21600"/>
              <a:gd name="T2" fmla="*/ 10800 w 21600"/>
              <a:gd name="T3" fmla="*/ 0 h 21600"/>
              <a:gd name="T4" fmla="*/ 2065 w 21600"/>
              <a:gd name="T5" fmla="*/ 0 h 21600"/>
              <a:gd name="T6" fmla="*/ 0 w 21600"/>
              <a:gd name="T7" fmla="*/ 15388 h 21600"/>
              <a:gd name="T8" fmla="*/ 0 w 21600"/>
              <a:gd name="T9" fmla="*/ 21600 h 21600"/>
              <a:gd name="T10" fmla="*/ 10800 w 21600"/>
              <a:gd name="T11" fmla="*/ 21600 h 21600"/>
              <a:gd name="T12" fmla="*/ 21600 w 21600"/>
              <a:gd name="T13" fmla="*/ 21600 h 21600"/>
              <a:gd name="T14" fmla="*/ 21600 w 21600"/>
              <a:gd name="T15" fmla="*/ 15388 h 21600"/>
              <a:gd name="T16" fmla="*/ 19535 w 21600"/>
              <a:gd name="T17" fmla="*/ 13553 h 21600"/>
              <a:gd name="T18" fmla="*/ 2065 w 21600"/>
              <a:gd name="T19" fmla="*/ 13553 h 21600"/>
              <a:gd name="T20" fmla="*/ 2065 w 21600"/>
              <a:gd name="T21" fmla="*/ 6776 h 21600"/>
              <a:gd name="T22" fmla="*/ 19535 w 21600"/>
              <a:gd name="T23" fmla="*/ 6776 h 21600"/>
              <a:gd name="T24" fmla="*/ 0 w 21600"/>
              <a:gd name="T25" fmla="*/ 18494 h 21600"/>
              <a:gd name="T26" fmla="*/ 21600 w 21600"/>
              <a:gd name="T27" fmla="*/ 18494 h 21600"/>
              <a:gd name="T28" fmla="*/ 4923 w 21600"/>
              <a:gd name="T29" fmla="*/ 2541 h 21600"/>
              <a:gd name="T30" fmla="*/ 16756 w 21600"/>
              <a:gd name="T31" fmla="*/ 11153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T28" t="T29" r="T30" b="T31"/>
            <a:pathLst>
              <a:path w="21600" h="21600" extrusionOk="0">
                <a:moveTo>
                  <a:pt x="16994" y="15388"/>
                </a:moveTo>
                <a:lnTo>
                  <a:pt x="16994" y="13553"/>
                </a:lnTo>
                <a:lnTo>
                  <a:pt x="19535" y="13553"/>
                </a:lnTo>
                <a:lnTo>
                  <a:pt x="19535" y="10729"/>
                </a:lnTo>
                <a:lnTo>
                  <a:pt x="19535" y="6776"/>
                </a:lnTo>
                <a:lnTo>
                  <a:pt x="19535" y="0"/>
                </a:lnTo>
                <a:lnTo>
                  <a:pt x="10800" y="0"/>
                </a:lnTo>
                <a:lnTo>
                  <a:pt x="2065" y="0"/>
                </a:lnTo>
                <a:lnTo>
                  <a:pt x="2065" y="6776"/>
                </a:lnTo>
                <a:lnTo>
                  <a:pt x="2065" y="10729"/>
                </a:lnTo>
                <a:lnTo>
                  <a:pt x="2065" y="13553"/>
                </a:lnTo>
                <a:lnTo>
                  <a:pt x="4606" y="13553"/>
                </a:lnTo>
                <a:lnTo>
                  <a:pt x="4606" y="15388"/>
                </a:lnTo>
                <a:lnTo>
                  <a:pt x="0" y="15388"/>
                </a:lnTo>
                <a:lnTo>
                  <a:pt x="0" y="21600"/>
                </a:lnTo>
                <a:lnTo>
                  <a:pt x="10800" y="21600"/>
                </a:lnTo>
                <a:lnTo>
                  <a:pt x="21600" y="21600"/>
                </a:lnTo>
                <a:lnTo>
                  <a:pt x="21600" y="15388"/>
                </a:lnTo>
                <a:lnTo>
                  <a:pt x="16994" y="15388"/>
                </a:lnTo>
                <a:close/>
              </a:path>
              <a:path w="21600" h="21600" extrusionOk="0">
                <a:moveTo>
                  <a:pt x="4606" y="15388"/>
                </a:moveTo>
                <a:lnTo>
                  <a:pt x="4606" y="13553"/>
                </a:lnTo>
                <a:lnTo>
                  <a:pt x="16994" y="13553"/>
                </a:lnTo>
                <a:lnTo>
                  <a:pt x="16994" y="15388"/>
                </a:lnTo>
                <a:lnTo>
                  <a:pt x="4606" y="15388"/>
                </a:lnTo>
              </a:path>
              <a:path w="21600" h="21600" extrusionOk="0">
                <a:moveTo>
                  <a:pt x="4606" y="11294"/>
                </a:moveTo>
                <a:lnTo>
                  <a:pt x="4606" y="2259"/>
                </a:lnTo>
                <a:lnTo>
                  <a:pt x="16994" y="2259"/>
                </a:lnTo>
                <a:lnTo>
                  <a:pt x="16994" y="11294"/>
                </a:lnTo>
                <a:lnTo>
                  <a:pt x="4606" y="11294"/>
                </a:lnTo>
                <a:moveTo>
                  <a:pt x="13976" y="17082"/>
                </a:moveTo>
                <a:lnTo>
                  <a:pt x="13976" y="16376"/>
                </a:lnTo>
                <a:lnTo>
                  <a:pt x="20171" y="16376"/>
                </a:lnTo>
                <a:lnTo>
                  <a:pt x="20171" y="17082"/>
                </a:lnTo>
                <a:lnTo>
                  <a:pt x="13976" y="17082"/>
                </a:lnTo>
              </a:path>
            </a:pathLst>
          </a:custGeom>
          <a:solidFill>
            <a:srgbClr val="FFFFCC"/>
          </a:solidFill>
          <a:ln w="9525">
            <a:solidFill>
              <a:srgbClr val="000000"/>
            </a:solidFill>
            <a:miter lim="800000"/>
            <a:headEnd/>
            <a:tailEnd/>
          </a:ln>
          <a:effectLst/>
          <a:extLst>
            <a:ext uri="{AF507438-7753-43E0-B8FC-AC1667EBCBE1}">
              <a14:hiddenEffects xmlns:a14="http://schemas.microsoft.com/office/drawing/2010/main">
                <a:effectLst>
                  <a:outerShdw dist="107763" dir="135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pic>
        <p:nvPicPr>
          <p:cNvPr id="6554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7143" y="3994146"/>
            <a:ext cx="1683190" cy="153035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5" name="Text Box 20"/>
          <p:cNvSpPr txBox="1">
            <a:spLocks noChangeArrowheads="1"/>
          </p:cNvSpPr>
          <p:nvPr/>
        </p:nvSpPr>
        <p:spPr bwMode="auto">
          <a:xfrm>
            <a:off x="6732588" y="5661025"/>
            <a:ext cx="136683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spcBef>
                <a:spcPct val="50000"/>
              </a:spcBef>
              <a:buFontTx/>
              <a:buNone/>
            </a:pPr>
            <a:r>
              <a:rPr lang="en-CA" altLang="en-US" sz="1400" dirty="0">
                <a:latin typeface="Arial" charset="0"/>
              </a:rPr>
              <a:t>Byte code (part of web page)</a:t>
            </a:r>
            <a:endParaRPr lang="en-US" altLang="en-US" sz="1400" dirty="0">
              <a:latin typeface="Arial" charset="0"/>
            </a:endParaRPr>
          </a:p>
        </p:txBody>
      </p:sp>
    </p:spTree>
    <p:extLst>
      <p:ext uri="{BB962C8B-B14F-4D97-AF65-F5344CB8AC3E}">
        <p14:creationId xmlns:p14="http://schemas.microsoft.com/office/powerpoint/2010/main" val="1338787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59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907"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CA" altLang="en-US" dirty="0" smtClean="0"/>
              <a:t>Java Output: Specifics</a:t>
            </a:r>
          </a:p>
        </p:txBody>
      </p:sp>
      <p:sp>
        <p:nvSpPr>
          <p:cNvPr id="22531" name="Rectangle 3"/>
          <p:cNvSpPr>
            <a:spLocks noGrp="1" noChangeArrowheads="1"/>
          </p:cNvSpPr>
          <p:nvPr>
            <p:ph type="body" idx="1"/>
          </p:nvPr>
        </p:nvSpPr>
        <p:spPr>
          <a:xfrm>
            <a:off x="419100" y="1082318"/>
            <a:ext cx="8178800" cy="5368925"/>
          </a:xfrm>
        </p:spPr>
        <p:txBody>
          <a:bodyPr/>
          <a:lstStyle/>
          <a:p>
            <a:pPr marL="0" indent="0">
              <a:lnSpc>
                <a:spcPct val="80000"/>
              </a:lnSpc>
              <a:tabLst>
                <a:tab pos="406400" algn="l"/>
              </a:tabLst>
            </a:pPr>
            <a:r>
              <a:rPr lang="en-CA" altLang="en-US" b="1" dirty="0" smtClean="0"/>
              <a:t>Format:</a:t>
            </a:r>
          </a:p>
          <a:p>
            <a:pPr marL="406400" lvl="1" indent="0">
              <a:lnSpc>
                <a:spcPct val="150000"/>
              </a:lnSpc>
              <a:spcBef>
                <a:spcPts val="0"/>
              </a:spcBef>
              <a:spcAft>
                <a:spcPts val="0"/>
              </a:spcAft>
              <a:buFont typeface="Times New Roman" pitchFamily="18" charset="0"/>
              <a:buNone/>
              <a:tabLst>
                <a:tab pos="406400" algn="l"/>
              </a:tabLst>
            </a:pPr>
            <a:r>
              <a:rPr lang="en-CA" altLang="en-US" sz="1600" dirty="0" smtClean="0">
                <a:latin typeface="Consolas" pitchFamily="49" charset="0"/>
                <a:cs typeface="Consolas" pitchFamily="49" charset="0"/>
              </a:rPr>
              <a:t>System.out.print(&lt;</a:t>
            </a:r>
            <a:r>
              <a:rPr lang="en-CA" altLang="en-US" sz="1600" i="1" dirty="0" smtClean="0">
                <a:latin typeface="Consolas" pitchFamily="49" charset="0"/>
                <a:cs typeface="Consolas" pitchFamily="49" charset="0"/>
              </a:rPr>
              <a:t>string or variable name one</a:t>
            </a:r>
            <a:r>
              <a:rPr lang="en-CA" altLang="en-US" sz="1600" dirty="0" smtClean="0">
                <a:latin typeface="Consolas" pitchFamily="49" charset="0"/>
                <a:cs typeface="Consolas" pitchFamily="49" charset="0"/>
              </a:rPr>
              <a:t>&gt; + &lt;</a:t>
            </a:r>
            <a:r>
              <a:rPr lang="en-CA" altLang="en-US" sz="1600" i="1" dirty="0" smtClean="0">
                <a:latin typeface="Consolas" pitchFamily="49" charset="0"/>
                <a:cs typeface="Consolas" pitchFamily="49" charset="0"/>
              </a:rPr>
              <a:t>string or variable name two</a:t>
            </a:r>
            <a:r>
              <a:rPr lang="en-CA" altLang="en-US" sz="1600" dirty="0" smtClean="0">
                <a:latin typeface="Consolas" pitchFamily="49" charset="0"/>
                <a:cs typeface="Consolas" pitchFamily="49" charset="0"/>
              </a:rPr>
              <a:t>&gt;..);</a:t>
            </a:r>
          </a:p>
          <a:p>
            <a:pPr marL="406400" lvl="1" indent="0">
              <a:lnSpc>
                <a:spcPct val="150000"/>
              </a:lnSpc>
              <a:spcBef>
                <a:spcPts val="300"/>
              </a:spcBef>
              <a:spcAft>
                <a:spcPts val="600"/>
              </a:spcAft>
              <a:buFont typeface="Times New Roman" pitchFamily="18" charset="0"/>
              <a:buNone/>
              <a:tabLst>
                <a:tab pos="406400" algn="l"/>
              </a:tabLst>
            </a:pPr>
            <a:r>
              <a:rPr lang="en-CA" altLang="en-US" sz="1600" dirty="0" smtClean="0">
                <a:latin typeface="Consolas" pitchFamily="49" charset="0"/>
                <a:cs typeface="Consolas" pitchFamily="49" charset="0"/>
              </a:rPr>
              <a:t>OR</a:t>
            </a:r>
          </a:p>
          <a:p>
            <a:pPr marL="406400" lvl="1" indent="0">
              <a:lnSpc>
                <a:spcPct val="150000"/>
              </a:lnSpc>
              <a:spcBef>
                <a:spcPts val="300"/>
              </a:spcBef>
              <a:spcAft>
                <a:spcPts val="0"/>
              </a:spcAft>
              <a:buFont typeface="Times New Roman" pitchFamily="18" charset="0"/>
              <a:buNone/>
              <a:tabLst>
                <a:tab pos="406400" algn="l"/>
              </a:tabLst>
            </a:pPr>
            <a:r>
              <a:rPr lang="en-CA" altLang="en-US" sz="1600" dirty="0" smtClean="0">
                <a:latin typeface="Consolas" pitchFamily="49" charset="0"/>
                <a:cs typeface="Consolas" pitchFamily="49" charset="0"/>
              </a:rPr>
              <a:t>System.out.println(&lt;</a:t>
            </a:r>
            <a:r>
              <a:rPr lang="en-CA" altLang="en-US" sz="1600" i="1" dirty="0" smtClean="0">
                <a:latin typeface="Consolas" pitchFamily="49" charset="0"/>
                <a:cs typeface="Consolas" pitchFamily="49" charset="0"/>
              </a:rPr>
              <a:t>string or variable name one</a:t>
            </a:r>
            <a:r>
              <a:rPr lang="en-CA" altLang="en-US" sz="1600" dirty="0" smtClean="0">
                <a:latin typeface="Consolas" pitchFamily="49" charset="0"/>
                <a:cs typeface="Consolas" pitchFamily="49" charset="0"/>
              </a:rPr>
              <a:t>&gt; + &lt;</a:t>
            </a:r>
            <a:r>
              <a:rPr lang="en-CA" altLang="en-US" sz="1600" i="1" dirty="0" smtClean="0">
                <a:latin typeface="Consolas" pitchFamily="49" charset="0"/>
                <a:cs typeface="Consolas" pitchFamily="49" charset="0"/>
              </a:rPr>
              <a:t>string or variable name two</a:t>
            </a:r>
            <a:r>
              <a:rPr lang="en-CA" altLang="en-US" sz="1600" dirty="0" smtClean="0">
                <a:latin typeface="Consolas" pitchFamily="49" charset="0"/>
                <a:cs typeface="Consolas" pitchFamily="49" charset="0"/>
              </a:rPr>
              <a:t>&gt;..);</a:t>
            </a:r>
          </a:p>
          <a:p>
            <a:pPr marL="406400" lvl="1" indent="0">
              <a:lnSpc>
                <a:spcPct val="80000"/>
              </a:lnSpc>
              <a:buFont typeface="Times New Roman" pitchFamily="18" charset="0"/>
              <a:buNone/>
              <a:tabLst>
                <a:tab pos="406400" algn="l"/>
              </a:tabLst>
            </a:pPr>
            <a:endParaRPr lang="en-CA" altLang="en-US" sz="1800" dirty="0" smtClean="0">
              <a:latin typeface="Arial" charset="0"/>
            </a:endParaRPr>
          </a:p>
          <a:p>
            <a:pPr marL="0" indent="0">
              <a:lnSpc>
                <a:spcPct val="80000"/>
              </a:lnSpc>
              <a:tabLst>
                <a:tab pos="406400" algn="l"/>
              </a:tabLst>
            </a:pPr>
            <a:r>
              <a:rPr lang="en-CA" altLang="en-US" b="1" dirty="0" smtClean="0"/>
              <a:t>Complete online example: </a:t>
            </a:r>
            <a:r>
              <a:rPr lang="en-CA" altLang="en-US" dirty="0" smtClean="0">
                <a:latin typeface="Consolas" pitchFamily="49" charset="0"/>
                <a:cs typeface="Consolas" pitchFamily="49" charset="0"/>
              </a:rPr>
              <a:t>OutputExample.java</a:t>
            </a:r>
            <a:endParaRPr lang="en-CA" altLang="en-US" sz="2000" dirty="0" smtClean="0">
              <a:latin typeface="Arial" charset="0"/>
            </a:endParaRPr>
          </a:p>
          <a:p>
            <a:pPr marL="0" indent="0">
              <a:lnSpc>
                <a:spcPct val="80000"/>
              </a:lnSpc>
              <a:buFontTx/>
              <a:buNone/>
              <a:tabLst>
                <a:tab pos="406400" algn="l"/>
              </a:tabLst>
            </a:pPr>
            <a:r>
              <a:rPr lang="en-CA" altLang="en-US" sz="1600" dirty="0" smtClean="0">
                <a:latin typeface="Consolas" pitchFamily="49" charset="0"/>
                <a:cs typeface="Consolas" pitchFamily="49" charset="0"/>
              </a:rPr>
              <a:t>public class OutputExample</a:t>
            </a:r>
          </a:p>
          <a:p>
            <a:pPr marL="0" indent="0">
              <a:lnSpc>
                <a:spcPct val="80000"/>
              </a:lnSpc>
              <a:buFontTx/>
              <a:buNone/>
              <a:tabLst>
                <a:tab pos="406400" algn="l"/>
              </a:tabLst>
            </a:pPr>
            <a:r>
              <a:rPr lang="en-CA" altLang="en-US" sz="1600" dirty="0" smtClean="0">
                <a:latin typeface="Consolas" pitchFamily="49" charset="0"/>
                <a:cs typeface="Consolas" pitchFamily="49" charset="0"/>
              </a:rPr>
              <a:t>{</a:t>
            </a:r>
          </a:p>
          <a:p>
            <a:pPr marL="0" indent="0">
              <a:lnSpc>
                <a:spcPct val="80000"/>
              </a:lnSpc>
              <a:buFontTx/>
              <a:buNone/>
              <a:tabLst>
                <a:tab pos="406400" algn="l"/>
              </a:tabLst>
            </a:pPr>
            <a:r>
              <a:rPr lang="en-CA" altLang="en-US" sz="1600" dirty="0" smtClean="0">
                <a:latin typeface="Consolas" pitchFamily="49" charset="0"/>
                <a:cs typeface="Consolas" pitchFamily="49" charset="0"/>
              </a:rPr>
              <a:t>    public static void main(String [] args)</a:t>
            </a:r>
          </a:p>
          <a:p>
            <a:pPr marL="0" indent="0">
              <a:lnSpc>
                <a:spcPct val="80000"/>
              </a:lnSpc>
              <a:buFontTx/>
              <a:buNone/>
              <a:tabLst>
                <a:tab pos="406400" algn="l"/>
              </a:tabLst>
            </a:pPr>
            <a:r>
              <a:rPr lang="en-CA" altLang="en-US" sz="1600" dirty="0" smtClean="0">
                <a:latin typeface="Consolas" pitchFamily="49" charset="0"/>
                <a:cs typeface="Consolas" pitchFamily="49" charset="0"/>
              </a:rPr>
              <a:t>    {</a:t>
            </a:r>
          </a:p>
          <a:p>
            <a:pPr marL="0" indent="0">
              <a:lnSpc>
                <a:spcPct val="80000"/>
              </a:lnSpc>
              <a:buFontTx/>
              <a:buNone/>
              <a:tabLst>
                <a:tab pos="406400" algn="l"/>
              </a:tabLst>
            </a:pPr>
            <a:r>
              <a:rPr lang="en-CA" altLang="en-US" sz="1600" dirty="0" smtClean="0">
                <a:latin typeface="Consolas" pitchFamily="49" charset="0"/>
                <a:cs typeface="Consolas" pitchFamily="49" charset="0"/>
              </a:rPr>
              <a:t>         int num = 123;  </a:t>
            </a:r>
            <a:r>
              <a:rPr lang="en-CA" altLang="en-US" sz="1600" b="1" dirty="0" smtClean="0">
                <a:solidFill>
                  <a:schemeClr val="accent5">
                    <a:lumMod val="50000"/>
                  </a:schemeClr>
                </a:solidFill>
                <a:latin typeface="Consolas" pitchFamily="49" charset="0"/>
                <a:cs typeface="Consolas" pitchFamily="49" charset="0"/>
              </a:rPr>
              <a:t>// Details coming</a:t>
            </a:r>
          </a:p>
          <a:p>
            <a:pPr marL="406400" lvl="1" indent="0">
              <a:lnSpc>
                <a:spcPct val="80000"/>
              </a:lnSpc>
              <a:buFont typeface="Times New Roman" pitchFamily="18" charset="0"/>
              <a:buNone/>
              <a:tabLst>
                <a:tab pos="406400" algn="l"/>
              </a:tabLst>
            </a:pPr>
            <a:r>
              <a:rPr lang="en-CA" altLang="en-US" sz="1600" dirty="0" smtClean="0">
                <a:latin typeface="Consolas" pitchFamily="49" charset="0"/>
                <a:cs typeface="Consolas" pitchFamily="49" charset="0"/>
              </a:rPr>
              <a:t>     System.out.println("Good-night gracie!");</a:t>
            </a:r>
          </a:p>
          <a:p>
            <a:pPr marL="406400" lvl="1" indent="0">
              <a:lnSpc>
                <a:spcPct val="80000"/>
              </a:lnSpc>
              <a:buFont typeface="Times New Roman" pitchFamily="18" charset="0"/>
              <a:buNone/>
              <a:tabLst>
                <a:tab pos="406400" algn="l"/>
              </a:tabLst>
            </a:pPr>
            <a:r>
              <a:rPr lang="en-CA" altLang="en-US" sz="1600" dirty="0" smtClean="0">
                <a:latin typeface="Consolas" pitchFamily="49" charset="0"/>
                <a:cs typeface="Consolas" pitchFamily="49" charset="0"/>
              </a:rPr>
              <a:t>     System.out.print(num);    </a:t>
            </a:r>
          </a:p>
          <a:p>
            <a:pPr marL="406400" lvl="1" indent="0">
              <a:lnSpc>
                <a:spcPct val="80000"/>
              </a:lnSpc>
              <a:buFont typeface="Times New Roman" pitchFamily="18" charset="0"/>
              <a:buNone/>
              <a:tabLst>
                <a:tab pos="406400" algn="l"/>
              </a:tabLst>
            </a:pPr>
            <a:r>
              <a:rPr lang="en-CA" altLang="en-US" sz="1600" dirty="0" smtClean="0">
                <a:latin typeface="Consolas" pitchFamily="49" charset="0"/>
                <a:cs typeface="Consolas" pitchFamily="49" charset="0"/>
              </a:rPr>
              <a:t>     System.out.println("num="+num);</a:t>
            </a:r>
          </a:p>
          <a:p>
            <a:pPr marL="406400" lvl="1" indent="0">
              <a:lnSpc>
                <a:spcPct val="80000"/>
              </a:lnSpc>
              <a:buFont typeface="Times New Roman" pitchFamily="18" charset="0"/>
              <a:buNone/>
              <a:tabLst>
                <a:tab pos="406400" algn="l"/>
              </a:tabLst>
            </a:pPr>
            <a:r>
              <a:rPr lang="en-CA" altLang="en-US" sz="1600" dirty="0" smtClean="0">
                <a:latin typeface="Consolas" pitchFamily="49" charset="0"/>
                <a:cs typeface="Consolas" pitchFamily="49" charset="0"/>
              </a:rPr>
              <a:t> }</a:t>
            </a:r>
          </a:p>
          <a:p>
            <a:pPr marL="0" indent="0">
              <a:lnSpc>
                <a:spcPct val="80000"/>
              </a:lnSpc>
              <a:buFontTx/>
              <a:buNone/>
              <a:tabLst>
                <a:tab pos="406400" algn="l"/>
              </a:tabLst>
            </a:pPr>
            <a:r>
              <a:rPr lang="en-CA" altLang="en-US" sz="1600" dirty="0" smtClean="0">
                <a:latin typeface="Consolas" pitchFamily="49" charset="0"/>
                <a:cs typeface="Consolas" pitchFamily="49" charset="0"/>
              </a:rPr>
              <a:t>}</a:t>
            </a:r>
          </a:p>
        </p:txBody>
      </p:sp>
      <p:pic>
        <p:nvPicPr>
          <p:cNvPr id="2" name="Picture 1"/>
          <p:cNvPicPr>
            <a:picLocks noChangeAspect="1"/>
          </p:cNvPicPr>
          <p:nvPr/>
        </p:nvPicPr>
        <p:blipFill rotWithShape="1">
          <a:blip r:embed="rId2"/>
          <a:srcRect b="49700"/>
          <a:stretch/>
        </p:blipFill>
        <p:spPr>
          <a:xfrm>
            <a:off x="5402181" y="4943236"/>
            <a:ext cx="2636386" cy="309092"/>
          </a:xfrm>
          <a:prstGeom prst="rect">
            <a:avLst/>
          </a:prstGeom>
        </p:spPr>
      </p:pic>
      <p:pic>
        <p:nvPicPr>
          <p:cNvPr id="6" name="Picture 5"/>
          <p:cNvPicPr>
            <a:picLocks noChangeAspect="1"/>
          </p:cNvPicPr>
          <p:nvPr/>
        </p:nvPicPr>
        <p:blipFill rotWithShape="1">
          <a:blip r:embed="rId2"/>
          <a:srcRect t="49039" r="82243" b="4434"/>
          <a:stretch/>
        </p:blipFill>
        <p:spPr>
          <a:xfrm>
            <a:off x="5026866" y="5631021"/>
            <a:ext cx="468135" cy="285902"/>
          </a:xfrm>
          <a:prstGeom prst="rect">
            <a:avLst/>
          </a:prstGeom>
        </p:spPr>
      </p:pic>
      <p:pic>
        <p:nvPicPr>
          <p:cNvPr id="7" name="Picture 6"/>
          <p:cNvPicPr>
            <a:picLocks noChangeAspect="1"/>
          </p:cNvPicPr>
          <p:nvPr/>
        </p:nvPicPr>
        <p:blipFill rotWithShape="1">
          <a:blip r:embed="rId2"/>
          <a:srcRect l="16861" t="49039" r="43570" b="277"/>
          <a:stretch/>
        </p:blipFill>
        <p:spPr>
          <a:xfrm>
            <a:off x="5579921" y="5631021"/>
            <a:ext cx="994007" cy="296766"/>
          </a:xfrm>
          <a:prstGeom prst="rect">
            <a:avLst/>
          </a:prstGeom>
        </p:spPr>
      </p:pic>
      <p:cxnSp>
        <p:nvCxnSpPr>
          <p:cNvPr id="5" name="Straight Connector 4"/>
          <p:cNvCxnSpPr/>
          <p:nvPr/>
        </p:nvCxnSpPr>
        <p:spPr bwMode="auto">
          <a:xfrm>
            <a:off x="4976052" y="5968229"/>
            <a:ext cx="569762" cy="0"/>
          </a:xfrm>
          <a:prstGeom prst="line">
            <a:avLst/>
          </a:prstGeom>
          <a:noFill/>
          <a:ln w="38100" cap="flat" cmpd="sng" algn="ctr">
            <a:solidFill>
              <a:schemeClr val="bg2">
                <a:lumMod val="75000"/>
              </a:schemeClr>
            </a:solidFill>
            <a:prstDash val="solid"/>
            <a:round/>
            <a:headEnd type="none" w="sm" len="sm"/>
            <a:tailEnd type="none"/>
          </a:ln>
          <a:effectLst/>
        </p:spPr>
      </p:cxnSp>
      <p:cxnSp>
        <p:nvCxnSpPr>
          <p:cNvPr id="10" name="Straight Connector 9"/>
          <p:cNvCxnSpPr/>
          <p:nvPr/>
        </p:nvCxnSpPr>
        <p:spPr bwMode="auto">
          <a:xfrm>
            <a:off x="5579921" y="5968229"/>
            <a:ext cx="411610" cy="0"/>
          </a:xfrm>
          <a:prstGeom prst="line">
            <a:avLst/>
          </a:prstGeom>
          <a:noFill/>
          <a:ln w="38100" cap="flat" cmpd="sng" algn="ctr">
            <a:solidFill>
              <a:schemeClr val="bg2">
                <a:lumMod val="75000"/>
              </a:schemeClr>
            </a:solidFill>
            <a:prstDash val="solid"/>
            <a:round/>
            <a:headEnd type="none" w="sm" len="sm"/>
            <a:tailEnd type="none"/>
          </a:ln>
          <a:effectLst/>
        </p:spPr>
      </p:cxnSp>
    </p:spTree>
    <p:extLst>
      <p:ext uri="{BB962C8B-B14F-4D97-AF65-F5344CB8AC3E}">
        <p14:creationId xmlns:p14="http://schemas.microsoft.com/office/powerpoint/2010/main" val="107405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randombar(horizont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Output : Some </a:t>
            </a:r>
            <a:r>
              <a:rPr lang="en-CA" altLang="en-US" dirty="0">
                <a:solidFill>
                  <a:srgbClr val="FF0000"/>
                </a:solidFill>
              </a:rPr>
              <a:t>Escape Sequences </a:t>
            </a:r>
            <a:r>
              <a:rPr lang="en-CA" altLang="en-US" dirty="0"/>
              <a:t>For Formatting</a:t>
            </a:r>
            <a:endParaRPr lang="en-US" dirty="0"/>
          </a:p>
        </p:txBody>
      </p:sp>
      <p:sp>
        <p:nvSpPr>
          <p:cNvPr id="3" name="Content Placeholder 2"/>
          <p:cNvSpPr>
            <a:spLocks noGrp="1"/>
          </p:cNvSpPr>
          <p:nvPr>
            <p:ph idx="1"/>
          </p:nvPr>
        </p:nvSpPr>
        <p:spPr/>
        <p:txBody>
          <a:bodyPr/>
          <a:lstStyle/>
          <a:p>
            <a:r>
              <a:rPr lang="en-US" dirty="0" smtClean="0"/>
              <a:t>The escape sequence is placed between the quotes in </a:t>
            </a:r>
            <a:r>
              <a:rPr lang="en-US" sz="2000" dirty="0" smtClean="0">
                <a:latin typeface="Consolas" panose="020B0609020204030204" pitchFamily="49" charset="0"/>
                <a:cs typeface="Consolas" panose="020B0609020204030204" pitchFamily="49" charset="0"/>
              </a:rPr>
              <a:t>print()</a:t>
            </a:r>
            <a:r>
              <a:rPr lang="en-US" dirty="0" smtClean="0"/>
              <a:t> or </a:t>
            </a:r>
            <a:r>
              <a:rPr lang="en-US" sz="2000" dirty="0" smtClean="0">
                <a:latin typeface="Consolas" panose="020B0609020204030204" pitchFamily="49" charset="0"/>
                <a:cs typeface="Consolas" panose="020B0609020204030204" pitchFamily="49" charset="0"/>
              </a:rPr>
              <a:t>println()</a:t>
            </a:r>
            <a:r>
              <a:rPr lang="en-US" dirty="0" smtClean="0"/>
              <a:t> e.g., </a:t>
            </a:r>
            <a:r>
              <a:rPr lang="en-US" sz="2000" dirty="0" smtClean="0">
                <a:latin typeface="Consolas" panose="020B0609020204030204" pitchFamily="49" charset="0"/>
                <a:cs typeface="Consolas" panose="020B0609020204030204" pitchFamily="49" charset="0"/>
              </a:rPr>
              <a:t>System.out.print</a:t>
            </a:r>
            <a:r>
              <a:rPr lang="en-US" sz="2000" dirty="0">
                <a:latin typeface="Consolas" panose="020B0609020204030204" pitchFamily="49" charset="0"/>
                <a:cs typeface="Consolas" panose="020B0609020204030204" pitchFamily="49" charset="0"/>
              </a:rPr>
              <a:t>("hi\tthere");</a:t>
            </a:r>
          </a:p>
        </p:txBody>
      </p:sp>
      <p:graphicFrame>
        <p:nvGraphicFramePr>
          <p:cNvPr id="5" name="Group 28"/>
          <p:cNvGraphicFramePr>
            <a:graphicFrameLocks/>
          </p:cNvGraphicFramePr>
          <p:nvPr>
            <p:extLst>
              <p:ext uri="{D42A27DB-BD31-4B8C-83A1-F6EECF244321}">
                <p14:modId xmlns:p14="http://schemas.microsoft.com/office/powerpoint/2010/main" val="1889463243"/>
              </p:ext>
            </p:extLst>
          </p:nvPr>
        </p:nvGraphicFramePr>
        <p:xfrm>
          <a:off x="800922" y="2025342"/>
          <a:ext cx="5076825" cy="3740152"/>
        </p:xfrm>
        <a:graphic>
          <a:graphicData uri="http://schemas.openxmlformats.org/drawingml/2006/table">
            <a:tbl>
              <a:tblPr/>
              <a:tblGrid>
                <a:gridCol w="2540000"/>
                <a:gridCol w="2536825"/>
              </a:tblGrid>
              <a:tr h="750888">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sz="2000" b="1" i="0" u="none" strike="noStrike" cap="none" normalizeH="0" baseline="0" dirty="0" smtClean="0">
                          <a:ln>
                            <a:noFill/>
                          </a:ln>
                          <a:solidFill>
                            <a:schemeClr val="tx1"/>
                          </a:solidFill>
                          <a:effectLst/>
                          <a:latin typeface="Arial" charset="0"/>
                        </a:rPr>
                        <a:t>Escape sequence</a:t>
                      </a:r>
                      <a:endParaRPr kumimoji="0" lang="en-US" sz="2000" b="1" i="0" u="none" strike="noStrike" cap="none" normalizeH="0" baseline="0" dirty="0" smtClean="0">
                        <a:ln>
                          <a:noFill/>
                        </a:ln>
                        <a:solidFill>
                          <a:schemeClr val="tx1"/>
                        </a:solidFill>
                        <a:effectLst/>
                        <a:latin typeface="Arial" charset="0"/>
                      </a:endParaRP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sz="2000" b="1" i="0" u="none" strike="noStrike" cap="none" normalizeH="0" baseline="0" dirty="0" smtClean="0">
                          <a:ln>
                            <a:noFill/>
                          </a:ln>
                          <a:solidFill>
                            <a:schemeClr val="tx1"/>
                          </a:solidFill>
                          <a:effectLst/>
                          <a:latin typeface="Arial" charset="0"/>
                        </a:rPr>
                        <a:t>Description</a:t>
                      </a:r>
                      <a:endParaRPr kumimoji="0" lang="en-US" sz="2000" b="1" i="0" u="none" strike="noStrike" cap="none" normalizeH="0" baseline="0" dirty="0" smtClean="0">
                        <a:ln>
                          <a:noFill/>
                        </a:ln>
                        <a:solidFill>
                          <a:schemeClr val="tx1"/>
                        </a:solidFill>
                        <a:effectLst/>
                        <a:latin typeface="Arial" charset="0"/>
                      </a:endParaRPr>
                    </a:p>
                  </a:txBody>
                  <a:tcPr marL="93600" marR="936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747713">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sz="1800" b="1" i="0" u="none" strike="noStrike" cap="none" normalizeH="0" baseline="0" dirty="0" smtClean="0">
                          <a:ln>
                            <a:noFill/>
                          </a:ln>
                          <a:solidFill>
                            <a:srgbClr val="FF0000"/>
                          </a:solidFill>
                          <a:effectLst/>
                          <a:latin typeface="Consolas" panose="020B0609020204030204" pitchFamily="49" charset="0"/>
                          <a:cs typeface="Consolas" panose="020B0609020204030204" pitchFamily="49" charset="0"/>
                        </a:rPr>
                        <a:t>\t</a:t>
                      </a:r>
                      <a:endParaRPr kumimoji="0" lang="en-US" sz="1800" b="1" i="0" u="none" strike="noStrike" cap="none" normalizeH="0" baseline="0" dirty="0" smtClean="0">
                        <a:ln>
                          <a:noFill/>
                        </a:ln>
                        <a:solidFill>
                          <a:srgbClr val="FF0000"/>
                        </a:solidFill>
                        <a:effectLst/>
                        <a:latin typeface="Consolas" panose="020B0609020204030204" pitchFamily="49" charset="0"/>
                        <a:cs typeface="Consolas" panose="020B0609020204030204" pitchFamily="49" charset="0"/>
                      </a:endParaRP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sz="1800" b="0" i="0" u="none" strike="noStrike" cap="none" normalizeH="0" baseline="0" dirty="0" smtClean="0">
                          <a:ln>
                            <a:noFill/>
                          </a:ln>
                          <a:solidFill>
                            <a:schemeClr val="tx1"/>
                          </a:solidFill>
                          <a:effectLst/>
                          <a:latin typeface="Arial" charset="0"/>
                        </a:rPr>
                        <a:t>Horizontal tab</a:t>
                      </a:r>
                      <a:endParaRPr kumimoji="0" lang="en-US" sz="1800" b="0" i="0" u="none" strike="noStrike" cap="none" normalizeH="0" baseline="0" dirty="0" smtClean="0">
                        <a:ln>
                          <a:noFill/>
                        </a:ln>
                        <a:solidFill>
                          <a:schemeClr val="tx1"/>
                        </a:solidFill>
                        <a:effectLst/>
                        <a:latin typeface="Arial" charset="0"/>
                      </a:endParaRPr>
                    </a:p>
                  </a:txBody>
                  <a:tcPr marL="93600" marR="936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6125">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sz="1800" b="1" i="0" u="none" strike="noStrike" cap="none" normalizeH="0" baseline="0" dirty="0" smtClean="0">
                          <a:ln>
                            <a:noFill/>
                          </a:ln>
                          <a:solidFill>
                            <a:srgbClr val="FF0000"/>
                          </a:solidFill>
                          <a:effectLst/>
                          <a:latin typeface="Consolas" panose="020B0609020204030204" pitchFamily="49" charset="0"/>
                          <a:cs typeface="Consolas" panose="020B0609020204030204" pitchFamily="49" charset="0"/>
                        </a:rPr>
                        <a:t>\n</a:t>
                      </a:r>
                      <a:endParaRPr kumimoji="0" lang="en-US" sz="1800" b="1" i="0" u="none" strike="noStrike" cap="none" normalizeH="0" baseline="0" dirty="0" smtClean="0">
                        <a:ln>
                          <a:noFill/>
                        </a:ln>
                        <a:solidFill>
                          <a:srgbClr val="FF0000"/>
                        </a:solidFill>
                        <a:effectLst/>
                        <a:latin typeface="Consolas" panose="020B0609020204030204" pitchFamily="49" charset="0"/>
                        <a:cs typeface="Consolas" panose="020B0609020204030204" pitchFamily="49" charset="0"/>
                      </a:endParaRP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sz="1800" b="0" i="0" u="none" strike="noStrike" cap="none" normalizeH="0" baseline="0" dirty="0" smtClean="0">
                          <a:ln>
                            <a:noFill/>
                          </a:ln>
                          <a:solidFill>
                            <a:schemeClr val="tx1"/>
                          </a:solidFill>
                          <a:effectLst/>
                          <a:latin typeface="Arial" charset="0"/>
                        </a:rPr>
                        <a:t>New line</a:t>
                      </a:r>
                      <a:endParaRPr kumimoji="0" lang="en-US" sz="1800" b="0" i="0" u="none" strike="noStrike" cap="none" normalizeH="0" baseline="0" dirty="0" smtClean="0">
                        <a:ln>
                          <a:noFill/>
                        </a:ln>
                        <a:solidFill>
                          <a:schemeClr val="tx1"/>
                        </a:solidFill>
                        <a:effectLst/>
                        <a:latin typeface="Arial" charset="0"/>
                      </a:endParaRPr>
                    </a:p>
                  </a:txBody>
                  <a:tcPr marL="93600" marR="936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7713">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sz="1800" b="1" i="0" u="none" strike="noStrike" cap="none" normalizeH="0" baseline="0" dirty="0" smtClean="0">
                          <a:ln>
                            <a:noFill/>
                          </a:ln>
                          <a:solidFill>
                            <a:srgbClr val="FF0000"/>
                          </a:solidFill>
                          <a:effectLst/>
                          <a:latin typeface="Consolas" panose="020B0609020204030204" pitchFamily="49" charset="0"/>
                          <a:cs typeface="Consolas" panose="020B0609020204030204" pitchFamily="49" charset="0"/>
                        </a:rPr>
                        <a:t>\"</a:t>
                      </a:r>
                      <a:endParaRPr kumimoji="0" lang="en-US" sz="1800" b="1" i="0" u="none" strike="noStrike" cap="none" normalizeH="0" baseline="0" dirty="0" smtClean="0">
                        <a:ln>
                          <a:noFill/>
                        </a:ln>
                        <a:solidFill>
                          <a:srgbClr val="FF0000"/>
                        </a:solidFill>
                        <a:effectLst/>
                        <a:latin typeface="Consolas" panose="020B0609020204030204" pitchFamily="49" charset="0"/>
                        <a:cs typeface="Consolas" panose="020B0609020204030204" pitchFamily="49" charset="0"/>
                      </a:endParaRP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sz="1800" b="0" i="0" u="none" strike="noStrike" cap="none" normalizeH="0" baseline="0" dirty="0" smtClean="0">
                          <a:ln>
                            <a:noFill/>
                          </a:ln>
                          <a:solidFill>
                            <a:schemeClr val="tx1"/>
                          </a:solidFill>
                          <a:effectLst/>
                          <a:latin typeface="Arial" charset="0"/>
                        </a:rPr>
                        <a:t>Double quote</a:t>
                      </a:r>
                      <a:endParaRPr kumimoji="0" lang="en-US" sz="1800" b="0" i="0" u="none" strike="noStrike" cap="none" normalizeH="0" baseline="0" dirty="0" smtClean="0">
                        <a:ln>
                          <a:noFill/>
                        </a:ln>
                        <a:solidFill>
                          <a:schemeClr val="tx1"/>
                        </a:solidFill>
                        <a:effectLst/>
                        <a:latin typeface="Arial" charset="0"/>
                      </a:endParaRPr>
                    </a:p>
                  </a:txBody>
                  <a:tcPr marL="93600" marR="936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7713">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sz="1800" b="1" i="0" u="none" strike="noStrike" cap="none" normalizeH="0" baseline="0" dirty="0" smtClean="0">
                          <a:ln>
                            <a:noFill/>
                          </a:ln>
                          <a:solidFill>
                            <a:srgbClr val="FF0000"/>
                          </a:solidFill>
                          <a:effectLst/>
                          <a:latin typeface="Consolas" panose="020B0609020204030204" pitchFamily="49" charset="0"/>
                          <a:cs typeface="Consolas" panose="020B0609020204030204" pitchFamily="49" charset="0"/>
                        </a:rPr>
                        <a:t>\\</a:t>
                      </a:r>
                      <a:endParaRPr kumimoji="0" lang="en-US" sz="1800" b="1" i="0" u="none" strike="noStrike" cap="none" normalizeH="0" baseline="0" dirty="0" smtClean="0">
                        <a:ln>
                          <a:noFill/>
                        </a:ln>
                        <a:solidFill>
                          <a:srgbClr val="FF0000"/>
                        </a:solidFill>
                        <a:effectLst/>
                        <a:latin typeface="Consolas" panose="020B0609020204030204" pitchFamily="49" charset="0"/>
                        <a:cs typeface="Consolas" panose="020B0609020204030204" pitchFamily="49" charset="0"/>
                      </a:endParaRP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sz="1800" b="0" i="0" u="none" strike="noStrike" cap="none" normalizeH="0" baseline="0" dirty="0" smtClean="0">
                          <a:ln>
                            <a:noFill/>
                          </a:ln>
                          <a:solidFill>
                            <a:schemeClr val="tx1"/>
                          </a:solidFill>
                          <a:effectLst/>
                          <a:latin typeface="Arial" charset="0"/>
                        </a:rPr>
                        <a:t>Backslash</a:t>
                      </a:r>
                      <a:endParaRPr kumimoji="0" lang="en-US" sz="1800" b="0" i="0" u="none" strike="noStrike" cap="none" normalizeH="0" baseline="0" dirty="0" smtClean="0">
                        <a:ln>
                          <a:noFill/>
                        </a:ln>
                        <a:solidFill>
                          <a:schemeClr val="tx1"/>
                        </a:solidFill>
                        <a:effectLst/>
                        <a:latin typeface="Arial" charset="0"/>
                      </a:endParaRPr>
                    </a:p>
                  </a:txBody>
                  <a:tcPr marL="93600" marR="936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68941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dirty="0" smtClean="0"/>
              <a:t>Variables</a:t>
            </a:r>
          </a:p>
        </p:txBody>
      </p:sp>
      <p:sp>
        <p:nvSpPr>
          <p:cNvPr id="242691" name="Rectangle 3"/>
          <p:cNvSpPr>
            <a:spLocks noGrp="1" noChangeArrowheads="1"/>
          </p:cNvSpPr>
          <p:nvPr>
            <p:ph type="body" idx="1"/>
          </p:nvPr>
        </p:nvSpPr>
        <p:spPr/>
        <p:txBody>
          <a:bodyPr/>
          <a:lstStyle/>
          <a:p>
            <a:r>
              <a:rPr lang="en-US" altLang="en-US" dirty="0" smtClean="0"/>
              <a:t>Unlike Python variables must be declared before they can be used.</a:t>
            </a:r>
          </a:p>
          <a:p>
            <a:r>
              <a:rPr lang="en-US" altLang="en-US" dirty="0" smtClean="0"/>
              <a:t>Variable declaration:</a:t>
            </a:r>
          </a:p>
          <a:p>
            <a:pPr lvl="1"/>
            <a:r>
              <a:rPr lang="en-US" altLang="en-US" dirty="0" smtClean="0"/>
              <a:t>Creates a variable in memory.</a:t>
            </a:r>
          </a:p>
          <a:p>
            <a:pPr lvl="1"/>
            <a:r>
              <a:rPr lang="en-US" altLang="en-US" dirty="0" smtClean="0"/>
              <a:t>Specify the name of the variable as well as the type of information that it will store.</a:t>
            </a:r>
          </a:p>
          <a:p>
            <a:pPr lvl="1"/>
            <a:r>
              <a:rPr lang="en-US" altLang="en-US" dirty="0" smtClean="0"/>
              <a:t>E.g. </a:t>
            </a:r>
            <a:r>
              <a:rPr lang="en-US" altLang="en-US" sz="1800" dirty="0" smtClean="0">
                <a:latin typeface="Consolas" pitchFamily="49" charset="0"/>
                <a:cs typeface="Consolas" pitchFamily="49" charset="0"/>
              </a:rPr>
              <a:t>int num</a:t>
            </a:r>
            <a:r>
              <a:rPr lang="en-US" altLang="en-US" dirty="0" smtClean="0">
                <a:latin typeface="Consolas" pitchFamily="49" charset="0"/>
                <a:cs typeface="Consolas" pitchFamily="49" charset="0"/>
              </a:rPr>
              <a:t>;</a:t>
            </a:r>
          </a:p>
          <a:p>
            <a:pPr lvl="1"/>
            <a:r>
              <a:rPr lang="en-US" altLang="en-US" dirty="0" smtClean="0"/>
              <a:t>Although requiring variables to be explicitly declared appears to be an unnecessary chore it can actually be useful for minimizing insidious logic errors (example to follow shortly).</a:t>
            </a:r>
          </a:p>
          <a:p>
            <a:r>
              <a:rPr lang="en-US" altLang="en-US" dirty="0" smtClean="0"/>
              <a:t>Using variables</a:t>
            </a:r>
          </a:p>
          <a:p>
            <a:pPr lvl="1"/>
            <a:r>
              <a:rPr lang="en-US" altLang="en-US" dirty="0" smtClean="0"/>
              <a:t>Only after a variable has been declared can it be used (e.g., assignment)</a:t>
            </a:r>
          </a:p>
          <a:p>
            <a:pPr lvl="1"/>
            <a:r>
              <a:rPr lang="en-US" altLang="en-US" dirty="0" smtClean="0"/>
              <a:t>E.g., </a:t>
            </a:r>
            <a:r>
              <a:rPr lang="en-US" altLang="en-US" sz="1800" dirty="0" smtClean="0">
                <a:latin typeface="Consolas" pitchFamily="49" charset="0"/>
                <a:cs typeface="Consolas" pitchFamily="49" charset="0"/>
              </a:rPr>
              <a:t>num = 12;</a:t>
            </a:r>
          </a:p>
        </p:txBody>
      </p:sp>
    </p:spTree>
    <p:extLst>
      <p:ext uri="{BB962C8B-B14F-4D97-AF65-F5344CB8AC3E}">
        <p14:creationId xmlns:p14="http://schemas.microsoft.com/office/powerpoint/2010/main" val="16410964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26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26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26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269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269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269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2691">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2691">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269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1" grpId="0" build="p" bldLvl="2"/>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dirty="0" smtClean="0"/>
              <a:t>Using Variables: A Contrast</a:t>
            </a:r>
          </a:p>
        </p:txBody>
      </p:sp>
      <p:sp>
        <p:nvSpPr>
          <p:cNvPr id="25603" name="Text Placeholder 2"/>
          <p:cNvSpPr>
            <a:spLocks noGrp="1"/>
          </p:cNvSpPr>
          <p:nvPr>
            <p:ph type="body" idx="1"/>
          </p:nvPr>
        </p:nvSpPr>
        <p:spPr/>
        <p:txBody>
          <a:bodyPr/>
          <a:lstStyle/>
          <a:p>
            <a:r>
              <a:rPr lang="en-US" altLang="en-US" dirty="0" smtClean="0"/>
              <a:t>Python</a:t>
            </a:r>
          </a:p>
        </p:txBody>
      </p:sp>
      <p:sp>
        <p:nvSpPr>
          <p:cNvPr id="4" name="Content Placeholder 3"/>
          <p:cNvSpPr>
            <a:spLocks noGrp="1"/>
          </p:cNvSpPr>
          <p:nvPr>
            <p:ph sz="half" idx="2"/>
          </p:nvPr>
        </p:nvSpPr>
        <p:spPr>
          <a:xfrm>
            <a:off x="469900" y="2174875"/>
            <a:ext cx="4040188" cy="2820988"/>
          </a:xfrm>
        </p:spPr>
        <p:txBody>
          <a:bodyPr/>
          <a:lstStyle/>
          <a:p>
            <a:r>
              <a:rPr lang="en-US" altLang="en-US" sz="2000" dirty="0" smtClean="0"/>
              <a:t>Variables do not need to be declared before being used.</a:t>
            </a:r>
          </a:p>
          <a:p>
            <a:r>
              <a:rPr lang="en-US" altLang="en-US" sz="2000" dirty="0" smtClean="0"/>
              <a:t>Easy to start programming.</a:t>
            </a:r>
          </a:p>
          <a:p>
            <a:r>
              <a:rPr lang="en-US" altLang="en-US" sz="2000" dirty="0" smtClean="0"/>
              <a:t>Easy to make logic errors!</a:t>
            </a:r>
          </a:p>
          <a:p>
            <a:endParaRPr lang="en-US" altLang="en-US" sz="2000" dirty="0" smtClean="0"/>
          </a:p>
          <a:p>
            <a:pPr>
              <a:buFontTx/>
              <a:buNone/>
            </a:pPr>
            <a:r>
              <a:rPr lang="en-US" altLang="en-US" sz="1600" dirty="0" smtClean="0">
                <a:latin typeface="Consolas" pitchFamily="49" charset="0"/>
                <a:cs typeface="Consolas" pitchFamily="49" charset="0"/>
              </a:rPr>
              <a:t>incomeTam = 25000</a:t>
            </a:r>
          </a:p>
          <a:p>
            <a:pPr>
              <a:buFontTx/>
              <a:buNone/>
            </a:pPr>
            <a:r>
              <a:rPr lang="en-US" altLang="en-US" sz="1600" dirty="0" smtClean="0">
                <a:latin typeface="Consolas" pitchFamily="49" charset="0"/>
                <a:cs typeface="Consolas" pitchFamily="49" charset="0"/>
              </a:rPr>
              <a:t>if (winLottery):</a:t>
            </a:r>
          </a:p>
          <a:p>
            <a:pPr>
              <a:buFontTx/>
              <a:buNone/>
            </a:pPr>
            <a:r>
              <a:rPr lang="en-US" altLang="en-US" sz="1600" dirty="0" smtClean="0">
                <a:latin typeface="Consolas" pitchFamily="49" charset="0"/>
                <a:cs typeface="Consolas" pitchFamily="49" charset="0"/>
              </a:rPr>
              <a:t>     </a:t>
            </a:r>
            <a:r>
              <a:rPr lang="en-US" altLang="en-US" sz="1600" dirty="0" err="1" smtClean="0">
                <a:latin typeface="Consolas" pitchFamily="49" charset="0"/>
                <a:cs typeface="Consolas" pitchFamily="49" charset="0"/>
              </a:rPr>
              <a:t>incomeTan</a:t>
            </a:r>
            <a:r>
              <a:rPr lang="en-US" altLang="en-US" sz="1600" dirty="0" smtClean="0">
                <a:latin typeface="Consolas" pitchFamily="49" charset="0"/>
                <a:cs typeface="Consolas" pitchFamily="49" charset="0"/>
              </a:rPr>
              <a:t> </a:t>
            </a:r>
            <a:r>
              <a:rPr lang="en-US" altLang="en-US" sz="1600" dirty="0" smtClean="0">
                <a:latin typeface="Consolas" pitchFamily="49" charset="0"/>
                <a:cs typeface="Consolas" pitchFamily="49" charset="0"/>
              </a:rPr>
              <a:t>= 1000000</a:t>
            </a:r>
          </a:p>
        </p:txBody>
      </p:sp>
      <p:sp>
        <p:nvSpPr>
          <p:cNvPr id="6" name="Content Placeholder 5"/>
          <p:cNvSpPr>
            <a:spLocks noGrp="1"/>
          </p:cNvSpPr>
          <p:nvPr>
            <p:ph sz="quarter" idx="4"/>
          </p:nvPr>
        </p:nvSpPr>
        <p:spPr>
          <a:xfrm>
            <a:off x="4645025" y="2174875"/>
            <a:ext cx="4041775" cy="3179763"/>
          </a:xfrm>
        </p:spPr>
        <p:txBody>
          <a:bodyPr/>
          <a:lstStyle/>
          <a:p>
            <a:r>
              <a:rPr lang="en-US" altLang="en-US" sz="2000" dirty="0" smtClean="0"/>
              <a:t>Syntax rule: variables must always be declared prior to use.</a:t>
            </a:r>
          </a:p>
          <a:p>
            <a:r>
              <a:rPr lang="en-US" altLang="en-US" sz="2000" dirty="0" smtClean="0"/>
              <a:t>A little more work to get started.</a:t>
            </a:r>
          </a:p>
          <a:p>
            <a:r>
              <a:rPr lang="en-US" altLang="en-US" sz="2000" dirty="0" smtClean="0"/>
              <a:t>Some logic errors may be prevented.</a:t>
            </a:r>
          </a:p>
          <a:p>
            <a:endParaRPr lang="en-US" altLang="en-US" sz="2000" dirty="0" smtClean="0"/>
          </a:p>
          <a:p>
            <a:pPr>
              <a:buFontTx/>
              <a:buNone/>
            </a:pPr>
            <a:r>
              <a:rPr lang="en-US" altLang="en-US" sz="1600" dirty="0" smtClean="0">
                <a:latin typeface="Consolas" pitchFamily="49" charset="0"/>
                <a:cs typeface="Consolas" pitchFamily="49" charset="0"/>
              </a:rPr>
              <a:t>int incomeTam = 25000;</a:t>
            </a:r>
          </a:p>
          <a:p>
            <a:pPr>
              <a:buFontTx/>
              <a:buNone/>
            </a:pPr>
            <a:r>
              <a:rPr lang="en-US" altLang="en-US" sz="1600" dirty="0" smtClean="0">
                <a:latin typeface="Consolas" pitchFamily="49" charset="0"/>
                <a:cs typeface="Consolas" pitchFamily="49" charset="0"/>
              </a:rPr>
              <a:t>if (winLottery)</a:t>
            </a:r>
          </a:p>
          <a:p>
            <a:pPr>
              <a:buFontTx/>
              <a:buNone/>
            </a:pPr>
            <a:r>
              <a:rPr lang="en-US" altLang="en-US" sz="1600" dirty="0" smtClean="0">
                <a:latin typeface="Consolas" pitchFamily="49" charset="0"/>
                <a:cs typeface="Consolas" pitchFamily="49" charset="0"/>
              </a:rPr>
              <a:t>     incomeSmith = 1000000;</a:t>
            </a:r>
          </a:p>
          <a:p>
            <a:pPr>
              <a:buFontTx/>
              <a:buNone/>
            </a:pPr>
            <a:endParaRPr lang="en-US" altLang="en-US" sz="1800" dirty="0" smtClean="0">
              <a:latin typeface="Arial" charset="0"/>
              <a:cs typeface="Arial" charset="0"/>
            </a:endParaRPr>
          </a:p>
          <a:p>
            <a:pPr>
              <a:buFontTx/>
              <a:buNone/>
            </a:pPr>
            <a:endParaRPr lang="en-US" altLang="en-US" sz="1800" dirty="0" smtClean="0">
              <a:latin typeface="Arial" charset="0"/>
              <a:cs typeface="Arial" charset="0"/>
            </a:endParaRPr>
          </a:p>
        </p:txBody>
      </p:sp>
      <p:sp>
        <p:nvSpPr>
          <p:cNvPr id="25606" name="Text Placeholder 4"/>
          <p:cNvSpPr>
            <a:spLocks noGrp="1"/>
          </p:cNvSpPr>
          <p:nvPr>
            <p:ph type="body" sz="quarter" idx="3"/>
          </p:nvPr>
        </p:nvSpPr>
        <p:spPr/>
        <p:txBody>
          <a:bodyPr/>
          <a:lstStyle/>
          <a:p>
            <a:r>
              <a:rPr lang="en-US" altLang="en-US" dirty="0" smtClean="0"/>
              <a:t>Java</a:t>
            </a:r>
          </a:p>
        </p:txBody>
      </p:sp>
      <p:grpSp>
        <p:nvGrpSpPr>
          <p:cNvPr id="25632" name="Group 32"/>
          <p:cNvGrpSpPr>
            <a:grpSpLocks/>
          </p:cNvGrpSpPr>
          <p:nvPr/>
        </p:nvGrpSpPr>
        <p:grpSpPr bwMode="auto">
          <a:xfrm>
            <a:off x="1079500" y="4660900"/>
            <a:ext cx="3378200" cy="1882775"/>
            <a:chOff x="0" y="3488"/>
            <a:chExt cx="2128" cy="1186"/>
          </a:xfrm>
        </p:grpSpPr>
        <p:sp>
          <p:nvSpPr>
            <p:cNvPr id="25613" name="Oval 6"/>
            <p:cNvSpPr>
              <a:spLocks noChangeArrowheads="1"/>
            </p:cNvSpPr>
            <p:nvPr/>
          </p:nvSpPr>
          <p:spPr bwMode="auto">
            <a:xfrm>
              <a:off x="0" y="3488"/>
              <a:ext cx="840" cy="252"/>
            </a:xfrm>
            <a:prstGeom prst="ellipse">
              <a:avLst/>
            </a:prstGeom>
            <a:noFill/>
            <a:ln w="38100" algn="ctr">
              <a:solidFill>
                <a:srgbClr val="FF0000"/>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CA" altLang="en-US" sz="1600" dirty="0">
                <a:latin typeface="Arial" charset="0"/>
              </a:endParaRPr>
            </a:p>
          </p:txBody>
        </p:sp>
        <p:cxnSp>
          <p:nvCxnSpPr>
            <p:cNvPr id="25614" name="Straight Arrow Connector 8"/>
            <p:cNvCxnSpPr>
              <a:cxnSpLocks noChangeShapeType="1"/>
              <a:stCxn id="25615" idx="1"/>
            </p:cNvCxnSpPr>
            <p:nvPr/>
          </p:nvCxnSpPr>
          <p:spPr bwMode="auto">
            <a:xfrm flipH="1" flipV="1">
              <a:off x="400" y="3712"/>
              <a:ext cx="160" cy="608"/>
            </a:xfrm>
            <a:prstGeom prst="straightConnector1">
              <a:avLst/>
            </a:prstGeom>
            <a:noFill/>
            <a:ln w="38100" algn="ctr">
              <a:solidFill>
                <a:srgbClr val="FF0000"/>
              </a:solidFill>
              <a:round/>
              <a:headEnd type="none" w="sm" len="sm"/>
              <a:tailEnd type="arrow" w="med" len="med"/>
            </a:ln>
            <a:extLst>
              <a:ext uri="{909E8E84-426E-40DD-AFC4-6F175D3DCCD1}">
                <a14:hiddenFill xmlns:a14="http://schemas.microsoft.com/office/drawing/2010/main">
                  <a:noFill/>
                </a14:hiddenFill>
              </a:ext>
            </a:extLst>
          </p:spPr>
        </p:cxnSp>
        <p:sp>
          <p:nvSpPr>
            <p:cNvPr id="25615" name="TextBox 9"/>
            <p:cNvSpPr txBox="1">
              <a:spLocks noChangeArrowheads="1"/>
            </p:cNvSpPr>
            <p:nvPr/>
          </p:nvSpPr>
          <p:spPr bwMode="auto">
            <a:xfrm>
              <a:off x="560" y="3966"/>
              <a:ext cx="1568" cy="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US" altLang="en-US" sz="1800" b="1" dirty="0" smtClean="0">
                  <a:solidFill>
                    <a:srgbClr val="FF0000"/>
                  </a:solidFill>
                  <a:latin typeface="Arial" charset="0"/>
                </a:rPr>
                <a:t>BAD, Logic </a:t>
              </a:r>
              <a:r>
                <a:rPr lang="en-US" altLang="en-US" sz="1800" b="1" dirty="0">
                  <a:solidFill>
                    <a:srgbClr val="FF0000"/>
                  </a:solidFill>
                  <a:latin typeface="Arial" charset="0"/>
                </a:rPr>
                <a:t>error: can be tricky to catch in a real (large and complex) program</a:t>
              </a:r>
            </a:p>
          </p:txBody>
        </p:sp>
      </p:grpSp>
      <p:grpSp>
        <p:nvGrpSpPr>
          <p:cNvPr id="25630" name="Group 30"/>
          <p:cNvGrpSpPr>
            <a:grpSpLocks/>
          </p:cNvGrpSpPr>
          <p:nvPr/>
        </p:nvGrpSpPr>
        <p:grpSpPr bwMode="auto">
          <a:xfrm>
            <a:off x="5168900" y="4930775"/>
            <a:ext cx="3975100" cy="1927225"/>
            <a:chOff x="3256" y="3106"/>
            <a:chExt cx="2504" cy="1214"/>
          </a:xfrm>
        </p:grpSpPr>
        <p:sp>
          <p:nvSpPr>
            <p:cNvPr id="25609" name="Oval 11"/>
            <p:cNvSpPr>
              <a:spLocks noChangeArrowheads="1"/>
            </p:cNvSpPr>
            <p:nvPr/>
          </p:nvSpPr>
          <p:spPr bwMode="auto">
            <a:xfrm>
              <a:off x="3256" y="3106"/>
              <a:ext cx="888" cy="252"/>
            </a:xfrm>
            <a:prstGeom prst="ellipse">
              <a:avLst/>
            </a:prstGeom>
            <a:noFill/>
            <a:ln w="38100" algn="ctr">
              <a:solidFill>
                <a:srgbClr val="FF0000"/>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CA" altLang="en-US" sz="1600" dirty="0">
                <a:latin typeface="Arial" charset="0"/>
              </a:endParaRPr>
            </a:p>
          </p:txBody>
        </p:sp>
        <p:grpSp>
          <p:nvGrpSpPr>
            <p:cNvPr id="25610" name="Group 27"/>
            <p:cNvGrpSpPr>
              <a:grpSpLocks/>
            </p:cNvGrpSpPr>
            <p:nvPr/>
          </p:nvGrpSpPr>
          <p:grpSpPr bwMode="auto">
            <a:xfrm>
              <a:off x="3700" y="3370"/>
              <a:ext cx="2060" cy="950"/>
              <a:chOff x="3700" y="3370"/>
              <a:chExt cx="2060" cy="950"/>
            </a:xfrm>
          </p:grpSpPr>
          <p:sp>
            <p:nvSpPr>
              <p:cNvPr id="25611" name="TextBox 13"/>
              <p:cNvSpPr txBox="1">
                <a:spLocks noChangeArrowheads="1"/>
              </p:cNvSpPr>
              <p:nvPr/>
            </p:nvSpPr>
            <p:spPr bwMode="auto">
              <a:xfrm>
                <a:off x="3928" y="3612"/>
                <a:ext cx="1832" cy="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US" altLang="en-US" sz="1800" b="1" dirty="0" smtClean="0">
                    <a:solidFill>
                      <a:srgbClr val="FF0000"/>
                    </a:solidFill>
                    <a:latin typeface="Arial" charset="0"/>
                  </a:rPr>
                  <a:t>BETTER, Syntax </a:t>
                </a:r>
                <a:r>
                  <a:rPr lang="en-US" altLang="en-US" sz="1800" b="1" dirty="0">
                    <a:solidFill>
                      <a:srgbClr val="FF0000"/>
                    </a:solidFill>
                    <a:latin typeface="Arial" charset="0"/>
                  </a:rPr>
                  <a:t>error: compiler points out the source of the problem</a:t>
                </a:r>
              </a:p>
            </p:txBody>
          </p:sp>
          <p:cxnSp>
            <p:nvCxnSpPr>
              <p:cNvPr id="25612" name="Straight Arrow Connector 12"/>
              <p:cNvCxnSpPr>
                <a:cxnSpLocks noChangeShapeType="1"/>
              </p:cNvCxnSpPr>
              <p:nvPr/>
            </p:nvCxnSpPr>
            <p:spPr bwMode="auto">
              <a:xfrm flipH="1" flipV="1">
                <a:off x="3700" y="3370"/>
                <a:ext cx="228" cy="382"/>
              </a:xfrm>
              <a:prstGeom prst="straightConnector1">
                <a:avLst/>
              </a:prstGeom>
              <a:noFill/>
              <a:ln w="38100" algn="ctr">
                <a:solidFill>
                  <a:srgbClr val="FF0000"/>
                </a:solidFill>
                <a:round/>
                <a:headEnd type="none" w="sm" len="sm"/>
                <a:tailEnd type="arrow" w="med" len="med"/>
              </a:ln>
              <a:extLst>
                <a:ext uri="{909E8E84-426E-40DD-AFC4-6F175D3DCCD1}">
                  <a14:hiddenFill xmlns:a14="http://schemas.microsoft.com/office/drawing/2010/main">
                    <a:noFill/>
                  </a14:hiddenFill>
                </a:ext>
              </a:extLst>
            </p:spPr>
          </p:cxnSp>
        </p:grpSp>
      </p:grpSp>
    </p:spTree>
    <p:extLst>
      <p:ext uri="{BB962C8B-B14F-4D97-AF65-F5344CB8AC3E}">
        <p14:creationId xmlns:p14="http://schemas.microsoft.com/office/powerpoint/2010/main" val="6351802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563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25630"/>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256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dirty="0" smtClean="0"/>
              <a:t>Declaring Variables: Syntax</a:t>
            </a:r>
          </a:p>
        </p:txBody>
      </p:sp>
      <p:sp>
        <p:nvSpPr>
          <p:cNvPr id="26627" name="Rectangle 3"/>
          <p:cNvSpPr>
            <a:spLocks noGrp="1" noChangeArrowheads="1"/>
          </p:cNvSpPr>
          <p:nvPr>
            <p:ph type="body" idx="1"/>
          </p:nvPr>
        </p:nvSpPr>
        <p:spPr/>
        <p:txBody>
          <a:bodyPr/>
          <a:lstStyle/>
          <a:p>
            <a:r>
              <a:rPr lang="en-US" altLang="en-US" b="1" dirty="0" smtClean="0"/>
              <a:t>Format</a:t>
            </a:r>
            <a:r>
              <a:rPr lang="en-US" altLang="en-US" dirty="0" smtClean="0"/>
              <a:t>:</a:t>
            </a:r>
          </a:p>
          <a:p>
            <a:pPr lvl="1">
              <a:buFont typeface="Times New Roman" pitchFamily="18" charset="0"/>
              <a:buNone/>
            </a:pPr>
            <a:r>
              <a:rPr lang="en-US" altLang="en-US" sz="1800" dirty="0" smtClean="0">
                <a:latin typeface="Consolas" pitchFamily="49" charset="0"/>
                <a:cs typeface="Consolas" pitchFamily="49" charset="0"/>
              </a:rPr>
              <a:t>&lt;</a:t>
            </a:r>
            <a:r>
              <a:rPr lang="en-US" altLang="en-US" sz="1800" i="1" dirty="0" smtClean="0">
                <a:latin typeface="Consolas" pitchFamily="49" charset="0"/>
                <a:cs typeface="Consolas" pitchFamily="49" charset="0"/>
              </a:rPr>
              <a:t>type of information</a:t>
            </a:r>
            <a:r>
              <a:rPr lang="en-US" altLang="en-US" sz="1800" dirty="0" smtClean="0">
                <a:latin typeface="Consolas" pitchFamily="49" charset="0"/>
                <a:cs typeface="Consolas" pitchFamily="49" charset="0"/>
              </a:rPr>
              <a:t>&gt; &lt;</a:t>
            </a:r>
            <a:r>
              <a:rPr lang="en-US" altLang="en-US" sz="1800" i="1" dirty="0" smtClean="0">
                <a:latin typeface="Consolas" pitchFamily="49" charset="0"/>
                <a:cs typeface="Consolas" pitchFamily="49" charset="0"/>
              </a:rPr>
              <a:t>name of variable</a:t>
            </a:r>
            <a:r>
              <a:rPr lang="en-US" altLang="en-US" sz="1800" dirty="0" smtClean="0">
                <a:latin typeface="Consolas" pitchFamily="49" charset="0"/>
                <a:cs typeface="Consolas" pitchFamily="49" charset="0"/>
              </a:rPr>
              <a:t>&gt;;</a:t>
            </a:r>
          </a:p>
          <a:p>
            <a:endParaRPr lang="en-US" altLang="en-US" sz="1800" dirty="0" smtClean="0">
              <a:latin typeface="Arial" charset="0"/>
            </a:endParaRPr>
          </a:p>
          <a:p>
            <a:r>
              <a:rPr lang="en-US" altLang="en-US" b="1" dirty="0" smtClean="0"/>
              <a:t>Example</a:t>
            </a:r>
            <a:r>
              <a:rPr lang="en-US" altLang="en-US" dirty="0" smtClean="0"/>
              <a:t>:</a:t>
            </a:r>
          </a:p>
          <a:p>
            <a:pPr lvl="1">
              <a:buFont typeface="Times New Roman" pitchFamily="18" charset="0"/>
              <a:buNone/>
            </a:pPr>
            <a:r>
              <a:rPr lang="en-US" altLang="en-US" sz="1800" dirty="0" smtClean="0">
                <a:latin typeface="Consolas" pitchFamily="49" charset="0"/>
                <a:cs typeface="Consolas" pitchFamily="49" charset="0"/>
              </a:rPr>
              <a:t>char firstInitial;</a:t>
            </a:r>
          </a:p>
          <a:p>
            <a:pPr lvl="1"/>
            <a:endParaRPr lang="en-US" altLang="en-US" sz="1800" dirty="0" smtClean="0">
              <a:latin typeface="Arial" charset="0"/>
            </a:endParaRPr>
          </a:p>
          <a:p>
            <a:r>
              <a:rPr lang="en-US" altLang="en-US" dirty="0" smtClean="0"/>
              <a:t>Variables </a:t>
            </a:r>
            <a:r>
              <a:rPr lang="en-US" altLang="en-US" dirty="0" smtClean="0"/>
              <a:t>should </a:t>
            </a:r>
            <a:r>
              <a:rPr lang="en-US" altLang="en-US" dirty="0" smtClean="0"/>
              <a:t>be initialized (set to a starting value) as they’re declared:</a:t>
            </a:r>
          </a:p>
          <a:p>
            <a:pPr lvl="1">
              <a:buFont typeface="Times New Roman" pitchFamily="18" charset="0"/>
              <a:buNone/>
            </a:pPr>
            <a:r>
              <a:rPr lang="en-US" altLang="en-US" sz="1800" dirty="0" smtClean="0">
                <a:latin typeface="Consolas" pitchFamily="49" charset="0"/>
                <a:cs typeface="Consolas" pitchFamily="49" charset="0"/>
              </a:rPr>
              <a:t>char firstInitial = </a:t>
            </a:r>
            <a:r>
              <a:rPr lang="en-US" altLang="en-US" sz="1800" dirty="0" smtClean="0"/>
              <a:t>'</a:t>
            </a:r>
            <a:r>
              <a:rPr lang="en-US" altLang="en-US" sz="1800" dirty="0" smtClean="0">
                <a:latin typeface="Consolas" pitchFamily="49" charset="0"/>
                <a:cs typeface="Consolas" pitchFamily="49" charset="0"/>
              </a:rPr>
              <a:t>j</a:t>
            </a:r>
            <a:r>
              <a:rPr lang="en-US" altLang="en-US" sz="1800" dirty="0" smtClean="0"/>
              <a:t>'</a:t>
            </a:r>
            <a:r>
              <a:rPr lang="en-US" altLang="en-US" sz="1800" dirty="0" smtClean="0">
                <a:latin typeface="Consolas" pitchFamily="49" charset="0"/>
                <a:cs typeface="Consolas" pitchFamily="49" charset="0"/>
              </a:rPr>
              <a:t>;</a:t>
            </a:r>
          </a:p>
          <a:p>
            <a:pPr lvl="1">
              <a:buNone/>
            </a:pPr>
            <a:r>
              <a:rPr lang="en-US" altLang="en-US" sz="1800" dirty="0" smtClean="0">
                <a:latin typeface="Consolas" pitchFamily="49" charset="0"/>
                <a:cs typeface="Consolas" pitchFamily="49" charset="0"/>
              </a:rPr>
              <a:t>String firstName</a:t>
            </a:r>
            <a:r>
              <a:rPr lang="en-US" altLang="en-US" sz="1800" dirty="0">
                <a:latin typeface="Consolas" pitchFamily="49" charset="0"/>
                <a:cs typeface="Consolas" pitchFamily="49" charset="0"/>
              </a:rPr>
              <a:t> = "James";</a:t>
            </a:r>
            <a:endParaRPr lang="en-US" altLang="en-US" sz="1800" dirty="0" smtClean="0">
              <a:latin typeface="Consolas" pitchFamily="49" charset="0"/>
              <a:cs typeface="Consolas" pitchFamily="49" charset="0"/>
            </a:endParaRPr>
          </a:p>
          <a:p>
            <a:pPr lvl="1">
              <a:buFont typeface="Times New Roman" pitchFamily="18" charset="0"/>
              <a:buNone/>
            </a:pPr>
            <a:r>
              <a:rPr lang="en-US" altLang="en-US" sz="1800" dirty="0" smtClean="0">
                <a:latin typeface="Consolas" pitchFamily="49" charset="0"/>
                <a:cs typeface="Consolas" pitchFamily="49" charset="0"/>
              </a:rPr>
              <a:t>int age = 30;</a:t>
            </a:r>
          </a:p>
        </p:txBody>
      </p:sp>
      <p:sp>
        <p:nvSpPr>
          <p:cNvPr id="2" name="Rectangle 1"/>
          <p:cNvSpPr/>
          <p:nvPr/>
        </p:nvSpPr>
        <p:spPr bwMode="auto">
          <a:xfrm>
            <a:off x="817418" y="5673436"/>
            <a:ext cx="6303818" cy="803564"/>
          </a:xfrm>
          <a:prstGeom prst="rect">
            <a:avLst/>
          </a:prstGeom>
          <a:solidFill>
            <a:srgbClr val="FFFFCC"/>
          </a:solidFill>
          <a:ln w="38100" cap="flat" cmpd="sng" algn="ctr">
            <a:solidFill>
              <a:schemeClr val="tx1"/>
            </a:solidFill>
            <a:prstDash val="solid"/>
            <a:round/>
            <a:headEnd type="none" w="sm" len="sm"/>
            <a:tailEnd type="none"/>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600" dirty="0" smtClean="0"/>
              <a:t>Note: In Java Strings MUST be enclosed in double quotes. Single quotes are used for characters (which are not the same as a Java String).</a:t>
            </a:r>
            <a:endParaRPr lang="en-CA" sz="1600" dirty="0" smtClean="0"/>
          </a:p>
        </p:txBody>
      </p:sp>
    </p:spTree>
    <p:extLst>
      <p:ext uri="{BB962C8B-B14F-4D97-AF65-F5344CB8AC3E}">
        <p14:creationId xmlns:p14="http://schemas.microsoft.com/office/powerpoint/2010/main" val="33509043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CA" altLang="en-US" dirty="0" smtClean="0"/>
              <a:t>Some Built-In Types Of Variables In Java</a:t>
            </a:r>
            <a:endParaRPr lang="en-US" altLang="en-US" dirty="0" smtClean="0"/>
          </a:p>
        </p:txBody>
      </p:sp>
      <p:graphicFrame>
        <p:nvGraphicFramePr>
          <p:cNvPr id="27687" name="Group 39"/>
          <p:cNvGraphicFramePr>
            <a:graphicFrameLocks noGrp="1"/>
          </p:cNvGraphicFramePr>
          <p:nvPr>
            <p:ph sz="half" idx="2"/>
            <p:extLst>
              <p:ext uri="{D42A27DB-BD31-4B8C-83A1-F6EECF244321}">
                <p14:modId xmlns:p14="http://schemas.microsoft.com/office/powerpoint/2010/main" val="2969403083"/>
              </p:ext>
            </p:extLst>
          </p:nvPr>
        </p:nvGraphicFramePr>
        <p:xfrm>
          <a:off x="1190553" y="1258311"/>
          <a:ext cx="6648594" cy="5348289"/>
        </p:xfrm>
        <a:graphic>
          <a:graphicData uri="http://schemas.openxmlformats.org/drawingml/2006/table">
            <a:tbl>
              <a:tblPr/>
              <a:tblGrid>
                <a:gridCol w="1584079"/>
                <a:gridCol w="5064515"/>
              </a:tblGrid>
              <a:tr h="503238">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2000" b="1" i="0" u="none" strike="noStrike" cap="none" normalizeH="0" baseline="0" dirty="0" smtClean="0">
                          <a:ln>
                            <a:noFill/>
                          </a:ln>
                          <a:solidFill>
                            <a:schemeClr val="tx1"/>
                          </a:solidFill>
                          <a:effectLst/>
                          <a:latin typeface="Arial" charset="0"/>
                        </a:rPr>
                        <a:t>Type</a:t>
                      </a:r>
                      <a:endParaRPr kumimoji="0" lang="en-US" altLang="en-US" sz="2000" b="1" i="0" u="none" strike="noStrike" cap="none" normalizeH="0" baseline="0" dirty="0" smtClean="0">
                        <a:ln>
                          <a:noFill/>
                        </a:ln>
                        <a:solidFill>
                          <a:schemeClr val="tx1"/>
                        </a:solidFill>
                        <a:effectLst/>
                        <a:latin typeface="Arial" charset="0"/>
                      </a:endParaRPr>
                    </a:p>
                  </a:txBody>
                  <a:tcPr marL="93600" marR="93600" marT="46795" marB="467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2000" b="1" i="0" u="none" strike="noStrike" cap="none" normalizeH="0" baseline="0" dirty="0" smtClean="0">
                          <a:ln>
                            <a:noFill/>
                          </a:ln>
                          <a:solidFill>
                            <a:schemeClr val="tx1"/>
                          </a:solidFill>
                          <a:effectLst/>
                          <a:latin typeface="Arial" charset="0"/>
                        </a:rPr>
                        <a:t>Description</a:t>
                      </a:r>
                      <a:endParaRPr kumimoji="0" lang="en-US" altLang="en-US" sz="2000" b="1" i="0" u="none" strike="noStrike" cap="none" normalizeH="0" baseline="0" dirty="0" smtClean="0">
                        <a:ln>
                          <a:noFill/>
                        </a:ln>
                        <a:solidFill>
                          <a:schemeClr val="tx1"/>
                        </a:solidFill>
                        <a:effectLst/>
                        <a:latin typeface="Arial" charset="0"/>
                      </a:endParaRPr>
                    </a:p>
                  </a:txBody>
                  <a:tcPr marL="93600" marR="93600" marT="46795" marB="467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503238">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1800" b="0" i="0" u="none" strike="noStrike" cap="none" normalizeH="0" baseline="0" dirty="0" smtClean="0">
                          <a:ln>
                            <a:noFill/>
                          </a:ln>
                          <a:solidFill>
                            <a:schemeClr val="tx1"/>
                          </a:solidFill>
                          <a:effectLst/>
                          <a:latin typeface="Arial" charset="0"/>
                        </a:rPr>
                        <a:t>byte</a:t>
                      </a:r>
                      <a:endParaRPr kumimoji="0" lang="en-US" altLang="en-US" sz="1800" b="0" i="0" u="none" strike="noStrike" cap="none" normalizeH="0" baseline="0" dirty="0" smtClean="0">
                        <a:ln>
                          <a:noFill/>
                        </a:ln>
                        <a:solidFill>
                          <a:schemeClr val="tx1"/>
                        </a:solidFill>
                        <a:effectLst/>
                        <a:latin typeface="Arial" charset="0"/>
                      </a:endParaRPr>
                    </a:p>
                  </a:txBody>
                  <a:tcPr marL="93600" marR="93600" marT="46795" marB="467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1800" b="0" i="0" u="none" strike="noStrike" cap="none" normalizeH="0" baseline="0" dirty="0" smtClean="0">
                          <a:ln>
                            <a:noFill/>
                          </a:ln>
                          <a:solidFill>
                            <a:schemeClr val="tx1"/>
                          </a:solidFill>
                          <a:effectLst/>
                          <a:latin typeface="Arial" charset="0"/>
                        </a:rPr>
                        <a:t>8 bit integer</a:t>
                      </a:r>
                      <a:endParaRPr kumimoji="0" lang="en-US" altLang="en-US" sz="1800" b="0" i="0" u="none" strike="noStrike" cap="none" normalizeH="0" baseline="0" dirty="0" smtClean="0">
                        <a:ln>
                          <a:noFill/>
                        </a:ln>
                        <a:solidFill>
                          <a:schemeClr val="tx1"/>
                        </a:solidFill>
                        <a:effectLst/>
                        <a:latin typeface="Arial" charset="0"/>
                      </a:endParaRPr>
                    </a:p>
                  </a:txBody>
                  <a:tcPr marL="93600" marR="93600" marT="46795" marB="467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1800" b="0" i="0" u="none" strike="noStrike" cap="none" normalizeH="0" baseline="0" dirty="0" smtClean="0">
                          <a:ln>
                            <a:noFill/>
                          </a:ln>
                          <a:solidFill>
                            <a:schemeClr val="tx1"/>
                          </a:solidFill>
                          <a:effectLst/>
                          <a:latin typeface="Arial" charset="0"/>
                        </a:rPr>
                        <a:t>short</a:t>
                      </a:r>
                      <a:endParaRPr kumimoji="0" lang="en-US" altLang="en-US" sz="1800" b="0" i="0" u="none" strike="noStrike" cap="none" normalizeH="0" baseline="0" dirty="0" smtClean="0">
                        <a:ln>
                          <a:noFill/>
                        </a:ln>
                        <a:solidFill>
                          <a:schemeClr val="tx1"/>
                        </a:solidFill>
                        <a:effectLst/>
                        <a:latin typeface="Arial" charset="0"/>
                      </a:endParaRPr>
                    </a:p>
                  </a:txBody>
                  <a:tcPr marL="93600" marR="93600" marT="46795" marB="467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1800" b="0" i="0" u="none" strike="noStrike" cap="none" normalizeH="0" baseline="0" dirty="0" smtClean="0">
                          <a:ln>
                            <a:noFill/>
                          </a:ln>
                          <a:solidFill>
                            <a:schemeClr val="tx1"/>
                          </a:solidFill>
                          <a:effectLst/>
                          <a:latin typeface="Arial" charset="0"/>
                        </a:rPr>
                        <a:t>16 bit integer</a:t>
                      </a:r>
                      <a:endParaRPr kumimoji="0" lang="en-US" altLang="en-US" sz="1800" b="0" i="0" u="none" strike="noStrike" cap="none" normalizeH="0" baseline="0" dirty="0" smtClean="0">
                        <a:ln>
                          <a:noFill/>
                        </a:ln>
                        <a:solidFill>
                          <a:schemeClr val="tx1"/>
                        </a:solidFill>
                        <a:effectLst/>
                        <a:latin typeface="Arial" charset="0"/>
                      </a:endParaRPr>
                    </a:p>
                  </a:txBody>
                  <a:tcPr marL="93600" marR="93600" marT="46795" marB="467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1800" b="0" i="0" u="none" strike="noStrike" cap="none" normalizeH="0" baseline="0" dirty="0" smtClean="0">
                          <a:ln>
                            <a:noFill/>
                          </a:ln>
                          <a:solidFill>
                            <a:schemeClr val="tx1"/>
                          </a:solidFill>
                          <a:effectLst/>
                          <a:latin typeface="Arial" charset="0"/>
                        </a:rPr>
                        <a:t>int</a:t>
                      </a:r>
                      <a:endParaRPr kumimoji="0" lang="en-US" altLang="en-US" sz="1800" b="0" i="0" u="none" strike="noStrike" cap="none" normalizeH="0" baseline="0" dirty="0" smtClean="0">
                        <a:ln>
                          <a:noFill/>
                        </a:ln>
                        <a:solidFill>
                          <a:schemeClr val="tx1"/>
                        </a:solidFill>
                        <a:effectLst/>
                        <a:latin typeface="Arial" charset="0"/>
                      </a:endParaRPr>
                    </a:p>
                  </a:txBody>
                  <a:tcPr marL="93600" marR="93600" marT="46795" marB="467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1800" b="0" i="0" u="none" strike="noStrike" cap="none" normalizeH="0" baseline="0" dirty="0" smtClean="0">
                          <a:ln>
                            <a:noFill/>
                          </a:ln>
                          <a:solidFill>
                            <a:schemeClr val="tx1"/>
                          </a:solidFill>
                          <a:effectLst/>
                          <a:latin typeface="Arial" charset="0"/>
                        </a:rPr>
                        <a:t>32 bit integer</a:t>
                      </a:r>
                      <a:endParaRPr kumimoji="0" lang="en-US" altLang="en-US" sz="1800" b="0" i="0" u="none" strike="noStrike" cap="none" normalizeH="0" baseline="0" dirty="0" smtClean="0">
                        <a:ln>
                          <a:noFill/>
                        </a:ln>
                        <a:solidFill>
                          <a:schemeClr val="tx1"/>
                        </a:solidFill>
                        <a:effectLst/>
                        <a:latin typeface="Arial" charset="0"/>
                      </a:endParaRPr>
                    </a:p>
                  </a:txBody>
                  <a:tcPr marL="93600" marR="93600" marT="46795" marB="467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1800" b="0" i="1" u="none" strike="noStrike" cap="none" normalizeH="0" baseline="0" dirty="0" smtClean="0">
                          <a:ln>
                            <a:noFill/>
                          </a:ln>
                          <a:solidFill>
                            <a:schemeClr val="tx1"/>
                          </a:solidFill>
                          <a:effectLst/>
                          <a:latin typeface="Arial" charset="0"/>
                        </a:rPr>
                        <a:t>long</a:t>
                      </a:r>
                      <a:endParaRPr kumimoji="0" lang="en-US" altLang="en-US" sz="1800" b="0" i="1" u="none" strike="noStrike" cap="none" normalizeH="0" baseline="0" dirty="0" smtClean="0">
                        <a:ln>
                          <a:noFill/>
                        </a:ln>
                        <a:solidFill>
                          <a:schemeClr val="tx1"/>
                        </a:solidFill>
                        <a:effectLst/>
                        <a:latin typeface="Arial" charset="0"/>
                      </a:endParaRPr>
                    </a:p>
                  </a:txBody>
                  <a:tcPr marL="93600" marR="93600" marT="46795" marB="467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1800" b="0" i="1" u="none" strike="noStrike" cap="none" normalizeH="0" baseline="0" dirty="0" smtClean="0">
                          <a:ln>
                            <a:noFill/>
                          </a:ln>
                          <a:solidFill>
                            <a:schemeClr val="tx1"/>
                          </a:solidFill>
                          <a:effectLst/>
                          <a:latin typeface="Arial" charset="0"/>
                        </a:rPr>
                        <a:t>64 bit integer</a:t>
                      </a:r>
                      <a:endParaRPr kumimoji="0" lang="en-US" altLang="en-US" sz="1800" b="0" i="1" u="none" strike="noStrike" cap="none" normalizeH="0" baseline="0" dirty="0" smtClean="0">
                        <a:ln>
                          <a:noFill/>
                        </a:ln>
                        <a:solidFill>
                          <a:schemeClr val="tx1"/>
                        </a:solidFill>
                        <a:effectLst/>
                        <a:latin typeface="Arial" charset="0"/>
                      </a:endParaRPr>
                    </a:p>
                  </a:txBody>
                  <a:tcPr marL="93600" marR="93600" marT="46795" marB="467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1650">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1800" b="0" i="0" u="none" strike="noStrike" cap="none" normalizeH="0" baseline="0" dirty="0" smtClean="0">
                          <a:ln>
                            <a:noFill/>
                          </a:ln>
                          <a:solidFill>
                            <a:schemeClr val="tx1"/>
                          </a:solidFill>
                          <a:effectLst/>
                          <a:latin typeface="Arial" charset="0"/>
                        </a:rPr>
                        <a:t>float</a:t>
                      </a:r>
                      <a:endParaRPr kumimoji="0" lang="en-US" altLang="en-US" sz="1800" b="0" i="0" u="none" strike="noStrike" cap="none" normalizeH="0" baseline="0" dirty="0" smtClean="0">
                        <a:ln>
                          <a:noFill/>
                        </a:ln>
                        <a:solidFill>
                          <a:schemeClr val="tx1"/>
                        </a:solidFill>
                        <a:effectLst/>
                        <a:latin typeface="Arial" charset="0"/>
                      </a:endParaRPr>
                    </a:p>
                  </a:txBody>
                  <a:tcPr marL="93600" marR="93600" marT="46795" marB="467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1800" b="0" i="0" u="none" strike="noStrike" cap="none" normalizeH="0" baseline="0" dirty="0" smtClean="0">
                          <a:ln>
                            <a:noFill/>
                          </a:ln>
                          <a:solidFill>
                            <a:schemeClr val="tx1"/>
                          </a:solidFill>
                          <a:effectLst/>
                          <a:latin typeface="Arial" charset="0"/>
                        </a:rPr>
                        <a:t>32 bit real number (rare)</a:t>
                      </a:r>
                      <a:endParaRPr kumimoji="0" lang="en-US" altLang="en-US" sz="1800" b="0" i="0" u="none" strike="noStrike" cap="none" normalizeH="0" baseline="0" dirty="0" smtClean="0">
                        <a:ln>
                          <a:noFill/>
                        </a:ln>
                        <a:solidFill>
                          <a:schemeClr val="tx1"/>
                        </a:solidFill>
                        <a:effectLst/>
                        <a:latin typeface="Arial" charset="0"/>
                      </a:endParaRPr>
                    </a:p>
                  </a:txBody>
                  <a:tcPr marL="93600" marR="93600" marT="46795" marB="467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1800" b="0" i="1" u="none" strike="noStrike" cap="none" normalizeH="0" baseline="0" dirty="0" smtClean="0">
                          <a:ln>
                            <a:noFill/>
                          </a:ln>
                          <a:solidFill>
                            <a:schemeClr val="tx1"/>
                          </a:solidFill>
                          <a:effectLst/>
                          <a:latin typeface="Arial" charset="0"/>
                        </a:rPr>
                        <a:t>double</a:t>
                      </a:r>
                      <a:endParaRPr kumimoji="0" lang="en-US" altLang="en-US" sz="1800" b="0" i="1" u="none" strike="noStrike" cap="none" normalizeH="0" baseline="0" dirty="0" smtClean="0">
                        <a:ln>
                          <a:noFill/>
                        </a:ln>
                        <a:solidFill>
                          <a:schemeClr val="tx1"/>
                        </a:solidFill>
                        <a:effectLst/>
                        <a:latin typeface="Arial" charset="0"/>
                      </a:endParaRPr>
                    </a:p>
                  </a:txBody>
                  <a:tcPr marL="93600" marR="93600" marT="46795" marB="467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1800" b="0" i="1" u="none" strike="noStrike" cap="none" normalizeH="0" baseline="0" dirty="0" smtClean="0">
                          <a:ln>
                            <a:noFill/>
                          </a:ln>
                          <a:solidFill>
                            <a:schemeClr val="tx1"/>
                          </a:solidFill>
                          <a:effectLst/>
                          <a:latin typeface="Arial" charset="0"/>
                        </a:rPr>
                        <a:t>64 bit real number (default for many operations)</a:t>
                      </a:r>
                      <a:endParaRPr kumimoji="0" lang="en-US" altLang="en-US" sz="1800" b="0" i="1" u="none" strike="noStrike" cap="none" normalizeH="0" baseline="0" dirty="0" smtClean="0">
                        <a:ln>
                          <a:noFill/>
                        </a:ln>
                        <a:solidFill>
                          <a:schemeClr val="tx1"/>
                        </a:solidFill>
                        <a:effectLst/>
                        <a:latin typeface="Arial" charset="0"/>
                      </a:endParaRPr>
                    </a:p>
                  </a:txBody>
                  <a:tcPr marL="93600" marR="93600" marT="46795" marB="467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2938">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1800" b="0" i="0" u="none" strike="noStrike" cap="none" normalizeH="0" baseline="0" dirty="0" smtClean="0">
                          <a:ln>
                            <a:noFill/>
                          </a:ln>
                          <a:solidFill>
                            <a:schemeClr val="tx1"/>
                          </a:solidFill>
                          <a:effectLst/>
                          <a:latin typeface="Arial" charset="0"/>
                        </a:rPr>
                        <a:t>char</a:t>
                      </a:r>
                      <a:endParaRPr kumimoji="0" lang="en-US" altLang="en-US" sz="1800" b="0" i="0" u="none" strike="noStrike" cap="none" normalizeH="0" baseline="0" dirty="0" smtClean="0">
                        <a:ln>
                          <a:noFill/>
                        </a:ln>
                        <a:solidFill>
                          <a:schemeClr val="tx1"/>
                        </a:solidFill>
                        <a:effectLst/>
                        <a:latin typeface="Arial" charset="0"/>
                      </a:endParaRPr>
                    </a:p>
                  </a:txBody>
                  <a:tcPr marL="93600" marR="93600" marT="46795" marB="467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1800" b="0" i="0" u="none" strike="noStrike" cap="none" normalizeH="0" baseline="0" dirty="0" smtClean="0">
                          <a:ln>
                            <a:noFill/>
                          </a:ln>
                          <a:solidFill>
                            <a:schemeClr val="tx1"/>
                          </a:solidFill>
                          <a:effectLst/>
                          <a:latin typeface="Arial" charset="0"/>
                        </a:rPr>
                        <a:t>16 bit Unicode character (stores ASCII values and values beyond). </a:t>
                      </a:r>
                      <a:r>
                        <a:rPr kumimoji="0" lang="en-CA" altLang="en-US" sz="1800" b="1" i="0" u="none" strike="noStrike" cap="none" normalizeH="0" baseline="0" dirty="0" smtClean="0">
                          <a:ln>
                            <a:noFill/>
                          </a:ln>
                          <a:solidFill>
                            <a:schemeClr val="tx1"/>
                          </a:solidFill>
                          <a:effectLst/>
                          <a:latin typeface="Arial" charset="0"/>
                        </a:rPr>
                        <a:t>Use single quotes</a:t>
                      </a:r>
                      <a:r>
                        <a:rPr kumimoji="0" lang="en-CA" altLang="en-US" sz="1800" b="0" i="0" u="none" strike="noStrike" cap="none" normalizeH="0" baseline="0" dirty="0" smtClean="0">
                          <a:ln>
                            <a:noFill/>
                          </a:ln>
                          <a:solidFill>
                            <a:schemeClr val="tx1"/>
                          </a:solidFill>
                          <a:effectLst/>
                          <a:latin typeface="Arial" charset="0"/>
                        </a:rPr>
                        <a:t>.</a:t>
                      </a:r>
                      <a:endParaRPr kumimoji="0" lang="en-US" altLang="en-US" sz="1800" b="0" i="0" u="none" strike="noStrike" cap="none" normalizeH="0" baseline="0" dirty="0" smtClean="0">
                        <a:ln>
                          <a:noFill/>
                        </a:ln>
                        <a:solidFill>
                          <a:schemeClr val="tx1"/>
                        </a:solidFill>
                        <a:effectLst/>
                        <a:latin typeface="Arial" charset="0"/>
                      </a:endParaRPr>
                    </a:p>
                  </a:txBody>
                  <a:tcPr marL="93600" marR="93600" marT="46795" marB="467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1800" b="0" i="0" u="none" strike="noStrike" cap="none" normalizeH="0" baseline="0" dirty="0" smtClean="0">
                          <a:ln>
                            <a:noFill/>
                          </a:ln>
                          <a:solidFill>
                            <a:schemeClr val="tx1"/>
                          </a:solidFill>
                          <a:effectLst/>
                          <a:latin typeface="Arial" charset="0"/>
                        </a:rPr>
                        <a:t>boolean</a:t>
                      </a:r>
                      <a:endParaRPr kumimoji="0" lang="en-US" altLang="en-US" sz="1800" b="0" i="0" u="none" strike="noStrike" cap="none" normalizeH="0" baseline="0" dirty="0" smtClean="0">
                        <a:ln>
                          <a:noFill/>
                        </a:ln>
                        <a:solidFill>
                          <a:schemeClr val="tx1"/>
                        </a:solidFill>
                        <a:effectLst/>
                        <a:latin typeface="Arial" charset="0"/>
                      </a:endParaRPr>
                    </a:p>
                  </a:txBody>
                  <a:tcPr marL="93600" marR="93600" marT="46795" marB="467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1800" b="0" i="0" u="none" strike="noStrike" cap="none" normalizeH="0" baseline="0" dirty="0" smtClean="0">
                          <a:ln>
                            <a:noFill/>
                          </a:ln>
                          <a:solidFill>
                            <a:schemeClr val="tx1"/>
                          </a:solidFill>
                          <a:effectLst/>
                          <a:latin typeface="Arial" charset="0"/>
                        </a:rPr>
                        <a:t>True or false value</a:t>
                      </a:r>
                      <a:endParaRPr kumimoji="0" lang="en-US" altLang="en-US" sz="1800" b="0" i="0" u="none" strike="noStrike" cap="none" normalizeH="0" baseline="0" dirty="0" smtClean="0">
                        <a:ln>
                          <a:noFill/>
                        </a:ln>
                        <a:solidFill>
                          <a:schemeClr val="tx1"/>
                        </a:solidFill>
                        <a:effectLst/>
                        <a:latin typeface="Arial" charset="0"/>
                      </a:endParaRPr>
                    </a:p>
                  </a:txBody>
                  <a:tcPr marL="93600" marR="93600" marT="46795" marB="467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3100">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1800" b="0" i="0" u="none" strike="noStrike" cap="none" normalizeH="0" baseline="0" dirty="0" smtClean="0">
                          <a:ln>
                            <a:noFill/>
                          </a:ln>
                          <a:solidFill>
                            <a:schemeClr val="tx1"/>
                          </a:solidFill>
                          <a:effectLst/>
                          <a:latin typeface="Arial" charset="0"/>
                        </a:rPr>
                        <a:t>String</a:t>
                      </a:r>
                      <a:endParaRPr kumimoji="0" lang="en-US" altLang="en-US" sz="1800" b="0" i="0" u="none" strike="noStrike" cap="none" normalizeH="0" baseline="0" dirty="0" smtClean="0">
                        <a:ln>
                          <a:noFill/>
                        </a:ln>
                        <a:solidFill>
                          <a:schemeClr val="tx1"/>
                        </a:solidFill>
                        <a:effectLst/>
                        <a:latin typeface="Arial" charset="0"/>
                      </a:endParaRPr>
                    </a:p>
                  </a:txBody>
                  <a:tcPr marL="93600" marR="93600" marT="46795" marB="467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1800" b="0" i="0" u="none" strike="noStrike" cap="none" normalizeH="0" baseline="0" dirty="0" smtClean="0">
                          <a:ln>
                            <a:noFill/>
                          </a:ln>
                          <a:solidFill>
                            <a:schemeClr val="tx1"/>
                          </a:solidFill>
                          <a:effectLst/>
                          <a:latin typeface="Arial" charset="0"/>
                        </a:rPr>
                        <a:t>A sequence of characters between </a:t>
                      </a:r>
                      <a:r>
                        <a:rPr kumimoji="0" lang="en-CA" altLang="en-US" sz="1800" b="1" i="0" u="none" strike="noStrike" cap="none" normalizeH="0" baseline="0" dirty="0" smtClean="0">
                          <a:ln>
                            <a:noFill/>
                          </a:ln>
                          <a:solidFill>
                            <a:schemeClr val="tx1"/>
                          </a:solidFill>
                          <a:effectLst/>
                          <a:latin typeface="Arial" charset="0"/>
                        </a:rPr>
                        <a:t>double quotes</a:t>
                      </a:r>
                      <a:r>
                        <a:rPr kumimoji="0" lang="en-CA" altLang="en-US" sz="1800" b="0" i="0" u="none" strike="noStrike" cap="none" normalizeH="0" baseline="0" dirty="0" smtClean="0">
                          <a:ln>
                            <a:noFill/>
                          </a:ln>
                          <a:solidFill>
                            <a:schemeClr val="tx1"/>
                          </a:solidFill>
                          <a:effectLst/>
                          <a:latin typeface="Arial" charset="0"/>
                        </a:rPr>
                        <a:t> (</a:t>
                      </a:r>
                      <a:r>
                        <a:rPr kumimoji="0" lang="en-CA" altLang="en-US" sz="2000" b="0" i="0" u="none" strike="noStrike" cap="none" normalizeH="0" baseline="0" dirty="0" smtClean="0">
                          <a:ln>
                            <a:noFill/>
                          </a:ln>
                          <a:solidFill>
                            <a:schemeClr val="tx1"/>
                          </a:solidFill>
                          <a:effectLst/>
                          <a:latin typeface="Times New Roman" pitchFamily="18" charset="0"/>
                        </a:rPr>
                        <a:t>""</a:t>
                      </a:r>
                      <a:r>
                        <a:rPr kumimoji="0" lang="en-CA" altLang="en-US" sz="1800" b="0" i="0" u="none" strike="noStrike" cap="none" normalizeH="0" baseline="0" dirty="0" smtClean="0">
                          <a:ln>
                            <a:noFill/>
                          </a:ln>
                          <a:solidFill>
                            <a:schemeClr val="tx1"/>
                          </a:solidFill>
                          <a:effectLst/>
                          <a:latin typeface="Arial" charset="0"/>
                        </a:rPr>
                        <a:t>)</a:t>
                      </a:r>
                      <a:endParaRPr kumimoji="0" lang="en-US" altLang="en-US" sz="1800" b="0" i="0" u="none" strike="noStrike" cap="none" normalizeH="0" baseline="0" dirty="0" smtClean="0">
                        <a:ln>
                          <a:noFill/>
                        </a:ln>
                        <a:solidFill>
                          <a:schemeClr val="tx1"/>
                        </a:solidFill>
                        <a:effectLst/>
                        <a:latin typeface="Arial" charset="0"/>
                      </a:endParaRPr>
                    </a:p>
                  </a:txBody>
                  <a:tcPr marL="93600" marR="93600" marT="46795" marB="467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9538440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CA" altLang="en-US" dirty="0" smtClean="0"/>
              <a:t>Location Of Variable Declarations</a:t>
            </a:r>
            <a:endParaRPr lang="en-US" altLang="en-US" dirty="0" smtClean="0"/>
          </a:p>
        </p:txBody>
      </p:sp>
      <p:sp>
        <p:nvSpPr>
          <p:cNvPr id="28675" name="Rectangle 3"/>
          <p:cNvSpPr>
            <a:spLocks noGrp="1" noChangeArrowheads="1"/>
          </p:cNvSpPr>
          <p:nvPr>
            <p:ph type="body" idx="1"/>
          </p:nvPr>
        </p:nvSpPr>
        <p:spPr/>
        <p:txBody>
          <a:bodyPr/>
          <a:lstStyle/>
          <a:p>
            <a:pPr>
              <a:buFontTx/>
              <a:buNone/>
            </a:pPr>
            <a:r>
              <a:rPr lang="en-CA" altLang="en-US" sz="1800" dirty="0" smtClean="0">
                <a:latin typeface="Consolas" pitchFamily="49" charset="0"/>
                <a:cs typeface="Consolas" pitchFamily="49" charset="0"/>
              </a:rPr>
              <a:t>public class &lt;</a:t>
            </a:r>
            <a:r>
              <a:rPr lang="en-CA" altLang="en-US" sz="1800" i="1" dirty="0" smtClean="0">
                <a:latin typeface="Consolas" pitchFamily="49" charset="0"/>
                <a:cs typeface="Consolas" pitchFamily="49" charset="0"/>
              </a:rPr>
              <a:t>name of class</a:t>
            </a:r>
            <a:r>
              <a:rPr lang="en-CA" altLang="en-US" sz="1800" dirty="0" smtClean="0">
                <a:latin typeface="Consolas" pitchFamily="49" charset="0"/>
                <a:cs typeface="Consolas" pitchFamily="49" charset="0"/>
              </a:rPr>
              <a:t>&gt;</a:t>
            </a:r>
          </a:p>
          <a:p>
            <a:pPr>
              <a:buFontTx/>
              <a:buNone/>
            </a:pPr>
            <a:r>
              <a:rPr lang="en-CA" altLang="en-US" sz="1800" dirty="0" smtClean="0">
                <a:latin typeface="Consolas" pitchFamily="49" charset="0"/>
                <a:cs typeface="Consolas" pitchFamily="49" charset="0"/>
              </a:rPr>
              <a:t>{</a:t>
            </a:r>
          </a:p>
          <a:p>
            <a:pPr>
              <a:buFontTx/>
              <a:buNone/>
            </a:pPr>
            <a:r>
              <a:rPr lang="en-CA" altLang="en-US" sz="1800" dirty="0" smtClean="0">
                <a:latin typeface="Consolas" pitchFamily="49" charset="0"/>
                <a:cs typeface="Consolas" pitchFamily="49" charset="0"/>
              </a:rPr>
              <a:t>    public static void main(String[] args)</a:t>
            </a:r>
          </a:p>
          <a:p>
            <a:pPr>
              <a:buFontTx/>
              <a:buNone/>
            </a:pPr>
            <a:r>
              <a:rPr lang="en-CA" altLang="en-US" sz="1800" dirty="0" smtClean="0">
                <a:latin typeface="Consolas" pitchFamily="49" charset="0"/>
                <a:cs typeface="Consolas" pitchFamily="49" charset="0"/>
              </a:rPr>
              <a:t>    {</a:t>
            </a:r>
          </a:p>
          <a:p>
            <a:pPr>
              <a:buFontTx/>
              <a:buNone/>
            </a:pPr>
            <a:r>
              <a:rPr lang="en-CA" altLang="en-US" sz="1800" b="1" dirty="0" smtClean="0">
                <a:solidFill>
                  <a:schemeClr val="accent5">
                    <a:lumMod val="50000"/>
                  </a:schemeClr>
                </a:solidFill>
                <a:latin typeface="Consolas" pitchFamily="49" charset="0"/>
                <a:cs typeface="Consolas" pitchFamily="49" charset="0"/>
              </a:rPr>
              <a:t>		// Local variable declarations occur here</a:t>
            </a:r>
          </a:p>
          <a:p>
            <a:pPr>
              <a:buFontTx/>
              <a:buNone/>
            </a:pPr>
            <a:endParaRPr lang="en-CA" altLang="en-US" sz="1800" dirty="0" smtClean="0">
              <a:latin typeface="Consolas" pitchFamily="49" charset="0"/>
              <a:cs typeface="Consolas" pitchFamily="49" charset="0"/>
            </a:endParaRPr>
          </a:p>
          <a:p>
            <a:pPr>
              <a:buFontTx/>
              <a:buNone/>
            </a:pPr>
            <a:r>
              <a:rPr lang="en-CA" altLang="en-US" sz="1800" b="1" dirty="0" smtClean="0">
                <a:solidFill>
                  <a:schemeClr val="accent5">
                    <a:lumMod val="50000"/>
                  </a:schemeClr>
                </a:solidFill>
                <a:latin typeface="Consolas" pitchFamily="49" charset="0"/>
                <a:cs typeface="Consolas" pitchFamily="49" charset="0"/>
              </a:rPr>
              <a:t>		//Program statements</a:t>
            </a:r>
          </a:p>
          <a:p>
            <a:pPr>
              <a:buFontTx/>
              <a:buNone/>
            </a:pPr>
            <a:r>
              <a:rPr lang="en-CA" altLang="en-US" sz="1800" dirty="0" smtClean="0">
                <a:latin typeface="Consolas" pitchFamily="49" charset="0"/>
                <a:cs typeface="Consolas" pitchFamily="49" charset="0"/>
              </a:rPr>
              <a:t>		  ...</a:t>
            </a:r>
          </a:p>
          <a:p>
            <a:pPr>
              <a:buFontTx/>
              <a:buNone/>
            </a:pPr>
            <a:endParaRPr lang="en-CA" altLang="en-US" sz="1800" dirty="0" smtClean="0">
              <a:latin typeface="Consolas" pitchFamily="49" charset="0"/>
              <a:cs typeface="Consolas" pitchFamily="49" charset="0"/>
            </a:endParaRPr>
          </a:p>
          <a:p>
            <a:pPr>
              <a:buFontTx/>
              <a:buNone/>
            </a:pPr>
            <a:r>
              <a:rPr lang="en-CA" altLang="en-US" sz="1800" dirty="0" smtClean="0">
                <a:latin typeface="Consolas" pitchFamily="49" charset="0"/>
                <a:cs typeface="Consolas" pitchFamily="49" charset="0"/>
              </a:rPr>
              <a:t>    }   </a:t>
            </a:r>
          </a:p>
          <a:p>
            <a:pPr>
              <a:buFontTx/>
              <a:buNone/>
            </a:pPr>
            <a:r>
              <a:rPr lang="en-CA" altLang="en-US" sz="1800" dirty="0" smtClean="0">
                <a:latin typeface="Consolas" pitchFamily="49" charset="0"/>
                <a:cs typeface="Consolas" pitchFamily="49" charset="0"/>
              </a:rPr>
              <a:t>}</a:t>
            </a:r>
          </a:p>
          <a:p>
            <a:pPr>
              <a:buFontTx/>
              <a:buNone/>
            </a:pPr>
            <a:endParaRPr lang="en-US" altLang="en-US" sz="2000" dirty="0" smtClean="0">
              <a:latin typeface="Arial" charset="0"/>
            </a:endParaRPr>
          </a:p>
        </p:txBody>
      </p:sp>
    </p:spTree>
    <p:extLst>
      <p:ext uri="{BB962C8B-B14F-4D97-AF65-F5344CB8AC3E}">
        <p14:creationId xmlns:p14="http://schemas.microsoft.com/office/powerpoint/2010/main" val="11886652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Java Strings</a:t>
            </a:r>
            <a:endParaRPr lang="en-CA" dirty="0"/>
          </a:p>
        </p:txBody>
      </p:sp>
      <p:sp>
        <p:nvSpPr>
          <p:cNvPr id="3" name="Content Placeholder 2"/>
          <p:cNvSpPr>
            <a:spLocks noGrp="1"/>
          </p:cNvSpPr>
          <p:nvPr>
            <p:ph idx="1"/>
          </p:nvPr>
        </p:nvSpPr>
        <p:spPr/>
        <p:txBody>
          <a:bodyPr/>
          <a:lstStyle/>
          <a:p>
            <a:r>
              <a:rPr lang="en-CA" dirty="0" smtClean="0"/>
              <a:t>Similar to Python strings: a sequence of characters indexed from zero to (length – 1)</a:t>
            </a:r>
          </a:p>
          <a:p>
            <a:pPr lvl="1"/>
            <a:r>
              <a:rPr lang="en-CA" dirty="0" smtClean="0"/>
              <a:t>Don’t try to directly access elements via the index e.g., </a:t>
            </a:r>
            <a:r>
              <a:rPr lang="en-CA" dirty="0" smtClean="0">
                <a:latin typeface="Consolas" panose="020B0609020204030204" pitchFamily="49" charset="0"/>
                <a:cs typeface="Consolas" panose="020B0609020204030204" pitchFamily="49" charset="0"/>
              </a:rPr>
              <a:t>string1[0];</a:t>
            </a:r>
          </a:p>
          <a:p>
            <a:pPr lvl="1"/>
            <a:r>
              <a:rPr lang="en-US" dirty="0" smtClean="0">
                <a:cs typeface="Calibri" panose="020F0502020204030204" pitchFamily="34" charset="0"/>
              </a:rPr>
              <a:t>Elements can be accessed via a method </a:t>
            </a:r>
            <a:r>
              <a:rPr lang="en-US" dirty="0" smtClean="0">
                <a:latin typeface="Consolas" panose="020B0609020204030204" pitchFamily="49" charset="0"/>
                <a:cs typeface="Consolas" panose="020B0609020204030204" pitchFamily="49" charset="0"/>
              </a:rPr>
              <a:t>charAt(int)</a:t>
            </a:r>
            <a:endParaRPr lang="en-CA" dirty="0" smtClean="0">
              <a:latin typeface="Consolas" panose="020B0609020204030204" pitchFamily="49" charset="0"/>
              <a:cs typeface="Consolas" panose="020B0609020204030204" pitchFamily="49" charset="0"/>
            </a:endParaRPr>
          </a:p>
          <a:p>
            <a:r>
              <a:rPr lang="en-CA" dirty="0" smtClean="0"/>
              <a:t>Unlike Python strings Java Strings </a:t>
            </a:r>
            <a:r>
              <a:rPr lang="en-CA" b="1" dirty="0" smtClean="0"/>
              <a:t>only use double quotes</a:t>
            </a:r>
          </a:p>
          <a:p>
            <a:r>
              <a:rPr lang="en-CA" dirty="0" smtClean="0"/>
              <a:t>(In Java single quotes encloses a single character)</a:t>
            </a:r>
          </a:p>
          <a:p>
            <a:r>
              <a:rPr lang="en-CA" b="1" dirty="0" smtClean="0"/>
              <a:t>Format</a:t>
            </a:r>
            <a:r>
              <a:rPr lang="en-CA" dirty="0" smtClean="0"/>
              <a:t> (creating string variable):</a:t>
            </a:r>
          </a:p>
          <a:p>
            <a:pPr marL="225425" lvl="1" indent="0">
              <a:buNone/>
            </a:pPr>
            <a:r>
              <a:rPr lang="en-CA" sz="1800" dirty="0" smtClean="0">
                <a:latin typeface="Consolas" panose="020B0609020204030204" pitchFamily="49" charset="0"/>
                <a:cs typeface="Consolas" panose="020B0609020204030204" pitchFamily="49" charset="0"/>
              </a:rPr>
              <a:t>String &lt;</a:t>
            </a:r>
            <a:r>
              <a:rPr lang="en-CA" sz="1800" i="1" dirty="0" smtClean="0">
                <a:latin typeface="Consolas" panose="020B0609020204030204" pitchFamily="49" charset="0"/>
                <a:cs typeface="Consolas" panose="020B0609020204030204" pitchFamily="49" charset="0"/>
              </a:rPr>
              <a:t>string nam</a:t>
            </a:r>
            <a:r>
              <a:rPr lang="en-CA" sz="1800" i="1" dirty="0">
                <a:latin typeface="Consolas" panose="020B0609020204030204" pitchFamily="49" charset="0"/>
                <a:cs typeface="Consolas" panose="020B0609020204030204" pitchFamily="49" charset="0"/>
              </a:rPr>
              <a:t>e</a:t>
            </a:r>
            <a:r>
              <a:rPr lang="en-CA" sz="1800" dirty="0" smtClean="0">
                <a:latin typeface="Consolas" panose="020B0609020204030204" pitchFamily="49" charset="0"/>
                <a:cs typeface="Consolas" panose="020B0609020204030204" pitchFamily="49" charset="0"/>
              </a:rPr>
              <a:t>&gt; = "&lt;value&gt;";</a:t>
            </a:r>
          </a:p>
          <a:p>
            <a:pPr lvl="1"/>
            <a:endParaRPr lang="en-CA" dirty="0"/>
          </a:p>
          <a:p>
            <a:r>
              <a:rPr lang="en-CA" b="1" dirty="0" smtClean="0"/>
              <a:t>Example</a:t>
            </a:r>
            <a:r>
              <a:rPr lang="en-CA" dirty="0" smtClean="0"/>
              <a:t> </a:t>
            </a:r>
            <a:r>
              <a:rPr lang="en-CA" dirty="0"/>
              <a:t>(creating string variable):</a:t>
            </a:r>
          </a:p>
          <a:p>
            <a:pPr marL="225425" lvl="1" indent="0">
              <a:buNone/>
            </a:pPr>
            <a:r>
              <a:rPr lang="en-CA" sz="1800" dirty="0" smtClean="0">
                <a:latin typeface="Consolas" panose="020B0609020204030204" pitchFamily="49" charset="0"/>
                <a:cs typeface="Consolas" panose="020B0609020204030204" pitchFamily="49" charset="0"/>
              </a:rPr>
              <a:t>String username = "tamj";</a:t>
            </a:r>
          </a:p>
          <a:p>
            <a:pPr marL="225425" lvl="1" indent="0">
              <a:buNone/>
            </a:pPr>
            <a:r>
              <a:rPr lang="en-CA" dirty="0" smtClean="0"/>
              <a:t/>
            </a:r>
            <a:br>
              <a:rPr lang="en-CA" dirty="0" smtClean="0"/>
            </a:br>
            <a:endParaRPr lang="en-CA" dirty="0" smtClean="0"/>
          </a:p>
        </p:txBody>
      </p:sp>
    </p:spTree>
    <p:extLst>
      <p:ext uri="{BB962C8B-B14F-4D97-AF65-F5344CB8AC3E}">
        <p14:creationId xmlns:p14="http://schemas.microsoft.com/office/powerpoint/2010/main" val="5665588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String Methods</a:t>
            </a:r>
            <a:endParaRPr lang="en-US" dirty="0"/>
          </a:p>
        </p:txBody>
      </p:sp>
      <p:sp>
        <p:nvSpPr>
          <p:cNvPr id="3" name="Content Placeholder 2"/>
          <p:cNvSpPr>
            <a:spLocks noGrp="1"/>
          </p:cNvSpPr>
          <p:nvPr>
            <p:ph idx="1"/>
          </p:nvPr>
        </p:nvSpPr>
        <p:spPr>
          <a:xfrm>
            <a:off x="419100" y="1072764"/>
            <a:ext cx="8178800" cy="5050946"/>
          </a:xfrm>
        </p:spPr>
        <p:txBody>
          <a:bodyPr/>
          <a:lstStyle/>
          <a:p>
            <a:pPr marL="234950" indent="-234950"/>
            <a:r>
              <a:rPr lang="en-US" b="1" dirty="0" smtClean="0"/>
              <a:t>Examples useful </a:t>
            </a:r>
            <a:r>
              <a:rPr lang="en-US" b="1" dirty="0"/>
              <a:t>methods</a:t>
            </a:r>
            <a:r>
              <a:rPr lang="en-US" dirty="0"/>
              <a:t>:</a:t>
            </a:r>
          </a:p>
          <a:p>
            <a:pPr marL="225425" lvl="1" indent="0">
              <a:buNone/>
            </a:pPr>
            <a:endParaRPr lang="en-US" sz="1800" dirty="0">
              <a:latin typeface="Consolas" panose="020B0609020204030204" pitchFamily="49" charset="0"/>
              <a:cs typeface="Consolas" panose="020B0609020204030204"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98527164"/>
              </p:ext>
            </p:extLst>
          </p:nvPr>
        </p:nvGraphicFramePr>
        <p:xfrm>
          <a:off x="579863" y="1642323"/>
          <a:ext cx="7969226" cy="4355001"/>
        </p:xfrm>
        <a:graphic>
          <a:graphicData uri="http://schemas.openxmlformats.org/drawingml/2006/table">
            <a:tbl>
              <a:tblPr firstRow="1" bandRow="1">
                <a:tableStyleId>{5C22544A-7EE6-4342-B048-85BDC9FD1C3A}</a:tableStyleId>
              </a:tblPr>
              <a:tblGrid>
                <a:gridCol w="3188573"/>
                <a:gridCol w="4780653"/>
              </a:tblGrid>
              <a:tr h="371979">
                <a:tc>
                  <a:txBody>
                    <a:bodyPr/>
                    <a:lstStyle/>
                    <a:p>
                      <a:r>
                        <a:rPr lang="en-CA" b="0" dirty="0" smtClean="0">
                          <a:solidFill>
                            <a:srgbClr val="FFFFFF"/>
                          </a:solidFill>
                          <a:latin typeface="Arial" panose="020B0604020202020204" pitchFamily="34" charset="0"/>
                          <a:cs typeface="Arial" panose="020B0604020202020204" pitchFamily="34" charset="0"/>
                        </a:rPr>
                        <a:t>Method</a:t>
                      </a:r>
                      <a:endParaRPr lang="en-CA" b="0" dirty="0">
                        <a:solidFill>
                          <a:srgbClr val="FFFFFF"/>
                        </a:solidFill>
                        <a:latin typeface="Arial" panose="020B0604020202020204" pitchFamily="34" charset="0"/>
                        <a:cs typeface="Arial" panose="020B0604020202020204" pitchFamily="34" charset="0"/>
                      </a:endParaRPr>
                    </a:p>
                  </a:txBody>
                  <a:tcPr/>
                </a:tc>
                <a:tc>
                  <a:txBody>
                    <a:bodyPr/>
                    <a:lstStyle/>
                    <a:p>
                      <a:r>
                        <a:rPr lang="en-CA" b="0" dirty="0" smtClean="0">
                          <a:solidFill>
                            <a:srgbClr val="FFFFFF"/>
                          </a:solidFill>
                          <a:latin typeface="Arial" panose="020B0604020202020204" pitchFamily="34" charset="0"/>
                          <a:cs typeface="Arial" panose="020B0604020202020204" pitchFamily="34" charset="0"/>
                        </a:rPr>
                        <a:t>Description</a:t>
                      </a:r>
                      <a:endParaRPr lang="en-CA" b="0" dirty="0">
                        <a:solidFill>
                          <a:srgbClr val="FFFFFF"/>
                        </a:solidFill>
                        <a:latin typeface="Arial" panose="020B0604020202020204" pitchFamily="34" charset="0"/>
                        <a:cs typeface="Arial" panose="020B0604020202020204" pitchFamily="34" charset="0"/>
                      </a:endParaRPr>
                    </a:p>
                  </a:txBody>
                  <a:tcPr/>
                </a:tc>
              </a:tr>
              <a:tr h="642045">
                <a:tc>
                  <a:txBody>
                    <a:bodyPr/>
                    <a:lstStyle/>
                    <a:p>
                      <a:r>
                        <a:rPr lang="en-CA" dirty="0" smtClean="0">
                          <a:latin typeface="Consolas" panose="020B0609020204030204" pitchFamily="49" charset="0"/>
                          <a:cs typeface="Consolas" panose="020B0609020204030204" pitchFamily="49" charset="0"/>
                        </a:rPr>
                        <a:t>string.charAt(int)</a:t>
                      </a:r>
                      <a:endParaRPr lang="en-CA" dirty="0">
                        <a:latin typeface="Consolas" panose="020B0609020204030204" pitchFamily="49" charset="0"/>
                        <a:cs typeface="Consolas" panose="020B0609020204030204" pitchFamily="49" charset="0"/>
                      </a:endParaRPr>
                    </a:p>
                  </a:txBody>
                  <a:tcPr/>
                </a:tc>
                <a:tc>
                  <a:txBody>
                    <a:bodyPr/>
                    <a:lstStyle/>
                    <a:p>
                      <a:r>
                        <a:rPr lang="en-CA" dirty="0" smtClean="0">
                          <a:latin typeface="Arial" panose="020B0604020202020204" pitchFamily="34" charset="0"/>
                          <a:cs typeface="Arial" panose="020B0604020202020204" pitchFamily="34" charset="0"/>
                        </a:rPr>
                        <a:t>Retrieves</a:t>
                      </a:r>
                      <a:r>
                        <a:rPr lang="en-CA" baseline="0" dirty="0" smtClean="0">
                          <a:latin typeface="Arial" panose="020B0604020202020204" pitchFamily="34" charset="0"/>
                          <a:cs typeface="Arial" panose="020B0604020202020204" pitchFamily="34" charset="0"/>
                        </a:rPr>
                        <a:t> character at the specified index</a:t>
                      </a:r>
                      <a:endParaRPr lang="en-CA" dirty="0">
                        <a:latin typeface="Arial" panose="020B0604020202020204" pitchFamily="34" charset="0"/>
                        <a:cs typeface="Arial" panose="020B0604020202020204" pitchFamily="34" charset="0"/>
                      </a:endParaRPr>
                    </a:p>
                  </a:txBody>
                  <a:tcPr/>
                </a:tc>
              </a:tr>
              <a:tr h="371979">
                <a:tc>
                  <a:txBody>
                    <a:bodyPr/>
                    <a:lstStyle/>
                    <a:p>
                      <a:r>
                        <a:rPr lang="en-CA" dirty="0" smtClean="0">
                          <a:latin typeface="Consolas" panose="020B0609020204030204" pitchFamily="49" charset="0"/>
                          <a:cs typeface="Consolas" panose="020B0609020204030204" pitchFamily="49" charset="0"/>
                        </a:rPr>
                        <a:t>string.compareTo(String s)</a:t>
                      </a:r>
                      <a:endParaRPr lang="en-CA" dirty="0">
                        <a:latin typeface="Consolas" panose="020B0609020204030204" pitchFamily="49" charset="0"/>
                        <a:cs typeface="Consolas" panose="020B0609020204030204" pitchFamily="49" charset="0"/>
                      </a:endParaRPr>
                    </a:p>
                  </a:txBody>
                  <a:tcPr/>
                </a:tc>
                <a:tc>
                  <a:txBody>
                    <a:bodyPr/>
                    <a:lstStyle/>
                    <a:p>
                      <a:r>
                        <a:rPr lang="en-CA" dirty="0" smtClean="0">
                          <a:latin typeface="Arial" panose="020B0604020202020204" pitchFamily="34" charset="0"/>
                          <a:cs typeface="Arial" panose="020B0604020202020204" pitchFamily="34" charset="0"/>
                        </a:rPr>
                        <a:t>Compares string with parameter:</a:t>
                      </a:r>
                    </a:p>
                    <a:p>
                      <a:pPr marL="234950" indent="-123825">
                        <a:buFont typeface="Arial" panose="020B0604020202020204" pitchFamily="34" charset="0"/>
                        <a:buChar char="•"/>
                      </a:pPr>
                      <a:r>
                        <a:rPr lang="en-CA" sz="1600" dirty="0" smtClean="0">
                          <a:latin typeface="Arial" panose="020B0604020202020204" pitchFamily="34" charset="0"/>
                          <a:cs typeface="Arial" panose="020B0604020202020204" pitchFamily="34" charset="0"/>
                        </a:rPr>
                        <a:t>Zero</a:t>
                      </a:r>
                      <a:r>
                        <a:rPr lang="en-CA" sz="1600" baseline="0" dirty="0" smtClean="0">
                          <a:latin typeface="Arial" panose="020B0604020202020204" pitchFamily="34" charset="0"/>
                          <a:cs typeface="Arial" panose="020B0604020202020204" pitchFamily="34" charset="0"/>
                        </a:rPr>
                        <a:t> returned if string and parameter equal</a:t>
                      </a:r>
                    </a:p>
                    <a:p>
                      <a:pPr marL="234950" indent="-123825">
                        <a:buFont typeface="Arial" panose="020B0604020202020204" pitchFamily="34" charset="0"/>
                        <a:buChar char="•"/>
                      </a:pPr>
                      <a:r>
                        <a:rPr lang="en-CA" sz="1600" baseline="0" dirty="0" smtClean="0">
                          <a:latin typeface="Arial" panose="020B0604020202020204" pitchFamily="34" charset="0"/>
                          <a:cs typeface="Arial" panose="020B0604020202020204" pitchFamily="34" charset="0"/>
                        </a:rPr>
                        <a:t>Less than zero if the string comes before the parameter</a:t>
                      </a:r>
                    </a:p>
                    <a:p>
                      <a:pPr marL="234950" indent="-123825">
                        <a:buFont typeface="Arial" panose="020B0604020202020204" pitchFamily="34" charset="0"/>
                        <a:buChar char="•"/>
                      </a:pPr>
                      <a:r>
                        <a:rPr lang="en-CA" sz="1600" baseline="0" dirty="0" smtClean="0">
                          <a:latin typeface="Arial" panose="020B0604020202020204" pitchFamily="34" charset="0"/>
                          <a:cs typeface="Arial" panose="020B0604020202020204" pitchFamily="34" charset="0"/>
                        </a:rPr>
                        <a:t>Greater than zero if the string comes after  parameter</a:t>
                      </a:r>
                      <a:endParaRPr lang="en-CA" sz="1600" dirty="0" smtClean="0">
                        <a:latin typeface="Arial" panose="020B0604020202020204" pitchFamily="34" charset="0"/>
                        <a:cs typeface="Arial" panose="020B0604020202020204" pitchFamily="34" charset="0"/>
                      </a:endParaRPr>
                    </a:p>
                  </a:txBody>
                  <a:tcPr/>
                </a:tc>
              </a:tr>
              <a:tr h="371979">
                <a:tc>
                  <a:txBody>
                    <a:bodyPr/>
                    <a:lstStyle/>
                    <a:p>
                      <a:r>
                        <a:rPr lang="en-CA" dirty="0" smtClean="0">
                          <a:latin typeface="Consolas" panose="020B0609020204030204" pitchFamily="49" charset="0"/>
                          <a:cs typeface="Consolas" panose="020B0609020204030204" pitchFamily="49" charset="0"/>
                        </a:rPr>
                        <a:t>string.compareToIgnoreCase (String s)</a:t>
                      </a:r>
                      <a:endParaRPr lang="en-CA" dirty="0">
                        <a:latin typeface="Consolas" panose="020B0609020204030204" pitchFamily="49" charset="0"/>
                        <a:cs typeface="Consolas" panose="020B0609020204030204" pitchFamily="49" charset="0"/>
                      </a:endParaRPr>
                    </a:p>
                  </a:txBody>
                  <a:tcPr/>
                </a:tc>
                <a:tc>
                  <a:txBody>
                    <a:bodyPr/>
                    <a:lstStyle/>
                    <a:p>
                      <a:r>
                        <a:rPr lang="en-CA" dirty="0" smtClean="0">
                          <a:latin typeface="Arial" panose="020B0604020202020204" pitchFamily="34" charset="0"/>
                          <a:cs typeface="Arial" panose="020B0604020202020204" pitchFamily="34" charset="0"/>
                        </a:rPr>
                        <a:t>As</a:t>
                      </a:r>
                      <a:r>
                        <a:rPr lang="en-CA" baseline="0" dirty="0" smtClean="0">
                          <a:latin typeface="Arial" panose="020B0604020202020204" pitchFamily="34" charset="0"/>
                          <a:cs typeface="Arial" panose="020B0604020202020204" pitchFamily="34" charset="0"/>
                        </a:rPr>
                        <a:t> </a:t>
                      </a:r>
                      <a:r>
                        <a:rPr lang="en-CA" baseline="0" dirty="0" smtClean="0">
                          <a:latin typeface="Consolas" panose="020B0609020204030204" pitchFamily="49" charset="0"/>
                          <a:cs typeface="Consolas" panose="020B0609020204030204" pitchFamily="49" charset="0"/>
                        </a:rPr>
                        <a:t>compareTo()</a:t>
                      </a:r>
                      <a:r>
                        <a:rPr lang="en-CA" baseline="0" dirty="0" smtClean="0">
                          <a:latin typeface="Arial" panose="020B0604020202020204" pitchFamily="34" charset="0"/>
                          <a:cs typeface="Arial" panose="020B0604020202020204" pitchFamily="34" charset="0"/>
                        </a:rPr>
                        <a:t> but case insensitive</a:t>
                      </a:r>
                      <a:endParaRPr lang="en-CA" dirty="0">
                        <a:latin typeface="Arial" panose="020B0604020202020204" pitchFamily="34" charset="0"/>
                        <a:cs typeface="Arial" panose="020B0604020202020204" pitchFamily="34" charset="0"/>
                      </a:endParaRPr>
                    </a:p>
                  </a:txBody>
                  <a:tcPr/>
                </a:tc>
              </a:tr>
              <a:tr h="371979">
                <a:tc>
                  <a:txBody>
                    <a:bodyPr/>
                    <a:lstStyle/>
                    <a:p>
                      <a:r>
                        <a:rPr lang="en-CA" dirty="0" smtClean="0">
                          <a:latin typeface="Consolas" panose="020B0609020204030204" pitchFamily="49" charset="0"/>
                          <a:cs typeface="Consolas" panose="020B0609020204030204" pitchFamily="49" charset="0"/>
                        </a:rPr>
                        <a:t>string.length()</a:t>
                      </a:r>
                      <a:endParaRPr lang="en-CA" dirty="0">
                        <a:latin typeface="Consolas" panose="020B0609020204030204" pitchFamily="49" charset="0"/>
                        <a:cs typeface="Consolas" panose="020B0609020204030204" pitchFamily="49" charset="0"/>
                      </a:endParaRPr>
                    </a:p>
                  </a:txBody>
                  <a:tcPr/>
                </a:tc>
                <a:tc>
                  <a:txBody>
                    <a:bodyPr/>
                    <a:lstStyle/>
                    <a:p>
                      <a:r>
                        <a:rPr lang="en-CA" dirty="0" smtClean="0">
                          <a:latin typeface="Arial" panose="020B0604020202020204" pitchFamily="34" charset="0"/>
                          <a:cs typeface="Arial" panose="020B0604020202020204" pitchFamily="34" charset="0"/>
                        </a:rPr>
                        <a:t>Returns the length of the string</a:t>
                      </a:r>
                      <a:endParaRPr lang="en-CA" dirty="0">
                        <a:latin typeface="Arial" panose="020B0604020202020204" pitchFamily="34" charset="0"/>
                        <a:cs typeface="Arial" panose="020B0604020202020204" pitchFamily="34" charset="0"/>
                      </a:endParaRPr>
                    </a:p>
                  </a:txBody>
                  <a:tcPr/>
                </a:tc>
              </a:tr>
              <a:tr h="371979">
                <a:tc>
                  <a:txBody>
                    <a:bodyPr/>
                    <a:lstStyle/>
                    <a:p>
                      <a:r>
                        <a:rPr lang="en-CA" dirty="0" smtClean="0">
                          <a:latin typeface="Consolas" panose="020B0609020204030204" pitchFamily="49" charset="0"/>
                          <a:cs typeface="Consolas" panose="020B0609020204030204" pitchFamily="49" charset="0"/>
                        </a:rPr>
                        <a:t>string.toLowerCase()</a:t>
                      </a:r>
                      <a:endParaRPr lang="en-CA" dirty="0">
                        <a:latin typeface="Consolas" panose="020B0609020204030204" pitchFamily="49" charset="0"/>
                        <a:cs typeface="Consolas" panose="020B0609020204030204" pitchFamily="49" charset="0"/>
                      </a:endParaRPr>
                    </a:p>
                  </a:txBody>
                  <a:tcPr/>
                </a:tc>
                <a:tc>
                  <a:txBody>
                    <a:bodyPr/>
                    <a:lstStyle/>
                    <a:p>
                      <a:r>
                        <a:rPr lang="en-CA" dirty="0" smtClean="0">
                          <a:latin typeface="Arial" panose="020B0604020202020204" pitchFamily="34" charset="0"/>
                          <a:cs typeface="Arial" panose="020B0604020202020204" pitchFamily="34" charset="0"/>
                        </a:rPr>
                        <a:t>Converts alphabetic characters</a:t>
                      </a:r>
                      <a:r>
                        <a:rPr lang="en-CA" baseline="0" dirty="0" smtClean="0">
                          <a:latin typeface="Arial" panose="020B0604020202020204" pitchFamily="34" charset="0"/>
                          <a:cs typeface="Arial" panose="020B0604020202020204" pitchFamily="34" charset="0"/>
                        </a:rPr>
                        <a:t> to lower case</a:t>
                      </a:r>
                      <a:endParaRPr lang="en-CA" dirty="0">
                        <a:latin typeface="Arial" panose="020B0604020202020204" pitchFamily="34" charset="0"/>
                        <a:cs typeface="Arial" panose="020B0604020202020204" pitchFamily="34" charset="0"/>
                      </a:endParaRPr>
                    </a:p>
                  </a:txBody>
                  <a:tcPr/>
                </a:tc>
              </a:tr>
              <a:tr h="371979">
                <a:tc>
                  <a:txBody>
                    <a:bodyPr/>
                    <a:lstStyle/>
                    <a:p>
                      <a:r>
                        <a:rPr lang="en-CA" dirty="0" smtClean="0">
                          <a:latin typeface="Consolas" panose="020B0609020204030204" pitchFamily="49" charset="0"/>
                          <a:cs typeface="Consolas" panose="020B0609020204030204" pitchFamily="49" charset="0"/>
                        </a:rPr>
                        <a:t>string.toUpperCase()</a:t>
                      </a:r>
                      <a:endParaRPr lang="en-CA" dirty="0">
                        <a:latin typeface="Consolas" panose="020B0609020204030204" pitchFamily="49" charset="0"/>
                        <a:cs typeface="Consolas" panose="020B0609020204030204" pitchFamily="49" charset="0"/>
                      </a:endParaRPr>
                    </a:p>
                  </a:txBody>
                  <a:tcPr/>
                </a:tc>
                <a:tc>
                  <a:txBody>
                    <a:bodyPr/>
                    <a:lstStyle/>
                    <a:p>
                      <a:r>
                        <a:rPr lang="en-CA" dirty="0" smtClean="0">
                          <a:latin typeface="Arial" panose="020B0604020202020204" pitchFamily="34" charset="0"/>
                          <a:cs typeface="Arial" panose="020B0604020202020204" pitchFamily="34" charset="0"/>
                        </a:rPr>
                        <a:t>Converts alphabetic characters to capitals</a:t>
                      </a:r>
                      <a:endParaRPr lang="en-CA" dirty="0">
                        <a:latin typeface="Arial" panose="020B0604020202020204" pitchFamily="34" charset="0"/>
                        <a:cs typeface="Arial" panose="020B0604020202020204" pitchFamily="34" charset="0"/>
                      </a:endParaRPr>
                    </a:p>
                  </a:txBody>
                  <a:tcPr/>
                </a:tc>
              </a:tr>
            </a:tbl>
          </a:graphicData>
        </a:graphic>
      </p:graphicFrame>
      <p:sp>
        <p:nvSpPr>
          <p:cNvPr id="5" name="Rectangle 4"/>
          <p:cNvSpPr/>
          <p:nvPr/>
        </p:nvSpPr>
        <p:spPr>
          <a:xfrm>
            <a:off x="308697" y="6206666"/>
            <a:ext cx="3655168" cy="523220"/>
          </a:xfrm>
          <a:prstGeom prst="rect">
            <a:avLst/>
          </a:prstGeom>
        </p:spPr>
        <p:txBody>
          <a:bodyPr wrap="none">
            <a:spAutoFit/>
          </a:bodyPr>
          <a:lstStyle/>
          <a:p>
            <a:pPr marL="111125" lvl="1"/>
            <a:r>
              <a:rPr lang="en-US" dirty="0" smtClean="0"/>
              <a:t>For more info look under “class String”</a:t>
            </a:r>
            <a:endParaRPr lang="en-US" dirty="0" smtClean="0">
              <a:hlinkClick r:id="rId2"/>
            </a:endParaRPr>
          </a:p>
          <a:p>
            <a:pPr marL="234950" lvl="1"/>
            <a:r>
              <a:rPr lang="en-US" dirty="0" smtClean="0">
                <a:hlinkClick r:id="rId2"/>
              </a:rPr>
              <a:t>http</a:t>
            </a:r>
            <a:r>
              <a:rPr lang="en-US" dirty="0">
                <a:hlinkClick r:id="rId2"/>
              </a:rPr>
              <a:t>://docs.oracle.com/javase/8/docs/api/</a:t>
            </a:r>
            <a:endParaRPr lang="en-US" dirty="0"/>
          </a:p>
        </p:txBody>
      </p:sp>
    </p:spTree>
    <p:extLst>
      <p:ext uri="{BB962C8B-B14F-4D97-AF65-F5344CB8AC3E}">
        <p14:creationId xmlns:p14="http://schemas.microsoft.com/office/powerpoint/2010/main" val="13023006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String Example</a:t>
            </a:r>
            <a:endParaRPr lang="en-CA" dirty="0"/>
          </a:p>
        </p:txBody>
      </p:sp>
      <p:sp>
        <p:nvSpPr>
          <p:cNvPr id="3" name="Content Placeholder 2"/>
          <p:cNvSpPr>
            <a:spLocks noGrp="1"/>
          </p:cNvSpPr>
          <p:nvPr>
            <p:ph idx="1"/>
          </p:nvPr>
        </p:nvSpPr>
        <p:spPr/>
        <p:txBody>
          <a:bodyPr/>
          <a:lstStyle/>
          <a:p>
            <a:r>
              <a:rPr lang="en-CA" altLang="en-US" b="1" dirty="0" smtClean="0"/>
              <a:t>Name of the complete online example: </a:t>
            </a:r>
            <a:r>
              <a:rPr lang="en-CA" altLang="en-US" dirty="0" smtClean="0">
                <a:latin typeface="Consolas" pitchFamily="49" charset="0"/>
                <a:cs typeface="Consolas" pitchFamily="49" charset="0"/>
              </a:rPr>
              <a:t>StringEg.java</a:t>
            </a:r>
            <a:endParaRPr lang="en-CA" altLang="en-US" dirty="0"/>
          </a:p>
          <a:p>
            <a:pPr marL="0" indent="0">
              <a:buNone/>
            </a:pPr>
            <a:endParaRPr lang="en-CA" altLang="en-US" b="1" dirty="0" smtClean="0"/>
          </a:p>
          <a:p>
            <a:pPr marL="0" indent="0">
              <a:buNone/>
            </a:pPr>
            <a:r>
              <a:rPr lang="en-CA" sz="1800" dirty="0" smtClean="0">
                <a:latin typeface="Consolas" panose="020B0609020204030204" pitchFamily="49" charset="0"/>
                <a:cs typeface="Consolas" panose="020B0609020204030204" pitchFamily="49" charset="0"/>
              </a:rPr>
              <a:t> String </a:t>
            </a:r>
            <a:r>
              <a:rPr lang="en-CA" sz="1800" dirty="0">
                <a:latin typeface="Consolas" panose="020B0609020204030204" pitchFamily="49" charset="0"/>
                <a:cs typeface="Consolas" panose="020B0609020204030204" pitchFamily="49" charset="0"/>
              </a:rPr>
              <a:t>myString = "ab*cde";</a:t>
            </a:r>
          </a:p>
          <a:p>
            <a:pPr marL="0"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System.out.println(myString.charAt(0</a:t>
            </a:r>
            <a:r>
              <a:rPr lang="en-CA" sz="1800" dirty="0">
                <a:latin typeface="Consolas" panose="020B0609020204030204" pitchFamily="49" charset="0"/>
                <a:cs typeface="Consolas" panose="020B0609020204030204" pitchFamily="49" charset="0"/>
              </a:rPr>
              <a:t>) + </a:t>
            </a:r>
          </a:p>
          <a:p>
            <a:pPr marL="0"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 </a:t>
            </a:r>
            <a:r>
              <a:rPr lang="en-CA" sz="1800" dirty="0">
                <a:latin typeface="Consolas" panose="020B0609020204030204" pitchFamily="49" charset="0"/>
                <a:cs typeface="Consolas" panose="020B0609020204030204" pitchFamily="49" charset="0"/>
              </a:rPr>
              <a:t>" + myString.charAt(2));</a:t>
            </a:r>
          </a:p>
          <a:p>
            <a:pPr marL="0"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System.out.println(myString.length</a:t>
            </a:r>
            <a:r>
              <a:rPr lang="en-CA" sz="1800" dirty="0">
                <a:latin typeface="Consolas" panose="020B0609020204030204" pitchFamily="49" charset="0"/>
                <a:cs typeface="Consolas" panose="020B0609020204030204" pitchFamily="49" charset="0"/>
              </a:rPr>
              <a:t>());</a:t>
            </a:r>
          </a:p>
          <a:p>
            <a:pPr marL="0"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System.out.println</a:t>
            </a:r>
            <a:r>
              <a:rPr lang="en-CA" sz="1800" dirty="0">
                <a:latin typeface="Consolas" panose="020B0609020204030204" pitchFamily="49" charset="0"/>
                <a:cs typeface="Consolas" panose="020B0609020204030204" pitchFamily="49" charset="0"/>
              </a:rPr>
              <a:t>("-");</a:t>
            </a:r>
          </a:p>
          <a:p>
            <a:pPr marL="0" indent="0">
              <a:buNone/>
            </a:pPr>
            <a:endParaRPr lang="en-CA" sz="1800" dirty="0">
              <a:latin typeface="Consolas" panose="020B0609020204030204" pitchFamily="49" charset="0"/>
              <a:cs typeface="Consolas" panose="020B0609020204030204" pitchFamily="49" charset="0"/>
            </a:endParaRPr>
          </a:p>
          <a:p>
            <a:pPr marL="0"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myString </a:t>
            </a:r>
            <a:r>
              <a:rPr lang="en-CA" sz="1800" dirty="0">
                <a:latin typeface="Consolas" panose="020B0609020204030204" pitchFamily="49" charset="0"/>
                <a:cs typeface="Consolas" panose="020B0609020204030204" pitchFamily="49" charset="0"/>
              </a:rPr>
              <a:t>= myString.toUpperCase();</a:t>
            </a:r>
          </a:p>
          <a:p>
            <a:pPr marL="0"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System.out.println(myString</a:t>
            </a:r>
            <a:r>
              <a:rPr lang="en-CA" sz="1800" dirty="0">
                <a:latin typeface="Consolas" panose="020B0609020204030204" pitchFamily="49" charset="0"/>
                <a:cs typeface="Consolas" panose="020B0609020204030204" pitchFamily="49" charset="0"/>
              </a:rPr>
              <a:t>);</a:t>
            </a:r>
          </a:p>
          <a:p>
            <a:pPr marL="0"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myString </a:t>
            </a:r>
            <a:r>
              <a:rPr lang="en-CA" sz="1800" dirty="0">
                <a:latin typeface="Consolas" panose="020B0609020204030204" pitchFamily="49" charset="0"/>
                <a:cs typeface="Consolas" panose="020B0609020204030204" pitchFamily="49" charset="0"/>
              </a:rPr>
              <a:t>= myString.toLowerCase();</a:t>
            </a:r>
          </a:p>
          <a:p>
            <a:pPr marL="0"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System.out.println(myString</a:t>
            </a:r>
            <a:r>
              <a:rPr lang="en-CA" sz="1800" dirty="0">
                <a:latin typeface="Consolas" panose="020B0609020204030204" pitchFamily="49" charset="0"/>
                <a:cs typeface="Consolas" panose="020B0609020204030204" pitchFamily="49" charset="0"/>
              </a:rPr>
              <a:t>);</a:t>
            </a:r>
          </a:p>
          <a:p>
            <a:pPr marL="0"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System.out.println("-");</a:t>
            </a:r>
            <a:endParaRPr lang="en-CA" sz="1800" dirty="0">
              <a:latin typeface="Consolas" panose="020B0609020204030204" pitchFamily="49" charset="0"/>
              <a:cs typeface="Consolas" panose="020B0609020204030204" pitchFamily="49" charset="0"/>
            </a:endParaRPr>
          </a:p>
        </p:txBody>
      </p:sp>
      <p:pic>
        <p:nvPicPr>
          <p:cNvPr id="4" name="Picture 3"/>
          <p:cNvPicPr>
            <a:picLocks noChangeAspect="1"/>
          </p:cNvPicPr>
          <p:nvPr/>
        </p:nvPicPr>
        <p:blipFill rotWithShape="1">
          <a:blip r:embed="rId2"/>
          <a:srcRect t="2941" b="66496"/>
          <a:stretch/>
        </p:blipFill>
        <p:spPr>
          <a:xfrm>
            <a:off x="5780514" y="2488580"/>
            <a:ext cx="1568140" cy="1126273"/>
          </a:xfrm>
          <a:prstGeom prst="rect">
            <a:avLst/>
          </a:prstGeom>
        </p:spPr>
      </p:pic>
      <p:pic>
        <p:nvPicPr>
          <p:cNvPr id="6" name="Picture 5"/>
          <p:cNvPicPr>
            <a:picLocks noChangeAspect="1"/>
          </p:cNvPicPr>
          <p:nvPr/>
        </p:nvPicPr>
        <p:blipFill rotWithShape="1">
          <a:blip r:embed="rId2"/>
          <a:srcRect t="32848" b="35077"/>
          <a:stretch/>
        </p:blipFill>
        <p:spPr>
          <a:xfrm>
            <a:off x="5780514" y="4215161"/>
            <a:ext cx="1568140" cy="1182029"/>
          </a:xfrm>
          <a:prstGeom prst="rect">
            <a:avLst/>
          </a:prstGeom>
        </p:spPr>
      </p:pic>
    </p:spTree>
    <p:extLst>
      <p:ext uri="{BB962C8B-B14F-4D97-AF65-F5344CB8AC3E}">
        <p14:creationId xmlns:p14="http://schemas.microsoft.com/office/powerpoint/2010/main" val="1203308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CA" altLang="en-US" dirty="0" smtClean="0"/>
              <a:t>Java: Write Once, Run Anywhere (2)</a:t>
            </a:r>
          </a:p>
        </p:txBody>
      </p:sp>
      <p:sp>
        <p:nvSpPr>
          <p:cNvPr id="5123" name="Rectangle 3"/>
          <p:cNvSpPr>
            <a:spLocks noGrp="1" noChangeArrowheads="1"/>
          </p:cNvSpPr>
          <p:nvPr>
            <p:ph type="body" idx="1"/>
          </p:nvPr>
        </p:nvSpPr>
        <p:spPr/>
        <p:txBody>
          <a:bodyPr/>
          <a:lstStyle/>
          <a:p>
            <a:r>
              <a:rPr lang="en-CA" altLang="en-US" dirty="0" smtClean="0"/>
              <a:t>But Java can also create standard (non-web based) programs</a:t>
            </a:r>
          </a:p>
        </p:txBody>
      </p:sp>
      <p:grpSp>
        <p:nvGrpSpPr>
          <p:cNvPr id="14349" name="Group 13"/>
          <p:cNvGrpSpPr>
            <a:grpSpLocks/>
          </p:cNvGrpSpPr>
          <p:nvPr/>
        </p:nvGrpSpPr>
        <p:grpSpPr bwMode="auto">
          <a:xfrm>
            <a:off x="647700" y="1666875"/>
            <a:ext cx="5621338" cy="3756026"/>
            <a:chOff x="416" y="1026"/>
            <a:chExt cx="3541" cy="2366"/>
          </a:xfrm>
        </p:grpSpPr>
        <p:pic>
          <p:nvPicPr>
            <p:cNvPr id="5129" name="Picture 4"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 y="1026"/>
              <a:ext cx="2138" cy="1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Rectangle 5"/>
            <p:cNvSpPr>
              <a:spLocks noChangeArrowheads="1"/>
            </p:cNvSpPr>
            <p:nvPr/>
          </p:nvSpPr>
          <p:spPr bwMode="auto">
            <a:xfrm>
              <a:off x="416" y="2933"/>
              <a:ext cx="3541"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46800" rIns="93600" bIns="4680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nSpc>
                  <a:spcPct val="70000"/>
                </a:lnSpc>
                <a:buFontTx/>
                <a:buNone/>
              </a:pPr>
              <a:r>
                <a:rPr lang="en-CA" altLang="en-US" sz="1600" dirty="0">
                  <a:latin typeface="Arial" charset="0"/>
                </a:rPr>
                <a:t>Dungeon Master (Java version) </a:t>
              </a:r>
              <a:endParaRPr lang="en-CA" altLang="en-US" sz="1600" dirty="0" smtClean="0">
                <a:latin typeface="Arial" charset="0"/>
              </a:endParaRPr>
            </a:p>
            <a:p>
              <a:pPr>
                <a:lnSpc>
                  <a:spcPct val="70000"/>
                </a:lnSpc>
                <a:buFontTx/>
                <a:buNone/>
              </a:pPr>
              <a:r>
                <a:rPr lang="en-CA" altLang="en-US" sz="1600" dirty="0" smtClean="0">
                  <a:latin typeface="Arial" charset="0"/>
                </a:rPr>
                <a:t>Accessed Jan. 2021</a:t>
              </a:r>
              <a:endParaRPr lang="en-CA" altLang="en-US" sz="1600" dirty="0">
                <a:latin typeface="Arial" charset="0"/>
              </a:endParaRPr>
            </a:p>
            <a:p>
              <a:pPr>
                <a:lnSpc>
                  <a:spcPct val="70000"/>
                </a:lnSpc>
                <a:buFontTx/>
                <a:buNone/>
              </a:pPr>
              <a:r>
                <a:rPr lang="en-US" sz="1400" dirty="0">
                  <a:hlinkClick r:id="rId3"/>
                </a:rPr>
                <a:t>Dungeon Master Java Download (2001 Role playing Game) (old-games.com)</a:t>
              </a:r>
              <a:endParaRPr lang="en-CA" altLang="en-US" sz="1400" dirty="0">
                <a:latin typeface="Arial" charset="0"/>
              </a:endParaRPr>
            </a:p>
          </p:txBody>
        </p:sp>
      </p:grpSp>
      <p:sp>
        <p:nvSpPr>
          <p:cNvPr id="5125" name="Rectangle 11"/>
          <p:cNvSpPr>
            <a:spLocks noChangeArrowheads="1"/>
          </p:cNvSpPr>
          <p:nvPr/>
        </p:nvSpPr>
        <p:spPr bwMode="auto">
          <a:xfrm>
            <a:off x="0" y="6553200"/>
            <a:ext cx="6007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US" altLang="en-US" sz="1400" dirty="0">
                <a:latin typeface="Arial" charset="0"/>
              </a:rPr>
              <a:t>Some examples of mobile Java games: http://www.mobilegamesarena.net</a:t>
            </a:r>
          </a:p>
        </p:txBody>
      </p:sp>
      <p:grpSp>
        <p:nvGrpSpPr>
          <p:cNvPr id="2" name="Group 1"/>
          <p:cNvGrpSpPr>
            <a:grpSpLocks/>
          </p:cNvGrpSpPr>
          <p:nvPr/>
        </p:nvGrpSpPr>
        <p:grpSpPr bwMode="auto">
          <a:xfrm>
            <a:off x="4711700" y="1666875"/>
            <a:ext cx="3883025" cy="3292412"/>
            <a:chOff x="4711700" y="1666874"/>
            <a:chExt cx="3882651" cy="3292413"/>
          </a:xfrm>
        </p:grpSpPr>
        <p:sp>
          <p:nvSpPr>
            <p:cNvPr id="5127" name="Rectangle 5"/>
            <p:cNvSpPr>
              <a:spLocks noChangeArrowheads="1"/>
            </p:cNvSpPr>
            <p:nvPr/>
          </p:nvSpPr>
          <p:spPr bwMode="auto">
            <a:xfrm>
              <a:off x="4711700" y="4283075"/>
              <a:ext cx="3247052" cy="6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46800" rIns="93600" bIns="4680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nSpc>
                  <a:spcPct val="70000"/>
                </a:lnSpc>
                <a:buFontTx/>
                <a:buNone/>
              </a:pPr>
              <a:r>
                <a:rPr lang="en-CA" altLang="en-US" sz="1400" dirty="0">
                  <a:latin typeface="Arial" charset="0"/>
                </a:rPr>
                <a:t>Kung Fu Panda: </a:t>
              </a:r>
              <a:endParaRPr lang="en-CA" altLang="en-US" sz="1400" dirty="0" smtClean="0">
                <a:latin typeface="Arial" charset="0"/>
              </a:endParaRPr>
            </a:p>
            <a:p>
              <a:pPr>
                <a:lnSpc>
                  <a:spcPct val="70000"/>
                </a:lnSpc>
                <a:buFontTx/>
                <a:buNone/>
              </a:pPr>
              <a:r>
                <a:rPr lang="en-CA" altLang="en-US" sz="1400" dirty="0" smtClean="0">
                  <a:latin typeface="Arial" charset="0"/>
                </a:rPr>
                <a:t>Accessed 2013</a:t>
              </a:r>
              <a:endParaRPr lang="en-CA" altLang="en-US" sz="1400" dirty="0">
                <a:latin typeface="Arial" charset="0"/>
              </a:endParaRPr>
            </a:p>
            <a:p>
              <a:pPr>
                <a:lnSpc>
                  <a:spcPct val="70000"/>
                </a:lnSpc>
                <a:buFontTx/>
                <a:buNone/>
              </a:pPr>
              <a:r>
                <a:rPr lang="en-CA" altLang="en-US" sz="1400" dirty="0">
                  <a:latin typeface="Arial" charset="0"/>
                </a:rPr>
                <a:t>screen grab from </a:t>
              </a:r>
              <a:r>
                <a:rPr lang="en-CA" altLang="en-US" sz="1400" dirty="0">
                  <a:latin typeface="Arial" charset="0"/>
                  <a:hlinkClick r:id="rId4"/>
                </a:rPr>
                <a:t>www.kunfupanda.com</a:t>
              </a:r>
              <a:endParaRPr lang="en-CA" altLang="en-US" sz="1400" dirty="0">
                <a:latin typeface="Arial" charset="0"/>
              </a:endParaRPr>
            </a:p>
          </p:txBody>
        </p:sp>
        <p:pic>
          <p:nvPicPr>
            <p:cNvPr id="5128" name="Picture 11"/>
            <p:cNvPicPr>
              <a:picLocks noChangeAspect="1" noChangeArrowheads="1"/>
            </p:cNvPicPr>
            <p:nvPr/>
          </p:nvPicPr>
          <p:blipFill>
            <a:blip r:embed="rId5">
              <a:extLst>
                <a:ext uri="{28A0092B-C50C-407E-A947-70E740481C1C}">
                  <a14:useLocalDpi xmlns:a14="http://schemas.microsoft.com/office/drawing/2010/main" val="0"/>
                </a:ext>
              </a:extLst>
            </a:blip>
            <a:srcRect l="30396" t="12064" r="28571" b="43968"/>
            <a:stretch>
              <a:fillRect/>
            </a:stretch>
          </p:blipFill>
          <p:spPr bwMode="auto">
            <a:xfrm>
              <a:off x="4711700" y="1666874"/>
              <a:ext cx="3882651" cy="260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655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4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512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 String </a:t>
            </a:r>
            <a:r>
              <a:rPr lang="en-CA" dirty="0" smtClean="0"/>
              <a:t>Example (2)</a:t>
            </a:r>
            <a:endParaRPr lang="en-CA" dirty="0"/>
          </a:p>
        </p:txBody>
      </p:sp>
      <p:sp>
        <p:nvSpPr>
          <p:cNvPr id="3" name="Content Placeholder 2"/>
          <p:cNvSpPr>
            <a:spLocks noGrp="1"/>
          </p:cNvSpPr>
          <p:nvPr>
            <p:ph idx="1"/>
          </p:nvPr>
        </p:nvSpPr>
        <p:spPr/>
        <p:txBody>
          <a:bodyPr/>
          <a:lstStyle/>
          <a:p>
            <a:pPr marL="0" indent="0">
              <a:buNone/>
            </a:pPr>
            <a:r>
              <a:rPr lang="en-CA" sz="1800" dirty="0" smtClean="0">
                <a:solidFill>
                  <a:schemeClr val="accent5">
                    <a:lumMod val="50000"/>
                  </a:schemeClr>
                </a:solidFill>
                <a:latin typeface="Consolas" panose="020B0609020204030204" pitchFamily="49" charset="0"/>
                <a:cs typeface="Consolas" panose="020B0609020204030204" pitchFamily="49" charset="0"/>
              </a:rPr>
              <a:t> </a:t>
            </a:r>
            <a:r>
              <a:rPr lang="en-CA" sz="1800" b="1" dirty="0">
                <a:solidFill>
                  <a:schemeClr val="accent5">
                    <a:lumMod val="50000"/>
                  </a:schemeClr>
                </a:solidFill>
                <a:latin typeface="Consolas" panose="020B0609020204030204" pitchFamily="49" charset="0"/>
                <a:cs typeface="Consolas" panose="020B0609020204030204" pitchFamily="49" charset="0"/>
              </a:rPr>
              <a:t>// recall myString = </a:t>
            </a:r>
            <a:r>
              <a:rPr lang="en-CA" sz="1800" b="1" dirty="0" smtClean="0">
                <a:solidFill>
                  <a:schemeClr val="accent5">
                    <a:lumMod val="50000"/>
                  </a:schemeClr>
                </a:solidFill>
                <a:latin typeface="Consolas" panose="020B0609020204030204" pitchFamily="49" charset="0"/>
                <a:cs typeface="Consolas" panose="020B0609020204030204" pitchFamily="49" charset="0"/>
              </a:rPr>
              <a:t>"</a:t>
            </a:r>
            <a:r>
              <a:rPr lang="en-CA" sz="1800" b="1" dirty="0">
                <a:solidFill>
                  <a:schemeClr val="accent5">
                    <a:lumMod val="50000"/>
                  </a:schemeClr>
                </a:solidFill>
                <a:latin typeface="Consolas" panose="020B0609020204030204" pitchFamily="49" charset="0"/>
                <a:cs typeface="Consolas" panose="020B0609020204030204" pitchFamily="49" charset="0"/>
              </a:rPr>
              <a:t>ab*cde"</a:t>
            </a:r>
          </a:p>
          <a:p>
            <a:pPr marL="0"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System.out.println</a:t>
            </a:r>
            <a:endParaRPr lang="en-CA" sz="1800" dirty="0">
              <a:latin typeface="Consolas" panose="020B0609020204030204" pitchFamily="49" charset="0"/>
              <a:cs typeface="Consolas" panose="020B0609020204030204" pitchFamily="49" charset="0"/>
            </a:endParaRPr>
          </a:p>
          <a:p>
            <a:pPr marL="0" indent="0">
              <a:buNone/>
            </a:pPr>
            <a:r>
              <a:rPr lang="en-CA" sz="1800" dirty="0">
                <a:latin typeface="Consolas" panose="020B0609020204030204" pitchFamily="49" charset="0"/>
                <a:cs typeface="Consolas" panose="020B0609020204030204" pitchFamily="49" charset="0"/>
              </a:rPr>
              <a:t>   (myString.compareToIgnoreCase("ab*cde"));</a:t>
            </a:r>
          </a:p>
          <a:p>
            <a:pPr marL="0" indent="0">
              <a:buNone/>
            </a:pPr>
            <a:r>
              <a:rPr lang="en-CA" sz="1800" dirty="0">
                <a:latin typeface="Consolas" panose="020B0609020204030204" pitchFamily="49" charset="0"/>
                <a:cs typeface="Consolas" panose="020B0609020204030204" pitchFamily="49" charset="0"/>
              </a:rPr>
              <a:t> System.out.println</a:t>
            </a:r>
          </a:p>
          <a:p>
            <a:pPr marL="0" indent="0">
              <a:buNone/>
            </a:pPr>
            <a:r>
              <a:rPr lang="en-CA" sz="1800" dirty="0">
                <a:latin typeface="Consolas" panose="020B0609020204030204" pitchFamily="49" charset="0"/>
                <a:cs typeface="Consolas" panose="020B0609020204030204" pitchFamily="49" charset="0"/>
              </a:rPr>
              <a:t>   (myString.compareToIgnoreCase("zzz"));</a:t>
            </a:r>
          </a:p>
          <a:p>
            <a:pPr marL="0" indent="0">
              <a:buNone/>
            </a:pPr>
            <a:r>
              <a:rPr lang="en-CA" sz="1800" dirty="0">
                <a:latin typeface="Consolas" panose="020B0609020204030204" pitchFamily="49" charset="0"/>
                <a:cs typeface="Consolas" panose="020B0609020204030204" pitchFamily="49" charset="0"/>
              </a:rPr>
              <a:t> System.out.println</a:t>
            </a:r>
          </a:p>
          <a:p>
            <a:pPr marL="0" indent="0">
              <a:buNone/>
            </a:pPr>
            <a:r>
              <a:rPr lang="en-CA" sz="1800" dirty="0">
                <a:latin typeface="Consolas" panose="020B0609020204030204" pitchFamily="49" charset="0"/>
                <a:cs typeface="Consolas" panose="020B0609020204030204" pitchFamily="49" charset="0"/>
              </a:rPr>
              <a:t>   (myString.compareToIgnoreCase("ab"));</a:t>
            </a:r>
            <a:endParaRPr lang="en-CA" altLang="en-US" sz="1800" dirty="0">
              <a:latin typeface="Consolas" panose="020B0609020204030204" pitchFamily="49" charset="0"/>
              <a:cs typeface="Consolas" panose="020B0609020204030204" pitchFamily="49" charset="0"/>
            </a:endParaRPr>
          </a:p>
          <a:p>
            <a:pPr marL="0" indent="0">
              <a:buNone/>
            </a:pPr>
            <a:endParaRPr lang="en-CA" sz="1800" dirty="0">
              <a:latin typeface="Consolas" panose="020B0609020204030204" pitchFamily="49" charset="0"/>
              <a:cs typeface="Consolas" panose="020B0609020204030204" pitchFamily="49" charset="0"/>
            </a:endParaRPr>
          </a:p>
          <a:p>
            <a:endParaRPr lang="en-CA" sz="1800" dirty="0"/>
          </a:p>
        </p:txBody>
      </p:sp>
      <p:pic>
        <p:nvPicPr>
          <p:cNvPr id="4" name="Picture 3"/>
          <p:cNvPicPr>
            <a:picLocks noChangeAspect="1"/>
          </p:cNvPicPr>
          <p:nvPr/>
        </p:nvPicPr>
        <p:blipFill rotWithShape="1">
          <a:blip r:embed="rId2"/>
          <a:srcRect t="65277"/>
          <a:stretch/>
        </p:blipFill>
        <p:spPr>
          <a:xfrm>
            <a:off x="5735908" y="1895706"/>
            <a:ext cx="1568140" cy="1279602"/>
          </a:xfrm>
          <a:prstGeom prst="rect">
            <a:avLst/>
          </a:prstGeom>
        </p:spPr>
      </p:pic>
      <p:sp>
        <p:nvSpPr>
          <p:cNvPr id="5" name="TextBox 4"/>
          <p:cNvSpPr txBox="1"/>
          <p:nvPr/>
        </p:nvSpPr>
        <p:spPr>
          <a:xfrm>
            <a:off x="7411845" y="2373814"/>
            <a:ext cx="1486828" cy="323385"/>
          </a:xfrm>
          <a:prstGeom prst="rect">
            <a:avLst/>
          </a:prstGeom>
          <a:noFill/>
          <a:ln w="0">
            <a:noFill/>
          </a:ln>
        </p:spPr>
        <p:txBody>
          <a:bodyPr wrap="square" lIns="0" rtlCol="0">
            <a:noAutofit/>
          </a:bodyPr>
          <a:lstStyle/>
          <a:p>
            <a:r>
              <a:rPr lang="en-CA" sz="1800" b="1" dirty="0">
                <a:solidFill>
                  <a:srgbClr val="FF0000"/>
                </a:solidFill>
                <a:latin typeface="Consolas" panose="020B0609020204030204" pitchFamily="49" charset="0"/>
                <a:cs typeface="Consolas" panose="020B0609020204030204" pitchFamily="49" charset="0"/>
              </a:rPr>
              <a:t>ab*cde(zzz)</a:t>
            </a:r>
          </a:p>
        </p:txBody>
      </p:sp>
      <p:sp>
        <p:nvSpPr>
          <p:cNvPr id="6" name="TextBox 5"/>
          <p:cNvSpPr txBox="1"/>
          <p:nvPr/>
        </p:nvSpPr>
        <p:spPr>
          <a:xfrm>
            <a:off x="7411845" y="2818081"/>
            <a:ext cx="1486828" cy="323385"/>
          </a:xfrm>
          <a:prstGeom prst="rect">
            <a:avLst/>
          </a:prstGeom>
          <a:noFill/>
          <a:ln w="0">
            <a:noFill/>
          </a:ln>
        </p:spPr>
        <p:txBody>
          <a:bodyPr wrap="square" lIns="0" rtlCol="0">
            <a:noAutofit/>
          </a:bodyPr>
          <a:lstStyle/>
          <a:p>
            <a:r>
              <a:rPr lang="en-CA" sz="1800" b="1" dirty="0" smtClean="0">
                <a:solidFill>
                  <a:srgbClr val="FF0000"/>
                </a:solidFill>
                <a:latin typeface="Consolas" panose="020B0609020204030204" pitchFamily="49" charset="0"/>
                <a:cs typeface="Consolas" panose="020B0609020204030204" pitchFamily="49" charset="0"/>
              </a:rPr>
              <a:t>ab*cde(ab)</a:t>
            </a:r>
            <a:endParaRPr lang="en-CA" sz="1800" b="1" dirty="0">
              <a:solidFill>
                <a:srgbClr val="FF000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367273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righ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right)">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dirty="0" smtClean="0"/>
              <a:t>Style Hint: Initializing Variables</a:t>
            </a:r>
          </a:p>
        </p:txBody>
      </p:sp>
      <p:sp>
        <p:nvSpPr>
          <p:cNvPr id="29699" name="Rectangle 3"/>
          <p:cNvSpPr>
            <a:spLocks noGrp="1" noChangeArrowheads="1"/>
          </p:cNvSpPr>
          <p:nvPr>
            <p:ph type="body" idx="1"/>
          </p:nvPr>
        </p:nvSpPr>
        <p:spPr/>
        <p:txBody>
          <a:bodyPr/>
          <a:lstStyle/>
          <a:p>
            <a:r>
              <a:rPr lang="en-US" altLang="en-US" dirty="0" smtClean="0"/>
              <a:t>Always initialize your variables prior to using them!</a:t>
            </a:r>
          </a:p>
          <a:p>
            <a:pPr lvl="1"/>
            <a:r>
              <a:rPr lang="en-US" altLang="en-US" dirty="0" smtClean="0"/>
              <a:t>Do this whether it </a:t>
            </a:r>
            <a:r>
              <a:rPr lang="en-US" altLang="en-US" dirty="0" smtClean="0"/>
              <a:t>is or is not required by the syntax of the language.</a:t>
            </a:r>
            <a:endParaRPr lang="en-US" altLang="en-US" dirty="0" smtClean="0"/>
          </a:p>
          <a:p>
            <a:r>
              <a:rPr lang="en-US" altLang="en-US" dirty="0" smtClean="0"/>
              <a:t>Example: A how not to approach (with some languages you’ll get a logic and not a syntax error as you do with Java).</a:t>
            </a:r>
          </a:p>
          <a:p>
            <a:r>
              <a:rPr lang="en-CA" altLang="en-US" b="1" dirty="0" smtClean="0"/>
              <a:t>Name of the complete </a:t>
            </a:r>
            <a:r>
              <a:rPr lang="en-CA" altLang="en-US" b="1" dirty="0"/>
              <a:t>online </a:t>
            </a:r>
            <a:r>
              <a:rPr lang="en-CA" altLang="en-US" b="1" dirty="0" smtClean="0"/>
              <a:t>example: </a:t>
            </a:r>
            <a:r>
              <a:rPr lang="en-US" altLang="en-US" dirty="0" smtClean="0">
                <a:latin typeface="Consolas" pitchFamily="49" charset="0"/>
                <a:cs typeface="Consolas" pitchFamily="49" charset="0"/>
              </a:rPr>
              <a:t>OutputExample.java</a:t>
            </a:r>
            <a:endParaRPr lang="en-US" altLang="en-US" dirty="0" smtClean="0"/>
          </a:p>
          <a:p>
            <a:pPr marL="0" indent="0">
              <a:buNone/>
            </a:pPr>
            <a:endParaRPr lang="en-US" altLang="en-US" dirty="0" smtClean="0"/>
          </a:p>
          <a:p>
            <a:pPr lvl="1">
              <a:buFont typeface="Times New Roman" pitchFamily="18" charset="0"/>
              <a:buNone/>
            </a:pPr>
            <a:r>
              <a:rPr lang="en-US" altLang="en-US" sz="1800" dirty="0" smtClean="0">
                <a:latin typeface="Consolas" pitchFamily="49" charset="0"/>
                <a:cs typeface="Consolas" pitchFamily="49" charset="0"/>
              </a:rPr>
              <a:t>public class OutputExample1</a:t>
            </a:r>
          </a:p>
          <a:p>
            <a:pPr lvl="1">
              <a:buFont typeface="Times New Roman" pitchFamily="18" charset="0"/>
              <a:buNone/>
            </a:pPr>
            <a:r>
              <a:rPr lang="en-US" altLang="en-US" sz="1800" dirty="0" smtClean="0">
                <a:latin typeface="Consolas" pitchFamily="49" charset="0"/>
                <a:cs typeface="Consolas" pitchFamily="49" charset="0"/>
              </a:rPr>
              <a:t>{</a:t>
            </a:r>
          </a:p>
          <a:p>
            <a:pPr lvl="1">
              <a:buFont typeface="Times New Roman" pitchFamily="18" charset="0"/>
              <a:buNone/>
            </a:pPr>
            <a:r>
              <a:rPr lang="en-US" altLang="en-US" sz="1800" dirty="0" smtClean="0">
                <a:latin typeface="Consolas" pitchFamily="49" charset="0"/>
                <a:cs typeface="Consolas" pitchFamily="49" charset="0"/>
              </a:rPr>
              <a:t>   public static void main(String [] args)</a:t>
            </a:r>
          </a:p>
          <a:p>
            <a:pPr lvl="1">
              <a:buFont typeface="Times New Roman" pitchFamily="18" charset="0"/>
              <a:buNone/>
            </a:pPr>
            <a:r>
              <a:rPr lang="en-US" altLang="en-US" sz="1800" dirty="0" smtClean="0">
                <a:latin typeface="Consolas" pitchFamily="49" charset="0"/>
                <a:cs typeface="Consolas" pitchFamily="49" charset="0"/>
              </a:rPr>
              <a:t>   {</a:t>
            </a:r>
          </a:p>
          <a:p>
            <a:pPr lvl="1">
              <a:buFont typeface="Times New Roman" pitchFamily="18" charset="0"/>
              <a:buNone/>
            </a:pPr>
            <a:r>
              <a:rPr lang="en-US" altLang="en-US" sz="1800" dirty="0" smtClean="0">
                <a:latin typeface="Consolas" pitchFamily="49" charset="0"/>
                <a:cs typeface="Consolas" pitchFamily="49" charset="0"/>
              </a:rPr>
              <a:t>       int num;</a:t>
            </a:r>
          </a:p>
          <a:p>
            <a:pPr lvl="1">
              <a:buFont typeface="Times New Roman" pitchFamily="18" charset="0"/>
              <a:buNone/>
            </a:pPr>
            <a:r>
              <a:rPr lang="en-US" altLang="en-US" sz="1800" dirty="0" smtClean="0">
                <a:latin typeface="Consolas" pitchFamily="49" charset="0"/>
                <a:cs typeface="Consolas" pitchFamily="49" charset="0"/>
              </a:rPr>
              <a:t>       System.out.print(num);    </a:t>
            </a:r>
          </a:p>
          <a:p>
            <a:pPr lvl="1">
              <a:buFont typeface="Times New Roman" pitchFamily="18" charset="0"/>
              <a:buNone/>
            </a:pPr>
            <a:r>
              <a:rPr lang="en-US" altLang="en-US" sz="1800" dirty="0" smtClean="0">
                <a:latin typeface="Consolas" pitchFamily="49" charset="0"/>
                <a:cs typeface="Consolas" pitchFamily="49" charset="0"/>
              </a:rPr>
              <a:t>    }</a:t>
            </a:r>
          </a:p>
          <a:p>
            <a:pPr lvl="1">
              <a:buFont typeface="Times New Roman" pitchFamily="18" charset="0"/>
              <a:buNone/>
            </a:pPr>
            <a:r>
              <a:rPr lang="en-US" altLang="en-US" sz="1800" dirty="0" smtClean="0">
                <a:latin typeface="Consolas" pitchFamily="49" charset="0"/>
                <a:cs typeface="Consolas" pitchFamily="49" charset="0"/>
              </a:rPr>
              <a:t>}</a:t>
            </a:r>
          </a:p>
          <a:p>
            <a:endParaRPr lang="en-US" altLang="en-US" sz="1800" dirty="0" smtClean="0">
              <a:latin typeface="Consolas" pitchFamily="49" charset="0"/>
              <a:cs typeface="Consolas" pitchFamily="49" charset="0"/>
            </a:endParaRPr>
          </a:p>
        </p:txBody>
      </p:sp>
      <p:grpSp>
        <p:nvGrpSpPr>
          <p:cNvPr id="2" name="Group 1"/>
          <p:cNvGrpSpPr>
            <a:grpSpLocks/>
          </p:cNvGrpSpPr>
          <p:nvPr/>
        </p:nvGrpSpPr>
        <p:grpSpPr bwMode="auto">
          <a:xfrm>
            <a:off x="3891973" y="5782672"/>
            <a:ext cx="5493327" cy="1226861"/>
            <a:chOff x="1351973" y="5399365"/>
            <a:chExt cx="5493327" cy="1226862"/>
          </a:xfrm>
        </p:grpSpPr>
        <p:sp>
          <p:nvSpPr>
            <p:cNvPr id="29701" name="Rectangle 4"/>
            <p:cNvSpPr>
              <a:spLocks noChangeArrowheads="1"/>
            </p:cNvSpPr>
            <p:nvPr/>
          </p:nvSpPr>
          <p:spPr bwMode="auto">
            <a:xfrm>
              <a:off x="2273300" y="5497514"/>
              <a:ext cx="4572000" cy="112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US" altLang="en-US" sz="1800" b="1" dirty="0">
                  <a:solidFill>
                    <a:srgbClr val="FF0000"/>
                  </a:solidFill>
                  <a:latin typeface="Arial" charset="0"/>
                </a:rPr>
                <a:t>OutputExample1.java:7: error: variable num might not have been initialized</a:t>
              </a:r>
            </a:p>
            <a:p>
              <a:pPr eaLnBrk="1" hangingPunct="1">
                <a:spcBef>
                  <a:spcPct val="0"/>
                </a:spcBef>
                <a:buFontTx/>
                <a:buNone/>
              </a:pPr>
              <a:r>
                <a:rPr lang="en-US" altLang="en-US" sz="1800" b="1" dirty="0">
                  <a:solidFill>
                    <a:srgbClr val="FF0000"/>
                  </a:solidFill>
                  <a:latin typeface="Arial" charset="0"/>
                </a:rPr>
                <a:t>System.out.print(num);</a:t>
              </a:r>
            </a:p>
            <a:p>
              <a:pPr eaLnBrk="1" hangingPunct="1">
                <a:spcBef>
                  <a:spcPct val="0"/>
                </a:spcBef>
                <a:buFontTx/>
                <a:buNone/>
              </a:pPr>
              <a:r>
                <a:rPr lang="en-US" altLang="en-US" sz="1400" dirty="0">
                  <a:latin typeface="Arial" charset="0"/>
                </a:rPr>
                <a:t>                        ^</a:t>
              </a:r>
            </a:p>
          </p:txBody>
        </p:sp>
        <p:sp>
          <p:nvSpPr>
            <p:cNvPr id="29702" name="Line 5"/>
            <p:cNvSpPr>
              <a:spLocks noChangeShapeType="1"/>
            </p:cNvSpPr>
            <p:nvPr/>
          </p:nvSpPr>
          <p:spPr bwMode="auto">
            <a:xfrm flipH="1" flipV="1">
              <a:off x="1351973" y="5399365"/>
              <a:ext cx="921327" cy="51492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Tree>
    <p:extLst>
      <p:ext uri="{BB962C8B-B14F-4D97-AF65-F5344CB8AC3E}">
        <p14:creationId xmlns:p14="http://schemas.microsoft.com/office/powerpoint/2010/main" val="14390369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dirty="0" smtClean="0"/>
              <a:t>Formatting Output: </a:t>
            </a:r>
            <a:r>
              <a:rPr lang="en-US" altLang="en-US" dirty="0" smtClean="0">
                <a:solidFill>
                  <a:srgbClr val="00B050"/>
                </a:solidFill>
              </a:rPr>
              <a:t>Elective Topic</a:t>
            </a:r>
          </a:p>
        </p:txBody>
      </p:sp>
      <p:sp>
        <p:nvSpPr>
          <p:cNvPr id="3" name="Content Placeholder 2"/>
          <p:cNvSpPr>
            <a:spLocks noGrp="1"/>
          </p:cNvSpPr>
          <p:nvPr>
            <p:ph idx="1"/>
          </p:nvPr>
        </p:nvSpPr>
        <p:spPr/>
        <p:txBody>
          <a:bodyPr/>
          <a:lstStyle/>
          <a:p>
            <a:pPr>
              <a:defRPr/>
            </a:pPr>
            <a:r>
              <a:rPr lang="en-US" dirty="0" smtClean="0"/>
              <a:t>It’s somewhat similar to Python.</a:t>
            </a:r>
          </a:p>
          <a:p>
            <a:pPr>
              <a:defRPr/>
            </a:pPr>
            <a:r>
              <a:rPr lang="en-US" dirty="0" smtClean="0"/>
              <a:t>The field width and places of precision (float point) can be specified.</a:t>
            </a:r>
          </a:p>
          <a:p>
            <a:pPr>
              <a:defRPr/>
            </a:pPr>
            <a:r>
              <a:rPr lang="en-US" b="1" dirty="0" smtClean="0"/>
              <a:t>Format (‘System.out.’ requirement excluded for brevity)</a:t>
            </a:r>
            <a:r>
              <a:rPr lang="en-US" dirty="0" smtClean="0"/>
              <a:t>:</a:t>
            </a:r>
          </a:p>
          <a:p>
            <a:pPr marL="225425" lvl="1" indent="0">
              <a:buFont typeface="Times New Roman" pitchFamily="18" charset="0"/>
              <a:buNone/>
              <a:defRPr/>
            </a:pPr>
            <a:r>
              <a:rPr lang="en-US" sz="1600" dirty="0" smtClean="0">
                <a:latin typeface="Consolas" panose="020B0609020204030204" pitchFamily="49" charset="0"/>
                <a:cs typeface="Consolas" panose="020B0609020204030204" pitchFamily="49" charset="0"/>
              </a:rPr>
              <a:t>printf("%&lt;</a:t>
            </a:r>
            <a:r>
              <a:rPr lang="en-US" sz="1600" i="1" dirty="0" smtClean="0">
                <a:latin typeface="Consolas" panose="020B0609020204030204" pitchFamily="49" charset="0"/>
                <a:cs typeface="Consolas" panose="020B0609020204030204" pitchFamily="49" charset="0"/>
              </a:rPr>
              <a:t>field width</a:t>
            </a:r>
            <a:r>
              <a:rPr lang="en-US" sz="1600" dirty="0" smtClean="0">
                <a:latin typeface="Consolas" panose="020B0609020204030204" pitchFamily="49" charset="0"/>
                <a:cs typeface="Consolas" panose="020B0609020204030204" pitchFamily="49" charset="0"/>
              </a:rPr>
              <a:t>&gt;d", price);	// Integer</a:t>
            </a:r>
          </a:p>
          <a:p>
            <a:pPr marL="225425" lvl="1" indent="0">
              <a:buFont typeface="Times New Roman" pitchFamily="18" charset="0"/>
              <a:buNone/>
              <a:defRPr/>
            </a:pPr>
            <a:r>
              <a:rPr lang="en-US" sz="1600" dirty="0" smtClean="0">
                <a:latin typeface="Consolas" panose="020B0609020204030204" pitchFamily="49" charset="0"/>
                <a:cs typeface="Consolas" panose="020B0609020204030204" pitchFamily="49" charset="0"/>
              </a:rPr>
              <a:t>printf("%&lt;</a:t>
            </a:r>
            <a:r>
              <a:rPr lang="en-US" sz="1600" i="1" dirty="0" smtClean="0">
                <a:latin typeface="Consolas" panose="020B0609020204030204" pitchFamily="49" charset="0"/>
                <a:cs typeface="Consolas" panose="020B0609020204030204" pitchFamily="49" charset="0"/>
              </a:rPr>
              <a:t>field width</a:t>
            </a:r>
            <a:r>
              <a:rPr lang="en-US" sz="1600" dirty="0" smtClean="0">
                <a:latin typeface="Consolas" panose="020B0609020204030204" pitchFamily="49" charset="0"/>
                <a:cs typeface="Consolas" panose="020B0609020204030204" pitchFamily="49" charset="0"/>
              </a:rPr>
              <a:t>&gt;s", price);	// String</a:t>
            </a:r>
          </a:p>
          <a:p>
            <a:pPr marL="225425" lvl="1" indent="0">
              <a:buFont typeface="Times New Roman" pitchFamily="18" charset="0"/>
              <a:buNone/>
              <a:defRPr/>
            </a:pPr>
            <a:r>
              <a:rPr lang="en-US" sz="1600" dirty="0" smtClean="0">
                <a:latin typeface="Consolas" panose="020B0609020204030204" pitchFamily="49" charset="0"/>
                <a:cs typeface="Consolas" panose="020B0609020204030204" pitchFamily="49" charset="0"/>
              </a:rPr>
              <a:t>printf("%&lt;</a:t>
            </a:r>
            <a:r>
              <a:rPr lang="en-US" sz="1600" i="1" dirty="0" smtClean="0">
                <a:latin typeface="Consolas" panose="020B0609020204030204" pitchFamily="49" charset="0"/>
                <a:cs typeface="Consolas" panose="020B0609020204030204" pitchFamily="49" charset="0"/>
              </a:rPr>
              <a:t>field width</a:t>
            </a:r>
            <a:r>
              <a:rPr lang="en-US" sz="1600" dirty="0" smtClean="0">
                <a:latin typeface="Consolas" panose="020B0609020204030204" pitchFamily="49" charset="0"/>
                <a:cs typeface="Consolas" panose="020B0609020204030204" pitchFamily="49" charset="0"/>
              </a:rPr>
              <a:t>&gt;.&lt;precision&gt;f", price);	// Floating point</a:t>
            </a:r>
          </a:p>
          <a:p>
            <a:pPr lvl="1">
              <a:defRPr/>
            </a:pPr>
            <a:endParaRPr lang="en-US" dirty="0"/>
          </a:p>
          <a:p>
            <a:pPr>
              <a:defRPr/>
            </a:pPr>
            <a:r>
              <a:rPr lang="en-US" dirty="0" smtClean="0"/>
              <a:t>If field width greater than the size of the data:</a:t>
            </a:r>
          </a:p>
          <a:p>
            <a:pPr lvl="1">
              <a:defRPr/>
            </a:pPr>
            <a:r>
              <a:rPr lang="en-US" dirty="0" smtClean="0"/>
              <a:t>A </a:t>
            </a:r>
            <a:r>
              <a:rPr lang="en-US" b="1" dirty="0" smtClean="0">
                <a:solidFill>
                  <a:srgbClr val="FF0000"/>
                </a:solidFill>
              </a:rPr>
              <a:t>positive field width </a:t>
            </a:r>
            <a:r>
              <a:rPr lang="en-US" dirty="0" smtClean="0"/>
              <a:t>will result in </a:t>
            </a:r>
            <a:r>
              <a:rPr lang="en-US" b="1" dirty="0" smtClean="0">
                <a:solidFill>
                  <a:srgbClr val="FF0000"/>
                </a:solidFill>
              </a:rPr>
              <a:t>leading spaces </a:t>
            </a:r>
            <a:r>
              <a:rPr lang="en-US" dirty="0" smtClean="0"/>
              <a:t>(right justify).</a:t>
            </a:r>
          </a:p>
          <a:p>
            <a:pPr lvl="1">
              <a:defRPr/>
            </a:pPr>
            <a:r>
              <a:rPr lang="en-US" dirty="0" smtClean="0"/>
              <a:t>A </a:t>
            </a:r>
            <a:r>
              <a:rPr lang="en-US" b="1" dirty="0" smtClean="0">
                <a:solidFill>
                  <a:srgbClr val="0000FF"/>
                </a:solidFill>
              </a:rPr>
              <a:t>negative field width </a:t>
            </a:r>
            <a:r>
              <a:rPr lang="en-US" dirty="0" smtClean="0"/>
              <a:t>will result in </a:t>
            </a:r>
            <a:r>
              <a:rPr lang="en-US" b="1" dirty="0" smtClean="0">
                <a:solidFill>
                  <a:srgbClr val="0000FF"/>
                </a:solidFill>
              </a:rPr>
              <a:t>trailing spaces </a:t>
            </a:r>
            <a:r>
              <a:rPr lang="en-US" dirty="0" smtClean="0"/>
              <a:t>(left justify).</a:t>
            </a:r>
            <a:endParaRPr lang="en-US" dirty="0"/>
          </a:p>
        </p:txBody>
      </p:sp>
    </p:spTree>
    <p:extLst>
      <p:ext uri="{BB962C8B-B14F-4D97-AF65-F5344CB8AC3E}">
        <p14:creationId xmlns:p14="http://schemas.microsoft.com/office/powerpoint/2010/main" val="25585689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dirty="0" smtClean="0"/>
              <a:t>Formatting Output (2</a:t>
            </a:r>
            <a:r>
              <a:rPr lang="en-US" altLang="en-US" dirty="0"/>
              <a:t>): </a:t>
            </a:r>
            <a:r>
              <a:rPr lang="en-US" altLang="en-US" dirty="0" smtClean="0">
                <a:solidFill>
                  <a:srgbClr val="00B050"/>
                </a:solidFill>
              </a:rPr>
              <a:t>Elective </a:t>
            </a:r>
            <a:r>
              <a:rPr lang="en-US" altLang="en-US" dirty="0">
                <a:solidFill>
                  <a:srgbClr val="00B050"/>
                </a:solidFill>
              </a:rPr>
              <a:t>Topic</a:t>
            </a:r>
            <a:r>
              <a:rPr lang="en-US" altLang="en-US" dirty="0" smtClean="0">
                <a:solidFill>
                  <a:srgbClr val="00B050"/>
                </a:solidFill>
              </a:rPr>
              <a:t> </a:t>
            </a:r>
          </a:p>
        </p:txBody>
      </p:sp>
      <p:sp>
        <p:nvSpPr>
          <p:cNvPr id="31747" name="Content Placeholder 2"/>
          <p:cNvSpPr>
            <a:spLocks noGrp="1"/>
          </p:cNvSpPr>
          <p:nvPr>
            <p:ph idx="1"/>
          </p:nvPr>
        </p:nvSpPr>
        <p:spPr/>
        <p:txBody>
          <a:bodyPr/>
          <a:lstStyle/>
          <a:p>
            <a:r>
              <a:rPr lang="en-US" altLang="en-US" b="1" dirty="0" smtClean="0"/>
              <a:t>Name of the complete online example</a:t>
            </a:r>
            <a:r>
              <a:rPr lang="en-US" altLang="en-US" dirty="0" smtClean="0"/>
              <a:t>: </a:t>
            </a:r>
            <a:r>
              <a:rPr lang="en-US" altLang="en-US" sz="2000" dirty="0" smtClean="0">
                <a:latin typeface="Consolas" pitchFamily="49" charset="0"/>
                <a:cs typeface="Consolas" pitchFamily="49" charset="0"/>
              </a:rPr>
              <a:t>FormattingExample.java</a:t>
            </a:r>
          </a:p>
          <a:p>
            <a:endParaRPr lang="en-US" altLang="en-US" dirty="0" smtClean="0"/>
          </a:p>
          <a:p>
            <a:pPr marL="225425" lvl="1" indent="0">
              <a:buFont typeface="Times New Roman" pitchFamily="18" charset="0"/>
              <a:buNone/>
            </a:pPr>
            <a:r>
              <a:rPr lang="en-US" altLang="en-US" sz="1800" dirty="0" smtClean="0">
                <a:latin typeface="Consolas" pitchFamily="49" charset="0"/>
                <a:cs typeface="Consolas" pitchFamily="49" charset="0"/>
              </a:rPr>
              <a:t>public class FormattingExample</a:t>
            </a:r>
          </a:p>
          <a:p>
            <a:pPr marL="225425" lvl="1" indent="0">
              <a:buFont typeface="Times New Roman" pitchFamily="18" charset="0"/>
              <a:buNone/>
            </a:pPr>
            <a:r>
              <a:rPr lang="en-US" altLang="en-US" sz="1800" dirty="0" smtClean="0">
                <a:latin typeface="Consolas" pitchFamily="49" charset="0"/>
                <a:cs typeface="Consolas" pitchFamily="49" charset="0"/>
              </a:rPr>
              <a:t>{</a:t>
            </a:r>
          </a:p>
          <a:p>
            <a:pPr marL="225425" lvl="1" indent="0">
              <a:buFont typeface="Times New Roman" pitchFamily="18" charset="0"/>
              <a:buNone/>
            </a:pPr>
            <a:r>
              <a:rPr lang="en-US" altLang="en-US" sz="1800" dirty="0" smtClean="0">
                <a:latin typeface="Consolas" pitchFamily="49" charset="0"/>
                <a:cs typeface="Consolas" pitchFamily="49" charset="0"/>
              </a:rPr>
              <a:t>    public static void main(String [] args)</a:t>
            </a:r>
          </a:p>
          <a:p>
            <a:pPr marL="225425" lvl="1" indent="0">
              <a:buFont typeface="Times New Roman" pitchFamily="18" charset="0"/>
              <a:buNone/>
            </a:pPr>
            <a:r>
              <a:rPr lang="en-US" altLang="en-US" sz="1800" dirty="0" smtClean="0">
                <a:latin typeface="Consolas" pitchFamily="49" charset="0"/>
                <a:cs typeface="Consolas" pitchFamily="49" charset="0"/>
              </a:rPr>
              <a:t>    {</a:t>
            </a:r>
          </a:p>
          <a:p>
            <a:pPr marL="225425" lvl="1" indent="0">
              <a:buFont typeface="Times New Roman" pitchFamily="18" charset="0"/>
              <a:buNone/>
            </a:pPr>
            <a:r>
              <a:rPr lang="en-US" altLang="en-US" sz="1800" dirty="0" smtClean="0">
                <a:latin typeface="Consolas" pitchFamily="49" charset="0"/>
                <a:cs typeface="Consolas" pitchFamily="49" charset="0"/>
              </a:rPr>
              <a:t>        String str = "123";</a:t>
            </a:r>
          </a:p>
          <a:p>
            <a:pPr marL="225425" lvl="1" indent="0">
              <a:buFont typeface="Times New Roman" pitchFamily="18" charset="0"/>
              <a:buNone/>
            </a:pPr>
            <a:r>
              <a:rPr lang="en-US" altLang="en-US" sz="1800" dirty="0" smtClean="0">
                <a:latin typeface="Consolas" pitchFamily="49" charset="0"/>
                <a:cs typeface="Consolas" pitchFamily="49" charset="0"/>
              </a:rPr>
              <a:t>        int num = 123;</a:t>
            </a:r>
          </a:p>
          <a:p>
            <a:pPr marL="225425" lvl="1" indent="0">
              <a:buFont typeface="Times New Roman" pitchFamily="18" charset="0"/>
              <a:buNone/>
            </a:pPr>
            <a:r>
              <a:rPr lang="en-US" altLang="en-US" sz="1800" dirty="0" smtClean="0">
                <a:latin typeface="Consolas" pitchFamily="49" charset="0"/>
                <a:cs typeface="Consolas" pitchFamily="49" charset="0"/>
              </a:rPr>
              <a:t>        double price = 1.999;</a:t>
            </a:r>
          </a:p>
          <a:p>
            <a:pPr marL="225425" lvl="1" indent="0">
              <a:buFont typeface="Times New Roman" pitchFamily="18" charset="0"/>
              <a:buNone/>
            </a:pPr>
            <a:r>
              <a:rPr lang="en-US" altLang="en-US" sz="1800" dirty="0" smtClean="0">
                <a:latin typeface="Consolas" pitchFamily="49" charset="0"/>
                <a:cs typeface="Consolas" pitchFamily="49" charset="0"/>
              </a:rPr>
              <a:t>        System.out.printf("%-4s", str);</a:t>
            </a:r>
          </a:p>
          <a:p>
            <a:pPr marL="225425" lvl="1" indent="0">
              <a:buFont typeface="Times New Roman" pitchFamily="18" charset="0"/>
              <a:buNone/>
            </a:pPr>
            <a:r>
              <a:rPr lang="en-US" altLang="en-US" sz="1800" dirty="0" smtClean="0">
                <a:latin typeface="Consolas" pitchFamily="49" charset="0"/>
                <a:cs typeface="Consolas" pitchFamily="49" charset="0"/>
              </a:rPr>
              <a:t>        System.out.printf("%5d", num);</a:t>
            </a:r>
          </a:p>
          <a:p>
            <a:pPr marL="225425" lvl="1" indent="0">
              <a:buFont typeface="Times New Roman" pitchFamily="18" charset="0"/>
              <a:buNone/>
            </a:pPr>
            <a:r>
              <a:rPr lang="en-US" altLang="en-US" sz="1800" dirty="0" smtClean="0">
                <a:latin typeface="Consolas" pitchFamily="49" charset="0"/>
                <a:cs typeface="Consolas" pitchFamily="49" charset="0"/>
              </a:rPr>
              <a:t>        System.out.printf("%6.2f", price);</a:t>
            </a:r>
          </a:p>
          <a:p>
            <a:pPr marL="225425" lvl="1" indent="0">
              <a:buFont typeface="Times New Roman" pitchFamily="18" charset="0"/>
              <a:buNone/>
            </a:pPr>
            <a:r>
              <a:rPr lang="en-US" altLang="en-US" sz="1800" dirty="0" smtClean="0">
                <a:latin typeface="Consolas" pitchFamily="49" charset="0"/>
                <a:cs typeface="Consolas" pitchFamily="49" charset="0"/>
              </a:rPr>
              <a:t>    }</a:t>
            </a:r>
          </a:p>
          <a:p>
            <a:pPr marL="225425" lvl="1" indent="0">
              <a:buFont typeface="Times New Roman" pitchFamily="18" charset="0"/>
              <a:buNone/>
            </a:pPr>
            <a:r>
              <a:rPr lang="en-US" altLang="en-US" sz="1800" dirty="0" smtClean="0">
                <a:latin typeface="Consolas" pitchFamily="49" charset="0"/>
                <a:cs typeface="Consolas" pitchFamily="49" charset="0"/>
              </a:rPr>
              <a:t>}</a:t>
            </a:r>
          </a:p>
          <a:p>
            <a:pPr marL="225425" lvl="1" indent="0">
              <a:buFont typeface="Times New Roman" pitchFamily="18" charset="0"/>
              <a:buNone/>
            </a:pPr>
            <a:endParaRPr lang="en-US" altLang="en-US" sz="1800" dirty="0" smtClean="0">
              <a:latin typeface="Arial" charset="0"/>
              <a:cs typeface="Arial" charset="0"/>
            </a:endParaRPr>
          </a:p>
        </p:txBody>
      </p:sp>
      <p:pic>
        <p:nvPicPr>
          <p:cNvPr id="31749" name="Picture 5"/>
          <p:cNvPicPr>
            <a:picLocks noChangeAspect="1" noChangeArrowheads="1"/>
          </p:cNvPicPr>
          <p:nvPr/>
        </p:nvPicPr>
        <p:blipFill>
          <a:blip r:embed="rId3">
            <a:extLst>
              <a:ext uri="{28A0092B-C50C-407E-A947-70E740481C1C}">
                <a14:useLocalDpi xmlns:a14="http://schemas.microsoft.com/office/drawing/2010/main" val="0"/>
              </a:ext>
            </a:extLst>
          </a:blip>
          <a:srcRect r="7803"/>
          <a:stretch>
            <a:fillRect/>
          </a:stretch>
        </p:blipFill>
        <p:spPr bwMode="auto">
          <a:xfrm>
            <a:off x="6040438" y="5435600"/>
            <a:ext cx="2532062" cy="63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27656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CA" altLang="en-US" dirty="0" smtClean="0"/>
              <a:t>Java Constants</a:t>
            </a:r>
            <a:r>
              <a:rPr lang="en-US" altLang="en-US" dirty="0" smtClean="0"/>
              <a:t> (“</a:t>
            </a:r>
            <a:r>
              <a:rPr lang="en-US" altLang="en-US" dirty="0" smtClean="0">
                <a:solidFill>
                  <a:srgbClr val="FF0000"/>
                </a:solidFill>
                <a:latin typeface="Consolas" pitchFamily="49" charset="0"/>
                <a:cs typeface="Consolas" pitchFamily="49" charset="0"/>
              </a:rPr>
              <a:t>Final</a:t>
            </a:r>
            <a:r>
              <a:rPr lang="en-US" altLang="en-US" dirty="0" smtClean="0"/>
              <a:t>”)</a:t>
            </a:r>
          </a:p>
        </p:txBody>
      </p:sp>
      <p:sp>
        <p:nvSpPr>
          <p:cNvPr id="32771" name="Rectangle 3"/>
          <p:cNvSpPr>
            <a:spLocks noGrp="1" noChangeArrowheads="1"/>
          </p:cNvSpPr>
          <p:nvPr>
            <p:ph type="body" idx="1"/>
          </p:nvPr>
        </p:nvSpPr>
        <p:spPr/>
        <p:txBody>
          <a:bodyPr/>
          <a:lstStyle/>
          <a:p>
            <a:pPr marL="228600" indent="-228600"/>
            <a:r>
              <a:rPr lang="en-CA" altLang="en-US" dirty="0" smtClean="0"/>
              <a:t>Reminder: constants are like variables in that they have a name and store a certain type of information but unlike variables they CANNOT change. (Unlike Python this is syntactically enforced…that’s a good thing!).</a:t>
            </a:r>
          </a:p>
          <a:p>
            <a:pPr marL="228600" indent="-228600"/>
            <a:r>
              <a:rPr lang="en-CA" altLang="en-US" dirty="0" smtClean="0"/>
              <a:t>The syntactically enforced unchanging nature of constants is specified with the ‘</a:t>
            </a:r>
            <a:r>
              <a:rPr lang="en-CA" altLang="en-US" dirty="0" smtClean="0">
                <a:latin typeface="Consolas" panose="020B0609020204030204" pitchFamily="49" charset="0"/>
                <a:cs typeface="Consolas" panose="020B0609020204030204" pitchFamily="49" charset="0"/>
              </a:rPr>
              <a:t>final</a:t>
            </a:r>
            <a:r>
              <a:rPr lang="en-CA" altLang="en-US" dirty="0" smtClean="0"/>
              <a:t>’ key word.</a:t>
            </a:r>
          </a:p>
          <a:p>
            <a:pPr marL="228600" indent="-228600"/>
            <a:r>
              <a:rPr lang="en-US" altLang="en-US" dirty="0" smtClean="0"/>
              <a:t>Stylistic reminder: constants must be capitalized.</a:t>
            </a:r>
            <a:endParaRPr lang="en-CA" altLang="en-US" dirty="0" smtClean="0"/>
          </a:p>
          <a:p>
            <a:pPr marL="0" indent="0">
              <a:lnSpc>
                <a:spcPct val="80000"/>
              </a:lnSpc>
              <a:buFontTx/>
              <a:buNone/>
            </a:pPr>
            <a:r>
              <a:rPr lang="en-CA" altLang="en-US" b="1" dirty="0" smtClean="0"/>
              <a:t>Format:</a:t>
            </a:r>
          </a:p>
          <a:p>
            <a:pPr lvl="1">
              <a:lnSpc>
                <a:spcPct val="80000"/>
              </a:lnSpc>
              <a:buFont typeface="Times New Roman" pitchFamily="18" charset="0"/>
              <a:buNone/>
            </a:pPr>
            <a:r>
              <a:rPr lang="en-CA" altLang="en-US" sz="1800" dirty="0" smtClean="0">
                <a:latin typeface="Consolas" pitchFamily="49" charset="0"/>
                <a:cs typeface="Consolas" pitchFamily="49" charset="0"/>
              </a:rPr>
              <a:t>   </a:t>
            </a:r>
            <a:r>
              <a:rPr lang="en-CA" altLang="en-US" sz="1800" b="1" dirty="0" smtClean="0">
                <a:solidFill>
                  <a:srgbClr val="FF0000"/>
                </a:solidFill>
                <a:latin typeface="Consolas" pitchFamily="49" charset="0"/>
                <a:cs typeface="Consolas" pitchFamily="49" charset="0"/>
              </a:rPr>
              <a:t>final</a:t>
            </a:r>
            <a:r>
              <a:rPr lang="en-CA" altLang="en-US" sz="1800" dirty="0" smtClean="0">
                <a:latin typeface="Consolas" pitchFamily="49" charset="0"/>
                <a:cs typeface="Consolas" pitchFamily="49" charset="0"/>
              </a:rPr>
              <a:t> &lt;</a:t>
            </a:r>
            <a:r>
              <a:rPr lang="en-CA" altLang="en-US" sz="1800" i="1" dirty="0" smtClean="0">
                <a:latin typeface="Consolas" pitchFamily="49" charset="0"/>
                <a:cs typeface="Consolas" pitchFamily="49" charset="0"/>
              </a:rPr>
              <a:t>constant type</a:t>
            </a:r>
            <a:r>
              <a:rPr lang="en-CA" altLang="en-US" sz="1800" dirty="0" smtClean="0">
                <a:latin typeface="Consolas" pitchFamily="49" charset="0"/>
                <a:cs typeface="Consolas" pitchFamily="49" charset="0"/>
              </a:rPr>
              <a:t>&gt; &lt;</a:t>
            </a:r>
            <a:r>
              <a:rPr lang="en-CA" altLang="en-US" sz="1800" i="1" dirty="0" smtClean="0">
                <a:latin typeface="Consolas" pitchFamily="49" charset="0"/>
                <a:cs typeface="Consolas" pitchFamily="49" charset="0"/>
              </a:rPr>
              <a:t>CONSTANT NAME</a:t>
            </a:r>
            <a:r>
              <a:rPr lang="en-CA" altLang="en-US" sz="1800" dirty="0" smtClean="0">
                <a:latin typeface="Consolas" pitchFamily="49" charset="0"/>
                <a:cs typeface="Consolas" pitchFamily="49" charset="0"/>
              </a:rPr>
              <a:t>&gt; = &lt;</a:t>
            </a:r>
            <a:r>
              <a:rPr lang="en-CA" altLang="en-US" sz="1800" i="1" dirty="0" smtClean="0">
                <a:latin typeface="Consolas" pitchFamily="49" charset="0"/>
                <a:cs typeface="Consolas" pitchFamily="49" charset="0"/>
              </a:rPr>
              <a:t>value</a:t>
            </a:r>
            <a:r>
              <a:rPr lang="en-CA" altLang="en-US" sz="1800" dirty="0" smtClean="0">
                <a:latin typeface="Consolas" pitchFamily="49" charset="0"/>
                <a:cs typeface="Consolas" pitchFamily="49" charset="0"/>
              </a:rPr>
              <a:t>&gt;;</a:t>
            </a:r>
          </a:p>
          <a:p>
            <a:pPr lvl="1">
              <a:lnSpc>
                <a:spcPct val="80000"/>
              </a:lnSpc>
              <a:buFont typeface="Times New Roman" pitchFamily="18" charset="0"/>
              <a:buNone/>
            </a:pPr>
            <a:endParaRPr lang="en-CA" altLang="en-US" sz="1800" dirty="0" smtClean="0">
              <a:latin typeface="Arial" charset="0"/>
            </a:endParaRPr>
          </a:p>
          <a:p>
            <a:pPr marL="0" indent="0">
              <a:lnSpc>
                <a:spcPct val="80000"/>
              </a:lnSpc>
              <a:buFontTx/>
              <a:buNone/>
            </a:pPr>
            <a:r>
              <a:rPr lang="en-CA" altLang="en-US" b="1" dirty="0" smtClean="0"/>
              <a:t>Example:</a:t>
            </a:r>
          </a:p>
          <a:p>
            <a:pPr marL="0" indent="0">
              <a:lnSpc>
                <a:spcPct val="80000"/>
              </a:lnSpc>
              <a:buFontTx/>
              <a:buNone/>
            </a:pPr>
            <a:r>
              <a:rPr lang="en-CA" altLang="en-US" sz="1800" dirty="0" smtClean="0">
                <a:latin typeface="Consolas" pitchFamily="49" charset="0"/>
                <a:cs typeface="Consolas" pitchFamily="49" charset="0"/>
              </a:rPr>
              <a:t>     </a:t>
            </a:r>
            <a:r>
              <a:rPr lang="en-CA" altLang="en-US" sz="1800" b="1" dirty="0" smtClean="0">
                <a:solidFill>
                  <a:srgbClr val="FF0000"/>
                </a:solidFill>
                <a:latin typeface="Consolas" pitchFamily="49" charset="0"/>
                <a:cs typeface="Consolas" pitchFamily="49" charset="0"/>
              </a:rPr>
              <a:t>final</a:t>
            </a:r>
            <a:r>
              <a:rPr lang="en-CA" altLang="en-US" sz="1800" dirty="0" smtClean="0">
                <a:latin typeface="Consolas" pitchFamily="49" charset="0"/>
                <a:cs typeface="Consolas" pitchFamily="49" charset="0"/>
              </a:rPr>
              <a:t> int SIZE = 100;</a:t>
            </a:r>
            <a:endParaRPr lang="en-US" altLang="en-US" sz="1800" dirty="0" smtClean="0">
              <a:latin typeface="Consolas" pitchFamily="49" charset="0"/>
              <a:cs typeface="Consolas" pitchFamily="49" charset="0"/>
            </a:endParaRPr>
          </a:p>
        </p:txBody>
      </p:sp>
      <p:sp>
        <p:nvSpPr>
          <p:cNvPr id="2" name="TextBox 1"/>
          <p:cNvSpPr txBox="1"/>
          <p:nvPr/>
        </p:nvSpPr>
        <p:spPr>
          <a:xfrm>
            <a:off x="1194741" y="5491976"/>
            <a:ext cx="3751831" cy="356616"/>
          </a:xfrm>
          <a:prstGeom prst="rect">
            <a:avLst/>
          </a:prstGeom>
          <a:noFill/>
          <a:ln w="0">
            <a:noFill/>
          </a:ln>
        </p:spPr>
        <p:txBody>
          <a:bodyPr wrap="square" lIns="0" rtlCol="0">
            <a:noAutofit/>
          </a:bodyPr>
          <a:lstStyle/>
          <a:p>
            <a:r>
              <a:rPr lang="en-US" sz="1800" dirty="0" smtClean="0">
                <a:latin typeface="Consolas" panose="020B0609020204030204" pitchFamily="49" charset="0"/>
                <a:cs typeface="Consolas" panose="020B0609020204030204" pitchFamily="49" charset="0"/>
              </a:rPr>
              <a:t>SIZE = 1000;  </a:t>
            </a:r>
            <a:r>
              <a:rPr lang="en-US" sz="1800" b="1" dirty="0" smtClean="0">
                <a:solidFill>
                  <a:srgbClr val="0000FF"/>
                </a:solidFill>
                <a:latin typeface="Consolas" panose="020B0609020204030204" pitchFamily="49" charset="0"/>
                <a:cs typeface="Consolas" panose="020B0609020204030204" pitchFamily="49" charset="0"/>
              </a:rPr>
              <a:t>// Syntax error</a:t>
            </a:r>
          </a:p>
        </p:txBody>
      </p:sp>
    </p:spTree>
    <p:extLst>
      <p:ext uri="{BB962C8B-B14F-4D97-AF65-F5344CB8AC3E}">
        <p14:creationId xmlns:p14="http://schemas.microsoft.com/office/powerpoint/2010/main" val="270065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CA" altLang="en-US" dirty="0" smtClean="0"/>
              <a:t>Location Of Constant Declarations</a:t>
            </a:r>
            <a:endParaRPr lang="en-US" altLang="en-US" dirty="0" smtClean="0"/>
          </a:p>
        </p:txBody>
      </p:sp>
      <p:sp>
        <p:nvSpPr>
          <p:cNvPr id="33795" name="Rectangle 3"/>
          <p:cNvSpPr>
            <a:spLocks noGrp="1" noChangeArrowheads="1"/>
          </p:cNvSpPr>
          <p:nvPr>
            <p:ph type="body" idx="1"/>
          </p:nvPr>
        </p:nvSpPr>
        <p:spPr/>
        <p:txBody>
          <a:bodyPr/>
          <a:lstStyle/>
          <a:p>
            <a:pPr>
              <a:lnSpc>
                <a:spcPct val="90000"/>
              </a:lnSpc>
              <a:buFontTx/>
              <a:buNone/>
            </a:pPr>
            <a:r>
              <a:rPr lang="en-CA" altLang="en-US" sz="1800" dirty="0" smtClean="0">
                <a:latin typeface="Consolas" pitchFamily="49" charset="0"/>
                <a:cs typeface="Consolas" pitchFamily="49" charset="0"/>
              </a:rPr>
              <a:t>public class &lt;</a:t>
            </a:r>
            <a:r>
              <a:rPr lang="en-CA" altLang="en-US" sz="1800" i="1" dirty="0" smtClean="0">
                <a:latin typeface="Consolas" pitchFamily="49" charset="0"/>
                <a:cs typeface="Consolas" pitchFamily="49" charset="0"/>
              </a:rPr>
              <a:t>name of class</a:t>
            </a:r>
            <a:r>
              <a:rPr lang="en-CA" altLang="en-US" sz="1800" dirty="0" smtClean="0">
                <a:latin typeface="Consolas" pitchFamily="49" charset="0"/>
                <a:cs typeface="Consolas" pitchFamily="49" charset="0"/>
              </a:rPr>
              <a:t>&gt;</a:t>
            </a:r>
          </a:p>
          <a:p>
            <a:pPr>
              <a:lnSpc>
                <a:spcPct val="90000"/>
              </a:lnSpc>
              <a:buFontTx/>
              <a:buNone/>
            </a:pPr>
            <a:r>
              <a:rPr lang="en-CA" altLang="en-US" sz="1800" dirty="0" smtClean="0">
                <a:latin typeface="Consolas" pitchFamily="49" charset="0"/>
                <a:cs typeface="Consolas" pitchFamily="49" charset="0"/>
              </a:rPr>
              <a:t>{</a:t>
            </a:r>
          </a:p>
          <a:p>
            <a:pPr>
              <a:lnSpc>
                <a:spcPct val="90000"/>
              </a:lnSpc>
              <a:buFontTx/>
              <a:buNone/>
            </a:pPr>
            <a:r>
              <a:rPr lang="en-CA" altLang="en-US" sz="1800" dirty="0" smtClean="0">
                <a:latin typeface="Consolas" pitchFamily="49" charset="0"/>
                <a:cs typeface="Consolas" pitchFamily="49" charset="0"/>
              </a:rPr>
              <a:t>    public static void main(String[] args)</a:t>
            </a:r>
          </a:p>
          <a:p>
            <a:pPr>
              <a:lnSpc>
                <a:spcPct val="90000"/>
              </a:lnSpc>
              <a:buFontTx/>
              <a:buNone/>
            </a:pPr>
            <a:r>
              <a:rPr lang="en-CA" altLang="en-US" sz="1800" dirty="0" smtClean="0">
                <a:latin typeface="Consolas" pitchFamily="49" charset="0"/>
                <a:cs typeface="Consolas" pitchFamily="49" charset="0"/>
              </a:rPr>
              <a:t>    {</a:t>
            </a:r>
          </a:p>
          <a:p>
            <a:pPr>
              <a:lnSpc>
                <a:spcPct val="90000"/>
              </a:lnSpc>
              <a:buFontTx/>
              <a:buNone/>
            </a:pPr>
            <a:r>
              <a:rPr lang="en-CA" altLang="en-US" sz="1800" b="1" dirty="0" smtClean="0">
                <a:latin typeface="Consolas" pitchFamily="49" charset="0"/>
                <a:cs typeface="Consolas" pitchFamily="49" charset="0"/>
              </a:rPr>
              <a:t>		// Local constant declarations occur here (for now)</a:t>
            </a:r>
          </a:p>
          <a:p>
            <a:pPr>
              <a:lnSpc>
                <a:spcPct val="90000"/>
              </a:lnSpc>
              <a:buFontTx/>
              <a:buNone/>
            </a:pPr>
            <a:r>
              <a:rPr lang="en-CA" altLang="en-US" sz="1800" dirty="0" smtClean="0">
                <a:latin typeface="Consolas" pitchFamily="49" charset="0"/>
                <a:cs typeface="Consolas" pitchFamily="49" charset="0"/>
              </a:rPr>
              <a:t>		// Local variable declarations</a:t>
            </a:r>
          </a:p>
          <a:p>
            <a:pPr>
              <a:lnSpc>
                <a:spcPct val="90000"/>
              </a:lnSpc>
              <a:buFontTx/>
              <a:buNone/>
            </a:pPr>
            <a:endParaRPr lang="en-CA" altLang="en-US" sz="1800" dirty="0" smtClean="0">
              <a:latin typeface="Consolas" pitchFamily="49" charset="0"/>
              <a:cs typeface="Consolas" pitchFamily="49" charset="0"/>
            </a:endParaRPr>
          </a:p>
          <a:p>
            <a:pPr>
              <a:lnSpc>
                <a:spcPct val="90000"/>
              </a:lnSpc>
              <a:buFontTx/>
              <a:buNone/>
            </a:pPr>
            <a:r>
              <a:rPr lang="en-CA" altLang="en-US" sz="1800" dirty="0" smtClean="0">
                <a:latin typeface="Consolas" pitchFamily="49" charset="0"/>
                <a:cs typeface="Consolas" pitchFamily="49" charset="0"/>
              </a:rPr>
              <a:t>		&lt; Program statements &gt;&gt;</a:t>
            </a:r>
          </a:p>
          <a:p>
            <a:pPr>
              <a:lnSpc>
                <a:spcPct val="90000"/>
              </a:lnSpc>
              <a:buFontTx/>
              <a:buNone/>
            </a:pPr>
            <a:r>
              <a:rPr lang="en-CA" altLang="en-US" sz="1800" dirty="0" smtClean="0">
                <a:latin typeface="Consolas" pitchFamily="49" charset="0"/>
                <a:cs typeface="Consolas" pitchFamily="49" charset="0"/>
              </a:rPr>
              <a:t>	           :	             :</a:t>
            </a:r>
          </a:p>
          <a:p>
            <a:pPr>
              <a:lnSpc>
                <a:spcPct val="90000"/>
              </a:lnSpc>
              <a:buFontTx/>
              <a:buNone/>
            </a:pPr>
            <a:endParaRPr lang="en-CA" altLang="en-US" sz="1800" dirty="0" smtClean="0">
              <a:latin typeface="Consolas" pitchFamily="49" charset="0"/>
              <a:cs typeface="Consolas" pitchFamily="49" charset="0"/>
            </a:endParaRPr>
          </a:p>
          <a:p>
            <a:pPr>
              <a:lnSpc>
                <a:spcPct val="90000"/>
              </a:lnSpc>
              <a:buFontTx/>
              <a:buNone/>
            </a:pPr>
            <a:r>
              <a:rPr lang="en-CA" altLang="en-US" sz="1800" dirty="0" smtClean="0">
                <a:latin typeface="Consolas" pitchFamily="49" charset="0"/>
                <a:cs typeface="Consolas" pitchFamily="49" charset="0"/>
              </a:rPr>
              <a:t>    }   </a:t>
            </a:r>
          </a:p>
          <a:p>
            <a:pPr>
              <a:lnSpc>
                <a:spcPct val="90000"/>
              </a:lnSpc>
              <a:buFontTx/>
              <a:buNone/>
            </a:pPr>
            <a:r>
              <a:rPr lang="en-CA" altLang="en-US" sz="1800" dirty="0" smtClean="0">
                <a:latin typeface="Consolas" pitchFamily="49" charset="0"/>
                <a:cs typeface="Consolas" pitchFamily="49" charset="0"/>
              </a:rPr>
              <a:t>}</a:t>
            </a:r>
            <a:endParaRPr lang="en-US" altLang="en-US" sz="1800" dirty="0" smtClean="0">
              <a:latin typeface="Consolas" pitchFamily="49" charset="0"/>
              <a:cs typeface="Consolas" pitchFamily="49" charset="0"/>
            </a:endParaRPr>
          </a:p>
        </p:txBody>
      </p:sp>
    </p:spTree>
    <p:extLst>
      <p:ext uri="{BB962C8B-B14F-4D97-AF65-F5344CB8AC3E}">
        <p14:creationId xmlns:p14="http://schemas.microsoft.com/office/powerpoint/2010/main" val="41322221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dirty="0" smtClean="0"/>
              <a:t>Variable Naming Conventions In Java</a:t>
            </a:r>
          </a:p>
        </p:txBody>
      </p:sp>
      <p:sp>
        <p:nvSpPr>
          <p:cNvPr id="244739" name="Rectangle 3"/>
          <p:cNvSpPr>
            <a:spLocks noGrp="1" noChangeArrowheads="1"/>
          </p:cNvSpPr>
          <p:nvPr>
            <p:ph type="body" idx="1"/>
          </p:nvPr>
        </p:nvSpPr>
        <p:spPr/>
        <p:txBody>
          <a:bodyPr/>
          <a:lstStyle/>
          <a:p>
            <a:pPr marL="190500" indent="-190500">
              <a:tabLst>
                <a:tab pos="690563" algn="l"/>
              </a:tabLst>
            </a:pPr>
            <a:r>
              <a:rPr lang="en-US" altLang="en-US" dirty="0" smtClean="0"/>
              <a:t>Compiler requirements</a:t>
            </a:r>
          </a:p>
          <a:p>
            <a:pPr marL="630238" lvl="1" indent="-249238">
              <a:tabLst>
                <a:tab pos="690563" algn="l"/>
              </a:tabLst>
            </a:pPr>
            <a:r>
              <a:rPr lang="en-US" altLang="en-US" dirty="0" smtClean="0"/>
              <a:t>Can’t be a keyword nor can the names of the special constants: </a:t>
            </a:r>
            <a:r>
              <a:rPr lang="en-US" altLang="en-US" sz="1800" dirty="0" smtClean="0">
                <a:latin typeface="Consolas" panose="020B0609020204030204" pitchFamily="49" charset="0"/>
              </a:rPr>
              <a:t>true</a:t>
            </a:r>
            <a:r>
              <a:rPr lang="en-US" altLang="en-US" sz="1800" dirty="0" smtClean="0">
                <a:latin typeface="Arial" charset="0"/>
              </a:rPr>
              <a:t>, false or null be used.</a:t>
            </a:r>
          </a:p>
          <a:p>
            <a:pPr marL="630238" lvl="1" indent="-249238">
              <a:tabLst>
                <a:tab pos="690563" algn="l"/>
              </a:tabLst>
            </a:pPr>
            <a:r>
              <a:rPr lang="en-US" altLang="en-US" dirty="0" smtClean="0"/>
              <a:t>Can be any combination of letters, numbers, underscore or dollar sign (first character must be a letter or underscore)</a:t>
            </a:r>
          </a:p>
          <a:p>
            <a:pPr marL="630238" lvl="1" indent="-249238">
              <a:buFont typeface="Times New Roman" pitchFamily="18" charset="0"/>
              <a:buNone/>
              <a:tabLst>
                <a:tab pos="690563" algn="l"/>
              </a:tabLst>
            </a:pPr>
            <a:endParaRPr lang="en-US" altLang="en-US" dirty="0" smtClean="0"/>
          </a:p>
          <a:p>
            <a:pPr marL="190500" indent="-190500">
              <a:tabLst>
                <a:tab pos="690563" algn="l"/>
              </a:tabLst>
            </a:pPr>
            <a:r>
              <a:rPr lang="en-US" altLang="en-US" dirty="0" smtClean="0"/>
              <a:t>Common stylistic conventions</a:t>
            </a:r>
          </a:p>
          <a:p>
            <a:pPr marL="630238" lvl="1" indent="-249238">
              <a:tabLst>
                <a:tab pos="690563" algn="l"/>
              </a:tabLst>
            </a:pPr>
            <a:r>
              <a:rPr lang="en-US" altLang="en-US" dirty="0" smtClean="0"/>
              <a:t>The name should describe the purpose of the variable</a:t>
            </a:r>
          </a:p>
          <a:p>
            <a:pPr marL="630238" lvl="1" indent="-249238">
              <a:tabLst>
                <a:tab pos="690563" algn="l"/>
              </a:tabLst>
            </a:pPr>
            <a:r>
              <a:rPr lang="en-US" altLang="en-US" dirty="0" smtClean="0"/>
              <a:t>Avoid using the dollar sign</a:t>
            </a:r>
          </a:p>
          <a:p>
            <a:pPr marL="630238" lvl="1" indent="-249238">
              <a:tabLst>
                <a:tab pos="690563" algn="l"/>
              </a:tabLst>
            </a:pPr>
            <a:r>
              <a:rPr lang="en-US" altLang="en-US" dirty="0" smtClean="0"/>
              <a:t>With single word variable names, all characters are lower case </a:t>
            </a:r>
          </a:p>
          <a:p>
            <a:pPr marL="835025" lvl="2" indent="-90488">
              <a:tabLst>
                <a:tab pos="690563" algn="l"/>
              </a:tabLst>
            </a:pPr>
            <a:r>
              <a:rPr lang="en-US" altLang="en-US" dirty="0" smtClean="0"/>
              <a:t>e.g., </a:t>
            </a:r>
            <a:r>
              <a:rPr lang="en-US" altLang="en-US" sz="1600" dirty="0" smtClean="0">
                <a:latin typeface="Arial" charset="0"/>
              </a:rPr>
              <a:t>double grades;</a:t>
            </a:r>
          </a:p>
          <a:p>
            <a:pPr marL="630238" lvl="1" indent="-249238">
              <a:tabLst>
                <a:tab pos="690563" algn="l"/>
              </a:tabLst>
            </a:pPr>
            <a:r>
              <a:rPr lang="en-US" altLang="en-US" dirty="0" smtClean="0"/>
              <a:t>Multiple words are separated by capitalizing the first letter of each word except for the first word</a:t>
            </a:r>
          </a:p>
          <a:p>
            <a:pPr marL="835025" lvl="2" indent="-90488">
              <a:tabLst>
                <a:tab pos="690563" algn="l"/>
              </a:tabLst>
            </a:pPr>
            <a:r>
              <a:rPr lang="en-US" altLang="en-US" dirty="0" smtClean="0"/>
              <a:t>e.g., </a:t>
            </a:r>
            <a:r>
              <a:rPr lang="en-US" altLang="en-US" sz="1600" dirty="0" smtClean="0">
                <a:latin typeface="Consolas" panose="020B0609020204030204" pitchFamily="49" charset="0"/>
                <a:cs typeface="Consolas" panose="020B0609020204030204" pitchFamily="49" charset="0"/>
              </a:rPr>
              <a:t>String firstName = </a:t>
            </a:r>
            <a:r>
              <a:rPr lang="en-US" altLang="en-US" sz="1600" dirty="0">
                <a:latin typeface="Consolas" panose="020B0609020204030204" pitchFamily="49" charset="0"/>
                <a:cs typeface="Consolas" panose="020B0609020204030204" pitchFamily="49" charset="0"/>
              </a:rPr>
              <a:t>"James</a:t>
            </a:r>
            <a:r>
              <a:rPr lang="en-US" altLang="en-US" sz="1600" dirty="0" smtClean="0">
                <a:latin typeface="Consolas" panose="020B0609020204030204" pitchFamily="49" charset="0"/>
                <a:cs typeface="Consolas" panose="020B0609020204030204" pitchFamily="49" charset="0"/>
              </a:rPr>
              <a:t>";</a:t>
            </a:r>
          </a:p>
          <a:p>
            <a:pPr marL="612775" lvl="1" indent="-90488">
              <a:tabLst>
                <a:tab pos="690563" algn="l"/>
              </a:tabLst>
            </a:pPr>
            <a:r>
              <a:rPr lang="en-US" altLang="en-US" dirty="0" smtClean="0">
                <a:cs typeface="Calibri" panose="020F0502020204030204" pitchFamily="34" charset="0"/>
              </a:rPr>
              <a:t>To avoid confusion don’t use method names</a:t>
            </a:r>
          </a:p>
          <a:p>
            <a:pPr marL="835025" lvl="2" indent="-90488">
              <a:tabLst>
                <a:tab pos="690563" algn="l"/>
              </a:tabLst>
            </a:pPr>
            <a:r>
              <a:rPr lang="en-US" altLang="en-US" dirty="0" smtClean="0">
                <a:cs typeface="Calibri" panose="020F0502020204030204" pitchFamily="34" charset="0"/>
              </a:rPr>
              <a:t>E.g. </a:t>
            </a:r>
            <a:r>
              <a:rPr lang="en-US" altLang="en-US" dirty="0" smtClean="0">
                <a:latin typeface="Consolas" panose="020B0609020204030204" pitchFamily="49" charset="0"/>
                <a:cs typeface="Calibri" panose="020F0502020204030204" pitchFamily="34" charset="0"/>
              </a:rPr>
              <a:t>String println;</a:t>
            </a:r>
          </a:p>
        </p:txBody>
      </p:sp>
    </p:spTree>
    <p:extLst>
      <p:ext uri="{BB962C8B-B14F-4D97-AF65-F5344CB8AC3E}">
        <p14:creationId xmlns:p14="http://schemas.microsoft.com/office/powerpoint/2010/main" val="16792507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47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473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473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473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473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473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4739">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4739">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4739">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4739">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4739">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473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3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sz="2800" dirty="0" smtClean="0"/>
              <a:t>Some Java Keywords (Avoid Using As Identifiers)</a:t>
            </a:r>
          </a:p>
        </p:txBody>
      </p:sp>
      <p:graphicFrame>
        <p:nvGraphicFramePr>
          <p:cNvPr id="195587" name="Group 3"/>
          <p:cNvGraphicFramePr>
            <a:graphicFrameLocks noGrp="1"/>
          </p:cNvGraphicFramePr>
          <p:nvPr>
            <p:ph idx="1"/>
          </p:nvPr>
        </p:nvGraphicFramePr>
        <p:xfrm>
          <a:off x="179388" y="1600200"/>
          <a:ext cx="8713787" cy="4953001"/>
        </p:xfrm>
        <a:graphic>
          <a:graphicData uri="http://schemas.openxmlformats.org/drawingml/2006/table">
            <a:tbl>
              <a:tblPr/>
              <a:tblGrid>
                <a:gridCol w="1246187"/>
                <a:gridCol w="1243013"/>
                <a:gridCol w="1246187"/>
                <a:gridCol w="1470025"/>
                <a:gridCol w="1019175"/>
                <a:gridCol w="1243013"/>
                <a:gridCol w="1246187"/>
              </a:tblGrid>
              <a:tr h="708025">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abstract</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boolean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break</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byte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case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catch</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char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6438">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class</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const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continue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default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do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double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else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8025">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extends</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final</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finally</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float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for</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goto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if</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8025">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implements</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import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instanceof</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int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interface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long</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native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8025">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new</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package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private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protected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public</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return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short</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6438">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static</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super</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switch</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synchronized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this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throw</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throws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8025">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transient</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try</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void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volatile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while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endParaRPr kumimoji="0" lang="en-US" sz="1600" b="0" i="0" u="none" strike="noStrike" cap="none" normalizeH="0" baseline="0" dirty="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endParaRPr kumimoji="0" lang="en-US" sz="1600" b="0" i="0" u="none" strike="noStrike" cap="none" normalizeH="0" baseline="0" dirty="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0941630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a:t>
            </a:r>
            <a:r>
              <a:rPr lang="en-US" dirty="0" smtClean="0">
                <a:solidFill>
                  <a:srgbClr val="00B050"/>
                </a:solidFill>
              </a:rPr>
              <a:t>Operators</a:t>
            </a:r>
            <a:endParaRPr lang="en-US" dirty="0">
              <a:solidFill>
                <a:srgbClr val="00B05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531332383"/>
              </p:ext>
            </p:extLst>
          </p:nvPr>
        </p:nvGraphicFramePr>
        <p:xfrm>
          <a:off x="1524000" y="1397000"/>
          <a:ext cx="6096000" cy="296672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r>
                        <a:rPr lang="en-US" dirty="0" smtClean="0">
                          <a:solidFill>
                            <a:srgbClr val="FFFFCC"/>
                          </a:solidFill>
                        </a:rPr>
                        <a:t>Operation</a:t>
                      </a:r>
                      <a:endParaRPr lang="en-US" dirty="0">
                        <a:solidFill>
                          <a:srgbClr val="FFFFCC"/>
                        </a:solidFill>
                      </a:endParaRPr>
                    </a:p>
                  </a:txBody>
                  <a:tcPr/>
                </a:tc>
                <a:tc>
                  <a:txBody>
                    <a:bodyPr/>
                    <a:lstStyle/>
                    <a:p>
                      <a:r>
                        <a:rPr lang="en-US" dirty="0" smtClean="0">
                          <a:solidFill>
                            <a:srgbClr val="FFFFCC"/>
                          </a:solidFill>
                        </a:rPr>
                        <a:t>Operator</a:t>
                      </a:r>
                      <a:endParaRPr lang="en-US" dirty="0">
                        <a:solidFill>
                          <a:srgbClr val="FFFFCC"/>
                        </a:solidFill>
                      </a:endParaRPr>
                    </a:p>
                  </a:txBody>
                  <a:tcPr/>
                </a:tc>
                <a:tc>
                  <a:txBody>
                    <a:bodyPr/>
                    <a:lstStyle/>
                    <a:p>
                      <a:r>
                        <a:rPr lang="en-US" dirty="0" smtClean="0">
                          <a:solidFill>
                            <a:srgbClr val="FFFFCC"/>
                          </a:solidFill>
                        </a:rPr>
                        <a:t>Example usage</a:t>
                      </a:r>
                      <a:endParaRPr lang="en-US" dirty="0">
                        <a:solidFill>
                          <a:srgbClr val="FFFFCC"/>
                        </a:solidFill>
                      </a:endParaRPr>
                    </a:p>
                  </a:txBody>
                  <a:tcPr/>
                </a:tc>
              </a:tr>
              <a:tr h="370840">
                <a:tc>
                  <a:txBody>
                    <a:bodyPr/>
                    <a:lstStyle/>
                    <a:p>
                      <a:r>
                        <a:rPr lang="en-US" dirty="0" smtClean="0">
                          <a:latin typeface="Consolas" panose="020B0609020204030204" pitchFamily="49" charset="0"/>
                          <a:cs typeface="Consolas" panose="020B0609020204030204" pitchFamily="49" charset="0"/>
                        </a:rPr>
                        <a:t>Assignment</a:t>
                      </a:r>
                      <a:endParaRPr lang="en-US" dirty="0">
                        <a:latin typeface="Consolas" panose="020B0609020204030204" pitchFamily="49" charset="0"/>
                        <a:cs typeface="Consolas" panose="020B0609020204030204" pitchFamily="49" charset="0"/>
                      </a:endParaRPr>
                    </a:p>
                  </a:txBody>
                  <a:tcPr/>
                </a:tc>
                <a:tc>
                  <a:txBody>
                    <a:bodyPr/>
                    <a:lstStyle/>
                    <a:p>
                      <a:r>
                        <a:rPr lang="en-US" b="1" i="0" baseline="0" dirty="0" smtClean="0">
                          <a:solidFill>
                            <a:srgbClr val="00B050"/>
                          </a:solidFill>
                          <a:latin typeface="Consolas" panose="020B0609020204030204" pitchFamily="49" charset="0"/>
                          <a:cs typeface="Consolas" panose="020B0609020204030204" pitchFamily="49" charset="0"/>
                        </a:rPr>
                        <a:t>=</a:t>
                      </a:r>
                      <a:endParaRPr lang="en-US" b="1" i="0" baseline="0" dirty="0">
                        <a:solidFill>
                          <a:srgbClr val="00B050"/>
                        </a:solidFill>
                        <a:latin typeface="Consolas" panose="020B0609020204030204" pitchFamily="49" charset="0"/>
                        <a:cs typeface="Consolas" panose="020B0609020204030204" pitchFamily="49" charset="0"/>
                      </a:endParaRPr>
                    </a:p>
                  </a:txBody>
                  <a:tcPr/>
                </a:tc>
                <a:tc>
                  <a:txBody>
                    <a:bodyPr/>
                    <a:lstStyle/>
                    <a:p>
                      <a:r>
                        <a:rPr lang="en-US" dirty="0" smtClean="0">
                          <a:latin typeface="Consolas" panose="020B0609020204030204" pitchFamily="49" charset="0"/>
                          <a:cs typeface="Consolas" panose="020B0609020204030204" pitchFamily="49" charset="0"/>
                        </a:rPr>
                        <a:t>num</a:t>
                      </a:r>
                      <a:r>
                        <a:rPr lang="en-US" baseline="0" dirty="0" smtClean="0">
                          <a:latin typeface="Consolas" panose="020B0609020204030204" pitchFamily="49" charset="0"/>
                          <a:cs typeface="Consolas" panose="020B0609020204030204" pitchFamily="49" charset="0"/>
                        </a:rPr>
                        <a:t> </a:t>
                      </a:r>
                      <a:r>
                        <a:rPr lang="en-US" b="1" baseline="0" dirty="0" smtClean="0">
                          <a:solidFill>
                            <a:srgbClr val="00B050"/>
                          </a:solidFill>
                          <a:latin typeface="Consolas" panose="020B0609020204030204" pitchFamily="49" charset="0"/>
                          <a:cs typeface="Consolas" panose="020B0609020204030204" pitchFamily="49" charset="0"/>
                        </a:rPr>
                        <a:t>=</a:t>
                      </a:r>
                      <a:r>
                        <a:rPr lang="en-US" baseline="0" dirty="0" smtClean="0">
                          <a:latin typeface="Consolas" panose="020B0609020204030204" pitchFamily="49" charset="0"/>
                          <a:cs typeface="Consolas" panose="020B0609020204030204" pitchFamily="49" charset="0"/>
                        </a:rPr>
                        <a:t> 123;</a:t>
                      </a:r>
                      <a:endParaRPr lang="en-US" dirty="0">
                        <a:latin typeface="Consolas" panose="020B0609020204030204" pitchFamily="49" charset="0"/>
                        <a:cs typeface="Consolas" panose="020B0609020204030204" pitchFamily="49" charset="0"/>
                      </a:endParaRPr>
                    </a:p>
                  </a:txBody>
                  <a:tcPr/>
                </a:tc>
              </a:tr>
              <a:tr h="370840">
                <a:tc>
                  <a:txBody>
                    <a:bodyPr/>
                    <a:lstStyle/>
                    <a:p>
                      <a:r>
                        <a:rPr lang="en-US" dirty="0" smtClean="0">
                          <a:latin typeface="Consolas" panose="020B0609020204030204" pitchFamily="49" charset="0"/>
                          <a:cs typeface="Consolas" panose="020B0609020204030204" pitchFamily="49" charset="0"/>
                        </a:rPr>
                        <a:t>Addition</a:t>
                      </a:r>
                      <a:endParaRPr lang="en-US" dirty="0">
                        <a:latin typeface="Consolas" panose="020B0609020204030204" pitchFamily="49" charset="0"/>
                        <a:cs typeface="Consolas" panose="020B0609020204030204" pitchFamily="49" charset="0"/>
                      </a:endParaRPr>
                    </a:p>
                  </a:txBody>
                  <a:tcPr/>
                </a:tc>
                <a:tc>
                  <a:txBody>
                    <a:bodyPr/>
                    <a:lstStyle/>
                    <a:p>
                      <a:r>
                        <a:rPr lang="en-US" b="1" i="0" baseline="0" dirty="0" smtClean="0">
                          <a:solidFill>
                            <a:srgbClr val="00B050"/>
                          </a:solidFill>
                          <a:latin typeface="Consolas" panose="020B0609020204030204" pitchFamily="49" charset="0"/>
                          <a:cs typeface="Consolas" panose="020B0609020204030204" pitchFamily="49" charset="0"/>
                        </a:rPr>
                        <a:t>+</a:t>
                      </a:r>
                      <a:endParaRPr lang="en-US" b="1" i="0" baseline="0" dirty="0">
                        <a:solidFill>
                          <a:srgbClr val="00B050"/>
                        </a:solidFill>
                        <a:latin typeface="Consolas" panose="020B0609020204030204" pitchFamily="49" charset="0"/>
                        <a:cs typeface="Consolas" panose="020B0609020204030204" pitchFamily="49" charset="0"/>
                      </a:endParaRPr>
                    </a:p>
                  </a:txBody>
                  <a:tcPr/>
                </a:tc>
                <a:tc>
                  <a:txBody>
                    <a:bodyPr/>
                    <a:lstStyle/>
                    <a:p>
                      <a:r>
                        <a:rPr lang="en-US" dirty="0" smtClean="0">
                          <a:latin typeface="Consolas" panose="020B0609020204030204" pitchFamily="49" charset="0"/>
                          <a:cs typeface="Consolas" panose="020B0609020204030204" pitchFamily="49" charset="0"/>
                        </a:rPr>
                        <a:t>num = 2 </a:t>
                      </a:r>
                      <a:r>
                        <a:rPr lang="en-US" b="1" dirty="0" smtClean="0">
                          <a:solidFill>
                            <a:srgbClr val="00B050"/>
                          </a:solidFill>
                          <a:latin typeface="Consolas" panose="020B0609020204030204" pitchFamily="49" charset="0"/>
                          <a:cs typeface="Consolas" panose="020B0609020204030204" pitchFamily="49" charset="0"/>
                        </a:rPr>
                        <a:t>+</a:t>
                      </a:r>
                      <a:r>
                        <a:rPr lang="en-US" dirty="0" smtClean="0">
                          <a:latin typeface="Consolas" panose="020B0609020204030204" pitchFamily="49" charset="0"/>
                          <a:cs typeface="Consolas" panose="020B0609020204030204" pitchFamily="49" charset="0"/>
                        </a:rPr>
                        <a:t> 2;</a:t>
                      </a:r>
                      <a:endParaRPr lang="en-US" dirty="0">
                        <a:latin typeface="Consolas" panose="020B0609020204030204" pitchFamily="49" charset="0"/>
                        <a:cs typeface="Consolas" panose="020B0609020204030204" pitchFamily="49" charset="0"/>
                      </a:endParaRPr>
                    </a:p>
                  </a:txBody>
                  <a:tcPr/>
                </a:tc>
              </a:tr>
              <a:tr h="370840">
                <a:tc>
                  <a:txBody>
                    <a:bodyPr/>
                    <a:lstStyle/>
                    <a:p>
                      <a:r>
                        <a:rPr lang="en-US" dirty="0" smtClean="0">
                          <a:latin typeface="Consolas" panose="020B0609020204030204" pitchFamily="49" charset="0"/>
                          <a:cs typeface="Consolas" panose="020B0609020204030204" pitchFamily="49" charset="0"/>
                        </a:rPr>
                        <a:t>Subtraction</a:t>
                      </a:r>
                      <a:endParaRPr lang="en-US" dirty="0">
                        <a:latin typeface="Consolas" panose="020B0609020204030204" pitchFamily="49" charset="0"/>
                        <a:cs typeface="Consolas" panose="020B0609020204030204" pitchFamily="49" charset="0"/>
                      </a:endParaRPr>
                    </a:p>
                  </a:txBody>
                  <a:tcPr/>
                </a:tc>
                <a:tc>
                  <a:txBody>
                    <a:bodyPr/>
                    <a:lstStyle/>
                    <a:p>
                      <a:r>
                        <a:rPr lang="en-US" b="1" i="0" baseline="0" dirty="0" smtClean="0">
                          <a:solidFill>
                            <a:srgbClr val="00B050"/>
                          </a:solidFill>
                          <a:latin typeface="Consolas" panose="020B0609020204030204" pitchFamily="49" charset="0"/>
                          <a:cs typeface="Consolas" panose="020B0609020204030204" pitchFamily="49" charset="0"/>
                        </a:rPr>
                        <a:t>-</a:t>
                      </a:r>
                      <a:endParaRPr lang="en-US" b="1" i="0" baseline="0" dirty="0">
                        <a:solidFill>
                          <a:srgbClr val="00B050"/>
                        </a:solidFill>
                        <a:latin typeface="Consolas" panose="020B0609020204030204" pitchFamily="49" charset="0"/>
                        <a:cs typeface="Consolas" panose="020B0609020204030204" pitchFamily="49" charset="0"/>
                      </a:endParaRPr>
                    </a:p>
                  </a:txBody>
                  <a:tcPr/>
                </a:tc>
                <a:tc>
                  <a:txBody>
                    <a:bodyPr/>
                    <a:lstStyle/>
                    <a:p>
                      <a:r>
                        <a:rPr lang="en-US" dirty="0" smtClean="0">
                          <a:latin typeface="Consolas" panose="020B0609020204030204" pitchFamily="49" charset="0"/>
                          <a:cs typeface="Consolas" panose="020B0609020204030204" pitchFamily="49" charset="0"/>
                        </a:rPr>
                        <a:t>num = 5 </a:t>
                      </a:r>
                      <a:r>
                        <a:rPr lang="en-US" b="1" dirty="0" smtClean="0">
                          <a:solidFill>
                            <a:srgbClr val="00B050"/>
                          </a:solidFill>
                          <a:latin typeface="Consolas" panose="020B0609020204030204" pitchFamily="49" charset="0"/>
                          <a:cs typeface="Consolas" panose="020B0609020204030204" pitchFamily="49" charset="0"/>
                        </a:rPr>
                        <a:t>–</a:t>
                      </a:r>
                      <a:r>
                        <a:rPr lang="en-US" dirty="0" smtClean="0">
                          <a:latin typeface="Consolas" panose="020B0609020204030204" pitchFamily="49" charset="0"/>
                          <a:cs typeface="Consolas" panose="020B0609020204030204" pitchFamily="49" charset="0"/>
                        </a:rPr>
                        <a:t> 2;</a:t>
                      </a:r>
                      <a:endParaRPr lang="en-US" dirty="0">
                        <a:latin typeface="Consolas" panose="020B0609020204030204" pitchFamily="49" charset="0"/>
                        <a:cs typeface="Consolas" panose="020B0609020204030204" pitchFamily="49" charset="0"/>
                      </a:endParaRPr>
                    </a:p>
                  </a:txBody>
                  <a:tcPr/>
                </a:tc>
              </a:tr>
              <a:tr h="370840">
                <a:tc>
                  <a:txBody>
                    <a:bodyPr/>
                    <a:lstStyle/>
                    <a:p>
                      <a:r>
                        <a:rPr lang="en-US" dirty="0" smtClean="0">
                          <a:latin typeface="Consolas" panose="020B0609020204030204" pitchFamily="49" charset="0"/>
                          <a:cs typeface="Consolas" panose="020B0609020204030204" pitchFamily="49" charset="0"/>
                        </a:rPr>
                        <a:t>Multiplication</a:t>
                      </a:r>
                      <a:endParaRPr lang="en-US" dirty="0">
                        <a:latin typeface="Consolas" panose="020B0609020204030204" pitchFamily="49" charset="0"/>
                        <a:cs typeface="Consolas" panose="020B0609020204030204" pitchFamily="49" charset="0"/>
                      </a:endParaRPr>
                    </a:p>
                  </a:txBody>
                  <a:tcPr/>
                </a:tc>
                <a:tc>
                  <a:txBody>
                    <a:bodyPr/>
                    <a:lstStyle/>
                    <a:p>
                      <a:r>
                        <a:rPr lang="en-US" b="1" i="0" baseline="0" dirty="0" smtClean="0">
                          <a:solidFill>
                            <a:srgbClr val="00B050"/>
                          </a:solidFill>
                          <a:latin typeface="Consolas" panose="020B0609020204030204" pitchFamily="49" charset="0"/>
                          <a:cs typeface="Consolas" panose="020B0609020204030204" pitchFamily="49" charset="0"/>
                        </a:rPr>
                        <a:t>*</a:t>
                      </a:r>
                      <a:endParaRPr lang="en-US" b="1" i="0" baseline="0" dirty="0">
                        <a:solidFill>
                          <a:srgbClr val="00B050"/>
                        </a:solidFill>
                        <a:latin typeface="Consolas" panose="020B0609020204030204" pitchFamily="49" charset="0"/>
                        <a:cs typeface="Consolas" panose="020B0609020204030204"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onsolas" panose="020B0609020204030204" pitchFamily="49" charset="0"/>
                          <a:cs typeface="Consolas" panose="020B0609020204030204" pitchFamily="49" charset="0"/>
                        </a:rPr>
                        <a:t>num = num </a:t>
                      </a:r>
                      <a:r>
                        <a:rPr lang="en-US" b="1" dirty="0" smtClean="0">
                          <a:solidFill>
                            <a:srgbClr val="00B050"/>
                          </a:solidFill>
                          <a:latin typeface="Consolas" panose="020B0609020204030204" pitchFamily="49" charset="0"/>
                          <a:cs typeface="Consolas" panose="020B0609020204030204" pitchFamily="49" charset="0"/>
                        </a:rPr>
                        <a:t>*</a:t>
                      </a:r>
                      <a:r>
                        <a:rPr lang="en-US" b="0" baseline="0" dirty="0" smtClean="0">
                          <a:solidFill>
                            <a:schemeClr val="dk1"/>
                          </a:solidFill>
                          <a:latin typeface="Consolas" panose="020B0609020204030204" pitchFamily="49" charset="0"/>
                          <a:cs typeface="Consolas" panose="020B0609020204030204" pitchFamily="49" charset="0"/>
                        </a:rPr>
                        <a:t> 2</a:t>
                      </a:r>
                      <a:r>
                        <a:rPr lang="en-US" dirty="0" smtClean="0">
                          <a:latin typeface="Consolas" panose="020B0609020204030204" pitchFamily="49" charset="0"/>
                          <a:cs typeface="Consolas" panose="020B0609020204030204" pitchFamily="49" charset="0"/>
                        </a:rPr>
                        <a:t>;</a:t>
                      </a:r>
                    </a:p>
                  </a:txBody>
                  <a:tcPr/>
                </a:tc>
              </a:tr>
              <a:tr h="370840">
                <a:tc>
                  <a:txBody>
                    <a:bodyPr/>
                    <a:lstStyle/>
                    <a:p>
                      <a:r>
                        <a:rPr lang="en-US" dirty="0" smtClean="0">
                          <a:latin typeface="Consolas" panose="020B0609020204030204" pitchFamily="49" charset="0"/>
                          <a:cs typeface="Consolas" panose="020B0609020204030204" pitchFamily="49" charset="0"/>
                        </a:rPr>
                        <a:t>Division</a:t>
                      </a:r>
                      <a:endParaRPr lang="en-US" dirty="0">
                        <a:latin typeface="Consolas" panose="020B0609020204030204" pitchFamily="49" charset="0"/>
                        <a:cs typeface="Consolas" panose="020B0609020204030204" pitchFamily="49" charset="0"/>
                      </a:endParaRPr>
                    </a:p>
                  </a:txBody>
                  <a:tcPr/>
                </a:tc>
                <a:tc>
                  <a:txBody>
                    <a:bodyPr/>
                    <a:lstStyle/>
                    <a:p>
                      <a:r>
                        <a:rPr lang="en-US" b="1" i="0" baseline="0" dirty="0" smtClean="0">
                          <a:solidFill>
                            <a:srgbClr val="00B050"/>
                          </a:solidFill>
                          <a:latin typeface="Consolas" panose="020B0609020204030204" pitchFamily="49" charset="0"/>
                          <a:cs typeface="Consolas" panose="020B0609020204030204" pitchFamily="49" charset="0"/>
                        </a:rPr>
                        <a:t>/</a:t>
                      </a:r>
                      <a:endParaRPr lang="en-US" b="1" i="0" baseline="0" dirty="0">
                        <a:solidFill>
                          <a:srgbClr val="00B050"/>
                        </a:solidFill>
                        <a:latin typeface="Consolas" panose="020B0609020204030204" pitchFamily="49" charset="0"/>
                        <a:cs typeface="Consolas" panose="020B0609020204030204"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onsolas" panose="020B0609020204030204" pitchFamily="49" charset="0"/>
                          <a:cs typeface="Consolas" panose="020B0609020204030204" pitchFamily="49" charset="0"/>
                        </a:rPr>
                        <a:t>num = 9 </a:t>
                      </a:r>
                      <a:r>
                        <a:rPr lang="en-US" b="1" dirty="0" smtClean="0">
                          <a:solidFill>
                            <a:srgbClr val="00B050"/>
                          </a:solidFill>
                          <a:latin typeface="Consolas" panose="020B0609020204030204" pitchFamily="49" charset="0"/>
                          <a:cs typeface="Consolas" panose="020B0609020204030204" pitchFamily="49" charset="0"/>
                        </a:rPr>
                        <a:t>/</a:t>
                      </a:r>
                      <a:r>
                        <a:rPr lang="en-US" dirty="0" smtClean="0">
                          <a:latin typeface="Consolas" panose="020B0609020204030204" pitchFamily="49" charset="0"/>
                          <a:cs typeface="Consolas" panose="020B0609020204030204" pitchFamily="49" charset="0"/>
                        </a:rPr>
                        <a:t> 3;</a:t>
                      </a:r>
                    </a:p>
                  </a:txBody>
                  <a:tcPr/>
                </a:tc>
              </a:tr>
              <a:tr h="370840">
                <a:tc>
                  <a:txBody>
                    <a:bodyPr/>
                    <a:lstStyle/>
                    <a:p>
                      <a:r>
                        <a:rPr lang="en-US" dirty="0" smtClean="0">
                          <a:latin typeface="Consolas" panose="020B0609020204030204" pitchFamily="49" charset="0"/>
                          <a:cs typeface="Consolas" panose="020B0609020204030204" pitchFamily="49" charset="0"/>
                        </a:rPr>
                        <a:t>Remainder</a:t>
                      </a:r>
                      <a:endParaRPr lang="en-US" dirty="0">
                        <a:latin typeface="Consolas" panose="020B0609020204030204" pitchFamily="49" charset="0"/>
                        <a:cs typeface="Consolas" panose="020B0609020204030204" pitchFamily="49" charset="0"/>
                      </a:endParaRPr>
                    </a:p>
                  </a:txBody>
                  <a:tcPr/>
                </a:tc>
                <a:tc>
                  <a:txBody>
                    <a:bodyPr/>
                    <a:lstStyle/>
                    <a:p>
                      <a:r>
                        <a:rPr lang="en-US" b="1" i="0" baseline="0" dirty="0" smtClean="0">
                          <a:solidFill>
                            <a:srgbClr val="00B050"/>
                          </a:solidFill>
                          <a:latin typeface="Consolas" panose="020B0609020204030204" pitchFamily="49" charset="0"/>
                          <a:cs typeface="Consolas" panose="020B0609020204030204" pitchFamily="49" charset="0"/>
                        </a:rPr>
                        <a:t>%</a:t>
                      </a:r>
                      <a:endParaRPr lang="en-US" b="1" i="0" baseline="0" dirty="0">
                        <a:solidFill>
                          <a:srgbClr val="00B050"/>
                        </a:solidFill>
                        <a:latin typeface="Consolas" panose="020B0609020204030204" pitchFamily="49" charset="0"/>
                        <a:cs typeface="Consolas" panose="020B0609020204030204"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onsolas" panose="020B0609020204030204" pitchFamily="49" charset="0"/>
                          <a:cs typeface="Consolas" panose="020B0609020204030204" pitchFamily="49" charset="0"/>
                        </a:rPr>
                        <a:t>num = 9 </a:t>
                      </a:r>
                      <a:r>
                        <a:rPr lang="en-US" b="1" dirty="0" smtClean="0">
                          <a:solidFill>
                            <a:srgbClr val="00B050"/>
                          </a:solidFill>
                          <a:latin typeface="Consolas" panose="020B0609020204030204" pitchFamily="49" charset="0"/>
                          <a:cs typeface="Consolas" panose="020B0609020204030204" pitchFamily="49" charset="0"/>
                        </a:rPr>
                        <a:t>%</a:t>
                      </a:r>
                      <a:r>
                        <a:rPr lang="en-US" dirty="0" smtClean="0">
                          <a:latin typeface="Consolas" panose="020B0609020204030204" pitchFamily="49" charset="0"/>
                          <a:cs typeface="Consolas" panose="020B0609020204030204" pitchFamily="49" charset="0"/>
                        </a:rPr>
                        <a:t> 2</a:t>
                      </a:r>
                    </a:p>
                  </a:txBody>
                  <a:tcPr/>
                </a:tc>
              </a:tr>
              <a:tr h="370840">
                <a:tc>
                  <a:txBody>
                    <a:bodyPr/>
                    <a:lstStyle/>
                    <a:p>
                      <a:r>
                        <a:rPr lang="en-US" dirty="0" smtClean="0">
                          <a:latin typeface="Consolas" panose="020B0609020204030204" pitchFamily="49" charset="0"/>
                          <a:cs typeface="Consolas" panose="020B0609020204030204" pitchFamily="49" charset="0"/>
                        </a:rPr>
                        <a:t>Negation</a:t>
                      </a:r>
                      <a:endParaRPr lang="en-US" dirty="0">
                        <a:latin typeface="Consolas" panose="020B0609020204030204" pitchFamily="49" charset="0"/>
                        <a:cs typeface="Consolas" panose="020B0609020204030204" pitchFamily="49" charset="0"/>
                      </a:endParaRPr>
                    </a:p>
                  </a:txBody>
                  <a:tcPr/>
                </a:tc>
                <a:tc>
                  <a:txBody>
                    <a:bodyPr/>
                    <a:lstStyle/>
                    <a:p>
                      <a:r>
                        <a:rPr lang="en-US" b="1" i="0" baseline="0" dirty="0" smtClean="0">
                          <a:solidFill>
                            <a:srgbClr val="00B050"/>
                          </a:solidFill>
                          <a:latin typeface="Consolas" panose="020B0609020204030204" pitchFamily="49" charset="0"/>
                          <a:cs typeface="Consolas" panose="020B0609020204030204" pitchFamily="49" charset="0"/>
                        </a:rPr>
                        <a:t>-</a:t>
                      </a:r>
                      <a:endParaRPr lang="en-US" b="1" i="0" baseline="0" dirty="0">
                        <a:solidFill>
                          <a:srgbClr val="00B050"/>
                        </a:solidFill>
                        <a:latin typeface="Consolas" panose="020B0609020204030204" pitchFamily="49" charset="0"/>
                        <a:cs typeface="Consolas" panose="020B0609020204030204"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00B050"/>
                          </a:solidFill>
                          <a:latin typeface="Consolas" panose="020B0609020204030204" pitchFamily="49" charset="0"/>
                          <a:cs typeface="Consolas" panose="020B0609020204030204" pitchFamily="49" charset="0"/>
                        </a:rPr>
                        <a:t>-</a:t>
                      </a:r>
                      <a:r>
                        <a:rPr lang="en-US" dirty="0" smtClean="0">
                          <a:latin typeface="Consolas" panose="020B0609020204030204" pitchFamily="49" charset="0"/>
                          <a:cs typeface="Consolas" panose="020B0609020204030204" pitchFamily="49" charset="0"/>
                        </a:rPr>
                        <a:t>num;</a:t>
                      </a:r>
                    </a:p>
                  </a:txBody>
                  <a:tcPr/>
                </a:tc>
              </a:tr>
            </a:tbl>
          </a:graphicData>
        </a:graphic>
      </p:graphicFrame>
    </p:spTree>
    <p:extLst>
      <p:ext uri="{BB962C8B-B14F-4D97-AF65-F5344CB8AC3E}">
        <p14:creationId xmlns:p14="http://schemas.microsoft.com/office/powerpoint/2010/main" val="28103758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dirty="0" smtClean="0"/>
              <a:t>Post/Pre Operators</a:t>
            </a:r>
          </a:p>
        </p:txBody>
      </p:sp>
      <p:sp>
        <p:nvSpPr>
          <p:cNvPr id="41987" name="Rectangle 3"/>
          <p:cNvSpPr>
            <a:spLocks noGrp="1" noChangeArrowheads="1"/>
          </p:cNvSpPr>
          <p:nvPr>
            <p:ph type="body" idx="1"/>
          </p:nvPr>
        </p:nvSpPr>
        <p:spPr/>
        <p:txBody>
          <a:bodyPr/>
          <a:lstStyle/>
          <a:p>
            <a:pPr>
              <a:lnSpc>
                <a:spcPct val="80000"/>
              </a:lnSpc>
            </a:pPr>
            <a:r>
              <a:rPr lang="en-US" b="1" dirty="0">
                <a:solidFill>
                  <a:srgbClr val="FF0000"/>
                </a:solidFill>
              </a:rPr>
              <a:t>Post</a:t>
            </a:r>
            <a:r>
              <a:rPr lang="en-US" dirty="0"/>
              <a:t>/</a:t>
            </a:r>
            <a:r>
              <a:rPr lang="en-US" b="1" dirty="0">
                <a:solidFill>
                  <a:schemeClr val="accent2">
                    <a:lumMod val="75000"/>
                  </a:schemeClr>
                </a:solidFill>
              </a:rPr>
              <a:t>Pre</a:t>
            </a:r>
            <a:r>
              <a:rPr lang="en-US" dirty="0"/>
              <a:t> </a:t>
            </a:r>
            <a:r>
              <a:rPr lang="en-US" dirty="0" smtClean="0"/>
              <a:t>Increment</a:t>
            </a:r>
          </a:p>
          <a:p>
            <a:pPr>
              <a:lnSpc>
                <a:spcPct val="80000"/>
              </a:lnSpc>
            </a:pPr>
            <a:r>
              <a:rPr lang="en-US" altLang="en-US" dirty="0" smtClean="0"/>
              <a:t>A common shorthand notation used in several languages (e.g., Java, C, C++) which will increase a variable by one.</a:t>
            </a:r>
          </a:p>
          <a:p>
            <a:pPr>
              <a:lnSpc>
                <a:spcPct val="80000"/>
              </a:lnSpc>
            </a:pPr>
            <a:r>
              <a:rPr lang="en-US" altLang="en-US" b="1" dirty="0" smtClean="0">
                <a:solidFill>
                  <a:srgbClr val="FF0000"/>
                </a:solidFill>
              </a:rPr>
              <a:t>Post-increment</a:t>
            </a:r>
          </a:p>
          <a:p>
            <a:pPr marL="225425" lvl="1" indent="0">
              <a:lnSpc>
                <a:spcPct val="80000"/>
              </a:lnSpc>
              <a:buNone/>
            </a:pPr>
            <a:r>
              <a:rPr lang="en-US" altLang="en-US" dirty="0">
                <a:latin typeface="Consolas" panose="020B0609020204030204" pitchFamily="49" charset="0"/>
                <a:cs typeface="Consolas" panose="020B0609020204030204" pitchFamily="49" charset="0"/>
              </a:rPr>
              <a:t>n</a:t>
            </a:r>
            <a:r>
              <a:rPr lang="en-US" altLang="en-US" dirty="0" smtClean="0">
                <a:latin typeface="Consolas" panose="020B0609020204030204" pitchFamily="49" charset="0"/>
                <a:cs typeface="Consolas" panose="020B0609020204030204" pitchFamily="49" charset="0"/>
              </a:rPr>
              <a:t>um</a:t>
            </a:r>
            <a:r>
              <a:rPr lang="en-US" altLang="en-US" dirty="0" smtClean="0">
                <a:solidFill>
                  <a:srgbClr val="FF0000"/>
                </a:solidFill>
                <a:latin typeface="Consolas" panose="020B0609020204030204" pitchFamily="49" charset="0"/>
                <a:cs typeface="Consolas" panose="020B0609020204030204" pitchFamily="49" charset="0"/>
              </a:rPr>
              <a:t>++</a:t>
            </a:r>
            <a:r>
              <a:rPr lang="en-US" altLang="en-US" dirty="0" smtClean="0">
                <a:latin typeface="Consolas" panose="020B0609020204030204" pitchFamily="49" charset="0"/>
                <a:cs typeface="Consolas" panose="020B0609020204030204" pitchFamily="49" charset="0"/>
              </a:rPr>
              <a:t>;</a:t>
            </a:r>
          </a:p>
          <a:p>
            <a:pPr>
              <a:lnSpc>
                <a:spcPct val="80000"/>
              </a:lnSpc>
            </a:pPr>
            <a:endParaRPr lang="en-US" altLang="en-US" dirty="0"/>
          </a:p>
          <a:p>
            <a:pPr>
              <a:lnSpc>
                <a:spcPct val="80000"/>
              </a:lnSpc>
            </a:pPr>
            <a:r>
              <a:rPr lang="en-US" altLang="en-US" b="1" dirty="0" smtClean="0">
                <a:solidFill>
                  <a:schemeClr val="accent2">
                    <a:lumMod val="75000"/>
                  </a:schemeClr>
                </a:solidFill>
              </a:rPr>
              <a:t>Pre-increment</a:t>
            </a:r>
          </a:p>
          <a:p>
            <a:pPr marL="225425" lvl="1" indent="0">
              <a:lnSpc>
                <a:spcPct val="80000"/>
              </a:lnSpc>
              <a:buNone/>
            </a:pPr>
            <a:r>
              <a:rPr lang="en-US" altLang="en-US" b="1" dirty="0" smtClean="0">
                <a:solidFill>
                  <a:schemeClr val="accent2">
                    <a:lumMod val="75000"/>
                  </a:schemeClr>
                </a:solidFill>
                <a:latin typeface="Consolas" panose="020B0609020204030204" pitchFamily="49" charset="0"/>
                <a:cs typeface="Consolas" panose="020B0609020204030204" pitchFamily="49" charset="0"/>
              </a:rPr>
              <a:t>++</a:t>
            </a:r>
            <a:r>
              <a:rPr lang="en-US" altLang="en-US" dirty="0" smtClean="0">
                <a:latin typeface="Consolas" panose="020B0609020204030204" pitchFamily="49" charset="0"/>
                <a:cs typeface="Consolas" panose="020B0609020204030204" pitchFamily="49" charset="0"/>
              </a:rPr>
              <a:t>num;</a:t>
            </a:r>
          </a:p>
          <a:p>
            <a:pPr marL="225425" lvl="1" indent="0">
              <a:lnSpc>
                <a:spcPct val="80000"/>
              </a:lnSpc>
              <a:buNone/>
            </a:pPr>
            <a:endParaRPr lang="en-US" altLang="en-US" dirty="0" smtClean="0">
              <a:latin typeface="Consolas" panose="020B0609020204030204" pitchFamily="49" charset="0"/>
              <a:cs typeface="Consolas" panose="020B0609020204030204" pitchFamily="49" charset="0"/>
            </a:endParaRPr>
          </a:p>
          <a:p>
            <a:pPr marL="228600" indent="-228600">
              <a:lnSpc>
                <a:spcPct val="80000"/>
              </a:lnSpc>
            </a:pPr>
            <a:r>
              <a:rPr lang="en-US" altLang="en-US" dirty="0" smtClean="0">
                <a:cs typeface="Consolas" panose="020B0609020204030204" pitchFamily="49" charset="0"/>
              </a:rPr>
              <a:t>Pre vs. post operators will produce identical results if the increment is the only operation (two previous examples):</a:t>
            </a:r>
            <a:r>
              <a:rPr lang="en-US" altLang="en-US" sz="1800" dirty="0" smtClean="0">
                <a:latin typeface="Consolas" panose="020B0609020204030204" pitchFamily="49" charset="0"/>
                <a:cs typeface="Consolas" panose="020B0609020204030204" pitchFamily="49" charset="0"/>
              </a:rPr>
              <a:t>  </a:t>
            </a:r>
          </a:p>
          <a:p>
            <a:pPr marL="228600" indent="-228600">
              <a:lnSpc>
                <a:spcPct val="80000"/>
              </a:lnSpc>
            </a:pPr>
            <a:r>
              <a:rPr lang="en-US" altLang="en-US" dirty="0" smtClean="0">
                <a:cs typeface="Consolas" panose="020B0609020204030204" pitchFamily="49" charset="0"/>
              </a:rPr>
              <a:t>The specific difference </a:t>
            </a:r>
            <a:r>
              <a:rPr lang="en-US" altLang="en-US" dirty="0">
                <a:cs typeface="Consolas" panose="020B0609020204030204" pitchFamily="49" charset="0"/>
              </a:rPr>
              <a:t>between ‘post’ vs. ‘pre’ </a:t>
            </a:r>
            <a:r>
              <a:rPr lang="en-US" altLang="en-US" dirty="0" smtClean="0">
                <a:cs typeface="Consolas" panose="020B0609020204030204" pitchFamily="49" charset="0"/>
              </a:rPr>
              <a:t>will be coming up shortly</a:t>
            </a:r>
            <a:endParaRPr lang="en-US" altLang="en-US" dirty="0">
              <a:cs typeface="Consolas" panose="020B0609020204030204" pitchFamily="49" charset="0"/>
            </a:endParaRPr>
          </a:p>
          <a:p>
            <a:pPr marL="225425" lvl="1" indent="0">
              <a:lnSpc>
                <a:spcPct val="80000"/>
              </a:lnSpc>
              <a:buNone/>
            </a:pPr>
            <a:endParaRPr lang="en-US" altLang="en-US"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2219567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CA" altLang="en-US" dirty="0" smtClean="0"/>
              <a:t>Java: Write Once, Run Anywhere (3)</a:t>
            </a:r>
            <a:endParaRPr lang="en-US" altLang="en-US" dirty="0" smtClean="0"/>
          </a:p>
        </p:txBody>
      </p:sp>
      <p:sp>
        <p:nvSpPr>
          <p:cNvPr id="168963" name="Rectangle 3"/>
          <p:cNvSpPr>
            <a:spLocks noGrp="1" noChangeArrowheads="1"/>
          </p:cNvSpPr>
          <p:nvPr>
            <p:ph type="body" idx="1"/>
          </p:nvPr>
        </p:nvSpPr>
        <p:spPr/>
        <p:txBody>
          <a:bodyPr/>
          <a:lstStyle/>
          <a:p>
            <a:r>
              <a:rPr lang="en-US" altLang="en-US" dirty="0" smtClean="0"/>
              <a:t>Java has been used by large and reputable companies to create serious stand-alone applications.</a:t>
            </a:r>
          </a:p>
          <a:p>
            <a:r>
              <a:rPr lang="en-US" altLang="en-US" dirty="0" smtClean="0"/>
              <a:t>Example:</a:t>
            </a:r>
          </a:p>
          <a:p>
            <a:pPr lvl="1"/>
            <a:r>
              <a:rPr lang="en-US" altLang="en-US" dirty="0" smtClean="0"/>
              <a:t>Eclipse</a:t>
            </a:r>
            <a:r>
              <a:rPr lang="en-US" altLang="en-US" baseline="30000" dirty="0" smtClean="0"/>
              <a:t>1</a:t>
            </a:r>
            <a:r>
              <a:rPr lang="en-US" altLang="en-US" dirty="0" smtClean="0"/>
              <a:t>: started as a programming environment created by IBM for developing Java programs. The program Eclipse was itself written in Java.</a:t>
            </a:r>
          </a:p>
        </p:txBody>
      </p:sp>
      <p:sp>
        <p:nvSpPr>
          <p:cNvPr id="168964" name="Rectangle 4"/>
          <p:cNvSpPr>
            <a:spLocks noChangeArrowheads="1"/>
          </p:cNvSpPr>
          <p:nvPr/>
        </p:nvSpPr>
        <p:spPr bwMode="auto">
          <a:xfrm>
            <a:off x="0" y="6553200"/>
            <a:ext cx="67511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US" altLang="en-US" sz="1400" dirty="0">
                <a:latin typeface="Arial" charset="0"/>
              </a:rPr>
              <a:t>1 For more </a:t>
            </a:r>
            <a:r>
              <a:rPr lang="en-US" altLang="en-US" sz="1400" dirty="0" smtClean="0">
                <a:latin typeface="Arial" charset="0"/>
              </a:rPr>
              <a:t>information (last accessed 2015): </a:t>
            </a:r>
            <a:r>
              <a:rPr lang="en-US" altLang="en-US" sz="1400" dirty="0">
                <a:latin typeface="Arial" charset="0"/>
                <a:hlinkClick r:id="rId2"/>
              </a:rPr>
              <a:t>http://www.eclipse.org/downloads/</a:t>
            </a:r>
            <a:endParaRPr lang="en-US" altLang="en-US" sz="1400" dirty="0">
              <a:latin typeface="Arial" charset="0"/>
            </a:endParaRPr>
          </a:p>
        </p:txBody>
      </p:sp>
      <p:pic>
        <p:nvPicPr>
          <p:cNvPr id="168965" name="Picture 5" descr="strutsex3DesignerFi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463" y="3151188"/>
            <a:ext cx="4029075" cy="331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78982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89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896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896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6896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89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build="p"/>
      <p:bldP spid="16896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Post/Pre Decrement</a:t>
            </a:r>
            <a:endParaRPr lang="en-US" dirty="0"/>
          </a:p>
        </p:txBody>
      </p:sp>
      <p:sp>
        <p:nvSpPr>
          <p:cNvPr id="3" name="Content Placeholder 2"/>
          <p:cNvSpPr>
            <a:spLocks noGrp="1"/>
          </p:cNvSpPr>
          <p:nvPr>
            <p:ph idx="1"/>
          </p:nvPr>
        </p:nvSpPr>
        <p:spPr/>
        <p:txBody>
          <a:bodyPr/>
          <a:lstStyle/>
          <a:p>
            <a:r>
              <a:rPr lang="en-US" dirty="0" smtClean="0"/>
              <a:t>Operates in a similar fashion to post/pre decrement except that a variable is decreased by one.</a:t>
            </a:r>
          </a:p>
          <a:p>
            <a:r>
              <a:rPr lang="en-US" dirty="0" smtClean="0">
                <a:solidFill>
                  <a:srgbClr val="FF0000"/>
                </a:solidFill>
              </a:rPr>
              <a:t>Post decrement</a:t>
            </a:r>
          </a:p>
          <a:p>
            <a:pPr marL="225425" lvl="1" indent="0">
              <a:buNone/>
            </a:pPr>
            <a:r>
              <a:rPr lang="en-US" dirty="0">
                <a:latin typeface="Consolas" panose="020B0609020204030204" pitchFamily="49" charset="0"/>
                <a:cs typeface="Consolas" panose="020B0609020204030204" pitchFamily="49" charset="0"/>
              </a:rPr>
              <a:t>n</a:t>
            </a:r>
            <a:r>
              <a:rPr lang="en-US" dirty="0" smtClean="0">
                <a:latin typeface="Consolas" panose="020B0609020204030204" pitchFamily="49" charset="0"/>
                <a:cs typeface="Consolas" panose="020B0609020204030204" pitchFamily="49" charset="0"/>
              </a:rPr>
              <a:t>um</a:t>
            </a:r>
            <a:r>
              <a:rPr lang="en-US" b="1" dirty="0" smtClean="0">
                <a:solidFill>
                  <a:srgbClr val="FF0000"/>
                </a:solidFill>
                <a:latin typeface="Consolas" panose="020B0609020204030204" pitchFamily="49" charset="0"/>
                <a:cs typeface="Consolas" panose="020B0609020204030204" pitchFamily="49" charset="0"/>
              </a:rPr>
              <a:t>--</a:t>
            </a:r>
            <a:r>
              <a:rPr lang="en-US" dirty="0" smtClean="0">
                <a:latin typeface="Consolas" panose="020B0609020204030204" pitchFamily="49" charset="0"/>
                <a:cs typeface="Consolas" panose="020B0609020204030204" pitchFamily="49" charset="0"/>
              </a:rPr>
              <a:t>;</a:t>
            </a:r>
          </a:p>
          <a:p>
            <a:r>
              <a:rPr lang="en-US" dirty="0" smtClean="0">
                <a:solidFill>
                  <a:srgbClr val="00B050"/>
                </a:solidFill>
              </a:rPr>
              <a:t>Pre decrement</a:t>
            </a:r>
          </a:p>
          <a:p>
            <a:pPr marL="225425" lvl="1" indent="0">
              <a:buNone/>
            </a:pPr>
            <a:r>
              <a:rPr lang="en-US" b="1" dirty="0" smtClean="0">
                <a:solidFill>
                  <a:srgbClr val="00B050"/>
                </a:solidFill>
                <a:latin typeface="Consolas" panose="020B0609020204030204" pitchFamily="49" charset="0"/>
                <a:cs typeface="Consolas" panose="020B0609020204030204" pitchFamily="49" charset="0"/>
              </a:rPr>
              <a:t>--</a:t>
            </a:r>
            <a:r>
              <a:rPr lang="en-US" dirty="0" smtClean="0">
                <a:latin typeface="Consolas" panose="020B0609020204030204" pitchFamily="49" charset="0"/>
                <a:cs typeface="Consolas" panose="020B0609020204030204" pitchFamily="49" charset="0"/>
              </a:rPr>
              <a:t>num;</a:t>
            </a:r>
            <a:endParaRPr lang="en-US"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5658469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dirty="0" smtClean="0"/>
              <a:t>Post/Pre Operators</a:t>
            </a:r>
          </a:p>
        </p:txBody>
      </p:sp>
      <p:sp>
        <p:nvSpPr>
          <p:cNvPr id="41987" name="Rectangle 3"/>
          <p:cNvSpPr>
            <a:spLocks noGrp="1" noChangeArrowheads="1"/>
          </p:cNvSpPr>
          <p:nvPr>
            <p:ph type="body" idx="1"/>
          </p:nvPr>
        </p:nvSpPr>
        <p:spPr/>
        <p:txBody>
          <a:bodyPr/>
          <a:lstStyle/>
          <a:p>
            <a:pPr>
              <a:lnSpc>
                <a:spcPct val="80000"/>
              </a:lnSpc>
              <a:buFontTx/>
              <a:buNone/>
            </a:pPr>
            <a:r>
              <a:rPr lang="en-CA" altLang="en-US" dirty="0" smtClean="0"/>
              <a:t>Name of the complete online example:</a:t>
            </a:r>
            <a:r>
              <a:rPr lang="en-CA" altLang="en-US" sz="1800" dirty="0" smtClean="0">
                <a:latin typeface="Arial" charset="0"/>
              </a:rPr>
              <a:t> </a:t>
            </a:r>
            <a:r>
              <a:rPr lang="en-CA" altLang="en-US" dirty="0" smtClean="0">
                <a:latin typeface="Consolas" pitchFamily="49" charset="0"/>
                <a:cs typeface="Consolas" pitchFamily="49" charset="0"/>
              </a:rPr>
              <a:t>Order.java</a:t>
            </a:r>
            <a:endParaRPr lang="en-US" altLang="en-US" dirty="0" smtClean="0">
              <a:latin typeface="Consolas" pitchFamily="49" charset="0"/>
              <a:cs typeface="Consolas" pitchFamily="49" charset="0"/>
            </a:endParaRPr>
          </a:p>
          <a:p>
            <a:pPr>
              <a:lnSpc>
                <a:spcPct val="80000"/>
              </a:lnSpc>
              <a:buFontTx/>
              <a:buNone/>
            </a:pPr>
            <a:endParaRPr lang="en-US" altLang="en-US" sz="1800" dirty="0" smtClean="0">
              <a:latin typeface="Arial" charset="0"/>
            </a:endParaRPr>
          </a:p>
          <a:p>
            <a:pPr>
              <a:lnSpc>
                <a:spcPct val="80000"/>
              </a:lnSpc>
              <a:buFontTx/>
              <a:buNone/>
            </a:pPr>
            <a:r>
              <a:rPr lang="en-US" altLang="en-US" sz="1800" dirty="0" smtClean="0">
                <a:latin typeface="Consolas" pitchFamily="49" charset="0"/>
                <a:cs typeface="Consolas" pitchFamily="49" charset="0"/>
              </a:rPr>
              <a:t>public class Order</a:t>
            </a:r>
          </a:p>
          <a:p>
            <a:pPr>
              <a:lnSpc>
                <a:spcPct val="80000"/>
              </a:lnSpc>
              <a:buFontTx/>
              <a:buNone/>
            </a:pPr>
            <a:r>
              <a:rPr lang="en-US" altLang="en-US" sz="1800" dirty="0" smtClean="0">
                <a:latin typeface="Consolas" pitchFamily="49" charset="0"/>
                <a:cs typeface="Consolas" pitchFamily="49" charset="0"/>
              </a:rPr>
              <a:t>{</a:t>
            </a:r>
          </a:p>
          <a:p>
            <a:pPr>
              <a:lnSpc>
                <a:spcPct val="80000"/>
              </a:lnSpc>
              <a:buFontTx/>
              <a:buNone/>
            </a:pPr>
            <a:r>
              <a:rPr lang="en-US" altLang="en-US" sz="1800" dirty="0" smtClean="0">
                <a:latin typeface="Consolas" pitchFamily="49" charset="0"/>
                <a:cs typeface="Consolas" pitchFamily="49" charset="0"/>
              </a:rPr>
              <a:t>    public static void main(String [] args)</a:t>
            </a:r>
          </a:p>
          <a:p>
            <a:pPr>
              <a:lnSpc>
                <a:spcPct val="80000"/>
              </a:lnSpc>
              <a:buFontTx/>
              <a:buNone/>
            </a:pPr>
            <a:r>
              <a:rPr lang="en-US" altLang="en-US" sz="1800" dirty="0" smtClean="0">
                <a:latin typeface="Consolas" pitchFamily="49" charset="0"/>
                <a:cs typeface="Consolas" pitchFamily="49" charset="0"/>
              </a:rPr>
              <a:t>    {</a:t>
            </a:r>
          </a:p>
          <a:p>
            <a:pPr>
              <a:lnSpc>
                <a:spcPct val="80000"/>
              </a:lnSpc>
              <a:buFontTx/>
              <a:buNone/>
            </a:pPr>
            <a:r>
              <a:rPr lang="en-US" altLang="en-US" sz="1800" dirty="0" smtClean="0">
                <a:latin typeface="Consolas" pitchFamily="49" charset="0"/>
                <a:cs typeface="Consolas" pitchFamily="49" charset="0"/>
              </a:rPr>
              <a:t>        int num = 5;</a:t>
            </a:r>
          </a:p>
          <a:p>
            <a:pPr>
              <a:lnSpc>
                <a:spcPct val="80000"/>
              </a:lnSpc>
              <a:buFontTx/>
              <a:buNone/>
            </a:pPr>
            <a:r>
              <a:rPr lang="en-US" altLang="en-US" sz="1800" dirty="0" smtClean="0">
                <a:latin typeface="Consolas" pitchFamily="49" charset="0"/>
                <a:cs typeface="Consolas" pitchFamily="49" charset="0"/>
              </a:rPr>
              <a:t>        System.out.println(num);</a:t>
            </a:r>
          </a:p>
          <a:p>
            <a:pPr>
              <a:lnSpc>
                <a:spcPct val="80000"/>
              </a:lnSpc>
              <a:buFontTx/>
              <a:buNone/>
            </a:pPr>
            <a:r>
              <a:rPr lang="en-US" altLang="en-US" sz="1800" dirty="0" smtClean="0">
                <a:latin typeface="Consolas" pitchFamily="49" charset="0"/>
                <a:cs typeface="Consolas" pitchFamily="49" charset="0"/>
              </a:rPr>
              <a:t>        num++;</a:t>
            </a:r>
          </a:p>
          <a:p>
            <a:pPr>
              <a:lnSpc>
                <a:spcPct val="80000"/>
              </a:lnSpc>
              <a:buFontTx/>
              <a:buNone/>
            </a:pPr>
            <a:r>
              <a:rPr lang="en-US" altLang="en-US" sz="1800" dirty="0" smtClean="0">
                <a:latin typeface="Consolas" pitchFamily="49" charset="0"/>
                <a:cs typeface="Consolas" pitchFamily="49" charset="0"/>
              </a:rPr>
              <a:t>        System.out.println(num);</a:t>
            </a:r>
          </a:p>
          <a:p>
            <a:pPr>
              <a:lnSpc>
                <a:spcPct val="80000"/>
              </a:lnSpc>
              <a:buFontTx/>
              <a:buNone/>
            </a:pPr>
            <a:r>
              <a:rPr lang="en-US" altLang="en-US" sz="1800" dirty="0" smtClean="0">
                <a:latin typeface="Consolas" pitchFamily="49" charset="0"/>
                <a:cs typeface="Consolas" pitchFamily="49" charset="0"/>
              </a:rPr>
              <a:t>        ++num;</a:t>
            </a:r>
          </a:p>
          <a:p>
            <a:pPr>
              <a:lnSpc>
                <a:spcPct val="80000"/>
              </a:lnSpc>
              <a:buFontTx/>
              <a:buNone/>
            </a:pPr>
            <a:r>
              <a:rPr lang="en-US" altLang="en-US" sz="1800" dirty="0" smtClean="0">
                <a:latin typeface="Consolas" pitchFamily="49" charset="0"/>
                <a:cs typeface="Consolas" pitchFamily="49" charset="0"/>
              </a:rPr>
              <a:t>        System.out.println(num);</a:t>
            </a:r>
          </a:p>
          <a:p>
            <a:pPr>
              <a:lnSpc>
                <a:spcPct val="80000"/>
              </a:lnSpc>
              <a:buFontTx/>
              <a:buNone/>
            </a:pPr>
            <a:r>
              <a:rPr lang="en-US" altLang="en-US" sz="1800" dirty="0" smtClean="0">
                <a:latin typeface="Consolas" pitchFamily="49" charset="0"/>
                <a:cs typeface="Consolas" pitchFamily="49" charset="0"/>
              </a:rPr>
              <a:t>        System.out.println(++num);</a:t>
            </a:r>
          </a:p>
          <a:p>
            <a:pPr>
              <a:lnSpc>
                <a:spcPct val="80000"/>
              </a:lnSpc>
              <a:buFontTx/>
              <a:buNone/>
            </a:pPr>
            <a:r>
              <a:rPr lang="en-US" altLang="en-US" sz="1800" dirty="0" smtClean="0">
                <a:latin typeface="Consolas" pitchFamily="49" charset="0"/>
                <a:cs typeface="Consolas" pitchFamily="49" charset="0"/>
              </a:rPr>
              <a:t>        System.out.println(num++);</a:t>
            </a:r>
          </a:p>
          <a:p>
            <a:pPr>
              <a:lnSpc>
                <a:spcPct val="80000"/>
              </a:lnSpc>
              <a:buFontTx/>
              <a:buNone/>
            </a:pPr>
            <a:r>
              <a:rPr lang="en-US" altLang="en-US" sz="1800" dirty="0" smtClean="0">
                <a:latin typeface="Consolas" pitchFamily="49" charset="0"/>
                <a:cs typeface="Consolas" pitchFamily="49" charset="0"/>
              </a:rPr>
              <a:t>    }</a:t>
            </a:r>
          </a:p>
          <a:p>
            <a:pPr>
              <a:lnSpc>
                <a:spcPct val="80000"/>
              </a:lnSpc>
              <a:buFontTx/>
              <a:buNone/>
            </a:pPr>
            <a:r>
              <a:rPr lang="en-US" altLang="en-US" sz="1800" dirty="0" smtClean="0">
                <a:latin typeface="Consolas" pitchFamily="49" charset="0"/>
                <a:cs typeface="Consolas" pitchFamily="49" charset="0"/>
              </a:rPr>
              <a:t>}</a:t>
            </a:r>
          </a:p>
          <a:p>
            <a:pPr>
              <a:lnSpc>
                <a:spcPct val="80000"/>
              </a:lnSpc>
              <a:buFontTx/>
              <a:buNone/>
            </a:pPr>
            <a:endParaRPr lang="en-US" altLang="en-US" sz="1800" dirty="0" smtClean="0">
              <a:latin typeface="Arial" charset="0"/>
            </a:endParaRPr>
          </a:p>
        </p:txBody>
      </p:sp>
      <p:pic>
        <p:nvPicPr>
          <p:cNvPr id="4198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67024" b="78388"/>
          <a:stretch/>
        </p:blipFill>
        <p:spPr bwMode="auto">
          <a:xfrm>
            <a:off x="4614280" y="3088578"/>
            <a:ext cx="357769" cy="449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21255" r="67723" b="58390"/>
          <a:stretch/>
        </p:blipFill>
        <p:spPr bwMode="auto">
          <a:xfrm>
            <a:off x="4621869" y="3821074"/>
            <a:ext cx="350180" cy="423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 t="41074" r="67746" b="40714"/>
          <a:stretch/>
        </p:blipFill>
        <p:spPr bwMode="auto">
          <a:xfrm>
            <a:off x="4622101" y="4465017"/>
            <a:ext cx="349948" cy="379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60138" r="68937" b="21867"/>
          <a:stretch/>
        </p:blipFill>
        <p:spPr bwMode="auto">
          <a:xfrm>
            <a:off x="5093628" y="4815236"/>
            <a:ext cx="337017" cy="374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 t="78132" r="69967" b="4371"/>
          <a:stretch/>
        </p:blipFill>
        <p:spPr bwMode="auto">
          <a:xfrm>
            <a:off x="5093628" y="5244811"/>
            <a:ext cx="325865" cy="364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066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1988"/>
                                        </p:tgtEl>
                                        <p:attrNameLst>
                                          <p:attrName>style.visibility</p:attrName>
                                        </p:attrNameLst>
                                      </p:cBhvr>
                                      <p:to>
                                        <p:strVal val="visible"/>
                                      </p:to>
                                    </p:set>
                                    <p:animEffect transition="in" filter="randombar(horizontal)">
                                      <p:cBhvr>
                                        <p:cTn id="7" dur="500"/>
                                        <p:tgtEl>
                                          <p:spTgt spid="4198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dirty="0" smtClean="0"/>
              <a:t>Casting: Converting Between Types</a:t>
            </a:r>
          </a:p>
        </p:txBody>
      </p:sp>
      <p:sp>
        <p:nvSpPr>
          <p:cNvPr id="3" name="Content Placeholder 2"/>
          <p:cNvSpPr>
            <a:spLocks noGrp="1"/>
          </p:cNvSpPr>
          <p:nvPr>
            <p:ph idx="1"/>
          </p:nvPr>
        </p:nvSpPr>
        <p:spPr/>
        <p:txBody>
          <a:bodyPr/>
          <a:lstStyle/>
          <a:p>
            <a:pPr>
              <a:defRPr/>
            </a:pPr>
            <a:r>
              <a:rPr lang="en-US" dirty="0" smtClean="0"/>
              <a:t>Casting: the ability to convert between types.</a:t>
            </a:r>
            <a:endParaRPr lang="en-US" dirty="0"/>
          </a:p>
          <a:p>
            <a:pPr lvl="1">
              <a:defRPr/>
            </a:pPr>
            <a:r>
              <a:rPr lang="en-US" dirty="0" smtClean="0"/>
              <a:t>Of course the conversion between types must be logical otherwise an error will result</a:t>
            </a:r>
            <a:r>
              <a:rPr lang="en-US" dirty="0"/>
              <a:t> </a:t>
            </a:r>
            <a:r>
              <a:rPr lang="en-US" dirty="0" smtClean="0"/>
              <a:t>e.g., multiplication on a String is a nonsensical operation</a:t>
            </a:r>
          </a:p>
          <a:p>
            <a:pPr>
              <a:defRPr/>
            </a:pPr>
            <a:r>
              <a:rPr lang="en-US" dirty="0" smtClean="0"/>
              <a:t>In Java unlike Python the conversion isn’t just limited to a limited number of functions.</a:t>
            </a:r>
          </a:p>
          <a:p>
            <a:pPr lvl="1">
              <a:defRPr/>
            </a:pPr>
            <a:r>
              <a:rPr lang="en-US" dirty="0" smtClean="0"/>
              <a:t>Consequently Python doesn’t have true ‘casting’ ability.</a:t>
            </a:r>
          </a:p>
          <a:p>
            <a:pPr>
              <a:defRPr/>
            </a:pPr>
            <a:r>
              <a:rPr lang="en-US" b="1" dirty="0" smtClean="0"/>
              <a:t>Format</a:t>
            </a:r>
            <a:r>
              <a:rPr lang="en-US" dirty="0" smtClean="0"/>
              <a:t>:</a:t>
            </a:r>
          </a:p>
          <a:p>
            <a:pPr marL="225425" lvl="1" indent="0">
              <a:buFont typeface="Times New Roman" pitchFamily="18" charset="0"/>
              <a:buNone/>
              <a:defRPr/>
            </a:pPr>
            <a:r>
              <a:rPr lang="en-US" sz="1800" dirty="0" smtClean="0">
                <a:latin typeface="Consolas" panose="020B0609020204030204" pitchFamily="49" charset="0"/>
                <a:cs typeface="Consolas" panose="020B0609020204030204" pitchFamily="49" charset="0"/>
              </a:rPr>
              <a:t>&lt;</a:t>
            </a:r>
            <a:r>
              <a:rPr lang="en-US" sz="1800" i="1" dirty="0" smtClean="0">
                <a:latin typeface="Consolas" panose="020B0609020204030204" pitchFamily="49" charset="0"/>
                <a:cs typeface="Consolas" panose="020B0609020204030204" pitchFamily="49" charset="0"/>
              </a:rPr>
              <a:t>Variable name</a:t>
            </a:r>
            <a:r>
              <a:rPr lang="en-US" sz="1800" dirty="0" smtClean="0">
                <a:latin typeface="Consolas" panose="020B0609020204030204" pitchFamily="49" charset="0"/>
                <a:cs typeface="Consolas" panose="020B0609020204030204" pitchFamily="49" charset="0"/>
              </a:rPr>
              <a:t>&gt; = (</a:t>
            </a:r>
            <a:r>
              <a:rPr lang="en-US" sz="1800" i="1" dirty="0" smtClean="0">
                <a:latin typeface="Consolas" panose="020B0609020204030204" pitchFamily="49" charset="0"/>
                <a:cs typeface="Consolas" panose="020B0609020204030204" pitchFamily="49" charset="0"/>
              </a:rPr>
              <a:t>type to convert to</a:t>
            </a:r>
            <a:r>
              <a:rPr lang="en-US" sz="1800" dirty="0" smtClean="0">
                <a:latin typeface="Consolas" panose="020B0609020204030204" pitchFamily="49" charset="0"/>
                <a:cs typeface="Consolas" panose="020B0609020204030204" pitchFamily="49" charset="0"/>
              </a:rPr>
              <a:t>) &lt;</a:t>
            </a:r>
            <a:r>
              <a:rPr lang="en-US" sz="1800" i="1" dirty="0" smtClean="0">
                <a:latin typeface="Consolas" panose="020B0609020204030204" pitchFamily="49" charset="0"/>
                <a:cs typeface="Consolas" panose="020B0609020204030204" pitchFamily="49" charset="0"/>
              </a:rPr>
              <a:t>Variable name</a:t>
            </a:r>
            <a:r>
              <a:rPr lang="en-US" sz="1800" dirty="0" smtClean="0">
                <a:latin typeface="Consolas" panose="020B0609020204030204" pitchFamily="49" charset="0"/>
                <a:cs typeface="Consolas" panose="020B0609020204030204" pitchFamily="49" charset="0"/>
              </a:rPr>
              <a:t>&gt;;</a:t>
            </a:r>
          </a:p>
          <a:p>
            <a:pPr lvl="1">
              <a:defRPr/>
            </a:pPr>
            <a:endParaRPr lang="en-US" dirty="0" smtClean="0"/>
          </a:p>
        </p:txBody>
      </p:sp>
    </p:spTree>
    <p:extLst>
      <p:ext uri="{BB962C8B-B14F-4D97-AF65-F5344CB8AC3E}">
        <p14:creationId xmlns:p14="http://schemas.microsoft.com/office/powerpoint/2010/main" val="7153670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dirty="0" smtClean="0"/>
              <a:t>Casting: Structure And Examples</a:t>
            </a:r>
          </a:p>
        </p:txBody>
      </p:sp>
      <p:sp>
        <p:nvSpPr>
          <p:cNvPr id="46083" name="Content Placeholder 2"/>
          <p:cNvSpPr>
            <a:spLocks noGrp="1"/>
          </p:cNvSpPr>
          <p:nvPr>
            <p:ph idx="1"/>
          </p:nvPr>
        </p:nvSpPr>
        <p:spPr/>
        <p:txBody>
          <a:bodyPr/>
          <a:lstStyle/>
          <a:p>
            <a:pPr>
              <a:lnSpc>
                <a:spcPct val="90000"/>
              </a:lnSpc>
              <a:buFontTx/>
              <a:buNone/>
            </a:pPr>
            <a:r>
              <a:rPr lang="en-CA" altLang="en-US" b="1" dirty="0" smtClean="0"/>
              <a:t>Name of the complete online example</a:t>
            </a:r>
            <a:r>
              <a:rPr lang="en-CA" altLang="en-US" dirty="0" smtClean="0"/>
              <a:t>:</a:t>
            </a:r>
            <a:r>
              <a:rPr lang="en-CA" altLang="en-US" sz="3200" dirty="0" smtClean="0"/>
              <a:t> </a:t>
            </a:r>
            <a:r>
              <a:rPr lang="en-CA" altLang="en-US" dirty="0" smtClean="0">
                <a:latin typeface="Consolas" panose="020B0609020204030204" pitchFamily="49" charset="0"/>
              </a:rPr>
              <a:t>Casting.java</a:t>
            </a:r>
            <a:endParaRPr lang="en-US" altLang="en-US" dirty="0" smtClean="0">
              <a:latin typeface="Consolas" panose="020B0609020204030204" pitchFamily="49" charset="0"/>
            </a:endParaRPr>
          </a:p>
          <a:p>
            <a:pPr>
              <a:lnSpc>
                <a:spcPct val="90000"/>
              </a:lnSpc>
              <a:buFontTx/>
              <a:buNone/>
            </a:pPr>
            <a:endParaRPr lang="en-US" altLang="en-US" sz="2800" dirty="0" smtClean="0">
              <a:latin typeface="Arial" charset="0"/>
            </a:endParaRPr>
          </a:p>
          <a:p>
            <a:pPr>
              <a:lnSpc>
                <a:spcPct val="90000"/>
              </a:lnSpc>
              <a:buFontTx/>
              <a:buNone/>
            </a:pPr>
            <a:r>
              <a:rPr lang="en-US" altLang="en-US" sz="1600" dirty="0" smtClean="0">
                <a:latin typeface="Consolas" pitchFamily="49" charset="0"/>
                <a:cs typeface="Consolas" pitchFamily="49" charset="0"/>
              </a:rPr>
              <a:t>public class Casting {</a:t>
            </a:r>
          </a:p>
          <a:p>
            <a:pPr>
              <a:lnSpc>
                <a:spcPct val="90000"/>
              </a:lnSpc>
              <a:buFontTx/>
              <a:buNone/>
            </a:pPr>
            <a:r>
              <a:rPr lang="en-US" altLang="en-US" sz="1600" dirty="0" smtClean="0">
                <a:latin typeface="Consolas" pitchFamily="49" charset="0"/>
                <a:cs typeface="Consolas" pitchFamily="49" charset="0"/>
              </a:rPr>
              <a:t>    public static void main(String [] args) {</a:t>
            </a:r>
          </a:p>
          <a:p>
            <a:pPr>
              <a:lnSpc>
                <a:spcPct val="90000"/>
              </a:lnSpc>
              <a:buFontTx/>
              <a:buNone/>
            </a:pPr>
            <a:r>
              <a:rPr lang="en-US" altLang="en-US" sz="1600" dirty="0" smtClean="0">
                <a:latin typeface="Consolas" pitchFamily="49" charset="0"/>
                <a:cs typeface="Consolas" pitchFamily="49" charset="0"/>
              </a:rPr>
              <a:t>        int num1;</a:t>
            </a:r>
          </a:p>
          <a:p>
            <a:pPr>
              <a:lnSpc>
                <a:spcPct val="90000"/>
              </a:lnSpc>
              <a:buFontTx/>
              <a:buNone/>
            </a:pPr>
            <a:r>
              <a:rPr lang="en-US" altLang="en-US" sz="1600" dirty="0" smtClean="0">
                <a:latin typeface="Consolas" pitchFamily="49" charset="0"/>
                <a:cs typeface="Consolas" pitchFamily="49" charset="0"/>
              </a:rPr>
              <a:t>        double num2;</a:t>
            </a:r>
          </a:p>
          <a:p>
            <a:pPr>
              <a:lnSpc>
                <a:spcPct val="90000"/>
              </a:lnSpc>
              <a:buFontTx/>
              <a:buNone/>
            </a:pPr>
            <a:r>
              <a:rPr lang="en-US" altLang="en-US" sz="1600" dirty="0" smtClean="0">
                <a:latin typeface="Consolas" pitchFamily="49" charset="0"/>
                <a:cs typeface="Consolas" pitchFamily="49" charset="0"/>
              </a:rPr>
              <a:t>        num2 = 1.9;</a:t>
            </a:r>
          </a:p>
          <a:p>
            <a:pPr>
              <a:lnSpc>
                <a:spcPct val="90000"/>
              </a:lnSpc>
              <a:buFontTx/>
              <a:buNone/>
            </a:pPr>
            <a:endParaRPr lang="en-US" altLang="en-US" sz="1600" dirty="0" smtClean="0">
              <a:latin typeface="Consolas" pitchFamily="49" charset="0"/>
              <a:cs typeface="Consolas" pitchFamily="49" charset="0"/>
            </a:endParaRPr>
          </a:p>
          <a:p>
            <a:pPr>
              <a:lnSpc>
                <a:spcPct val="90000"/>
              </a:lnSpc>
              <a:buFontTx/>
              <a:buNone/>
            </a:pPr>
            <a:r>
              <a:rPr lang="en-US" altLang="en-US" sz="1600" b="1" dirty="0" smtClean="0">
                <a:solidFill>
                  <a:srgbClr val="0000FF"/>
                </a:solidFill>
                <a:latin typeface="Consolas" pitchFamily="49" charset="0"/>
                <a:cs typeface="Consolas" pitchFamily="49" charset="0"/>
              </a:rPr>
              <a:t>        // </a:t>
            </a:r>
            <a:r>
              <a:rPr lang="en-US" altLang="en-US" sz="1600" b="1" dirty="0">
                <a:solidFill>
                  <a:srgbClr val="0000FF"/>
                </a:solidFill>
                <a:latin typeface="Consolas" pitchFamily="49" charset="0"/>
                <a:cs typeface="Consolas" pitchFamily="49" charset="0"/>
              </a:rPr>
              <a:t>Cast needed </a:t>
            </a:r>
            <a:r>
              <a:rPr lang="en-US" altLang="en-US" sz="1600" b="1" dirty="0" smtClean="0">
                <a:solidFill>
                  <a:srgbClr val="0000FF"/>
                </a:solidFill>
                <a:latin typeface="Consolas" pitchFamily="49" charset="0"/>
                <a:cs typeface="Consolas" pitchFamily="49" charset="0"/>
              </a:rPr>
              <a:t>to explicitly convert (going from more to less</a:t>
            </a:r>
            <a:r>
              <a:rPr lang="en-US" altLang="en-US" sz="1600" b="1" dirty="0" smtClean="0">
                <a:solidFill>
                  <a:srgbClr val="00FFFF"/>
                </a:solidFill>
                <a:latin typeface="Consolas" pitchFamily="49" charset="0"/>
                <a:cs typeface="Consolas" pitchFamily="49" charset="0"/>
              </a:rPr>
              <a:t>)</a:t>
            </a:r>
            <a:endParaRPr lang="en-US" altLang="en-US" sz="1600" dirty="0" smtClean="0">
              <a:latin typeface="Consolas" pitchFamily="49" charset="0"/>
              <a:cs typeface="Consolas" pitchFamily="49" charset="0"/>
            </a:endParaRPr>
          </a:p>
          <a:p>
            <a:pPr>
              <a:lnSpc>
                <a:spcPct val="90000"/>
              </a:lnSpc>
              <a:buFontTx/>
              <a:buNone/>
            </a:pPr>
            <a:r>
              <a:rPr lang="en-US" altLang="en-US" sz="1600" dirty="0" smtClean="0">
                <a:latin typeface="Consolas" pitchFamily="49" charset="0"/>
                <a:cs typeface="Consolas" pitchFamily="49" charset="0"/>
              </a:rPr>
              <a:t>        num1 = (int) num2;   </a:t>
            </a:r>
          </a:p>
          <a:p>
            <a:pPr>
              <a:lnSpc>
                <a:spcPct val="90000"/>
              </a:lnSpc>
              <a:buFontTx/>
              <a:buNone/>
            </a:pPr>
            <a:r>
              <a:rPr lang="en-US" altLang="en-US" sz="1600" dirty="0" smtClean="0">
                <a:latin typeface="Consolas" pitchFamily="49" charset="0"/>
                <a:cs typeface="Consolas" pitchFamily="49" charset="0"/>
              </a:rPr>
              <a:t>        System.out.println(num1 + " " + num2);</a:t>
            </a:r>
          </a:p>
          <a:p>
            <a:pPr>
              <a:lnSpc>
                <a:spcPct val="90000"/>
              </a:lnSpc>
              <a:buFontTx/>
              <a:buNone/>
            </a:pPr>
            <a:r>
              <a:rPr lang="en-US" altLang="en-US" sz="1600" b="1" dirty="0" smtClean="0">
                <a:solidFill>
                  <a:srgbClr val="0000FF"/>
                </a:solidFill>
                <a:latin typeface="Consolas" pitchFamily="49" charset="0"/>
                <a:cs typeface="Consolas" pitchFamily="49" charset="0"/>
              </a:rPr>
              <a:t>        // </a:t>
            </a:r>
            <a:r>
              <a:rPr lang="en-US" altLang="en-US" sz="1600" b="1" dirty="0">
                <a:solidFill>
                  <a:srgbClr val="0000FF"/>
                </a:solidFill>
                <a:latin typeface="Consolas" pitchFamily="49" charset="0"/>
                <a:cs typeface="Consolas" pitchFamily="49" charset="0"/>
              </a:rPr>
              <a:t>Cast not needed: going from less to more</a:t>
            </a:r>
            <a:endParaRPr lang="en-US" altLang="en-US" sz="1600" b="1" dirty="0" smtClean="0">
              <a:solidFill>
                <a:srgbClr val="0000FF"/>
              </a:solidFill>
              <a:latin typeface="Consolas" pitchFamily="49" charset="0"/>
              <a:cs typeface="Consolas" pitchFamily="49" charset="0"/>
            </a:endParaRPr>
          </a:p>
          <a:p>
            <a:pPr>
              <a:lnSpc>
                <a:spcPct val="90000"/>
              </a:lnSpc>
              <a:buFontTx/>
              <a:buNone/>
            </a:pPr>
            <a:r>
              <a:rPr lang="en-US" altLang="en-US" sz="1600" dirty="0" smtClean="0">
                <a:latin typeface="Consolas" pitchFamily="49" charset="0"/>
                <a:cs typeface="Consolas" pitchFamily="49" charset="0"/>
              </a:rPr>
              <a:t>        num2 = num1;  </a:t>
            </a:r>
          </a:p>
          <a:p>
            <a:pPr>
              <a:lnSpc>
                <a:spcPct val="90000"/>
              </a:lnSpc>
              <a:buFontTx/>
              <a:buNone/>
            </a:pPr>
            <a:r>
              <a:rPr lang="en-US" altLang="en-US" sz="1600" dirty="0" smtClean="0">
                <a:latin typeface="Consolas" pitchFamily="49" charset="0"/>
                <a:cs typeface="Consolas" pitchFamily="49" charset="0"/>
              </a:rPr>
              <a:t>        System.out.println(num1 + " " + num2);</a:t>
            </a:r>
          </a:p>
          <a:p>
            <a:pPr>
              <a:lnSpc>
                <a:spcPct val="90000"/>
              </a:lnSpc>
              <a:buFontTx/>
              <a:buNone/>
            </a:pPr>
            <a:r>
              <a:rPr lang="en-US" altLang="en-US" sz="1600" dirty="0" smtClean="0">
                <a:latin typeface="Consolas" pitchFamily="49" charset="0"/>
                <a:cs typeface="Consolas" pitchFamily="49" charset="0"/>
              </a:rPr>
              <a:t>    }</a:t>
            </a:r>
          </a:p>
          <a:p>
            <a:pPr>
              <a:lnSpc>
                <a:spcPct val="90000"/>
              </a:lnSpc>
              <a:buFontTx/>
              <a:buNone/>
            </a:pPr>
            <a:r>
              <a:rPr lang="en-US" altLang="en-US" sz="1600" dirty="0" smtClean="0">
                <a:latin typeface="Consolas" pitchFamily="49" charset="0"/>
                <a:cs typeface="Consolas" pitchFamily="49" charset="0"/>
              </a:rPr>
              <a:t>}</a:t>
            </a:r>
          </a:p>
          <a:p>
            <a:pPr marL="225425" lvl="1" indent="0">
              <a:buFont typeface="Times New Roman" pitchFamily="18" charset="0"/>
              <a:buNone/>
            </a:pPr>
            <a:endParaRPr lang="en-US" altLang="en-US" sz="1800" dirty="0" smtClean="0"/>
          </a:p>
        </p:txBody>
      </p:sp>
      <p:pic>
        <p:nvPicPr>
          <p:cNvPr id="4608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48381"/>
          <a:stretch/>
        </p:blipFill>
        <p:spPr bwMode="auto">
          <a:xfrm>
            <a:off x="5810249" y="4347657"/>
            <a:ext cx="1038225" cy="350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810250" y="1601786"/>
            <a:ext cx="3248025" cy="2370139"/>
          </a:xfrm>
          <a:prstGeom prst="rect">
            <a:avLst/>
          </a:prstGeom>
          <a:solidFill>
            <a:srgbClr val="FFFF99"/>
          </a:solidFill>
          <a:ln w="0">
            <a:noFill/>
          </a:ln>
        </p:spPr>
        <p:txBody>
          <a:bodyPr wrap="square" lIns="0" rtlCol="0">
            <a:noAutofit/>
          </a:bodyPr>
          <a:lstStyle/>
          <a:p>
            <a:r>
              <a:rPr lang="en-US" sz="2000" b="1" dirty="0" smtClean="0"/>
              <a:t>Converting/casting types:</a:t>
            </a:r>
          </a:p>
          <a:p>
            <a:pPr marL="285750" indent="-285750">
              <a:buFont typeface="Arial" panose="020B0604020202020204" pitchFamily="34" charset="0"/>
              <a:buChar char="•"/>
            </a:pPr>
            <a:r>
              <a:rPr lang="en-US" sz="1800" dirty="0" smtClean="0"/>
              <a:t>Simple but important concept</a:t>
            </a:r>
          </a:p>
          <a:p>
            <a:pPr marL="285750" indent="-285750">
              <a:buFont typeface="Arial" panose="020B0604020202020204" pitchFamily="34" charset="0"/>
              <a:buChar char="•"/>
            </a:pPr>
            <a:r>
              <a:rPr lang="en-US" sz="1800" dirty="0" smtClean="0"/>
              <a:t>Going from ‘more’ to ‘less’ and ‘less’ to ‘more’: we’ll return back to this in the ‘hierarchies’ section (inheritance) </a:t>
            </a:r>
          </a:p>
        </p:txBody>
      </p:sp>
      <p:pic>
        <p:nvPicPr>
          <p:cNvPr id="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57602"/>
          <a:stretch/>
        </p:blipFill>
        <p:spPr bwMode="auto">
          <a:xfrm>
            <a:off x="5810248" y="5398271"/>
            <a:ext cx="1038225" cy="288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495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6084"/>
                                        </p:tgtEl>
                                        <p:attrNameLst>
                                          <p:attrName>style.visibility</p:attrName>
                                        </p:attrNameLst>
                                      </p:cBhvr>
                                      <p:to>
                                        <p:strVal val="visible"/>
                                      </p:to>
                                    </p:set>
                                    <p:animEffect transition="in" filter="randombar(horizontal)">
                                      <p:cBhvr>
                                        <p:cTn id="7" dur="500"/>
                                        <p:tgtEl>
                                          <p:spTgt spid="4608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dirty="0" smtClean="0"/>
              <a:t>Accessing Pre-Created Java Libraries</a:t>
            </a:r>
          </a:p>
        </p:txBody>
      </p:sp>
      <p:sp>
        <p:nvSpPr>
          <p:cNvPr id="47107" name="Rectangle 3"/>
          <p:cNvSpPr>
            <a:spLocks noGrp="1" noChangeArrowheads="1"/>
          </p:cNvSpPr>
          <p:nvPr>
            <p:ph type="body" idx="1"/>
          </p:nvPr>
        </p:nvSpPr>
        <p:spPr/>
        <p:txBody>
          <a:bodyPr/>
          <a:lstStyle/>
          <a:p>
            <a:r>
              <a:rPr lang="en-US" altLang="en-US" dirty="0" smtClean="0"/>
              <a:t>It’s accomplished by placing an ‘</a:t>
            </a:r>
            <a:r>
              <a:rPr lang="en-US" altLang="en-US" dirty="0" smtClean="0">
                <a:latin typeface="Consolas" pitchFamily="49" charset="0"/>
              </a:rPr>
              <a:t>import</a:t>
            </a:r>
            <a:r>
              <a:rPr lang="en-US" altLang="en-US" dirty="0" smtClean="0"/>
              <a:t>’ of the appropriate library at the top of your program.</a:t>
            </a:r>
          </a:p>
          <a:p>
            <a:r>
              <a:rPr lang="en-US" altLang="en-US" b="1" dirty="0" smtClean="0"/>
              <a:t>Syntax:</a:t>
            </a:r>
          </a:p>
          <a:p>
            <a:pPr lvl="1">
              <a:buFont typeface="Times New Roman" pitchFamily="18" charset="0"/>
              <a:buNone/>
            </a:pPr>
            <a:r>
              <a:rPr lang="en-US" altLang="en-US" dirty="0" smtClean="0">
                <a:latin typeface="Consolas" pitchFamily="49" charset="0"/>
                <a:cs typeface="Consolas" pitchFamily="49" charset="0"/>
              </a:rPr>
              <a:t>import &lt;</a:t>
            </a:r>
            <a:r>
              <a:rPr lang="en-US" altLang="en-US" i="1" dirty="0" smtClean="0">
                <a:latin typeface="Consolas" pitchFamily="49" charset="0"/>
                <a:cs typeface="Consolas" pitchFamily="49" charset="0"/>
              </a:rPr>
              <a:t>Full library name</a:t>
            </a:r>
            <a:r>
              <a:rPr lang="en-US" altLang="en-US" dirty="0" smtClean="0">
                <a:latin typeface="Consolas" pitchFamily="49" charset="0"/>
                <a:cs typeface="Consolas" pitchFamily="49" charset="0"/>
              </a:rPr>
              <a:t>&gt;;</a:t>
            </a:r>
          </a:p>
          <a:p>
            <a:pPr lvl="1">
              <a:buFont typeface="Times New Roman" pitchFamily="18" charset="0"/>
              <a:buNone/>
            </a:pPr>
            <a:endParaRPr lang="en-US" altLang="en-US" dirty="0" smtClean="0">
              <a:latin typeface="Arial" charset="0"/>
            </a:endParaRPr>
          </a:p>
          <a:p>
            <a:r>
              <a:rPr lang="en-US" altLang="en-US" b="1" dirty="0" smtClean="0"/>
              <a:t>Example:</a:t>
            </a:r>
          </a:p>
          <a:p>
            <a:pPr lvl="1" eaLnBrk="1" hangingPunct="1">
              <a:spcBef>
                <a:spcPct val="0"/>
              </a:spcBef>
              <a:buFont typeface="Times New Roman" pitchFamily="18" charset="0"/>
              <a:buNone/>
            </a:pPr>
            <a:r>
              <a:rPr lang="en-US" altLang="en-US" dirty="0" smtClean="0">
                <a:latin typeface="Consolas" pitchFamily="49" charset="0"/>
                <a:cs typeface="Consolas" pitchFamily="49" charset="0"/>
              </a:rPr>
              <a:t>import java.util.Scanner;</a:t>
            </a:r>
          </a:p>
          <a:p>
            <a:endParaRPr lang="en-US" altLang="en-US" dirty="0" smtClean="0">
              <a:latin typeface="Arial" charset="0"/>
            </a:endParaRPr>
          </a:p>
        </p:txBody>
      </p:sp>
    </p:spTree>
    <p:extLst>
      <p:ext uri="{BB962C8B-B14F-4D97-AF65-F5344CB8AC3E}">
        <p14:creationId xmlns:p14="http://schemas.microsoft.com/office/powerpoint/2010/main" val="19544952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dirty="0" smtClean="0"/>
              <a:t>Getting Text Input</a:t>
            </a:r>
          </a:p>
        </p:txBody>
      </p:sp>
      <p:sp>
        <p:nvSpPr>
          <p:cNvPr id="48131" name="Rectangle 3"/>
          <p:cNvSpPr>
            <a:spLocks noGrp="1" noChangeArrowheads="1"/>
          </p:cNvSpPr>
          <p:nvPr>
            <p:ph type="body" idx="1"/>
          </p:nvPr>
        </p:nvSpPr>
        <p:spPr/>
        <p:txBody>
          <a:bodyPr/>
          <a:lstStyle/>
          <a:p>
            <a:r>
              <a:rPr lang="en-US" altLang="en-US" dirty="0" smtClean="0"/>
              <a:t>You can use the pre-written methods (functions) in the </a:t>
            </a:r>
            <a:r>
              <a:rPr lang="en-US" altLang="en-US" dirty="0" smtClean="0">
                <a:latin typeface="Consolas" pitchFamily="49" charset="0"/>
              </a:rPr>
              <a:t>Scanner</a:t>
            </a:r>
            <a:r>
              <a:rPr lang="en-US" altLang="en-US" dirty="0" smtClean="0"/>
              <a:t> class.</a:t>
            </a:r>
          </a:p>
          <a:p>
            <a:r>
              <a:rPr lang="en-US" altLang="en-US" b="1" dirty="0" smtClean="0"/>
              <a:t>General structure</a:t>
            </a:r>
            <a:r>
              <a:rPr lang="en-US" altLang="en-US" dirty="0" smtClean="0"/>
              <a:t>:</a:t>
            </a:r>
          </a:p>
        </p:txBody>
      </p:sp>
      <p:sp>
        <p:nvSpPr>
          <p:cNvPr id="48132" name="Rectangle 4"/>
          <p:cNvSpPr>
            <a:spLocks noChangeArrowheads="1"/>
          </p:cNvSpPr>
          <p:nvPr/>
        </p:nvSpPr>
        <p:spPr bwMode="auto">
          <a:xfrm>
            <a:off x="749300" y="2413000"/>
            <a:ext cx="7004050" cy="41275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US" altLang="en-US" sz="1800" dirty="0">
                <a:latin typeface="Consolas" pitchFamily="49" charset="0"/>
                <a:cs typeface="Consolas" pitchFamily="49" charset="0"/>
              </a:rPr>
              <a:t>import java.util.Scanner;</a:t>
            </a:r>
          </a:p>
          <a:p>
            <a:pPr eaLnBrk="1" hangingPunct="1">
              <a:spcBef>
                <a:spcPct val="0"/>
              </a:spcBef>
              <a:buFontTx/>
              <a:buNone/>
            </a:pPr>
            <a:endParaRPr lang="en-US" altLang="en-US" sz="1800" dirty="0">
              <a:latin typeface="Consolas" pitchFamily="49" charset="0"/>
              <a:cs typeface="Consolas" pitchFamily="49" charset="0"/>
            </a:endParaRPr>
          </a:p>
          <a:p>
            <a:pPr eaLnBrk="1" hangingPunct="1">
              <a:spcBef>
                <a:spcPct val="0"/>
              </a:spcBef>
              <a:buFontTx/>
              <a:buNone/>
            </a:pPr>
            <a:endParaRPr lang="en-US" altLang="en-US" sz="1800" dirty="0">
              <a:latin typeface="Consolas" pitchFamily="49" charset="0"/>
              <a:cs typeface="Consolas" pitchFamily="49" charset="0"/>
            </a:endParaRPr>
          </a:p>
          <a:p>
            <a:pPr eaLnBrk="1" hangingPunct="1">
              <a:spcBef>
                <a:spcPct val="0"/>
              </a:spcBef>
              <a:buFontTx/>
              <a:buNone/>
            </a:pPr>
            <a:r>
              <a:rPr lang="en-US" altLang="en-US" sz="1800" dirty="0" smtClean="0">
                <a:latin typeface="Consolas" pitchFamily="49" charset="0"/>
                <a:cs typeface="Consolas" pitchFamily="49" charset="0"/>
              </a:rPr>
              <a:t>main(String </a:t>
            </a:r>
            <a:r>
              <a:rPr lang="en-US" altLang="en-US" sz="1800" dirty="0">
                <a:latin typeface="Consolas" pitchFamily="49" charset="0"/>
                <a:cs typeface="Consolas" pitchFamily="49" charset="0"/>
              </a:rPr>
              <a:t>[] args)</a:t>
            </a:r>
          </a:p>
          <a:p>
            <a:pPr eaLnBrk="1" hangingPunct="1">
              <a:spcBef>
                <a:spcPct val="0"/>
              </a:spcBef>
              <a:buFontTx/>
              <a:buNone/>
            </a:pPr>
            <a:r>
              <a:rPr lang="en-US" altLang="en-US" sz="1800" dirty="0">
                <a:latin typeface="Consolas" pitchFamily="49" charset="0"/>
                <a:cs typeface="Consolas" pitchFamily="49" charset="0"/>
              </a:rPr>
              <a:t>{</a:t>
            </a:r>
          </a:p>
          <a:p>
            <a:pPr eaLnBrk="1" hangingPunct="1">
              <a:spcBef>
                <a:spcPct val="0"/>
              </a:spcBef>
              <a:buFontTx/>
              <a:buNone/>
            </a:pPr>
            <a:r>
              <a:rPr lang="en-US" altLang="en-US" sz="1800" dirty="0">
                <a:latin typeface="Consolas" pitchFamily="49" charset="0"/>
                <a:cs typeface="Consolas" pitchFamily="49" charset="0"/>
              </a:rPr>
              <a:t>    Scanner &lt;</a:t>
            </a:r>
            <a:r>
              <a:rPr lang="en-US" altLang="en-US" sz="1800" i="1" dirty="0">
                <a:latin typeface="Consolas" pitchFamily="49" charset="0"/>
                <a:cs typeface="Consolas" pitchFamily="49" charset="0"/>
              </a:rPr>
              <a:t>name of scanner</a:t>
            </a:r>
            <a:r>
              <a:rPr lang="en-US" altLang="en-US" sz="1800" dirty="0">
                <a:latin typeface="Consolas" pitchFamily="49" charset="0"/>
                <a:cs typeface="Consolas" pitchFamily="49" charset="0"/>
              </a:rPr>
              <a:t>&gt; = new </a:t>
            </a:r>
            <a:r>
              <a:rPr lang="en-US" altLang="en-US" sz="1800" dirty="0" smtClean="0">
                <a:latin typeface="Consolas" pitchFamily="49" charset="0"/>
                <a:cs typeface="Consolas" pitchFamily="49" charset="0"/>
              </a:rPr>
              <a:t>Scanner(System.in</a:t>
            </a:r>
            <a:r>
              <a:rPr lang="en-US" altLang="en-US" sz="1800" dirty="0">
                <a:latin typeface="Consolas" pitchFamily="49" charset="0"/>
                <a:cs typeface="Consolas" pitchFamily="49" charset="0"/>
              </a:rPr>
              <a:t>);</a:t>
            </a:r>
          </a:p>
          <a:p>
            <a:pPr eaLnBrk="1" hangingPunct="1">
              <a:spcBef>
                <a:spcPct val="0"/>
              </a:spcBef>
              <a:buFontTx/>
              <a:buNone/>
            </a:pPr>
            <a:r>
              <a:rPr lang="en-US" altLang="en-US" sz="1800" dirty="0">
                <a:latin typeface="Consolas" pitchFamily="49" charset="0"/>
                <a:cs typeface="Consolas" pitchFamily="49" charset="0"/>
              </a:rPr>
              <a:t>    &lt;</a:t>
            </a:r>
            <a:r>
              <a:rPr lang="en-US" altLang="en-US" sz="1800" i="1" dirty="0">
                <a:latin typeface="Consolas" pitchFamily="49" charset="0"/>
                <a:cs typeface="Consolas" pitchFamily="49" charset="0"/>
              </a:rPr>
              <a:t>variable</a:t>
            </a:r>
            <a:r>
              <a:rPr lang="en-US" altLang="en-US" sz="1800" dirty="0">
                <a:latin typeface="Consolas" pitchFamily="49" charset="0"/>
                <a:cs typeface="Consolas" pitchFamily="49" charset="0"/>
              </a:rPr>
              <a:t>&gt; = &lt;</a:t>
            </a:r>
            <a:r>
              <a:rPr lang="en-US" altLang="en-US" sz="1800" i="1" dirty="0">
                <a:latin typeface="Consolas" pitchFamily="49" charset="0"/>
                <a:cs typeface="Consolas" pitchFamily="49" charset="0"/>
              </a:rPr>
              <a:t>name of scanner</a:t>
            </a:r>
            <a:r>
              <a:rPr lang="en-US" altLang="en-US" sz="1800" dirty="0">
                <a:latin typeface="Consolas" pitchFamily="49" charset="0"/>
                <a:cs typeface="Consolas" pitchFamily="49" charset="0"/>
              </a:rPr>
              <a:t>&gt;.&lt;</a:t>
            </a:r>
            <a:r>
              <a:rPr lang="en-US" altLang="en-US" sz="1800" i="1" dirty="0">
                <a:latin typeface="Consolas" pitchFamily="49" charset="0"/>
                <a:cs typeface="Consolas" pitchFamily="49" charset="0"/>
              </a:rPr>
              <a:t>method</a:t>
            </a:r>
            <a:r>
              <a:rPr lang="en-US" altLang="en-US" sz="1800" dirty="0" smtClean="0">
                <a:latin typeface="Consolas" pitchFamily="49" charset="0"/>
                <a:cs typeface="Consolas" pitchFamily="49" charset="0"/>
              </a:rPr>
              <a:t>&gt;(); </a:t>
            </a:r>
            <a:endParaRPr lang="en-US" altLang="en-US" sz="1800" dirty="0">
              <a:latin typeface="Consolas" pitchFamily="49" charset="0"/>
              <a:cs typeface="Consolas" pitchFamily="49" charset="0"/>
            </a:endParaRPr>
          </a:p>
          <a:p>
            <a:pPr eaLnBrk="1" hangingPunct="1">
              <a:spcBef>
                <a:spcPct val="0"/>
              </a:spcBef>
              <a:buFontTx/>
              <a:buNone/>
            </a:pPr>
            <a:r>
              <a:rPr lang="en-US" altLang="en-US" sz="1800" dirty="0">
                <a:latin typeface="Consolas" pitchFamily="49" charset="0"/>
                <a:cs typeface="Consolas" pitchFamily="49" charset="0"/>
              </a:rPr>
              <a:t>}</a:t>
            </a:r>
          </a:p>
        </p:txBody>
      </p:sp>
      <p:grpSp>
        <p:nvGrpSpPr>
          <p:cNvPr id="9" name="Group 8"/>
          <p:cNvGrpSpPr/>
          <p:nvPr/>
        </p:nvGrpSpPr>
        <p:grpSpPr>
          <a:xfrm>
            <a:off x="4772026" y="1385887"/>
            <a:ext cx="4371974" cy="2531269"/>
            <a:chOff x="4772026" y="1385887"/>
            <a:chExt cx="4371974" cy="2531269"/>
          </a:xfrm>
        </p:grpSpPr>
        <p:sp>
          <p:nvSpPr>
            <p:cNvPr id="2" name="TextBox 1"/>
            <p:cNvSpPr txBox="1"/>
            <p:nvPr/>
          </p:nvSpPr>
          <p:spPr>
            <a:xfrm>
              <a:off x="7416800" y="1385887"/>
              <a:ext cx="1727200" cy="885825"/>
            </a:xfrm>
            <a:prstGeom prst="rect">
              <a:avLst/>
            </a:prstGeom>
            <a:noFill/>
            <a:ln w="0">
              <a:noFill/>
            </a:ln>
          </p:spPr>
          <p:txBody>
            <a:bodyPr wrap="square" lIns="0" rtlCol="0">
              <a:noAutofit/>
            </a:bodyPr>
            <a:lstStyle/>
            <a:p>
              <a:r>
                <a:rPr lang="en-US" sz="1800" b="1" dirty="0" smtClean="0">
                  <a:solidFill>
                    <a:srgbClr val="FF0000"/>
                  </a:solidFill>
                </a:rPr>
                <a:t>Creating scanner entity (object)</a:t>
              </a:r>
            </a:p>
          </p:txBody>
        </p:sp>
        <p:cxnSp>
          <p:nvCxnSpPr>
            <p:cNvPr id="4" name="Straight Arrow Connector 3"/>
            <p:cNvCxnSpPr/>
            <p:nvPr/>
          </p:nvCxnSpPr>
          <p:spPr bwMode="auto">
            <a:xfrm flipH="1">
              <a:off x="4772026" y="1962150"/>
              <a:ext cx="2644774" cy="1955006"/>
            </a:xfrm>
            <a:prstGeom prst="straightConnector1">
              <a:avLst/>
            </a:prstGeom>
            <a:noFill/>
            <a:ln w="38100" cap="flat" cmpd="sng" algn="ctr">
              <a:solidFill>
                <a:srgbClr val="FF0000"/>
              </a:solidFill>
              <a:prstDash val="solid"/>
              <a:round/>
              <a:headEnd type="none" w="sm" len="sm"/>
              <a:tailEnd type="triangle"/>
            </a:ln>
            <a:effectLst/>
          </p:spPr>
        </p:cxnSp>
      </p:grpSp>
      <p:grpSp>
        <p:nvGrpSpPr>
          <p:cNvPr id="8" name="Group 7"/>
          <p:cNvGrpSpPr/>
          <p:nvPr/>
        </p:nvGrpSpPr>
        <p:grpSpPr>
          <a:xfrm>
            <a:off x="4275139" y="4368006"/>
            <a:ext cx="4914898" cy="1568847"/>
            <a:chOff x="4275139" y="4368006"/>
            <a:chExt cx="4914898" cy="1568847"/>
          </a:xfrm>
        </p:grpSpPr>
        <p:sp>
          <p:nvSpPr>
            <p:cNvPr id="10" name="TextBox 9"/>
            <p:cNvSpPr txBox="1"/>
            <p:nvPr/>
          </p:nvSpPr>
          <p:spPr>
            <a:xfrm>
              <a:off x="7851775" y="5051028"/>
              <a:ext cx="1338262" cy="885825"/>
            </a:xfrm>
            <a:prstGeom prst="rect">
              <a:avLst/>
            </a:prstGeom>
            <a:noFill/>
            <a:ln w="0">
              <a:noFill/>
            </a:ln>
          </p:spPr>
          <p:txBody>
            <a:bodyPr wrap="square" lIns="0" rtlCol="0">
              <a:noAutofit/>
            </a:bodyPr>
            <a:lstStyle/>
            <a:p>
              <a:r>
                <a:rPr lang="en-US" sz="1800" b="1" dirty="0" smtClean="0">
                  <a:solidFill>
                    <a:srgbClr val="FF0000"/>
                  </a:solidFill>
                </a:rPr>
                <a:t>Getting user input with a method</a:t>
              </a:r>
            </a:p>
          </p:txBody>
        </p:sp>
        <p:cxnSp>
          <p:nvCxnSpPr>
            <p:cNvPr id="11" name="Straight Arrow Connector 10"/>
            <p:cNvCxnSpPr/>
            <p:nvPr/>
          </p:nvCxnSpPr>
          <p:spPr bwMode="auto">
            <a:xfrm flipH="1" flipV="1">
              <a:off x="4275139" y="4368006"/>
              <a:ext cx="3544886" cy="1366044"/>
            </a:xfrm>
            <a:prstGeom prst="straightConnector1">
              <a:avLst/>
            </a:prstGeom>
            <a:noFill/>
            <a:ln w="38100" cap="flat" cmpd="sng" algn="ctr">
              <a:solidFill>
                <a:srgbClr val="FF0000"/>
              </a:solidFill>
              <a:prstDash val="solid"/>
              <a:round/>
              <a:headEnd type="none" w="sm" len="sm"/>
              <a:tailEnd type="triangle"/>
            </a:ln>
            <a:effectLst/>
          </p:spPr>
        </p:cxnSp>
      </p:grpSp>
    </p:spTree>
    <p:extLst>
      <p:ext uri="{BB962C8B-B14F-4D97-AF65-F5344CB8AC3E}">
        <p14:creationId xmlns:p14="http://schemas.microsoft.com/office/powerpoint/2010/main" val="2541202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dirty="0" smtClean="0"/>
              <a:t>Getting Text Input (2)</a:t>
            </a:r>
          </a:p>
        </p:txBody>
      </p:sp>
      <p:sp>
        <p:nvSpPr>
          <p:cNvPr id="49155" name="Rectangle 3"/>
          <p:cNvSpPr>
            <a:spLocks noGrp="1" noChangeArrowheads="1"/>
          </p:cNvSpPr>
          <p:nvPr>
            <p:ph type="body" idx="1"/>
          </p:nvPr>
        </p:nvSpPr>
        <p:spPr/>
        <p:txBody>
          <a:bodyPr/>
          <a:lstStyle/>
          <a:p>
            <a:pPr>
              <a:lnSpc>
                <a:spcPct val="80000"/>
              </a:lnSpc>
              <a:buFontTx/>
              <a:buNone/>
            </a:pPr>
            <a:r>
              <a:rPr lang="en-CA" altLang="en-US" b="1" dirty="0" smtClean="0"/>
              <a:t>Name of the complete online example</a:t>
            </a:r>
            <a:r>
              <a:rPr lang="en-CA" altLang="en-US" sz="2800" dirty="0" smtClean="0"/>
              <a:t>:</a:t>
            </a:r>
            <a:r>
              <a:rPr lang="en-CA" altLang="en-US" sz="2000" dirty="0" smtClean="0">
                <a:latin typeface="Arial" charset="0"/>
              </a:rPr>
              <a:t> </a:t>
            </a:r>
            <a:r>
              <a:rPr lang="en-CA" altLang="en-US" dirty="0" smtClean="0">
                <a:latin typeface="Consolas" pitchFamily="49" charset="0"/>
                <a:cs typeface="Consolas" pitchFamily="49" charset="0"/>
              </a:rPr>
              <a:t>MyInput1.java</a:t>
            </a:r>
            <a:endParaRPr lang="en-US" altLang="en-US" dirty="0" smtClean="0">
              <a:latin typeface="Consolas" pitchFamily="49" charset="0"/>
              <a:cs typeface="Consolas" pitchFamily="49" charset="0"/>
            </a:endParaRPr>
          </a:p>
          <a:p>
            <a:pPr lvl="1">
              <a:lnSpc>
                <a:spcPct val="80000"/>
              </a:lnSpc>
              <a:buFont typeface="Times New Roman" pitchFamily="18" charset="0"/>
              <a:buNone/>
            </a:pPr>
            <a:endParaRPr lang="en-US" altLang="en-US" dirty="0" smtClean="0">
              <a:latin typeface="Arial" charset="0"/>
            </a:endParaRPr>
          </a:p>
          <a:p>
            <a:pPr lvl="1">
              <a:lnSpc>
                <a:spcPct val="80000"/>
              </a:lnSpc>
              <a:buFont typeface="Times New Roman" pitchFamily="18" charset="0"/>
              <a:buNone/>
            </a:pPr>
            <a:r>
              <a:rPr lang="en-US" altLang="en-US" sz="1800" dirty="0" smtClean="0">
                <a:latin typeface="Consolas" pitchFamily="49" charset="0"/>
                <a:cs typeface="Consolas" pitchFamily="49" charset="0"/>
              </a:rPr>
              <a:t>import java.util.Scanner;</a:t>
            </a:r>
          </a:p>
          <a:p>
            <a:pPr lvl="1">
              <a:lnSpc>
                <a:spcPct val="80000"/>
              </a:lnSpc>
              <a:buFont typeface="Times New Roman" pitchFamily="18" charset="0"/>
              <a:buNone/>
            </a:pPr>
            <a:endParaRPr lang="en-US" altLang="en-US" sz="1800" dirty="0" smtClean="0">
              <a:latin typeface="Consolas" pitchFamily="49" charset="0"/>
              <a:cs typeface="Consolas" pitchFamily="49" charset="0"/>
            </a:endParaRPr>
          </a:p>
          <a:p>
            <a:pPr lvl="1">
              <a:lnSpc>
                <a:spcPct val="80000"/>
              </a:lnSpc>
              <a:buFont typeface="Times New Roman" pitchFamily="18" charset="0"/>
              <a:buNone/>
            </a:pPr>
            <a:r>
              <a:rPr lang="en-US" altLang="en-US" sz="1800" dirty="0" smtClean="0">
                <a:latin typeface="Consolas" pitchFamily="49" charset="0"/>
                <a:cs typeface="Consolas" pitchFamily="49" charset="0"/>
              </a:rPr>
              <a:t>public class MyInput1</a:t>
            </a:r>
          </a:p>
          <a:p>
            <a:pPr lvl="1">
              <a:lnSpc>
                <a:spcPct val="80000"/>
              </a:lnSpc>
              <a:buFont typeface="Times New Roman" pitchFamily="18" charset="0"/>
              <a:buNone/>
            </a:pPr>
            <a:r>
              <a:rPr lang="en-US" altLang="en-US" sz="1800" dirty="0" smtClean="0">
                <a:latin typeface="Consolas" pitchFamily="49" charset="0"/>
                <a:cs typeface="Consolas" pitchFamily="49" charset="0"/>
              </a:rPr>
              <a:t>{</a:t>
            </a:r>
          </a:p>
          <a:p>
            <a:pPr lvl="1">
              <a:lnSpc>
                <a:spcPct val="80000"/>
              </a:lnSpc>
              <a:buFont typeface="Times New Roman" pitchFamily="18" charset="0"/>
              <a:buNone/>
            </a:pPr>
            <a:r>
              <a:rPr lang="en-US" altLang="en-US" sz="1800" dirty="0" smtClean="0">
                <a:latin typeface="Consolas" pitchFamily="49" charset="0"/>
                <a:cs typeface="Consolas" pitchFamily="49" charset="0"/>
              </a:rPr>
              <a:t>    public static void main(String [] args)</a:t>
            </a:r>
          </a:p>
          <a:p>
            <a:pPr lvl="1">
              <a:lnSpc>
                <a:spcPct val="80000"/>
              </a:lnSpc>
              <a:buFont typeface="Times New Roman" pitchFamily="18" charset="0"/>
              <a:buNone/>
            </a:pPr>
            <a:r>
              <a:rPr lang="en-US" altLang="en-US" sz="1800" dirty="0" smtClean="0">
                <a:latin typeface="Consolas" pitchFamily="49" charset="0"/>
                <a:cs typeface="Consolas" pitchFamily="49" charset="0"/>
              </a:rPr>
              <a:t>    {</a:t>
            </a:r>
          </a:p>
          <a:p>
            <a:pPr lvl="1">
              <a:lnSpc>
                <a:spcPct val="80000"/>
              </a:lnSpc>
              <a:buFont typeface="Times New Roman" pitchFamily="18" charset="0"/>
              <a:buNone/>
            </a:pPr>
            <a:r>
              <a:rPr lang="en-US" altLang="en-US" sz="1800" dirty="0" smtClean="0">
                <a:latin typeface="Consolas" pitchFamily="49" charset="0"/>
                <a:cs typeface="Consolas" pitchFamily="49" charset="0"/>
              </a:rPr>
              <a:t>        String name;</a:t>
            </a:r>
          </a:p>
          <a:p>
            <a:pPr lvl="1">
              <a:lnSpc>
                <a:spcPct val="80000"/>
              </a:lnSpc>
              <a:buFont typeface="Times New Roman" pitchFamily="18" charset="0"/>
              <a:buNone/>
            </a:pPr>
            <a:r>
              <a:rPr lang="en-US" altLang="en-US" sz="1800" dirty="0" smtClean="0">
                <a:latin typeface="Consolas" pitchFamily="49" charset="0"/>
                <a:cs typeface="Consolas" pitchFamily="49" charset="0"/>
              </a:rPr>
              <a:t>        int age;</a:t>
            </a:r>
          </a:p>
          <a:p>
            <a:pPr lvl="1">
              <a:lnSpc>
                <a:spcPct val="80000"/>
              </a:lnSpc>
              <a:buFont typeface="Times New Roman" pitchFamily="18" charset="0"/>
              <a:buNone/>
            </a:pPr>
            <a:r>
              <a:rPr lang="en-US" altLang="en-US" sz="1800" dirty="0" smtClean="0">
                <a:latin typeface="Consolas" pitchFamily="49" charset="0"/>
                <a:cs typeface="Consolas" pitchFamily="49" charset="0"/>
              </a:rPr>
              <a:t>        Scanner in = new Scanner(System.in);</a:t>
            </a:r>
          </a:p>
          <a:p>
            <a:pPr lvl="1">
              <a:lnSpc>
                <a:spcPct val="80000"/>
              </a:lnSpc>
              <a:buFont typeface="Times New Roman" pitchFamily="18" charset="0"/>
              <a:buNone/>
            </a:pPr>
            <a:r>
              <a:rPr lang="en-US" altLang="en-US" sz="1800" dirty="0" smtClean="0">
                <a:latin typeface="Consolas" pitchFamily="49" charset="0"/>
                <a:cs typeface="Consolas" pitchFamily="49" charset="0"/>
              </a:rPr>
              <a:t>        System.out.print("Enter your age: ");</a:t>
            </a:r>
          </a:p>
          <a:p>
            <a:pPr lvl="1">
              <a:lnSpc>
                <a:spcPct val="80000"/>
              </a:lnSpc>
              <a:buFont typeface="Times New Roman" pitchFamily="18" charset="0"/>
              <a:buNone/>
            </a:pPr>
            <a:r>
              <a:rPr lang="en-US" altLang="en-US" sz="1800" dirty="0" smtClean="0">
                <a:latin typeface="Consolas" pitchFamily="49" charset="0"/>
                <a:cs typeface="Consolas" pitchFamily="49" charset="0"/>
              </a:rPr>
              <a:t>        age = in.nextInt();</a:t>
            </a:r>
          </a:p>
          <a:p>
            <a:pPr lvl="1">
              <a:lnSpc>
                <a:spcPct val="80000"/>
              </a:lnSpc>
              <a:buFont typeface="Times New Roman" pitchFamily="18" charset="0"/>
              <a:buNone/>
            </a:pPr>
            <a:r>
              <a:rPr lang="en-US" altLang="en-US" sz="1800" dirty="0" smtClean="0">
                <a:latin typeface="Consolas" pitchFamily="49" charset="0"/>
                <a:cs typeface="Consolas" pitchFamily="49" charset="0"/>
              </a:rPr>
              <a:t>        in.nextLine();</a:t>
            </a:r>
          </a:p>
          <a:p>
            <a:pPr lvl="1">
              <a:lnSpc>
                <a:spcPct val="80000"/>
              </a:lnSpc>
              <a:buFont typeface="Times New Roman" pitchFamily="18" charset="0"/>
              <a:buNone/>
            </a:pPr>
            <a:r>
              <a:rPr lang="en-US" altLang="en-US" sz="1800" dirty="0" smtClean="0">
                <a:latin typeface="Consolas" pitchFamily="49" charset="0"/>
                <a:cs typeface="Consolas" pitchFamily="49" charset="0"/>
              </a:rPr>
              <a:t>        System.out.print("Enter your name: ");</a:t>
            </a:r>
          </a:p>
          <a:p>
            <a:pPr lvl="1">
              <a:lnSpc>
                <a:spcPct val="80000"/>
              </a:lnSpc>
              <a:buFont typeface="Times New Roman" pitchFamily="18" charset="0"/>
              <a:buNone/>
            </a:pPr>
            <a:r>
              <a:rPr lang="en-US" altLang="en-US" sz="1800" dirty="0" smtClean="0">
                <a:latin typeface="Consolas" pitchFamily="49" charset="0"/>
                <a:cs typeface="Consolas" pitchFamily="49" charset="0"/>
              </a:rPr>
              <a:t>        name = in.nextLine();</a:t>
            </a:r>
          </a:p>
          <a:p>
            <a:pPr lvl="1">
              <a:lnSpc>
                <a:spcPct val="80000"/>
              </a:lnSpc>
              <a:buFont typeface="Times New Roman" pitchFamily="18" charset="0"/>
              <a:buNone/>
            </a:pPr>
            <a:r>
              <a:rPr lang="en-US" altLang="en-US" sz="1800" dirty="0" smtClean="0">
                <a:latin typeface="Consolas" pitchFamily="49" charset="0"/>
                <a:cs typeface="Consolas" pitchFamily="49" charset="0"/>
              </a:rPr>
              <a:t>        System.out.println("Age: " +age +"\t Name:" + name);</a:t>
            </a:r>
          </a:p>
          <a:p>
            <a:pPr lvl="1">
              <a:lnSpc>
                <a:spcPct val="80000"/>
              </a:lnSpc>
              <a:buFont typeface="Times New Roman" pitchFamily="18" charset="0"/>
              <a:buNone/>
            </a:pPr>
            <a:r>
              <a:rPr lang="en-US" altLang="en-US" sz="1800" dirty="0" smtClean="0">
                <a:latin typeface="Consolas" pitchFamily="49" charset="0"/>
                <a:cs typeface="Consolas" pitchFamily="49" charset="0"/>
              </a:rPr>
              <a:t>    }</a:t>
            </a:r>
          </a:p>
          <a:p>
            <a:pPr lvl="1">
              <a:lnSpc>
                <a:spcPct val="80000"/>
              </a:lnSpc>
              <a:buFont typeface="Times New Roman" pitchFamily="18" charset="0"/>
              <a:buNone/>
            </a:pPr>
            <a:r>
              <a:rPr lang="en-US" altLang="en-US" sz="1800" dirty="0" smtClean="0">
                <a:latin typeface="Consolas" pitchFamily="49" charset="0"/>
                <a:cs typeface="Consolas" pitchFamily="49" charset="0"/>
              </a:rPr>
              <a:t>}</a:t>
            </a:r>
          </a:p>
        </p:txBody>
      </p:sp>
    </p:spTree>
    <p:extLst>
      <p:ext uri="{BB962C8B-B14F-4D97-AF65-F5344CB8AC3E}">
        <p14:creationId xmlns:p14="http://schemas.microsoft.com/office/powerpoint/2010/main" val="30690056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dirty="0" smtClean="0"/>
              <a:t>Useful Methods Of Class Scanner</a:t>
            </a:r>
            <a:r>
              <a:rPr lang="en-US" altLang="en-US" baseline="30000" dirty="0" smtClean="0"/>
              <a:t>1</a:t>
            </a:r>
          </a:p>
        </p:txBody>
      </p:sp>
      <p:sp>
        <p:nvSpPr>
          <p:cNvPr id="50179" name="Rectangle 3"/>
          <p:cNvSpPr>
            <a:spLocks noGrp="1" noChangeArrowheads="1"/>
          </p:cNvSpPr>
          <p:nvPr>
            <p:ph type="body" idx="1"/>
          </p:nvPr>
        </p:nvSpPr>
        <p:spPr/>
        <p:txBody>
          <a:bodyPr/>
          <a:lstStyle/>
          <a:p>
            <a:r>
              <a:rPr lang="en-US" altLang="en-US" sz="2000" dirty="0" smtClean="0">
                <a:latin typeface="Consolas" pitchFamily="49" charset="0"/>
                <a:cs typeface="Consolas" pitchFamily="49" charset="0"/>
              </a:rPr>
              <a:t>nextInt()</a:t>
            </a:r>
          </a:p>
          <a:p>
            <a:r>
              <a:rPr lang="en-US" altLang="en-US" sz="2000" dirty="0" smtClean="0">
                <a:latin typeface="Consolas" pitchFamily="49" charset="0"/>
                <a:cs typeface="Consolas" pitchFamily="49" charset="0"/>
              </a:rPr>
              <a:t>nextLong()</a:t>
            </a:r>
          </a:p>
          <a:p>
            <a:r>
              <a:rPr lang="en-US" altLang="en-US" sz="2000" dirty="0" smtClean="0">
                <a:latin typeface="Consolas" pitchFamily="49" charset="0"/>
                <a:cs typeface="Consolas" pitchFamily="49" charset="0"/>
              </a:rPr>
              <a:t>nextFloat()</a:t>
            </a:r>
          </a:p>
          <a:p>
            <a:r>
              <a:rPr lang="en-US" altLang="en-US" sz="2000" dirty="0" smtClean="0">
                <a:latin typeface="Consolas" pitchFamily="49" charset="0"/>
                <a:cs typeface="Consolas" pitchFamily="49" charset="0"/>
              </a:rPr>
              <a:t>nextDouble()</a:t>
            </a:r>
          </a:p>
          <a:p>
            <a:r>
              <a:rPr lang="en-US" altLang="en-US" sz="2000" dirty="0" smtClean="0">
                <a:latin typeface="Consolas" pitchFamily="49" charset="0"/>
                <a:cs typeface="Consolas" pitchFamily="49" charset="0"/>
              </a:rPr>
              <a:t>nextLine()</a:t>
            </a:r>
          </a:p>
        </p:txBody>
      </p:sp>
      <p:sp>
        <p:nvSpPr>
          <p:cNvPr id="50180" name="Rectangle 4"/>
          <p:cNvSpPr>
            <a:spLocks noChangeArrowheads="1"/>
          </p:cNvSpPr>
          <p:nvPr/>
        </p:nvSpPr>
        <p:spPr bwMode="auto">
          <a:xfrm>
            <a:off x="0" y="6553200"/>
            <a:ext cx="54072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US" altLang="en-US" sz="1400" dirty="0">
                <a:latin typeface="Arial" charset="0"/>
              </a:rPr>
              <a:t>1 Online documentation: http://</a:t>
            </a:r>
            <a:r>
              <a:rPr lang="en-US" altLang="en-US" sz="1400" dirty="0" smtClean="0">
                <a:latin typeface="Arial" charset="0"/>
              </a:rPr>
              <a:t>docs.oracle.com/javase/8/docs/api</a:t>
            </a:r>
            <a:r>
              <a:rPr lang="en-US" altLang="en-US" sz="1400" dirty="0">
                <a:latin typeface="Arial" charset="0"/>
              </a:rPr>
              <a:t>/</a:t>
            </a:r>
          </a:p>
        </p:txBody>
      </p:sp>
    </p:spTree>
    <p:extLst>
      <p:ext uri="{BB962C8B-B14F-4D97-AF65-F5344CB8AC3E}">
        <p14:creationId xmlns:p14="http://schemas.microsoft.com/office/powerpoint/2010/main" val="302044742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dirty="0" smtClean="0"/>
              <a:t>Reading A Single Character</a:t>
            </a:r>
          </a:p>
        </p:txBody>
      </p:sp>
      <p:sp>
        <p:nvSpPr>
          <p:cNvPr id="122883" name="Rectangle 3"/>
          <p:cNvSpPr>
            <a:spLocks noGrp="1" noChangeArrowheads="1"/>
          </p:cNvSpPr>
          <p:nvPr>
            <p:ph type="body" idx="1"/>
          </p:nvPr>
        </p:nvSpPr>
        <p:spPr/>
        <p:txBody>
          <a:bodyPr/>
          <a:lstStyle/>
          <a:p>
            <a:r>
              <a:rPr lang="en-US" altLang="en-US" dirty="0" smtClean="0"/>
              <a:t>Text menu driven programs may require this capability.</a:t>
            </a:r>
          </a:p>
          <a:p>
            <a:r>
              <a:rPr lang="en-US" altLang="en-US" dirty="0" smtClean="0"/>
              <a:t>Example:</a:t>
            </a:r>
          </a:p>
          <a:p>
            <a:pPr lvl="1">
              <a:buFont typeface="Times New Roman" pitchFamily="18" charset="0"/>
              <a:buNone/>
            </a:pPr>
            <a:r>
              <a:rPr lang="en-US" altLang="en-US" sz="1800" dirty="0" smtClean="0">
                <a:latin typeface="Consolas" panose="020B0609020204030204" pitchFamily="49" charset="0"/>
                <a:cs typeface="Consolas" panose="020B0609020204030204" pitchFamily="49" charset="0"/>
              </a:rPr>
              <a:t>GAME OPTIONS</a:t>
            </a:r>
          </a:p>
          <a:p>
            <a:pPr lvl="1">
              <a:buFont typeface="Times New Roman" pitchFamily="18" charset="0"/>
              <a:buNone/>
            </a:pPr>
            <a:r>
              <a:rPr lang="en-US" altLang="en-US" sz="1800" dirty="0" smtClean="0">
                <a:latin typeface="Consolas" panose="020B0609020204030204" pitchFamily="49" charset="0"/>
                <a:cs typeface="Consolas" panose="020B0609020204030204" pitchFamily="49" charset="0"/>
              </a:rPr>
              <a:t>(a)dd a new player</a:t>
            </a:r>
          </a:p>
          <a:p>
            <a:pPr lvl="1">
              <a:buFont typeface="Times New Roman" pitchFamily="18" charset="0"/>
              <a:buNone/>
            </a:pPr>
            <a:r>
              <a:rPr lang="en-US" altLang="en-US" sz="1800" dirty="0" smtClean="0">
                <a:latin typeface="Consolas" panose="020B0609020204030204" pitchFamily="49" charset="0"/>
                <a:cs typeface="Consolas" panose="020B0609020204030204" pitchFamily="49" charset="0"/>
              </a:rPr>
              <a:t>(l)oad a saved game</a:t>
            </a:r>
          </a:p>
          <a:p>
            <a:pPr lvl="1">
              <a:buFont typeface="Times New Roman" pitchFamily="18" charset="0"/>
              <a:buNone/>
            </a:pPr>
            <a:r>
              <a:rPr lang="en-US" altLang="en-US" sz="1800" dirty="0" smtClean="0">
                <a:latin typeface="Consolas" panose="020B0609020204030204" pitchFamily="49" charset="0"/>
                <a:cs typeface="Consolas" panose="020B0609020204030204" pitchFamily="49" charset="0"/>
              </a:rPr>
              <a:t>(s)ave game</a:t>
            </a:r>
          </a:p>
          <a:p>
            <a:pPr lvl="1">
              <a:buFont typeface="Times New Roman" pitchFamily="18" charset="0"/>
              <a:buNone/>
            </a:pPr>
            <a:r>
              <a:rPr lang="en-US" altLang="en-US" sz="1800" dirty="0" smtClean="0">
                <a:latin typeface="Consolas" panose="020B0609020204030204" pitchFamily="49" charset="0"/>
                <a:cs typeface="Consolas" panose="020B0609020204030204" pitchFamily="49" charset="0"/>
              </a:rPr>
              <a:t>(q)uit game</a:t>
            </a:r>
          </a:p>
          <a:p>
            <a:r>
              <a:rPr lang="en-US" altLang="en-US" dirty="0" smtClean="0"/>
              <a:t>There’s different ways of handling this problem but one approach is to extract the first character from the string.</a:t>
            </a:r>
          </a:p>
          <a:p>
            <a:r>
              <a:rPr lang="en-US" altLang="en-US" dirty="0" smtClean="0"/>
              <a:t>Partial example:</a:t>
            </a:r>
          </a:p>
          <a:p>
            <a:pPr lvl="1">
              <a:buFont typeface="Times New Roman" pitchFamily="18" charset="0"/>
              <a:buNone/>
            </a:pPr>
            <a:r>
              <a:rPr lang="en-US" altLang="en-US" sz="1800" dirty="0" smtClean="0">
                <a:latin typeface="Consolas" pitchFamily="49" charset="0"/>
                <a:cs typeface="Consolas" pitchFamily="49" charset="0"/>
              </a:rPr>
              <a:t>String s = "boo";</a:t>
            </a:r>
          </a:p>
          <a:p>
            <a:pPr lvl="1">
              <a:buFont typeface="Times New Roman" pitchFamily="18" charset="0"/>
              <a:buNone/>
            </a:pPr>
            <a:r>
              <a:rPr lang="en-US" altLang="en-US" sz="1800" dirty="0" smtClean="0">
                <a:latin typeface="Consolas" pitchFamily="49" charset="0"/>
                <a:cs typeface="Consolas" pitchFamily="49" charset="0"/>
              </a:rPr>
              <a:t>System.out.println(s.charAt(0));</a:t>
            </a:r>
          </a:p>
        </p:txBody>
      </p:sp>
    </p:spTree>
    <p:extLst>
      <p:ext uri="{BB962C8B-B14F-4D97-AF65-F5344CB8AC3E}">
        <p14:creationId xmlns:p14="http://schemas.microsoft.com/office/powerpoint/2010/main" val="13088428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88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288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288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288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288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2883">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2883">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288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288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288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Input: A Common Issue</a:t>
            </a:r>
            <a:endParaRPr lang="en-CA" dirty="0"/>
          </a:p>
        </p:txBody>
      </p:sp>
      <p:sp>
        <p:nvSpPr>
          <p:cNvPr id="3" name="Content Placeholder 2"/>
          <p:cNvSpPr>
            <a:spLocks noGrp="1"/>
          </p:cNvSpPr>
          <p:nvPr>
            <p:ph idx="1"/>
          </p:nvPr>
        </p:nvSpPr>
        <p:spPr/>
        <p:txBody>
          <a:bodyPr/>
          <a:lstStyle/>
          <a:p>
            <a:r>
              <a:rPr lang="en-US" dirty="0" smtClean="0"/>
              <a:t>Many methods or functions that get non-String input (e.g. numeric) will leave the “End of Line” &lt;EOL&gt; character in the input buffer. (Not Java specific).</a:t>
            </a:r>
          </a:p>
          <a:p>
            <a:pPr lvl="1"/>
            <a:r>
              <a:rPr lang="en-US" dirty="0" smtClean="0"/>
              <a:t>Example when you type in a number you must signal the end of the input by hitting enter.</a:t>
            </a:r>
            <a:endParaRPr lang="en-US" dirty="0"/>
          </a:p>
          <a:p>
            <a:pPr lvl="1"/>
            <a:r>
              <a:rPr lang="en-US" dirty="0" smtClean="0"/>
              <a:t>The enter character signifies that the entry of input has occurred (“end of the line” has been reached) and is a valid String.</a:t>
            </a:r>
          </a:p>
          <a:p>
            <a:r>
              <a:rPr lang="en-US" dirty="0" smtClean="0"/>
              <a:t>This can be a problem if there’s a need to get String input immediately afterward.</a:t>
            </a:r>
          </a:p>
          <a:p>
            <a:pPr lvl="1"/>
            <a:r>
              <a:rPr lang="en-US" dirty="0" smtClean="0"/>
              <a:t>Example: get the user to enter a number and then a String.</a:t>
            </a:r>
          </a:p>
          <a:p>
            <a:r>
              <a:rPr lang="en-US" dirty="0" smtClean="0"/>
              <a:t>Solution: </a:t>
            </a:r>
          </a:p>
          <a:p>
            <a:pPr lvl="1"/>
            <a:r>
              <a:rPr lang="en-US" dirty="0" smtClean="0"/>
              <a:t>After getting non-String input call a function or method immediately afterward that gets String input to remove the EOL from the buffer.</a:t>
            </a:r>
          </a:p>
          <a:p>
            <a:pPr lvl="1"/>
            <a:r>
              <a:rPr lang="en-US" dirty="0" smtClean="0"/>
              <a:t>Then call the function/method a second time to prompt for the String.</a:t>
            </a:r>
            <a:endParaRPr lang="en-CA" dirty="0"/>
          </a:p>
        </p:txBody>
      </p:sp>
    </p:spTree>
    <p:extLst>
      <p:ext uri="{BB962C8B-B14F-4D97-AF65-F5344CB8AC3E}">
        <p14:creationId xmlns:p14="http://schemas.microsoft.com/office/powerpoint/2010/main" val="41918260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dirty="0" smtClean="0"/>
              <a:t>JT’s Note: IDEs</a:t>
            </a:r>
          </a:p>
        </p:txBody>
      </p:sp>
      <p:sp>
        <p:nvSpPr>
          <p:cNvPr id="3" name="Content Placeholder 2"/>
          <p:cNvSpPr>
            <a:spLocks noGrp="1"/>
          </p:cNvSpPr>
          <p:nvPr>
            <p:ph idx="1"/>
          </p:nvPr>
        </p:nvSpPr>
        <p:spPr/>
        <p:txBody>
          <a:bodyPr/>
          <a:lstStyle/>
          <a:p>
            <a:r>
              <a:rPr lang="en-US" altLang="en-US" dirty="0" smtClean="0"/>
              <a:t>There are many graphical development environments available for Java (e.g., Eclipse).</a:t>
            </a:r>
          </a:p>
          <a:p>
            <a:r>
              <a:rPr lang="en-US" altLang="en-US" dirty="0" smtClean="0"/>
              <a:t>Learning one or more these environments prior to embarking on employment would be a valuable experience.</a:t>
            </a:r>
          </a:p>
          <a:p>
            <a:r>
              <a:rPr lang="en-US" altLang="en-US" dirty="0" smtClean="0"/>
              <a:t>However it is not recommended that you use them for this course.</a:t>
            </a:r>
          </a:p>
          <a:p>
            <a:pPr lvl="1"/>
            <a:r>
              <a:rPr lang="en-US" altLang="en-US" dirty="0" smtClean="0"/>
              <a:t>You may have drastic problems configuring the environment (e.g., if you have to use example starting code).</a:t>
            </a:r>
          </a:p>
          <a:p>
            <a:pPr lvl="1"/>
            <a:r>
              <a:rPr lang="en-US" altLang="en-US" dirty="0" smtClean="0"/>
              <a:t>It’s easier programming without an IDE and then learning one later than the opposite (not all development teams can/will use them).</a:t>
            </a:r>
          </a:p>
          <a:p>
            <a:pPr lvl="1"/>
            <a:r>
              <a:rPr lang="en-US" altLang="en-US" dirty="0" smtClean="0"/>
              <a:t>With the size of the programs you will see in this class it would be a good learning experience to ‘work without a net’. </a:t>
            </a:r>
          </a:p>
          <a:p>
            <a:pPr lvl="2"/>
            <a:r>
              <a:rPr lang="en-US" altLang="en-US" dirty="0" smtClean="0"/>
              <a:t>Because you have to do it all yourself you will likely learn things better.</a:t>
            </a:r>
          </a:p>
        </p:txBody>
      </p:sp>
    </p:spTree>
    <p:extLst>
      <p:ext uri="{BB962C8B-B14F-4D97-AF65-F5344CB8AC3E}">
        <p14:creationId xmlns:p14="http://schemas.microsoft.com/office/powerpoint/2010/main" val="11309211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Input: Example Solution</a:t>
            </a:r>
            <a:endParaRPr lang="en-CA" dirty="0"/>
          </a:p>
        </p:txBody>
      </p:sp>
      <p:sp>
        <p:nvSpPr>
          <p:cNvPr id="3" name="Content Placeholder 2"/>
          <p:cNvSpPr>
            <a:spLocks noGrp="1"/>
          </p:cNvSpPr>
          <p:nvPr>
            <p:ph idx="1"/>
          </p:nvPr>
        </p:nvSpPr>
        <p:spPr/>
        <p:txBody>
          <a:bodyPr/>
          <a:lstStyle/>
          <a:p>
            <a:r>
              <a:rPr lang="en-US" b="1" dirty="0" smtClean="0"/>
              <a:t>Name of the complete </a:t>
            </a:r>
            <a:r>
              <a:rPr lang="en-US" b="1" dirty="0"/>
              <a:t>online example</a:t>
            </a:r>
            <a:r>
              <a:rPr lang="en-US" dirty="0"/>
              <a:t>: </a:t>
            </a:r>
            <a:r>
              <a:rPr lang="en-US" dirty="0" smtClean="0">
                <a:latin typeface="Consolas" panose="020B0609020204030204" pitchFamily="49" charset="0"/>
              </a:rPr>
              <a:t>MyInput2.java</a:t>
            </a:r>
          </a:p>
          <a:p>
            <a:endParaRPr lang="en-US" dirty="0"/>
          </a:p>
          <a:p>
            <a:pPr marL="447675" lvl="2" indent="0">
              <a:buNone/>
            </a:pPr>
            <a:r>
              <a:rPr lang="en-CA" dirty="0">
                <a:latin typeface="Consolas" panose="020B0609020204030204" pitchFamily="49" charset="0"/>
              </a:rPr>
              <a:t>public class MyInput2</a:t>
            </a:r>
          </a:p>
          <a:p>
            <a:pPr marL="447675" lvl="2" indent="0">
              <a:buNone/>
            </a:pPr>
            <a:r>
              <a:rPr lang="en-CA" dirty="0">
                <a:latin typeface="Consolas" panose="020B0609020204030204" pitchFamily="49" charset="0"/>
              </a:rPr>
              <a:t>{</a:t>
            </a:r>
          </a:p>
          <a:p>
            <a:pPr marL="447675" lvl="2" indent="0">
              <a:buNone/>
            </a:pPr>
            <a:r>
              <a:rPr lang="en-CA" dirty="0">
                <a:latin typeface="Consolas" panose="020B0609020204030204" pitchFamily="49" charset="0"/>
              </a:rPr>
              <a:t>    public static void </a:t>
            </a:r>
            <a:r>
              <a:rPr lang="en-CA" dirty="0" smtClean="0">
                <a:latin typeface="Consolas" panose="020B0609020204030204" pitchFamily="49" charset="0"/>
              </a:rPr>
              <a:t>main(String </a:t>
            </a:r>
            <a:r>
              <a:rPr lang="en-CA" dirty="0">
                <a:latin typeface="Consolas" panose="020B0609020204030204" pitchFamily="49" charset="0"/>
              </a:rPr>
              <a:t>[] args)</a:t>
            </a:r>
          </a:p>
          <a:p>
            <a:pPr marL="447675" lvl="2" indent="0">
              <a:buNone/>
            </a:pPr>
            <a:r>
              <a:rPr lang="en-CA" dirty="0">
                <a:latin typeface="Consolas" panose="020B0609020204030204" pitchFamily="49" charset="0"/>
              </a:rPr>
              <a:t>    {</a:t>
            </a:r>
          </a:p>
          <a:p>
            <a:pPr marL="447675" lvl="2" indent="0">
              <a:buNone/>
            </a:pPr>
            <a:r>
              <a:rPr lang="en-CA" dirty="0">
                <a:latin typeface="Consolas" panose="020B0609020204030204" pitchFamily="49" charset="0"/>
              </a:rPr>
              <a:t>        String name;</a:t>
            </a:r>
          </a:p>
          <a:p>
            <a:pPr marL="447675" lvl="2" indent="0">
              <a:buNone/>
            </a:pPr>
            <a:r>
              <a:rPr lang="en-CA" dirty="0">
                <a:latin typeface="Consolas" panose="020B0609020204030204" pitchFamily="49" charset="0"/>
              </a:rPr>
              <a:t>        int age;</a:t>
            </a:r>
          </a:p>
          <a:p>
            <a:pPr marL="447675" lvl="2" indent="0">
              <a:buNone/>
            </a:pPr>
            <a:r>
              <a:rPr lang="en-CA" dirty="0">
                <a:latin typeface="Consolas" panose="020B0609020204030204" pitchFamily="49" charset="0"/>
              </a:rPr>
              <a:t>        Scanner in = new </a:t>
            </a:r>
            <a:r>
              <a:rPr lang="en-CA" dirty="0" smtClean="0">
                <a:latin typeface="Consolas" panose="020B0609020204030204" pitchFamily="49" charset="0"/>
              </a:rPr>
              <a:t>Scanner(System.in</a:t>
            </a:r>
            <a:r>
              <a:rPr lang="en-CA" dirty="0">
                <a:latin typeface="Consolas" panose="020B0609020204030204" pitchFamily="49" charset="0"/>
              </a:rPr>
              <a:t>);</a:t>
            </a:r>
          </a:p>
          <a:p>
            <a:pPr marL="447675" lvl="2" indent="0">
              <a:buNone/>
            </a:pPr>
            <a:r>
              <a:rPr lang="en-CA" dirty="0">
                <a:latin typeface="Consolas" panose="020B0609020204030204" pitchFamily="49" charset="0"/>
              </a:rPr>
              <a:t>        </a:t>
            </a:r>
            <a:r>
              <a:rPr lang="en-CA" dirty="0" smtClean="0">
                <a:latin typeface="Consolas" panose="020B0609020204030204" pitchFamily="49" charset="0"/>
              </a:rPr>
              <a:t>System.out.print("</a:t>
            </a:r>
            <a:r>
              <a:rPr lang="en-CA" dirty="0">
                <a:latin typeface="Consolas" panose="020B0609020204030204" pitchFamily="49" charset="0"/>
              </a:rPr>
              <a:t>Enter your age: ");</a:t>
            </a:r>
          </a:p>
          <a:p>
            <a:pPr marL="447675" lvl="2" indent="0">
              <a:buNone/>
            </a:pPr>
            <a:r>
              <a:rPr lang="en-CA" dirty="0">
                <a:latin typeface="Consolas" panose="020B0609020204030204" pitchFamily="49" charset="0"/>
              </a:rPr>
              <a:t>        age = </a:t>
            </a:r>
            <a:r>
              <a:rPr lang="en-CA" dirty="0" smtClean="0">
                <a:latin typeface="Consolas" panose="020B0609020204030204" pitchFamily="49" charset="0"/>
              </a:rPr>
              <a:t>in.nextInt();</a:t>
            </a:r>
          </a:p>
          <a:p>
            <a:pPr marL="447675" lvl="2" indent="0">
              <a:buNone/>
            </a:pPr>
            <a:r>
              <a:rPr lang="en-US" dirty="0">
                <a:latin typeface="Consolas" panose="020B0609020204030204" pitchFamily="49" charset="0"/>
              </a:rPr>
              <a:t> </a:t>
            </a:r>
            <a:r>
              <a:rPr lang="en-US" dirty="0" smtClean="0">
                <a:latin typeface="Consolas" panose="020B0609020204030204" pitchFamily="49" charset="0"/>
              </a:rPr>
              <a:t>       in.nextLine(); </a:t>
            </a:r>
            <a:r>
              <a:rPr lang="en-US" dirty="0" smtClean="0">
                <a:solidFill>
                  <a:srgbClr val="0000FF"/>
                </a:solidFill>
                <a:latin typeface="Consolas" panose="020B0609020204030204" pitchFamily="49" charset="0"/>
              </a:rPr>
              <a:t>//Solution</a:t>
            </a:r>
            <a:endParaRPr lang="en-CA" dirty="0">
              <a:solidFill>
                <a:srgbClr val="0000FF"/>
              </a:solidFill>
              <a:latin typeface="Consolas" panose="020B0609020204030204" pitchFamily="49" charset="0"/>
            </a:endParaRPr>
          </a:p>
          <a:p>
            <a:pPr marL="447675" lvl="2" indent="0">
              <a:buNone/>
            </a:pPr>
            <a:r>
              <a:rPr lang="en-CA" dirty="0">
                <a:latin typeface="Consolas" panose="020B0609020204030204" pitchFamily="49" charset="0"/>
              </a:rPr>
              <a:t>        </a:t>
            </a:r>
            <a:r>
              <a:rPr lang="en-CA" dirty="0" smtClean="0">
                <a:latin typeface="Consolas" panose="020B0609020204030204" pitchFamily="49" charset="0"/>
              </a:rPr>
              <a:t>System.out.print("</a:t>
            </a:r>
            <a:r>
              <a:rPr lang="en-CA" dirty="0">
                <a:latin typeface="Consolas" panose="020B0609020204030204" pitchFamily="49" charset="0"/>
              </a:rPr>
              <a:t>Enter your name: ");</a:t>
            </a:r>
          </a:p>
          <a:p>
            <a:pPr marL="447675" lvl="2" indent="0">
              <a:buNone/>
            </a:pPr>
            <a:r>
              <a:rPr lang="en-CA" dirty="0">
                <a:latin typeface="Consolas" panose="020B0609020204030204" pitchFamily="49" charset="0"/>
              </a:rPr>
              <a:t>        name = </a:t>
            </a:r>
            <a:r>
              <a:rPr lang="en-CA" dirty="0" smtClean="0">
                <a:latin typeface="Consolas" panose="020B0609020204030204" pitchFamily="49" charset="0"/>
              </a:rPr>
              <a:t>in.nextLine();</a:t>
            </a:r>
            <a:endParaRPr lang="en-CA" dirty="0">
              <a:latin typeface="Consolas" panose="020B0609020204030204" pitchFamily="49" charset="0"/>
            </a:endParaRPr>
          </a:p>
          <a:p>
            <a:pPr marL="447675" lvl="2" indent="0">
              <a:buNone/>
            </a:pPr>
            <a:r>
              <a:rPr lang="en-CA" dirty="0">
                <a:latin typeface="Consolas" panose="020B0609020204030204" pitchFamily="49" charset="0"/>
              </a:rPr>
              <a:t>        </a:t>
            </a:r>
            <a:r>
              <a:rPr lang="en-CA" dirty="0" smtClean="0">
                <a:latin typeface="Consolas" panose="020B0609020204030204" pitchFamily="49" charset="0"/>
              </a:rPr>
              <a:t>System.out.println("</a:t>
            </a:r>
            <a:r>
              <a:rPr lang="en-CA" dirty="0">
                <a:latin typeface="Consolas" panose="020B0609020204030204" pitchFamily="49" charset="0"/>
              </a:rPr>
              <a:t>Hi " + name + " you're " </a:t>
            </a:r>
            <a:endParaRPr lang="en-CA" dirty="0" smtClean="0">
              <a:latin typeface="Consolas" panose="020B0609020204030204" pitchFamily="49" charset="0"/>
            </a:endParaRPr>
          </a:p>
          <a:p>
            <a:pPr marL="447675" lvl="2" indent="0">
              <a:buNone/>
            </a:pPr>
            <a:r>
              <a:rPr lang="en-CA" dirty="0">
                <a:latin typeface="Consolas" panose="020B0609020204030204" pitchFamily="49" charset="0"/>
              </a:rPr>
              <a:t> </a:t>
            </a:r>
            <a:r>
              <a:rPr lang="en-CA" dirty="0" smtClean="0">
                <a:latin typeface="Consolas" panose="020B0609020204030204" pitchFamily="49" charset="0"/>
              </a:rPr>
              <a:t>        + </a:t>
            </a:r>
            <a:r>
              <a:rPr lang="en-CA" dirty="0">
                <a:latin typeface="Consolas" panose="020B0609020204030204" pitchFamily="49" charset="0"/>
              </a:rPr>
              <a:t>age);</a:t>
            </a:r>
          </a:p>
          <a:p>
            <a:pPr marL="447675" lvl="2" indent="0">
              <a:buNone/>
            </a:pPr>
            <a:r>
              <a:rPr lang="en-CA" dirty="0">
                <a:latin typeface="Consolas" panose="020B0609020204030204" pitchFamily="49" charset="0"/>
              </a:rPr>
              <a:t>    }</a:t>
            </a:r>
          </a:p>
          <a:p>
            <a:pPr marL="447675" lvl="2" indent="0">
              <a:buNone/>
            </a:pPr>
            <a:r>
              <a:rPr lang="en-CA" dirty="0">
                <a:latin typeface="Consolas" panose="020B0609020204030204" pitchFamily="49" charset="0"/>
              </a:rPr>
              <a:t>}</a:t>
            </a:r>
          </a:p>
        </p:txBody>
      </p:sp>
    </p:spTree>
    <p:extLst>
      <p:ext uri="{BB962C8B-B14F-4D97-AF65-F5344CB8AC3E}">
        <p14:creationId xmlns:p14="http://schemas.microsoft.com/office/powerpoint/2010/main" val="104660489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dirty="0" smtClean="0">
                <a:ea typeface="ＭＳ Ｐゴシック" pitchFamily="34" charset="-128"/>
              </a:rPr>
              <a:t>Copyright Notification</a:t>
            </a:r>
          </a:p>
        </p:txBody>
      </p:sp>
      <p:sp>
        <p:nvSpPr>
          <p:cNvPr id="44035" name="Content Placeholder 2"/>
          <p:cNvSpPr>
            <a:spLocks noGrp="1"/>
          </p:cNvSpPr>
          <p:nvPr>
            <p:ph idx="1"/>
          </p:nvPr>
        </p:nvSpPr>
        <p:spPr/>
        <p:txBody>
          <a:bodyPr/>
          <a:lstStyle/>
          <a:p>
            <a:r>
              <a:rPr lang="en-US" altLang="en-US" dirty="0" smtClean="0">
                <a:ea typeface="ＭＳ Ｐゴシック" pitchFamily="34" charset="-128"/>
              </a:rPr>
              <a:t>“Unless otherwise indicated, all images in this presentation are  used with permission from Microsoft.”</a:t>
            </a:r>
          </a:p>
        </p:txBody>
      </p:sp>
      <p:sp>
        <p:nvSpPr>
          <p:cNvPr id="44036" name="Slide Number Placeholder 3"/>
          <p:cNvSpPr>
            <a:spLocks noGrp="1"/>
          </p:cNvSpPr>
          <p:nvPr>
            <p:ph type="sldNum" sz="quarter" idx="4294967295"/>
          </p:nvPr>
        </p:nvSpPr>
        <p:spPr bwMode="auto">
          <a:xfrm>
            <a:off x="117475" y="6665913"/>
            <a:ext cx="854075" cy="1920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har char="•"/>
              <a:defRPr sz="2400">
                <a:solidFill>
                  <a:schemeClr val="tx1"/>
                </a:solidFill>
                <a:latin typeface="Calibri" pitchFamily="34" charset="0"/>
                <a:ea typeface="ＭＳ Ｐゴシック" pitchFamily="34" charset="-128"/>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ea typeface="ＭＳ Ｐゴシック" pitchFamily="34" charset="-128"/>
              </a:defRPr>
            </a:lvl2pPr>
            <a:lvl3pPr marL="1143000" indent="-228600" eaLnBrk="0" hangingPunct="0">
              <a:lnSpc>
                <a:spcPct val="90000"/>
              </a:lnSpc>
              <a:spcBef>
                <a:spcPct val="10000"/>
              </a:spcBef>
              <a:buSzPct val="100000"/>
              <a:buChar char="•"/>
              <a:defRPr>
                <a:solidFill>
                  <a:schemeClr val="tx1"/>
                </a:solidFill>
                <a:latin typeface="Calibri" pitchFamily="34" charset="0"/>
                <a:ea typeface="ＭＳ Ｐゴシック" pitchFamily="34" charset="-128"/>
              </a:defRPr>
            </a:lvl3pPr>
            <a:lvl4pPr marL="1600200" indent="-228600" eaLnBrk="0" hangingPunct="0">
              <a:spcBef>
                <a:spcPct val="10000"/>
              </a:spcBef>
              <a:defRPr>
                <a:solidFill>
                  <a:schemeClr val="tx1"/>
                </a:solidFill>
                <a:latin typeface="Calibri" pitchFamily="34" charset="0"/>
                <a:ea typeface="ＭＳ Ｐゴシック" pitchFamily="34" charset="-128"/>
              </a:defRPr>
            </a:lvl4pPr>
            <a:lvl5pPr marL="2057400" indent="-228600" eaLnBrk="0" hangingPunct="0">
              <a:spcBef>
                <a:spcPct val="10000"/>
              </a:spcBef>
              <a:defRPr>
                <a:solidFill>
                  <a:schemeClr val="tx1"/>
                </a:solidFill>
                <a:latin typeface="Calibri" pitchFamily="34" charset="0"/>
                <a:ea typeface="ＭＳ Ｐゴシック" pitchFamily="34" charset="-128"/>
              </a:defRPr>
            </a:lvl5pPr>
            <a:lvl6pPr marL="25146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900" dirty="0" smtClean="0">
                <a:solidFill>
                  <a:srgbClr val="898989"/>
                </a:solidFill>
                <a:latin typeface="Arial" charset="0"/>
              </a:rPr>
              <a:t>slide </a:t>
            </a:r>
            <a:fld id="{EE00C841-22E5-43E9-8D3D-9E5687F501B7}" type="slidenum">
              <a:rPr lang="en-US" altLang="en-US" sz="900" smtClean="0">
                <a:solidFill>
                  <a:srgbClr val="898989"/>
                </a:solidFill>
                <a:latin typeface="Arial" charset="0"/>
              </a:rPr>
              <a:pPr eaLnBrk="1" hangingPunct="1">
                <a:spcBef>
                  <a:spcPct val="0"/>
                </a:spcBef>
                <a:buFontTx/>
                <a:buNone/>
              </a:pPr>
              <a:t>61</a:t>
            </a:fld>
            <a:endParaRPr lang="en-US" altLang="en-US" sz="900" dirty="0" smtClean="0">
              <a:solidFill>
                <a:srgbClr val="898989"/>
              </a:solidFill>
              <a:latin typeface="Arial" charset="0"/>
            </a:endParaRPr>
          </a:p>
        </p:txBody>
      </p:sp>
    </p:spTree>
    <p:extLst>
      <p:ext uri="{BB962C8B-B14F-4D97-AF65-F5344CB8AC3E}">
        <p14:creationId xmlns:p14="http://schemas.microsoft.com/office/powerpoint/2010/main" val="18844749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IDEs: Bottom Line</a:t>
            </a:r>
            <a:endParaRPr lang="en-CA" dirty="0"/>
          </a:p>
        </p:txBody>
      </p:sp>
      <p:sp>
        <p:nvSpPr>
          <p:cNvPr id="3" name="Content Placeholder 2"/>
          <p:cNvSpPr>
            <a:spLocks noGrp="1"/>
          </p:cNvSpPr>
          <p:nvPr>
            <p:ph idx="1"/>
          </p:nvPr>
        </p:nvSpPr>
        <p:spPr/>
        <p:txBody>
          <a:bodyPr/>
          <a:lstStyle/>
          <a:p>
            <a:r>
              <a:rPr lang="en-US" altLang="en-US" dirty="0" smtClean="0"/>
              <a:t>Assignments must be submitted in the form of </a:t>
            </a:r>
            <a:r>
              <a:rPr lang="en-US" altLang="en-US" dirty="0" smtClean="0">
                <a:latin typeface="Consolas" panose="020B0609020204030204" pitchFamily="49" charset="0"/>
                <a:cs typeface="Consolas" panose="020B0609020204030204" pitchFamily="49" charset="0"/>
              </a:rPr>
              <a:t>.java </a:t>
            </a:r>
            <a:r>
              <a:rPr lang="en-US" altLang="en-US" dirty="0" smtClean="0"/>
              <a:t>text files that will compile and run on the computer science network.</a:t>
            </a:r>
          </a:p>
          <a:p>
            <a:endParaRPr lang="en-US" altLang="en-US" dirty="0"/>
          </a:p>
          <a:p>
            <a:endParaRPr lang="en-US" altLang="en-US" dirty="0" smtClean="0"/>
          </a:p>
          <a:p>
            <a:endParaRPr lang="en-US" altLang="en-US" dirty="0"/>
          </a:p>
          <a:p>
            <a:r>
              <a:rPr lang="en-US" altLang="en-US" dirty="0" smtClean="0"/>
              <a:t>If </a:t>
            </a:r>
            <a:r>
              <a:rPr lang="en-US" altLang="en-US" dirty="0"/>
              <a:t>you have problems with the IDE </a:t>
            </a:r>
            <a:r>
              <a:rPr lang="en-US" altLang="en-US" dirty="0" smtClean="0"/>
              <a:t>or getting your programs to work on our network then </a:t>
            </a:r>
            <a:r>
              <a:rPr lang="en-US" altLang="en-US" dirty="0"/>
              <a:t>you will likely be on your own.</a:t>
            </a:r>
          </a:p>
          <a:p>
            <a:endParaRPr lang="en-CA" dirty="0"/>
          </a:p>
        </p:txBody>
      </p:sp>
      <p:sp>
        <p:nvSpPr>
          <p:cNvPr id="4" name="Rectangle 3"/>
          <p:cNvSpPr/>
          <p:nvPr/>
        </p:nvSpPr>
        <p:spPr bwMode="auto">
          <a:xfrm>
            <a:off x="5859005" y="1739846"/>
            <a:ext cx="2884681" cy="1363571"/>
          </a:xfrm>
          <a:prstGeom prst="rect">
            <a:avLst/>
          </a:prstGeom>
          <a:solidFill>
            <a:srgbClr val="FFFFCC"/>
          </a:solidFill>
          <a:ln w="38100" cap="flat" cmpd="sng" algn="ctr">
            <a:solidFill>
              <a:schemeClr val="tx1"/>
            </a:solidFill>
            <a:prstDash val="solid"/>
            <a:round/>
            <a:headEnd type="none" w="sm" len="sm"/>
            <a:tailEnd type="none"/>
          </a:ln>
          <a:effectLst/>
        </p:spPr>
        <p:txBody>
          <a:bodyPr rtlCol="0" anchor="t" anchorCtr="0"/>
          <a:lstStyle/>
          <a:p>
            <a:r>
              <a:rPr lang="en-US" sz="1600" b="1" dirty="0" smtClean="0"/>
              <a:t>Remote learning version</a:t>
            </a:r>
            <a:r>
              <a:rPr lang="en-US" sz="1600" dirty="0" smtClean="0"/>
              <a:t>: program needs to work in the latest version of Java when run compiled and run through a command line</a:t>
            </a:r>
            <a:endParaRPr lang="en-CA" sz="1600" dirty="0" smtClean="0"/>
          </a:p>
        </p:txBody>
      </p:sp>
    </p:spTree>
    <p:extLst>
      <p:ext uri="{BB962C8B-B14F-4D97-AF65-F5344CB8AC3E}">
        <p14:creationId xmlns:p14="http://schemas.microsoft.com/office/powerpoint/2010/main" val="876236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Official Online Java Documentation</a:t>
            </a:r>
            <a:endParaRPr lang="en-US" dirty="0"/>
          </a:p>
        </p:txBody>
      </p:sp>
      <p:sp>
        <p:nvSpPr>
          <p:cNvPr id="3" name="Content Placeholder 2"/>
          <p:cNvSpPr>
            <a:spLocks noGrp="1"/>
          </p:cNvSpPr>
          <p:nvPr>
            <p:ph idx="1"/>
          </p:nvPr>
        </p:nvSpPr>
        <p:spPr/>
        <p:txBody>
          <a:bodyPr/>
          <a:lstStyle/>
          <a:p>
            <a:r>
              <a:rPr lang="en-US" dirty="0" smtClean="0"/>
              <a:t>“Getting started” tutorials (last accessed 2021):</a:t>
            </a:r>
          </a:p>
          <a:p>
            <a:pPr lvl="1"/>
            <a:r>
              <a:rPr lang="en-US" dirty="0"/>
              <a:t>http://docs.oracle.com/javase/tutorial/</a:t>
            </a:r>
          </a:p>
        </p:txBody>
      </p:sp>
    </p:spTree>
    <p:extLst>
      <p:ext uri="{BB962C8B-B14F-4D97-AF65-F5344CB8AC3E}">
        <p14:creationId xmlns:p14="http://schemas.microsoft.com/office/powerpoint/2010/main" val="20979539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dirty="0" smtClean="0"/>
              <a:t>Which Java?</a:t>
            </a:r>
          </a:p>
        </p:txBody>
      </p:sp>
      <p:sp>
        <p:nvSpPr>
          <p:cNvPr id="19459" name="Rectangle 3"/>
          <p:cNvSpPr>
            <a:spLocks noGrp="1" noChangeArrowheads="1"/>
          </p:cNvSpPr>
          <p:nvPr>
            <p:ph type="body" idx="1"/>
          </p:nvPr>
        </p:nvSpPr>
        <p:spPr>
          <a:xfrm>
            <a:off x="457200" y="1006475"/>
            <a:ext cx="8178800" cy="5368925"/>
          </a:xfrm>
        </p:spPr>
        <p:txBody>
          <a:bodyPr/>
          <a:lstStyle/>
          <a:p>
            <a:pPr marL="228600" indent="-228600">
              <a:tabLst>
                <a:tab pos="622300" algn="l"/>
              </a:tabLst>
              <a:defRPr/>
            </a:pPr>
            <a:r>
              <a:rPr lang="en-US" dirty="0" smtClean="0"/>
              <a:t>Download link:</a:t>
            </a:r>
          </a:p>
          <a:p>
            <a:pPr marL="342900" lvl="1" indent="-228600">
              <a:tabLst>
                <a:tab pos="622300" algn="l"/>
              </a:tabLst>
              <a:defRPr/>
            </a:pPr>
            <a:r>
              <a:rPr lang="en-CA" dirty="0">
                <a:hlinkClick r:id="rId2"/>
              </a:rPr>
              <a:t>https://</a:t>
            </a:r>
            <a:r>
              <a:rPr lang="en-CA" dirty="0" smtClean="0">
                <a:hlinkClick r:id="rId2"/>
              </a:rPr>
              <a:t>www.oracle.com/java/technologies/javase-downloads.html</a:t>
            </a:r>
            <a:endParaRPr lang="en-CA" dirty="0" smtClean="0"/>
          </a:p>
          <a:p>
            <a:pPr marL="228600" indent="-228600">
              <a:tabLst>
                <a:tab pos="622300" algn="l"/>
              </a:tabLst>
              <a:defRPr/>
            </a:pPr>
            <a:r>
              <a:rPr lang="en-US" dirty="0" smtClean="0"/>
              <a:t>Java JDK (Java Development Kit), Standard Edition includes:  </a:t>
            </a:r>
          </a:p>
          <a:p>
            <a:pPr marL="622300" lvl="1" indent="-241300">
              <a:tabLst>
                <a:tab pos="622300" algn="l"/>
              </a:tabLst>
              <a:defRPr/>
            </a:pPr>
            <a:r>
              <a:rPr lang="en-US" sz="1800" dirty="0" smtClean="0"/>
              <a:t>J</a:t>
            </a:r>
            <a:r>
              <a:rPr lang="en-US" sz="1800" i="1" u="sng" dirty="0" smtClean="0"/>
              <a:t>D</a:t>
            </a:r>
            <a:r>
              <a:rPr lang="en-US" sz="1800" dirty="0" smtClean="0"/>
              <a:t>K (Java development kit) – for </a:t>
            </a:r>
            <a:r>
              <a:rPr lang="en-US" sz="1800" i="1" dirty="0" smtClean="0"/>
              <a:t>developing</a:t>
            </a:r>
            <a:r>
              <a:rPr lang="en-US" sz="1800" dirty="0" smtClean="0"/>
              <a:t> Java software (creating Java programs).</a:t>
            </a:r>
          </a:p>
          <a:p>
            <a:pPr marL="622300" lvl="1" indent="-241300">
              <a:tabLst>
                <a:tab pos="622300" algn="l"/>
              </a:tabLst>
              <a:defRPr/>
            </a:pPr>
            <a:r>
              <a:rPr lang="en-US" sz="1800" dirty="0" smtClean="0"/>
              <a:t>J</a:t>
            </a:r>
            <a:r>
              <a:rPr lang="en-US" sz="1800" i="1" u="sng" dirty="0" smtClean="0"/>
              <a:t>R</a:t>
            </a:r>
            <a:r>
              <a:rPr lang="en-US" sz="1800" dirty="0" smtClean="0"/>
              <a:t>E (Java Runtime environment) –for </a:t>
            </a:r>
            <a:r>
              <a:rPr lang="en-US" sz="1800" i="1" dirty="0" smtClean="0"/>
              <a:t>running</a:t>
            </a:r>
            <a:r>
              <a:rPr lang="en-US" sz="1800" dirty="0" smtClean="0"/>
              <a:t> pre-created Java programs.</a:t>
            </a:r>
          </a:p>
          <a:p>
            <a:pPr marL="892175" lvl="2" indent="-90488">
              <a:tabLst>
                <a:tab pos="622300" algn="l"/>
              </a:tabLst>
              <a:defRPr/>
            </a:pPr>
            <a:r>
              <a:rPr lang="en-US" sz="1600" dirty="0" smtClean="0"/>
              <a:t>Java Plug-in – a special version of the JRE designed to run through web browsers.</a:t>
            </a:r>
          </a:p>
          <a:p>
            <a:pPr marL="228600" indent="-228600">
              <a:tabLst>
                <a:tab pos="622300" algn="l"/>
              </a:tabLst>
              <a:defRPr/>
            </a:pPr>
            <a:r>
              <a:rPr lang="en-US" dirty="0" smtClean="0"/>
              <a:t>For consistency/fairness: Your graded work will be based on the version of Java installed on the CPSC network</a:t>
            </a:r>
          </a:p>
          <a:p>
            <a:pPr marL="463550" lvl="1" indent="-228600">
              <a:tabLst>
                <a:tab pos="622300" algn="l"/>
              </a:tabLst>
              <a:defRPr/>
            </a:pPr>
            <a:r>
              <a:rPr lang="en-US" sz="1800" dirty="0" smtClean="0"/>
              <a:t>Only run your program using a remote connection program (e.g., SSH to a CPSC Linux computer) or test your code periodically on the network to make sure it’s compatible.</a:t>
            </a:r>
          </a:p>
          <a:p>
            <a:pPr marL="463550" lvl="1" indent="-228600">
              <a:tabLst>
                <a:tab pos="622300" algn="l"/>
              </a:tabLst>
              <a:defRPr/>
            </a:pPr>
            <a:r>
              <a:rPr lang="en-US" sz="1800" dirty="0" smtClean="0"/>
              <a:t>It’s your responsibility to ensure compatibility.</a:t>
            </a:r>
          </a:p>
          <a:p>
            <a:pPr marL="463550" lvl="1" indent="-228600">
              <a:tabLst>
                <a:tab pos="622300" algn="l"/>
              </a:tabLst>
              <a:defRPr/>
            </a:pPr>
            <a:r>
              <a:rPr lang="en-US" sz="1800" dirty="0" smtClean="0"/>
              <a:t>If the program doesn’t work on the Lunix computers in the lab then it will only receive partial marks (at most).</a:t>
            </a:r>
          </a:p>
          <a:p>
            <a:pPr marL="228600" indent="-228600">
              <a:tabLst>
                <a:tab pos="622300" algn="l"/>
              </a:tabLst>
              <a:defRPr/>
            </a:pPr>
            <a:endParaRPr lang="en-US" dirty="0" smtClean="0"/>
          </a:p>
        </p:txBody>
      </p:sp>
      <p:sp>
        <p:nvSpPr>
          <p:cNvPr id="2" name="Rectangle 1"/>
          <p:cNvSpPr/>
          <p:nvPr/>
        </p:nvSpPr>
        <p:spPr bwMode="auto">
          <a:xfrm>
            <a:off x="5486398" y="3443956"/>
            <a:ext cx="2884681" cy="1363571"/>
          </a:xfrm>
          <a:prstGeom prst="rect">
            <a:avLst/>
          </a:prstGeom>
          <a:solidFill>
            <a:srgbClr val="FFFFCC"/>
          </a:solidFill>
          <a:ln w="38100" cap="flat" cmpd="sng" algn="ctr">
            <a:solidFill>
              <a:schemeClr val="tx1"/>
            </a:solidFill>
            <a:prstDash val="solid"/>
            <a:round/>
            <a:headEnd type="none" w="sm" len="sm"/>
            <a:tailEnd type="none"/>
          </a:ln>
          <a:effectLst/>
        </p:spPr>
        <p:txBody>
          <a:bodyPr rtlCol="0" anchor="t" anchorCtr="0"/>
          <a:lstStyle/>
          <a:p>
            <a:r>
              <a:rPr lang="en-US" sz="1600" b="1" dirty="0" smtClean="0"/>
              <a:t>Remote learning version</a:t>
            </a:r>
            <a:r>
              <a:rPr lang="en-US" sz="1600" dirty="0" smtClean="0"/>
              <a:t>: program needs to work in the latest version of Java when run compiled and run through a command line</a:t>
            </a:r>
            <a:endParaRPr lang="en-CA" sz="1600" dirty="0" smtClean="0"/>
          </a:p>
        </p:txBody>
      </p:sp>
    </p:spTree>
    <p:extLst>
      <p:ext uri="{BB962C8B-B14F-4D97-AF65-F5344CB8AC3E}">
        <p14:creationId xmlns:p14="http://schemas.microsoft.com/office/powerpoint/2010/main" val="2754399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459">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459">
                                            <p:txEl>
                                              <p:pRg st="6" end="6"/>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459">
                                            <p:txEl>
                                              <p:pRg st="7" end="7"/>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459">
                                            <p:txEl>
                                              <p:pRg st="8" end="8"/>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459">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anim calcmode="lin" valueType="num">
                                      <p:cBhvr additive="base">
                                        <p:cTn id="45" dur="500" fill="hold"/>
                                        <p:tgtEl>
                                          <p:spTgt spid="2"/>
                                        </p:tgtEl>
                                        <p:attrNameLst>
                                          <p:attrName>ppt_x</p:attrName>
                                        </p:attrNameLst>
                                      </p:cBhvr>
                                      <p:tavLst>
                                        <p:tav tm="0">
                                          <p:val>
                                            <p:strVal val="#ppt_x"/>
                                          </p:val>
                                        </p:tav>
                                        <p:tav tm="100000">
                                          <p:val>
                                            <p:strVal val="#ppt_x"/>
                                          </p:val>
                                        </p:tav>
                                      </p:tavLst>
                                    </p:anim>
                                    <p:anim calcmode="lin" valueType="num">
                                      <p:cBhvr additive="base">
                                        <p:cTn id="4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bldLvl="2"/>
      <p:bldP spid="2" grpId="0" animBg="1"/>
    </p:bldLst>
  </p:timing>
</p:sld>
</file>

<file path=ppt/theme/theme1.xml><?xml version="1.0" encoding="utf-8"?>
<a:theme xmlns:a="http://schemas.openxmlformats.org/drawingml/2006/main" name="evaluation_intro">
  <a:themeElements>
    <a:clrScheme name="">
      <a:dk1>
        <a:srgbClr val="000000"/>
      </a:dk1>
      <a:lt1>
        <a:srgbClr val="33CCFF"/>
      </a:lt1>
      <a:dk2>
        <a:srgbClr val="000000"/>
      </a:dk2>
      <a:lt2>
        <a:srgbClr val="919191"/>
      </a:lt2>
      <a:accent1>
        <a:srgbClr val="618FFD"/>
      </a:accent1>
      <a:accent2>
        <a:srgbClr val="00AE00"/>
      </a:accent2>
      <a:accent3>
        <a:srgbClr val="ADE2FF"/>
      </a:accent3>
      <a:accent4>
        <a:srgbClr val="000000"/>
      </a:accent4>
      <a:accent5>
        <a:srgbClr val="B7C6FE"/>
      </a:accent5>
      <a:accent6>
        <a:srgbClr val="009D00"/>
      </a:accent6>
      <a:hlink>
        <a:srgbClr val="FC0128"/>
      </a:hlink>
      <a:folHlink>
        <a:srgbClr val="CECECE"/>
      </a:folHlink>
    </a:clrScheme>
    <a:fontScheme name="evaluation_intr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CC"/>
        </a:solidFill>
        <a:ln w="38100" cap="flat" cmpd="sng" algn="ctr">
          <a:solidFill>
            <a:schemeClr val="tx1"/>
          </a:solidFill>
          <a:prstDash val="solid"/>
          <a:round/>
          <a:headEnd type="none" w="sm" len="sm"/>
          <a:tailEnd type="none"/>
        </a:ln>
        <a:effectLst/>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sz="1600" dirty="0" smtClean="0"/>
        </a:defPPr>
      </a:lstStyle>
    </a:spDef>
    <a:lnDef>
      <a:spPr bwMode="auto">
        <a:noFill/>
        <a:ln w="38100" cap="flat" cmpd="sng" algn="ctr">
          <a:solidFill>
            <a:schemeClr val="tx1"/>
          </a:solidFill>
          <a:prstDash val="solid"/>
          <a:round/>
          <a:headEnd type="none" w="sm" len="sm"/>
          <a:tailEnd type="none"/>
        </a:ln>
        <a:effectLst/>
      </a:spPr>
      <a:bodyPr/>
      <a:lstStyle/>
    </a:lnDef>
    <a:txDef>
      <a:spPr>
        <a:noFill/>
        <a:ln w="0">
          <a:noFill/>
        </a:ln>
      </a:spPr>
      <a:bodyPr wrap="square" lIns="0" rtlCol="0">
        <a:noAutofit/>
      </a:bodyPr>
      <a:lstStyle>
        <a:defPPr>
          <a:defRPr sz="1800" dirty="0" smtClean="0"/>
        </a:defPPr>
      </a:lstStyle>
    </a:txDef>
  </a:objectDefaults>
  <a:extraClrSchemeLst>
    <a:extraClrScheme>
      <a:clrScheme name="evaluation_intro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valuation_intr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evaluation_intro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valuation_intro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valuation_intro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valuation_intro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evaluation_intro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D:\@Courses\CPSC_481\PRESENT\evaluation_intro.ppt</Template>
  <TotalTime>33011</TotalTime>
  <Pages>8</Pages>
  <Words>4245</Words>
  <Application>Microsoft Office PowerPoint</Application>
  <PresentationFormat>On-screen Show (4:3)</PresentationFormat>
  <Paragraphs>701</Paragraphs>
  <Slides>61</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61</vt:i4>
      </vt:variant>
    </vt:vector>
  </HeadingPairs>
  <TitlesOfParts>
    <vt:vector size="67" baseType="lpstr">
      <vt:lpstr>ＭＳ Ｐゴシック</vt:lpstr>
      <vt:lpstr>Arial</vt:lpstr>
      <vt:lpstr>Calibri</vt:lpstr>
      <vt:lpstr>Consolas</vt:lpstr>
      <vt:lpstr>Times New Roman</vt:lpstr>
      <vt:lpstr>evaluation_intro</vt:lpstr>
      <vt:lpstr>Introduction To Java Programming</vt:lpstr>
      <vt:lpstr>Java: Write Once, Run Anywhere</vt:lpstr>
      <vt:lpstr>Java: Write Once, Run Anywhere</vt:lpstr>
      <vt:lpstr>Java: Write Once, Run Anywhere (2)</vt:lpstr>
      <vt:lpstr>Java: Write Once, Run Anywhere (3)</vt:lpstr>
      <vt:lpstr>JT’s Note: IDEs</vt:lpstr>
      <vt:lpstr>IDEs: Bottom Line</vt:lpstr>
      <vt:lpstr>Official Online Java Documentation</vt:lpstr>
      <vt:lpstr>Which Java?</vt:lpstr>
      <vt:lpstr>Getting Java Setup</vt:lpstr>
      <vt:lpstr>Setting The Path For Java</vt:lpstr>
      <vt:lpstr>Alternative: Simple But A Hack</vt:lpstr>
      <vt:lpstr>Compilation</vt:lpstr>
      <vt:lpstr>Compiled Programs With Different  Operating Systems: Multiple Compilers Needed</vt:lpstr>
      <vt:lpstr>A High Level View Of Translating/Executing Java Programs</vt:lpstr>
      <vt:lpstr>A High Level View Of Translating/Executing Java Programs (2)</vt:lpstr>
      <vt:lpstr>Java Syntax Requirements To Compile A Program</vt:lpstr>
      <vt:lpstr>Compiling And Running A Java Program (Windows)</vt:lpstr>
      <vt:lpstr>Step 1: Example Of Saving (Notepad)</vt:lpstr>
      <vt:lpstr>Step 1: Example Of Saving (WordPad)</vt:lpstr>
      <vt:lpstr>Step 1: Example Of Saving (Notepad++)</vt:lpstr>
      <vt:lpstr>Step 2: Starting A Command Line (Windows Cmd)</vt:lpstr>
      <vt:lpstr>Step 3A: Compile The Program</vt:lpstr>
      <vt:lpstr>Step 3B: Run The Program</vt:lpstr>
      <vt:lpstr>General Rule: Creating/Running Programs</vt:lpstr>
      <vt:lpstr>Documentation / Comments</vt:lpstr>
      <vt:lpstr>Review: What Should You Document</vt:lpstr>
      <vt:lpstr>Important Note</vt:lpstr>
      <vt:lpstr>Java Output: Common Methods (~Function)</vt:lpstr>
      <vt:lpstr>Java Output: Specifics</vt:lpstr>
      <vt:lpstr>Output : Some Escape Sequences For Formatting</vt:lpstr>
      <vt:lpstr>Variables</vt:lpstr>
      <vt:lpstr>Using Variables: A Contrast</vt:lpstr>
      <vt:lpstr>Declaring Variables: Syntax</vt:lpstr>
      <vt:lpstr>Some Built-In Types Of Variables In Java</vt:lpstr>
      <vt:lpstr>Location Of Variable Declarations</vt:lpstr>
      <vt:lpstr>Java Strings</vt:lpstr>
      <vt:lpstr>Common String Methods</vt:lpstr>
      <vt:lpstr>A String Example</vt:lpstr>
      <vt:lpstr>A String Example (2)</vt:lpstr>
      <vt:lpstr>Style Hint: Initializing Variables</vt:lpstr>
      <vt:lpstr>Formatting Output: Elective Topic</vt:lpstr>
      <vt:lpstr>Formatting Output (2): Elective Topic </vt:lpstr>
      <vt:lpstr>Java Constants (“Final”)</vt:lpstr>
      <vt:lpstr>Location Of Constant Declarations</vt:lpstr>
      <vt:lpstr>Variable Naming Conventions In Java</vt:lpstr>
      <vt:lpstr>Some Java Keywords (Avoid Using As Identifiers)</vt:lpstr>
      <vt:lpstr>Common Operators</vt:lpstr>
      <vt:lpstr>Post/Pre Operators</vt:lpstr>
      <vt:lpstr>Post/Pre Decrement</vt:lpstr>
      <vt:lpstr>Post/Pre Operators</vt:lpstr>
      <vt:lpstr>Casting: Converting Between Types</vt:lpstr>
      <vt:lpstr>Casting: Structure And Examples</vt:lpstr>
      <vt:lpstr>Accessing Pre-Created Java Libraries</vt:lpstr>
      <vt:lpstr>Getting Text Input</vt:lpstr>
      <vt:lpstr>Getting Text Input (2)</vt:lpstr>
      <vt:lpstr>Useful Methods Of Class Scanner1</vt:lpstr>
      <vt:lpstr>Reading A Single Character</vt:lpstr>
      <vt:lpstr>Getting Input: A Common Issue</vt:lpstr>
      <vt:lpstr>Getting Input: Example Solution</vt:lpstr>
      <vt:lpstr>Copyright Notification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Java programming introduction</dc:title>
  <dc:creator>James Tam</dc:creator>
  <cp:keywords>Writing a Java program;compiling and translating Java;Documentation;Variables;Input;Output</cp:keywords>
  <cp:lastModifiedBy>James Tam</cp:lastModifiedBy>
  <cp:revision>3250</cp:revision>
  <cp:lastPrinted>1998-08-16T21:06:56Z</cp:lastPrinted>
  <dcterms:created xsi:type="dcterms:W3CDTF">1995-08-18T10:27:02Z</dcterms:created>
  <dcterms:modified xsi:type="dcterms:W3CDTF">2021-01-06T23:48:47Z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1</vt:i4>
  </property>
  <property fmtid="{D5CDD505-2E9C-101B-9397-08002B2CF9AE}" pid="7" name="MailAddress">
    <vt:lpwstr>saul@cpsc.ucalgary.ca</vt:lpwstr>
  </property>
  <property fmtid="{D5CDD505-2E9C-101B-9397-08002B2CF9AE}" pid="8" name="HomePage">
    <vt:lpwstr>http://www.cpsc.ucalgary.ca/~saul</vt:lpwstr>
  </property>
  <property fmtid="{D5CDD505-2E9C-101B-9397-08002B2CF9AE}" pid="9" name="Other">
    <vt:lpwstr>Saul Greenberg, _x000d_
Department of Computer Science, _x000d_
University of Calgary,  _x000d_
Calgary, Alberta CANADA_x000d_
T2N 1N4</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false</vt:bool>
  </property>
  <property fmtid="{D5CDD505-2E9C-101B-9397-08002B2CF9AE}" pid="13" name="BackColor">
    <vt:i4>16777215</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D:\@www\grouplab\saul\481\topics</vt:lpwstr>
  </property>
</Properties>
</file>