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4"/>
  </p:notesMasterIdLst>
  <p:handoutMasterIdLst>
    <p:handoutMasterId r:id="rId25"/>
  </p:handoutMasterIdLst>
  <p:sldIdLst>
    <p:sldId id="288" r:id="rId2"/>
    <p:sldId id="393" r:id="rId3"/>
    <p:sldId id="394" r:id="rId4"/>
    <p:sldId id="411" r:id="rId5"/>
    <p:sldId id="395" r:id="rId6"/>
    <p:sldId id="396" r:id="rId7"/>
    <p:sldId id="397" r:id="rId8"/>
    <p:sldId id="398" r:id="rId9"/>
    <p:sldId id="399" r:id="rId10"/>
    <p:sldId id="400" r:id="rId11"/>
    <p:sldId id="401" r:id="rId12"/>
    <p:sldId id="402" r:id="rId13"/>
    <p:sldId id="403" r:id="rId14"/>
    <p:sldId id="404" r:id="rId15"/>
    <p:sldId id="405" r:id="rId16"/>
    <p:sldId id="406" r:id="rId17"/>
    <p:sldId id="407" r:id="rId18"/>
    <p:sldId id="408" r:id="rId19"/>
    <p:sldId id="409" r:id="rId20"/>
    <p:sldId id="410" r:id="rId21"/>
    <p:sldId id="291" r:id="rId22"/>
    <p:sldId id="286" r:id="rId2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22" clrIdx="0">
    <p:extLst/>
  </p:cmAuthor>
  <p:cmAuthor id="2" name="sysman" initials="s" lastIdx="3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FFFF"/>
    <a:srgbClr val="FFFFCC"/>
    <a:srgbClr val="00FFFF"/>
    <a:srgbClr val="808000"/>
    <a:srgbClr val="FFFF99"/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02" autoAdjust="0"/>
    <p:restoredTop sz="95765" autoAdjust="0"/>
  </p:normalViewPr>
  <p:slideViewPr>
    <p:cSldViewPr snapToGrid="0">
      <p:cViewPr varScale="1">
        <p:scale>
          <a:sx n="94" d="100"/>
          <a:sy n="94" d="100"/>
        </p:scale>
        <p:origin x="81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1692" y="-1710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r>
              <a:rPr lang="en-US" dirty="0"/>
              <a:t>Object-Oriented hierarchies, code reuse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fld id="{2289C6B7-9301-44DE-8D81-9A819A8A84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2272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fld id="{43A8DCC8-54E2-4CF7-A726-5D6F93D5C1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3136900" y="8853488"/>
            <a:ext cx="735013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064" tIns="46123" rIns="89064" bIns="46123">
            <a:spAutoFit/>
          </a:bodyPr>
          <a:lstStyle>
            <a:lvl1pPr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dirty="0" smtClean="0"/>
              <a:t>Page </a:t>
            </a:r>
            <a:fld id="{A42003A9-B7A6-4B6D-B0EE-60CE0DF16ED0}" type="slidenum">
              <a:rPr lang="en-US" altLang="en-US" sz="1200" smtClean="0"/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dirty="0" smtClean="0"/>
          </a:p>
        </p:txBody>
      </p:sp>
      <p:sp>
        <p:nvSpPr>
          <p:cNvPr id="4301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29150" cy="3471862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6" name="Rectangle 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36" tIns="47713" rIns="93836" bIns="47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90088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5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447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09" indent="-285734" defTabSz="952447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2937" indent="-228587" defTabSz="952447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111" indent="-228587" defTabSz="952447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287" indent="-228587" defTabSz="952447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461" indent="-228587" defTabSz="952447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635" indent="-228587" defTabSz="952447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8811" indent="-228587" defTabSz="952447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5985" indent="-228587" defTabSz="952447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fld id="{CBCBA7AD-EA14-41B7-821D-89A9F5FA4044}" type="slidenum">
              <a:rPr lang="en-US" altLang="en-US" sz="1000">
                <a:latin typeface="Times New Roman" pitchFamily="18" charset="0"/>
              </a:rPr>
              <a:pPr>
                <a:defRPr/>
              </a:pPr>
              <a:t>1</a:t>
            </a:fld>
            <a:endParaRPr lang="en-US" altLang="en-US" sz="1000" dirty="0">
              <a:latin typeface="Times New Roman" pitchFamily="18" charset="0"/>
            </a:endParaRPr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37314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636467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5790"/>
            <a:ext cx="5140960" cy="41833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5141795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5790"/>
            <a:ext cx="5140960" cy="41833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765979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2963945-020C-465E-A15F-181D7ACE578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9605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5790"/>
            <a:ext cx="5140960" cy="41833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155809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5790"/>
            <a:ext cx="5140960" cy="41833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57425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5790"/>
            <a:ext cx="5140960" cy="41833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96958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41300" y="139700"/>
            <a:ext cx="87757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CA" altLang="en-US" dirty="0" smtClean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232775" y="6629400"/>
            <a:ext cx="911225" cy="23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baseline="0" dirty="0" smtClean="0">
                <a:latin typeface="Garamond" panose="02020404030301010803" pitchFamily="18" charset="0"/>
              </a:rPr>
              <a:t>James Tam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609859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4950" y="303213"/>
            <a:ext cx="2051050" cy="6173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1800" y="303213"/>
            <a:ext cx="6000750" cy="6173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02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303213"/>
            <a:ext cx="8166100" cy="522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22800" y="1108075"/>
            <a:ext cx="4013200" cy="2608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22800" y="3868738"/>
            <a:ext cx="4013200" cy="26082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687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31775" indent="-231775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864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3425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21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54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58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9059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69490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74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303213"/>
            <a:ext cx="81661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Slide Title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08075"/>
            <a:ext cx="8178800" cy="536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Body Text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auto">
          <a:xfrm>
            <a:off x="241300" y="139700"/>
            <a:ext cx="87757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CA" altLang="en-US" dirty="0" smtClean="0"/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auto">
          <a:xfrm>
            <a:off x="8232775" y="6629400"/>
            <a:ext cx="911225" cy="23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baseline="0" dirty="0" smtClean="0">
                <a:latin typeface="Garamond" panose="02020404030301010803" pitchFamily="18" charset="0"/>
              </a:rPr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10" r:id="rId1"/>
    <p:sldLayoutId id="2147484599" r:id="rId2"/>
    <p:sldLayoutId id="2147484600" r:id="rId3"/>
    <p:sldLayoutId id="2147484601" r:id="rId4"/>
    <p:sldLayoutId id="2147484602" r:id="rId5"/>
    <p:sldLayoutId id="2147484603" r:id="rId6"/>
    <p:sldLayoutId id="2147484604" r:id="rId7"/>
    <p:sldLayoutId id="2147484605" r:id="rId8"/>
    <p:sldLayoutId id="2147484606" r:id="rId9"/>
    <p:sldLayoutId id="2147484607" r:id="rId10"/>
    <p:sldLayoutId id="214748460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bldLvl="2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9pPr>
    </p:titleStyle>
    <p:bodyStyle>
      <a:lvl1pPr marL="111125" indent="-111125" algn="l" rtl="0" eaLnBrk="0" fontAlgn="base" hangingPunct="0">
        <a:spcBef>
          <a:spcPct val="3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346075" indent="-120650" algn="l" rtl="0" eaLnBrk="0" fontAlgn="base" hangingPunct="0">
        <a:spcBef>
          <a:spcPct val="10000"/>
        </a:spcBef>
        <a:spcAft>
          <a:spcPct val="0"/>
        </a:spcAft>
        <a:buSzPct val="100000"/>
        <a:buFont typeface="Times New Roman" pitchFamily="18" charset="0"/>
        <a:buChar char="-"/>
        <a:defRPr sz="2000">
          <a:solidFill>
            <a:schemeClr val="tx1"/>
          </a:solidFill>
          <a:latin typeface="Calibri" panose="020F0502020204030204" pitchFamily="34" charset="0"/>
        </a:defRPr>
      </a:lvl2pPr>
      <a:lvl3pPr marL="568325" indent="-107950" algn="l" rtl="0" eaLnBrk="0" fontAlgn="base" hangingPunct="0">
        <a:lnSpc>
          <a:spcPct val="90000"/>
        </a:lnSpc>
        <a:spcBef>
          <a:spcPct val="10000"/>
        </a:spcBef>
        <a:spcAft>
          <a:spcPct val="0"/>
        </a:spcAft>
        <a:buSzPct val="100000"/>
        <a:buChar char="•"/>
        <a:defRPr>
          <a:solidFill>
            <a:schemeClr val="tx1"/>
          </a:solidFill>
          <a:latin typeface="Calibri" panose="020F0502020204030204" pitchFamily="34" charset="0"/>
        </a:defRPr>
      </a:lvl3pPr>
      <a:lvl4pPr marL="800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</a:defRPr>
      </a:lvl4pPr>
      <a:lvl5pPr marL="10287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</a:defRPr>
      </a:lvl5pPr>
      <a:lvl6pPr marL="14859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6pPr>
      <a:lvl7pPr marL="1943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7pPr>
      <a:lvl8pPr marL="24003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8pPr>
      <a:lvl9pPr marL="28575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allaboutfunandgames.com/wp-content/uploads/2011/11/Checkers.jpg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4800" dirty="0" smtClean="0"/>
              <a:t>Code Reuse Through Hierarchies</a:t>
            </a: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842963" y="5815013"/>
            <a:ext cx="71008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800" baseline="30000" dirty="0">
              <a:latin typeface="Arial" charset="0"/>
            </a:endParaRPr>
          </a:p>
        </p:txBody>
      </p:sp>
      <p:sp>
        <p:nvSpPr>
          <p:cNvPr id="3076" name="Text Box 9"/>
          <p:cNvSpPr txBox="1">
            <a:spLocks noChangeArrowheads="1"/>
          </p:cNvSpPr>
          <p:nvPr/>
        </p:nvSpPr>
        <p:spPr bwMode="auto">
          <a:xfrm>
            <a:off x="1239838" y="3882318"/>
            <a:ext cx="6769100" cy="2247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800" dirty="0"/>
              <a:t>Part </a:t>
            </a:r>
            <a:r>
              <a:rPr lang="en-US" sz="2800" dirty="0" smtClean="0"/>
              <a:t>3: you will learn how interfaces provide a design guide while abstract classes can specify design (abstract methods) but also an common implementation (non-abstract methods) </a:t>
            </a:r>
            <a:endParaRPr lang="en-US" altLang="en-US" sz="28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300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Class VariantBoard (2)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public void movePiece() {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dirty="0" smtClean="0">
                <a:solidFill>
                  <a:srgbClr val="0066FF"/>
                </a:solidFill>
                <a:latin typeface="Consolas" pitchFamily="49" charset="0"/>
                <a:cs typeface="Consolas" pitchFamily="49" charset="0"/>
              </a:rPr>
              <a:t>	      //Get (x, y) coordinates for the source and destination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	      if (moveValid (xS, yS, xD, yD) == true)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dirty="0" smtClean="0">
                <a:solidFill>
                  <a:srgbClr val="0066FF"/>
                </a:solidFill>
                <a:latin typeface="Consolas" pitchFamily="49" charset="0"/>
                <a:cs typeface="Consolas" pitchFamily="49" charset="0"/>
              </a:rPr>
              <a:t>	          // Actually move the piece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dirty="0" smtClean="0">
                <a:solidFill>
                  <a:srgbClr val="0066FF"/>
                </a:solidFill>
                <a:latin typeface="Consolas" pitchFamily="49" charset="0"/>
                <a:cs typeface="Consolas" pitchFamily="49" charset="0"/>
              </a:rPr>
              <a:t>	      else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dirty="0" smtClean="0">
                <a:solidFill>
                  <a:srgbClr val="0066FF"/>
                </a:solidFill>
                <a:latin typeface="Consolas" pitchFamily="49" charset="0"/>
                <a:cs typeface="Consolas" pitchFamily="49" charset="0"/>
              </a:rPr>
              <a:t>	          //Don’t move piece and display error message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public boolean </a:t>
            </a:r>
            <a:r>
              <a:rPr lang="en-US" altLang="en-US" sz="1800" b="1" i="1" dirty="0" smtClean="0">
                <a:latin typeface="Consolas" pitchFamily="49" charset="0"/>
                <a:cs typeface="Consolas" pitchFamily="49" charset="0"/>
              </a:rPr>
              <a:t>moveValid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(int xSource, int ySource, 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                     int xDestination, 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                    int yDestination)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{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	      if (moving straight-forward or straight side-ways)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	    return(true);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	      else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		    return(false);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}  </a:t>
            </a:r>
            <a:r>
              <a:rPr lang="en-US" altLang="en-US" sz="1800" dirty="0" smtClean="0">
                <a:solidFill>
                  <a:srgbClr val="0066FF"/>
                </a:solidFill>
                <a:latin typeface="Consolas" pitchFamily="49" charset="0"/>
                <a:cs typeface="Consolas" pitchFamily="49" charset="0"/>
              </a:rPr>
              <a:t>//End of class VariantBoard</a:t>
            </a:r>
            <a:endParaRPr lang="en-US" altLang="en-US" sz="1800" b="1" dirty="0" smtClean="0">
              <a:solidFill>
                <a:srgbClr val="0066FF"/>
              </a:solidFill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029200"/>
            <a:ext cx="1694329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895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Interfaces: Recapping The Example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dirty="0" smtClean="0"/>
              <a:t>Interface </a:t>
            </a:r>
            <a:r>
              <a:rPr lang="en-US" altLang="en-US" dirty="0" smtClean="0">
                <a:cs typeface="Consolas" pitchFamily="49" charset="0"/>
              </a:rPr>
              <a:t>Board</a:t>
            </a:r>
          </a:p>
          <a:p>
            <a:pPr lvl="1"/>
            <a:r>
              <a:rPr lang="en-US" altLang="en-US" dirty="0" smtClean="0"/>
              <a:t>No state (variable data) or behavior (body of the method is empty)</a:t>
            </a:r>
          </a:p>
          <a:p>
            <a:pPr lvl="1"/>
            <a:r>
              <a:rPr lang="en-US" altLang="en-US" dirty="0" smtClean="0"/>
              <a:t>Specifies the behaviors that a board </a:t>
            </a:r>
            <a:r>
              <a:rPr lang="en-US" altLang="en-US" i="1" dirty="0" smtClean="0"/>
              <a:t>should</a:t>
            </a:r>
            <a:r>
              <a:rPr lang="en-US" altLang="en-US" dirty="0" smtClean="0"/>
              <a:t> exhibit e.g., clear screen</a:t>
            </a:r>
          </a:p>
          <a:p>
            <a:pPr lvl="1"/>
            <a:r>
              <a:rPr lang="en-US" altLang="en-US" dirty="0" smtClean="0"/>
              <a:t>This is done by listing the methods that must be implemented by classes that implement the interface.</a:t>
            </a:r>
          </a:p>
          <a:p>
            <a:r>
              <a:rPr lang="en-US" altLang="en-US" dirty="0" smtClean="0"/>
              <a:t>Class </a:t>
            </a:r>
            <a:r>
              <a:rPr lang="en-US" altLang="en-US" dirty="0" smtClean="0">
                <a:cs typeface="Consolas" pitchFamily="49" charset="0"/>
              </a:rPr>
              <a:t>RegularBoard</a:t>
            </a:r>
            <a:r>
              <a:rPr lang="en-US" altLang="en-US" dirty="0" smtClean="0"/>
              <a:t> and </a:t>
            </a:r>
            <a:r>
              <a:rPr lang="en-US" altLang="en-US" dirty="0" smtClean="0">
                <a:cs typeface="Consolas" pitchFamily="49" charset="0"/>
              </a:rPr>
              <a:t>VariantBoard</a:t>
            </a:r>
            <a:r>
              <a:rPr lang="en-US" altLang="en-US" dirty="0" smtClean="0"/>
              <a:t> </a:t>
            </a:r>
          </a:p>
          <a:p>
            <a:pPr lvl="1"/>
            <a:r>
              <a:rPr lang="en-US" altLang="en-US" dirty="0" smtClean="0"/>
              <a:t>Can have state and methods</a:t>
            </a:r>
          </a:p>
          <a:p>
            <a:pPr lvl="1"/>
            <a:r>
              <a:rPr lang="en-US" altLang="en-US" dirty="0" smtClean="0"/>
              <a:t>They must implement all the methods specified by the interface ‘</a:t>
            </a:r>
            <a:r>
              <a:rPr lang="en-US" altLang="en-US" dirty="0" smtClean="0">
                <a:cs typeface="Consolas" pitchFamily="49" charset="0"/>
              </a:rPr>
              <a:t>Board</a:t>
            </a:r>
            <a:r>
              <a:rPr lang="en-US" altLang="en-US" dirty="0" smtClean="0"/>
              <a:t>’ (but can also implement other methods too)</a:t>
            </a:r>
          </a:p>
          <a:p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565637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Specifying Interfaces In UML</a:t>
            </a:r>
          </a:p>
        </p:txBody>
      </p:sp>
      <p:grpSp>
        <p:nvGrpSpPr>
          <p:cNvPr id="107523" name="Group 4"/>
          <p:cNvGrpSpPr>
            <a:grpSpLocks/>
          </p:cNvGrpSpPr>
          <p:nvPr/>
        </p:nvGrpSpPr>
        <p:grpSpPr bwMode="auto">
          <a:xfrm>
            <a:off x="2771775" y="1681163"/>
            <a:ext cx="3744913" cy="1512887"/>
            <a:chOff x="1655" y="1933"/>
            <a:chExt cx="2359" cy="953"/>
          </a:xfrm>
        </p:grpSpPr>
        <p:sp>
          <p:nvSpPr>
            <p:cNvPr id="107531" name="Rectangle 5"/>
            <p:cNvSpPr>
              <a:spLocks noChangeArrowheads="1"/>
            </p:cNvSpPr>
            <p:nvPr/>
          </p:nvSpPr>
          <p:spPr bwMode="auto">
            <a:xfrm>
              <a:off x="1655" y="1933"/>
              <a:ext cx="2359" cy="953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dirty="0">
                  <a:latin typeface="Arial" charset="0"/>
                </a:rPr>
                <a:t>&lt;&lt; interface &gt;&gt;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i="1" dirty="0">
                  <a:latin typeface="Arial" charset="0"/>
                </a:rPr>
                <a:t>Interface name</a:t>
              </a:r>
            </a:p>
          </p:txBody>
        </p:sp>
        <p:sp>
          <p:nvSpPr>
            <p:cNvPr id="107532" name="Text Box 6"/>
            <p:cNvSpPr txBox="1">
              <a:spLocks noChangeArrowheads="1"/>
            </p:cNvSpPr>
            <p:nvPr/>
          </p:nvSpPr>
          <p:spPr bwMode="auto">
            <a:xfrm>
              <a:off x="1655" y="2478"/>
              <a:ext cx="231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 dirty="0">
                  <a:latin typeface="Arial" charset="0"/>
                </a:rPr>
                <a:t>method specification</a:t>
              </a:r>
            </a:p>
          </p:txBody>
        </p:sp>
        <p:sp>
          <p:nvSpPr>
            <p:cNvPr id="107533" name="Line 7"/>
            <p:cNvSpPr>
              <a:spLocks noChangeShapeType="1"/>
            </p:cNvSpPr>
            <p:nvPr/>
          </p:nvSpPr>
          <p:spPr bwMode="auto">
            <a:xfrm>
              <a:off x="1655" y="2478"/>
              <a:ext cx="235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107524" name="Group 8"/>
          <p:cNvGrpSpPr>
            <a:grpSpLocks/>
          </p:cNvGrpSpPr>
          <p:nvPr/>
        </p:nvGrpSpPr>
        <p:grpSpPr bwMode="auto">
          <a:xfrm>
            <a:off x="2771775" y="3913188"/>
            <a:ext cx="3816350" cy="865187"/>
            <a:chOff x="1655" y="3248"/>
            <a:chExt cx="2404" cy="545"/>
          </a:xfrm>
        </p:grpSpPr>
        <p:sp>
          <p:nvSpPr>
            <p:cNvPr id="107528" name="Rectangle 9"/>
            <p:cNvSpPr>
              <a:spLocks noChangeArrowheads="1"/>
            </p:cNvSpPr>
            <p:nvPr/>
          </p:nvSpPr>
          <p:spPr bwMode="auto">
            <a:xfrm>
              <a:off x="1655" y="3248"/>
              <a:ext cx="2404" cy="545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i="1" dirty="0">
                  <a:latin typeface="Arial" charset="0"/>
                </a:rPr>
                <a:t>Class name</a:t>
              </a:r>
            </a:p>
          </p:txBody>
        </p:sp>
        <p:sp>
          <p:nvSpPr>
            <p:cNvPr id="107529" name="Text Box 10"/>
            <p:cNvSpPr txBox="1">
              <a:spLocks noChangeArrowheads="1"/>
            </p:cNvSpPr>
            <p:nvPr/>
          </p:nvSpPr>
          <p:spPr bwMode="auto">
            <a:xfrm>
              <a:off x="1701" y="3475"/>
              <a:ext cx="235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 dirty="0">
                  <a:latin typeface="Arial" charset="0"/>
                </a:rPr>
                <a:t>method implementation</a:t>
              </a:r>
            </a:p>
          </p:txBody>
        </p:sp>
        <p:sp>
          <p:nvSpPr>
            <p:cNvPr id="107530" name="Line 11"/>
            <p:cNvSpPr>
              <a:spLocks noChangeShapeType="1"/>
            </p:cNvSpPr>
            <p:nvPr/>
          </p:nvSpPr>
          <p:spPr bwMode="auto">
            <a:xfrm>
              <a:off x="1655" y="3475"/>
              <a:ext cx="24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07525" name="AutoShape 12"/>
          <p:cNvSpPr>
            <a:spLocks noChangeArrowheads="1"/>
          </p:cNvSpPr>
          <p:nvPr/>
        </p:nvSpPr>
        <p:spPr bwMode="auto">
          <a:xfrm>
            <a:off x="4427538" y="3192463"/>
            <a:ext cx="574675" cy="287337"/>
          </a:xfrm>
          <a:prstGeom prst="triangle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400" dirty="0">
              <a:latin typeface="Arial" charset="0"/>
            </a:endParaRPr>
          </a:p>
        </p:txBody>
      </p:sp>
      <p:sp>
        <p:nvSpPr>
          <p:cNvPr id="107526" name="Line 13"/>
          <p:cNvSpPr>
            <a:spLocks noChangeShapeType="1"/>
          </p:cNvSpPr>
          <p:nvPr/>
        </p:nvSpPr>
        <p:spPr bwMode="auto">
          <a:xfrm>
            <a:off x="4716463" y="3481388"/>
            <a:ext cx="0" cy="4318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7527" name="Text Box 14"/>
          <p:cNvSpPr txBox="1">
            <a:spLocks noChangeArrowheads="1"/>
          </p:cNvSpPr>
          <p:nvPr/>
        </p:nvSpPr>
        <p:spPr bwMode="auto">
          <a:xfrm>
            <a:off x="4876800" y="3529013"/>
            <a:ext cx="2735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Arial" charset="0"/>
              </a:rPr>
              <a:t>Realization / Implements</a:t>
            </a:r>
          </a:p>
        </p:txBody>
      </p:sp>
    </p:spTree>
    <p:extLst>
      <p:ext uri="{BB962C8B-B14F-4D97-AF65-F5344CB8AC3E}">
        <p14:creationId xmlns:p14="http://schemas.microsoft.com/office/powerpoint/2010/main" val="188089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Alternate UML Representation (Lollipop Notation)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124200" y="1905000"/>
            <a:ext cx="3060700" cy="2809875"/>
            <a:chOff x="2040" y="2296"/>
            <a:chExt cx="1928" cy="1770"/>
          </a:xfrm>
        </p:grpSpPr>
        <p:grpSp>
          <p:nvGrpSpPr>
            <p:cNvPr id="108548" name="Group 5"/>
            <p:cNvGrpSpPr>
              <a:grpSpLocks/>
            </p:cNvGrpSpPr>
            <p:nvPr/>
          </p:nvGrpSpPr>
          <p:grpSpPr bwMode="auto">
            <a:xfrm>
              <a:off x="2040" y="3521"/>
              <a:ext cx="1824" cy="545"/>
              <a:chOff x="2040" y="3248"/>
              <a:chExt cx="1824" cy="545"/>
            </a:xfrm>
          </p:grpSpPr>
          <p:sp>
            <p:nvSpPr>
              <p:cNvPr id="108552" name="Rectangle 6"/>
              <p:cNvSpPr>
                <a:spLocks noChangeArrowheads="1"/>
              </p:cNvSpPr>
              <p:nvPr/>
            </p:nvSpPr>
            <p:spPr bwMode="auto">
              <a:xfrm>
                <a:off x="2040" y="3248"/>
                <a:ext cx="1728" cy="545"/>
              </a:xfrm>
              <a:prstGeom prst="rect">
                <a:avLst/>
              </a:prstGeom>
              <a:noFill/>
              <a:ln w="38100" algn="ctr">
                <a:solidFill>
                  <a:schemeClr val="tx1"/>
                </a:solidFill>
                <a:miter lim="800000"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000" i="1" dirty="0">
                    <a:latin typeface="Arial" charset="0"/>
                  </a:rPr>
                  <a:t>Class name</a:t>
                </a:r>
              </a:p>
            </p:txBody>
          </p:sp>
          <p:sp>
            <p:nvSpPr>
              <p:cNvPr id="108553" name="Text Box 7"/>
              <p:cNvSpPr txBox="1">
                <a:spLocks noChangeArrowheads="1"/>
              </p:cNvSpPr>
              <p:nvPr/>
            </p:nvSpPr>
            <p:spPr bwMode="auto">
              <a:xfrm>
                <a:off x="2136" y="3520"/>
                <a:ext cx="1728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 dirty="0">
                    <a:latin typeface="Arial" charset="0"/>
                  </a:rPr>
                  <a:t>method implementation</a:t>
                </a:r>
              </a:p>
            </p:txBody>
          </p:sp>
          <p:sp>
            <p:nvSpPr>
              <p:cNvPr id="108554" name="Line 8"/>
              <p:cNvSpPr>
                <a:spLocks noChangeShapeType="1"/>
              </p:cNvSpPr>
              <p:nvPr/>
            </p:nvSpPr>
            <p:spPr bwMode="auto">
              <a:xfrm>
                <a:off x="2040" y="3475"/>
                <a:ext cx="172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08549" name="Oval 9"/>
            <p:cNvSpPr>
              <a:spLocks noChangeArrowheads="1"/>
            </p:cNvSpPr>
            <p:nvPr/>
          </p:nvSpPr>
          <p:spPr bwMode="auto">
            <a:xfrm>
              <a:off x="2699" y="2296"/>
              <a:ext cx="363" cy="318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 dirty="0">
                <a:latin typeface="Arial" charset="0"/>
              </a:endParaRPr>
            </a:p>
          </p:txBody>
        </p:sp>
        <p:sp>
          <p:nvSpPr>
            <p:cNvPr id="108550" name="Line 10"/>
            <p:cNvSpPr>
              <a:spLocks noChangeShapeType="1"/>
            </p:cNvSpPr>
            <p:nvPr/>
          </p:nvSpPr>
          <p:spPr bwMode="auto">
            <a:xfrm>
              <a:off x="2880" y="2614"/>
              <a:ext cx="0" cy="90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8551" name="Text Box 11"/>
            <p:cNvSpPr txBox="1">
              <a:spLocks noChangeArrowheads="1"/>
            </p:cNvSpPr>
            <p:nvPr/>
          </p:nvSpPr>
          <p:spPr bwMode="auto">
            <a:xfrm>
              <a:off x="2880" y="2341"/>
              <a:ext cx="1088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i="1" dirty="0">
                  <a:latin typeface="Arial" charset="0"/>
                </a:rPr>
                <a:t>Interface name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17572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Implementing Multiple Interfaces</a:t>
            </a:r>
          </a:p>
        </p:txBody>
      </p:sp>
      <p:sp>
        <p:nvSpPr>
          <p:cNvPr id="1095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Java allows for this.</a:t>
            </a:r>
          </a:p>
        </p:txBody>
      </p:sp>
      <p:sp>
        <p:nvSpPr>
          <p:cNvPr id="109572" name="Oval 3"/>
          <p:cNvSpPr>
            <a:spLocks noChangeArrowheads="1"/>
          </p:cNvSpPr>
          <p:nvPr/>
        </p:nvSpPr>
        <p:spPr bwMode="auto">
          <a:xfrm>
            <a:off x="1403350" y="2565400"/>
            <a:ext cx="576263" cy="431800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400" dirty="0">
              <a:latin typeface="Arial" charset="0"/>
            </a:endParaRPr>
          </a:p>
        </p:txBody>
      </p:sp>
      <p:sp>
        <p:nvSpPr>
          <p:cNvPr id="109573" name="Oval 4"/>
          <p:cNvSpPr>
            <a:spLocks noChangeArrowheads="1"/>
          </p:cNvSpPr>
          <p:nvPr/>
        </p:nvSpPr>
        <p:spPr bwMode="auto">
          <a:xfrm>
            <a:off x="4284663" y="2492375"/>
            <a:ext cx="647700" cy="504825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400" dirty="0">
              <a:latin typeface="Arial" charset="0"/>
            </a:endParaRPr>
          </a:p>
        </p:txBody>
      </p:sp>
      <p:sp>
        <p:nvSpPr>
          <p:cNvPr id="109574" name="Oval 5"/>
          <p:cNvSpPr>
            <a:spLocks noChangeArrowheads="1"/>
          </p:cNvSpPr>
          <p:nvPr/>
        </p:nvSpPr>
        <p:spPr bwMode="auto">
          <a:xfrm>
            <a:off x="7451725" y="2565400"/>
            <a:ext cx="576263" cy="431800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400" dirty="0">
              <a:latin typeface="Arial" charset="0"/>
            </a:endParaRPr>
          </a:p>
        </p:txBody>
      </p:sp>
      <p:sp>
        <p:nvSpPr>
          <p:cNvPr id="109575" name="Rectangle 6"/>
          <p:cNvSpPr>
            <a:spLocks noChangeArrowheads="1"/>
          </p:cNvSpPr>
          <p:nvPr/>
        </p:nvSpPr>
        <p:spPr bwMode="auto">
          <a:xfrm>
            <a:off x="3563938" y="4581525"/>
            <a:ext cx="2093912" cy="1152525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dirty="0">
                <a:latin typeface="Arial" charset="0"/>
              </a:rPr>
              <a:t>Class</a:t>
            </a:r>
          </a:p>
        </p:txBody>
      </p:sp>
      <p:sp>
        <p:nvSpPr>
          <p:cNvPr id="109576" name="AutoShape 7"/>
          <p:cNvSpPr>
            <a:spLocks noChangeArrowheads="1"/>
          </p:cNvSpPr>
          <p:nvPr/>
        </p:nvSpPr>
        <p:spPr bwMode="auto">
          <a:xfrm rot="-3006260">
            <a:off x="1715294" y="2934494"/>
            <a:ext cx="361950" cy="141288"/>
          </a:xfrm>
          <a:prstGeom prst="triangle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400" dirty="0">
              <a:latin typeface="Arial" charset="0"/>
            </a:endParaRPr>
          </a:p>
        </p:txBody>
      </p:sp>
      <p:cxnSp>
        <p:nvCxnSpPr>
          <p:cNvPr id="109577" name="AutoShape 8"/>
          <p:cNvCxnSpPr>
            <a:cxnSpLocks noChangeShapeType="1"/>
            <a:stCxn id="109575" idx="0"/>
            <a:endCxn id="109576" idx="3"/>
          </p:cNvCxnSpPr>
          <p:nvPr/>
        </p:nvCxnSpPr>
        <p:spPr bwMode="auto">
          <a:xfrm flipH="1" flipV="1">
            <a:off x="1949450" y="3051175"/>
            <a:ext cx="2662238" cy="1530350"/>
          </a:xfrm>
          <a:prstGeom prst="straightConnector1">
            <a:avLst/>
          </a:prstGeom>
          <a:noFill/>
          <a:ln w="38100">
            <a:solidFill>
              <a:schemeClr val="tx1"/>
            </a:solidFill>
            <a:prstDash val="lgDash"/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9578" name="AutoShape 9"/>
          <p:cNvSpPr>
            <a:spLocks noChangeArrowheads="1"/>
          </p:cNvSpPr>
          <p:nvPr/>
        </p:nvSpPr>
        <p:spPr bwMode="auto">
          <a:xfrm>
            <a:off x="4427538" y="2997200"/>
            <a:ext cx="361950" cy="150813"/>
          </a:xfrm>
          <a:prstGeom prst="triangle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400" dirty="0">
              <a:latin typeface="Arial" charset="0"/>
            </a:endParaRPr>
          </a:p>
        </p:txBody>
      </p:sp>
      <p:cxnSp>
        <p:nvCxnSpPr>
          <p:cNvPr id="109579" name="AutoShape 10"/>
          <p:cNvCxnSpPr>
            <a:cxnSpLocks noChangeShapeType="1"/>
            <a:stCxn id="109578" idx="3"/>
            <a:endCxn id="109575" idx="0"/>
          </p:cNvCxnSpPr>
          <p:nvPr/>
        </p:nvCxnSpPr>
        <p:spPr bwMode="auto">
          <a:xfrm>
            <a:off x="4608513" y="3148013"/>
            <a:ext cx="3175" cy="1433512"/>
          </a:xfrm>
          <a:prstGeom prst="straightConnector1">
            <a:avLst/>
          </a:prstGeom>
          <a:noFill/>
          <a:ln w="38100">
            <a:solidFill>
              <a:schemeClr val="tx1"/>
            </a:solidFill>
            <a:prstDash val="lgDashDot"/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9580" name="AutoShape 11"/>
          <p:cNvSpPr>
            <a:spLocks noChangeArrowheads="1"/>
          </p:cNvSpPr>
          <p:nvPr/>
        </p:nvSpPr>
        <p:spPr bwMode="auto">
          <a:xfrm rot="2182811">
            <a:off x="7308850" y="2924175"/>
            <a:ext cx="361950" cy="150813"/>
          </a:xfrm>
          <a:prstGeom prst="triangle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400" dirty="0">
              <a:latin typeface="Arial" charset="0"/>
            </a:endParaRPr>
          </a:p>
        </p:txBody>
      </p:sp>
      <p:cxnSp>
        <p:nvCxnSpPr>
          <p:cNvPr id="109581" name="AutoShape 12"/>
          <p:cNvCxnSpPr>
            <a:cxnSpLocks noChangeShapeType="1"/>
            <a:stCxn id="109580" idx="3"/>
            <a:endCxn id="109575" idx="0"/>
          </p:cNvCxnSpPr>
          <p:nvPr/>
        </p:nvCxnSpPr>
        <p:spPr bwMode="auto">
          <a:xfrm flipH="1">
            <a:off x="4611688" y="3059113"/>
            <a:ext cx="2833687" cy="1522412"/>
          </a:xfrm>
          <a:prstGeom prst="straightConnector1">
            <a:avLst/>
          </a:prstGeom>
          <a:noFill/>
          <a:ln w="38100">
            <a:solidFill>
              <a:schemeClr val="tx1"/>
            </a:solidFill>
            <a:prstDash val="lgDash"/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9582" name="Line 13"/>
          <p:cNvSpPr>
            <a:spLocks noChangeShapeType="1"/>
          </p:cNvSpPr>
          <p:nvPr/>
        </p:nvSpPr>
        <p:spPr bwMode="auto">
          <a:xfrm>
            <a:off x="3563938" y="5013325"/>
            <a:ext cx="20875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 dirty="0"/>
          </a:p>
        </p:txBody>
      </p:sp>
      <p:sp>
        <p:nvSpPr>
          <p:cNvPr id="109583" name="Text Box 14"/>
          <p:cNvSpPr txBox="1">
            <a:spLocks noChangeArrowheads="1"/>
          </p:cNvSpPr>
          <p:nvPr/>
        </p:nvSpPr>
        <p:spPr bwMode="auto">
          <a:xfrm>
            <a:off x="1042988" y="2133600"/>
            <a:ext cx="14716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dirty="0">
                <a:latin typeface="Arial" charset="0"/>
              </a:rPr>
              <a:t>Interface1</a:t>
            </a:r>
          </a:p>
        </p:txBody>
      </p:sp>
      <p:sp>
        <p:nvSpPr>
          <p:cNvPr id="109584" name="Text Box 15"/>
          <p:cNvSpPr txBox="1">
            <a:spLocks noChangeArrowheads="1"/>
          </p:cNvSpPr>
          <p:nvPr/>
        </p:nvSpPr>
        <p:spPr bwMode="auto">
          <a:xfrm>
            <a:off x="3924300" y="2060575"/>
            <a:ext cx="1485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dirty="0">
                <a:latin typeface="Arial" charset="0"/>
              </a:rPr>
              <a:t>Interface2</a:t>
            </a:r>
          </a:p>
        </p:txBody>
      </p:sp>
      <p:sp>
        <p:nvSpPr>
          <p:cNvPr id="109585" name="Text Box 16"/>
          <p:cNvSpPr txBox="1">
            <a:spLocks noChangeArrowheads="1"/>
          </p:cNvSpPr>
          <p:nvPr/>
        </p:nvSpPr>
        <p:spPr bwMode="auto">
          <a:xfrm>
            <a:off x="7092950" y="2133600"/>
            <a:ext cx="1593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dirty="0">
                <a:latin typeface="Arial" charset="0"/>
              </a:rPr>
              <a:t>Interface3</a:t>
            </a:r>
          </a:p>
        </p:txBody>
      </p:sp>
    </p:spTree>
    <p:extLst>
      <p:ext uri="{BB962C8B-B14F-4D97-AF65-F5344CB8AC3E}">
        <p14:creationId xmlns:p14="http://schemas.microsoft.com/office/powerpoint/2010/main" val="15137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Implementing Multiple Interfaces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b="1" dirty="0" smtClean="0"/>
              <a:t>Format: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	public class &lt;</a:t>
            </a:r>
            <a:r>
              <a:rPr lang="en-US" altLang="en-US" sz="1800" i="1" dirty="0" smtClean="0">
                <a:latin typeface="Consolas" pitchFamily="49" charset="0"/>
                <a:cs typeface="Consolas" pitchFamily="49" charset="0"/>
              </a:rPr>
              <a:t>class name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&gt; implements &lt;</a:t>
            </a:r>
            <a:r>
              <a:rPr lang="en-US" altLang="en-US" sz="1800" i="1" dirty="0" smtClean="0">
                <a:latin typeface="Consolas" pitchFamily="49" charset="0"/>
                <a:cs typeface="Consolas" pitchFamily="49" charset="0"/>
              </a:rPr>
              <a:t>interface name 1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&gt;, 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		       &lt;</a:t>
            </a:r>
            <a:r>
              <a:rPr lang="en-US" altLang="en-US" sz="1800" i="1" dirty="0" smtClean="0">
                <a:latin typeface="Consolas" pitchFamily="49" charset="0"/>
                <a:cs typeface="Consolas" pitchFamily="49" charset="0"/>
              </a:rPr>
              <a:t>interface name 2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&gt;, &lt;</a:t>
            </a:r>
            <a:r>
              <a:rPr lang="en-US" altLang="en-US" sz="1800" i="1" dirty="0" smtClean="0">
                <a:latin typeface="Consolas" pitchFamily="49" charset="0"/>
                <a:cs typeface="Consolas" pitchFamily="49" charset="0"/>
              </a:rPr>
              <a:t>interface name 3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&gt;…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	{</a:t>
            </a:r>
          </a:p>
          <a:p>
            <a:pPr>
              <a:buFontTx/>
              <a:buNone/>
            </a:pP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169380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Multiple Implementations Vs. Multiple Inheritance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115888" indent="-115888">
              <a:tabLst>
                <a:tab pos="476250" algn="l"/>
              </a:tabLst>
            </a:pPr>
            <a:r>
              <a:rPr lang="en-US" altLang="en-US" sz="2400" dirty="0" smtClean="0"/>
              <a:t>A class can implement multiple interfaces</a:t>
            </a:r>
          </a:p>
          <a:p>
            <a:pPr marL="115888" indent="-115888">
              <a:tabLst>
                <a:tab pos="476250" algn="l"/>
              </a:tabLst>
            </a:pPr>
            <a:r>
              <a:rPr lang="en-US" altLang="en-US" sz="2400" dirty="0" smtClean="0"/>
              <a:t>Classes in Java cannot extend more than one class</a:t>
            </a:r>
          </a:p>
          <a:p>
            <a:pPr marL="115888" indent="-115888">
              <a:tabLst>
                <a:tab pos="476250" algn="l"/>
              </a:tabLst>
            </a:pPr>
            <a:r>
              <a:rPr lang="en-US" altLang="en-US" sz="2400" dirty="0" smtClean="0"/>
              <a:t>Again: multiple inheritance is </a:t>
            </a:r>
            <a:r>
              <a:rPr lang="en-US" altLang="en-US" sz="2400" b="1" dirty="0" smtClean="0"/>
              <a:t>not possible in Java </a:t>
            </a:r>
            <a:r>
              <a:rPr lang="en-US" altLang="en-US" sz="2400" dirty="0" smtClean="0"/>
              <a:t>but is possible in other languages such as C++:</a:t>
            </a:r>
          </a:p>
          <a:p>
            <a:pPr marL="458788" lvl="1" indent="-115888">
              <a:tabLst>
                <a:tab pos="476250" algn="l"/>
              </a:tabLst>
            </a:pPr>
            <a:r>
              <a:rPr lang="en-US" altLang="en-US" sz="2000" dirty="0" smtClean="0"/>
              <a:t>Multiple inheritance (mock up code)</a:t>
            </a:r>
          </a:p>
        </p:txBody>
      </p:sp>
      <p:sp>
        <p:nvSpPr>
          <p:cNvPr id="271364" name="Text Box 4"/>
          <p:cNvSpPr txBox="1">
            <a:spLocks noChangeArrowheads="1"/>
          </p:cNvSpPr>
          <p:nvPr/>
        </p:nvSpPr>
        <p:spPr bwMode="auto">
          <a:xfrm>
            <a:off x="918882" y="3330389"/>
            <a:ext cx="4897438" cy="189230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 dirty="0">
                <a:latin typeface="Consolas" pitchFamily="49" charset="0"/>
                <a:cs typeface="Consolas" pitchFamily="49" charset="0"/>
              </a:rPr>
              <a:t>class &lt;class name 1&gt; 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extends</a:t>
            </a:r>
            <a:r>
              <a:rPr lang="en-US" altLang="en-US" sz="1800" b="0" dirty="0">
                <a:latin typeface="Consolas" pitchFamily="49" charset="0"/>
                <a:cs typeface="Consolas" pitchFamily="49" charset="0"/>
              </a:rPr>
              <a:t> &lt;class name 2&gt;, &lt;class name 3&gt;…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dirty="0">
              <a:latin typeface="Consolas" pitchFamily="49" charset="0"/>
              <a:cs typeface="Consolas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51905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271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/>
      <p:bldP spid="27136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Multiple Implementations Vs. </a:t>
            </a:r>
            <a:br>
              <a:rPr lang="en-US" altLang="en-US" sz="3200" dirty="0" smtClean="0"/>
            </a:br>
            <a:r>
              <a:rPr lang="en-US" altLang="en-US" sz="3200" dirty="0" smtClean="0"/>
              <a:t>Multiple Inheritance (2)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Multiple inheritance: conceptual view representing using UML</a:t>
            </a:r>
          </a:p>
          <a:p>
            <a:endParaRPr lang="en-US" altLang="en-US" sz="2400" dirty="0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63600" y="2170113"/>
            <a:ext cx="7129463" cy="3095625"/>
            <a:chOff x="884" y="2024"/>
            <a:chExt cx="4491" cy="1950"/>
          </a:xfrm>
        </p:grpSpPr>
        <p:sp>
          <p:nvSpPr>
            <p:cNvPr id="112645" name="Rectangle 5"/>
            <p:cNvSpPr>
              <a:spLocks noChangeArrowheads="1"/>
            </p:cNvSpPr>
            <p:nvPr/>
          </p:nvSpPr>
          <p:spPr bwMode="auto">
            <a:xfrm>
              <a:off x="884" y="2024"/>
              <a:ext cx="1225" cy="680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dirty="0">
                  <a:latin typeface="Arial" charset="0"/>
                </a:rPr>
                <a:t>Parent class 1</a:t>
              </a:r>
            </a:p>
          </p:txBody>
        </p:sp>
        <p:sp>
          <p:nvSpPr>
            <p:cNvPr id="112646" name="Rectangle 6"/>
            <p:cNvSpPr>
              <a:spLocks noChangeArrowheads="1"/>
            </p:cNvSpPr>
            <p:nvPr/>
          </p:nvSpPr>
          <p:spPr bwMode="auto">
            <a:xfrm>
              <a:off x="2517" y="2024"/>
              <a:ext cx="1225" cy="680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dirty="0">
                  <a:latin typeface="Arial" charset="0"/>
                </a:rPr>
                <a:t>Parent class 2</a:t>
              </a:r>
            </a:p>
          </p:txBody>
        </p:sp>
        <p:sp>
          <p:nvSpPr>
            <p:cNvPr id="112647" name="Rectangle 7"/>
            <p:cNvSpPr>
              <a:spLocks noChangeArrowheads="1"/>
            </p:cNvSpPr>
            <p:nvPr/>
          </p:nvSpPr>
          <p:spPr bwMode="auto">
            <a:xfrm>
              <a:off x="4150" y="2024"/>
              <a:ext cx="1225" cy="680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dirty="0">
                  <a:latin typeface="Arial" charset="0"/>
                </a:rPr>
                <a:t>Parent class 3</a:t>
              </a:r>
            </a:p>
          </p:txBody>
        </p:sp>
        <p:sp>
          <p:nvSpPr>
            <p:cNvPr id="112648" name="Line 8"/>
            <p:cNvSpPr>
              <a:spLocks noChangeShapeType="1"/>
            </p:cNvSpPr>
            <p:nvPr/>
          </p:nvSpPr>
          <p:spPr bwMode="auto">
            <a:xfrm>
              <a:off x="884" y="2296"/>
              <a:ext cx="12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112649" name="Line 9"/>
            <p:cNvSpPr>
              <a:spLocks noChangeShapeType="1"/>
            </p:cNvSpPr>
            <p:nvPr/>
          </p:nvSpPr>
          <p:spPr bwMode="auto">
            <a:xfrm>
              <a:off x="2517" y="2296"/>
              <a:ext cx="12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112650" name="Line 10"/>
            <p:cNvSpPr>
              <a:spLocks noChangeShapeType="1"/>
            </p:cNvSpPr>
            <p:nvPr/>
          </p:nvSpPr>
          <p:spPr bwMode="auto">
            <a:xfrm>
              <a:off x="4150" y="2296"/>
              <a:ext cx="12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112651" name="Rectangle 11"/>
            <p:cNvSpPr>
              <a:spLocks noChangeArrowheads="1"/>
            </p:cNvSpPr>
            <p:nvPr/>
          </p:nvSpPr>
          <p:spPr bwMode="auto">
            <a:xfrm>
              <a:off x="2472" y="3294"/>
              <a:ext cx="1225" cy="680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dirty="0">
                  <a:latin typeface="Arial" charset="0"/>
                </a:rPr>
                <a:t>Child class</a:t>
              </a:r>
            </a:p>
          </p:txBody>
        </p:sp>
        <p:sp>
          <p:nvSpPr>
            <p:cNvPr id="112652" name="Line 12"/>
            <p:cNvSpPr>
              <a:spLocks noChangeShapeType="1"/>
            </p:cNvSpPr>
            <p:nvPr/>
          </p:nvSpPr>
          <p:spPr bwMode="auto">
            <a:xfrm flipH="1">
              <a:off x="2472" y="3566"/>
              <a:ext cx="12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112653" name="AutoShape 13"/>
            <p:cNvSpPr>
              <a:spLocks noChangeArrowheads="1"/>
            </p:cNvSpPr>
            <p:nvPr/>
          </p:nvSpPr>
          <p:spPr bwMode="auto">
            <a:xfrm>
              <a:off x="3016" y="2704"/>
              <a:ext cx="181" cy="182"/>
            </a:xfrm>
            <a:prstGeom prst="triangle">
              <a:avLst>
                <a:gd name="adj" fmla="val 50000"/>
              </a:avLst>
            </a:prstGeom>
            <a:noFill/>
            <a:ln w="381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 dirty="0">
                <a:latin typeface="Arial" charset="0"/>
              </a:endParaRPr>
            </a:p>
          </p:txBody>
        </p:sp>
        <p:cxnSp>
          <p:nvCxnSpPr>
            <p:cNvPr id="112654" name="AutoShape 14"/>
            <p:cNvCxnSpPr>
              <a:cxnSpLocks noChangeShapeType="1"/>
              <a:stCxn id="112653" idx="3"/>
              <a:endCxn id="112651" idx="0"/>
            </p:cNvCxnSpPr>
            <p:nvPr/>
          </p:nvCxnSpPr>
          <p:spPr bwMode="auto">
            <a:xfrm flipH="1">
              <a:off x="3085" y="2886"/>
              <a:ext cx="22" cy="408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2655" name="AutoShape 15"/>
            <p:cNvSpPr>
              <a:spLocks noChangeArrowheads="1"/>
            </p:cNvSpPr>
            <p:nvPr/>
          </p:nvSpPr>
          <p:spPr bwMode="auto">
            <a:xfrm rot="-3561682">
              <a:off x="1429" y="2659"/>
              <a:ext cx="181" cy="182"/>
            </a:xfrm>
            <a:prstGeom prst="triangle">
              <a:avLst>
                <a:gd name="adj" fmla="val 50000"/>
              </a:avLst>
            </a:prstGeom>
            <a:noFill/>
            <a:ln w="381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 dirty="0">
                <a:latin typeface="Arial" charset="0"/>
              </a:endParaRPr>
            </a:p>
          </p:txBody>
        </p:sp>
        <p:sp>
          <p:nvSpPr>
            <p:cNvPr id="112656" name="AutoShape 16"/>
            <p:cNvSpPr>
              <a:spLocks noChangeArrowheads="1"/>
            </p:cNvSpPr>
            <p:nvPr/>
          </p:nvSpPr>
          <p:spPr bwMode="auto">
            <a:xfrm rot="3267121">
              <a:off x="4558" y="2659"/>
              <a:ext cx="181" cy="182"/>
            </a:xfrm>
            <a:prstGeom prst="triangle">
              <a:avLst>
                <a:gd name="adj" fmla="val 50000"/>
              </a:avLst>
            </a:prstGeom>
            <a:noFill/>
            <a:ln w="381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 dirty="0">
                <a:latin typeface="Arial" charset="0"/>
              </a:endParaRPr>
            </a:p>
          </p:txBody>
        </p:sp>
        <p:cxnSp>
          <p:nvCxnSpPr>
            <p:cNvPr id="112657" name="AutoShape 17"/>
            <p:cNvCxnSpPr>
              <a:cxnSpLocks noChangeShapeType="1"/>
              <a:stCxn id="112655" idx="3"/>
              <a:endCxn id="112651" idx="0"/>
            </p:cNvCxnSpPr>
            <p:nvPr/>
          </p:nvCxnSpPr>
          <p:spPr bwMode="auto">
            <a:xfrm>
              <a:off x="1599" y="2796"/>
              <a:ext cx="1486" cy="498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658" name="AutoShape 18"/>
            <p:cNvCxnSpPr>
              <a:cxnSpLocks noChangeShapeType="1"/>
              <a:stCxn id="112656" idx="3"/>
              <a:endCxn id="112651" idx="0"/>
            </p:cNvCxnSpPr>
            <p:nvPr/>
          </p:nvCxnSpPr>
          <p:spPr bwMode="auto">
            <a:xfrm flipH="1">
              <a:off x="3085" y="2802"/>
              <a:ext cx="1490" cy="492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88925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Abstract Classes (Java)</a:t>
            </a:r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115888" indent="-115888">
              <a:lnSpc>
                <a:spcPct val="90000"/>
              </a:lnSpc>
              <a:tabLst>
                <a:tab pos="476250" algn="l"/>
              </a:tabLst>
              <a:defRPr/>
            </a:pPr>
            <a:r>
              <a:rPr lang="en-US" altLang="en-US" sz="2400" dirty="0" smtClean="0"/>
              <a:t>Classes that cannot be instantiated.</a:t>
            </a:r>
          </a:p>
          <a:p>
            <a:pPr marL="115888" indent="-115888">
              <a:lnSpc>
                <a:spcPct val="90000"/>
              </a:lnSpc>
              <a:tabLst>
                <a:tab pos="476250" algn="l"/>
              </a:tabLst>
              <a:defRPr/>
            </a:pPr>
            <a:r>
              <a:rPr lang="en-US" altLang="en-US" sz="2400" dirty="0" smtClean="0"/>
              <a:t>A hybrid between regular classes and interfaces. Some methods may be implemented while others are only specified (no body).</a:t>
            </a:r>
          </a:p>
          <a:p>
            <a:pPr marL="115888" indent="-115888">
              <a:lnSpc>
                <a:spcPct val="90000"/>
              </a:lnSpc>
              <a:tabLst>
                <a:tab pos="476250" algn="l"/>
              </a:tabLst>
              <a:defRPr/>
            </a:pPr>
            <a:r>
              <a:rPr lang="en-US" altLang="en-US" sz="2400" dirty="0" smtClean="0"/>
              <a:t>Used when the parent class: </a:t>
            </a:r>
          </a:p>
          <a:p>
            <a:pPr marL="458788" lvl="1" indent="-115888">
              <a:lnSpc>
                <a:spcPct val="90000"/>
              </a:lnSpc>
              <a:tabLst>
                <a:tab pos="476250" algn="l"/>
              </a:tabLst>
              <a:defRPr/>
            </a:pPr>
            <a:r>
              <a:rPr lang="en-US" altLang="en-US" sz="2000" dirty="0" smtClean="0"/>
              <a:t>specifies a default implementation of some methods,</a:t>
            </a:r>
          </a:p>
          <a:p>
            <a:pPr marL="458788" lvl="1" indent="-115888">
              <a:lnSpc>
                <a:spcPct val="90000"/>
              </a:lnSpc>
              <a:tabLst>
                <a:tab pos="476250" algn="l"/>
              </a:tabLst>
              <a:defRPr/>
            </a:pPr>
            <a:r>
              <a:rPr lang="en-US" altLang="en-US" sz="2000" dirty="0"/>
              <a:t>b</a:t>
            </a:r>
            <a:r>
              <a:rPr lang="en-US" altLang="en-US" sz="2000" dirty="0" smtClean="0"/>
              <a:t>ut cannot define a complete default implementation of other methods (implementation must be specified by the child class).</a:t>
            </a:r>
          </a:p>
          <a:p>
            <a:pPr marL="115888" indent="-115888">
              <a:lnSpc>
                <a:spcPct val="90000"/>
              </a:lnSpc>
              <a:tabLst>
                <a:tab pos="476250" algn="l"/>
              </a:tabLst>
              <a:defRPr/>
            </a:pPr>
            <a:endParaRPr lang="en-US" altLang="en-US" sz="2400" dirty="0" smtClean="0"/>
          </a:p>
          <a:p>
            <a:pPr marL="115888" indent="-115888">
              <a:lnSpc>
                <a:spcPct val="90000"/>
              </a:lnSpc>
              <a:tabLst>
                <a:tab pos="476250" algn="l"/>
              </a:tabLst>
              <a:defRPr/>
            </a:pPr>
            <a:r>
              <a:rPr lang="en-US" altLang="en-US" sz="2400" b="1" dirty="0" smtClean="0"/>
              <a:t>Format:</a:t>
            </a:r>
          </a:p>
          <a:p>
            <a:pPr marL="482600" lvl="1" indent="-101600">
              <a:lnSpc>
                <a:spcPct val="90000"/>
              </a:lnSpc>
              <a:buFont typeface="Times New Roman" pitchFamily="18" charset="0"/>
              <a:buNone/>
              <a:tabLst>
                <a:tab pos="476250" algn="l"/>
              </a:tabLst>
              <a:defRPr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abstract class &lt;</a:t>
            </a:r>
            <a:r>
              <a:rPr lang="en-US" altLang="en-US" sz="1800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class name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marL="482600" lvl="1" indent="-101600">
              <a:lnSpc>
                <a:spcPct val="90000"/>
              </a:lnSpc>
              <a:buFont typeface="Times New Roman" pitchFamily="18" charset="0"/>
              <a:buNone/>
              <a:tabLst>
                <a:tab pos="476250" algn="l"/>
              </a:tabLst>
              <a:defRPr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482600" lvl="1" indent="-101600">
              <a:lnSpc>
                <a:spcPct val="90000"/>
              </a:lnSpc>
              <a:buFont typeface="Times New Roman" pitchFamily="18" charset="0"/>
              <a:buNone/>
              <a:tabLst>
                <a:tab pos="476250" algn="l"/>
              </a:tabLst>
              <a:defRPr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		&lt;public/private/protected&gt; abstract method ()</a:t>
            </a:r>
            <a:r>
              <a:rPr lang="en-US" altLang="en-US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482600" lvl="1" indent="-101600">
              <a:lnSpc>
                <a:spcPct val="90000"/>
              </a:lnSpc>
              <a:buFont typeface="Times New Roman" pitchFamily="18" charset="0"/>
              <a:buNone/>
              <a:tabLst>
                <a:tab pos="476250" algn="l"/>
              </a:tabLst>
              <a:defRPr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2026378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Abstract Classes (Java): 2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Example</a:t>
            </a:r>
            <a:r>
              <a:rPr lang="en-US" altLang="en-US" sz="2400" baseline="30000" dirty="0" smtClean="0"/>
              <a:t>1</a:t>
            </a:r>
            <a:r>
              <a:rPr lang="en-US" altLang="en-US" sz="2400" dirty="0" smtClean="0"/>
              <a:t>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public abstract class BankAccount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protected float balance;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public void displayBalance()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{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System.out.println("Balance $" + balance);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public abstract void deductFees();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}</a:t>
            </a:r>
          </a:p>
          <a:p>
            <a:endParaRPr lang="en-US" altLang="en-US" sz="2400" dirty="0" smtClean="0"/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0" y="6583363"/>
            <a:ext cx="464343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 b="0" dirty="0">
                <a:latin typeface="Arial" charset="0"/>
              </a:rPr>
              <a:t>1) From “Big Java” by C. Horstmann pp. 449 – 500. </a:t>
            </a:r>
          </a:p>
        </p:txBody>
      </p:sp>
    </p:spTree>
    <p:extLst>
      <p:ext uri="{BB962C8B-B14F-4D97-AF65-F5344CB8AC3E}">
        <p14:creationId xmlns:p14="http://schemas.microsoft.com/office/powerpoint/2010/main" val="134215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303213"/>
            <a:ext cx="5041153" cy="522287"/>
          </a:xfrm>
        </p:spPr>
        <p:txBody>
          <a:bodyPr/>
          <a:lstStyle/>
          <a:p>
            <a:r>
              <a:rPr lang="en-US" altLang="en-US" sz="3200" dirty="0" smtClean="0"/>
              <a:t>Java Interfaces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Similar to a class</a:t>
            </a:r>
          </a:p>
          <a:p>
            <a:r>
              <a:rPr lang="en-US" altLang="en-US" sz="2400" dirty="0" smtClean="0"/>
              <a:t>Provides a design guide rather than implementation details</a:t>
            </a:r>
          </a:p>
          <a:p>
            <a:r>
              <a:rPr lang="en-US" altLang="en-US" sz="2400" dirty="0" smtClean="0"/>
              <a:t>Specifies what methods should be implemented but not how (i.e. method signature but not method body)</a:t>
            </a:r>
          </a:p>
          <a:p>
            <a:pPr lvl="1"/>
            <a:r>
              <a:rPr lang="en-US" altLang="en-US" sz="2000" dirty="0" smtClean="0"/>
              <a:t>(Specify the signature of methods so each part of the project can proceed with minimal coupling between classes).</a:t>
            </a:r>
          </a:p>
          <a:p>
            <a:pPr lvl="1"/>
            <a:r>
              <a:rPr lang="en-US" altLang="en-US" dirty="0"/>
              <a:t>An important design tool: Agreement for the interfaces should occur very early before program code has been written</a:t>
            </a:r>
            <a:r>
              <a:rPr lang="en-US" altLang="en-US" dirty="0" smtClean="0"/>
              <a:t>.</a:t>
            </a:r>
            <a:endParaRPr lang="en-US" altLang="en-US" sz="2000" dirty="0" smtClean="0"/>
          </a:p>
          <a:p>
            <a:pPr lvl="1"/>
            <a:r>
              <a:rPr lang="en-US" altLang="en-US" sz="2000" dirty="0" smtClean="0"/>
              <a:t>Changing the method body rather than the method signature won’t ‘break’ code.</a:t>
            </a:r>
          </a:p>
          <a:p>
            <a:r>
              <a:rPr lang="en-US" altLang="en-US" sz="2400" dirty="0" smtClean="0"/>
              <a:t>It’s a design tool so interfaces cannot be instantiated</a:t>
            </a:r>
          </a:p>
          <a:p>
            <a:pPr lvl="1"/>
            <a:r>
              <a:rPr lang="en-US" altLang="en-US" sz="2000" dirty="0" smtClean="0"/>
              <a:t>Q: What if one could instantiate an interface directly</a:t>
            </a:r>
            <a:r>
              <a:rPr lang="en-US" altLang="en-US" sz="2000" dirty="0" smtClean="0"/>
              <a:t>?</a:t>
            </a:r>
          </a:p>
          <a:p>
            <a:r>
              <a:rPr lang="en-US" altLang="en-US" b="1" dirty="0" smtClean="0"/>
              <a:t>Name of the folder containing the complete online example</a:t>
            </a:r>
            <a:r>
              <a:rPr lang="en-US" altLang="en-US" dirty="0"/>
              <a:t>: </a:t>
            </a:r>
            <a:r>
              <a:rPr lang="en-US" altLang="en-US" dirty="0">
                <a:latin typeface="Consolas" panose="020B0609020204030204" pitchFamily="49" charset="0"/>
              </a:rPr>
              <a:t>8hierarchiesInterfaces</a:t>
            </a:r>
            <a:endParaRPr lang="en-US" altLang="en-US" sz="2400" dirty="0" smtClean="0">
              <a:latin typeface="Consolas" panose="020B0609020204030204" pitchFamily="49" charset="0"/>
            </a:endParaRPr>
          </a:p>
          <a:p>
            <a:endParaRPr lang="en-US" altLang="en-US" sz="24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5345953" y="0"/>
            <a:ext cx="3899646" cy="1384995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>
              <a:buFontTx/>
              <a:buNone/>
            </a:pPr>
            <a:r>
              <a:rPr lang="en-US" altLang="en-US" sz="1200" dirty="0">
                <a:latin typeface="Consolas" pitchFamily="49" charset="0"/>
                <a:cs typeface="Consolas" pitchFamily="49" charset="0"/>
              </a:rPr>
              <a:t>public </a:t>
            </a:r>
            <a:r>
              <a:rPr lang="en-US" altLang="en-US" sz="1200" dirty="0" smtClean="0">
                <a:latin typeface="Consolas" pitchFamily="49" charset="0"/>
                <a:cs typeface="Consolas" pitchFamily="49" charset="0"/>
              </a:rPr>
              <a:t>interface BankAccount</a:t>
            </a:r>
            <a:endParaRPr lang="en-US" altLang="en-US" sz="1200" dirty="0">
              <a:latin typeface="Consolas" pitchFamily="49" charset="0"/>
              <a:cs typeface="Consolas" pitchFamily="49" charset="0"/>
            </a:endParaRPr>
          </a:p>
          <a:p>
            <a:pPr>
              <a:buFontTx/>
              <a:buNone/>
            </a:pPr>
            <a:r>
              <a:rPr lang="en-US" altLang="en-US" sz="12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buFontTx/>
              <a:buNone/>
            </a:pPr>
            <a:r>
              <a:rPr lang="en-US" altLang="en-US" sz="12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200" dirty="0" smtClean="0">
                <a:latin typeface="Consolas" pitchFamily="49" charset="0"/>
                <a:cs typeface="Consolas" pitchFamily="49" charset="0"/>
              </a:rPr>
              <a:t>   public final static int MIN_BALANCE = 0;</a:t>
            </a:r>
          </a:p>
          <a:p>
            <a:pPr>
              <a:buFontTx/>
              <a:buNone/>
            </a:pPr>
            <a:r>
              <a:rPr lang="en-US" altLang="en-US" sz="12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200" dirty="0" smtClean="0">
                <a:latin typeface="Consolas" pitchFamily="49" charset="0"/>
                <a:cs typeface="Consolas" pitchFamily="49" charset="0"/>
              </a:rPr>
              <a:t>   public void displayBalance();</a:t>
            </a:r>
          </a:p>
          <a:p>
            <a:pPr>
              <a:buFontTx/>
              <a:buNone/>
            </a:pPr>
            <a:r>
              <a:rPr lang="en-US" altLang="en-US" sz="12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200" dirty="0" smtClean="0">
                <a:latin typeface="Consolas" pitchFamily="49" charset="0"/>
                <a:cs typeface="Consolas" pitchFamily="49" charset="0"/>
              </a:rPr>
              <a:t>   public void deposit(double amount);</a:t>
            </a:r>
          </a:p>
          <a:p>
            <a:pPr>
              <a:buFontTx/>
              <a:buNone/>
            </a:pPr>
            <a:r>
              <a:rPr lang="en-US" altLang="en-US" sz="12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200" dirty="0" smtClean="0">
                <a:latin typeface="Consolas" pitchFamily="49" charset="0"/>
                <a:cs typeface="Consolas" pitchFamily="49" charset="0"/>
              </a:rPr>
              <a:t>   public void withdraw(double amount);</a:t>
            </a:r>
          </a:p>
          <a:p>
            <a:pPr>
              <a:buFontTx/>
              <a:buNone/>
            </a:pPr>
            <a:r>
              <a:rPr lang="en-US" altLang="en-US" sz="1200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altLang="en-US" sz="1200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653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4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54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4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549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549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549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79" grpId="0" uiExpand="1" build="p"/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Another Example For Using An Abstract Class</a:t>
            </a:r>
          </a:p>
        </p:txBody>
      </p:sp>
      <p:grpSp>
        <p:nvGrpSpPr>
          <p:cNvPr id="115715" name="Group 3"/>
          <p:cNvGrpSpPr>
            <a:grpSpLocks/>
          </p:cNvGrpSpPr>
          <p:nvPr/>
        </p:nvGrpSpPr>
        <p:grpSpPr bwMode="auto">
          <a:xfrm>
            <a:off x="152400" y="2636838"/>
            <a:ext cx="2116138" cy="2760662"/>
            <a:chOff x="2245" y="663"/>
            <a:chExt cx="1225" cy="1633"/>
          </a:xfrm>
        </p:grpSpPr>
        <p:sp>
          <p:nvSpPr>
            <p:cNvPr id="115734" name="Rectangle 4"/>
            <p:cNvSpPr>
              <a:spLocks noChangeArrowheads="1"/>
            </p:cNvSpPr>
            <p:nvPr/>
          </p:nvSpPr>
          <p:spPr bwMode="auto">
            <a:xfrm>
              <a:off x="2245" y="663"/>
              <a:ext cx="1134" cy="1633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 dirty="0">
                  <a:latin typeface="Arial" charset="0"/>
                </a:rPr>
                <a:t>&lt;&lt; interface &gt;&gt;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 dirty="0">
                  <a:latin typeface="Arial" charset="0"/>
                </a:rPr>
                <a:t>Board</a:t>
              </a:r>
            </a:p>
          </p:txBody>
        </p:sp>
        <p:sp>
          <p:nvSpPr>
            <p:cNvPr id="115735" name="Line 5"/>
            <p:cNvSpPr>
              <a:spLocks noChangeShapeType="1"/>
            </p:cNvSpPr>
            <p:nvPr/>
          </p:nvSpPr>
          <p:spPr bwMode="auto">
            <a:xfrm>
              <a:off x="2245" y="1071"/>
              <a:ext cx="11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  <p:sp>
          <p:nvSpPr>
            <p:cNvPr id="115736" name="Text Box 6"/>
            <p:cNvSpPr txBox="1">
              <a:spLocks noChangeArrowheads="1"/>
            </p:cNvSpPr>
            <p:nvPr/>
          </p:nvSpPr>
          <p:spPr bwMode="auto">
            <a:xfrm>
              <a:off x="2291" y="1116"/>
              <a:ext cx="1179" cy="10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 dirty="0">
                  <a:latin typeface="Arial" charset="0"/>
                </a:rPr>
                <a:t>+</a:t>
              </a:r>
              <a:r>
                <a:rPr lang="en-US" altLang="en-US" sz="1600" u="sng" dirty="0">
                  <a:latin typeface="Arial" charset="0"/>
                </a:rPr>
                <a:t>SIZE</a:t>
              </a:r>
              <a:r>
                <a:rPr lang="en-US" altLang="en-US" sz="1600" dirty="0">
                  <a:latin typeface="Arial" charset="0"/>
                </a:rPr>
                <a:t>:int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 dirty="0">
                  <a:latin typeface="Arial" charset="0"/>
                </a:rPr>
                <a:t>+displayBoard()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 dirty="0">
                  <a:latin typeface="Arial" charset="0"/>
                </a:rPr>
                <a:t>+initializeBoard()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 dirty="0">
                  <a:latin typeface="Arial" charset="0"/>
                </a:rPr>
                <a:t>+movePiece()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 dirty="0">
                  <a:latin typeface="Arial" charset="0"/>
                </a:rPr>
                <a:t>+moveValid()</a:t>
              </a:r>
            </a:p>
          </p:txBody>
        </p:sp>
      </p:grpSp>
      <p:sp>
        <p:nvSpPr>
          <p:cNvPr id="115716" name="Rectangle 7"/>
          <p:cNvSpPr>
            <a:spLocks noChangeArrowheads="1"/>
          </p:cNvSpPr>
          <p:nvPr/>
        </p:nvSpPr>
        <p:spPr bwMode="auto">
          <a:xfrm>
            <a:off x="3200400" y="2565400"/>
            <a:ext cx="1947863" cy="26638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3600" tIns="46800" rIns="93600" bIns="46800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i="1" dirty="0">
                <a:latin typeface="Arial" charset="0"/>
              </a:rPr>
              <a:t>CheckerBoard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i="1" dirty="0">
                <a:latin typeface="Arial" charset="0"/>
              </a:rPr>
              <a:t>{abstract}</a:t>
            </a:r>
          </a:p>
        </p:txBody>
      </p:sp>
      <p:sp>
        <p:nvSpPr>
          <p:cNvPr id="115717" name="Line 8"/>
          <p:cNvSpPr>
            <a:spLocks noChangeShapeType="1"/>
          </p:cNvSpPr>
          <p:nvPr/>
        </p:nvSpPr>
        <p:spPr bwMode="auto">
          <a:xfrm>
            <a:off x="3200400" y="3363778"/>
            <a:ext cx="1947863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lIns="93600" tIns="46800" rIns="93600" bIns="46800">
            <a:spAutoFit/>
          </a:bodyPr>
          <a:lstStyle/>
          <a:p>
            <a:endParaRPr lang="en-US" dirty="0"/>
          </a:p>
        </p:txBody>
      </p:sp>
      <p:sp>
        <p:nvSpPr>
          <p:cNvPr id="115718" name="Text Box 9"/>
          <p:cNvSpPr txBox="1">
            <a:spLocks noChangeArrowheads="1"/>
          </p:cNvSpPr>
          <p:nvPr/>
        </p:nvSpPr>
        <p:spPr bwMode="auto">
          <a:xfrm>
            <a:off x="3232150" y="3500438"/>
            <a:ext cx="2095500" cy="143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Arial" charset="0"/>
              </a:rPr>
              <a:t>+displayBoard()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Arial" charset="0"/>
              </a:rPr>
              <a:t>+initializeBoard()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Arial" charset="0"/>
              </a:rPr>
              <a:t>+movePiece()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i="1" dirty="0">
                <a:latin typeface="Arial" charset="0"/>
              </a:rPr>
              <a:t>+moveValid()</a:t>
            </a:r>
          </a:p>
        </p:txBody>
      </p:sp>
      <p:grpSp>
        <p:nvGrpSpPr>
          <p:cNvPr id="115719" name="Group 10"/>
          <p:cNvGrpSpPr>
            <a:grpSpLocks/>
          </p:cNvGrpSpPr>
          <p:nvPr/>
        </p:nvGrpSpPr>
        <p:grpSpPr bwMode="auto">
          <a:xfrm>
            <a:off x="7019925" y="2133600"/>
            <a:ext cx="1871663" cy="792163"/>
            <a:chOff x="3923" y="981"/>
            <a:chExt cx="1179" cy="499"/>
          </a:xfrm>
        </p:grpSpPr>
        <p:sp>
          <p:nvSpPr>
            <p:cNvPr id="115731" name="Rectangle 11"/>
            <p:cNvSpPr>
              <a:spLocks noChangeArrowheads="1"/>
            </p:cNvSpPr>
            <p:nvPr/>
          </p:nvSpPr>
          <p:spPr bwMode="auto">
            <a:xfrm>
              <a:off x="3923" y="981"/>
              <a:ext cx="1134" cy="499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 dirty="0">
                  <a:latin typeface="Arial" charset="0"/>
                </a:rPr>
                <a:t>RegularBoard </a:t>
              </a:r>
            </a:p>
          </p:txBody>
        </p:sp>
        <p:sp>
          <p:nvSpPr>
            <p:cNvPr id="115732" name="Line 12"/>
            <p:cNvSpPr>
              <a:spLocks noChangeShapeType="1"/>
            </p:cNvSpPr>
            <p:nvPr/>
          </p:nvSpPr>
          <p:spPr bwMode="auto">
            <a:xfrm>
              <a:off x="3923" y="1207"/>
              <a:ext cx="11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  <p:sp>
          <p:nvSpPr>
            <p:cNvPr id="115733" name="Text Box 13"/>
            <p:cNvSpPr txBox="1">
              <a:spLocks noChangeArrowheads="1"/>
            </p:cNvSpPr>
            <p:nvPr/>
          </p:nvSpPr>
          <p:spPr bwMode="auto">
            <a:xfrm>
              <a:off x="3923" y="1253"/>
              <a:ext cx="117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 dirty="0">
                  <a:latin typeface="Arial" charset="0"/>
                </a:rPr>
                <a:t>+moveValid()</a:t>
              </a:r>
            </a:p>
          </p:txBody>
        </p:sp>
      </p:grpSp>
      <p:sp>
        <p:nvSpPr>
          <p:cNvPr id="115720" name="AutoShape 14"/>
          <p:cNvSpPr>
            <a:spLocks noChangeArrowheads="1"/>
          </p:cNvSpPr>
          <p:nvPr/>
        </p:nvSpPr>
        <p:spPr bwMode="auto">
          <a:xfrm rot="15987448">
            <a:off x="2188534" y="3837673"/>
            <a:ext cx="222553" cy="363889"/>
          </a:xfrm>
          <a:prstGeom prst="triangle">
            <a:avLst>
              <a:gd name="adj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3600" tIns="46800" rIns="93600" bIns="46800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400" dirty="0">
              <a:latin typeface="Arial" charset="0"/>
            </a:endParaRPr>
          </a:p>
        </p:txBody>
      </p:sp>
      <p:sp>
        <p:nvSpPr>
          <p:cNvPr id="115721" name="Line 15"/>
          <p:cNvSpPr>
            <a:spLocks noChangeShapeType="1"/>
          </p:cNvSpPr>
          <p:nvPr/>
        </p:nvSpPr>
        <p:spPr bwMode="auto">
          <a:xfrm>
            <a:off x="2484438" y="4005263"/>
            <a:ext cx="715962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US" dirty="0"/>
          </a:p>
        </p:txBody>
      </p:sp>
      <p:grpSp>
        <p:nvGrpSpPr>
          <p:cNvPr id="115722" name="Group 16"/>
          <p:cNvGrpSpPr>
            <a:grpSpLocks/>
          </p:cNvGrpSpPr>
          <p:nvPr/>
        </p:nvGrpSpPr>
        <p:grpSpPr bwMode="auto">
          <a:xfrm>
            <a:off x="7019925" y="4797425"/>
            <a:ext cx="1871663" cy="792163"/>
            <a:chOff x="3969" y="2523"/>
            <a:chExt cx="1179" cy="499"/>
          </a:xfrm>
        </p:grpSpPr>
        <p:sp>
          <p:nvSpPr>
            <p:cNvPr id="115728" name="Rectangle 17"/>
            <p:cNvSpPr>
              <a:spLocks noChangeArrowheads="1"/>
            </p:cNvSpPr>
            <p:nvPr/>
          </p:nvSpPr>
          <p:spPr bwMode="auto">
            <a:xfrm>
              <a:off x="3969" y="2523"/>
              <a:ext cx="1134" cy="499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 dirty="0">
                  <a:latin typeface="Arial" charset="0"/>
                </a:rPr>
                <a:t>VariantBoard </a:t>
              </a:r>
            </a:p>
          </p:txBody>
        </p:sp>
        <p:sp>
          <p:nvSpPr>
            <p:cNvPr id="115729" name="Line 18"/>
            <p:cNvSpPr>
              <a:spLocks noChangeShapeType="1"/>
            </p:cNvSpPr>
            <p:nvPr/>
          </p:nvSpPr>
          <p:spPr bwMode="auto">
            <a:xfrm>
              <a:off x="3969" y="2749"/>
              <a:ext cx="11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  <p:sp>
          <p:nvSpPr>
            <p:cNvPr id="115730" name="Text Box 19"/>
            <p:cNvSpPr txBox="1">
              <a:spLocks noChangeArrowheads="1"/>
            </p:cNvSpPr>
            <p:nvPr/>
          </p:nvSpPr>
          <p:spPr bwMode="auto">
            <a:xfrm>
              <a:off x="3969" y="2795"/>
              <a:ext cx="117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 dirty="0">
                  <a:latin typeface="Arial" charset="0"/>
                </a:rPr>
                <a:t>+moveValid()</a:t>
              </a:r>
            </a:p>
          </p:txBody>
        </p:sp>
      </p:grpSp>
      <p:sp>
        <p:nvSpPr>
          <p:cNvPr id="115723" name="AutoShape 20"/>
          <p:cNvSpPr>
            <a:spLocks noChangeArrowheads="1"/>
          </p:cNvSpPr>
          <p:nvPr/>
        </p:nvSpPr>
        <p:spPr bwMode="auto">
          <a:xfrm rot="15987448">
            <a:off x="5260792" y="3829618"/>
            <a:ext cx="222553" cy="379062"/>
          </a:xfrm>
          <a:prstGeom prst="triangle">
            <a:avLst>
              <a:gd name="adj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3600" tIns="46800" rIns="93600" bIns="46800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400" dirty="0">
              <a:latin typeface="Arial" charset="0"/>
            </a:endParaRPr>
          </a:p>
        </p:txBody>
      </p:sp>
      <p:sp>
        <p:nvSpPr>
          <p:cNvPr id="115724" name="Line 21"/>
          <p:cNvSpPr>
            <a:spLocks noChangeShapeType="1"/>
          </p:cNvSpPr>
          <p:nvPr/>
        </p:nvSpPr>
        <p:spPr bwMode="auto">
          <a:xfrm>
            <a:off x="5568113" y="4005263"/>
            <a:ext cx="804111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lIns="93600" tIns="46800" rIns="93600" bIns="46800">
            <a:spAutoFit/>
          </a:bodyPr>
          <a:lstStyle/>
          <a:p>
            <a:endParaRPr lang="en-US" dirty="0"/>
          </a:p>
        </p:txBody>
      </p:sp>
      <p:sp>
        <p:nvSpPr>
          <p:cNvPr id="115725" name="Line 22"/>
          <p:cNvSpPr>
            <a:spLocks noChangeShapeType="1"/>
          </p:cNvSpPr>
          <p:nvPr/>
        </p:nvSpPr>
        <p:spPr bwMode="auto">
          <a:xfrm>
            <a:off x="6372225" y="2565400"/>
            <a:ext cx="6477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US" dirty="0"/>
          </a:p>
        </p:txBody>
      </p:sp>
      <p:sp>
        <p:nvSpPr>
          <p:cNvPr id="115726" name="Line 23"/>
          <p:cNvSpPr>
            <a:spLocks noChangeShapeType="1"/>
          </p:cNvSpPr>
          <p:nvPr/>
        </p:nvSpPr>
        <p:spPr bwMode="auto">
          <a:xfrm>
            <a:off x="6372225" y="5157788"/>
            <a:ext cx="6477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US" dirty="0"/>
          </a:p>
        </p:txBody>
      </p:sp>
      <p:sp>
        <p:nvSpPr>
          <p:cNvPr id="115727" name="Line 24"/>
          <p:cNvSpPr>
            <a:spLocks noChangeShapeType="1"/>
          </p:cNvSpPr>
          <p:nvPr/>
        </p:nvSpPr>
        <p:spPr bwMode="auto">
          <a:xfrm>
            <a:off x="6372225" y="2565400"/>
            <a:ext cx="0" cy="25923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43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altLang="en-US" sz="3200" dirty="0" smtClean="0"/>
              <a:t>You Should Now Know</a:t>
            </a:r>
          </a:p>
        </p:txBody>
      </p:sp>
      <p:sp>
        <p:nvSpPr>
          <p:cNvPr id="118787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43000"/>
            <a:ext cx="8229600" cy="5410200"/>
          </a:xfrm>
        </p:spPr>
        <p:txBody>
          <a:bodyPr/>
          <a:lstStyle/>
          <a:p>
            <a:r>
              <a:rPr lang="en-US" altLang="en-US" sz="2400" dirty="0" smtClean="0"/>
              <a:t>What are interfaces/types</a:t>
            </a:r>
          </a:p>
          <a:p>
            <a:pPr marL="635000" lvl="1" indent="-177800"/>
            <a:r>
              <a:rPr lang="en-US" altLang="en-US" sz="2000" dirty="0" smtClean="0"/>
              <a:t>How do types differ from classes</a:t>
            </a:r>
          </a:p>
          <a:p>
            <a:pPr marL="635000" lvl="1" indent="-177800"/>
            <a:r>
              <a:rPr lang="en-US" altLang="en-US" sz="2000" dirty="0" smtClean="0"/>
              <a:t>How to implement and use interfaces in Java</a:t>
            </a:r>
          </a:p>
          <a:p>
            <a:pPr marL="635000" lvl="1" indent="-177800"/>
            <a:r>
              <a:rPr lang="en-US" altLang="en-US" sz="2000" dirty="0" smtClean="0"/>
              <a:t>When interfaces should be employed</a:t>
            </a:r>
          </a:p>
          <a:p>
            <a:r>
              <a:rPr lang="en-US" altLang="en-US" sz="2400" dirty="0" smtClean="0"/>
              <a:t>What are abstract classes in Java and how do they differ from non-abstract classes and interfaces.</a:t>
            </a:r>
          </a:p>
          <a:p>
            <a:pPr marL="635000" lvl="1" indent="-177800"/>
            <a:r>
              <a:rPr lang="en-US" altLang="en-US" sz="2000" dirty="0" smtClean="0"/>
              <a:t>When to employ abstract classes vs. interfaces vs. ‘regular’ classes</a:t>
            </a:r>
          </a:p>
          <a:p>
            <a:r>
              <a:rPr lang="en-US" altLang="en-US" sz="2400" dirty="0" smtClean="0"/>
              <a:t>How to read/write UML notations for abstract classes and interfaces.</a:t>
            </a:r>
          </a:p>
          <a:p>
            <a:r>
              <a:rPr lang="en-US" altLang="en-US" dirty="0" smtClean="0"/>
              <a:t>What </a:t>
            </a:r>
            <a:r>
              <a:rPr lang="en-US" altLang="en-US" dirty="0"/>
              <a:t>does</a:t>
            </a:r>
            <a:r>
              <a:rPr lang="en-US" altLang="en-US" dirty="0" smtClean="0"/>
              <a:t> multiple inheritance from multiple implementations</a:t>
            </a:r>
          </a:p>
        </p:txBody>
      </p:sp>
    </p:spTree>
    <p:extLst>
      <p:ext uri="{BB962C8B-B14F-4D97-AF65-F5344CB8AC3E}">
        <p14:creationId xmlns:p14="http://schemas.microsoft.com/office/powerpoint/2010/main" val="75332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itchFamily="34" charset="-128"/>
              </a:rPr>
              <a:t>Copyright Notification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itchFamily="34" charset="-128"/>
              </a:rPr>
              <a:t>“Unless otherwise indicated, all images in this presentation are  used with permission from Microsoft.”</a:t>
            </a: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17475" y="6665913"/>
            <a:ext cx="854075" cy="1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itchFamily="18" charset="0"/>
              <a:buChar char="-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rgbClr val="898989"/>
                </a:solidFill>
                <a:latin typeface="Arial" charset="0"/>
              </a:rPr>
              <a:t>slide </a:t>
            </a:r>
            <a:fld id="{EE00C841-22E5-43E9-8D3D-9E5687F501B7}" type="slidenum">
              <a:rPr lang="en-US" altLang="en-US" sz="900" smtClean="0">
                <a:solidFill>
                  <a:srgbClr val="89898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900" dirty="0" smtClean="0">
              <a:solidFill>
                <a:srgbClr val="898989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7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Interfaces: Format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b="1" dirty="0" smtClean="0"/>
              <a:t>Format for defining an interface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	public interface &lt;</a:t>
            </a:r>
            <a:r>
              <a:rPr lang="en-US" altLang="en-US" sz="1800" i="1" dirty="0" smtClean="0">
                <a:latin typeface="Consolas" pitchFamily="49" charset="0"/>
                <a:cs typeface="Consolas" pitchFamily="49" charset="0"/>
              </a:rPr>
              <a:t>name of interface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&gt;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	{</a:t>
            </a:r>
          </a:p>
          <a:p>
            <a:pPr>
              <a:buFontTx/>
              <a:buNone/>
            </a:pPr>
            <a:r>
              <a:rPr lang="en-US" altLang="en-US" sz="1800" i="1" dirty="0" smtClean="0">
                <a:latin typeface="Consolas" pitchFamily="49" charset="0"/>
                <a:cs typeface="Consolas" pitchFamily="49" charset="0"/>
              </a:rPr>
              <a:t>	     constants</a:t>
            </a:r>
          </a:p>
          <a:p>
            <a:pPr>
              <a:buFontTx/>
              <a:buNone/>
            </a:pPr>
            <a:r>
              <a:rPr lang="en-US" altLang="en-US" sz="1800" i="1" dirty="0" smtClean="0">
                <a:latin typeface="Consolas" pitchFamily="49" charset="0"/>
                <a:cs typeface="Consolas" pitchFamily="49" charset="0"/>
              </a:rPr>
              <a:t>	     </a:t>
            </a:r>
            <a:r>
              <a:rPr lang="en-US" altLang="en-US" sz="1800" b="1" i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methods to be implemented </a:t>
            </a:r>
            <a:r>
              <a:rPr lang="en-US" altLang="en-US" sz="1800" i="1" dirty="0" smtClean="0">
                <a:latin typeface="Consolas" pitchFamily="49" charset="0"/>
                <a:cs typeface="Consolas" pitchFamily="49" charset="0"/>
              </a:rPr>
              <a:t>by the class that realizes </a:t>
            </a:r>
          </a:p>
          <a:p>
            <a:pPr>
              <a:buFontTx/>
              <a:buNone/>
            </a:pPr>
            <a:r>
              <a:rPr lang="en-US" altLang="en-US" sz="1800" i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i="1" dirty="0" smtClean="0">
                <a:latin typeface="Consolas" pitchFamily="49" charset="0"/>
                <a:cs typeface="Consolas" pitchFamily="49" charset="0"/>
              </a:rPr>
              <a:t>      (provides a body) this interface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>
              <a:buFontTx/>
              <a:buNone/>
            </a:pPr>
            <a:endParaRPr lang="en-US" altLang="en-US" sz="1800" dirty="0">
              <a:latin typeface="Consolas" pitchFamily="49" charset="0"/>
              <a:cs typeface="Consolas" pitchFamily="49" charset="0"/>
            </a:endParaRPr>
          </a:p>
          <a:p>
            <a:pPr>
              <a:buFontTx/>
              <a:buNone/>
            </a:pPr>
            <a:r>
              <a:rPr lang="en-US" altLang="en-US" b="1" dirty="0" smtClean="0"/>
              <a:t>Example </a:t>
            </a:r>
            <a:r>
              <a:rPr lang="en-US" altLang="en-US" b="1" dirty="0"/>
              <a:t>for defining an interface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public 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interface 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BankAccount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{</a:t>
            </a:r>
            <a:endParaRPr lang="en-US" altLang="en-US" sz="1800" dirty="0">
              <a:latin typeface="Consolas" pitchFamily="49" charset="0"/>
              <a:cs typeface="Consolas" pitchFamily="49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public 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final static int MIN_BALANCE = 0;</a:t>
            </a:r>
          </a:p>
          <a:p>
            <a:pPr>
              <a:buFontTx/>
              <a:buNone/>
            </a:pPr>
            <a:r>
              <a:rPr lang="en-US" altLang="en-US" sz="1800" b="1" dirty="0">
                <a:solidFill>
                  <a:srgbClr val="0066FF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1800" b="1" dirty="0" smtClean="0">
                <a:solidFill>
                  <a:srgbClr val="0066FF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public </a:t>
            </a:r>
            <a:r>
              <a:rPr lang="en-US" altLang="en-US" sz="18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void displayBalance();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}</a:t>
            </a:r>
            <a:endParaRPr lang="en-US" altLang="en-US" sz="1800" dirty="0">
              <a:latin typeface="Consolas" pitchFamily="49" charset="0"/>
              <a:cs typeface="Consolas" pitchFamily="49" charset="0"/>
            </a:endParaRPr>
          </a:p>
          <a:p>
            <a:pPr>
              <a:buFontTx/>
              <a:buNone/>
            </a:pP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  <a:p>
            <a:endParaRPr lang="en-US" altLang="en-US" sz="2400" dirty="0" smtClean="0"/>
          </a:p>
          <a:p>
            <a:pPr>
              <a:buFontTx/>
              <a:buNone/>
            </a:pP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5126" y="0"/>
            <a:ext cx="2328874" cy="1182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941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1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That Implement/Realize An Interface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b="1" dirty="0">
                <a:cs typeface="Calibri" panose="020F0502020204030204" pitchFamily="34" charset="0"/>
              </a:rPr>
              <a:t>Format for realizing / implementing the interface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	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public class &lt;</a:t>
            </a:r>
            <a:r>
              <a:rPr lang="en-US" altLang="en-US" sz="1800" i="1" dirty="0">
                <a:latin typeface="Consolas" pitchFamily="49" charset="0"/>
                <a:cs typeface="Consolas" pitchFamily="49" charset="0"/>
              </a:rPr>
              <a:t>name of class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&gt; implements &lt;</a:t>
            </a:r>
            <a:r>
              <a:rPr lang="en-US" altLang="en-US" sz="1800" i="1" dirty="0">
                <a:latin typeface="Consolas" pitchFamily="49" charset="0"/>
                <a:cs typeface="Consolas" pitchFamily="49" charset="0"/>
              </a:rPr>
              <a:t>name of interface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	{</a:t>
            </a:r>
          </a:p>
          <a:p>
            <a:pPr>
              <a:buFontTx/>
              <a:buNone/>
            </a:pPr>
            <a:r>
              <a:rPr lang="en-US" altLang="en-US" sz="1800" i="1" dirty="0">
                <a:latin typeface="Consolas" pitchFamily="49" charset="0"/>
                <a:cs typeface="Consolas" pitchFamily="49" charset="0"/>
              </a:rPr>
              <a:t>	     attributes</a:t>
            </a:r>
          </a:p>
          <a:p>
            <a:pPr>
              <a:buFontTx/>
              <a:buNone/>
            </a:pPr>
            <a:r>
              <a:rPr lang="en-US" altLang="en-US" sz="1800" i="1" dirty="0">
                <a:latin typeface="Consolas" pitchFamily="49" charset="0"/>
                <a:cs typeface="Consolas" pitchFamily="49" charset="0"/>
              </a:rPr>
              <a:t>	     methods </a:t>
            </a:r>
            <a:r>
              <a:rPr lang="en-US" altLang="en-US" sz="1800" b="1" i="1" dirty="0">
                <a:latin typeface="Consolas" pitchFamily="49" charset="0"/>
                <a:cs typeface="Consolas" pitchFamily="49" charset="0"/>
              </a:rPr>
              <a:t>actually</a:t>
            </a:r>
            <a:r>
              <a:rPr lang="en-US" altLang="en-US" sz="1800" i="1" dirty="0">
                <a:latin typeface="Consolas" pitchFamily="49" charset="0"/>
                <a:cs typeface="Consolas" pitchFamily="49" charset="0"/>
              </a:rPr>
              <a:t> implemented by this class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dirty="0" smtClean="0"/>
          </a:p>
          <a:p>
            <a:pPr>
              <a:buFontTx/>
              <a:buNone/>
            </a:pPr>
            <a:r>
              <a:rPr lang="en-US" altLang="en-US" b="1" dirty="0">
                <a:cs typeface="Calibri" panose="020F0502020204030204" pitchFamily="34" charset="0"/>
              </a:rPr>
              <a:t>Format for </a:t>
            </a:r>
            <a:r>
              <a:rPr lang="en-US" altLang="en-US" b="1" dirty="0">
                <a:solidFill>
                  <a:srgbClr val="FF0000"/>
                </a:solidFill>
                <a:cs typeface="Calibri" panose="020F0502020204030204" pitchFamily="34" charset="0"/>
              </a:rPr>
              <a:t>realizing / implementing </a:t>
            </a:r>
            <a:r>
              <a:rPr lang="en-US" altLang="en-US" b="1" dirty="0">
                <a:cs typeface="Calibri" panose="020F0502020204030204" pitchFamily="34" charset="0"/>
              </a:rPr>
              <a:t>the interface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public 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class SavingsAccount</a:t>
            </a:r>
            <a:endParaRPr lang="en-US" altLang="en-US" sz="1800" dirty="0">
              <a:latin typeface="Consolas" pitchFamily="49" charset="0"/>
              <a:cs typeface="Consolas" pitchFamily="49" charset="0"/>
            </a:endParaRPr>
          </a:p>
          <a:p>
            <a:pPr>
              <a:buFontTx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private double balance;</a:t>
            </a:r>
            <a:endParaRPr lang="en-US" altLang="en-US" sz="1800" dirty="0">
              <a:latin typeface="Consolas" pitchFamily="49" charset="0"/>
              <a:cs typeface="Consolas" pitchFamily="49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public 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void displayBalance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()</a:t>
            </a:r>
          </a:p>
          <a:p>
            <a:pPr>
              <a:buFontTx/>
              <a:buNone/>
            </a:pPr>
            <a:r>
              <a:rPr lang="en-US" altLang="en-US" sz="18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  {</a:t>
            </a:r>
          </a:p>
          <a:p>
            <a:pPr>
              <a:buFontTx/>
              <a:buNone/>
            </a:pPr>
            <a:r>
              <a:rPr lang="en-US" altLang="en-US" sz="18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      System.out.println(balance);</a:t>
            </a:r>
          </a:p>
          <a:p>
            <a:pPr>
              <a:buFontTx/>
              <a:buNone/>
            </a:pPr>
            <a:r>
              <a:rPr lang="en-US" altLang="en-US" sz="18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  }</a:t>
            </a:r>
            <a:endParaRPr lang="en-US" altLang="en-US" sz="1800" b="1" dirty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  <a:p>
            <a:pPr>
              <a:buFontTx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}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17395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Interfaces: A Checkers Example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-40510" y="1563687"/>
            <a:ext cx="3707635" cy="5313160"/>
            <a:chOff x="-40510" y="1563687"/>
            <a:chExt cx="3707635" cy="5313160"/>
          </a:xfrm>
        </p:grpSpPr>
        <p:sp>
          <p:nvSpPr>
            <p:cNvPr id="3" name="TextBox 2"/>
            <p:cNvSpPr txBox="1"/>
            <p:nvPr/>
          </p:nvSpPr>
          <p:spPr>
            <a:xfrm>
              <a:off x="551329" y="4697412"/>
              <a:ext cx="2447925" cy="400110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r>
                <a:rPr lang="en-US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Regular board</a:t>
              </a:r>
              <a:r>
                <a:rPr lang="en-US" sz="2000" baseline="30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US" sz="2000" baseline="30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-40510" y="1563687"/>
              <a:ext cx="3707635" cy="5313160"/>
              <a:chOff x="-40510" y="1563687"/>
              <a:chExt cx="3707635" cy="5313160"/>
            </a:xfrm>
          </p:grpSpPr>
          <p:pic>
            <p:nvPicPr>
              <p:cNvPr id="100365" name="Picture 13" descr="game of checkers">
                <a:hlinkClick r:id="rId2"/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3400" y="1563687"/>
                <a:ext cx="3133725" cy="31337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" name="Rectangle 3"/>
              <p:cNvSpPr/>
              <p:nvPr/>
            </p:nvSpPr>
            <p:spPr>
              <a:xfrm>
                <a:off x="-40510" y="6599848"/>
                <a:ext cx="2675284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200" b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 From www.allaboutfungames.com)</a:t>
                </a:r>
                <a:endParaRPr lang="en-US" sz="12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11" name="Group 10"/>
          <p:cNvGrpSpPr/>
          <p:nvPr/>
        </p:nvGrpSpPr>
        <p:grpSpPr>
          <a:xfrm>
            <a:off x="4898632" y="1563687"/>
            <a:ext cx="2873767" cy="5313161"/>
            <a:chOff x="4898632" y="1563687"/>
            <a:chExt cx="2873767" cy="5313161"/>
          </a:xfrm>
        </p:grpSpPr>
        <p:grpSp>
          <p:nvGrpSpPr>
            <p:cNvPr id="8" name="Group 7"/>
            <p:cNvGrpSpPr/>
            <p:nvPr/>
          </p:nvGrpSpPr>
          <p:grpSpPr>
            <a:xfrm>
              <a:off x="4922838" y="3961231"/>
              <a:ext cx="2057400" cy="1872471"/>
              <a:chOff x="4898633" y="4811713"/>
              <a:chExt cx="2057400" cy="1872471"/>
            </a:xfrm>
          </p:grpSpPr>
          <p:sp>
            <p:nvSpPr>
              <p:cNvPr id="100359" name="Text Box 11"/>
              <p:cNvSpPr txBox="1">
                <a:spLocks noChangeArrowheads="1"/>
              </p:cNvSpPr>
              <p:nvPr/>
            </p:nvSpPr>
            <p:spPr bwMode="auto">
              <a:xfrm>
                <a:off x="4898633" y="6330241"/>
                <a:ext cx="1943100" cy="3539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</a:extLst>
            </p:spPr>
            <p:txBody>
              <a:bodyPr t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000" dirty="0">
                    <a:latin typeface="Arial" charset="0"/>
                  </a:rPr>
                  <a:t>Variant </a:t>
                </a:r>
                <a:r>
                  <a:rPr lang="en-US" altLang="en-US" sz="2000" dirty="0" smtClean="0">
                    <a:latin typeface="Arial" charset="0"/>
                  </a:rPr>
                  <a:t>rules</a:t>
                </a:r>
                <a:r>
                  <a:rPr lang="en-US" altLang="en-US" sz="2000" baseline="30000" dirty="0" smtClean="0">
                    <a:latin typeface="Arial" charset="0"/>
                  </a:rPr>
                  <a:t>2</a:t>
                </a:r>
                <a:endParaRPr lang="en-US" altLang="en-US" sz="2000" baseline="30000" dirty="0">
                  <a:latin typeface="Arial" charset="0"/>
                </a:endParaRPr>
              </a:p>
            </p:txBody>
          </p:sp>
          <p:pic>
            <p:nvPicPr>
              <p:cNvPr id="15" name="Picture 3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22838" y="4811713"/>
                <a:ext cx="2033195" cy="1543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00361" name="Text Box 8"/>
            <p:cNvSpPr txBox="1">
              <a:spLocks noChangeArrowheads="1"/>
            </p:cNvSpPr>
            <p:nvPr/>
          </p:nvSpPr>
          <p:spPr bwMode="auto">
            <a:xfrm>
              <a:off x="4898632" y="3103104"/>
              <a:ext cx="2873767" cy="3539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square" t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dirty="0">
                  <a:latin typeface="Arial" charset="0"/>
                </a:rPr>
                <a:t>Regular </a:t>
              </a:r>
              <a:r>
                <a:rPr lang="en-US" altLang="en-US" sz="2000" dirty="0" smtClean="0">
                  <a:latin typeface="Arial" charset="0"/>
                </a:rPr>
                <a:t>rules</a:t>
              </a:r>
              <a:r>
                <a:rPr lang="en-US" altLang="en-US" sz="2000" baseline="30000" dirty="0" smtClean="0">
                  <a:latin typeface="Arial" charset="0"/>
                </a:rPr>
                <a:t>2</a:t>
              </a:r>
              <a:endParaRPr lang="en-US" altLang="en-US" sz="2000" baseline="30000" dirty="0">
                <a:latin typeface="Arial" charset="0"/>
              </a:endParaRPr>
            </a:p>
          </p:txBody>
        </p:sp>
        <p:pic>
          <p:nvPicPr>
            <p:cNvPr id="17" name="Picture 2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4734" r="23767"/>
            <a:stretch/>
          </p:blipFill>
          <p:spPr bwMode="auto">
            <a:xfrm>
              <a:off x="4979987" y="1563687"/>
              <a:ext cx="2057400" cy="1539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4932699" y="6599849"/>
              <a:ext cx="21046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0" dirty="0" smtClean="0"/>
                <a:t>2 Board images from “Tam”</a:t>
              </a:r>
              <a:endParaRPr lang="en-US" sz="1200" b="0" dirty="0"/>
            </a:p>
          </p:txBody>
        </p:sp>
      </p:grpSp>
    </p:spTree>
    <p:extLst>
      <p:ext uri="{BB962C8B-B14F-4D97-AF65-F5344CB8AC3E}">
        <p14:creationId xmlns:p14="http://schemas.microsoft.com/office/powerpoint/2010/main" val="1023182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Interface Board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public interface Board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public static final int SIZE = 8;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	   public void displayBoard();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public void initializeBoard();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public void movePiece();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boolean moveValid(int xSource, 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              int ySource, 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              int xDestination, 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		               int yDestination);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...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endParaRPr lang="en-US" altLang="en-US" sz="1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2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Class RegularBoard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public class RegularBoard implements Board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public void displayBoard()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		...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	   public void initializeBoard()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		...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66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Class RegularBoard (2)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public void movePiece()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solidFill>
                  <a:srgbClr val="0066FF"/>
                </a:solidFill>
                <a:latin typeface="Consolas" pitchFamily="49" charset="0"/>
                <a:cs typeface="Consolas" pitchFamily="49" charset="0"/>
              </a:rPr>
              <a:t>		//Get (x, y) coordinates for the source and destination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		if (moveValid(xS, yS, xD, yD) == true)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solidFill>
                  <a:srgbClr val="0066FF"/>
                </a:solidFill>
                <a:latin typeface="Consolas" pitchFamily="49" charset="0"/>
                <a:cs typeface="Consolas" pitchFamily="49" charset="0"/>
              </a:rPr>
              <a:t>	         //Actually move the piece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		else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solidFill>
                  <a:srgbClr val="0066FF"/>
                </a:solidFill>
                <a:latin typeface="Consolas" pitchFamily="49" charset="0"/>
                <a:cs typeface="Consolas" pitchFamily="49" charset="0"/>
              </a:rPr>
              <a:t>		   //Don’t move piece and display error message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public boolean </a:t>
            </a:r>
            <a:r>
              <a:rPr lang="en-US" altLang="en-US" sz="1800" b="1" i="1" dirty="0" smtClean="0">
                <a:latin typeface="Consolas" pitchFamily="49" charset="0"/>
                <a:cs typeface="Consolas" pitchFamily="49" charset="0"/>
              </a:rPr>
              <a:t>moveValid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(int xSource, int ySource,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                     int xDestination,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				       int yDestination)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		if (moving forward diagonally)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	    return(true);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		else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		    return(false);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} </a:t>
            </a:r>
            <a:r>
              <a:rPr lang="en-US" altLang="en-US" sz="1800" dirty="0" smtClean="0">
                <a:solidFill>
                  <a:srgbClr val="0066FF"/>
                </a:solidFill>
                <a:latin typeface="Consolas" pitchFamily="49" charset="0"/>
                <a:cs typeface="Consolas" pitchFamily="49" charset="0"/>
              </a:rPr>
              <a:t>// End of class RegularBoard</a:t>
            </a:r>
          </a:p>
          <a:p>
            <a:pPr>
              <a:lnSpc>
                <a:spcPct val="80000"/>
              </a:lnSpc>
            </a:pPr>
            <a:endParaRPr lang="en-US" altLang="en-US" sz="1800" b="1" dirty="0" smtClean="0"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34" r="23767"/>
          <a:stretch/>
        </p:blipFill>
        <p:spPr bwMode="auto">
          <a:xfrm>
            <a:off x="5638800" y="5105400"/>
            <a:ext cx="1619250" cy="1211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728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Class VariantBoard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public class VariantBoard implements Board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public void displayBoard 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...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	   public void initializeBoard 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...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>
              <a:lnSpc>
                <a:spcPct val="80000"/>
              </a:lnSpc>
            </a:pP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42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valuation_intro">
  <a:themeElements>
    <a:clrScheme name="">
      <a:dk1>
        <a:srgbClr val="000000"/>
      </a:dk1>
      <a:lt1>
        <a:srgbClr val="33CC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ADE2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evaluation_intr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 rtlCol="0" anchor="t" anchorCtr="0"/>
      <a:lstStyle>
        <a:defPPr algn="ctr">
          <a:defRPr sz="1600" dirty="0" smtClean="0"/>
        </a:defPPr>
      </a:lstStyle>
    </a:spDef>
    <a:ln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/>
      <a:lstStyle/>
    </a:lnDef>
    <a:txDef>
      <a:spPr>
        <a:noFill/>
        <a:ln w="0">
          <a:noFill/>
        </a:ln>
      </a:spPr>
      <a:bodyPr wrap="square" lIns="0" rtlCol="0">
        <a:noAutofit/>
      </a:bodyPr>
      <a:lstStyle>
        <a:defPPr>
          <a:defRPr sz="1800" dirty="0" smtClean="0"/>
        </a:defPPr>
      </a:lstStyle>
    </a:txDef>
  </a:objectDefaults>
  <a:extraClrSchemeLst>
    <a:extraClrScheme>
      <a:clrScheme name="evaluation_intro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valuation_intro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D:\@Courses\CPSC_481\PRESENT\evaluation_intro.ppt</Template>
  <TotalTime>34920</TotalTime>
  <Pages>8</Pages>
  <Words>800</Words>
  <Application>Microsoft Office PowerPoint</Application>
  <PresentationFormat>On-screen Show (4:3)</PresentationFormat>
  <Paragraphs>235</Paragraphs>
  <Slides>22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ＭＳ Ｐゴシック</vt:lpstr>
      <vt:lpstr>Arial</vt:lpstr>
      <vt:lpstr>Calibri</vt:lpstr>
      <vt:lpstr>Consolas</vt:lpstr>
      <vt:lpstr>Garamond</vt:lpstr>
      <vt:lpstr>Times New Roman</vt:lpstr>
      <vt:lpstr>evaluation_intro</vt:lpstr>
      <vt:lpstr>Code Reuse Through Hierarchies</vt:lpstr>
      <vt:lpstr>Java Interfaces</vt:lpstr>
      <vt:lpstr>Interfaces: Format</vt:lpstr>
      <vt:lpstr>Classes That Implement/Realize An Interface</vt:lpstr>
      <vt:lpstr>Interfaces: A Checkers Example</vt:lpstr>
      <vt:lpstr>Interface Board</vt:lpstr>
      <vt:lpstr>Class RegularBoard</vt:lpstr>
      <vt:lpstr>Class RegularBoard (2)</vt:lpstr>
      <vt:lpstr>Class VariantBoard</vt:lpstr>
      <vt:lpstr>Class VariantBoard (2)</vt:lpstr>
      <vt:lpstr>Interfaces: Recapping The Example</vt:lpstr>
      <vt:lpstr>Specifying Interfaces In UML</vt:lpstr>
      <vt:lpstr>Alternate UML Representation (Lollipop Notation)</vt:lpstr>
      <vt:lpstr>Implementing Multiple Interfaces</vt:lpstr>
      <vt:lpstr>Implementing Multiple Interfaces</vt:lpstr>
      <vt:lpstr>Multiple Implementations Vs. Multiple Inheritance</vt:lpstr>
      <vt:lpstr>Multiple Implementations Vs.  Multiple Inheritance (2)</vt:lpstr>
      <vt:lpstr>Abstract Classes (Java)</vt:lpstr>
      <vt:lpstr>Abstract Classes (Java): 2</vt:lpstr>
      <vt:lpstr>Another Example For Using An Abstract Class</vt:lpstr>
      <vt:lpstr>You Should Now Know</vt:lpstr>
      <vt:lpstr>Copyright Notification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Code reuse through hierarchies: interfaces, abstract classes</dc:title>
  <dc:creator>James Tam</dc:creator>
  <cp:keywords>Interfaces;abstract classes;implements;realizes</cp:keywords>
  <cp:lastModifiedBy>James Tam</cp:lastModifiedBy>
  <cp:revision>3696</cp:revision>
  <cp:lastPrinted>1998-08-16T21:06:56Z</cp:lastPrinted>
  <dcterms:created xsi:type="dcterms:W3CDTF">1995-08-18T10:27:02Z</dcterms:created>
  <dcterms:modified xsi:type="dcterms:W3CDTF">2021-03-14T05:33:11Z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1</vt:i4>
  </property>
  <property fmtid="{D5CDD505-2E9C-101B-9397-08002B2CF9AE}" pid="7" name="MailAddress">
    <vt:lpwstr>saul@cpsc.ucalgary.ca</vt:lpwstr>
  </property>
  <property fmtid="{D5CDD505-2E9C-101B-9397-08002B2CF9AE}" pid="8" name="HomePage">
    <vt:lpwstr>http://www.cpsc.ucalgary.ca/~saul</vt:lpwstr>
  </property>
  <property fmtid="{D5CDD505-2E9C-101B-9397-08002B2CF9AE}" pid="9" name="Other">
    <vt:lpwstr>Saul Greenberg, _x000d_
Department of Computer Science, _x000d_
University of Calgary,  _x000d_
Calgary, Alberta CANADA_x000d_
T2N 1N4</vt:lpwstr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16777215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D:\@www\grouplab\saul\481\topics</vt:lpwstr>
  </property>
</Properties>
</file>