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37"/>
  </p:notesMasterIdLst>
  <p:handoutMasterIdLst>
    <p:handoutMasterId r:id="rId38"/>
  </p:handoutMasterIdLst>
  <p:sldIdLst>
    <p:sldId id="428" r:id="rId2"/>
    <p:sldId id="355" r:id="rId3"/>
    <p:sldId id="356" r:id="rId4"/>
    <p:sldId id="357" r:id="rId5"/>
    <p:sldId id="358" r:id="rId6"/>
    <p:sldId id="359" r:id="rId7"/>
    <p:sldId id="360" r:id="rId8"/>
    <p:sldId id="361" r:id="rId9"/>
    <p:sldId id="362" r:id="rId10"/>
    <p:sldId id="363" r:id="rId11"/>
    <p:sldId id="364" r:id="rId12"/>
    <p:sldId id="365" r:id="rId13"/>
    <p:sldId id="366" r:id="rId14"/>
    <p:sldId id="367" r:id="rId15"/>
    <p:sldId id="369" r:id="rId16"/>
    <p:sldId id="370" r:id="rId17"/>
    <p:sldId id="371" r:id="rId18"/>
    <p:sldId id="372" r:id="rId19"/>
    <p:sldId id="373" r:id="rId20"/>
    <p:sldId id="421" r:id="rId21"/>
    <p:sldId id="422" r:id="rId22"/>
    <p:sldId id="423" r:id="rId23"/>
    <p:sldId id="424" r:id="rId24"/>
    <p:sldId id="425" r:id="rId25"/>
    <p:sldId id="426" r:id="rId26"/>
    <p:sldId id="427" r:id="rId27"/>
    <p:sldId id="374" r:id="rId28"/>
    <p:sldId id="375" r:id="rId29"/>
    <p:sldId id="376" r:id="rId30"/>
    <p:sldId id="377" r:id="rId31"/>
    <p:sldId id="378" r:id="rId32"/>
    <p:sldId id="391" r:id="rId33"/>
    <p:sldId id="392" r:id="rId34"/>
    <p:sldId id="289" r:id="rId35"/>
    <p:sldId id="286" r:id="rId36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7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mes Tam" initials="JT" lastIdx="22" clrIdx="0">
    <p:extLst/>
  </p:cmAuthor>
  <p:cmAuthor id="2" name="sysman" initials="s" lastIdx="3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FFFFFF"/>
    <a:srgbClr val="FFFFCC"/>
    <a:srgbClr val="00FFFF"/>
    <a:srgbClr val="808000"/>
    <a:srgbClr val="FFFF99"/>
    <a:srgbClr val="66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02" autoAdjust="0"/>
    <p:restoredTop sz="87842" autoAdjust="0"/>
  </p:normalViewPr>
  <p:slideViewPr>
    <p:cSldViewPr snapToGrid="0">
      <p:cViewPr varScale="1">
        <p:scale>
          <a:sx n="94" d="100"/>
          <a:sy n="94" d="100"/>
        </p:scale>
        <p:origin x="81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1692" y="-1710"/>
      </p:cViewPr>
      <p:guideLst>
        <p:guide orient="horz" pos="2927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Arial" charset="0"/>
              </a:defRPr>
            </a:lvl1pPr>
          </a:lstStyle>
          <a:p>
            <a:pPr>
              <a:defRPr/>
            </a:pPr>
            <a:r>
              <a:rPr lang="en-US" dirty="0"/>
              <a:t>Object-Oriented hierarchies, code reuse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Arial" charset="0"/>
              </a:defRPr>
            </a:lvl1pPr>
          </a:lstStyle>
          <a:p>
            <a:pPr>
              <a:defRPr/>
            </a:pPr>
            <a:fld id="{2289C6B7-9301-44DE-8D81-9A819A8A84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02272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t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defTabSz="952500" eaLnBrk="0" hangingPunct="0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31263"/>
            <a:ext cx="30384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84" tIns="0" rIns="19084" bIns="0" numCol="1" anchor="b" anchorCtr="0" compatLnSpc="1">
            <a:prstTxWarp prst="textNoShape">
              <a:avLst/>
            </a:prstTxWarp>
          </a:bodyPr>
          <a:lstStyle>
            <a:lvl1pPr algn="r" defTabSz="952500" eaLnBrk="0" hangingPunct="0">
              <a:defRPr sz="1000" i="1">
                <a:latin typeface="Times New Roman" pitchFamily="18" charset="0"/>
              </a:defRPr>
            </a:lvl1pPr>
          </a:lstStyle>
          <a:p>
            <a:pPr>
              <a:defRPr/>
            </a:pPr>
            <a:fld id="{43A8DCC8-54E2-4CF7-A726-5D6F93D5C1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3136900" y="8853488"/>
            <a:ext cx="735013" cy="252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9064" tIns="46123" rIns="89064" bIns="46123">
            <a:spAutoFit/>
          </a:bodyPr>
          <a:lstStyle>
            <a:lvl1pPr defTabSz="901700"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90170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9017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9017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9017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9017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lnSpc>
                <a:spcPct val="90000"/>
              </a:lnSpc>
              <a:defRPr/>
            </a:pPr>
            <a:r>
              <a:rPr lang="en-US" altLang="en-US" sz="1200" dirty="0" smtClean="0"/>
              <a:t>Page </a:t>
            </a:r>
            <a:fld id="{A42003A9-B7A6-4B6D-B0EE-60CE0DF16ED0}" type="slidenum">
              <a:rPr lang="en-US" altLang="en-US" sz="1200" smtClean="0"/>
              <a:pPr algn="ctr">
                <a:lnSpc>
                  <a:spcPct val="90000"/>
                </a:lnSpc>
                <a:defRPr/>
              </a:pPr>
              <a:t>‹#›</a:t>
            </a:fld>
            <a:endParaRPr lang="en-US" altLang="en-US" sz="1200" dirty="0" smtClean="0"/>
          </a:p>
        </p:txBody>
      </p:sp>
      <p:sp>
        <p:nvSpPr>
          <p:cNvPr id="43015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2213" y="703263"/>
            <a:ext cx="4629150" cy="3471862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4838"/>
            <a:ext cx="5140325" cy="418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836" tIns="47713" rIns="93836" bIns="477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Body Text</a:t>
            </a:r>
          </a:p>
          <a:p>
            <a:pPr lvl="0"/>
            <a:r>
              <a:rPr lang="en-US" noProof="0" smtClean="0"/>
              <a:t>Second Level</a:t>
            </a:r>
          </a:p>
          <a:p>
            <a:pPr lvl="0"/>
            <a:r>
              <a:rPr lang="en-US" noProof="0" smtClean="0"/>
              <a:t>Third Level</a:t>
            </a:r>
          </a:p>
          <a:p>
            <a:pPr lvl="0"/>
            <a:r>
              <a:rPr lang="en-US" noProof="0" smtClean="0"/>
              <a:t>Fourth Level</a:t>
            </a:r>
          </a:p>
          <a:p>
            <a:pPr lvl="0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90088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949325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0595152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84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2B94A10-147C-4046-A48C-2B2340E23769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7403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950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5544907-1DC1-483F-B460-829C9283B476}" type="slidenum">
              <a:rPr lang="en-US" smtClean="0"/>
              <a:pPr>
                <a:defRPr/>
              </a:pPr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4528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92213" y="703263"/>
            <a:ext cx="4629150" cy="34718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7219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934720" y="4414177"/>
            <a:ext cx="5140960" cy="418338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831" tIns="47711" rIns="93831" bIns="47711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37220" name="Slide Number Placeholder 3"/>
          <p:cNvSpPr txBox="1">
            <a:spLocks noGrp="1"/>
          </p:cNvSpPr>
          <p:nvPr/>
        </p:nvSpPr>
        <p:spPr bwMode="auto">
          <a:xfrm>
            <a:off x="3972560" y="8831580"/>
            <a:ext cx="3037840" cy="463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83" tIns="0" rIns="19083" bIns="0" anchor="b"/>
          <a:lstStyle>
            <a:lvl1pPr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25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25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25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25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BE77CD0F-DA18-4E6D-B69C-254D8F03EC7E}" type="slidenum">
              <a:rPr lang="en-US" altLang="en-US" sz="1000" i="1">
                <a:latin typeface="Times New Roman" pitchFamily="18" charset="0"/>
              </a:rPr>
              <a:pPr algn="r">
                <a:spcBef>
                  <a:spcPct val="0"/>
                </a:spcBef>
              </a:pPr>
              <a:t>8</a:t>
            </a:fld>
            <a:endParaRPr lang="en-US" altLang="en-US" sz="1000" i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1690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192213" y="703263"/>
            <a:ext cx="4629150" cy="3471862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824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934720" y="4414177"/>
            <a:ext cx="5140960" cy="418338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3831" tIns="47711" rIns="93831" bIns="47711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138244" name="Slide Number Placeholder 3"/>
          <p:cNvSpPr txBox="1">
            <a:spLocks noGrp="1"/>
          </p:cNvSpPr>
          <p:nvPr/>
        </p:nvSpPr>
        <p:spPr bwMode="auto">
          <a:xfrm>
            <a:off x="3972560" y="8831580"/>
            <a:ext cx="3037840" cy="463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9083" tIns="0" rIns="19083" bIns="0" anchor="b"/>
          <a:lstStyle>
            <a:lvl1pPr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defTabSz="9525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9525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9525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9525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9525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2EC0B05B-2DD0-4C36-9660-B4CB208F9B2C}" type="slidenum">
              <a:rPr lang="en-US" altLang="en-US" sz="1000" i="1">
                <a:latin typeface="Times New Roman" pitchFamily="18" charset="0"/>
              </a:rPr>
              <a:pPr algn="r">
                <a:spcBef>
                  <a:spcPct val="0"/>
                </a:spcBef>
              </a:pPr>
              <a:t>9</a:t>
            </a:fld>
            <a:endParaRPr lang="en-US" altLang="en-US" sz="1000" i="1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8203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CA" altLang="en-US" sz="700" dirty="0" smtClean="0">
              <a:solidFill>
                <a:srgbClr val="6699FF"/>
              </a:solidFill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05037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02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B8EACD-0DA9-407E-A9AF-FAEA93DE2EC3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57777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4720" y="4415790"/>
            <a:ext cx="5140960" cy="418338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4927471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2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10A7CC-71EA-47E7-98C7-B64C80F43818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6244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6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118A87-6C91-47E1-B9B2-27C98CAF4EF0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6109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438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DBE0ECD-8740-4EE4-B72E-1E6529D50438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165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232775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baseline="0" dirty="0" smtClean="0">
                <a:latin typeface="Garamond" panose="02020404030301010803" pitchFamily="18" charset="0"/>
              </a:rPr>
              <a:t>James Tam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l">
              <a:buNone/>
              <a:defRPr sz="2800"/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60985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84950" y="303213"/>
            <a:ext cx="2051050" cy="6173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1800" y="303213"/>
            <a:ext cx="6000750" cy="6173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202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1800" y="303213"/>
            <a:ext cx="8166100" cy="52228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22800" y="1108075"/>
            <a:ext cx="4013200" cy="26082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22800" y="3868738"/>
            <a:ext cx="4013200" cy="26082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687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31775" indent="-231775">
              <a:defRPr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18649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108075"/>
            <a:ext cx="4013200" cy="5368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3425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2151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5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587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890591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69490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374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31800" y="303213"/>
            <a:ext cx="81661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Slide Title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08075"/>
            <a:ext cx="8178800" cy="5368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 smtClean="0"/>
              <a:t>Body Text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</p:txBody>
      </p:sp>
      <p:sp>
        <p:nvSpPr>
          <p:cNvPr id="1028" name="Rectangle 5"/>
          <p:cNvSpPr>
            <a:spLocks noChangeArrowheads="1"/>
          </p:cNvSpPr>
          <p:nvPr/>
        </p:nvSpPr>
        <p:spPr bwMode="auto">
          <a:xfrm>
            <a:off x="241300" y="139700"/>
            <a:ext cx="8775700" cy="655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endParaRPr lang="en-CA" altLang="en-US" dirty="0" smtClean="0"/>
          </a:p>
        </p:txBody>
      </p:sp>
      <p:sp>
        <p:nvSpPr>
          <p:cNvPr id="1029" name="Rectangle 6"/>
          <p:cNvSpPr>
            <a:spLocks noChangeArrowheads="1"/>
          </p:cNvSpPr>
          <p:nvPr/>
        </p:nvSpPr>
        <p:spPr bwMode="auto">
          <a:xfrm>
            <a:off x="8232775" y="6629400"/>
            <a:ext cx="911225" cy="23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>
            <a:spAutoFit/>
          </a:bodyPr>
          <a:lstStyle>
            <a:lvl1pPr eaLnBrk="0" hangingPunct="0">
              <a:defRPr sz="14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 sz="14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 sz="14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en-US" altLang="en-US" sz="900" baseline="0" dirty="0" smtClean="0">
                <a:latin typeface="Garamond" panose="02020404030301010803" pitchFamily="18" charset="0"/>
              </a:rPr>
              <a:t>James Tam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10" r:id="rId1"/>
    <p:sldLayoutId id="2147484599" r:id="rId2"/>
    <p:sldLayoutId id="2147484600" r:id="rId3"/>
    <p:sldLayoutId id="2147484601" r:id="rId4"/>
    <p:sldLayoutId id="2147484602" r:id="rId5"/>
    <p:sldLayoutId id="2147484603" r:id="rId6"/>
    <p:sldLayoutId id="2147484604" r:id="rId7"/>
    <p:sldLayoutId id="2147484605" r:id="rId8"/>
    <p:sldLayoutId id="2147484606" r:id="rId9"/>
    <p:sldLayoutId id="2147484607" r:id="rId10"/>
    <p:sldLayoutId id="214748460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 bldLvl="2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u="sng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2800" b="1" u="sng">
          <a:solidFill>
            <a:schemeClr val="tx2"/>
          </a:solidFill>
          <a:latin typeface="Times New Roman" pitchFamily="18" charset="0"/>
        </a:defRPr>
      </a:lvl9pPr>
    </p:titleStyle>
    <p:bodyStyle>
      <a:lvl1pPr marL="111125" indent="-111125" algn="l" rtl="0" eaLnBrk="0" fontAlgn="base" hangingPunct="0">
        <a:spcBef>
          <a:spcPct val="3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346075" indent="-120650" algn="l" rtl="0" eaLnBrk="0" fontAlgn="base" hangingPunct="0">
        <a:spcBef>
          <a:spcPct val="10000"/>
        </a:spcBef>
        <a:spcAft>
          <a:spcPct val="0"/>
        </a:spcAft>
        <a:buSzPct val="100000"/>
        <a:buFont typeface="Times New Roman" pitchFamily="18" charset="0"/>
        <a:buChar char="-"/>
        <a:defRPr sz="2000">
          <a:solidFill>
            <a:schemeClr val="tx1"/>
          </a:solidFill>
          <a:latin typeface="Calibri" panose="020F0502020204030204" pitchFamily="34" charset="0"/>
        </a:defRPr>
      </a:lvl2pPr>
      <a:lvl3pPr marL="568325" indent="-107950" algn="l" rtl="0" eaLnBrk="0" fontAlgn="base" hangingPunct="0">
        <a:lnSpc>
          <a:spcPct val="90000"/>
        </a:lnSpc>
        <a:spcBef>
          <a:spcPct val="1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Calibri" panose="020F0502020204030204" pitchFamily="34" charset="0"/>
        </a:defRPr>
      </a:lvl3pPr>
      <a:lvl4pPr marL="800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</a:defRPr>
      </a:lvl4pPr>
      <a:lvl5pPr marL="10287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Calibri" panose="020F0502020204030204" pitchFamily="34" charset="0"/>
        </a:defRPr>
      </a:lvl5pPr>
      <a:lvl6pPr marL="14859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6pPr>
      <a:lvl7pPr marL="19431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7pPr>
      <a:lvl8pPr marL="24003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8pPr>
      <a:lvl9pPr marL="2857500" indent="-114300" algn="l" rtl="0" eaLnBrk="0" fontAlgn="base" hangingPunct="0">
        <a:spcBef>
          <a:spcPct val="10000"/>
        </a:spcBef>
        <a:spcAft>
          <a:spcPct val="0"/>
        </a:spcAft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oracle.com/en/java/javase/11/docs/api/java.base/java/lang/String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oracle.com/en/java/javase/11/docs/api/java.base/java/util/Vector.html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/>
              <a:t>Code Reuse Through Hierarchies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35090" cy="2754630"/>
          </a:xfrm>
        </p:spPr>
        <p:txBody>
          <a:bodyPr/>
          <a:lstStyle/>
          <a:p>
            <a:r>
              <a:rPr lang="en-US" dirty="0" smtClean="0"/>
              <a:t>Part 2: Within </a:t>
            </a:r>
            <a:r>
              <a:rPr lang="en-US" dirty="0"/>
              <a:t>an inheritance hierarchy you will learn: </a:t>
            </a:r>
            <a:r>
              <a:rPr lang="en-US" dirty="0" smtClean="0"/>
              <a:t>the effect </a:t>
            </a:r>
            <a:r>
              <a:rPr lang="en-US" dirty="0"/>
              <a:t>type and type </a:t>
            </a:r>
            <a:r>
              <a:rPr lang="en-US" dirty="0" smtClean="0"/>
              <a:t>conversion,  </a:t>
            </a:r>
            <a:r>
              <a:rPr lang="en-US" dirty="0"/>
              <a:t>how to declare the type for a container of parent and child classes and how class </a:t>
            </a:r>
            <a:r>
              <a:rPr lang="en-US" dirty="0">
                <a:latin typeface="Consolas" panose="020B0609020204030204" pitchFamily="49" charset="0"/>
              </a:rPr>
              <a:t>Object</a:t>
            </a:r>
            <a:r>
              <a:rPr lang="en-US" dirty="0"/>
              <a:t> is the parent of all Java classes.</a:t>
            </a:r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47157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/>
          </p:cNvSpPr>
          <p:nvPr>
            <p:ph type="title" idx="4294967295"/>
          </p:nvPr>
        </p:nvSpPr>
        <p:spPr>
          <a:xfrm>
            <a:off x="431800" y="303213"/>
            <a:ext cx="6243320" cy="522287"/>
          </a:xfrm>
        </p:spPr>
        <p:txBody>
          <a:bodyPr/>
          <a:lstStyle/>
          <a:p>
            <a:r>
              <a:rPr lang="en-CA" altLang="en-US" sz="3200" dirty="0" smtClean="0">
                <a:solidFill>
                  <a:srgbClr val="993300"/>
                </a:solidFill>
              </a:rPr>
              <a:t>Casting</a:t>
            </a:r>
            <a:r>
              <a:rPr lang="en-CA" altLang="en-US" sz="3200" dirty="0" smtClean="0"/>
              <a:t> And Inheritance</a:t>
            </a:r>
          </a:p>
        </p:txBody>
      </p:sp>
      <p:sp>
        <p:nvSpPr>
          <p:cNvPr id="108547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</a:rPr>
              <a:t>StarShip regular = new StarShip();</a:t>
            </a:r>
          </a:p>
          <a:p>
            <a:pPr marL="0" indent="0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</a:rPr>
              <a:t>KlingStarShip kling = new KlingStarShip();</a:t>
            </a:r>
          </a:p>
          <a:p>
            <a:pPr marL="0" indent="0">
              <a:buFont typeface="Arial" charset="0"/>
              <a:buNone/>
            </a:pPr>
            <a:endParaRPr lang="en-CA" altLang="en-US" sz="1800" dirty="0" smtClean="0">
              <a:latin typeface="Consolas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</a:rPr>
              <a:t>regular.utterBattleCry();  </a:t>
            </a:r>
            <a:r>
              <a:rPr lang="en-CA" altLang="en-US" sz="1800" dirty="0" smtClean="0">
                <a:solidFill>
                  <a:srgbClr val="0066FF"/>
                </a:solidFill>
                <a:latin typeface="Consolas" pitchFamily="49" charset="0"/>
              </a:rPr>
              <a:t>//Won’t compile: no such method.</a:t>
            </a:r>
          </a:p>
          <a:p>
            <a:pPr marL="0" indent="0">
              <a:buFont typeface="Arial" charset="0"/>
              <a:buNone/>
            </a:pPr>
            <a:endParaRPr lang="en-CA" altLang="en-US" sz="1800" dirty="0" smtClean="0">
              <a:latin typeface="Consolas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</a:rPr>
              <a:t>regular = kling;</a:t>
            </a:r>
          </a:p>
          <a:p>
            <a:pPr marL="0" indent="0">
              <a:buNone/>
            </a:pPr>
            <a:r>
              <a:rPr lang="en-CA" altLang="en-US" sz="1800" dirty="0">
                <a:solidFill>
                  <a:srgbClr val="0066FF"/>
                </a:solidFill>
                <a:latin typeface="Consolas" pitchFamily="49" charset="0"/>
              </a:rPr>
              <a:t>//Won’t compile: I think I point to the wrong </a:t>
            </a:r>
            <a:r>
              <a:rPr lang="en-CA" altLang="en-US" sz="1800" dirty="0" smtClean="0">
                <a:solidFill>
                  <a:srgbClr val="0066FF"/>
                </a:solidFill>
                <a:latin typeface="Consolas" pitchFamily="49" charset="0"/>
              </a:rPr>
              <a:t>type</a:t>
            </a:r>
            <a:endParaRPr lang="en-CA" altLang="en-US" sz="1800" dirty="0" smtClean="0">
              <a:latin typeface="Consolas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</a:rPr>
              <a:t>regular.utterBattleCry(); </a:t>
            </a:r>
          </a:p>
          <a:p>
            <a:pPr marL="0" indent="0">
              <a:buFont typeface="Arial" charset="0"/>
              <a:buNone/>
            </a:pPr>
            <a:endParaRPr lang="en-US" altLang="en-US" sz="1800" dirty="0">
              <a:latin typeface="Consolas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solidFill>
                  <a:srgbClr val="0066FF"/>
                </a:solidFill>
                <a:latin typeface="Consolas" pitchFamily="49" charset="0"/>
              </a:rPr>
              <a:t>//Works </a:t>
            </a:r>
            <a:r>
              <a:rPr lang="en-US" altLang="en-US" sz="1800" dirty="0">
                <a:solidFill>
                  <a:srgbClr val="0066FF"/>
                </a:solidFill>
                <a:latin typeface="Consolas" pitchFamily="49" charset="0"/>
              </a:rPr>
              <a:t>- this time but a dangerous cast </a:t>
            </a:r>
            <a:endParaRPr lang="en-CA" altLang="en-US" sz="1800" dirty="0" smtClean="0">
              <a:solidFill>
                <a:srgbClr val="0066FF"/>
              </a:solidFill>
              <a:latin typeface="Consolas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</a:rPr>
              <a:t>(</a:t>
            </a:r>
            <a:r>
              <a:rPr lang="en-CA" altLang="en-US" sz="1800" b="1" dirty="0" smtClean="0">
                <a:solidFill>
                  <a:srgbClr val="FF0000"/>
                </a:solidFill>
                <a:latin typeface="Consolas" pitchFamily="49" charset="0"/>
              </a:rPr>
              <a:t>(KlingStarShip) </a:t>
            </a:r>
            <a:r>
              <a:rPr lang="en-CA" altLang="en-US" sz="1800" dirty="0" smtClean="0">
                <a:latin typeface="Consolas" pitchFamily="49" charset="0"/>
              </a:rPr>
              <a:t>regular).utterBattleCry(); </a:t>
            </a:r>
          </a:p>
          <a:p>
            <a:pPr marL="0" indent="0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</a:rPr>
              <a:t> </a:t>
            </a:r>
            <a:endParaRPr lang="en-CA" altLang="en-US" sz="1800" dirty="0" smtClean="0">
              <a:solidFill>
                <a:srgbClr val="6699FF"/>
              </a:solidFill>
              <a:latin typeface="Consolas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</a:rPr>
              <a:t>regular = new StarShip();</a:t>
            </a:r>
          </a:p>
          <a:p>
            <a:pPr marL="0" indent="0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</a:rPr>
              <a:t>kling = </a:t>
            </a:r>
            <a:r>
              <a:rPr lang="en-CA" altLang="en-US" sz="1800" dirty="0" smtClean="0">
                <a:solidFill>
                  <a:srgbClr val="FF0000"/>
                </a:solidFill>
                <a:latin typeface="Consolas" pitchFamily="49" charset="0"/>
              </a:rPr>
              <a:t>(KlingStarShip) </a:t>
            </a:r>
            <a:r>
              <a:rPr lang="en-CA" altLang="en-US" sz="1800" dirty="0" smtClean="0">
                <a:latin typeface="Consolas" pitchFamily="49" charset="0"/>
              </a:rPr>
              <a:t>regular; </a:t>
            </a:r>
            <a:r>
              <a:rPr lang="en-CA" altLang="en-US" sz="1800" dirty="0" smtClean="0">
                <a:solidFill>
                  <a:srgbClr val="0066FF"/>
                </a:solidFill>
                <a:latin typeface="Consolas" pitchFamily="49" charset="0"/>
              </a:rPr>
              <a:t>//Dangerous cast crashes it.</a:t>
            </a:r>
          </a:p>
          <a:p>
            <a:pPr marL="0" indent="0">
              <a:buFont typeface="Arial" charset="0"/>
              <a:buNone/>
            </a:pPr>
            <a:r>
              <a:rPr lang="en-CA" altLang="en-US" sz="1800" dirty="0" smtClean="0">
                <a:latin typeface="Consolas" pitchFamily="49" charset="0"/>
              </a:rPr>
              <a:t>kling.utterBattleCry();  </a:t>
            </a:r>
            <a:r>
              <a:rPr lang="en-CA" altLang="en-US" sz="1800" dirty="0" smtClean="0">
                <a:solidFill>
                  <a:srgbClr val="0066FF"/>
                </a:solidFill>
                <a:latin typeface="Consolas" pitchFamily="49" charset="0"/>
              </a:rPr>
              <a:t>//Inappropriate action for type</a:t>
            </a:r>
          </a:p>
          <a:p>
            <a:pPr marL="0" indent="0">
              <a:buFont typeface="Arial" charset="0"/>
              <a:buNone/>
            </a:pPr>
            <a:endParaRPr lang="en-CA" altLang="en-US" sz="1800" dirty="0" smtClean="0">
              <a:solidFill>
                <a:srgbClr val="6699FF"/>
              </a:solidFill>
              <a:latin typeface="Consolas" pitchFamily="49" charset="0"/>
            </a:endParaRPr>
          </a:p>
          <a:p>
            <a:pPr marL="0" indent="0">
              <a:buFont typeface="Arial" charset="0"/>
              <a:buNone/>
            </a:pPr>
            <a:endParaRPr lang="en-CA" altLang="en-US" sz="1800" dirty="0" smtClean="0">
              <a:latin typeface="Consolas" pitchFamily="49" charset="0"/>
            </a:endParaRPr>
          </a:p>
          <a:p>
            <a:pPr marL="0" indent="0">
              <a:buFont typeface="Arial" charset="0"/>
              <a:buNone/>
            </a:pPr>
            <a:endParaRPr lang="en-CA" altLang="en-US" sz="1800" dirty="0" smtClean="0">
              <a:latin typeface="Consolas" pitchFamily="49" charset="0"/>
            </a:endParaRPr>
          </a:p>
        </p:txBody>
      </p:sp>
      <p:sp>
        <p:nvSpPr>
          <p:cNvPr id="108550" name="Text Box 4"/>
          <p:cNvSpPr txBox="1">
            <a:spLocks noChangeArrowheads="1"/>
          </p:cNvSpPr>
          <p:nvPr/>
        </p:nvSpPr>
        <p:spPr bwMode="auto">
          <a:xfrm>
            <a:off x="152400" y="2116138"/>
            <a:ext cx="431800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00" tIns="46800" rIns="93600" bIns="4680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0" dirty="0">
                <a:solidFill>
                  <a:srgbClr val="FF0000"/>
                </a:solidFill>
                <a:latin typeface="Arial" charset="0"/>
              </a:rPr>
              <a:t>x</a:t>
            </a:r>
          </a:p>
        </p:txBody>
      </p:sp>
      <p:sp>
        <p:nvSpPr>
          <p:cNvPr id="108551" name="Text Box 4"/>
          <p:cNvSpPr txBox="1">
            <a:spLocks noChangeArrowheads="1"/>
          </p:cNvSpPr>
          <p:nvPr/>
        </p:nvSpPr>
        <p:spPr bwMode="auto">
          <a:xfrm>
            <a:off x="169971" y="3560614"/>
            <a:ext cx="431800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00" tIns="46800" rIns="93600" bIns="4680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0" dirty="0">
                <a:solidFill>
                  <a:srgbClr val="FF0000"/>
                </a:solidFill>
                <a:latin typeface="Arial" charset="0"/>
              </a:rPr>
              <a:t>x</a:t>
            </a:r>
          </a:p>
        </p:txBody>
      </p:sp>
      <p:sp>
        <p:nvSpPr>
          <p:cNvPr id="67591" name="Text Box 4"/>
          <p:cNvSpPr txBox="1">
            <a:spLocks noChangeArrowheads="1"/>
          </p:cNvSpPr>
          <p:nvPr/>
        </p:nvSpPr>
        <p:spPr bwMode="auto">
          <a:xfrm>
            <a:off x="152400" y="6013153"/>
            <a:ext cx="431800" cy="4638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00" tIns="46800" rIns="93600" bIns="4680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400" b="0" dirty="0">
                <a:solidFill>
                  <a:srgbClr val="FF0000"/>
                </a:solidFill>
                <a:latin typeface="Arial" charset="0"/>
              </a:rPr>
              <a:t>x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5040" y="-63717"/>
            <a:ext cx="2899846" cy="2183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249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54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547" grpId="0" uiExpand="1" build="p"/>
      <p:bldP spid="108550" grpId="0" uiExpand="1"/>
      <p:bldP spid="108551" grpId="0" uiExpand="1"/>
      <p:bldP spid="67591" grpId="0" uiExpan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639762"/>
          </a:xfrm>
        </p:spPr>
        <p:txBody>
          <a:bodyPr/>
          <a:lstStyle/>
          <a:p>
            <a:r>
              <a:rPr lang="en-US" altLang="en-US" sz="3200" dirty="0" smtClean="0"/>
              <a:t>Caution About Class Casting: Check First!</a:t>
            </a:r>
          </a:p>
        </p:txBody>
      </p:sp>
      <p:sp>
        <p:nvSpPr>
          <p:cNvPr id="171013" name="Text Box 5"/>
          <p:cNvSpPr txBox="1">
            <a:spLocks noChangeArrowheads="1"/>
          </p:cNvSpPr>
          <p:nvPr/>
        </p:nvSpPr>
        <p:spPr bwMode="auto">
          <a:xfrm>
            <a:off x="455613" y="985838"/>
            <a:ext cx="7850187" cy="3433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FF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228600" indent="-228600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742950" indent="-17145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971550" indent="-17145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b="0" dirty="0"/>
              <a:t>When casting between classes only use the </a:t>
            </a:r>
            <a:r>
              <a:rPr lang="en-US" altLang="en-US" sz="2400" b="0" dirty="0" smtClean="0"/>
              <a:t>casting </a:t>
            </a:r>
            <a:r>
              <a:rPr lang="en-US" altLang="en-US" sz="2400" b="0" dirty="0"/>
              <a:t>operator if you are sure of the type!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b="0" dirty="0"/>
              <a:t>Check if an object is of a particular type is via the </a:t>
            </a:r>
            <a:r>
              <a:rPr lang="en-US" altLang="en-US" sz="2400" b="0" dirty="0">
                <a:latin typeface="Consolas" panose="020B0609020204030204" pitchFamily="49" charset="0"/>
                <a:cs typeface="Consolas" panose="020B0609020204030204" pitchFamily="49" charset="0"/>
              </a:rPr>
              <a:t>instanceof</a:t>
            </a:r>
            <a:r>
              <a:rPr lang="en-US" altLang="en-US" sz="2400" b="0" dirty="0"/>
              <a:t> operator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b="0" dirty="0"/>
              <a:t>(When used in an expression the </a:t>
            </a:r>
            <a:r>
              <a:rPr lang="en-US" altLang="en-US" sz="2400" b="0" dirty="0">
                <a:latin typeface="Consolas" panose="020B0609020204030204" pitchFamily="49" charset="0"/>
                <a:cs typeface="Consolas" panose="020B0609020204030204" pitchFamily="49" charset="0"/>
              </a:rPr>
              <a:t>instanceof</a:t>
            </a:r>
            <a:r>
              <a:rPr lang="en-US" altLang="en-US" sz="2400" b="0" dirty="0"/>
              <a:t> operator returns a boolean result)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dirty="0"/>
              <a:t>Format</a:t>
            </a:r>
            <a:r>
              <a:rPr lang="en-US" altLang="en-US" sz="2400" b="0" dirty="0"/>
              <a:t>:</a:t>
            </a:r>
          </a:p>
          <a:p>
            <a:pPr lvl="1" eaLnBrk="1" hangingPunct="1">
              <a:spcBef>
                <a:spcPct val="50000"/>
              </a:spcBef>
              <a:buFontTx/>
              <a:buNone/>
            </a:pPr>
            <a:r>
              <a:rPr lang="en-US" altLang="en-US" sz="2000" b="0" dirty="0">
                <a:latin typeface="Consolas" pitchFamily="49" charset="0"/>
              </a:rPr>
              <a:t>if (&lt;</a:t>
            </a:r>
            <a:r>
              <a:rPr lang="en-US" altLang="en-US" sz="2000" b="0" i="1" dirty="0">
                <a:latin typeface="Consolas" pitchFamily="49" charset="0"/>
              </a:rPr>
              <a:t>reference name</a:t>
            </a:r>
            <a:r>
              <a:rPr lang="en-US" altLang="en-US" sz="2000" b="0" dirty="0">
                <a:latin typeface="Consolas" pitchFamily="49" charset="0"/>
              </a:rPr>
              <a:t>&gt; instanceof &lt;</a:t>
            </a:r>
            <a:r>
              <a:rPr lang="en-US" altLang="en-US" sz="2000" b="0" i="1" dirty="0">
                <a:latin typeface="Consolas" pitchFamily="49" charset="0"/>
              </a:rPr>
              <a:t>class name</a:t>
            </a:r>
            <a:r>
              <a:rPr lang="en-US" altLang="en-US" sz="2000" b="0" dirty="0">
                <a:latin typeface="Consolas" pitchFamily="49" charset="0"/>
              </a:rPr>
              <a:t>&gt;)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dirty="0"/>
              <a:t>Example:</a:t>
            </a:r>
          </a:p>
          <a:p>
            <a:pPr lvl="1" eaLnBrk="1" hangingPunct="1">
              <a:spcBef>
                <a:spcPct val="50000"/>
              </a:spcBef>
              <a:buFontTx/>
              <a:buNone/>
            </a:pPr>
            <a:r>
              <a:rPr lang="en-US" altLang="en-US" sz="2000" b="0" dirty="0">
                <a:latin typeface="Consolas" pitchFamily="49" charset="0"/>
              </a:rPr>
              <a:t>if (supPerson instanceof Person)</a:t>
            </a:r>
            <a:endParaRPr lang="en-CA" altLang="en-US" sz="2000" b="0" dirty="0">
              <a:latin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75516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Instanceof</a:t>
            </a:r>
            <a:r>
              <a:rPr lang="en-US" altLang="en-US" dirty="0" smtClean="0"/>
              <a:t> Example</a:t>
            </a:r>
          </a:p>
        </p:txBody>
      </p:sp>
      <p:sp>
        <p:nvSpPr>
          <p:cNvPr id="70659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838200"/>
          </a:xfrm>
        </p:spPr>
        <p:txBody>
          <a:bodyPr/>
          <a:lstStyle/>
          <a:p>
            <a:r>
              <a:rPr lang="en-US" altLang="en-US" b="1" dirty="0" smtClean="0"/>
              <a:t>Name of the folder containing the full online example</a:t>
            </a:r>
            <a:r>
              <a:rPr lang="en-US" altLang="en-US" dirty="0" smtClean="0"/>
              <a:t>:</a:t>
            </a:r>
            <a:r>
              <a:rPr lang="en-US" altLang="en-US" dirty="0"/>
              <a:t> 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6typeCheck</a:t>
            </a:r>
          </a:p>
          <a:p>
            <a:endParaRPr lang="en-US" altLang="en-US" dirty="0" smtClean="0"/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8600" y="2282825"/>
            <a:ext cx="1930400" cy="908050"/>
            <a:chOff x="228600" y="2282825"/>
            <a:chExt cx="1930400" cy="908050"/>
          </a:xfrm>
        </p:grpSpPr>
        <p:sp>
          <p:nvSpPr>
            <p:cNvPr id="4" name="Rectangle 3"/>
            <p:cNvSpPr/>
            <p:nvPr/>
          </p:nvSpPr>
          <p:spPr>
            <a:xfrm>
              <a:off x="228600" y="2282825"/>
              <a:ext cx="1930400" cy="90805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r>
                <a:rPr lang="en-US" sz="20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Person</a:t>
              </a:r>
            </a:p>
          </p:txBody>
        </p:sp>
        <p:cxnSp>
          <p:nvCxnSpPr>
            <p:cNvPr id="5" name="Straight Connector 4"/>
            <p:cNvCxnSpPr>
              <a:endCxn id="4" idx="3"/>
            </p:cNvCxnSpPr>
            <p:nvPr/>
          </p:nvCxnSpPr>
          <p:spPr>
            <a:xfrm>
              <a:off x="228600" y="2733675"/>
              <a:ext cx="1930400" cy="317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Rectangle 5"/>
            <p:cNvSpPr/>
            <p:nvPr/>
          </p:nvSpPr>
          <p:spPr>
            <a:xfrm>
              <a:off x="273050" y="2820988"/>
              <a:ext cx="1676400" cy="31432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en-US" sz="14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+doDailyTasks()</a:t>
              </a:r>
            </a:p>
          </p:txBody>
        </p:sp>
      </p:grpSp>
      <p:grpSp>
        <p:nvGrpSpPr>
          <p:cNvPr id="27" name="Group 26"/>
          <p:cNvGrpSpPr>
            <a:grpSpLocks/>
          </p:cNvGrpSpPr>
          <p:nvPr/>
        </p:nvGrpSpPr>
        <p:grpSpPr bwMode="auto">
          <a:xfrm>
            <a:off x="228600" y="3217863"/>
            <a:ext cx="1860550" cy="1744662"/>
            <a:chOff x="228600" y="3217863"/>
            <a:chExt cx="1860550" cy="1744662"/>
          </a:xfrm>
        </p:grpSpPr>
        <p:grpSp>
          <p:nvGrpSpPr>
            <p:cNvPr id="70674" name="Group 9"/>
            <p:cNvGrpSpPr>
              <a:grpSpLocks/>
            </p:cNvGrpSpPr>
            <p:nvPr/>
          </p:nvGrpSpPr>
          <p:grpSpPr bwMode="auto">
            <a:xfrm>
              <a:off x="977900" y="3217863"/>
              <a:ext cx="292100" cy="749300"/>
              <a:chOff x="4273550" y="4251325"/>
              <a:chExt cx="292100" cy="749300"/>
            </a:xfrm>
          </p:grpSpPr>
          <p:sp>
            <p:nvSpPr>
              <p:cNvPr id="11" name="Isosceles Triangle 10"/>
              <p:cNvSpPr/>
              <p:nvPr/>
            </p:nvSpPr>
            <p:spPr bwMode="auto">
              <a:xfrm>
                <a:off x="4273550" y="4251325"/>
                <a:ext cx="292100" cy="266700"/>
              </a:xfrm>
              <a:prstGeom prst="triangle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2" name="Straight Connector 11"/>
              <p:cNvCxnSpPr>
                <a:stCxn id="11" idx="3"/>
              </p:cNvCxnSpPr>
              <p:nvPr/>
            </p:nvCxnSpPr>
            <p:spPr bwMode="auto">
              <a:xfrm>
                <a:off x="4419600" y="4518025"/>
                <a:ext cx="0" cy="48260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0675" name="Group 14"/>
            <p:cNvGrpSpPr>
              <a:grpSpLocks/>
            </p:cNvGrpSpPr>
            <p:nvPr/>
          </p:nvGrpSpPr>
          <p:grpSpPr bwMode="auto">
            <a:xfrm>
              <a:off x="228600" y="3975101"/>
              <a:ext cx="1860550" cy="987424"/>
              <a:chOff x="920750" y="3970338"/>
              <a:chExt cx="2152650" cy="803275"/>
            </a:xfrm>
          </p:grpSpPr>
          <p:sp>
            <p:nvSpPr>
              <p:cNvPr id="16" name="Rectangle 15"/>
              <p:cNvSpPr/>
              <p:nvPr/>
            </p:nvSpPr>
            <p:spPr bwMode="auto">
              <a:xfrm>
                <a:off x="939117" y="3970337"/>
                <a:ext cx="2134283" cy="803276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rgbClr val="0066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Hero</a:t>
                </a:r>
              </a:p>
            </p:txBody>
          </p:sp>
          <p:cxnSp>
            <p:nvCxnSpPr>
              <p:cNvPr id="17" name="Straight Connector 16"/>
              <p:cNvCxnSpPr/>
              <p:nvPr/>
            </p:nvCxnSpPr>
            <p:spPr bwMode="auto">
              <a:xfrm>
                <a:off x="920750" y="4343564"/>
                <a:ext cx="213428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Rectangle 12"/>
            <p:cNvSpPr/>
            <p:nvPr/>
          </p:nvSpPr>
          <p:spPr>
            <a:xfrm>
              <a:off x="328613" y="4521200"/>
              <a:ext cx="1676400" cy="31432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en-US" sz="1400" dirty="0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</a:t>
              </a:r>
              <a:r>
                <a:rPr lang="en-US" sz="1400" dirty="0" smtClean="0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doHeroStuff()</a:t>
              </a:r>
              <a:endParaRPr lang="en-US" sz="1400" dirty="0">
                <a:solidFill>
                  <a:srgbClr val="0066FF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0" name="Group 29"/>
          <p:cNvGrpSpPr>
            <a:grpSpLocks/>
          </p:cNvGrpSpPr>
          <p:nvPr/>
        </p:nvGrpSpPr>
        <p:grpSpPr bwMode="auto">
          <a:xfrm>
            <a:off x="4724400" y="2327275"/>
            <a:ext cx="1676400" cy="803275"/>
            <a:chOff x="4724400" y="2327274"/>
            <a:chExt cx="1676400" cy="803275"/>
          </a:xfrm>
        </p:grpSpPr>
        <p:grpSp>
          <p:nvGrpSpPr>
            <p:cNvPr id="70670" name="Group 13"/>
            <p:cNvGrpSpPr>
              <a:grpSpLocks/>
            </p:cNvGrpSpPr>
            <p:nvPr/>
          </p:nvGrpSpPr>
          <p:grpSpPr bwMode="auto">
            <a:xfrm>
              <a:off x="4724400" y="2327274"/>
              <a:ext cx="1676400" cy="803275"/>
              <a:chOff x="920750" y="3970338"/>
              <a:chExt cx="2152650" cy="803275"/>
            </a:xfrm>
          </p:grpSpPr>
          <p:sp>
            <p:nvSpPr>
              <p:cNvPr id="8" name="Rectangle 7"/>
              <p:cNvSpPr/>
              <p:nvPr/>
            </p:nvSpPr>
            <p:spPr bwMode="auto">
              <a:xfrm>
                <a:off x="939097" y="3970338"/>
                <a:ext cx="2134303" cy="803275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rgbClr val="00B05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Dog</a:t>
                </a:r>
              </a:p>
            </p:txBody>
          </p:sp>
          <p:cxnSp>
            <p:nvCxnSpPr>
              <p:cNvPr id="9" name="Straight Connector 8"/>
              <p:cNvCxnSpPr/>
              <p:nvPr/>
            </p:nvCxnSpPr>
            <p:spPr bwMode="auto">
              <a:xfrm>
                <a:off x="920750" y="4343401"/>
                <a:ext cx="213430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8" name="Rectangle 17"/>
            <p:cNvSpPr/>
            <p:nvPr/>
          </p:nvSpPr>
          <p:spPr>
            <a:xfrm>
              <a:off x="4738688" y="2749549"/>
              <a:ext cx="1295400" cy="31432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en-US" sz="1400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+bark()</a:t>
              </a:r>
            </a:p>
          </p:txBody>
        </p:sp>
      </p:grpSp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2162175" y="2443163"/>
            <a:ext cx="2130425" cy="612775"/>
            <a:chOff x="2162175" y="2443163"/>
            <a:chExt cx="2130425" cy="612775"/>
          </a:xfrm>
        </p:grpSpPr>
        <p:sp>
          <p:nvSpPr>
            <p:cNvPr id="19" name="Right Brace 18"/>
            <p:cNvSpPr/>
            <p:nvPr/>
          </p:nvSpPr>
          <p:spPr bwMode="auto">
            <a:xfrm>
              <a:off x="2162175" y="2443163"/>
              <a:ext cx="347663" cy="612775"/>
            </a:xfrm>
            <a:prstGeom prst="rightBrac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70669" name="TextBox 19"/>
            <p:cNvSpPr txBox="1">
              <a:spLocks noChangeArrowheads="1"/>
            </p:cNvSpPr>
            <p:nvPr/>
          </p:nvSpPr>
          <p:spPr bwMode="auto">
            <a:xfrm>
              <a:off x="2500313" y="2557463"/>
              <a:ext cx="1792287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solidFill>
                    <a:srgbClr val="FF0000"/>
                  </a:solidFill>
                </a:rPr>
                <a:t>Type ‘</a:t>
              </a:r>
              <a:r>
                <a:rPr lang="en-US" altLang="en-US" sz="1800" b="1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Person</a:t>
              </a:r>
              <a:r>
                <a:rPr lang="en-US" altLang="en-US" sz="1800" dirty="0">
                  <a:solidFill>
                    <a:srgbClr val="FF00FF"/>
                  </a:solidFill>
                </a:rPr>
                <a:t>’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2111375" y="4157663"/>
            <a:ext cx="2130425" cy="612775"/>
            <a:chOff x="2111375" y="4157663"/>
            <a:chExt cx="2130425" cy="612775"/>
          </a:xfrm>
        </p:grpSpPr>
        <p:sp>
          <p:nvSpPr>
            <p:cNvPr id="21" name="Right Brace 20"/>
            <p:cNvSpPr/>
            <p:nvPr/>
          </p:nvSpPr>
          <p:spPr bwMode="auto">
            <a:xfrm>
              <a:off x="2111375" y="4157663"/>
              <a:ext cx="347663" cy="612775"/>
            </a:xfrm>
            <a:prstGeom prst="rightBrac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rgbClr val="666633"/>
                </a:solidFill>
              </a:endParaRPr>
            </a:p>
          </p:txBody>
        </p:sp>
        <p:sp>
          <p:nvSpPr>
            <p:cNvPr id="70667" name="TextBox 21"/>
            <p:cNvSpPr txBox="1">
              <a:spLocks noChangeArrowheads="1"/>
            </p:cNvSpPr>
            <p:nvPr/>
          </p:nvSpPr>
          <p:spPr bwMode="auto">
            <a:xfrm>
              <a:off x="2449513" y="4271963"/>
              <a:ext cx="1792287" cy="3683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1" dirty="0">
                  <a:solidFill>
                    <a:srgbClr val="FF0000"/>
                  </a:solidFill>
                </a:rPr>
                <a:t>Type ‘</a:t>
              </a:r>
              <a:r>
                <a:rPr lang="en-US" altLang="en-US" sz="1800" b="1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Person</a:t>
              </a:r>
              <a:r>
                <a:rPr lang="en-US" altLang="en-US" sz="1800" dirty="0">
                  <a:solidFill>
                    <a:srgbClr val="FF0000"/>
                  </a:solidFill>
                </a:rPr>
                <a:t>’</a:t>
              </a:r>
            </a:p>
          </p:txBody>
        </p:sp>
      </p:grp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4724400" y="3190875"/>
            <a:ext cx="22098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solidFill>
                  <a:srgbClr val="00B050"/>
                </a:solidFill>
              </a:rPr>
              <a:t>Type ‘</a:t>
            </a:r>
            <a:r>
              <a:rPr lang="en-US" altLang="en-US" sz="1800" dirty="0">
                <a:solidFill>
                  <a:srgbClr val="00B050"/>
                </a:solidFill>
                <a:latin typeface="Consolas" pitchFamily="49" charset="0"/>
                <a:cs typeface="Consolas" pitchFamily="49" charset="0"/>
              </a:rPr>
              <a:t>Dog</a:t>
            </a:r>
            <a:r>
              <a:rPr lang="en-US" altLang="en-US" sz="1800" dirty="0">
                <a:solidFill>
                  <a:srgbClr val="00B050"/>
                </a:solidFill>
              </a:rPr>
              <a:t>’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Not type ‘</a:t>
            </a:r>
            <a:r>
              <a:rPr lang="en-US" altLang="en-US" sz="1800" dirty="0">
                <a:latin typeface="Consolas" pitchFamily="49" charset="0"/>
                <a:cs typeface="Consolas" pitchFamily="49" charset="0"/>
              </a:rPr>
              <a:t>Person</a:t>
            </a:r>
            <a:r>
              <a:rPr lang="en-US" altLang="en-US" sz="1800" dirty="0"/>
              <a:t>’</a:t>
            </a:r>
          </a:p>
        </p:txBody>
      </p:sp>
    </p:spTree>
    <p:extLst>
      <p:ext uri="{BB962C8B-B14F-4D97-AF65-F5344CB8AC3E}">
        <p14:creationId xmlns:p14="http://schemas.microsoft.com/office/powerpoint/2010/main" val="3403024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Driver.main()</a:t>
            </a:r>
            <a:endParaRPr lang="en-US" altLang="en-US" dirty="0" smtClean="0"/>
          </a:p>
        </p:txBody>
      </p:sp>
      <p:sp>
        <p:nvSpPr>
          <p:cNvPr id="716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Person regPerson = new Person();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Hero supPerson = new Hero();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Dog rover = new Dog();</a:t>
            </a:r>
          </a:p>
          <a:p>
            <a:pPr marL="0" indent="0"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//Instanceof checks if the object is a certain type or                 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//a subclass of that type (e.g., a Hero is a Person)                   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if (regPerson instanceof Person)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System.out.println("regPerson is a type of Person");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if (supPerson instanceof Person)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System.out.println("supPerson is also a type of Person");</a:t>
            </a:r>
          </a:p>
          <a:p>
            <a:pPr marL="0" indent="0"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//Checks for non-hierarchical: Compiler prevents nonsensical 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//checks   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//if (rover instanceof Person)                                          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//    System.out.println("Rover is also a type of Person");                               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</a:t>
            </a:r>
          </a:p>
        </p:txBody>
      </p:sp>
      <p:pic>
        <p:nvPicPr>
          <p:cNvPr id="1105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>
            <a:fillRect/>
          </a:stretch>
        </p:blipFill>
        <p:spPr bwMode="auto">
          <a:xfrm>
            <a:off x="4827270" y="3156585"/>
            <a:ext cx="54927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>
            <a:fillRect/>
          </a:stretch>
        </p:blipFill>
        <p:spPr bwMode="auto">
          <a:xfrm>
            <a:off x="3581400" y="4876800"/>
            <a:ext cx="549275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5739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0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Driver.main</a:t>
            </a:r>
            <a:r>
              <a:rPr lang="en-US" dirty="0" smtClean="0"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dirty="0" smtClean="0">
                <a:latin typeface="+mn-lt"/>
                <a:cs typeface="Consolas" panose="020B0609020204030204" pitchFamily="49" charset="0"/>
              </a:rPr>
              <a:t>: 2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if (supPerson instanceof Hero)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System.out.println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("supPerson is a type of Hero");</a:t>
            </a:r>
          </a:p>
          <a:p>
            <a:pPr marL="0" indent="0">
              <a:buFont typeface="Arial" charset="0"/>
              <a:buNone/>
              <a:defRPr/>
            </a:pPr>
            <a:endParaRPr lang="en-US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1800" dirty="0" smtClean="0">
                <a:solidFill>
                  <a:srgbClr val="0066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//Checks </a:t>
            </a:r>
            <a:r>
              <a:rPr lang="en-US" sz="1800" dirty="0">
                <a:solidFill>
                  <a:srgbClr val="0066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within hierarchy: Compiler doesn't prevent  </a:t>
            </a:r>
            <a:r>
              <a:rPr lang="en-US" sz="1800" dirty="0">
                <a:solidFill>
                  <a:srgbClr val="00B0F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              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if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(regPerson instanceof Hero)</a:t>
            </a:r>
          </a:p>
          <a:p>
            <a:pPr marL="0" indent="0">
              <a:buFont typeface="Arial" charset="0"/>
              <a:buNone/>
              <a:defRPr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System.out.println("[Should never appear]: regPerson is a </a:t>
            </a:r>
            <a:endParaRPr lang="en-US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           type of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Hero");</a:t>
            </a:r>
          </a:p>
          <a:p>
            <a:pPr>
              <a:defRPr/>
            </a:pPr>
            <a:endParaRPr lang="en-US" sz="1800" dirty="0"/>
          </a:p>
        </p:txBody>
      </p:sp>
      <p:pic>
        <p:nvPicPr>
          <p:cNvPr id="1116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100" y="1716066"/>
            <a:ext cx="52959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62523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1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Containers: Homogeneous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Recall that arrays must be homogeneous: all elements must be of the same type e.g., </a:t>
            </a:r>
            <a:r>
              <a:rPr lang="en-US" altLang="en-US" dirty="0" smtClean="0">
                <a:latin typeface="Consolas" pitchFamily="49" charset="0"/>
              </a:rPr>
              <a:t>int [] grades</a:t>
            </a:r>
          </a:p>
          <a:p>
            <a:r>
              <a:rPr lang="en-US" altLang="en-US" b="1" dirty="0" smtClean="0"/>
              <a:t>Again recall</a:t>
            </a:r>
            <a:r>
              <a:rPr lang="en-US" altLang="en-US" dirty="0" smtClean="0"/>
              <a:t>: A child class is an instance of the parent (a more specific instance with more capabilities).</a:t>
            </a:r>
          </a:p>
          <a:p>
            <a:endParaRPr lang="en-US" altLang="en-US" dirty="0" smtClean="0"/>
          </a:p>
          <a:p>
            <a:pPr>
              <a:buFont typeface="Arial" charset="0"/>
              <a:buNone/>
            </a:pPr>
            <a:endParaRPr lang="en-US" altLang="en-US" dirty="0" smtClean="0"/>
          </a:p>
          <a:p>
            <a:pPr>
              <a:buFont typeface="Arial" charset="0"/>
              <a:buNone/>
            </a:pPr>
            <a:endParaRPr lang="en-US" altLang="en-US" dirty="0" smtClean="0"/>
          </a:p>
          <a:p>
            <a:r>
              <a:rPr lang="en-US" altLang="en-US" dirty="0" smtClean="0"/>
              <a:t>If a container, such as an array is needed for use in conjunction with an inheritance hierarchy then the type of each element can simply be the parent.</a:t>
            </a:r>
          </a:p>
          <a:p>
            <a:pPr marL="342900" lvl="1" indent="0">
              <a:buFont typeface="Arial" charset="0"/>
              <a:buNone/>
            </a:pP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StarShip [] array = new StarShip[2];</a:t>
            </a:r>
          </a:p>
          <a:p>
            <a:pPr marL="342900" lvl="1" indent="0">
              <a:buFont typeface="Arial" charset="0"/>
              <a:buNone/>
            </a:pP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array[0] = new StarShip();  </a:t>
            </a:r>
            <a:r>
              <a:rPr lang="en-US" altLang="en-US" sz="1600" dirty="0" smtClean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// [0] wants a StarShip, gets a StarShip</a:t>
            </a:r>
          </a:p>
          <a:p>
            <a:pPr marL="342900" lvl="1" indent="0">
              <a:buFont typeface="Arial" charset="0"/>
              <a:buNone/>
            </a:pPr>
            <a:r>
              <a:rPr lang="en-US" altLang="en-US" sz="1600" dirty="0" smtClean="0">
                <a:latin typeface="Consolas" pitchFamily="49" charset="0"/>
                <a:cs typeface="Consolas" pitchFamily="49" charset="0"/>
              </a:rPr>
              <a:t>array[1] = new KlingStarShip();  </a:t>
            </a:r>
            <a:r>
              <a:rPr lang="en-US" altLang="en-US" sz="1600" dirty="0" smtClean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// [1] wants a StarShip, gets a </a:t>
            </a:r>
          </a:p>
          <a:p>
            <a:pPr marL="342900" lvl="1" indent="0">
              <a:buFont typeface="Arial" charset="0"/>
              <a:buNone/>
            </a:pPr>
            <a:r>
              <a:rPr lang="en-US" altLang="en-US" sz="1600" dirty="0" smtClean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			           //  KlingStarShip (even better!)</a:t>
            </a:r>
          </a:p>
        </p:txBody>
      </p:sp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7671124" y="2502778"/>
            <a:ext cx="1479550" cy="1978025"/>
            <a:chOff x="7667625" y="2219325"/>
            <a:chExt cx="1479550" cy="1978025"/>
          </a:xfrm>
        </p:grpSpPr>
        <p:grpSp>
          <p:nvGrpSpPr>
            <p:cNvPr id="73733" name="Group 15"/>
            <p:cNvGrpSpPr>
              <a:grpSpLocks/>
            </p:cNvGrpSpPr>
            <p:nvPr/>
          </p:nvGrpSpPr>
          <p:grpSpPr bwMode="auto">
            <a:xfrm>
              <a:off x="7800975" y="2219325"/>
              <a:ext cx="1060450" cy="657225"/>
              <a:chOff x="7169150" y="2365375"/>
              <a:chExt cx="1060450" cy="657225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7169150" y="2365375"/>
                <a:ext cx="1060450" cy="657225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StarShip</a:t>
                </a:r>
              </a:p>
            </p:txBody>
          </p:sp>
          <p:cxnSp>
            <p:nvCxnSpPr>
              <p:cNvPr id="6" name="Straight Connector 5"/>
              <p:cNvCxnSpPr>
                <a:endCxn id="5" idx="3"/>
              </p:cNvCxnSpPr>
              <p:nvPr/>
            </p:nvCxnSpPr>
            <p:spPr>
              <a:xfrm>
                <a:off x="7169150" y="2693988"/>
                <a:ext cx="106045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Rectangle 6"/>
              <p:cNvSpPr/>
              <p:nvPr/>
            </p:nvSpPr>
            <p:spPr>
              <a:xfrm>
                <a:off x="7175500" y="2708275"/>
                <a:ext cx="1054100" cy="314325"/>
              </a:xfrm>
              <a:prstGeom prst="rect">
                <a:avLst/>
              </a:prstGeom>
              <a:solidFill>
                <a:srgbClr val="FF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ts val="600"/>
                  </a:spcBef>
                  <a:defRPr/>
                </a:pPr>
                <a:r>
                  <a:rPr lang="en-US" sz="12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+attack()</a:t>
                </a:r>
              </a:p>
            </p:txBody>
          </p:sp>
        </p:grpSp>
        <p:grpSp>
          <p:nvGrpSpPr>
            <p:cNvPr id="73734" name="Group 8"/>
            <p:cNvGrpSpPr>
              <a:grpSpLocks/>
            </p:cNvGrpSpPr>
            <p:nvPr/>
          </p:nvGrpSpPr>
          <p:grpSpPr bwMode="auto">
            <a:xfrm>
              <a:off x="7667625" y="3394075"/>
              <a:ext cx="1479550" cy="803275"/>
              <a:chOff x="3390900" y="4546600"/>
              <a:chExt cx="2133600" cy="977900"/>
            </a:xfrm>
          </p:grpSpPr>
          <p:sp>
            <p:nvSpPr>
              <p:cNvPr id="12" name="Rectangle 11"/>
              <p:cNvSpPr/>
              <p:nvPr/>
            </p:nvSpPr>
            <p:spPr bwMode="auto">
              <a:xfrm>
                <a:off x="3390900" y="4546600"/>
                <a:ext cx="2133600" cy="97790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16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KlingStarShip</a:t>
                </a:r>
              </a:p>
            </p:txBody>
          </p:sp>
          <p:cxnSp>
            <p:nvCxnSpPr>
              <p:cNvPr id="13" name="Straight Connector 12"/>
              <p:cNvCxnSpPr/>
              <p:nvPr/>
            </p:nvCxnSpPr>
            <p:spPr bwMode="auto">
              <a:xfrm>
                <a:off x="3390900" y="5022022"/>
                <a:ext cx="21336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Isosceles Triangle 8"/>
            <p:cNvSpPr/>
            <p:nvPr/>
          </p:nvSpPr>
          <p:spPr bwMode="auto">
            <a:xfrm>
              <a:off x="8188325" y="2876550"/>
              <a:ext cx="292100" cy="266700"/>
            </a:xfrm>
            <a:prstGeom prst="triangl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Straight Connector 9"/>
            <p:cNvCxnSpPr>
              <a:stCxn id="9" idx="3"/>
            </p:cNvCxnSpPr>
            <p:nvPr/>
          </p:nvCxnSpPr>
          <p:spPr bwMode="auto">
            <a:xfrm>
              <a:off x="8334375" y="3143250"/>
              <a:ext cx="0" cy="2413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10"/>
            <p:cNvSpPr/>
            <p:nvPr/>
          </p:nvSpPr>
          <p:spPr bwMode="auto">
            <a:xfrm>
              <a:off x="7680325" y="3795713"/>
              <a:ext cx="1333500" cy="31432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en-US" sz="12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+utterBattleCry()</a:t>
              </a: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851" y="3216275"/>
            <a:ext cx="2844441" cy="117721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82541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 sz="3200" dirty="0" smtClean="0"/>
              <a:t>The Parent Of All Classes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115888" indent="-115888">
              <a:tabLst>
                <a:tab pos="476250" algn="l"/>
              </a:tabLst>
            </a:pPr>
            <a:r>
              <a:rPr lang="en-US" altLang="en-US" sz="2400" dirty="0" smtClean="0"/>
              <a:t>You’ve already employed inheritance.</a:t>
            </a:r>
          </a:p>
          <a:p>
            <a:pPr marL="115888" indent="-115888">
              <a:tabLst>
                <a:tab pos="476250" algn="l"/>
              </a:tabLst>
            </a:pPr>
            <a:r>
              <a:rPr lang="en-US" altLang="en-US" sz="2400" dirty="0" smtClean="0"/>
              <a:t>Class </a:t>
            </a:r>
            <a:r>
              <a:rPr lang="en-US" altLang="en-US" sz="2400" dirty="0" smtClean="0">
                <a:latin typeface="Consolas" pitchFamily="49" charset="0"/>
                <a:cs typeface="Consolas" pitchFamily="49" charset="0"/>
              </a:rPr>
              <a:t>Object</a:t>
            </a:r>
            <a:r>
              <a:rPr lang="en-US" altLang="en-US" sz="2400" dirty="0" smtClean="0"/>
              <a:t> is at the top of the inheritance hierarchy.</a:t>
            </a:r>
          </a:p>
          <a:p>
            <a:pPr marL="115888" indent="-115888">
              <a:tabLst>
                <a:tab pos="476250" algn="l"/>
              </a:tabLst>
            </a:pPr>
            <a:r>
              <a:rPr lang="en-US" altLang="en-US" sz="2400" dirty="0" smtClean="0"/>
              <a:t>Inheritance from class </a:t>
            </a:r>
            <a:r>
              <a:rPr lang="en-US" altLang="en-US" sz="2400" dirty="0" smtClean="0">
                <a:latin typeface="Consolas" pitchFamily="49" charset="0"/>
                <a:cs typeface="Consolas" pitchFamily="49" charset="0"/>
              </a:rPr>
              <a:t>Object</a:t>
            </a:r>
            <a:r>
              <a:rPr lang="en-US" altLang="en-US" sz="2400" dirty="0" smtClean="0"/>
              <a:t> is implicit.</a:t>
            </a:r>
          </a:p>
          <a:p>
            <a:pPr marL="115888" indent="-115888">
              <a:tabLst>
                <a:tab pos="476250" algn="l"/>
              </a:tabLst>
            </a:pPr>
            <a:r>
              <a:rPr lang="en-US" altLang="en-US" sz="2400" dirty="0" smtClean="0"/>
              <a:t>All other classes automatically inherit its attributes and methods (left and right are logically the same)</a:t>
            </a:r>
          </a:p>
          <a:p>
            <a:pPr marL="482600" lvl="1" indent="-101600">
              <a:buFont typeface="Times New Roman" pitchFamily="18" charset="0"/>
              <a:buNone/>
              <a:tabLst>
                <a:tab pos="476250" algn="l"/>
              </a:tabLst>
            </a:pP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class Person		class Person extends Object</a:t>
            </a:r>
          </a:p>
          <a:p>
            <a:pPr marL="482600" lvl="1" indent="-101600">
              <a:buFont typeface="Times New Roman" pitchFamily="18" charset="0"/>
              <a:buNone/>
              <a:tabLst>
                <a:tab pos="476250" algn="l"/>
              </a:tabLst>
            </a:pP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{				{</a:t>
            </a:r>
          </a:p>
          <a:p>
            <a:pPr marL="482600" lvl="1" indent="-101600">
              <a:buFont typeface="Times New Roman" pitchFamily="18" charset="0"/>
              <a:buNone/>
              <a:tabLst>
                <a:tab pos="476250" algn="l"/>
              </a:tabLst>
            </a:pPr>
            <a:endParaRPr lang="en-US" altLang="en-US" sz="2000" dirty="0" smtClean="0">
              <a:latin typeface="Consolas" pitchFamily="49" charset="0"/>
              <a:cs typeface="Consolas" pitchFamily="49" charset="0"/>
            </a:endParaRPr>
          </a:p>
          <a:p>
            <a:pPr marL="482600" lvl="1" indent="-101600">
              <a:buFont typeface="Times New Roman" pitchFamily="18" charset="0"/>
              <a:buNone/>
              <a:tabLst>
                <a:tab pos="476250" algn="l"/>
              </a:tabLst>
            </a:pP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}				}</a:t>
            </a:r>
          </a:p>
          <a:p>
            <a:pPr marL="482600" lvl="1" indent="-101600">
              <a:tabLst>
                <a:tab pos="476250" algn="l"/>
              </a:tabLst>
            </a:pPr>
            <a:r>
              <a:rPr lang="en-US" altLang="en-US" sz="2400" dirty="0" smtClean="0"/>
              <a:t>e.g., “</a:t>
            </a:r>
            <a:r>
              <a:rPr lang="en-US" altLang="en-US" sz="2400" dirty="0" smtClean="0">
                <a:latin typeface="Consolas" pitchFamily="49" charset="0"/>
                <a:cs typeface="Consolas" pitchFamily="49" charset="0"/>
              </a:rPr>
              <a:t>toString()</a:t>
            </a:r>
            <a:r>
              <a:rPr lang="en-US" altLang="en-US" sz="2400" dirty="0" smtClean="0"/>
              <a:t>” are available to its child classes</a:t>
            </a:r>
          </a:p>
          <a:p>
            <a:pPr marL="115888" indent="-115888">
              <a:tabLst>
                <a:tab pos="476250" algn="l"/>
              </a:tabLst>
            </a:pPr>
            <a:r>
              <a:rPr lang="en-US" altLang="en-US" sz="2400" dirty="0" smtClean="0"/>
              <a:t>For more information about this class see the url (last visited 2021):</a:t>
            </a:r>
          </a:p>
          <a:p>
            <a:pPr marL="115888" indent="-115888">
              <a:tabLst>
                <a:tab pos="476250" algn="l"/>
              </a:tabLst>
            </a:pPr>
            <a:r>
              <a:rPr lang="en-US" altLang="en-US" sz="1200" dirty="0" smtClean="0">
                <a:latin typeface="Consolas" pitchFamily="49" charset="0"/>
                <a:cs typeface="Consolas" pitchFamily="49" charset="0"/>
                <a:hlinkClick r:id="rId3"/>
              </a:rPr>
              <a:t>https</a:t>
            </a:r>
            <a:r>
              <a:rPr lang="en-US" altLang="en-US" sz="1200" dirty="0">
                <a:latin typeface="Consolas" pitchFamily="49" charset="0"/>
                <a:cs typeface="Consolas" pitchFamily="49" charset="0"/>
                <a:hlinkClick r:id="rId3"/>
              </a:rPr>
              <a:t>://</a:t>
            </a:r>
            <a:r>
              <a:rPr lang="en-US" altLang="en-US" sz="1200" dirty="0" smtClean="0">
                <a:latin typeface="Consolas" pitchFamily="49" charset="0"/>
                <a:cs typeface="Consolas" pitchFamily="49" charset="0"/>
                <a:hlinkClick r:id="rId3"/>
              </a:rPr>
              <a:t>docs.oracle.com/en/java/javase/11/docs/api/java.base/java/lang/String.html</a:t>
            </a:r>
            <a:endParaRPr lang="en-US" altLang="en-US" sz="1200" dirty="0" smtClean="0">
              <a:latin typeface="Consolas" pitchFamily="49" charset="0"/>
              <a:cs typeface="Consolas" pitchFamily="49" charset="0"/>
            </a:endParaRPr>
          </a:p>
          <a:p>
            <a:pPr marL="482600" lvl="1" indent="-101600">
              <a:buNone/>
              <a:tabLst>
                <a:tab pos="476250" algn="l"/>
              </a:tabLst>
            </a:pPr>
            <a:endParaRPr lang="en-US" altLang="en-US" sz="1200" dirty="0" smtClean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326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The Parent Of All Classes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This means that if you want to have an array that can contain </a:t>
            </a:r>
            <a:r>
              <a:rPr lang="en-US" altLang="en-US" i="1" dirty="0" smtClean="0"/>
              <a:t>any type </a:t>
            </a:r>
            <a:r>
              <a:rPr lang="en-US" altLang="en-US" dirty="0" smtClean="0"/>
              <a:t>of Java object then it can be an array of type 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Object</a:t>
            </a:r>
            <a:r>
              <a:rPr lang="en-US" altLang="en-US" dirty="0" smtClean="0"/>
              <a:t>.</a:t>
            </a:r>
          </a:p>
          <a:p>
            <a:pPr lvl="1"/>
            <a:r>
              <a:rPr lang="en-US" altLang="en-US" dirty="0" smtClean="0"/>
              <a:t>Object [] array = new Object[SIZE];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Built-in array-like classes such as class 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Vector</a:t>
            </a:r>
            <a:r>
              <a:rPr lang="en-US" altLang="en-US" dirty="0" smtClean="0"/>
              <a:t> (an array that ‘automatically’ resizes itself consists of an array attribute whose type is class 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Object</a:t>
            </a:r>
            <a:r>
              <a:rPr lang="en-US" altLang="en-US" dirty="0" smtClean="0"/>
              <a:t>)</a:t>
            </a:r>
          </a:p>
          <a:p>
            <a:pPr lvl="1"/>
            <a:r>
              <a:rPr lang="en-US" altLang="en-US" dirty="0" smtClean="0"/>
              <a:t>For more information on class 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Vector</a:t>
            </a:r>
            <a:r>
              <a:rPr lang="en-US" altLang="en-US" dirty="0">
                <a:cs typeface="Consolas" pitchFamily="49" charset="0"/>
              </a:rPr>
              <a:t> </a:t>
            </a:r>
            <a:r>
              <a:rPr lang="en-US" altLang="en-US" dirty="0" smtClean="0"/>
              <a:t>(last visited 2021):</a:t>
            </a:r>
          </a:p>
          <a:p>
            <a:pPr lvl="1"/>
            <a:r>
              <a:rPr lang="en-US" altLang="en-US" sz="1600" dirty="0">
                <a:hlinkClick r:id="rId2"/>
              </a:rPr>
              <a:t>https://</a:t>
            </a:r>
            <a:r>
              <a:rPr lang="en-US" altLang="en-US" sz="1600" dirty="0" smtClean="0">
                <a:hlinkClick r:id="rId2"/>
              </a:rPr>
              <a:t>docs.oracle.com/en/java/javase/11/docs/api/java.base/java/util/Vector.html</a:t>
            </a:r>
            <a:endParaRPr lang="en-US" altLang="en-US" sz="1600" dirty="0" smtClean="0"/>
          </a:p>
          <a:p>
            <a:pPr lvl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1130264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Determining Type: Hierarchies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/>
              <a:t>As mentioned: normally </a:t>
            </a:r>
            <a:r>
              <a:rPr lang="en-US" altLang="en-US" b="1" dirty="0" smtClean="0"/>
              <a:t>type checking  should not be needed for a polymorphic method </a:t>
            </a:r>
            <a:r>
              <a:rPr lang="en-US" altLang="en-US" dirty="0" smtClean="0"/>
              <a:t>(the child class overrides a parent method).</a:t>
            </a:r>
          </a:p>
          <a:p>
            <a:pPr lvl="1"/>
            <a:r>
              <a:rPr lang="en-US" altLang="en-US" dirty="0" smtClean="0"/>
              <a:t>No 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instanceof</a:t>
            </a:r>
            <a:r>
              <a:rPr lang="en-US" altLang="en-US" dirty="0" smtClean="0"/>
              <a:t> needed </a:t>
            </a:r>
          </a:p>
          <a:p>
            <a:endParaRPr lang="en-US" altLang="en-US" dirty="0" smtClean="0"/>
          </a:p>
          <a:p>
            <a:endParaRPr lang="en-US" altLang="en-US" dirty="0" smtClean="0"/>
          </a:p>
          <a:p>
            <a:r>
              <a:rPr lang="en-US" altLang="en-US" dirty="0" smtClean="0"/>
              <a:t>However type checking is </a:t>
            </a:r>
            <a:r>
              <a:rPr lang="en-US" altLang="en-US" b="1" dirty="0" smtClean="0">
                <a:solidFill>
                  <a:srgbClr val="0066FF"/>
                </a:solidFill>
              </a:rPr>
              <a:t>needed if a method specific to the child</a:t>
            </a:r>
            <a:r>
              <a:rPr lang="en-US" altLang="en-US" dirty="0" smtClean="0"/>
              <a:t> is being invoked.</a:t>
            </a:r>
          </a:p>
          <a:p>
            <a:pPr marL="400050" lvl="2"/>
            <a:r>
              <a:rPr lang="en-US" altLang="en-US" sz="2000" dirty="0" smtClean="0">
                <a:cs typeface="Consolas" pitchFamily="49" charset="0"/>
              </a:rPr>
              <a:t>Check the type with the </a:t>
            </a: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instanceof</a:t>
            </a:r>
            <a:r>
              <a:rPr lang="en-US" altLang="en-US" sz="2000" dirty="0" smtClean="0"/>
              <a:t> is needed </a:t>
            </a:r>
          </a:p>
          <a:p>
            <a:endParaRPr lang="en-US" altLang="en-US" dirty="0" smtClean="0"/>
          </a:p>
          <a:p>
            <a:pPr marL="0" indent="0">
              <a:buNone/>
            </a:pPr>
            <a:endParaRPr lang="en-US" altLang="en-US" dirty="0" smtClean="0"/>
          </a:p>
        </p:txBody>
      </p:sp>
      <p:grpSp>
        <p:nvGrpSpPr>
          <p:cNvPr id="39" name="Group 38"/>
          <p:cNvGrpSpPr>
            <a:grpSpLocks/>
          </p:cNvGrpSpPr>
          <p:nvPr/>
        </p:nvGrpSpPr>
        <p:grpSpPr bwMode="auto">
          <a:xfrm>
            <a:off x="7223478" y="4358640"/>
            <a:ext cx="1828800" cy="1978025"/>
            <a:chOff x="5384800" y="4267200"/>
            <a:chExt cx="1828800" cy="1978025"/>
          </a:xfrm>
        </p:grpSpPr>
        <p:sp>
          <p:nvSpPr>
            <p:cNvPr id="29" name="Rectangle 28"/>
            <p:cNvSpPr/>
            <p:nvPr/>
          </p:nvSpPr>
          <p:spPr>
            <a:xfrm>
              <a:off x="5422900" y="4267200"/>
              <a:ext cx="1587500" cy="657225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r>
                <a:rPr lang="en-US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StarShip</a:t>
              </a:r>
            </a:p>
          </p:txBody>
        </p:sp>
        <p:cxnSp>
          <p:nvCxnSpPr>
            <p:cNvPr id="30" name="Straight Connector 29"/>
            <p:cNvCxnSpPr>
              <a:endCxn id="29" idx="3"/>
            </p:cNvCxnSpPr>
            <p:nvPr/>
          </p:nvCxnSpPr>
          <p:spPr>
            <a:xfrm>
              <a:off x="5422900" y="4595813"/>
              <a:ext cx="15875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Rectangle 30"/>
            <p:cNvSpPr/>
            <p:nvPr/>
          </p:nvSpPr>
          <p:spPr>
            <a:xfrm>
              <a:off x="5429250" y="4610100"/>
              <a:ext cx="1333500" cy="31432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en-US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+attack()</a:t>
              </a:r>
            </a:p>
          </p:txBody>
        </p:sp>
        <p:grpSp>
          <p:nvGrpSpPr>
            <p:cNvPr id="76809" name="Group 8"/>
            <p:cNvGrpSpPr>
              <a:grpSpLocks/>
            </p:cNvGrpSpPr>
            <p:nvPr/>
          </p:nvGrpSpPr>
          <p:grpSpPr bwMode="auto">
            <a:xfrm>
              <a:off x="5384800" y="5441950"/>
              <a:ext cx="1828800" cy="803275"/>
              <a:chOff x="3390900" y="4546600"/>
              <a:chExt cx="2133600" cy="977900"/>
            </a:xfrm>
          </p:grpSpPr>
          <p:sp>
            <p:nvSpPr>
              <p:cNvPr id="36" name="Rectangle 35"/>
              <p:cNvSpPr/>
              <p:nvPr/>
            </p:nvSpPr>
            <p:spPr bwMode="auto">
              <a:xfrm>
                <a:off x="3390900" y="4546600"/>
                <a:ext cx="2133600" cy="97790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KlingStarShip</a:t>
                </a:r>
              </a:p>
            </p:txBody>
          </p:sp>
          <p:cxnSp>
            <p:nvCxnSpPr>
              <p:cNvPr id="37" name="Straight Connector 36"/>
              <p:cNvCxnSpPr/>
              <p:nvPr/>
            </p:nvCxnSpPr>
            <p:spPr bwMode="auto">
              <a:xfrm>
                <a:off x="3390900" y="5022022"/>
                <a:ext cx="21336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Isosceles Triangle 32"/>
            <p:cNvSpPr/>
            <p:nvPr/>
          </p:nvSpPr>
          <p:spPr bwMode="auto">
            <a:xfrm>
              <a:off x="6007100" y="4924425"/>
              <a:ext cx="292100" cy="266700"/>
            </a:xfrm>
            <a:prstGeom prst="triangl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34" name="Straight Connector 33"/>
            <p:cNvCxnSpPr>
              <a:stCxn id="33" idx="3"/>
            </p:cNvCxnSpPr>
            <p:nvPr/>
          </p:nvCxnSpPr>
          <p:spPr bwMode="auto">
            <a:xfrm>
              <a:off x="6153150" y="5191125"/>
              <a:ext cx="0" cy="2413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Rectangle 34"/>
            <p:cNvSpPr/>
            <p:nvPr/>
          </p:nvSpPr>
          <p:spPr>
            <a:xfrm>
              <a:off x="5384800" y="5843588"/>
              <a:ext cx="1333500" cy="31432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en-US" sz="1200" b="1" dirty="0">
                  <a:solidFill>
                    <a:srgbClr val="0066FF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+utterBattleCry()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7594953" y="1839132"/>
            <a:ext cx="1447800" cy="1858962"/>
            <a:chOff x="7035800" y="4084638"/>
            <a:chExt cx="1371600" cy="1978025"/>
          </a:xfrm>
        </p:grpSpPr>
        <p:cxnSp>
          <p:nvCxnSpPr>
            <p:cNvPr id="12" name="Straight Connector 11"/>
            <p:cNvCxnSpPr>
              <a:stCxn id="11" idx="3"/>
            </p:cNvCxnSpPr>
            <p:nvPr/>
          </p:nvCxnSpPr>
          <p:spPr bwMode="auto">
            <a:xfrm>
              <a:off x="7696200" y="5045076"/>
              <a:ext cx="0" cy="24130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" name="Rectangle 3"/>
            <p:cNvSpPr/>
            <p:nvPr/>
          </p:nvSpPr>
          <p:spPr>
            <a:xfrm>
              <a:off x="7035800" y="4084638"/>
              <a:ext cx="1346200" cy="657225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r>
                <a:rPr lang="en-US" sz="2000" dirty="0">
                  <a:solidFill>
                    <a:schemeClr val="bg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Person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7048500" y="4427538"/>
              <a:ext cx="1333500" cy="31432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en-US" sz="1200" dirty="0">
                  <a:solidFill>
                    <a:schemeClr val="bg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+doDailyTasks()</a:t>
              </a:r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7035800" y="4427538"/>
              <a:ext cx="13462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6818" name="Group 8"/>
            <p:cNvGrpSpPr>
              <a:grpSpLocks/>
            </p:cNvGrpSpPr>
            <p:nvPr/>
          </p:nvGrpSpPr>
          <p:grpSpPr bwMode="auto">
            <a:xfrm>
              <a:off x="7035800" y="5259388"/>
              <a:ext cx="1371600" cy="803275"/>
              <a:chOff x="3390900" y="4546600"/>
              <a:chExt cx="2133600" cy="977900"/>
            </a:xfrm>
          </p:grpSpPr>
          <p:sp>
            <p:nvSpPr>
              <p:cNvPr id="8" name="Rectangle 7"/>
              <p:cNvSpPr/>
              <p:nvPr/>
            </p:nvSpPr>
            <p:spPr bwMode="auto">
              <a:xfrm>
                <a:off x="3390900" y="4546600"/>
                <a:ext cx="2133600" cy="97790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Hero</a:t>
                </a:r>
              </a:p>
            </p:txBody>
          </p:sp>
          <p:cxnSp>
            <p:nvCxnSpPr>
              <p:cNvPr id="9" name="Straight Connector 8"/>
              <p:cNvCxnSpPr/>
              <p:nvPr/>
            </p:nvCxnSpPr>
            <p:spPr bwMode="auto">
              <a:xfrm>
                <a:off x="3390900" y="5022022"/>
                <a:ext cx="21336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" name="Isosceles Triangle 10"/>
            <p:cNvSpPr/>
            <p:nvPr/>
          </p:nvSpPr>
          <p:spPr bwMode="auto">
            <a:xfrm>
              <a:off x="7550150" y="4778376"/>
              <a:ext cx="292100" cy="266700"/>
            </a:xfrm>
            <a:prstGeom prst="triangl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7061200" y="5661026"/>
              <a:ext cx="1333500" cy="31432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en-US" sz="12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+doDailyTasks()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38229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Example: Containers With ‘Different’ Types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b="1" dirty="0" smtClean="0"/>
              <a:t>Name of the folder containing the complete example</a:t>
            </a:r>
            <a:r>
              <a:rPr lang="en-US" altLang="en-US" dirty="0" smtClean="0"/>
              <a:t>:</a:t>
            </a:r>
            <a:r>
              <a:rPr lang="en-US" altLang="en-US" dirty="0"/>
              <a:t> 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7hierarchiesContainment</a:t>
            </a:r>
          </a:p>
          <a:p>
            <a:pPr lvl="1"/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3038879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CA" altLang="en-US" sz="3200" dirty="0" smtClean="0"/>
              <a:t>Review: Casting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r>
              <a:rPr lang="en-CA" altLang="en-US" sz="2400" dirty="0" smtClean="0">
                <a:cs typeface="Consolas" pitchFamily="49" charset="0"/>
              </a:rPr>
              <a:t>The casting operator can be used to convert between types.</a:t>
            </a:r>
          </a:p>
          <a:p>
            <a:r>
              <a:rPr lang="en-US" altLang="en-US" sz="2400" b="1" dirty="0" smtClean="0">
                <a:cs typeface="Consolas" pitchFamily="49" charset="0"/>
              </a:rPr>
              <a:t>Format</a:t>
            </a:r>
            <a:r>
              <a:rPr lang="en-US" altLang="en-US" sz="2400" dirty="0" smtClean="0">
                <a:cs typeface="Consolas" pitchFamily="49" charset="0"/>
              </a:rPr>
              <a:t>:</a:t>
            </a:r>
          </a:p>
          <a:p>
            <a:pPr lvl="1">
              <a:buFont typeface="Times New Roman" pitchFamily="18" charset="0"/>
              <a:buNone/>
            </a:pP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&lt;Variable name&gt; = (type to convert to) &lt;Variable name&gt;;</a:t>
            </a:r>
          </a:p>
          <a:p>
            <a:pPr lvl="1">
              <a:buFont typeface="Times New Roman" pitchFamily="18" charset="0"/>
              <a:buNone/>
            </a:pPr>
            <a:endParaRPr lang="en-US" altLang="en-US" sz="2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altLang="en-US" sz="2400" b="1" dirty="0" smtClean="0">
                <a:cs typeface="Consolas" pitchFamily="49" charset="0"/>
              </a:rPr>
              <a:t>Example (casting needed: going from more to less)</a:t>
            </a:r>
          </a:p>
          <a:p>
            <a:pPr lvl="1">
              <a:lnSpc>
                <a:spcPct val="90000"/>
              </a:lnSpc>
              <a:buFont typeface="Times New Roman" pitchFamily="18" charset="0"/>
              <a:buNone/>
            </a:pP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double full_amount = 1.9;</a:t>
            </a:r>
          </a:p>
          <a:p>
            <a:pPr lvl="1">
              <a:lnSpc>
                <a:spcPct val="90000"/>
              </a:lnSpc>
              <a:buFont typeface="Times New Roman" pitchFamily="18" charset="0"/>
              <a:buNone/>
            </a:pP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int dollars = (int) full_amount;</a:t>
            </a:r>
          </a:p>
          <a:p>
            <a:pPr lvl="1">
              <a:lnSpc>
                <a:spcPct val="90000"/>
              </a:lnSpc>
              <a:buFont typeface="Times New Roman" pitchFamily="18" charset="0"/>
              <a:buNone/>
            </a:pPr>
            <a:endParaRPr lang="en-US" altLang="en-US" sz="2000" dirty="0" smtClean="0">
              <a:latin typeface="Consolas" pitchFamily="49" charset="0"/>
              <a:cs typeface="Consolas" pitchFamily="49" charset="0"/>
            </a:endParaRPr>
          </a:p>
          <a:p>
            <a:pPr lvl="1">
              <a:lnSpc>
                <a:spcPct val="90000"/>
              </a:lnSpc>
              <a:buFont typeface="Times New Roman" pitchFamily="18" charset="0"/>
              <a:buNone/>
            </a:pPr>
            <a:endParaRPr lang="en-US" altLang="en-US" sz="2000" dirty="0" smtClean="0">
              <a:latin typeface="Consolas" pitchFamily="49" charset="0"/>
              <a:cs typeface="Consolas" pitchFamily="49" charset="0"/>
            </a:endParaRPr>
          </a:p>
          <a:p>
            <a:r>
              <a:rPr lang="en-US" altLang="en-US" sz="2400" b="1" dirty="0" smtClean="0">
                <a:cs typeface="Consolas" pitchFamily="49" charset="0"/>
              </a:rPr>
              <a:t>Example (casting not needed: going from less to more)</a:t>
            </a:r>
          </a:p>
          <a:p>
            <a:pPr lvl="1">
              <a:lnSpc>
                <a:spcPct val="90000"/>
              </a:lnSpc>
              <a:buFont typeface="Times New Roman" pitchFamily="18" charset="0"/>
              <a:buNone/>
            </a:pP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int dollars = 2;</a:t>
            </a:r>
          </a:p>
          <a:p>
            <a:pPr lvl="1">
              <a:lnSpc>
                <a:spcPct val="90000"/>
              </a:lnSpc>
              <a:buFont typeface="Times New Roman" pitchFamily="18" charset="0"/>
              <a:buNone/>
            </a:pP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double full_amount = dollars;</a:t>
            </a:r>
          </a:p>
        </p:txBody>
      </p:sp>
    </p:spTree>
    <p:extLst>
      <p:ext uri="{BB962C8B-B14F-4D97-AF65-F5344CB8AC3E}">
        <p14:creationId xmlns:p14="http://schemas.microsoft.com/office/powerpoint/2010/main" val="2473505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4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StarShip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public class StarShip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static final int MAX_HULL = 400;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static final char DEFAULT_APPEARANCE = 'C';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static final int MAX_DAMAGE = 50;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private char appearance;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private int hullValue;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StarShip()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appearance = DEFAULT_APPEARANCE;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hullValue = MAX_HULL;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StarShip (int hull)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appearance = DEFAULT_APPEARANCE;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hullValue = hull;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}</a:t>
            </a:r>
          </a:p>
        </p:txBody>
      </p:sp>
    </p:spTree>
    <p:extLst>
      <p:ext uri="{BB962C8B-B14F-4D97-AF65-F5344CB8AC3E}">
        <p14:creationId xmlns:p14="http://schemas.microsoft.com/office/powerpoint/2010/main" val="1507165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StarShip</a:t>
            </a:r>
            <a:r>
              <a:rPr lang="en-US" altLang="en-US" dirty="0" smtClean="0">
                <a:cs typeface="Consolas" pitchFamily="49" charset="0"/>
              </a:rPr>
              <a:t> (2)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public StarShip (char newAppearance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) {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this();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appearance = newAppearance;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public int attack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System.out.println("&lt;&lt;&lt; StarShip.attack() &gt;&gt;&gt;");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return(MAX_DAMAGE);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ts val="0"/>
              </a:spcBef>
              <a:defRPr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76029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StarShip</a:t>
            </a:r>
            <a:r>
              <a:rPr lang="en-US" altLang="en-US" dirty="0" smtClean="0">
                <a:cs typeface="Consolas" pitchFamily="49" charset="0"/>
              </a:rPr>
              <a:t> (3): Get()s, Set()s</a:t>
            </a:r>
            <a:endParaRPr lang="en-US" altLang="en-US" dirty="0" smtClean="0"/>
          </a:p>
        </p:txBody>
      </p:sp>
      <p:sp>
        <p:nvSpPr>
          <p:cNvPr id="808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char getAppearance()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return appearance;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int getHullValue()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return(hullValue);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void setAppearance(char newAppearance)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appearance = newAppearance;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void setHull(int newHullValue)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hullValue = newHullValue;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0774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Fed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StarShip</a:t>
            </a:r>
            <a:endParaRPr lang="en-US" altLang="en-US" dirty="0" smtClean="0"/>
          </a:p>
        </p:txBody>
      </p:sp>
      <p:sp>
        <p:nvSpPr>
          <p:cNvPr id="819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public class FedStarShip extends StarShip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static final int MAX_HULL = 800;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static final char DEFAULT_APPEARANCE = 'F';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static final int MAX_DIE_ROLL = 6;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static final int DIE_ROLL_BOOSTER = 1;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static final int NUM_DICE = 20;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FedStarShip()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super();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setHull(MAX_HULL);   </a:t>
            </a:r>
            <a:r>
              <a:rPr lang="en-US" altLang="en-US" sz="1800" dirty="0" smtClean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//800 not 400 due to shadowing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setAppearance(DEFAULT_APPEARANCE);  </a:t>
            </a:r>
            <a:r>
              <a:rPr lang="en-US" altLang="en-US" sz="1800" dirty="0" smtClean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//‘F’ not ‘C’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endParaRPr lang="en-US" altLang="en-US" sz="1800" dirty="0">
              <a:latin typeface="Consolas" pitchFamily="49" charset="0"/>
              <a:cs typeface="Consolas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public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void regenerate()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{  </a:t>
            </a:r>
            <a:r>
              <a:rPr lang="en-US" altLang="en-US" sz="1800" dirty="0" smtClean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//Unique method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int temp = hullValue + 40;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if (temp &lt;= MAX_HULL)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    hullValue = temp;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</p:txBody>
      </p:sp>
      <p:sp>
        <p:nvSpPr>
          <p:cNvPr id="4" name="Right Brace 3"/>
          <p:cNvSpPr/>
          <p:nvPr/>
        </p:nvSpPr>
        <p:spPr>
          <a:xfrm>
            <a:off x="7340600" y="1524000"/>
            <a:ext cx="304800" cy="1219200"/>
          </a:xfrm>
          <a:prstGeom prst="rightBrace">
            <a:avLst/>
          </a:prstGeom>
          <a:ln w="38100">
            <a:solidFill>
              <a:srgbClr val="FF0000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81925" name="TextBox 4"/>
          <p:cNvSpPr txBox="1">
            <a:spLocks noChangeArrowheads="1"/>
          </p:cNvSpPr>
          <p:nvPr/>
        </p:nvSpPr>
        <p:spPr bwMode="auto">
          <a:xfrm>
            <a:off x="7645400" y="1671637"/>
            <a:ext cx="1295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</a:rPr>
              <a:t>Shadows parent constants</a:t>
            </a:r>
          </a:p>
        </p:txBody>
      </p:sp>
    </p:spTree>
    <p:extLst>
      <p:ext uri="{BB962C8B-B14F-4D97-AF65-F5344CB8AC3E}">
        <p14:creationId xmlns:p14="http://schemas.microsoft.com/office/powerpoint/2010/main" val="2973908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Fed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StarShip</a:t>
            </a:r>
            <a:r>
              <a:rPr lang="en-US" altLang="en-US" dirty="0" smtClean="0">
                <a:cs typeface="Consolas" pitchFamily="49" charset="0"/>
              </a:rPr>
              <a:t> (2)</a:t>
            </a:r>
            <a:endParaRPr lang="en-US" alt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 smtClean="0">
                <a:solidFill>
                  <a:srgbClr val="0066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   </a:t>
            </a:r>
            <a:r>
              <a:rPr lang="en-US" sz="1800" dirty="0">
                <a:solidFill>
                  <a:srgbClr val="0066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solidFill>
                  <a:srgbClr val="0066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//Overridden </a:t>
            </a:r>
            <a:r>
              <a:rPr lang="en-US" sz="1800" dirty="0">
                <a:solidFill>
                  <a:srgbClr val="0066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/ polymorphic method </a:t>
            </a:r>
            <a:endParaRPr lang="en-US" sz="1800" dirty="0" smtClean="0">
              <a:solidFill>
                <a:srgbClr val="0066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public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int attack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() {</a:t>
            </a: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System.out.println("&lt;&lt;&lt; FedStarShip.attack() &gt;&gt;&gt;");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Random aGenerator = new Random();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int i = 0;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int tempDamage = 0;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int totalDamage = 0;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for (i = 0; i &lt; NUM_DICE; i++)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tempDamage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= aGenerator.nextInt(MAX_DIE_ROLL) + </a:t>
            </a:r>
            <a:endParaRPr lang="en-US" sz="1800" dirty="0" smtClean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            DIE_ROLL_BOOSTER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 smtClean="0">
                <a:latin typeface="Consolas" panose="020B0609020204030204" pitchFamily="49" charset="0"/>
                <a:cs typeface="Consolas" panose="020B0609020204030204" pitchFamily="49" charset="0"/>
              </a:rPr>
              <a:t>            totalDamage </a:t>
            </a: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= totalDamage + tempDamage;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return(totalDamage);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endParaRPr lang="en-US" sz="1800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>
              <a:spcBef>
                <a:spcPts val="0"/>
              </a:spcBef>
              <a:defRPr/>
            </a:pPr>
            <a:endParaRPr lang="en-US" sz="1800" dirty="0"/>
          </a:p>
        </p:txBody>
      </p:sp>
      <p:sp>
        <p:nvSpPr>
          <p:cNvPr id="82948" name="Rectangle 3"/>
          <p:cNvSpPr>
            <a:spLocks noChangeArrowheads="1"/>
          </p:cNvSpPr>
          <p:nvPr/>
        </p:nvSpPr>
        <p:spPr bwMode="auto">
          <a:xfrm>
            <a:off x="3489593" y="4060634"/>
            <a:ext cx="311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</a:t>
            </a:r>
            <a:endParaRPr lang="en-US" altLang="en-US" sz="1800" dirty="0">
              <a:solidFill>
                <a:srgbClr val="FF0000"/>
              </a:solidFill>
            </a:endParaRPr>
          </a:p>
        </p:txBody>
      </p:sp>
      <p:sp>
        <p:nvSpPr>
          <p:cNvPr id="82949" name="Rectangle 4"/>
          <p:cNvSpPr>
            <a:spLocks noChangeArrowheads="1"/>
          </p:cNvSpPr>
          <p:nvPr/>
        </p:nvSpPr>
        <p:spPr bwMode="auto">
          <a:xfrm>
            <a:off x="6531511" y="3690747"/>
            <a:ext cx="301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82950" name="Rectangle 5"/>
          <p:cNvSpPr>
            <a:spLocks noChangeArrowheads="1"/>
          </p:cNvSpPr>
          <p:nvPr/>
        </p:nvSpPr>
        <p:spPr bwMode="auto">
          <a:xfrm>
            <a:off x="3800743" y="3088721"/>
            <a:ext cx="41910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</a:rPr>
              <a:t>20</a:t>
            </a:r>
          </a:p>
        </p:txBody>
      </p:sp>
    </p:spTree>
    <p:extLst>
      <p:ext uri="{BB962C8B-B14F-4D97-AF65-F5344CB8AC3E}">
        <p14:creationId xmlns:p14="http://schemas.microsoft.com/office/powerpoint/2010/main" val="2188613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KlingStarShip</a:t>
            </a:r>
            <a:endParaRPr lang="en-US" altLang="en-US" dirty="0" smtClean="0">
              <a:cs typeface="Consolas" pitchFamily="49" charset="0"/>
            </a:endParaRPr>
          </a:p>
        </p:txBody>
      </p:sp>
      <p:sp>
        <p:nvSpPr>
          <p:cNvPr id="839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public class KlingStarShip extends StarShip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static final char DEFAULT_APPEARANCE = 'K';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static final int MAX_DIE_ROLL = 12;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static final int DIE_ROLL_BOOSTER = 1;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static final int NUM_DICE = 20;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KlingStarShip()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super();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setAppearance(DEFAULT_APPEARANCE);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    //Unique to KlingStarShip objects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void utterBattleCry()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System.out.println("Heghlu'meH QaQ jajvam!");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1649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KlingStarShip</a:t>
            </a:r>
            <a:r>
              <a:rPr lang="en-US" altLang="en-US" dirty="0" smtClean="0">
                <a:cs typeface="Consolas" pitchFamily="49" charset="0"/>
              </a:rPr>
              <a:t> (2)</a:t>
            </a:r>
          </a:p>
        </p:txBody>
      </p:sp>
      <p:sp>
        <p:nvSpPr>
          <p:cNvPr id="849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   //Overridden / polymorphic method 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public int attack()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System.out.println("&lt;&lt;&lt; KlingStarShip.attack() &gt;&gt;&gt;");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Random aGenerator = new Random();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int i = 0;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int tempDamage = 0;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int totalDamage = 0;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for (i = 0; i &lt; NUM_DICE; i++)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    tempDamage = aGenerator.nextInt(MAX_DIE_ROLL) + 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                 DIE_ROLL_BOOSTER;                                                                    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    totalDamage = totalDamage + tempDamage;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return(totalDamage);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}</a:t>
            </a:r>
          </a:p>
        </p:txBody>
      </p:sp>
      <p:sp>
        <p:nvSpPr>
          <p:cNvPr id="84996" name="Rectangle 3"/>
          <p:cNvSpPr>
            <a:spLocks noChangeArrowheads="1"/>
          </p:cNvSpPr>
          <p:nvPr/>
        </p:nvSpPr>
        <p:spPr bwMode="auto">
          <a:xfrm>
            <a:off x="6549107" y="3409873"/>
            <a:ext cx="438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12</a:t>
            </a:r>
            <a:endParaRPr lang="en-US" altLang="en-US" sz="1800" b="1" dirty="0">
              <a:solidFill>
                <a:srgbClr val="FF0000"/>
              </a:solidFill>
            </a:endParaRPr>
          </a:p>
        </p:txBody>
      </p:sp>
      <p:sp>
        <p:nvSpPr>
          <p:cNvPr id="84997" name="Rectangle 4"/>
          <p:cNvSpPr>
            <a:spLocks noChangeArrowheads="1"/>
          </p:cNvSpPr>
          <p:nvPr/>
        </p:nvSpPr>
        <p:spPr bwMode="auto">
          <a:xfrm>
            <a:off x="3457116" y="3779760"/>
            <a:ext cx="3111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1</a:t>
            </a:r>
            <a:endParaRPr lang="en-US" altLang="en-US" sz="1800" dirty="0">
              <a:solidFill>
                <a:srgbClr val="FF0000"/>
              </a:solidFill>
            </a:endParaRPr>
          </a:p>
        </p:txBody>
      </p:sp>
      <p:sp>
        <p:nvSpPr>
          <p:cNvPr id="84998" name="Rectangle 5"/>
          <p:cNvSpPr>
            <a:spLocks noChangeArrowheads="1"/>
          </p:cNvSpPr>
          <p:nvPr/>
        </p:nvSpPr>
        <p:spPr bwMode="auto">
          <a:xfrm>
            <a:off x="3768266" y="3127298"/>
            <a:ext cx="438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b="1" dirty="0">
                <a:solidFill>
                  <a:srgbClr val="FF0000"/>
                </a:solidFill>
                <a:latin typeface="Consolas" pitchFamily="49" charset="0"/>
                <a:cs typeface="Consolas" pitchFamily="49" charset="0"/>
              </a:rPr>
              <a:t>20</a:t>
            </a:r>
            <a:endParaRPr lang="en-US" altLang="en-US" sz="1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115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Driver Class: </a:t>
            </a:r>
            <a:r>
              <a:rPr lang="en-US" altLang="en-US" dirty="0" smtClean="0">
                <a:latin typeface="Consolas" pitchFamily="49" charset="0"/>
                <a:cs typeface="Consolas" pitchFamily="49" charset="0"/>
              </a:rPr>
              <a:t>SpaceSimulator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public class SpaceSimulator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public static void main(String [] args)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Galaxy alpha = new Galaxy();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alpha.display();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    alpha.runSimulatedAttacks();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  <a:defRPr/>
            </a:pPr>
            <a:r>
              <a:rPr lang="en-US" sz="1800" dirty="0">
                <a:latin typeface="Consolas" panose="020B0609020204030204" pitchFamily="49" charset="0"/>
                <a:cs typeface="Consolas" panose="020B0609020204030204" pitchFamily="49" charset="0"/>
              </a:rPr>
              <a:t>}</a:t>
            </a:r>
          </a:p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778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Galaxy</a:t>
            </a:r>
          </a:p>
        </p:txBody>
      </p:sp>
      <p:sp>
        <p:nvSpPr>
          <p:cNvPr id="860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public class Galaxy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static final int SIZE = 4;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private StarShip [][] grid;</a:t>
            </a:r>
          </a:p>
        </p:txBody>
      </p:sp>
    </p:spTree>
    <p:extLst>
      <p:ext uri="{BB962C8B-B14F-4D97-AF65-F5344CB8AC3E}">
        <p14:creationId xmlns:p14="http://schemas.microsoft.com/office/powerpoint/2010/main" val="413135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Galaxy (2)</a:t>
            </a:r>
          </a:p>
        </p:txBody>
      </p:sp>
      <p:sp>
        <p:nvSpPr>
          <p:cNvPr id="870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Galaxy()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boolean squareOccupied = false;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grid = new StarShip [SIZE][SIZE];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int r;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int c;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int hull;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for (r = 0; r &lt; SIZE; r++)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    for (c = 0; c &lt; SIZE; c++)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    {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        grid[r][c] = null;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    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grid[0][0] = new FedStarShip();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grid[0][1] = new KlingStarShip();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grid[1][0] = new StarShip();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</p:txBody>
      </p:sp>
      <p:pic>
        <p:nvPicPr>
          <p:cNvPr id="1136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0"/>
          <a:stretch>
            <a:fillRect/>
          </a:stretch>
        </p:blipFill>
        <p:spPr bwMode="auto">
          <a:xfrm>
            <a:off x="7010400" y="5029200"/>
            <a:ext cx="1952625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10767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13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Real Life Examples: Expectations Vs. Reality</a:t>
            </a:r>
            <a:endParaRPr lang="en-US" dirty="0"/>
          </a:p>
        </p:txBody>
      </p:sp>
      <p:grpSp>
        <p:nvGrpSpPr>
          <p:cNvPr id="39" name="Group 38"/>
          <p:cNvGrpSpPr/>
          <p:nvPr/>
        </p:nvGrpSpPr>
        <p:grpSpPr>
          <a:xfrm>
            <a:off x="4825592" y="1760787"/>
            <a:ext cx="1295400" cy="1219200"/>
            <a:chOff x="609600" y="1752600"/>
            <a:chExt cx="1295400" cy="1219200"/>
          </a:xfrm>
        </p:grpSpPr>
        <p:sp>
          <p:nvSpPr>
            <p:cNvPr id="4" name="Oval 3"/>
            <p:cNvSpPr/>
            <p:nvPr/>
          </p:nvSpPr>
          <p:spPr>
            <a:xfrm>
              <a:off x="609600" y="1752600"/>
              <a:ext cx="1295400" cy="1219200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5" name="Freeform 4"/>
            <p:cNvSpPr/>
            <p:nvPr/>
          </p:nvSpPr>
          <p:spPr>
            <a:xfrm>
              <a:off x="860612" y="2097741"/>
              <a:ext cx="172122" cy="96819"/>
            </a:xfrm>
            <a:custGeom>
              <a:avLst/>
              <a:gdLst>
                <a:gd name="connsiteX0" fmla="*/ 0 w 172122"/>
                <a:gd name="connsiteY0" fmla="*/ 96819 h 96819"/>
                <a:gd name="connsiteX1" fmla="*/ 21515 w 172122"/>
                <a:gd name="connsiteY1" fmla="*/ 43031 h 96819"/>
                <a:gd name="connsiteX2" fmla="*/ 64546 w 172122"/>
                <a:gd name="connsiteY2" fmla="*/ 0 h 96819"/>
                <a:gd name="connsiteX3" fmla="*/ 161364 w 172122"/>
                <a:gd name="connsiteY3" fmla="*/ 43031 h 96819"/>
                <a:gd name="connsiteX4" fmla="*/ 172122 w 172122"/>
                <a:gd name="connsiteY4" fmla="*/ 64546 h 96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122" h="96819">
                  <a:moveTo>
                    <a:pt x="0" y="96819"/>
                  </a:moveTo>
                  <a:cubicBezTo>
                    <a:pt x="7172" y="78890"/>
                    <a:pt x="10803" y="59098"/>
                    <a:pt x="21515" y="43031"/>
                  </a:cubicBezTo>
                  <a:cubicBezTo>
                    <a:pt x="32767" y="26153"/>
                    <a:pt x="64546" y="0"/>
                    <a:pt x="64546" y="0"/>
                  </a:cubicBezTo>
                  <a:cubicBezTo>
                    <a:pt x="116868" y="14949"/>
                    <a:pt x="134108" y="6689"/>
                    <a:pt x="161364" y="43031"/>
                  </a:cubicBezTo>
                  <a:cubicBezTo>
                    <a:pt x="166175" y="49446"/>
                    <a:pt x="168536" y="57374"/>
                    <a:pt x="172122" y="64546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" name="Freeform 5"/>
            <p:cNvSpPr/>
            <p:nvPr/>
          </p:nvSpPr>
          <p:spPr>
            <a:xfrm>
              <a:off x="921407" y="2431228"/>
              <a:ext cx="602428" cy="247426"/>
            </a:xfrm>
            <a:custGeom>
              <a:avLst/>
              <a:gdLst>
                <a:gd name="connsiteX0" fmla="*/ 0 w 602428"/>
                <a:gd name="connsiteY0" fmla="*/ 0 h 247426"/>
                <a:gd name="connsiteX1" fmla="*/ 10757 w 602428"/>
                <a:gd name="connsiteY1" fmla="*/ 172123 h 247426"/>
                <a:gd name="connsiteX2" fmla="*/ 32273 w 602428"/>
                <a:gd name="connsiteY2" fmla="*/ 193638 h 247426"/>
                <a:gd name="connsiteX3" fmla="*/ 53788 w 602428"/>
                <a:gd name="connsiteY3" fmla="*/ 225911 h 247426"/>
                <a:gd name="connsiteX4" fmla="*/ 118334 w 602428"/>
                <a:gd name="connsiteY4" fmla="*/ 247426 h 247426"/>
                <a:gd name="connsiteX5" fmla="*/ 462578 w 602428"/>
                <a:gd name="connsiteY5" fmla="*/ 236668 h 247426"/>
                <a:gd name="connsiteX6" fmla="*/ 494851 w 602428"/>
                <a:gd name="connsiteY6" fmla="*/ 225911 h 247426"/>
                <a:gd name="connsiteX7" fmla="*/ 516367 w 602428"/>
                <a:gd name="connsiteY7" fmla="*/ 193638 h 247426"/>
                <a:gd name="connsiteX8" fmla="*/ 602428 w 602428"/>
                <a:gd name="connsiteY8" fmla="*/ 96819 h 247426"/>
                <a:gd name="connsiteX9" fmla="*/ 580913 w 602428"/>
                <a:gd name="connsiteY9" fmla="*/ 0 h 247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02428" h="247426">
                  <a:moveTo>
                    <a:pt x="0" y="0"/>
                  </a:moveTo>
                  <a:cubicBezTo>
                    <a:pt x="3586" y="57374"/>
                    <a:pt x="1306" y="115419"/>
                    <a:pt x="10757" y="172123"/>
                  </a:cubicBezTo>
                  <a:cubicBezTo>
                    <a:pt x="12424" y="182128"/>
                    <a:pt x="25937" y="185718"/>
                    <a:pt x="32273" y="193638"/>
                  </a:cubicBezTo>
                  <a:cubicBezTo>
                    <a:pt x="40350" y="203734"/>
                    <a:pt x="42824" y="219059"/>
                    <a:pt x="53788" y="225911"/>
                  </a:cubicBezTo>
                  <a:cubicBezTo>
                    <a:pt x="73020" y="237931"/>
                    <a:pt x="118334" y="247426"/>
                    <a:pt x="118334" y="247426"/>
                  </a:cubicBezTo>
                  <a:cubicBezTo>
                    <a:pt x="233082" y="243840"/>
                    <a:pt x="347961" y="243217"/>
                    <a:pt x="462578" y="236668"/>
                  </a:cubicBezTo>
                  <a:cubicBezTo>
                    <a:pt x="473899" y="236021"/>
                    <a:pt x="485996" y="232995"/>
                    <a:pt x="494851" y="225911"/>
                  </a:cubicBezTo>
                  <a:cubicBezTo>
                    <a:pt x="504947" y="217834"/>
                    <a:pt x="507777" y="203301"/>
                    <a:pt x="516367" y="193638"/>
                  </a:cubicBezTo>
                  <a:cubicBezTo>
                    <a:pt x="614614" y="83111"/>
                    <a:pt x="553600" y="170063"/>
                    <a:pt x="602428" y="96819"/>
                  </a:cubicBezTo>
                  <a:cubicBezTo>
                    <a:pt x="580043" y="7279"/>
                    <a:pt x="580913" y="40328"/>
                    <a:pt x="580913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" name="Freeform 7"/>
            <p:cNvSpPr/>
            <p:nvPr/>
          </p:nvSpPr>
          <p:spPr>
            <a:xfrm>
              <a:off x="1420224" y="2076023"/>
              <a:ext cx="145518" cy="74830"/>
            </a:xfrm>
            <a:custGeom>
              <a:avLst/>
              <a:gdLst>
                <a:gd name="connsiteX0" fmla="*/ 0 w 145518"/>
                <a:gd name="connsiteY0" fmla="*/ 74830 h 74830"/>
                <a:gd name="connsiteX1" fmla="*/ 11502 w 145518"/>
                <a:gd name="connsiteY1" fmla="*/ 46075 h 74830"/>
                <a:gd name="connsiteX2" fmla="*/ 23004 w 145518"/>
                <a:gd name="connsiteY2" fmla="*/ 23071 h 74830"/>
                <a:gd name="connsiteX3" fmla="*/ 28755 w 145518"/>
                <a:gd name="connsiteY3" fmla="*/ 5819 h 74830"/>
                <a:gd name="connsiteX4" fmla="*/ 46008 w 145518"/>
                <a:gd name="connsiteY4" fmla="*/ 68 h 74830"/>
                <a:gd name="connsiteX5" fmla="*/ 143774 w 145518"/>
                <a:gd name="connsiteY5" fmla="*/ 74830 h 74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5518" h="74830">
                  <a:moveTo>
                    <a:pt x="0" y="74830"/>
                  </a:moveTo>
                  <a:cubicBezTo>
                    <a:pt x="3834" y="65245"/>
                    <a:pt x="7309" y="55509"/>
                    <a:pt x="11502" y="46075"/>
                  </a:cubicBezTo>
                  <a:cubicBezTo>
                    <a:pt x="14984" y="38241"/>
                    <a:pt x="19627" y="30951"/>
                    <a:pt x="23004" y="23071"/>
                  </a:cubicBezTo>
                  <a:cubicBezTo>
                    <a:pt x="25392" y="17499"/>
                    <a:pt x="24469" y="10105"/>
                    <a:pt x="28755" y="5819"/>
                  </a:cubicBezTo>
                  <a:cubicBezTo>
                    <a:pt x="33042" y="1533"/>
                    <a:pt x="40257" y="1985"/>
                    <a:pt x="46008" y="68"/>
                  </a:cubicBezTo>
                  <a:cubicBezTo>
                    <a:pt x="166738" y="7170"/>
                    <a:pt x="143774" y="-26826"/>
                    <a:pt x="143774" y="7483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4812207" y="4225905"/>
            <a:ext cx="1295400" cy="2076279"/>
            <a:chOff x="-2362200" y="3410121"/>
            <a:chExt cx="1295400" cy="2076279"/>
          </a:xfrm>
        </p:grpSpPr>
        <p:sp>
          <p:nvSpPr>
            <p:cNvPr id="26" name="Oval 25"/>
            <p:cNvSpPr/>
            <p:nvPr/>
          </p:nvSpPr>
          <p:spPr>
            <a:xfrm>
              <a:off x="-2362200" y="4267200"/>
              <a:ext cx="1295400" cy="1219200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7" name="Freeform 26"/>
            <p:cNvSpPr/>
            <p:nvPr/>
          </p:nvSpPr>
          <p:spPr>
            <a:xfrm rot="10800000">
              <a:off x="-2015714" y="4945829"/>
              <a:ext cx="602428" cy="247426"/>
            </a:xfrm>
            <a:custGeom>
              <a:avLst/>
              <a:gdLst>
                <a:gd name="connsiteX0" fmla="*/ 0 w 602428"/>
                <a:gd name="connsiteY0" fmla="*/ 0 h 247426"/>
                <a:gd name="connsiteX1" fmla="*/ 10757 w 602428"/>
                <a:gd name="connsiteY1" fmla="*/ 172123 h 247426"/>
                <a:gd name="connsiteX2" fmla="*/ 32273 w 602428"/>
                <a:gd name="connsiteY2" fmla="*/ 193638 h 247426"/>
                <a:gd name="connsiteX3" fmla="*/ 53788 w 602428"/>
                <a:gd name="connsiteY3" fmla="*/ 225911 h 247426"/>
                <a:gd name="connsiteX4" fmla="*/ 118334 w 602428"/>
                <a:gd name="connsiteY4" fmla="*/ 247426 h 247426"/>
                <a:gd name="connsiteX5" fmla="*/ 462578 w 602428"/>
                <a:gd name="connsiteY5" fmla="*/ 236668 h 247426"/>
                <a:gd name="connsiteX6" fmla="*/ 494851 w 602428"/>
                <a:gd name="connsiteY6" fmla="*/ 225911 h 247426"/>
                <a:gd name="connsiteX7" fmla="*/ 516367 w 602428"/>
                <a:gd name="connsiteY7" fmla="*/ 193638 h 247426"/>
                <a:gd name="connsiteX8" fmla="*/ 602428 w 602428"/>
                <a:gd name="connsiteY8" fmla="*/ 96819 h 247426"/>
                <a:gd name="connsiteX9" fmla="*/ 580913 w 602428"/>
                <a:gd name="connsiteY9" fmla="*/ 0 h 247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02428" h="247426">
                  <a:moveTo>
                    <a:pt x="0" y="0"/>
                  </a:moveTo>
                  <a:cubicBezTo>
                    <a:pt x="3586" y="57374"/>
                    <a:pt x="1306" y="115419"/>
                    <a:pt x="10757" y="172123"/>
                  </a:cubicBezTo>
                  <a:cubicBezTo>
                    <a:pt x="12424" y="182128"/>
                    <a:pt x="25937" y="185718"/>
                    <a:pt x="32273" y="193638"/>
                  </a:cubicBezTo>
                  <a:cubicBezTo>
                    <a:pt x="40350" y="203734"/>
                    <a:pt x="42824" y="219059"/>
                    <a:pt x="53788" y="225911"/>
                  </a:cubicBezTo>
                  <a:cubicBezTo>
                    <a:pt x="73020" y="237931"/>
                    <a:pt x="118334" y="247426"/>
                    <a:pt x="118334" y="247426"/>
                  </a:cubicBezTo>
                  <a:cubicBezTo>
                    <a:pt x="233082" y="243840"/>
                    <a:pt x="347961" y="243217"/>
                    <a:pt x="462578" y="236668"/>
                  </a:cubicBezTo>
                  <a:cubicBezTo>
                    <a:pt x="473899" y="236021"/>
                    <a:pt x="485996" y="232995"/>
                    <a:pt x="494851" y="225911"/>
                  </a:cubicBezTo>
                  <a:cubicBezTo>
                    <a:pt x="504947" y="217834"/>
                    <a:pt x="507777" y="203301"/>
                    <a:pt x="516367" y="193638"/>
                  </a:cubicBezTo>
                  <a:cubicBezTo>
                    <a:pt x="614614" y="83111"/>
                    <a:pt x="553600" y="170063"/>
                    <a:pt x="602428" y="96819"/>
                  </a:cubicBezTo>
                  <a:cubicBezTo>
                    <a:pt x="580043" y="7279"/>
                    <a:pt x="580913" y="40328"/>
                    <a:pt x="580913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8" name="Straight Connector 27"/>
            <p:cNvCxnSpPr/>
            <p:nvPr/>
          </p:nvCxnSpPr>
          <p:spPr>
            <a:xfrm>
              <a:off x="-2024370" y="4566824"/>
              <a:ext cx="267493" cy="136316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flipV="1">
              <a:off x="-1609029" y="4575451"/>
              <a:ext cx="210112" cy="129144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Oval 29"/>
            <p:cNvSpPr/>
            <p:nvPr/>
          </p:nvSpPr>
          <p:spPr>
            <a:xfrm>
              <a:off x="-1999854" y="4695968"/>
              <a:ext cx="152400" cy="107524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-1531290" y="4713222"/>
              <a:ext cx="152400" cy="107524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2" name="Flowchart: Manual Operation 31"/>
            <p:cNvSpPr/>
            <p:nvPr/>
          </p:nvSpPr>
          <p:spPr>
            <a:xfrm>
              <a:off x="-2091914" y="3410121"/>
              <a:ext cx="152400" cy="497541"/>
            </a:xfrm>
            <a:prstGeom prst="flowChartManualOperation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3" name="Oval 32"/>
            <p:cNvSpPr/>
            <p:nvPr/>
          </p:nvSpPr>
          <p:spPr>
            <a:xfrm>
              <a:off x="-2076054" y="3960774"/>
              <a:ext cx="152400" cy="172851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4" name="Flowchart: Manual Operation 33"/>
            <p:cNvSpPr/>
            <p:nvPr/>
          </p:nvSpPr>
          <p:spPr>
            <a:xfrm>
              <a:off x="-1761429" y="3410122"/>
              <a:ext cx="152400" cy="497541"/>
            </a:xfrm>
            <a:prstGeom prst="flowChartManualOperation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5" name="Oval 34"/>
            <p:cNvSpPr/>
            <p:nvPr/>
          </p:nvSpPr>
          <p:spPr>
            <a:xfrm>
              <a:off x="-1761429" y="3960775"/>
              <a:ext cx="152400" cy="172851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6" name="Flowchart: Manual Operation 35"/>
            <p:cNvSpPr/>
            <p:nvPr/>
          </p:nvSpPr>
          <p:spPr>
            <a:xfrm>
              <a:off x="-1455090" y="3410122"/>
              <a:ext cx="152400" cy="497541"/>
            </a:xfrm>
            <a:prstGeom prst="flowChartManualOperation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7" name="Oval 36"/>
            <p:cNvSpPr/>
            <p:nvPr/>
          </p:nvSpPr>
          <p:spPr>
            <a:xfrm>
              <a:off x="-1455090" y="3960775"/>
              <a:ext cx="152400" cy="172851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40" name="TextBox 39"/>
          <p:cNvSpPr txBox="1"/>
          <p:nvPr/>
        </p:nvSpPr>
        <p:spPr>
          <a:xfrm>
            <a:off x="3781761" y="1413836"/>
            <a:ext cx="106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smtClean="0">
                <a:latin typeface="Comic Sans MS" panose="030F0702030302020204" pitchFamily="66" charset="0"/>
              </a:rPr>
              <a:t>You are owed $100</a:t>
            </a:r>
            <a:endParaRPr lang="en-US" b="0" dirty="0">
              <a:latin typeface="Comic Sans MS" panose="030F0702030302020204" pitchFamily="66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781761" y="2468913"/>
            <a:ext cx="106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smtClean="0">
                <a:latin typeface="Comic Sans MS" panose="030F0702030302020204" pitchFamily="66" charset="0"/>
              </a:rPr>
              <a:t>You receive $1000</a:t>
            </a:r>
            <a:endParaRPr lang="en-US" b="0" dirty="0">
              <a:latin typeface="Comic Sans MS" panose="030F0702030302020204" pitchFamily="66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763584" y="4264420"/>
            <a:ext cx="106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smtClean="0">
                <a:latin typeface="Comic Sans MS" panose="030F0702030302020204" pitchFamily="66" charset="0"/>
              </a:rPr>
              <a:t>You are owed $100</a:t>
            </a:r>
            <a:endParaRPr lang="en-US" b="0" dirty="0">
              <a:latin typeface="Comic Sans MS" panose="030F0702030302020204" pitchFamily="66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763584" y="5330392"/>
            <a:ext cx="106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smtClean="0">
                <a:latin typeface="Comic Sans MS" panose="030F0702030302020204" pitchFamily="66" charset="0"/>
              </a:rPr>
              <a:t>You receive $10</a:t>
            </a:r>
            <a:endParaRPr lang="en-US" b="0" dirty="0">
              <a:latin typeface="Comic Sans MS" panose="030F0702030302020204" pitchFamily="66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844475" y="1995629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Getting more than expected: acceptable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826298" y="4886590"/>
            <a:ext cx="2057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Getting less than expected: not acceptable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429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Galaxy (3)</a:t>
            </a:r>
          </a:p>
        </p:txBody>
      </p:sp>
      <p:sp>
        <p:nvSpPr>
          <p:cNvPr id="88067" name="Content Placeholder 2"/>
          <p:cNvSpPr>
            <a:spLocks noGrp="1"/>
          </p:cNvSpPr>
          <p:nvPr>
            <p:ph idx="1"/>
          </p:nvPr>
        </p:nvSpPr>
        <p:spPr>
          <a:xfrm>
            <a:off x="901700" y="1116013"/>
            <a:ext cx="8229600" cy="541020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public void runSimulatedAttacks() {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int damage;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damage = grid[0][0].attack();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System.out.println("Fed ship attacks for: " + damage);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System.out.println();</a:t>
            </a:r>
          </a:p>
          <a:p>
            <a:pPr marL="0" indent="0"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damage = grid[0][1].attack();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System.out.println("Kling ship attacks for: " + damage);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System.out.println();</a:t>
            </a:r>
          </a:p>
          <a:p>
            <a:pPr marL="0" indent="0"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damage = grid[1][0].attack();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System.out.println("Old style ship attacks for: " + 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  damage);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System.out.println();</a:t>
            </a:r>
          </a:p>
        </p:txBody>
      </p:sp>
      <p:pic>
        <p:nvPicPr>
          <p:cNvPr id="1146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2174"/>
          <a:stretch>
            <a:fillRect/>
          </a:stretch>
        </p:blipFill>
        <p:spPr bwMode="auto">
          <a:xfrm>
            <a:off x="4495800" y="2714625"/>
            <a:ext cx="4319588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406" b="37407"/>
          <a:stretch>
            <a:fillRect/>
          </a:stretch>
        </p:blipFill>
        <p:spPr bwMode="auto">
          <a:xfrm>
            <a:off x="4483100" y="4343400"/>
            <a:ext cx="4319588" cy="520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2076" b="-180"/>
          <a:stretch>
            <a:fillRect/>
          </a:stretch>
        </p:blipFill>
        <p:spPr bwMode="auto">
          <a:xfrm>
            <a:off x="4470400" y="5867400"/>
            <a:ext cx="4319588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0" y="1900238"/>
            <a:ext cx="1981200" cy="4424362"/>
            <a:chOff x="0" y="1900238"/>
            <a:chExt cx="1981200" cy="4424362"/>
          </a:xfrm>
        </p:grpSpPr>
        <p:sp>
          <p:nvSpPr>
            <p:cNvPr id="8" name="Left Brace 7"/>
            <p:cNvSpPr/>
            <p:nvPr/>
          </p:nvSpPr>
          <p:spPr>
            <a:xfrm>
              <a:off x="1524000" y="1900238"/>
              <a:ext cx="457200" cy="4424362"/>
            </a:xfrm>
            <a:prstGeom prst="leftBrac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88073" name="TextBox 8"/>
            <p:cNvSpPr txBox="1">
              <a:spLocks noChangeArrowheads="1"/>
            </p:cNvSpPr>
            <p:nvPr/>
          </p:nvSpPr>
          <p:spPr bwMode="auto">
            <a:xfrm>
              <a:off x="0" y="3011560"/>
              <a:ext cx="1663701" cy="18928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dirty="0">
                  <a:solidFill>
                    <a:srgbClr val="FF0000"/>
                  </a:solidFill>
                </a:rPr>
                <a:t>Type check not needed because: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0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attack()</a:t>
              </a:r>
              <a:r>
                <a:rPr lang="en-US" altLang="en-US" sz="1800" b="0" dirty="0">
                  <a:solidFill>
                    <a:srgbClr val="FF0000"/>
                  </a:solidFill>
                </a:rPr>
                <a:t> </a:t>
              </a:r>
              <a:r>
                <a:rPr lang="en-US" altLang="en-US" sz="1800" b="0" dirty="0" smtClean="0">
                  <a:solidFill>
                    <a:srgbClr val="FF0000"/>
                  </a:solidFill>
                </a:rPr>
                <a:t>is </a:t>
              </a:r>
              <a:r>
                <a:rPr lang="en-US" altLang="en-US" sz="1800" b="0" dirty="0">
                  <a:solidFill>
                    <a:srgbClr val="FF0000"/>
                  </a:solidFill>
                </a:rPr>
                <a:t>overridden / polymorphic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280440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114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Class Galaxy (4)</a:t>
            </a:r>
          </a:p>
        </p:txBody>
      </p:sp>
      <p:sp>
        <p:nvSpPr>
          <p:cNvPr id="89091" name="Content Placeholder 2"/>
          <p:cNvSpPr>
            <a:spLocks noGrp="1"/>
          </p:cNvSpPr>
          <p:nvPr>
            <p:ph idx="1"/>
          </p:nvPr>
        </p:nvSpPr>
        <p:spPr>
          <a:xfrm>
            <a:off x="1511300" y="1103313"/>
            <a:ext cx="7480300" cy="5410200"/>
          </a:xfrm>
        </p:spPr>
        <p:txBody>
          <a:bodyPr/>
          <a:lstStyle/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 /* </a:t>
            </a:r>
            <a:r>
              <a:rPr lang="en-US" altLang="en-US" sz="1800" dirty="0" smtClean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Won't work because it's an array of references 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1800" dirty="0" smtClean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           to </a:t>
            </a:r>
            <a:r>
              <a:rPr lang="en-US" altLang="en-US" sz="1800" dirty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 </a:t>
            </a:r>
            <a:r>
              <a:rPr lang="en-US" altLang="en-US" sz="1800" dirty="0" smtClean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StarShips not KlingStarShips.                                                      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   grid[1][0].utterBattleCry(); */</a:t>
            </a:r>
          </a:p>
          <a:p>
            <a:pPr marL="0" indent="0"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if (grid[0][0] instanceof KlingStarShip)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    ((KlingStarShip) grid[0][0]).utterBattleCry();</a:t>
            </a:r>
          </a:p>
          <a:p>
            <a:pPr marL="0" indent="0"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if (grid[0][1] instanceof KlingStarShip)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    ((KlingStarShip) grid[0][1]).utterBattleCry();</a:t>
            </a:r>
          </a:p>
          <a:p>
            <a:pPr marL="0" indent="0"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if (grid[1][0] instanceof KlingStarShip)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        ((KlingStarShip) grid[1][0]).utterBattleCry();</a:t>
            </a:r>
          </a:p>
          <a:p>
            <a:pPr marL="0" indent="0">
              <a:buFont typeface="Arial" charset="0"/>
              <a:buNone/>
            </a:pPr>
            <a:endParaRPr lang="en-US" altLang="en-US" sz="1800" dirty="0" smtClean="0">
              <a:latin typeface="Consolas" pitchFamily="49" charset="0"/>
              <a:cs typeface="Consolas" pitchFamily="49" charset="0"/>
            </a:endParaRP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    }</a:t>
            </a:r>
          </a:p>
          <a:p>
            <a:pPr marL="0" indent="0">
              <a:buFont typeface="Arial" charset="0"/>
              <a:buNone/>
            </a:pPr>
            <a:r>
              <a:rPr lang="en-US" altLang="en-US" sz="1800" dirty="0" smtClean="0">
                <a:latin typeface="Consolas" pitchFamily="49" charset="0"/>
                <a:cs typeface="Consolas" pitchFamily="49" charset="0"/>
              </a:rPr>
              <a:t>} </a:t>
            </a:r>
            <a:r>
              <a:rPr lang="en-US" altLang="en-US" sz="1800" dirty="0" smtClean="0">
                <a:solidFill>
                  <a:srgbClr val="0066FF"/>
                </a:solidFill>
                <a:latin typeface="Consolas" pitchFamily="49" charset="0"/>
                <a:cs typeface="Consolas" pitchFamily="49" charset="0"/>
              </a:rPr>
              <a:t>// End runSimulatedAttacks()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30"/>
          <a:stretch>
            <a:fillRect/>
          </a:stretch>
        </p:blipFill>
        <p:spPr bwMode="auto">
          <a:xfrm>
            <a:off x="0" y="0"/>
            <a:ext cx="1524000" cy="109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57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000"/>
          <a:stretch>
            <a:fillRect/>
          </a:stretch>
        </p:blipFill>
        <p:spPr bwMode="auto">
          <a:xfrm>
            <a:off x="5635624" y="3299551"/>
            <a:ext cx="3508375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38100" y="2492375"/>
            <a:ext cx="2628900" cy="2549525"/>
            <a:chOff x="38101" y="2491725"/>
            <a:chExt cx="2628899" cy="2550175"/>
          </a:xfrm>
        </p:grpSpPr>
        <p:sp>
          <p:nvSpPr>
            <p:cNvPr id="5" name="Left Brace 4"/>
            <p:cNvSpPr/>
            <p:nvPr/>
          </p:nvSpPr>
          <p:spPr>
            <a:xfrm>
              <a:off x="2209800" y="2598115"/>
              <a:ext cx="457200" cy="2443785"/>
            </a:xfrm>
            <a:prstGeom prst="leftBrac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/>
            </a:p>
          </p:txBody>
        </p:sp>
        <p:sp>
          <p:nvSpPr>
            <p:cNvPr id="89096" name="TextBox 5"/>
            <p:cNvSpPr txBox="1">
              <a:spLocks noChangeArrowheads="1"/>
            </p:cNvSpPr>
            <p:nvPr/>
          </p:nvSpPr>
          <p:spPr bwMode="auto">
            <a:xfrm>
              <a:off x="38101" y="2491725"/>
              <a:ext cx="2285999" cy="242790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dirty="0">
                  <a:solidFill>
                    <a:srgbClr val="FF0000"/>
                  </a:solidFill>
                </a:rPr>
                <a:t>Type check ‘</a:t>
              </a:r>
              <a:r>
                <a:rPr lang="en-US" altLang="en-US" sz="1800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instanceof</a:t>
              </a:r>
              <a:r>
                <a:rPr lang="en-US" altLang="en-US" sz="1800" dirty="0">
                  <a:solidFill>
                    <a:srgbClr val="FF0000"/>
                  </a:solidFill>
                </a:rPr>
                <a:t>’ needed because: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1800" b="0" dirty="0">
                  <a:solidFill>
                    <a:srgbClr val="FF0000"/>
                  </a:solidFill>
                </a:rPr>
                <a:t>Array of </a:t>
              </a:r>
              <a:r>
                <a:rPr lang="en-US" altLang="en-US" sz="1800" b="0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StarShips</a:t>
              </a:r>
              <a:r>
                <a:rPr lang="en-US" altLang="en-US" sz="1800" b="0" dirty="0">
                  <a:solidFill>
                    <a:srgbClr val="FF0000"/>
                  </a:solidFill>
                </a:rPr>
                <a:t> but </a:t>
              </a:r>
              <a:r>
                <a:rPr lang="en-US" altLang="en-US" sz="1800" b="0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utterBattleCry()</a:t>
              </a:r>
              <a:r>
                <a:rPr lang="en-US" altLang="en-US" sz="1800" b="0" dirty="0">
                  <a:solidFill>
                    <a:srgbClr val="FF0000"/>
                  </a:solidFill>
                </a:rPr>
                <a:t> unique to </a:t>
              </a:r>
              <a:r>
                <a:rPr lang="en-US" altLang="en-US" sz="1800" b="0" dirty="0">
                  <a:solidFill>
                    <a:srgbClr val="FF0000"/>
                  </a:solidFill>
                  <a:latin typeface="Consolas" pitchFamily="49" charset="0"/>
                  <a:cs typeface="Consolas" pitchFamily="49" charset="0"/>
                </a:rPr>
                <a:t>KlingStarShip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50185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115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Multiple Inheritance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1985963"/>
          </a:xfrm>
        </p:spPr>
        <p:txBody>
          <a:bodyPr/>
          <a:lstStyle/>
          <a:p>
            <a:r>
              <a:rPr lang="en-US" altLang="en-US" dirty="0"/>
              <a:t>W</a:t>
            </a:r>
            <a:r>
              <a:rPr lang="en-US" altLang="en-US" dirty="0" smtClean="0"/>
              <a:t>hat happens if some behaviors or attributes are common to a group of classes but some of those classes include behaviors shared with other groups?</a:t>
            </a:r>
          </a:p>
          <a:p>
            <a:r>
              <a:rPr lang="en-US" altLang="en-US" dirty="0" smtClean="0"/>
              <a:t>Or some groups of classes share some behaviors but not others?</a:t>
            </a:r>
          </a:p>
        </p:txBody>
      </p:sp>
      <p:grpSp>
        <p:nvGrpSpPr>
          <p:cNvPr id="29" name="Group 28"/>
          <p:cNvGrpSpPr>
            <a:grpSpLocks/>
          </p:cNvGrpSpPr>
          <p:nvPr/>
        </p:nvGrpSpPr>
        <p:grpSpPr bwMode="auto">
          <a:xfrm>
            <a:off x="4495800" y="3525838"/>
            <a:ext cx="1447800" cy="825500"/>
            <a:chOff x="4495800" y="3525837"/>
            <a:chExt cx="1447800" cy="825500"/>
          </a:xfrm>
        </p:grpSpPr>
        <p:sp>
          <p:nvSpPr>
            <p:cNvPr id="8" name="Rectangle 7"/>
            <p:cNvSpPr/>
            <p:nvPr/>
          </p:nvSpPr>
          <p:spPr>
            <a:xfrm>
              <a:off x="4495800" y="3525837"/>
              <a:ext cx="1447800" cy="82550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r>
                <a:rPr lang="en-US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Swimmers</a:t>
              </a:r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4495800" y="3863974"/>
              <a:ext cx="1447800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4610100" y="3913187"/>
              <a:ext cx="723900" cy="314325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swim()</a:t>
              </a:r>
            </a:p>
          </p:txBody>
        </p:sp>
      </p:grpSp>
      <p:grpSp>
        <p:nvGrpSpPr>
          <p:cNvPr id="28" name="Group 27"/>
          <p:cNvGrpSpPr>
            <a:grpSpLocks/>
          </p:cNvGrpSpPr>
          <p:nvPr/>
        </p:nvGrpSpPr>
        <p:grpSpPr bwMode="auto">
          <a:xfrm>
            <a:off x="6949440" y="3530600"/>
            <a:ext cx="2054860" cy="825500"/>
            <a:chOff x="6708140" y="3373437"/>
            <a:chExt cx="2054860" cy="825500"/>
          </a:xfrm>
        </p:grpSpPr>
        <p:sp>
          <p:nvSpPr>
            <p:cNvPr id="21" name="Rectangle 20"/>
            <p:cNvSpPr/>
            <p:nvPr/>
          </p:nvSpPr>
          <p:spPr>
            <a:xfrm>
              <a:off x="6708140" y="3373437"/>
              <a:ext cx="2054860" cy="82550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r>
                <a:rPr lang="en-US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WaterBreathers</a:t>
              </a:r>
            </a:p>
          </p:txBody>
        </p:sp>
        <p:cxnSp>
          <p:nvCxnSpPr>
            <p:cNvPr id="22" name="Straight Connector 21"/>
            <p:cNvCxnSpPr/>
            <p:nvPr/>
          </p:nvCxnSpPr>
          <p:spPr>
            <a:xfrm>
              <a:off x="6708140" y="3746500"/>
              <a:ext cx="2054860" cy="952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Group 51"/>
          <p:cNvGrpSpPr>
            <a:grpSpLocks/>
          </p:cNvGrpSpPr>
          <p:nvPr/>
        </p:nvGrpSpPr>
        <p:grpSpPr bwMode="auto">
          <a:xfrm>
            <a:off x="190500" y="3530600"/>
            <a:ext cx="4305300" cy="2794000"/>
            <a:chOff x="190500" y="3530600"/>
            <a:chExt cx="4305300" cy="2794000"/>
          </a:xfrm>
        </p:grpSpPr>
        <p:grpSp>
          <p:nvGrpSpPr>
            <p:cNvPr id="96282" name="Group 26"/>
            <p:cNvGrpSpPr>
              <a:grpSpLocks/>
            </p:cNvGrpSpPr>
            <p:nvPr/>
          </p:nvGrpSpPr>
          <p:grpSpPr bwMode="auto">
            <a:xfrm>
              <a:off x="1295400" y="3530600"/>
              <a:ext cx="1066800" cy="825500"/>
              <a:chOff x="1295400" y="3530600"/>
              <a:chExt cx="1066800" cy="825500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1295400" y="3530600"/>
                <a:ext cx="1066800" cy="82550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Flyers</a:t>
                </a:r>
              </a:p>
            </p:txBody>
          </p:sp>
          <p:cxnSp>
            <p:nvCxnSpPr>
              <p:cNvPr id="5" name="Straight Connector 4"/>
              <p:cNvCxnSpPr/>
              <p:nvPr/>
            </p:nvCxnSpPr>
            <p:spPr>
              <a:xfrm>
                <a:off x="1295400" y="3873500"/>
                <a:ext cx="10668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" name="Rectangle 6"/>
              <p:cNvSpPr/>
              <p:nvPr/>
            </p:nvSpPr>
            <p:spPr>
              <a:xfrm>
                <a:off x="1397000" y="3938588"/>
                <a:ext cx="533400" cy="314325"/>
              </a:xfrm>
              <a:prstGeom prst="rect">
                <a:avLst/>
              </a:prstGeom>
              <a:solidFill>
                <a:srgbClr val="FF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ts val="600"/>
                  </a:spcBef>
                  <a:defRPr/>
                </a:pPr>
                <a:r>
                  <a:rPr lang="en-US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fly()</a:t>
                </a:r>
              </a:p>
            </p:txBody>
          </p:sp>
        </p:grpSp>
        <p:grpSp>
          <p:nvGrpSpPr>
            <p:cNvPr id="96283" name="Group 29"/>
            <p:cNvGrpSpPr>
              <a:grpSpLocks/>
            </p:cNvGrpSpPr>
            <p:nvPr/>
          </p:nvGrpSpPr>
          <p:grpSpPr bwMode="auto">
            <a:xfrm>
              <a:off x="190500" y="5499100"/>
              <a:ext cx="1066800" cy="825500"/>
              <a:chOff x="152400" y="5105400"/>
              <a:chExt cx="1066800" cy="825500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152400" y="5105400"/>
                <a:ext cx="1066800" cy="82550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Hawk</a:t>
                </a:r>
              </a:p>
            </p:txBody>
          </p:sp>
          <p:cxnSp>
            <p:nvCxnSpPr>
              <p:cNvPr id="13" name="Straight Connector 12"/>
              <p:cNvCxnSpPr/>
              <p:nvPr/>
            </p:nvCxnSpPr>
            <p:spPr>
              <a:xfrm>
                <a:off x="152400" y="5448300"/>
                <a:ext cx="10668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284" name="Group 30"/>
            <p:cNvGrpSpPr>
              <a:grpSpLocks/>
            </p:cNvGrpSpPr>
            <p:nvPr/>
          </p:nvGrpSpPr>
          <p:grpSpPr bwMode="auto">
            <a:xfrm>
              <a:off x="1816100" y="5448300"/>
              <a:ext cx="1066800" cy="825500"/>
              <a:chOff x="1828800" y="5105400"/>
              <a:chExt cx="1066800" cy="825500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1828800" y="5105400"/>
                <a:ext cx="1066800" cy="82550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Eagle</a:t>
                </a:r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1828800" y="5448300"/>
                <a:ext cx="10668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6285" name="Group 31"/>
            <p:cNvGrpSpPr>
              <a:grpSpLocks/>
            </p:cNvGrpSpPr>
            <p:nvPr/>
          </p:nvGrpSpPr>
          <p:grpSpPr bwMode="auto">
            <a:xfrm>
              <a:off x="3429000" y="5448300"/>
              <a:ext cx="1066800" cy="825500"/>
              <a:chOff x="3321050" y="5073650"/>
              <a:chExt cx="1066800" cy="825500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3321050" y="5073650"/>
                <a:ext cx="1066800" cy="82550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Duck</a:t>
                </a:r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3321050" y="5416550"/>
                <a:ext cx="10668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5" name="Isosceles Triangle 34"/>
            <p:cNvSpPr/>
            <p:nvPr/>
          </p:nvSpPr>
          <p:spPr>
            <a:xfrm>
              <a:off x="1676400" y="4356100"/>
              <a:ext cx="304800" cy="215900"/>
            </a:xfrm>
            <a:prstGeom prst="triangl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39" name="Straight Connector 38"/>
            <p:cNvCxnSpPr/>
            <p:nvPr/>
          </p:nvCxnSpPr>
          <p:spPr>
            <a:xfrm flipV="1">
              <a:off x="723900" y="5105400"/>
              <a:ext cx="3238500" cy="127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>
              <a:endCxn id="35" idx="3"/>
            </p:cNvCxnSpPr>
            <p:nvPr/>
          </p:nvCxnSpPr>
          <p:spPr>
            <a:xfrm flipV="1">
              <a:off x="1828800" y="4572000"/>
              <a:ext cx="0" cy="5334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>
              <a:stCxn id="12" idx="0"/>
            </p:cNvCxnSpPr>
            <p:nvPr/>
          </p:nvCxnSpPr>
          <p:spPr>
            <a:xfrm flipV="1">
              <a:off x="723900" y="5118100"/>
              <a:ext cx="0" cy="3810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>
              <a:stCxn id="15" idx="0"/>
            </p:cNvCxnSpPr>
            <p:nvPr/>
          </p:nvCxnSpPr>
          <p:spPr>
            <a:xfrm flipV="1">
              <a:off x="2349500" y="5105400"/>
              <a:ext cx="0" cy="3429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>
              <a:stCxn id="17" idx="0"/>
            </p:cNvCxnSpPr>
            <p:nvPr/>
          </p:nvCxnSpPr>
          <p:spPr>
            <a:xfrm flipV="1">
              <a:off x="3962400" y="5105400"/>
              <a:ext cx="0" cy="3429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up 62"/>
          <p:cNvGrpSpPr>
            <a:grpSpLocks/>
          </p:cNvGrpSpPr>
          <p:nvPr/>
        </p:nvGrpSpPr>
        <p:grpSpPr bwMode="auto">
          <a:xfrm>
            <a:off x="4267200" y="4368800"/>
            <a:ext cx="4572000" cy="1835150"/>
            <a:chOff x="4267200" y="4368800"/>
            <a:chExt cx="4572000" cy="1835150"/>
          </a:xfrm>
        </p:grpSpPr>
        <p:grpSp>
          <p:nvGrpSpPr>
            <p:cNvPr id="96274" name="Group 33"/>
            <p:cNvGrpSpPr>
              <a:grpSpLocks/>
            </p:cNvGrpSpPr>
            <p:nvPr/>
          </p:nvGrpSpPr>
          <p:grpSpPr bwMode="auto">
            <a:xfrm>
              <a:off x="7772400" y="5378450"/>
              <a:ext cx="1066800" cy="825500"/>
              <a:chOff x="7924800" y="5308600"/>
              <a:chExt cx="1066800" cy="825500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7924800" y="5308600"/>
                <a:ext cx="1066800" cy="82550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Fish</a:t>
                </a: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7924800" y="5721350"/>
                <a:ext cx="10668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6" name="Isosceles Triangle 35"/>
            <p:cNvSpPr/>
            <p:nvPr/>
          </p:nvSpPr>
          <p:spPr>
            <a:xfrm>
              <a:off x="5067300" y="4368800"/>
              <a:ext cx="304800" cy="215900"/>
            </a:xfrm>
            <a:prstGeom prst="triangl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51" name="Straight Connector 50"/>
            <p:cNvCxnSpPr/>
            <p:nvPr/>
          </p:nvCxnSpPr>
          <p:spPr>
            <a:xfrm flipV="1">
              <a:off x="5219700" y="4584700"/>
              <a:ext cx="0" cy="3429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4267200" y="4908550"/>
              <a:ext cx="4038600" cy="1905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>
              <a:off x="4267200" y="4908550"/>
              <a:ext cx="0" cy="5207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>
              <a:stCxn id="19" idx="0"/>
            </p:cNvCxnSpPr>
            <p:nvPr/>
          </p:nvCxnSpPr>
          <p:spPr>
            <a:xfrm flipV="1">
              <a:off x="8305800" y="4927600"/>
              <a:ext cx="0" cy="45085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 67"/>
          <p:cNvGrpSpPr>
            <a:grpSpLocks/>
          </p:cNvGrpSpPr>
          <p:nvPr/>
        </p:nvGrpSpPr>
        <p:grpSpPr bwMode="auto">
          <a:xfrm>
            <a:off x="5638800" y="4927600"/>
            <a:ext cx="1066800" cy="1327150"/>
            <a:chOff x="5638800" y="4927600"/>
            <a:chExt cx="1066800" cy="1327150"/>
          </a:xfrm>
        </p:grpSpPr>
        <p:grpSp>
          <p:nvGrpSpPr>
            <p:cNvPr id="96270" name="Group 32"/>
            <p:cNvGrpSpPr>
              <a:grpSpLocks/>
            </p:cNvGrpSpPr>
            <p:nvPr/>
          </p:nvGrpSpPr>
          <p:grpSpPr bwMode="auto">
            <a:xfrm>
              <a:off x="5638800" y="5429250"/>
              <a:ext cx="1066800" cy="825500"/>
              <a:chOff x="6400800" y="5308600"/>
              <a:chExt cx="1066800" cy="825500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6400800" y="5308600"/>
                <a:ext cx="1066800" cy="82550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Dolphin</a:t>
                </a:r>
              </a:p>
            </p:txBody>
          </p:sp>
          <p:cxnSp>
            <p:nvCxnSpPr>
              <p:cNvPr id="26" name="Straight Connector 25"/>
              <p:cNvCxnSpPr/>
              <p:nvPr/>
            </p:nvCxnSpPr>
            <p:spPr>
              <a:xfrm>
                <a:off x="6400800" y="5721350"/>
                <a:ext cx="10668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6" name="Straight Connector 65"/>
            <p:cNvCxnSpPr>
              <a:endCxn id="25" idx="0"/>
            </p:cNvCxnSpPr>
            <p:nvPr/>
          </p:nvCxnSpPr>
          <p:spPr>
            <a:xfrm>
              <a:off x="6172200" y="4927600"/>
              <a:ext cx="0" cy="50165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>
            <a:grpSpLocks/>
          </p:cNvGrpSpPr>
          <p:nvPr/>
        </p:nvGrpSpPr>
        <p:grpSpPr bwMode="auto">
          <a:xfrm>
            <a:off x="7861300" y="4356100"/>
            <a:ext cx="673100" cy="1022350"/>
            <a:chOff x="7861300" y="4356100"/>
            <a:chExt cx="673100" cy="1022350"/>
          </a:xfrm>
        </p:grpSpPr>
        <p:sp>
          <p:nvSpPr>
            <p:cNvPr id="37" name="Isosceles Triangle 36"/>
            <p:cNvSpPr/>
            <p:nvPr/>
          </p:nvSpPr>
          <p:spPr>
            <a:xfrm>
              <a:off x="7861300" y="4356100"/>
              <a:ext cx="304800" cy="215900"/>
            </a:xfrm>
            <a:prstGeom prst="triangl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67" name="Straight Connector 66"/>
            <p:cNvCxnSpPr/>
            <p:nvPr/>
          </p:nvCxnSpPr>
          <p:spPr>
            <a:xfrm>
              <a:off x="8013700" y="4572000"/>
              <a:ext cx="0" cy="18415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>
              <a:off x="8013700" y="4724400"/>
              <a:ext cx="5207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8534400" y="4749800"/>
              <a:ext cx="0" cy="62865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88121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solidFill>
                  <a:srgbClr val="FF0000"/>
                </a:solidFill>
              </a:rPr>
              <a:t>Multiple Inheritance </a:t>
            </a:r>
            <a:r>
              <a:rPr lang="en-US" altLang="en-US" dirty="0" smtClean="0"/>
              <a:t>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200400"/>
          </a:xfrm>
        </p:spPr>
        <p:txBody>
          <a:bodyPr/>
          <a:lstStyle/>
          <a:p>
            <a:r>
              <a:rPr lang="en-US" altLang="en-US" dirty="0" smtClean="0"/>
              <a:t>It is implemented in some languages e.g., C++</a:t>
            </a:r>
          </a:p>
          <a:p>
            <a:r>
              <a:rPr lang="en-US" altLang="en-US" dirty="0" smtClean="0"/>
              <a:t>It is not implemented in other languages e.g., Java</a:t>
            </a:r>
          </a:p>
          <a:p>
            <a:r>
              <a:rPr lang="en-US" altLang="en-US" dirty="0" smtClean="0"/>
              <a:t>Pro: It allows for more than one parent class </a:t>
            </a:r>
          </a:p>
          <a:p>
            <a:pPr lvl="1"/>
            <a:r>
              <a:rPr lang="en-US" altLang="en-US" dirty="0" smtClean="0"/>
              <a:t>(JT: rarely needed but nice to have that capability for that odd exceptional case).</a:t>
            </a:r>
          </a:p>
          <a:p>
            <a:r>
              <a:rPr lang="en-US" altLang="en-US" dirty="0" smtClean="0"/>
              <a:t>Con: Languages that allow for multiple inheritance require a more complex implementation even for single inheritance (classes only have one parent) cases.</a:t>
            </a:r>
          </a:p>
        </p:txBody>
      </p:sp>
      <p:grpSp>
        <p:nvGrpSpPr>
          <p:cNvPr id="47" name="Group 46"/>
          <p:cNvGrpSpPr>
            <a:grpSpLocks/>
          </p:cNvGrpSpPr>
          <p:nvPr/>
        </p:nvGrpSpPr>
        <p:grpSpPr bwMode="auto">
          <a:xfrm>
            <a:off x="200025" y="4463256"/>
            <a:ext cx="2355850" cy="2347913"/>
            <a:chOff x="196850" y="4324349"/>
            <a:chExt cx="2355850" cy="2347913"/>
          </a:xfrm>
        </p:grpSpPr>
        <p:grpSp>
          <p:nvGrpSpPr>
            <p:cNvPr id="97303" name="Group 26"/>
            <p:cNvGrpSpPr>
              <a:grpSpLocks/>
            </p:cNvGrpSpPr>
            <p:nvPr/>
          </p:nvGrpSpPr>
          <p:grpSpPr bwMode="auto">
            <a:xfrm>
              <a:off x="647699" y="4324349"/>
              <a:ext cx="1737996" cy="812489"/>
              <a:chOff x="1295399" y="3530600"/>
              <a:chExt cx="1167933" cy="812489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1295399" y="3530600"/>
                <a:ext cx="1167933" cy="812489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>
                <a:lvl1pPr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2000" b="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WingedFlyer</a:t>
                </a:r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1295399" y="3891602"/>
                <a:ext cx="1167933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" name="Rectangle 22"/>
              <p:cNvSpPr/>
              <p:nvPr/>
            </p:nvSpPr>
            <p:spPr>
              <a:xfrm>
                <a:off x="1329538" y="3921126"/>
                <a:ext cx="533400" cy="314325"/>
              </a:xfrm>
              <a:prstGeom prst="rect">
                <a:avLst/>
              </a:prstGeom>
              <a:solidFill>
                <a:srgbClr val="FF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ts val="600"/>
                  </a:spcBef>
                  <a:defRPr/>
                </a:pPr>
                <a:r>
                  <a:rPr lang="en-US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fly()</a:t>
                </a:r>
              </a:p>
            </p:txBody>
          </p:sp>
        </p:grpSp>
        <p:grpSp>
          <p:nvGrpSpPr>
            <p:cNvPr id="97304" name="Group 29"/>
            <p:cNvGrpSpPr>
              <a:grpSpLocks/>
            </p:cNvGrpSpPr>
            <p:nvPr/>
          </p:nvGrpSpPr>
          <p:grpSpPr bwMode="auto">
            <a:xfrm>
              <a:off x="196850" y="5815012"/>
              <a:ext cx="1066800" cy="825500"/>
              <a:chOff x="152400" y="5105400"/>
              <a:chExt cx="1066800" cy="825500"/>
            </a:xfrm>
          </p:grpSpPr>
          <p:sp>
            <p:nvSpPr>
              <p:cNvPr id="19" name="Rectangle 18"/>
              <p:cNvSpPr/>
              <p:nvPr/>
            </p:nvSpPr>
            <p:spPr>
              <a:xfrm>
                <a:off x="152400" y="5105400"/>
                <a:ext cx="1066800" cy="82550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Hawk</a:t>
                </a: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>
                <a:off x="152400" y="5448300"/>
                <a:ext cx="10668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305" name="Group 30"/>
            <p:cNvGrpSpPr>
              <a:grpSpLocks/>
            </p:cNvGrpSpPr>
            <p:nvPr/>
          </p:nvGrpSpPr>
          <p:grpSpPr bwMode="auto">
            <a:xfrm>
              <a:off x="1485900" y="5846762"/>
              <a:ext cx="1066800" cy="825500"/>
              <a:chOff x="1828800" y="5105400"/>
              <a:chExt cx="1066800" cy="825500"/>
            </a:xfrm>
          </p:grpSpPr>
          <p:sp>
            <p:nvSpPr>
              <p:cNvPr id="17" name="Rectangle 16"/>
              <p:cNvSpPr/>
              <p:nvPr/>
            </p:nvSpPr>
            <p:spPr>
              <a:xfrm>
                <a:off x="1828800" y="5105400"/>
                <a:ext cx="1066800" cy="82550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Eagle</a:t>
                </a:r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1828800" y="5448300"/>
                <a:ext cx="10668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Isosceles Triangle 8"/>
            <p:cNvSpPr/>
            <p:nvPr/>
          </p:nvSpPr>
          <p:spPr bwMode="auto">
            <a:xfrm>
              <a:off x="1301750" y="5167312"/>
              <a:ext cx="304800" cy="215900"/>
            </a:xfrm>
            <a:prstGeom prst="triangl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 bwMode="auto">
            <a:xfrm>
              <a:off x="736600" y="5637212"/>
              <a:ext cx="1282700" cy="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>
              <a:endCxn id="9" idx="3"/>
            </p:cNvCxnSpPr>
            <p:nvPr/>
          </p:nvCxnSpPr>
          <p:spPr bwMode="auto">
            <a:xfrm flipV="1">
              <a:off x="1454150" y="5383212"/>
              <a:ext cx="0" cy="2413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 bwMode="auto">
            <a:xfrm flipH="1" flipV="1">
              <a:off x="2019300" y="5637212"/>
              <a:ext cx="6350" cy="2032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 bwMode="auto">
            <a:xfrm flipV="1">
              <a:off x="740109" y="5649114"/>
              <a:ext cx="0" cy="17780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>
            <a:grpSpLocks/>
          </p:cNvGrpSpPr>
          <p:nvPr/>
        </p:nvGrpSpPr>
        <p:grpSpPr bwMode="auto">
          <a:xfrm>
            <a:off x="6717569" y="4319716"/>
            <a:ext cx="1905000" cy="2414595"/>
            <a:chOff x="6705600" y="4395787"/>
            <a:chExt cx="1905000" cy="2414469"/>
          </a:xfrm>
        </p:grpSpPr>
        <p:grpSp>
          <p:nvGrpSpPr>
            <p:cNvPr id="97289" name="Group 31"/>
            <p:cNvGrpSpPr>
              <a:grpSpLocks/>
            </p:cNvGrpSpPr>
            <p:nvPr/>
          </p:nvGrpSpPr>
          <p:grpSpPr bwMode="auto">
            <a:xfrm>
              <a:off x="6965950" y="5984799"/>
              <a:ext cx="1075846" cy="825457"/>
              <a:chOff x="3321050" y="5316575"/>
              <a:chExt cx="1075846" cy="825457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3330096" y="5316575"/>
                <a:ext cx="1066800" cy="825457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Human</a:t>
                </a:r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3321050" y="5652873"/>
                <a:ext cx="10668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7290" name="Group 26"/>
            <p:cNvGrpSpPr>
              <a:grpSpLocks/>
            </p:cNvGrpSpPr>
            <p:nvPr/>
          </p:nvGrpSpPr>
          <p:grpSpPr bwMode="auto">
            <a:xfrm>
              <a:off x="6705600" y="4395787"/>
              <a:ext cx="1905000" cy="825457"/>
              <a:chOff x="1295400" y="3530600"/>
              <a:chExt cx="1066800" cy="825457"/>
            </a:xfrm>
          </p:grpSpPr>
          <p:sp>
            <p:nvSpPr>
              <p:cNvPr id="33" name="Rectangle 32"/>
              <p:cNvSpPr/>
              <p:nvPr/>
            </p:nvSpPr>
            <p:spPr>
              <a:xfrm>
                <a:off x="1295400" y="3530600"/>
                <a:ext cx="1066800" cy="825457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MachineFlyer</a:t>
                </a:r>
              </a:p>
            </p:txBody>
          </p:sp>
          <p:cxnSp>
            <p:nvCxnSpPr>
              <p:cNvPr id="34" name="Straight Connector 33"/>
              <p:cNvCxnSpPr/>
              <p:nvPr/>
            </p:nvCxnSpPr>
            <p:spPr>
              <a:xfrm>
                <a:off x="1295400" y="3873482"/>
                <a:ext cx="10668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5" name="Rectangle 34"/>
              <p:cNvSpPr/>
              <p:nvPr/>
            </p:nvSpPr>
            <p:spPr>
              <a:xfrm>
                <a:off x="1343407" y="3902473"/>
                <a:ext cx="533400" cy="314309"/>
              </a:xfrm>
              <a:prstGeom prst="rect">
                <a:avLst/>
              </a:prstGeom>
              <a:solidFill>
                <a:srgbClr val="FFFF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>
                  <a:spcBef>
                    <a:spcPts val="600"/>
                  </a:spcBef>
                  <a:defRPr/>
                </a:pPr>
                <a:r>
                  <a:rPr lang="en-US" sz="14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fly()</a:t>
                </a:r>
              </a:p>
            </p:txBody>
          </p:sp>
        </p:grpSp>
        <p:sp>
          <p:nvSpPr>
            <p:cNvPr id="48" name="Isosceles Triangle 47"/>
            <p:cNvSpPr/>
            <p:nvPr/>
          </p:nvSpPr>
          <p:spPr bwMode="auto">
            <a:xfrm>
              <a:off x="7346950" y="5244133"/>
              <a:ext cx="311150" cy="183475"/>
            </a:xfrm>
            <a:prstGeom prst="triangl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dirty="0">
                <a:solidFill>
                  <a:schemeClr val="tx1"/>
                </a:solidFill>
              </a:endParaRPr>
            </a:p>
          </p:txBody>
        </p:sp>
        <p:cxnSp>
          <p:nvCxnSpPr>
            <p:cNvPr id="49" name="Straight Connector 48"/>
            <p:cNvCxnSpPr>
              <a:stCxn id="15" idx="0"/>
              <a:endCxn id="48" idx="3"/>
            </p:cNvCxnSpPr>
            <p:nvPr/>
          </p:nvCxnSpPr>
          <p:spPr bwMode="auto">
            <a:xfrm flipH="1" flipV="1">
              <a:off x="7502525" y="5427608"/>
              <a:ext cx="5871" cy="557191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9" name="Group 38"/>
          <p:cNvGrpSpPr/>
          <p:nvPr/>
        </p:nvGrpSpPr>
        <p:grpSpPr>
          <a:xfrm>
            <a:off x="1428019" y="5583224"/>
            <a:ext cx="6083300" cy="382597"/>
            <a:chOff x="1481849" y="5432416"/>
            <a:chExt cx="6083300" cy="382597"/>
          </a:xfrm>
        </p:grpSpPr>
        <p:cxnSp>
          <p:nvCxnSpPr>
            <p:cNvPr id="43" name="Straight Connector 42"/>
            <p:cNvCxnSpPr/>
            <p:nvPr/>
          </p:nvCxnSpPr>
          <p:spPr bwMode="auto">
            <a:xfrm flipV="1">
              <a:off x="1481849" y="5442437"/>
              <a:ext cx="3549649" cy="12700"/>
            </a:xfrm>
            <a:prstGeom prst="line">
              <a:avLst/>
            </a:prstGeom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" name="Straight Connector 4"/>
            <p:cNvCxnSpPr/>
            <p:nvPr/>
          </p:nvCxnSpPr>
          <p:spPr>
            <a:xfrm flipH="1">
              <a:off x="5009910" y="5432416"/>
              <a:ext cx="6350" cy="382597"/>
            </a:xfrm>
            <a:prstGeom prst="line">
              <a:avLst/>
            </a:prstGeom>
            <a:ln w="635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 bwMode="auto">
            <a:xfrm flipV="1">
              <a:off x="5016260" y="5442437"/>
              <a:ext cx="2548889" cy="6350"/>
            </a:xfrm>
            <a:prstGeom prst="line">
              <a:avLst/>
            </a:prstGeom>
            <a:ln w="635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0" name="Group 39"/>
          <p:cNvGrpSpPr/>
          <p:nvPr/>
        </p:nvGrpSpPr>
        <p:grpSpPr>
          <a:xfrm>
            <a:off x="4174885" y="5768807"/>
            <a:ext cx="1676399" cy="1162287"/>
            <a:chOff x="4171710" y="5742057"/>
            <a:chExt cx="1676399" cy="1162287"/>
          </a:xfrm>
        </p:grpSpPr>
        <p:grpSp>
          <p:nvGrpSpPr>
            <p:cNvPr id="97298" name="Group 31"/>
            <p:cNvGrpSpPr>
              <a:grpSpLocks/>
            </p:cNvGrpSpPr>
            <p:nvPr/>
          </p:nvGrpSpPr>
          <p:grpSpPr bwMode="auto">
            <a:xfrm>
              <a:off x="4171710" y="5742057"/>
              <a:ext cx="1676399" cy="1146244"/>
              <a:chOff x="3321050" y="5073650"/>
              <a:chExt cx="1066800" cy="825500"/>
            </a:xfrm>
          </p:grpSpPr>
          <p:sp>
            <p:nvSpPr>
              <p:cNvPr id="37" name="Rectangle 36"/>
              <p:cNvSpPr/>
              <p:nvPr/>
            </p:nvSpPr>
            <p:spPr>
              <a:xfrm>
                <a:off x="3321050" y="5073700"/>
                <a:ext cx="1066801" cy="82545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BirdMan</a:t>
                </a:r>
              </a:p>
            </p:txBody>
          </p:sp>
          <p:cxnSp>
            <p:nvCxnSpPr>
              <p:cNvPr id="38" name="Straight Connector 37"/>
              <p:cNvCxnSpPr/>
              <p:nvPr/>
            </p:nvCxnSpPr>
            <p:spPr>
              <a:xfrm>
                <a:off x="3321050" y="5416685"/>
                <a:ext cx="1066801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/>
          </p:nvGrpSpPr>
          <p:grpSpPr>
            <a:xfrm>
              <a:off x="4546643" y="6315213"/>
              <a:ext cx="969709" cy="589131"/>
              <a:chOff x="2291015" y="1109911"/>
              <a:chExt cx="5607111" cy="3594020"/>
            </a:xfrm>
          </p:grpSpPr>
          <p:pic>
            <p:nvPicPr>
              <p:cNvPr id="41" name="Picture 2" descr="U:\PC\lectures\Hi.bmp"/>
              <p:cNvPicPr>
                <a:picLocks noChangeAspect="1" noChangeArrowheads="1"/>
              </p:cNvPicPr>
              <p:nvPr/>
            </p:nvPicPr>
            <p:blipFill rotWithShape="1"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2382" t="-2778" r="40512" b="36052"/>
              <a:stretch/>
            </p:blipFill>
            <p:spPr bwMode="auto">
              <a:xfrm>
                <a:off x="4495800" y="2459976"/>
                <a:ext cx="1663775" cy="2243955"/>
              </a:xfrm>
              <a:prstGeom prst="ellipse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grpSp>
            <p:nvGrpSpPr>
              <p:cNvPr id="26" name="Group 25"/>
              <p:cNvGrpSpPr/>
              <p:nvPr/>
            </p:nvGrpSpPr>
            <p:grpSpPr>
              <a:xfrm>
                <a:off x="5787614" y="1226372"/>
                <a:ext cx="2110512" cy="2162287"/>
                <a:chOff x="5787614" y="1226372"/>
                <a:chExt cx="2110512" cy="2162287"/>
              </a:xfrm>
            </p:grpSpPr>
            <p:sp>
              <p:nvSpPr>
                <p:cNvPr id="6" name="Freeform 5"/>
                <p:cNvSpPr/>
                <p:nvPr/>
              </p:nvSpPr>
              <p:spPr>
                <a:xfrm>
                  <a:off x="5787614" y="1226372"/>
                  <a:ext cx="2110512" cy="2162287"/>
                </a:xfrm>
                <a:custGeom>
                  <a:avLst/>
                  <a:gdLst>
                    <a:gd name="connsiteX0" fmla="*/ 0 w 2110512"/>
                    <a:gd name="connsiteY0" fmla="*/ 1463040 h 2162287"/>
                    <a:gd name="connsiteX1" fmla="*/ 10758 w 2110512"/>
                    <a:gd name="connsiteY1" fmla="*/ 1409252 h 2162287"/>
                    <a:gd name="connsiteX2" fmla="*/ 64546 w 2110512"/>
                    <a:gd name="connsiteY2" fmla="*/ 1333948 h 2162287"/>
                    <a:gd name="connsiteX3" fmla="*/ 118334 w 2110512"/>
                    <a:gd name="connsiteY3" fmla="*/ 1269402 h 2162287"/>
                    <a:gd name="connsiteX4" fmla="*/ 129092 w 2110512"/>
                    <a:gd name="connsiteY4" fmla="*/ 1237129 h 2162287"/>
                    <a:gd name="connsiteX5" fmla="*/ 182880 w 2110512"/>
                    <a:gd name="connsiteY5" fmla="*/ 1129553 h 2162287"/>
                    <a:gd name="connsiteX6" fmla="*/ 225911 w 2110512"/>
                    <a:gd name="connsiteY6" fmla="*/ 1032734 h 2162287"/>
                    <a:gd name="connsiteX7" fmla="*/ 268941 w 2110512"/>
                    <a:gd name="connsiteY7" fmla="*/ 968188 h 2162287"/>
                    <a:gd name="connsiteX8" fmla="*/ 322730 w 2110512"/>
                    <a:gd name="connsiteY8" fmla="*/ 903642 h 2162287"/>
                    <a:gd name="connsiteX9" fmla="*/ 344245 w 2110512"/>
                    <a:gd name="connsiteY9" fmla="*/ 849854 h 2162287"/>
                    <a:gd name="connsiteX10" fmla="*/ 365760 w 2110512"/>
                    <a:gd name="connsiteY10" fmla="*/ 806823 h 2162287"/>
                    <a:gd name="connsiteX11" fmla="*/ 376518 w 2110512"/>
                    <a:gd name="connsiteY11" fmla="*/ 763793 h 2162287"/>
                    <a:gd name="connsiteX12" fmla="*/ 387275 w 2110512"/>
                    <a:gd name="connsiteY12" fmla="*/ 731520 h 2162287"/>
                    <a:gd name="connsiteX13" fmla="*/ 398033 w 2110512"/>
                    <a:gd name="connsiteY13" fmla="*/ 623943 h 2162287"/>
                    <a:gd name="connsiteX14" fmla="*/ 419548 w 2110512"/>
                    <a:gd name="connsiteY14" fmla="*/ 537882 h 2162287"/>
                    <a:gd name="connsiteX15" fmla="*/ 430306 w 2110512"/>
                    <a:gd name="connsiteY15" fmla="*/ 462579 h 2162287"/>
                    <a:gd name="connsiteX16" fmla="*/ 451821 w 2110512"/>
                    <a:gd name="connsiteY16" fmla="*/ 355002 h 2162287"/>
                    <a:gd name="connsiteX17" fmla="*/ 473337 w 2110512"/>
                    <a:gd name="connsiteY17" fmla="*/ 290456 h 2162287"/>
                    <a:gd name="connsiteX18" fmla="*/ 494852 w 2110512"/>
                    <a:gd name="connsiteY18" fmla="*/ 258183 h 2162287"/>
                    <a:gd name="connsiteX19" fmla="*/ 527125 w 2110512"/>
                    <a:gd name="connsiteY19" fmla="*/ 118334 h 2162287"/>
                    <a:gd name="connsiteX20" fmla="*/ 559398 w 2110512"/>
                    <a:gd name="connsiteY20" fmla="*/ 53788 h 2162287"/>
                    <a:gd name="connsiteX21" fmla="*/ 591671 w 2110512"/>
                    <a:gd name="connsiteY21" fmla="*/ 43030 h 2162287"/>
                    <a:gd name="connsiteX22" fmla="*/ 623944 w 2110512"/>
                    <a:gd name="connsiteY22" fmla="*/ 21515 h 2162287"/>
                    <a:gd name="connsiteX23" fmla="*/ 688490 w 2110512"/>
                    <a:gd name="connsiteY23" fmla="*/ 0 h 2162287"/>
                    <a:gd name="connsiteX24" fmla="*/ 1151068 w 2110512"/>
                    <a:gd name="connsiteY24" fmla="*/ 10757 h 2162287"/>
                    <a:gd name="connsiteX25" fmla="*/ 1194099 w 2110512"/>
                    <a:gd name="connsiteY25" fmla="*/ 21515 h 2162287"/>
                    <a:gd name="connsiteX26" fmla="*/ 1764254 w 2110512"/>
                    <a:gd name="connsiteY26" fmla="*/ 32273 h 2162287"/>
                    <a:gd name="connsiteX27" fmla="*/ 1861073 w 2110512"/>
                    <a:gd name="connsiteY27" fmla="*/ 43030 h 2162287"/>
                    <a:gd name="connsiteX28" fmla="*/ 1968650 w 2110512"/>
                    <a:gd name="connsiteY28" fmla="*/ 75303 h 2162287"/>
                    <a:gd name="connsiteX29" fmla="*/ 2033195 w 2110512"/>
                    <a:gd name="connsiteY29" fmla="*/ 96819 h 2162287"/>
                    <a:gd name="connsiteX30" fmla="*/ 2086984 w 2110512"/>
                    <a:gd name="connsiteY30" fmla="*/ 107576 h 2162287"/>
                    <a:gd name="connsiteX31" fmla="*/ 2097741 w 2110512"/>
                    <a:gd name="connsiteY31" fmla="*/ 182880 h 2162287"/>
                    <a:gd name="connsiteX32" fmla="*/ 2065468 w 2110512"/>
                    <a:gd name="connsiteY32" fmla="*/ 247426 h 2162287"/>
                    <a:gd name="connsiteX33" fmla="*/ 2033195 w 2110512"/>
                    <a:gd name="connsiteY33" fmla="*/ 268941 h 2162287"/>
                    <a:gd name="connsiteX34" fmla="*/ 1775012 w 2110512"/>
                    <a:gd name="connsiteY34" fmla="*/ 301214 h 2162287"/>
                    <a:gd name="connsiteX35" fmla="*/ 1753497 w 2110512"/>
                    <a:gd name="connsiteY35" fmla="*/ 333487 h 2162287"/>
                    <a:gd name="connsiteX36" fmla="*/ 1893346 w 2110512"/>
                    <a:gd name="connsiteY36" fmla="*/ 376517 h 2162287"/>
                    <a:gd name="connsiteX37" fmla="*/ 1925619 w 2110512"/>
                    <a:gd name="connsiteY37" fmla="*/ 387275 h 2162287"/>
                    <a:gd name="connsiteX38" fmla="*/ 1968650 w 2110512"/>
                    <a:gd name="connsiteY38" fmla="*/ 398033 h 2162287"/>
                    <a:gd name="connsiteX39" fmla="*/ 1990165 w 2110512"/>
                    <a:gd name="connsiteY39" fmla="*/ 430306 h 2162287"/>
                    <a:gd name="connsiteX40" fmla="*/ 1979407 w 2110512"/>
                    <a:gd name="connsiteY40" fmla="*/ 580913 h 2162287"/>
                    <a:gd name="connsiteX41" fmla="*/ 1893346 w 2110512"/>
                    <a:gd name="connsiteY41" fmla="*/ 613186 h 2162287"/>
                    <a:gd name="connsiteX42" fmla="*/ 1710466 w 2110512"/>
                    <a:gd name="connsiteY42" fmla="*/ 623943 h 2162287"/>
                    <a:gd name="connsiteX43" fmla="*/ 1656678 w 2110512"/>
                    <a:gd name="connsiteY43" fmla="*/ 634701 h 2162287"/>
                    <a:gd name="connsiteX44" fmla="*/ 1635162 w 2110512"/>
                    <a:gd name="connsiteY44" fmla="*/ 699247 h 2162287"/>
                    <a:gd name="connsiteX45" fmla="*/ 1656678 w 2110512"/>
                    <a:gd name="connsiteY45" fmla="*/ 720762 h 2162287"/>
                    <a:gd name="connsiteX46" fmla="*/ 1731981 w 2110512"/>
                    <a:gd name="connsiteY46" fmla="*/ 731520 h 2162287"/>
                    <a:gd name="connsiteX47" fmla="*/ 1904104 w 2110512"/>
                    <a:gd name="connsiteY47" fmla="*/ 742277 h 2162287"/>
                    <a:gd name="connsiteX48" fmla="*/ 1914861 w 2110512"/>
                    <a:gd name="connsiteY48" fmla="*/ 774550 h 2162287"/>
                    <a:gd name="connsiteX49" fmla="*/ 1957892 w 2110512"/>
                    <a:gd name="connsiteY49" fmla="*/ 828339 h 2162287"/>
                    <a:gd name="connsiteX50" fmla="*/ 1947134 w 2110512"/>
                    <a:gd name="connsiteY50" fmla="*/ 892884 h 2162287"/>
                    <a:gd name="connsiteX51" fmla="*/ 1925619 w 2110512"/>
                    <a:gd name="connsiteY51" fmla="*/ 914400 h 2162287"/>
                    <a:gd name="connsiteX52" fmla="*/ 1861073 w 2110512"/>
                    <a:gd name="connsiteY52" fmla="*/ 946673 h 2162287"/>
                    <a:gd name="connsiteX53" fmla="*/ 1796527 w 2110512"/>
                    <a:gd name="connsiteY53" fmla="*/ 989703 h 2162287"/>
                    <a:gd name="connsiteX54" fmla="*/ 1721224 w 2110512"/>
                    <a:gd name="connsiteY54" fmla="*/ 1011219 h 2162287"/>
                    <a:gd name="connsiteX55" fmla="*/ 1538344 w 2110512"/>
                    <a:gd name="connsiteY55" fmla="*/ 1021976 h 2162287"/>
                    <a:gd name="connsiteX56" fmla="*/ 1387737 w 2110512"/>
                    <a:gd name="connsiteY56" fmla="*/ 1043492 h 2162287"/>
                    <a:gd name="connsiteX57" fmla="*/ 1312433 w 2110512"/>
                    <a:gd name="connsiteY57" fmla="*/ 1054249 h 2162287"/>
                    <a:gd name="connsiteX58" fmla="*/ 1194099 w 2110512"/>
                    <a:gd name="connsiteY58" fmla="*/ 1108037 h 2162287"/>
                    <a:gd name="connsiteX59" fmla="*/ 1086522 w 2110512"/>
                    <a:gd name="connsiteY59" fmla="*/ 1172583 h 2162287"/>
                    <a:gd name="connsiteX60" fmla="*/ 1065007 w 2110512"/>
                    <a:gd name="connsiteY60" fmla="*/ 1204856 h 2162287"/>
                    <a:gd name="connsiteX61" fmla="*/ 1032734 w 2110512"/>
                    <a:gd name="connsiteY61" fmla="*/ 1280160 h 2162287"/>
                    <a:gd name="connsiteX62" fmla="*/ 1000461 w 2110512"/>
                    <a:gd name="connsiteY62" fmla="*/ 1323190 h 2162287"/>
                    <a:gd name="connsiteX63" fmla="*/ 968188 w 2110512"/>
                    <a:gd name="connsiteY63" fmla="*/ 1376979 h 2162287"/>
                    <a:gd name="connsiteX64" fmla="*/ 925158 w 2110512"/>
                    <a:gd name="connsiteY64" fmla="*/ 1473797 h 2162287"/>
                    <a:gd name="connsiteX65" fmla="*/ 903642 w 2110512"/>
                    <a:gd name="connsiteY65" fmla="*/ 1506070 h 2162287"/>
                    <a:gd name="connsiteX66" fmla="*/ 860612 w 2110512"/>
                    <a:gd name="connsiteY66" fmla="*/ 1613647 h 2162287"/>
                    <a:gd name="connsiteX67" fmla="*/ 849854 w 2110512"/>
                    <a:gd name="connsiteY67" fmla="*/ 1645920 h 2162287"/>
                    <a:gd name="connsiteX68" fmla="*/ 839097 w 2110512"/>
                    <a:gd name="connsiteY68" fmla="*/ 1688950 h 2162287"/>
                    <a:gd name="connsiteX69" fmla="*/ 817581 w 2110512"/>
                    <a:gd name="connsiteY69" fmla="*/ 1721223 h 2162287"/>
                    <a:gd name="connsiteX70" fmla="*/ 806824 w 2110512"/>
                    <a:gd name="connsiteY70" fmla="*/ 1753496 h 2162287"/>
                    <a:gd name="connsiteX71" fmla="*/ 796066 w 2110512"/>
                    <a:gd name="connsiteY71" fmla="*/ 1796527 h 2162287"/>
                    <a:gd name="connsiteX72" fmla="*/ 763793 w 2110512"/>
                    <a:gd name="connsiteY72" fmla="*/ 1839557 h 2162287"/>
                    <a:gd name="connsiteX73" fmla="*/ 688490 w 2110512"/>
                    <a:gd name="connsiteY73" fmla="*/ 1904103 h 2162287"/>
                    <a:gd name="connsiteX74" fmla="*/ 634701 w 2110512"/>
                    <a:gd name="connsiteY74" fmla="*/ 1968649 h 2162287"/>
                    <a:gd name="connsiteX75" fmla="*/ 613186 w 2110512"/>
                    <a:gd name="connsiteY75" fmla="*/ 2000922 h 2162287"/>
                    <a:gd name="connsiteX76" fmla="*/ 580913 w 2110512"/>
                    <a:gd name="connsiteY76" fmla="*/ 2022437 h 2162287"/>
                    <a:gd name="connsiteX77" fmla="*/ 527125 w 2110512"/>
                    <a:gd name="connsiteY77" fmla="*/ 2054710 h 2162287"/>
                    <a:gd name="connsiteX78" fmla="*/ 473337 w 2110512"/>
                    <a:gd name="connsiteY78" fmla="*/ 2097741 h 2162287"/>
                    <a:gd name="connsiteX79" fmla="*/ 451821 w 2110512"/>
                    <a:gd name="connsiteY79" fmla="*/ 2119256 h 2162287"/>
                    <a:gd name="connsiteX80" fmla="*/ 419548 w 2110512"/>
                    <a:gd name="connsiteY80" fmla="*/ 2130014 h 2162287"/>
                    <a:gd name="connsiteX81" fmla="*/ 387275 w 2110512"/>
                    <a:gd name="connsiteY81" fmla="*/ 2151529 h 2162287"/>
                    <a:gd name="connsiteX82" fmla="*/ 365760 w 2110512"/>
                    <a:gd name="connsiteY82" fmla="*/ 2162287 h 21622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</a:cxnLst>
                  <a:rect l="l" t="t" r="r" b="b"/>
                  <a:pathLst>
                    <a:path w="2110512" h="2162287">
                      <a:moveTo>
                        <a:pt x="0" y="1463040"/>
                      </a:moveTo>
                      <a:cubicBezTo>
                        <a:pt x="3586" y="1445111"/>
                        <a:pt x="2581" y="1425606"/>
                        <a:pt x="10758" y="1409252"/>
                      </a:cubicBezTo>
                      <a:cubicBezTo>
                        <a:pt x="24553" y="1381662"/>
                        <a:pt x="45276" y="1358036"/>
                        <a:pt x="64546" y="1333948"/>
                      </a:cubicBezTo>
                      <a:cubicBezTo>
                        <a:pt x="96270" y="1294293"/>
                        <a:pt x="96616" y="1312838"/>
                        <a:pt x="118334" y="1269402"/>
                      </a:cubicBezTo>
                      <a:cubicBezTo>
                        <a:pt x="123405" y="1259260"/>
                        <a:pt x="124340" y="1247425"/>
                        <a:pt x="129092" y="1237129"/>
                      </a:cubicBezTo>
                      <a:cubicBezTo>
                        <a:pt x="145893" y="1200728"/>
                        <a:pt x="170202" y="1167587"/>
                        <a:pt x="182880" y="1129553"/>
                      </a:cubicBezTo>
                      <a:cubicBezTo>
                        <a:pt x="208484" y="1052741"/>
                        <a:pt x="191815" y="1083877"/>
                        <a:pt x="225911" y="1032734"/>
                      </a:cubicBezTo>
                      <a:cubicBezTo>
                        <a:pt x="244815" y="976019"/>
                        <a:pt x="224174" y="1021908"/>
                        <a:pt x="268941" y="968188"/>
                      </a:cubicBezTo>
                      <a:cubicBezTo>
                        <a:pt x="343828" y="878325"/>
                        <a:pt x="228445" y="997927"/>
                        <a:pt x="322730" y="903642"/>
                      </a:cubicBezTo>
                      <a:cubicBezTo>
                        <a:pt x="329902" y="885713"/>
                        <a:pt x="336402" y="867500"/>
                        <a:pt x="344245" y="849854"/>
                      </a:cubicBezTo>
                      <a:cubicBezTo>
                        <a:pt x="350758" y="835200"/>
                        <a:pt x="360129" y="821839"/>
                        <a:pt x="365760" y="806823"/>
                      </a:cubicBezTo>
                      <a:cubicBezTo>
                        <a:pt x="370951" y="792980"/>
                        <a:pt x="372456" y="778009"/>
                        <a:pt x="376518" y="763793"/>
                      </a:cubicBezTo>
                      <a:cubicBezTo>
                        <a:pt x="379633" y="752890"/>
                        <a:pt x="383689" y="742278"/>
                        <a:pt x="387275" y="731520"/>
                      </a:cubicBezTo>
                      <a:cubicBezTo>
                        <a:pt x="390861" y="695661"/>
                        <a:pt x="392108" y="659491"/>
                        <a:pt x="398033" y="623943"/>
                      </a:cubicBezTo>
                      <a:cubicBezTo>
                        <a:pt x="402894" y="594775"/>
                        <a:pt x="415366" y="567155"/>
                        <a:pt x="419548" y="537882"/>
                      </a:cubicBezTo>
                      <a:cubicBezTo>
                        <a:pt x="423134" y="512781"/>
                        <a:pt x="426450" y="487640"/>
                        <a:pt x="430306" y="462579"/>
                      </a:cubicBezTo>
                      <a:cubicBezTo>
                        <a:pt x="436426" y="422800"/>
                        <a:pt x="440566" y="392520"/>
                        <a:pt x="451821" y="355002"/>
                      </a:cubicBezTo>
                      <a:cubicBezTo>
                        <a:pt x="458338" y="333279"/>
                        <a:pt x="460757" y="309326"/>
                        <a:pt x="473337" y="290456"/>
                      </a:cubicBezTo>
                      <a:lnTo>
                        <a:pt x="494852" y="258183"/>
                      </a:lnTo>
                      <a:cubicBezTo>
                        <a:pt x="508818" y="160426"/>
                        <a:pt x="497592" y="206937"/>
                        <a:pt x="527125" y="118334"/>
                      </a:cubicBezTo>
                      <a:cubicBezTo>
                        <a:pt x="534212" y="97072"/>
                        <a:pt x="540438" y="68956"/>
                        <a:pt x="559398" y="53788"/>
                      </a:cubicBezTo>
                      <a:cubicBezTo>
                        <a:pt x="568253" y="46704"/>
                        <a:pt x="581529" y="48101"/>
                        <a:pt x="591671" y="43030"/>
                      </a:cubicBezTo>
                      <a:cubicBezTo>
                        <a:pt x="603235" y="37248"/>
                        <a:pt x="612129" y="26766"/>
                        <a:pt x="623944" y="21515"/>
                      </a:cubicBezTo>
                      <a:cubicBezTo>
                        <a:pt x="644668" y="12304"/>
                        <a:pt x="688490" y="0"/>
                        <a:pt x="688490" y="0"/>
                      </a:cubicBezTo>
                      <a:lnTo>
                        <a:pt x="1151068" y="10757"/>
                      </a:lnTo>
                      <a:cubicBezTo>
                        <a:pt x="1165840" y="11386"/>
                        <a:pt x="1179323" y="20997"/>
                        <a:pt x="1194099" y="21515"/>
                      </a:cubicBezTo>
                      <a:cubicBezTo>
                        <a:pt x="1384068" y="28181"/>
                        <a:pt x="1574202" y="28687"/>
                        <a:pt x="1764254" y="32273"/>
                      </a:cubicBezTo>
                      <a:cubicBezTo>
                        <a:pt x="1796527" y="35859"/>
                        <a:pt x="1828979" y="38093"/>
                        <a:pt x="1861073" y="43030"/>
                      </a:cubicBezTo>
                      <a:cubicBezTo>
                        <a:pt x="1891263" y="47674"/>
                        <a:pt x="1943524" y="66928"/>
                        <a:pt x="1968650" y="75303"/>
                      </a:cubicBezTo>
                      <a:cubicBezTo>
                        <a:pt x="1968654" y="75304"/>
                        <a:pt x="2033192" y="96818"/>
                        <a:pt x="2033195" y="96819"/>
                      </a:cubicBezTo>
                      <a:lnTo>
                        <a:pt x="2086984" y="107576"/>
                      </a:lnTo>
                      <a:cubicBezTo>
                        <a:pt x="2120014" y="140607"/>
                        <a:pt x="2113037" y="121695"/>
                        <a:pt x="2097741" y="182880"/>
                      </a:cubicBezTo>
                      <a:cubicBezTo>
                        <a:pt x="2091908" y="206214"/>
                        <a:pt x="2082999" y="229895"/>
                        <a:pt x="2065468" y="247426"/>
                      </a:cubicBezTo>
                      <a:cubicBezTo>
                        <a:pt x="2056326" y="256568"/>
                        <a:pt x="2045346" y="264523"/>
                        <a:pt x="2033195" y="268941"/>
                      </a:cubicBezTo>
                      <a:cubicBezTo>
                        <a:pt x="1944886" y="301053"/>
                        <a:pt x="1872597" y="295115"/>
                        <a:pt x="1775012" y="301214"/>
                      </a:cubicBezTo>
                      <a:cubicBezTo>
                        <a:pt x="1767840" y="311972"/>
                        <a:pt x="1755623" y="320734"/>
                        <a:pt x="1753497" y="333487"/>
                      </a:cubicBezTo>
                      <a:cubicBezTo>
                        <a:pt x="1741792" y="403715"/>
                        <a:pt x="1890480" y="376278"/>
                        <a:pt x="1893346" y="376517"/>
                      </a:cubicBezTo>
                      <a:cubicBezTo>
                        <a:pt x="1904104" y="380103"/>
                        <a:pt x="1914716" y="384160"/>
                        <a:pt x="1925619" y="387275"/>
                      </a:cubicBezTo>
                      <a:cubicBezTo>
                        <a:pt x="1939835" y="391337"/>
                        <a:pt x="1956348" y="389832"/>
                        <a:pt x="1968650" y="398033"/>
                      </a:cubicBezTo>
                      <a:cubicBezTo>
                        <a:pt x="1979408" y="405205"/>
                        <a:pt x="1982993" y="419548"/>
                        <a:pt x="1990165" y="430306"/>
                      </a:cubicBezTo>
                      <a:cubicBezTo>
                        <a:pt x="1986579" y="480508"/>
                        <a:pt x="1991614" y="532086"/>
                        <a:pt x="1979407" y="580913"/>
                      </a:cubicBezTo>
                      <a:cubicBezTo>
                        <a:pt x="1973725" y="603642"/>
                        <a:pt x="1900692" y="612518"/>
                        <a:pt x="1893346" y="613186"/>
                      </a:cubicBezTo>
                      <a:cubicBezTo>
                        <a:pt x="1832531" y="618715"/>
                        <a:pt x="1771426" y="620357"/>
                        <a:pt x="1710466" y="623943"/>
                      </a:cubicBezTo>
                      <a:cubicBezTo>
                        <a:pt x="1692537" y="627529"/>
                        <a:pt x="1669607" y="621772"/>
                        <a:pt x="1656678" y="634701"/>
                      </a:cubicBezTo>
                      <a:cubicBezTo>
                        <a:pt x="1640641" y="650738"/>
                        <a:pt x="1635162" y="699247"/>
                        <a:pt x="1635162" y="699247"/>
                      </a:cubicBezTo>
                      <a:cubicBezTo>
                        <a:pt x="1642334" y="706419"/>
                        <a:pt x="1647056" y="717555"/>
                        <a:pt x="1656678" y="720762"/>
                      </a:cubicBezTo>
                      <a:cubicBezTo>
                        <a:pt x="1680733" y="728780"/>
                        <a:pt x="1706720" y="729323"/>
                        <a:pt x="1731981" y="731520"/>
                      </a:cubicBezTo>
                      <a:cubicBezTo>
                        <a:pt x="1789251" y="736500"/>
                        <a:pt x="1846730" y="738691"/>
                        <a:pt x="1904104" y="742277"/>
                      </a:cubicBezTo>
                      <a:cubicBezTo>
                        <a:pt x="1907690" y="753035"/>
                        <a:pt x="1909790" y="764408"/>
                        <a:pt x="1914861" y="774550"/>
                      </a:cubicBezTo>
                      <a:cubicBezTo>
                        <a:pt x="1928430" y="801688"/>
                        <a:pt x="1937882" y="808328"/>
                        <a:pt x="1957892" y="828339"/>
                      </a:cubicBezTo>
                      <a:cubicBezTo>
                        <a:pt x="1954306" y="849854"/>
                        <a:pt x="1954793" y="872461"/>
                        <a:pt x="1947134" y="892884"/>
                      </a:cubicBezTo>
                      <a:cubicBezTo>
                        <a:pt x="1943573" y="902381"/>
                        <a:pt x="1933539" y="908064"/>
                        <a:pt x="1925619" y="914400"/>
                      </a:cubicBezTo>
                      <a:cubicBezTo>
                        <a:pt x="1860504" y="966493"/>
                        <a:pt x="1926141" y="910524"/>
                        <a:pt x="1861073" y="946673"/>
                      </a:cubicBezTo>
                      <a:cubicBezTo>
                        <a:pt x="1838469" y="959231"/>
                        <a:pt x="1821058" y="981526"/>
                        <a:pt x="1796527" y="989703"/>
                      </a:cubicBezTo>
                      <a:cubicBezTo>
                        <a:pt x="1777165" y="996157"/>
                        <a:pt x="1740134" y="1009418"/>
                        <a:pt x="1721224" y="1011219"/>
                      </a:cubicBezTo>
                      <a:cubicBezTo>
                        <a:pt x="1660434" y="1017008"/>
                        <a:pt x="1599304" y="1018390"/>
                        <a:pt x="1538344" y="1021976"/>
                      </a:cubicBezTo>
                      <a:cubicBezTo>
                        <a:pt x="1453664" y="1043146"/>
                        <a:pt x="1526324" y="1027188"/>
                        <a:pt x="1387737" y="1043492"/>
                      </a:cubicBezTo>
                      <a:cubicBezTo>
                        <a:pt x="1362555" y="1046455"/>
                        <a:pt x="1337534" y="1050663"/>
                        <a:pt x="1312433" y="1054249"/>
                      </a:cubicBezTo>
                      <a:cubicBezTo>
                        <a:pt x="1266165" y="1072756"/>
                        <a:pt x="1238727" y="1082004"/>
                        <a:pt x="1194099" y="1108037"/>
                      </a:cubicBezTo>
                      <a:cubicBezTo>
                        <a:pt x="1038331" y="1198902"/>
                        <a:pt x="1200980" y="1115356"/>
                        <a:pt x="1086522" y="1172583"/>
                      </a:cubicBezTo>
                      <a:cubicBezTo>
                        <a:pt x="1079350" y="1183341"/>
                        <a:pt x="1070789" y="1193292"/>
                        <a:pt x="1065007" y="1204856"/>
                      </a:cubicBezTo>
                      <a:cubicBezTo>
                        <a:pt x="1028407" y="1278057"/>
                        <a:pt x="1088697" y="1190620"/>
                        <a:pt x="1032734" y="1280160"/>
                      </a:cubicBezTo>
                      <a:cubicBezTo>
                        <a:pt x="1023231" y="1295364"/>
                        <a:pt x="1011219" y="1308847"/>
                        <a:pt x="1000461" y="1323190"/>
                      </a:cubicBezTo>
                      <a:cubicBezTo>
                        <a:pt x="975492" y="1398101"/>
                        <a:pt x="1007565" y="1317913"/>
                        <a:pt x="968188" y="1376979"/>
                      </a:cubicBezTo>
                      <a:cubicBezTo>
                        <a:pt x="945374" y="1411200"/>
                        <a:pt x="943794" y="1436525"/>
                        <a:pt x="925158" y="1473797"/>
                      </a:cubicBezTo>
                      <a:cubicBezTo>
                        <a:pt x="919376" y="1485361"/>
                        <a:pt x="910814" y="1495312"/>
                        <a:pt x="903642" y="1506070"/>
                      </a:cubicBezTo>
                      <a:cubicBezTo>
                        <a:pt x="854675" y="1652975"/>
                        <a:pt x="908095" y="1502852"/>
                        <a:pt x="860612" y="1613647"/>
                      </a:cubicBezTo>
                      <a:cubicBezTo>
                        <a:pt x="856145" y="1624070"/>
                        <a:pt x="852969" y="1635017"/>
                        <a:pt x="849854" y="1645920"/>
                      </a:cubicBezTo>
                      <a:cubicBezTo>
                        <a:pt x="845792" y="1660136"/>
                        <a:pt x="844921" y="1675361"/>
                        <a:pt x="839097" y="1688950"/>
                      </a:cubicBezTo>
                      <a:cubicBezTo>
                        <a:pt x="834004" y="1700834"/>
                        <a:pt x="824753" y="1710465"/>
                        <a:pt x="817581" y="1721223"/>
                      </a:cubicBezTo>
                      <a:cubicBezTo>
                        <a:pt x="813995" y="1731981"/>
                        <a:pt x="809939" y="1742593"/>
                        <a:pt x="806824" y="1753496"/>
                      </a:cubicBezTo>
                      <a:cubicBezTo>
                        <a:pt x="802762" y="1767712"/>
                        <a:pt x="802678" y="1783303"/>
                        <a:pt x="796066" y="1796527"/>
                      </a:cubicBezTo>
                      <a:cubicBezTo>
                        <a:pt x="788048" y="1812563"/>
                        <a:pt x="775600" y="1826064"/>
                        <a:pt x="763793" y="1839557"/>
                      </a:cubicBezTo>
                      <a:cubicBezTo>
                        <a:pt x="727271" y="1881296"/>
                        <a:pt x="727664" y="1877986"/>
                        <a:pt x="688490" y="1904103"/>
                      </a:cubicBezTo>
                      <a:cubicBezTo>
                        <a:pt x="642330" y="1996421"/>
                        <a:pt x="695524" y="1907826"/>
                        <a:pt x="634701" y="1968649"/>
                      </a:cubicBezTo>
                      <a:cubicBezTo>
                        <a:pt x="625559" y="1977791"/>
                        <a:pt x="622328" y="1991780"/>
                        <a:pt x="613186" y="2000922"/>
                      </a:cubicBezTo>
                      <a:cubicBezTo>
                        <a:pt x="604044" y="2010064"/>
                        <a:pt x="591009" y="2014360"/>
                        <a:pt x="580913" y="2022437"/>
                      </a:cubicBezTo>
                      <a:cubicBezTo>
                        <a:pt x="538722" y="2056191"/>
                        <a:pt x="583172" y="2036029"/>
                        <a:pt x="527125" y="2054710"/>
                      </a:cubicBezTo>
                      <a:cubicBezTo>
                        <a:pt x="475185" y="2106652"/>
                        <a:pt x="541179" y="2043469"/>
                        <a:pt x="473337" y="2097741"/>
                      </a:cubicBezTo>
                      <a:cubicBezTo>
                        <a:pt x="465417" y="2104077"/>
                        <a:pt x="460518" y="2114038"/>
                        <a:pt x="451821" y="2119256"/>
                      </a:cubicBezTo>
                      <a:cubicBezTo>
                        <a:pt x="442097" y="2125090"/>
                        <a:pt x="429690" y="2124943"/>
                        <a:pt x="419548" y="2130014"/>
                      </a:cubicBezTo>
                      <a:cubicBezTo>
                        <a:pt x="407984" y="2135796"/>
                        <a:pt x="398362" y="2144877"/>
                        <a:pt x="387275" y="2151529"/>
                      </a:cubicBezTo>
                      <a:cubicBezTo>
                        <a:pt x="380399" y="2155654"/>
                        <a:pt x="372932" y="2158701"/>
                        <a:pt x="365760" y="2162287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" name="Freeform 6"/>
                <p:cNvSpPr/>
                <p:nvPr/>
              </p:nvSpPr>
              <p:spPr>
                <a:xfrm>
                  <a:off x="6002767" y="1589349"/>
                  <a:ext cx="1043492" cy="1132336"/>
                </a:xfrm>
                <a:custGeom>
                  <a:avLst/>
                  <a:gdLst>
                    <a:gd name="connsiteX0" fmla="*/ 0 w 1043492"/>
                    <a:gd name="connsiteY0" fmla="*/ 1132336 h 1132336"/>
                    <a:gd name="connsiteX1" fmla="*/ 53788 w 1043492"/>
                    <a:gd name="connsiteY1" fmla="*/ 1089305 h 1132336"/>
                    <a:gd name="connsiteX2" fmla="*/ 107577 w 1043492"/>
                    <a:gd name="connsiteY2" fmla="*/ 1057032 h 1132336"/>
                    <a:gd name="connsiteX3" fmla="*/ 139849 w 1043492"/>
                    <a:gd name="connsiteY3" fmla="*/ 1035517 h 1132336"/>
                    <a:gd name="connsiteX4" fmla="*/ 193638 w 1043492"/>
                    <a:gd name="connsiteY4" fmla="*/ 970971 h 1132336"/>
                    <a:gd name="connsiteX5" fmla="*/ 215153 w 1043492"/>
                    <a:gd name="connsiteY5" fmla="*/ 938698 h 1132336"/>
                    <a:gd name="connsiteX6" fmla="*/ 247426 w 1043492"/>
                    <a:gd name="connsiteY6" fmla="*/ 906425 h 1132336"/>
                    <a:gd name="connsiteX7" fmla="*/ 279699 w 1043492"/>
                    <a:gd name="connsiteY7" fmla="*/ 863395 h 1132336"/>
                    <a:gd name="connsiteX8" fmla="*/ 311972 w 1043492"/>
                    <a:gd name="connsiteY8" fmla="*/ 831122 h 1132336"/>
                    <a:gd name="connsiteX9" fmla="*/ 333487 w 1043492"/>
                    <a:gd name="connsiteY9" fmla="*/ 798849 h 1132336"/>
                    <a:gd name="connsiteX10" fmla="*/ 355002 w 1043492"/>
                    <a:gd name="connsiteY10" fmla="*/ 734303 h 1132336"/>
                    <a:gd name="connsiteX11" fmla="*/ 376518 w 1043492"/>
                    <a:gd name="connsiteY11" fmla="*/ 712787 h 1132336"/>
                    <a:gd name="connsiteX12" fmla="*/ 408791 w 1043492"/>
                    <a:gd name="connsiteY12" fmla="*/ 605211 h 1132336"/>
                    <a:gd name="connsiteX13" fmla="*/ 430306 w 1043492"/>
                    <a:gd name="connsiteY13" fmla="*/ 572938 h 1132336"/>
                    <a:gd name="connsiteX14" fmla="*/ 451821 w 1043492"/>
                    <a:gd name="connsiteY14" fmla="*/ 347027 h 1132336"/>
                    <a:gd name="connsiteX15" fmla="*/ 484094 w 1043492"/>
                    <a:gd name="connsiteY15" fmla="*/ 250209 h 1132336"/>
                    <a:gd name="connsiteX16" fmla="*/ 494852 w 1043492"/>
                    <a:gd name="connsiteY16" fmla="*/ 196420 h 1132336"/>
                    <a:gd name="connsiteX17" fmla="*/ 537882 w 1043492"/>
                    <a:gd name="connsiteY17" fmla="*/ 164147 h 1132336"/>
                    <a:gd name="connsiteX18" fmla="*/ 559398 w 1043492"/>
                    <a:gd name="connsiteY18" fmla="*/ 131875 h 1132336"/>
                    <a:gd name="connsiteX19" fmla="*/ 623944 w 1043492"/>
                    <a:gd name="connsiteY19" fmla="*/ 67329 h 1132336"/>
                    <a:gd name="connsiteX20" fmla="*/ 699247 w 1043492"/>
                    <a:gd name="connsiteY20" fmla="*/ 24298 h 1132336"/>
                    <a:gd name="connsiteX21" fmla="*/ 742278 w 1043492"/>
                    <a:gd name="connsiteY21" fmla="*/ 2783 h 1132336"/>
                    <a:gd name="connsiteX22" fmla="*/ 1043492 w 1043492"/>
                    <a:gd name="connsiteY22" fmla="*/ 2783 h 113233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</a:cxnLst>
                  <a:rect l="l" t="t" r="r" b="b"/>
                  <a:pathLst>
                    <a:path w="1043492" h="1132336">
                      <a:moveTo>
                        <a:pt x="0" y="1132336"/>
                      </a:moveTo>
                      <a:cubicBezTo>
                        <a:pt x="17929" y="1117992"/>
                        <a:pt x="34978" y="1102472"/>
                        <a:pt x="53788" y="1089305"/>
                      </a:cubicBezTo>
                      <a:cubicBezTo>
                        <a:pt x="70918" y="1077314"/>
                        <a:pt x="89846" y="1068114"/>
                        <a:pt x="107577" y="1057032"/>
                      </a:cubicBezTo>
                      <a:cubicBezTo>
                        <a:pt x="118541" y="1050180"/>
                        <a:pt x="129092" y="1042689"/>
                        <a:pt x="139849" y="1035517"/>
                      </a:cubicBezTo>
                      <a:cubicBezTo>
                        <a:pt x="193274" y="955382"/>
                        <a:pt x="124606" y="1053809"/>
                        <a:pt x="193638" y="970971"/>
                      </a:cubicBezTo>
                      <a:cubicBezTo>
                        <a:pt x="201915" y="961039"/>
                        <a:pt x="206876" y="948630"/>
                        <a:pt x="215153" y="938698"/>
                      </a:cubicBezTo>
                      <a:cubicBezTo>
                        <a:pt x="224892" y="927011"/>
                        <a:pt x="237525" y="917976"/>
                        <a:pt x="247426" y="906425"/>
                      </a:cubicBezTo>
                      <a:cubicBezTo>
                        <a:pt x="259094" y="892812"/>
                        <a:pt x="268031" y="877008"/>
                        <a:pt x="279699" y="863395"/>
                      </a:cubicBezTo>
                      <a:cubicBezTo>
                        <a:pt x="289600" y="851844"/>
                        <a:pt x="302233" y="842809"/>
                        <a:pt x="311972" y="831122"/>
                      </a:cubicBezTo>
                      <a:cubicBezTo>
                        <a:pt x="320249" y="821190"/>
                        <a:pt x="328236" y="810664"/>
                        <a:pt x="333487" y="798849"/>
                      </a:cubicBezTo>
                      <a:cubicBezTo>
                        <a:pt x="342698" y="778125"/>
                        <a:pt x="338965" y="750340"/>
                        <a:pt x="355002" y="734303"/>
                      </a:cubicBezTo>
                      <a:lnTo>
                        <a:pt x="376518" y="712787"/>
                      </a:lnTo>
                      <a:cubicBezTo>
                        <a:pt x="382532" y="688729"/>
                        <a:pt x="398312" y="620929"/>
                        <a:pt x="408791" y="605211"/>
                      </a:cubicBezTo>
                      <a:lnTo>
                        <a:pt x="430306" y="572938"/>
                      </a:lnTo>
                      <a:cubicBezTo>
                        <a:pt x="463040" y="442004"/>
                        <a:pt x="410602" y="663041"/>
                        <a:pt x="451821" y="347027"/>
                      </a:cubicBezTo>
                      <a:cubicBezTo>
                        <a:pt x="459882" y="285223"/>
                        <a:pt x="474686" y="297248"/>
                        <a:pt x="484094" y="250209"/>
                      </a:cubicBezTo>
                      <a:cubicBezTo>
                        <a:pt x="487680" y="232279"/>
                        <a:pt x="485161" y="211926"/>
                        <a:pt x="494852" y="196420"/>
                      </a:cubicBezTo>
                      <a:cubicBezTo>
                        <a:pt x="504354" y="181216"/>
                        <a:pt x="525204" y="176825"/>
                        <a:pt x="537882" y="164147"/>
                      </a:cubicBezTo>
                      <a:cubicBezTo>
                        <a:pt x="547024" y="155005"/>
                        <a:pt x="550808" y="141538"/>
                        <a:pt x="559398" y="131875"/>
                      </a:cubicBezTo>
                      <a:cubicBezTo>
                        <a:pt x="579613" y="109134"/>
                        <a:pt x="601328" y="87684"/>
                        <a:pt x="623944" y="67329"/>
                      </a:cubicBezTo>
                      <a:cubicBezTo>
                        <a:pt x="675208" y="21191"/>
                        <a:pt x="650495" y="45192"/>
                        <a:pt x="699247" y="24298"/>
                      </a:cubicBezTo>
                      <a:cubicBezTo>
                        <a:pt x="713987" y="17981"/>
                        <a:pt x="726273" y="3783"/>
                        <a:pt x="742278" y="2783"/>
                      </a:cubicBezTo>
                      <a:cubicBezTo>
                        <a:pt x="842487" y="-3480"/>
                        <a:pt x="943087" y="2783"/>
                        <a:pt x="1043492" y="2783"/>
                      </a:cubicBez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" name="Freeform 7"/>
                <p:cNvSpPr/>
                <p:nvPr/>
              </p:nvSpPr>
              <p:spPr>
                <a:xfrm>
                  <a:off x="6239435" y="2021648"/>
                  <a:ext cx="753036" cy="1022766"/>
                </a:xfrm>
                <a:custGeom>
                  <a:avLst/>
                  <a:gdLst>
                    <a:gd name="connsiteX0" fmla="*/ 0 w 753036"/>
                    <a:gd name="connsiteY0" fmla="*/ 1022766 h 1022766"/>
                    <a:gd name="connsiteX1" fmla="*/ 53789 w 753036"/>
                    <a:gd name="connsiteY1" fmla="*/ 979736 h 1022766"/>
                    <a:gd name="connsiteX2" fmla="*/ 75304 w 753036"/>
                    <a:gd name="connsiteY2" fmla="*/ 947463 h 1022766"/>
                    <a:gd name="connsiteX3" fmla="*/ 96819 w 753036"/>
                    <a:gd name="connsiteY3" fmla="*/ 925947 h 1022766"/>
                    <a:gd name="connsiteX4" fmla="*/ 118334 w 753036"/>
                    <a:gd name="connsiteY4" fmla="*/ 893674 h 1022766"/>
                    <a:gd name="connsiteX5" fmla="*/ 172123 w 753036"/>
                    <a:gd name="connsiteY5" fmla="*/ 861401 h 1022766"/>
                    <a:gd name="connsiteX6" fmla="*/ 225911 w 753036"/>
                    <a:gd name="connsiteY6" fmla="*/ 786098 h 1022766"/>
                    <a:gd name="connsiteX7" fmla="*/ 258184 w 753036"/>
                    <a:gd name="connsiteY7" fmla="*/ 764583 h 1022766"/>
                    <a:gd name="connsiteX8" fmla="*/ 301214 w 753036"/>
                    <a:gd name="connsiteY8" fmla="*/ 700037 h 1022766"/>
                    <a:gd name="connsiteX9" fmla="*/ 333487 w 753036"/>
                    <a:gd name="connsiteY9" fmla="*/ 624733 h 1022766"/>
                    <a:gd name="connsiteX10" fmla="*/ 344245 w 753036"/>
                    <a:gd name="connsiteY10" fmla="*/ 592460 h 1022766"/>
                    <a:gd name="connsiteX11" fmla="*/ 408791 w 753036"/>
                    <a:gd name="connsiteY11" fmla="*/ 506399 h 1022766"/>
                    <a:gd name="connsiteX12" fmla="*/ 441064 w 753036"/>
                    <a:gd name="connsiteY12" fmla="*/ 474126 h 1022766"/>
                    <a:gd name="connsiteX13" fmla="*/ 462579 w 753036"/>
                    <a:gd name="connsiteY13" fmla="*/ 441853 h 1022766"/>
                    <a:gd name="connsiteX14" fmla="*/ 473337 w 753036"/>
                    <a:gd name="connsiteY14" fmla="*/ 388065 h 1022766"/>
                    <a:gd name="connsiteX15" fmla="*/ 494852 w 753036"/>
                    <a:gd name="connsiteY15" fmla="*/ 323519 h 1022766"/>
                    <a:gd name="connsiteX16" fmla="*/ 505610 w 753036"/>
                    <a:gd name="connsiteY16" fmla="*/ 215943 h 1022766"/>
                    <a:gd name="connsiteX17" fmla="*/ 548640 w 753036"/>
                    <a:gd name="connsiteY17" fmla="*/ 108366 h 1022766"/>
                    <a:gd name="connsiteX18" fmla="*/ 559398 w 753036"/>
                    <a:gd name="connsiteY18" fmla="*/ 76093 h 1022766"/>
                    <a:gd name="connsiteX19" fmla="*/ 602429 w 753036"/>
                    <a:gd name="connsiteY19" fmla="*/ 54578 h 1022766"/>
                    <a:gd name="connsiteX20" fmla="*/ 710005 w 753036"/>
                    <a:gd name="connsiteY20" fmla="*/ 790 h 1022766"/>
                    <a:gd name="connsiteX21" fmla="*/ 753036 w 753036"/>
                    <a:gd name="connsiteY21" fmla="*/ 790 h 10227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753036" h="1022766">
                      <a:moveTo>
                        <a:pt x="0" y="1022766"/>
                      </a:moveTo>
                      <a:cubicBezTo>
                        <a:pt x="17930" y="1008423"/>
                        <a:pt x="37553" y="995972"/>
                        <a:pt x="53789" y="979736"/>
                      </a:cubicBezTo>
                      <a:cubicBezTo>
                        <a:pt x="62931" y="970594"/>
                        <a:pt x="67227" y="957559"/>
                        <a:pt x="75304" y="947463"/>
                      </a:cubicBezTo>
                      <a:cubicBezTo>
                        <a:pt x="81640" y="939543"/>
                        <a:pt x="90483" y="933867"/>
                        <a:pt x="96819" y="925947"/>
                      </a:cubicBezTo>
                      <a:cubicBezTo>
                        <a:pt x="104896" y="915851"/>
                        <a:pt x="108518" y="902088"/>
                        <a:pt x="118334" y="893674"/>
                      </a:cubicBezTo>
                      <a:cubicBezTo>
                        <a:pt x="134210" y="880066"/>
                        <a:pt x="154193" y="872159"/>
                        <a:pt x="172123" y="861401"/>
                      </a:cubicBezTo>
                      <a:cubicBezTo>
                        <a:pt x="184341" y="843074"/>
                        <a:pt x="212565" y="799444"/>
                        <a:pt x="225911" y="786098"/>
                      </a:cubicBezTo>
                      <a:cubicBezTo>
                        <a:pt x="235053" y="776956"/>
                        <a:pt x="247426" y="771755"/>
                        <a:pt x="258184" y="764583"/>
                      </a:cubicBezTo>
                      <a:cubicBezTo>
                        <a:pt x="272527" y="743068"/>
                        <a:pt x="293037" y="724568"/>
                        <a:pt x="301214" y="700037"/>
                      </a:cubicBezTo>
                      <a:cubicBezTo>
                        <a:pt x="326443" y="624351"/>
                        <a:pt x="293607" y="717786"/>
                        <a:pt x="333487" y="624733"/>
                      </a:cubicBezTo>
                      <a:cubicBezTo>
                        <a:pt x="337954" y="614310"/>
                        <a:pt x="339174" y="602602"/>
                        <a:pt x="344245" y="592460"/>
                      </a:cubicBezTo>
                      <a:cubicBezTo>
                        <a:pt x="354921" y="571109"/>
                        <a:pt x="399552" y="516958"/>
                        <a:pt x="408791" y="506399"/>
                      </a:cubicBezTo>
                      <a:cubicBezTo>
                        <a:pt x="418809" y="494950"/>
                        <a:pt x="431325" y="485813"/>
                        <a:pt x="441064" y="474126"/>
                      </a:cubicBezTo>
                      <a:cubicBezTo>
                        <a:pt x="449341" y="464194"/>
                        <a:pt x="455407" y="452611"/>
                        <a:pt x="462579" y="441853"/>
                      </a:cubicBezTo>
                      <a:cubicBezTo>
                        <a:pt x="466165" y="423924"/>
                        <a:pt x="468526" y="405705"/>
                        <a:pt x="473337" y="388065"/>
                      </a:cubicBezTo>
                      <a:cubicBezTo>
                        <a:pt x="479304" y="366185"/>
                        <a:pt x="494852" y="323519"/>
                        <a:pt x="494852" y="323519"/>
                      </a:cubicBezTo>
                      <a:cubicBezTo>
                        <a:pt x="498438" y="287660"/>
                        <a:pt x="498969" y="251363"/>
                        <a:pt x="505610" y="215943"/>
                      </a:cubicBezTo>
                      <a:cubicBezTo>
                        <a:pt x="516492" y="157904"/>
                        <a:pt x="528087" y="156323"/>
                        <a:pt x="548640" y="108366"/>
                      </a:cubicBezTo>
                      <a:cubicBezTo>
                        <a:pt x="553107" y="97943"/>
                        <a:pt x="551380" y="84111"/>
                        <a:pt x="559398" y="76093"/>
                      </a:cubicBezTo>
                      <a:cubicBezTo>
                        <a:pt x="570738" y="64753"/>
                        <a:pt x="588678" y="62829"/>
                        <a:pt x="602429" y="54578"/>
                      </a:cubicBezTo>
                      <a:cubicBezTo>
                        <a:pt x="658715" y="20806"/>
                        <a:pt x="653644" y="7835"/>
                        <a:pt x="710005" y="790"/>
                      </a:cubicBezTo>
                      <a:cubicBezTo>
                        <a:pt x="724238" y="-989"/>
                        <a:pt x="738692" y="790"/>
                        <a:pt x="753036" y="790"/>
                      </a:cubicBez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25" name="Group 24"/>
              <p:cNvGrpSpPr/>
              <p:nvPr/>
            </p:nvGrpSpPr>
            <p:grpSpPr>
              <a:xfrm>
                <a:off x="2291015" y="1109911"/>
                <a:ext cx="2549926" cy="2440799"/>
                <a:chOff x="2291015" y="1109911"/>
                <a:chExt cx="2549926" cy="2440799"/>
              </a:xfrm>
            </p:grpSpPr>
            <p:sp>
              <p:nvSpPr>
                <p:cNvPr id="12" name="Freeform 11"/>
                <p:cNvSpPr/>
                <p:nvPr/>
              </p:nvSpPr>
              <p:spPr>
                <a:xfrm>
                  <a:off x="2291015" y="1109911"/>
                  <a:ext cx="2549926" cy="2440799"/>
                </a:xfrm>
                <a:custGeom>
                  <a:avLst/>
                  <a:gdLst>
                    <a:gd name="connsiteX0" fmla="*/ 2549926 w 2549926"/>
                    <a:gd name="connsiteY0" fmla="*/ 1601016 h 2440799"/>
                    <a:gd name="connsiteX1" fmla="*/ 2420834 w 2549926"/>
                    <a:gd name="connsiteY1" fmla="*/ 1493440 h 2440799"/>
                    <a:gd name="connsiteX2" fmla="*/ 2356289 w 2549926"/>
                    <a:gd name="connsiteY2" fmla="*/ 1407378 h 2440799"/>
                    <a:gd name="connsiteX3" fmla="*/ 2324016 w 2549926"/>
                    <a:gd name="connsiteY3" fmla="*/ 1375105 h 2440799"/>
                    <a:gd name="connsiteX4" fmla="*/ 2280985 w 2549926"/>
                    <a:gd name="connsiteY4" fmla="*/ 1278287 h 2440799"/>
                    <a:gd name="connsiteX5" fmla="*/ 2270227 w 2549926"/>
                    <a:gd name="connsiteY5" fmla="*/ 1246014 h 2440799"/>
                    <a:gd name="connsiteX6" fmla="*/ 2216439 w 2549926"/>
                    <a:gd name="connsiteY6" fmla="*/ 1202983 h 2440799"/>
                    <a:gd name="connsiteX7" fmla="*/ 2205681 w 2549926"/>
                    <a:gd name="connsiteY7" fmla="*/ 1084649 h 2440799"/>
                    <a:gd name="connsiteX8" fmla="*/ 2184166 w 2549926"/>
                    <a:gd name="connsiteY8" fmla="*/ 1020103 h 2440799"/>
                    <a:gd name="connsiteX9" fmla="*/ 2162651 w 2549926"/>
                    <a:gd name="connsiteY9" fmla="*/ 934042 h 2440799"/>
                    <a:gd name="connsiteX10" fmla="*/ 2141136 w 2549926"/>
                    <a:gd name="connsiteY10" fmla="*/ 869496 h 2440799"/>
                    <a:gd name="connsiteX11" fmla="*/ 2130378 w 2549926"/>
                    <a:gd name="connsiteY11" fmla="*/ 837223 h 2440799"/>
                    <a:gd name="connsiteX12" fmla="*/ 2119620 w 2549926"/>
                    <a:gd name="connsiteY12" fmla="*/ 794193 h 2440799"/>
                    <a:gd name="connsiteX13" fmla="*/ 2087347 w 2549926"/>
                    <a:gd name="connsiteY13" fmla="*/ 686616 h 2440799"/>
                    <a:gd name="connsiteX14" fmla="*/ 2076590 w 2549926"/>
                    <a:gd name="connsiteY14" fmla="*/ 600555 h 2440799"/>
                    <a:gd name="connsiteX15" fmla="*/ 2055074 w 2549926"/>
                    <a:gd name="connsiteY15" fmla="*/ 503736 h 2440799"/>
                    <a:gd name="connsiteX16" fmla="*/ 2033559 w 2549926"/>
                    <a:gd name="connsiteY16" fmla="*/ 439190 h 2440799"/>
                    <a:gd name="connsiteX17" fmla="*/ 2022801 w 2549926"/>
                    <a:gd name="connsiteY17" fmla="*/ 406917 h 2440799"/>
                    <a:gd name="connsiteX18" fmla="*/ 2001286 w 2549926"/>
                    <a:gd name="connsiteY18" fmla="*/ 374644 h 2440799"/>
                    <a:gd name="connsiteX19" fmla="*/ 1979771 w 2549926"/>
                    <a:gd name="connsiteY19" fmla="*/ 267068 h 2440799"/>
                    <a:gd name="connsiteX20" fmla="*/ 1969013 w 2549926"/>
                    <a:gd name="connsiteY20" fmla="*/ 234795 h 2440799"/>
                    <a:gd name="connsiteX21" fmla="*/ 1861437 w 2549926"/>
                    <a:gd name="connsiteY21" fmla="*/ 202522 h 2440799"/>
                    <a:gd name="connsiteX22" fmla="*/ 1818406 w 2549926"/>
                    <a:gd name="connsiteY22" fmla="*/ 191764 h 2440799"/>
                    <a:gd name="connsiteX23" fmla="*/ 1721587 w 2549926"/>
                    <a:gd name="connsiteY23" fmla="*/ 181007 h 2440799"/>
                    <a:gd name="connsiteX24" fmla="*/ 1635526 w 2549926"/>
                    <a:gd name="connsiteY24" fmla="*/ 170249 h 2440799"/>
                    <a:gd name="connsiteX25" fmla="*/ 1506434 w 2549926"/>
                    <a:gd name="connsiteY25" fmla="*/ 137976 h 2440799"/>
                    <a:gd name="connsiteX26" fmla="*/ 1323554 w 2549926"/>
                    <a:gd name="connsiteY26" fmla="*/ 116461 h 2440799"/>
                    <a:gd name="connsiteX27" fmla="*/ 1237493 w 2549926"/>
                    <a:gd name="connsiteY27" fmla="*/ 94945 h 2440799"/>
                    <a:gd name="connsiteX28" fmla="*/ 1205220 w 2549926"/>
                    <a:gd name="connsiteY28" fmla="*/ 73430 h 2440799"/>
                    <a:gd name="connsiteX29" fmla="*/ 1119159 w 2549926"/>
                    <a:gd name="connsiteY29" fmla="*/ 51915 h 2440799"/>
                    <a:gd name="connsiteX30" fmla="*/ 1054613 w 2549926"/>
                    <a:gd name="connsiteY30" fmla="*/ 30400 h 2440799"/>
                    <a:gd name="connsiteX31" fmla="*/ 925521 w 2549926"/>
                    <a:gd name="connsiteY31" fmla="*/ 19642 h 2440799"/>
                    <a:gd name="connsiteX32" fmla="*/ 882491 w 2549926"/>
                    <a:gd name="connsiteY32" fmla="*/ 41157 h 2440799"/>
                    <a:gd name="connsiteX33" fmla="*/ 817945 w 2549926"/>
                    <a:gd name="connsiteY33" fmla="*/ 62673 h 2440799"/>
                    <a:gd name="connsiteX34" fmla="*/ 785672 w 2549926"/>
                    <a:gd name="connsiteY34" fmla="*/ 73430 h 2440799"/>
                    <a:gd name="connsiteX35" fmla="*/ 624307 w 2549926"/>
                    <a:gd name="connsiteY35" fmla="*/ 84188 h 2440799"/>
                    <a:gd name="connsiteX36" fmla="*/ 516731 w 2549926"/>
                    <a:gd name="connsiteY36" fmla="*/ 116461 h 2440799"/>
                    <a:gd name="connsiteX37" fmla="*/ 473700 w 2549926"/>
                    <a:gd name="connsiteY37" fmla="*/ 148734 h 2440799"/>
                    <a:gd name="connsiteX38" fmla="*/ 387639 w 2549926"/>
                    <a:gd name="connsiteY38" fmla="*/ 159491 h 2440799"/>
                    <a:gd name="connsiteX39" fmla="*/ 237032 w 2549926"/>
                    <a:gd name="connsiteY39" fmla="*/ 170249 h 2440799"/>
                    <a:gd name="connsiteX40" fmla="*/ 43394 w 2549926"/>
                    <a:gd name="connsiteY40" fmla="*/ 181007 h 2440799"/>
                    <a:gd name="connsiteX41" fmla="*/ 21879 w 2549926"/>
                    <a:gd name="connsiteY41" fmla="*/ 224037 h 2440799"/>
                    <a:gd name="connsiteX42" fmla="*/ 364 w 2549926"/>
                    <a:gd name="connsiteY42" fmla="*/ 245553 h 2440799"/>
                    <a:gd name="connsiteX43" fmla="*/ 54152 w 2549926"/>
                    <a:gd name="connsiteY43" fmla="*/ 310098 h 2440799"/>
                    <a:gd name="connsiteX44" fmla="*/ 75667 w 2549926"/>
                    <a:gd name="connsiteY44" fmla="*/ 342371 h 2440799"/>
                    <a:gd name="connsiteX45" fmla="*/ 118698 w 2549926"/>
                    <a:gd name="connsiteY45" fmla="*/ 353129 h 2440799"/>
                    <a:gd name="connsiteX46" fmla="*/ 344609 w 2549926"/>
                    <a:gd name="connsiteY46" fmla="*/ 374644 h 2440799"/>
                    <a:gd name="connsiteX47" fmla="*/ 441427 w 2549926"/>
                    <a:gd name="connsiteY47" fmla="*/ 385402 h 2440799"/>
                    <a:gd name="connsiteX48" fmla="*/ 430670 w 2549926"/>
                    <a:gd name="connsiteY48" fmla="*/ 428433 h 2440799"/>
                    <a:gd name="connsiteX49" fmla="*/ 366124 w 2549926"/>
                    <a:gd name="connsiteY49" fmla="*/ 471463 h 2440799"/>
                    <a:gd name="connsiteX50" fmla="*/ 183244 w 2549926"/>
                    <a:gd name="connsiteY50" fmla="*/ 482221 h 2440799"/>
                    <a:gd name="connsiteX51" fmla="*/ 129456 w 2549926"/>
                    <a:gd name="connsiteY51" fmla="*/ 514494 h 2440799"/>
                    <a:gd name="connsiteX52" fmla="*/ 54152 w 2549926"/>
                    <a:gd name="connsiteY52" fmla="*/ 546767 h 2440799"/>
                    <a:gd name="connsiteX53" fmla="*/ 364 w 2549926"/>
                    <a:gd name="connsiteY53" fmla="*/ 611313 h 2440799"/>
                    <a:gd name="connsiteX54" fmla="*/ 11121 w 2549926"/>
                    <a:gd name="connsiteY54" fmla="*/ 643585 h 2440799"/>
                    <a:gd name="connsiteX55" fmla="*/ 43394 w 2549926"/>
                    <a:gd name="connsiteY55" fmla="*/ 665101 h 2440799"/>
                    <a:gd name="connsiteX56" fmla="*/ 484458 w 2549926"/>
                    <a:gd name="connsiteY56" fmla="*/ 675858 h 2440799"/>
                    <a:gd name="connsiteX57" fmla="*/ 484458 w 2549926"/>
                    <a:gd name="connsiteY57" fmla="*/ 804950 h 2440799"/>
                    <a:gd name="connsiteX58" fmla="*/ 452185 w 2549926"/>
                    <a:gd name="connsiteY58" fmla="*/ 815708 h 2440799"/>
                    <a:gd name="connsiteX59" fmla="*/ 409154 w 2549926"/>
                    <a:gd name="connsiteY59" fmla="*/ 837223 h 2440799"/>
                    <a:gd name="connsiteX60" fmla="*/ 226274 w 2549926"/>
                    <a:gd name="connsiteY60" fmla="*/ 858738 h 2440799"/>
                    <a:gd name="connsiteX61" fmla="*/ 194001 w 2549926"/>
                    <a:gd name="connsiteY61" fmla="*/ 869496 h 2440799"/>
                    <a:gd name="connsiteX62" fmla="*/ 107940 w 2549926"/>
                    <a:gd name="connsiteY62" fmla="*/ 944800 h 2440799"/>
                    <a:gd name="connsiteX63" fmla="*/ 86425 w 2549926"/>
                    <a:gd name="connsiteY63" fmla="*/ 987830 h 2440799"/>
                    <a:gd name="connsiteX64" fmla="*/ 118698 w 2549926"/>
                    <a:gd name="connsiteY64" fmla="*/ 1073891 h 2440799"/>
                    <a:gd name="connsiteX65" fmla="*/ 570519 w 2549926"/>
                    <a:gd name="connsiteY65" fmla="*/ 1052376 h 2440799"/>
                    <a:gd name="connsiteX66" fmla="*/ 828703 w 2549926"/>
                    <a:gd name="connsiteY66" fmla="*/ 1063134 h 2440799"/>
                    <a:gd name="connsiteX67" fmla="*/ 860976 w 2549926"/>
                    <a:gd name="connsiteY67" fmla="*/ 1084649 h 2440799"/>
                    <a:gd name="connsiteX68" fmla="*/ 882491 w 2549926"/>
                    <a:gd name="connsiteY68" fmla="*/ 1149195 h 2440799"/>
                    <a:gd name="connsiteX69" fmla="*/ 904006 w 2549926"/>
                    <a:gd name="connsiteY69" fmla="*/ 1181468 h 2440799"/>
                    <a:gd name="connsiteX70" fmla="*/ 925521 w 2549926"/>
                    <a:gd name="connsiteY70" fmla="*/ 1289044 h 2440799"/>
                    <a:gd name="connsiteX71" fmla="*/ 936279 w 2549926"/>
                    <a:gd name="connsiteY71" fmla="*/ 1321317 h 2440799"/>
                    <a:gd name="connsiteX72" fmla="*/ 957794 w 2549926"/>
                    <a:gd name="connsiteY72" fmla="*/ 1342833 h 2440799"/>
                    <a:gd name="connsiteX73" fmla="*/ 979310 w 2549926"/>
                    <a:gd name="connsiteY73" fmla="*/ 1375105 h 2440799"/>
                    <a:gd name="connsiteX74" fmla="*/ 1011583 w 2549926"/>
                    <a:gd name="connsiteY74" fmla="*/ 1482682 h 2440799"/>
                    <a:gd name="connsiteX75" fmla="*/ 1022340 w 2549926"/>
                    <a:gd name="connsiteY75" fmla="*/ 1514955 h 2440799"/>
                    <a:gd name="connsiteX76" fmla="*/ 1043856 w 2549926"/>
                    <a:gd name="connsiteY76" fmla="*/ 1536470 h 2440799"/>
                    <a:gd name="connsiteX77" fmla="*/ 1054613 w 2549926"/>
                    <a:gd name="connsiteY77" fmla="*/ 1568743 h 2440799"/>
                    <a:gd name="connsiteX78" fmla="*/ 1119159 w 2549926"/>
                    <a:gd name="connsiteY78" fmla="*/ 1611774 h 2440799"/>
                    <a:gd name="connsiteX79" fmla="*/ 1151432 w 2549926"/>
                    <a:gd name="connsiteY79" fmla="*/ 1644047 h 2440799"/>
                    <a:gd name="connsiteX80" fmla="*/ 1183705 w 2549926"/>
                    <a:gd name="connsiteY80" fmla="*/ 1654804 h 2440799"/>
                    <a:gd name="connsiteX81" fmla="*/ 1226736 w 2549926"/>
                    <a:gd name="connsiteY81" fmla="*/ 1697835 h 2440799"/>
                    <a:gd name="connsiteX82" fmla="*/ 1259009 w 2549926"/>
                    <a:gd name="connsiteY82" fmla="*/ 1708593 h 2440799"/>
                    <a:gd name="connsiteX83" fmla="*/ 1291281 w 2549926"/>
                    <a:gd name="connsiteY83" fmla="*/ 1730108 h 2440799"/>
                    <a:gd name="connsiteX84" fmla="*/ 1345070 w 2549926"/>
                    <a:gd name="connsiteY84" fmla="*/ 1740865 h 2440799"/>
                    <a:gd name="connsiteX85" fmla="*/ 1366585 w 2549926"/>
                    <a:gd name="connsiteY85" fmla="*/ 1762381 h 2440799"/>
                    <a:gd name="connsiteX86" fmla="*/ 1409616 w 2549926"/>
                    <a:gd name="connsiteY86" fmla="*/ 1794654 h 2440799"/>
                    <a:gd name="connsiteX87" fmla="*/ 1420373 w 2549926"/>
                    <a:gd name="connsiteY87" fmla="*/ 1826927 h 2440799"/>
                    <a:gd name="connsiteX88" fmla="*/ 1495677 w 2549926"/>
                    <a:gd name="connsiteY88" fmla="*/ 1869957 h 2440799"/>
                    <a:gd name="connsiteX89" fmla="*/ 1538707 w 2549926"/>
                    <a:gd name="connsiteY89" fmla="*/ 1923745 h 2440799"/>
                    <a:gd name="connsiteX90" fmla="*/ 1549465 w 2549926"/>
                    <a:gd name="connsiteY90" fmla="*/ 1966776 h 2440799"/>
                    <a:gd name="connsiteX91" fmla="*/ 1560223 w 2549926"/>
                    <a:gd name="connsiteY91" fmla="*/ 1999049 h 2440799"/>
                    <a:gd name="connsiteX92" fmla="*/ 1624769 w 2549926"/>
                    <a:gd name="connsiteY92" fmla="*/ 2052837 h 2440799"/>
                    <a:gd name="connsiteX93" fmla="*/ 1646284 w 2549926"/>
                    <a:gd name="connsiteY93" fmla="*/ 2085110 h 2440799"/>
                    <a:gd name="connsiteX94" fmla="*/ 1657041 w 2549926"/>
                    <a:gd name="connsiteY94" fmla="*/ 2117383 h 2440799"/>
                    <a:gd name="connsiteX95" fmla="*/ 1678557 w 2549926"/>
                    <a:gd name="connsiteY95" fmla="*/ 2138898 h 2440799"/>
                    <a:gd name="connsiteX96" fmla="*/ 1700072 w 2549926"/>
                    <a:gd name="connsiteY96" fmla="*/ 2171171 h 2440799"/>
                    <a:gd name="connsiteX97" fmla="*/ 1710830 w 2549926"/>
                    <a:gd name="connsiteY97" fmla="*/ 2203444 h 2440799"/>
                    <a:gd name="connsiteX98" fmla="*/ 1764618 w 2549926"/>
                    <a:gd name="connsiteY98" fmla="*/ 2257233 h 2440799"/>
                    <a:gd name="connsiteX99" fmla="*/ 1829164 w 2549926"/>
                    <a:gd name="connsiteY99" fmla="*/ 2300263 h 2440799"/>
                    <a:gd name="connsiteX100" fmla="*/ 1904467 w 2549926"/>
                    <a:gd name="connsiteY100" fmla="*/ 2354051 h 2440799"/>
                    <a:gd name="connsiteX101" fmla="*/ 1936740 w 2549926"/>
                    <a:gd name="connsiteY101" fmla="*/ 2364809 h 2440799"/>
                    <a:gd name="connsiteX102" fmla="*/ 1958256 w 2549926"/>
                    <a:gd name="connsiteY102" fmla="*/ 2386324 h 2440799"/>
                    <a:gd name="connsiteX103" fmla="*/ 2098105 w 2549926"/>
                    <a:gd name="connsiteY103" fmla="*/ 2418597 h 2440799"/>
                    <a:gd name="connsiteX104" fmla="*/ 2205681 w 2549926"/>
                    <a:gd name="connsiteY104" fmla="*/ 2440113 h 2440799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</a:cxnLst>
                  <a:rect l="l" t="t" r="r" b="b"/>
                  <a:pathLst>
                    <a:path w="2549926" h="2440799">
                      <a:moveTo>
                        <a:pt x="2549926" y="1601016"/>
                      </a:moveTo>
                      <a:cubicBezTo>
                        <a:pt x="2441098" y="1516373"/>
                        <a:pt x="2482017" y="1554623"/>
                        <a:pt x="2420834" y="1493440"/>
                      </a:cubicBezTo>
                      <a:cubicBezTo>
                        <a:pt x="2402059" y="1437112"/>
                        <a:pt x="2418095" y="1469185"/>
                        <a:pt x="2356289" y="1407378"/>
                      </a:cubicBezTo>
                      <a:lnTo>
                        <a:pt x="2324016" y="1375105"/>
                      </a:lnTo>
                      <a:cubicBezTo>
                        <a:pt x="2303487" y="1292991"/>
                        <a:pt x="2327512" y="1371339"/>
                        <a:pt x="2280985" y="1278287"/>
                      </a:cubicBezTo>
                      <a:cubicBezTo>
                        <a:pt x="2275914" y="1268145"/>
                        <a:pt x="2276061" y="1255738"/>
                        <a:pt x="2270227" y="1246014"/>
                      </a:cubicBezTo>
                      <a:cubicBezTo>
                        <a:pt x="2260007" y="1228980"/>
                        <a:pt x="2231100" y="1212757"/>
                        <a:pt x="2216439" y="1202983"/>
                      </a:cubicBezTo>
                      <a:cubicBezTo>
                        <a:pt x="2212853" y="1163538"/>
                        <a:pt x="2212564" y="1123654"/>
                        <a:pt x="2205681" y="1084649"/>
                      </a:cubicBezTo>
                      <a:cubicBezTo>
                        <a:pt x="2201740" y="1062315"/>
                        <a:pt x="2189666" y="1042105"/>
                        <a:pt x="2184166" y="1020103"/>
                      </a:cubicBezTo>
                      <a:cubicBezTo>
                        <a:pt x="2176994" y="991416"/>
                        <a:pt x="2172002" y="962094"/>
                        <a:pt x="2162651" y="934042"/>
                      </a:cubicBezTo>
                      <a:lnTo>
                        <a:pt x="2141136" y="869496"/>
                      </a:lnTo>
                      <a:cubicBezTo>
                        <a:pt x="2137550" y="858738"/>
                        <a:pt x="2133128" y="848224"/>
                        <a:pt x="2130378" y="837223"/>
                      </a:cubicBezTo>
                      <a:cubicBezTo>
                        <a:pt x="2126792" y="822880"/>
                        <a:pt x="2123868" y="808354"/>
                        <a:pt x="2119620" y="794193"/>
                      </a:cubicBezTo>
                      <a:cubicBezTo>
                        <a:pt x="2080336" y="663246"/>
                        <a:pt x="2112142" y="785793"/>
                        <a:pt x="2087347" y="686616"/>
                      </a:cubicBezTo>
                      <a:cubicBezTo>
                        <a:pt x="2083761" y="657929"/>
                        <a:pt x="2080986" y="629129"/>
                        <a:pt x="2076590" y="600555"/>
                      </a:cubicBezTo>
                      <a:cubicBezTo>
                        <a:pt x="2073357" y="579544"/>
                        <a:pt x="2061837" y="526278"/>
                        <a:pt x="2055074" y="503736"/>
                      </a:cubicBezTo>
                      <a:cubicBezTo>
                        <a:pt x="2048557" y="482013"/>
                        <a:pt x="2040731" y="460705"/>
                        <a:pt x="2033559" y="439190"/>
                      </a:cubicBezTo>
                      <a:cubicBezTo>
                        <a:pt x="2029973" y="428432"/>
                        <a:pt x="2029091" y="416352"/>
                        <a:pt x="2022801" y="406917"/>
                      </a:cubicBezTo>
                      <a:lnTo>
                        <a:pt x="2001286" y="374644"/>
                      </a:lnTo>
                      <a:cubicBezTo>
                        <a:pt x="1976982" y="301728"/>
                        <a:pt x="2004496" y="390689"/>
                        <a:pt x="1979771" y="267068"/>
                      </a:cubicBezTo>
                      <a:cubicBezTo>
                        <a:pt x="1977547" y="255949"/>
                        <a:pt x="1976097" y="243650"/>
                        <a:pt x="1969013" y="234795"/>
                      </a:cubicBezTo>
                      <a:cubicBezTo>
                        <a:pt x="1943150" y="202466"/>
                        <a:pt x="1895593" y="208732"/>
                        <a:pt x="1861437" y="202522"/>
                      </a:cubicBezTo>
                      <a:cubicBezTo>
                        <a:pt x="1846890" y="199877"/>
                        <a:pt x="1833019" y="194012"/>
                        <a:pt x="1818406" y="191764"/>
                      </a:cubicBezTo>
                      <a:cubicBezTo>
                        <a:pt x="1786312" y="186827"/>
                        <a:pt x="1753836" y="184801"/>
                        <a:pt x="1721587" y="181007"/>
                      </a:cubicBezTo>
                      <a:lnTo>
                        <a:pt x="1635526" y="170249"/>
                      </a:lnTo>
                      <a:cubicBezTo>
                        <a:pt x="1592495" y="159491"/>
                        <a:pt x="1550343" y="144249"/>
                        <a:pt x="1506434" y="137976"/>
                      </a:cubicBezTo>
                      <a:cubicBezTo>
                        <a:pt x="1395455" y="122121"/>
                        <a:pt x="1456361" y="129741"/>
                        <a:pt x="1323554" y="116461"/>
                      </a:cubicBezTo>
                      <a:cubicBezTo>
                        <a:pt x="1294867" y="109289"/>
                        <a:pt x="1265283" y="105050"/>
                        <a:pt x="1237493" y="94945"/>
                      </a:cubicBezTo>
                      <a:cubicBezTo>
                        <a:pt x="1225342" y="90527"/>
                        <a:pt x="1217371" y="77848"/>
                        <a:pt x="1205220" y="73430"/>
                      </a:cubicBezTo>
                      <a:cubicBezTo>
                        <a:pt x="1177430" y="63325"/>
                        <a:pt x="1147591" y="60038"/>
                        <a:pt x="1119159" y="51915"/>
                      </a:cubicBezTo>
                      <a:cubicBezTo>
                        <a:pt x="1097352" y="45685"/>
                        <a:pt x="1076128" y="37572"/>
                        <a:pt x="1054613" y="30400"/>
                      </a:cubicBezTo>
                      <a:cubicBezTo>
                        <a:pt x="1010733" y="-13482"/>
                        <a:pt x="1032116" y="-3200"/>
                        <a:pt x="925521" y="19642"/>
                      </a:cubicBezTo>
                      <a:cubicBezTo>
                        <a:pt x="909841" y="23002"/>
                        <a:pt x="897380" y="35201"/>
                        <a:pt x="882491" y="41157"/>
                      </a:cubicBezTo>
                      <a:cubicBezTo>
                        <a:pt x="861434" y="49580"/>
                        <a:pt x="839460" y="55501"/>
                        <a:pt x="817945" y="62673"/>
                      </a:cubicBezTo>
                      <a:cubicBezTo>
                        <a:pt x="807187" y="66259"/>
                        <a:pt x="796986" y="72676"/>
                        <a:pt x="785672" y="73430"/>
                      </a:cubicBezTo>
                      <a:lnTo>
                        <a:pt x="624307" y="84188"/>
                      </a:lnTo>
                      <a:cubicBezTo>
                        <a:pt x="545735" y="110378"/>
                        <a:pt x="581763" y="100202"/>
                        <a:pt x="516731" y="116461"/>
                      </a:cubicBezTo>
                      <a:cubicBezTo>
                        <a:pt x="502387" y="127219"/>
                        <a:pt x="490709" y="143064"/>
                        <a:pt x="473700" y="148734"/>
                      </a:cubicBezTo>
                      <a:cubicBezTo>
                        <a:pt x="446273" y="157876"/>
                        <a:pt x="416430" y="156874"/>
                        <a:pt x="387639" y="159491"/>
                      </a:cubicBezTo>
                      <a:cubicBezTo>
                        <a:pt x="337515" y="164048"/>
                        <a:pt x="287264" y="167109"/>
                        <a:pt x="237032" y="170249"/>
                      </a:cubicBezTo>
                      <a:lnTo>
                        <a:pt x="43394" y="181007"/>
                      </a:lnTo>
                      <a:cubicBezTo>
                        <a:pt x="36222" y="195350"/>
                        <a:pt x="30774" y="210694"/>
                        <a:pt x="21879" y="224037"/>
                      </a:cubicBezTo>
                      <a:cubicBezTo>
                        <a:pt x="16253" y="232476"/>
                        <a:pt x="364" y="235410"/>
                        <a:pt x="364" y="245553"/>
                      </a:cubicBezTo>
                      <a:cubicBezTo>
                        <a:pt x="364" y="281949"/>
                        <a:pt x="30544" y="294359"/>
                        <a:pt x="54152" y="310098"/>
                      </a:cubicBezTo>
                      <a:cubicBezTo>
                        <a:pt x="61324" y="320856"/>
                        <a:pt x="64909" y="335199"/>
                        <a:pt x="75667" y="342371"/>
                      </a:cubicBezTo>
                      <a:cubicBezTo>
                        <a:pt x="87969" y="350572"/>
                        <a:pt x="104482" y="349067"/>
                        <a:pt x="118698" y="353129"/>
                      </a:cubicBezTo>
                      <a:cubicBezTo>
                        <a:pt x="231665" y="385406"/>
                        <a:pt x="29247" y="357125"/>
                        <a:pt x="344609" y="374644"/>
                      </a:cubicBezTo>
                      <a:cubicBezTo>
                        <a:pt x="376882" y="378230"/>
                        <a:pt x="413892" y="368192"/>
                        <a:pt x="441427" y="385402"/>
                      </a:cubicBezTo>
                      <a:cubicBezTo>
                        <a:pt x="453965" y="393238"/>
                        <a:pt x="440406" y="417306"/>
                        <a:pt x="430670" y="428433"/>
                      </a:cubicBezTo>
                      <a:cubicBezTo>
                        <a:pt x="413642" y="447893"/>
                        <a:pt x="391937" y="469945"/>
                        <a:pt x="366124" y="471463"/>
                      </a:cubicBezTo>
                      <a:lnTo>
                        <a:pt x="183244" y="482221"/>
                      </a:lnTo>
                      <a:cubicBezTo>
                        <a:pt x="108329" y="507191"/>
                        <a:pt x="188523" y="475115"/>
                        <a:pt x="129456" y="514494"/>
                      </a:cubicBezTo>
                      <a:cubicBezTo>
                        <a:pt x="102872" y="532217"/>
                        <a:pt x="82837" y="537205"/>
                        <a:pt x="54152" y="546767"/>
                      </a:cubicBezTo>
                      <a:cubicBezTo>
                        <a:pt x="44459" y="556460"/>
                        <a:pt x="3360" y="593340"/>
                        <a:pt x="364" y="611313"/>
                      </a:cubicBezTo>
                      <a:cubicBezTo>
                        <a:pt x="-1500" y="622498"/>
                        <a:pt x="4038" y="634731"/>
                        <a:pt x="11121" y="643585"/>
                      </a:cubicBezTo>
                      <a:cubicBezTo>
                        <a:pt x="19198" y="653681"/>
                        <a:pt x="30495" y="664222"/>
                        <a:pt x="43394" y="665101"/>
                      </a:cubicBezTo>
                      <a:cubicBezTo>
                        <a:pt x="190118" y="675105"/>
                        <a:pt x="337437" y="672272"/>
                        <a:pt x="484458" y="675858"/>
                      </a:cubicBezTo>
                      <a:cubicBezTo>
                        <a:pt x="493316" y="720146"/>
                        <a:pt x="507333" y="759200"/>
                        <a:pt x="484458" y="804950"/>
                      </a:cubicBezTo>
                      <a:cubicBezTo>
                        <a:pt x="479387" y="815092"/>
                        <a:pt x="462608" y="811241"/>
                        <a:pt x="452185" y="815708"/>
                      </a:cubicBezTo>
                      <a:cubicBezTo>
                        <a:pt x="437445" y="822025"/>
                        <a:pt x="423894" y="830906"/>
                        <a:pt x="409154" y="837223"/>
                      </a:cubicBezTo>
                      <a:cubicBezTo>
                        <a:pt x="350470" y="862373"/>
                        <a:pt x="293494" y="853937"/>
                        <a:pt x="226274" y="858738"/>
                      </a:cubicBezTo>
                      <a:cubicBezTo>
                        <a:pt x="215516" y="862324"/>
                        <a:pt x="204143" y="864425"/>
                        <a:pt x="194001" y="869496"/>
                      </a:cubicBezTo>
                      <a:cubicBezTo>
                        <a:pt x="167953" y="882520"/>
                        <a:pt x="117286" y="926107"/>
                        <a:pt x="107940" y="944800"/>
                      </a:cubicBezTo>
                      <a:lnTo>
                        <a:pt x="86425" y="987830"/>
                      </a:lnTo>
                      <a:cubicBezTo>
                        <a:pt x="86430" y="987855"/>
                        <a:pt x="96437" y="1073385"/>
                        <a:pt x="118698" y="1073891"/>
                      </a:cubicBezTo>
                      <a:cubicBezTo>
                        <a:pt x="269437" y="1077317"/>
                        <a:pt x="570519" y="1052376"/>
                        <a:pt x="570519" y="1052376"/>
                      </a:cubicBezTo>
                      <a:cubicBezTo>
                        <a:pt x="656580" y="1055962"/>
                        <a:pt x="743094" y="1053622"/>
                        <a:pt x="828703" y="1063134"/>
                      </a:cubicBezTo>
                      <a:cubicBezTo>
                        <a:pt x="841553" y="1064562"/>
                        <a:pt x="854124" y="1073685"/>
                        <a:pt x="860976" y="1084649"/>
                      </a:cubicBezTo>
                      <a:cubicBezTo>
                        <a:pt x="872996" y="1103881"/>
                        <a:pt x="875319" y="1127680"/>
                        <a:pt x="882491" y="1149195"/>
                      </a:cubicBezTo>
                      <a:cubicBezTo>
                        <a:pt x="886579" y="1161461"/>
                        <a:pt x="896834" y="1170710"/>
                        <a:pt x="904006" y="1181468"/>
                      </a:cubicBezTo>
                      <a:cubicBezTo>
                        <a:pt x="911178" y="1217327"/>
                        <a:pt x="913957" y="1254352"/>
                        <a:pt x="925521" y="1289044"/>
                      </a:cubicBezTo>
                      <a:cubicBezTo>
                        <a:pt x="929107" y="1299802"/>
                        <a:pt x="930445" y="1311593"/>
                        <a:pt x="936279" y="1321317"/>
                      </a:cubicBezTo>
                      <a:cubicBezTo>
                        <a:pt x="941497" y="1330014"/>
                        <a:pt x="951458" y="1334913"/>
                        <a:pt x="957794" y="1342833"/>
                      </a:cubicBezTo>
                      <a:cubicBezTo>
                        <a:pt x="965871" y="1352929"/>
                        <a:pt x="972138" y="1364348"/>
                        <a:pt x="979310" y="1375105"/>
                      </a:cubicBezTo>
                      <a:cubicBezTo>
                        <a:pt x="995569" y="1440145"/>
                        <a:pt x="985389" y="1404100"/>
                        <a:pt x="1011583" y="1482682"/>
                      </a:cubicBezTo>
                      <a:cubicBezTo>
                        <a:pt x="1015169" y="1493440"/>
                        <a:pt x="1014322" y="1506937"/>
                        <a:pt x="1022340" y="1514955"/>
                      </a:cubicBezTo>
                      <a:lnTo>
                        <a:pt x="1043856" y="1536470"/>
                      </a:lnTo>
                      <a:cubicBezTo>
                        <a:pt x="1047442" y="1547228"/>
                        <a:pt x="1048323" y="1559308"/>
                        <a:pt x="1054613" y="1568743"/>
                      </a:cubicBezTo>
                      <a:cubicBezTo>
                        <a:pt x="1077636" y="1603278"/>
                        <a:pt x="1085324" y="1600495"/>
                        <a:pt x="1119159" y="1611774"/>
                      </a:cubicBezTo>
                      <a:cubicBezTo>
                        <a:pt x="1129917" y="1622532"/>
                        <a:pt x="1138773" y="1635608"/>
                        <a:pt x="1151432" y="1644047"/>
                      </a:cubicBezTo>
                      <a:cubicBezTo>
                        <a:pt x="1160867" y="1650337"/>
                        <a:pt x="1174478" y="1648213"/>
                        <a:pt x="1183705" y="1654804"/>
                      </a:cubicBezTo>
                      <a:cubicBezTo>
                        <a:pt x="1200212" y="1666594"/>
                        <a:pt x="1207492" y="1691420"/>
                        <a:pt x="1226736" y="1697835"/>
                      </a:cubicBezTo>
                      <a:cubicBezTo>
                        <a:pt x="1237494" y="1701421"/>
                        <a:pt x="1248867" y="1703522"/>
                        <a:pt x="1259009" y="1708593"/>
                      </a:cubicBezTo>
                      <a:cubicBezTo>
                        <a:pt x="1270573" y="1714375"/>
                        <a:pt x="1279175" y="1725569"/>
                        <a:pt x="1291281" y="1730108"/>
                      </a:cubicBezTo>
                      <a:cubicBezTo>
                        <a:pt x="1308402" y="1736528"/>
                        <a:pt x="1327140" y="1737279"/>
                        <a:pt x="1345070" y="1740865"/>
                      </a:cubicBezTo>
                      <a:cubicBezTo>
                        <a:pt x="1352242" y="1748037"/>
                        <a:pt x="1358793" y="1755888"/>
                        <a:pt x="1366585" y="1762381"/>
                      </a:cubicBezTo>
                      <a:cubicBezTo>
                        <a:pt x="1380359" y="1773859"/>
                        <a:pt x="1398138" y="1780880"/>
                        <a:pt x="1409616" y="1794654"/>
                      </a:cubicBezTo>
                      <a:cubicBezTo>
                        <a:pt x="1416875" y="1803365"/>
                        <a:pt x="1413289" y="1818072"/>
                        <a:pt x="1420373" y="1826927"/>
                      </a:cubicBezTo>
                      <a:cubicBezTo>
                        <a:pt x="1430510" y="1839598"/>
                        <a:pt x="1485089" y="1864663"/>
                        <a:pt x="1495677" y="1869957"/>
                      </a:cubicBezTo>
                      <a:cubicBezTo>
                        <a:pt x="1530842" y="1975459"/>
                        <a:pt x="1473831" y="1826432"/>
                        <a:pt x="1538707" y="1923745"/>
                      </a:cubicBezTo>
                      <a:cubicBezTo>
                        <a:pt x="1546908" y="1936047"/>
                        <a:pt x="1545403" y="1952560"/>
                        <a:pt x="1549465" y="1966776"/>
                      </a:cubicBezTo>
                      <a:cubicBezTo>
                        <a:pt x="1552580" y="1977679"/>
                        <a:pt x="1553933" y="1989614"/>
                        <a:pt x="1560223" y="1999049"/>
                      </a:cubicBezTo>
                      <a:cubicBezTo>
                        <a:pt x="1576790" y="2023899"/>
                        <a:pt x="1600955" y="2036961"/>
                        <a:pt x="1624769" y="2052837"/>
                      </a:cubicBezTo>
                      <a:cubicBezTo>
                        <a:pt x="1631941" y="2063595"/>
                        <a:pt x="1640502" y="2073546"/>
                        <a:pt x="1646284" y="2085110"/>
                      </a:cubicBezTo>
                      <a:cubicBezTo>
                        <a:pt x="1651355" y="2095252"/>
                        <a:pt x="1651207" y="2107659"/>
                        <a:pt x="1657041" y="2117383"/>
                      </a:cubicBezTo>
                      <a:cubicBezTo>
                        <a:pt x="1662259" y="2126080"/>
                        <a:pt x="1672221" y="2130978"/>
                        <a:pt x="1678557" y="2138898"/>
                      </a:cubicBezTo>
                      <a:cubicBezTo>
                        <a:pt x="1686634" y="2148994"/>
                        <a:pt x="1694290" y="2159607"/>
                        <a:pt x="1700072" y="2171171"/>
                      </a:cubicBezTo>
                      <a:cubicBezTo>
                        <a:pt x="1705143" y="2181313"/>
                        <a:pt x="1704026" y="2194372"/>
                        <a:pt x="1710830" y="2203444"/>
                      </a:cubicBezTo>
                      <a:cubicBezTo>
                        <a:pt x="1726044" y="2223729"/>
                        <a:pt x="1746688" y="2239303"/>
                        <a:pt x="1764618" y="2257233"/>
                      </a:cubicBezTo>
                      <a:cubicBezTo>
                        <a:pt x="1804908" y="2297523"/>
                        <a:pt x="1782460" y="2284694"/>
                        <a:pt x="1829164" y="2300263"/>
                      </a:cubicBezTo>
                      <a:cubicBezTo>
                        <a:pt x="1838914" y="2307576"/>
                        <a:pt x="1888733" y="2346184"/>
                        <a:pt x="1904467" y="2354051"/>
                      </a:cubicBezTo>
                      <a:cubicBezTo>
                        <a:pt x="1914609" y="2359122"/>
                        <a:pt x="1925982" y="2361223"/>
                        <a:pt x="1936740" y="2364809"/>
                      </a:cubicBezTo>
                      <a:cubicBezTo>
                        <a:pt x="1943912" y="2371981"/>
                        <a:pt x="1949184" y="2381788"/>
                        <a:pt x="1958256" y="2386324"/>
                      </a:cubicBezTo>
                      <a:cubicBezTo>
                        <a:pt x="2005513" y="2409953"/>
                        <a:pt x="2046573" y="2411236"/>
                        <a:pt x="2098105" y="2418597"/>
                      </a:cubicBezTo>
                      <a:cubicBezTo>
                        <a:pt x="2168540" y="2446772"/>
                        <a:pt x="2132582" y="2440113"/>
                        <a:pt x="2205681" y="2440113"/>
                      </a:cubicBezTo>
                    </a:path>
                  </a:pathLst>
                </a:custGeom>
                <a:solidFill>
                  <a:schemeClr val="bg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3" name="Freeform 12"/>
                <p:cNvSpPr/>
                <p:nvPr/>
              </p:nvSpPr>
              <p:spPr>
                <a:xfrm>
                  <a:off x="3184264" y="1495313"/>
                  <a:ext cx="1226371" cy="1183341"/>
                </a:xfrm>
                <a:custGeom>
                  <a:avLst/>
                  <a:gdLst>
                    <a:gd name="connsiteX0" fmla="*/ 0 w 1226371"/>
                    <a:gd name="connsiteY0" fmla="*/ 21515 h 1183341"/>
                    <a:gd name="connsiteX1" fmla="*/ 64545 w 1226371"/>
                    <a:gd name="connsiteY1" fmla="*/ 10758 h 1183341"/>
                    <a:gd name="connsiteX2" fmla="*/ 107576 w 1226371"/>
                    <a:gd name="connsiteY2" fmla="*/ 0 h 1183341"/>
                    <a:gd name="connsiteX3" fmla="*/ 419548 w 1226371"/>
                    <a:gd name="connsiteY3" fmla="*/ 10758 h 1183341"/>
                    <a:gd name="connsiteX4" fmla="*/ 527124 w 1226371"/>
                    <a:gd name="connsiteY4" fmla="*/ 32273 h 1183341"/>
                    <a:gd name="connsiteX5" fmla="*/ 559397 w 1226371"/>
                    <a:gd name="connsiteY5" fmla="*/ 43031 h 1183341"/>
                    <a:gd name="connsiteX6" fmla="*/ 602428 w 1226371"/>
                    <a:gd name="connsiteY6" fmla="*/ 53788 h 1183341"/>
                    <a:gd name="connsiteX7" fmla="*/ 634701 w 1226371"/>
                    <a:gd name="connsiteY7" fmla="*/ 75303 h 1183341"/>
                    <a:gd name="connsiteX8" fmla="*/ 720762 w 1226371"/>
                    <a:gd name="connsiteY8" fmla="*/ 150607 h 1183341"/>
                    <a:gd name="connsiteX9" fmla="*/ 763792 w 1226371"/>
                    <a:gd name="connsiteY9" fmla="*/ 215153 h 1183341"/>
                    <a:gd name="connsiteX10" fmla="*/ 774550 w 1226371"/>
                    <a:gd name="connsiteY10" fmla="*/ 247426 h 1183341"/>
                    <a:gd name="connsiteX11" fmla="*/ 806823 w 1226371"/>
                    <a:gd name="connsiteY11" fmla="*/ 268941 h 1183341"/>
                    <a:gd name="connsiteX12" fmla="*/ 817581 w 1226371"/>
                    <a:gd name="connsiteY12" fmla="*/ 301214 h 1183341"/>
                    <a:gd name="connsiteX13" fmla="*/ 871369 w 1226371"/>
                    <a:gd name="connsiteY13" fmla="*/ 355002 h 1183341"/>
                    <a:gd name="connsiteX14" fmla="*/ 903642 w 1226371"/>
                    <a:gd name="connsiteY14" fmla="*/ 462579 h 1183341"/>
                    <a:gd name="connsiteX15" fmla="*/ 914400 w 1226371"/>
                    <a:gd name="connsiteY15" fmla="*/ 806823 h 1183341"/>
                    <a:gd name="connsiteX16" fmla="*/ 935915 w 1226371"/>
                    <a:gd name="connsiteY16" fmla="*/ 871369 h 1183341"/>
                    <a:gd name="connsiteX17" fmla="*/ 957430 w 1226371"/>
                    <a:gd name="connsiteY17" fmla="*/ 1011219 h 1183341"/>
                    <a:gd name="connsiteX18" fmla="*/ 1032734 w 1226371"/>
                    <a:gd name="connsiteY18" fmla="*/ 1097280 h 1183341"/>
                    <a:gd name="connsiteX19" fmla="*/ 1065007 w 1226371"/>
                    <a:gd name="connsiteY19" fmla="*/ 1108038 h 1183341"/>
                    <a:gd name="connsiteX20" fmla="*/ 1097280 w 1226371"/>
                    <a:gd name="connsiteY20" fmla="*/ 1129553 h 1183341"/>
                    <a:gd name="connsiteX21" fmla="*/ 1129552 w 1226371"/>
                    <a:gd name="connsiteY21" fmla="*/ 1140311 h 1183341"/>
                    <a:gd name="connsiteX22" fmla="*/ 1161825 w 1226371"/>
                    <a:gd name="connsiteY22" fmla="*/ 1161826 h 1183341"/>
                    <a:gd name="connsiteX23" fmla="*/ 1204856 w 1226371"/>
                    <a:gd name="connsiteY23" fmla="*/ 1172583 h 1183341"/>
                    <a:gd name="connsiteX24" fmla="*/ 1226371 w 1226371"/>
                    <a:gd name="connsiteY24" fmla="*/ 1183341 h 118334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</a:cxnLst>
                  <a:rect l="l" t="t" r="r" b="b"/>
                  <a:pathLst>
                    <a:path w="1226371" h="1183341">
                      <a:moveTo>
                        <a:pt x="0" y="21515"/>
                      </a:moveTo>
                      <a:cubicBezTo>
                        <a:pt x="21515" y="17929"/>
                        <a:pt x="43157" y="15036"/>
                        <a:pt x="64545" y="10758"/>
                      </a:cubicBezTo>
                      <a:cubicBezTo>
                        <a:pt x="79043" y="7858"/>
                        <a:pt x="92791" y="0"/>
                        <a:pt x="107576" y="0"/>
                      </a:cubicBezTo>
                      <a:cubicBezTo>
                        <a:pt x="211628" y="0"/>
                        <a:pt x="315557" y="7172"/>
                        <a:pt x="419548" y="10758"/>
                      </a:cubicBezTo>
                      <a:cubicBezTo>
                        <a:pt x="492464" y="35062"/>
                        <a:pt x="403503" y="7548"/>
                        <a:pt x="527124" y="32273"/>
                      </a:cubicBezTo>
                      <a:cubicBezTo>
                        <a:pt x="538243" y="34497"/>
                        <a:pt x="548494" y="39916"/>
                        <a:pt x="559397" y="43031"/>
                      </a:cubicBezTo>
                      <a:cubicBezTo>
                        <a:pt x="573613" y="47093"/>
                        <a:pt x="588084" y="50202"/>
                        <a:pt x="602428" y="53788"/>
                      </a:cubicBezTo>
                      <a:cubicBezTo>
                        <a:pt x="613186" y="60960"/>
                        <a:pt x="624971" y="66789"/>
                        <a:pt x="634701" y="75303"/>
                      </a:cubicBezTo>
                      <a:cubicBezTo>
                        <a:pt x="735389" y="163406"/>
                        <a:pt x="648138" y="102192"/>
                        <a:pt x="720762" y="150607"/>
                      </a:cubicBezTo>
                      <a:cubicBezTo>
                        <a:pt x="735105" y="172122"/>
                        <a:pt x="755615" y="190622"/>
                        <a:pt x="763792" y="215153"/>
                      </a:cubicBezTo>
                      <a:cubicBezTo>
                        <a:pt x="767378" y="225911"/>
                        <a:pt x="767466" y="238571"/>
                        <a:pt x="774550" y="247426"/>
                      </a:cubicBezTo>
                      <a:cubicBezTo>
                        <a:pt x="782627" y="257522"/>
                        <a:pt x="796065" y="261769"/>
                        <a:pt x="806823" y="268941"/>
                      </a:cubicBezTo>
                      <a:cubicBezTo>
                        <a:pt x="810409" y="279699"/>
                        <a:pt x="810497" y="292359"/>
                        <a:pt x="817581" y="301214"/>
                      </a:cubicBezTo>
                      <a:cubicBezTo>
                        <a:pt x="864197" y="359483"/>
                        <a:pt x="839097" y="282389"/>
                        <a:pt x="871369" y="355002"/>
                      </a:cubicBezTo>
                      <a:cubicBezTo>
                        <a:pt x="886334" y="388674"/>
                        <a:pt x="894702" y="426818"/>
                        <a:pt x="903642" y="462579"/>
                      </a:cubicBezTo>
                      <a:cubicBezTo>
                        <a:pt x="907228" y="577327"/>
                        <a:pt x="905365" y="692375"/>
                        <a:pt x="914400" y="806823"/>
                      </a:cubicBezTo>
                      <a:cubicBezTo>
                        <a:pt x="916185" y="829432"/>
                        <a:pt x="935915" y="871369"/>
                        <a:pt x="935915" y="871369"/>
                      </a:cubicBezTo>
                      <a:cubicBezTo>
                        <a:pt x="936263" y="873803"/>
                        <a:pt x="954111" y="1002922"/>
                        <a:pt x="957430" y="1011219"/>
                      </a:cubicBezTo>
                      <a:cubicBezTo>
                        <a:pt x="962792" y="1024623"/>
                        <a:pt x="1021242" y="1093449"/>
                        <a:pt x="1032734" y="1097280"/>
                      </a:cubicBezTo>
                      <a:cubicBezTo>
                        <a:pt x="1043492" y="1100866"/>
                        <a:pt x="1054865" y="1102967"/>
                        <a:pt x="1065007" y="1108038"/>
                      </a:cubicBezTo>
                      <a:cubicBezTo>
                        <a:pt x="1076571" y="1113820"/>
                        <a:pt x="1085716" y="1123771"/>
                        <a:pt x="1097280" y="1129553"/>
                      </a:cubicBezTo>
                      <a:cubicBezTo>
                        <a:pt x="1107422" y="1134624"/>
                        <a:pt x="1119410" y="1135240"/>
                        <a:pt x="1129552" y="1140311"/>
                      </a:cubicBezTo>
                      <a:cubicBezTo>
                        <a:pt x="1141116" y="1146093"/>
                        <a:pt x="1149941" y="1156733"/>
                        <a:pt x="1161825" y="1161826"/>
                      </a:cubicBezTo>
                      <a:cubicBezTo>
                        <a:pt x="1175415" y="1167650"/>
                        <a:pt x="1190830" y="1167908"/>
                        <a:pt x="1204856" y="1172583"/>
                      </a:cubicBezTo>
                      <a:cubicBezTo>
                        <a:pt x="1212463" y="1175119"/>
                        <a:pt x="1219199" y="1179755"/>
                        <a:pt x="1226371" y="1183341"/>
                      </a:cubicBez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24" name="Freeform 23"/>
                <p:cNvSpPr/>
                <p:nvPr/>
              </p:nvSpPr>
              <p:spPr>
                <a:xfrm>
                  <a:off x="3195021" y="1893346"/>
                  <a:ext cx="1054250" cy="1086522"/>
                </a:xfrm>
                <a:custGeom>
                  <a:avLst/>
                  <a:gdLst>
                    <a:gd name="connsiteX0" fmla="*/ 0 w 1054250"/>
                    <a:gd name="connsiteY0" fmla="*/ 0 h 1086522"/>
                    <a:gd name="connsiteX1" fmla="*/ 279699 w 1054250"/>
                    <a:gd name="connsiteY1" fmla="*/ 10758 h 1086522"/>
                    <a:gd name="connsiteX2" fmla="*/ 301214 w 1054250"/>
                    <a:gd name="connsiteY2" fmla="*/ 43030 h 1086522"/>
                    <a:gd name="connsiteX3" fmla="*/ 355003 w 1054250"/>
                    <a:gd name="connsiteY3" fmla="*/ 96819 h 1086522"/>
                    <a:gd name="connsiteX4" fmla="*/ 376518 w 1054250"/>
                    <a:gd name="connsiteY4" fmla="*/ 129092 h 1086522"/>
                    <a:gd name="connsiteX5" fmla="*/ 430306 w 1054250"/>
                    <a:gd name="connsiteY5" fmla="*/ 193638 h 1086522"/>
                    <a:gd name="connsiteX6" fmla="*/ 451821 w 1054250"/>
                    <a:gd name="connsiteY6" fmla="*/ 268941 h 1086522"/>
                    <a:gd name="connsiteX7" fmla="*/ 473337 w 1054250"/>
                    <a:gd name="connsiteY7" fmla="*/ 301214 h 1086522"/>
                    <a:gd name="connsiteX8" fmla="*/ 484094 w 1054250"/>
                    <a:gd name="connsiteY8" fmla="*/ 570155 h 1086522"/>
                    <a:gd name="connsiteX9" fmla="*/ 494852 w 1054250"/>
                    <a:gd name="connsiteY9" fmla="*/ 602428 h 1086522"/>
                    <a:gd name="connsiteX10" fmla="*/ 537883 w 1054250"/>
                    <a:gd name="connsiteY10" fmla="*/ 623943 h 1086522"/>
                    <a:gd name="connsiteX11" fmla="*/ 580913 w 1054250"/>
                    <a:gd name="connsiteY11" fmla="*/ 677732 h 1086522"/>
                    <a:gd name="connsiteX12" fmla="*/ 602428 w 1054250"/>
                    <a:gd name="connsiteY12" fmla="*/ 710005 h 1086522"/>
                    <a:gd name="connsiteX13" fmla="*/ 656217 w 1054250"/>
                    <a:gd name="connsiteY13" fmla="*/ 753035 h 1086522"/>
                    <a:gd name="connsiteX14" fmla="*/ 710005 w 1054250"/>
                    <a:gd name="connsiteY14" fmla="*/ 796066 h 1086522"/>
                    <a:gd name="connsiteX15" fmla="*/ 753035 w 1054250"/>
                    <a:gd name="connsiteY15" fmla="*/ 828339 h 1086522"/>
                    <a:gd name="connsiteX16" fmla="*/ 796066 w 1054250"/>
                    <a:gd name="connsiteY16" fmla="*/ 839096 h 1086522"/>
                    <a:gd name="connsiteX17" fmla="*/ 860612 w 1054250"/>
                    <a:gd name="connsiteY17" fmla="*/ 871369 h 1086522"/>
                    <a:gd name="connsiteX18" fmla="*/ 882127 w 1054250"/>
                    <a:gd name="connsiteY18" fmla="*/ 903642 h 1086522"/>
                    <a:gd name="connsiteX19" fmla="*/ 935915 w 1054250"/>
                    <a:gd name="connsiteY19" fmla="*/ 946673 h 1086522"/>
                    <a:gd name="connsiteX20" fmla="*/ 978946 w 1054250"/>
                    <a:gd name="connsiteY20" fmla="*/ 1011219 h 1086522"/>
                    <a:gd name="connsiteX21" fmla="*/ 1054250 w 1054250"/>
                    <a:gd name="connsiteY21" fmla="*/ 1086522 h 1086522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</a:cxnLst>
                  <a:rect l="l" t="t" r="r" b="b"/>
                  <a:pathLst>
                    <a:path w="1054250" h="1086522">
                      <a:moveTo>
                        <a:pt x="0" y="0"/>
                      </a:moveTo>
                      <a:cubicBezTo>
                        <a:pt x="93233" y="3586"/>
                        <a:pt x="187335" y="-2437"/>
                        <a:pt x="279699" y="10758"/>
                      </a:cubicBezTo>
                      <a:cubicBezTo>
                        <a:pt x="292498" y="12586"/>
                        <a:pt x="292700" y="33300"/>
                        <a:pt x="301214" y="43030"/>
                      </a:cubicBezTo>
                      <a:cubicBezTo>
                        <a:pt x="317911" y="62113"/>
                        <a:pt x="340938" y="75721"/>
                        <a:pt x="355003" y="96819"/>
                      </a:cubicBezTo>
                      <a:cubicBezTo>
                        <a:pt x="362175" y="107577"/>
                        <a:pt x="368241" y="119160"/>
                        <a:pt x="376518" y="129092"/>
                      </a:cubicBezTo>
                      <a:cubicBezTo>
                        <a:pt x="445543" y="211922"/>
                        <a:pt x="376888" y="113510"/>
                        <a:pt x="430306" y="193638"/>
                      </a:cubicBezTo>
                      <a:cubicBezTo>
                        <a:pt x="433751" y="207418"/>
                        <a:pt x="444107" y="253513"/>
                        <a:pt x="451821" y="268941"/>
                      </a:cubicBezTo>
                      <a:cubicBezTo>
                        <a:pt x="457603" y="280505"/>
                        <a:pt x="466165" y="290456"/>
                        <a:pt x="473337" y="301214"/>
                      </a:cubicBezTo>
                      <a:cubicBezTo>
                        <a:pt x="476923" y="390861"/>
                        <a:pt x="477702" y="480664"/>
                        <a:pt x="484094" y="570155"/>
                      </a:cubicBezTo>
                      <a:cubicBezTo>
                        <a:pt x="484902" y="581466"/>
                        <a:pt x="486834" y="594410"/>
                        <a:pt x="494852" y="602428"/>
                      </a:cubicBezTo>
                      <a:cubicBezTo>
                        <a:pt x="506192" y="613768"/>
                        <a:pt x="523539" y="616771"/>
                        <a:pt x="537883" y="623943"/>
                      </a:cubicBezTo>
                      <a:cubicBezTo>
                        <a:pt x="558824" y="686771"/>
                        <a:pt x="532254" y="629072"/>
                        <a:pt x="580913" y="677732"/>
                      </a:cubicBezTo>
                      <a:cubicBezTo>
                        <a:pt x="590055" y="686874"/>
                        <a:pt x="594351" y="699909"/>
                        <a:pt x="602428" y="710005"/>
                      </a:cubicBezTo>
                      <a:cubicBezTo>
                        <a:pt x="619945" y="731901"/>
                        <a:pt x="632256" y="737061"/>
                        <a:pt x="656217" y="753035"/>
                      </a:cubicBezTo>
                      <a:cubicBezTo>
                        <a:pt x="697043" y="814274"/>
                        <a:pt x="654047" y="764089"/>
                        <a:pt x="710005" y="796066"/>
                      </a:cubicBezTo>
                      <a:cubicBezTo>
                        <a:pt x="725572" y="804962"/>
                        <a:pt x="736999" y="820321"/>
                        <a:pt x="753035" y="828339"/>
                      </a:cubicBezTo>
                      <a:cubicBezTo>
                        <a:pt x="766259" y="834951"/>
                        <a:pt x="781850" y="835034"/>
                        <a:pt x="796066" y="839096"/>
                      </a:cubicBezTo>
                      <a:cubicBezTo>
                        <a:pt x="835035" y="850230"/>
                        <a:pt x="825254" y="847797"/>
                        <a:pt x="860612" y="871369"/>
                      </a:cubicBezTo>
                      <a:cubicBezTo>
                        <a:pt x="867784" y="882127"/>
                        <a:pt x="874050" y="893546"/>
                        <a:pt x="882127" y="903642"/>
                      </a:cubicBezTo>
                      <a:cubicBezTo>
                        <a:pt x="899645" y="925540"/>
                        <a:pt x="911953" y="930698"/>
                        <a:pt x="935915" y="946673"/>
                      </a:cubicBezTo>
                      <a:cubicBezTo>
                        <a:pt x="950259" y="968188"/>
                        <a:pt x="960661" y="992934"/>
                        <a:pt x="978946" y="1011219"/>
                      </a:cubicBezTo>
                      <a:lnTo>
                        <a:pt x="1054250" y="1086522"/>
                      </a:lnTo>
                    </a:path>
                  </a:pathLst>
                </a:cu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1488841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You Should Now Know</a:t>
            </a:r>
          </a:p>
        </p:txBody>
      </p:sp>
      <p:sp>
        <p:nvSpPr>
          <p:cNvPr id="1167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charset="0"/>
              <a:buChar char="•"/>
            </a:pPr>
            <a:r>
              <a:rPr lang="en-US" altLang="en-US" sz="2400" dirty="0" smtClean="0"/>
              <a:t>How to call methods that are unique to a child class when the type may be either parent or a child.</a:t>
            </a:r>
          </a:p>
          <a:p>
            <a:pPr marL="342900" lvl="1" indent="-342900">
              <a:buFont typeface="Arial" charset="0"/>
              <a:buChar char="•"/>
            </a:pPr>
            <a:r>
              <a:rPr lang="en-US" altLang="en-US" sz="2400" dirty="0" smtClean="0"/>
              <a:t>How casting works within an inheritance hierarchy</a:t>
            </a:r>
          </a:p>
          <a:p>
            <a:pPr marL="577850" lvl="2" indent="-177800"/>
            <a:r>
              <a:rPr lang="en-US" altLang="en-US" sz="2000" dirty="0" smtClean="0"/>
              <a:t>When the </a:t>
            </a:r>
            <a:r>
              <a:rPr lang="en-US" altLang="en-US" sz="2000" dirty="0" smtClean="0">
                <a:latin typeface="Consolas" pitchFamily="49" charset="0"/>
                <a:cs typeface="Consolas" pitchFamily="49" charset="0"/>
              </a:rPr>
              <a:t>instanceof</a:t>
            </a:r>
            <a:r>
              <a:rPr lang="en-US" altLang="en-US" sz="2000" dirty="0" smtClean="0"/>
              <a:t> operator should and should not be used to check for type in an inheritance hierarchy</a:t>
            </a:r>
          </a:p>
          <a:p>
            <a:r>
              <a:rPr lang="en-US" altLang="en-US" dirty="0"/>
              <a:t>Class </a:t>
            </a:r>
            <a:r>
              <a:rPr lang="en-US" altLang="en-US" dirty="0">
                <a:latin typeface="Consolas" pitchFamily="49" charset="0"/>
              </a:rPr>
              <a:t>Object</a:t>
            </a:r>
            <a:r>
              <a:rPr lang="en-US" altLang="en-US" dirty="0"/>
              <a:t> is the parent of all classes in Java</a:t>
            </a:r>
          </a:p>
          <a:p>
            <a:pPr marL="635000" lvl="1" indent="-177800"/>
            <a:r>
              <a:rPr lang="en-US" altLang="en-US" dirty="0"/>
              <a:t>Capabilities inherited from the parent (if you refer to the API for class Object)</a:t>
            </a:r>
          </a:p>
          <a:p>
            <a:r>
              <a:rPr lang="en-US" altLang="en-US" dirty="0"/>
              <a:t>How homogeneous composite types (such as arrays) can appear to contain multiple types within one container</a:t>
            </a:r>
          </a:p>
          <a:p>
            <a:pPr marL="577850" lvl="2" indent="-177800"/>
            <a:endParaRPr lang="en-US" alt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86144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Copyright Notification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smtClean="0">
                <a:ea typeface="ＭＳ Ｐゴシック" pitchFamily="34" charset="-128"/>
              </a:rPr>
              <a:t>“Unless otherwise indicated, all images in this presentation are  used with permission from Microsoft.”</a:t>
            </a: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117475" y="6665913"/>
            <a:ext cx="854075" cy="19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ct val="10000"/>
              </a:spcBef>
              <a:buSzPct val="100000"/>
              <a:buFont typeface="Times New Roman" pitchFamily="18" charset="0"/>
              <a:buChar char="-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2pPr>
            <a:lvl3pPr marL="1143000" indent="-228600" eaLnBrk="0" hangingPunct="0">
              <a:lnSpc>
                <a:spcPct val="90000"/>
              </a:lnSpc>
              <a:spcBef>
                <a:spcPct val="10000"/>
              </a:spcBef>
              <a:buSzPct val="100000"/>
              <a:buChar char="•"/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ct val="10000"/>
              </a:spcBef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1000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900" dirty="0" smtClean="0">
                <a:solidFill>
                  <a:srgbClr val="898989"/>
                </a:solidFill>
                <a:latin typeface="Arial" charset="0"/>
              </a:rPr>
              <a:t>slide </a:t>
            </a:r>
            <a:fld id="{EE00C841-22E5-43E9-8D3D-9E5687F501B7}" type="slidenum">
              <a:rPr lang="en-US" altLang="en-US" sz="900" smtClean="0">
                <a:solidFill>
                  <a:srgbClr val="898989"/>
                </a:solidFill>
                <a:latin typeface="Arial" charset="0"/>
              </a:rPr>
              <a:pPr eaLnBrk="1" hangingPunct="1">
                <a:spcBef>
                  <a:spcPct val="0"/>
                </a:spcBef>
                <a:buFontTx/>
                <a:buNone/>
              </a:pPr>
              <a:t>35</a:t>
            </a:fld>
            <a:endParaRPr lang="en-US" altLang="en-US" sz="900" dirty="0" smtClean="0">
              <a:solidFill>
                <a:srgbClr val="898989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577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Real Life Examples: Expectations Vs. </a:t>
            </a:r>
            <a:r>
              <a:rPr lang="en-US" dirty="0" smtClean="0"/>
              <a:t>Reality (2)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3743661" y="2878147"/>
            <a:ext cx="1143000" cy="588085"/>
            <a:chOff x="2514600" y="3117925"/>
            <a:chExt cx="1143000" cy="588085"/>
          </a:xfrm>
        </p:grpSpPr>
        <p:sp>
          <p:nvSpPr>
            <p:cNvPr id="4" name="Rectangle 3"/>
            <p:cNvSpPr/>
            <p:nvPr/>
          </p:nvSpPr>
          <p:spPr>
            <a:xfrm>
              <a:off x="2514600" y="3117925"/>
              <a:ext cx="1143000" cy="533400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5" name="Flowchart: Manual Operation 4"/>
            <p:cNvSpPr/>
            <p:nvPr/>
          </p:nvSpPr>
          <p:spPr>
            <a:xfrm>
              <a:off x="2514600" y="3117925"/>
              <a:ext cx="1143000" cy="228600"/>
            </a:xfrm>
            <a:prstGeom prst="flowChartManualOperation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2667000" y="3336678"/>
              <a:ext cx="8382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0" dirty="0" smtClean="0">
                  <a:latin typeface="Comic Sans MS" panose="030F0702030302020204" pitchFamily="66" charset="0"/>
                </a:rPr>
                <a:t>$100</a:t>
              </a:r>
              <a:endParaRPr lang="en-US" b="0" dirty="0">
                <a:latin typeface="Comic Sans MS" panose="030F0702030302020204" pitchFamily="66" charset="0"/>
              </a:endParaRP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582706" y="16002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Misrepresenting reality: still not acceptable in the end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781761" y="1413836"/>
            <a:ext cx="1066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 smtClean="0">
                <a:latin typeface="Comic Sans MS" panose="030F0702030302020204" pitchFamily="66" charset="0"/>
              </a:rPr>
              <a:t>You are owed $100</a:t>
            </a:r>
            <a:endParaRPr lang="en-US" b="0" dirty="0">
              <a:latin typeface="Comic Sans MS" panose="030F0702030302020204" pitchFamily="66" charset="0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185065" y="1415657"/>
            <a:ext cx="1295400" cy="2076279"/>
            <a:chOff x="-2362200" y="3410121"/>
            <a:chExt cx="1295400" cy="2076279"/>
          </a:xfrm>
        </p:grpSpPr>
        <p:sp>
          <p:nvSpPr>
            <p:cNvPr id="11" name="Oval 10"/>
            <p:cNvSpPr/>
            <p:nvPr/>
          </p:nvSpPr>
          <p:spPr>
            <a:xfrm>
              <a:off x="-2362200" y="4267200"/>
              <a:ext cx="1295400" cy="1219200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2" name="Freeform 11"/>
            <p:cNvSpPr/>
            <p:nvPr/>
          </p:nvSpPr>
          <p:spPr>
            <a:xfrm rot="10800000">
              <a:off x="-2015714" y="4945829"/>
              <a:ext cx="602428" cy="247426"/>
            </a:xfrm>
            <a:custGeom>
              <a:avLst/>
              <a:gdLst>
                <a:gd name="connsiteX0" fmla="*/ 0 w 602428"/>
                <a:gd name="connsiteY0" fmla="*/ 0 h 247426"/>
                <a:gd name="connsiteX1" fmla="*/ 10757 w 602428"/>
                <a:gd name="connsiteY1" fmla="*/ 172123 h 247426"/>
                <a:gd name="connsiteX2" fmla="*/ 32273 w 602428"/>
                <a:gd name="connsiteY2" fmla="*/ 193638 h 247426"/>
                <a:gd name="connsiteX3" fmla="*/ 53788 w 602428"/>
                <a:gd name="connsiteY3" fmla="*/ 225911 h 247426"/>
                <a:gd name="connsiteX4" fmla="*/ 118334 w 602428"/>
                <a:gd name="connsiteY4" fmla="*/ 247426 h 247426"/>
                <a:gd name="connsiteX5" fmla="*/ 462578 w 602428"/>
                <a:gd name="connsiteY5" fmla="*/ 236668 h 247426"/>
                <a:gd name="connsiteX6" fmla="*/ 494851 w 602428"/>
                <a:gd name="connsiteY6" fmla="*/ 225911 h 247426"/>
                <a:gd name="connsiteX7" fmla="*/ 516367 w 602428"/>
                <a:gd name="connsiteY7" fmla="*/ 193638 h 247426"/>
                <a:gd name="connsiteX8" fmla="*/ 602428 w 602428"/>
                <a:gd name="connsiteY8" fmla="*/ 96819 h 247426"/>
                <a:gd name="connsiteX9" fmla="*/ 580913 w 602428"/>
                <a:gd name="connsiteY9" fmla="*/ 0 h 247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02428" h="247426">
                  <a:moveTo>
                    <a:pt x="0" y="0"/>
                  </a:moveTo>
                  <a:cubicBezTo>
                    <a:pt x="3586" y="57374"/>
                    <a:pt x="1306" y="115419"/>
                    <a:pt x="10757" y="172123"/>
                  </a:cubicBezTo>
                  <a:cubicBezTo>
                    <a:pt x="12424" y="182128"/>
                    <a:pt x="25937" y="185718"/>
                    <a:pt x="32273" y="193638"/>
                  </a:cubicBezTo>
                  <a:cubicBezTo>
                    <a:pt x="40350" y="203734"/>
                    <a:pt x="42824" y="219059"/>
                    <a:pt x="53788" y="225911"/>
                  </a:cubicBezTo>
                  <a:cubicBezTo>
                    <a:pt x="73020" y="237931"/>
                    <a:pt x="118334" y="247426"/>
                    <a:pt x="118334" y="247426"/>
                  </a:cubicBezTo>
                  <a:cubicBezTo>
                    <a:pt x="233082" y="243840"/>
                    <a:pt x="347961" y="243217"/>
                    <a:pt x="462578" y="236668"/>
                  </a:cubicBezTo>
                  <a:cubicBezTo>
                    <a:pt x="473899" y="236021"/>
                    <a:pt x="485996" y="232995"/>
                    <a:pt x="494851" y="225911"/>
                  </a:cubicBezTo>
                  <a:cubicBezTo>
                    <a:pt x="504947" y="217834"/>
                    <a:pt x="507777" y="203301"/>
                    <a:pt x="516367" y="193638"/>
                  </a:cubicBezTo>
                  <a:cubicBezTo>
                    <a:pt x="614614" y="83111"/>
                    <a:pt x="553600" y="170063"/>
                    <a:pt x="602428" y="96819"/>
                  </a:cubicBezTo>
                  <a:cubicBezTo>
                    <a:pt x="580043" y="7279"/>
                    <a:pt x="580913" y="40328"/>
                    <a:pt x="580913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3" name="Straight Connector 12"/>
            <p:cNvCxnSpPr/>
            <p:nvPr/>
          </p:nvCxnSpPr>
          <p:spPr>
            <a:xfrm>
              <a:off x="-2024370" y="4566824"/>
              <a:ext cx="267493" cy="136316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-1609029" y="4575451"/>
              <a:ext cx="210112" cy="129144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Oval 14"/>
            <p:cNvSpPr/>
            <p:nvPr/>
          </p:nvSpPr>
          <p:spPr>
            <a:xfrm>
              <a:off x="-1999854" y="4695968"/>
              <a:ext cx="152400" cy="107524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-1531290" y="4713222"/>
              <a:ext cx="152400" cy="107524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7" name="Flowchart: Manual Operation 16"/>
            <p:cNvSpPr/>
            <p:nvPr/>
          </p:nvSpPr>
          <p:spPr>
            <a:xfrm>
              <a:off x="-2091914" y="3410121"/>
              <a:ext cx="152400" cy="497541"/>
            </a:xfrm>
            <a:prstGeom prst="flowChartManualOperation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8" name="Oval 17"/>
            <p:cNvSpPr/>
            <p:nvPr/>
          </p:nvSpPr>
          <p:spPr>
            <a:xfrm>
              <a:off x="-2076054" y="3960774"/>
              <a:ext cx="152400" cy="172851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19" name="Flowchart: Manual Operation 18"/>
            <p:cNvSpPr/>
            <p:nvPr/>
          </p:nvSpPr>
          <p:spPr>
            <a:xfrm>
              <a:off x="-1761429" y="3410122"/>
              <a:ext cx="152400" cy="497541"/>
            </a:xfrm>
            <a:prstGeom prst="flowChartManualOperation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0" name="Oval 19"/>
            <p:cNvSpPr/>
            <p:nvPr/>
          </p:nvSpPr>
          <p:spPr>
            <a:xfrm>
              <a:off x="-1761429" y="3960775"/>
              <a:ext cx="152400" cy="172851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1" name="Flowchart: Manual Operation 20"/>
            <p:cNvSpPr/>
            <p:nvPr/>
          </p:nvSpPr>
          <p:spPr>
            <a:xfrm>
              <a:off x="-1455090" y="3410122"/>
              <a:ext cx="152400" cy="497541"/>
            </a:xfrm>
            <a:prstGeom prst="flowChartManualOperation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-1455090" y="3960775"/>
              <a:ext cx="152400" cy="172851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  <p:sp>
        <p:nvSpPr>
          <p:cNvPr id="24" name="Rectangle 23"/>
          <p:cNvSpPr/>
          <p:nvPr/>
        </p:nvSpPr>
        <p:spPr>
          <a:xfrm>
            <a:off x="3896061" y="2618528"/>
            <a:ext cx="1222389" cy="381000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omic Sans MS" panose="030F0702030302020204" pitchFamily="66" charset="0"/>
              </a:rPr>
              <a:t>Cash $10</a:t>
            </a:r>
          </a:p>
        </p:txBody>
      </p:sp>
    </p:spTree>
    <p:extLst>
      <p:ext uri="{BB962C8B-B14F-4D97-AF65-F5344CB8AC3E}">
        <p14:creationId xmlns:p14="http://schemas.microsoft.com/office/powerpoint/2010/main" val="256326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Example Inheritance Hierarchy</a:t>
            </a:r>
          </a:p>
        </p:txBody>
      </p:sp>
      <p:cxnSp>
        <p:nvCxnSpPr>
          <p:cNvPr id="12" name="Straight Connector 11"/>
          <p:cNvCxnSpPr>
            <a:stCxn id="11" idx="3"/>
          </p:cNvCxnSpPr>
          <p:nvPr/>
        </p:nvCxnSpPr>
        <p:spPr bwMode="auto">
          <a:xfrm>
            <a:off x="4419600" y="2743200"/>
            <a:ext cx="0" cy="558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492" name="Group 18"/>
          <p:cNvGrpSpPr>
            <a:grpSpLocks/>
          </p:cNvGrpSpPr>
          <p:nvPr/>
        </p:nvGrpSpPr>
        <p:grpSpPr bwMode="auto">
          <a:xfrm>
            <a:off x="2133600" y="3810000"/>
            <a:ext cx="2133600" cy="1155700"/>
            <a:chOff x="760" y="2048"/>
            <a:chExt cx="1344" cy="728"/>
          </a:xfrm>
        </p:grpSpPr>
        <p:grpSp>
          <p:nvGrpSpPr>
            <p:cNvPr id="63506" name="Group 8"/>
            <p:cNvGrpSpPr>
              <a:grpSpLocks/>
            </p:cNvGrpSpPr>
            <p:nvPr/>
          </p:nvGrpSpPr>
          <p:grpSpPr bwMode="auto">
            <a:xfrm>
              <a:off x="760" y="2048"/>
              <a:ext cx="1344" cy="728"/>
              <a:chOff x="3390900" y="4546599"/>
              <a:chExt cx="2133600" cy="1155699"/>
            </a:xfrm>
          </p:grpSpPr>
          <p:sp>
            <p:nvSpPr>
              <p:cNvPr id="8" name="Rectangle 7"/>
              <p:cNvSpPr/>
              <p:nvPr/>
            </p:nvSpPr>
            <p:spPr bwMode="auto">
              <a:xfrm>
                <a:off x="3390900" y="4546599"/>
                <a:ext cx="2133600" cy="1155699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FedStarShip</a:t>
                </a:r>
              </a:p>
            </p:txBody>
          </p:sp>
          <p:cxnSp>
            <p:nvCxnSpPr>
              <p:cNvPr id="9" name="Straight Connector 8"/>
              <p:cNvCxnSpPr/>
              <p:nvPr/>
            </p:nvCxnSpPr>
            <p:spPr bwMode="auto">
              <a:xfrm>
                <a:off x="3390900" y="5022850"/>
                <a:ext cx="21336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Rectangle 12"/>
            <p:cNvSpPr/>
            <p:nvPr/>
          </p:nvSpPr>
          <p:spPr>
            <a:xfrm>
              <a:off x="831" y="2450"/>
              <a:ext cx="1056" cy="198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+attack</a:t>
              </a:r>
              <a:r>
                <a:rPr lang="en-US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()</a:t>
              </a:r>
            </a:p>
            <a:p>
              <a:pPr>
                <a:spcBef>
                  <a:spcPts val="600"/>
                </a:spcBef>
                <a:defRPr/>
              </a:pPr>
              <a:r>
                <a:rPr lang="en-US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+regenerate</a:t>
              </a:r>
              <a:r>
                <a:rPr lang="en-US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()</a:t>
              </a:r>
              <a:endPara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3493" name="Group 19"/>
          <p:cNvGrpSpPr>
            <a:grpSpLocks/>
          </p:cNvGrpSpPr>
          <p:nvPr/>
        </p:nvGrpSpPr>
        <p:grpSpPr bwMode="auto">
          <a:xfrm>
            <a:off x="4800600" y="3810000"/>
            <a:ext cx="2133600" cy="1460500"/>
            <a:chOff x="3192" y="2104"/>
            <a:chExt cx="1344" cy="920"/>
          </a:xfrm>
        </p:grpSpPr>
        <p:grpSp>
          <p:nvGrpSpPr>
            <p:cNvPr id="63502" name="Group 2"/>
            <p:cNvGrpSpPr>
              <a:grpSpLocks/>
            </p:cNvGrpSpPr>
            <p:nvPr/>
          </p:nvGrpSpPr>
          <p:grpSpPr bwMode="auto">
            <a:xfrm>
              <a:off x="3192" y="2104"/>
              <a:ext cx="1344" cy="920"/>
              <a:chOff x="5067300" y="3340100"/>
              <a:chExt cx="2133600" cy="1460500"/>
            </a:xfrm>
          </p:grpSpPr>
          <p:sp>
            <p:nvSpPr>
              <p:cNvPr id="15" name="Rectangle 14"/>
              <p:cNvSpPr/>
              <p:nvPr/>
            </p:nvSpPr>
            <p:spPr bwMode="auto">
              <a:xfrm>
                <a:off x="5067300" y="3340100"/>
                <a:ext cx="2133600" cy="146050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>
                <a:lvl1pPr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2000" b="0" dirty="0" smtClean="0"/>
                  <a:t>KlingStarShip</a:t>
                </a:r>
              </a:p>
            </p:txBody>
          </p:sp>
          <p:cxnSp>
            <p:nvCxnSpPr>
              <p:cNvPr id="16" name="Straight Connector 15"/>
              <p:cNvCxnSpPr/>
              <p:nvPr/>
            </p:nvCxnSpPr>
            <p:spPr bwMode="auto">
              <a:xfrm>
                <a:off x="5067300" y="3816350"/>
                <a:ext cx="21336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Rectangle 16"/>
            <p:cNvSpPr/>
            <p:nvPr/>
          </p:nvSpPr>
          <p:spPr>
            <a:xfrm>
              <a:off x="3242" y="2460"/>
              <a:ext cx="1168" cy="292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lvl1pPr eaLnBrk="0" hangingPunct="0">
                <a:defRPr b="1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 b="1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 b="1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 b="1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 b="1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>
                <a:spcBef>
                  <a:spcPts val="600"/>
                </a:spcBef>
                <a:defRPr/>
              </a:pPr>
              <a:r>
                <a:rPr lang="en-US" altLang="en-US" sz="1400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+attack()</a:t>
              </a:r>
            </a:p>
            <a:p>
              <a:pPr eaLnBrk="1" hangingPunct="1">
                <a:spcBef>
                  <a:spcPts val="600"/>
                </a:spcBef>
                <a:defRPr/>
              </a:pPr>
              <a:r>
                <a:rPr lang="en-US" altLang="en-US" sz="1600" b="0" dirty="0" smtClean="0">
                  <a:latin typeface="Arial" panose="020B0604020202020204" pitchFamily="34" charset="0"/>
                  <a:cs typeface="Arial" panose="020B0604020202020204" pitchFamily="34" charset="0"/>
                </a:rPr>
                <a:t>+utterBattleCry()</a:t>
              </a:r>
            </a:p>
          </p:txBody>
        </p:sp>
      </p:grpSp>
      <p:sp>
        <p:nvSpPr>
          <p:cNvPr id="63494" name="Line 20"/>
          <p:cNvSpPr>
            <a:spLocks noChangeShapeType="1"/>
          </p:cNvSpPr>
          <p:nvPr/>
        </p:nvSpPr>
        <p:spPr bwMode="auto">
          <a:xfrm flipV="1">
            <a:off x="3124200" y="3276600"/>
            <a:ext cx="25146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dirty="0"/>
          </a:p>
        </p:txBody>
      </p:sp>
      <p:grpSp>
        <p:nvGrpSpPr>
          <p:cNvPr id="63495" name="Group 21"/>
          <p:cNvGrpSpPr>
            <a:grpSpLocks/>
          </p:cNvGrpSpPr>
          <p:nvPr/>
        </p:nvGrpSpPr>
        <p:grpSpPr bwMode="auto">
          <a:xfrm>
            <a:off x="3352800" y="1392235"/>
            <a:ext cx="2286000" cy="1122364"/>
            <a:chOff x="2112" y="1059"/>
            <a:chExt cx="1344" cy="504"/>
          </a:xfrm>
        </p:grpSpPr>
        <p:sp>
          <p:nvSpPr>
            <p:cNvPr id="4" name="Rectangle 3"/>
            <p:cNvSpPr/>
            <p:nvPr/>
          </p:nvSpPr>
          <p:spPr>
            <a:xfrm>
              <a:off x="2112" y="1059"/>
              <a:ext cx="1344" cy="504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r>
                <a:rPr lang="en-US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StarShip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2120" y="1275"/>
              <a:ext cx="1056" cy="198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+attack</a:t>
              </a:r>
              <a:r>
                <a:rPr lang="en-US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()</a:t>
              </a:r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2112" y="1257"/>
              <a:ext cx="134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" name="Straight Connector 11"/>
          <p:cNvCxnSpPr>
            <a:stCxn id="11" idx="3"/>
          </p:cNvCxnSpPr>
          <p:nvPr/>
        </p:nvCxnSpPr>
        <p:spPr bwMode="auto">
          <a:xfrm>
            <a:off x="3124200" y="3276600"/>
            <a:ext cx="0" cy="482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Isosceles Triangle 10"/>
          <p:cNvSpPr/>
          <p:nvPr/>
        </p:nvSpPr>
        <p:spPr bwMode="auto">
          <a:xfrm>
            <a:off x="4267200" y="2514600"/>
            <a:ext cx="292100" cy="266700"/>
          </a:xfrm>
          <a:prstGeom prst="triangl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" name="Straight Connector 11"/>
          <p:cNvCxnSpPr>
            <a:stCxn id="11" idx="3"/>
          </p:cNvCxnSpPr>
          <p:nvPr/>
        </p:nvCxnSpPr>
        <p:spPr bwMode="auto">
          <a:xfrm>
            <a:off x="5638800" y="3276600"/>
            <a:ext cx="0" cy="482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1950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92075" tIns="46038" rIns="92075" bIns="46038"/>
          <a:lstStyle/>
          <a:p>
            <a:r>
              <a:rPr lang="en-US" altLang="en-US" sz="3200" dirty="0" smtClean="0"/>
              <a:t>Casting And Inheritance (Up)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838200"/>
          </a:xfrm>
        </p:spPr>
        <p:txBody>
          <a:bodyPr lIns="92075" tIns="46038" rIns="92075" bIns="46038"/>
          <a:lstStyle/>
          <a:p>
            <a:r>
              <a:rPr lang="en-US" altLang="en-US" sz="2400" dirty="0" smtClean="0"/>
              <a:t>Because the child class IS-A parent class you can substitute instances of a subclass for instances of a superclass.</a:t>
            </a:r>
          </a:p>
        </p:txBody>
      </p:sp>
      <p:grpSp>
        <p:nvGrpSpPr>
          <p:cNvPr id="101426" name="Group 50"/>
          <p:cNvGrpSpPr>
            <a:grpSpLocks/>
          </p:cNvGrpSpPr>
          <p:nvPr/>
        </p:nvGrpSpPr>
        <p:grpSpPr bwMode="auto">
          <a:xfrm>
            <a:off x="990600" y="5718340"/>
            <a:ext cx="2819400" cy="1190625"/>
            <a:chOff x="552" y="3612"/>
            <a:chExt cx="1776" cy="750"/>
          </a:xfrm>
        </p:grpSpPr>
        <p:sp>
          <p:nvSpPr>
            <p:cNvPr id="64541" name="Text Box 21"/>
            <p:cNvSpPr txBox="1">
              <a:spLocks noChangeArrowheads="1"/>
            </p:cNvSpPr>
            <p:nvPr/>
          </p:nvSpPr>
          <p:spPr bwMode="auto">
            <a:xfrm>
              <a:off x="944" y="3798"/>
              <a:ext cx="1384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B050"/>
                  </a:solidFill>
                  <a:latin typeface="Arial" charset="0"/>
                </a:rPr>
                <a:t>You can substitute a </a:t>
              </a:r>
              <a:r>
                <a:rPr lang="en-US" altLang="en-US" sz="1800" b="1" dirty="0">
                  <a:solidFill>
                    <a:srgbClr val="00B050"/>
                  </a:solidFill>
                  <a:latin typeface="Consolas" pitchFamily="49" charset="0"/>
                </a:rPr>
                <a:t>FedStarShip</a:t>
              </a:r>
              <a:r>
                <a:rPr lang="en-US" altLang="en-US" sz="1600" b="1" dirty="0">
                  <a:solidFill>
                    <a:srgbClr val="00B050"/>
                  </a:solidFill>
                  <a:latin typeface="Arial" charset="0"/>
                </a:rPr>
                <a:t> for a </a:t>
              </a:r>
              <a:r>
                <a:rPr lang="en-US" altLang="en-US" sz="1800" b="1" dirty="0">
                  <a:solidFill>
                    <a:srgbClr val="00B050"/>
                  </a:solidFill>
                  <a:latin typeface="Consolas" pitchFamily="49" charset="0"/>
                </a:rPr>
                <a:t>StarShip</a:t>
              </a:r>
            </a:p>
          </p:txBody>
        </p:sp>
        <p:cxnSp>
          <p:nvCxnSpPr>
            <p:cNvPr id="64542" name="AutoShape 22"/>
            <p:cNvCxnSpPr>
              <a:cxnSpLocks noChangeShapeType="1"/>
              <a:stCxn id="64541" idx="1"/>
              <a:endCxn id="13" idx="2"/>
            </p:cNvCxnSpPr>
            <p:nvPr/>
          </p:nvCxnSpPr>
          <p:spPr bwMode="auto">
            <a:xfrm flipH="1" flipV="1">
              <a:off x="552" y="3612"/>
              <a:ext cx="392" cy="468"/>
            </a:xfrm>
            <a:prstGeom prst="straightConnector1">
              <a:avLst/>
            </a:prstGeom>
            <a:noFill/>
            <a:ln w="12700">
              <a:solidFill>
                <a:srgbClr val="00B05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" name="Group 23"/>
          <p:cNvGrpSpPr>
            <a:grpSpLocks/>
          </p:cNvGrpSpPr>
          <p:nvPr/>
        </p:nvGrpSpPr>
        <p:grpSpPr bwMode="auto">
          <a:xfrm>
            <a:off x="4953000" y="4114800"/>
            <a:ext cx="3460750" cy="895350"/>
            <a:chOff x="3152" y="3112"/>
            <a:chExt cx="2180" cy="564"/>
          </a:xfrm>
        </p:grpSpPr>
        <p:sp>
          <p:nvSpPr>
            <p:cNvPr id="64539" name="Text Box 24"/>
            <p:cNvSpPr txBox="1">
              <a:spLocks noChangeArrowheads="1"/>
            </p:cNvSpPr>
            <p:nvPr/>
          </p:nvSpPr>
          <p:spPr bwMode="auto">
            <a:xfrm>
              <a:off x="3902" y="3112"/>
              <a:ext cx="1430" cy="5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3600" tIns="46800" rIns="93600" bIns="46800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B050"/>
                  </a:solidFill>
                  <a:latin typeface="Arial" charset="0"/>
                </a:rPr>
                <a:t>You can substitute a </a:t>
              </a:r>
              <a:r>
                <a:rPr lang="en-US" altLang="en-US" sz="1800" b="1" dirty="0">
                  <a:solidFill>
                    <a:srgbClr val="00B050"/>
                  </a:solidFill>
                  <a:latin typeface="Consolas" pitchFamily="49" charset="0"/>
                </a:rPr>
                <a:t>KlingStarShip</a:t>
              </a:r>
              <a:r>
                <a:rPr lang="en-US" altLang="en-US" sz="1600" b="1" dirty="0">
                  <a:solidFill>
                    <a:srgbClr val="00B050"/>
                  </a:solidFill>
                  <a:latin typeface="Arial" charset="0"/>
                </a:rPr>
                <a:t> for a </a:t>
              </a:r>
              <a:r>
                <a:rPr lang="en-US" altLang="en-US" sz="1800" b="1" dirty="0">
                  <a:solidFill>
                    <a:srgbClr val="00B050"/>
                  </a:solidFill>
                  <a:latin typeface="Consolas" pitchFamily="49" charset="0"/>
                </a:rPr>
                <a:t>StarShip</a:t>
              </a:r>
            </a:p>
          </p:txBody>
        </p:sp>
        <p:cxnSp>
          <p:nvCxnSpPr>
            <p:cNvPr id="64540" name="AutoShape 25"/>
            <p:cNvCxnSpPr>
              <a:cxnSpLocks noChangeShapeType="1"/>
              <a:stCxn id="64539" idx="1"/>
            </p:cNvCxnSpPr>
            <p:nvPr/>
          </p:nvCxnSpPr>
          <p:spPr bwMode="auto">
            <a:xfrm flipH="1">
              <a:off x="3152" y="3394"/>
              <a:ext cx="750" cy="195"/>
            </a:xfrm>
            <a:prstGeom prst="straightConnector1">
              <a:avLst/>
            </a:prstGeom>
            <a:noFill/>
            <a:ln w="12700">
              <a:solidFill>
                <a:srgbClr val="00B05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219162" name="Line 26"/>
          <p:cNvSpPr>
            <a:spLocks noChangeShapeType="1"/>
          </p:cNvSpPr>
          <p:nvPr/>
        </p:nvSpPr>
        <p:spPr bwMode="auto">
          <a:xfrm flipH="1" flipV="1">
            <a:off x="8763000" y="2819400"/>
            <a:ext cx="0" cy="3527425"/>
          </a:xfrm>
          <a:prstGeom prst="line">
            <a:avLst/>
          </a:prstGeom>
          <a:noFill/>
          <a:ln w="50800">
            <a:solidFill>
              <a:srgbClr val="00B05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600" tIns="46800" rIns="93600" bIns="46800">
            <a:spAutoFit/>
          </a:bodyPr>
          <a:lstStyle/>
          <a:p>
            <a:endParaRPr lang="en-US" dirty="0"/>
          </a:p>
        </p:txBody>
      </p:sp>
      <p:sp>
        <p:nvSpPr>
          <p:cNvPr id="101403" name="Text Box 27"/>
          <p:cNvSpPr txBox="1">
            <a:spLocks noChangeArrowheads="1"/>
          </p:cNvSpPr>
          <p:nvPr/>
        </p:nvSpPr>
        <p:spPr bwMode="auto">
          <a:xfrm>
            <a:off x="7808687" y="3751490"/>
            <a:ext cx="64225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99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CA" altLang="en-US" sz="2400" b="1" dirty="0">
                <a:solidFill>
                  <a:srgbClr val="00B050"/>
                </a:solidFill>
              </a:rPr>
              <a:t>√</a:t>
            </a: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3112770" y="3823439"/>
            <a:ext cx="0" cy="5207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521" name="Group 32"/>
          <p:cNvGrpSpPr>
            <a:grpSpLocks/>
          </p:cNvGrpSpPr>
          <p:nvPr/>
        </p:nvGrpSpPr>
        <p:grpSpPr bwMode="auto">
          <a:xfrm>
            <a:off x="114300" y="4749168"/>
            <a:ext cx="2133600" cy="1116013"/>
            <a:chOff x="760" y="2048"/>
            <a:chExt cx="1344" cy="616"/>
          </a:xfrm>
        </p:grpSpPr>
        <p:grpSp>
          <p:nvGrpSpPr>
            <p:cNvPr id="64535" name="Group 8"/>
            <p:cNvGrpSpPr>
              <a:grpSpLocks/>
            </p:cNvGrpSpPr>
            <p:nvPr/>
          </p:nvGrpSpPr>
          <p:grpSpPr bwMode="auto">
            <a:xfrm>
              <a:off x="760" y="2048"/>
              <a:ext cx="1344" cy="616"/>
              <a:chOff x="3390900" y="4546600"/>
              <a:chExt cx="2133600" cy="977900"/>
            </a:xfrm>
          </p:grpSpPr>
          <p:sp>
            <p:nvSpPr>
              <p:cNvPr id="8" name="Rectangle 7"/>
              <p:cNvSpPr/>
              <p:nvPr/>
            </p:nvSpPr>
            <p:spPr bwMode="auto">
              <a:xfrm>
                <a:off x="3390900" y="4546600"/>
                <a:ext cx="2133600" cy="97790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FedStarShip</a:t>
                </a:r>
              </a:p>
            </p:txBody>
          </p:sp>
          <p:cxnSp>
            <p:nvCxnSpPr>
              <p:cNvPr id="2" name="Straight Connector 8"/>
              <p:cNvCxnSpPr/>
              <p:nvPr/>
            </p:nvCxnSpPr>
            <p:spPr bwMode="auto">
              <a:xfrm>
                <a:off x="3390900" y="4902664"/>
                <a:ext cx="21336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Rectangle 12"/>
            <p:cNvSpPr/>
            <p:nvPr/>
          </p:nvSpPr>
          <p:spPr>
            <a:xfrm>
              <a:off x="784" y="2283"/>
              <a:ext cx="1056" cy="30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+attack</a:t>
              </a:r>
              <a:r>
                <a:rPr lang="en-US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()</a:t>
              </a:r>
            </a:p>
            <a:p>
              <a:pPr>
                <a:spcBef>
                  <a:spcPts val="600"/>
                </a:spcBef>
                <a:defRPr/>
              </a:pPr>
              <a:r>
                <a:rPr lang="en-US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+regenerate()</a:t>
              </a:r>
              <a:endParaRPr 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4522" name="Group 37"/>
          <p:cNvGrpSpPr>
            <a:grpSpLocks/>
          </p:cNvGrpSpPr>
          <p:nvPr/>
        </p:nvGrpSpPr>
        <p:grpSpPr bwMode="auto">
          <a:xfrm>
            <a:off x="3886200" y="4795838"/>
            <a:ext cx="2133600" cy="1460500"/>
            <a:chOff x="3192" y="2104"/>
            <a:chExt cx="1344" cy="920"/>
          </a:xfrm>
        </p:grpSpPr>
        <p:grpSp>
          <p:nvGrpSpPr>
            <p:cNvPr id="64531" name="Group 2"/>
            <p:cNvGrpSpPr>
              <a:grpSpLocks/>
            </p:cNvGrpSpPr>
            <p:nvPr/>
          </p:nvGrpSpPr>
          <p:grpSpPr bwMode="auto">
            <a:xfrm>
              <a:off x="3192" y="2104"/>
              <a:ext cx="1344" cy="920"/>
              <a:chOff x="5067300" y="3340100"/>
              <a:chExt cx="2133600" cy="1460500"/>
            </a:xfrm>
          </p:grpSpPr>
          <p:sp>
            <p:nvSpPr>
              <p:cNvPr id="15" name="Rectangle 14"/>
              <p:cNvSpPr/>
              <p:nvPr/>
            </p:nvSpPr>
            <p:spPr bwMode="auto">
              <a:xfrm>
                <a:off x="5067300" y="3340100"/>
                <a:ext cx="2133600" cy="146050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>
                <a:lvl1pPr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KlingStarShip</a:t>
                </a:r>
              </a:p>
            </p:txBody>
          </p:sp>
          <p:cxnSp>
            <p:nvCxnSpPr>
              <p:cNvPr id="16" name="Straight Connector 15"/>
              <p:cNvCxnSpPr/>
              <p:nvPr/>
            </p:nvCxnSpPr>
            <p:spPr bwMode="auto">
              <a:xfrm>
                <a:off x="5067300" y="3816350"/>
                <a:ext cx="21336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Rectangle 16"/>
            <p:cNvSpPr/>
            <p:nvPr/>
          </p:nvSpPr>
          <p:spPr>
            <a:xfrm>
              <a:off x="3202" y="2434"/>
              <a:ext cx="1060" cy="323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+attack()</a:t>
              </a:r>
            </a:p>
            <a:p>
              <a:pPr>
                <a:spcBef>
                  <a:spcPts val="600"/>
                </a:spcBef>
                <a:defRPr/>
              </a:pPr>
              <a:r>
                <a:rPr 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+utterBattleCry()</a:t>
              </a:r>
            </a:p>
          </p:txBody>
        </p:sp>
      </p:grpSp>
      <p:sp>
        <p:nvSpPr>
          <p:cNvPr id="64523" name="Line 42"/>
          <p:cNvSpPr>
            <a:spLocks noChangeShapeType="1"/>
          </p:cNvSpPr>
          <p:nvPr/>
        </p:nvSpPr>
        <p:spPr bwMode="auto">
          <a:xfrm flipV="1">
            <a:off x="1173479" y="4344139"/>
            <a:ext cx="3799841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dirty="0"/>
          </a:p>
        </p:txBody>
      </p:sp>
      <p:cxnSp>
        <p:nvCxnSpPr>
          <p:cNvPr id="3" name="Straight Connector 11"/>
          <p:cNvCxnSpPr/>
          <p:nvPr/>
        </p:nvCxnSpPr>
        <p:spPr bwMode="auto">
          <a:xfrm>
            <a:off x="1173479" y="4344139"/>
            <a:ext cx="1" cy="40502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Isosceles Triangle 10"/>
          <p:cNvSpPr/>
          <p:nvPr/>
        </p:nvSpPr>
        <p:spPr bwMode="auto">
          <a:xfrm>
            <a:off x="2966720" y="3642889"/>
            <a:ext cx="292100" cy="266700"/>
          </a:xfrm>
          <a:prstGeom prst="triangl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" name="Straight Connector 11"/>
          <p:cNvCxnSpPr>
            <a:stCxn id="64523" idx="1"/>
          </p:cNvCxnSpPr>
          <p:nvPr/>
        </p:nvCxnSpPr>
        <p:spPr bwMode="auto">
          <a:xfrm flipH="1">
            <a:off x="4963160" y="4344138"/>
            <a:ext cx="10160" cy="4517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9" name="Group 48"/>
          <p:cNvGrpSpPr/>
          <p:nvPr/>
        </p:nvGrpSpPr>
        <p:grpSpPr>
          <a:xfrm>
            <a:off x="8025560" y="164149"/>
            <a:ext cx="1044388" cy="981635"/>
            <a:chOff x="609600" y="1752600"/>
            <a:chExt cx="1295400" cy="1219200"/>
          </a:xfrm>
        </p:grpSpPr>
        <p:sp>
          <p:nvSpPr>
            <p:cNvPr id="50" name="Oval 49"/>
            <p:cNvSpPr/>
            <p:nvPr/>
          </p:nvSpPr>
          <p:spPr>
            <a:xfrm>
              <a:off x="609600" y="1752600"/>
              <a:ext cx="1295400" cy="1219200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51" name="Freeform 50"/>
            <p:cNvSpPr/>
            <p:nvPr/>
          </p:nvSpPr>
          <p:spPr>
            <a:xfrm>
              <a:off x="860612" y="2097741"/>
              <a:ext cx="172122" cy="96819"/>
            </a:xfrm>
            <a:custGeom>
              <a:avLst/>
              <a:gdLst>
                <a:gd name="connsiteX0" fmla="*/ 0 w 172122"/>
                <a:gd name="connsiteY0" fmla="*/ 96819 h 96819"/>
                <a:gd name="connsiteX1" fmla="*/ 21515 w 172122"/>
                <a:gd name="connsiteY1" fmla="*/ 43031 h 96819"/>
                <a:gd name="connsiteX2" fmla="*/ 64546 w 172122"/>
                <a:gd name="connsiteY2" fmla="*/ 0 h 96819"/>
                <a:gd name="connsiteX3" fmla="*/ 161364 w 172122"/>
                <a:gd name="connsiteY3" fmla="*/ 43031 h 96819"/>
                <a:gd name="connsiteX4" fmla="*/ 172122 w 172122"/>
                <a:gd name="connsiteY4" fmla="*/ 64546 h 968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122" h="96819">
                  <a:moveTo>
                    <a:pt x="0" y="96819"/>
                  </a:moveTo>
                  <a:cubicBezTo>
                    <a:pt x="7172" y="78890"/>
                    <a:pt x="10803" y="59098"/>
                    <a:pt x="21515" y="43031"/>
                  </a:cubicBezTo>
                  <a:cubicBezTo>
                    <a:pt x="32767" y="26153"/>
                    <a:pt x="64546" y="0"/>
                    <a:pt x="64546" y="0"/>
                  </a:cubicBezTo>
                  <a:cubicBezTo>
                    <a:pt x="116868" y="14949"/>
                    <a:pt x="134108" y="6689"/>
                    <a:pt x="161364" y="43031"/>
                  </a:cubicBezTo>
                  <a:cubicBezTo>
                    <a:pt x="166175" y="49446"/>
                    <a:pt x="168536" y="57374"/>
                    <a:pt x="172122" y="64546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921407" y="2431228"/>
              <a:ext cx="602428" cy="247426"/>
            </a:xfrm>
            <a:custGeom>
              <a:avLst/>
              <a:gdLst>
                <a:gd name="connsiteX0" fmla="*/ 0 w 602428"/>
                <a:gd name="connsiteY0" fmla="*/ 0 h 247426"/>
                <a:gd name="connsiteX1" fmla="*/ 10757 w 602428"/>
                <a:gd name="connsiteY1" fmla="*/ 172123 h 247426"/>
                <a:gd name="connsiteX2" fmla="*/ 32273 w 602428"/>
                <a:gd name="connsiteY2" fmla="*/ 193638 h 247426"/>
                <a:gd name="connsiteX3" fmla="*/ 53788 w 602428"/>
                <a:gd name="connsiteY3" fmla="*/ 225911 h 247426"/>
                <a:gd name="connsiteX4" fmla="*/ 118334 w 602428"/>
                <a:gd name="connsiteY4" fmla="*/ 247426 h 247426"/>
                <a:gd name="connsiteX5" fmla="*/ 462578 w 602428"/>
                <a:gd name="connsiteY5" fmla="*/ 236668 h 247426"/>
                <a:gd name="connsiteX6" fmla="*/ 494851 w 602428"/>
                <a:gd name="connsiteY6" fmla="*/ 225911 h 247426"/>
                <a:gd name="connsiteX7" fmla="*/ 516367 w 602428"/>
                <a:gd name="connsiteY7" fmla="*/ 193638 h 247426"/>
                <a:gd name="connsiteX8" fmla="*/ 602428 w 602428"/>
                <a:gd name="connsiteY8" fmla="*/ 96819 h 247426"/>
                <a:gd name="connsiteX9" fmla="*/ 580913 w 602428"/>
                <a:gd name="connsiteY9" fmla="*/ 0 h 247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02428" h="247426">
                  <a:moveTo>
                    <a:pt x="0" y="0"/>
                  </a:moveTo>
                  <a:cubicBezTo>
                    <a:pt x="3586" y="57374"/>
                    <a:pt x="1306" y="115419"/>
                    <a:pt x="10757" y="172123"/>
                  </a:cubicBezTo>
                  <a:cubicBezTo>
                    <a:pt x="12424" y="182128"/>
                    <a:pt x="25937" y="185718"/>
                    <a:pt x="32273" y="193638"/>
                  </a:cubicBezTo>
                  <a:cubicBezTo>
                    <a:pt x="40350" y="203734"/>
                    <a:pt x="42824" y="219059"/>
                    <a:pt x="53788" y="225911"/>
                  </a:cubicBezTo>
                  <a:cubicBezTo>
                    <a:pt x="73020" y="237931"/>
                    <a:pt x="118334" y="247426"/>
                    <a:pt x="118334" y="247426"/>
                  </a:cubicBezTo>
                  <a:cubicBezTo>
                    <a:pt x="233082" y="243840"/>
                    <a:pt x="347961" y="243217"/>
                    <a:pt x="462578" y="236668"/>
                  </a:cubicBezTo>
                  <a:cubicBezTo>
                    <a:pt x="473899" y="236021"/>
                    <a:pt x="485996" y="232995"/>
                    <a:pt x="494851" y="225911"/>
                  </a:cubicBezTo>
                  <a:cubicBezTo>
                    <a:pt x="504947" y="217834"/>
                    <a:pt x="507777" y="203301"/>
                    <a:pt x="516367" y="193638"/>
                  </a:cubicBezTo>
                  <a:cubicBezTo>
                    <a:pt x="614614" y="83111"/>
                    <a:pt x="553600" y="170063"/>
                    <a:pt x="602428" y="96819"/>
                  </a:cubicBezTo>
                  <a:cubicBezTo>
                    <a:pt x="580043" y="7279"/>
                    <a:pt x="580913" y="40328"/>
                    <a:pt x="580913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1420224" y="2076023"/>
              <a:ext cx="145518" cy="74830"/>
            </a:xfrm>
            <a:custGeom>
              <a:avLst/>
              <a:gdLst>
                <a:gd name="connsiteX0" fmla="*/ 0 w 145518"/>
                <a:gd name="connsiteY0" fmla="*/ 74830 h 74830"/>
                <a:gd name="connsiteX1" fmla="*/ 11502 w 145518"/>
                <a:gd name="connsiteY1" fmla="*/ 46075 h 74830"/>
                <a:gd name="connsiteX2" fmla="*/ 23004 w 145518"/>
                <a:gd name="connsiteY2" fmla="*/ 23071 h 74830"/>
                <a:gd name="connsiteX3" fmla="*/ 28755 w 145518"/>
                <a:gd name="connsiteY3" fmla="*/ 5819 h 74830"/>
                <a:gd name="connsiteX4" fmla="*/ 46008 w 145518"/>
                <a:gd name="connsiteY4" fmla="*/ 68 h 74830"/>
                <a:gd name="connsiteX5" fmla="*/ 143774 w 145518"/>
                <a:gd name="connsiteY5" fmla="*/ 74830 h 748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5518" h="74830">
                  <a:moveTo>
                    <a:pt x="0" y="74830"/>
                  </a:moveTo>
                  <a:cubicBezTo>
                    <a:pt x="3834" y="65245"/>
                    <a:pt x="7309" y="55509"/>
                    <a:pt x="11502" y="46075"/>
                  </a:cubicBezTo>
                  <a:cubicBezTo>
                    <a:pt x="14984" y="38241"/>
                    <a:pt x="19627" y="30951"/>
                    <a:pt x="23004" y="23071"/>
                  </a:cubicBezTo>
                  <a:cubicBezTo>
                    <a:pt x="25392" y="17499"/>
                    <a:pt x="24469" y="10105"/>
                    <a:pt x="28755" y="5819"/>
                  </a:cubicBezTo>
                  <a:cubicBezTo>
                    <a:pt x="33042" y="1533"/>
                    <a:pt x="40257" y="1985"/>
                    <a:pt x="46008" y="68"/>
                  </a:cubicBezTo>
                  <a:cubicBezTo>
                    <a:pt x="166738" y="7170"/>
                    <a:pt x="143774" y="-26826"/>
                    <a:pt x="143774" y="7483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64524" name="Group 43"/>
          <p:cNvGrpSpPr>
            <a:grpSpLocks/>
          </p:cNvGrpSpPr>
          <p:nvPr/>
        </p:nvGrpSpPr>
        <p:grpSpPr bwMode="auto">
          <a:xfrm>
            <a:off x="1926227" y="2511262"/>
            <a:ext cx="2373086" cy="1119315"/>
            <a:chOff x="2112" y="1097"/>
            <a:chExt cx="1344" cy="478"/>
          </a:xfrm>
        </p:grpSpPr>
        <p:sp>
          <p:nvSpPr>
            <p:cNvPr id="4" name="Rectangle 3"/>
            <p:cNvSpPr/>
            <p:nvPr/>
          </p:nvSpPr>
          <p:spPr>
            <a:xfrm>
              <a:off x="2112" y="1097"/>
              <a:ext cx="1344" cy="478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r>
                <a:rPr lang="en-US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StarShip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2151" y="1281"/>
              <a:ext cx="1056" cy="198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+attack</a:t>
              </a:r>
              <a:r>
                <a:rPr lang="en-US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()</a:t>
              </a:r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2112" y="1297"/>
              <a:ext cx="134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97660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1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1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191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91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01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9162" grpId="0" animBg="1"/>
      <p:bldP spid="1014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92075" tIns="46038" rIns="92075" bIns="46038"/>
          <a:lstStyle/>
          <a:p>
            <a:r>
              <a:rPr lang="en-US" altLang="en-US" sz="3200" dirty="0" smtClean="0"/>
              <a:t>Casting And Inheritance (Down)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600200"/>
            <a:ext cx="8229600" cy="838200"/>
          </a:xfrm>
        </p:spPr>
        <p:txBody>
          <a:bodyPr lIns="92075" tIns="46038" rIns="92075" bIns="46038"/>
          <a:lstStyle/>
          <a:p>
            <a:pPr>
              <a:lnSpc>
                <a:spcPct val="80000"/>
              </a:lnSpc>
            </a:pPr>
            <a:r>
              <a:rPr lang="en-US" altLang="en-US" sz="2400" dirty="0" smtClean="0"/>
              <a:t>You cannot substitute instances of a superclass for instances of a subclass</a:t>
            </a:r>
          </a:p>
          <a:p>
            <a:pPr lvl="1">
              <a:lnSpc>
                <a:spcPct val="80000"/>
              </a:lnSpc>
            </a:pPr>
            <a:r>
              <a:rPr lang="en-US" altLang="en-US" sz="2000" dirty="0" smtClean="0"/>
              <a:t>Why?</a:t>
            </a:r>
          </a:p>
        </p:txBody>
      </p:sp>
      <p:grpSp>
        <p:nvGrpSpPr>
          <p:cNvPr id="103457" name="Group 33"/>
          <p:cNvGrpSpPr>
            <a:grpSpLocks/>
          </p:cNvGrpSpPr>
          <p:nvPr/>
        </p:nvGrpSpPr>
        <p:grpSpPr bwMode="auto">
          <a:xfrm>
            <a:off x="2667000" y="3200400"/>
            <a:ext cx="4953000" cy="914400"/>
            <a:chOff x="1680" y="2016"/>
            <a:chExt cx="3120" cy="576"/>
          </a:xfrm>
        </p:grpSpPr>
        <p:sp>
          <p:nvSpPr>
            <p:cNvPr id="65562" name="Text Box 24"/>
            <p:cNvSpPr txBox="1">
              <a:spLocks noChangeArrowheads="1"/>
            </p:cNvSpPr>
            <p:nvPr/>
          </p:nvSpPr>
          <p:spPr bwMode="auto">
            <a:xfrm>
              <a:off x="2688" y="2016"/>
              <a:ext cx="2112" cy="5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3600" tIns="46800" rIns="93600" bIns="46800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>
                <a:spcBef>
                  <a:spcPct val="5000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FF0000"/>
                  </a:solidFill>
                  <a:latin typeface="Arial" charset="0"/>
                </a:rPr>
                <a:t>You cannot substitute a </a:t>
              </a:r>
              <a:r>
                <a:rPr lang="en-US" altLang="en-US" sz="1800" b="1" dirty="0">
                  <a:solidFill>
                    <a:srgbClr val="FF0000"/>
                  </a:solidFill>
                  <a:latin typeface="Consolas" pitchFamily="49" charset="0"/>
                </a:rPr>
                <a:t>StarShip</a:t>
              </a:r>
              <a:r>
                <a:rPr lang="en-US" altLang="en-US" sz="1600" b="1" dirty="0">
                  <a:solidFill>
                    <a:srgbClr val="FF0000"/>
                  </a:solidFill>
                  <a:latin typeface="Arial" charset="0"/>
                </a:rPr>
                <a:t> for a </a:t>
              </a:r>
              <a:r>
                <a:rPr lang="en-US" altLang="en-US" sz="1800" b="1" dirty="0">
                  <a:solidFill>
                    <a:srgbClr val="FF0000"/>
                  </a:solidFill>
                  <a:latin typeface="Consolas" pitchFamily="49" charset="0"/>
                </a:rPr>
                <a:t>FedStarShip</a:t>
              </a:r>
              <a:r>
                <a:rPr lang="en-US" altLang="en-US" sz="1600" b="1" dirty="0">
                  <a:solidFill>
                    <a:srgbClr val="FF0000"/>
                  </a:solidFill>
                  <a:latin typeface="Arial" charset="0"/>
                </a:rPr>
                <a:t> or a </a:t>
              </a:r>
              <a:r>
                <a:rPr lang="en-US" altLang="en-US" sz="1800" b="1" dirty="0">
                  <a:solidFill>
                    <a:srgbClr val="FF0000"/>
                  </a:solidFill>
                  <a:latin typeface="Consolas" pitchFamily="49" charset="0"/>
                </a:rPr>
                <a:t>KlingStarShip</a:t>
              </a:r>
            </a:p>
          </p:txBody>
        </p:sp>
        <p:cxnSp>
          <p:nvCxnSpPr>
            <p:cNvPr id="65563" name="AutoShape 25"/>
            <p:cNvCxnSpPr>
              <a:cxnSpLocks noChangeShapeType="1"/>
            </p:cNvCxnSpPr>
            <p:nvPr/>
          </p:nvCxnSpPr>
          <p:spPr bwMode="auto">
            <a:xfrm flipH="1">
              <a:off x="1680" y="2304"/>
              <a:ext cx="1056" cy="288"/>
            </a:xfrm>
            <a:prstGeom prst="straightConnector1">
              <a:avLst/>
            </a:prstGeom>
            <a:noFill/>
            <a:ln w="12700">
              <a:solidFill>
                <a:srgbClr val="FF0000"/>
              </a:solidFill>
              <a:prstDash val="lg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2" name="Straight Connector 11"/>
          <p:cNvCxnSpPr>
            <a:stCxn id="11" idx="3"/>
          </p:cNvCxnSpPr>
          <p:nvPr/>
        </p:nvCxnSpPr>
        <p:spPr bwMode="auto">
          <a:xfrm>
            <a:off x="2667000" y="3729038"/>
            <a:ext cx="0" cy="5588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5542" name="Group 13"/>
          <p:cNvGrpSpPr>
            <a:grpSpLocks/>
          </p:cNvGrpSpPr>
          <p:nvPr/>
        </p:nvGrpSpPr>
        <p:grpSpPr bwMode="auto">
          <a:xfrm>
            <a:off x="0" y="4719638"/>
            <a:ext cx="2133600" cy="1223962"/>
            <a:chOff x="760" y="2048"/>
            <a:chExt cx="1344" cy="616"/>
          </a:xfrm>
        </p:grpSpPr>
        <p:grpSp>
          <p:nvGrpSpPr>
            <p:cNvPr id="65558" name="Group 8"/>
            <p:cNvGrpSpPr>
              <a:grpSpLocks/>
            </p:cNvGrpSpPr>
            <p:nvPr/>
          </p:nvGrpSpPr>
          <p:grpSpPr bwMode="auto">
            <a:xfrm>
              <a:off x="760" y="2048"/>
              <a:ext cx="1344" cy="616"/>
              <a:chOff x="3390900" y="4546600"/>
              <a:chExt cx="2133600" cy="977900"/>
            </a:xfrm>
          </p:grpSpPr>
          <p:sp>
            <p:nvSpPr>
              <p:cNvPr id="8" name="Rectangle 7"/>
              <p:cNvSpPr/>
              <p:nvPr/>
            </p:nvSpPr>
            <p:spPr bwMode="auto">
              <a:xfrm>
                <a:off x="3390900" y="4546600"/>
                <a:ext cx="2133600" cy="97790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/>
              <a:p>
                <a:pPr algn="ctr">
                  <a:defRPr/>
                </a:pPr>
                <a:r>
                  <a:rPr lang="en-US" sz="2000" dirty="0"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FedStarShip</a:t>
                </a:r>
              </a:p>
            </p:txBody>
          </p:sp>
          <p:cxnSp>
            <p:nvCxnSpPr>
              <p:cNvPr id="9" name="Straight Connector 8"/>
              <p:cNvCxnSpPr/>
              <p:nvPr/>
            </p:nvCxnSpPr>
            <p:spPr bwMode="auto">
              <a:xfrm>
                <a:off x="3390900" y="4913264"/>
                <a:ext cx="21336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Rectangle 12"/>
            <p:cNvSpPr/>
            <p:nvPr/>
          </p:nvSpPr>
          <p:spPr>
            <a:xfrm>
              <a:off x="864" y="2393"/>
              <a:ext cx="1056" cy="198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+attack</a:t>
              </a:r>
              <a:r>
                <a:rPr lang="en-US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()</a:t>
              </a:r>
            </a:p>
            <a:p>
              <a:pPr>
                <a:spcBef>
                  <a:spcPts val="600"/>
                </a:spcBef>
                <a:defRPr/>
              </a:pPr>
              <a:r>
                <a:rPr lang="en-US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+regenerate</a:t>
              </a:r>
              <a:r>
                <a:rPr lang="en-US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()</a:t>
              </a:r>
              <a:endParaRPr lang="en-U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5543" name="Group 18"/>
          <p:cNvGrpSpPr>
            <a:grpSpLocks/>
          </p:cNvGrpSpPr>
          <p:nvPr/>
        </p:nvGrpSpPr>
        <p:grpSpPr bwMode="auto">
          <a:xfrm>
            <a:off x="3886200" y="4795838"/>
            <a:ext cx="2133600" cy="1460500"/>
            <a:chOff x="3192" y="2104"/>
            <a:chExt cx="1344" cy="920"/>
          </a:xfrm>
        </p:grpSpPr>
        <p:grpSp>
          <p:nvGrpSpPr>
            <p:cNvPr id="65554" name="Group 2"/>
            <p:cNvGrpSpPr>
              <a:grpSpLocks/>
            </p:cNvGrpSpPr>
            <p:nvPr/>
          </p:nvGrpSpPr>
          <p:grpSpPr bwMode="auto">
            <a:xfrm>
              <a:off x="3192" y="2104"/>
              <a:ext cx="1344" cy="920"/>
              <a:chOff x="5067300" y="3340100"/>
              <a:chExt cx="2133600" cy="1460500"/>
            </a:xfrm>
          </p:grpSpPr>
          <p:sp>
            <p:nvSpPr>
              <p:cNvPr id="15" name="Rectangle 14"/>
              <p:cNvSpPr/>
              <p:nvPr/>
            </p:nvSpPr>
            <p:spPr bwMode="auto">
              <a:xfrm>
                <a:off x="5067300" y="3340100"/>
                <a:ext cx="2133600" cy="1460500"/>
              </a:xfrm>
              <a:prstGeom prst="rect">
                <a:avLst/>
              </a:prstGeom>
              <a:solidFill>
                <a:srgbClr val="FFFFCC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/>
              <a:lstStyle>
                <a:lvl1pPr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1pPr>
                <a:lvl2pPr marL="742950" indent="-285750"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2pPr>
                <a:lvl3pPr marL="1143000" indent="-228600"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3pPr>
                <a:lvl4pPr marL="1600200" indent="-228600"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4pPr>
                <a:lvl5pPr marL="2057400" indent="-228600" eaLnBrk="0" hangingPunct="0"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alibri" pitchFamily="34" charset="0"/>
                    <a:cs typeface="Arial" charset="0"/>
                  </a:defRPr>
                </a:lvl9pPr>
              </a:lstStyle>
              <a:p>
                <a:pPr algn="ctr" eaLnBrk="1" hangingPunct="1">
                  <a:defRPr/>
                </a:pPr>
                <a:r>
                  <a:rPr lang="en-US" alt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KlingStarShip</a:t>
                </a:r>
              </a:p>
            </p:txBody>
          </p:sp>
          <p:cxnSp>
            <p:nvCxnSpPr>
              <p:cNvPr id="16" name="Straight Connector 15"/>
              <p:cNvCxnSpPr/>
              <p:nvPr/>
            </p:nvCxnSpPr>
            <p:spPr bwMode="auto">
              <a:xfrm>
                <a:off x="5067300" y="3816350"/>
                <a:ext cx="2133600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7" name="Rectangle 16"/>
            <p:cNvSpPr/>
            <p:nvPr/>
          </p:nvSpPr>
          <p:spPr>
            <a:xfrm>
              <a:off x="3296" y="2519"/>
              <a:ext cx="1056" cy="198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+attack()</a:t>
              </a:r>
            </a:p>
            <a:p>
              <a:pPr>
                <a:spcBef>
                  <a:spcPts val="600"/>
                </a:spcBef>
                <a:defRPr/>
              </a:pPr>
              <a:r>
                <a:rPr 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+utterBattleCry()</a:t>
              </a:r>
            </a:p>
          </p:txBody>
        </p:sp>
      </p:grpSp>
      <p:sp>
        <p:nvSpPr>
          <p:cNvPr id="65544" name="Line 23"/>
          <p:cNvSpPr>
            <a:spLocks noChangeShapeType="1"/>
          </p:cNvSpPr>
          <p:nvPr/>
        </p:nvSpPr>
        <p:spPr bwMode="auto">
          <a:xfrm flipV="1">
            <a:off x="990600" y="4262438"/>
            <a:ext cx="350520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dirty="0"/>
          </a:p>
        </p:txBody>
      </p:sp>
      <p:grpSp>
        <p:nvGrpSpPr>
          <p:cNvPr id="65545" name="Group 24"/>
          <p:cNvGrpSpPr>
            <a:grpSpLocks/>
          </p:cNvGrpSpPr>
          <p:nvPr/>
        </p:nvGrpSpPr>
        <p:grpSpPr bwMode="auto">
          <a:xfrm>
            <a:off x="1600200" y="2383745"/>
            <a:ext cx="2286000" cy="1104900"/>
            <a:chOff x="2112" y="1059"/>
            <a:chExt cx="1344" cy="504"/>
          </a:xfrm>
        </p:grpSpPr>
        <p:sp>
          <p:nvSpPr>
            <p:cNvPr id="4" name="Rectangle 3"/>
            <p:cNvSpPr/>
            <p:nvPr/>
          </p:nvSpPr>
          <p:spPr>
            <a:xfrm>
              <a:off x="2112" y="1059"/>
              <a:ext cx="1344" cy="504"/>
            </a:xfrm>
            <a:prstGeom prst="rect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algn="ctr">
                <a:defRPr/>
              </a:pPr>
              <a:r>
                <a:rPr lang="en-US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StarShip</a:t>
              </a:r>
            </a:p>
          </p:txBody>
        </p:sp>
        <p:sp>
          <p:nvSpPr>
            <p:cNvPr id="6" name="Rectangle 5"/>
            <p:cNvSpPr/>
            <p:nvPr/>
          </p:nvSpPr>
          <p:spPr>
            <a:xfrm>
              <a:off x="2122" y="1310"/>
              <a:ext cx="1056" cy="198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>
                <a:spcBef>
                  <a:spcPts val="600"/>
                </a:spcBef>
                <a:defRPr/>
              </a:pPr>
              <a:r>
                <a:rPr lang="en-US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+attack</a:t>
              </a:r>
              <a:r>
                <a:rPr lang="en-US" sz="1400" dirty="0" smtClean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()</a:t>
              </a:r>
            </a:p>
          </p:txBody>
        </p:sp>
        <p:cxnSp>
          <p:nvCxnSpPr>
            <p:cNvPr id="5" name="Straight Connector 4"/>
            <p:cNvCxnSpPr/>
            <p:nvPr/>
          </p:nvCxnSpPr>
          <p:spPr>
            <a:xfrm>
              <a:off x="2112" y="1274"/>
              <a:ext cx="134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" name="Straight Connector 11"/>
          <p:cNvCxnSpPr>
            <a:stCxn id="11" idx="3"/>
          </p:cNvCxnSpPr>
          <p:nvPr/>
        </p:nvCxnSpPr>
        <p:spPr bwMode="auto">
          <a:xfrm>
            <a:off x="990600" y="4262438"/>
            <a:ext cx="0" cy="482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Isosceles Triangle 10"/>
          <p:cNvSpPr/>
          <p:nvPr/>
        </p:nvSpPr>
        <p:spPr bwMode="auto">
          <a:xfrm>
            <a:off x="2514600" y="3500438"/>
            <a:ext cx="292100" cy="266700"/>
          </a:xfrm>
          <a:prstGeom prst="triangl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3" name="Straight Connector 11"/>
          <p:cNvCxnSpPr>
            <a:stCxn id="11" idx="3"/>
          </p:cNvCxnSpPr>
          <p:nvPr/>
        </p:nvCxnSpPr>
        <p:spPr bwMode="auto">
          <a:xfrm>
            <a:off x="4495800" y="4262438"/>
            <a:ext cx="0" cy="48260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187" name="Text Box 27"/>
          <p:cNvSpPr txBox="1">
            <a:spLocks noChangeArrowheads="1"/>
          </p:cNvSpPr>
          <p:nvPr/>
        </p:nvSpPr>
        <p:spPr bwMode="auto">
          <a:xfrm>
            <a:off x="8001000" y="3962400"/>
            <a:ext cx="30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600" tIns="46800" rIns="93600" bIns="46800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altLang="en-US" sz="2800" dirty="0">
                <a:solidFill>
                  <a:srgbClr val="FF0000"/>
                </a:solidFill>
                <a:latin typeface="Arial" charset="0"/>
              </a:rPr>
              <a:t>x</a:t>
            </a:r>
          </a:p>
        </p:txBody>
      </p:sp>
      <p:sp>
        <p:nvSpPr>
          <p:cNvPr id="220186" name="Line 26"/>
          <p:cNvSpPr>
            <a:spLocks noChangeShapeType="1"/>
          </p:cNvSpPr>
          <p:nvPr/>
        </p:nvSpPr>
        <p:spPr bwMode="auto">
          <a:xfrm>
            <a:off x="8382000" y="2362200"/>
            <a:ext cx="0" cy="388778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3600" tIns="46800" rIns="93600" bIns="46800">
            <a:spAutoFit/>
          </a:bodyPr>
          <a:lstStyle/>
          <a:p>
            <a:endParaRPr lang="en-US" dirty="0"/>
          </a:p>
        </p:txBody>
      </p:sp>
      <p:grpSp>
        <p:nvGrpSpPr>
          <p:cNvPr id="28" name="Group 27"/>
          <p:cNvGrpSpPr/>
          <p:nvPr/>
        </p:nvGrpSpPr>
        <p:grpSpPr>
          <a:xfrm>
            <a:off x="8153400" y="57011"/>
            <a:ext cx="948914" cy="1156703"/>
            <a:chOff x="-2362200" y="3410121"/>
            <a:chExt cx="1295400" cy="2076279"/>
          </a:xfrm>
        </p:grpSpPr>
        <p:sp>
          <p:nvSpPr>
            <p:cNvPr id="29" name="Oval 28"/>
            <p:cNvSpPr/>
            <p:nvPr/>
          </p:nvSpPr>
          <p:spPr>
            <a:xfrm>
              <a:off x="-2362200" y="4267200"/>
              <a:ext cx="1295400" cy="1219200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0" name="Freeform 29"/>
            <p:cNvSpPr/>
            <p:nvPr/>
          </p:nvSpPr>
          <p:spPr>
            <a:xfrm rot="10800000">
              <a:off x="-2015714" y="4945829"/>
              <a:ext cx="602428" cy="247426"/>
            </a:xfrm>
            <a:custGeom>
              <a:avLst/>
              <a:gdLst>
                <a:gd name="connsiteX0" fmla="*/ 0 w 602428"/>
                <a:gd name="connsiteY0" fmla="*/ 0 h 247426"/>
                <a:gd name="connsiteX1" fmla="*/ 10757 w 602428"/>
                <a:gd name="connsiteY1" fmla="*/ 172123 h 247426"/>
                <a:gd name="connsiteX2" fmla="*/ 32273 w 602428"/>
                <a:gd name="connsiteY2" fmla="*/ 193638 h 247426"/>
                <a:gd name="connsiteX3" fmla="*/ 53788 w 602428"/>
                <a:gd name="connsiteY3" fmla="*/ 225911 h 247426"/>
                <a:gd name="connsiteX4" fmla="*/ 118334 w 602428"/>
                <a:gd name="connsiteY4" fmla="*/ 247426 h 247426"/>
                <a:gd name="connsiteX5" fmla="*/ 462578 w 602428"/>
                <a:gd name="connsiteY5" fmla="*/ 236668 h 247426"/>
                <a:gd name="connsiteX6" fmla="*/ 494851 w 602428"/>
                <a:gd name="connsiteY6" fmla="*/ 225911 h 247426"/>
                <a:gd name="connsiteX7" fmla="*/ 516367 w 602428"/>
                <a:gd name="connsiteY7" fmla="*/ 193638 h 247426"/>
                <a:gd name="connsiteX8" fmla="*/ 602428 w 602428"/>
                <a:gd name="connsiteY8" fmla="*/ 96819 h 247426"/>
                <a:gd name="connsiteX9" fmla="*/ 580913 w 602428"/>
                <a:gd name="connsiteY9" fmla="*/ 0 h 247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602428" h="247426">
                  <a:moveTo>
                    <a:pt x="0" y="0"/>
                  </a:moveTo>
                  <a:cubicBezTo>
                    <a:pt x="3586" y="57374"/>
                    <a:pt x="1306" y="115419"/>
                    <a:pt x="10757" y="172123"/>
                  </a:cubicBezTo>
                  <a:cubicBezTo>
                    <a:pt x="12424" y="182128"/>
                    <a:pt x="25937" y="185718"/>
                    <a:pt x="32273" y="193638"/>
                  </a:cubicBezTo>
                  <a:cubicBezTo>
                    <a:pt x="40350" y="203734"/>
                    <a:pt x="42824" y="219059"/>
                    <a:pt x="53788" y="225911"/>
                  </a:cubicBezTo>
                  <a:cubicBezTo>
                    <a:pt x="73020" y="237931"/>
                    <a:pt x="118334" y="247426"/>
                    <a:pt x="118334" y="247426"/>
                  </a:cubicBezTo>
                  <a:cubicBezTo>
                    <a:pt x="233082" y="243840"/>
                    <a:pt x="347961" y="243217"/>
                    <a:pt x="462578" y="236668"/>
                  </a:cubicBezTo>
                  <a:cubicBezTo>
                    <a:pt x="473899" y="236021"/>
                    <a:pt x="485996" y="232995"/>
                    <a:pt x="494851" y="225911"/>
                  </a:cubicBezTo>
                  <a:cubicBezTo>
                    <a:pt x="504947" y="217834"/>
                    <a:pt x="507777" y="203301"/>
                    <a:pt x="516367" y="193638"/>
                  </a:cubicBezTo>
                  <a:cubicBezTo>
                    <a:pt x="614614" y="83111"/>
                    <a:pt x="553600" y="170063"/>
                    <a:pt x="602428" y="96819"/>
                  </a:cubicBezTo>
                  <a:cubicBezTo>
                    <a:pt x="580043" y="7279"/>
                    <a:pt x="580913" y="40328"/>
                    <a:pt x="580913" y="0"/>
                  </a:cubicBez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31" name="Straight Connector 30"/>
            <p:cNvCxnSpPr/>
            <p:nvPr/>
          </p:nvCxnSpPr>
          <p:spPr>
            <a:xfrm>
              <a:off x="-2024370" y="4566824"/>
              <a:ext cx="267493" cy="136316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flipV="1">
              <a:off x="-1609029" y="4575451"/>
              <a:ext cx="210112" cy="129144"/>
            </a:xfrm>
            <a:prstGeom prst="line">
              <a:avLst/>
            </a:prstGeom>
            <a:ln w="3810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32"/>
            <p:cNvSpPr/>
            <p:nvPr/>
          </p:nvSpPr>
          <p:spPr>
            <a:xfrm>
              <a:off x="-1999854" y="4695968"/>
              <a:ext cx="152400" cy="107524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4" name="Oval 33"/>
            <p:cNvSpPr/>
            <p:nvPr/>
          </p:nvSpPr>
          <p:spPr>
            <a:xfrm>
              <a:off x="-1531290" y="4713222"/>
              <a:ext cx="152400" cy="107524"/>
            </a:xfrm>
            <a:prstGeom prst="ellipse">
              <a:avLst/>
            </a:prstGeom>
            <a:solidFill>
              <a:srgbClr val="FFFFCC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5" name="Flowchart: Manual Operation 34"/>
            <p:cNvSpPr/>
            <p:nvPr/>
          </p:nvSpPr>
          <p:spPr>
            <a:xfrm>
              <a:off x="-2091914" y="3410121"/>
              <a:ext cx="152400" cy="497541"/>
            </a:xfrm>
            <a:prstGeom prst="flowChartManualOperation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-2076054" y="3960774"/>
              <a:ext cx="152400" cy="172851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7" name="Flowchart: Manual Operation 36"/>
            <p:cNvSpPr/>
            <p:nvPr/>
          </p:nvSpPr>
          <p:spPr>
            <a:xfrm>
              <a:off x="-1761429" y="3410122"/>
              <a:ext cx="152400" cy="497541"/>
            </a:xfrm>
            <a:prstGeom prst="flowChartManualOperation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8" name="Oval 37"/>
            <p:cNvSpPr/>
            <p:nvPr/>
          </p:nvSpPr>
          <p:spPr>
            <a:xfrm>
              <a:off x="-1761429" y="3960775"/>
              <a:ext cx="152400" cy="172851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39" name="Flowchart: Manual Operation 38"/>
            <p:cNvSpPr/>
            <p:nvPr/>
          </p:nvSpPr>
          <p:spPr>
            <a:xfrm>
              <a:off x="-1455090" y="3410122"/>
              <a:ext cx="152400" cy="497541"/>
            </a:xfrm>
            <a:prstGeom prst="flowChartManualOperation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  <p:sp>
          <p:nvSpPr>
            <p:cNvPr id="40" name="Oval 39"/>
            <p:cNvSpPr/>
            <p:nvPr/>
          </p:nvSpPr>
          <p:spPr>
            <a:xfrm>
              <a:off x="-1455090" y="3960775"/>
              <a:ext cx="152400" cy="172851"/>
            </a:xfrm>
            <a:prstGeom prst="ellipse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 smtClean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1027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4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4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0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0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0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0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0187" grpId="0"/>
      <p:bldP spid="22018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92075" tIns="46038" rIns="92075" bIns="46038"/>
          <a:lstStyle/>
          <a:p>
            <a:r>
              <a:rPr lang="en-US" altLang="en-US" sz="3200" dirty="0" smtClean="0"/>
              <a:t>Reminder: Operations Depends On Type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lIns="92075" tIns="46038" rIns="92075" bIns="46038"/>
          <a:lstStyle/>
          <a:p>
            <a:pPr marL="111125" indent="-111125"/>
            <a:r>
              <a:rPr lang="en-US" altLang="en-US" sz="2400" dirty="0" smtClean="0"/>
              <a:t>Sometimes the same symbol performs different operations depending upon the type of the operands/inputs.</a:t>
            </a:r>
          </a:p>
          <a:p>
            <a:pPr marL="111125" indent="-111125"/>
            <a:r>
              <a:rPr lang="en-US" altLang="en-US" sz="2400" dirty="0" smtClean="0"/>
              <a:t>Example:</a:t>
            </a:r>
          </a:p>
          <a:p>
            <a:pPr marL="225425" lvl="1" indent="0">
              <a:buFont typeface="Arial" charset="0"/>
              <a:buNone/>
            </a:pPr>
            <a:r>
              <a:rPr lang="en-US" altLang="en-US" sz="2000" dirty="0" smtClean="0">
                <a:latin typeface="Consolas" pitchFamily="49" charset="0"/>
              </a:rPr>
              <a:t>int num1 = 2;</a:t>
            </a:r>
          </a:p>
          <a:p>
            <a:pPr marL="225425" lvl="1" indent="0">
              <a:buFont typeface="Arial" charset="0"/>
              <a:buNone/>
            </a:pPr>
            <a:r>
              <a:rPr lang="en-US" altLang="en-US" sz="2000" dirty="0" smtClean="0">
                <a:latin typeface="Consolas" pitchFamily="49" charset="0"/>
              </a:rPr>
              <a:t>int num2 = 3;</a:t>
            </a:r>
          </a:p>
          <a:p>
            <a:pPr marL="225425" lvl="1" indent="0">
              <a:buFont typeface="Arial" charset="0"/>
              <a:buNone/>
            </a:pPr>
            <a:r>
              <a:rPr lang="en-US" altLang="en-US" sz="2000" dirty="0" smtClean="0">
                <a:latin typeface="Consolas" pitchFamily="49" charset="0"/>
              </a:rPr>
              <a:t>num1 = num1 + num2;</a:t>
            </a:r>
          </a:p>
          <a:p>
            <a:pPr marL="225425" lvl="1" indent="0">
              <a:buFont typeface="Arial" charset="0"/>
              <a:buNone/>
            </a:pPr>
            <a:r>
              <a:rPr lang="en-US" altLang="en-US" sz="2400" dirty="0" smtClean="0"/>
              <a:t>Vs.</a:t>
            </a:r>
          </a:p>
          <a:p>
            <a:pPr marL="225425" lvl="1" indent="0">
              <a:buFont typeface="Arial" charset="0"/>
              <a:buNone/>
            </a:pPr>
            <a:r>
              <a:rPr lang="en-US" altLang="en-US" sz="2000" dirty="0" smtClean="0">
                <a:latin typeface="Consolas" pitchFamily="49" charset="0"/>
              </a:rPr>
              <a:t>String </a:t>
            </a:r>
            <a:r>
              <a:rPr lang="en-US" altLang="en-US" dirty="0" smtClean="0">
                <a:latin typeface="Consolas" pitchFamily="49" charset="0"/>
              </a:rPr>
              <a:t>aString</a:t>
            </a:r>
            <a:r>
              <a:rPr lang="en-US" altLang="en-US" sz="2000" dirty="0" smtClean="0">
                <a:latin typeface="Consolas" pitchFamily="49" charset="0"/>
              </a:rPr>
              <a:t> = </a:t>
            </a:r>
            <a:r>
              <a:rPr lang="en-US" altLang="en-US" dirty="0">
                <a:latin typeface="Consolas" pitchFamily="49" charset="0"/>
              </a:rPr>
              <a:t>"</a:t>
            </a:r>
            <a:r>
              <a:rPr lang="en-US" altLang="en-US" dirty="0" smtClean="0">
                <a:latin typeface="Consolas" pitchFamily="49" charset="0"/>
              </a:rPr>
              <a:t>f</a:t>
            </a:r>
            <a:r>
              <a:rPr lang="en-US" altLang="en-US" dirty="0">
                <a:latin typeface="Consolas" pitchFamily="49" charset="0"/>
              </a:rPr>
              <a:t>oo" </a:t>
            </a:r>
            <a:r>
              <a:rPr lang="en-US" altLang="en-US" sz="2000" dirty="0" smtClean="0">
                <a:latin typeface="Consolas" pitchFamily="49" charset="0"/>
              </a:rPr>
              <a:t>+ </a:t>
            </a:r>
            <a:r>
              <a:rPr lang="en-US" altLang="en-US" dirty="0">
                <a:latin typeface="Consolas" pitchFamily="49" charset="0"/>
              </a:rPr>
              <a:t>"bar"</a:t>
            </a:r>
            <a:r>
              <a:rPr lang="en-US" altLang="en-US" sz="2000" dirty="0" smtClean="0">
                <a:latin typeface="Consolas" pitchFamily="49" charset="0"/>
              </a:rPr>
              <a:t>;</a:t>
            </a:r>
          </a:p>
          <a:p>
            <a:pPr marL="111125" indent="-111125"/>
            <a:r>
              <a:rPr lang="en-US" altLang="en-US" sz="2400" dirty="0" smtClean="0"/>
              <a:t>Some operations won’t work on some types</a:t>
            </a:r>
          </a:p>
          <a:p>
            <a:pPr marL="111125" indent="-111125"/>
            <a:r>
              <a:rPr lang="en-US" altLang="en-US" sz="2400" dirty="0" smtClean="0"/>
              <a:t>Example:</a:t>
            </a:r>
          </a:p>
          <a:p>
            <a:pPr marL="225425" lvl="1" indent="0">
              <a:buFont typeface="Arial" charset="0"/>
              <a:buNone/>
            </a:pPr>
            <a:r>
              <a:rPr lang="en-US" altLang="en-US" sz="2000" dirty="0" smtClean="0">
                <a:latin typeface="Consolas" pitchFamily="49" charset="0"/>
                <a:cs typeface="Arial" charset="0"/>
              </a:rPr>
              <a:t>String </a:t>
            </a:r>
            <a:r>
              <a:rPr lang="en-US" altLang="en-US" dirty="0" smtClean="0">
                <a:latin typeface="Consolas" pitchFamily="49" charset="0"/>
                <a:cs typeface="Arial" charset="0"/>
              </a:rPr>
              <a:t>aString</a:t>
            </a:r>
            <a:r>
              <a:rPr lang="en-US" altLang="en-US" sz="2000" dirty="0" smtClean="0">
                <a:latin typeface="Consolas" pitchFamily="49" charset="0"/>
                <a:cs typeface="Arial" charset="0"/>
              </a:rPr>
              <a:t> = 2 / 3;</a:t>
            </a:r>
            <a:endParaRPr lang="en-US" altLang="en-US" dirty="0" smtClean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9457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lIns="92075" tIns="46038" rIns="92075" bIns="46038"/>
          <a:lstStyle/>
          <a:p>
            <a:r>
              <a:rPr lang="en-US" altLang="en-US" sz="3200" dirty="0" smtClean="0"/>
              <a:t>Reminder: Behavior Depends Upon Class Type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 lIns="92075" tIns="46038" rIns="92075" bIns="46038"/>
          <a:lstStyle/>
          <a:p>
            <a:pPr marL="111125" indent="-111125"/>
            <a:r>
              <a:rPr lang="en-US" altLang="en-US" sz="2400" dirty="0" smtClean="0"/>
              <a:t>The methods that can be invoked by an object depend on the class definition</a:t>
            </a:r>
          </a:p>
          <a:p>
            <a:pPr marL="111125" indent="-111125"/>
            <a:r>
              <a:rPr lang="en-US" altLang="en-US" sz="2400" dirty="0" smtClean="0"/>
              <a:t>Example:</a:t>
            </a:r>
          </a:p>
          <a:p>
            <a:pPr marL="225425" lvl="1" indent="0">
              <a:buFont typeface="Arial" charset="0"/>
              <a:buNone/>
            </a:pPr>
            <a:r>
              <a:rPr lang="en-US" altLang="en-US" sz="2000" dirty="0" smtClean="0">
                <a:latin typeface="Consolas" pitchFamily="49" charset="0"/>
                <a:cs typeface="Arial" charset="0"/>
              </a:rPr>
              <a:t>class </a:t>
            </a:r>
            <a:r>
              <a:rPr lang="en-US" altLang="en-US" sz="2000" dirty="0" smtClean="0">
                <a:solidFill>
                  <a:srgbClr val="666633"/>
                </a:solidFill>
                <a:latin typeface="Consolas" pitchFamily="49" charset="0"/>
                <a:cs typeface="Arial" charset="0"/>
              </a:rPr>
              <a:t>X</a:t>
            </a:r>
            <a:r>
              <a:rPr lang="en-US" altLang="en-US" sz="2000" dirty="0" smtClean="0">
                <a:latin typeface="Consolas" pitchFamily="49" charset="0"/>
                <a:cs typeface="Arial" charset="0"/>
              </a:rPr>
              <a:t>			class </a:t>
            </a:r>
            <a:r>
              <a:rPr lang="en-US" altLang="en-US" sz="2000" b="1" dirty="0" smtClean="0">
                <a:solidFill>
                  <a:srgbClr val="FF0000"/>
                </a:solidFill>
                <a:latin typeface="Consolas" pitchFamily="49" charset="0"/>
                <a:cs typeface="Arial" charset="0"/>
              </a:rPr>
              <a:t>Y</a:t>
            </a:r>
          </a:p>
          <a:p>
            <a:pPr marL="225425" lvl="1" indent="0">
              <a:buFont typeface="Arial" charset="0"/>
              <a:buNone/>
            </a:pPr>
            <a:r>
              <a:rPr lang="en-US" altLang="en-US" sz="2000" dirty="0" smtClean="0">
                <a:latin typeface="Consolas" pitchFamily="49" charset="0"/>
                <a:cs typeface="Arial" charset="0"/>
              </a:rPr>
              <a:t>{				{</a:t>
            </a:r>
          </a:p>
          <a:p>
            <a:pPr marL="225425" lvl="1" indent="0">
              <a:buFont typeface="Arial" charset="0"/>
              <a:buNone/>
            </a:pPr>
            <a:r>
              <a:rPr lang="en-US" altLang="en-US" sz="2000" dirty="0" smtClean="0">
                <a:latin typeface="Consolas" pitchFamily="49" charset="0"/>
                <a:cs typeface="Arial" charset="0"/>
              </a:rPr>
              <a:t>    </a:t>
            </a:r>
            <a:r>
              <a:rPr lang="en-US" altLang="en-US" sz="2000" b="1" dirty="0" smtClean="0">
                <a:solidFill>
                  <a:srgbClr val="00B050"/>
                </a:solidFill>
                <a:latin typeface="Consolas" pitchFamily="49" charset="0"/>
                <a:cs typeface="Arial" charset="0"/>
              </a:rPr>
              <a:t>method1() </a:t>
            </a:r>
            <a:r>
              <a:rPr lang="en-US" altLang="en-US" sz="2000" dirty="0" smtClean="0">
                <a:latin typeface="Consolas" pitchFamily="49" charset="0"/>
                <a:cs typeface="Arial" charset="0"/>
              </a:rPr>
              <a:t>{	           </a:t>
            </a:r>
            <a:r>
              <a:rPr lang="en-US" altLang="en-US" sz="2000" b="1" dirty="0" smtClean="0">
                <a:solidFill>
                  <a:srgbClr val="FF0000"/>
                </a:solidFill>
                <a:latin typeface="Consolas" pitchFamily="49" charset="0"/>
                <a:cs typeface="Arial" charset="0"/>
              </a:rPr>
              <a:t>method2</a:t>
            </a:r>
            <a:r>
              <a:rPr lang="en-US" altLang="en-US" sz="2000" dirty="0" smtClean="0">
                <a:latin typeface="Consolas" pitchFamily="49" charset="0"/>
                <a:cs typeface="Arial" charset="0"/>
              </a:rPr>
              <a:t>() {</a:t>
            </a:r>
          </a:p>
          <a:p>
            <a:pPr marL="225425" lvl="1" indent="0">
              <a:buFont typeface="Arial" charset="0"/>
              <a:buNone/>
            </a:pPr>
            <a:r>
              <a:rPr lang="en-US" altLang="en-US" sz="2000" dirty="0" smtClean="0">
                <a:latin typeface="Consolas" pitchFamily="49" charset="0"/>
                <a:cs typeface="Arial" charset="0"/>
              </a:rPr>
              <a:t>    }			     }</a:t>
            </a:r>
          </a:p>
          <a:p>
            <a:pPr marL="225425" lvl="1" indent="0">
              <a:buFont typeface="Arial" charset="0"/>
              <a:buNone/>
            </a:pPr>
            <a:r>
              <a:rPr lang="en-US" altLang="en-US" sz="2000" dirty="0" smtClean="0">
                <a:latin typeface="Consolas" pitchFamily="49" charset="0"/>
                <a:cs typeface="Arial" charset="0"/>
              </a:rPr>
              <a:t>}				}</a:t>
            </a:r>
          </a:p>
          <a:p>
            <a:pPr marL="225425" lvl="1" indent="0">
              <a:buFont typeface="Arial" charset="0"/>
              <a:buNone/>
            </a:pPr>
            <a:endParaRPr lang="en-US" altLang="en-US" sz="2000" dirty="0" smtClean="0">
              <a:latin typeface="Consolas" pitchFamily="49" charset="0"/>
              <a:cs typeface="Arial" charset="0"/>
            </a:endParaRPr>
          </a:p>
          <a:p>
            <a:pPr marL="225425" lvl="1" indent="0">
              <a:buFont typeface="Arial" charset="0"/>
              <a:buNone/>
            </a:pPr>
            <a:r>
              <a:rPr lang="en-US" altLang="en-US" sz="2000" dirty="0" smtClean="0">
                <a:latin typeface="Consolas" pitchFamily="49" charset="0"/>
                <a:cs typeface="Arial" charset="0"/>
              </a:rPr>
              <a:t>X </a:t>
            </a:r>
            <a:r>
              <a:rPr lang="en-US" altLang="en-US" dirty="0" smtClean="0">
                <a:latin typeface="Consolas" pitchFamily="49" charset="0"/>
                <a:cs typeface="Arial" charset="0"/>
              </a:rPr>
              <a:t>x1</a:t>
            </a:r>
            <a:r>
              <a:rPr lang="en-US" altLang="en-US" sz="2000" dirty="0" smtClean="0">
                <a:latin typeface="Consolas" pitchFamily="49" charset="0"/>
                <a:cs typeface="Arial" charset="0"/>
              </a:rPr>
              <a:t> = new X();</a:t>
            </a:r>
          </a:p>
          <a:p>
            <a:pPr marL="225425" lvl="1" indent="0">
              <a:buFont typeface="Arial" charset="0"/>
              <a:buNone/>
            </a:pPr>
            <a:r>
              <a:rPr lang="en-US" altLang="en-US" b="1" dirty="0" smtClean="0">
                <a:solidFill>
                  <a:srgbClr val="00B050"/>
                </a:solidFill>
                <a:latin typeface="Consolas" pitchFamily="49" charset="0"/>
                <a:cs typeface="Arial" charset="0"/>
              </a:rPr>
              <a:t>x1</a:t>
            </a:r>
            <a:r>
              <a:rPr lang="en-US" altLang="en-US" sz="2000" b="1" dirty="0" smtClean="0">
                <a:solidFill>
                  <a:srgbClr val="00B050"/>
                </a:solidFill>
                <a:latin typeface="Consolas" pitchFamily="49" charset="0"/>
                <a:cs typeface="Arial" charset="0"/>
              </a:rPr>
              <a:t>.method1</a:t>
            </a:r>
            <a:r>
              <a:rPr lang="en-US" altLang="en-US" sz="2000" dirty="0" smtClean="0">
                <a:latin typeface="Consolas" pitchFamily="49" charset="0"/>
                <a:cs typeface="Arial" charset="0"/>
              </a:rPr>
              <a:t>();	</a:t>
            </a:r>
            <a:r>
              <a:rPr lang="en-US" altLang="en-US" sz="2000" dirty="0" smtClean="0">
                <a:solidFill>
                  <a:srgbClr val="0066FF"/>
                </a:solidFill>
                <a:latin typeface="Consolas" pitchFamily="49" charset="0"/>
                <a:cs typeface="Arial" charset="0"/>
              </a:rPr>
              <a:t>//Yes</a:t>
            </a:r>
          </a:p>
          <a:p>
            <a:pPr marL="225425" lvl="1" indent="0">
              <a:buFont typeface="Arial" charset="0"/>
              <a:buNone/>
            </a:pPr>
            <a:r>
              <a:rPr lang="en-US" altLang="en-US" sz="2000" dirty="0" smtClean="0">
                <a:latin typeface="Consolas" pitchFamily="49" charset="0"/>
                <a:cs typeface="Arial" charset="0"/>
              </a:rPr>
              <a:t>Y </a:t>
            </a:r>
            <a:r>
              <a:rPr lang="en-US" altLang="en-US" dirty="0" smtClean="0">
                <a:latin typeface="Consolas" pitchFamily="49" charset="0"/>
                <a:cs typeface="Arial" charset="0"/>
              </a:rPr>
              <a:t>y1</a:t>
            </a:r>
            <a:r>
              <a:rPr lang="en-US" altLang="en-US" sz="2000" dirty="0" smtClean="0">
                <a:latin typeface="Consolas" pitchFamily="49" charset="0"/>
                <a:cs typeface="Arial" charset="0"/>
              </a:rPr>
              <a:t>= new Y();</a:t>
            </a:r>
          </a:p>
          <a:p>
            <a:pPr marL="225425" lvl="1" indent="0">
              <a:buFont typeface="Arial" charset="0"/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Consolas" pitchFamily="49" charset="0"/>
                <a:cs typeface="Arial" charset="0"/>
              </a:rPr>
              <a:t>y1</a:t>
            </a:r>
            <a:r>
              <a:rPr lang="en-US" altLang="en-US" sz="2000" dirty="0" smtClean="0">
                <a:latin typeface="Consolas" pitchFamily="49" charset="0"/>
                <a:cs typeface="Arial" charset="0"/>
              </a:rPr>
              <a:t>.</a:t>
            </a:r>
            <a:r>
              <a:rPr lang="en-US" altLang="en-US" sz="2000" dirty="0" smtClean="0">
                <a:solidFill>
                  <a:srgbClr val="666633"/>
                </a:solidFill>
                <a:latin typeface="Consolas" pitchFamily="49" charset="0"/>
                <a:cs typeface="Arial" charset="0"/>
              </a:rPr>
              <a:t>method1</a:t>
            </a:r>
            <a:r>
              <a:rPr lang="en-US" altLang="en-US" sz="2000" dirty="0" smtClean="0">
                <a:latin typeface="Consolas" pitchFamily="49" charset="0"/>
                <a:cs typeface="Arial" charset="0"/>
              </a:rPr>
              <a:t>();	</a:t>
            </a:r>
            <a:r>
              <a:rPr lang="en-US" altLang="en-US" sz="2000" dirty="0" smtClean="0">
                <a:solidFill>
                  <a:srgbClr val="0066FF"/>
                </a:solidFill>
                <a:latin typeface="Consolas" pitchFamily="49" charset="0"/>
                <a:cs typeface="Arial" charset="0"/>
              </a:rPr>
              <a:t>//No</a:t>
            </a:r>
            <a:endParaRPr lang="en-US" altLang="en-US" dirty="0" smtClean="0">
              <a:solidFill>
                <a:srgbClr val="0066FF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839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uiExpand="1" build="p" bldLvl="2"/>
    </p:bldLst>
  </p:timing>
</p:sld>
</file>

<file path=ppt/theme/theme1.xml><?xml version="1.0" encoding="utf-8"?>
<a:theme xmlns:a="http://schemas.openxmlformats.org/drawingml/2006/main" name="evaluation_intro">
  <a:themeElements>
    <a:clrScheme name="">
      <a:dk1>
        <a:srgbClr val="000000"/>
      </a:dk1>
      <a:lt1>
        <a:srgbClr val="33CC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DE2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evaluation_intr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 rtlCol="0" anchor="t" anchorCtr="0"/>
      <a:lstStyle>
        <a:defPPr algn="ctr">
          <a:defRPr sz="1600" dirty="0" smtClean="0"/>
        </a:defPPr>
      </a:lstStyle>
    </a:spDef>
    <a:lnDef>
      <a:spPr bwMode="auto">
        <a:noFill/>
        <a:ln w="38100" cap="flat" cmpd="sng" algn="ctr">
          <a:solidFill>
            <a:schemeClr val="tx1"/>
          </a:solidFill>
          <a:prstDash val="solid"/>
          <a:round/>
          <a:headEnd type="none" w="sm" len="sm"/>
          <a:tailEnd type="none"/>
        </a:ln>
        <a:effectLst/>
      </a:spPr>
      <a:bodyPr/>
      <a:lstStyle/>
    </a:lnDef>
    <a:txDef>
      <a:spPr>
        <a:noFill/>
        <a:ln w="0">
          <a:noFill/>
        </a:ln>
      </a:spPr>
      <a:bodyPr wrap="square" lIns="0" rtlCol="0">
        <a:noAutofit/>
      </a:bodyPr>
      <a:lstStyle>
        <a:defPPr>
          <a:defRPr sz="1800" dirty="0" smtClean="0"/>
        </a:defPPr>
      </a:lstStyle>
    </a:txDef>
  </a:objectDefaults>
  <a:extraClrSchemeLst>
    <a:extraClrScheme>
      <a:clrScheme name="evaluation_intro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valuation_intro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valuation_intro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D:\@Courses\CPSC_481\PRESENT\evaluation_intro.ppt</Template>
  <TotalTime>35052</TotalTime>
  <Pages>8</Pages>
  <Words>2311</Words>
  <Application>Microsoft Office PowerPoint</Application>
  <PresentationFormat>On-screen Show (4:3)</PresentationFormat>
  <Paragraphs>438</Paragraphs>
  <Slides>35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43" baseType="lpstr">
      <vt:lpstr>ＭＳ Ｐゴシック</vt:lpstr>
      <vt:lpstr>Arial</vt:lpstr>
      <vt:lpstr>Calibri</vt:lpstr>
      <vt:lpstr>Comic Sans MS</vt:lpstr>
      <vt:lpstr>Consolas</vt:lpstr>
      <vt:lpstr>Garamond</vt:lpstr>
      <vt:lpstr>Times New Roman</vt:lpstr>
      <vt:lpstr>evaluation_intro</vt:lpstr>
      <vt:lpstr>Code Reuse Through Hierarchies</vt:lpstr>
      <vt:lpstr>Review: Casting</vt:lpstr>
      <vt:lpstr>Real Life Examples: Expectations Vs. Reality</vt:lpstr>
      <vt:lpstr>Real Life Examples: Expectations Vs. Reality (2)</vt:lpstr>
      <vt:lpstr>Example Inheritance Hierarchy</vt:lpstr>
      <vt:lpstr>Casting And Inheritance (Up)</vt:lpstr>
      <vt:lpstr>Casting And Inheritance (Down)</vt:lpstr>
      <vt:lpstr>Reminder: Operations Depends On Type</vt:lpstr>
      <vt:lpstr>Reminder: Behavior Depends Upon Class Type</vt:lpstr>
      <vt:lpstr>Casting And Inheritance</vt:lpstr>
      <vt:lpstr>Caution About Class Casting: Check First!</vt:lpstr>
      <vt:lpstr>Instanceof Example</vt:lpstr>
      <vt:lpstr>Driver.main()</vt:lpstr>
      <vt:lpstr>Driver.main(): 2</vt:lpstr>
      <vt:lpstr>Containers: Homogeneous</vt:lpstr>
      <vt:lpstr>The Parent Of All Classes</vt:lpstr>
      <vt:lpstr>The Parent Of All Classes (2)</vt:lpstr>
      <vt:lpstr>Determining Type: Hierarchies</vt:lpstr>
      <vt:lpstr>Example: Containers With ‘Different’ Types</vt:lpstr>
      <vt:lpstr>Class StarShip</vt:lpstr>
      <vt:lpstr>Class StarShip (2)</vt:lpstr>
      <vt:lpstr>Class StarShip (3): Get()s, Set()s</vt:lpstr>
      <vt:lpstr>Class FedStarShip</vt:lpstr>
      <vt:lpstr>Class FedStarShip (2)</vt:lpstr>
      <vt:lpstr>Class KlingStarShip</vt:lpstr>
      <vt:lpstr>Class KlingStarShip (2)</vt:lpstr>
      <vt:lpstr>Driver Class: SpaceSimulator</vt:lpstr>
      <vt:lpstr>Class Galaxy</vt:lpstr>
      <vt:lpstr>Class Galaxy (2)</vt:lpstr>
      <vt:lpstr>Class Galaxy (3)</vt:lpstr>
      <vt:lpstr>Class Galaxy (4)</vt:lpstr>
      <vt:lpstr>Multiple Inheritance</vt:lpstr>
      <vt:lpstr>Multiple Inheritance (2)</vt:lpstr>
      <vt:lpstr>You Should Now Know</vt:lpstr>
      <vt:lpstr>Copyright Notification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Code reuse through hierarchies: inheritance, interfaces, abstract classes</dc:title>
  <dc:creator>James Tam</dc:creator>
  <cp:keywords>Inheritance;Is-a relations;Polymorphism;Casting;Instaneof operator;class Object;Parent of of all classes</cp:keywords>
  <cp:lastModifiedBy>James Tam</cp:lastModifiedBy>
  <cp:revision>3700</cp:revision>
  <cp:lastPrinted>1998-08-16T21:06:56Z</cp:lastPrinted>
  <dcterms:created xsi:type="dcterms:W3CDTF">1995-08-18T10:27:02Z</dcterms:created>
  <dcterms:modified xsi:type="dcterms:W3CDTF">2021-03-06T02:40:25Z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1</vt:i4>
  </property>
  <property fmtid="{D5CDD505-2E9C-101B-9397-08002B2CF9AE}" pid="7" name="MailAddress">
    <vt:lpwstr>saul@cpsc.ucalgary.ca</vt:lpwstr>
  </property>
  <property fmtid="{D5CDD505-2E9C-101B-9397-08002B2CF9AE}" pid="8" name="HomePage">
    <vt:lpwstr>http://www.cpsc.ucalgary.ca/~saul</vt:lpwstr>
  </property>
  <property fmtid="{D5CDD505-2E9C-101B-9397-08002B2CF9AE}" pid="9" name="Other">
    <vt:lpwstr>Saul Greenberg, _x000d_
Department of Computer Science, _x000d_
University of Calgary,  _x000d_
Calgary, Alberta CANADA_x000d_
T2N 1N4</vt:lpwstr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false</vt:bool>
  </property>
  <property fmtid="{D5CDD505-2E9C-101B-9397-08002B2CF9AE}" pid="13" name="BackColor">
    <vt:i4>16777215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D:\@www\grouplab\saul\481\topics</vt:lpwstr>
  </property>
</Properties>
</file>