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62"/>
  </p:notesMasterIdLst>
  <p:handoutMasterIdLst>
    <p:handoutMasterId r:id="rId63"/>
  </p:handoutMasterIdLst>
  <p:sldIdLst>
    <p:sldId id="288" r:id="rId2"/>
    <p:sldId id="292" r:id="rId3"/>
    <p:sldId id="293" r:id="rId4"/>
    <p:sldId id="294" r:id="rId5"/>
    <p:sldId id="295" r:id="rId6"/>
    <p:sldId id="296" r:id="rId7"/>
    <p:sldId id="297" r:id="rId8"/>
    <p:sldId id="298" r:id="rId9"/>
    <p:sldId id="299" r:id="rId10"/>
    <p:sldId id="300" r:id="rId11"/>
    <p:sldId id="301" r:id="rId12"/>
    <p:sldId id="419" r:id="rId13"/>
    <p:sldId id="420" r:id="rId14"/>
    <p:sldId id="304" r:id="rId15"/>
    <p:sldId id="305" r:id="rId16"/>
    <p:sldId id="306" r:id="rId17"/>
    <p:sldId id="312" r:id="rId18"/>
    <p:sldId id="307" r:id="rId19"/>
    <p:sldId id="308" r:id="rId20"/>
    <p:sldId id="309" r:id="rId21"/>
    <p:sldId id="411" r:id="rId22"/>
    <p:sldId id="416" r:id="rId23"/>
    <p:sldId id="418" r:id="rId24"/>
    <p:sldId id="413" r:id="rId25"/>
    <p:sldId id="414" r:id="rId26"/>
    <p:sldId id="415" r:id="rId27"/>
    <p:sldId id="310" r:id="rId28"/>
    <p:sldId id="311" r:id="rId29"/>
    <p:sldId id="313" r:id="rId30"/>
    <p:sldId id="315" r:id="rId31"/>
    <p:sldId id="316" r:id="rId32"/>
    <p:sldId id="317" r:id="rId33"/>
    <p:sldId id="318" r:id="rId34"/>
    <p:sldId id="319" r:id="rId35"/>
    <p:sldId id="320" r:id="rId36"/>
    <p:sldId id="321" r:id="rId37"/>
    <p:sldId id="322" r:id="rId38"/>
    <p:sldId id="323" r:id="rId39"/>
    <p:sldId id="324" r:id="rId40"/>
    <p:sldId id="325" r:id="rId41"/>
    <p:sldId id="326" r:id="rId42"/>
    <p:sldId id="327" r:id="rId43"/>
    <p:sldId id="352" r:id="rId44"/>
    <p:sldId id="412" r:id="rId45"/>
    <p:sldId id="328" r:id="rId46"/>
    <p:sldId id="329" r:id="rId47"/>
    <p:sldId id="353" r:id="rId48"/>
    <p:sldId id="345" r:id="rId49"/>
    <p:sldId id="346" r:id="rId50"/>
    <p:sldId id="347" r:id="rId51"/>
    <p:sldId id="348" r:id="rId52"/>
    <p:sldId id="342" r:id="rId53"/>
    <p:sldId id="343" r:id="rId54"/>
    <p:sldId id="349" r:id="rId55"/>
    <p:sldId id="350" r:id="rId56"/>
    <p:sldId id="351" r:id="rId57"/>
    <p:sldId id="354" r:id="rId58"/>
    <p:sldId id="289" r:id="rId59"/>
    <p:sldId id="290" r:id="rId60"/>
    <p:sldId id="286" r:id="rId61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7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mes Tam" initials="JT" lastIdx="22" clrIdx="0">
    <p:extLst/>
  </p:cmAuthor>
  <p:cmAuthor id="2" name="sysman" initials="s" lastIdx="3" clrIdx="1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FFFFFF"/>
    <a:srgbClr val="FFFFCC"/>
    <a:srgbClr val="00FFFF"/>
    <a:srgbClr val="808000"/>
    <a:srgbClr val="FFFF99"/>
    <a:srgbClr val="66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302" autoAdjust="0"/>
    <p:restoredTop sz="80859" autoAdjust="0"/>
  </p:normalViewPr>
  <p:slideViewPr>
    <p:cSldViewPr snapToGrid="0">
      <p:cViewPr varScale="1">
        <p:scale>
          <a:sx n="84" d="100"/>
          <a:sy n="84" d="100"/>
        </p:scale>
        <p:origin x="1116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690" y="-1212"/>
      </p:cViewPr>
      <p:guideLst>
        <p:guide orient="horz" pos="2927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handoutMaster" Target="handoutMasters/handoutMaster1.xml"/><Relationship Id="rId68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commentAuthors" Target="commentAuthor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84" tIns="0" rIns="19084" bIns="0" numCol="1" anchor="t" anchorCtr="0" compatLnSpc="1">
            <a:prstTxWarp prst="textNoShape">
              <a:avLst/>
            </a:prstTxWarp>
          </a:bodyPr>
          <a:lstStyle>
            <a:lvl1pPr defTabSz="952500" eaLnBrk="0" hangingPunct="0">
              <a:defRPr sz="1000" i="1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925" y="0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84" tIns="0" rIns="19084" bIns="0" numCol="1" anchor="t" anchorCtr="0" compatLnSpc="1">
            <a:prstTxWarp prst="textNoShape">
              <a:avLst/>
            </a:prstTxWarp>
          </a:bodyPr>
          <a:lstStyle>
            <a:lvl1pPr algn="r" defTabSz="952500" eaLnBrk="0" hangingPunct="0">
              <a:defRPr sz="1000" i="1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3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84" tIns="0" rIns="19084" bIns="0" numCol="1" anchor="b" anchorCtr="0" compatLnSpc="1">
            <a:prstTxWarp prst="textNoShape">
              <a:avLst/>
            </a:prstTxWarp>
          </a:bodyPr>
          <a:lstStyle>
            <a:lvl1pPr defTabSz="952500" eaLnBrk="0" hangingPunct="0">
              <a:defRPr sz="1000" i="1">
                <a:latin typeface="Arial" charset="0"/>
              </a:defRPr>
            </a:lvl1pPr>
          </a:lstStyle>
          <a:p>
            <a:pPr>
              <a:defRPr/>
            </a:pPr>
            <a:r>
              <a:rPr lang="en-US" dirty="0"/>
              <a:t>Object-Oriented hierarchies, code reuse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925" y="8831263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84" tIns="0" rIns="19084" bIns="0" numCol="1" anchor="b" anchorCtr="0" compatLnSpc="1">
            <a:prstTxWarp prst="textNoShape">
              <a:avLst/>
            </a:prstTxWarp>
          </a:bodyPr>
          <a:lstStyle>
            <a:lvl1pPr algn="r" defTabSz="952500" eaLnBrk="0" hangingPunct="0">
              <a:defRPr sz="1000" i="1">
                <a:latin typeface="Arial" charset="0"/>
              </a:defRPr>
            </a:lvl1pPr>
          </a:lstStyle>
          <a:p>
            <a:pPr>
              <a:defRPr/>
            </a:pPr>
            <a:fld id="{2289C6B7-9301-44DE-8D81-9A819A8A842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02272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84" tIns="0" rIns="19084" bIns="0" numCol="1" anchor="t" anchorCtr="0" compatLnSpc="1">
            <a:prstTxWarp prst="textNoShape">
              <a:avLst/>
            </a:prstTxWarp>
          </a:bodyPr>
          <a:lstStyle>
            <a:lvl1pPr defTabSz="952500" eaLnBrk="0" hangingPunct="0">
              <a:defRPr sz="1000" 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5" y="0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84" tIns="0" rIns="19084" bIns="0" numCol="1" anchor="t" anchorCtr="0" compatLnSpc="1">
            <a:prstTxWarp prst="textNoShape">
              <a:avLst/>
            </a:prstTxWarp>
          </a:bodyPr>
          <a:lstStyle>
            <a:lvl1pPr algn="r" defTabSz="952500" eaLnBrk="0" hangingPunct="0">
              <a:defRPr sz="1000" 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84" tIns="0" rIns="19084" bIns="0" numCol="1" anchor="b" anchorCtr="0" compatLnSpc="1">
            <a:prstTxWarp prst="textNoShape">
              <a:avLst/>
            </a:prstTxWarp>
          </a:bodyPr>
          <a:lstStyle>
            <a:lvl1pPr defTabSz="952500" eaLnBrk="0" hangingPunct="0">
              <a:defRPr sz="1000" 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5" y="8831263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84" tIns="0" rIns="19084" bIns="0" numCol="1" anchor="b" anchorCtr="0" compatLnSpc="1">
            <a:prstTxWarp prst="textNoShape">
              <a:avLst/>
            </a:prstTxWarp>
          </a:bodyPr>
          <a:lstStyle>
            <a:lvl1pPr algn="r" defTabSz="952500" eaLnBrk="0" hangingPunct="0">
              <a:defRPr sz="1000" i="1">
                <a:latin typeface="Times New Roman" pitchFamily="18" charset="0"/>
              </a:defRPr>
            </a:lvl1pPr>
          </a:lstStyle>
          <a:p>
            <a:pPr>
              <a:defRPr/>
            </a:pPr>
            <a:fld id="{43A8DCC8-54E2-4CF7-A726-5D6F93D5C1E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1990" name="Rectangle 6"/>
          <p:cNvSpPr>
            <a:spLocks noChangeArrowheads="1"/>
          </p:cNvSpPr>
          <p:nvPr/>
        </p:nvSpPr>
        <p:spPr bwMode="auto">
          <a:xfrm>
            <a:off x="3136900" y="8853488"/>
            <a:ext cx="735013" cy="252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9064" tIns="46123" rIns="89064" bIns="46123">
            <a:spAutoFit/>
          </a:bodyPr>
          <a:lstStyle>
            <a:lvl1pPr defTabSz="901700"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0170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017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017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017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017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017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017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017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90000"/>
              </a:lnSpc>
              <a:defRPr/>
            </a:pPr>
            <a:r>
              <a:rPr lang="en-US" altLang="en-US" sz="1200" dirty="0" smtClean="0"/>
              <a:t>Page </a:t>
            </a:r>
            <a:fld id="{A42003A9-B7A6-4B6D-B0EE-60CE0DF16ED0}" type="slidenum">
              <a:rPr lang="en-US" altLang="en-US" sz="1200" smtClean="0"/>
              <a:pPr algn="ctr">
                <a:lnSpc>
                  <a:spcPct val="90000"/>
                </a:lnSpc>
                <a:defRPr/>
              </a:pPr>
              <a:t>‹#›</a:t>
            </a:fld>
            <a:endParaRPr lang="en-US" altLang="en-US" sz="1200" dirty="0" smtClean="0"/>
          </a:p>
        </p:txBody>
      </p:sp>
      <p:sp>
        <p:nvSpPr>
          <p:cNvPr id="43015" name="Rectangle 7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2213" y="703263"/>
            <a:ext cx="4629150" cy="3471862"/>
          </a:xfrm>
          <a:prstGeom prst="rect">
            <a:avLst/>
          </a:prstGeom>
          <a:noFill/>
          <a:ln w="12699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6" name="Rectangle 8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14838"/>
            <a:ext cx="5140325" cy="4183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836" tIns="47713" rIns="93836" bIns="477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Body Text</a:t>
            </a:r>
          </a:p>
          <a:p>
            <a:pPr lvl="0"/>
            <a:r>
              <a:rPr lang="en-US" noProof="0" smtClean="0"/>
              <a:t>Second Level</a:t>
            </a:r>
          </a:p>
          <a:p>
            <a:pPr lvl="0"/>
            <a:r>
              <a:rPr lang="en-US" noProof="0" smtClean="0"/>
              <a:t>Third Level</a:t>
            </a:r>
          </a:p>
          <a:p>
            <a:pPr lvl="0"/>
            <a:r>
              <a:rPr lang="en-US" noProof="0" smtClean="0"/>
              <a:t>Fourth Level</a:t>
            </a:r>
          </a:p>
          <a:p>
            <a:pPr lvl="0"/>
            <a:r>
              <a:rPr lang="en-US" noProof="0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190088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49325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742950" indent="-285750" algn="l" defTabSz="949325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1143000" indent="-228600" algn="l" defTabSz="949325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600200" indent="-228600" algn="l" defTabSz="949325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2057400" indent="-228600" algn="l" defTabSz="949325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5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2447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09" indent="-285734" defTabSz="952447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2937" indent="-228587" defTabSz="952447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111" indent="-228587" defTabSz="952447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287" indent="-228587" defTabSz="952447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461" indent="-228587" defTabSz="952447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635" indent="-228587" defTabSz="952447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8811" indent="-228587" defTabSz="952447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5985" indent="-228587" defTabSz="952447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fld id="{CBCBA7AD-EA14-41B7-821D-89A9F5FA4044}" type="slidenum">
              <a:rPr lang="en-US" altLang="en-US" sz="1000">
                <a:latin typeface="Times New Roman" pitchFamily="18" charset="0"/>
              </a:rPr>
              <a:pPr>
                <a:defRPr/>
              </a:pPr>
              <a:t>1</a:t>
            </a:fld>
            <a:endParaRPr lang="en-US" altLang="en-US" sz="1000" dirty="0">
              <a:latin typeface="Times New Roman" pitchFamily="18" charset="0"/>
            </a:endParaRPr>
          </a:p>
        </p:txBody>
      </p:sp>
      <p:sp>
        <p:nvSpPr>
          <p:cNvPr id="1208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083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23731424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3A8DCC8-54E2-4CF7-A726-5D6F93D5C1E4}" type="slidenum">
              <a:rPr lang="en-US" smtClean="0"/>
              <a:pPr>
                <a:defRPr/>
              </a:pPr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959728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3A8DCC8-54E2-4CF7-A726-5D6F93D5C1E4}" type="slidenum">
              <a:rPr lang="en-US" smtClean="0"/>
              <a:pPr>
                <a:defRPr/>
              </a:pPr>
              <a:t>40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013223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59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4720" y="4415790"/>
            <a:ext cx="5140960" cy="418338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buFontTx/>
              <a:buNone/>
            </a:pPr>
            <a:endParaRPr lang="en-CA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91930267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80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4720" y="4415790"/>
            <a:ext cx="5140960" cy="418338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dirty="0" smtClean="0"/>
              <a:t> 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85337036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9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4720" y="4415790"/>
            <a:ext cx="5140960" cy="418338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415314587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4720" y="4415790"/>
            <a:ext cx="5140960" cy="418338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buFontTx/>
              <a:buChar char="•"/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416267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3A8DCC8-54E2-4CF7-A726-5D6F93D5C1E4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95665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185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CF5A17F-1E98-4F91-92E8-25253EA773A5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93252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4720" y="4415790"/>
            <a:ext cx="5140960" cy="418338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buFontTx/>
              <a:buChar char="•"/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1947926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39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A9F0A24-997F-43CA-93BF-7C397F94A962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15322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3A8DCC8-54E2-4CF7-A726-5D6F93D5C1E4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001665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54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4720" y="4415790"/>
            <a:ext cx="5140960" cy="418338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9932766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643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4720" y="4415790"/>
            <a:ext cx="5140960" cy="418338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32525519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3A8DCC8-54E2-4CF7-A726-5D6F93D5C1E4}" type="slidenum">
              <a:rPr lang="en-US" smtClean="0"/>
              <a:pPr>
                <a:defRPr/>
              </a:pPr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84663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41300" y="139700"/>
            <a:ext cx="8775700" cy="655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endParaRPr lang="en-CA" altLang="en-US" dirty="0" smtClean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8232775" y="6629400"/>
            <a:ext cx="911225" cy="23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US" altLang="en-US" sz="900" baseline="0" dirty="0" smtClean="0">
                <a:latin typeface="Garamond" panose="02020404030301010803" pitchFamily="18" charset="0"/>
              </a:rPr>
              <a:t>James Tam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5609859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84950" y="303213"/>
            <a:ext cx="2051050" cy="61737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31800" y="303213"/>
            <a:ext cx="6000750" cy="61737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2023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800" y="303213"/>
            <a:ext cx="8166100" cy="52228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108075"/>
            <a:ext cx="4013200" cy="53689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22800" y="1108075"/>
            <a:ext cx="4013200" cy="26082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22800" y="3868738"/>
            <a:ext cx="4013200" cy="26082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6879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31775" indent="-231775">
              <a:defRPr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18649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08075"/>
            <a:ext cx="4013200" cy="5368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2800" y="1108075"/>
            <a:ext cx="4013200" cy="5368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43425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215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9546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8587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890591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694905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3740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31800" y="303213"/>
            <a:ext cx="816610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Slide Title</a:t>
            </a:r>
          </a:p>
        </p:txBody>
      </p:sp>
      <p:sp>
        <p:nvSpPr>
          <p:cNvPr id="1027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108075"/>
            <a:ext cx="8178800" cy="536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Body Text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</p:txBody>
      </p:sp>
      <p:sp>
        <p:nvSpPr>
          <p:cNvPr id="1028" name="Rectangle 5"/>
          <p:cNvSpPr>
            <a:spLocks noChangeArrowheads="1"/>
          </p:cNvSpPr>
          <p:nvPr/>
        </p:nvSpPr>
        <p:spPr bwMode="auto">
          <a:xfrm>
            <a:off x="241300" y="139700"/>
            <a:ext cx="8775700" cy="655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endParaRPr lang="en-CA" altLang="en-US" dirty="0" smtClean="0"/>
          </a:p>
        </p:txBody>
      </p:sp>
      <p:sp>
        <p:nvSpPr>
          <p:cNvPr id="1029" name="Rectangle 6"/>
          <p:cNvSpPr>
            <a:spLocks noChangeArrowheads="1"/>
          </p:cNvSpPr>
          <p:nvPr/>
        </p:nvSpPr>
        <p:spPr bwMode="auto">
          <a:xfrm>
            <a:off x="8232775" y="6629400"/>
            <a:ext cx="911225" cy="23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US" altLang="en-US" sz="900" baseline="0" dirty="0" smtClean="0">
                <a:latin typeface="Garamond" panose="02020404030301010803" pitchFamily="18" charset="0"/>
              </a:rPr>
              <a:t>James Tam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10" r:id="rId1"/>
    <p:sldLayoutId id="2147484599" r:id="rId2"/>
    <p:sldLayoutId id="2147484600" r:id="rId3"/>
    <p:sldLayoutId id="2147484601" r:id="rId4"/>
    <p:sldLayoutId id="2147484602" r:id="rId5"/>
    <p:sldLayoutId id="2147484603" r:id="rId6"/>
    <p:sldLayoutId id="2147484604" r:id="rId7"/>
    <p:sldLayoutId id="2147484605" r:id="rId8"/>
    <p:sldLayoutId id="2147484606" r:id="rId9"/>
    <p:sldLayoutId id="2147484607" r:id="rId10"/>
    <p:sldLayoutId id="2147484609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7" grpId="0" build="p" bldLvl="2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 u="sng">
          <a:solidFill>
            <a:schemeClr val="tx2"/>
          </a:solidFill>
          <a:latin typeface="Calibri" panose="020F0502020204030204" pitchFamily="34" charset="0"/>
          <a:ea typeface="+mj-ea"/>
          <a:cs typeface="+mj-cs"/>
        </a:defRPr>
      </a:lvl1pPr>
      <a:lvl2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 u="sng">
          <a:solidFill>
            <a:schemeClr val="tx2"/>
          </a:solidFill>
          <a:latin typeface="Calibri" pitchFamily="34" charset="0"/>
        </a:defRPr>
      </a:lvl2pPr>
      <a:lvl3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 u="sng">
          <a:solidFill>
            <a:schemeClr val="tx2"/>
          </a:solidFill>
          <a:latin typeface="Calibri" pitchFamily="34" charset="0"/>
        </a:defRPr>
      </a:lvl3pPr>
      <a:lvl4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 u="sng">
          <a:solidFill>
            <a:schemeClr val="tx2"/>
          </a:solidFill>
          <a:latin typeface="Calibri" pitchFamily="34" charset="0"/>
        </a:defRPr>
      </a:lvl4pPr>
      <a:lvl5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 u="sng">
          <a:solidFill>
            <a:schemeClr val="tx2"/>
          </a:solidFill>
          <a:latin typeface="Calibri" pitchFamily="34" charset="0"/>
        </a:defRPr>
      </a:lvl5pPr>
      <a:lvl6pPr marL="4572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 u="sng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 u="sng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 u="sng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 u="sng">
          <a:solidFill>
            <a:schemeClr val="tx2"/>
          </a:solidFill>
          <a:latin typeface="Times New Roman" pitchFamily="18" charset="0"/>
        </a:defRPr>
      </a:lvl9pPr>
    </p:titleStyle>
    <p:bodyStyle>
      <a:lvl1pPr marL="111125" indent="-111125" algn="l" rtl="0" eaLnBrk="0" fontAlgn="base" hangingPunct="0">
        <a:spcBef>
          <a:spcPct val="30000"/>
        </a:spcBef>
        <a:spcAft>
          <a:spcPct val="0"/>
        </a:spcAft>
        <a:buChar char="•"/>
        <a:defRPr sz="24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1pPr>
      <a:lvl2pPr marL="346075" indent="-120650" algn="l" rtl="0" eaLnBrk="0" fontAlgn="base" hangingPunct="0">
        <a:spcBef>
          <a:spcPct val="10000"/>
        </a:spcBef>
        <a:spcAft>
          <a:spcPct val="0"/>
        </a:spcAft>
        <a:buSzPct val="100000"/>
        <a:buFont typeface="Times New Roman" pitchFamily="18" charset="0"/>
        <a:buChar char="-"/>
        <a:defRPr sz="2000">
          <a:solidFill>
            <a:schemeClr val="tx1"/>
          </a:solidFill>
          <a:latin typeface="Calibri" panose="020F0502020204030204" pitchFamily="34" charset="0"/>
        </a:defRPr>
      </a:lvl2pPr>
      <a:lvl3pPr marL="568325" indent="-107950" algn="l" rtl="0" eaLnBrk="0" fontAlgn="base" hangingPunct="0">
        <a:lnSpc>
          <a:spcPct val="90000"/>
        </a:lnSpc>
        <a:spcBef>
          <a:spcPct val="10000"/>
        </a:spcBef>
        <a:spcAft>
          <a:spcPct val="0"/>
        </a:spcAft>
        <a:buSzPct val="100000"/>
        <a:buChar char="•"/>
        <a:defRPr>
          <a:solidFill>
            <a:schemeClr val="tx1"/>
          </a:solidFill>
          <a:latin typeface="Calibri" panose="020F0502020204030204" pitchFamily="34" charset="0"/>
        </a:defRPr>
      </a:lvl3pPr>
      <a:lvl4pPr marL="800100" indent="-114300" algn="l" rtl="0" eaLnBrk="0" fontAlgn="base" hangingPunct="0">
        <a:spcBef>
          <a:spcPct val="10000"/>
        </a:spcBef>
        <a:spcAft>
          <a:spcPct val="0"/>
        </a:spcAft>
        <a:defRPr>
          <a:solidFill>
            <a:schemeClr val="tx1"/>
          </a:solidFill>
          <a:latin typeface="Calibri" panose="020F0502020204030204" pitchFamily="34" charset="0"/>
        </a:defRPr>
      </a:lvl4pPr>
      <a:lvl5pPr marL="1028700" indent="-114300" algn="l" rtl="0" eaLnBrk="0" fontAlgn="base" hangingPunct="0">
        <a:spcBef>
          <a:spcPct val="10000"/>
        </a:spcBef>
        <a:spcAft>
          <a:spcPct val="0"/>
        </a:spcAft>
        <a:defRPr>
          <a:solidFill>
            <a:schemeClr val="tx1"/>
          </a:solidFill>
          <a:latin typeface="Calibri" panose="020F0502020204030204" pitchFamily="34" charset="0"/>
        </a:defRPr>
      </a:lvl5pPr>
      <a:lvl6pPr marL="1485900" indent="-114300" algn="l" rtl="0" eaLnBrk="0" fontAlgn="base" hangingPunct="0">
        <a:spcBef>
          <a:spcPct val="10000"/>
        </a:spcBef>
        <a:spcAft>
          <a:spcPct val="0"/>
        </a:spcAft>
        <a:defRPr>
          <a:solidFill>
            <a:schemeClr val="tx1"/>
          </a:solidFill>
          <a:latin typeface="+mn-lt"/>
        </a:defRPr>
      </a:lvl6pPr>
      <a:lvl7pPr marL="1943100" indent="-114300" algn="l" rtl="0" eaLnBrk="0" fontAlgn="base" hangingPunct="0">
        <a:spcBef>
          <a:spcPct val="10000"/>
        </a:spcBef>
        <a:spcAft>
          <a:spcPct val="0"/>
        </a:spcAft>
        <a:defRPr>
          <a:solidFill>
            <a:schemeClr val="tx1"/>
          </a:solidFill>
          <a:latin typeface="+mn-lt"/>
        </a:defRPr>
      </a:lvl7pPr>
      <a:lvl8pPr marL="2400300" indent="-114300" algn="l" rtl="0" eaLnBrk="0" fontAlgn="base" hangingPunct="0">
        <a:spcBef>
          <a:spcPct val="10000"/>
        </a:spcBef>
        <a:spcAft>
          <a:spcPct val="0"/>
        </a:spcAft>
        <a:defRPr>
          <a:solidFill>
            <a:schemeClr val="tx1"/>
          </a:solidFill>
          <a:latin typeface="+mn-lt"/>
        </a:defRPr>
      </a:lvl8pPr>
      <a:lvl9pPr marL="2857500" indent="-114300" algn="l" rtl="0" eaLnBrk="0" fontAlgn="base" hangingPunct="0">
        <a:spcBef>
          <a:spcPct val="10000"/>
        </a:spcBef>
        <a:spcAft>
          <a:spcPct val="0"/>
        </a:spcAft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sz="4800" dirty="0" smtClean="0"/>
              <a:t>Code Reuse Through Hierarchies</a:t>
            </a:r>
          </a:p>
        </p:txBody>
      </p:sp>
      <p:sp>
        <p:nvSpPr>
          <p:cNvPr id="3076" name="Text Box 9"/>
          <p:cNvSpPr txBox="1">
            <a:spLocks noChangeArrowheads="1"/>
          </p:cNvSpPr>
          <p:nvPr/>
        </p:nvSpPr>
        <p:spPr bwMode="auto">
          <a:xfrm>
            <a:off x="1239838" y="3882318"/>
            <a:ext cx="6769100" cy="954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US" altLang="en-US" sz="2800" dirty="0" smtClean="0">
                <a:latin typeface="Calibri" panose="020F0502020204030204" pitchFamily="34" charset="0"/>
              </a:rPr>
              <a:t>Part 1: defining commonalities between classes in parent using inheritance.</a:t>
            </a:r>
          </a:p>
        </p:txBody>
      </p:sp>
    </p:spTree>
    <p:extLst>
      <p:ext uri="{BB962C8B-B14F-4D97-AF65-F5344CB8AC3E}">
        <p14:creationId xmlns:p14="http://schemas.microsoft.com/office/powerpoint/2010/main" val="1883000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First Inheritance Example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b="1" dirty="0" smtClean="0"/>
              <a:t>Name of the folder containing the complete example</a:t>
            </a:r>
            <a:r>
              <a:rPr lang="en-US" altLang="en-US" dirty="0" smtClean="0"/>
              <a:t>: </a:t>
            </a:r>
            <a:r>
              <a:rPr lang="en-US" altLang="en-US" sz="2400" dirty="0" smtClean="0">
                <a:latin typeface="Consolas" pitchFamily="49" charset="0"/>
                <a:cs typeface="Consolas" pitchFamily="49" charset="0"/>
              </a:rPr>
              <a:t>1basicExample</a:t>
            </a:r>
          </a:p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540357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Person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public class Person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private int age;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public Person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() {</a:t>
            </a: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age = 0;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public Person(int anAge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) {</a:t>
            </a: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age = anAge;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public void doPersonStuff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() {</a:t>
            </a: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System.out.println("Eat, sleep, drink, 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excrete, 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be" +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                  " fruitful");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620000" y="1517650"/>
            <a:ext cx="152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b="0" dirty="0" smtClean="0"/>
              <a:t>Image of James Tam curtesy of </a:t>
            </a:r>
            <a:r>
              <a:rPr lang="en-US" sz="1200" b="0" dirty="0"/>
              <a:t>J</a:t>
            </a:r>
            <a:r>
              <a:rPr lang="en-US" sz="1200" b="0" dirty="0" smtClean="0"/>
              <a:t>ames Tam</a:t>
            </a:r>
            <a:endParaRPr lang="en-US" sz="1200" b="0" dirty="0"/>
          </a:p>
        </p:txBody>
      </p:sp>
      <p:pic>
        <p:nvPicPr>
          <p:cNvPr id="6" name="Picture 2" descr="U:\PC\lectures\Hi.bm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-25400"/>
            <a:ext cx="2057400" cy="154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89521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Hero</a:t>
            </a:r>
            <a:r>
              <a:rPr lang="en-US" dirty="0" smtClean="0">
                <a:cs typeface="Consolas" panose="020B0609020204030204" pitchFamily="49" charset="0"/>
              </a:rPr>
              <a:t>: A Hero </a:t>
            </a:r>
            <a:r>
              <a:rPr lang="en-US" dirty="0" smtClean="0">
                <a:solidFill>
                  <a:srgbClr val="0066FF"/>
                </a:solidFill>
                <a:cs typeface="Consolas" panose="020B0609020204030204" pitchFamily="49" charset="0"/>
              </a:rPr>
              <a:t>Is A </a:t>
            </a:r>
            <a:r>
              <a:rPr lang="en-US" dirty="0" smtClean="0">
                <a:cs typeface="Consolas" panose="020B0609020204030204" pitchFamily="49" charset="0"/>
              </a:rPr>
              <a:t>Person</a:t>
            </a:r>
            <a:endParaRPr lang="en-US" dirty="0">
              <a:cs typeface="Consolas" panose="020B06090202040302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charset="0"/>
              <a:buNone/>
              <a:defRPr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public class Hero </a:t>
            </a:r>
            <a:r>
              <a:rPr lang="en-US" b="1" dirty="0">
                <a:solidFill>
                  <a:srgbClr val="0066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extends</a:t>
            </a: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Person {</a:t>
            </a:r>
          </a:p>
          <a:p>
            <a:pPr marL="0" indent="0">
              <a:buFont typeface="Arial" charset="0"/>
              <a:buNone/>
              <a:defRPr/>
            </a:pP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Font typeface="Arial" charset="0"/>
              <a:buNone/>
              <a:defRPr/>
            </a:pP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Font typeface="Arial" charset="0"/>
              <a:buNone/>
              <a:defRPr/>
            </a:pP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Font typeface="Arial" charset="0"/>
              <a:buNone/>
              <a:defRPr/>
            </a:pP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Font typeface="Arial" charset="0"/>
              <a:buNone/>
              <a:defRPr/>
            </a:pP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Font typeface="Arial" charset="0"/>
              <a:buNone/>
              <a:defRPr/>
            </a:pP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Font typeface="Arial" charset="0"/>
              <a:buNone/>
              <a:defRPr/>
            </a:pP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Font typeface="Arial" charset="0"/>
              <a:buNone/>
              <a:defRPr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endParaRPr lang="en-US" dirty="0"/>
          </a:p>
        </p:txBody>
      </p:sp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3427164" y="1535934"/>
            <a:ext cx="3200400" cy="2009776"/>
            <a:chOff x="2438400" y="1447799"/>
            <a:chExt cx="3200400" cy="2009240"/>
          </a:xfrm>
        </p:grpSpPr>
        <p:sp>
          <p:nvSpPr>
            <p:cNvPr id="5" name="TextBox 4"/>
            <p:cNvSpPr txBox="1"/>
            <p:nvPr/>
          </p:nvSpPr>
          <p:spPr>
            <a:xfrm>
              <a:off x="2438400" y="2133417"/>
              <a:ext cx="3200400" cy="1323622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2000" dirty="0">
                  <a:solidFill>
                    <a:srgbClr val="0066FF"/>
                  </a:solidFill>
                  <a:latin typeface="+mn-lt"/>
                  <a:cs typeface="Consolas" panose="020B0609020204030204" pitchFamily="49" charset="0"/>
                </a:rPr>
                <a:t>This automatically gives instances of </a:t>
              </a:r>
              <a:r>
                <a:rPr lang="en-US" sz="2000" dirty="0" smtClean="0">
                  <a:solidFill>
                    <a:srgbClr val="0066FF"/>
                  </a:solidFill>
                  <a:latin typeface="+mn-lt"/>
                  <a:cs typeface="Consolas" panose="020B0609020204030204" pitchFamily="49" charset="0"/>
                </a:rPr>
                <a:t>class </a:t>
              </a:r>
              <a:r>
                <a:rPr lang="en-US" sz="2000" dirty="0" smtClean="0">
                  <a:solidFill>
                    <a:srgbClr val="0066FF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Hero</a:t>
              </a:r>
              <a:r>
                <a:rPr lang="en-US" sz="2000" dirty="0" smtClean="0">
                  <a:solidFill>
                    <a:srgbClr val="0066FF"/>
                  </a:solidFill>
                  <a:latin typeface="+mn-lt"/>
                  <a:cs typeface="Consolas" panose="020B0609020204030204" pitchFamily="49" charset="0"/>
                </a:rPr>
                <a:t> all </a:t>
              </a:r>
              <a:r>
                <a:rPr lang="en-US" sz="2000" dirty="0">
                  <a:solidFill>
                    <a:srgbClr val="0066FF"/>
                  </a:solidFill>
                  <a:latin typeface="+mn-lt"/>
                  <a:cs typeface="Consolas" panose="020B0609020204030204" pitchFamily="49" charset="0"/>
                </a:rPr>
                <a:t>the capabilities of an instance of class </a:t>
              </a:r>
              <a:r>
                <a:rPr lang="en-US" sz="2000" dirty="0">
                  <a:solidFill>
                    <a:srgbClr val="0066FF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Person</a:t>
              </a:r>
            </a:p>
          </p:txBody>
        </p:sp>
        <p:sp>
          <p:nvSpPr>
            <p:cNvPr id="6" name="Right Brace 5"/>
            <p:cNvSpPr/>
            <p:nvPr/>
          </p:nvSpPr>
          <p:spPr>
            <a:xfrm rot="5400000">
              <a:off x="3419462" y="752258"/>
              <a:ext cx="761797" cy="2152880"/>
            </a:xfrm>
            <a:prstGeom prst="rightBrace">
              <a:avLst/>
            </a:prstGeom>
            <a:ln w="38100">
              <a:solidFill>
                <a:srgbClr val="0066FF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9450876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 smtClean="0"/>
              <a:t>Class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Hero:</a:t>
            </a:r>
            <a:r>
              <a:rPr lang="en-US" dirty="0" smtClean="0">
                <a:cs typeface="Consolas" panose="020B0609020204030204" pitchFamily="49" charset="0"/>
              </a:rPr>
              <a:t>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A Person</a:t>
            </a:r>
            <a:r>
              <a:rPr lang="en-US" dirty="0" smtClean="0">
                <a:cs typeface="Consolas" panose="020B0609020204030204" pitchFamily="49" charset="0"/>
              </a:rPr>
              <a:t>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But </a:t>
            </a:r>
            <a:r>
              <a:rPr lang="en-US" b="1" dirty="0" smtClean="0">
                <a:solidFill>
                  <a:srgbClr val="0066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 Whole Lot More</a:t>
            </a:r>
            <a:endParaRPr lang="en-US" b="1" dirty="0">
              <a:solidFill>
                <a:srgbClr val="0066FF"/>
              </a:solidFill>
              <a:latin typeface="+mn-lt"/>
              <a:cs typeface="Consolas" panose="020B06090202040302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public class Hero extends Person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>
                <a:solidFill>
                  <a:srgbClr val="0066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private int heroicCount;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>
                <a:solidFill>
                  <a:srgbClr val="0066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>
                <a:solidFill>
                  <a:srgbClr val="0066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public Hero()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>
                <a:solidFill>
                  <a:srgbClr val="0066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>
                <a:solidFill>
                  <a:srgbClr val="0066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heroicCount = 0;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>
                <a:solidFill>
                  <a:srgbClr val="0066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}</a:t>
            </a:r>
          </a:p>
          <a:p>
            <a:pPr marL="0" indent="0">
              <a:spcBef>
                <a:spcPts val="0"/>
              </a:spcBef>
              <a:buNone/>
            </a:pPr>
            <a:endParaRPr lang="en-US" sz="1800" b="1" dirty="0">
              <a:solidFill>
                <a:srgbClr val="0066FF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>
                <a:solidFill>
                  <a:srgbClr val="0066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public void doHeroStuff()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>
                <a:solidFill>
                  <a:srgbClr val="0066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>
                <a:solidFill>
                  <a:srgbClr val="0066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System.out.println("Saving the world for: truth!," +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>
                <a:solidFill>
                  <a:srgbClr val="0066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                  " justice!, and all that </a:t>
            </a:r>
            <a:r>
              <a:rPr lang="en-US" sz="1800" b="1" dirty="0" smtClean="0">
                <a:solidFill>
                  <a:srgbClr val="0066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good</a:t>
            </a:r>
            <a:r>
              <a:rPr lang="en-US" sz="1800" b="1" dirty="0">
                <a:solidFill>
                  <a:srgbClr val="0066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"</a:t>
            </a:r>
            <a:r>
              <a:rPr lang="en-US" sz="1800" b="1" dirty="0" smtClean="0">
                <a:solidFill>
                  <a:srgbClr val="0066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+ </a:t>
            </a:r>
            <a:endParaRPr lang="en-US" sz="1800" b="1" dirty="0">
              <a:solidFill>
                <a:srgbClr val="0066FF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 smtClean="0">
                <a:solidFill>
                  <a:srgbClr val="0066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                  " stuff</a:t>
            </a:r>
            <a:r>
              <a:rPr lang="en-US" sz="1800" b="1" dirty="0">
                <a:solidFill>
                  <a:srgbClr val="0066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!");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>
                <a:solidFill>
                  <a:srgbClr val="0066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heroicCount++;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>
                <a:solidFill>
                  <a:srgbClr val="0066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  <p:grpSp>
        <p:nvGrpSpPr>
          <p:cNvPr id="17" name="Group 16"/>
          <p:cNvGrpSpPr/>
          <p:nvPr/>
        </p:nvGrpSpPr>
        <p:grpSpPr>
          <a:xfrm>
            <a:off x="7688505" y="1011677"/>
            <a:ext cx="1338409" cy="2140085"/>
            <a:chOff x="6177064" y="4669277"/>
            <a:chExt cx="1338409" cy="2140085"/>
          </a:xfrm>
        </p:grpSpPr>
        <p:sp>
          <p:nvSpPr>
            <p:cNvPr id="9" name="Freeform 8"/>
            <p:cNvSpPr/>
            <p:nvPr/>
          </p:nvSpPr>
          <p:spPr>
            <a:xfrm>
              <a:off x="6605044" y="5091699"/>
              <a:ext cx="377671" cy="129001"/>
            </a:xfrm>
            <a:custGeom>
              <a:avLst/>
              <a:gdLst>
                <a:gd name="connsiteX0" fmla="*/ 4036 w 377671"/>
                <a:gd name="connsiteY0" fmla="*/ 101600 h 129001"/>
                <a:gd name="connsiteX1" fmla="*/ 37902 w 377671"/>
                <a:gd name="connsiteY1" fmla="*/ 59267 h 129001"/>
                <a:gd name="connsiteX2" fmla="*/ 46369 w 377671"/>
                <a:gd name="connsiteY2" fmla="*/ 33867 h 129001"/>
                <a:gd name="connsiteX3" fmla="*/ 114102 w 377671"/>
                <a:gd name="connsiteY3" fmla="*/ 16933 h 129001"/>
                <a:gd name="connsiteX4" fmla="*/ 173369 w 377671"/>
                <a:gd name="connsiteY4" fmla="*/ 0 h 129001"/>
                <a:gd name="connsiteX5" fmla="*/ 317302 w 377671"/>
                <a:gd name="connsiteY5" fmla="*/ 8467 h 129001"/>
                <a:gd name="connsiteX6" fmla="*/ 342702 w 377671"/>
                <a:gd name="connsiteY6" fmla="*/ 25400 h 129001"/>
                <a:gd name="connsiteX7" fmla="*/ 351169 w 377671"/>
                <a:gd name="connsiteY7" fmla="*/ 67733 h 129001"/>
                <a:gd name="connsiteX8" fmla="*/ 359636 w 377671"/>
                <a:gd name="connsiteY8" fmla="*/ 93133 h 129001"/>
                <a:gd name="connsiteX9" fmla="*/ 376569 w 377671"/>
                <a:gd name="connsiteY9" fmla="*/ 127000 h 129001"/>
                <a:gd name="connsiteX10" fmla="*/ 351169 w 377671"/>
                <a:gd name="connsiteY10" fmla="*/ 110067 h 129001"/>
                <a:gd name="connsiteX11" fmla="*/ 164902 w 377671"/>
                <a:gd name="connsiteY11" fmla="*/ 101600 h 129001"/>
                <a:gd name="connsiteX12" fmla="*/ 139502 w 377671"/>
                <a:gd name="connsiteY12" fmla="*/ 93133 h 129001"/>
                <a:gd name="connsiteX13" fmla="*/ 4036 w 377671"/>
                <a:gd name="connsiteY13" fmla="*/ 101600 h 1290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377671" h="129001">
                  <a:moveTo>
                    <a:pt x="4036" y="101600"/>
                  </a:moveTo>
                  <a:cubicBezTo>
                    <a:pt x="-12897" y="95956"/>
                    <a:pt x="28325" y="74591"/>
                    <a:pt x="37902" y="59267"/>
                  </a:cubicBezTo>
                  <a:cubicBezTo>
                    <a:pt x="42632" y="51699"/>
                    <a:pt x="38567" y="38201"/>
                    <a:pt x="46369" y="33867"/>
                  </a:cubicBezTo>
                  <a:cubicBezTo>
                    <a:pt x="66713" y="22565"/>
                    <a:pt x="91524" y="22577"/>
                    <a:pt x="114102" y="16933"/>
                  </a:cubicBezTo>
                  <a:cubicBezTo>
                    <a:pt x="156639" y="6299"/>
                    <a:pt x="136921" y="12150"/>
                    <a:pt x="173369" y="0"/>
                  </a:cubicBezTo>
                  <a:cubicBezTo>
                    <a:pt x="221347" y="2822"/>
                    <a:pt x="269773" y="1338"/>
                    <a:pt x="317302" y="8467"/>
                  </a:cubicBezTo>
                  <a:cubicBezTo>
                    <a:pt x="327365" y="9976"/>
                    <a:pt x="337653" y="16565"/>
                    <a:pt x="342702" y="25400"/>
                  </a:cubicBezTo>
                  <a:cubicBezTo>
                    <a:pt x="349842" y="37894"/>
                    <a:pt x="347679" y="53772"/>
                    <a:pt x="351169" y="67733"/>
                  </a:cubicBezTo>
                  <a:cubicBezTo>
                    <a:pt x="353334" y="76391"/>
                    <a:pt x="356120" y="84930"/>
                    <a:pt x="359636" y="93133"/>
                  </a:cubicBezTo>
                  <a:cubicBezTo>
                    <a:pt x="364608" y="104734"/>
                    <a:pt x="382213" y="115711"/>
                    <a:pt x="376569" y="127000"/>
                  </a:cubicBezTo>
                  <a:cubicBezTo>
                    <a:pt x="372018" y="136101"/>
                    <a:pt x="361272" y="111279"/>
                    <a:pt x="351169" y="110067"/>
                  </a:cubicBezTo>
                  <a:cubicBezTo>
                    <a:pt x="289459" y="102662"/>
                    <a:pt x="226991" y="104422"/>
                    <a:pt x="164902" y="101600"/>
                  </a:cubicBezTo>
                  <a:cubicBezTo>
                    <a:pt x="156435" y="98778"/>
                    <a:pt x="148427" y="93133"/>
                    <a:pt x="139502" y="93133"/>
                  </a:cubicBezTo>
                  <a:cubicBezTo>
                    <a:pt x="91441" y="93133"/>
                    <a:pt x="20969" y="107244"/>
                    <a:pt x="4036" y="101600"/>
                  </a:cubicBezTo>
                  <a:close/>
                </a:path>
              </a:pathLst>
            </a:cu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>
                <a:solidFill>
                  <a:schemeClr val="tx1"/>
                </a:solidFill>
              </a:endParaRPr>
            </a:p>
          </p:txBody>
        </p:sp>
        <p:sp>
          <p:nvSpPr>
            <p:cNvPr id="5" name="Flowchart: Manual Operation 4"/>
            <p:cNvSpPr/>
            <p:nvPr/>
          </p:nvSpPr>
          <p:spPr>
            <a:xfrm rot="10800000">
              <a:off x="6368740" y="5156200"/>
              <a:ext cx="850280" cy="1244600"/>
            </a:xfrm>
            <a:prstGeom prst="flowChartManualOperation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>
                <a:solidFill>
                  <a:schemeClr val="tx1"/>
                </a:solidFill>
              </a:endParaRPr>
            </a:p>
          </p:txBody>
        </p:sp>
        <p:sp>
          <p:nvSpPr>
            <p:cNvPr id="6" name="Plus 5"/>
            <p:cNvSpPr/>
            <p:nvPr/>
          </p:nvSpPr>
          <p:spPr>
            <a:xfrm>
              <a:off x="7023370" y="6240294"/>
              <a:ext cx="152400" cy="152400"/>
            </a:xfrm>
            <a:prstGeom prst="mathPlus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>
                <a:solidFill>
                  <a:schemeClr val="tx1"/>
                </a:solidFill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6553200" y="5156200"/>
              <a:ext cx="481360" cy="1066800"/>
            </a:xfrm>
            <a:prstGeom prst="rect">
              <a:avLst/>
            </a:prstGeom>
            <a:solidFill>
              <a:srgbClr val="FF00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>
                <a:solidFill>
                  <a:schemeClr val="tx1"/>
                </a:solidFill>
              </a:endParaRPr>
            </a:p>
          </p:txBody>
        </p:sp>
        <p:sp>
          <p:nvSpPr>
            <p:cNvPr id="12" name="Freeform 11"/>
            <p:cNvSpPr/>
            <p:nvPr/>
          </p:nvSpPr>
          <p:spPr>
            <a:xfrm>
              <a:off x="7023370" y="4669277"/>
              <a:ext cx="492103" cy="788441"/>
            </a:xfrm>
            <a:custGeom>
              <a:avLst/>
              <a:gdLst>
                <a:gd name="connsiteX0" fmla="*/ 0 w 492103"/>
                <a:gd name="connsiteY0" fmla="*/ 578795 h 788441"/>
                <a:gd name="connsiteX1" fmla="*/ 29183 w 492103"/>
                <a:gd name="connsiteY1" fmla="*/ 539885 h 788441"/>
                <a:gd name="connsiteX2" fmla="*/ 53502 w 492103"/>
                <a:gd name="connsiteY2" fmla="*/ 515566 h 788441"/>
                <a:gd name="connsiteX3" fmla="*/ 92413 w 492103"/>
                <a:gd name="connsiteY3" fmla="*/ 505838 h 788441"/>
                <a:gd name="connsiteX4" fmla="*/ 170234 w 492103"/>
                <a:gd name="connsiteY4" fmla="*/ 510702 h 788441"/>
                <a:gd name="connsiteX5" fmla="*/ 184826 w 492103"/>
                <a:gd name="connsiteY5" fmla="*/ 515566 h 788441"/>
                <a:gd name="connsiteX6" fmla="*/ 248056 w 492103"/>
                <a:gd name="connsiteY6" fmla="*/ 520429 h 788441"/>
                <a:gd name="connsiteX7" fmla="*/ 252919 w 492103"/>
                <a:gd name="connsiteY7" fmla="*/ 535021 h 788441"/>
                <a:gd name="connsiteX8" fmla="*/ 262647 w 492103"/>
                <a:gd name="connsiteY8" fmla="*/ 549612 h 788441"/>
                <a:gd name="connsiteX9" fmla="*/ 267511 w 492103"/>
                <a:gd name="connsiteY9" fmla="*/ 481519 h 788441"/>
                <a:gd name="connsiteX10" fmla="*/ 282102 w 492103"/>
                <a:gd name="connsiteY10" fmla="*/ 423153 h 788441"/>
                <a:gd name="connsiteX11" fmla="*/ 286966 w 492103"/>
                <a:gd name="connsiteY11" fmla="*/ 389106 h 788441"/>
                <a:gd name="connsiteX12" fmla="*/ 291830 w 492103"/>
                <a:gd name="connsiteY12" fmla="*/ 374514 h 788441"/>
                <a:gd name="connsiteX13" fmla="*/ 296694 w 492103"/>
                <a:gd name="connsiteY13" fmla="*/ 345332 h 788441"/>
                <a:gd name="connsiteX14" fmla="*/ 306421 w 492103"/>
                <a:gd name="connsiteY14" fmla="*/ 316149 h 788441"/>
                <a:gd name="connsiteX15" fmla="*/ 311285 w 492103"/>
                <a:gd name="connsiteY15" fmla="*/ 301557 h 788441"/>
                <a:gd name="connsiteX16" fmla="*/ 321013 w 492103"/>
                <a:gd name="connsiteY16" fmla="*/ 194553 h 788441"/>
                <a:gd name="connsiteX17" fmla="*/ 330741 w 492103"/>
                <a:gd name="connsiteY17" fmla="*/ 155642 h 788441"/>
                <a:gd name="connsiteX18" fmla="*/ 335604 w 492103"/>
                <a:gd name="connsiteY18" fmla="*/ 53502 h 788441"/>
                <a:gd name="connsiteX19" fmla="*/ 350196 w 492103"/>
                <a:gd name="connsiteY19" fmla="*/ 0 h 788441"/>
                <a:gd name="connsiteX20" fmla="*/ 374515 w 492103"/>
                <a:gd name="connsiteY20" fmla="*/ 29183 h 788441"/>
                <a:gd name="connsiteX21" fmla="*/ 379379 w 492103"/>
                <a:gd name="connsiteY21" fmla="*/ 43774 h 788441"/>
                <a:gd name="connsiteX22" fmla="*/ 393970 w 492103"/>
                <a:gd name="connsiteY22" fmla="*/ 136187 h 788441"/>
                <a:gd name="connsiteX23" fmla="*/ 437745 w 492103"/>
                <a:gd name="connsiteY23" fmla="*/ 141051 h 788441"/>
                <a:gd name="connsiteX24" fmla="*/ 457200 w 492103"/>
                <a:gd name="connsiteY24" fmla="*/ 145914 h 788441"/>
                <a:gd name="connsiteX25" fmla="*/ 466928 w 492103"/>
                <a:gd name="connsiteY25" fmla="*/ 160506 h 788441"/>
                <a:gd name="connsiteX26" fmla="*/ 481519 w 492103"/>
                <a:gd name="connsiteY26" fmla="*/ 175097 h 788441"/>
                <a:gd name="connsiteX27" fmla="*/ 481519 w 492103"/>
                <a:gd name="connsiteY27" fmla="*/ 325876 h 788441"/>
                <a:gd name="connsiteX28" fmla="*/ 476656 w 492103"/>
                <a:gd name="connsiteY28" fmla="*/ 340468 h 788441"/>
                <a:gd name="connsiteX29" fmla="*/ 462064 w 492103"/>
                <a:gd name="connsiteY29" fmla="*/ 379378 h 788441"/>
                <a:gd name="connsiteX30" fmla="*/ 457200 w 492103"/>
                <a:gd name="connsiteY30" fmla="*/ 428017 h 788441"/>
                <a:gd name="connsiteX31" fmla="*/ 452336 w 492103"/>
                <a:gd name="connsiteY31" fmla="*/ 442608 h 788441"/>
                <a:gd name="connsiteX32" fmla="*/ 447473 w 492103"/>
                <a:gd name="connsiteY32" fmla="*/ 462063 h 788441"/>
                <a:gd name="connsiteX33" fmla="*/ 432881 w 492103"/>
                <a:gd name="connsiteY33" fmla="*/ 505838 h 788441"/>
                <a:gd name="connsiteX34" fmla="*/ 428017 w 492103"/>
                <a:gd name="connsiteY34" fmla="*/ 520429 h 788441"/>
                <a:gd name="connsiteX35" fmla="*/ 423153 w 492103"/>
                <a:gd name="connsiteY35" fmla="*/ 695527 h 788441"/>
                <a:gd name="connsiteX36" fmla="*/ 408562 w 492103"/>
                <a:gd name="connsiteY36" fmla="*/ 739302 h 788441"/>
                <a:gd name="connsiteX37" fmla="*/ 379379 w 492103"/>
                <a:gd name="connsiteY37" fmla="*/ 749029 h 788441"/>
                <a:gd name="connsiteX38" fmla="*/ 364787 w 492103"/>
                <a:gd name="connsiteY38" fmla="*/ 753893 h 788441"/>
                <a:gd name="connsiteX39" fmla="*/ 155643 w 492103"/>
                <a:gd name="connsiteY39" fmla="*/ 758757 h 788441"/>
                <a:gd name="connsiteX40" fmla="*/ 111868 w 492103"/>
                <a:gd name="connsiteY40" fmla="*/ 768485 h 788441"/>
                <a:gd name="connsiteX41" fmla="*/ 82685 w 492103"/>
                <a:gd name="connsiteY41" fmla="*/ 778212 h 788441"/>
                <a:gd name="connsiteX42" fmla="*/ 58366 w 492103"/>
                <a:gd name="connsiteY42" fmla="*/ 783076 h 788441"/>
                <a:gd name="connsiteX43" fmla="*/ 43775 w 492103"/>
                <a:gd name="connsiteY43" fmla="*/ 787940 h 788441"/>
                <a:gd name="connsiteX44" fmla="*/ 9728 w 492103"/>
                <a:gd name="connsiteY44" fmla="*/ 787940 h 7884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</a:cxnLst>
              <a:rect l="l" t="t" r="r" b="b"/>
              <a:pathLst>
                <a:path w="492103" h="788441">
                  <a:moveTo>
                    <a:pt x="0" y="578795"/>
                  </a:moveTo>
                  <a:cubicBezTo>
                    <a:pt x="30666" y="527688"/>
                    <a:pt x="-1213" y="576360"/>
                    <a:pt x="29183" y="539885"/>
                  </a:cubicBezTo>
                  <a:cubicBezTo>
                    <a:pt x="43080" y="523209"/>
                    <a:pt x="33121" y="525756"/>
                    <a:pt x="53502" y="515566"/>
                  </a:cubicBezTo>
                  <a:cubicBezTo>
                    <a:pt x="63473" y="510581"/>
                    <a:pt x="83162" y="507688"/>
                    <a:pt x="92413" y="505838"/>
                  </a:cubicBezTo>
                  <a:cubicBezTo>
                    <a:pt x="118353" y="507459"/>
                    <a:pt x="144386" y="507981"/>
                    <a:pt x="170234" y="510702"/>
                  </a:cubicBezTo>
                  <a:cubicBezTo>
                    <a:pt x="175333" y="511239"/>
                    <a:pt x="179738" y="514930"/>
                    <a:pt x="184826" y="515566"/>
                  </a:cubicBezTo>
                  <a:cubicBezTo>
                    <a:pt x="205802" y="518188"/>
                    <a:pt x="226979" y="518808"/>
                    <a:pt x="248056" y="520429"/>
                  </a:cubicBezTo>
                  <a:cubicBezTo>
                    <a:pt x="249677" y="525293"/>
                    <a:pt x="250626" y="530435"/>
                    <a:pt x="252919" y="535021"/>
                  </a:cubicBezTo>
                  <a:cubicBezTo>
                    <a:pt x="255533" y="540249"/>
                    <a:pt x="261109" y="555252"/>
                    <a:pt x="262647" y="549612"/>
                  </a:cubicBezTo>
                  <a:cubicBezTo>
                    <a:pt x="268635" y="527658"/>
                    <a:pt x="265451" y="504181"/>
                    <a:pt x="267511" y="481519"/>
                  </a:cubicBezTo>
                  <a:cubicBezTo>
                    <a:pt x="271353" y="439256"/>
                    <a:pt x="267595" y="452168"/>
                    <a:pt x="282102" y="423153"/>
                  </a:cubicBezTo>
                  <a:cubicBezTo>
                    <a:pt x="283723" y="411804"/>
                    <a:pt x="284718" y="400348"/>
                    <a:pt x="286966" y="389106"/>
                  </a:cubicBezTo>
                  <a:cubicBezTo>
                    <a:pt x="287972" y="384078"/>
                    <a:pt x="290718" y="379519"/>
                    <a:pt x="291830" y="374514"/>
                  </a:cubicBezTo>
                  <a:cubicBezTo>
                    <a:pt x="293969" y="364887"/>
                    <a:pt x="294302" y="354899"/>
                    <a:pt x="296694" y="345332"/>
                  </a:cubicBezTo>
                  <a:cubicBezTo>
                    <a:pt x="299181" y="335384"/>
                    <a:pt x="303179" y="325877"/>
                    <a:pt x="306421" y="316149"/>
                  </a:cubicBezTo>
                  <a:lnTo>
                    <a:pt x="311285" y="301557"/>
                  </a:lnTo>
                  <a:cubicBezTo>
                    <a:pt x="312963" y="278066"/>
                    <a:pt x="315691" y="222934"/>
                    <a:pt x="321013" y="194553"/>
                  </a:cubicBezTo>
                  <a:cubicBezTo>
                    <a:pt x="323477" y="181412"/>
                    <a:pt x="330741" y="155642"/>
                    <a:pt x="330741" y="155642"/>
                  </a:cubicBezTo>
                  <a:cubicBezTo>
                    <a:pt x="332362" y="121595"/>
                    <a:pt x="332097" y="87406"/>
                    <a:pt x="335604" y="53502"/>
                  </a:cubicBezTo>
                  <a:cubicBezTo>
                    <a:pt x="337250" y="37592"/>
                    <a:pt x="344680" y="16547"/>
                    <a:pt x="350196" y="0"/>
                  </a:cubicBezTo>
                  <a:cubicBezTo>
                    <a:pt x="360953" y="10757"/>
                    <a:pt x="367743" y="15639"/>
                    <a:pt x="374515" y="29183"/>
                  </a:cubicBezTo>
                  <a:cubicBezTo>
                    <a:pt x="376808" y="33769"/>
                    <a:pt x="377758" y="38910"/>
                    <a:pt x="379379" y="43774"/>
                  </a:cubicBezTo>
                  <a:cubicBezTo>
                    <a:pt x="380020" y="50181"/>
                    <a:pt x="385948" y="128894"/>
                    <a:pt x="393970" y="136187"/>
                  </a:cubicBezTo>
                  <a:cubicBezTo>
                    <a:pt x="404833" y="146063"/>
                    <a:pt x="423153" y="139430"/>
                    <a:pt x="437745" y="141051"/>
                  </a:cubicBezTo>
                  <a:cubicBezTo>
                    <a:pt x="444230" y="142672"/>
                    <a:pt x="451638" y="142206"/>
                    <a:pt x="457200" y="145914"/>
                  </a:cubicBezTo>
                  <a:cubicBezTo>
                    <a:pt x="462064" y="149157"/>
                    <a:pt x="463186" y="156015"/>
                    <a:pt x="466928" y="160506"/>
                  </a:cubicBezTo>
                  <a:cubicBezTo>
                    <a:pt x="471331" y="165790"/>
                    <a:pt x="476655" y="170233"/>
                    <a:pt x="481519" y="175097"/>
                  </a:cubicBezTo>
                  <a:cubicBezTo>
                    <a:pt x="500363" y="231628"/>
                    <a:pt x="489975" y="194793"/>
                    <a:pt x="481519" y="325876"/>
                  </a:cubicBezTo>
                  <a:cubicBezTo>
                    <a:pt x="481189" y="330992"/>
                    <a:pt x="477899" y="335494"/>
                    <a:pt x="476656" y="340468"/>
                  </a:cubicBezTo>
                  <a:cubicBezTo>
                    <a:pt x="468243" y="374123"/>
                    <a:pt x="478077" y="355361"/>
                    <a:pt x="462064" y="379378"/>
                  </a:cubicBezTo>
                  <a:cubicBezTo>
                    <a:pt x="460443" y="395591"/>
                    <a:pt x="459678" y="411913"/>
                    <a:pt x="457200" y="428017"/>
                  </a:cubicBezTo>
                  <a:cubicBezTo>
                    <a:pt x="456420" y="433084"/>
                    <a:pt x="453744" y="437678"/>
                    <a:pt x="452336" y="442608"/>
                  </a:cubicBezTo>
                  <a:cubicBezTo>
                    <a:pt x="450500" y="449035"/>
                    <a:pt x="449394" y="455660"/>
                    <a:pt x="447473" y="462063"/>
                  </a:cubicBezTo>
                  <a:cubicBezTo>
                    <a:pt x="443053" y="476795"/>
                    <a:pt x="437745" y="491246"/>
                    <a:pt x="432881" y="505838"/>
                  </a:cubicBezTo>
                  <a:lnTo>
                    <a:pt x="428017" y="520429"/>
                  </a:lnTo>
                  <a:cubicBezTo>
                    <a:pt x="426396" y="578795"/>
                    <a:pt x="425930" y="637205"/>
                    <a:pt x="423153" y="695527"/>
                  </a:cubicBezTo>
                  <a:cubicBezTo>
                    <a:pt x="422717" y="704674"/>
                    <a:pt x="420566" y="731799"/>
                    <a:pt x="408562" y="739302"/>
                  </a:cubicBezTo>
                  <a:cubicBezTo>
                    <a:pt x="399867" y="744736"/>
                    <a:pt x="389107" y="745787"/>
                    <a:pt x="379379" y="749029"/>
                  </a:cubicBezTo>
                  <a:cubicBezTo>
                    <a:pt x="374515" y="750650"/>
                    <a:pt x="369913" y="753774"/>
                    <a:pt x="364787" y="753893"/>
                  </a:cubicBezTo>
                  <a:lnTo>
                    <a:pt x="155643" y="758757"/>
                  </a:lnTo>
                  <a:cubicBezTo>
                    <a:pt x="141757" y="761534"/>
                    <a:pt x="125607" y="764364"/>
                    <a:pt x="111868" y="768485"/>
                  </a:cubicBezTo>
                  <a:cubicBezTo>
                    <a:pt x="102047" y="771431"/>
                    <a:pt x="92740" y="776201"/>
                    <a:pt x="82685" y="778212"/>
                  </a:cubicBezTo>
                  <a:cubicBezTo>
                    <a:pt x="74579" y="779833"/>
                    <a:pt x="66386" y="781071"/>
                    <a:pt x="58366" y="783076"/>
                  </a:cubicBezTo>
                  <a:cubicBezTo>
                    <a:pt x="53392" y="784319"/>
                    <a:pt x="48876" y="787430"/>
                    <a:pt x="43775" y="787940"/>
                  </a:cubicBezTo>
                  <a:cubicBezTo>
                    <a:pt x="32482" y="789069"/>
                    <a:pt x="21077" y="787940"/>
                    <a:pt x="9728" y="787940"/>
                  </a:cubicBezTo>
                </a:path>
              </a:pathLst>
            </a:custGeom>
            <a:solidFill>
              <a:schemeClr val="tx1">
                <a:lumMod val="95000"/>
                <a:lumOff val="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Freeform 13"/>
            <p:cNvSpPr/>
            <p:nvPr/>
          </p:nvSpPr>
          <p:spPr>
            <a:xfrm>
              <a:off x="6177064" y="5160523"/>
              <a:ext cx="389106" cy="928992"/>
            </a:xfrm>
            <a:custGeom>
              <a:avLst/>
              <a:gdLst>
                <a:gd name="connsiteX0" fmla="*/ 355059 w 389106"/>
                <a:gd name="connsiteY0" fmla="*/ 24320 h 928992"/>
                <a:gd name="connsiteX1" fmla="*/ 330740 w 389106"/>
                <a:gd name="connsiteY1" fmla="*/ 4864 h 928992"/>
                <a:gd name="connsiteX2" fmla="*/ 286966 w 389106"/>
                <a:gd name="connsiteY2" fmla="*/ 0 h 928992"/>
                <a:gd name="connsiteX3" fmla="*/ 141051 w 389106"/>
                <a:gd name="connsiteY3" fmla="*/ 4864 h 928992"/>
                <a:gd name="connsiteX4" fmla="*/ 121596 w 389106"/>
                <a:gd name="connsiteY4" fmla="*/ 14592 h 928992"/>
                <a:gd name="connsiteX5" fmla="*/ 97276 w 389106"/>
                <a:gd name="connsiteY5" fmla="*/ 43775 h 928992"/>
                <a:gd name="connsiteX6" fmla="*/ 92413 w 389106"/>
                <a:gd name="connsiteY6" fmla="*/ 58366 h 928992"/>
                <a:gd name="connsiteX7" fmla="*/ 72957 w 389106"/>
                <a:gd name="connsiteY7" fmla="*/ 87549 h 928992"/>
                <a:gd name="connsiteX8" fmla="*/ 72957 w 389106"/>
                <a:gd name="connsiteY8" fmla="*/ 228600 h 928992"/>
                <a:gd name="connsiteX9" fmla="*/ 82685 w 389106"/>
                <a:gd name="connsiteY9" fmla="*/ 243192 h 928992"/>
                <a:gd name="connsiteX10" fmla="*/ 97276 w 389106"/>
                <a:gd name="connsiteY10" fmla="*/ 277239 h 928992"/>
                <a:gd name="connsiteX11" fmla="*/ 92413 w 389106"/>
                <a:gd name="connsiteY11" fmla="*/ 291830 h 928992"/>
                <a:gd name="connsiteX12" fmla="*/ 77821 w 389106"/>
                <a:gd name="connsiteY12" fmla="*/ 330741 h 928992"/>
                <a:gd name="connsiteX13" fmla="*/ 63230 w 389106"/>
                <a:gd name="connsiteY13" fmla="*/ 340468 h 928992"/>
                <a:gd name="connsiteX14" fmla="*/ 58366 w 389106"/>
                <a:gd name="connsiteY14" fmla="*/ 359924 h 928992"/>
                <a:gd name="connsiteX15" fmla="*/ 48638 w 389106"/>
                <a:gd name="connsiteY15" fmla="*/ 374515 h 928992"/>
                <a:gd name="connsiteX16" fmla="*/ 43774 w 389106"/>
                <a:gd name="connsiteY16" fmla="*/ 398834 h 928992"/>
                <a:gd name="connsiteX17" fmla="*/ 34047 w 389106"/>
                <a:gd name="connsiteY17" fmla="*/ 432881 h 928992"/>
                <a:gd name="connsiteX18" fmla="*/ 29183 w 389106"/>
                <a:gd name="connsiteY18" fmla="*/ 520430 h 928992"/>
                <a:gd name="connsiteX19" fmla="*/ 29183 w 389106"/>
                <a:gd name="connsiteY19" fmla="*/ 753894 h 928992"/>
                <a:gd name="connsiteX20" fmla="*/ 14591 w 389106"/>
                <a:gd name="connsiteY20" fmla="*/ 787941 h 928992"/>
                <a:gd name="connsiteX21" fmla="*/ 4864 w 389106"/>
                <a:gd name="connsiteY21" fmla="*/ 826851 h 928992"/>
                <a:gd name="connsiteX22" fmla="*/ 0 w 389106"/>
                <a:gd name="connsiteY22" fmla="*/ 846307 h 928992"/>
                <a:gd name="connsiteX23" fmla="*/ 4864 w 389106"/>
                <a:gd name="connsiteY23" fmla="*/ 885217 h 928992"/>
                <a:gd name="connsiteX24" fmla="*/ 9727 w 389106"/>
                <a:gd name="connsiteY24" fmla="*/ 899809 h 928992"/>
                <a:gd name="connsiteX25" fmla="*/ 29183 w 389106"/>
                <a:gd name="connsiteY25" fmla="*/ 904673 h 928992"/>
                <a:gd name="connsiteX26" fmla="*/ 63230 w 389106"/>
                <a:gd name="connsiteY26" fmla="*/ 924128 h 928992"/>
                <a:gd name="connsiteX27" fmla="*/ 77821 w 389106"/>
                <a:gd name="connsiteY27" fmla="*/ 928992 h 928992"/>
                <a:gd name="connsiteX28" fmla="*/ 204281 w 389106"/>
                <a:gd name="connsiteY28" fmla="*/ 924128 h 928992"/>
                <a:gd name="connsiteX29" fmla="*/ 228600 w 389106"/>
                <a:gd name="connsiteY29" fmla="*/ 914400 h 928992"/>
                <a:gd name="connsiteX30" fmla="*/ 233464 w 389106"/>
                <a:gd name="connsiteY30" fmla="*/ 899809 h 928992"/>
                <a:gd name="connsiteX31" fmla="*/ 233464 w 389106"/>
                <a:gd name="connsiteY31" fmla="*/ 724711 h 928992"/>
                <a:gd name="connsiteX32" fmla="*/ 218872 w 389106"/>
                <a:gd name="connsiteY32" fmla="*/ 676073 h 928992"/>
                <a:gd name="connsiteX33" fmla="*/ 214008 w 389106"/>
                <a:gd name="connsiteY33" fmla="*/ 661481 h 928992"/>
                <a:gd name="connsiteX34" fmla="*/ 228600 w 389106"/>
                <a:gd name="connsiteY34" fmla="*/ 622571 h 928992"/>
                <a:gd name="connsiteX35" fmla="*/ 243191 w 389106"/>
                <a:gd name="connsiteY35" fmla="*/ 607979 h 928992"/>
                <a:gd name="connsiteX36" fmla="*/ 267510 w 389106"/>
                <a:gd name="connsiteY36" fmla="*/ 578796 h 928992"/>
                <a:gd name="connsiteX37" fmla="*/ 291830 w 389106"/>
                <a:gd name="connsiteY37" fmla="*/ 535022 h 928992"/>
                <a:gd name="connsiteX38" fmla="*/ 301557 w 389106"/>
                <a:gd name="connsiteY38" fmla="*/ 520430 h 928992"/>
                <a:gd name="connsiteX39" fmla="*/ 316149 w 389106"/>
                <a:gd name="connsiteY39" fmla="*/ 486383 h 928992"/>
                <a:gd name="connsiteX40" fmla="*/ 311285 w 389106"/>
                <a:gd name="connsiteY40" fmla="*/ 423154 h 928992"/>
                <a:gd name="connsiteX41" fmla="*/ 301557 w 389106"/>
                <a:gd name="connsiteY41" fmla="*/ 393971 h 928992"/>
                <a:gd name="connsiteX42" fmla="*/ 301557 w 389106"/>
                <a:gd name="connsiteY42" fmla="*/ 345332 h 928992"/>
                <a:gd name="connsiteX43" fmla="*/ 306421 w 389106"/>
                <a:gd name="connsiteY43" fmla="*/ 330741 h 928992"/>
                <a:gd name="connsiteX44" fmla="*/ 389106 w 389106"/>
                <a:gd name="connsiteY44" fmla="*/ 330741 h 9289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</a:cxnLst>
              <a:rect l="l" t="t" r="r" b="b"/>
              <a:pathLst>
                <a:path w="389106" h="928992">
                  <a:moveTo>
                    <a:pt x="355059" y="24320"/>
                  </a:moveTo>
                  <a:cubicBezTo>
                    <a:pt x="346953" y="17835"/>
                    <a:pt x="340516" y="8356"/>
                    <a:pt x="330740" y="4864"/>
                  </a:cubicBezTo>
                  <a:cubicBezTo>
                    <a:pt x="316914" y="-74"/>
                    <a:pt x="301647" y="0"/>
                    <a:pt x="286966" y="0"/>
                  </a:cubicBezTo>
                  <a:cubicBezTo>
                    <a:pt x="238301" y="0"/>
                    <a:pt x="189689" y="3243"/>
                    <a:pt x="141051" y="4864"/>
                  </a:cubicBezTo>
                  <a:cubicBezTo>
                    <a:pt x="134566" y="8107"/>
                    <a:pt x="127496" y="10378"/>
                    <a:pt x="121596" y="14592"/>
                  </a:cubicBezTo>
                  <a:cubicBezTo>
                    <a:pt x="109678" y="23105"/>
                    <a:pt x="105034" y="32138"/>
                    <a:pt x="97276" y="43775"/>
                  </a:cubicBezTo>
                  <a:cubicBezTo>
                    <a:pt x="95655" y="48639"/>
                    <a:pt x="94903" y="53884"/>
                    <a:pt x="92413" y="58366"/>
                  </a:cubicBezTo>
                  <a:cubicBezTo>
                    <a:pt x="86735" y="68586"/>
                    <a:pt x="72957" y="87549"/>
                    <a:pt x="72957" y="87549"/>
                  </a:cubicBezTo>
                  <a:cubicBezTo>
                    <a:pt x="59248" y="142384"/>
                    <a:pt x="61797" y="124442"/>
                    <a:pt x="72957" y="228600"/>
                  </a:cubicBezTo>
                  <a:cubicBezTo>
                    <a:pt x="73580" y="234413"/>
                    <a:pt x="79785" y="238116"/>
                    <a:pt x="82685" y="243192"/>
                  </a:cubicBezTo>
                  <a:cubicBezTo>
                    <a:pt x="92304" y="260024"/>
                    <a:pt x="91819" y="260866"/>
                    <a:pt x="97276" y="277239"/>
                  </a:cubicBezTo>
                  <a:cubicBezTo>
                    <a:pt x="95655" y="282103"/>
                    <a:pt x="93656" y="286856"/>
                    <a:pt x="92413" y="291830"/>
                  </a:cubicBezTo>
                  <a:cubicBezTo>
                    <a:pt x="87773" y="310390"/>
                    <a:pt x="91165" y="317397"/>
                    <a:pt x="77821" y="330741"/>
                  </a:cubicBezTo>
                  <a:cubicBezTo>
                    <a:pt x="73688" y="334874"/>
                    <a:pt x="68094" y="337226"/>
                    <a:pt x="63230" y="340468"/>
                  </a:cubicBezTo>
                  <a:cubicBezTo>
                    <a:pt x="61609" y="346953"/>
                    <a:pt x="60999" y="353780"/>
                    <a:pt x="58366" y="359924"/>
                  </a:cubicBezTo>
                  <a:cubicBezTo>
                    <a:pt x="56063" y="365297"/>
                    <a:pt x="50691" y="369042"/>
                    <a:pt x="48638" y="374515"/>
                  </a:cubicBezTo>
                  <a:cubicBezTo>
                    <a:pt x="45735" y="382255"/>
                    <a:pt x="45567" y="390764"/>
                    <a:pt x="43774" y="398834"/>
                  </a:cubicBezTo>
                  <a:cubicBezTo>
                    <a:pt x="39703" y="417155"/>
                    <a:pt x="39462" y="416633"/>
                    <a:pt x="34047" y="432881"/>
                  </a:cubicBezTo>
                  <a:cubicBezTo>
                    <a:pt x="32426" y="462064"/>
                    <a:pt x="29183" y="491202"/>
                    <a:pt x="29183" y="520430"/>
                  </a:cubicBezTo>
                  <a:cubicBezTo>
                    <a:pt x="29183" y="661729"/>
                    <a:pt x="40127" y="644458"/>
                    <a:pt x="29183" y="753894"/>
                  </a:cubicBezTo>
                  <a:cubicBezTo>
                    <a:pt x="26652" y="779199"/>
                    <a:pt x="24746" y="767631"/>
                    <a:pt x="14591" y="787941"/>
                  </a:cubicBezTo>
                  <a:cubicBezTo>
                    <a:pt x="9375" y="798373"/>
                    <a:pt x="7085" y="816856"/>
                    <a:pt x="4864" y="826851"/>
                  </a:cubicBezTo>
                  <a:cubicBezTo>
                    <a:pt x="3414" y="833377"/>
                    <a:pt x="1621" y="839822"/>
                    <a:pt x="0" y="846307"/>
                  </a:cubicBezTo>
                  <a:cubicBezTo>
                    <a:pt x="1621" y="859277"/>
                    <a:pt x="2526" y="872357"/>
                    <a:pt x="4864" y="885217"/>
                  </a:cubicBezTo>
                  <a:cubicBezTo>
                    <a:pt x="5781" y="890261"/>
                    <a:pt x="5724" y="896606"/>
                    <a:pt x="9727" y="899809"/>
                  </a:cubicBezTo>
                  <a:cubicBezTo>
                    <a:pt x="14947" y="903985"/>
                    <a:pt x="22698" y="903052"/>
                    <a:pt x="29183" y="904673"/>
                  </a:cubicBezTo>
                  <a:cubicBezTo>
                    <a:pt x="43837" y="914442"/>
                    <a:pt x="45951" y="916722"/>
                    <a:pt x="63230" y="924128"/>
                  </a:cubicBezTo>
                  <a:cubicBezTo>
                    <a:pt x="67942" y="926148"/>
                    <a:pt x="72957" y="927371"/>
                    <a:pt x="77821" y="928992"/>
                  </a:cubicBezTo>
                  <a:cubicBezTo>
                    <a:pt x="119974" y="927371"/>
                    <a:pt x="162293" y="928192"/>
                    <a:pt x="204281" y="924128"/>
                  </a:cubicBezTo>
                  <a:cubicBezTo>
                    <a:pt x="212971" y="923287"/>
                    <a:pt x="221893" y="919989"/>
                    <a:pt x="228600" y="914400"/>
                  </a:cubicBezTo>
                  <a:cubicBezTo>
                    <a:pt x="232539" y="911118"/>
                    <a:pt x="231843" y="904673"/>
                    <a:pt x="233464" y="899809"/>
                  </a:cubicBezTo>
                  <a:cubicBezTo>
                    <a:pt x="238383" y="811260"/>
                    <a:pt x="241513" y="813260"/>
                    <a:pt x="233464" y="724711"/>
                  </a:cubicBezTo>
                  <a:cubicBezTo>
                    <a:pt x="232545" y="714605"/>
                    <a:pt x="220847" y="681998"/>
                    <a:pt x="218872" y="676073"/>
                  </a:cubicBezTo>
                  <a:lnTo>
                    <a:pt x="214008" y="661481"/>
                  </a:lnTo>
                  <a:cubicBezTo>
                    <a:pt x="217925" y="645813"/>
                    <a:pt x="218817" y="636267"/>
                    <a:pt x="228600" y="622571"/>
                  </a:cubicBezTo>
                  <a:cubicBezTo>
                    <a:pt x="232598" y="616974"/>
                    <a:pt x="238788" y="613263"/>
                    <a:pt x="243191" y="607979"/>
                  </a:cubicBezTo>
                  <a:cubicBezTo>
                    <a:pt x="277049" y="567349"/>
                    <a:pt x="224882" y="621427"/>
                    <a:pt x="267510" y="578796"/>
                  </a:cubicBezTo>
                  <a:cubicBezTo>
                    <a:pt x="276072" y="553112"/>
                    <a:pt x="269529" y="568474"/>
                    <a:pt x="291830" y="535022"/>
                  </a:cubicBezTo>
                  <a:cubicBezTo>
                    <a:pt x="295073" y="530158"/>
                    <a:pt x="299708" y="525976"/>
                    <a:pt x="301557" y="520430"/>
                  </a:cubicBezTo>
                  <a:cubicBezTo>
                    <a:pt x="308714" y="498960"/>
                    <a:pt x="304128" y="510425"/>
                    <a:pt x="316149" y="486383"/>
                  </a:cubicBezTo>
                  <a:cubicBezTo>
                    <a:pt x="314528" y="465307"/>
                    <a:pt x="314582" y="444034"/>
                    <a:pt x="311285" y="423154"/>
                  </a:cubicBezTo>
                  <a:cubicBezTo>
                    <a:pt x="309686" y="413026"/>
                    <a:pt x="301557" y="393971"/>
                    <a:pt x="301557" y="393971"/>
                  </a:cubicBezTo>
                  <a:cubicBezTo>
                    <a:pt x="296157" y="361575"/>
                    <a:pt x="293919" y="372064"/>
                    <a:pt x="301557" y="345332"/>
                  </a:cubicBezTo>
                  <a:cubicBezTo>
                    <a:pt x="302965" y="340402"/>
                    <a:pt x="301364" y="331584"/>
                    <a:pt x="306421" y="330741"/>
                  </a:cubicBezTo>
                  <a:cubicBezTo>
                    <a:pt x="333608" y="326210"/>
                    <a:pt x="361544" y="330741"/>
                    <a:pt x="389106" y="330741"/>
                  </a:cubicBezTo>
                </a:path>
              </a:pathLst>
            </a:custGeom>
            <a:solidFill>
              <a:schemeClr val="tx1">
                <a:lumMod val="95000"/>
                <a:lumOff val="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Freeform 14"/>
            <p:cNvSpPr/>
            <p:nvPr/>
          </p:nvSpPr>
          <p:spPr>
            <a:xfrm>
              <a:off x="6254693" y="6225702"/>
              <a:ext cx="515923" cy="530158"/>
            </a:xfrm>
            <a:custGeom>
              <a:avLst/>
              <a:gdLst>
                <a:gd name="connsiteX0" fmla="*/ 360116 w 515923"/>
                <a:gd name="connsiteY0" fmla="*/ 0 h 530158"/>
                <a:gd name="connsiteX1" fmla="*/ 355252 w 515923"/>
                <a:gd name="connsiteY1" fmla="*/ 63230 h 530158"/>
                <a:gd name="connsiteX2" fmla="*/ 345524 w 515923"/>
                <a:gd name="connsiteY2" fmla="*/ 77821 h 530158"/>
                <a:gd name="connsiteX3" fmla="*/ 326069 w 515923"/>
                <a:gd name="connsiteY3" fmla="*/ 111868 h 530158"/>
                <a:gd name="connsiteX4" fmla="*/ 316341 w 515923"/>
                <a:gd name="connsiteY4" fmla="*/ 141051 h 530158"/>
                <a:gd name="connsiteX5" fmla="*/ 311477 w 515923"/>
                <a:gd name="connsiteY5" fmla="*/ 155643 h 530158"/>
                <a:gd name="connsiteX6" fmla="*/ 306613 w 515923"/>
                <a:gd name="connsiteY6" fmla="*/ 175098 h 530158"/>
                <a:gd name="connsiteX7" fmla="*/ 296886 w 515923"/>
                <a:gd name="connsiteY7" fmla="*/ 209145 h 530158"/>
                <a:gd name="connsiteX8" fmla="*/ 282294 w 515923"/>
                <a:gd name="connsiteY8" fmla="*/ 272375 h 530158"/>
                <a:gd name="connsiteX9" fmla="*/ 277430 w 515923"/>
                <a:gd name="connsiteY9" fmla="*/ 286966 h 530158"/>
                <a:gd name="connsiteX10" fmla="*/ 262839 w 515923"/>
                <a:gd name="connsiteY10" fmla="*/ 301558 h 530158"/>
                <a:gd name="connsiteX11" fmla="*/ 253111 w 515923"/>
                <a:gd name="connsiteY11" fmla="*/ 330741 h 530158"/>
                <a:gd name="connsiteX12" fmla="*/ 243384 w 515923"/>
                <a:gd name="connsiteY12" fmla="*/ 345332 h 530158"/>
                <a:gd name="connsiteX13" fmla="*/ 228792 w 515923"/>
                <a:gd name="connsiteY13" fmla="*/ 374515 h 530158"/>
                <a:gd name="connsiteX14" fmla="*/ 214201 w 515923"/>
                <a:gd name="connsiteY14" fmla="*/ 379379 h 530158"/>
                <a:gd name="connsiteX15" fmla="*/ 204473 w 515923"/>
                <a:gd name="connsiteY15" fmla="*/ 393970 h 530158"/>
                <a:gd name="connsiteX16" fmla="*/ 189881 w 515923"/>
                <a:gd name="connsiteY16" fmla="*/ 398834 h 530158"/>
                <a:gd name="connsiteX17" fmla="*/ 150971 w 515923"/>
                <a:gd name="connsiteY17" fmla="*/ 413426 h 530158"/>
                <a:gd name="connsiteX18" fmla="*/ 58558 w 515923"/>
                <a:gd name="connsiteY18" fmla="*/ 428017 h 530158"/>
                <a:gd name="connsiteX19" fmla="*/ 43967 w 515923"/>
                <a:gd name="connsiteY19" fmla="*/ 437745 h 530158"/>
                <a:gd name="connsiteX20" fmla="*/ 24511 w 515923"/>
                <a:gd name="connsiteY20" fmla="*/ 452336 h 530158"/>
                <a:gd name="connsiteX21" fmla="*/ 9920 w 515923"/>
                <a:gd name="connsiteY21" fmla="*/ 457200 h 530158"/>
                <a:gd name="connsiteX22" fmla="*/ 5056 w 515923"/>
                <a:gd name="connsiteY22" fmla="*/ 510702 h 530158"/>
                <a:gd name="connsiteX23" fmla="*/ 14784 w 515923"/>
                <a:gd name="connsiteY23" fmla="*/ 525294 h 530158"/>
                <a:gd name="connsiteX24" fmla="*/ 39103 w 515923"/>
                <a:gd name="connsiteY24" fmla="*/ 530158 h 530158"/>
                <a:gd name="connsiteX25" fmla="*/ 394162 w 515923"/>
                <a:gd name="connsiteY25" fmla="*/ 525294 h 530158"/>
                <a:gd name="connsiteX26" fmla="*/ 408754 w 515923"/>
                <a:gd name="connsiteY26" fmla="*/ 520430 h 530158"/>
                <a:gd name="connsiteX27" fmla="*/ 433073 w 515923"/>
                <a:gd name="connsiteY27" fmla="*/ 500975 h 530158"/>
                <a:gd name="connsiteX28" fmla="*/ 437937 w 515923"/>
                <a:gd name="connsiteY28" fmla="*/ 486383 h 530158"/>
                <a:gd name="connsiteX29" fmla="*/ 467120 w 515923"/>
                <a:gd name="connsiteY29" fmla="*/ 457200 h 530158"/>
                <a:gd name="connsiteX30" fmla="*/ 476847 w 515923"/>
                <a:gd name="connsiteY30" fmla="*/ 437745 h 530158"/>
                <a:gd name="connsiteX31" fmla="*/ 486575 w 515923"/>
                <a:gd name="connsiteY31" fmla="*/ 423153 h 530158"/>
                <a:gd name="connsiteX32" fmla="*/ 491439 w 515923"/>
                <a:gd name="connsiteY32" fmla="*/ 408562 h 530158"/>
                <a:gd name="connsiteX33" fmla="*/ 486575 w 515923"/>
                <a:gd name="connsiteY33" fmla="*/ 335604 h 530158"/>
                <a:gd name="connsiteX34" fmla="*/ 481711 w 515923"/>
                <a:gd name="connsiteY34" fmla="*/ 321013 h 530158"/>
                <a:gd name="connsiteX35" fmla="*/ 491439 w 515923"/>
                <a:gd name="connsiteY35" fmla="*/ 248055 h 530158"/>
                <a:gd name="connsiteX36" fmla="*/ 496303 w 515923"/>
                <a:gd name="connsiteY36" fmla="*/ 214009 h 530158"/>
                <a:gd name="connsiteX37" fmla="*/ 501167 w 515923"/>
                <a:gd name="connsiteY37" fmla="*/ 194553 h 530158"/>
                <a:gd name="connsiteX38" fmla="*/ 506030 w 515923"/>
                <a:gd name="connsiteY38" fmla="*/ 121596 h 530158"/>
                <a:gd name="connsiteX39" fmla="*/ 510894 w 515923"/>
                <a:gd name="connsiteY39" fmla="*/ 107004 h 530158"/>
                <a:gd name="connsiteX40" fmla="*/ 515758 w 515923"/>
                <a:gd name="connsiteY40" fmla="*/ 87549 h 530158"/>
                <a:gd name="connsiteX41" fmla="*/ 510894 w 515923"/>
                <a:gd name="connsiteY41" fmla="*/ 68094 h 530158"/>
                <a:gd name="connsiteX42" fmla="*/ 515758 w 515923"/>
                <a:gd name="connsiteY42" fmla="*/ 19455 h 530158"/>
                <a:gd name="connsiteX43" fmla="*/ 515758 w 515923"/>
                <a:gd name="connsiteY43" fmla="*/ 4864 h 5301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</a:cxnLst>
              <a:rect l="l" t="t" r="r" b="b"/>
              <a:pathLst>
                <a:path w="515923" h="530158">
                  <a:moveTo>
                    <a:pt x="360116" y="0"/>
                  </a:moveTo>
                  <a:cubicBezTo>
                    <a:pt x="358495" y="21077"/>
                    <a:pt x="359148" y="42453"/>
                    <a:pt x="355252" y="63230"/>
                  </a:cubicBezTo>
                  <a:cubicBezTo>
                    <a:pt x="354175" y="68975"/>
                    <a:pt x="348138" y="72593"/>
                    <a:pt x="345524" y="77821"/>
                  </a:cubicBezTo>
                  <a:cubicBezTo>
                    <a:pt x="326953" y="114961"/>
                    <a:pt x="361354" y="64820"/>
                    <a:pt x="326069" y="111868"/>
                  </a:cubicBezTo>
                  <a:lnTo>
                    <a:pt x="316341" y="141051"/>
                  </a:lnTo>
                  <a:cubicBezTo>
                    <a:pt x="314720" y="145915"/>
                    <a:pt x="312721" y="150669"/>
                    <a:pt x="311477" y="155643"/>
                  </a:cubicBezTo>
                  <a:cubicBezTo>
                    <a:pt x="309856" y="162128"/>
                    <a:pt x="308449" y="168671"/>
                    <a:pt x="306613" y="175098"/>
                  </a:cubicBezTo>
                  <a:cubicBezTo>
                    <a:pt x="301406" y="193324"/>
                    <a:pt x="300686" y="188245"/>
                    <a:pt x="296886" y="209145"/>
                  </a:cubicBezTo>
                  <a:cubicBezTo>
                    <a:pt x="286784" y="264706"/>
                    <a:pt x="299035" y="222153"/>
                    <a:pt x="282294" y="272375"/>
                  </a:cubicBezTo>
                  <a:cubicBezTo>
                    <a:pt x="280673" y="277239"/>
                    <a:pt x="281055" y="283341"/>
                    <a:pt x="277430" y="286966"/>
                  </a:cubicBezTo>
                  <a:lnTo>
                    <a:pt x="262839" y="301558"/>
                  </a:lnTo>
                  <a:cubicBezTo>
                    <a:pt x="259596" y="311286"/>
                    <a:pt x="258799" y="322209"/>
                    <a:pt x="253111" y="330741"/>
                  </a:cubicBezTo>
                  <a:cubicBezTo>
                    <a:pt x="249869" y="335605"/>
                    <a:pt x="245998" y="340104"/>
                    <a:pt x="243384" y="345332"/>
                  </a:cubicBezTo>
                  <a:cubicBezTo>
                    <a:pt x="237510" y="357081"/>
                    <a:pt x="240409" y="365222"/>
                    <a:pt x="228792" y="374515"/>
                  </a:cubicBezTo>
                  <a:cubicBezTo>
                    <a:pt x="224789" y="377718"/>
                    <a:pt x="219065" y="377758"/>
                    <a:pt x="214201" y="379379"/>
                  </a:cubicBezTo>
                  <a:cubicBezTo>
                    <a:pt x="210958" y="384243"/>
                    <a:pt x="209038" y="390318"/>
                    <a:pt x="204473" y="393970"/>
                  </a:cubicBezTo>
                  <a:cubicBezTo>
                    <a:pt x="200469" y="397173"/>
                    <a:pt x="194467" y="396541"/>
                    <a:pt x="189881" y="398834"/>
                  </a:cubicBezTo>
                  <a:cubicBezTo>
                    <a:pt x="152693" y="417429"/>
                    <a:pt x="203251" y="401362"/>
                    <a:pt x="150971" y="413426"/>
                  </a:cubicBezTo>
                  <a:cubicBezTo>
                    <a:pt x="86952" y="428199"/>
                    <a:pt x="135736" y="421001"/>
                    <a:pt x="58558" y="428017"/>
                  </a:cubicBezTo>
                  <a:cubicBezTo>
                    <a:pt x="53694" y="431260"/>
                    <a:pt x="48724" y="434347"/>
                    <a:pt x="43967" y="437745"/>
                  </a:cubicBezTo>
                  <a:cubicBezTo>
                    <a:pt x="37370" y="442457"/>
                    <a:pt x="31549" y="448314"/>
                    <a:pt x="24511" y="452336"/>
                  </a:cubicBezTo>
                  <a:cubicBezTo>
                    <a:pt x="20060" y="454880"/>
                    <a:pt x="14784" y="455579"/>
                    <a:pt x="9920" y="457200"/>
                  </a:cubicBezTo>
                  <a:cubicBezTo>
                    <a:pt x="1089" y="483692"/>
                    <a:pt x="-4650" y="484820"/>
                    <a:pt x="5056" y="510702"/>
                  </a:cubicBezTo>
                  <a:cubicBezTo>
                    <a:pt x="7109" y="516176"/>
                    <a:pt x="9708" y="522394"/>
                    <a:pt x="14784" y="525294"/>
                  </a:cubicBezTo>
                  <a:cubicBezTo>
                    <a:pt x="21962" y="529396"/>
                    <a:pt x="30997" y="528537"/>
                    <a:pt x="39103" y="530158"/>
                  </a:cubicBezTo>
                  <a:lnTo>
                    <a:pt x="394162" y="525294"/>
                  </a:lnTo>
                  <a:cubicBezTo>
                    <a:pt x="399287" y="525159"/>
                    <a:pt x="404750" y="523633"/>
                    <a:pt x="408754" y="520430"/>
                  </a:cubicBezTo>
                  <a:cubicBezTo>
                    <a:pt x="440180" y="495288"/>
                    <a:pt x="396398" y="513198"/>
                    <a:pt x="433073" y="500975"/>
                  </a:cubicBezTo>
                  <a:cubicBezTo>
                    <a:pt x="434694" y="496111"/>
                    <a:pt x="434789" y="490430"/>
                    <a:pt x="437937" y="486383"/>
                  </a:cubicBezTo>
                  <a:cubicBezTo>
                    <a:pt x="446383" y="475524"/>
                    <a:pt x="467120" y="457200"/>
                    <a:pt x="467120" y="457200"/>
                  </a:cubicBezTo>
                  <a:cubicBezTo>
                    <a:pt x="470362" y="450715"/>
                    <a:pt x="473250" y="444040"/>
                    <a:pt x="476847" y="437745"/>
                  </a:cubicBezTo>
                  <a:cubicBezTo>
                    <a:pt x="479747" y="432669"/>
                    <a:pt x="483961" y="428382"/>
                    <a:pt x="486575" y="423153"/>
                  </a:cubicBezTo>
                  <a:cubicBezTo>
                    <a:pt x="488868" y="418567"/>
                    <a:pt x="489818" y="413426"/>
                    <a:pt x="491439" y="408562"/>
                  </a:cubicBezTo>
                  <a:cubicBezTo>
                    <a:pt x="489818" y="384243"/>
                    <a:pt x="489267" y="359828"/>
                    <a:pt x="486575" y="335604"/>
                  </a:cubicBezTo>
                  <a:cubicBezTo>
                    <a:pt x="486009" y="330509"/>
                    <a:pt x="481711" y="326140"/>
                    <a:pt x="481711" y="321013"/>
                  </a:cubicBezTo>
                  <a:cubicBezTo>
                    <a:pt x="481711" y="273407"/>
                    <a:pt x="481791" y="277000"/>
                    <a:pt x="491439" y="248055"/>
                  </a:cubicBezTo>
                  <a:cubicBezTo>
                    <a:pt x="493060" y="236706"/>
                    <a:pt x="494252" y="225288"/>
                    <a:pt x="496303" y="214009"/>
                  </a:cubicBezTo>
                  <a:cubicBezTo>
                    <a:pt x="497499" y="207432"/>
                    <a:pt x="500467" y="201201"/>
                    <a:pt x="501167" y="194553"/>
                  </a:cubicBezTo>
                  <a:cubicBezTo>
                    <a:pt x="503718" y="170314"/>
                    <a:pt x="503339" y="145820"/>
                    <a:pt x="506030" y="121596"/>
                  </a:cubicBezTo>
                  <a:cubicBezTo>
                    <a:pt x="506596" y="116500"/>
                    <a:pt x="509485" y="111934"/>
                    <a:pt x="510894" y="107004"/>
                  </a:cubicBezTo>
                  <a:cubicBezTo>
                    <a:pt x="512730" y="100577"/>
                    <a:pt x="514137" y="94034"/>
                    <a:pt x="515758" y="87549"/>
                  </a:cubicBezTo>
                  <a:cubicBezTo>
                    <a:pt x="514137" y="81064"/>
                    <a:pt x="510894" y="74779"/>
                    <a:pt x="510894" y="68094"/>
                  </a:cubicBezTo>
                  <a:cubicBezTo>
                    <a:pt x="510894" y="51800"/>
                    <a:pt x="514508" y="35701"/>
                    <a:pt x="515758" y="19455"/>
                  </a:cubicBezTo>
                  <a:cubicBezTo>
                    <a:pt x="516131" y="14606"/>
                    <a:pt x="515758" y="9728"/>
                    <a:pt x="515758" y="4864"/>
                  </a:cubicBezTo>
                </a:path>
              </a:pathLst>
            </a:cu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Freeform 15"/>
            <p:cNvSpPr/>
            <p:nvPr/>
          </p:nvSpPr>
          <p:spPr>
            <a:xfrm>
              <a:off x="6814226" y="6235430"/>
              <a:ext cx="408561" cy="573932"/>
            </a:xfrm>
            <a:custGeom>
              <a:avLst/>
              <a:gdLst>
                <a:gd name="connsiteX0" fmla="*/ 184825 w 408561"/>
                <a:gd name="connsiteY0" fmla="*/ 0 h 573932"/>
                <a:gd name="connsiteX1" fmla="*/ 175097 w 408561"/>
                <a:gd name="connsiteY1" fmla="*/ 77821 h 573932"/>
                <a:gd name="connsiteX2" fmla="*/ 165370 w 408561"/>
                <a:gd name="connsiteY2" fmla="*/ 107004 h 573932"/>
                <a:gd name="connsiteX3" fmla="*/ 155642 w 408561"/>
                <a:gd name="connsiteY3" fmla="*/ 155642 h 573932"/>
                <a:gd name="connsiteX4" fmla="*/ 160506 w 408561"/>
                <a:gd name="connsiteY4" fmla="*/ 340468 h 573932"/>
                <a:gd name="connsiteX5" fmla="*/ 175097 w 408561"/>
                <a:gd name="connsiteY5" fmla="*/ 350196 h 573932"/>
                <a:gd name="connsiteX6" fmla="*/ 189689 w 408561"/>
                <a:gd name="connsiteY6" fmla="*/ 355059 h 573932"/>
                <a:gd name="connsiteX7" fmla="*/ 209144 w 408561"/>
                <a:gd name="connsiteY7" fmla="*/ 364787 h 573932"/>
                <a:gd name="connsiteX8" fmla="*/ 321012 w 408561"/>
                <a:gd name="connsiteY8" fmla="*/ 369651 h 573932"/>
                <a:gd name="connsiteX9" fmla="*/ 379378 w 408561"/>
                <a:gd name="connsiteY9" fmla="*/ 374515 h 573932"/>
                <a:gd name="connsiteX10" fmla="*/ 393970 w 408561"/>
                <a:gd name="connsiteY10" fmla="*/ 389106 h 573932"/>
                <a:gd name="connsiteX11" fmla="*/ 408561 w 408561"/>
                <a:gd name="connsiteY11" fmla="*/ 428017 h 573932"/>
                <a:gd name="connsiteX12" fmla="*/ 403697 w 408561"/>
                <a:gd name="connsiteY12" fmla="*/ 520430 h 573932"/>
                <a:gd name="connsiteX13" fmla="*/ 389106 w 408561"/>
                <a:gd name="connsiteY13" fmla="*/ 539885 h 573932"/>
                <a:gd name="connsiteX14" fmla="*/ 379378 w 408561"/>
                <a:gd name="connsiteY14" fmla="*/ 554476 h 573932"/>
                <a:gd name="connsiteX15" fmla="*/ 350195 w 408561"/>
                <a:gd name="connsiteY15" fmla="*/ 564204 h 573932"/>
                <a:gd name="connsiteX16" fmla="*/ 194553 w 408561"/>
                <a:gd name="connsiteY16" fmla="*/ 573932 h 573932"/>
                <a:gd name="connsiteX17" fmla="*/ 136187 w 408561"/>
                <a:gd name="connsiteY17" fmla="*/ 564204 h 573932"/>
                <a:gd name="connsiteX18" fmla="*/ 116731 w 408561"/>
                <a:gd name="connsiteY18" fmla="*/ 559340 h 573932"/>
                <a:gd name="connsiteX19" fmla="*/ 68093 w 408561"/>
                <a:gd name="connsiteY19" fmla="*/ 554476 h 573932"/>
                <a:gd name="connsiteX20" fmla="*/ 38910 w 408561"/>
                <a:gd name="connsiteY20" fmla="*/ 539885 h 573932"/>
                <a:gd name="connsiteX21" fmla="*/ 24319 w 408561"/>
                <a:gd name="connsiteY21" fmla="*/ 530157 h 573932"/>
                <a:gd name="connsiteX22" fmla="*/ 19455 w 408561"/>
                <a:gd name="connsiteY22" fmla="*/ 515566 h 573932"/>
                <a:gd name="connsiteX23" fmla="*/ 9727 w 408561"/>
                <a:gd name="connsiteY23" fmla="*/ 500974 h 573932"/>
                <a:gd name="connsiteX24" fmla="*/ 0 w 408561"/>
                <a:gd name="connsiteY24" fmla="*/ 481519 h 573932"/>
                <a:gd name="connsiteX25" fmla="*/ 4863 w 408561"/>
                <a:gd name="connsiteY25" fmla="*/ 418289 h 573932"/>
                <a:gd name="connsiteX26" fmla="*/ 19455 w 408561"/>
                <a:gd name="connsiteY26" fmla="*/ 364787 h 573932"/>
                <a:gd name="connsiteX27" fmla="*/ 29183 w 408561"/>
                <a:gd name="connsiteY27" fmla="*/ 345332 h 573932"/>
                <a:gd name="connsiteX28" fmla="*/ 34046 w 408561"/>
                <a:gd name="connsiteY28" fmla="*/ 325876 h 573932"/>
                <a:gd name="connsiteX29" fmla="*/ 38910 w 408561"/>
                <a:gd name="connsiteY29" fmla="*/ 311285 h 573932"/>
                <a:gd name="connsiteX30" fmla="*/ 34046 w 408561"/>
                <a:gd name="connsiteY30" fmla="*/ 209144 h 573932"/>
                <a:gd name="connsiteX31" fmla="*/ 29183 w 408561"/>
                <a:gd name="connsiteY31" fmla="*/ 194553 h 573932"/>
                <a:gd name="connsiteX32" fmla="*/ 24319 w 408561"/>
                <a:gd name="connsiteY32" fmla="*/ 175098 h 573932"/>
                <a:gd name="connsiteX33" fmla="*/ 14591 w 408561"/>
                <a:gd name="connsiteY33" fmla="*/ 145915 h 573932"/>
                <a:gd name="connsiteX34" fmla="*/ 4863 w 408561"/>
                <a:gd name="connsiteY34" fmla="*/ 0 h 5739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</a:cxnLst>
              <a:rect l="l" t="t" r="r" b="b"/>
              <a:pathLst>
                <a:path w="408561" h="573932">
                  <a:moveTo>
                    <a:pt x="184825" y="0"/>
                  </a:moveTo>
                  <a:cubicBezTo>
                    <a:pt x="183133" y="16916"/>
                    <a:pt x="180126" y="57706"/>
                    <a:pt x="175097" y="77821"/>
                  </a:cubicBezTo>
                  <a:cubicBezTo>
                    <a:pt x="172610" y="87769"/>
                    <a:pt x="167857" y="97056"/>
                    <a:pt x="165370" y="107004"/>
                  </a:cubicBezTo>
                  <a:cubicBezTo>
                    <a:pt x="158114" y="136026"/>
                    <a:pt x="161605" y="119865"/>
                    <a:pt x="155642" y="155642"/>
                  </a:cubicBezTo>
                  <a:cubicBezTo>
                    <a:pt x="157263" y="217251"/>
                    <a:pt x="154374" y="279144"/>
                    <a:pt x="160506" y="340468"/>
                  </a:cubicBezTo>
                  <a:cubicBezTo>
                    <a:pt x="161088" y="346285"/>
                    <a:pt x="169869" y="347582"/>
                    <a:pt x="175097" y="350196"/>
                  </a:cubicBezTo>
                  <a:cubicBezTo>
                    <a:pt x="179683" y="352489"/>
                    <a:pt x="184977" y="353039"/>
                    <a:pt x="189689" y="355059"/>
                  </a:cubicBezTo>
                  <a:cubicBezTo>
                    <a:pt x="196353" y="357915"/>
                    <a:pt x="201938" y="363986"/>
                    <a:pt x="209144" y="364787"/>
                  </a:cubicBezTo>
                  <a:cubicBezTo>
                    <a:pt x="246240" y="368909"/>
                    <a:pt x="283748" y="367522"/>
                    <a:pt x="321012" y="369651"/>
                  </a:cubicBezTo>
                  <a:cubicBezTo>
                    <a:pt x="340503" y="370765"/>
                    <a:pt x="359923" y="372894"/>
                    <a:pt x="379378" y="374515"/>
                  </a:cubicBezTo>
                  <a:cubicBezTo>
                    <a:pt x="384242" y="379379"/>
                    <a:pt x="389972" y="383509"/>
                    <a:pt x="393970" y="389106"/>
                  </a:cubicBezTo>
                  <a:cubicBezTo>
                    <a:pt x="403751" y="402800"/>
                    <a:pt x="404645" y="412352"/>
                    <a:pt x="408561" y="428017"/>
                  </a:cubicBezTo>
                  <a:cubicBezTo>
                    <a:pt x="406940" y="458821"/>
                    <a:pt x="408982" y="490039"/>
                    <a:pt x="403697" y="520430"/>
                  </a:cubicBezTo>
                  <a:cubicBezTo>
                    <a:pt x="402308" y="528416"/>
                    <a:pt x="393818" y="533289"/>
                    <a:pt x="389106" y="539885"/>
                  </a:cubicBezTo>
                  <a:cubicBezTo>
                    <a:pt x="385708" y="544642"/>
                    <a:pt x="384335" y="551378"/>
                    <a:pt x="379378" y="554476"/>
                  </a:cubicBezTo>
                  <a:cubicBezTo>
                    <a:pt x="370683" y="559910"/>
                    <a:pt x="360143" y="561717"/>
                    <a:pt x="350195" y="564204"/>
                  </a:cubicBezTo>
                  <a:cubicBezTo>
                    <a:pt x="286672" y="580086"/>
                    <a:pt x="337420" y="568829"/>
                    <a:pt x="194553" y="573932"/>
                  </a:cubicBezTo>
                  <a:cubicBezTo>
                    <a:pt x="175098" y="570689"/>
                    <a:pt x="155322" y="568988"/>
                    <a:pt x="136187" y="564204"/>
                  </a:cubicBezTo>
                  <a:cubicBezTo>
                    <a:pt x="129702" y="562583"/>
                    <a:pt x="123349" y="560285"/>
                    <a:pt x="116731" y="559340"/>
                  </a:cubicBezTo>
                  <a:cubicBezTo>
                    <a:pt x="100601" y="557036"/>
                    <a:pt x="84306" y="556097"/>
                    <a:pt x="68093" y="554476"/>
                  </a:cubicBezTo>
                  <a:cubicBezTo>
                    <a:pt x="26270" y="526595"/>
                    <a:pt x="79192" y="560027"/>
                    <a:pt x="38910" y="539885"/>
                  </a:cubicBezTo>
                  <a:cubicBezTo>
                    <a:pt x="33682" y="537271"/>
                    <a:pt x="29183" y="533400"/>
                    <a:pt x="24319" y="530157"/>
                  </a:cubicBezTo>
                  <a:cubicBezTo>
                    <a:pt x="22698" y="525293"/>
                    <a:pt x="21748" y="520152"/>
                    <a:pt x="19455" y="515566"/>
                  </a:cubicBezTo>
                  <a:cubicBezTo>
                    <a:pt x="16841" y="510337"/>
                    <a:pt x="12627" y="506050"/>
                    <a:pt x="9727" y="500974"/>
                  </a:cubicBezTo>
                  <a:cubicBezTo>
                    <a:pt x="6130" y="494679"/>
                    <a:pt x="3242" y="488004"/>
                    <a:pt x="0" y="481519"/>
                  </a:cubicBezTo>
                  <a:cubicBezTo>
                    <a:pt x="1621" y="460442"/>
                    <a:pt x="2529" y="439299"/>
                    <a:pt x="4863" y="418289"/>
                  </a:cubicBezTo>
                  <a:cubicBezTo>
                    <a:pt x="6388" y="404566"/>
                    <a:pt x="13749" y="376198"/>
                    <a:pt x="19455" y="364787"/>
                  </a:cubicBezTo>
                  <a:lnTo>
                    <a:pt x="29183" y="345332"/>
                  </a:lnTo>
                  <a:cubicBezTo>
                    <a:pt x="30804" y="338847"/>
                    <a:pt x="32210" y="332304"/>
                    <a:pt x="34046" y="325876"/>
                  </a:cubicBezTo>
                  <a:cubicBezTo>
                    <a:pt x="35454" y="320946"/>
                    <a:pt x="38910" y="316412"/>
                    <a:pt x="38910" y="311285"/>
                  </a:cubicBezTo>
                  <a:cubicBezTo>
                    <a:pt x="38910" y="277199"/>
                    <a:pt x="36876" y="243112"/>
                    <a:pt x="34046" y="209144"/>
                  </a:cubicBezTo>
                  <a:cubicBezTo>
                    <a:pt x="33620" y="204035"/>
                    <a:pt x="30591" y="199482"/>
                    <a:pt x="29183" y="194553"/>
                  </a:cubicBezTo>
                  <a:cubicBezTo>
                    <a:pt x="27347" y="188126"/>
                    <a:pt x="26240" y="181501"/>
                    <a:pt x="24319" y="175098"/>
                  </a:cubicBezTo>
                  <a:cubicBezTo>
                    <a:pt x="21372" y="165277"/>
                    <a:pt x="14591" y="145915"/>
                    <a:pt x="14591" y="145915"/>
                  </a:cubicBezTo>
                  <a:cubicBezTo>
                    <a:pt x="9648" y="2572"/>
                    <a:pt x="42993" y="38130"/>
                    <a:pt x="4863" y="0"/>
                  </a:cubicBezTo>
                </a:path>
              </a:pathLst>
            </a:cu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Plus 18"/>
            <p:cNvSpPr/>
            <p:nvPr/>
          </p:nvSpPr>
          <p:spPr>
            <a:xfrm>
              <a:off x="6400800" y="6228947"/>
              <a:ext cx="152400" cy="152400"/>
            </a:xfrm>
            <a:prstGeom prst="mathPlus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>
                <a:solidFill>
                  <a:schemeClr val="tx1"/>
                </a:solidFill>
              </a:endParaRPr>
            </a:p>
          </p:txBody>
        </p:sp>
        <p:sp>
          <p:nvSpPr>
            <p:cNvPr id="20" name="Plus 19"/>
            <p:cNvSpPr/>
            <p:nvPr/>
          </p:nvSpPr>
          <p:spPr>
            <a:xfrm>
              <a:off x="6813719" y="5381518"/>
              <a:ext cx="152400" cy="152400"/>
            </a:xfrm>
            <a:prstGeom prst="mathPlus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>
                <a:solidFill>
                  <a:schemeClr val="tx1"/>
                </a:solidFill>
              </a:endParaRPr>
            </a:p>
          </p:txBody>
        </p:sp>
      </p:grpSp>
      <p:sp>
        <p:nvSpPr>
          <p:cNvPr id="22" name="TextBox 21"/>
          <p:cNvSpPr txBox="1"/>
          <p:nvPr/>
        </p:nvSpPr>
        <p:spPr>
          <a:xfrm>
            <a:off x="7477813" y="3142355"/>
            <a:ext cx="152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b="0" dirty="0" smtClean="0"/>
              <a:t>Image of super James Tam curtesy of </a:t>
            </a:r>
            <a:r>
              <a:rPr lang="en-US" sz="1200" b="0" dirty="0"/>
              <a:t>J</a:t>
            </a:r>
            <a:r>
              <a:rPr lang="en-US" sz="1200" b="0" dirty="0" smtClean="0"/>
              <a:t>ames Tam</a:t>
            </a:r>
            <a:endParaRPr lang="en-US" sz="1200" b="0" dirty="0"/>
          </a:p>
        </p:txBody>
      </p:sp>
      <p:pic>
        <p:nvPicPr>
          <p:cNvPr id="18" name="Picture 5" descr="power user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768" t="-2646" r="39838" b="63475"/>
          <a:stretch/>
        </p:blipFill>
        <p:spPr bwMode="auto">
          <a:xfrm>
            <a:off x="8064641" y="838200"/>
            <a:ext cx="481360" cy="660400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95707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The Driver Class: </a:t>
            </a:r>
            <a:r>
              <a:rPr lang="en-US" altLang="en-US" dirty="0" smtClean="0">
                <a:solidFill>
                  <a:srgbClr val="FF0000"/>
                </a:solidFill>
              </a:rPr>
              <a:t>Person</a:t>
            </a:r>
            <a:r>
              <a:rPr lang="en-US" altLang="en-US" dirty="0" smtClean="0"/>
              <a:t> Vs. </a:t>
            </a:r>
            <a:r>
              <a:rPr lang="en-US" altLang="en-US" dirty="0" smtClean="0">
                <a:solidFill>
                  <a:srgbClr val="0066FF"/>
                </a:solidFill>
              </a:rPr>
              <a:t>Hero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>
          <a:xfrm>
            <a:off x="508000" y="1123950"/>
            <a:ext cx="8178800" cy="5368925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public class Driver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   public static void main(String [] args)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  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       Person bob = new Person();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       bob.doPersonStuff();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       System.out.println();</a:t>
            </a:r>
          </a:p>
          <a:p>
            <a:pPr marL="0" indent="0">
              <a:spcBef>
                <a:spcPts val="0"/>
              </a:spcBef>
              <a:buNone/>
            </a:pPr>
            <a:endParaRPr lang="en-US" sz="20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       Hero clark = new Hero();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       clark.doPersonStuff();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       clark.doHeroStuff();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 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  <a:endParaRPr lang="en-US" altLang="en-US" sz="2000" dirty="0" smtClean="0">
              <a:latin typeface="Consolas" pitchFamily="49" charset="0"/>
              <a:cs typeface="Consolas" pitchFamily="49" charset="0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6" r="36857" b="71569"/>
          <a:stretch/>
        </p:blipFill>
        <p:spPr bwMode="auto">
          <a:xfrm>
            <a:off x="4597400" y="2658443"/>
            <a:ext cx="4300038" cy="264405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6" r="36857" b="71569"/>
          <a:stretch/>
        </p:blipFill>
        <p:spPr bwMode="auto">
          <a:xfrm>
            <a:off x="4843962" y="3809421"/>
            <a:ext cx="4300038" cy="264405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68" t="68413" r="1764"/>
          <a:stretch/>
        </p:blipFill>
        <p:spPr bwMode="auto">
          <a:xfrm>
            <a:off x="2310082" y="4560981"/>
            <a:ext cx="6833918" cy="293761"/>
          </a:xfrm>
          <a:prstGeom prst="rect">
            <a:avLst/>
          </a:prstGeom>
          <a:noFill/>
          <a:ln w="38100">
            <a:solidFill>
              <a:srgbClr val="0066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25912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Benefit Of Employing Inheritance</a:t>
            </a:r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1219200"/>
          </a:xfrm>
        </p:spPr>
        <p:txBody>
          <a:bodyPr/>
          <a:lstStyle/>
          <a:p>
            <a:r>
              <a:rPr lang="en-US" altLang="en-US" dirty="0" smtClean="0"/>
              <a:t>Code reuse:</a:t>
            </a:r>
          </a:p>
          <a:p>
            <a:pPr lvl="1"/>
            <a:r>
              <a:rPr lang="en-US" altLang="en-US" dirty="0" smtClean="0"/>
              <a:t>The common and accessible attributes and methods of the </a:t>
            </a:r>
            <a:r>
              <a:rPr lang="en-US" altLang="en-US" dirty="0" smtClean="0">
                <a:solidFill>
                  <a:srgbClr val="FF0000"/>
                </a:solidFill>
              </a:rPr>
              <a:t>parent</a:t>
            </a:r>
            <a:r>
              <a:rPr lang="en-US" altLang="en-US" dirty="0" smtClean="0"/>
              <a:t> will automatically be available in all the </a:t>
            </a:r>
            <a:r>
              <a:rPr lang="en-US" altLang="en-US" dirty="0" smtClean="0">
                <a:solidFill>
                  <a:srgbClr val="0066FF"/>
                </a:solidFill>
              </a:rPr>
              <a:t>children</a:t>
            </a:r>
            <a:r>
              <a:rPr lang="en-US" altLang="en-US" dirty="0" smtClean="0"/>
              <a:t>.</a:t>
            </a:r>
          </a:p>
        </p:txBody>
      </p:sp>
      <p:grpSp>
        <p:nvGrpSpPr>
          <p:cNvPr id="25604" name="Group 21"/>
          <p:cNvGrpSpPr>
            <a:grpSpLocks/>
          </p:cNvGrpSpPr>
          <p:nvPr/>
        </p:nvGrpSpPr>
        <p:grpSpPr bwMode="auto">
          <a:xfrm>
            <a:off x="3429000" y="2422525"/>
            <a:ext cx="2133600" cy="1158875"/>
            <a:chOff x="3429000" y="2422525"/>
            <a:chExt cx="2133600" cy="1158875"/>
          </a:xfrm>
        </p:grpSpPr>
        <p:sp>
          <p:nvSpPr>
            <p:cNvPr id="4" name="Rectangle 3"/>
            <p:cNvSpPr/>
            <p:nvPr/>
          </p:nvSpPr>
          <p:spPr>
            <a:xfrm>
              <a:off x="3429000" y="2422525"/>
              <a:ext cx="2133600" cy="1158875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>
                <a:defRPr/>
              </a:pPr>
              <a:r>
                <a:rPr lang="en-US" sz="20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Person</a:t>
              </a:r>
            </a:p>
          </p:txBody>
        </p:sp>
        <p:cxnSp>
          <p:nvCxnSpPr>
            <p:cNvPr id="5" name="Straight Connector 4"/>
            <p:cNvCxnSpPr/>
            <p:nvPr/>
          </p:nvCxnSpPr>
          <p:spPr>
            <a:xfrm>
              <a:off x="3429000" y="2765425"/>
              <a:ext cx="21336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Rectangle 5"/>
            <p:cNvSpPr/>
            <p:nvPr/>
          </p:nvSpPr>
          <p:spPr>
            <a:xfrm>
              <a:off x="3505200" y="2841625"/>
              <a:ext cx="1676400" cy="314325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spcBef>
                  <a:spcPts val="600"/>
                </a:spcBef>
                <a:defRPr/>
              </a:pPr>
              <a:r>
                <a:rPr lang="en-US" sz="14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+</a:t>
              </a:r>
              <a:r>
                <a:rPr lang="en-US" sz="1400" dirty="0" smtClean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doPersonStuff()</a:t>
              </a:r>
              <a:endParaRPr lang="en-US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723900" y="3611563"/>
            <a:ext cx="7543800" cy="1898650"/>
            <a:chOff x="723900" y="3611563"/>
            <a:chExt cx="7543800" cy="1898650"/>
          </a:xfrm>
        </p:grpSpPr>
        <p:grpSp>
          <p:nvGrpSpPr>
            <p:cNvPr id="25605" name="Group 23"/>
            <p:cNvGrpSpPr>
              <a:grpSpLocks/>
            </p:cNvGrpSpPr>
            <p:nvPr/>
          </p:nvGrpSpPr>
          <p:grpSpPr bwMode="auto">
            <a:xfrm>
              <a:off x="3390900" y="3611563"/>
              <a:ext cx="2133600" cy="1870075"/>
              <a:chOff x="3390900" y="3654425"/>
              <a:chExt cx="2133600" cy="1870075"/>
            </a:xfrm>
          </p:grpSpPr>
          <p:grpSp>
            <p:nvGrpSpPr>
              <p:cNvPr id="25620" name="Group 22"/>
              <p:cNvGrpSpPr>
                <a:grpSpLocks/>
              </p:cNvGrpSpPr>
              <p:nvPr/>
            </p:nvGrpSpPr>
            <p:grpSpPr bwMode="auto">
              <a:xfrm>
                <a:off x="3390900" y="4546600"/>
                <a:ext cx="2133600" cy="977900"/>
                <a:chOff x="3390900" y="4546600"/>
                <a:chExt cx="2133600" cy="977900"/>
              </a:xfrm>
            </p:grpSpPr>
            <p:sp>
              <p:nvSpPr>
                <p:cNvPr id="11" name="Rectangle 10"/>
                <p:cNvSpPr/>
                <p:nvPr/>
              </p:nvSpPr>
              <p:spPr bwMode="auto">
                <a:xfrm>
                  <a:off x="3390900" y="4546600"/>
                  <a:ext cx="2133600" cy="977900"/>
                </a:xfrm>
                <a:prstGeom prst="rect">
                  <a:avLst/>
                </a:prstGeom>
                <a:solidFill>
                  <a:srgbClr val="FFFFCC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/>
                <a:lstStyle/>
                <a:p>
                  <a:pPr algn="ctr">
                    <a:defRPr/>
                  </a:pPr>
                  <a:r>
                    <a:rPr lang="en-US" sz="2000" dirty="0">
                      <a:solidFill>
                        <a:srgbClr val="0066FF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Hero</a:t>
                  </a:r>
                </a:p>
              </p:txBody>
            </p:sp>
            <p:cxnSp>
              <p:nvCxnSpPr>
                <p:cNvPr id="12" name="Straight Connector 11"/>
                <p:cNvCxnSpPr/>
                <p:nvPr/>
              </p:nvCxnSpPr>
              <p:spPr bwMode="auto">
                <a:xfrm>
                  <a:off x="3390900" y="5022850"/>
                  <a:ext cx="2133600" cy="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5621" name="Group 20"/>
              <p:cNvGrpSpPr>
                <a:grpSpLocks/>
              </p:cNvGrpSpPr>
              <p:nvPr/>
            </p:nvGrpSpPr>
            <p:grpSpPr bwMode="auto">
              <a:xfrm>
                <a:off x="4311650" y="3654425"/>
                <a:ext cx="292100" cy="749300"/>
                <a:chOff x="4273550" y="4251325"/>
                <a:chExt cx="292100" cy="749300"/>
              </a:xfrm>
            </p:grpSpPr>
            <p:sp>
              <p:nvSpPr>
                <p:cNvPr id="15" name="Isosceles Triangle 14"/>
                <p:cNvSpPr/>
                <p:nvPr/>
              </p:nvSpPr>
              <p:spPr bwMode="auto">
                <a:xfrm>
                  <a:off x="4273550" y="4251325"/>
                  <a:ext cx="292100" cy="266700"/>
                </a:xfrm>
                <a:prstGeom prst="triangle">
                  <a:avLst/>
                </a:prstGeom>
                <a:solidFill>
                  <a:srgbClr val="FFFFCC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 dirty="0">
                    <a:solidFill>
                      <a:schemeClr val="tx1"/>
                    </a:solidFill>
                  </a:endParaRPr>
                </a:p>
              </p:txBody>
            </p:sp>
            <p:cxnSp>
              <p:nvCxnSpPr>
                <p:cNvPr id="16" name="Straight Connector 15"/>
                <p:cNvCxnSpPr>
                  <a:stCxn id="15" idx="3"/>
                </p:cNvCxnSpPr>
                <p:nvPr/>
              </p:nvCxnSpPr>
              <p:spPr bwMode="auto">
                <a:xfrm>
                  <a:off x="4419600" y="4518025"/>
                  <a:ext cx="0" cy="48260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cxnSp>
          <p:nvCxnSpPr>
            <p:cNvPr id="19" name="Straight Connector 18"/>
            <p:cNvCxnSpPr>
              <a:endCxn id="11" idx="0"/>
            </p:cNvCxnSpPr>
            <p:nvPr/>
          </p:nvCxnSpPr>
          <p:spPr bwMode="auto">
            <a:xfrm>
              <a:off x="4457700" y="4300538"/>
              <a:ext cx="0" cy="2032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0" name="Group 39"/>
            <p:cNvGrpSpPr>
              <a:grpSpLocks/>
            </p:cNvGrpSpPr>
            <p:nvPr/>
          </p:nvGrpSpPr>
          <p:grpSpPr bwMode="auto">
            <a:xfrm>
              <a:off x="723900" y="4119563"/>
              <a:ext cx="7543800" cy="1390650"/>
              <a:chOff x="723900" y="4119562"/>
              <a:chExt cx="7543800" cy="1390649"/>
            </a:xfrm>
          </p:grpSpPr>
          <p:cxnSp>
            <p:nvCxnSpPr>
              <p:cNvPr id="17" name="Straight Connector 16"/>
              <p:cNvCxnSpPr/>
              <p:nvPr/>
            </p:nvCxnSpPr>
            <p:spPr bwMode="auto">
              <a:xfrm>
                <a:off x="1790700" y="4119562"/>
                <a:ext cx="5410200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5609" name="Group 38"/>
              <p:cNvGrpSpPr>
                <a:grpSpLocks/>
              </p:cNvGrpSpPr>
              <p:nvPr/>
            </p:nvGrpSpPr>
            <p:grpSpPr bwMode="auto">
              <a:xfrm>
                <a:off x="723900" y="4119562"/>
                <a:ext cx="7543800" cy="1390649"/>
                <a:chOff x="723900" y="4119562"/>
                <a:chExt cx="7543800" cy="1390649"/>
              </a:xfrm>
            </p:grpSpPr>
            <p:grpSp>
              <p:nvGrpSpPr>
                <p:cNvPr id="25610" name="Group 37"/>
                <p:cNvGrpSpPr>
                  <a:grpSpLocks/>
                </p:cNvGrpSpPr>
                <p:nvPr/>
              </p:nvGrpSpPr>
              <p:grpSpPr bwMode="auto">
                <a:xfrm>
                  <a:off x="723900" y="4119562"/>
                  <a:ext cx="2133600" cy="1390649"/>
                  <a:chOff x="723900" y="4119562"/>
                  <a:chExt cx="2133600" cy="1390649"/>
                </a:xfrm>
              </p:grpSpPr>
              <p:grpSp>
                <p:nvGrpSpPr>
                  <p:cNvPr id="25616" name="Group 25"/>
                  <p:cNvGrpSpPr>
                    <a:grpSpLocks/>
                  </p:cNvGrpSpPr>
                  <p:nvPr/>
                </p:nvGrpSpPr>
                <p:grpSpPr bwMode="auto">
                  <a:xfrm>
                    <a:off x="723900" y="4532311"/>
                    <a:ext cx="2133600" cy="977900"/>
                    <a:chOff x="3390900" y="4491037"/>
                    <a:chExt cx="2133600" cy="977900"/>
                  </a:xfrm>
                </p:grpSpPr>
                <p:sp>
                  <p:nvSpPr>
                    <p:cNvPr id="30" name="Rectangle 29"/>
                    <p:cNvSpPr/>
                    <p:nvPr/>
                  </p:nvSpPr>
                  <p:spPr bwMode="auto">
                    <a:xfrm>
                      <a:off x="3390900" y="4491038"/>
                      <a:ext cx="2133600" cy="977899"/>
                    </a:xfrm>
                    <a:prstGeom prst="rect">
                      <a:avLst/>
                    </a:prstGeom>
                    <a:solidFill>
                      <a:srgbClr val="FFFFCC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/>
                    <a:lstStyle/>
                    <a:p>
                      <a:pPr algn="ctr">
                        <a:defRPr/>
                      </a:pPr>
                      <a:r>
                        <a:rPr lang="en-US" sz="2000" dirty="0">
                          <a:solidFill>
                            <a:srgbClr val="0066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Accountant</a:t>
                      </a:r>
                    </a:p>
                  </p:txBody>
                </p:sp>
                <p:cxnSp>
                  <p:nvCxnSpPr>
                    <p:cNvPr id="31" name="Straight Connector 30"/>
                    <p:cNvCxnSpPr/>
                    <p:nvPr/>
                  </p:nvCxnSpPr>
                  <p:spPr bwMode="auto">
                    <a:xfrm>
                      <a:off x="3390900" y="5022849"/>
                      <a:ext cx="2133600" cy="0"/>
                    </a:xfrm>
                    <a:prstGeom prst="line">
                      <a:avLst/>
                    </a:prstGeom>
                    <a:ln w="1905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29" name="Straight Connector 28"/>
                  <p:cNvCxnSpPr>
                    <a:endCxn id="30" idx="0"/>
                  </p:cNvCxnSpPr>
                  <p:nvPr/>
                </p:nvCxnSpPr>
                <p:spPr bwMode="auto">
                  <a:xfrm>
                    <a:off x="1790700" y="4119562"/>
                    <a:ext cx="0" cy="41275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5611" name="Group 36"/>
                <p:cNvGrpSpPr>
                  <a:grpSpLocks/>
                </p:cNvGrpSpPr>
                <p:nvPr/>
              </p:nvGrpSpPr>
              <p:grpSpPr bwMode="auto">
                <a:xfrm>
                  <a:off x="6134100" y="4119562"/>
                  <a:ext cx="2133600" cy="1390649"/>
                  <a:chOff x="6134100" y="4119562"/>
                  <a:chExt cx="2133600" cy="1390649"/>
                </a:xfrm>
              </p:grpSpPr>
              <p:grpSp>
                <p:nvGrpSpPr>
                  <p:cNvPr id="25612" name="Group 32"/>
                  <p:cNvGrpSpPr>
                    <a:grpSpLocks/>
                  </p:cNvGrpSpPr>
                  <p:nvPr/>
                </p:nvGrpSpPr>
                <p:grpSpPr bwMode="auto">
                  <a:xfrm>
                    <a:off x="6134100" y="4532312"/>
                    <a:ext cx="2133600" cy="977899"/>
                    <a:chOff x="3390900" y="4491038"/>
                    <a:chExt cx="2133600" cy="977899"/>
                  </a:xfrm>
                </p:grpSpPr>
                <p:sp>
                  <p:nvSpPr>
                    <p:cNvPr id="34" name="Rectangle 33"/>
                    <p:cNvSpPr/>
                    <p:nvPr/>
                  </p:nvSpPr>
                  <p:spPr bwMode="auto">
                    <a:xfrm>
                      <a:off x="3390900" y="4491038"/>
                      <a:ext cx="2133600" cy="977899"/>
                    </a:xfrm>
                    <a:prstGeom prst="rect">
                      <a:avLst/>
                    </a:prstGeom>
                    <a:solidFill>
                      <a:srgbClr val="FFFFCC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/>
                    <a:lstStyle/>
                    <a:p>
                      <a:pPr algn="ctr">
                        <a:defRPr/>
                      </a:pPr>
                      <a:r>
                        <a:rPr lang="en-US" sz="2000" dirty="0">
                          <a:solidFill>
                            <a:srgbClr val="0066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Teacher</a:t>
                      </a:r>
                    </a:p>
                  </p:txBody>
                </p:sp>
                <p:cxnSp>
                  <p:nvCxnSpPr>
                    <p:cNvPr id="35" name="Straight Connector 34"/>
                    <p:cNvCxnSpPr/>
                    <p:nvPr/>
                  </p:nvCxnSpPr>
                  <p:spPr bwMode="auto">
                    <a:xfrm>
                      <a:off x="3390900" y="5022849"/>
                      <a:ext cx="2133600" cy="0"/>
                    </a:xfrm>
                    <a:prstGeom prst="line">
                      <a:avLst/>
                    </a:prstGeom>
                    <a:ln w="1905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36" name="Straight Connector 35"/>
                  <p:cNvCxnSpPr>
                    <a:endCxn id="34" idx="0"/>
                  </p:cNvCxnSpPr>
                  <p:nvPr/>
                </p:nvCxnSpPr>
                <p:spPr bwMode="auto">
                  <a:xfrm>
                    <a:off x="7200900" y="4119562"/>
                    <a:ext cx="0" cy="41275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</p:grpSp>
      </p:grpSp>
    </p:spTree>
    <p:extLst>
      <p:ext uri="{BB962C8B-B14F-4D97-AF65-F5344CB8AC3E}">
        <p14:creationId xmlns:p14="http://schemas.microsoft.com/office/powerpoint/2010/main" val="438475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New Terminology: Method Overriding</a:t>
            </a:r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762000"/>
          </a:xfrm>
        </p:spPr>
        <p:txBody>
          <a:bodyPr/>
          <a:lstStyle/>
          <a:p>
            <a:r>
              <a:rPr lang="en-US" altLang="en-US" dirty="0" smtClean="0"/>
              <a:t>Overriding occurs when the </a:t>
            </a:r>
            <a:r>
              <a:rPr lang="en-US" altLang="en-US" dirty="0">
                <a:solidFill>
                  <a:srgbClr val="FF0000"/>
                </a:solidFill>
              </a:rPr>
              <a:t>parent </a:t>
            </a:r>
            <a:r>
              <a:rPr lang="en-US" altLang="en-US" dirty="0" smtClean="0"/>
              <a:t>class has a different version of a method than was implemented in the </a:t>
            </a:r>
            <a:r>
              <a:rPr lang="en-US" altLang="en-US" dirty="0" smtClean="0">
                <a:solidFill>
                  <a:srgbClr val="0066FF"/>
                </a:solidFill>
              </a:rPr>
              <a:t>child</a:t>
            </a:r>
            <a:r>
              <a:rPr lang="en-US" altLang="en-US" dirty="0" smtClean="0"/>
              <a:t> class.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790690" y="2871635"/>
            <a:ext cx="2085554" cy="1727200"/>
            <a:chOff x="790690" y="2871635"/>
            <a:chExt cx="2085554" cy="1727200"/>
          </a:xfrm>
        </p:grpSpPr>
        <p:grpSp>
          <p:nvGrpSpPr>
            <p:cNvPr id="2" name="Group 1"/>
            <p:cNvGrpSpPr/>
            <p:nvPr/>
          </p:nvGrpSpPr>
          <p:grpSpPr>
            <a:xfrm>
              <a:off x="790690" y="2871635"/>
              <a:ext cx="2085554" cy="1727200"/>
              <a:chOff x="790690" y="2871635"/>
              <a:chExt cx="2085554" cy="1727200"/>
            </a:xfrm>
          </p:grpSpPr>
          <p:grpSp>
            <p:nvGrpSpPr>
              <p:cNvPr id="26631" name="Group 8"/>
              <p:cNvGrpSpPr>
                <a:grpSpLocks/>
              </p:cNvGrpSpPr>
              <p:nvPr/>
            </p:nvGrpSpPr>
            <p:grpSpPr bwMode="auto">
              <a:xfrm>
                <a:off x="790690" y="3620935"/>
                <a:ext cx="2085554" cy="977900"/>
                <a:chOff x="3390900" y="4546600"/>
                <a:chExt cx="2133600" cy="977900"/>
              </a:xfrm>
            </p:grpSpPr>
            <p:sp>
              <p:nvSpPr>
                <p:cNvPr id="13" name="Rectangle 12"/>
                <p:cNvSpPr/>
                <p:nvPr/>
              </p:nvSpPr>
              <p:spPr bwMode="auto">
                <a:xfrm>
                  <a:off x="3390900" y="4546600"/>
                  <a:ext cx="2133600" cy="977900"/>
                </a:xfrm>
                <a:prstGeom prst="rect">
                  <a:avLst/>
                </a:prstGeom>
                <a:solidFill>
                  <a:srgbClr val="FFFFCC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/>
                <a:lstStyle/>
                <a:p>
                  <a:pPr algn="ctr">
                    <a:defRPr/>
                  </a:pPr>
                  <a:r>
                    <a:rPr lang="en-US" sz="2000" dirty="0">
                      <a:solidFill>
                        <a:schemeClr val="accent5">
                          <a:lumMod val="50000"/>
                        </a:schemeClr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Hero</a:t>
                  </a:r>
                </a:p>
              </p:txBody>
            </p:sp>
            <p:cxnSp>
              <p:nvCxnSpPr>
                <p:cNvPr id="14" name="Straight Connector 13"/>
                <p:cNvCxnSpPr/>
                <p:nvPr/>
              </p:nvCxnSpPr>
              <p:spPr bwMode="auto">
                <a:xfrm>
                  <a:off x="3390900" y="5022850"/>
                  <a:ext cx="2133600" cy="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6632" name="Group 9"/>
              <p:cNvGrpSpPr>
                <a:grpSpLocks/>
              </p:cNvGrpSpPr>
              <p:nvPr/>
            </p:nvGrpSpPr>
            <p:grpSpPr bwMode="auto">
              <a:xfrm>
                <a:off x="1711440" y="2871635"/>
                <a:ext cx="292100" cy="749300"/>
                <a:chOff x="4273550" y="4251325"/>
                <a:chExt cx="292100" cy="749300"/>
              </a:xfrm>
            </p:grpSpPr>
            <p:sp>
              <p:nvSpPr>
                <p:cNvPr id="11" name="Isosceles Triangle 10"/>
                <p:cNvSpPr/>
                <p:nvPr/>
              </p:nvSpPr>
              <p:spPr bwMode="auto">
                <a:xfrm>
                  <a:off x="4273550" y="4251325"/>
                  <a:ext cx="292100" cy="266700"/>
                </a:xfrm>
                <a:prstGeom prst="triangle">
                  <a:avLst/>
                </a:prstGeom>
                <a:solidFill>
                  <a:srgbClr val="FFFFCC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 dirty="0">
                    <a:solidFill>
                      <a:schemeClr val="tx1"/>
                    </a:solidFill>
                  </a:endParaRPr>
                </a:p>
              </p:txBody>
            </p:sp>
            <p:cxnSp>
              <p:nvCxnSpPr>
                <p:cNvPr id="12" name="Straight Connector 11"/>
                <p:cNvCxnSpPr>
                  <a:stCxn id="11" idx="3"/>
                </p:cNvCxnSpPr>
                <p:nvPr/>
              </p:nvCxnSpPr>
              <p:spPr bwMode="auto">
                <a:xfrm>
                  <a:off x="4419600" y="4518025"/>
                  <a:ext cx="0" cy="48260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15" name="Rectangle 14"/>
            <p:cNvSpPr/>
            <p:nvPr/>
          </p:nvSpPr>
          <p:spPr>
            <a:xfrm>
              <a:off x="828789" y="4109885"/>
              <a:ext cx="1529661" cy="314325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spcBef>
                  <a:spcPts val="600"/>
                </a:spcBef>
                <a:defRPr/>
              </a:pPr>
              <a:r>
                <a:rPr lang="en-US" sz="1400" dirty="0">
                  <a:solidFill>
                    <a:srgbClr val="0066FF"/>
                  </a:solidFill>
                </a:rPr>
                <a:t>+</a:t>
              </a:r>
              <a:r>
                <a:rPr lang="en-US" sz="1400" dirty="0" smtClean="0">
                  <a:solidFill>
                    <a:srgbClr val="0066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doPersonStuff</a:t>
              </a:r>
              <a:r>
                <a:rPr lang="en-US" sz="1400" dirty="0" smtClean="0">
                  <a:solidFill>
                    <a:srgbClr val="0066FF"/>
                  </a:solidFill>
                </a:rPr>
                <a:t>()</a:t>
              </a:r>
              <a:endParaRPr lang="en-US" sz="1400" dirty="0">
                <a:solidFill>
                  <a:srgbClr val="0066FF"/>
                </a:solidFill>
              </a:endParaRP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790690" y="2044547"/>
            <a:ext cx="2085554" cy="800100"/>
            <a:chOff x="790690" y="2044547"/>
            <a:chExt cx="2085554" cy="800100"/>
          </a:xfrm>
        </p:grpSpPr>
        <p:grpSp>
          <p:nvGrpSpPr>
            <p:cNvPr id="3" name="Group 2"/>
            <p:cNvGrpSpPr/>
            <p:nvPr/>
          </p:nvGrpSpPr>
          <p:grpSpPr>
            <a:xfrm>
              <a:off x="816090" y="2044547"/>
              <a:ext cx="2060154" cy="800100"/>
              <a:chOff x="816090" y="2044547"/>
              <a:chExt cx="2060154" cy="800100"/>
            </a:xfrm>
          </p:grpSpPr>
          <p:sp>
            <p:nvSpPr>
              <p:cNvPr id="5" name="Rectangle 4"/>
              <p:cNvSpPr/>
              <p:nvPr/>
            </p:nvSpPr>
            <p:spPr>
              <a:xfrm>
                <a:off x="816090" y="2044547"/>
                <a:ext cx="2060154" cy="800100"/>
              </a:xfrm>
              <a:prstGeom prst="rect">
                <a:avLst/>
              </a:prstGeom>
              <a:solidFill>
                <a:srgbClr val="FFFFCC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>
                  <a:defRPr/>
                </a:pPr>
                <a:r>
                  <a:rPr lang="en-US" sz="2000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Person</a:t>
                </a:r>
              </a:p>
            </p:txBody>
          </p:sp>
          <p:sp>
            <p:nvSpPr>
              <p:cNvPr id="7" name="Rectangle 6"/>
              <p:cNvSpPr/>
              <p:nvPr/>
            </p:nvSpPr>
            <p:spPr>
              <a:xfrm>
                <a:off x="828790" y="2387447"/>
                <a:ext cx="1838134" cy="314325"/>
              </a:xfrm>
              <a:prstGeom prst="rect">
                <a:avLst/>
              </a:prstGeom>
              <a:solidFill>
                <a:srgbClr val="FFFFC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>
                  <a:spcBef>
                    <a:spcPts val="600"/>
                  </a:spcBef>
                  <a:defRPr/>
                </a:pPr>
                <a:r>
                  <a:rPr lang="en-US" sz="1400" dirty="0">
                    <a:solidFill>
                      <a:srgbClr val="FF0000"/>
                    </a:solidFill>
                  </a:rPr>
                  <a:t>+</a:t>
                </a:r>
                <a:r>
                  <a:rPr lang="en-US" sz="1400" dirty="0" smtClean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doPersonStuff</a:t>
                </a:r>
                <a:r>
                  <a:rPr lang="en-US" sz="1400" dirty="0" smtClean="0">
                    <a:solidFill>
                      <a:srgbClr val="FF0000"/>
                    </a:solidFill>
                  </a:rPr>
                  <a:t>()</a:t>
                </a:r>
                <a:endParaRPr lang="en-US" sz="1400" dirty="0">
                  <a:solidFill>
                    <a:srgbClr val="FF0000"/>
                  </a:solidFill>
                </a:endParaRPr>
              </a:p>
            </p:txBody>
          </p:sp>
        </p:grpSp>
        <p:cxnSp>
          <p:nvCxnSpPr>
            <p:cNvPr id="6" name="Straight Connector 5"/>
            <p:cNvCxnSpPr/>
            <p:nvPr/>
          </p:nvCxnSpPr>
          <p:spPr>
            <a:xfrm>
              <a:off x="790690" y="2374801"/>
              <a:ext cx="208555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759403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Reminder: </a:t>
            </a:r>
            <a:r>
              <a:rPr lang="en-US" dirty="0" smtClean="0">
                <a:solidFill>
                  <a:srgbClr val="FF0000"/>
                </a:solidFill>
              </a:rPr>
              <a:t>Method Overriding</a:t>
            </a:r>
            <a:r>
              <a:rPr lang="en-US" dirty="0" smtClean="0"/>
              <a:t> Vs. Method Overloading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08075"/>
            <a:ext cx="8178800" cy="1657159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Method overriding</a:t>
            </a:r>
            <a:r>
              <a:rPr lang="en-US" dirty="0" smtClean="0"/>
              <a:t>: different versions of a method in parent vs. child</a:t>
            </a:r>
          </a:p>
          <a:p>
            <a:r>
              <a:rPr lang="en-US" b="1" dirty="0" smtClean="0">
                <a:solidFill>
                  <a:srgbClr val="00B050"/>
                </a:solidFill>
              </a:rPr>
              <a:t>Method overloading</a:t>
            </a:r>
            <a:r>
              <a:rPr lang="en-US" dirty="0" smtClean="0"/>
              <a:t>: different versions of a method in a single class definition</a:t>
            </a:r>
            <a:endParaRPr lang="en-US" dirty="0"/>
          </a:p>
        </p:txBody>
      </p:sp>
      <p:grpSp>
        <p:nvGrpSpPr>
          <p:cNvPr id="15" name="Group 14"/>
          <p:cNvGrpSpPr/>
          <p:nvPr/>
        </p:nvGrpSpPr>
        <p:grpSpPr>
          <a:xfrm>
            <a:off x="692380" y="2871635"/>
            <a:ext cx="2085554" cy="3870688"/>
            <a:chOff x="692380" y="2871635"/>
            <a:chExt cx="2085554" cy="3870688"/>
          </a:xfrm>
        </p:grpSpPr>
        <p:grpSp>
          <p:nvGrpSpPr>
            <p:cNvPr id="18" name="Group 17"/>
            <p:cNvGrpSpPr/>
            <p:nvPr/>
          </p:nvGrpSpPr>
          <p:grpSpPr>
            <a:xfrm>
              <a:off x="692380" y="2871635"/>
              <a:ext cx="2085554" cy="3870688"/>
              <a:chOff x="692380" y="2871635"/>
              <a:chExt cx="2085554" cy="3870688"/>
            </a:xfrm>
          </p:grpSpPr>
          <p:sp>
            <p:nvSpPr>
              <p:cNvPr id="4" name="Rectangle 3"/>
              <p:cNvSpPr/>
              <p:nvPr/>
            </p:nvSpPr>
            <p:spPr>
              <a:xfrm>
                <a:off x="717780" y="2871635"/>
                <a:ext cx="2060154" cy="800100"/>
              </a:xfrm>
              <a:prstGeom prst="rect">
                <a:avLst/>
              </a:prstGeom>
              <a:solidFill>
                <a:srgbClr val="FFFFCC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>
                  <a:defRPr/>
                </a:pPr>
                <a:r>
                  <a:rPr lang="en-US" sz="20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Person</a:t>
                </a:r>
              </a:p>
            </p:txBody>
          </p:sp>
          <p:grpSp>
            <p:nvGrpSpPr>
              <p:cNvPr id="6" name="Group 8"/>
              <p:cNvGrpSpPr>
                <a:grpSpLocks/>
              </p:cNvGrpSpPr>
              <p:nvPr/>
            </p:nvGrpSpPr>
            <p:grpSpPr bwMode="auto">
              <a:xfrm>
                <a:off x="692380" y="4448023"/>
                <a:ext cx="2085554" cy="2294300"/>
                <a:chOff x="3390900" y="4546600"/>
                <a:chExt cx="2133600" cy="977900"/>
              </a:xfrm>
            </p:grpSpPr>
            <p:sp>
              <p:nvSpPr>
                <p:cNvPr id="7" name="Rectangle 6"/>
                <p:cNvSpPr/>
                <p:nvPr/>
              </p:nvSpPr>
              <p:spPr bwMode="auto">
                <a:xfrm>
                  <a:off x="3390900" y="4546600"/>
                  <a:ext cx="2133600" cy="977900"/>
                </a:xfrm>
                <a:prstGeom prst="rect">
                  <a:avLst/>
                </a:prstGeom>
                <a:solidFill>
                  <a:srgbClr val="FFFFCC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/>
                <a:lstStyle/>
                <a:p>
                  <a:pPr algn="ctr">
                    <a:defRPr/>
                  </a:pPr>
                  <a:r>
                    <a:rPr lang="en-US" sz="2000" b="1" dirty="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Hero</a:t>
                  </a:r>
                </a:p>
              </p:txBody>
            </p:sp>
            <p:cxnSp>
              <p:nvCxnSpPr>
                <p:cNvPr id="8" name="Straight Connector 7"/>
                <p:cNvCxnSpPr/>
                <p:nvPr/>
              </p:nvCxnSpPr>
              <p:spPr bwMode="auto">
                <a:xfrm>
                  <a:off x="3390900" y="4727020"/>
                  <a:ext cx="2133600" cy="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9" name="Group 9"/>
              <p:cNvGrpSpPr>
                <a:grpSpLocks/>
              </p:cNvGrpSpPr>
              <p:nvPr/>
            </p:nvGrpSpPr>
            <p:grpSpPr bwMode="auto">
              <a:xfrm>
                <a:off x="1613130" y="3698723"/>
                <a:ext cx="292100" cy="749300"/>
                <a:chOff x="4273550" y="4251325"/>
                <a:chExt cx="292100" cy="749300"/>
              </a:xfrm>
            </p:grpSpPr>
            <p:sp>
              <p:nvSpPr>
                <p:cNvPr id="10" name="Isosceles Triangle 9"/>
                <p:cNvSpPr/>
                <p:nvPr/>
              </p:nvSpPr>
              <p:spPr bwMode="auto">
                <a:xfrm>
                  <a:off x="4273550" y="4251325"/>
                  <a:ext cx="292100" cy="266700"/>
                </a:xfrm>
                <a:prstGeom prst="triangle">
                  <a:avLst/>
                </a:prstGeom>
                <a:solidFill>
                  <a:srgbClr val="FFFFCC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 dirty="0">
                    <a:solidFill>
                      <a:schemeClr val="tx1"/>
                    </a:solidFill>
                  </a:endParaRPr>
                </a:p>
              </p:txBody>
            </p:sp>
            <p:cxnSp>
              <p:nvCxnSpPr>
                <p:cNvPr id="11" name="Straight Connector 10"/>
                <p:cNvCxnSpPr>
                  <a:stCxn id="10" idx="3"/>
                </p:cNvCxnSpPr>
                <p:nvPr/>
              </p:nvCxnSpPr>
              <p:spPr bwMode="auto">
                <a:xfrm>
                  <a:off x="4419600" y="4518025"/>
                  <a:ext cx="0" cy="48260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2" name="Rectangle 11"/>
              <p:cNvSpPr/>
              <p:nvPr/>
            </p:nvSpPr>
            <p:spPr>
              <a:xfrm>
                <a:off x="692380" y="5752667"/>
                <a:ext cx="1749195" cy="320787"/>
              </a:xfrm>
              <a:prstGeom prst="rect">
                <a:avLst/>
              </a:prstGeom>
              <a:solidFill>
                <a:srgbClr val="FFFFC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>
                  <a:spcBef>
                    <a:spcPts val="600"/>
                  </a:spcBef>
                  <a:defRPr/>
                </a:pPr>
                <a:r>
                  <a:rPr lang="en-US" sz="1400" b="1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+</a:t>
                </a:r>
                <a:r>
                  <a:rPr lang="en-US" sz="1400" b="1" dirty="0" smtClean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doPersonStuff()</a:t>
                </a:r>
                <a:endParaRPr lang="en-US" sz="1400" b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cxnSp>
            <p:nvCxnSpPr>
              <p:cNvPr id="13" name="Straight Connector 12"/>
              <p:cNvCxnSpPr/>
              <p:nvPr/>
            </p:nvCxnSpPr>
            <p:spPr>
              <a:xfrm>
                <a:off x="692380" y="3201889"/>
                <a:ext cx="2085554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" name="Rectangle 4"/>
            <p:cNvSpPr/>
            <p:nvPr/>
          </p:nvSpPr>
          <p:spPr>
            <a:xfrm>
              <a:off x="730480" y="3214535"/>
              <a:ext cx="1838134" cy="314325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spcBef>
                  <a:spcPts val="600"/>
                </a:spcBef>
                <a:defRPr/>
              </a:pPr>
              <a:r>
                <a:rPr lang="en-US" sz="1400" b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+</a:t>
              </a:r>
              <a:r>
                <a:rPr lang="en-US" sz="1400" b="1" dirty="0" smtClean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doPersonStuff()</a:t>
              </a:r>
              <a:endParaRPr lang="en-US" sz="1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7" name="Rectangle 16"/>
          <p:cNvSpPr/>
          <p:nvPr/>
        </p:nvSpPr>
        <p:spPr>
          <a:xfrm>
            <a:off x="730480" y="4915847"/>
            <a:ext cx="1838134" cy="890971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spcBef>
                <a:spcPts val="600"/>
              </a:spcBef>
              <a:defRPr/>
            </a:pPr>
            <a:r>
              <a:rPr lang="en-US" sz="14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+Hero()</a:t>
            </a:r>
          </a:p>
          <a:p>
            <a:pPr>
              <a:spcBef>
                <a:spcPts val="600"/>
              </a:spcBef>
              <a:defRPr/>
            </a:pPr>
            <a:r>
              <a:rPr lang="en-US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+Hero(int)</a:t>
            </a:r>
          </a:p>
          <a:p>
            <a:pPr>
              <a:spcBef>
                <a:spcPts val="600"/>
              </a:spcBef>
              <a:defRPr/>
            </a:pPr>
            <a:r>
              <a:rPr lang="en-US" sz="14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+Hero(int,String</a:t>
            </a:r>
            <a:r>
              <a:rPr lang="en-US" sz="1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sz="1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1601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Method Overriding Example</a:t>
            </a: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b="1" dirty="0" smtClean="0"/>
              <a:t>Name of the folder containing the complete example</a:t>
            </a:r>
            <a:r>
              <a:rPr lang="en-US" altLang="en-US" dirty="0" smtClean="0"/>
              <a:t>:</a:t>
            </a:r>
            <a:r>
              <a:rPr lang="en-US" altLang="en-US" dirty="0"/>
              <a:t> </a:t>
            </a:r>
            <a:r>
              <a:rPr lang="en-US" altLang="en-US" dirty="0" smtClean="0">
                <a:latin typeface="Consolas" pitchFamily="49" charset="0"/>
                <a:cs typeface="Consolas" pitchFamily="49" charset="0"/>
              </a:rPr>
              <a:t>2overriding</a:t>
            </a:r>
          </a:p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899925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Class Hero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charset="0"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public class Hero extends Person</a:t>
            </a:r>
          </a:p>
          <a:p>
            <a:pPr marL="0" indent="0">
              <a:buFont typeface="Arial" charset="0"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{</a:t>
            </a:r>
          </a:p>
          <a:p>
            <a:pPr marL="0" indent="0">
              <a:buFont typeface="Arial" charset="0"/>
              <a:buNone/>
            </a:pPr>
            <a:r>
              <a:rPr lang="en-US" altLang="en-US" sz="1800" b="1" dirty="0" smtClean="0">
                <a:solidFill>
                  <a:srgbClr val="0066FF"/>
                </a:solidFill>
                <a:latin typeface="Consolas" pitchFamily="49" charset="0"/>
                <a:cs typeface="Consolas" pitchFamily="49" charset="0"/>
              </a:rPr>
              <a:t>    //New method: </a:t>
            </a:r>
            <a:r>
              <a:rPr lang="en-US" altLang="en-US" sz="1800" dirty="0" smtClean="0">
                <a:solidFill>
                  <a:srgbClr val="0066FF"/>
                </a:solidFill>
                <a:latin typeface="Consolas" pitchFamily="49" charset="0"/>
                <a:cs typeface="Consolas" pitchFamily="49" charset="0"/>
              </a:rPr>
              <a:t>the rest of the class is the same as the </a:t>
            </a:r>
          </a:p>
          <a:p>
            <a:pPr marL="0" indent="0">
              <a:buFont typeface="Arial" charset="0"/>
              <a:buNone/>
            </a:pPr>
            <a:r>
              <a:rPr lang="en-US" altLang="en-US" sz="1800" dirty="0" smtClean="0">
                <a:solidFill>
                  <a:srgbClr val="0066FF"/>
                </a:solidFill>
                <a:latin typeface="Consolas" pitchFamily="49" charset="0"/>
                <a:cs typeface="Consolas" pitchFamily="49" charset="0"/>
              </a:rPr>
              <a:t>    //previous version</a:t>
            </a:r>
          </a:p>
          <a:p>
            <a:pPr marL="0" indent="0"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public 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void doPersonStuff()</a:t>
            </a:r>
          </a:p>
          <a:p>
            <a:pPr marL="0" indent="0"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{</a:t>
            </a: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System.out.println("Pffff I need not go about "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+</a:t>
            </a:r>
          </a:p>
          <a:p>
            <a:pPr marL="0" indent="0"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              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"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mundane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niceties 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such as eating!");</a:t>
            </a:r>
          </a:p>
          <a:p>
            <a:pPr marL="0" indent="0"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}</a:t>
            </a:r>
            <a:endParaRPr lang="en-US" altLang="en-US" sz="1800" dirty="0">
              <a:latin typeface="Consolas" pitchFamily="49" charset="0"/>
              <a:cs typeface="Consolas" pitchFamily="49" charset="0"/>
            </a:endParaRPr>
          </a:p>
          <a:p>
            <a:pPr marL="0" indent="0">
              <a:buFont typeface="Arial" charset="0"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}</a:t>
            </a:r>
          </a:p>
          <a:p>
            <a:pPr marL="0" indent="0">
              <a:buFont typeface="Arial" charset="0"/>
              <a:buNone/>
            </a:pPr>
            <a:endParaRPr lang="en-US" altLang="en-US" sz="1800" dirty="0" smtClean="0">
              <a:latin typeface="Consolas" pitchFamily="49" charset="0"/>
              <a:cs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3618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Real Life Hierarchies</a:t>
            </a:r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424641" y="1045380"/>
            <a:ext cx="6868525" cy="2090757"/>
            <a:chOff x="424641" y="1045380"/>
            <a:chExt cx="6868525" cy="2090757"/>
          </a:xfrm>
        </p:grpSpPr>
        <p:pic>
          <p:nvPicPr>
            <p:cNvPr id="1026" name="Picture 2" descr="U:\PC\colorbox\anonymous.jp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4641" y="1138003"/>
              <a:ext cx="1509424" cy="199813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" name="TextBox 3"/>
            <p:cNvSpPr txBox="1"/>
            <p:nvPr/>
          </p:nvSpPr>
          <p:spPr>
            <a:xfrm>
              <a:off x="1608462" y="1045380"/>
              <a:ext cx="5684704" cy="1189821"/>
            </a:xfrm>
            <a:prstGeom prst="rect">
              <a:avLst/>
            </a:prstGeom>
            <a:noFill/>
            <a:ln w="0">
              <a:noFill/>
            </a:ln>
          </p:spPr>
          <p:txBody>
            <a:bodyPr wrap="square" lIns="0" rtlCol="0">
              <a:noAutofit/>
            </a:bodyPr>
            <a:lstStyle/>
            <a:p>
              <a:r>
                <a:rPr lang="en-US" sz="1800" dirty="0" smtClean="0">
                  <a:latin typeface="Consolas" panose="020B0609020204030204" pitchFamily="49" charset="0"/>
                  <a:cs typeface="Consolas" panose="020B0609020204030204" pitchFamily="49" charset="0"/>
                </a:rPr>
                <a:t>Base entity: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sz="1600" dirty="0" smtClean="0">
                  <a:latin typeface="Consolas" panose="020B0609020204030204" pitchFamily="49" charset="0"/>
                  <a:cs typeface="Consolas" panose="020B0609020204030204" pitchFamily="49" charset="0"/>
                </a:rPr>
                <a:t>Attributes: age, height, weight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sz="1600" dirty="0" smtClean="0">
                  <a:latin typeface="Consolas" panose="020B0609020204030204" pitchFamily="49" charset="0"/>
                  <a:cs typeface="Consolas" panose="020B0609020204030204" pitchFamily="49" charset="0"/>
                </a:rPr>
                <a:t>Actions: eat(), sleep(), excrete(), multiply()</a:t>
              </a: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-2620" y="3539440"/>
            <a:ext cx="6862629" cy="1644035"/>
            <a:chOff x="-2620" y="3539440"/>
            <a:chExt cx="6862629" cy="1644035"/>
          </a:xfrm>
        </p:grpSpPr>
        <p:pic>
          <p:nvPicPr>
            <p:cNvPr id="1028" name="Picture 4" descr="U:\PC\colorbox\people\martial artist.jp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2620" y="3638594"/>
              <a:ext cx="1177925" cy="154488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9" name="TextBox 8"/>
            <p:cNvSpPr txBox="1"/>
            <p:nvPr/>
          </p:nvSpPr>
          <p:spPr>
            <a:xfrm>
              <a:off x="1175305" y="3539440"/>
              <a:ext cx="5684704" cy="1189821"/>
            </a:xfrm>
            <a:prstGeom prst="rect">
              <a:avLst/>
            </a:prstGeom>
            <a:noFill/>
            <a:ln w="0">
              <a:noFill/>
            </a:ln>
          </p:spPr>
          <p:txBody>
            <a:bodyPr wrap="square" lIns="0" rtlCol="0">
              <a:noAutofit/>
            </a:bodyPr>
            <a:lstStyle/>
            <a:p>
              <a:r>
                <a:rPr lang="en-US" sz="1800" dirty="0" smtClean="0">
                  <a:latin typeface="Consolas" panose="020B0609020204030204" pitchFamily="49" charset="0"/>
                  <a:cs typeface="Consolas" panose="020B0609020204030204" pitchFamily="49" charset="0"/>
                </a:rPr>
                <a:t>Derived entity:”martial artist” has all attributes and actions of base entity plus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sz="1600" dirty="0" smtClean="0">
                  <a:latin typeface="Consolas" panose="020B0609020204030204" pitchFamily="49" charset="0"/>
                  <a:cs typeface="Consolas" panose="020B0609020204030204" pitchFamily="49" charset="0"/>
                </a:rPr>
                <a:t>Attributes: belt/level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sz="1600" dirty="0" smtClean="0">
                  <a:latin typeface="Consolas" panose="020B0609020204030204" pitchFamily="49" charset="0"/>
                  <a:cs typeface="Consolas" panose="020B0609020204030204" pitchFamily="49" charset="0"/>
                </a:rPr>
                <a:t>Actions: ironPalmStrike(),shadowlessKick()</a:t>
              </a: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291073" y="5360978"/>
            <a:ext cx="6802958" cy="1497022"/>
            <a:chOff x="291073" y="5360978"/>
            <a:chExt cx="6802958" cy="1497022"/>
          </a:xfrm>
        </p:grpSpPr>
        <p:pic>
          <p:nvPicPr>
            <p:cNvPr id="1027" name="Picture 3" descr="U:\PC\colorbox\spy cartoon.jp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1073" y="5451231"/>
              <a:ext cx="492369" cy="14067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0" name="TextBox 9"/>
            <p:cNvSpPr txBox="1"/>
            <p:nvPr/>
          </p:nvSpPr>
          <p:spPr>
            <a:xfrm>
              <a:off x="941282" y="5360978"/>
              <a:ext cx="6152749" cy="1189821"/>
            </a:xfrm>
            <a:prstGeom prst="rect">
              <a:avLst/>
            </a:prstGeom>
            <a:noFill/>
            <a:ln w="0">
              <a:noFill/>
            </a:ln>
          </p:spPr>
          <p:txBody>
            <a:bodyPr wrap="square" lIns="0" rtlCol="0">
              <a:noAutofit/>
            </a:bodyPr>
            <a:lstStyle/>
            <a:p>
              <a:r>
                <a:rPr lang="en-US" sz="1800" dirty="0" smtClean="0">
                  <a:latin typeface="Consolas" panose="020B0609020204030204" pitchFamily="49" charset="0"/>
                  <a:cs typeface="Consolas" panose="020B0609020204030204" pitchFamily="49" charset="0"/>
                </a:rPr>
                <a:t>Derived entity: ‘spy’ has all attributes and actions of base entity plus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sz="1600" dirty="0" smtClean="0">
                  <a:latin typeface="Consolas" panose="020B0609020204030204" pitchFamily="49" charset="0"/>
                  <a:cs typeface="Consolas" panose="020B0609020204030204" pitchFamily="49" charset="0"/>
                </a:rPr>
                <a:t>Attributes: territory, code name e.g. 0-0TAM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sz="1600" dirty="0" smtClean="0">
                  <a:latin typeface="Consolas" panose="020B0609020204030204" pitchFamily="49" charset="0"/>
                  <a:cs typeface="Consolas" panose="020B0609020204030204" pitchFamily="49" charset="0"/>
                </a:rPr>
                <a:t>Actions: stealth(), codebreaking(), lockPicking()</a:t>
              </a:r>
            </a:p>
          </p:txBody>
        </p:sp>
      </p:grpSp>
      <p:sp>
        <p:nvSpPr>
          <p:cNvPr id="7" name="Freeform 6"/>
          <p:cNvSpPr/>
          <p:nvPr/>
        </p:nvSpPr>
        <p:spPr bwMode="auto">
          <a:xfrm>
            <a:off x="3139807" y="1222872"/>
            <a:ext cx="4439798" cy="2412723"/>
          </a:xfrm>
          <a:custGeom>
            <a:avLst/>
            <a:gdLst>
              <a:gd name="connsiteX0" fmla="*/ 0 w 4439798"/>
              <a:gd name="connsiteY0" fmla="*/ 33051 h 2412723"/>
              <a:gd name="connsiteX1" fmla="*/ 154236 w 4439798"/>
              <a:gd name="connsiteY1" fmla="*/ 22034 h 2412723"/>
              <a:gd name="connsiteX2" fmla="*/ 198304 w 4439798"/>
              <a:gd name="connsiteY2" fmla="*/ 0 h 2412723"/>
              <a:gd name="connsiteX3" fmla="*/ 2765234 w 4439798"/>
              <a:gd name="connsiteY3" fmla="*/ 22034 h 2412723"/>
              <a:gd name="connsiteX4" fmla="*/ 3040656 w 4439798"/>
              <a:gd name="connsiteY4" fmla="*/ 44068 h 2412723"/>
              <a:gd name="connsiteX5" fmla="*/ 3272010 w 4439798"/>
              <a:gd name="connsiteY5" fmla="*/ 55085 h 2412723"/>
              <a:gd name="connsiteX6" fmla="*/ 3316077 w 4439798"/>
              <a:gd name="connsiteY6" fmla="*/ 77118 h 2412723"/>
              <a:gd name="connsiteX7" fmla="*/ 3426246 w 4439798"/>
              <a:gd name="connsiteY7" fmla="*/ 99152 h 2412723"/>
              <a:gd name="connsiteX8" fmla="*/ 3481330 w 4439798"/>
              <a:gd name="connsiteY8" fmla="*/ 121186 h 2412723"/>
              <a:gd name="connsiteX9" fmla="*/ 3613533 w 4439798"/>
              <a:gd name="connsiteY9" fmla="*/ 132203 h 2412723"/>
              <a:gd name="connsiteX10" fmla="*/ 3690651 w 4439798"/>
              <a:gd name="connsiteY10" fmla="*/ 143220 h 2412723"/>
              <a:gd name="connsiteX11" fmla="*/ 3756752 w 4439798"/>
              <a:gd name="connsiteY11" fmla="*/ 165253 h 2412723"/>
              <a:gd name="connsiteX12" fmla="*/ 3789803 w 4439798"/>
              <a:gd name="connsiteY12" fmla="*/ 198304 h 2412723"/>
              <a:gd name="connsiteX13" fmla="*/ 3844887 w 4439798"/>
              <a:gd name="connsiteY13" fmla="*/ 209321 h 2412723"/>
              <a:gd name="connsiteX14" fmla="*/ 3955056 w 4439798"/>
              <a:gd name="connsiteY14" fmla="*/ 220338 h 2412723"/>
              <a:gd name="connsiteX15" fmla="*/ 4021157 w 4439798"/>
              <a:gd name="connsiteY15" fmla="*/ 275422 h 2412723"/>
              <a:gd name="connsiteX16" fmla="*/ 4054207 w 4439798"/>
              <a:gd name="connsiteY16" fmla="*/ 286439 h 2412723"/>
              <a:gd name="connsiteX17" fmla="*/ 4087258 w 4439798"/>
              <a:gd name="connsiteY17" fmla="*/ 308473 h 2412723"/>
              <a:gd name="connsiteX18" fmla="*/ 4153359 w 4439798"/>
              <a:gd name="connsiteY18" fmla="*/ 341523 h 2412723"/>
              <a:gd name="connsiteX19" fmla="*/ 4197427 w 4439798"/>
              <a:gd name="connsiteY19" fmla="*/ 374574 h 2412723"/>
              <a:gd name="connsiteX20" fmla="*/ 4252511 w 4439798"/>
              <a:gd name="connsiteY20" fmla="*/ 407624 h 2412723"/>
              <a:gd name="connsiteX21" fmla="*/ 4296579 w 4439798"/>
              <a:gd name="connsiteY21" fmla="*/ 451692 h 2412723"/>
              <a:gd name="connsiteX22" fmla="*/ 4340646 w 4439798"/>
              <a:gd name="connsiteY22" fmla="*/ 484742 h 2412723"/>
              <a:gd name="connsiteX23" fmla="*/ 4362680 w 4439798"/>
              <a:gd name="connsiteY23" fmla="*/ 528810 h 2412723"/>
              <a:gd name="connsiteX24" fmla="*/ 4406747 w 4439798"/>
              <a:gd name="connsiteY24" fmla="*/ 649995 h 2412723"/>
              <a:gd name="connsiteX25" fmla="*/ 4417764 w 4439798"/>
              <a:gd name="connsiteY25" fmla="*/ 727114 h 2412723"/>
              <a:gd name="connsiteX26" fmla="*/ 4428781 w 4439798"/>
              <a:gd name="connsiteY26" fmla="*/ 826265 h 2412723"/>
              <a:gd name="connsiteX27" fmla="*/ 4439798 w 4439798"/>
              <a:gd name="connsiteY27" fmla="*/ 881350 h 2412723"/>
              <a:gd name="connsiteX28" fmla="*/ 4417764 w 4439798"/>
              <a:gd name="connsiteY28" fmla="*/ 1366092 h 2412723"/>
              <a:gd name="connsiteX29" fmla="*/ 4395730 w 4439798"/>
              <a:gd name="connsiteY29" fmla="*/ 1410159 h 2412723"/>
              <a:gd name="connsiteX30" fmla="*/ 4384713 w 4439798"/>
              <a:gd name="connsiteY30" fmla="*/ 1454227 h 2412723"/>
              <a:gd name="connsiteX31" fmla="*/ 4351663 w 4439798"/>
              <a:gd name="connsiteY31" fmla="*/ 1476261 h 2412723"/>
              <a:gd name="connsiteX32" fmla="*/ 4285562 w 4439798"/>
              <a:gd name="connsiteY32" fmla="*/ 1531345 h 2412723"/>
              <a:gd name="connsiteX33" fmla="*/ 4230477 w 4439798"/>
              <a:gd name="connsiteY33" fmla="*/ 1586429 h 2412723"/>
              <a:gd name="connsiteX34" fmla="*/ 4164376 w 4439798"/>
              <a:gd name="connsiteY34" fmla="*/ 1674564 h 2412723"/>
              <a:gd name="connsiteX35" fmla="*/ 4131326 w 4439798"/>
              <a:gd name="connsiteY35" fmla="*/ 1696598 h 2412723"/>
              <a:gd name="connsiteX36" fmla="*/ 4054207 w 4439798"/>
              <a:gd name="connsiteY36" fmla="*/ 1751682 h 2412723"/>
              <a:gd name="connsiteX37" fmla="*/ 3977089 w 4439798"/>
              <a:gd name="connsiteY37" fmla="*/ 1784733 h 2412723"/>
              <a:gd name="connsiteX38" fmla="*/ 3933022 w 4439798"/>
              <a:gd name="connsiteY38" fmla="*/ 1817783 h 2412723"/>
              <a:gd name="connsiteX39" fmla="*/ 3899971 w 4439798"/>
              <a:gd name="connsiteY39" fmla="*/ 1828800 h 2412723"/>
              <a:gd name="connsiteX40" fmla="*/ 3789803 w 4439798"/>
              <a:gd name="connsiteY40" fmla="*/ 1872868 h 2412723"/>
              <a:gd name="connsiteX41" fmla="*/ 3734718 w 4439798"/>
              <a:gd name="connsiteY41" fmla="*/ 1883885 h 2412723"/>
              <a:gd name="connsiteX42" fmla="*/ 3690651 w 4439798"/>
              <a:gd name="connsiteY42" fmla="*/ 1894901 h 2412723"/>
              <a:gd name="connsiteX43" fmla="*/ 3657600 w 4439798"/>
              <a:gd name="connsiteY43" fmla="*/ 1916935 h 2412723"/>
              <a:gd name="connsiteX44" fmla="*/ 3624550 w 4439798"/>
              <a:gd name="connsiteY44" fmla="*/ 1927952 h 2412723"/>
              <a:gd name="connsiteX45" fmla="*/ 3536415 w 4439798"/>
              <a:gd name="connsiteY45" fmla="*/ 1949986 h 2412723"/>
              <a:gd name="connsiteX46" fmla="*/ 3470313 w 4439798"/>
              <a:gd name="connsiteY46" fmla="*/ 1972020 h 2412723"/>
              <a:gd name="connsiteX47" fmla="*/ 3437263 w 4439798"/>
              <a:gd name="connsiteY47" fmla="*/ 1994053 h 2412723"/>
              <a:gd name="connsiteX48" fmla="*/ 3393195 w 4439798"/>
              <a:gd name="connsiteY48" fmla="*/ 2005070 h 2412723"/>
              <a:gd name="connsiteX49" fmla="*/ 3360145 w 4439798"/>
              <a:gd name="connsiteY49" fmla="*/ 2016087 h 2412723"/>
              <a:gd name="connsiteX50" fmla="*/ 3283027 w 4439798"/>
              <a:gd name="connsiteY50" fmla="*/ 2060155 h 2412723"/>
              <a:gd name="connsiteX51" fmla="*/ 3238959 w 4439798"/>
              <a:gd name="connsiteY51" fmla="*/ 2082188 h 2412723"/>
              <a:gd name="connsiteX52" fmla="*/ 3150824 w 4439798"/>
              <a:gd name="connsiteY52" fmla="*/ 2104222 h 2412723"/>
              <a:gd name="connsiteX53" fmla="*/ 3117774 w 4439798"/>
              <a:gd name="connsiteY53" fmla="*/ 2115239 h 2412723"/>
              <a:gd name="connsiteX54" fmla="*/ 3073706 w 4439798"/>
              <a:gd name="connsiteY54" fmla="*/ 2137273 h 2412723"/>
              <a:gd name="connsiteX55" fmla="*/ 3029639 w 4439798"/>
              <a:gd name="connsiteY55" fmla="*/ 2148289 h 2412723"/>
              <a:gd name="connsiteX56" fmla="*/ 2996588 w 4439798"/>
              <a:gd name="connsiteY56" fmla="*/ 2170323 h 2412723"/>
              <a:gd name="connsiteX57" fmla="*/ 2963538 w 4439798"/>
              <a:gd name="connsiteY57" fmla="*/ 2181340 h 2412723"/>
              <a:gd name="connsiteX58" fmla="*/ 2919470 w 4439798"/>
              <a:gd name="connsiteY58" fmla="*/ 2214391 h 2412723"/>
              <a:gd name="connsiteX59" fmla="*/ 2853369 w 4439798"/>
              <a:gd name="connsiteY59" fmla="*/ 2236424 h 2412723"/>
              <a:gd name="connsiteX60" fmla="*/ 2787268 w 4439798"/>
              <a:gd name="connsiteY60" fmla="*/ 2258458 h 2412723"/>
              <a:gd name="connsiteX61" fmla="*/ 2754217 w 4439798"/>
              <a:gd name="connsiteY61" fmla="*/ 2269475 h 2412723"/>
              <a:gd name="connsiteX62" fmla="*/ 2699133 w 4439798"/>
              <a:gd name="connsiteY62" fmla="*/ 2291509 h 2412723"/>
              <a:gd name="connsiteX63" fmla="*/ 2666082 w 4439798"/>
              <a:gd name="connsiteY63" fmla="*/ 2302526 h 2412723"/>
              <a:gd name="connsiteX64" fmla="*/ 2599981 w 4439798"/>
              <a:gd name="connsiteY64" fmla="*/ 2346593 h 2412723"/>
              <a:gd name="connsiteX65" fmla="*/ 2511846 w 4439798"/>
              <a:gd name="connsiteY65" fmla="*/ 2368627 h 2412723"/>
              <a:gd name="connsiteX66" fmla="*/ 2478795 w 4439798"/>
              <a:gd name="connsiteY66" fmla="*/ 2379644 h 2412723"/>
              <a:gd name="connsiteX67" fmla="*/ 2401677 w 4439798"/>
              <a:gd name="connsiteY67" fmla="*/ 2390661 h 2412723"/>
              <a:gd name="connsiteX68" fmla="*/ 2335576 w 4439798"/>
              <a:gd name="connsiteY68" fmla="*/ 2401677 h 2412723"/>
              <a:gd name="connsiteX69" fmla="*/ 2291509 w 4439798"/>
              <a:gd name="connsiteY69" fmla="*/ 2412694 h 24127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</a:cxnLst>
            <a:rect l="l" t="t" r="r" b="b"/>
            <a:pathLst>
              <a:path w="4439798" h="2412723">
                <a:moveTo>
                  <a:pt x="0" y="33051"/>
                </a:moveTo>
                <a:cubicBezTo>
                  <a:pt x="51412" y="29379"/>
                  <a:pt x="103394" y="30508"/>
                  <a:pt x="154236" y="22034"/>
                </a:cubicBezTo>
                <a:cubicBezTo>
                  <a:pt x="170436" y="19334"/>
                  <a:pt x="181881" y="0"/>
                  <a:pt x="198304" y="0"/>
                </a:cubicBezTo>
                <a:lnTo>
                  <a:pt x="2765234" y="22034"/>
                </a:lnTo>
                <a:lnTo>
                  <a:pt x="3040656" y="44068"/>
                </a:lnTo>
                <a:cubicBezTo>
                  <a:pt x="3117698" y="49093"/>
                  <a:pt x="3195355" y="45886"/>
                  <a:pt x="3272010" y="55085"/>
                </a:cubicBezTo>
                <a:cubicBezTo>
                  <a:pt x="3288316" y="57042"/>
                  <a:pt x="3300347" y="72399"/>
                  <a:pt x="3316077" y="77118"/>
                </a:cubicBezTo>
                <a:cubicBezTo>
                  <a:pt x="3478751" y="125919"/>
                  <a:pt x="3305173" y="58794"/>
                  <a:pt x="3426246" y="99152"/>
                </a:cubicBezTo>
                <a:cubicBezTo>
                  <a:pt x="3445007" y="105406"/>
                  <a:pt x="3461855" y="117749"/>
                  <a:pt x="3481330" y="121186"/>
                </a:cubicBezTo>
                <a:cubicBezTo>
                  <a:pt x="3524878" y="128871"/>
                  <a:pt x="3569556" y="127574"/>
                  <a:pt x="3613533" y="132203"/>
                </a:cubicBezTo>
                <a:cubicBezTo>
                  <a:pt x="3639357" y="134921"/>
                  <a:pt x="3664945" y="139548"/>
                  <a:pt x="3690651" y="143220"/>
                </a:cubicBezTo>
                <a:cubicBezTo>
                  <a:pt x="3712685" y="150564"/>
                  <a:pt x="3736449" y="153974"/>
                  <a:pt x="3756752" y="165253"/>
                </a:cubicBezTo>
                <a:cubicBezTo>
                  <a:pt x="3770372" y="172819"/>
                  <a:pt x="3775868" y="191336"/>
                  <a:pt x="3789803" y="198304"/>
                </a:cubicBezTo>
                <a:cubicBezTo>
                  <a:pt x="3806551" y="206678"/>
                  <a:pt x="3826326" y="206846"/>
                  <a:pt x="3844887" y="209321"/>
                </a:cubicBezTo>
                <a:cubicBezTo>
                  <a:pt x="3881469" y="214199"/>
                  <a:pt x="3918333" y="216666"/>
                  <a:pt x="3955056" y="220338"/>
                </a:cubicBezTo>
                <a:cubicBezTo>
                  <a:pt x="4101088" y="293352"/>
                  <a:pt x="3917352" y="192377"/>
                  <a:pt x="4021157" y="275422"/>
                </a:cubicBezTo>
                <a:cubicBezTo>
                  <a:pt x="4030225" y="282676"/>
                  <a:pt x="4043820" y="281246"/>
                  <a:pt x="4054207" y="286439"/>
                </a:cubicBezTo>
                <a:cubicBezTo>
                  <a:pt x="4066050" y="292361"/>
                  <a:pt x="4075683" y="302043"/>
                  <a:pt x="4087258" y="308473"/>
                </a:cubicBezTo>
                <a:cubicBezTo>
                  <a:pt x="4108792" y="320436"/>
                  <a:pt x="4132235" y="328849"/>
                  <a:pt x="4153359" y="341523"/>
                </a:cubicBezTo>
                <a:cubicBezTo>
                  <a:pt x="4169104" y="350970"/>
                  <a:pt x="4182149" y="364389"/>
                  <a:pt x="4197427" y="374574"/>
                </a:cubicBezTo>
                <a:cubicBezTo>
                  <a:pt x="4215244" y="386452"/>
                  <a:pt x="4235609" y="394478"/>
                  <a:pt x="4252511" y="407624"/>
                </a:cubicBezTo>
                <a:cubicBezTo>
                  <a:pt x="4268909" y="420378"/>
                  <a:pt x="4280945" y="438012"/>
                  <a:pt x="4296579" y="451692"/>
                </a:cubicBezTo>
                <a:cubicBezTo>
                  <a:pt x="4310397" y="463783"/>
                  <a:pt x="4325957" y="473725"/>
                  <a:pt x="4340646" y="484742"/>
                </a:cubicBezTo>
                <a:cubicBezTo>
                  <a:pt x="4347991" y="499431"/>
                  <a:pt x="4357487" y="513230"/>
                  <a:pt x="4362680" y="528810"/>
                </a:cubicBezTo>
                <a:cubicBezTo>
                  <a:pt x="4404754" y="655034"/>
                  <a:pt x="4360556" y="580711"/>
                  <a:pt x="4406747" y="649995"/>
                </a:cubicBezTo>
                <a:cubicBezTo>
                  <a:pt x="4410419" y="675701"/>
                  <a:pt x="4414543" y="701347"/>
                  <a:pt x="4417764" y="727114"/>
                </a:cubicBezTo>
                <a:cubicBezTo>
                  <a:pt x="4421889" y="760111"/>
                  <a:pt x="4424078" y="793345"/>
                  <a:pt x="4428781" y="826265"/>
                </a:cubicBezTo>
                <a:cubicBezTo>
                  <a:pt x="4431429" y="844802"/>
                  <a:pt x="4436126" y="862988"/>
                  <a:pt x="4439798" y="881350"/>
                </a:cubicBezTo>
                <a:cubicBezTo>
                  <a:pt x="4432453" y="1042931"/>
                  <a:pt x="4431197" y="1204903"/>
                  <a:pt x="4417764" y="1366092"/>
                </a:cubicBezTo>
                <a:cubicBezTo>
                  <a:pt x="4416400" y="1382458"/>
                  <a:pt x="4401497" y="1394782"/>
                  <a:pt x="4395730" y="1410159"/>
                </a:cubicBezTo>
                <a:cubicBezTo>
                  <a:pt x="4390413" y="1424336"/>
                  <a:pt x="4393112" y="1441628"/>
                  <a:pt x="4384713" y="1454227"/>
                </a:cubicBezTo>
                <a:cubicBezTo>
                  <a:pt x="4377369" y="1465244"/>
                  <a:pt x="4361025" y="1466899"/>
                  <a:pt x="4351663" y="1476261"/>
                </a:cubicBezTo>
                <a:cubicBezTo>
                  <a:pt x="4291637" y="1536287"/>
                  <a:pt x="4348685" y="1510303"/>
                  <a:pt x="4285562" y="1531345"/>
                </a:cubicBezTo>
                <a:cubicBezTo>
                  <a:pt x="4267200" y="1549706"/>
                  <a:pt x="4246419" y="1565932"/>
                  <a:pt x="4230477" y="1586429"/>
                </a:cubicBezTo>
                <a:cubicBezTo>
                  <a:pt x="4161614" y="1674967"/>
                  <a:pt x="4267541" y="1586137"/>
                  <a:pt x="4164376" y="1674564"/>
                </a:cubicBezTo>
                <a:cubicBezTo>
                  <a:pt x="4154323" y="1683181"/>
                  <a:pt x="4142100" y="1688902"/>
                  <a:pt x="4131326" y="1696598"/>
                </a:cubicBezTo>
                <a:cubicBezTo>
                  <a:pt x="4119686" y="1704912"/>
                  <a:pt x="4071513" y="1743029"/>
                  <a:pt x="4054207" y="1751682"/>
                </a:cubicBezTo>
                <a:cubicBezTo>
                  <a:pt x="3979238" y="1789167"/>
                  <a:pt x="4068794" y="1727418"/>
                  <a:pt x="3977089" y="1784733"/>
                </a:cubicBezTo>
                <a:cubicBezTo>
                  <a:pt x="3961519" y="1794464"/>
                  <a:pt x="3948964" y="1808673"/>
                  <a:pt x="3933022" y="1817783"/>
                </a:cubicBezTo>
                <a:cubicBezTo>
                  <a:pt x="3922939" y="1823545"/>
                  <a:pt x="3910645" y="1824225"/>
                  <a:pt x="3899971" y="1828800"/>
                </a:cubicBezTo>
                <a:cubicBezTo>
                  <a:pt x="3827872" y="1859700"/>
                  <a:pt x="3881750" y="1847791"/>
                  <a:pt x="3789803" y="1872868"/>
                </a:cubicBezTo>
                <a:cubicBezTo>
                  <a:pt x="3771738" y="1877795"/>
                  <a:pt x="3752997" y="1879823"/>
                  <a:pt x="3734718" y="1883885"/>
                </a:cubicBezTo>
                <a:cubicBezTo>
                  <a:pt x="3719938" y="1887169"/>
                  <a:pt x="3705340" y="1891229"/>
                  <a:pt x="3690651" y="1894901"/>
                </a:cubicBezTo>
                <a:cubicBezTo>
                  <a:pt x="3679634" y="1902246"/>
                  <a:pt x="3669443" y="1911013"/>
                  <a:pt x="3657600" y="1916935"/>
                </a:cubicBezTo>
                <a:cubicBezTo>
                  <a:pt x="3647213" y="1922128"/>
                  <a:pt x="3635753" y="1924896"/>
                  <a:pt x="3624550" y="1927952"/>
                </a:cubicBezTo>
                <a:cubicBezTo>
                  <a:pt x="3595335" y="1935920"/>
                  <a:pt x="3565532" y="1941667"/>
                  <a:pt x="3536415" y="1949986"/>
                </a:cubicBezTo>
                <a:cubicBezTo>
                  <a:pt x="3514083" y="1956367"/>
                  <a:pt x="3489638" y="1959137"/>
                  <a:pt x="3470313" y="1972020"/>
                </a:cubicBezTo>
                <a:cubicBezTo>
                  <a:pt x="3459296" y="1979364"/>
                  <a:pt x="3449433" y="1988837"/>
                  <a:pt x="3437263" y="1994053"/>
                </a:cubicBezTo>
                <a:cubicBezTo>
                  <a:pt x="3423346" y="2000017"/>
                  <a:pt x="3407754" y="2000910"/>
                  <a:pt x="3393195" y="2005070"/>
                </a:cubicBezTo>
                <a:cubicBezTo>
                  <a:pt x="3382029" y="2008260"/>
                  <a:pt x="3371162" y="2012415"/>
                  <a:pt x="3360145" y="2016087"/>
                </a:cubicBezTo>
                <a:cubicBezTo>
                  <a:pt x="3283147" y="2073836"/>
                  <a:pt x="3348447" y="2032118"/>
                  <a:pt x="3283027" y="2060155"/>
                </a:cubicBezTo>
                <a:cubicBezTo>
                  <a:pt x="3267932" y="2066624"/>
                  <a:pt x="3254539" y="2076995"/>
                  <a:pt x="3238959" y="2082188"/>
                </a:cubicBezTo>
                <a:cubicBezTo>
                  <a:pt x="3210230" y="2091764"/>
                  <a:pt x="3179552" y="2094646"/>
                  <a:pt x="3150824" y="2104222"/>
                </a:cubicBezTo>
                <a:cubicBezTo>
                  <a:pt x="3139807" y="2107894"/>
                  <a:pt x="3128448" y="2110665"/>
                  <a:pt x="3117774" y="2115239"/>
                </a:cubicBezTo>
                <a:cubicBezTo>
                  <a:pt x="3102679" y="2121708"/>
                  <a:pt x="3089084" y="2131507"/>
                  <a:pt x="3073706" y="2137273"/>
                </a:cubicBezTo>
                <a:cubicBezTo>
                  <a:pt x="3059529" y="2142589"/>
                  <a:pt x="3044328" y="2144617"/>
                  <a:pt x="3029639" y="2148289"/>
                </a:cubicBezTo>
                <a:cubicBezTo>
                  <a:pt x="3018622" y="2155634"/>
                  <a:pt x="3008431" y="2164401"/>
                  <a:pt x="2996588" y="2170323"/>
                </a:cubicBezTo>
                <a:cubicBezTo>
                  <a:pt x="2986201" y="2175516"/>
                  <a:pt x="2973621" y="2175578"/>
                  <a:pt x="2963538" y="2181340"/>
                </a:cubicBezTo>
                <a:cubicBezTo>
                  <a:pt x="2947596" y="2190450"/>
                  <a:pt x="2935893" y="2206179"/>
                  <a:pt x="2919470" y="2214391"/>
                </a:cubicBezTo>
                <a:cubicBezTo>
                  <a:pt x="2898696" y="2224778"/>
                  <a:pt x="2875403" y="2229080"/>
                  <a:pt x="2853369" y="2236424"/>
                </a:cubicBezTo>
                <a:lnTo>
                  <a:pt x="2787268" y="2258458"/>
                </a:lnTo>
                <a:cubicBezTo>
                  <a:pt x="2776251" y="2262130"/>
                  <a:pt x="2764999" y="2265162"/>
                  <a:pt x="2754217" y="2269475"/>
                </a:cubicBezTo>
                <a:cubicBezTo>
                  <a:pt x="2735856" y="2276820"/>
                  <a:pt x="2717650" y="2284565"/>
                  <a:pt x="2699133" y="2291509"/>
                </a:cubicBezTo>
                <a:cubicBezTo>
                  <a:pt x="2688259" y="2295587"/>
                  <a:pt x="2676234" y="2296886"/>
                  <a:pt x="2666082" y="2302526"/>
                </a:cubicBezTo>
                <a:cubicBezTo>
                  <a:pt x="2642933" y="2315386"/>
                  <a:pt x="2625671" y="2340170"/>
                  <a:pt x="2599981" y="2346593"/>
                </a:cubicBezTo>
                <a:cubicBezTo>
                  <a:pt x="2570603" y="2353938"/>
                  <a:pt x="2540575" y="2359051"/>
                  <a:pt x="2511846" y="2368627"/>
                </a:cubicBezTo>
                <a:cubicBezTo>
                  <a:pt x="2500829" y="2372299"/>
                  <a:pt x="2490182" y="2377366"/>
                  <a:pt x="2478795" y="2379644"/>
                </a:cubicBezTo>
                <a:cubicBezTo>
                  <a:pt x="2453332" y="2384737"/>
                  <a:pt x="2427342" y="2386713"/>
                  <a:pt x="2401677" y="2390661"/>
                </a:cubicBezTo>
                <a:cubicBezTo>
                  <a:pt x="2379599" y="2394057"/>
                  <a:pt x="2357610" y="2398005"/>
                  <a:pt x="2335576" y="2401677"/>
                </a:cubicBezTo>
                <a:cubicBezTo>
                  <a:pt x="2299042" y="2413855"/>
                  <a:pt x="2314139" y="2412694"/>
                  <a:pt x="2291509" y="2412694"/>
                </a:cubicBezTo>
              </a:path>
            </a:pathLst>
          </a:cu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Freeform 10"/>
          <p:cNvSpPr/>
          <p:nvPr/>
        </p:nvSpPr>
        <p:spPr bwMode="auto">
          <a:xfrm>
            <a:off x="3183875" y="1178806"/>
            <a:ext cx="5321147" cy="4272426"/>
          </a:xfrm>
          <a:custGeom>
            <a:avLst/>
            <a:gdLst>
              <a:gd name="connsiteX0" fmla="*/ 0 w 5321147"/>
              <a:gd name="connsiteY0" fmla="*/ 55084 h 4373701"/>
              <a:gd name="connsiteX1" fmla="*/ 506776 w 5321147"/>
              <a:gd name="connsiteY1" fmla="*/ 55084 h 4373701"/>
              <a:gd name="connsiteX2" fmla="*/ 936433 w 5321147"/>
              <a:gd name="connsiteY2" fmla="*/ 66101 h 4373701"/>
              <a:gd name="connsiteX3" fmla="*/ 2798284 w 5321147"/>
              <a:gd name="connsiteY3" fmla="*/ 44067 h 4373701"/>
              <a:gd name="connsiteX4" fmla="*/ 2864385 w 5321147"/>
              <a:gd name="connsiteY4" fmla="*/ 33050 h 4373701"/>
              <a:gd name="connsiteX5" fmla="*/ 3327094 w 5321147"/>
              <a:gd name="connsiteY5" fmla="*/ 22034 h 4373701"/>
              <a:gd name="connsiteX6" fmla="*/ 3492347 w 5321147"/>
              <a:gd name="connsiteY6" fmla="*/ 11017 h 4373701"/>
              <a:gd name="connsiteX7" fmla="*/ 3536414 w 5321147"/>
              <a:gd name="connsiteY7" fmla="*/ 0 h 4373701"/>
              <a:gd name="connsiteX8" fmla="*/ 3569465 w 5321147"/>
              <a:gd name="connsiteY8" fmla="*/ 11017 h 4373701"/>
              <a:gd name="connsiteX9" fmla="*/ 4153359 w 5321147"/>
              <a:gd name="connsiteY9" fmla="*/ 22034 h 4373701"/>
              <a:gd name="connsiteX10" fmla="*/ 4241494 w 5321147"/>
              <a:gd name="connsiteY10" fmla="*/ 33050 h 4373701"/>
              <a:gd name="connsiteX11" fmla="*/ 4329629 w 5321147"/>
              <a:gd name="connsiteY11" fmla="*/ 66101 h 4373701"/>
              <a:gd name="connsiteX12" fmla="*/ 4461831 w 5321147"/>
              <a:gd name="connsiteY12" fmla="*/ 176270 h 4373701"/>
              <a:gd name="connsiteX13" fmla="*/ 4527932 w 5321147"/>
              <a:gd name="connsiteY13" fmla="*/ 220337 h 4373701"/>
              <a:gd name="connsiteX14" fmla="*/ 4605050 w 5321147"/>
              <a:gd name="connsiteY14" fmla="*/ 308472 h 4373701"/>
              <a:gd name="connsiteX15" fmla="*/ 4649118 w 5321147"/>
              <a:gd name="connsiteY15" fmla="*/ 341523 h 4373701"/>
              <a:gd name="connsiteX16" fmla="*/ 4671152 w 5321147"/>
              <a:gd name="connsiteY16" fmla="*/ 374573 h 4373701"/>
              <a:gd name="connsiteX17" fmla="*/ 4737253 w 5321147"/>
              <a:gd name="connsiteY17" fmla="*/ 462708 h 4373701"/>
              <a:gd name="connsiteX18" fmla="*/ 4836405 w 5321147"/>
              <a:gd name="connsiteY18" fmla="*/ 561860 h 4373701"/>
              <a:gd name="connsiteX19" fmla="*/ 4935556 w 5321147"/>
              <a:gd name="connsiteY19" fmla="*/ 705079 h 4373701"/>
              <a:gd name="connsiteX20" fmla="*/ 5045725 w 5321147"/>
              <a:gd name="connsiteY20" fmla="*/ 881349 h 4373701"/>
              <a:gd name="connsiteX21" fmla="*/ 5089792 w 5321147"/>
              <a:gd name="connsiteY21" fmla="*/ 958467 h 4373701"/>
              <a:gd name="connsiteX22" fmla="*/ 5155894 w 5321147"/>
              <a:gd name="connsiteY22" fmla="*/ 1222872 h 4373701"/>
              <a:gd name="connsiteX23" fmla="*/ 5177927 w 5321147"/>
              <a:gd name="connsiteY23" fmla="*/ 1311007 h 4373701"/>
              <a:gd name="connsiteX24" fmla="*/ 5210978 w 5321147"/>
              <a:gd name="connsiteY24" fmla="*/ 1531344 h 4373701"/>
              <a:gd name="connsiteX25" fmla="*/ 5255045 w 5321147"/>
              <a:gd name="connsiteY25" fmla="*/ 1927952 h 4373701"/>
              <a:gd name="connsiteX26" fmla="*/ 5277079 w 5321147"/>
              <a:gd name="connsiteY26" fmla="*/ 2016087 h 4373701"/>
              <a:gd name="connsiteX27" fmla="*/ 5299113 w 5321147"/>
              <a:gd name="connsiteY27" fmla="*/ 2666082 h 4373701"/>
              <a:gd name="connsiteX28" fmla="*/ 5321147 w 5321147"/>
              <a:gd name="connsiteY28" fmla="*/ 2853368 h 4373701"/>
              <a:gd name="connsiteX29" fmla="*/ 5299113 w 5321147"/>
              <a:gd name="connsiteY29" fmla="*/ 3624549 h 4373701"/>
              <a:gd name="connsiteX30" fmla="*/ 5266062 w 5321147"/>
              <a:gd name="connsiteY30" fmla="*/ 3756752 h 4373701"/>
              <a:gd name="connsiteX31" fmla="*/ 5244029 w 5321147"/>
              <a:gd name="connsiteY31" fmla="*/ 3789802 h 4373701"/>
              <a:gd name="connsiteX32" fmla="*/ 5210978 w 5321147"/>
              <a:gd name="connsiteY32" fmla="*/ 3811836 h 4373701"/>
              <a:gd name="connsiteX33" fmla="*/ 5177927 w 5321147"/>
              <a:gd name="connsiteY33" fmla="*/ 3855903 h 4373701"/>
              <a:gd name="connsiteX34" fmla="*/ 5144877 w 5321147"/>
              <a:gd name="connsiteY34" fmla="*/ 3866920 h 4373701"/>
              <a:gd name="connsiteX35" fmla="*/ 5089792 w 5321147"/>
              <a:gd name="connsiteY35" fmla="*/ 3888954 h 4373701"/>
              <a:gd name="connsiteX36" fmla="*/ 5045725 w 5321147"/>
              <a:gd name="connsiteY36" fmla="*/ 3910988 h 4373701"/>
              <a:gd name="connsiteX37" fmla="*/ 4990641 w 5321147"/>
              <a:gd name="connsiteY37" fmla="*/ 3922005 h 4373701"/>
              <a:gd name="connsiteX38" fmla="*/ 4913523 w 5321147"/>
              <a:gd name="connsiteY38" fmla="*/ 3944038 h 4373701"/>
              <a:gd name="connsiteX39" fmla="*/ 4814371 w 5321147"/>
              <a:gd name="connsiteY39" fmla="*/ 3966072 h 4373701"/>
              <a:gd name="connsiteX40" fmla="*/ 4704202 w 5321147"/>
              <a:gd name="connsiteY40" fmla="*/ 3999123 h 4373701"/>
              <a:gd name="connsiteX41" fmla="*/ 4594033 w 5321147"/>
              <a:gd name="connsiteY41" fmla="*/ 4032173 h 4373701"/>
              <a:gd name="connsiteX42" fmla="*/ 4549966 w 5321147"/>
              <a:gd name="connsiteY42" fmla="*/ 4054207 h 4373701"/>
              <a:gd name="connsiteX43" fmla="*/ 4516915 w 5321147"/>
              <a:gd name="connsiteY43" fmla="*/ 4065224 h 4373701"/>
              <a:gd name="connsiteX44" fmla="*/ 4384713 w 5321147"/>
              <a:gd name="connsiteY44" fmla="*/ 4098275 h 4373701"/>
              <a:gd name="connsiteX45" fmla="*/ 4340645 w 5321147"/>
              <a:gd name="connsiteY45" fmla="*/ 4109291 h 4373701"/>
              <a:gd name="connsiteX46" fmla="*/ 4263527 w 5321147"/>
              <a:gd name="connsiteY46" fmla="*/ 4131325 h 4373701"/>
              <a:gd name="connsiteX47" fmla="*/ 3999123 w 5321147"/>
              <a:gd name="connsiteY47" fmla="*/ 4153359 h 4373701"/>
              <a:gd name="connsiteX48" fmla="*/ 3933021 w 5321147"/>
              <a:gd name="connsiteY48" fmla="*/ 4175393 h 4373701"/>
              <a:gd name="connsiteX49" fmla="*/ 3789802 w 5321147"/>
              <a:gd name="connsiteY49" fmla="*/ 4186409 h 4373701"/>
              <a:gd name="connsiteX50" fmla="*/ 3701667 w 5321147"/>
              <a:gd name="connsiteY50" fmla="*/ 4197426 h 4373701"/>
              <a:gd name="connsiteX51" fmla="*/ 3668617 w 5321147"/>
              <a:gd name="connsiteY51" fmla="*/ 4219460 h 4373701"/>
              <a:gd name="connsiteX52" fmla="*/ 3558448 w 5321147"/>
              <a:gd name="connsiteY52" fmla="*/ 4230477 h 4373701"/>
              <a:gd name="connsiteX53" fmla="*/ 3525397 w 5321147"/>
              <a:gd name="connsiteY53" fmla="*/ 4241494 h 4373701"/>
              <a:gd name="connsiteX54" fmla="*/ 3492347 w 5321147"/>
              <a:gd name="connsiteY54" fmla="*/ 4263528 h 4373701"/>
              <a:gd name="connsiteX55" fmla="*/ 3437262 w 5321147"/>
              <a:gd name="connsiteY55" fmla="*/ 4274544 h 4373701"/>
              <a:gd name="connsiteX56" fmla="*/ 3349127 w 5321147"/>
              <a:gd name="connsiteY56" fmla="*/ 4296578 h 4373701"/>
              <a:gd name="connsiteX57" fmla="*/ 3316077 w 5321147"/>
              <a:gd name="connsiteY57" fmla="*/ 4307595 h 4373701"/>
              <a:gd name="connsiteX58" fmla="*/ 3227942 w 5321147"/>
              <a:gd name="connsiteY58" fmla="*/ 4340646 h 4373701"/>
              <a:gd name="connsiteX59" fmla="*/ 3029638 w 5321147"/>
              <a:gd name="connsiteY59" fmla="*/ 4362679 h 4373701"/>
              <a:gd name="connsiteX60" fmla="*/ 2952520 w 5321147"/>
              <a:gd name="connsiteY60" fmla="*/ 4373696 h 43737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</a:cxnLst>
            <a:rect l="l" t="t" r="r" b="b"/>
            <a:pathLst>
              <a:path w="5321147" h="4373701">
                <a:moveTo>
                  <a:pt x="0" y="55084"/>
                </a:moveTo>
                <a:cubicBezTo>
                  <a:pt x="349006" y="80013"/>
                  <a:pt x="-74057" y="55084"/>
                  <a:pt x="506776" y="55084"/>
                </a:cubicBezTo>
                <a:cubicBezTo>
                  <a:pt x="650042" y="55084"/>
                  <a:pt x="793214" y="62429"/>
                  <a:pt x="936433" y="66101"/>
                </a:cubicBezTo>
                <a:lnTo>
                  <a:pt x="2798284" y="44067"/>
                </a:lnTo>
                <a:cubicBezTo>
                  <a:pt x="2820615" y="43535"/>
                  <a:pt x="2842067" y="33980"/>
                  <a:pt x="2864385" y="33050"/>
                </a:cubicBezTo>
                <a:cubicBezTo>
                  <a:pt x="3018531" y="26627"/>
                  <a:pt x="3172858" y="25706"/>
                  <a:pt x="3327094" y="22034"/>
                </a:cubicBezTo>
                <a:cubicBezTo>
                  <a:pt x="3382178" y="18362"/>
                  <a:pt x="3437444" y="16796"/>
                  <a:pt x="3492347" y="11017"/>
                </a:cubicBezTo>
                <a:cubicBezTo>
                  <a:pt x="3507405" y="9432"/>
                  <a:pt x="3521273" y="0"/>
                  <a:pt x="3536414" y="0"/>
                </a:cubicBezTo>
                <a:cubicBezTo>
                  <a:pt x="3548027" y="0"/>
                  <a:pt x="3557859" y="10603"/>
                  <a:pt x="3569465" y="11017"/>
                </a:cubicBezTo>
                <a:cubicBezTo>
                  <a:pt x="3764007" y="17965"/>
                  <a:pt x="3958728" y="18362"/>
                  <a:pt x="4153359" y="22034"/>
                </a:cubicBezTo>
                <a:cubicBezTo>
                  <a:pt x="4182737" y="25706"/>
                  <a:pt x="4212365" y="27754"/>
                  <a:pt x="4241494" y="33050"/>
                </a:cubicBezTo>
                <a:cubicBezTo>
                  <a:pt x="4257322" y="35928"/>
                  <a:pt x="4325040" y="64265"/>
                  <a:pt x="4329629" y="66101"/>
                </a:cubicBezTo>
                <a:cubicBezTo>
                  <a:pt x="4373696" y="102824"/>
                  <a:pt x="4414102" y="144451"/>
                  <a:pt x="4461831" y="176270"/>
                </a:cubicBezTo>
                <a:cubicBezTo>
                  <a:pt x="4483865" y="190959"/>
                  <a:pt x="4507029" y="204079"/>
                  <a:pt x="4527932" y="220337"/>
                </a:cubicBezTo>
                <a:cubicBezTo>
                  <a:pt x="4568036" y="251529"/>
                  <a:pt x="4565698" y="269120"/>
                  <a:pt x="4605050" y="308472"/>
                </a:cubicBezTo>
                <a:cubicBezTo>
                  <a:pt x="4618034" y="321456"/>
                  <a:pt x="4636134" y="328539"/>
                  <a:pt x="4649118" y="341523"/>
                </a:cubicBezTo>
                <a:cubicBezTo>
                  <a:pt x="4658481" y="350885"/>
                  <a:pt x="4663364" y="363865"/>
                  <a:pt x="4671152" y="374573"/>
                </a:cubicBezTo>
                <a:cubicBezTo>
                  <a:pt x="4692751" y="404272"/>
                  <a:pt x="4712956" y="435172"/>
                  <a:pt x="4737253" y="462708"/>
                </a:cubicBezTo>
                <a:cubicBezTo>
                  <a:pt x="4768178" y="497756"/>
                  <a:pt x="4803354" y="528809"/>
                  <a:pt x="4836405" y="561860"/>
                </a:cubicBezTo>
                <a:cubicBezTo>
                  <a:pt x="4911889" y="737991"/>
                  <a:pt x="4816077" y="540795"/>
                  <a:pt x="4935556" y="705079"/>
                </a:cubicBezTo>
                <a:cubicBezTo>
                  <a:pt x="4976310" y="761115"/>
                  <a:pt x="5009699" y="822163"/>
                  <a:pt x="5045725" y="881349"/>
                </a:cubicBezTo>
                <a:cubicBezTo>
                  <a:pt x="5061119" y="906639"/>
                  <a:pt x="5089792" y="958467"/>
                  <a:pt x="5089792" y="958467"/>
                </a:cubicBezTo>
                <a:cubicBezTo>
                  <a:pt x="5115736" y="1088187"/>
                  <a:pt x="5093048" y="980467"/>
                  <a:pt x="5155894" y="1222872"/>
                </a:cubicBezTo>
                <a:cubicBezTo>
                  <a:pt x="5163494" y="1252185"/>
                  <a:pt x="5173435" y="1281060"/>
                  <a:pt x="5177927" y="1311007"/>
                </a:cubicBezTo>
                <a:cubicBezTo>
                  <a:pt x="5188944" y="1384453"/>
                  <a:pt x="5203588" y="1457445"/>
                  <a:pt x="5210978" y="1531344"/>
                </a:cubicBezTo>
                <a:cubicBezTo>
                  <a:pt x="5219463" y="1616191"/>
                  <a:pt x="5239453" y="1834400"/>
                  <a:pt x="5255045" y="1927952"/>
                </a:cubicBezTo>
                <a:cubicBezTo>
                  <a:pt x="5260023" y="1957822"/>
                  <a:pt x="5269734" y="1986709"/>
                  <a:pt x="5277079" y="2016087"/>
                </a:cubicBezTo>
                <a:cubicBezTo>
                  <a:pt x="5284424" y="2232752"/>
                  <a:pt x="5287719" y="2449592"/>
                  <a:pt x="5299113" y="2666082"/>
                </a:cubicBezTo>
                <a:cubicBezTo>
                  <a:pt x="5302417" y="2728854"/>
                  <a:pt x="5321147" y="2790509"/>
                  <a:pt x="5321147" y="2853368"/>
                </a:cubicBezTo>
                <a:cubicBezTo>
                  <a:pt x="5321147" y="3110533"/>
                  <a:pt x="5309125" y="3367579"/>
                  <a:pt x="5299113" y="3624549"/>
                </a:cubicBezTo>
                <a:cubicBezTo>
                  <a:pt x="5297073" y="3676899"/>
                  <a:pt x="5288773" y="3711330"/>
                  <a:pt x="5266062" y="3756752"/>
                </a:cubicBezTo>
                <a:cubicBezTo>
                  <a:pt x="5260141" y="3768595"/>
                  <a:pt x="5253391" y="3780440"/>
                  <a:pt x="5244029" y="3789802"/>
                </a:cubicBezTo>
                <a:cubicBezTo>
                  <a:pt x="5234666" y="3799165"/>
                  <a:pt x="5220341" y="3802473"/>
                  <a:pt x="5210978" y="3811836"/>
                </a:cubicBezTo>
                <a:cubicBezTo>
                  <a:pt x="5197994" y="3824819"/>
                  <a:pt x="5192033" y="3844148"/>
                  <a:pt x="5177927" y="3855903"/>
                </a:cubicBezTo>
                <a:cubicBezTo>
                  <a:pt x="5169006" y="3863337"/>
                  <a:pt x="5155750" y="3862842"/>
                  <a:pt x="5144877" y="3866920"/>
                </a:cubicBezTo>
                <a:cubicBezTo>
                  <a:pt x="5126360" y="3873864"/>
                  <a:pt x="5107864" y="3880922"/>
                  <a:pt x="5089792" y="3888954"/>
                </a:cubicBezTo>
                <a:cubicBezTo>
                  <a:pt x="5074785" y="3895624"/>
                  <a:pt x="5061305" y="3905795"/>
                  <a:pt x="5045725" y="3910988"/>
                </a:cubicBezTo>
                <a:cubicBezTo>
                  <a:pt x="5027961" y="3916909"/>
                  <a:pt x="5008807" y="3917464"/>
                  <a:pt x="4990641" y="3922005"/>
                </a:cubicBezTo>
                <a:cubicBezTo>
                  <a:pt x="4964705" y="3928489"/>
                  <a:pt x="4939316" y="3937004"/>
                  <a:pt x="4913523" y="3944038"/>
                </a:cubicBezTo>
                <a:cubicBezTo>
                  <a:pt x="4870735" y="3955707"/>
                  <a:pt x="4860255" y="3956895"/>
                  <a:pt x="4814371" y="3966072"/>
                </a:cubicBezTo>
                <a:cubicBezTo>
                  <a:pt x="4722088" y="4012214"/>
                  <a:pt x="4824907" y="3966204"/>
                  <a:pt x="4704202" y="3999123"/>
                </a:cubicBezTo>
                <a:cubicBezTo>
                  <a:pt x="4504910" y="4053475"/>
                  <a:pt x="4788596" y="3993260"/>
                  <a:pt x="4594033" y="4032173"/>
                </a:cubicBezTo>
                <a:cubicBezTo>
                  <a:pt x="4579344" y="4039518"/>
                  <a:pt x="4565061" y="4047738"/>
                  <a:pt x="4549966" y="4054207"/>
                </a:cubicBezTo>
                <a:cubicBezTo>
                  <a:pt x="4539292" y="4058782"/>
                  <a:pt x="4528119" y="4062168"/>
                  <a:pt x="4516915" y="4065224"/>
                </a:cubicBezTo>
                <a:cubicBezTo>
                  <a:pt x="4473092" y="4077176"/>
                  <a:pt x="4428780" y="4087259"/>
                  <a:pt x="4384713" y="4098275"/>
                </a:cubicBezTo>
                <a:cubicBezTo>
                  <a:pt x="4370024" y="4101947"/>
                  <a:pt x="4355204" y="4105131"/>
                  <a:pt x="4340645" y="4109291"/>
                </a:cubicBezTo>
                <a:cubicBezTo>
                  <a:pt x="4314939" y="4116636"/>
                  <a:pt x="4289742" y="4126082"/>
                  <a:pt x="4263527" y="4131325"/>
                </a:cubicBezTo>
                <a:cubicBezTo>
                  <a:pt x="4196913" y="4144648"/>
                  <a:pt x="4045992" y="4150430"/>
                  <a:pt x="3999123" y="4153359"/>
                </a:cubicBezTo>
                <a:cubicBezTo>
                  <a:pt x="3977089" y="4160704"/>
                  <a:pt x="3955963" y="4171771"/>
                  <a:pt x="3933021" y="4175393"/>
                </a:cubicBezTo>
                <a:cubicBezTo>
                  <a:pt x="3885726" y="4182860"/>
                  <a:pt x="3837467" y="4181870"/>
                  <a:pt x="3789802" y="4186409"/>
                </a:cubicBezTo>
                <a:cubicBezTo>
                  <a:pt x="3760328" y="4189216"/>
                  <a:pt x="3731045" y="4193754"/>
                  <a:pt x="3701667" y="4197426"/>
                </a:cubicBezTo>
                <a:cubicBezTo>
                  <a:pt x="3690650" y="4204771"/>
                  <a:pt x="3681518" y="4216483"/>
                  <a:pt x="3668617" y="4219460"/>
                </a:cubicBezTo>
                <a:cubicBezTo>
                  <a:pt x="3632656" y="4227759"/>
                  <a:pt x="3594925" y="4224865"/>
                  <a:pt x="3558448" y="4230477"/>
                </a:cubicBezTo>
                <a:cubicBezTo>
                  <a:pt x="3546970" y="4232243"/>
                  <a:pt x="3536414" y="4237822"/>
                  <a:pt x="3525397" y="4241494"/>
                </a:cubicBezTo>
                <a:cubicBezTo>
                  <a:pt x="3514380" y="4248839"/>
                  <a:pt x="3504745" y="4258879"/>
                  <a:pt x="3492347" y="4263528"/>
                </a:cubicBezTo>
                <a:cubicBezTo>
                  <a:pt x="3474814" y="4270103"/>
                  <a:pt x="3455508" y="4270334"/>
                  <a:pt x="3437262" y="4274544"/>
                </a:cubicBezTo>
                <a:cubicBezTo>
                  <a:pt x="3407755" y="4281353"/>
                  <a:pt x="3377855" y="4287002"/>
                  <a:pt x="3349127" y="4296578"/>
                </a:cubicBezTo>
                <a:cubicBezTo>
                  <a:pt x="3338110" y="4300250"/>
                  <a:pt x="3326950" y="4303517"/>
                  <a:pt x="3316077" y="4307595"/>
                </a:cubicBezTo>
                <a:cubicBezTo>
                  <a:pt x="3295869" y="4315173"/>
                  <a:pt x="3252942" y="4334396"/>
                  <a:pt x="3227942" y="4340646"/>
                </a:cubicBezTo>
                <a:cubicBezTo>
                  <a:pt x="3155390" y="4358784"/>
                  <a:pt x="3116137" y="4356025"/>
                  <a:pt x="3029638" y="4362679"/>
                </a:cubicBezTo>
                <a:cubicBezTo>
                  <a:pt x="2959915" y="4374300"/>
                  <a:pt x="2985875" y="4373696"/>
                  <a:pt x="2952520" y="4373696"/>
                </a:cubicBezTo>
              </a:path>
            </a:pathLst>
          </a:cu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6646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1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The </a:t>
            </a:r>
            <a:r>
              <a:rPr lang="en-US" altLang="en-US" dirty="0">
                <a:latin typeface="Consolas" panose="020B0609020204030204" pitchFamily="49" charset="0"/>
                <a:cs typeface="Consolas" panose="020B0609020204030204" pitchFamily="49" charset="0"/>
              </a:rPr>
              <a:t>Driver</a:t>
            </a:r>
            <a:r>
              <a:rPr lang="en-US" altLang="en-US" dirty="0"/>
              <a:t> Class (Included For Reference)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public class Driver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   public static void main(String [] args)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  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       Person bob = new Person();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       bob.</a:t>
            </a:r>
            <a:r>
              <a:rPr lang="en-US" sz="2000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doPersonStuff();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       System.out.println();</a:t>
            </a:r>
          </a:p>
          <a:p>
            <a:pPr marL="0" indent="0">
              <a:spcBef>
                <a:spcPts val="0"/>
              </a:spcBef>
              <a:buNone/>
            </a:pPr>
            <a:endParaRPr lang="en-US" sz="20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       Hero clark = new Hero();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solidFill>
                  <a:srgbClr val="0066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sz="2000" b="1" dirty="0">
                <a:solidFill>
                  <a:srgbClr val="0066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clark.doPersonStuff()</a:t>
            </a:r>
            <a:r>
              <a:rPr lang="en-US" sz="2000" dirty="0">
                <a:solidFill>
                  <a:srgbClr val="0066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...</a:t>
            </a:r>
            <a:endParaRPr lang="en-US" sz="20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 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6" r="36857" b="71569"/>
          <a:stretch/>
        </p:blipFill>
        <p:spPr bwMode="auto">
          <a:xfrm>
            <a:off x="4514850" y="2516149"/>
            <a:ext cx="4300038" cy="264405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66" t="19660" r="2449" b="14206"/>
          <a:stretch/>
        </p:blipFill>
        <p:spPr bwMode="auto">
          <a:xfrm>
            <a:off x="991519" y="4276801"/>
            <a:ext cx="8152481" cy="351975"/>
          </a:xfrm>
          <a:prstGeom prst="rect">
            <a:avLst/>
          </a:prstGeom>
          <a:noFill/>
          <a:ln w="38100">
            <a:solidFill>
              <a:srgbClr val="0066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668736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Overriding: Who Do We Call?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bob.doPersonStuff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();</a:t>
            </a:r>
          </a:p>
          <a:p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clark.doPersonStuff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();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9734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New Term: Binding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When a reference and a method are specified together, binding determines which version of the method is called.</a:t>
            </a:r>
          </a:p>
          <a:p>
            <a:r>
              <a:rPr lang="en-US" altLang="en-US" dirty="0"/>
              <a:t>If neither method overloading nor method overriding are employed then binding is very easy to determine.</a:t>
            </a:r>
          </a:p>
          <a:p>
            <a:endParaRPr lang="en-CA" dirty="0" smtClean="0"/>
          </a:p>
          <a:p>
            <a:endParaRPr lang="en-CA" dirty="0"/>
          </a:p>
          <a:p>
            <a:endParaRPr lang="en-CA" dirty="0"/>
          </a:p>
          <a:p>
            <a:endParaRPr lang="en-CA" dirty="0" smtClean="0"/>
          </a:p>
          <a:p>
            <a:endParaRPr lang="en-CA" dirty="0"/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228600" y="3124200"/>
            <a:ext cx="3581400" cy="2430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b="0" dirty="0">
                <a:latin typeface="Consolas" pitchFamily="49" charset="0"/>
                <a:cs typeface="Consolas" pitchFamily="49" charset="0"/>
              </a:rPr>
              <a:t>Person jim = new Person();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1800" b="0" dirty="0">
              <a:latin typeface="Consolas" pitchFamily="49" charset="0"/>
              <a:cs typeface="Consolas" pitchFamily="49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1800" b="0" dirty="0">
              <a:latin typeface="Consolas" pitchFamily="49" charset="0"/>
              <a:cs typeface="Consolas" pitchFamily="49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1800" b="0" dirty="0">
              <a:latin typeface="Consolas" pitchFamily="49" charset="0"/>
              <a:cs typeface="Consolas" pitchFamily="49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b="0" dirty="0">
                <a:latin typeface="Consolas" pitchFamily="49" charset="0"/>
                <a:cs typeface="Consolas" pitchFamily="49" charset="0"/>
              </a:rPr>
              <a:t>jim.setAge(27);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1800" b="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4648200" y="2844800"/>
            <a:ext cx="4495800" cy="2017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b="0" dirty="0">
                <a:latin typeface="Consolas" pitchFamily="49" charset="0"/>
                <a:cs typeface="Consolas" pitchFamily="49" charset="0"/>
              </a:rPr>
              <a:t>public class Person {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b="0" dirty="0">
                <a:latin typeface="Consolas" pitchFamily="49" charset="0"/>
                <a:cs typeface="Consolas" pitchFamily="49" charset="0"/>
              </a:rPr>
              <a:t>    private int age;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b="0" dirty="0">
                <a:latin typeface="Consolas" pitchFamily="49" charset="0"/>
                <a:cs typeface="Consolas" pitchFamily="49" charset="0"/>
              </a:rPr>
              <a:t>    public Person() {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b="0" dirty="0">
                <a:latin typeface="Consolas" pitchFamily="49" charset="0"/>
                <a:cs typeface="Consolas" pitchFamily="49" charset="0"/>
              </a:rPr>
              <a:t>       age = 0;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b="0" dirty="0">
                <a:latin typeface="Consolas" pitchFamily="49" charset="0"/>
                <a:cs typeface="Consolas" pitchFamily="49" charset="0"/>
              </a:rPr>
              <a:t>    }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4648200" y="4876800"/>
            <a:ext cx="4495800" cy="160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b="0" dirty="0">
                <a:latin typeface="Consolas" pitchFamily="49" charset="0"/>
                <a:cs typeface="Consolas" pitchFamily="49" charset="0"/>
              </a:rPr>
              <a:t>    public setAge(int anAge) {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b="0" dirty="0">
                <a:latin typeface="Consolas" pitchFamily="49" charset="0"/>
                <a:cs typeface="Consolas" pitchFamily="49" charset="0"/>
              </a:rPr>
              <a:t>        age = anAge;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b="0" dirty="0">
                <a:latin typeface="Consolas" pitchFamily="49" charset="0"/>
                <a:cs typeface="Consolas" pitchFamily="49" charset="0"/>
              </a:rPr>
              <a:t>    }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b="0" dirty="0">
                <a:latin typeface="Consolas" pitchFamily="49" charset="0"/>
                <a:cs typeface="Consolas" pitchFamily="49" charset="0"/>
              </a:rPr>
              <a:t>}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3581400" y="3454400"/>
            <a:ext cx="1676400" cy="4064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2209800" y="5029200"/>
            <a:ext cx="3048000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79563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  <p:bldP spid="10" grpId="0" build="allAtOnce"/>
      <p:bldP spid="11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New Term: </a:t>
            </a:r>
            <a:r>
              <a:rPr lang="en-CA" dirty="0" smtClean="0"/>
              <a:t>Binding (2)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Early </a:t>
            </a:r>
            <a:r>
              <a:rPr lang="en-CA" dirty="0" smtClean="0"/>
              <a:t>binding (overloading): </a:t>
            </a:r>
            <a:r>
              <a:rPr lang="en-CA" dirty="0"/>
              <a:t>determined at compile time (by ‘</a:t>
            </a:r>
            <a:r>
              <a:rPr lang="en-CA" dirty="0">
                <a:latin typeface="Consolas" panose="020B0609020204030204" pitchFamily="49" charset="0"/>
                <a:cs typeface="Consolas" panose="020B0609020204030204" pitchFamily="49" charset="0"/>
              </a:rPr>
              <a:t>javac</a:t>
            </a:r>
            <a:r>
              <a:rPr lang="en-CA" dirty="0"/>
              <a:t>’)</a:t>
            </a:r>
          </a:p>
          <a:p>
            <a:pPr lvl="1"/>
            <a:r>
              <a:rPr lang="en-CA" dirty="0"/>
              <a:t>Parameter list determines</a:t>
            </a:r>
          </a:p>
          <a:p>
            <a:r>
              <a:rPr lang="en-CA" dirty="0"/>
              <a:t>Late </a:t>
            </a:r>
            <a:r>
              <a:rPr lang="en-CA" dirty="0" smtClean="0"/>
              <a:t>binding (overriding): </a:t>
            </a:r>
            <a:r>
              <a:rPr lang="en-CA" dirty="0"/>
              <a:t>determined at run time (by ‘</a:t>
            </a:r>
            <a:r>
              <a:rPr lang="en-CA" dirty="0">
                <a:latin typeface="Consolas" panose="020B0609020204030204" pitchFamily="49" charset="0"/>
                <a:cs typeface="Consolas" panose="020B0609020204030204" pitchFamily="49" charset="0"/>
              </a:rPr>
              <a:t>java</a:t>
            </a:r>
            <a:r>
              <a:rPr lang="en-CA" dirty="0"/>
              <a:t>’)</a:t>
            </a:r>
          </a:p>
          <a:p>
            <a:pPr lvl="1"/>
            <a:r>
              <a:rPr lang="en-CA" dirty="0"/>
              <a:t>The type of the implicit parameter (“this” reference) determines</a:t>
            </a:r>
          </a:p>
        </p:txBody>
      </p:sp>
    </p:spTree>
    <p:extLst>
      <p:ext uri="{BB962C8B-B14F-4D97-AF65-F5344CB8AC3E}">
        <p14:creationId xmlns:p14="http://schemas.microsoft.com/office/powerpoint/2010/main" val="3521996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dirty="0" smtClean="0"/>
              <a:t>Method </a:t>
            </a:r>
            <a:r>
              <a:rPr lang="en-US" altLang="en-US" sz="3200" dirty="0" smtClean="0">
                <a:solidFill>
                  <a:srgbClr val="FF0000"/>
                </a:solidFill>
              </a:rPr>
              <a:t>Overloading</a:t>
            </a:r>
            <a:r>
              <a:rPr lang="en-US" altLang="en-US" sz="3200" dirty="0" smtClean="0"/>
              <a:t> Vs. Method Overriding </a:t>
            </a:r>
          </a:p>
        </p:txBody>
      </p:sp>
      <p:sp>
        <p:nvSpPr>
          <p:cNvPr id="17510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114300" indent="-114300">
              <a:tabLst>
                <a:tab pos="476250" algn="l"/>
              </a:tabLst>
            </a:pPr>
            <a:r>
              <a:rPr lang="en-US" altLang="en-US" sz="2400" dirty="0" smtClean="0"/>
              <a:t>Method Overloading (what you should know)</a:t>
            </a:r>
          </a:p>
          <a:p>
            <a:pPr marL="482600" lvl="1" indent="-101600">
              <a:tabLst>
                <a:tab pos="476250" algn="l"/>
              </a:tabLst>
            </a:pPr>
            <a:r>
              <a:rPr lang="en-US" altLang="en-US" sz="2000" dirty="0" smtClean="0"/>
              <a:t>Multiple method implementations for the same class</a:t>
            </a:r>
          </a:p>
          <a:p>
            <a:pPr marL="482600" lvl="1" indent="-101600">
              <a:tabLst>
                <a:tab pos="476250" algn="l"/>
              </a:tabLst>
            </a:pPr>
            <a:r>
              <a:rPr lang="en-US" altLang="en-US" sz="2000" dirty="0" smtClean="0"/>
              <a:t>Each method has the same name but the type, number or order of the parameters is different (signatures are not the same)</a:t>
            </a:r>
          </a:p>
          <a:p>
            <a:pPr marL="482600" lvl="1" indent="-101600">
              <a:tabLst>
                <a:tab pos="476250" algn="l"/>
              </a:tabLst>
            </a:pPr>
            <a:r>
              <a:rPr lang="en-US" altLang="en-US" sz="2000" dirty="0" smtClean="0"/>
              <a:t>The method that is actually called is determined at program </a:t>
            </a:r>
            <a:r>
              <a:rPr lang="en-US" altLang="en-US" sz="2000" i="1" dirty="0" smtClean="0"/>
              <a:t>compile time </a:t>
            </a:r>
            <a:r>
              <a:rPr lang="en-US" altLang="en-US" sz="2000" dirty="0" smtClean="0"/>
              <a:t>(</a:t>
            </a:r>
            <a:r>
              <a:rPr lang="en-US" altLang="en-US" sz="2000" dirty="0" smtClean="0">
                <a:solidFill>
                  <a:srgbClr val="FF0000"/>
                </a:solidFill>
              </a:rPr>
              <a:t>early binding</a:t>
            </a:r>
            <a:r>
              <a:rPr lang="en-US" altLang="en-US" sz="2000" i="1" dirty="0" smtClean="0"/>
              <a:t>)</a:t>
            </a:r>
            <a:r>
              <a:rPr lang="en-US" altLang="en-US" sz="2000" dirty="0" smtClean="0"/>
              <a:t>.</a:t>
            </a:r>
          </a:p>
          <a:p>
            <a:pPr marL="482600" lvl="1" indent="-101600">
              <a:tabLst>
                <a:tab pos="476250" algn="l"/>
              </a:tabLst>
            </a:pPr>
            <a:r>
              <a:rPr lang="en-US" altLang="en-US" sz="2000" dirty="0" smtClean="0"/>
              <a:t>i.e., </a:t>
            </a: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&lt;reference name&gt;.&lt;method name&gt;(parameter list);</a:t>
            </a:r>
          </a:p>
          <a:p>
            <a:pPr marL="114300" indent="-114300">
              <a:tabLst>
                <a:tab pos="476250" algn="l"/>
              </a:tabLst>
            </a:pPr>
            <a:endParaRPr lang="en-US" altLang="en-US" sz="1800" dirty="0" smtClean="0">
              <a:latin typeface="Arial" charset="0"/>
            </a:endParaRPr>
          </a:p>
        </p:txBody>
      </p:sp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5410200" y="3457575"/>
            <a:ext cx="3109913" cy="1228725"/>
            <a:chOff x="5562600" y="4038600"/>
            <a:chExt cx="3109913" cy="1228725"/>
          </a:xfrm>
        </p:grpSpPr>
        <p:sp>
          <p:nvSpPr>
            <p:cNvPr id="92165" name="Line 5"/>
            <p:cNvSpPr>
              <a:spLocks noChangeShapeType="1"/>
            </p:cNvSpPr>
            <p:nvPr/>
          </p:nvSpPr>
          <p:spPr bwMode="auto">
            <a:xfrm>
              <a:off x="5562600" y="4038600"/>
              <a:ext cx="1676400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prstDash val="dash"/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US" dirty="0"/>
            </a:p>
          </p:txBody>
        </p:sp>
        <p:sp>
          <p:nvSpPr>
            <p:cNvPr id="92166" name="Line 6"/>
            <p:cNvSpPr>
              <a:spLocks noChangeShapeType="1"/>
            </p:cNvSpPr>
            <p:nvPr/>
          </p:nvSpPr>
          <p:spPr bwMode="auto">
            <a:xfrm flipH="1" flipV="1">
              <a:off x="6296025" y="4038600"/>
              <a:ext cx="503238" cy="64770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US" dirty="0"/>
            </a:p>
          </p:txBody>
        </p:sp>
        <p:sp>
          <p:nvSpPr>
            <p:cNvPr id="92167" name="Text Box 7"/>
            <p:cNvSpPr txBox="1">
              <a:spLocks noChangeArrowheads="1"/>
            </p:cNvSpPr>
            <p:nvPr/>
          </p:nvSpPr>
          <p:spPr bwMode="auto">
            <a:xfrm>
              <a:off x="6440488" y="4686300"/>
              <a:ext cx="2232025" cy="581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/>
                  <a:tailEnd type="none" w="lg" len="lg"/>
                </a14:hiddenLine>
              </a:ext>
            </a:extLst>
          </p:spPr>
          <p:txBody>
            <a:bodyPr lIns="93600" tIns="46800" rIns="93600" bIns="46800"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600" dirty="0">
                  <a:solidFill>
                    <a:srgbClr val="FF0000"/>
                  </a:solidFill>
                  <a:latin typeface="Arial" charset="0"/>
                </a:rPr>
                <a:t>Distinguishes overloaded methods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9931107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5107" grpId="0" build="p" bldLvl="2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dirty="0" smtClean="0"/>
              <a:t>Method </a:t>
            </a:r>
            <a:r>
              <a:rPr lang="en-US" altLang="en-US" sz="3200" dirty="0" smtClean="0">
                <a:solidFill>
                  <a:srgbClr val="FF0000"/>
                </a:solidFill>
              </a:rPr>
              <a:t>Overloading</a:t>
            </a:r>
            <a:r>
              <a:rPr lang="en-US" altLang="en-US" sz="3200" dirty="0" smtClean="0"/>
              <a:t> Vs. Method Overriding (2)</a:t>
            </a:r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90000"/>
              </a:lnSpc>
              <a:spcBef>
                <a:spcPts val="0"/>
              </a:spcBef>
            </a:pPr>
            <a:r>
              <a:rPr lang="en-US" altLang="en-US" sz="2400" dirty="0" smtClean="0"/>
              <a:t>Examples of method overloading: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buFont typeface="Times New Roman" pitchFamily="18" charset="0"/>
              <a:buNone/>
            </a:pPr>
            <a:endParaRPr lang="en-US" altLang="en-US" sz="1800" dirty="0" smtClean="0">
              <a:latin typeface="Times New Roman" pitchFamily="18" charset="0"/>
            </a:endParaRPr>
          </a:p>
          <a:p>
            <a:pPr lvl="1">
              <a:lnSpc>
                <a:spcPct val="90000"/>
              </a:lnSpc>
              <a:spcBef>
                <a:spcPts val="0"/>
              </a:spcBef>
              <a:buFont typeface="Times New Roman" pitchFamily="18" charset="0"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public class Foo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buFont typeface="Times New Roman" pitchFamily="18" charset="0"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{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buFont typeface="Times New Roman" pitchFamily="18" charset="0"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	   public void display(</a:t>
            </a:r>
            <a:r>
              <a:rPr lang="en-US" altLang="en-US" sz="1800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) { }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buFont typeface="Times New Roman" pitchFamily="18" charset="0"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	   public void display(</a:t>
            </a:r>
            <a:r>
              <a:rPr lang="en-US" altLang="en-US" sz="1800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int i</a:t>
            </a: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) { } 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buFont typeface="Times New Roman" pitchFamily="18" charset="0"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	   public void display(</a:t>
            </a:r>
            <a:r>
              <a:rPr lang="en-US" altLang="en-US" sz="1800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char ch</a:t>
            </a: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) { } 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buFont typeface="Times New Roman" pitchFamily="18" charset="0"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}</a:t>
            </a:r>
          </a:p>
          <a:p>
            <a:pPr>
              <a:lnSpc>
                <a:spcPct val="90000"/>
              </a:lnSpc>
              <a:spcBef>
                <a:spcPts val="0"/>
              </a:spcBef>
            </a:pPr>
            <a:endParaRPr lang="en-US" altLang="en-US" sz="1800" dirty="0" smtClean="0">
              <a:latin typeface="Consolas" pitchFamily="49" charset="0"/>
              <a:cs typeface="Consolas" pitchFamily="49" charset="0"/>
            </a:endParaRPr>
          </a:p>
          <a:p>
            <a:pPr>
              <a:lnSpc>
                <a:spcPct val="90000"/>
              </a:lnSpc>
              <a:spcBef>
                <a:spcPts val="0"/>
              </a:spcBef>
            </a:pPr>
            <a:endParaRPr lang="en-US" altLang="en-US" sz="1800" dirty="0" smtClean="0">
              <a:latin typeface="Consolas" pitchFamily="49" charset="0"/>
              <a:cs typeface="Consolas" pitchFamily="49" charset="0"/>
            </a:endParaRPr>
          </a:p>
          <a:p>
            <a:pPr lvl="1">
              <a:lnSpc>
                <a:spcPct val="90000"/>
              </a:lnSpc>
              <a:spcBef>
                <a:spcPts val="0"/>
              </a:spcBef>
              <a:buFont typeface="Times New Roman" pitchFamily="18" charset="0"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Foo f = new Foo ();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buFont typeface="Times New Roman" pitchFamily="18" charset="0"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f.display( );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buFont typeface="Times New Roman" pitchFamily="18" charset="0"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f.display(</a:t>
            </a:r>
            <a:r>
              <a:rPr lang="en-US" altLang="en-US" sz="1800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10</a:t>
            </a: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);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buFont typeface="Times New Roman" pitchFamily="18" charset="0"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f.display(</a:t>
            </a:r>
            <a:r>
              <a:rPr lang="en-US" altLang="en-US" sz="1800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‘c’</a:t>
            </a: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);</a:t>
            </a:r>
          </a:p>
        </p:txBody>
      </p:sp>
      <p:sp>
        <p:nvSpPr>
          <p:cNvPr id="2" name="Rectangle 1"/>
          <p:cNvSpPr/>
          <p:nvPr/>
        </p:nvSpPr>
        <p:spPr>
          <a:xfrm>
            <a:off x="3733800" y="2276285"/>
            <a:ext cx="228600" cy="1524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019300" y="4009835"/>
            <a:ext cx="228600" cy="1524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2386070" y="4121306"/>
            <a:ext cx="3328930" cy="0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V="1">
            <a:off x="5715000" y="2390585"/>
            <a:ext cx="0" cy="1730721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>
            <a:off x="4495800" y="2352485"/>
            <a:ext cx="1219200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2386070" y="4283726"/>
            <a:ext cx="3786130" cy="0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V="1">
            <a:off x="6172200" y="2612835"/>
            <a:ext cx="0" cy="1670891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H="1">
            <a:off x="4495800" y="2612835"/>
            <a:ext cx="1676400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2400300" y="4593960"/>
            <a:ext cx="4381500" cy="75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V="1">
            <a:off x="6781800" y="2834934"/>
            <a:ext cx="0" cy="1759026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H="1">
            <a:off x="4872209" y="2845949"/>
            <a:ext cx="1909591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6781800" y="3255945"/>
            <a:ext cx="17526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 dirty="0">
                <a:solidFill>
                  <a:srgbClr val="FF0000"/>
                </a:solidFill>
              </a:rPr>
              <a:t>Binding at compile time (early)</a:t>
            </a:r>
          </a:p>
        </p:txBody>
      </p:sp>
    </p:spTree>
    <p:extLst>
      <p:ext uri="{BB962C8B-B14F-4D97-AF65-F5344CB8AC3E}">
        <p14:creationId xmlns:p14="http://schemas.microsoft.com/office/powerpoint/2010/main" val="1988376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dirty="0" smtClean="0"/>
              <a:t>Method Overloading Vs. Method </a:t>
            </a:r>
            <a:r>
              <a:rPr lang="en-US" altLang="en-US" sz="3200" dirty="0" smtClean="0">
                <a:solidFill>
                  <a:schemeClr val="accent2"/>
                </a:solidFill>
              </a:rPr>
              <a:t>Overriding</a:t>
            </a:r>
            <a:r>
              <a:rPr lang="en-US" altLang="en-US" sz="3200" dirty="0" smtClean="0"/>
              <a:t> (3)</a:t>
            </a:r>
          </a:p>
        </p:txBody>
      </p:sp>
      <p:sp>
        <p:nvSpPr>
          <p:cNvPr id="17817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114300" indent="-114300">
              <a:tabLst>
                <a:tab pos="476250" algn="l"/>
              </a:tabLst>
            </a:pPr>
            <a:r>
              <a:rPr lang="en-US" altLang="en-US" sz="2400" dirty="0" smtClean="0"/>
              <a:t>Method Overriding</a:t>
            </a:r>
          </a:p>
          <a:p>
            <a:pPr marL="482600" lvl="1" indent="-101600">
              <a:tabLst>
                <a:tab pos="476250" algn="l"/>
              </a:tabLst>
            </a:pPr>
            <a:r>
              <a:rPr lang="en-US" altLang="en-US" sz="2000" dirty="0" smtClean="0"/>
              <a:t>The method is implemented differently between the parent and child classes.</a:t>
            </a:r>
          </a:p>
          <a:p>
            <a:pPr marL="482600" lvl="1" indent="-101600">
              <a:tabLst>
                <a:tab pos="476250" algn="l"/>
              </a:tabLst>
            </a:pPr>
            <a:r>
              <a:rPr lang="en-US" altLang="en-US" sz="2000" dirty="0" smtClean="0"/>
              <a:t>Each method has the same return value, name and parameter list (identical signatures).</a:t>
            </a:r>
          </a:p>
          <a:p>
            <a:pPr marL="482600" lvl="1" indent="-101600">
              <a:tabLst>
                <a:tab pos="476250" algn="l"/>
              </a:tabLst>
            </a:pPr>
            <a:r>
              <a:rPr lang="en-US" altLang="en-US" sz="2000" dirty="0" smtClean="0"/>
              <a:t>The method that is actually called is determined at program </a:t>
            </a:r>
            <a:r>
              <a:rPr lang="en-US" altLang="en-US" sz="2000" i="1" dirty="0" smtClean="0"/>
              <a:t>run time </a:t>
            </a:r>
            <a:r>
              <a:rPr lang="en-US" altLang="en-US" sz="2000" dirty="0" smtClean="0"/>
              <a:t>(late binding).</a:t>
            </a:r>
          </a:p>
          <a:p>
            <a:pPr marL="482600" lvl="1" indent="-101600">
              <a:tabLst>
                <a:tab pos="476250" algn="l"/>
              </a:tabLst>
            </a:pPr>
            <a:r>
              <a:rPr lang="en-US" altLang="en-US" sz="2000" dirty="0" smtClean="0"/>
              <a:t>i.e., &lt;reference name&gt;.&lt;method name&gt; (parameter list);</a:t>
            </a:r>
          </a:p>
          <a:p>
            <a:pPr marL="114300" indent="-114300">
              <a:tabLst>
                <a:tab pos="476250" algn="l"/>
              </a:tabLst>
            </a:pPr>
            <a:endParaRPr lang="en-US" altLang="en-US" sz="2000" dirty="0" smtClean="0"/>
          </a:p>
        </p:txBody>
      </p:sp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1676400" y="3730204"/>
            <a:ext cx="3897313" cy="1717675"/>
            <a:chOff x="1676400" y="4413250"/>
            <a:chExt cx="3897313" cy="1717675"/>
          </a:xfrm>
        </p:grpSpPr>
        <p:sp>
          <p:nvSpPr>
            <p:cNvPr id="94213" name="Line 5"/>
            <p:cNvSpPr>
              <a:spLocks noChangeShapeType="1"/>
            </p:cNvSpPr>
            <p:nvPr/>
          </p:nvSpPr>
          <p:spPr bwMode="auto">
            <a:xfrm>
              <a:off x="1676400" y="4413250"/>
              <a:ext cx="1592263" cy="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prstDash val="dash"/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US" dirty="0"/>
            </a:p>
          </p:txBody>
        </p:sp>
        <p:sp>
          <p:nvSpPr>
            <p:cNvPr id="94214" name="Line 6"/>
            <p:cNvSpPr>
              <a:spLocks noChangeShapeType="1"/>
            </p:cNvSpPr>
            <p:nvPr/>
          </p:nvSpPr>
          <p:spPr bwMode="auto">
            <a:xfrm flipH="1" flipV="1">
              <a:off x="2547938" y="4413250"/>
              <a:ext cx="431800" cy="576263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US" dirty="0"/>
            </a:p>
          </p:txBody>
        </p:sp>
        <p:sp>
          <p:nvSpPr>
            <p:cNvPr id="94215" name="Text Box 7"/>
            <p:cNvSpPr txBox="1">
              <a:spLocks noChangeArrowheads="1"/>
            </p:cNvSpPr>
            <p:nvPr/>
          </p:nvSpPr>
          <p:spPr bwMode="auto">
            <a:xfrm>
              <a:off x="2693988" y="5060950"/>
              <a:ext cx="2879725" cy="1069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/>
                  <a:tailEnd type="none" w="lg" len="lg"/>
                </a14:hiddenLine>
              </a:ext>
            </a:extLst>
          </p:spPr>
          <p:txBody>
            <a:bodyPr lIns="93600" tIns="46800" rIns="93600" bIns="46800"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600" dirty="0">
                  <a:solidFill>
                    <a:schemeClr val="accent2"/>
                  </a:solidFill>
                  <a:latin typeface="Arial" charset="0"/>
                </a:rPr>
                <a:t>The type of the reference (implicit parameter “this”) distinguishes overridden methods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40998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8179" grpId="0" build="p" bldLvl="2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 smtClean="0"/>
              <a:t>Example Overriding: The Type Of The Reference Determines The Method Called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buFont typeface="Arial" charset="0"/>
              <a:buNone/>
              <a:defRPr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public class Person 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Font typeface="Arial" charset="0"/>
              <a:buNone/>
              <a:defRPr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public void </a:t>
            </a:r>
            <a:r>
              <a:rPr lang="en-US" sz="1800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doPersonStuff() 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marL="0" indent="0">
              <a:spcBef>
                <a:spcPts val="0"/>
              </a:spcBef>
              <a:buFont typeface="Arial" charset="0"/>
              <a:buNone/>
              <a:defRPr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...</a:t>
            </a: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Font typeface="Arial" charset="0"/>
              <a:buNone/>
              <a:defRPr/>
            </a:pP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}</a:t>
            </a: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Font typeface="Arial" charset="0"/>
              <a:buNone/>
              <a:defRPr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 marL="0" indent="0">
              <a:spcBef>
                <a:spcPts val="0"/>
              </a:spcBef>
              <a:buFont typeface="Arial" charset="0"/>
              <a:buNone/>
              <a:defRPr/>
            </a:pP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Font typeface="Arial" charset="0"/>
              <a:buNone/>
              <a:defRPr/>
            </a:pPr>
            <a:endParaRPr lang="en-US" sz="18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Font typeface="Arial" charset="0"/>
              <a:buNone/>
              <a:defRPr/>
            </a:pP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public 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class Hero extends 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Person {</a:t>
            </a: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Font typeface="Arial" charset="0"/>
              <a:buNone/>
              <a:defRPr/>
            </a:pP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public 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void </a:t>
            </a:r>
            <a:r>
              <a:rPr lang="en-US" sz="1800" b="1" dirty="0" smtClean="0">
                <a:solidFill>
                  <a:srgbClr val="0066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doPersonStuff()</a:t>
            </a:r>
            <a:r>
              <a:rPr lang="en-US" sz="1800" dirty="0" smtClean="0">
                <a:solidFill>
                  <a:srgbClr val="0066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marL="0" indent="0">
              <a:spcBef>
                <a:spcPts val="0"/>
              </a:spcBef>
              <a:buFont typeface="Arial" charset="0"/>
              <a:buNone/>
              <a:defRPr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...</a:t>
            </a: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Font typeface="Arial" charset="0"/>
              <a:buNone/>
              <a:defRPr/>
            </a:pP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}</a:t>
            </a: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Font typeface="Arial" charset="0"/>
              <a:buNone/>
              <a:defRPr/>
            </a:pP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 marL="0" indent="0">
              <a:spcBef>
                <a:spcPts val="0"/>
              </a:spcBef>
              <a:buFont typeface="Arial" charset="0"/>
              <a:buNone/>
              <a:defRPr/>
            </a:pP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// Bob is a Person</a:t>
            </a: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Font typeface="Arial" charset="0"/>
              <a:buNone/>
              <a:defRPr/>
            </a:pP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bob.</a:t>
            </a:r>
            <a:r>
              <a:rPr lang="en-US" altLang="en-US" sz="1800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doPersonstuff()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;  </a:t>
            </a: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>
              <a:spcBef>
                <a:spcPts val="0"/>
              </a:spcBef>
              <a:defRPr/>
            </a:pPr>
            <a:endParaRPr lang="en-US" sz="18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Font typeface="Arial" charset="0"/>
              <a:buNone/>
              <a:defRPr/>
            </a:pP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// Clarke is a Hero</a:t>
            </a:r>
          </a:p>
          <a:p>
            <a:pPr marL="0" indent="0">
              <a:spcBef>
                <a:spcPts val="0"/>
              </a:spcBef>
              <a:buFont typeface="Arial" charset="0"/>
              <a:buNone/>
              <a:defRPr/>
            </a:pP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clark.</a:t>
            </a:r>
            <a:r>
              <a:rPr lang="en-US" altLang="en-US" sz="1800" b="1" dirty="0" smtClean="0">
                <a:solidFill>
                  <a:srgbClr val="0066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doPersonStuff();</a:t>
            </a:r>
            <a:endParaRPr lang="en-US" sz="1800" b="1" dirty="0">
              <a:solidFill>
                <a:srgbClr val="0066FF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grpSp>
        <p:nvGrpSpPr>
          <p:cNvPr id="25" name="Group 24"/>
          <p:cNvGrpSpPr>
            <a:grpSpLocks/>
          </p:cNvGrpSpPr>
          <p:nvPr/>
        </p:nvGrpSpPr>
        <p:grpSpPr bwMode="auto">
          <a:xfrm>
            <a:off x="3668617" y="3466641"/>
            <a:ext cx="2911110" cy="2251113"/>
            <a:chOff x="3352800" y="3962400"/>
            <a:chExt cx="3200400" cy="2667000"/>
          </a:xfrm>
        </p:grpSpPr>
        <p:cxnSp>
          <p:nvCxnSpPr>
            <p:cNvPr id="9" name="Straight Connector 8"/>
            <p:cNvCxnSpPr/>
            <p:nvPr/>
          </p:nvCxnSpPr>
          <p:spPr>
            <a:xfrm flipV="1">
              <a:off x="3352800" y="6616700"/>
              <a:ext cx="3200400" cy="12700"/>
            </a:xfrm>
            <a:prstGeom prst="line">
              <a:avLst/>
            </a:prstGeom>
            <a:ln w="381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6553200" y="3962400"/>
              <a:ext cx="0" cy="2654300"/>
            </a:xfrm>
            <a:prstGeom prst="line">
              <a:avLst/>
            </a:prstGeom>
            <a:ln w="381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/>
            <p:nvPr/>
          </p:nvCxnSpPr>
          <p:spPr>
            <a:xfrm flipH="1">
              <a:off x="4572000" y="3962400"/>
              <a:ext cx="1981200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" name="Group 23"/>
          <p:cNvGrpSpPr>
            <a:grpSpLocks/>
          </p:cNvGrpSpPr>
          <p:nvPr/>
        </p:nvGrpSpPr>
        <p:grpSpPr bwMode="auto">
          <a:xfrm>
            <a:off x="3227942" y="1542362"/>
            <a:ext cx="5230258" cy="3393196"/>
            <a:chOff x="3048000" y="1676400"/>
            <a:chExt cx="5410200" cy="3962400"/>
          </a:xfrm>
        </p:grpSpPr>
        <p:cxnSp>
          <p:nvCxnSpPr>
            <p:cNvPr id="16" name="Straight Connector 15"/>
            <p:cNvCxnSpPr/>
            <p:nvPr/>
          </p:nvCxnSpPr>
          <p:spPr>
            <a:xfrm flipV="1">
              <a:off x="3048000" y="5626100"/>
              <a:ext cx="5410200" cy="12700"/>
            </a:xfrm>
            <a:prstGeom prst="line">
              <a:avLst/>
            </a:prstGeom>
            <a:ln w="381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8458200" y="1676400"/>
              <a:ext cx="0" cy="3949700"/>
            </a:xfrm>
            <a:prstGeom prst="line">
              <a:avLst/>
            </a:prstGeom>
            <a:ln w="381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/>
            <p:nvPr/>
          </p:nvCxnSpPr>
          <p:spPr>
            <a:xfrm flipH="1">
              <a:off x="4572000" y="1676400"/>
              <a:ext cx="3886200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699317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New Terminology: Polymorphism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43000"/>
            <a:ext cx="8229600" cy="5410200"/>
          </a:xfrm>
        </p:spPr>
        <p:txBody>
          <a:bodyPr/>
          <a:lstStyle/>
          <a:p>
            <a:pPr marL="114300" indent="-114300">
              <a:buFont typeface="Arial" charset="0"/>
              <a:buNone/>
            </a:pPr>
            <a:r>
              <a:rPr lang="en-US" altLang="en-US" dirty="0" smtClean="0">
                <a:latin typeface="Comic Sans MS" pitchFamily="66" charset="0"/>
              </a:rPr>
              <a:t>Poly = many</a:t>
            </a:r>
            <a:r>
              <a:rPr lang="en-US" altLang="en-US" dirty="0" smtClean="0"/>
              <a:t>		</a:t>
            </a:r>
            <a:r>
              <a:rPr lang="en-US" altLang="en-US" dirty="0" smtClean="0">
                <a:latin typeface="Comic Sans MS" pitchFamily="66" charset="0"/>
              </a:rPr>
              <a:t>Morphic = forms</a:t>
            </a:r>
          </a:p>
          <a:p>
            <a:pPr marL="114300" indent="-114300"/>
            <a:r>
              <a:rPr lang="en-US" altLang="en-US" dirty="0" smtClean="0"/>
              <a:t>A polymorphic method has an implementation in the parent class and a different implementation the child class.</a:t>
            </a:r>
          </a:p>
          <a:p>
            <a:pPr marL="114300" indent="-114300"/>
            <a:r>
              <a:rPr lang="en-US" altLang="en-US" dirty="0" smtClean="0"/>
              <a:t>Polymorphism: the specific method called will be automatically be determined without any type checking needed (the type of reference determines which method is called)</a:t>
            </a:r>
          </a:p>
          <a:p>
            <a:pPr marL="114300" indent="-114300"/>
            <a:r>
              <a:rPr lang="en-US" altLang="en-US" dirty="0" smtClean="0"/>
              <a:t>Recall the example: 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3706" y="4193092"/>
            <a:ext cx="3705826" cy="2664908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5151290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New Terminology: Super-class Vs. Sub-class</a:t>
            </a:r>
          </a:p>
        </p:txBody>
      </p:sp>
      <p:grpSp>
        <p:nvGrpSpPr>
          <p:cNvPr id="12" name="Group 11"/>
          <p:cNvGrpSpPr>
            <a:grpSpLocks/>
          </p:cNvGrpSpPr>
          <p:nvPr/>
        </p:nvGrpSpPr>
        <p:grpSpPr bwMode="auto">
          <a:xfrm>
            <a:off x="155575" y="919163"/>
            <a:ext cx="2686050" cy="5418137"/>
            <a:chOff x="155575" y="919162"/>
            <a:chExt cx="2686050" cy="5418137"/>
          </a:xfrm>
        </p:grpSpPr>
        <p:sp>
          <p:nvSpPr>
            <p:cNvPr id="32782" name="Oval 5"/>
            <p:cNvSpPr>
              <a:spLocks noChangeArrowheads="1"/>
            </p:cNvSpPr>
            <p:nvPr/>
          </p:nvSpPr>
          <p:spPr bwMode="auto">
            <a:xfrm>
              <a:off x="155575" y="919162"/>
              <a:ext cx="2686050" cy="5418137"/>
            </a:xfrm>
            <a:prstGeom prst="ellipse">
              <a:avLst/>
            </a:prstGeom>
            <a:solidFill>
              <a:srgbClr val="FFFFCC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000" dirty="0">
                  <a:latin typeface="Arial" charset="0"/>
                </a:rPr>
                <a:t>All people </a:t>
              </a:r>
            </a:p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000" dirty="0">
                  <a:latin typeface="Arial" charset="0"/>
                </a:rPr>
                <a:t>on the earth</a:t>
              </a:r>
            </a:p>
          </p:txBody>
        </p:sp>
        <p:sp>
          <p:nvSpPr>
            <p:cNvPr id="32783" name="Oval 6"/>
            <p:cNvSpPr>
              <a:spLocks noChangeArrowheads="1"/>
            </p:cNvSpPr>
            <p:nvPr/>
          </p:nvSpPr>
          <p:spPr bwMode="auto">
            <a:xfrm>
              <a:off x="336550" y="3576638"/>
              <a:ext cx="2324100" cy="2062162"/>
            </a:xfrm>
            <a:prstGeom prst="ellipse">
              <a:avLst/>
            </a:prstGeom>
            <a:solidFill>
              <a:srgbClr val="99CCFF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000" dirty="0">
                  <a:latin typeface="Arial" charset="0"/>
                </a:rPr>
                <a:t>All people </a:t>
              </a:r>
            </a:p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000" dirty="0">
                  <a:latin typeface="Arial" charset="0"/>
                </a:rPr>
                <a:t>in Canada</a:t>
              </a:r>
            </a:p>
          </p:txBody>
        </p:sp>
        <p:sp>
          <p:nvSpPr>
            <p:cNvPr id="32784" name="Text Box 7"/>
            <p:cNvSpPr txBox="1">
              <a:spLocks noChangeArrowheads="1"/>
            </p:cNvSpPr>
            <p:nvPr/>
          </p:nvSpPr>
          <p:spPr bwMode="auto">
            <a:xfrm>
              <a:off x="727075" y="2443162"/>
              <a:ext cx="1695450" cy="7848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 dirty="0">
                  <a:latin typeface="Arial" charset="0"/>
                </a:rPr>
                <a:t>(Superset – </a:t>
              </a:r>
            </a:p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 dirty="0">
                  <a:latin typeface="Arial" charset="0"/>
                </a:rPr>
                <a:t>Bigger)</a:t>
              </a:r>
            </a:p>
          </p:txBody>
        </p:sp>
        <p:sp>
          <p:nvSpPr>
            <p:cNvPr id="32785" name="Text Box 8"/>
            <p:cNvSpPr txBox="1">
              <a:spLocks noChangeArrowheads="1"/>
            </p:cNvSpPr>
            <p:nvPr/>
          </p:nvSpPr>
          <p:spPr bwMode="auto">
            <a:xfrm>
              <a:off x="866775" y="4751602"/>
              <a:ext cx="1416050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 dirty="0">
                  <a:latin typeface="Arial" charset="0"/>
                </a:rPr>
                <a:t>(Subset - smaller)</a:t>
              </a:r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4165600" y="1426649"/>
            <a:ext cx="4460875" cy="1800225"/>
            <a:chOff x="4165600" y="1426649"/>
            <a:chExt cx="4460875" cy="1800225"/>
          </a:xfrm>
        </p:grpSpPr>
        <p:grpSp>
          <p:nvGrpSpPr>
            <p:cNvPr id="32773" name="Group 25"/>
            <p:cNvGrpSpPr>
              <a:grpSpLocks/>
            </p:cNvGrpSpPr>
            <p:nvPr/>
          </p:nvGrpSpPr>
          <p:grpSpPr bwMode="auto">
            <a:xfrm>
              <a:off x="4165600" y="1426649"/>
              <a:ext cx="4460875" cy="1800225"/>
              <a:chOff x="4129875" y="1384605"/>
              <a:chExt cx="4459821" cy="1799732"/>
            </a:xfrm>
          </p:grpSpPr>
          <p:sp>
            <p:nvSpPr>
              <p:cNvPr id="32774" name="Rectangle 10"/>
              <p:cNvSpPr>
                <a:spLocks noChangeArrowheads="1"/>
              </p:cNvSpPr>
              <p:nvPr/>
            </p:nvSpPr>
            <p:spPr bwMode="auto">
              <a:xfrm>
                <a:off x="4129876" y="1384605"/>
                <a:ext cx="4459820" cy="1799732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lIns="93600" tIns="46800" rIns="93600" bIns="46800"/>
              <a:lstStyle>
                <a:lvl1pPr eaLnBrk="0" hangingPunct="0"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2000" dirty="0">
                    <a:latin typeface="Arial" charset="0"/>
                  </a:rPr>
                  <a:t>Superclass (Button)</a:t>
                </a:r>
              </a:p>
            </p:txBody>
          </p:sp>
          <p:sp>
            <p:nvSpPr>
              <p:cNvPr id="32775" name="Line 13"/>
              <p:cNvSpPr>
                <a:spLocks noChangeShapeType="1"/>
              </p:cNvSpPr>
              <p:nvPr/>
            </p:nvSpPr>
            <p:spPr bwMode="auto">
              <a:xfrm>
                <a:off x="4129875" y="1816405"/>
                <a:ext cx="4455581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none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93600" tIns="46800" rIns="93600" bIns="46800">
                <a:spAutoFit/>
              </a:bodyPr>
              <a:lstStyle/>
              <a:p>
                <a:endParaRPr lang="en-US" dirty="0"/>
              </a:p>
            </p:txBody>
          </p:sp>
        </p:grpSp>
        <p:pic>
          <p:nvPicPr>
            <p:cNvPr id="18" name="Picture 16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26142" y="2046244"/>
              <a:ext cx="3872567" cy="10458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3" name="Group 2"/>
          <p:cNvGrpSpPr/>
          <p:nvPr/>
        </p:nvGrpSpPr>
        <p:grpSpPr>
          <a:xfrm>
            <a:off x="4165600" y="3227388"/>
            <a:ext cx="4457700" cy="3300412"/>
            <a:chOff x="4165600" y="3227388"/>
            <a:chExt cx="4457700" cy="3300412"/>
          </a:xfrm>
        </p:grpSpPr>
        <p:grpSp>
          <p:nvGrpSpPr>
            <p:cNvPr id="27" name="Group 26"/>
            <p:cNvGrpSpPr>
              <a:grpSpLocks/>
            </p:cNvGrpSpPr>
            <p:nvPr/>
          </p:nvGrpSpPr>
          <p:grpSpPr bwMode="auto">
            <a:xfrm>
              <a:off x="4165600" y="3227388"/>
              <a:ext cx="4457700" cy="3300412"/>
              <a:chOff x="4165600" y="3227992"/>
              <a:chExt cx="4457701" cy="3299807"/>
            </a:xfrm>
          </p:grpSpPr>
          <p:sp>
            <p:nvSpPr>
              <p:cNvPr id="32777" name="AutoShape 11"/>
              <p:cNvSpPr>
                <a:spLocks noChangeArrowheads="1"/>
              </p:cNvSpPr>
              <p:nvPr/>
            </p:nvSpPr>
            <p:spPr bwMode="auto">
              <a:xfrm>
                <a:off x="6167982" y="3227992"/>
                <a:ext cx="383609" cy="287338"/>
              </a:xfrm>
              <a:prstGeom prst="triangle">
                <a:avLst>
                  <a:gd name="adj" fmla="val 50000"/>
                </a:avLst>
              </a:prstGeom>
              <a:solidFill>
                <a:srgbClr val="FFFFFF"/>
              </a:solidFill>
              <a:ln w="12700" algn="ctr">
                <a:solidFill>
                  <a:schemeClr val="tx1"/>
                </a:solidFill>
                <a:miter lim="800000"/>
                <a:headEnd/>
                <a:tailEnd type="none" w="lg" len="lg"/>
              </a:ln>
            </p:spPr>
            <p:txBody>
              <a:bodyPr lIns="93600" tIns="46800" rIns="93600" bIns="46800" anchor="ctr">
                <a:spAutoFit/>
              </a:bodyPr>
              <a:lstStyle>
                <a:lvl1pPr eaLnBrk="0" hangingPunct="0"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endParaRPr lang="en-CA" altLang="en-US" sz="1400" dirty="0">
                  <a:latin typeface="Arial" charset="0"/>
                </a:endParaRPr>
              </a:p>
            </p:txBody>
          </p:sp>
          <p:sp>
            <p:nvSpPr>
              <p:cNvPr id="32778" name="Line 12"/>
              <p:cNvSpPr>
                <a:spLocks noChangeShapeType="1"/>
              </p:cNvSpPr>
              <p:nvPr/>
            </p:nvSpPr>
            <p:spPr bwMode="auto">
              <a:xfrm flipH="1">
                <a:off x="6359786" y="3515330"/>
                <a:ext cx="0" cy="42167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none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93600" tIns="46800" rIns="93600" bIns="46800">
                <a:spAutoFit/>
              </a:bodyPr>
              <a:lstStyle/>
              <a:p>
                <a:endParaRPr lang="en-US" dirty="0"/>
              </a:p>
            </p:txBody>
          </p:sp>
          <p:sp>
            <p:nvSpPr>
              <p:cNvPr id="32779" name="Rectangle 14"/>
              <p:cNvSpPr>
                <a:spLocks noChangeArrowheads="1"/>
              </p:cNvSpPr>
              <p:nvPr/>
            </p:nvSpPr>
            <p:spPr bwMode="auto">
              <a:xfrm>
                <a:off x="4165600" y="3937000"/>
                <a:ext cx="4457701" cy="2590799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lIns="93600" tIns="46800" rIns="93600" bIns="46800"/>
              <a:lstStyle>
                <a:lvl1pPr eaLnBrk="0" hangingPunct="0"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2000" dirty="0">
                    <a:latin typeface="Arial" charset="0"/>
                  </a:rPr>
                  <a:t>Subclass (RadioButton)</a:t>
                </a:r>
              </a:p>
            </p:txBody>
          </p:sp>
          <p:sp>
            <p:nvSpPr>
              <p:cNvPr id="32780" name="Line 15"/>
              <p:cNvSpPr>
                <a:spLocks noChangeShapeType="1"/>
              </p:cNvSpPr>
              <p:nvPr/>
            </p:nvSpPr>
            <p:spPr bwMode="auto">
              <a:xfrm>
                <a:off x="4165600" y="4362450"/>
                <a:ext cx="4455581" cy="635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none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93600" tIns="46800" rIns="93600" bIns="46800">
                <a:spAutoFit/>
              </a:bodyPr>
              <a:lstStyle/>
              <a:p>
                <a:endParaRPr lang="en-US" dirty="0"/>
              </a:p>
            </p:txBody>
          </p:sp>
        </p:grpSp>
        <p:pic>
          <p:nvPicPr>
            <p:cNvPr id="20" name="Picture 15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08737" y="4873467"/>
              <a:ext cx="4267199" cy="7337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975574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dirty="0" smtClean="0"/>
              <a:t>Review: </a:t>
            </a:r>
            <a:r>
              <a:rPr lang="en-US" altLang="en-US" sz="3200" b="1" dirty="0" smtClean="0">
                <a:solidFill>
                  <a:srgbClr val="FF0000"/>
                </a:solidFill>
              </a:rPr>
              <a:t>Association Relation</a:t>
            </a:r>
            <a:r>
              <a:rPr lang="en-US" altLang="en-US" sz="3200" dirty="0" smtClean="0"/>
              <a:t> Between Classes</a:t>
            </a:r>
          </a:p>
        </p:txBody>
      </p:sp>
      <p:sp>
        <p:nvSpPr>
          <p:cNvPr id="28160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en-US" sz="2400" dirty="0" smtClean="0"/>
              <a:t>One type of association relationship is a ‘</a:t>
            </a:r>
            <a:r>
              <a:rPr lang="en-US" altLang="en-US" sz="2400" b="1" dirty="0" smtClean="0">
                <a:solidFill>
                  <a:srgbClr val="FF0000"/>
                </a:solidFill>
              </a:rPr>
              <a:t>has-a</a:t>
            </a:r>
            <a:r>
              <a:rPr lang="en-US" altLang="en-US" sz="2400" dirty="0" smtClean="0"/>
              <a:t>’ relation (also known as “aggregation”).</a:t>
            </a:r>
          </a:p>
          <a:p>
            <a:pPr lvl="1"/>
            <a:r>
              <a:rPr lang="en-US" altLang="en-US" sz="2000" dirty="0" smtClean="0"/>
              <a:t>E.g. 1, A car &lt;</a:t>
            </a:r>
            <a:r>
              <a:rPr lang="en-US" altLang="en-US" sz="2000" dirty="0" smtClean="0">
                <a:solidFill>
                  <a:srgbClr val="FF0000"/>
                </a:solidFill>
              </a:rPr>
              <a:t>has-a</a:t>
            </a:r>
            <a:r>
              <a:rPr lang="en-US" altLang="en-US" sz="2000" dirty="0" smtClean="0"/>
              <a:t>&gt; engine.</a:t>
            </a:r>
          </a:p>
          <a:p>
            <a:pPr lvl="1"/>
            <a:r>
              <a:rPr lang="en-US" altLang="en-US" sz="2000" dirty="0" smtClean="0"/>
              <a:t>E.g. 2, A lecture &lt;</a:t>
            </a:r>
            <a:r>
              <a:rPr lang="en-US" altLang="en-US" sz="2000" dirty="0" smtClean="0">
                <a:solidFill>
                  <a:srgbClr val="FF0000"/>
                </a:solidFill>
              </a:rPr>
              <a:t>has-a</a:t>
            </a:r>
            <a:r>
              <a:rPr lang="en-US" altLang="en-US" sz="2000" dirty="0" smtClean="0"/>
              <a:t>&gt; student.</a:t>
            </a:r>
          </a:p>
          <a:p>
            <a:r>
              <a:rPr lang="en-US" altLang="en-US" sz="2400" dirty="0" smtClean="0"/>
              <a:t>Typically this type of relationship exists between classes when a class is an attribute of another class.</a:t>
            </a:r>
          </a:p>
          <a:p>
            <a:pPr>
              <a:buFontTx/>
              <a:buNone/>
            </a:pPr>
            <a:endParaRPr lang="en-US" altLang="en-US" sz="2400" dirty="0" smtClean="0"/>
          </a:p>
        </p:txBody>
      </p:sp>
      <p:sp>
        <p:nvSpPr>
          <p:cNvPr id="281604" name="Text Box 4"/>
          <p:cNvSpPr txBox="1">
            <a:spLocks noChangeArrowheads="1"/>
          </p:cNvSpPr>
          <p:nvPr/>
        </p:nvSpPr>
        <p:spPr bwMode="auto">
          <a:xfrm>
            <a:off x="762000" y="4038600"/>
            <a:ext cx="3822700" cy="2062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ts val="0"/>
              </a:spcBef>
            </a:pPr>
            <a:r>
              <a:rPr lang="en-US" altLang="en-US" sz="1600" b="0" dirty="0">
                <a:latin typeface="Consolas" panose="020B0609020204030204" pitchFamily="49" charset="0"/>
                <a:cs typeface="Consolas" panose="020B0609020204030204" pitchFamily="49" charset="0"/>
              </a:rPr>
              <a:t>public class </a:t>
            </a:r>
            <a:r>
              <a:rPr lang="en-US" altLang="en-US" sz="1600" b="0" dirty="0" smtClean="0">
                <a:latin typeface="Consolas" panose="020B0609020204030204" pitchFamily="49" charset="0"/>
                <a:cs typeface="Consolas" panose="020B0609020204030204" pitchFamily="49" charset="0"/>
              </a:rPr>
              <a:t>Car {</a:t>
            </a:r>
          </a:p>
          <a:p>
            <a:pPr eaLnBrk="1" hangingPunct="1">
              <a:spcBef>
                <a:spcPts val="0"/>
              </a:spcBef>
            </a:pPr>
            <a:r>
              <a:rPr lang="en-US" altLang="en-US" sz="1600" b="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altLang="en-US" sz="1600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private </a:t>
            </a:r>
            <a:r>
              <a:rPr lang="en-US" altLang="en-US" sz="1600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Engine anEngine</a:t>
            </a:r>
            <a:r>
              <a:rPr lang="en-US" altLang="en-US" sz="1600" b="0" dirty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 lvl="1" eaLnBrk="1" hangingPunct="1">
              <a:spcBef>
                <a:spcPts val="0"/>
              </a:spcBef>
            </a:pPr>
            <a:r>
              <a:rPr lang="en-US" altLang="en-US" sz="1600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private </a:t>
            </a:r>
            <a:r>
              <a:rPr lang="en-US" altLang="en-US" sz="1600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Lights carLights</a:t>
            </a:r>
            <a:r>
              <a:rPr lang="en-US" altLang="en-US" sz="1600" b="0" dirty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 lvl="1" eaLnBrk="1" hangingPunct="1">
              <a:spcBef>
                <a:spcPts val="0"/>
              </a:spcBef>
            </a:pPr>
            <a:r>
              <a:rPr lang="en-US" altLang="en-US" sz="1600" b="0" dirty="0" smtClean="0">
                <a:latin typeface="Consolas" panose="020B0609020204030204" pitchFamily="49" charset="0"/>
                <a:cs typeface="Consolas" panose="020B0609020204030204" pitchFamily="49" charset="0"/>
              </a:rPr>
              <a:t>public start() {</a:t>
            </a:r>
            <a:endParaRPr lang="en-US" altLang="en-US" sz="1600" b="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lvl="1" eaLnBrk="1" hangingPunct="1">
              <a:spcBef>
                <a:spcPts val="0"/>
              </a:spcBef>
            </a:pPr>
            <a:r>
              <a:rPr lang="en-US" altLang="en-US" sz="1600" b="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anEngine.ignite();</a:t>
            </a:r>
            <a:endParaRPr lang="en-US" altLang="en-US" sz="1600" b="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lvl="1" eaLnBrk="1" hangingPunct="1">
              <a:spcBef>
                <a:spcPts val="0"/>
              </a:spcBef>
            </a:pPr>
            <a:r>
              <a:rPr lang="en-US" altLang="en-US" sz="1600" b="0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altLang="en-US" sz="1600" b="0" dirty="0" smtClean="0">
                <a:latin typeface="Consolas" panose="020B0609020204030204" pitchFamily="49" charset="0"/>
                <a:cs typeface="Consolas" panose="020B0609020204030204" pitchFamily="49" charset="0"/>
              </a:rPr>
              <a:t>carLight.turnOn();</a:t>
            </a:r>
          </a:p>
          <a:p>
            <a:pPr lvl="1" eaLnBrk="1" hangingPunct="1">
              <a:spcBef>
                <a:spcPts val="0"/>
              </a:spcBef>
            </a:pPr>
            <a:r>
              <a:rPr lang="en-US" altLang="en-US" sz="1600" b="0" dirty="0" smtClean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  <a:endParaRPr lang="en-US" altLang="en-US" sz="1600" b="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eaLnBrk="1" hangingPunct="1">
              <a:spcBef>
                <a:spcPts val="0"/>
              </a:spcBef>
            </a:pPr>
            <a:r>
              <a:rPr lang="en-US" altLang="en-US" sz="1600" b="0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  <p:sp>
        <p:nvSpPr>
          <p:cNvPr id="281605" name="Text Box 5"/>
          <p:cNvSpPr txBox="1">
            <a:spLocks noChangeArrowheads="1"/>
          </p:cNvSpPr>
          <p:nvPr/>
        </p:nvSpPr>
        <p:spPr bwMode="auto">
          <a:xfrm>
            <a:off x="4965700" y="4038600"/>
            <a:ext cx="38227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ts val="0"/>
              </a:spcBef>
            </a:pPr>
            <a:r>
              <a:rPr lang="en-US" altLang="en-US" sz="1600" b="0" dirty="0">
                <a:latin typeface="Consolas" panose="020B0609020204030204" pitchFamily="49" charset="0"/>
                <a:cs typeface="Consolas" panose="020B0609020204030204" pitchFamily="49" charset="0"/>
              </a:rPr>
              <a:t>public class </a:t>
            </a:r>
            <a:r>
              <a:rPr lang="en-US" altLang="en-US" sz="1600" b="0" dirty="0" smtClean="0">
                <a:latin typeface="Consolas" panose="020B0609020204030204" pitchFamily="49" charset="0"/>
                <a:cs typeface="Consolas" panose="020B0609020204030204" pitchFamily="49" charset="0"/>
              </a:rPr>
              <a:t>Engine {</a:t>
            </a:r>
          </a:p>
          <a:p>
            <a:pPr eaLnBrk="1" hangingPunct="1">
              <a:spcBef>
                <a:spcPts val="0"/>
              </a:spcBef>
            </a:pPr>
            <a:r>
              <a:rPr lang="en-US" altLang="en-US" sz="1600" b="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1600" b="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public </a:t>
            </a:r>
            <a:r>
              <a:rPr lang="en-US" altLang="en-US" sz="1600" b="0" dirty="0">
                <a:latin typeface="Consolas" panose="020B0609020204030204" pitchFamily="49" charset="0"/>
                <a:cs typeface="Consolas" panose="020B0609020204030204" pitchFamily="49" charset="0"/>
              </a:rPr>
              <a:t>boolean </a:t>
            </a:r>
            <a:r>
              <a:rPr lang="en-US" altLang="en-US" sz="1600" b="0" dirty="0" smtClean="0">
                <a:latin typeface="Consolas" panose="020B0609020204030204" pitchFamily="49" charset="0"/>
                <a:cs typeface="Consolas" panose="020B0609020204030204" pitchFamily="49" charset="0"/>
              </a:rPr>
              <a:t>ignite() </a:t>
            </a:r>
            <a:r>
              <a:rPr lang="en-US" altLang="en-US" sz="1600" b="0" dirty="0">
                <a:latin typeface="Consolas" panose="020B0609020204030204" pitchFamily="49" charset="0"/>
                <a:cs typeface="Consolas" panose="020B0609020204030204" pitchFamily="49" charset="0"/>
              </a:rPr>
              <a:t>{ </a:t>
            </a:r>
            <a:r>
              <a:rPr lang="en-US" altLang="en-US" sz="1600" b="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</a:p>
          <a:p>
            <a:pPr eaLnBrk="1" hangingPunct="1">
              <a:spcBef>
                <a:spcPts val="0"/>
              </a:spcBef>
            </a:pPr>
            <a:r>
              <a:rPr lang="en-US" altLang="en-US" sz="1600" b="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1600" b="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..  }</a:t>
            </a:r>
            <a:endParaRPr lang="en-US" altLang="en-US" sz="1600" b="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eaLnBrk="1" hangingPunct="1">
              <a:spcBef>
                <a:spcPts val="0"/>
              </a:spcBef>
            </a:pPr>
            <a:r>
              <a:rPr lang="en-US" altLang="en-US" sz="1600" b="0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  <p:sp>
        <p:nvSpPr>
          <p:cNvPr id="281606" name="Text Box 6"/>
          <p:cNvSpPr txBox="1">
            <a:spLocks noChangeArrowheads="1"/>
          </p:cNvSpPr>
          <p:nvPr/>
        </p:nvSpPr>
        <p:spPr bwMode="auto">
          <a:xfrm>
            <a:off x="4927600" y="5300663"/>
            <a:ext cx="3543300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ts val="0"/>
              </a:spcBef>
            </a:pPr>
            <a:r>
              <a:rPr lang="en-US" altLang="en-US" sz="1600" b="0" dirty="0">
                <a:latin typeface="Consolas" panose="020B0609020204030204" pitchFamily="49" charset="0"/>
                <a:cs typeface="Consolas" panose="020B0609020204030204" pitchFamily="49" charset="0"/>
              </a:rPr>
              <a:t>public class </a:t>
            </a:r>
            <a:r>
              <a:rPr lang="en-US" altLang="en-US" sz="1600" b="0" dirty="0" smtClean="0">
                <a:latin typeface="Consolas" panose="020B0609020204030204" pitchFamily="49" charset="0"/>
                <a:cs typeface="Consolas" panose="020B0609020204030204" pitchFamily="49" charset="0"/>
              </a:rPr>
              <a:t>Lights {</a:t>
            </a:r>
            <a:endParaRPr lang="en-US" altLang="en-US" sz="1600" b="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eaLnBrk="1" hangingPunct="1">
              <a:spcBef>
                <a:spcPts val="0"/>
              </a:spcBef>
            </a:pPr>
            <a:r>
              <a:rPr lang="en-US" altLang="en-US" sz="1600" b="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private </a:t>
            </a:r>
            <a:r>
              <a:rPr lang="en-US" altLang="en-US" sz="1600" b="0" dirty="0">
                <a:latin typeface="Consolas" panose="020B0609020204030204" pitchFamily="49" charset="0"/>
                <a:cs typeface="Consolas" panose="020B0609020204030204" pitchFamily="49" charset="0"/>
              </a:rPr>
              <a:t>boolean isOn;</a:t>
            </a:r>
          </a:p>
          <a:p>
            <a:pPr eaLnBrk="1" hangingPunct="1">
              <a:spcBef>
                <a:spcPts val="0"/>
              </a:spcBef>
            </a:pPr>
            <a:r>
              <a:rPr lang="en-US" altLang="en-US" sz="1600" b="0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altLang="en-US" sz="1600" b="0" dirty="0" smtClean="0">
                <a:latin typeface="Consolas" panose="020B0609020204030204" pitchFamily="49" charset="0"/>
                <a:cs typeface="Consolas" panose="020B0609020204030204" pitchFamily="49" charset="0"/>
              </a:rPr>
              <a:t>public </a:t>
            </a:r>
            <a:r>
              <a:rPr lang="en-US" altLang="en-US" sz="1600" b="0" dirty="0">
                <a:latin typeface="Consolas" panose="020B0609020204030204" pitchFamily="49" charset="0"/>
                <a:cs typeface="Consolas" panose="020B0609020204030204" pitchFamily="49" charset="0"/>
              </a:rPr>
              <a:t>void </a:t>
            </a:r>
            <a:r>
              <a:rPr lang="en-US" altLang="en-US" sz="1600" b="0" dirty="0" smtClean="0">
                <a:latin typeface="Consolas" panose="020B0609020204030204" pitchFamily="49" charset="0"/>
                <a:cs typeface="Consolas" panose="020B0609020204030204" pitchFamily="49" charset="0"/>
              </a:rPr>
              <a:t>turnOn() </a:t>
            </a:r>
            <a:r>
              <a:rPr lang="en-US" altLang="en-US" sz="1600" b="0" dirty="0">
                <a:latin typeface="Consolas" panose="020B0609020204030204" pitchFamily="49" charset="0"/>
                <a:cs typeface="Consolas" panose="020B0609020204030204" pitchFamily="49" charset="0"/>
              </a:rPr>
              <a:t>{ </a:t>
            </a:r>
            <a:endParaRPr lang="en-US" altLang="en-US" sz="1600" b="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eaLnBrk="1" hangingPunct="1">
              <a:spcBef>
                <a:spcPts val="0"/>
              </a:spcBef>
            </a:pPr>
            <a:r>
              <a:rPr lang="en-US" altLang="en-US" sz="1600" b="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1600" b="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isOn </a:t>
            </a:r>
            <a:r>
              <a:rPr lang="en-US" altLang="en-US" sz="1600" b="0" dirty="0">
                <a:latin typeface="Consolas" panose="020B0609020204030204" pitchFamily="49" charset="0"/>
                <a:cs typeface="Consolas" panose="020B0609020204030204" pitchFamily="49" charset="0"/>
              </a:rPr>
              <a:t>= </a:t>
            </a:r>
            <a:r>
              <a:rPr lang="en-US" altLang="en-US" sz="1600" b="0" dirty="0" smtClean="0">
                <a:latin typeface="Consolas" panose="020B0609020204030204" pitchFamily="49" charset="0"/>
                <a:cs typeface="Consolas" panose="020B0609020204030204" pitchFamily="49" charset="0"/>
              </a:rPr>
              <a:t>true</a:t>
            </a:r>
            <a:r>
              <a:rPr lang="en-US" altLang="en-US" sz="1600" b="0" dirty="0">
                <a:latin typeface="Consolas" panose="020B0609020204030204" pitchFamily="49" charset="0"/>
                <a:cs typeface="Consolas" panose="020B0609020204030204" pitchFamily="49" charset="0"/>
              </a:rPr>
              <a:t>;}</a:t>
            </a:r>
          </a:p>
          <a:p>
            <a:pPr eaLnBrk="1" hangingPunct="1">
              <a:spcBef>
                <a:spcPts val="0"/>
              </a:spcBef>
            </a:pPr>
            <a:r>
              <a:rPr lang="en-US" altLang="en-US" sz="1600" b="0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814914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The ‘</a:t>
            </a:r>
            <a:r>
              <a:rPr lang="en-US" altLang="en-US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Super</a:t>
            </a:r>
            <a:r>
              <a:rPr lang="en-US" altLang="en-US" dirty="0" smtClean="0"/>
              <a:t>’ Keyword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pPr>
              <a:defRPr/>
            </a:pPr>
            <a:r>
              <a:rPr lang="en-US" dirty="0" smtClean="0"/>
              <a:t>Used to access the parts of the super-class.</a:t>
            </a:r>
          </a:p>
          <a:p>
            <a:pPr>
              <a:defRPr/>
            </a:pPr>
            <a:r>
              <a:rPr lang="en-US" b="1" dirty="0" smtClean="0"/>
              <a:t>Format</a:t>
            </a:r>
            <a:r>
              <a:rPr lang="en-US" dirty="0" smtClean="0"/>
              <a:t>:</a:t>
            </a:r>
          </a:p>
          <a:p>
            <a:pPr marL="342900" lvl="1" indent="0">
              <a:buFont typeface="Arial" charset="0"/>
              <a:buNone/>
              <a:defRPr/>
            </a:pP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&lt;super&gt;.&lt;</a:t>
            </a:r>
            <a:r>
              <a:rPr lang="en-US" i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method or attribute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&gt;</a:t>
            </a:r>
          </a:p>
          <a:p>
            <a:pPr lvl="1">
              <a:defRPr/>
            </a:pPr>
            <a:endParaRPr lang="en-US" dirty="0"/>
          </a:p>
          <a:p>
            <a:pPr>
              <a:defRPr/>
            </a:pPr>
            <a:r>
              <a:rPr lang="en-US" b="1" dirty="0" smtClean="0"/>
              <a:t>Example</a:t>
            </a:r>
            <a:r>
              <a:rPr lang="en-US" dirty="0" smtClean="0"/>
              <a:t>:</a:t>
            </a:r>
          </a:p>
          <a:p>
            <a:pPr marL="225425" lvl="1" indent="0">
              <a:spcBef>
                <a:spcPts val="0"/>
              </a:spcBef>
              <a:buNone/>
            </a:pPr>
            <a:r>
              <a:rPr lang="en-US" sz="1800" dirty="0">
                <a:solidFill>
                  <a:srgbClr val="0066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dirty="0" smtClean="0">
                <a:solidFill>
                  <a:srgbClr val="0066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public </a:t>
            </a:r>
            <a:r>
              <a:rPr lang="en-US" sz="1800" dirty="0">
                <a:solidFill>
                  <a:srgbClr val="0066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void doPersonStuff()</a:t>
            </a:r>
          </a:p>
          <a:p>
            <a:pPr marL="225425" lvl="1" indent="0">
              <a:spcBef>
                <a:spcPts val="0"/>
              </a:spcBef>
              <a:buNone/>
            </a:pPr>
            <a:r>
              <a:rPr lang="en-US" sz="1800" dirty="0">
                <a:solidFill>
                  <a:srgbClr val="0066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{</a:t>
            </a:r>
          </a:p>
          <a:p>
            <a:pPr marL="225425" lvl="1" indent="0">
              <a:spcBef>
                <a:spcPts val="0"/>
              </a:spcBef>
              <a:buNone/>
            </a:pPr>
            <a:r>
              <a:rPr lang="en-US" sz="1800" dirty="0">
                <a:solidFill>
                  <a:srgbClr val="0066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</a:t>
            </a:r>
            <a:r>
              <a:rPr lang="en-US" sz="1800" dirty="0" smtClean="0">
                <a:solidFill>
                  <a:srgbClr val="0066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System.out.println</a:t>
            </a:r>
            <a:r>
              <a:rPr lang="en-US" sz="1800" dirty="0">
                <a:solidFill>
                  <a:srgbClr val="0066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("Pffff I need not go about mundane</a:t>
            </a:r>
            <a:r>
              <a:rPr lang="en-US" sz="1800" dirty="0" smtClean="0">
                <a:solidFill>
                  <a:srgbClr val="0066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"+</a:t>
            </a:r>
          </a:p>
          <a:p>
            <a:pPr marL="225425" lvl="1" indent="0">
              <a:spcBef>
                <a:spcPts val="0"/>
              </a:spcBef>
              <a:buNone/>
            </a:pPr>
            <a:r>
              <a:rPr lang="en-US" sz="1800" dirty="0">
                <a:solidFill>
                  <a:srgbClr val="0066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dirty="0" smtClean="0">
                <a:solidFill>
                  <a:srgbClr val="0066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                " niceties </a:t>
            </a:r>
            <a:r>
              <a:rPr lang="en-US" sz="1800" dirty="0">
                <a:solidFill>
                  <a:srgbClr val="0066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such as eating!");</a:t>
            </a:r>
          </a:p>
          <a:p>
            <a:pPr marL="225425" lvl="1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</a:p>
          <a:p>
            <a:pPr marL="225425" lvl="1" indent="0"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b="1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super.doPersonStuff</a:t>
            </a:r>
            <a:r>
              <a:rPr lang="en-US" sz="1800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();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6621137" y="5307078"/>
            <a:ext cx="2781300" cy="646671"/>
            <a:chOff x="6621137" y="5307078"/>
            <a:chExt cx="2781300" cy="646671"/>
          </a:xfrm>
        </p:grpSpPr>
        <p:sp>
          <p:nvSpPr>
            <p:cNvPr id="4" name="Right Brace 3"/>
            <p:cNvSpPr/>
            <p:nvPr/>
          </p:nvSpPr>
          <p:spPr bwMode="auto">
            <a:xfrm>
              <a:off x="6621137" y="5524106"/>
              <a:ext cx="495300" cy="212616"/>
            </a:xfrm>
            <a:prstGeom prst="rightBrace">
              <a:avLst/>
            </a:prstGeom>
            <a:ln w="38100">
              <a:solidFill>
                <a:srgbClr val="0066FF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srgbClr val="0066FF"/>
                </a:solidFill>
              </a:endParaRPr>
            </a:p>
          </p:txBody>
        </p:sp>
        <p:sp>
          <p:nvSpPr>
            <p:cNvPr id="34823" name="TextBox 4"/>
            <p:cNvSpPr txBox="1">
              <a:spLocks noChangeArrowheads="1"/>
            </p:cNvSpPr>
            <p:nvPr/>
          </p:nvSpPr>
          <p:spPr bwMode="auto">
            <a:xfrm>
              <a:off x="7116437" y="5307078"/>
              <a:ext cx="2286000" cy="646671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 b="1" dirty="0">
                  <a:solidFill>
                    <a:srgbClr val="0066FF"/>
                  </a:solidFill>
                </a:rPr>
                <a:t>Parent’s version of method</a:t>
              </a:r>
            </a:p>
          </p:txBody>
        </p:sp>
      </p:grpSp>
      <p:pic>
        <p:nvPicPr>
          <p:cNvPr id="8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8785"/>
          <a:stretch/>
        </p:blipFill>
        <p:spPr bwMode="auto">
          <a:xfrm>
            <a:off x="105020" y="5524106"/>
            <a:ext cx="6516117" cy="513137"/>
          </a:xfrm>
          <a:prstGeom prst="rect">
            <a:avLst/>
          </a:prstGeom>
          <a:noFill/>
          <a:ln w="38100">
            <a:solidFill>
              <a:srgbClr val="0066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434053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>
                <a:latin typeface="Consolas" pitchFamily="49" charset="0"/>
                <a:cs typeface="Consolas" pitchFamily="49" charset="0"/>
              </a:rPr>
              <a:t>Super</a:t>
            </a:r>
            <a:r>
              <a:rPr lang="en-US" altLang="en-US" dirty="0" smtClean="0">
                <a:cs typeface="Consolas" pitchFamily="49" charset="0"/>
              </a:rPr>
              <a:t> Keyword</a:t>
            </a:r>
            <a:r>
              <a:rPr lang="en-US" altLang="en-US" dirty="0" smtClean="0"/>
              <a:t>: When It’s Needed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You only need this keyword when accessing non-unique methods or attributes (exist in both the super and sub-classes).</a:t>
            </a:r>
          </a:p>
          <a:p>
            <a:endParaRPr lang="en-US" altLang="en-US" dirty="0" smtClean="0"/>
          </a:p>
          <a:p>
            <a:endParaRPr lang="en-US" altLang="en-US" dirty="0" smtClean="0"/>
          </a:p>
          <a:p>
            <a:endParaRPr lang="en-US" altLang="en-US" dirty="0" smtClean="0"/>
          </a:p>
          <a:p>
            <a:endParaRPr lang="en-US" altLang="en-US" dirty="0" smtClean="0"/>
          </a:p>
          <a:p>
            <a:endParaRPr lang="en-US" altLang="en-US" dirty="0" smtClean="0"/>
          </a:p>
          <a:p>
            <a:endParaRPr lang="en-US" altLang="en-US" dirty="0" smtClean="0"/>
          </a:p>
          <a:p>
            <a:pPr marL="0" indent="0">
              <a:buNone/>
            </a:pPr>
            <a:endParaRPr lang="en-US" altLang="en-US" dirty="0" smtClean="0"/>
          </a:p>
          <a:p>
            <a:r>
              <a:rPr lang="en-US" altLang="en-US" dirty="0" smtClean="0"/>
              <a:t>Without the super keyword then the sub-class will be accessed</a:t>
            </a:r>
          </a:p>
          <a:p>
            <a:pPr lvl="1"/>
            <a:endParaRPr lang="en-US" altLang="en-US" dirty="0" smtClean="0"/>
          </a:p>
          <a:p>
            <a:pPr lvl="1"/>
            <a:endParaRPr lang="en-US" altLang="en-US" dirty="0" smtClean="0"/>
          </a:p>
          <a:p>
            <a:pPr lvl="1"/>
            <a:endParaRPr lang="en-US" altLang="en-US" dirty="0" smtClean="0"/>
          </a:p>
          <a:p>
            <a:pPr lvl="1"/>
            <a:endParaRPr lang="en-US" altLang="en-US" dirty="0" smtClean="0"/>
          </a:p>
          <a:p>
            <a:pPr lvl="1"/>
            <a:endParaRPr lang="en-US" altLang="en-US" dirty="0" smtClean="0"/>
          </a:p>
        </p:txBody>
      </p:sp>
      <p:sp>
        <p:nvSpPr>
          <p:cNvPr id="4" name="Rectangle 3"/>
          <p:cNvSpPr/>
          <p:nvPr/>
        </p:nvSpPr>
        <p:spPr>
          <a:xfrm>
            <a:off x="838200" y="2323411"/>
            <a:ext cx="2133600" cy="800100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en-US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Person</a:t>
            </a:r>
          </a:p>
        </p:txBody>
      </p:sp>
      <p:sp>
        <p:nvSpPr>
          <p:cNvPr id="6" name="Rectangle 5"/>
          <p:cNvSpPr/>
          <p:nvPr/>
        </p:nvSpPr>
        <p:spPr>
          <a:xfrm>
            <a:off x="850900" y="2666311"/>
            <a:ext cx="1676400" cy="314325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spcBef>
                <a:spcPts val="600"/>
              </a:spcBef>
              <a:defRPr/>
            </a:pPr>
            <a:r>
              <a:rPr lang="en-US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en-US" sz="1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doPersonStuff()</a:t>
            </a:r>
            <a:endParaRPr lang="en-US" sz="14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7" name="Group 6"/>
          <p:cNvGrpSpPr>
            <a:grpSpLocks/>
          </p:cNvGrpSpPr>
          <p:nvPr/>
        </p:nvGrpSpPr>
        <p:grpSpPr bwMode="auto">
          <a:xfrm>
            <a:off x="812800" y="3899799"/>
            <a:ext cx="2133600" cy="977900"/>
            <a:chOff x="3390900" y="4546600"/>
            <a:chExt cx="2133600" cy="977900"/>
          </a:xfrm>
        </p:grpSpPr>
        <p:sp>
          <p:nvSpPr>
            <p:cNvPr id="8" name="Rectangle 7"/>
            <p:cNvSpPr/>
            <p:nvPr/>
          </p:nvSpPr>
          <p:spPr bwMode="auto">
            <a:xfrm>
              <a:off x="3390900" y="4546600"/>
              <a:ext cx="2133600" cy="977900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>
                <a:defRPr/>
              </a:pPr>
              <a:r>
                <a:rPr lang="en-US" sz="2000" dirty="0">
                  <a:solidFill>
                    <a:srgbClr val="0066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Hero</a:t>
              </a:r>
            </a:p>
          </p:txBody>
        </p:sp>
        <p:cxnSp>
          <p:nvCxnSpPr>
            <p:cNvPr id="9" name="Straight Connector 8"/>
            <p:cNvCxnSpPr/>
            <p:nvPr/>
          </p:nvCxnSpPr>
          <p:spPr bwMode="auto">
            <a:xfrm>
              <a:off x="3390900" y="5022850"/>
              <a:ext cx="21336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Group 9"/>
          <p:cNvGrpSpPr>
            <a:grpSpLocks/>
          </p:cNvGrpSpPr>
          <p:nvPr/>
        </p:nvGrpSpPr>
        <p:grpSpPr bwMode="auto">
          <a:xfrm>
            <a:off x="1733550" y="3150499"/>
            <a:ext cx="292100" cy="749300"/>
            <a:chOff x="4273550" y="4251325"/>
            <a:chExt cx="292100" cy="749300"/>
          </a:xfrm>
        </p:grpSpPr>
        <p:sp>
          <p:nvSpPr>
            <p:cNvPr id="11" name="Isosceles Triangle 10"/>
            <p:cNvSpPr/>
            <p:nvPr/>
          </p:nvSpPr>
          <p:spPr bwMode="auto">
            <a:xfrm>
              <a:off x="4273550" y="4251325"/>
              <a:ext cx="292100" cy="266700"/>
            </a:xfrm>
            <a:prstGeom prst="triangle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12" name="Straight Connector 11"/>
            <p:cNvCxnSpPr>
              <a:stCxn id="11" idx="3"/>
            </p:cNvCxnSpPr>
            <p:nvPr/>
          </p:nvCxnSpPr>
          <p:spPr bwMode="auto">
            <a:xfrm>
              <a:off x="4419600" y="4518025"/>
              <a:ext cx="0" cy="4826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Rectangle 12"/>
          <p:cNvSpPr/>
          <p:nvPr/>
        </p:nvSpPr>
        <p:spPr>
          <a:xfrm>
            <a:off x="850900" y="4388749"/>
            <a:ext cx="1676400" cy="314325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spcBef>
                <a:spcPts val="600"/>
              </a:spcBef>
              <a:defRPr/>
            </a:pPr>
            <a:r>
              <a:rPr lang="en-US" sz="1400" dirty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en-US" sz="1400" dirty="0" smtClean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doPersonStuff ()</a:t>
            </a:r>
            <a:endParaRPr lang="en-US" sz="1400" dirty="0">
              <a:solidFill>
                <a:srgbClr val="0066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 flipH="1">
            <a:off x="2216150" y="2823474"/>
            <a:ext cx="1905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4121149" y="2552011"/>
            <a:ext cx="3194051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dirty="0"/>
              <a:t>For a ‘Hero’ </a:t>
            </a:r>
            <a:r>
              <a:rPr lang="en-US" altLang="en-US" sz="1800" dirty="0" smtClean="0"/>
              <a:t>to access </a:t>
            </a:r>
            <a:r>
              <a:rPr lang="en-US" altLang="en-US" sz="1800" dirty="0"/>
              <a:t>super class method (use ‘super’) </a:t>
            </a:r>
            <a:r>
              <a:rPr lang="en-US" altLang="en-US" sz="1800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super.doPersonStuff()</a:t>
            </a:r>
            <a:endParaRPr lang="en-US" altLang="en-US" sz="1800" dirty="0">
              <a:solidFill>
                <a:srgbClr val="FF0000"/>
              </a:solidFill>
              <a:latin typeface="Consolas" pitchFamily="49" charset="0"/>
              <a:cs typeface="Consolas" pitchFamily="49" charset="0"/>
            </a:endParaRPr>
          </a:p>
        </p:txBody>
      </p:sp>
      <p:cxnSp>
        <p:nvCxnSpPr>
          <p:cNvPr id="18" name="Straight Arrow Connector 17"/>
          <p:cNvCxnSpPr/>
          <p:nvPr/>
        </p:nvCxnSpPr>
        <p:spPr>
          <a:xfrm flipH="1">
            <a:off x="2228850" y="4503049"/>
            <a:ext cx="1905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4133850" y="4231586"/>
            <a:ext cx="28194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dirty="0"/>
              <a:t>For a ‘Hero’ </a:t>
            </a:r>
            <a:r>
              <a:rPr lang="en-US" altLang="en-US" sz="1800" dirty="0" smtClean="0"/>
              <a:t>to access </a:t>
            </a:r>
            <a:r>
              <a:rPr lang="en-US" altLang="en-US" sz="1800" dirty="0"/>
              <a:t>this </a:t>
            </a:r>
            <a:r>
              <a:rPr lang="en-US" altLang="en-US" sz="1800" dirty="0" smtClean="0"/>
              <a:t>classes </a:t>
            </a:r>
            <a:r>
              <a:rPr lang="en-US" altLang="en-US" sz="1800" dirty="0"/>
              <a:t>version (no super keyword) </a:t>
            </a:r>
            <a:r>
              <a:rPr lang="en-US" altLang="en-US" sz="1800" dirty="0" smtClean="0"/>
              <a:t>  </a:t>
            </a:r>
            <a:r>
              <a:rPr lang="en-US" altLang="en-US" sz="1800" dirty="0" smtClean="0">
                <a:solidFill>
                  <a:srgbClr val="0066FF"/>
                </a:solidFill>
                <a:latin typeface="Consolas" pitchFamily="49" charset="0"/>
                <a:cs typeface="Consolas" pitchFamily="49" charset="0"/>
              </a:rPr>
              <a:t>doPersonStuff()</a:t>
            </a:r>
            <a:endParaRPr lang="en-US" altLang="en-US" sz="1800" dirty="0">
              <a:solidFill>
                <a:srgbClr val="0066FF"/>
              </a:solidFill>
              <a:latin typeface="Consolas" pitchFamily="49" charset="0"/>
              <a:cs typeface="Consolas" pitchFamily="49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838200" y="2666311"/>
            <a:ext cx="21336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68755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6" grpId="0" animBg="1"/>
      <p:bldP spid="13" grpId="0" animBg="1"/>
      <p:bldP spid="17" grpId="0"/>
      <p:bldP spid="19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>
                <a:latin typeface="Consolas" pitchFamily="49" charset="0"/>
                <a:cs typeface="Consolas" pitchFamily="49" charset="0"/>
              </a:rPr>
              <a:t>Super</a:t>
            </a:r>
            <a:r>
              <a:rPr lang="en-US" altLang="en-US" dirty="0" smtClean="0">
                <a:cs typeface="Consolas" pitchFamily="49" charset="0"/>
              </a:rPr>
              <a:t> Keyword</a:t>
            </a:r>
            <a:r>
              <a:rPr lang="en-US" altLang="en-US" dirty="0" smtClean="0"/>
              <a:t>: When It’s Not Needed</a:t>
            </a:r>
          </a:p>
        </p:txBody>
      </p:sp>
      <p:sp>
        <p:nvSpPr>
          <p:cNvPr id="368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If that method or attribute exists in only one class definition then there is no ambiguity.</a:t>
            </a:r>
          </a:p>
          <a:p>
            <a:endParaRPr lang="en-US" altLang="en-US" dirty="0" smtClean="0"/>
          </a:p>
        </p:txBody>
      </p:sp>
      <p:sp>
        <p:nvSpPr>
          <p:cNvPr id="4" name="Rectangle 3"/>
          <p:cNvSpPr/>
          <p:nvPr/>
        </p:nvSpPr>
        <p:spPr>
          <a:xfrm>
            <a:off x="742950" y="2133600"/>
            <a:ext cx="2133600" cy="800100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en-US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Person</a:t>
            </a:r>
          </a:p>
        </p:txBody>
      </p:sp>
      <p:sp>
        <p:nvSpPr>
          <p:cNvPr id="6" name="Rectangle 5"/>
          <p:cNvSpPr/>
          <p:nvPr/>
        </p:nvSpPr>
        <p:spPr>
          <a:xfrm>
            <a:off x="755650" y="2476500"/>
            <a:ext cx="1676400" cy="314325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spcBef>
                <a:spcPts val="600"/>
              </a:spcBef>
              <a:defRPr/>
            </a:pPr>
            <a:r>
              <a:rPr lang="en-US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en-US" sz="1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doPersonStuff ()</a:t>
            </a:r>
            <a:endParaRPr lang="en-US" sz="14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7" name="Group 6"/>
          <p:cNvGrpSpPr>
            <a:grpSpLocks/>
          </p:cNvGrpSpPr>
          <p:nvPr/>
        </p:nvGrpSpPr>
        <p:grpSpPr bwMode="auto">
          <a:xfrm>
            <a:off x="717550" y="3709988"/>
            <a:ext cx="2133600" cy="977900"/>
            <a:chOff x="3390900" y="4546600"/>
            <a:chExt cx="2133600" cy="977900"/>
          </a:xfrm>
        </p:grpSpPr>
        <p:sp>
          <p:nvSpPr>
            <p:cNvPr id="8" name="Rectangle 7"/>
            <p:cNvSpPr/>
            <p:nvPr/>
          </p:nvSpPr>
          <p:spPr bwMode="auto">
            <a:xfrm>
              <a:off x="3390900" y="4546600"/>
              <a:ext cx="2133600" cy="977900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>
                <a:defRPr/>
              </a:pPr>
              <a:r>
                <a:rPr lang="en-US" sz="2000" dirty="0">
                  <a:solidFill>
                    <a:srgbClr val="0066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Hero</a:t>
              </a:r>
            </a:p>
          </p:txBody>
        </p:sp>
        <p:cxnSp>
          <p:nvCxnSpPr>
            <p:cNvPr id="9" name="Straight Connector 8"/>
            <p:cNvCxnSpPr/>
            <p:nvPr/>
          </p:nvCxnSpPr>
          <p:spPr bwMode="auto">
            <a:xfrm>
              <a:off x="3390900" y="5022850"/>
              <a:ext cx="21336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Group 9"/>
          <p:cNvGrpSpPr>
            <a:grpSpLocks/>
          </p:cNvGrpSpPr>
          <p:nvPr/>
        </p:nvGrpSpPr>
        <p:grpSpPr bwMode="auto">
          <a:xfrm>
            <a:off x="1638300" y="2960688"/>
            <a:ext cx="292100" cy="749300"/>
            <a:chOff x="4273550" y="4251325"/>
            <a:chExt cx="292100" cy="749300"/>
          </a:xfrm>
        </p:grpSpPr>
        <p:sp>
          <p:nvSpPr>
            <p:cNvPr id="11" name="Isosceles Triangle 10"/>
            <p:cNvSpPr/>
            <p:nvPr/>
          </p:nvSpPr>
          <p:spPr bwMode="auto">
            <a:xfrm>
              <a:off x="4273550" y="4251325"/>
              <a:ext cx="292100" cy="266700"/>
            </a:xfrm>
            <a:prstGeom prst="triangle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12" name="Straight Connector 11"/>
            <p:cNvCxnSpPr>
              <a:stCxn id="11" idx="3"/>
            </p:cNvCxnSpPr>
            <p:nvPr/>
          </p:nvCxnSpPr>
          <p:spPr bwMode="auto">
            <a:xfrm>
              <a:off x="4419600" y="4518025"/>
              <a:ext cx="0" cy="4826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Rectangle 12"/>
          <p:cNvSpPr/>
          <p:nvPr/>
        </p:nvSpPr>
        <p:spPr>
          <a:xfrm>
            <a:off x="755650" y="4198938"/>
            <a:ext cx="1676400" cy="314325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spcBef>
                <a:spcPts val="600"/>
              </a:spcBef>
              <a:defRPr/>
            </a:pPr>
            <a:r>
              <a:rPr lang="en-US" sz="1400" dirty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+doHeroStuff ()</a:t>
            </a:r>
          </a:p>
        </p:txBody>
      </p:sp>
      <p:cxnSp>
        <p:nvCxnSpPr>
          <p:cNvPr id="14" name="Straight Arrow Connector 13"/>
          <p:cNvCxnSpPr/>
          <p:nvPr/>
        </p:nvCxnSpPr>
        <p:spPr>
          <a:xfrm flipH="1">
            <a:off x="2171700" y="2581275"/>
            <a:ext cx="1905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4076700" y="2309813"/>
            <a:ext cx="4090270" cy="13388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dirty="0"/>
              <a:t>For a ‘Hero’ </a:t>
            </a:r>
            <a:r>
              <a:rPr lang="en-US" altLang="en-US" sz="1800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doPersonStuff()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(No such method in class Hero to be confused with this method).</a:t>
            </a:r>
            <a:endParaRPr lang="en-US" altLang="en-US" sz="1800" dirty="0">
              <a:latin typeface="Consolas" pitchFamily="49" charset="0"/>
              <a:cs typeface="Consolas" pitchFamily="49" charset="0"/>
            </a:endParaRPr>
          </a:p>
        </p:txBody>
      </p:sp>
      <p:cxnSp>
        <p:nvCxnSpPr>
          <p:cNvPr id="16" name="Straight Arrow Connector 15"/>
          <p:cNvCxnSpPr/>
          <p:nvPr/>
        </p:nvCxnSpPr>
        <p:spPr>
          <a:xfrm flipH="1">
            <a:off x="2133600" y="4313238"/>
            <a:ext cx="1905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4038600" y="4041775"/>
            <a:ext cx="23622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dirty="0"/>
              <a:t>For a ‘Hero’  </a:t>
            </a:r>
            <a:r>
              <a:rPr lang="en-US" altLang="en-US" sz="1800" dirty="0">
                <a:solidFill>
                  <a:srgbClr val="0066FF"/>
                </a:solidFill>
                <a:latin typeface="Consolas" pitchFamily="49" charset="0"/>
                <a:cs typeface="Consolas" pitchFamily="49" charset="0"/>
              </a:rPr>
              <a:t>doHeroStuff()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742950" y="2476500"/>
            <a:ext cx="21336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19229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13" grpId="0" animBg="1"/>
      <p:bldP spid="15" grpId="0"/>
      <p:bldP spid="17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Something Especially Good?</a:t>
            </a:r>
          </a:p>
        </p:txBody>
      </p:sp>
      <p:sp>
        <p:nvSpPr>
          <p:cNvPr id="378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Note: There Is No </a:t>
            </a:r>
            <a:r>
              <a:rPr lang="en-US" altLang="en-US" dirty="0" smtClean="0">
                <a:latin typeface="Consolas" pitchFamily="49" charset="0"/>
                <a:cs typeface="Consolas" pitchFamily="49" charset="0"/>
              </a:rPr>
              <a:t>Super.Super</a:t>
            </a:r>
            <a:r>
              <a:rPr lang="en-US" altLang="en-US" dirty="0" smtClean="0"/>
              <a:t> In Java</a:t>
            </a:r>
          </a:p>
        </p:txBody>
      </p:sp>
    </p:spTree>
    <p:extLst>
      <p:ext uri="{BB962C8B-B14F-4D97-AF65-F5344CB8AC3E}">
        <p14:creationId xmlns:p14="http://schemas.microsoft.com/office/powerpoint/2010/main" val="53904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The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Super</a:t>
            </a:r>
            <a:r>
              <a:rPr lang="en-US" dirty="0" smtClean="0"/>
              <a:t> Keyword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b="1" dirty="0" smtClean="0"/>
              <a:t>Name of the folder containing the complete example</a:t>
            </a:r>
            <a:r>
              <a:rPr lang="en-US" altLang="en-US" dirty="0" smtClean="0"/>
              <a:t>:</a:t>
            </a:r>
            <a:r>
              <a:rPr lang="en-US" altLang="en-US" dirty="0"/>
              <a:t> </a:t>
            </a:r>
            <a:r>
              <a:rPr lang="en-US" altLang="en-US" dirty="0" smtClean="0">
                <a:latin typeface="Consolas" pitchFamily="49" charset="0"/>
                <a:cs typeface="Consolas" pitchFamily="49" charset="0"/>
              </a:rPr>
              <a:t>3super</a:t>
            </a:r>
          </a:p>
          <a:p>
            <a:pPr lvl="1"/>
            <a:endParaRPr lang="en-US" altLang="en-US" dirty="0">
              <a:latin typeface="Consolas" pitchFamily="49" charset="0"/>
              <a:cs typeface="Consolas" pitchFamily="49" charset="0"/>
            </a:endParaRPr>
          </a:p>
          <a:p>
            <a:pPr lvl="1"/>
            <a:r>
              <a:rPr lang="en-US" altLang="en-US" dirty="0" smtClean="0">
                <a:cs typeface="Consolas" pitchFamily="49" charset="0"/>
              </a:rPr>
              <a:t>Note: this example illustrated the use of the </a:t>
            </a:r>
            <a:r>
              <a:rPr lang="en-US" alt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super</a:t>
            </a:r>
            <a:r>
              <a:rPr lang="en-US" altLang="en-US" dirty="0" smtClean="0">
                <a:cs typeface="Consolas" pitchFamily="49" charset="0"/>
              </a:rPr>
              <a:t> keyword in conjunction with a method “</a:t>
            </a:r>
            <a:r>
              <a:rPr lang="en-US" alt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doPersonStuff</a:t>
            </a:r>
            <a:r>
              <a:rPr lang="en-US" altLang="en-US" dirty="0" smtClean="0">
                <a:cs typeface="Consolas" pitchFamily="49" charset="0"/>
              </a:rPr>
              <a:t>”.</a:t>
            </a:r>
          </a:p>
          <a:p>
            <a:pPr lvl="1"/>
            <a:r>
              <a:rPr lang="en-US" altLang="en-US" dirty="0" smtClean="0">
                <a:cs typeface="Consolas" pitchFamily="49" charset="0"/>
              </a:rPr>
              <a:t>As long as access permissions allow it, </a:t>
            </a:r>
            <a:r>
              <a:rPr lang="en-US" altLang="en-US" i="1" dirty="0" smtClean="0">
                <a:cs typeface="Consolas" pitchFamily="49" charset="0"/>
              </a:rPr>
              <a:t>any attribute or method in the super class can be accessed in the same way </a:t>
            </a:r>
            <a:r>
              <a:rPr lang="en-US" altLang="en-US" dirty="0" smtClean="0">
                <a:cs typeface="Consolas" pitchFamily="49" charset="0"/>
              </a:rPr>
              <a:t>using the ‘</a:t>
            </a:r>
            <a:r>
              <a:rPr lang="en-US" alt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super</a:t>
            </a:r>
            <a:r>
              <a:rPr lang="en-US" altLang="en-US" dirty="0" smtClean="0">
                <a:cs typeface="Consolas" pitchFamily="49" charset="0"/>
              </a:rPr>
              <a:t>’ keyword.</a:t>
            </a:r>
            <a:endParaRPr lang="en-US" altLang="en-US" dirty="0">
              <a:cs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2236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Hero</a:t>
            </a:r>
            <a:r>
              <a:rPr lang="en-US" dirty="0" smtClean="0"/>
              <a:t>: Using The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Super</a:t>
            </a:r>
            <a:r>
              <a:rPr lang="en-US" dirty="0" smtClean="0"/>
              <a:t> Keyword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noFill/>
          </a:ln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public class Hero extends Person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public void doPersonStuff()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solidFill>
                  <a:srgbClr val="0066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</a:t>
            </a:r>
            <a:r>
              <a:rPr lang="en-US" sz="1800" dirty="0" smtClean="0">
                <a:solidFill>
                  <a:srgbClr val="0066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sz="1800" b="1" dirty="0" smtClean="0">
                <a:solidFill>
                  <a:srgbClr val="0066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System.out.println</a:t>
            </a:r>
            <a:r>
              <a:rPr lang="en-US" sz="1800" b="1" dirty="0">
                <a:solidFill>
                  <a:srgbClr val="0066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("Pffff I need not go about mundane" +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>
                <a:solidFill>
                  <a:srgbClr val="0066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                  </a:t>
            </a:r>
            <a:r>
              <a:rPr lang="en-US" sz="1800" b="1" dirty="0" smtClean="0">
                <a:solidFill>
                  <a:srgbClr val="0066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" niceties </a:t>
            </a:r>
            <a:r>
              <a:rPr lang="en-US" sz="1800" b="1" dirty="0">
                <a:solidFill>
                  <a:srgbClr val="0066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such as eating!");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timeDelay();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super.</a:t>
            </a:r>
            <a:r>
              <a:rPr lang="en-US" sz="1800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doPersonStuff()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timeDelay();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>
                <a:solidFill>
                  <a:srgbClr val="0066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sz="1800" b="1" dirty="0" smtClean="0">
                <a:solidFill>
                  <a:srgbClr val="0066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Hero specific output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>
                <a:solidFill>
                  <a:srgbClr val="0066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b="1" dirty="0" smtClean="0">
                <a:solidFill>
                  <a:srgbClr val="0066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System.out.println</a:t>
            </a:r>
            <a:r>
              <a:rPr lang="en-US" sz="1800" b="1" dirty="0">
                <a:solidFill>
                  <a:srgbClr val="0066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("...well actually I do </a:t>
            </a:r>
            <a:r>
              <a:rPr lang="en-US" sz="1800" b="1" dirty="0" smtClean="0">
                <a:solidFill>
                  <a:srgbClr val="0066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:$");       </a:t>
            </a:r>
            <a:endParaRPr lang="en-US" sz="1800" b="1" dirty="0">
              <a:solidFill>
                <a:srgbClr val="0066FF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}</a:t>
            </a:r>
          </a:p>
          <a:p>
            <a:pPr marL="0" indent="0">
              <a:spcBef>
                <a:spcPts val="0"/>
              </a:spcBef>
              <a:buNone/>
            </a:pP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private 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void timeDelay()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final long DELAY_TIME = 1999999999;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for (long i = 0; i &lt;= DELAY_TIME; i++);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 marL="0" indent="0">
              <a:spcBef>
                <a:spcPts val="0"/>
              </a:spcBef>
              <a:buNone/>
            </a:pP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4" name="Freeform 3"/>
          <p:cNvSpPr/>
          <p:nvPr/>
        </p:nvSpPr>
        <p:spPr bwMode="auto">
          <a:xfrm>
            <a:off x="429658" y="3018621"/>
            <a:ext cx="1112703" cy="1941685"/>
          </a:xfrm>
          <a:custGeom>
            <a:avLst/>
            <a:gdLst>
              <a:gd name="connsiteX0" fmla="*/ 1112703 w 1112703"/>
              <a:gd name="connsiteY0" fmla="*/ 0 h 1594736"/>
              <a:gd name="connsiteX1" fmla="*/ 638978 w 1112703"/>
              <a:gd name="connsiteY1" fmla="*/ 22033 h 1594736"/>
              <a:gd name="connsiteX2" fmla="*/ 572877 w 1112703"/>
              <a:gd name="connsiteY2" fmla="*/ 55084 h 1594736"/>
              <a:gd name="connsiteX3" fmla="*/ 495759 w 1112703"/>
              <a:gd name="connsiteY3" fmla="*/ 66101 h 1594736"/>
              <a:gd name="connsiteX4" fmla="*/ 418641 w 1112703"/>
              <a:gd name="connsiteY4" fmla="*/ 99151 h 1594736"/>
              <a:gd name="connsiteX5" fmla="*/ 341523 w 1112703"/>
              <a:gd name="connsiteY5" fmla="*/ 176270 h 1594736"/>
              <a:gd name="connsiteX6" fmla="*/ 308472 w 1112703"/>
              <a:gd name="connsiteY6" fmla="*/ 198303 h 1594736"/>
              <a:gd name="connsiteX7" fmla="*/ 264405 w 1112703"/>
              <a:gd name="connsiteY7" fmla="*/ 264405 h 1594736"/>
              <a:gd name="connsiteX8" fmla="*/ 209320 w 1112703"/>
              <a:gd name="connsiteY8" fmla="*/ 330506 h 1594736"/>
              <a:gd name="connsiteX9" fmla="*/ 187287 w 1112703"/>
              <a:gd name="connsiteY9" fmla="*/ 429658 h 1594736"/>
              <a:gd name="connsiteX10" fmla="*/ 143219 w 1112703"/>
              <a:gd name="connsiteY10" fmla="*/ 473725 h 1594736"/>
              <a:gd name="connsiteX11" fmla="*/ 66101 w 1112703"/>
              <a:gd name="connsiteY11" fmla="*/ 572877 h 1594736"/>
              <a:gd name="connsiteX12" fmla="*/ 44067 w 1112703"/>
              <a:gd name="connsiteY12" fmla="*/ 605927 h 1594736"/>
              <a:gd name="connsiteX13" fmla="*/ 0 w 1112703"/>
              <a:gd name="connsiteY13" fmla="*/ 649995 h 1594736"/>
              <a:gd name="connsiteX14" fmla="*/ 22034 w 1112703"/>
              <a:gd name="connsiteY14" fmla="*/ 1068636 h 1594736"/>
              <a:gd name="connsiteX15" fmla="*/ 33050 w 1112703"/>
              <a:gd name="connsiteY15" fmla="*/ 1112703 h 1594736"/>
              <a:gd name="connsiteX16" fmla="*/ 55084 w 1112703"/>
              <a:gd name="connsiteY16" fmla="*/ 1145754 h 1594736"/>
              <a:gd name="connsiteX17" fmla="*/ 77118 w 1112703"/>
              <a:gd name="connsiteY17" fmla="*/ 1189821 h 1594736"/>
              <a:gd name="connsiteX18" fmla="*/ 121185 w 1112703"/>
              <a:gd name="connsiteY18" fmla="*/ 1255923 h 1594736"/>
              <a:gd name="connsiteX19" fmla="*/ 143219 w 1112703"/>
              <a:gd name="connsiteY19" fmla="*/ 1322024 h 1594736"/>
              <a:gd name="connsiteX20" fmla="*/ 154236 w 1112703"/>
              <a:gd name="connsiteY20" fmla="*/ 1355074 h 1594736"/>
              <a:gd name="connsiteX21" fmla="*/ 187287 w 1112703"/>
              <a:gd name="connsiteY21" fmla="*/ 1388125 h 1594736"/>
              <a:gd name="connsiteX22" fmla="*/ 209320 w 1112703"/>
              <a:gd name="connsiteY22" fmla="*/ 1421176 h 1594736"/>
              <a:gd name="connsiteX23" fmla="*/ 220337 w 1112703"/>
              <a:gd name="connsiteY23" fmla="*/ 1454226 h 1594736"/>
              <a:gd name="connsiteX24" fmla="*/ 253388 w 1112703"/>
              <a:gd name="connsiteY24" fmla="*/ 1476260 h 1594736"/>
              <a:gd name="connsiteX25" fmla="*/ 297455 w 1112703"/>
              <a:gd name="connsiteY25" fmla="*/ 1542361 h 1594736"/>
              <a:gd name="connsiteX26" fmla="*/ 363556 w 1112703"/>
              <a:gd name="connsiteY26" fmla="*/ 1586429 h 1594736"/>
              <a:gd name="connsiteX27" fmla="*/ 539826 w 1112703"/>
              <a:gd name="connsiteY27" fmla="*/ 1542361 h 15947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1112703" h="1594736">
                <a:moveTo>
                  <a:pt x="1112703" y="0"/>
                </a:moveTo>
                <a:lnTo>
                  <a:pt x="638978" y="22033"/>
                </a:lnTo>
                <a:cubicBezTo>
                  <a:pt x="586952" y="25426"/>
                  <a:pt x="622904" y="40076"/>
                  <a:pt x="572877" y="55084"/>
                </a:cubicBezTo>
                <a:cubicBezTo>
                  <a:pt x="548005" y="62546"/>
                  <a:pt x="521465" y="62429"/>
                  <a:pt x="495759" y="66101"/>
                </a:cubicBezTo>
                <a:cubicBezTo>
                  <a:pt x="472399" y="73888"/>
                  <a:pt x="437358" y="83837"/>
                  <a:pt x="418641" y="99151"/>
                </a:cubicBezTo>
                <a:cubicBezTo>
                  <a:pt x="390505" y="122172"/>
                  <a:pt x="371772" y="156105"/>
                  <a:pt x="341523" y="176270"/>
                </a:cubicBezTo>
                <a:lnTo>
                  <a:pt x="308472" y="198303"/>
                </a:lnTo>
                <a:cubicBezTo>
                  <a:pt x="289111" y="256385"/>
                  <a:pt x="310250" y="209390"/>
                  <a:pt x="264405" y="264405"/>
                </a:cubicBezTo>
                <a:cubicBezTo>
                  <a:pt x="187722" y="356425"/>
                  <a:pt x="305870" y="233956"/>
                  <a:pt x="209320" y="330506"/>
                </a:cubicBezTo>
                <a:cubicBezTo>
                  <a:pt x="208916" y="332524"/>
                  <a:pt x="191861" y="422340"/>
                  <a:pt x="187287" y="429658"/>
                </a:cubicBezTo>
                <a:cubicBezTo>
                  <a:pt x="176277" y="447274"/>
                  <a:pt x="156638" y="457867"/>
                  <a:pt x="143219" y="473725"/>
                </a:cubicBezTo>
                <a:cubicBezTo>
                  <a:pt x="116173" y="505688"/>
                  <a:pt x="89327" y="538039"/>
                  <a:pt x="66101" y="572877"/>
                </a:cubicBezTo>
                <a:cubicBezTo>
                  <a:pt x="58756" y="583894"/>
                  <a:pt x="52684" y="595874"/>
                  <a:pt x="44067" y="605927"/>
                </a:cubicBezTo>
                <a:cubicBezTo>
                  <a:pt x="30548" y="621700"/>
                  <a:pt x="14689" y="635306"/>
                  <a:pt x="0" y="649995"/>
                </a:cubicBezTo>
                <a:cubicBezTo>
                  <a:pt x="5800" y="835605"/>
                  <a:pt x="-7188" y="922521"/>
                  <a:pt x="22034" y="1068636"/>
                </a:cubicBezTo>
                <a:cubicBezTo>
                  <a:pt x="25003" y="1083483"/>
                  <a:pt x="27086" y="1098786"/>
                  <a:pt x="33050" y="1112703"/>
                </a:cubicBezTo>
                <a:cubicBezTo>
                  <a:pt x="38266" y="1124873"/>
                  <a:pt x="48515" y="1134258"/>
                  <a:pt x="55084" y="1145754"/>
                </a:cubicBezTo>
                <a:cubicBezTo>
                  <a:pt x="63232" y="1160013"/>
                  <a:pt x="68669" y="1175738"/>
                  <a:pt x="77118" y="1189821"/>
                </a:cubicBezTo>
                <a:cubicBezTo>
                  <a:pt x="90743" y="1212529"/>
                  <a:pt x="112811" y="1230801"/>
                  <a:pt x="121185" y="1255923"/>
                </a:cubicBezTo>
                <a:lnTo>
                  <a:pt x="143219" y="1322024"/>
                </a:lnTo>
                <a:cubicBezTo>
                  <a:pt x="146891" y="1333041"/>
                  <a:pt x="146025" y="1346863"/>
                  <a:pt x="154236" y="1355074"/>
                </a:cubicBezTo>
                <a:cubicBezTo>
                  <a:pt x="165253" y="1366091"/>
                  <a:pt x="177313" y="1376156"/>
                  <a:pt x="187287" y="1388125"/>
                </a:cubicBezTo>
                <a:cubicBezTo>
                  <a:pt x="195763" y="1398297"/>
                  <a:pt x="203399" y="1409333"/>
                  <a:pt x="209320" y="1421176"/>
                </a:cubicBezTo>
                <a:cubicBezTo>
                  <a:pt x="214513" y="1431563"/>
                  <a:pt x="213083" y="1445158"/>
                  <a:pt x="220337" y="1454226"/>
                </a:cubicBezTo>
                <a:cubicBezTo>
                  <a:pt x="228609" y="1464565"/>
                  <a:pt x="242371" y="1468915"/>
                  <a:pt x="253388" y="1476260"/>
                </a:cubicBezTo>
                <a:cubicBezTo>
                  <a:pt x="268077" y="1498294"/>
                  <a:pt x="275421" y="1527672"/>
                  <a:pt x="297455" y="1542361"/>
                </a:cubicBezTo>
                <a:lnTo>
                  <a:pt x="363556" y="1586429"/>
                </a:lnTo>
                <a:cubicBezTo>
                  <a:pt x="550822" y="1574725"/>
                  <a:pt x="539826" y="1634283"/>
                  <a:pt x="539826" y="1542361"/>
                </a:cubicBezTo>
              </a:path>
            </a:pathLst>
          </a:cu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0" name="Group 9"/>
          <p:cNvGrpSpPr/>
          <p:nvPr/>
        </p:nvGrpSpPr>
        <p:grpSpPr>
          <a:xfrm>
            <a:off x="4311956" y="2741675"/>
            <a:ext cx="4832044" cy="816159"/>
            <a:chOff x="4311956" y="2780476"/>
            <a:chExt cx="4832044" cy="816159"/>
          </a:xfrm>
        </p:grpSpPr>
        <p:sp>
          <p:nvSpPr>
            <p:cNvPr id="11" name="Freeform 10"/>
            <p:cNvSpPr/>
            <p:nvPr/>
          </p:nvSpPr>
          <p:spPr bwMode="auto">
            <a:xfrm>
              <a:off x="4311956" y="3131507"/>
              <a:ext cx="491319" cy="129869"/>
            </a:xfrm>
            <a:custGeom>
              <a:avLst/>
              <a:gdLst>
                <a:gd name="connsiteX0" fmla="*/ 0 w 583894"/>
                <a:gd name="connsiteY0" fmla="*/ 132202 h 143405"/>
                <a:gd name="connsiteX1" fmla="*/ 121186 w 583894"/>
                <a:gd name="connsiteY1" fmla="*/ 110169 h 143405"/>
                <a:gd name="connsiteX2" fmla="*/ 176270 w 583894"/>
                <a:gd name="connsiteY2" fmla="*/ 99152 h 143405"/>
                <a:gd name="connsiteX3" fmla="*/ 220338 w 583894"/>
                <a:gd name="connsiteY3" fmla="*/ 88135 h 143405"/>
                <a:gd name="connsiteX4" fmla="*/ 385591 w 583894"/>
                <a:gd name="connsiteY4" fmla="*/ 44067 h 143405"/>
                <a:gd name="connsiteX5" fmla="*/ 462709 w 583894"/>
                <a:gd name="connsiteY5" fmla="*/ 22034 h 143405"/>
                <a:gd name="connsiteX6" fmla="*/ 550844 w 583894"/>
                <a:gd name="connsiteY6" fmla="*/ 11017 h 143405"/>
                <a:gd name="connsiteX7" fmla="*/ 583894 w 583894"/>
                <a:gd name="connsiteY7" fmla="*/ 0 h 1434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83894" h="143405">
                  <a:moveTo>
                    <a:pt x="0" y="132202"/>
                  </a:moveTo>
                  <a:cubicBezTo>
                    <a:pt x="94477" y="151097"/>
                    <a:pt x="18293" y="147584"/>
                    <a:pt x="121186" y="110169"/>
                  </a:cubicBezTo>
                  <a:cubicBezTo>
                    <a:pt x="138784" y="103770"/>
                    <a:pt x="157991" y="103214"/>
                    <a:pt x="176270" y="99152"/>
                  </a:cubicBezTo>
                  <a:cubicBezTo>
                    <a:pt x="191051" y="95867"/>
                    <a:pt x="205649" y="91807"/>
                    <a:pt x="220338" y="88135"/>
                  </a:cubicBezTo>
                  <a:cubicBezTo>
                    <a:pt x="312080" y="26972"/>
                    <a:pt x="167714" y="116688"/>
                    <a:pt x="385591" y="44067"/>
                  </a:cubicBezTo>
                  <a:cubicBezTo>
                    <a:pt x="411784" y="35336"/>
                    <a:pt x="435045" y="26645"/>
                    <a:pt x="462709" y="22034"/>
                  </a:cubicBezTo>
                  <a:cubicBezTo>
                    <a:pt x="491913" y="17167"/>
                    <a:pt x="521466" y="14689"/>
                    <a:pt x="550844" y="11017"/>
                  </a:cubicBezTo>
                  <a:lnTo>
                    <a:pt x="583894" y="0"/>
                  </a:lnTo>
                </a:path>
              </a:pathLst>
            </a:custGeom>
            <a:noFill/>
            <a:ln w="381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triangle"/>
            </a:ln>
            <a:effectLst/>
          </p:spPr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12" name="Picture 11"/>
            <p:cNvPicPr>
              <a:picLocks noChangeAspect="1"/>
            </p:cNvPicPr>
            <p:nvPr/>
          </p:nvPicPr>
          <p:blipFill rotWithShape="1">
            <a:blip r:embed="rId3"/>
            <a:srcRect r="4596"/>
            <a:stretch/>
          </p:blipFill>
          <p:spPr>
            <a:xfrm>
              <a:off x="4803275" y="2782711"/>
              <a:ext cx="4340725" cy="813924"/>
            </a:xfrm>
            <a:prstGeom prst="rect">
              <a:avLst/>
            </a:prstGeom>
            <a:ln w="38100">
              <a:solidFill>
                <a:srgbClr val="FF0000"/>
              </a:solidFill>
            </a:ln>
          </p:spPr>
        </p:pic>
        <p:sp>
          <p:nvSpPr>
            <p:cNvPr id="13" name="Rectangle 12"/>
            <p:cNvSpPr/>
            <p:nvPr/>
          </p:nvSpPr>
          <p:spPr bwMode="auto">
            <a:xfrm>
              <a:off x="6774007" y="2780476"/>
              <a:ext cx="1889535" cy="238145"/>
            </a:xfrm>
            <a:prstGeom prst="rect">
              <a:avLst/>
            </a:prstGeom>
            <a:noFill/>
            <a:ln w="38100" cap="flat" cmpd="sng" algn="ctr">
              <a:noFill/>
              <a:prstDash val="solid"/>
              <a:round/>
              <a:headEnd type="none" w="sm" len="sm"/>
              <a:tailEnd type="none"/>
            </a:ln>
            <a:effectLst/>
          </p:spPr>
          <p:txBody>
            <a:bodyPr rtlCol="0" anchor="t" anchorCtr="0"/>
            <a:lstStyle/>
            <a:p>
              <a:pPr algn="ctr"/>
              <a:r>
                <a:rPr lang="en-CA" sz="1600" dirty="0" smtClean="0">
                  <a:solidFill>
                    <a:schemeClr val="bg1">
                      <a:lumMod val="20000"/>
                      <a:lumOff val="80000"/>
                    </a:schemeClr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For any Person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62159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The Super Keyword Again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fourth example illustrates the use of this keyword with the constructor and the (new to this example)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toString()</a:t>
            </a:r>
            <a:r>
              <a:rPr lang="en-US" dirty="0" smtClean="0"/>
              <a:t> method</a:t>
            </a:r>
          </a:p>
          <a:p>
            <a:r>
              <a:rPr lang="en-US" dirty="0" smtClean="0"/>
              <a:t>Note how the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toString() </a:t>
            </a:r>
            <a:r>
              <a:rPr lang="en-US" dirty="0" smtClean="0"/>
              <a:t>method delegates some behavior to the parent class and implements some of the behaviors in the child class.</a:t>
            </a:r>
          </a:p>
          <a:p>
            <a:r>
              <a:rPr lang="en-US" altLang="en-US" b="1" dirty="0"/>
              <a:t>Name of the folder containing the complete example </a:t>
            </a:r>
            <a:r>
              <a:rPr lang="en-US" altLang="en-US" dirty="0" smtClean="0"/>
              <a:t>: </a:t>
            </a:r>
            <a:r>
              <a:rPr lang="en-US" altLang="en-US" dirty="0" smtClean="0">
                <a:latin typeface="Consolas" pitchFamily="49" charset="0"/>
                <a:cs typeface="Consolas" pitchFamily="49" charset="0"/>
              </a:rPr>
              <a:t>4superConstructors</a:t>
            </a:r>
            <a:endParaRPr lang="en-US" altLang="en-US" dirty="0">
              <a:latin typeface="Consolas" pitchFamily="49" charset="0"/>
              <a:cs typeface="Consolas" pitchFamily="49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6247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Person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public 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class 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Person {</a:t>
            </a: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private int age;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public Person()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age = 0;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}</a:t>
            </a:r>
          </a:p>
          <a:p>
            <a:pPr marL="0" indent="0">
              <a:spcBef>
                <a:spcPts val="0"/>
              </a:spcBef>
              <a:buNone/>
            </a:pPr>
            <a:endParaRPr lang="en-US" sz="18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public Person(int anAge)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age = anAge;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}</a:t>
            </a:r>
          </a:p>
          <a:p>
            <a:pPr marL="0" indent="0">
              <a:spcBef>
                <a:spcPts val="0"/>
              </a:spcBef>
              <a:buNone/>
            </a:pPr>
            <a:endParaRPr lang="en-US" sz="18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public void doPersonStuff()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System.out.println("Eat, sleep, drink, execrate, be" +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              " fruitful");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}</a:t>
            </a:r>
          </a:p>
        </p:txBody>
      </p:sp>
    </p:spTree>
    <p:extLst>
      <p:ext uri="{BB962C8B-B14F-4D97-AF65-F5344CB8AC3E}">
        <p14:creationId xmlns:p14="http://schemas.microsoft.com/office/powerpoint/2010/main" val="2208781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Person</a:t>
            </a:r>
            <a:r>
              <a:rPr lang="en-US" dirty="0" smtClean="0">
                <a:cs typeface="Consolas" panose="020B0609020204030204" pitchFamily="49" charset="0"/>
              </a:rPr>
              <a:t>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sz="1800" b="1" dirty="0" smtClean="0">
                <a:solidFill>
                  <a:srgbClr val="0066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//NEW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  public </a:t>
            </a:r>
            <a:r>
              <a:rPr lang="en-US" sz="1800" b="1" dirty="0">
                <a:latin typeface="Consolas" panose="020B0609020204030204" pitchFamily="49" charset="0"/>
                <a:cs typeface="Consolas" panose="020B0609020204030204" pitchFamily="49" charset="0"/>
              </a:rPr>
              <a:t>String toString()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>
                <a:latin typeface="Consolas" panose="020B0609020204030204" pitchFamily="49" charset="0"/>
                <a:cs typeface="Consolas" panose="020B0609020204030204" pitchFamily="49" charset="0"/>
              </a:rPr>
              <a:t>  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>
                <a:latin typeface="Consolas" panose="020B0609020204030204" pitchFamily="49" charset="0"/>
                <a:cs typeface="Consolas" panose="020B0609020204030204" pitchFamily="49" charset="0"/>
              </a:rPr>
              <a:t>       String s = "";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>
                <a:latin typeface="Consolas" panose="020B0609020204030204" pitchFamily="49" charset="0"/>
                <a:cs typeface="Consolas" panose="020B0609020204030204" pitchFamily="49" charset="0"/>
              </a:rPr>
              <a:t>       s = s + "Age of the person: " + age;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>
                <a:latin typeface="Consolas" panose="020B0609020204030204" pitchFamily="49" charset="0"/>
                <a:cs typeface="Consolas" panose="020B0609020204030204" pitchFamily="49" charset="0"/>
              </a:rPr>
              <a:t>       return(s);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>
                <a:latin typeface="Consolas" panose="020B0609020204030204" pitchFamily="49" charset="0"/>
                <a:cs typeface="Consolas" panose="020B0609020204030204" pitchFamily="49" charset="0"/>
              </a:rPr>
              <a:t> 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 marL="0" indent="0">
              <a:spcBef>
                <a:spcPts val="0"/>
              </a:spcBef>
              <a:buNone/>
            </a:pP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9983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Class </a:t>
            </a:r>
            <a:r>
              <a:rPr lang="en-US" altLang="en-US" dirty="0" smtClean="0">
                <a:latin typeface="Consolas" pitchFamily="49" charset="0"/>
                <a:cs typeface="Consolas" pitchFamily="49" charset="0"/>
              </a:rPr>
              <a:t>Hero: Using </a:t>
            </a:r>
            <a:r>
              <a:rPr lang="en-US" altLang="en-US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Super()</a:t>
            </a:r>
          </a:p>
        </p:txBody>
      </p:sp>
      <p:sp>
        <p:nvSpPr>
          <p:cNvPr id="430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buFont typeface="Arial" charset="0"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public class Hero extends Person</a:t>
            </a:r>
          </a:p>
          <a:p>
            <a:pPr marL="0" indent="0">
              <a:spcBef>
                <a:spcPts val="0"/>
              </a:spcBef>
              <a:buFont typeface="Arial" charset="0"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{</a:t>
            </a:r>
          </a:p>
          <a:p>
            <a:pPr marL="0" indent="0">
              <a:spcBef>
                <a:spcPts val="0"/>
              </a:spcBef>
              <a:buFont typeface="Arial" charset="0"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    private int heroicCount;</a:t>
            </a:r>
          </a:p>
          <a:p>
            <a:pPr marL="0" indent="0">
              <a:spcBef>
                <a:spcPts val="0"/>
              </a:spcBef>
              <a:buFont typeface="Arial" charset="0"/>
              <a:buNone/>
            </a:pPr>
            <a:endParaRPr lang="en-US" altLang="en-US" sz="1800" dirty="0" smtClean="0">
              <a:latin typeface="Consolas" pitchFamily="49" charset="0"/>
              <a:cs typeface="Consolas" pitchFamily="49" charset="0"/>
            </a:endParaRPr>
          </a:p>
          <a:p>
            <a:pPr marL="0" indent="0">
              <a:spcBef>
                <a:spcPts val="0"/>
              </a:spcBef>
              <a:buFont typeface="Arial" charset="0"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    public Hero() {</a:t>
            </a:r>
          </a:p>
          <a:p>
            <a:pPr marL="0" indent="0">
              <a:spcBef>
                <a:spcPts val="0"/>
              </a:spcBef>
              <a:buFont typeface="Arial" charset="0"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        </a:t>
            </a:r>
            <a:r>
              <a:rPr lang="en-US" altLang="en-US" sz="1800" b="1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super()</a:t>
            </a: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 marL="0" indent="0">
              <a:spcBef>
                <a:spcPts val="0"/>
              </a:spcBef>
              <a:buFont typeface="Arial" charset="0"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        heroicCount = 0;</a:t>
            </a:r>
          </a:p>
          <a:p>
            <a:pPr marL="0" indent="0">
              <a:spcBef>
                <a:spcPts val="0"/>
              </a:spcBef>
              <a:buFont typeface="Arial" charset="0"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    }</a:t>
            </a:r>
          </a:p>
          <a:p>
            <a:pPr marL="0" indent="0">
              <a:spcBef>
                <a:spcPts val="0"/>
              </a:spcBef>
              <a:buFont typeface="Arial" charset="0"/>
              <a:buNone/>
            </a:pPr>
            <a:endParaRPr lang="en-US" altLang="en-US" sz="1800" dirty="0" smtClean="0">
              <a:latin typeface="Consolas" pitchFamily="49" charset="0"/>
              <a:cs typeface="Consolas" pitchFamily="49" charset="0"/>
            </a:endParaRPr>
          </a:p>
          <a:p>
            <a:pPr marL="0" indent="0">
              <a:spcBef>
                <a:spcPts val="0"/>
              </a:spcBef>
              <a:buFont typeface="Arial" charset="0"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    public Hero(int anAge) {</a:t>
            </a:r>
          </a:p>
          <a:p>
            <a:pPr marL="0" indent="0">
              <a:spcBef>
                <a:spcPts val="0"/>
              </a:spcBef>
              <a:buFont typeface="Arial" charset="0"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        </a:t>
            </a:r>
            <a:r>
              <a:rPr lang="en-US" altLang="en-US" sz="1800" b="1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super(anAge)</a:t>
            </a: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 marL="0" indent="0">
              <a:spcBef>
                <a:spcPts val="0"/>
              </a:spcBef>
              <a:buFont typeface="Arial" charset="0"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        heroicCount = 0;</a:t>
            </a:r>
          </a:p>
          <a:p>
            <a:pPr marL="0" indent="0">
              <a:spcBef>
                <a:spcPts val="0"/>
              </a:spcBef>
              <a:buFont typeface="Arial" charset="0"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    }</a:t>
            </a:r>
          </a:p>
          <a:p>
            <a:pPr marL="0" indent="0">
              <a:spcBef>
                <a:spcPts val="0"/>
              </a:spcBef>
              <a:buFont typeface="Arial" charset="0"/>
              <a:buNone/>
            </a:pPr>
            <a:endParaRPr lang="en-US" altLang="en-US" sz="1800" dirty="0" smtClean="0">
              <a:latin typeface="Consolas" pitchFamily="49" charset="0"/>
              <a:cs typeface="Consolas" pitchFamily="49" charset="0"/>
            </a:endParaRPr>
          </a:p>
          <a:p>
            <a:pPr marL="0" indent="0">
              <a:spcBef>
                <a:spcPts val="0"/>
              </a:spcBef>
              <a:buFont typeface="Arial" charset="0"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    public void doHeroStuff() {</a:t>
            </a:r>
          </a:p>
          <a:p>
            <a:pPr marL="0" indent="0">
              <a:spcBef>
                <a:spcPts val="0"/>
              </a:spcBef>
              <a:buFont typeface="Arial" charset="0"/>
              <a:buNone/>
            </a:pPr>
            <a:r>
              <a:rPr lang="en-US" altLang="en-US" sz="18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       ...</a:t>
            </a:r>
          </a:p>
          <a:p>
            <a:pPr marL="0" indent="0">
              <a:spcBef>
                <a:spcPts val="0"/>
              </a:spcBef>
              <a:buFont typeface="Arial" charset="0"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        heroicCount++;</a:t>
            </a:r>
          </a:p>
          <a:p>
            <a:pPr marL="0" indent="0">
              <a:spcBef>
                <a:spcPts val="0"/>
              </a:spcBef>
              <a:buFont typeface="Arial" charset="0"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    }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2566930" y="1219200"/>
            <a:ext cx="5522970" cy="1468916"/>
            <a:chOff x="2566930" y="1219200"/>
            <a:chExt cx="5522970" cy="1468916"/>
          </a:xfrm>
        </p:grpSpPr>
        <p:sp>
          <p:nvSpPr>
            <p:cNvPr id="43012" name="Rectangle 3"/>
            <p:cNvSpPr>
              <a:spLocks noChangeArrowheads="1"/>
            </p:cNvSpPr>
            <p:nvPr/>
          </p:nvSpPr>
          <p:spPr bwMode="auto">
            <a:xfrm>
              <a:off x="5486400" y="1219200"/>
              <a:ext cx="2603500" cy="1200150"/>
            </a:xfrm>
            <a:prstGeom prst="rect">
              <a:avLst/>
            </a:prstGeom>
            <a:noFill/>
            <a:ln w="9525">
              <a:solidFill>
                <a:srgbClr val="FF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 dirty="0">
                  <a:latin typeface="Consolas" pitchFamily="49" charset="0"/>
                  <a:cs typeface="Consolas" pitchFamily="49" charset="0"/>
                </a:rPr>
                <a:t> public Person() {</a:t>
              </a:r>
            </a:p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 dirty="0">
                  <a:latin typeface="Consolas" pitchFamily="49" charset="0"/>
                  <a:cs typeface="Consolas" pitchFamily="49" charset="0"/>
                </a:rPr>
                <a:t>        age = 0;</a:t>
              </a:r>
            </a:p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 dirty="0">
                  <a:latin typeface="Consolas" pitchFamily="49" charset="0"/>
                  <a:cs typeface="Consolas" pitchFamily="49" charset="0"/>
                </a:rPr>
                <a:t>    }</a:t>
              </a:r>
              <a:endParaRPr lang="en-US" altLang="en-US" sz="1800" dirty="0"/>
            </a:p>
          </p:txBody>
        </p:sp>
        <p:cxnSp>
          <p:nvCxnSpPr>
            <p:cNvPr id="6" name="Straight Arrow Connector 5"/>
            <p:cNvCxnSpPr>
              <a:endCxn id="43012" idx="1"/>
            </p:cNvCxnSpPr>
            <p:nvPr/>
          </p:nvCxnSpPr>
          <p:spPr>
            <a:xfrm flipV="1">
              <a:off x="2566930" y="1819275"/>
              <a:ext cx="2919470" cy="868841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Group 4"/>
          <p:cNvGrpSpPr/>
          <p:nvPr/>
        </p:nvGrpSpPr>
        <p:grpSpPr>
          <a:xfrm>
            <a:off x="3200400" y="3209925"/>
            <a:ext cx="5715000" cy="1200150"/>
            <a:chOff x="3200400" y="3209925"/>
            <a:chExt cx="5715000" cy="1200150"/>
          </a:xfrm>
        </p:grpSpPr>
        <p:sp>
          <p:nvSpPr>
            <p:cNvPr id="43014" name="Rectangle 6"/>
            <p:cNvSpPr>
              <a:spLocks noChangeArrowheads="1"/>
            </p:cNvSpPr>
            <p:nvPr/>
          </p:nvSpPr>
          <p:spPr bwMode="auto">
            <a:xfrm>
              <a:off x="5257800" y="3209925"/>
              <a:ext cx="3657600" cy="1200150"/>
            </a:xfrm>
            <a:prstGeom prst="rect">
              <a:avLst/>
            </a:prstGeom>
            <a:noFill/>
            <a:ln w="9525">
              <a:solidFill>
                <a:srgbClr val="FF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 dirty="0">
                  <a:latin typeface="Consolas" pitchFamily="49" charset="0"/>
                  <a:cs typeface="Consolas" pitchFamily="49" charset="0"/>
                </a:rPr>
                <a:t> public Person(int anAge) {</a:t>
              </a:r>
            </a:p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 dirty="0">
                  <a:latin typeface="Consolas" pitchFamily="49" charset="0"/>
                  <a:cs typeface="Consolas" pitchFamily="49" charset="0"/>
                </a:rPr>
                <a:t>        age = anAge;</a:t>
              </a:r>
            </a:p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 dirty="0">
                  <a:latin typeface="Consolas" pitchFamily="49" charset="0"/>
                  <a:cs typeface="Consolas" pitchFamily="49" charset="0"/>
                </a:rPr>
                <a:t>    }</a:t>
              </a:r>
              <a:endParaRPr lang="en-US" altLang="en-US" sz="1800" dirty="0"/>
            </a:p>
          </p:txBody>
        </p:sp>
        <p:cxnSp>
          <p:nvCxnSpPr>
            <p:cNvPr id="8" name="Straight Arrow Connector 7"/>
            <p:cNvCxnSpPr/>
            <p:nvPr/>
          </p:nvCxnSpPr>
          <p:spPr>
            <a:xfrm flipV="1">
              <a:off x="3200400" y="3981450"/>
              <a:ext cx="2057400" cy="94791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67681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dirty="0" smtClean="0"/>
              <a:t>A New Type Of Association: </a:t>
            </a:r>
            <a:r>
              <a:rPr lang="en-US" altLang="en-US" sz="3200" b="1" dirty="0" smtClean="0">
                <a:solidFill>
                  <a:srgbClr val="00B050"/>
                </a:solidFill>
              </a:rPr>
              <a:t>Is-A</a:t>
            </a:r>
            <a:r>
              <a:rPr lang="en-US" altLang="en-US" sz="3200" dirty="0" smtClean="0"/>
              <a:t> (</a:t>
            </a:r>
            <a:r>
              <a:rPr lang="en-US" altLang="en-US" sz="3200" b="1" dirty="0" smtClean="0">
                <a:solidFill>
                  <a:srgbClr val="00B050"/>
                </a:solidFill>
              </a:rPr>
              <a:t>Inheritance</a:t>
            </a:r>
            <a:r>
              <a:rPr lang="en-US" altLang="en-US" sz="3200" dirty="0" smtClean="0"/>
              <a:t>)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06400" y="1306905"/>
            <a:ext cx="8293100" cy="4749800"/>
          </a:xfrm>
        </p:spPr>
        <p:txBody>
          <a:bodyPr/>
          <a:lstStyle/>
          <a:p>
            <a:pPr marL="114300" indent="-114300">
              <a:tabLst>
                <a:tab pos="476250" algn="l"/>
              </a:tabLst>
            </a:pPr>
            <a:r>
              <a:rPr lang="en-US" altLang="en-US" sz="2400" dirty="0" smtClean="0"/>
              <a:t>An inheritance relation exists between two classes if one class is a more specific variant type of another class</a:t>
            </a:r>
          </a:p>
          <a:p>
            <a:pPr marL="114300" indent="-114300">
              <a:tabLst>
                <a:tab pos="476250" algn="l"/>
              </a:tabLst>
            </a:pPr>
            <a:endParaRPr lang="en-US" altLang="en-US" sz="2400" dirty="0" smtClean="0"/>
          </a:p>
        </p:txBody>
      </p:sp>
      <p:sp>
        <p:nvSpPr>
          <p:cNvPr id="5124" name="Rectangle 17"/>
          <p:cNvSpPr>
            <a:spLocks noChangeArrowheads="1"/>
          </p:cNvSpPr>
          <p:nvPr/>
        </p:nvSpPr>
        <p:spPr bwMode="auto">
          <a:xfrm>
            <a:off x="3860800" y="2362200"/>
            <a:ext cx="1384300" cy="5207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altLang="en-US" sz="1800" b="1" dirty="0"/>
              <a:t>Vehicle</a:t>
            </a:r>
          </a:p>
        </p:txBody>
      </p:sp>
      <p:sp>
        <p:nvSpPr>
          <p:cNvPr id="5125" name="Rectangle 19"/>
          <p:cNvSpPr>
            <a:spLocks noChangeArrowheads="1"/>
          </p:cNvSpPr>
          <p:nvPr/>
        </p:nvSpPr>
        <p:spPr bwMode="auto">
          <a:xfrm>
            <a:off x="546100" y="3975100"/>
            <a:ext cx="1384300" cy="5207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altLang="en-US" sz="1800" b="1" dirty="0"/>
              <a:t>Motorcycle</a:t>
            </a:r>
          </a:p>
        </p:txBody>
      </p:sp>
      <p:sp>
        <p:nvSpPr>
          <p:cNvPr id="5126" name="Rectangle 20"/>
          <p:cNvSpPr>
            <a:spLocks noChangeArrowheads="1"/>
          </p:cNvSpPr>
          <p:nvPr/>
        </p:nvSpPr>
        <p:spPr bwMode="auto">
          <a:xfrm>
            <a:off x="5943600" y="4013200"/>
            <a:ext cx="1384300" cy="5207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altLang="en-US" sz="1800" b="1" dirty="0"/>
              <a:t>Bus</a:t>
            </a:r>
          </a:p>
        </p:txBody>
      </p:sp>
      <p:sp>
        <p:nvSpPr>
          <p:cNvPr id="5127" name="Rectangle 21"/>
          <p:cNvSpPr>
            <a:spLocks noChangeArrowheads="1"/>
          </p:cNvSpPr>
          <p:nvPr/>
        </p:nvSpPr>
        <p:spPr bwMode="auto">
          <a:xfrm>
            <a:off x="2857500" y="4000500"/>
            <a:ext cx="1384300" cy="5207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altLang="en-US" sz="1800" b="1" dirty="0"/>
              <a:t>Car</a:t>
            </a:r>
          </a:p>
        </p:txBody>
      </p:sp>
      <p:sp>
        <p:nvSpPr>
          <p:cNvPr id="5128" name="Rectangle 22"/>
          <p:cNvSpPr>
            <a:spLocks noChangeArrowheads="1"/>
          </p:cNvSpPr>
          <p:nvPr/>
        </p:nvSpPr>
        <p:spPr bwMode="auto">
          <a:xfrm>
            <a:off x="5740400" y="5651500"/>
            <a:ext cx="1384300" cy="5207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altLang="en-US" sz="1800" b="1" dirty="0"/>
              <a:t>Mini</a:t>
            </a:r>
          </a:p>
        </p:txBody>
      </p:sp>
      <p:sp>
        <p:nvSpPr>
          <p:cNvPr id="5129" name="Rectangle 23"/>
          <p:cNvSpPr>
            <a:spLocks noChangeArrowheads="1"/>
          </p:cNvSpPr>
          <p:nvPr/>
        </p:nvSpPr>
        <p:spPr bwMode="auto">
          <a:xfrm>
            <a:off x="7480300" y="5626100"/>
            <a:ext cx="1384300" cy="5207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altLang="en-US" sz="1800" b="1" dirty="0"/>
              <a:t>Full sized</a:t>
            </a:r>
          </a:p>
        </p:txBody>
      </p:sp>
      <p:sp>
        <p:nvSpPr>
          <p:cNvPr id="5130" name="Rectangle 24"/>
          <p:cNvSpPr>
            <a:spLocks noChangeArrowheads="1"/>
          </p:cNvSpPr>
          <p:nvPr/>
        </p:nvSpPr>
        <p:spPr bwMode="auto">
          <a:xfrm>
            <a:off x="1485900" y="5638800"/>
            <a:ext cx="1384300" cy="5207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altLang="en-US" sz="1800" b="1" dirty="0"/>
              <a:t>SUV</a:t>
            </a:r>
          </a:p>
        </p:txBody>
      </p:sp>
      <p:sp>
        <p:nvSpPr>
          <p:cNvPr id="5131" name="Rectangle 25"/>
          <p:cNvSpPr>
            <a:spLocks noChangeArrowheads="1"/>
          </p:cNvSpPr>
          <p:nvPr/>
        </p:nvSpPr>
        <p:spPr bwMode="auto">
          <a:xfrm>
            <a:off x="3479800" y="5638800"/>
            <a:ext cx="1384300" cy="5207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altLang="en-US" sz="1800" b="1" dirty="0"/>
              <a:t>Sports car</a:t>
            </a:r>
          </a:p>
        </p:txBody>
      </p:sp>
      <p:cxnSp>
        <p:nvCxnSpPr>
          <p:cNvPr id="5132" name="AutoShape 26"/>
          <p:cNvCxnSpPr>
            <a:cxnSpLocks noChangeShapeType="1"/>
            <a:stCxn id="5124" idx="2"/>
            <a:endCxn id="5125" idx="0"/>
          </p:cNvCxnSpPr>
          <p:nvPr/>
        </p:nvCxnSpPr>
        <p:spPr bwMode="auto">
          <a:xfrm flipH="1">
            <a:off x="1238250" y="2901950"/>
            <a:ext cx="3314700" cy="105410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33" name="AutoShape 27"/>
          <p:cNvCxnSpPr>
            <a:cxnSpLocks noChangeShapeType="1"/>
            <a:stCxn id="5124" idx="2"/>
            <a:endCxn id="5127" idx="0"/>
          </p:cNvCxnSpPr>
          <p:nvPr/>
        </p:nvCxnSpPr>
        <p:spPr bwMode="auto">
          <a:xfrm flipH="1">
            <a:off x="3549650" y="2901950"/>
            <a:ext cx="1003300" cy="107950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34" name="AutoShape 28"/>
          <p:cNvCxnSpPr>
            <a:cxnSpLocks noChangeShapeType="1"/>
            <a:stCxn id="5124" idx="2"/>
            <a:endCxn id="5126" idx="0"/>
          </p:cNvCxnSpPr>
          <p:nvPr/>
        </p:nvCxnSpPr>
        <p:spPr bwMode="auto">
          <a:xfrm>
            <a:off x="4552950" y="2901950"/>
            <a:ext cx="2082800" cy="109220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35" name="AutoShape 29"/>
          <p:cNvCxnSpPr>
            <a:cxnSpLocks noChangeShapeType="1"/>
            <a:stCxn id="5127" idx="2"/>
            <a:endCxn id="5130" idx="0"/>
          </p:cNvCxnSpPr>
          <p:nvPr/>
        </p:nvCxnSpPr>
        <p:spPr bwMode="auto">
          <a:xfrm flipH="1">
            <a:off x="2178050" y="4540250"/>
            <a:ext cx="1371600" cy="107950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36" name="AutoShape 30"/>
          <p:cNvCxnSpPr>
            <a:cxnSpLocks noChangeShapeType="1"/>
            <a:stCxn id="5127" idx="2"/>
            <a:endCxn id="5131" idx="0"/>
          </p:cNvCxnSpPr>
          <p:nvPr/>
        </p:nvCxnSpPr>
        <p:spPr bwMode="auto">
          <a:xfrm>
            <a:off x="3549650" y="4540250"/>
            <a:ext cx="622300" cy="107950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37" name="AutoShape 31"/>
          <p:cNvCxnSpPr>
            <a:cxnSpLocks noChangeShapeType="1"/>
            <a:stCxn id="5126" idx="2"/>
            <a:endCxn id="5128" idx="0"/>
          </p:cNvCxnSpPr>
          <p:nvPr/>
        </p:nvCxnSpPr>
        <p:spPr bwMode="auto">
          <a:xfrm flipH="1">
            <a:off x="6432550" y="4552950"/>
            <a:ext cx="203200" cy="107950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38" name="AutoShape 32"/>
          <p:cNvCxnSpPr>
            <a:cxnSpLocks noChangeShapeType="1"/>
            <a:stCxn id="5126" idx="2"/>
            <a:endCxn id="5129" idx="0"/>
          </p:cNvCxnSpPr>
          <p:nvPr/>
        </p:nvCxnSpPr>
        <p:spPr bwMode="auto">
          <a:xfrm>
            <a:off x="6635750" y="4552950"/>
            <a:ext cx="1536700" cy="105410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2592656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Class </a:t>
            </a:r>
            <a:r>
              <a:rPr lang="en-US" altLang="en-US" dirty="0" smtClean="0">
                <a:latin typeface="Consolas" pitchFamily="49" charset="0"/>
                <a:cs typeface="Consolas" pitchFamily="49" charset="0"/>
              </a:rPr>
              <a:t>Hero: Using </a:t>
            </a:r>
            <a:r>
              <a:rPr lang="en-US" altLang="en-US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Super()</a:t>
            </a:r>
            <a:r>
              <a:rPr lang="en-US" altLang="en-US" dirty="0" smtClean="0">
                <a:solidFill>
                  <a:schemeClr val="tx1"/>
                </a:solidFill>
                <a:cs typeface="Consolas" pitchFamily="49" charset="0"/>
              </a:rPr>
              <a:t>: 2</a:t>
            </a:r>
          </a:p>
        </p:txBody>
      </p:sp>
      <p:sp>
        <p:nvSpPr>
          <p:cNvPr id="430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</a:t>
            </a:r>
            <a:r>
              <a:rPr lang="en-US" sz="1800" b="1" dirty="0" smtClean="0">
                <a:solidFill>
                  <a:srgbClr val="0066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</a:t>
            </a:r>
            <a:r>
              <a:rPr lang="en-US" sz="1800" b="1" dirty="0">
                <a:solidFill>
                  <a:srgbClr val="0066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NEW</a:t>
            </a:r>
            <a:endParaRPr lang="en-US" sz="18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public 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String toString()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String s = </a:t>
            </a:r>
            <a:r>
              <a:rPr lang="en-US" sz="1800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super.toString()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if (s != null)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   s = s + "\n" + "Count of noble and heroic deeds " +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       heroicCount;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return(s);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}</a:t>
            </a:r>
          </a:p>
          <a:p>
            <a:pPr marL="0" indent="0">
              <a:spcBef>
                <a:spcPts val="0"/>
              </a:spcBef>
              <a:buNone/>
            </a:pPr>
            <a:endParaRPr lang="en-US" altLang="en-US" sz="1800" dirty="0" smtClean="0">
              <a:latin typeface="Consolas" pitchFamily="49" charset="0"/>
              <a:cs typeface="Consolas" pitchFamily="49" charset="0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3382177" y="1916936"/>
            <a:ext cx="5629620" cy="4023266"/>
            <a:chOff x="3382177" y="1916936"/>
            <a:chExt cx="5629620" cy="4023266"/>
          </a:xfrm>
        </p:grpSpPr>
        <p:sp>
          <p:nvSpPr>
            <p:cNvPr id="43012" name="Rectangle 3"/>
            <p:cNvSpPr>
              <a:spLocks noChangeArrowheads="1"/>
            </p:cNvSpPr>
            <p:nvPr/>
          </p:nvSpPr>
          <p:spPr bwMode="auto">
            <a:xfrm>
              <a:off x="3382177" y="3908877"/>
              <a:ext cx="5629620" cy="2031325"/>
            </a:xfrm>
            <a:prstGeom prst="rect">
              <a:avLst/>
            </a:prstGeom>
            <a:noFill/>
            <a:ln w="9525">
              <a:solidFill>
                <a:srgbClr val="FF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marL="0" indent="0">
                <a:spcBef>
                  <a:spcPts val="0"/>
                </a:spcBef>
                <a:buNone/>
              </a:pPr>
              <a:r>
                <a:rPr lang="en-US" sz="1800" b="1" dirty="0">
                  <a:latin typeface="Consolas" panose="020B0609020204030204" pitchFamily="49" charset="0"/>
                  <a:cs typeface="Consolas" panose="020B0609020204030204" pitchFamily="49" charset="0"/>
                </a:rPr>
                <a:t> // </a:t>
              </a:r>
              <a:r>
                <a:rPr lang="en-US" sz="1800" b="1" dirty="0" smtClean="0">
                  <a:latin typeface="Consolas" panose="020B0609020204030204" pitchFamily="49" charset="0"/>
                  <a:cs typeface="Consolas" panose="020B0609020204030204" pitchFamily="49" charset="0"/>
                </a:rPr>
                <a:t>Class Person</a:t>
              </a:r>
              <a:endParaRPr lang="en-US" sz="1800" b="1" dirty="0">
                <a:latin typeface="Consolas" panose="020B0609020204030204" pitchFamily="49" charset="0"/>
                <a:cs typeface="Consolas" panose="020B0609020204030204" pitchFamily="49" charset="0"/>
              </a:endParaRPr>
            </a:p>
            <a:p>
              <a:pPr marL="0" indent="0">
                <a:spcBef>
                  <a:spcPts val="0"/>
                </a:spcBef>
                <a:buNone/>
              </a:pPr>
              <a:r>
                <a:rPr lang="en-US" sz="1800" dirty="0">
                  <a:latin typeface="Consolas" panose="020B0609020204030204" pitchFamily="49" charset="0"/>
                  <a:cs typeface="Consolas" panose="020B0609020204030204" pitchFamily="49" charset="0"/>
                </a:rPr>
                <a:t>   public String toString()</a:t>
              </a:r>
            </a:p>
            <a:p>
              <a:pPr marL="0" indent="0">
                <a:spcBef>
                  <a:spcPts val="0"/>
                </a:spcBef>
                <a:buNone/>
              </a:pPr>
              <a:r>
                <a:rPr lang="en-US" sz="1800" dirty="0">
                  <a:latin typeface="Consolas" panose="020B0609020204030204" pitchFamily="49" charset="0"/>
                  <a:cs typeface="Consolas" panose="020B0609020204030204" pitchFamily="49" charset="0"/>
                </a:rPr>
                <a:t>   {</a:t>
              </a:r>
            </a:p>
            <a:p>
              <a:pPr marL="0" indent="0">
                <a:spcBef>
                  <a:spcPts val="0"/>
                </a:spcBef>
                <a:buNone/>
              </a:pPr>
              <a:r>
                <a:rPr lang="en-US" sz="1800" dirty="0">
                  <a:latin typeface="Consolas" panose="020B0609020204030204" pitchFamily="49" charset="0"/>
                  <a:cs typeface="Consolas" panose="020B0609020204030204" pitchFamily="49" charset="0"/>
                </a:rPr>
                <a:t>       String s = "";</a:t>
              </a:r>
            </a:p>
            <a:p>
              <a:pPr marL="0" indent="0">
                <a:spcBef>
                  <a:spcPts val="0"/>
                </a:spcBef>
                <a:buNone/>
              </a:pPr>
              <a:r>
                <a:rPr lang="en-US" sz="1800" dirty="0">
                  <a:latin typeface="Consolas" panose="020B0609020204030204" pitchFamily="49" charset="0"/>
                  <a:cs typeface="Consolas" panose="020B0609020204030204" pitchFamily="49" charset="0"/>
                </a:rPr>
                <a:t>       s = s + "</a:t>
              </a:r>
              <a:r>
                <a:rPr lang="en-US" sz="1800" b="1" dirty="0">
                  <a:solidFill>
                    <a:srgbClr val="FF00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Age of the person: " + age</a:t>
              </a:r>
              <a:r>
                <a:rPr lang="en-US" sz="1800" dirty="0">
                  <a:latin typeface="Consolas" panose="020B0609020204030204" pitchFamily="49" charset="0"/>
                  <a:cs typeface="Consolas" panose="020B0609020204030204" pitchFamily="49" charset="0"/>
                </a:rPr>
                <a:t>;</a:t>
              </a:r>
            </a:p>
            <a:p>
              <a:pPr marL="0" indent="0">
                <a:spcBef>
                  <a:spcPts val="0"/>
                </a:spcBef>
                <a:buNone/>
              </a:pPr>
              <a:r>
                <a:rPr lang="en-US" sz="1800" dirty="0">
                  <a:latin typeface="Consolas" panose="020B0609020204030204" pitchFamily="49" charset="0"/>
                  <a:cs typeface="Consolas" panose="020B0609020204030204" pitchFamily="49" charset="0"/>
                </a:rPr>
                <a:t>       return(s);</a:t>
              </a:r>
            </a:p>
            <a:p>
              <a:pPr marL="0" indent="0">
                <a:spcBef>
                  <a:spcPts val="0"/>
                </a:spcBef>
                <a:buNone/>
              </a:pPr>
              <a:r>
                <a:rPr lang="en-US" sz="1800" dirty="0">
                  <a:latin typeface="Consolas" panose="020B0609020204030204" pitchFamily="49" charset="0"/>
                  <a:cs typeface="Consolas" panose="020B0609020204030204" pitchFamily="49" charset="0"/>
                </a:rPr>
                <a:t>   }</a:t>
              </a:r>
              <a:endParaRPr lang="en-US" altLang="en-US" sz="1800" dirty="0"/>
            </a:p>
          </p:txBody>
        </p:sp>
        <p:cxnSp>
          <p:nvCxnSpPr>
            <p:cNvPr id="6" name="Straight Arrow Connector 5"/>
            <p:cNvCxnSpPr/>
            <p:nvPr/>
          </p:nvCxnSpPr>
          <p:spPr>
            <a:xfrm>
              <a:off x="3933021" y="1916936"/>
              <a:ext cx="1938969" cy="2357609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643501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The </a:t>
            </a:r>
            <a:r>
              <a:rPr lang="en-US" altLang="en-US" dirty="0">
                <a:latin typeface="Consolas" pitchFamily="49" charset="0"/>
                <a:cs typeface="Consolas" pitchFamily="49" charset="0"/>
              </a:rPr>
              <a:t>Driver</a:t>
            </a:r>
            <a:r>
              <a:rPr lang="en-US" altLang="en-US" dirty="0"/>
              <a:t>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public class Driver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public static void main(String [] args)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Person bob = </a:t>
            </a:r>
            <a:r>
              <a:rPr lang="en-US" sz="1800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new Person(55)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Hero clark = </a:t>
            </a:r>
            <a:r>
              <a:rPr lang="en-US" sz="1800" b="1" dirty="0">
                <a:solidFill>
                  <a:srgbClr val="0066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new Hero(25);</a:t>
            </a:r>
          </a:p>
          <a:p>
            <a:pPr marL="0" indent="0">
              <a:spcBef>
                <a:spcPts val="0"/>
              </a:spcBef>
              <a:buNone/>
            </a:pPr>
            <a:endParaRPr lang="en-US" sz="18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18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18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18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</a:p>
        </p:txBody>
      </p:sp>
      <p:grpSp>
        <p:nvGrpSpPr>
          <p:cNvPr id="4" name="Group 12"/>
          <p:cNvGrpSpPr>
            <a:grpSpLocks/>
          </p:cNvGrpSpPr>
          <p:nvPr/>
        </p:nvGrpSpPr>
        <p:grpSpPr bwMode="auto">
          <a:xfrm>
            <a:off x="4674674" y="666750"/>
            <a:ext cx="4327525" cy="1603375"/>
            <a:chOff x="2784" y="720"/>
            <a:chExt cx="2726" cy="101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3295" y="720"/>
              <a:ext cx="2215" cy="582"/>
            </a:xfrm>
            <a:prstGeom prst="rect">
              <a:avLst/>
            </a:prstGeom>
            <a:noFill/>
            <a:ln w="9525">
              <a:solidFill>
                <a:srgbClr val="FF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ts val="0"/>
                </a:spcBef>
                <a:buFontTx/>
                <a:buNone/>
              </a:pPr>
              <a:r>
                <a:rPr lang="en-US" altLang="en-US" sz="1800" b="1" dirty="0" smtClean="0">
                  <a:solidFill>
                    <a:srgbClr val="FF0000"/>
                  </a:solidFill>
                  <a:latin typeface="Consolas" pitchFamily="49" charset="0"/>
                  <a:cs typeface="Consolas" pitchFamily="49" charset="0"/>
                </a:rPr>
                <a:t>public Person(int anAge){</a:t>
              </a:r>
              <a:endParaRPr lang="en-US" altLang="en-US" sz="18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endParaRPr>
            </a:p>
            <a:p>
              <a:pPr eaLnBrk="1" hangingPunct="1">
                <a:spcBef>
                  <a:spcPts val="0"/>
                </a:spcBef>
                <a:buFontTx/>
                <a:buNone/>
              </a:pPr>
              <a:r>
                <a:rPr lang="en-US" altLang="en-US" sz="1800" b="1" dirty="0">
                  <a:solidFill>
                    <a:srgbClr val="FF0000"/>
                  </a:solidFill>
                  <a:latin typeface="Consolas" pitchFamily="49" charset="0"/>
                  <a:cs typeface="Consolas" pitchFamily="49" charset="0"/>
                </a:rPr>
                <a:t> </a:t>
              </a:r>
              <a:r>
                <a:rPr lang="en-US" altLang="en-US" sz="1800" b="1" dirty="0" smtClean="0">
                  <a:solidFill>
                    <a:srgbClr val="FF0000"/>
                  </a:solidFill>
                  <a:latin typeface="Consolas" pitchFamily="49" charset="0"/>
                  <a:cs typeface="Consolas" pitchFamily="49" charset="0"/>
                </a:rPr>
                <a:t>   age </a:t>
              </a:r>
              <a:r>
                <a:rPr lang="en-US" altLang="en-US" sz="1800" b="1" dirty="0">
                  <a:solidFill>
                    <a:srgbClr val="FF0000"/>
                  </a:solidFill>
                  <a:latin typeface="Consolas" pitchFamily="49" charset="0"/>
                  <a:cs typeface="Consolas" pitchFamily="49" charset="0"/>
                </a:rPr>
                <a:t>= </a:t>
              </a:r>
              <a:r>
                <a:rPr lang="en-US" altLang="en-US" sz="1800" b="1" dirty="0" smtClean="0">
                  <a:solidFill>
                    <a:srgbClr val="FF0000"/>
                  </a:solidFill>
                  <a:latin typeface="Consolas" pitchFamily="49" charset="0"/>
                  <a:cs typeface="Consolas" pitchFamily="49" charset="0"/>
                </a:rPr>
                <a:t>anAge;</a:t>
              </a:r>
              <a:endParaRPr lang="en-US" altLang="en-US" sz="18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endParaRPr>
            </a:p>
            <a:p>
              <a:pPr eaLnBrk="1" hangingPunct="1">
                <a:spcBef>
                  <a:spcPts val="0"/>
                </a:spcBef>
                <a:buFontTx/>
                <a:buNone/>
              </a:pPr>
              <a:r>
                <a:rPr lang="en-US" altLang="en-US" sz="1800" b="1" dirty="0" smtClean="0">
                  <a:solidFill>
                    <a:srgbClr val="FF0000"/>
                  </a:solidFill>
                  <a:latin typeface="Consolas" pitchFamily="49" charset="0"/>
                  <a:cs typeface="Consolas" pitchFamily="49" charset="0"/>
                </a:rPr>
                <a:t>}</a:t>
              </a:r>
              <a:endParaRPr lang="en-US" altLang="en-US" sz="1800" b="1" dirty="0">
                <a:solidFill>
                  <a:srgbClr val="FF0000"/>
                </a:solidFill>
              </a:endParaRPr>
            </a:p>
          </p:txBody>
        </p:sp>
        <p:sp>
          <p:nvSpPr>
            <p:cNvPr id="6" name="Line 11"/>
            <p:cNvSpPr>
              <a:spLocks noChangeShapeType="1"/>
            </p:cNvSpPr>
            <p:nvPr/>
          </p:nvSpPr>
          <p:spPr bwMode="auto">
            <a:xfrm flipV="1">
              <a:off x="2784" y="911"/>
              <a:ext cx="703" cy="819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</p:grp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5592437" y="3001647"/>
            <a:ext cx="3387019" cy="1200329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0"/>
              </a:spcBef>
              <a:buNone/>
            </a:pPr>
            <a:r>
              <a:rPr lang="en-US" sz="1800" b="1" dirty="0">
                <a:solidFill>
                  <a:schemeClr val="accent1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b="1" dirty="0">
                <a:solidFill>
                  <a:srgbClr val="0066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public Hero(int anAge</a:t>
            </a:r>
            <a:r>
              <a:rPr lang="en-US" sz="1800" b="1" dirty="0" smtClean="0">
                <a:solidFill>
                  <a:srgbClr val="0066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</a:t>
            </a:r>
            <a:r>
              <a:rPr lang="en-US" sz="1800" b="1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super(anAge</a:t>
            </a:r>
            <a:r>
              <a:rPr lang="en-US" sz="1800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>
              <a:spcBef>
                <a:spcPts val="0"/>
              </a:spcBef>
              <a:buNone/>
            </a:pP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</a:t>
            </a:r>
            <a:r>
              <a:rPr lang="en-US" sz="1800" b="1" dirty="0" smtClean="0">
                <a:solidFill>
                  <a:srgbClr val="0066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heroicCount = 0;</a:t>
            </a:r>
          </a:p>
          <a:p>
            <a:pPr>
              <a:spcBef>
                <a:spcPts val="0"/>
              </a:spcBef>
              <a:buNone/>
            </a:pPr>
            <a:r>
              <a:rPr lang="en-US" sz="1800" b="1" dirty="0" smtClean="0">
                <a:solidFill>
                  <a:srgbClr val="0066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}</a:t>
            </a:r>
            <a:endParaRPr lang="en-US" altLang="en-US" sz="1800" b="1" dirty="0">
              <a:solidFill>
                <a:srgbClr val="0066FF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9" name="Line 11"/>
          <p:cNvSpPr>
            <a:spLocks noChangeShapeType="1"/>
          </p:cNvSpPr>
          <p:nvPr/>
        </p:nvSpPr>
        <p:spPr bwMode="auto">
          <a:xfrm>
            <a:off x="4318612" y="2797654"/>
            <a:ext cx="1471623" cy="4079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317141" y="3459296"/>
            <a:ext cx="5905554" cy="1776536"/>
            <a:chOff x="317141" y="3382531"/>
            <a:chExt cx="5905554" cy="1776536"/>
          </a:xfrm>
        </p:grpSpPr>
        <p:sp>
          <p:nvSpPr>
            <p:cNvPr id="11" name="Line 11"/>
            <p:cNvSpPr>
              <a:spLocks noChangeShapeType="1"/>
            </p:cNvSpPr>
            <p:nvPr/>
          </p:nvSpPr>
          <p:spPr bwMode="auto">
            <a:xfrm flipH="1">
              <a:off x="3415229" y="3382531"/>
              <a:ext cx="2807466" cy="102421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2" name="Rectangle 3"/>
            <p:cNvSpPr>
              <a:spLocks noChangeArrowheads="1"/>
            </p:cNvSpPr>
            <p:nvPr/>
          </p:nvSpPr>
          <p:spPr bwMode="auto">
            <a:xfrm>
              <a:off x="317141" y="4235142"/>
              <a:ext cx="3516313" cy="923925"/>
            </a:xfrm>
            <a:prstGeom prst="rect">
              <a:avLst/>
            </a:prstGeom>
            <a:noFill/>
            <a:ln w="9525">
              <a:solidFill>
                <a:srgbClr val="FF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ts val="0"/>
                </a:spcBef>
                <a:buFontTx/>
                <a:buNone/>
              </a:pPr>
              <a:r>
                <a:rPr lang="en-US" altLang="en-US" sz="1800" b="1" dirty="0" smtClean="0">
                  <a:solidFill>
                    <a:srgbClr val="FF0000"/>
                  </a:solidFill>
                  <a:latin typeface="Consolas" pitchFamily="49" charset="0"/>
                  <a:cs typeface="Consolas" pitchFamily="49" charset="0"/>
                </a:rPr>
                <a:t>public Person(int anAge){</a:t>
              </a:r>
              <a:endParaRPr lang="en-US" altLang="en-US" sz="18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endParaRPr>
            </a:p>
            <a:p>
              <a:pPr eaLnBrk="1" hangingPunct="1">
                <a:spcBef>
                  <a:spcPts val="0"/>
                </a:spcBef>
                <a:buFontTx/>
                <a:buNone/>
              </a:pPr>
              <a:r>
                <a:rPr lang="en-US" altLang="en-US" sz="1800" b="1" dirty="0">
                  <a:solidFill>
                    <a:srgbClr val="FF0000"/>
                  </a:solidFill>
                  <a:latin typeface="Consolas" pitchFamily="49" charset="0"/>
                  <a:cs typeface="Consolas" pitchFamily="49" charset="0"/>
                </a:rPr>
                <a:t> </a:t>
              </a:r>
              <a:r>
                <a:rPr lang="en-US" altLang="en-US" sz="1800" b="1" dirty="0" smtClean="0">
                  <a:solidFill>
                    <a:srgbClr val="FF0000"/>
                  </a:solidFill>
                  <a:latin typeface="Consolas" pitchFamily="49" charset="0"/>
                  <a:cs typeface="Consolas" pitchFamily="49" charset="0"/>
                </a:rPr>
                <a:t>   age </a:t>
              </a:r>
              <a:r>
                <a:rPr lang="en-US" altLang="en-US" sz="1800" b="1" dirty="0">
                  <a:solidFill>
                    <a:srgbClr val="FF0000"/>
                  </a:solidFill>
                  <a:latin typeface="Consolas" pitchFamily="49" charset="0"/>
                  <a:cs typeface="Consolas" pitchFamily="49" charset="0"/>
                </a:rPr>
                <a:t>= </a:t>
              </a:r>
              <a:r>
                <a:rPr lang="en-US" altLang="en-US" sz="1800" b="1" dirty="0" smtClean="0">
                  <a:solidFill>
                    <a:srgbClr val="FF0000"/>
                  </a:solidFill>
                  <a:latin typeface="Consolas" pitchFamily="49" charset="0"/>
                  <a:cs typeface="Consolas" pitchFamily="49" charset="0"/>
                </a:rPr>
                <a:t>anAge;</a:t>
              </a:r>
              <a:endParaRPr lang="en-US" altLang="en-US" sz="18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endParaRPr>
            </a:p>
            <a:p>
              <a:pPr eaLnBrk="1" hangingPunct="1">
                <a:spcBef>
                  <a:spcPts val="0"/>
                </a:spcBef>
                <a:buFontTx/>
                <a:buNone/>
              </a:pPr>
              <a:r>
                <a:rPr lang="en-US" altLang="en-US" sz="1800" b="1" dirty="0" smtClean="0">
                  <a:solidFill>
                    <a:srgbClr val="FF0000"/>
                  </a:solidFill>
                  <a:latin typeface="Consolas" pitchFamily="49" charset="0"/>
                  <a:cs typeface="Consolas" pitchFamily="49" charset="0"/>
                </a:rPr>
                <a:t>}</a:t>
              </a:r>
              <a:endParaRPr lang="en-US" altLang="en-US" sz="1800" b="1" dirty="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01629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The </a:t>
            </a:r>
            <a:r>
              <a:rPr lang="en-US" altLang="en-US" dirty="0" smtClean="0">
                <a:latin typeface="Consolas" pitchFamily="49" charset="0"/>
                <a:cs typeface="Consolas" pitchFamily="49" charset="0"/>
              </a:rPr>
              <a:t>Driver</a:t>
            </a:r>
            <a:r>
              <a:rPr lang="en-US" altLang="en-US" dirty="0" smtClean="0"/>
              <a:t> Class: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System.out.println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("Bob\n" + bob);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</a:t>
            </a:r>
            <a:endParaRPr lang="en-US" sz="18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18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18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18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System.out.println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("Clark\n" + clark);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endParaRPr lang="en-US" sz="1800" dirty="0"/>
          </a:p>
        </p:txBody>
      </p:sp>
      <p:grpSp>
        <p:nvGrpSpPr>
          <p:cNvPr id="9" name="Group 8"/>
          <p:cNvGrpSpPr/>
          <p:nvPr/>
        </p:nvGrpSpPr>
        <p:grpSpPr>
          <a:xfrm>
            <a:off x="130365" y="4803354"/>
            <a:ext cx="4265365" cy="2014544"/>
            <a:chOff x="1707613" y="939167"/>
            <a:chExt cx="4265365" cy="2014544"/>
          </a:xfrm>
        </p:grpSpPr>
        <p:sp>
          <p:nvSpPr>
            <p:cNvPr id="4" name="Rectangle 3"/>
            <p:cNvSpPr/>
            <p:nvPr/>
          </p:nvSpPr>
          <p:spPr>
            <a:xfrm>
              <a:off x="1707613" y="1568716"/>
              <a:ext cx="3602517" cy="1384995"/>
            </a:xfrm>
            <a:prstGeom prst="rect">
              <a:avLst/>
            </a:prstGeom>
            <a:ln>
              <a:solidFill>
                <a:srgbClr val="FF0000"/>
              </a:solidFill>
            </a:ln>
          </p:spPr>
          <p:txBody>
            <a:bodyPr wrap="square">
              <a:spAutoFit/>
            </a:bodyPr>
            <a:lstStyle/>
            <a:p>
              <a:r>
                <a:rPr lang="en-US" b="1" dirty="0">
                  <a:solidFill>
                    <a:srgbClr val="FF0000"/>
                  </a:solidFill>
                </a:rPr>
                <a:t> </a:t>
              </a:r>
              <a:r>
                <a:rPr lang="en-US" b="1" dirty="0" smtClean="0">
                  <a:solidFill>
                    <a:srgbClr val="FF0000"/>
                  </a:solidFill>
                </a:rPr>
                <a:t>  public </a:t>
              </a:r>
              <a:r>
                <a:rPr lang="en-US" b="1" dirty="0">
                  <a:solidFill>
                    <a:srgbClr val="FF0000"/>
                  </a:solidFill>
                </a:rPr>
                <a:t>String toString</a:t>
              </a:r>
              <a:r>
                <a:rPr lang="en-US" b="1" dirty="0" smtClean="0">
                  <a:solidFill>
                    <a:srgbClr val="FF0000"/>
                  </a:solidFill>
                </a:rPr>
                <a:t>() // Person</a:t>
              </a:r>
              <a:endParaRPr lang="en-US" b="1" dirty="0">
                <a:solidFill>
                  <a:srgbClr val="FF0000"/>
                </a:solidFill>
              </a:endParaRPr>
            </a:p>
            <a:p>
              <a:r>
                <a:rPr lang="en-US" b="1" dirty="0">
                  <a:solidFill>
                    <a:srgbClr val="FF0000"/>
                  </a:solidFill>
                </a:rPr>
                <a:t>   {</a:t>
              </a:r>
            </a:p>
            <a:p>
              <a:r>
                <a:rPr lang="en-US" b="1" dirty="0">
                  <a:solidFill>
                    <a:srgbClr val="FF0000"/>
                  </a:solidFill>
                </a:rPr>
                <a:t>       String s = "";</a:t>
              </a:r>
            </a:p>
            <a:p>
              <a:r>
                <a:rPr lang="en-US" b="1" dirty="0">
                  <a:solidFill>
                    <a:srgbClr val="FF0000"/>
                  </a:solidFill>
                </a:rPr>
                <a:t>       s = s + "Age of the person: " + age;</a:t>
              </a:r>
            </a:p>
            <a:p>
              <a:r>
                <a:rPr lang="en-US" b="1" dirty="0">
                  <a:solidFill>
                    <a:srgbClr val="FF0000"/>
                  </a:solidFill>
                </a:rPr>
                <a:t>       return(s);</a:t>
              </a:r>
            </a:p>
            <a:p>
              <a:r>
                <a:rPr lang="en-US" b="1" dirty="0">
                  <a:solidFill>
                    <a:srgbClr val="FF0000"/>
                  </a:solidFill>
                </a:rPr>
                <a:t>   </a:t>
              </a:r>
              <a:r>
                <a:rPr lang="en-US" dirty="0"/>
                <a:t>}</a:t>
              </a:r>
            </a:p>
          </p:txBody>
        </p:sp>
        <p:sp>
          <p:nvSpPr>
            <p:cNvPr id="7" name="Line 11"/>
            <p:cNvSpPr>
              <a:spLocks noChangeShapeType="1"/>
            </p:cNvSpPr>
            <p:nvPr/>
          </p:nvSpPr>
          <p:spPr bwMode="auto">
            <a:xfrm flipH="1">
              <a:off x="3580482" y="939167"/>
              <a:ext cx="2392496" cy="80149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</p:grpSp>
      <p:sp>
        <p:nvSpPr>
          <p:cNvPr id="8" name="Line 11"/>
          <p:cNvSpPr>
            <a:spLocks noChangeShapeType="1"/>
          </p:cNvSpPr>
          <p:nvPr/>
        </p:nvSpPr>
        <p:spPr bwMode="auto">
          <a:xfrm flipH="1">
            <a:off x="5574534" y="3631895"/>
            <a:ext cx="97315" cy="65366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1860014" y="1431664"/>
            <a:ext cx="3588808" cy="1674447"/>
            <a:chOff x="1860014" y="1431664"/>
            <a:chExt cx="3588808" cy="1674447"/>
          </a:xfrm>
        </p:grpSpPr>
        <p:sp>
          <p:nvSpPr>
            <p:cNvPr id="12" name="Rectangle 11"/>
            <p:cNvSpPr/>
            <p:nvPr/>
          </p:nvSpPr>
          <p:spPr>
            <a:xfrm>
              <a:off x="1860014" y="1721116"/>
              <a:ext cx="3588808" cy="1384995"/>
            </a:xfrm>
            <a:prstGeom prst="rect">
              <a:avLst/>
            </a:prstGeom>
            <a:ln>
              <a:solidFill>
                <a:srgbClr val="FF0000"/>
              </a:solidFill>
            </a:ln>
          </p:spPr>
          <p:txBody>
            <a:bodyPr wrap="square">
              <a:spAutoFit/>
            </a:bodyPr>
            <a:lstStyle/>
            <a:p>
              <a:r>
                <a:rPr lang="en-US" b="1" dirty="0">
                  <a:solidFill>
                    <a:srgbClr val="FF0000"/>
                  </a:solidFill>
                </a:rPr>
                <a:t> </a:t>
              </a:r>
              <a:r>
                <a:rPr lang="en-US" b="1" dirty="0" smtClean="0">
                  <a:solidFill>
                    <a:srgbClr val="FF0000"/>
                  </a:solidFill>
                </a:rPr>
                <a:t>  public </a:t>
              </a:r>
              <a:r>
                <a:rPr lang="en-US" b="1" dirty="0">
                  <a:solidFill>
                    <a:srgbClr val="FF0000"/>
                  </a:solidFill>
                </a:rPr>
                <a:t>String toString()</a:t>
              </a:r>
            </a:p>
            <a:p>
              <a:r>
                <a:rPr lang="en-US" b="1" dirty="0">
                  <a:solidFill>
                    <a:srgbClr val="FF0000"/>
                  </a:solidFill>
                </a:rPr>
                <a:t>   {</a:t>
              </a:r>
            </a:p>
            <a:p>
              <a:r>
                <a:rPr lang="en-US" b="1" dirty="0">
                  <a:solidFill>
                    <a:srgbClr val="FF0000"/>
                  </a:solidFill>
                </a:rPr>
                <a:t>       String s = "";</a:t>
              </a:r>
            </a:p>
            <a:p>
              <a:r>
                <a:rPr lang="en-US" b="1" dirty="0">
                  <a:solidFill>
                    <a:srgbClr val="FF0000"/>
                  </a:solidFill>
                </a:rPr>
                <a:t>       s = s + "Age of the person: " + age;</a:t>
              </a:r>
            </a:p>
            <a:p>
              <a:r>
                <a:rPr lang="en-US" b="1" dirty="0">
                  <a:solidFill>
                    <a:srgbClr val="FF0000"/>
                  </a:solidFill>
                </a:rPr>
                <a:t>       return(s);</a:t>
              </a:r>
            </a:p>
            <a:p>
              <a:r>
                <a:rPr lang="en-US" b="1" dirty="0">
                  <a:solidFill>
                    <a:srgbClr val="FF0000"/>
                  </a:solidFill>
                </a:rPr>
                <a:t>   }</a:t>
              </a:r>
            </a:p>
          </p:txBody>
        </p:sp>
        <p:sp>
          <p:nvSpPr>
            <p:cNvPr id="13" name="Line 11"/>
            <p:cNvSpPr>
              <a:spLocks noChangeShapeType="1"/>
            </p:cNvSpPr>
            <p:nvPr/>
          </p:nvSpPr>
          <p:spPr bwMode="auto">
            <a:xfrm flipH="1">
              <a:off x="3732882" y="1431664"/>
              <a:ext cx="1586428" cy="4614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</p:grpSp>
      <p:sp>
        <p:nvSpPr>
          <p:cNvPr id="14" name="Rectangle 13"/>
          <p:cNvSpPr/>
          <p:nvPr/>
        </p:nvSpPr>
        <p:spPr>
          <a:xfrm>
            <a:off x="3967909" y="4197190"/>
            <a:ext cx="5176091" cy="1815882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0066FF"/>
                </a:solidFill>
              </a:rPr>
              <a:t>   </a:t>
            </a:r>
            <a:r>
              <a:rPr lang="en-US" b="1" dirty="0">
                <a:solidFill>
                  <a:srgbClr val="0066FF"/>
                </a:solidFill>
              </a:rPr>
              <a:t>public String toString</a:t>
            </a:r>
            <a:r>
              <a:rPr lang="en-US" b="1" dirty="0" smtClean="0">
                <a:solidFill>
                  <a:srgbClr val="0066FF"/>
                </a:solidFill>
              </a:rPr>
              <a:t>() // Hero</a:t>
            </a:r>
            <a:endParaRPr lang="en-US" b="1" dirty="0">
              <a:solidFill>
                <a:srgbClr val="0066FF"/>
              </a:solidFill>
            </a:endParaRPr>
          </a:p>
          <a:p>
            <a:r>
              <a:rPr lang="en-US" b="1" dirty="0">
                <a:solidFill>
                  <a:srgbClr val="0066FF"/>
                </a:solidFill>
              </a:rPr>
              <a:t>   {</a:t>
            </a:r>
          </a:p>
          <a:p>
            <a:r>
              <a:rPr lang="en-US" dirty="0"/>
              <a:t>       String s = </a:t>
            </a:r>
            <a:r>
              <a:rPr lang="en-US" b="1" dirty="0">
                <a:solidFill>
                  <a:srgbClr val="FF0000"/>
                </a:solidFill>
              </a:rPr>
              <a:t>super.toString();</a:t>
            </a:r>
          </a:p>
          <a:p>
            <a:r>
              <a:rPr lang="en-US" b="1" dirty="0">
                <a:solidFill>
                  <a:srgbClr val="0066FF"/>
                </a:solidFill>
              </a:rPr>
              <a:t>       if (s != null)</a:t>
            </a:r>
          </a:p>
          <a:p>
            <a:r>
              <a:rPr lang="en-US" b="1" dirty="0">
                <a:solidFill>
                  <a:srgbClr val="0066FF"/>
                </a:solidFill>
              </a:rPr>
              <a:t>           s = s + "\n" + "Count of noble and heroic deeds " + </a:t>
            </a:r>
          </a:p>
          <a:p>
            <a:r>
              <a:rPr lang="en-US" b="1" dirty="0">
                <a:solidFill>
                  <a:srgbClr val="0066FF"/>
                </a:solidFill>
              </a:rPr>
              <a:t>               heroicCount;</a:t>
            </a:r>
          </a:p>
          <a:p>
            <a:r>
              <a:rPr lang="en-US" b="1" dirty="0">
                <a:solidFill>
                  <a:srgbClr val="0066FF"/>
                </a:solidFill>
              </a:rPr>
              <a:t>       return(s);</a:t>
            </a:r>
          </a:p>
          <a:p>
            <a:r>
              <a:rPr lang="en-US" b="1" dirty="0">
                <a:solidFill>
                  <a:srgbClr val="0066FF"/>
                </a:solidFill>
              </a:rPr>
              <a:t>   }</a:t>
            </a:r>
          </a:p>
        </p:txBody>
      </p:sp>
    </p:spTree>
    <p:extLst>
      <p:ext uri="{BB962C8B-B14F-4D97-AF65-F5344CB8AC3E}">
        <p14:creationId xmlns:p14="http://schemas.microsoft.com/office/powerpoint/2010/main" val="3730635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4" grpId="0" uiExpand="1" build="p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4 Synopsis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Using the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super</a:t>
            </a:r>
            <a:r>
              <a:rPr lang="en-US" dirty="0" smtClean="0"/>
              <a:t> keyword to access the parent constructors</a:t>
            </a:r>
          </a:p>
          <a:p>
            <a:r>
              <a:rPr lang="en-US" dirty="0" smtClean="0"/>
              <a:t>Uses the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super</a:t>
            </a:r>
            <a:r>
              <a:rPr lang="en-US" dirty="0" smtClean="0"/>
              <a:t> keyword to access the parent implementation of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toString()</a:t>
            </a:r>
          </a:p>
          <a:p>
            <a:r>
              <a:rPr lang="en-US" dirty="0" smtClean="0"/>
              <a:t>Both method calls would delegate some of the required behaviors to the parent (access modify parent class attributes) and then the child implement the remaining behavior (access child class attributes)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8376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Keep In Mind: Inheritance Is A One Way Relationship!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1295400"/>
          </a:xfrm>
        </p:spPr>
        <p:txBody>
          <a:bodyPr/>
          <a:lstStyle/>
          <a:p>
            <a:r>
              <a:rPr lang="en-US" altLang="en-US" i="1" dirty="0" smtClean="0"/>
              <a:t>A Hero is a Person</a:t>
            </a:r>
            <a:r>
              <a:rPr lang="en-US" altLang="en-US" dirty="0" smtClean="0"/>
              <a:t> but a </a:t>
            </a:r>
            <a:r>
              <a:rPr lang="en-US" altLang="en-US" i="1" dirty="0" smtClean="0"/>
              <a:t>Person is not a Hero</a:t>
            </a:r>
            <a:r>
              <a:rPr lang="en-US" altLang="en-US" dirty="0" smtClean="0"/>
              <a:t>!</a:t>
            </a:r>
          </a:p>
          <a:p>
            <a:r>
              <a:rPr lang="en-US" altLang="en-US" dirty="0" smtClean="0"/>
              <a:t>That means that while the </a:t>
            </a:r>
            <a:r>
              <a:rPr lang="en-US" altLang="en-US" i="1" dirty="0" smtClean="0"/>
              <a:t>sub-class can access the super-class </a:t>
            </a:r>
            <a:r>
              <a:rPr lang="en-US" altLang="en-US" dirty="0" smtClean="0"/>
              <a:t>parts but the </a:t>
            </a:r>
            <a:r>
              <a:rPr lang="en-US" altLang="en-US" i="1" dirty="0" smtClean="0"/>
              <a:t>super-class cannot access the sub-class</a:t>
            </a:r>
            <a:r>
              <a:rPr lang="en-US" altLang="en-US" dirty="0" smtClean="0"/>
              <a:t> parts.</a:t>
            </a:r>
            <a:endParaRPr lang="en-US" altLang="en-US" i="1" dirty="0" smtClean="0"/>
          </a:p>
        </p:txBody>
      </p:sp>
      <p:sp>
        <p:nvSpPr>
          <p:cNvPr id="33796" name="Oval 21"/>
          <p:cNvSpPr>
            <a:spLocks noChangeArrowheads="1"/>
          </p:cNvSpPr>
          <p:nvPr/>
        </p:nvSpPr>
        <p:spPr bwMode="auto">
          <a:xfrm>
            <a:off x="671513" y="2438400"/>
            <a:ext cx="5500687" cy="375308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3600" tIns="46800" rIns="93600" bIns="46800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22860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 dirty="0">
                <a:latin typeface="Arial" charset="0"/>
              </a:rPr>
              <a:t>New </a:t>
            </a:r>
            <a:r>
              <a:rPr lang="en-US" altLang="en-US" sz="2000" dirty="0" smtClean="0">
                <a:latin typeface="Arial" charset="0"/>
              </a:rPr>
              <a:t>(sub) class</a:t>
            </a:r>
            <a:endParaRPr lang="en-US" altLang="en-US" sz="2000" dirty="0">
              <a:latin typeface="Arial" charset="0"/>
            </a:endParaRPr>
          </a:p>
          <a:p>
            <a:pPr lvl="1" eaLnBrk="1" hangingPunct="1">
              <a:spcBef>
                <a:spcPct val="50000"/>
              </a:spcBef>
              <a:buFontTx/>
              <a:buChar char="•"/>
            </a:pPr>
            <a:r>
              <a:rPr lang="en-US" altLang="en-US" sz="1600" dirty="0">
                <a:latin typeface="Arial" charset="0"/>
              </a:rPr>
              <a:t>New attributes</a:t>
            </a:r>
          </a:p>
          <a:p>
            <a:pPr lvl="1" eaLnBrk="1" hangingPunct="1">
              <a:spcBef>
                <a:spcPct val="50000"/>
              </a:spcBef>
              <a:buFontTx/>
              <a:buChar char="•"/>
            </a:pPr>
            <a:r>
              <a:rPr lang="en-US" altLang="en-US" sz="1600" dirty="0">
                <a:latin typeface="Arial" charset="0"/>
              </a:rPr>
              <a:t>New behaviors</a:t>
            </a:r>
          </a:p>
        </p:txBody>
      </p:sp>
      <p:sp>
        <p:nvSpPr>
          <p:cNvPr id="7" name="Oval 4"/>
          <p:cNvSpPr>
            <a:spLocks noChangeArrowheads="1"/>
          </p:cNvSpPr>
          <p:nvPr/>
        </p:nvSpPr>
        <p:spPr bwMode="auto">
          <a:xfrm>
            <a:off x="2903538" y="3864556"/>
            <a:ext cx="2825233" cy="203719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93600" tIns="46800" rIns="93600" bIns="46800" anchor="ctr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22860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 dirty="0">
                <a:latin typeface="Arial" charset="0"/>
              </a:rPr>
              <a:t>Existing </a:t>
            </a:r>
            <a:r>
              <a:rPr lang="en-US" altLang="en-US" sz="2000" dirty="0" smtClean="0">
                <a:latin typeface="Arial" charset="0"/>
              </a:rPr>
              <a:t>(super) class</a:t>
            </a:r>
            <a:endParaRPr lang="en-US" altLang="en-US" sz="2000" dirty="0">
              <a:latin typeface="Arial" charset="0"/>
            </a:endParaRPr>
          </a:p>
          <a:p>
            <a:pPr lvl="1" eaLnBrk="1" hangingPunct="1">
              <a:spcBef>
                <a:spcPct val="50000"/>
              </a:spcBef>
              <a:buFontTx/>
              <a:buChar char="•"/>
            </a:pPr>
            <a:r>
              <a:rPr lang="en-US" altLang="en-US" sz="1600" dirty="0">
                <a:latin typeface="Arial" charset="0"/>
              </a:rPr>
              <a:t>Attributes</a:t>
            </a:r>
          </a:p>
          <a:p>
            <a:pPr lvl="1" eaLnBrk="1" hangingPunct="1">
              <a:spcBef>
                <a:spcPct val="50000"/>
              </a:spcBef>
              <a:buFontTx/>
              <a:buChar char="•"/>
            </a:pPr>
            <a:r>
              <a:rPr lang="en-US" altLang="en-US" sz="1600" dirty="0">
                <a:latin typeface="Arial" charset="0"/>
              </a:rPr>
              <a:t>Behaviors</a:t>
            </a:r>
          </a:p>
        </p:txBody>
      </p:sp>
      <p:sp>
        <p:nvSpPr>
          <p:cNvPr id="8" name="Line 19"/>
          <p:cNvSpPr>
            <a:spLocks noChangeShapeType="1"/>
          </p:cNvSpPr>
          <p:nvPr/>
        </p:nvSpPr>
        <p:spPr bwMode="auto">
          <a:xfrm flipH="1" flipV="1">
            <a:off x="2182813" y="4386263"/>
            <a:ext cx="720725" cy="576262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600" tIns="46800" rIns="93600" bIns="46800">
            <a:spAutoFit/>
          </a:bodyPr>
          <a:lstStyle/>
          <a:p>
            <a:endParaRPr lang="en-US" dirty="0"/>
          </a:p>
        </p:txBody>
      </p:sp>
      <p:sp>
        <p:nvSpPr>
          <p:cNvPr id="9" name="Line 23"/>
          <p:cNvSpPr>
            <a:spLocks noChangeShapeType="1"/>
          </p:cNvSpPr>
          <p:nvPr/>
        </p:nvSpPr>
        <p:spPr bwMode="auto">
          <a:xfrm>
            <a:off x="2687638" y="3522663"/>
            <a:ext cx="935037" cy="719137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600" tIns="46800" rIns="93600" bIns="46800">
            <a:spAutoFit/>
          </a:bodyPr>
          <a:lstStyle/>
          <a:p>
            <a:endParaRPr lang="en-US" dirty="0"/>
          </a:p>
        </p:txBody>
      </p:sp>
      <p:grpSp>
        <p:nvGrpSpPr>
          <p:cNvPr id="10" name="Group 24"/>
          <p:cNvGrpSpPr>
            <a:grpSpLocks/>
          </p:cNvGrpSpPr>
          <p:nvPr/>
        </p:nvGrpSpPr>
        <p:grpSpPr bwMode="auto">
          <a:xfrm>
            <a:off x="2398713" y="4459288"/>
            <a:ext cx="215900" cy="358775"/>
            <a:chOff x="1610" y="3113"/>
            <a:chExt cx="136" cy="226"/>
          </a:xfrm>
        </p:grpSpPr>
        <p:sp>
          <p:nvSpPr>
            <p:cNvPr id="33801" name="Line 25"/>
            <p:cNvSpPr>
              <a:spLocks noChangeShapeType="1"/>
            </p:cNvSpPr>
            <p:nvPr/>
          </p:nvSpPr>
          <p:spPr bwMode="auto">
            <a:xfrm flipH="1">
              <a:off x="1610" y="3158"/>
              <a:ext cx="136" cy="13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US" dirty="0"/>
            </a:p>
          </p:txBody>
        </p:sp>
        <p:sp>
          <p:nvSpPr>
            <p:cNvPr id="33802" name="Line 26"/>
            <p:cNvSpPr>
              <a:spLocks noChangeShapeType="1"/>
            </p:cNvSpPr>
            <p:nvPr/>
          </p:nvSpPr>
          <p:spPr bwMode="auto">
            <a:xfrm>
              <a:off x="1655" y="3113"/>
              <a:ext cx="46" cy="22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366780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3796" grpId="0" animBg="1"/>
      <p:bldP spid="7" grpId="0" animBg="1"/>
      <p:bldP spid="8" grpId="0" animBg="1"/>
      <p:bldP spid="9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Access Modifiers And Inheritance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Private ‘</a:t>
            </a:r>
            <a:r>
              <a:rPr lang="en-US" altLang="en-US" dirty="0" smtClean="0">
                <a:latin typeface="Consolas" pitchFamily="49" charset="0"/>
                <a:cs typeface="Consolas" pitchFamily="49" charset="0"/>
              </a:rPr>
              <a:t>-</a:t>
            </a:r>
            <a:r>
              <a:rPr lang="en-US" altLang="en-US" dirty="0" smtClean="0"/>
              <a:t>‘: still works as-is, private attributes and methods can only be accessed within that classes’ methods.</a:t>
            </a:r>
          </a:p>
          <a:p>
            <a:pPr lvl="1"/>
            <a:r>
              <a:rPr lang="en-US" altLang="en-US" dirty="0" smtClean="0"/>
              <a:t>Child classes, similar to other classes must access private attributes through public methods.</a:t>
            </a:r>
          </a:p>
          <a:p>
            <a:r>
              <a:rPr lang="en-US" altLang="en-US" dirty="0" smtClean="0"/>
              <a:t>Public ‘</a:t>
            </a:r>
            <a:r>
              <a:rPr lang="en-US" altLang="en-US" dirty="0" smtClean="0">
                <a:latin typeface="Consolas" pitchFamily="49" charset="0"/>
                <a:cs typeface="Consolas" pitchFamily="49" charset="0"/>
              </a:rPr>
              <a:t>+</a:t>
            </a:r>
            <a:r>
              <a:rPr lang="en-US" altLang="en-US" dirty="0" smtClean="0"/>
              <a:t>’: still works as-is, public attributes and methods can be accessed anywhere.</a:t>
            </a:r>
          </a:p>
          <a:p>
            <a:r>
              <a:rPr lang="en-US" altLang="en-US" b="1" dirty="0" smtClean="0">
                <a:solidFill>
                  <a:srgbClr val="FF0000"/>
                </a:solidFill>
              </a:rPr>
              <a:t>New level of access</a:t>
            </a:r>
            <a:r>
              <a:rPr lang="en-US" altLang="en-US" dirty="0" smtClean="0"/>
              <a:t>, </a:t>
            </a:r>
            <a:r>
              <a:rPr lang="en-US" altLang="en-US" b="1" dirty="0" smtClean="0">
                <a:solidFill>
                  <a:srgbClr val="FF0000"/>
                </a:solidFill>
              </a:rPr>
              <a:t>Protected</a:t>
            </a:r>
            <a:r>
              <a:rPr lang="en-US" altLang="en-US" dirty="0" smtClean="0"/>
              <a:t> ‘</a:t>
            </a:r>
            <a:r>
              <a:rPr lang="en-US" altLang="en-US" b="1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#</a:t>
            </a:r>
            <a:r>
              <a:rPr lang="en-US" altLang="en-US" dirty="0" smtClean="0"/>
              <a:t>’: can access the method or attribute in the class or its sub-classes.</a:t>
            </a:r>
          </a:p>
          <a:p>
            <a:pPr lvl="1"/>
            <a:endParaRPr lang="en-US" altLang="en-US" dirty="0" smtClean="0"/>
          </a:p>
          <a:p>
            <a:pPr lvl="1"/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4262016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2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dirty="0" smtClean="0"/>
              <a:t>Summary: Levels Of Access Permissions</a:t>
            </a:r>
          </a:p>
        </p:txBody>
      </p:sp>
      <p:graphicFrame>
        <p:nvGraphicFramePr>
          <p:cNvPr id="167970" name="Group 34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670109382"/>
              </p:ext>
            </p:extLst>
          </p:nvPr>
        </p:nvGraphicFramePr>
        <p:xfrm>
          <a:off x="1447800" y="1676400"/>
          <a:ext cx="5757862" cy="4652329"/>
        </p:xfrm>
        <a:graphic>
          <a:graphicData uri="http://schemas.openxmlformats.org/drawingml/2006/table">
            <a:tbl>
              <a:tblPr/>
              <a:tblGrid>
                <a:gridCol w="1347787"/>
                <a:gridCol w="1385888"/>
                <a:gridCol w="1311275"/>
                <a:gridCol w="1712912"/>
              </a:tblGrid>
              <a:tr h="1008063">
                <a:tc row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7625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Access level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7625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Accessible to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477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7625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Same class</a:t>
                      </a:r>
                    </a:p>
                  </a:txBody>
                  <a:tcPr anchor="b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7625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Subclass </a:t>
                      </a:r>
                    </a:p>
                  </a:txBody>
                  <a:tcPr anchor="b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7625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Not a subclass</a:t>
                      </a:r>
                    </a:p>
                  </a:txBody>
                  <a:tcPr anchor="b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509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7625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Public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7625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Yes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7625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Yes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7625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Yes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10064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7625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Protected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7625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Yes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7625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Yes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7625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858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7625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Private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7625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Yes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7625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7625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8245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Levels Of Access Permission: An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buFontTx/>
              <a:buNone/>
            </a:pPr>
            <a:r>
              <a:rPr lang="en-US" altLang="en-US" sz="1800" dirty="0">
                <a:latin typeface="Consolas" pitchFamily="49" charset="0"/>
                <a:cs typeface="Consolas" pitchFamily="49" charset="0"/>
              </a:rPr>
              <a:t>public class P</a:t>
            </a:r>
          </a:p>
          <a:p>
            <a:pPr>
              <a:spcBef>
                <a:spcPts val="0"/>
              </a:spcBef>
              <a:buFontTx/>
              <a:buNone/>
            </a:pPr>
            <a:r>
              <a:rPr lang="en-US" altLang="en-US" sz="1800" dirty="0">
                <a:latin typeface="Consolas" pitchFamily="49" charset="0"/>
                <a:cs typeface="Consolas" pitchFamily="49" charset="0"/>
              </a:rPr>
              <a:t>{</a:t>
            </a:r>
          </a:p>
          <a:p>
            <a:pPr>
              <a:spcBef>
                <a:spcPts val="0"/>
              </a:spcBef>
              <a:buFontTx/>
              <a:buNone/>
            </a:pPr>
            <a:r>
              <a:rPr lang="en-US" altLang="en-US" sz="1800" dirty="0">
                <a:latin typeface="Consolas" pitchFamily="49" charset="0"/>
                <a:cs typeface="Consolas" pitchFamily="49" charset="0"/>
              </a:rPr>
              <a:t>	  private int num1;</a:t>
            </a:r>
          </a:p>
          <a:p>
            <a:pPr>
              <a:spcBef>
                <a:spcPts val="0"/>
              </a:spcBef>
              <a:buFontTx/>
              <a:buNone/>
            </a:pPr>
            <a:r>
              <a:rPr lang="en-US" altLang="en-US" sz="1800" dirty="0">
                <a:latin typeface="Consolas" pitchFamily="49" charset="0"/>
                <a:cs typeface="Consolas" pitchFamily="49" charset="0"/>
              </a:rPr>
              <a:t>	  protected int num2;</a:t>
            </a:r>
          </a:p>
          <a:p>
            <a:pPr>
              <a:spcBef>
                <a:spcPts val="0"/>
              </a:spcBef>
              <a:buFontTx/>
              <a:buNone/>
            </a:pPr>
            <a:r>
              <a:rPr lang="en-US" altLang="en-US" sz="1800" dirty="0">
                <a:latin typeface="Consolas" pitchFamily="49" charset="0"/>
                <a:cs typeface="Consolas" pitchFamily="49" charset="0"/>
              </a:rPr>
              <a:t>	  public int num3;</a:t>
            </a:r>
          </a:p>
          <a:p>
            <a:pPr>
              <a:spcBef>
                <a:spcPts val="0"/>
              </a:spcBef>
              <a:buFontTx/>
              <a:buNone/>
            </a:pPr>
            <a:r>
              <a:rPr lang="en-US" altLang="en-US" sz="1800" dirty="0">
                <a:solidFill>
                  <a:srgbClr val="0066FF"/>
                </a:solidFill>
                <a:latin typeface="Consolas" pitchFamily="49" charset="0"/>
                <a:cs typeface="Consolas" pitchFamily="49" charset="0"/>
              </a:rPr>
              <a:t>	  // Can access num1, num2 &amp; num3 here.</a:t>
            </a:r>
          </a:p>
          <a:p>
            <a:pPr>
              <a:spcBef>
                <a:spcPts val="0"/>
              </a:spcBef>
              <a:buFontTx/>
              <a:buNone/>
            </a:pPr>
            <a:r>
              <a:rPr lang="en-US" altLang="en-US" sz="1800" dirty="0">
                <a:latin typeface="Consolas" pitchFamily="49" charset="0"/>
                <a:cs typeface="Consolas" pitchFamily="49" charset="0"/>
              </a:rPr>
              <a:t>}</a:t>
            </a:r>
          </a:p>
          <a:p>
            <a:pPr>
              <a:spcBef>
                <a:spcPts val="0"/>
              </a:spcBef>
              <a:buFontTx/>
              <a:buNone/>
            </a:pPr>
            <a:endParaRPr lang="en-US" altLang="en-US" sz="1800" dirty="0">
              <a:latin typeface="Consolas" pitchFamily="49" charset="0"/>
              <a:cs typeface="Consolas" pitchFamily="49" charset="0"/>
            </a:endParaRPr>
          </a:p>
          <a:p>
            <a:pPr>
              <a:spcBef>
                <a:spcPts val="0"/>
              </a:spcBef>
              <a:buFontTx/>
              <a:buNone/>
            </a:pPr>
            <a:r>
              <a:rPr lang="en-US" altLang="en-US" sz="1800" dirty="0">
                <a:latin typeface="Consolas" pitchFamily="49" charset="0"/>
                <a:cs typeface="Consolas" pitchFamily="49" charset="0"/>
              </a:rPr>
              <a:t>public class C extends P</a:t>
            </a:r>
          </a:p>
          <a:p>
            <a:pPr>
              <a:spcBef>
                <a:spcPts val="0"/>
              </a:spcBef>
              <a:buFontTx/>
              <a:buNone/>
            </a:pPr>
            <a:r>
              <a:rPr lang="en-US" altLang="en-US" sz="1800" dirty="0">
                <a:latin typeface="Consolas" pitchFamily="49" charset="0"/>
                <a:cs typeface="Consolas" pitchFamily="49" charset="0"/>
              </a:rPr>
              <a:t>{</a:t>
            </a:r>
          </a:p>
          <a:p>
            <a:pPr>
              <a:spcBef>
                <a:spcPts val="0"/>
              </a:spcBef>
              <a:buFontTx/>
              <a:buNone/>
            </a:pPr>
            <a:r>
              <a:rPr lang="en-US" altLang="en-US" sz="1800" dirty="0">
                <a:solidFill>
                  <a:srgbClr val="0066FF"/>
                </a:solidFill>
                <a:latin typeface="Consolas" pitchFamily="49" charset="0"/>
                <a:cs typeface="Consolas" pitchFamily="49" charset="0"/>
              </a:rPr>
              <a:t>	</a:t>
            </a:r>
            <a:r>
              <a:rPr lang="en-US" altLang="en-US" sz="1800" dirty="0" smtClean="0">
                <a:solidFill>
                  <a:srgbClr val="0066FF"/>
                </a:solidFill>
                <a:latin typeface="Consolas" pitchFamily="49" charset="0"/>
                <a:cs typeface="Consolas" pitchFamily="49" charset="0"/>
              </a:rPr>
              <a:t>  // </a:t>
            </a:r>
            <a:r>
              <a:rPr lang="en-US" altLang="en-US" sz="1800" dirty="0">
                <a:solidFill>
                  <a:srgbClr val="0066FF"/>
                </a:solidFill>
                <a:latin typeface="Consolas" pitchFamily="49" charset="0"/>
                <a:cs typeface="Consolas" pitchFamily="49" charset="0"/>
              </a:rPr>
              <a:t>Can’t access num1 here</a:t>
            </a:r>
          </a:p>
          <a:p>
            <a:pPr>
              <a:spcBef>
                <a:spcPts val="0"/>
              </a:spcBef>
              <a:buFontTx/>
              <a:buNone/>
            </a:pPr>
            <a:r>
              <a:rPr lang="en-US" altLang="en-US" sz="1800" dirty="0">
                <a:solidFill>
                  <a:srgbClr val="0066FF"/>
                </a:solidFill>
                <a:latin typeface="Consolas" pitchFamily="49" charset="0"/>
                <a:cs typeface="Consolas" pitchFamily="49" charset="0"/>
              </a:rPr>
              <a:t>	</a:t>
            </a:r>
            <a:r>
              <a:rPr lang="en-US" altLang="en-US" sz="1800" dirty="0" smtClean="0">
                <a:solidFill>
                  <a:srgbClr val="0066FF"/>
                </a:solidFill>
                <a:latin typeface="Consolas" pitchFamily="49" charset="0"/>
                <a:cs typeface="Consolas" pitchFamily="49" charset="0"/>
              </a:rPr>
              <a:t>  // </a:t>
            </a:r>
            <a:r>
              <a:rPr lang="en-US" altLang="en-US" sz="1800" dirty="0">
                <a:solidFill>
                  <a:srgbClr val="0066FF"/>
                </a:solidFill>
                <a:latin typeface="Consolas" pitchFamily="49" charset="0"/>
                <a:cs typeface="Consolas" pitchFamily="49" charset="0"/>
              </a:rPr>
              <a:t>Can access num2, num3</a:t>
            </a:r>
          </a:p>
          <a:p>
            <a:pPr>
              <a:spcBef>
                <a:spcPts val="0"/>
              </a:spcBef>
              <a:buFontTx/>
              <a:buNone/>
            </a:pPr>
            <a:r>
              <a:rPr lang="en-US" altLang="en-US" sz="1800" dirty="0">
                <a:latin typeface="Consolas" pitchFamily="49" charset="0"/>
                <a:cs typeface="Consolas" pitchFamily="49" charset="0"/>
              </a:rPr>
              <a:t>} </a:t>
            </a:r>
          </a:p>
          <a:p>
            <a:pPr>
              <a:spcBef>
                <a:spcPts val="0"/>
              </a:spcBef>
              <a:buFontTx/>
              <a:buNone/>
            </a:pPr>
            <a:endParaRPr lang="en-US" altLang="en-US" sz="1800" dirty="0">
              <a:latin typeface="Consolas" pitchFamily="49" charset="0"/>
              <a:cs typeface="Consolas" pitchFamily="49" charset="0"/>
            </a:endParaRPr>
          </a:p>
          <a:p>
            <a:pPr>
              <a:spcBef>
                <a:spcPts val="0"/>
              </a:spcBef>
              <a:buFontTx/>
              <a:buNone/>
            </a:pPr>
            <a:r>
              <a:rPr lang="en-US" altLang="en-US" sz="1800" dirty="0">
                <a:latin typeface="Consolas" pitchFamily="49" charset="0"/>
                <a:cs typeface="Consolas" pitchFamily="49" charset="0"/>
              </a:rPr>
              <a:t>public class Driver</a:t>
            </a:r>
          </a:p>
          <a:p>
            <a:pPr>
              <a:spcBef>
                <a:spcPts val="0"/>
              </a:spcBef>
              <a:buFontTx/>
              <a:buNone/>
            </a:pPr>
            <a:r>
              <a:rPr lang="en-US" altLang="en-US" sz="1800" dirty="0">
                <a:latin typeface="Consolas" pitchFamily="49" charset="0"/>
                <a:cs typeface="Consolas" pitchFamily="49" charset="0"/>
              </a:rPr>
              <a:t>{</a:t>
            </a:r>
          </a:p>
          <a:p>
            <a:pPr>
              <a:spcBef>
                <a:spcPts val="0"/>
              </a:spcBef>
              <a:buFontTx/>
              <a:buNone/>
            </a:pPr>
            <a:r>
              <a:rPr lang="en-US" altLang="en-US" sz="1800" dirty="0">
                <a:solidFill>
                  <a:srgbClr val="0066FF"/>
                </a:solidFill>
                <a:latin typeface="Consolas" pitchFamily="49" charset="0"/>
                <a:cs typeface="Consolas" pitchFamily="49" charset="0"/>
              </a:rPr>
              <a:t>	</a:t>
            </a:r>
            <a:r>
              <a:rPr lang="en-US" altLang="en-US" sz="1800" dirty="0" smtClean="0">
                <a:solidFill>
                  <a:srgbClr val="0066FF"/>
                </a:solidFill>
                <a:latin typeface="Consolas" pitchFamily="49" charset="0"/>
                <a:cs typeface="Consolas" pitchFamily="49" charset="0"/>
              </a:rPr>
              <a:t>  // </a:t>
            </a:r>
            <a:r>
              <a:rPr lang="en-US" altLang="en-US" sz="1800" dirty="0">
                <a:solidFill>
                  <a:srgbClr val="0066FF"/>
                </a:solidFill>
                <a:latin typeface="Consolas" pitchFamily="49" charset="0"/>
                <a:cs typeface="Consolas" pitchFamily="49" charset="0"/>
              </a:rPr>
              <a:t>Can’t access num1 here and generally can’t access num2 </a:t>
            </a:r>
            <a:endParaRPr lang="en-US" altLang="en-US" sz="1800" dirty="0" smtClean="0">
              <a:solidFill>
                <a:srgbClr val="0066FF"/>
              </a:solidFill>
              <a:latin typeface="Consolas" pitchFamily="49" charset="0"/>
              <a:cs typeface="Consolas" pitchFamily="49" charset="0"/>
            </a:endParaRPr>
          </a:p>
          <a:p>
            <a:pPr>
              <a:spcBef>
                <a:spcPts val="0"/>
              </a:spcBef>
              <a:buFontTx/>
              <a:buNone/>
            </a:pPr>
            <a:r>
              <a:rPr lang="en-US" altLang="en-US" sz="1800" dirty="0">
                <a:solidFill>
                  <a:srgbClr val="0066FF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en-US" sz="1800" dirty="0" smtClean="0">
                <a:solidFill>
                  <a:srgbClr val="0066FF"/>
                </a:solidFill>
                <a:latin typeface="Consolas" pitchFamily="49" charset="0"/>
                <a:cs typeface="Consolas" pitchFamily="49" charset="0"/>
              </a:rPr>
              <a:t>   // here</a:t>
            </a:r>
            <a:endParaRPr lang="en-US" altLang="en-US" sz="1800" dirty="0">
              <a:solidFill>
                <a:srgbClr val="0066FF"/>
              </a:solidFill>
              <a:latin typeface="Consolas" pitchFamily="49" charset="0"/>
              <a:cs typeface="Consolas" pitchFamily="49" charset="0"/>
            </a:endParaRPr>
          </a:p>
          <a:p>
            <a:pPr>
              <a:spcBef>
                <a:spcPts val="0"/>
              </a:spcBef>
              <a:buFontTx/>
              <a:buNone/>
            </a:pPr>
            <a:r>
              <a:rPr lang="en-US" altLang="en-US" sz="1800" dirty="0">
                <a:solidFill>
                  <a:srgbClr val="0066FF"/>
                </a:solidFill>
                <a:latin typeface="Consolas" pitchFamily="49" charset="0"/>
                <a:cs typeface="Consolas" pitchFamily="49" charset="0"/>
              </a:rPr>
              <a:t>   </a:t>
            </a:r>
            <a:r>
              <a:rPr lang="en-US" altLang="en-US" sz="1800" dirty="0" smtClean="0">
                <a:solidFill>
                  <a:srgbClr val="0066FF"/>
                </a:solidFill>
                <a:latin typeface="Consolas" pitchFamily="49" charset="0"/>
                <a:cs typeface="Consolas" pitchFamily="49" charset="0"/>
              </a:rPr>
              <a:t> // Can </a:t>
            </a:r>
            <a:r>
              <a:rPr lang="en-US" altLang="en-US" sz="1800" dirty="0">
                <a:solidFill>
                  <a:srgbClr val="0066FF"/>
                </a:solidFill>
                <a:latin typeface="Consolas" pitchFamily="49" charset="0"/>
                <a:cs typeface="Consolas" pitchFamily="49" charset="0"/>
              </a:rPr>
              <a:t>access num3 here</a:t>
            </a:r>
          </a:p>
          <a:p>
            <a:pPr>
              <a:spcBef>
                <a:spcPts val="0"/>
              </a:spcBef>
              <a:buFontTx/>
              <a:buNone/>
            </a:pPr>
            <a:r>
              <a:rPr lang="en-US" altLang="en-US" sz="1800" dirty="0">
                <a:latin typeface="Consolas" pitchFamily="49" charset="0"/>
                <a:cs typeface="Consolas" pitchFamily="49" charset="0"/>
              </a:rPr>
              <a:t>}</a:t>
            </a:r>
          </a:p>
          <a:p>
            <a:pPr>
              <a:spcBef>
                <a:spcPts val="0"/>
              </a:spcBef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821242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2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dirty="0" smtClean="0"/>
              <a:t>General Rules Of Thumb</a:t>
            </a:r>
          </a:p>
        </p:txBody>
      </p:sp>
      <p:sp>
        <p:nvSpPr>
          <p:cNvPr id="17203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en-US" sz="2400" dirty="0" smtClean="0"/>
              <a:t>Variable attributes should not have protected access but instead should be private.</a:t>
            </a:r>
          </a:p>
          <a:p>
            <a:r>
              <a:rPr lang="en-US" altLang="en-US" sz="2400" dirty="0" smtClean="0"/>
              <a:t>Most methods should be public.</a:t>
            </a:r>
          </a:p>
          <a:p>
            <a:r>
              <a:rPr lang="en-US" altLang="en-US" sz="2400" dirty="0" smtClean="0"/>
              <a:t>Methods that are used only by the parent and child classes should be made protected.</a:t>
            </a:r>
          </a:p>
        </p:txBody>
      </p:sp>
    </p:spTree>
    <p:extLst>
      <p:ext uri="{BB962C8B-B14F-4D97-AF65-F5344CB8AC3E}">
        <p14:creationId xmlns:p14="http://schemas.microsoft.com/office/powerpoint/2010/main" val="4284320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2035" grpId="0" build="p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dirty="0" smtClean="0"/>
              <a:t>Updated Scoping Rules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tabLst>
                <a:tab pos="476250" algn="l"/>
              </a:tabLst>
            </a:pPr>
            <a:r>
              <a:rPr lang="en-US" altLang="en-US" sz="2400" dirty="0" smtClean="0"/>
              <a:t>When referring to an identifier in a method of a class</a:t>
            </a:r>
          </a:p>
          <a:p>
            <a:pPr marL="800100" lvl="1" indent="-342900">
              <a:buFontTx/>
              <a:buAutoNum type="arabicPeriod"/>
              <a:tabLst>
                <a:tab pos="476250" algn="l"/>
              </a:tabLst>
            </a:pPr>
            <a:r>
              <a:rPr lang="en-US" altLang="en-US" sz="2000" dirty="0" smtClean="0"/>
              <a:t>Look in the local memory space for that method</a:t>
            </a:r>
          </a:p>
          <a:p>
            <a:pPr marL="800100" lvl="1" indent="-342900">
              <a:buFontTx/>
              <a:buAutoNum type="arabicPeriod"/>
              <a:tabLst>
                <a:tab pos="476250" algn="l"/>
              </a:tabLst>
            </a:pPr>
            <a:r>
              <a:rPr lang="en-US" altLang="en-US" sz="2000" dirty="0" smtClean="0"/>
              <a:t>Look in the definition of the class</a:t>
            </a:r>
          </a:p>
          <a:p>
            <a:pPr marL="800100" lvl="1" indent="-342900">
              <a:buFontTx/>
              <a:buAutoNum type="arabicPeriod"/>
              <a:tabLst>
                <a:tab pos="476250" algn="l"/>
              </a:tabLst>
            </a:pPr>
            <a:r>
              <a:rPr lang="en-US" altLang="en-US" sz="2000" dirty="0" smtClean="0"/>
              <a:t>New: Look in the definition of the parent class</a:t>
            </a:r>
          </a:p>
        </p:txBody>
      </p:sp>
    </p:spTree>
    <p:extLst>
      <p:ext uri="{BB962C8B-B14F-4D97-AF65-F5344CB8AC3E}">
        <p14:creationId xmlns:p14="http://schemas.microsoft.com/office/powerpoint/2010/main" val="1188981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Recall O-O Approach: Finding Candidate Classes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30300" y="1143000"/>
            <a:ext cx="7162800" cy="5564188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41717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dirty="0" smtClean="0"/>
              <a:t>Updated Scoping Rules (2)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4648200" cy="44196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altLang="en-US" sz="2000" dirty="0" smtClean="0">
                <a:latin typeface="Consolas" pitchFamily="49" charset="0"/>
                <a:cs typeface="Consolas" pitchFamily="49" charset="0"/>
              </a:rPr>
              <a:t>public class P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000" dirty="0" smtClean="0">
                <a:latin typeface="Consolas" pitchFamily="49" charset="0"/>
                <a:cs typeface="Consolas" pitchFamily="49" charset="0"/>
              </a:rPr>
              <a:t>{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en-US" sz="2000" dirty="0" smtClean="0">
              <a:latin typeface="Consolas" pitchFamily="49" charset="0"/>
              <a:cs typeface="Consolas" pitchFamily="49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000" dirty="0" smtClean="0">
                <a:latin typeface="Consolas" pitchFamily="49" charset="0"/>
                <a:cs typeface="Consolas" pitchFamily="49" charset="0"/>
              </a:rPr>
              <a:t>}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000" dirty="0" smtClean="0">
                <a:latin typeface="Consolas" pitchFamily="49" charset="0"/>
                <a:cs typeface="Consolas" pitchFamily="49" charset="0"/>
              </a:rPr>
              <a:t>public class C extends P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000" dirty="0" smtClean="0">
                <a:latin typeface="Consolas" pitchFamily="49" charset="0"/>
                <a:cs typeface="Consolas" pitchFamily="49" charset="0"/>
              </a:rPr>
              <a:t>{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en-US" sz="2000" dirty="0" smtClean="0">
              <a:latin typeface="Consolas" pitchFamily="49" charset="0"/>
              <a:cs typeface="Consolas" pitchFamily="49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000" dirty="0" smtClean="0">
                <a:latin typeface="Consolas" pitchFamily="49" charset="0"/>
                <a:cs typeface="Consolas" pitchFamily="49" charset="0"/>
              </a:rPr>
              <a:t>     public void method ()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000" dirty="0" smtClean="0">
                <a:latin typeface="Consolas" pitchFamily="49" charset="0"/>
                <a:cs typeface="Consolas" pitchFamily="49" charset="0"/>
              </a:rPr>
              <a:t>     {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000" dirty="0" smtClean="0">
                <a:latin typeface="Consolas" pitchFamily="49" charset="0"/>
                <a:cs typeface="Consolas" pitchFamily="49" charset="0"/>
              </a:rPr>
              <a:t>	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en-US" sz="2000" dirty="0" smtClean="0">
              <a:latin typeface="Consolas" pitchFamily="49" charset="0"/>
              <a:cs typeface="Consolas" pitchFamily="49" charset="0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en-US" altLang="en-US" sz="2000" dirty="0" smtClean="0">
              <a:latin typeface="Consolas" pitchFamily="49" charset="0"/>
              <a:cs typeface="Consolas" pitchFamily="49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000" dirty="0" smtClean="0">
                <a:latin typeface="Consolas" pitchFamily="49" charset="0"/>
                <a:cs typeface="Consolas" pitchFamily="49" charset="0"/>
              </a:rPr>
              <a:t>     }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000" dirty="0" smtClean="0">
                <a:latin typeface="Consolas" pitchFamily="49" charset="0"/>
                <a:cs typeface="Consolas" pitchFamily="49" charset="0"/>
              </a:rPr>
              <a:t>}</a:t>
            </a:r>
          </a:p>
          <a:p>
            <a:pPr>
              <a:lnSpc>
                <a:spcPct val="90000"/>
              </a:lnSpc>
            </a:pPr>
            <a:endParaRPr lang="en-US" altLang="en-US" sz="1800" dirty="0" smtClean="0">
              <a:latin typeface="Arial" charset="0"/>
            </a:endParaRPr>
          </a:p>
        </p:txBody>
      </p:sp>
      <p:sp>
        <p:nvSpPr>
          <p:cNvPr id="212996" name="Text Box 4"/>
          <p:cNvSpPr txBox="1">
            <a:spLocks noChangeArrowheads="1"/>
          </p:cNvSpPr>
          <p:nvPr/>
        </p:nvSpPr>
        <p:spPr bwMode="auto">
          <a:xfrm>
            <a:off x="1676400" y="4648200"/>
            <a:ext cx="2359025" cy="3407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600" tIns="46800" rIns="93600" bIns="46800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 b="1" dirty="0">
                <a:solidFill>
                  <a:srgbClr val="FF0000"/>
                </a:solidFill>
                <a:latin typeface="Arial" charset="0"/>
              </a:rPr>
              <a:t>&lt;&lt;&lt; First: Local &gt;&gt;&gt;</a:t>
            </a:r>
          </a:p>
        </p:txBody>
      </p:sp>
      <p:sp>
        <p:nvSpPr>
          <p:cNvPr id="212997" name="Text Box 5"/>
          <p:cNvSpPr txBox="1">
            <a:spLocks noChangeArrowheads="1"/>
          </p:cNvSpPr>
          <p:nvPr/>
        </p:nvSpPr>
        <p:spPr bwMode="auto">
          <a:xfrm>
            <a:off x="1252538" y="3505200"/>
            <a:ext cx="2943225" cy="3407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600" tIns="46800" rIns="93600" bIns="46800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 b="1" dirty="0">
                <a:solidFill>
                  <a:srgbClr val="FF0000"/>
                </a:solidFill>
                <a:latin typeface="Arial" charset="0"/>
              </a:rPr>
              <a:t>&lt;&lt;&lt; Second: Attribute&gt;&gt;&gt;</a:t>
            </a:r>
          </a:p>
        </p:txBody>
      </p:sp>
      <p:sp>
        <p:nvSpPr>
          <p:cNvPr id="212998" name="Text Box 6"/>
          <p:cNvSpPr txBox="1">
            <a:spLocks noChangeArrowheads="1"/>
          </p:cNvSpPr>
          <p:nvPr/>
        </p:nvSpPr>
        <p:spPr bwMode="auto">
          <a:xfrm>
            <a:off x="1009650" y="2362200"/>
            <a:ext cx="3692525" cy="3407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600" tIns="46800" rIns="93600" bIns="46800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 b="1" dirty="0">
                <a:solidFill>
                  <a:srgbClr val="FF0000"/>
                </a:solidFill>
                <a:latin typeface="Arial" charset="0"/>
              </a:rPr>
              <a:t>&lt;&lt;&lt; Third: Parent’s attribute &gt;&gt;&gt;</a:t>
            </a:r>
          </a:p>
        </p:txBody>
      </p:sp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1689100" y="5040313"/>
            <a:ext cx="41910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dirty="0"/>
              <a:t>Reference to an identifier e.g., ‘</a:t>
            </a:r>
            <a:r>
              <a:rPr lang="en-US" altLang="en-US" sz="1800" dirty="0">
                <a:latin typeface="Consolas" pitchFamily="49" charset="0"/>
                <a:cs typeface="Consolas" pitchFamily="49" charset="0"/>
              </a:rPr>
              <a:t>num</a:t>
            </a:r>
            <a:r>
              <a:rPr lang="en-US" altLang="en-US" sz="1800" dirty="0"/>
              <a:t>’</a:t>
            </a:r>
          </a:p>
        </p:txBody>
      </p:sp>
      <p:grpSp>
        <p:nvGrpSpPr>
          <p:cNvPr id="51211" name="Group 11"/>
          <p:cNvGrpSpPr>
            <a:grpSpLocks/>
          </p:cNvGrpSpPr>
          <p:nvPr/>
        </p:nvGrpSpPr>
        <p:grpSpPr bwMode="auto">
          <a:xfrm>
            <a:off x="5257800" y="2438400"/>
            <a:ext cx="3581400" cy="2819400"/>
            <a:chOff x="3264" y="1536"/>
            <a:chExt cx="2256" cy="1776"/>
          </a:xfrm>
        </p:grpSpPr>
        <p:sp>
          <p:nvSpPr>
            <p:cNvPr id="51209" name="AutoShape 9"/>
            <p:cNvSpPr>
              <a:spLocks/>
            </p:cNvSpPr>
            <p:nvPr/>
          </p:nvSpPr>
          <p:spPr bwMode="auto">
            <a:xfrm>
              <a:off x="3264" y="1536"/>
              <a:ext cx="240" cy="1776"/>
            </a:xfrm>
            <a:prstGeom prst="rightBrace">
              <a:avLst>
                <a:gd name="adj1" fmla="val 61667"/>
                <a:gd name="adj2" fmla="val 50000"/>
              </a:avLst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99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en-US" altLang="en-US" sz="1800" dirty="0"/>
            </a:p>
          </p:txBody>
        </p:sp>
        <p:sp>
          <p:nvSpPr>
            <p:cNvPr id="51210" name="Text Box 10"/>
            <p:cNvSpPr txBox="1">
              <a:spLocks noChangeArrowheads="1"/>
            </p:cNvSpPr>
            <p:nvPr/>
          </p:nvSpPr>
          <p:spPr bwMode="auto">
            <a:xfrm>
              <a:off x="3504" y="2064"/>
              <a:ext cx="2016" cy="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99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CA" altLang="en-US" sz="1800" b="1" dirty="0">
                  <a:solidFill>
                    <a:srgbClr val="FF0000"/>
                  </a:solidFill>
                </a:rPr>
                <a:t>Similar to how local variables can shadow attributes, the child attributes can shadow parent attributes.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587483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2129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129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2129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2996" grpId="0"/>
      <p:bldP spid="212997" grpId="0"/>
      <p:bldP spid="212998" grpId="0"/>
      <p:bldP spid="2" grpId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Updated Scoping Rules: A Trace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 b="1" dirty="0"/>
              <a:t>Name of the folder containing the complete example </a:t>
            </a:r>
            <a:r>
              <a:rPr lang="en-US" dirty="0" smtClean="0"/>
              <a:t>:</a:t>
            </a:r>
            <a:r>
              <a:rPr lang="en-US" dirty="0"/>
              <a:t>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5scope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lvl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5833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Scoping Rules: Review Code (1 Class)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5253" y="1030958"/>
            <a:ext cx="5958903" cy="2086816"/>
          </a:xfrm>
          <a:solidFill>
            <a:schemeClr val="bg1">
              <a:lumMod val="60000"/>
              <a:lumOff val="40000"/>
            </a:schemeClr>
          </a:solidFill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public class 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Driver {</a:t>
            </a: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public static void main(String [] args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) {</a:t>
            </a: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System.out.println("REVIEW");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System.out.println("------");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	  P 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= 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new P();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	  p.method1();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	  System.out.println();</a:t>
            </a:r>
          </a:p>
        </p:txBody>
      </p:sp>
      <p:sp>
        <p:nvSpPr>
          <p:cNvPr id="4" name="Rectangle 3"/>
          <p:cNvSpPr/>
          <p:nvPr/>
        </p:nvSpPr>
        <p:spPr>
          <a:xfrm>
            <a:off x="1773716" y="3688468"/>
            <a:ext cx="7447402" cy="3139321"/>
          </a:xfrm>
          <a:prstGeom prst="rect">
            <a:avLst/>
          </a:prstGeom>
          <a:solidFill>
            <a:schemeClr val="bg1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public class 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P {</a:t>
            </a: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protected int x = 1;</a:t>
            </a:r>
          </a:p>
          <a:p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private int y = 2;</a:t>
            </a:r>
          </a:p>
          <a:p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public void method1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() {</a:t>
            </a: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int x = 10;</a:t>
            </a:r>
          </a:p>
          <a:p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int y = 20;</a:t>
            </a:r>
          </a:p>
          <a:p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System.out.println("P.method1()");</a:t>
            </a:r>
          </a:p>
          <a:p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System.out.println("Locals shadow attributes");</a:t>
            </a:r>
          </a:p>
          <a:p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System.out.println("x/y: " + x + " " + y);</a:t>
            </a:r>
          </a:p>
          <a:p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}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47090" y="4713344"/>
            <a:ext cx="1796375" cy="808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9472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Scoping Rules: Review Code (1 Class): 2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1019942"/>
            <a:ext cx="5695719" cy="720724"/>
          </a:xfrm>
          <a:solidFill>
            <a:schemeClr val="bg1">
              <a:lumMod val="60000"/>
              <a:lumOff val="40000"/>
            </a:schemeClr>
          </a:solidFill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p.method2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();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System.out.println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();</a:t>
            </a:r>
            <a:endParaRPr lang="en-US" sz="18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696598" y="2597799"/>
            <a:ext cx="7447402" cy="2585323"/>
          </a:xfrm>
          <a:prstGeom prst="rect">
            <a:avLst/>
          </a:prstGeom>
          <a:solidFill>
            <a:schemeClr val="bg1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public 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void method2()</a:t>
            </a:r>
          </a:p>
          <a:p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int x = 10;</a:t>
            </a:r>
          </a:p>
          <a:p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int y = 20;</a:t>
            </a:r>
          </a:p>
          <a:p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System.out.println("P.method2()");</a:t>
            </a:r>
          </a:p>
          <a:p>
            <a:r>
              <a:rPr lang="es-E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s-ES" sz="1800" dirty="0">
                <a:latin typeface="Consolas" panose="020B0609020204030204" pitchFamily="49" charset="0"/>
                <a:cs typeface="Consolas" panose="020B0609020204030204" pitchFamily="49" charset="0"/>
              </a:rPr>
              <a:t>System.out.println("Loc x/y: " + x + " " + y);</a:t>
            </a:r>
          </a:p>
          <a:p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System.out.println("Attr x/y: " + this.x + " " + 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</a:t>
            </a:r>
          </a:p>
          <a:p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            this.y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</a:p>
          <a:p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89940" y="2918834"/>
            <a:ext cx="1796375" cy="808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6743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Updated Scoping Rules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1019941"/>
            <a:ext cx="8527055" cy="1183431"/>
          </a:xfrm>
          <a:solidFill>
            <a:schemeClr val="bg1">
              <a:lumMod val="60000"/>
              <a:lumOff val="40000"/>
            </a:schemeClr>
          </a:solidFill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System.out.println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("NEW: INHERITANCE HIERARCHIES");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System.out.println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("----------------------------");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C 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c = new C();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c.method1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();</a:t>
            </a:r>
            <a:endParaRPr lang="en-US" sz="18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696598" y="2906272"/>
            <a:ext cx="7447402" cy="3139321"/>
          </a:xfrm>
          <a:prstGeom prst="rect">
            <a:avLst/>
          </a:prstGeom>
          <a:solidFill>
            <a:schemeClr val="bg1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en-US" sz="18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// Child</a:t>
            </a:r>
          </a:p>
          <a:p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public class C extends 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P {</a:t>
            </a: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private int x = 3;</a:t>
            </a:r>
          </a:p>
          <a:p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private int z = 4;</a:t>
            </a:r>
          </a:p>
          <a:p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public void method1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() {</a:t>
            </a: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	  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System.out.println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("C.method1()");</a:t>
            </a:r>
          </a:p>
          <a:p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 System.out.println("Child attributes");</a:t>
            </a:r>
          </a:p>
          <a:p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 System.out.println("x/z: " + this.x + " " +  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</a:p>
          <a:p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                this.z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</a:p>
          <a:p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}</a:t>
            </a:r>
          </a:p>
        </p:txBody>
      </p:sp>
    </p:spTree>
    <p:extLst>
      <p:ext uri="{BB962C8B-B14F-4D97-AF65-F5344CB8AC3E}">
        <p14:creationId xmlns:p14="http://schemas.microsoft.com/office/powerpoint/2010/main" val="2910832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Updated Scoping Rules (2)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1019942"/>
            <a:ext cx="8527055" cy="797842"/>
          </a:xfrm>
          <a:solidFill>
            <a:schemeClr val="bg1">
              <a:lumMod val="60000"/>
              <a:lumOff val="40000"/>
            </a:schemeClr>
          </a:solidFill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c.method2();</a:t>
            </a:r>
          </a:p>
        </p:txBody>
      </p:sp>
      <p:sp>
        <p:nvSpPr>
          <p:cNvPr id="5" name="Rectangle 4"/>
          <p:cNvSpPr/>
          <p:nvPr/>
        </p:nvSpPr>
        <p:spPr>
          <a:xfrm>
            <a:off x="1696598" y="2906272"/>
            <a:ext cx="7447402" cy="2862322"/>
          </a:xfrm>
          <a:prstGeom prst="rect">
            <a:avLst/>
          </a:prstGeom>
          <a:solidFill>
            <a:schemeClr val="bg1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en-US" sz="18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// Child</a:t>
            </a:r>
          </a:p>
          <a:p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public 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void method2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() {</a:t>
            </a: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int 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x = 100;</a:t>
            </a:r>
          </a:p>
          <a:p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int 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y = 200;</a:t>
            </a:r>
          </a:p>
          <a:p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int 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z = 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300;</a:t>
            </a:r>
          </a:p>
          <a:p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System.out.println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("C.method2()");</a:t>
            </a:r>
          </a:p>
          <a:p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System.out.println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("Local shadows all");</a:t>
            </a:r>
          </a:p>
          <a:p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System.out.println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("x/y/z: " + x + " " + y + " " +</a:t>
            </a:r>
          </a:p>
          <a:p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        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z);</a:t>
            </a:r>
          </a:p>
          <a:p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058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Updated Scoping Rules (3)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1019941"/>
            <a:ext cx="8527055" cy="830893"/>
          </a:xfrm>
          <a:solidFill>
            <a:schemeClr val="bg1">
              <a:lumMod val="60000"/>
              <a:lumOff val="40000"/>
            </a:schemeClr>
          </a:solidFill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c.method3();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2906272"/>
            <a:ext cx="9144000" cy="3416320"/>
          </a:xfrm>
          <a:prstGeom prst="rect">
            <a:avLst/>
          </a:prstGeom>
          <a:solidFill>
            <a:schemeClr val="bg1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en-US" sz="18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// Child</a:t>
            </a:r>
          </a:p>
          <a:p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public 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void method3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() {</a:t>
            </a: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int 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x = 100;</a:t>
            </a:r>
          </a:p>
          <a:p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int 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y = 200;</a:t>
            </a:r>
          </a:p>
          <a:p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int 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z = 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300;</a:t>
            </a:r>
          </a:p>
          <a:p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System.out.println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("C.method3()");</a:t>
            </a:r>
          </a:p>
          <a:p>
            <a:r>
              <a:rPr lang="es-ES" sz="1800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s-E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System.out.println</a:t>
            </a:r>
            <a:r>
              <a:rPr lang="es-ES" sz="1800" dirty="0">
                <a:latin typeface="Consolas" panose="020B0609020204030204" pitchFamily="49" charset="0"/>
                <a:cs typeface="Consolas" panose="020B0609020204030204" pitchFamily="49" charset="0"/>
              </a:rPr>
              <a:t>("Loc x/y/z: " + x + " " + y + " " </a:t>
            </a:r>
            <a:r>
              <a:rPr lang="es-E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+ 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z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</a:p>
          <a:p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</a:p>
          <a:p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System.out.println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("P(x/y): " + super.x + " " + super.getY());</a:t>
            </a:r>
          </a:p>
          <a:p>
            <a:r>
              <a:rPr lang="en-US" sz="1800" b="1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sz="1800" b="1" dirty="0" smtClean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</a:t>
            </a:r>
            <a:r>
              <a:rPr lang="en-US" sz="1800" b="1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super.y : syntax </a:t>
            </a:r>
            <a:r>
              <a:rPr lang="en-US" sz="1800" b="1" dirty="0" smtClean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error</a:t>
            </a:r>
            <a:r>
              <a:rPr lang="en-US" sz="1800" b="1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access permission violated</a:t>
            </a:r>
          </a:p>
          <a:p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System.out.println("C(x/z): " + this.x + " " + this.z);</a:t>
            </a:r>
          </a:p>
          <a:p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  <p:sp>
        <p:nvSpPr>
          <p:cNvPr id="3" name="Rectangle 2"/>
          <p:cNvSpPr/>
          <p:nvPr/>
        </p:nvSpPr>
        <p:spPr>
          <a:xfrm>
            <a:off x="4456323" y="2221505"/>
            <a:ext cx="4572000" cy="1077218"/>
          </a:xfrm>
          <a:prstGeom prst="rect">
            <a:avLst/>
          </a:prstGeom>
          <a:solidFill>
            <a:srgbClr val="FFFFCC"/>
          </a:solidFill>
          <a:ln w="38100">
            <a:solidFill>
              <a:schemeClr val="bg2">
                <a:lumMod val="75000"/>
              </a:schemeClr>
            </a:solidFill>
            <a:prstDash val="dash"/>
          </a:ln>
        </p:spPr>
        <p:txBody>
          <a:bodyPr>
            <a:spAutoFit/>
          </a:bodyPr>
          <a:lstStyle/>
          <a:p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public class P</a:t>
            </a:r>
          </a:p>
          <a:p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    protected int x = 1;</a:t>
            </a:r>
          </a:p>
          <a:p>
            <a:r>
              <a:rPr lang="en-US" sz="1600" b="1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private int y = 2;</a:t>
            </a:r>
          </a:p>
        </p:txBody>
      </p:sp>
      <p:cxnSp>
        <p:nvCxnSpPr>
          <p:cNvPr id="7" name="Straight Connector 6"/>
          <p:cNvCxnSpPr>
            <a:endCxn id="3" idx="1"/>
          </p:cNvCxnSpPr>
          <p:nvPr/>
        </p:nvCxnSpPr>
        <p:spPr bwMode="auto">
          <a:xfrm flipV="1">
            <a:off x="1299990" y="2760114"/>
            <a:ext cx="3156333" cy="2770353"/>
          </a:xfrm>
          <a:prstGeom prst="line">
            <a:avLst/>
          </a:prstGeom>
          <a:noFill/>
          <a:ln w="38100" cap="flat" cmpd="sng" algn="ctr">
            <a:solidFill>
              <a:schemeClr val="bg2">
                <a:lumMod val="75000"/>
              </a:schemeClr>
            </a:solidFill>
            <a:prstDash val="dash"/>
            <a:round/>
            <a:headEnd type="none" w="sm" len="sm"/>
            <a:tailEnd type="none"/>
          </a:ln>
          <a:effectLst/>
        </p:spPr>
      </p:cxnSp>
    </p:spTree>
    <p:extLst>
      <p:ext uri="{BB962C8B-B14F-4D97-AF65-F5344CB8AC3E}">
        <p14:creationId xmlns:p14="http://schemas.microsoft.com/office/powerpoint/2010/main" val="288139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dirty="0" smtClean="0"/>
              <a:t>The </a:t>
            </a:r>
            <a:r>
              <a:rPr lang="en-US" altLang="en-US" sz="3200" dirty="0" smtClean="0">
                <a:latin typeface="Consolas" pitchFamily="49" charset="0"/>
                <a:cs typeface="Consolas" pitchFamily="49" charset="0"/>
              </a:rPr>
              <a:t>Final</a:t>
            </a:r>
            <a:r>
              <a:rPr lang="en-US" altLang="en-US" sz="3200" dirty="0" smtClean="0"/>
              <a:t> Modifier (Inheritance)</a:t>
            </a:r>
          </a:p>
        </p:txBody>
      </p:sp>
      <p:sp>
        <p:nvSpPr>
          <p:cNvPr id="24883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en-US" sz="2400" dirty="0" smtClean="0"/>
              <a:t>What you know: the keyword </a:t>
            </a:r>
            <a:r>
              <a:rPr lang="en-US" altLang="en-US" sz="2400" dirty="0" smtClean="0">
                <a:latin typeface="Consolas" pitchFamily="49" charset="0"/>
                <a:cs typeface="Consolas" pitchFamily="49" charset="0"/>
              </a:rPr>
              <a:t>final</a:t>
            </a:r>
            <a:r>
              <a:rPr lang="en-US" altLang="en-US" sz="2400" dirty="0" smtClean="0"/>
              <a:t> means unchanging (used in conjunction with the declaration of constants)</a:t>
            </a:r>
          </a:p>
          <a:p>
            <a:r>
              <a:rPr lang="en-US" altLang="en-US" sz="2400" dirty="0" smtClean="0"/>
              <a:t>Methods preceded by the final modifier cannot be overridden</a:t>
            </a:r>
          </a:p>
          <a:p>
            <a:pPr lvl="1">
              <a:buFont typeface="Times New Roman" pitchFamily="18" charset="0"/>
              <a:buNone/>
            </a:pPr>
            <a:r>
              <a:rPr lang="en-US" altLang="en-US" sz="2400" dirty="0" smtClean="0"/>
              <a:t>e.g.,     </a:t>
            </a:r>
            <a:r>
              <a:rPr lang="en-US" altLang="en-US" sz="2400" dirty="0" smtClean="0">
                <a:latin typeface="Consolas" pitchFamily="49" charset="0"/>
                <a:cs typeface="Consolas" pitchFamily="49" charset="0"/>
              </a:rPr>
              <a:t>public </a:t>
            </a:r>
            <a:r>
              <a:rPr lang="en-US" altLang="en-US" sz="2400" b="1" i="1" dirty="0" smtClean="0">
                <a:latin typeface="Consolas" pitchFamily="49" charset="0"/>
                <a:cs typeface="Consolas" pitchFamily="49" charset="0"/>
              </a:rPr>
              <a:t>final</a:t>
            </a:r>
            <a:r>
              <a:rPr lang="en-US" altLang="en-US" sz="2400" dirty="0" smtClean="0">
                <a:latin typeface="Consolas" pitchFamily="49" charset="0"/>
                <a:cs typeface="Consolas" pitchFamily="49" charset="0"/>
              </a:rPr>
              <a:t> void cannot_override()</a:t>
            </a:r>
          </a:p>
          <a:p>
            <a:r>
              <a:rPr lang="en-US" altLang="en-US" sz="2400" dirty="0" smtClean="0"/>
              <a:t>Classes preceded by the final modifier cannot be extended</a:t>
            </a:r>
          </a:p>
          <a:p>
            <a:pPr lvl="1"/>
            <a:r>
              <a:rPr lang="en-US" altLang="en-US" sz="2400" dirty="0" smtClean="0"/>
              <a:t>e.g.,  </a:t>
            </a:r>
            <a:r>
              <a:rPr lang="en-US" altLang="en-US" sz="2400" b="1" i="1" dirty="0" smtClean="0">
                <a:latin typeface="Consolas" pitchFamily="49" charset="0"/>
                <a:cs typeface="Consolas" pitchFamily="49" charset="0"/>
              </a:rPr>
              <a:t>final</a:t>
            </a:r>
            <a:r>
              <a:rPr lang="en-US" altLang="en-US" sz="2400" dirty="0" smtClean="0">
                <a:latin typeface="Consolas" pitchFamily="49" charset="0"/>
                <a:cs typeface="Consolas" pitchFamily="49" charset="0"/>
              </a:rPr>
              <a:t> public class CANT_BE_EXTENDED</a:t>
            </a:r>
          </a:p>
          <a:p>
            <a:endParaRPr lang="en-US" alt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310155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8835" grpId="0" build="p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You Should Now Know</a:t>
            </a:r>
          </a:p>
        </p:txBody>
      </p:sp>
      <p:sp>
        <p:nvSpPr>
          <p:cNvPr id="1167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What is inheritance, when to employ it, how to employ it in Java</a:t>
            </a:r>
          </a:p>
          <a:p>
            <a:r>
              <a:rPr lang="en-US" altLang="en-US" dirty="0"/>
              <a:t>Defining parent classes by looking for a commonalities</a:t>
            </a:r>
          </a:p>
          <a:p>
            <a:r>
              <a:rPr lang="en-US" altLang="en-US" dirty="0"/>
              <a:t>What are the benefits of employing inheritance</a:t>
            </a:r>
          </a:p>
          <a:p>
            <a:pPr marL="342900" lvl="1" indent="-342900">
              <a:buFont typeface="Arial" charset="0"/>
              <a:buChar char="•"/>
            </a:pPr>
            <a:r>
              <a:rPr lang="en-US" altLang="en-US" dirty="0"/>
              <a:t>What is method overriding</a:t>
            </a:r>
          </a:p>
          <a:p>
            <a:pPr marL="577850" lvl="2" indent="-177800"/>
            <a:r>
              <a:rPr lang="en-US" altLang="en-US" dirty="0"/>
              <a:t>How does it differ from method overloading</a:t>
            </a:r>
          </a:p>
          <a:p>
            <a:pPr marL="577850" lvl="2" indent="-177800"/>
            <a:r>
              <a:rPr lang="en-US" altLang="en-US" dirty="0"/>
              <a:t>What is polymorphism</a:t>
            </a:r>
          </a:p>
          <a:p>
            <a:pPr marL="577850" lvl="2" indent="-177800"/>
            <a:r>
              <a:rPr lang="en-US" altLang="en-US" dirty="0"/>
              <a:t>The difference between early vs. late binding and the criteria used to determine the method ‘bound’ in each case</a:t>
            </a:r>
          </a:p>
          <a:p>
            <a:r>
              <a:rPr lang="en-US" altLang="en-US" dirty="0"/>
              <a:t>How does the ‘</a:t>
            </a:r>
            <a:r>
              <a:rPr lang="en-US" altLang="en-US" dirty="0">
                <a:latin typeface="Consolas" pitchFamily="49" charset="0"/>
                <a:cs typeface="Consolas" pitchFamily="49" charset="0"/>
              </a:rPr>
              <a:t>protected</a:t>
            </a:r>
            <a:r>
              <a:rPr lang="en-US" altLang="en-US" dirty="0"/>
              <a:t>’ level of access permission work, how do </a:t>
            </a:r>
            <a:r>
              <a:rPr lang="en-US" altLang="en-US" dirty="0">
                <a:latin typeface="Consolas" pitchFamily="49" charset="0"/>
                <a:cs typeface="Consolas" pitchFamily="49" charset="0"/>
              </a:rPr>
              <a:t>private</a:t>
            </a:r>
            <a:r>
              <a:rPr lang="en-US" altLang="en-US" dirty="0"/>
              <a:t> and </a:t>
            </a:r>
            <a:r>
              <a:rPr lang="en-US" altLang="en-US" dirty="0">
                <a:latin typeface="Consolas" pitchFamily="49" charset="0"/>
                <a:cs typeface="Consolas" pitchFamily="49" charset="0"/>
              </a:rPr>
              <a:t>public</a:t>
            </a:r>
            <a:r>
              <a:rPr lang="en-US" altLang="en-US" dirty="0"/>
              <a:t> access permissions work with an inheritance hierarchy.</a:t>
            </a:r>
          </a:p>
          <a:p>
            <a:pPr marL="635000" lvl="1" indent="-177800"/>
            <a:r>
              <a:rPr lang="en-US" altLang="en-US" dirty="0"/>
              <a:t>Under what situations should each level of permission be employed</a:t>
            </a:r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861449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Title 1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639762"/>
          </a:xfrm>
        </p:spPr>
        <p:txBody>
          <a:bodyPr/>
          <a:lstStyle/>
          <a:p>
            <a:r>
              <a:rPr lang="en-US" altLang="en-US" sz="3200" dirty="0" smtClean="0"/>
              <a:t>You Should Now Know (2)</a:t>
            </a:r>
          </a:p>
        </p:txBody>
      </p:sp>
      <p:sp>
        <p:nvSpPr>
          <p:cNvPr id="11776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143000"/>
            <a:ext cx="8229600" cy="5410200"/>
          </a:xfrm>
        </p:spPr>
        <p:txBody>
          <a:bodyPr/>
          <a:lstStyle/>
          <a:p>
            <a:r>
              <a:rPr lang="en-US" altLang="en-US" dirty="0"/>
              <a:t>Updated scoping rules (includes inheritance) and how shadowing works with an inheritance hierarchy</a:t>
            </a:r>
          </a:p>
          <a:p>
            <a:r>
              <a:rPr lang="en-US" altLang="en-US" dirty="0"/>
              <a:t>How the ‘</a:t>
            </a:r>
            <a:r>
              <a:rPr lang="en-US" altLang="en-US" dirty="0">
                <a:latin typeface="Consolas" pitchFamily="49" charset="0"/>
              </a:rPr>
              <a:t>super</a:t>
            </a:r>
            <a:r>
              <a:rPr lang="en-US" altLang="en-US" dirty="0"/>
              <a:t>’ keyword works, when it is and is not needed</a:t>
            </a:r>
          </a:p>
          <a:p>
            <a:r>
              <a:rPr lang="en-US" altLang="en-US" dirty="0"/>
              <a:t>What is the effect of the keyword </a:t>
            </a:r>
            <a:r>
              <a:rPr lang="en-US" altLang="en-US" dirty="0" smtClean="0"/>
              <a:t>‘</a:t>
            </a:r>
            <a:r>
              <a:rPr lang="en-US" altLang="en-US" dirty="0" smtClean="0">
                <a:latin typeface="Consolas" panose="020B0609020204030204" pitchFamily="49" charset="0"/>
              </a:rPr>
              <a:t>final</a:t>
            </a:r>
            <a:r>
              <a:rPr lang="en-US" altLang="en-US" dirty="0" smtClean="0"/>
              <a:t>’ </a:t>
            </a:r>
            <a:r>
              <a:rPr lang="en-US" altLang="en-US" dirty="0"/>
              <a:t>on inheritance relationships</a:t>
            </a:r>
          </a:p>
        </p:txBody>
      </p:sp>
    </p:spTree>
    <p:extLst>
      <p:ext uri="{BB962C8B-B14F-4D97-AF65-F5344CB8AC3E}">
        <p14:creationId xmlns:p14="http://schemas.microsoft.com/office/powerpoint/2010/main" val="3655719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altLang="en-US" dirty="0" smtClean="0"/>
              <a:t>What If There Are Commonalities Between Classes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Examples:</a:t>
            </a:r>
          </a:p>
          <a:p>
            <a:pPr lvl="1"/>
            <a:r>
              <a:rPr lang="en-US" altLang="en-US" dirty="0" smtClean="0"/>
              <a:t>All birds ‘fly’</a:t>
            </a:r>
          </a:p>
          <a:p>
            <a:pPr lvl="1"/>
            <a:r>
              <a:rPr lang="en-US" altLang="en-US" dirty="0" smtClean="0"/>
              <a:t>Some types of animals ‘swim’: fish, penguins, some snakes, crocodiles, some birds</a:t>
            </a:r>
          </a:p>
          <a:p>
            <a:pPr lvl="1"/>
            <a:r>
              <a:rPr lang="en-US" altLang="en-US" dirty="0" smtClean="0"/>
              <a:t>All animals ‘eat’, ‘drink’, ‘sleep’ etc.</a:t>
            </a:r>
          </a:p>
          <a:p>
            <a:pPr lvl="1"/>
            <a:r>
              <a:rPr lang="en-US" altLang="en-US" dirty="0" smtClean="0"/>
              <a:t>Under the current approach you would have the same behaviors repeated over and over!</a:t>
            </a:r>
          </a:p>
        </p:txBody>
      </p:sp>
      <p:grpSp>
        <p:nvGrpSpPr>
          <p:cNvPr id="15377" name="Group 17"/>
          <p:cNvGrpSpPr>
            <a:grpSpLocks/>
          </p:cNvGrpSpPr>
          <p:nvPr/>
        </p:nvGrpSpPr>
        <p:grpSpPr bwMode="auto">
          <a:xfrm>
            <a:off x="838200" y="3810000"/>
            <a:ext cx="2133600" cy="1409700"/>
            <a:chOff x="528" y="2408"/>
            <a:chExt cx="1344" cy="888"/>
          </a:xfrm>
        </p:grpSpPr>
        <p:sp>
          <p:nvSpPr>
            <p:cNvPr id="4" name="Rectangle 3"/>
            <p:cNvSpPr/>
            <p:nvPr/>
          </p:nvSpPr>
          <p:spPr>
            <a:xfrm>
              <a:off x="528" y="2408"/>
              <a:ext cx="1344" cy="888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>
                <a:defRPr/>
              </a:pPr>
              <a:r>
                <a:rPr lang="en-US" sz="20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Hawk</a:t>
              </a:r>
            </a:p>
          </p:txBody>
        </p:sp>
        <p:sp>
          <p:nvSpPr>
            <p:cNvPr id="5" name="Rectangle 4"/>
            <p:cNvSpPr/>
            <p:nvPr/>
          </p:nvSpPr>
          <p:spPr>
            <a:xfrm>
              <a:off x="664" y="2700"/>
              <a:ext cx="1056" cy="564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r>
                <a:rPr lang="en-US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eat()</a:t>
              </a:r>
            </a:p>
            <a:p>
              <a:pPr>
                <a:defRPr/>
              </a:pPr>
              <a:r>
                <a:rPr lang="en-US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sleep()</a:t>
              </a:r>
            </a:p>
            <a:p>
              <a:pPr>
                <a:defRPr/>
              </a:pPr>
              <a:r>
                <a:rPr lang="en-US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drink()</a:t>
              </a:r>
            </a:p>
          </p:txBody>
        </p:sp>
        <p:cxnSp>
          <p:nvCxnSpPr>
            <p:cNvPr id="7" name="Straight Connector 6"/>
            <p:cNvCxnSpPr/>
            <p:nvPr/>
          </p:nvCxnSpPr>
          <p:spPr>
            <a:xfrm>
              <a:off x="528" y="2640"/>
              <a:ext cx="134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378" name="Group 18"/>
          <p:cNvGrpSpPr>
            <a:grpSpLocks/>
          </p:cNvGrpSpPr>
          <p:nvPr/>
        </p:nvGrpSpPr>
        <p:grpSpPr bwMode="auto">
          <a:xfrm>
            <a:off x="3581400" y="3810000"/>
            <a:ext cx="2133600" cy="1409700"/>
            <a:chOff x="2256" y="2400"/>
            <a:chExt cx="1344" cy="888"/>
          </a:xfrm>
        </p:grpSpPr>
        <p:sp>
          <p:nvSpPr>
            <p:cNvPr id="8" name="Rectangle 7"/>
            <p:cNvSpPr/>
            <p:nvPr/>
          </p:nvSpPr>
          <p:spPr>
            <a:xfrm>
              <a:off x="2256" y="2400"/>
              <a:ext cx="1344" cy="888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>
                <a:defRPr/>
              </a:pPr>
              <a:r>
                <a:rPr lang="en-US" sz="20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King Penguin</a:t>
              </a:r>
            </a:p>
          </p:txBody>
        </p:sp>
        <p:sp>
          <p:nvSpPr>
            <p:cNvPr id="9" name="Rectangle 8"/>
            <p:cNvSpPr/>
            <p:nvPr/>
          </p:nvSpPr>
          <p:spPr>
            <a:xfrm>
              <a:off x="2392" y="2668"/>
              <a:ext cx="1056" cy="564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r>
                <a:rPr lang="en-US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eat()</a:t>
              </a:r>
            </a:p>
            <a:p>
              <a:pPr>
                <a:defRPr/>
              </a:pPr>
              <a:r>
                <a:rPr lang="en-US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sleep()</a:t>
              </a:r>
            </a:p>
            <a:p>
              <a:pPr>
                <a:defRPr/>
              </a:pPr>
              <a:r>
                <a:rPr lang="en-US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drink()</a:t>
              </a:r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2256" y="2632"/>
              <a:ext cx="134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379" name="Group 19"/>
          <p:cNvGrpSpPr>
            <a:grpSpLocks/>
          </p:cNvGrpSpPr>
          <p:nvPr/>
        </p:nvGrpSpPr>
        <p:grpSpPr bwMode="auto">
          <a:xfrm>
            <a:off x="6400800" y="3797300"/>
            <a:ext cx="2133600" cy="1409700"/>
            <a:chOff x="4032" y="2392"/>
            <a:chExt cx="1344" cy="888"/>
          </a:xfrm>
        </p:grpSpPr>
        <p:sp>
          <p:nvSpPr>
            <p:cNvPr id="11" name="Rectangle 10"/>
            <p:cNvSpPr/>
            <p:nvPr/>
          </p:nvSpPr>
          <p:spPr>
            <a:xfrm>
              <a:off x="4032" y="2392"/>
              <a:ext cx="1344" cy="888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>
                <a:defRPr/>
              </a:pPr>
              <a:r>
                <a:rPr lang="en-US" sz="20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Lion</a:t>
              </a: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168" y="2668"/>
              <a:ext cx="1056" cy="564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r>
                <a:rPr lang="en-US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eat()</a:t>
              </a:r>
            </a:p>
            <a:p>
              <a:pPr>
                <a:defRPr/>
              </a:pPr>
              <a:r>
                <a:rPr lang="en-US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sleep()</a:t>
              </a:r>
            </a:p>
            <a:p>
              <a:pPr>
                <a:defRPr/>
              </a:pPr>
              <a:r>
                <a:rPr lang="en-US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drink()</a:t>
              </a:r>
            </a:p>
          </p:txBody>
        </p:sp>
        <p:cxnSp>
          <p:nvCxnSpPr>
            <p:cNvPr id="13" name="Straight Connector 12"/>
            <p:cNvCxnSpPr/>
            <p:nvPr/>
          </p:nvCxnSpPr>
          <p:spPr>
            <a:xfrm>
              <a:off x="4032" y="2641"/>
              <a:ext cx="134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TextBox 13"/>
          <p:cNvSpPr txBox="1"/>
          <p:nvPr/>
        </p:nvSpPr>
        <p:spPr>
          <a:xfrm>
            <a:off x="4953000" y="5105400"/>
            <a:ext cx="1066800" cy="368300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dirty="0">
                <a:solidFill>
                  <a:srgbClr val="FF0000"/>
                </a:solidFill>
              </a:rPr>
              <a:t>Waste!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057400" y="5105400"/>
            <a:ext cx="1066800" cy="368300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dirty="0">
                <a:solidFill>
                  <a:srgbClr val="FF0000"/>
                </a:solidFill>
              </a:rPr>
              <a:t>Waste!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8001000" y="5073650"/>
            <a:ext cx="1066800" cy="368300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dirty="0">
                <a:solidFill>
                  <a:srgbClr val="FF0000"/>
                </a:solidFill>
              </a:rPr>
              <a:t>Waste!</a:t>
            </a:r>
          </a:p>
        </p:txBody>
      </p:sp>
    </p:spTree>
    <p:extLst>
      <p:ext uri="{BB962C8B-B14F-4D97-AF65-F5344CB8AC3E}">
        <p14:creationId xmlns:p14="http://schemas.microsoft.com/office/powerpoint/2010/main" val="2012569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6" grpId="0" animBg="1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>
                <a:ea typeface="ＭＳ Ｐゴシック" pitchFamily="34" charset="-128"/>
              </a:rPr>
              <a:t>Copyright Notification</a:t>
            </a:r>
          </a:p>
        </p:txBody>
      </p:sp>
      <p:sp>
        <p:nvSpPr>
          <p:cNvPr id="440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>
                <a:ea typeface="ＭＳ Ｐゴシック" pitchFamily="34" charset="-128"/>
              </a:rPr>
              <a:t>“Unless otherwise indicated, all images in this presentation are  used with permission from Microsoft.”</a:t>
            </a:r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117475" y="6665913"/>
            <a:ext cx="854075" cy="1920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10000"/>
              </a:spcBef>
              <a:buSzPct val="100000"/>
              <a:buFont typeface="Times New Roman" pitchFamily="18" charset="0"/>
              <a:buChar char="-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10000"/>
              </a:spcBef>
              <a:buSzPct val="100000"/>
              <a:buChar char="•"/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10000"/>
              </a:spcBef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10000"/>
              </a:spcBef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900" dirty="0" smtClean="0">
                <a:solidFill>
                  <a:srgbClr val="898989"/>
                </a:solidFill>
                <a:latin typeface="Arial" charset="0"/>
              </a:rPr>
              <a:t>slide </a:t>
            </a:r>
            <a:fld id="{EE00C841-22E5-43E9-8D3D-9E5687F501B7}" type="slidenum">
              <a:rPr lang="en-US" altLang="en-US" sz="900" smtClean="0">
                <a:solidFill>
                  <a:srgbClr val="898989"/>
                </a:solidFill>
                <a:latin typeface="Arial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60</a:t>
            </a:fld>
            <a:endParaRPr lang="en-US" altLang="en-US" sz="900" dirty="0" smtClean="0">
              <a:solidFill>
                <a:srgbClr val="898989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577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New Technique: Inheritance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When designing an Object-Oriented program, look for common behaviors and attributes</a:t>
            </a:r>
          </a:p>
          <a:p>
            <a:pPr lvl="1"/>
            <a:r>
              <a:rPr lang="en-US" altLang="en-US" dirty="0" smtClean="0"/>
              <a:t>E.g., </a:t>
            </a:r>
            <a:r>
              <a:rPr lang="en-US" altLang="en-US" dirty="0" smtClean="0">
                <a:latin typeface="Consolas" pitchFamily="49" charset="0"/>
                <a:cs typeface="Consolas" pitchFamily="49" charset="0"/>
              </a:rPr>
              <a:t>color</a:t>
            </a:r>
            <a:r>
              <a:rPr lang="en-US" altLang="en-US" dirty="0" smtClean="0"/>
              <a:t>, </a:t>
            </a:r>
            <a:r>
              <a:rPr lang="en-US" altLang="en-US" dirty="0" smtClean="0">
                <a:latin typeface="Consolas" pitchFamily="49" charset="0"/>
                <a:cs typeface="Consolas" pitchFamily="49" charset="0"/>
              </a:rPr>
              <a:t>species</a:t>
            </a:r>
            <a:r>
              <a:rPr lang="en-US" altLang="en-US" dirty="0" smtClean="0"/>
              <a:t>, </a:t>
            </a:r>
            <a:r>
              <a:rPr lang="en-US" altLang="en-US" dirty="0" smtClean="0">
                <a:latin typeface="Consolas" pitchFamily="49" charset="0"/>
                <a:cs typeface="Consolas" pitchFamily="49" charset="0"/>
              </a:rPr>
              <a:t>eat()</a:t>
            </a:r>
            <a:r>
              <a:rPr lang="en-US" altLang="en-US" dirty="0" smtClean="0"/>
              <a:t>, </a:t>
            </a:r>
            <a:r>
              <a:rPr lang="en-US" altLang="en-US" dirty="0" smtClean="0">
                <a:latin typeface="Consolas" pitchFamily="49" charset="0"/>
                <a:cs typeface="Consolas" pitchFamily="49" charset="0"/>
              </a:rPr>
              <a:t>drink()</a:t>
            </a:r>
            <a:r>
              <a:rPr lang="en-US" altLang="en-US" dirty="0" smtClean="0"/>
              <a:t>, </a:t>
            </a:r>
            <a:r>
              <a:rPr lang="en-US" altLang="en-US" dirty="0" smtClean="0">
                <a:latin typeface="Consolas" pitchFamily="49" charset="0"/>
                <a:cs typeface="Consolas" pitchFamily="49" charset="0"/>
              </a:rPr>
              <a:t>sleep()</a:t>
            </a:r>
          </a:p>
          <a:p>
            <a:pPr lvl="1"/>
            <a:r>
              <a:rPr lang="en-US" altLang="en-US" dirty="0" smtClean="0"/>
              <a:t>These commonalities are defined in a ‘parent’ class</a:t>
            </a:r>
          </a:p>
          <a:p>
            <a:endParaRPr lang="en-US" altLang="en-US" dirty="0" smtClean="0"/>
          </a:p>
        </p:txBody>
      </p:sp>
      <p:grpSp>
        <p:nvGrpSpPr>
          <p:cNvPr id="16388" name="Group 1"/>
          <p:cNvGrpSpPr>
            <a:grpSpLocks/>
          </p:cNvGrpSpPr>
          <p:nvPr/>
        </p:nvGrpSpPr>
        <p:grpSpPr bwMode="auto">
          <a:xfrm>
            <a:off x="838200" y="2971800"/>
            <a:ext cx="2133600" cy="2146300"/>
            <a:chOff x="838200" y="2933700"/>
            <a:chExt cx="2133600" cy="2146300"/>
          </a:xfrm>
        </p:grpSpPr>
        <p:sp>
          <p:nvSpPr>
            <p:cNvPr id="4" name="Rectangle 3"/>
            <p:cNvSpPr/>
            <p:nvPr/>
          </p:nvSpPr>
          <p:spPr bwMode="auto">
            <a:xfrm>
              <a:off x="838200" y="2933700"/>
              <a:ext cx="2133600" cy="2146300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>
                <a:defRPr/>
              </a:pPr>
              <a:r>
                <a:rPr lang="en-US" sz="20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Animal</a:t>
              </a:r>
            </a:p>
          </p:txBody>
        </p:sp>
        <p:cxnSp>
          <p:nvCxnSpPr>
            <p:cNvPr id="5" name="Straight Connector 4"/>
            <p:cNvCxnSpPr/>
            <p:nvPr/>
          </p:nvCxnSpPr>
          <p:spPr bwMode="auto">
            <a:xfrm>
              <a:off x="838200" y="3346450"/>
              <a:ext cx="21336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Rectangle 5"/>
            <p:cNvSpPr/>
            <p:nvPr/>
          </p:nvSpPr>
          <p:spPr bwMode="auto">
            <a:xfrm>
              <a:off x="914400" y="4057650"/>
              <a:ext cx="1676400" cy="895350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spcBef>
                  <a:spcPts val="600"/>
                </a:spcBef>
                <a:defRPr/>
              </a:pPr>
              <a:r>
                <a:rPr lang="en-US" sz="14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+eat</a:t>
              </a:r>
              <a:r>
                <a:rPr lang="en-US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()</a:t>
              </a:r>
            </a:p>
            <a:p>
              <a:pPr>
                <a:spcBef>
                  <a:spcPts val="600"/>
                </a:spcBef>
                <a:defRPr/>
              </a:pPr>
              <a:r>
                <a:rPr lang="en-US" sz="14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+sleep</a:t>
              </a:r>
              <a:r>
                <a:rPr lang="en-US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()</a:t>
              </a:r>
            </a:p>
            <a:p>
              <a:pPr>
                <a:spcBef>
                  <a:spcPts val="600"/>
                </a:spcBef>
                <a:defRPr/>
              </a:pPr>
              <a:r>
                <a:rPr lang="en-US" sz="14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+drink</a:t>
              </a:r>
              <a:r>
                <a:rPr lang="en-US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()</a:t>
              </a:r>
            </a:p>
          </p:txBody>
        </p:sp>
        <p:sp>
          <p:nvSpPr>
            <p:cNvPr id="8" name="Rectangle 7"/>
            <p:cNvSpPr/>
            <p:nvPr/>
          </p:nvSpPr>
          <p:spPr bwMode="auto">
            <a:xfrm>
              <a:off x="914400" y="3359150"/>
              <a:ext cx="1676400" cy="698500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spcBef>
                  <a:spcPts val="600"/>
                </a:spcBef>
                <a:defRPr/>
              </a:pPr>
              <a:r>
                <a:rPr lang="en-US" sz="14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-color</a:t>
              </a:r>
              <a:endPara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>
                <a:spcBef>
                  <a:spcPts val="600"/>
                </a:spcBef>
                <a:defRPr/>
              </a:pPr>
              <a:r>
                <a:rPr lang="en-US" sz="14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-species</a:t>
              </a:r>
              <a:endPara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659378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New Technique : Inheritance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These commonalities are defined in a ‘parent’ class</a:t>
            </a:r>
          </a:p>
          <a:p>
            <a:pPr lvl="1"/>
            <a:r>
              <a:rPr lang="en-US" altLang="en-US" dirty="0" smtClean="0"/>
              <a:t>Classes that are derived from (are more specific versions) of the parent class are referred to a ‘child’ classes.</a:t>
            </a:r>
          </a:p>
          <a:p>
            <a:r>
              <a:rPr lang="en-US" altLang="en-US" dirty="0" smtClean="0"/>
              <a:t>As appropriate other ‘child’ classes will directly include or ‘inherit’ all the non-private attributes and behaviors of the parent class.</a:t>
            </a:r>
          </a:p>
          <a:p>
            <a:pPr lvl="1"/>
            <a:r>
              <a:rPr lang="en-US" altLang="en-US" dirty="0" smtClean="0"/>
              <a:t>‘Privates’ are still accessible through public methods.</a:t>
            </a:r>
          </a:p>
          <a:p>
            <a:endParaRPr lang="en-US" altLang="en-US" dirty="0" smtClean="0"/>
          </a:p>
        </p:txBody>
      </p:sp>
      <p:grpSp>
        <p:nvGrpSpPr>
          <p:cNvPr id="2" name="Group 1"/>
          <p:cNvGrpSpPr/>
          <p:nvPr/>
        </p:nvGrpSpPr>
        <p:grpSpPr>
          <a:xfrm>
            <a:off x="3091632" y="3691288"/>
            <a:ext cx="2133600" cy="1720851"/>
            <a:chOff x="3086100" y="3117850"/>
            <a:chExt cx="2133600" cy="1720851"/>
          </a:xfrm>
        </p:grpSpPr>
        <p:sp>
          <p:nvSpPr>
            <p:cNvPr id="4" name="Rectangle 3"/>
            <p:cNvSpPr/>
            <p:nvPr/>
          </p:nvSpPr>
          <p:spPr>
            <a:xfrm>
              <a:off x="3086100" y="3117850"/>
              <a:ext cx="2133600" cy="1720851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>
                <a:defRPr/>
              </a:pPr>
              <a:r>
                <a:rPr lang="en-US" sz="20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Animal</a:t>
              </a:r>
            </a:p>
          </p:txBody>
        </p:sp>
        <p:sp>
          <p:nvSpPr>
            <p:cNvPr id="6" name="Rectangle 5"/>
            <p:cNvSpPr/>
            <p:nvPr/>
          </p:nvSpPr>
          <p:spPr>
            <a:xfrm>
              <a:off x="3086100" y="4081379"/>
              <a:ext cx="1676400" cy="628650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spcBef>
                  <a:spcPts val="600"/>
                </a:spcBef>
                <a:defRPr/>
              </a:pPr>
              <a:r>
                <a:rPr lang="en-US" sz="14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+eat</a:t>
              </a:r>
              <a:r>
                <a:rPr lang="en-US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()</a:t>
              </a:r>
            </a:p>
            <a:p>
              <a:pPr>
                <a:spcBef>
                  <a:spcPts val="600"/>
                </a:spcBef>
                <a:defRPr/>
              </a:pPr>
              <a:r>
                <a:rPr lang="en-US" sz="14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+sleep</a:t>
              </a:r>
              <a:r>
                <a:rPr lang="en-US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()</a:t>
              </a:r>
            </a:p>
            <a:p>
              <a:pPr>
                <a:spcBef>
                  <a:spcPts val="600"/>
                </a:spcBef>
                <a:defRPr/>
              </a:pPr>
              <a:r>
                <a:rPr lang="en-US" sz="14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+drink</a:t>
              </a:r>
              <a:r>
                <a:rPr lang="en-US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()</a:t>
              </a:r>
            </a:p>
          </p:txBody>
        </p:sp>
        <p:sp>
          <p:nvSpPr>
            <p:cNvPr id="7" name="Rectangle 6"/>
            <p:cNvSpPr/>
            <p:nvPr/>
          </p:nvSpPr>
          <p:spPr>
            <a:xfrm>
              <a:off x="3086100" y="3433679"/>
              <a:ext cx="1676400" cy="609600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spcBef>
                  <a:spcPts val="600"/>
                </a:spcBef>
                <a:defRPr/>
              </a:pPr>
              <a:r>
                <a:rPr lang="en-US" sz="14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-color</a:t>
              </a:r>
              <a:endPara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>
                <a:spcBef>
                  <a:spcPts val="600"/>
                </a:spcBef>
                <a:defRPr/>
              </a:pPr>
              <a:r>
                <a:rPr lang="en-US" sz="14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-species</a:t>
              </a:r>
              <a:endPara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5" name="Straight Connector 4"/>
            <p:cNvCxnSpPr/>
            <p:nvPr/>
          </p:nvCxnSpPr>
          <p:spPr>
            <a:xfrm>
              <a:off x="3086100" y="3460750"/>
              <a:ext cx="21336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1" name="Group 40"/>
          <p:cNvGrpSpPr>
            <a:grpSpLocks/>
          </p:cNvGrpSpPr>
          <p:nvPr/>
        </p:nvGrpSpPr>
        <p:grpSpPr bwMode="auto">
          <a:xfrm>
            <a:off x="413011" y="5439210"/>
            <a:ext cx="7696200" cy="1442689"/>
            <a:chOff x="304800" y="4569460"/>
            <a:chExt cx="7696200" cy="1442689"/>
          </a:xfrm>
        </p:grpSpPr>
        <p:sp>
          <p:nvSpPr>
            <p:cNvPr id="8" name="Rectangle 7"/>
            <p:cNvSpPr/>
            <p:nvPr/>
          </p:nvSpPr>
          <p:spPr>
            <a:xfrm>
              <a:off x="304800" y="5270500"/>
              <a:ext cx="2133600" cy="741649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>
                <a:defRPr/>
              </a:pPr>
              <a:r>
                <a:rPr lang="en-US" sz="20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Hawk</a:t>
              </a:r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304800" y="5664200"/>
              <a:ext cx="21336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Rectangle 10"/>
            <p:cNvSpPr/>
            <p:nvPr/>
          </p:nvSpPr>
          <p:spPr>
            <a:xfrm>
              <a:off x="3048000" y="5219700"/>
              <a:ext cx="2133600" cy="782287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>
                <a:defRPr/>
              </a:pPr>
              <a:r>
                <a:rPr lang="en-US" sz="20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King Penguin</a:t>
              </a:r>
            </a:p>
          </p:txBody>
        </p:sp>
        <p:cxnSp>
          <p:nvCxnSpPr>
            <p:cNvPr id="13" name="Straight Connector 12"/>
            <p:cNvCxnSpPr/>
            <p:nvPr/>
          </p:nvCxnSpPr>
          <p:spPr>
            <a:xfrm>
              <a:off x="3048000" y="5613400"/>
              <a:ext cx="21336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Rectangle 13"/>
            <p:cNvSpPr/>
            <p:nvPr/>
          </p:nvSpPr>
          <p:spPr>
            <a:xfrm>
              <a:off x="5867400" y="5219700"/>
              <a:ext cx="2133600" cy="782287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>
                <a:defRPr/>
              </a:pPr>
              <a:r>
                <a:rPr lang="en-US" sz="20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Lion</a:t>
              </a:r>
            </a:p>
          </p:txBody>
        </p:sp>
        <p:cxnSp>
          <p:nvCxnSpPr>
            <p:cNvPr id="16" name="Straight Connector 15"/>
            <p:cNvCxnSpPr/>
            <p:nvPr/>
          </p:nvCxnSpPr>
          <p:spPr>
            <a:xfrm>
              <a:off x="5867400" y="5613400"/>
              <a:ext cx="21336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Isosceles Triangle 19"/>
            <p:cNvSpPr/>
            <p:nvPr/>
          </p:nvSpPr>
          <p:spPr>
            <a:xfrm>
              <a:off x="3919220" y="4569460"/>
              <a:ext cx="292100" cy="266700"/>
            </a:xfrm>
            <a:prstGeom prst="triangle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22" name="Straight Connector 21"/>
            <p:cNvCxnSpPr/>
            <p:nvPr/>
          </p:nvCxnSpPr>
          <p:spPr>
            <a:xfrm>
              <a:off x="4065270" y="4838700"/>
              <a:ext cx="0" cy="2286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1371600" y="5067300"/>
              <a:ext cx="54102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>
              <a:off x="1371600" y="5054600"/>
              <a:ext cx="0" cy="2159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4114800" y="5067300"/>
              <a:ext cx="0" cy="13017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>
              <a:off x="6781800" y="5054600"/>
              <a:ext cx="0" cy="18256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309074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dirty="0" smtClean="0"/>
              <a:t>Defining A Class That Inherits From Another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sz="2400" b="1" dirty="0" smtClean="0"/>
              <a:t>Format</a:t>
            </a:r>
            <a:r>
              <a:rPr lang="en-US" altLang="en-US" sz="2400" dirty="0" smtClean="0"/>
              <a:t>:</a:t>
            </a:r>
          </a:p>
          <a:p>
            <a:pPr lvl="1">
              <a:buFont typeface="Times New Roman" pitchFamily="18" charset="0"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public class &lt;</a:t>
            </a:r>
            <a:r>
              <a:rPr lang="en-US" altLang="en-US" sz="1800" i="1" dirty="0" smtClean="0">
                <a:latin typeface="Consolas" pitchFamily="49" charset="0"/>
                <a:cs typeface="Consolas" pitchFamily="49" charset="0"/>
              </a:rPr>
              <a:t>Name of child class</a:t>
            </a: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&gt; extends &lt;</a:t>
            </a:r>
            <a:r>
              <a:rPr lang="en-US" altLang="en-US" sz="1800" i="1" dirty="0" smtClean="0">
                <a:latin typeface="Consolas" pitchFamily="49" charset="0"/>
                <a:cs typeface="Consolas" pitchFamily="49" charset="0"/>
              </a:rPr>
              <a:t>Name of parent class</a:t>
            </a: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&gt;</a:t>
            </a:r>
          </a:p>
          <a:p>
            <a:pPr lvl="1">
              <a:buFont typeface="Times New Roman" pitchFamily="18" charset="0"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{</a:t>
            </a:r>
          </a:p>
          <a:p>
            <a:pPr lvl="1">
              <a:buFont typeface="Times New Roman" pitchFamily="18" charset="0"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	   // Definition of child class – only what is unique to </a:t>
            </a:r>
          </a:p>
          <a:p>
            <a:pPr lvl="1">
              <a:buFont typeface="Times New Roman" pitchFamily="18" charset="0"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    // this class</a:t>
            </a:r>
          </a:p>
          <a:p>
            <a:pPr lvl="1">
              <a:buFont typeface="Times New Roman" pitchFamily="18" charset="0"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}</a:t>
            </a:r>
          </a:p>
          <a:p>
            <a:endParaRPr lang="en-US" altLang="en-US" sz="2000" dirty="0" smtClean="0"/>
          </a:p>
          <a:p>
            <a:pPr>
              <a:buFontTx/>
              <a:buNone/>
            </a:pPr>
            <a:r>
              <a:rPr lang="en-US" altLang="en-US" sz="2400" b="1" dirty="0" smtClean="0"/>
              <a:t>Example</a:t>
            </a:r>
            <a:r>
              <a:rPr lang="en-US" altLang="en-US" sz="2400" dirty="0" smtClean="0"/>
              <a:t>:</a:t>
            </a:r>
          </a:p>
          <a:p>
            <a:pPr lvl="1">
              <a:buFont typeface="Times New Roman" pitchFamily="18" charset="0"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public class Lion </a:t>
            </a:r>
            <a:r>
              <a:rPr lang="en-US" altLang="en-US" sz="1800" b="1" dirty="0" smtClean="0">
                <a:latin typeface="Consolas" pitchFamily="49" charset="0"/>
                <a:cs typeface="Consolas" pitchFamily="49" charset="0"/>
              </a:rPr>
              <a:t>extends</a:t>
            </a: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 Animal</a:t>
            </a:r>
          </a:p>
          <a:p>
            <a:pPr lvl="1">
              <a:buFont typeface="Times New Roman" pitchFamily="18" charset="0"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{</a:t>
            </a:r>
          </a:p>
          <a:p>
            <a:pPr lvl="1">
              <a:buFont typeface="Times New Roman" pitchFamily="18" charset="0"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    public void roar() {</a:t>
            </a:r>
          </a:p>
          <a:p>
            <a:pPr lvl="1">
              <a:buFont typeface="Times New Roman" pitchFamily="18" charset="0"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        System.out.println("Rawr!");</a:t>
            </a:r>
          </a:p>
          <a:p>
            <a:pPr lvl="1">
              <a:buFont typeface="Times New Roman" pitchFamily="18" charset="0"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    }</a:t>
            </a:r>
          </a:p>
          <a:p>
            <a:pPr lvl="1">
              <a:buFont typeface="Times New Roman" pitchFamily="18" charset="0"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}</a:t>
            </a:r>
          </a:p>
        </p:txBody>
      </p:sp>
      <p:grpSp>
        <p:nvGrpSpPr>
          <p:cNvPr id="6" name="Group 5"/>
          <p:cNvGrpSpPr>
            <a:grpSpLocks/>
          </p:cNvGrpSpPr>
          <p:nvPr/>
        </p:nvGrpSpPr>
        <p:grpSpPr bwMode="auto">
          <a:xfrm>
            <a:off x="2921000" y="2779712"/>
            <a:ext cx="5715000" cy="1825625"/>
            <a:chOff x="3124200" y="3050968"/>
            <a:chExt cx="5715000" cy="1825832"/>
          </a:xfrm>
        </p:grpSpPr>
        <p:sp>
          <p:nvSpPr>
            <p:cNvPr id="2" name="Oval 1"/>
            <p:cNvSpPr/>
            <p:nvPr/>
          </p:nvSpPr>
          <p:spPr>
            <a:xfrm>
              <a:off x="3124200" y="4495757"/>
              <a:ext cx="1981200" cy="381043"/>
            </a:xfrm>
            <a:prstGeom prst="ellipse">
              <a:avLst/>
            </a:prstGeom>
            <a:solidFill>
              <a:srgbClr val="CC3300">
                <a:alpha val="26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4" name="Straight Arrow Connector 3"/>
            <p:cNvCxnSpPr/>
            <p:nvPr/>
          </p:nvCxnSpPr>
          <p:spPr>
            <a:xfrm flipH="1">
              <a:off x="4800600" y="3886088"/>
              <a:ext cx="762000" cy="609669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442" name="TextBox 4"/>
            <p:cNvSpPr txBox="1">
              <a:spLocks noChangeArrowheads="1"/>
            </p:cNvSpPr>
            <p:nvPr/>
          </p:nvSpPr>
          <p:spPr bwMode="auto">
            <a:xfrm>
              <a:off x="5562600" y="3050968"/>
              <a:ext cx="3276600" cy="13235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000" dirty="0">
                  <a:solidFill>
                    <a:srgbClr val="FF0000"/>
                  </a:solidFill>
                </a:rPr>
                <a:t>This means that a </a:t>
              </a:r>
              <a:r>
                <a:rPr lang="en-US" altLang="en-US" sz="2000" dirty="0">
                  <a:solidFill>
                    <a:srgbClr val="FF0000"/>
                  </a:solidFill>
                  <a:latin typeface="Consolas" pitchFamily="49" charset="0"/>
                  <a:cs typeface="Consolas" pitchFamily="49" charset="0"/>
                </a:rPr>
                <a:t>Lion</a:t>
              </a:r>
              <a:r>
                <a:rPr lang="en-US" altLang="en-US" sz="2000" dirty="0">
                  <a:solidFill>
                    <a:srgbClr val="FF0000"/>
                  </a:solidFill>
                </a:rPr>
                <a:t> object </a:t>
              </a:r>
              <a:r>
                <a:rPr lang="en-US" altLang="en-US" sz="2000" dirty="0" smtClean="0">
                  <a:solidFill>
                    <a:srgbClr val="FF0000"/>
                  </a:solidFill>
                </a:rPr>
                <a:t>AUTOMATICALLY has </a:t>
              </a:r>
              <a:r>
                <a:rPr lang="en-US" altLang="en-US" sz="2000" dirty="0">
                  <a:solidFill>
                    <a:srgbClr val="FF0000"/>
                  </a:solidFill>
                </a:rPr>
                <a:t>all the capabilities of an </a:t>
              </a:r>
              <a:r>
                <a:rPr lang="en-US" altLang="en-US" sz="2000" dirty="0">
                  <a:solidFill>
                    <a:srgbClr val="FF0000"/>
                  </a:solidFill>
                  <a:latin typeface="Consolas" pitchFamily="49" charset="0"/>
                  <a:cs typeface="Consolas" pitchFamily="49" charset="0"/>
                </a:rPr>
                <a:t>Animal</a:t>
              </a:r>
              <a:r>
                <a:rPr lang="en-US" altLang="en-US" sz="2000" dirty="0">
                  <a:solidFill>
                    <a:srgbClr val="FF0000"/>
                  </a:solidFill>
                </a:rPr>
                <a:t> object</a:t>
              </a:r>
            </a:p>
          </p:txBody>
        </p:sp>
      </p:grpSp>
      <p:grpSp>
        <p:nvGrpSpPr>
          <p:cNvPr id="9" name="Group 8"/>
          <p:cNvGrpSpPr>
            <a:grpSpLocks/>
          </p:cNvGrpSpPr>
          <p:nvPr/>
        </p:nvGrpSpPr>
        <p:grpSpPr bwMode="auto">
          <a:xfrm>
            <a:off x="5534828" y="4464050"/>
            <a:ext cx="2857500" cy="1631950"/>
            <a:chOff x="5549900" y="4746992"/>
            <a:chExt cx="2857500" cy="1631216"/>
          </a:xfrm>
        </p:grpSpPr>
        <p:sp>
          <p:nvSpPr>
            <p:cNvPr id="7" name="Right Brace 6"/>
            <p:cNvSpPr/>
            <p:nvPr/>
          </p:nvSpPr>
          <p:spPr>
            <a:xfrm>
              <a:off x="5549900" y="5029440"/>
              <a:ext cx="393700" cy="1066320"/>
            </a:xfrm>
            <a:prstGeom prst="rightBrace">
              <a:avLst/>
            </a:prstGeom>
            <a:ln w="38100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8439" name="TextBox 7"/>
            <p:cNvSpPr txBox="1">
              <a:spLocks noChangeArrowheads="1"/>
            </p:cNvSpPr>
            <p:nvPr/>
          </p:nvSpPr>
          <p:spPr bwMode="auto">
            <a:xfrm>
              <a:off x="5969000" y="4746992"/>
              <a:ext cx="2438400" cy="16312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000" dirty="0">
                  <a:solidFill>
                    <a:srgbClr val="FF0000"/>
                  </a:solidFill>
                </a:rPr>
                <a:t>The only attributes and methods that need to be specified are the ones unique to a lion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60377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build="p"/>
    </p:bldLst>
  </p:timing>
</p:sld>
</file>

<file path=ppt/theme/theme1.xml><?xml version="1.0" encoding="utf-8"?>
<a:theme xmlns:a="http://schemas.openxmlformats.org/drawingml/2006/main" name="evaluation_intro">
  <a:themeElements>
    <a:clrScheme name="">
      <a:dk1>
        <a:srgbClr val="000000"/>
      </a:dk1>
      <a:lt1>
        <a:srgbClr val="33CC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ADE2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evaluation_intr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38100" cap="flat" cmpd="sng" algn="ctr">
          <a:solidFill>
            <a:schemeClr val="tx1"/>
          </a:solidFill>
          <a:prstDash val="solid"/>
          <a:round/>
          <a:headEnd type="none" w="sm" len="sm"/>
          <a:tailEnd type="none"/>
        </a:ln>
        <a:effectLst/>
      </a:spPr>
      <a:bodyPr rtlCol="0" anchor="t" anchorCtr="0"/>
      <a:lstStyle>
        <a:defPPr algn="ctr">
          <a:defRPr sz="1600" dirty="0" smtClean="0"/>
        </a:defPPr>
      </a:lstStyle>
    </a:spDef>
    <a:lnDef>
      <a:spPr bwMode="auto">
        <a:noFill/>
        <a:ln w="38100" cap="flat" cmpd="sng" algn="ctr">
          <a:solidFill>
            <a:schemeClr val="tx1"/>
          </a:solidFill>
          <a:prstDash val="solid"/>
          <a:round/>
          <a:headEnd type="none" w="sm" len="sm"/>
          <a:tailEnd type="none"/>
        </a:ln>
        <a:effectLst/>
      </a:spPr>
      <a:bodyPr/>
      <a:lstStyle/>
    </a:lnDef>
    <a:txDef>
      <a:spPr>
        <a:noFill/>
        <a:ln w="0">
          <a:noFill/>
        </a:ln>
      </a:spPr>
      <a:bodyPr wrap="square" lIns="0" rtlCol="0">
        <a:noAutofit/>
      </a:bodyPr>
      <a:lstStyle>
        <a:defPPr>
          <a:defRPr sz="1800" dirty="0" smtClean="0"/>
        </a:defPPr>
      </a:lstStyle>
    </a:txDef>
  </a:objectDefaults>
  <a:extraClrSchemeLst>
    <a:extraClrScheme>
      <a:clrScheme name="evaluation_intro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valuation_intr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valuation_intro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valuation_intro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valuation_intro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valuation_intro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valuation_intro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D:\@Courses\CPSC_481\PRESENT\evaluation_intro.ppt</Template>
  <TotalTime>37589</TotalTime>
  <Pages>8</Pages>
  <Words>3413</Words>
  <Application>Microsoft Office PowerPoint</Application>
  <PresentationFormat>On-screen Show (4:3)</PresentationFormat>
  <Paragraphs>709</Paragraphs>
  <Slides>60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60</vt:i4>
      </vt:variant>
    </vt:vector>
  </HeadingPairs>
  <TitlesOfParts>
    <vt:vector size="68" baseType="lpstr">
      <vt:lpstr>ＭＳ Ｐゴシック</vt:lpstr>
      <vt:lpstr>Arial</vt:lpstr>
      <vt:lpstr>Calibri</vt:lpstr>
      <vt:lpstr>Comic Sans MS</vt:lpstr>
      <vt:lpstr>Consolas</vt:lpstr>
      <vt:lpstr>Garamond</vt:lpstr>
      <vt:lpstr>Times New Roman</vt:lpstr>
      <vt:lpstr>evaluation_intro</vt:lpstr>
      <vt:lpstr>Code Reuse Through Hierarchies</vt:lpstr>
      <vt:lpstr>Real Life Hierarchies</vt:lpstr>
      <vt:lpstr>Review: Association Relation Between Classes</vt:lpstr>
      <vt:lpstr>A New Type Of Association: Is-A (Inheritance)</vt:lpstr>
      <vt:lpstr>Recall O-O Approach: Finding Candidate Classes</vt:lpstr>
      <vt:lpstr>What If There Are Commonalities Between Classes</vt:lpstr>
      <vt:lpstr>New Technique: Inheritance</vt:lpstr>
      <vt:lpstr>New Technique : Inheritance (2)</vt:lpstr>
      <vt:lpstr>Defining A Class That Inherits From Another</vt:lpstr>
      <vt:lpstr>First Inheritance Example</vt:lpstr>
      <vt:lpstr>Class Person</vt:lpstr>
      <vt:lpstr>Class Hero: A Hero Is A Person</vt:lpstr>
      <vt:lpstr>Class Hero: A Person But A Whole Lot More</vt:lpstr>
      <vt:lpstr>The Driver Class: Person Vs. Hero</vt:lpstr>
      <vt:lpstr>Benefit Of Employing Inheritance</vt:lpstr>
      <vt:lpstr>New Terminology: Method Overriding</vt:lpstr>
      <vt:lpstr>Reminder: Method Overriding Vs. Method Overloading</vt:lpstr>
      <vt:lpstr>Method Overriding Example</vt:lpstr>
      <vt:lpstr>Class Hero</vt:lpstr>
      <vt:lpstr>The Driver Class (Included For Reference)</vt:lpstr>
      <vt:lpstr>Overriding: Who Do We Call?</vt:lpstr>
      <vt:lpstr>New Term: Binding</vt:lpstr>
      <vt:lpstr>New Term: Binding (2)</vt:lpstr>
      <vt:lpstr>Method Overloading Vs. Method Overriding </vt:lpstr>
      <vt:lpstr>Method Overloading Vs. Method Overriding (2)</vt:lpstr>
      <vt:lpstr>Method Overloading Vs. Method Overriding (3)</vt:lpstr>
      <vt:lpstr>Example Overriding: The Type Of The Reference Determines The Method Called</vt:lpstr>
      <vt:lpstr>New Terminology: Polymorphism</vt:lpstr>
      <vt:lpstr>New Terminology: Super-class Vs. Sub-class</vt:lpstr>
      <vt:lpstr>The ‘Super’ Keyword</vt:lpstr>
      <vt:lpstr>Super Keyword: When It’s Needed</vt:lpstr>
      <vt:lpstr>Super Keyword: When It’s Not Needed</vt:lpstr>
      <vt:lpstr>Something Especially Good?</vt:lpstr>
      <vt:lpstr>Using The Super Keyword</vt:lpstr>
      <vt:lpstr>Class Hero: Using The Super Keyword</vt:lpstr>
      <vt:lpstr>Using The Super Keyword Again</vt:lpstr>
      <vt:lpstr>Class Person</vt:lpstr>
      <vt:lpstr>Class Person (2)</vt:lpstr>
      <vt:lpstr>Class Hero: Using Super()</vt:lpstr>
      <vt:lpstr>Class Hero: Using Super(): 2</vt:lpstr>
      <vt:lpstr>The Driver Class</vt:lpstr>
      <vt:lpstr>The Driver Class: 2</vt:lpstr>
      <vt:lpstr>Example 4 Synopsis</vt:lpstr>
      <vt:lpstr>Keep In Mind: Inheritance Is A One Way Relationship!</vt:lpstr>
      <vt:lpstr>Access Modifiers And Inheritance</vt:lpstr>
      <vt:lpstr>Summary: Levels Of Access Permissions</vt:lpstr>
      <vt:lpstr>Levels Of Access Permission: An Example</vt:lpstr>
      <vt:lpstr>General Rules Of Thumb</vt:lpstr>
      <vt:lpstr>Updated Scoping Rules</vt:lpstr>
      <vt:lpstr>Updated Scoping Rules (2)</vt:lpstr>
      <vt:lpstr>Updated Scoping Rules: A Trace</vt:lpstr>
      <vt:lpstr>Scoping Rules: Review Code (1 Class)</vt:lpstr>
      <vt:lpstr>Scoping Rules: Review Code (1 Class): 2</vt:lpstr>
      <vt:lpstr>Updated Scoping Rules</vt:lpstr>
      <vt:lpstr>Updated Scoping Rules (2)</vt:lpstr>
      <vt:lpstr>Updated Scoping Rules (3)</vt:lpstr>
      <vt:lpstr>The Final Modifier (Inheritance)</vt:lpstr>
      <vt:lpstr>You Should Now Know</vt:lpstr>
      <vt:lpstr>You Should Now Know (2)</vt:lpstr>
      <vt:lpstr>Copyright Notification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Code reuse through hierarchies: inheritance Part 1</dc:title>
  <dc:creator>James Tam</dc:creator>
  <cp:keywords>Inheritance;Is-a relations;Polymorphism;Method Overriding</cp:keywords>
  <cp:lastModifiedBy>James Tam</cp:lastModifiedBy>
  <cp:revision>3694</cp:revision>
  <cp:lastPrinted>1998-08-16T21:06:56Z</cp:lastPrinted>
  <dcterms:created xsi:type="dcterms:W3CDTF">1995-08-18T10:27:02Z</dcterms:created>
  <dcterms:modified xsi:type="dcterms:W3CDTF">2021-03-05T02:18:19Z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1</vt:i4>
  </property>
  <property fmtid="{D5CDD505-2E9C-101B-9397-08002B2CF9AE}" pid="6" name="ScreenUsage">
    <vt:i4>1</vt:i4>
  </property>
  <property fmtid="{D5CDD505-2E9C-101B-9397-08002B2CF9AE}" pid="7" name="MailAddress">
    <vt:lpwstr>saul@cpsc.ucalgary.ca</vt:lpwstr>
  </property>
  <property fmtid="{D5CDD505-2E9C-101B-9397-08002B2CF9AE}" pid="8" name="HomePage">
    <vt:lpwstr>http://www.cpsc.ucalgary.ca/~saul</vt:lpwstr>
  </property>
  <property fmtid="{D5CDD505-2E9C-101B-9397-08002B2CF9AE}" pid="9" name="Other">
    <vt:lpwstr>Saul Greenberg, _x000d_
Department of Computer Science, _x000d_
University of Calgary,  _x000d_
Calgary, Alberta CANADA_x000d_
T2N 1N4</vt:lpwstr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false</vt:bool>
  </property>
  <property fmtid="{D5CDD505-2E9C-101B-9397-08002B2CF9AE}" pid="13" name="BackColor">
    <vt:i4>16777215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D:\@www\grouplab\saul\481\topics</vt:lpwstr>
  </property>
</Properties>
</file>