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68" r:id="rId14"/>
    <p:sldId id="328" r:id="rId15"/>
    <p:sldId id="329" r:id="rId16"/>
    <p:sldId id="330" r:id="rId17"/>
    <p:sldId id="350" r:id="rId18"/>
    <p:sldId id="351" r:id="rId19"/>
    <p:sldId id="352" r:id="rId20"/>
    <p:sldId id="353" r:id="rId21"/>
    <p:sldId id="336" r:id="rId22"/>
    <p:sldId id="321" r:id="rId23"/>
    <p:sldId id="335" r:id="rId24"/>
    <p:sldId id="354" r:id="rId25"/>
    <p:sldId id="355" r:id="rId26"/>
    <p:sldId id="356" r:id="rId27"/>
    <p:sldId id="357" r:id="rId28"/>
    <p:sldId id="358" r:id="rId29"/>
    <p:sldId id="366" r:id="rId30"/>
    <p:sldId id="360" r:id="rId31"/>
    <p:sldId id="367" r:id="rId32"/>
    <p:sldId id="362" r:id="rId33"/>
    <p:sldId id="363" r:id="rId34"/>
    <p:sldId id="364" r:id="rId35"/>
    <p:sldId id="36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ysman" initials="s" lastIdx="4" clrIdx="0"/>
  <p:cmAuthor id="1" name="James Tam" initials="JT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FF00FF"/>
    <a:srgbClr val="00FF00"/>
    <a:srgbClr val="808000"/>
    <a:srgbClr val="666633"/>
    <a:srgbClr val="000000"/>
    <a:srgbClr val="993300"/>
    <a:srgbClr val="B2B2B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0" autoAdjust="0"/>
    <p:restoredTop sz="91387" autoAdjust="0"/>
  </p:normalViewPr>
  <p:slideViewPr>
    <p:cSldViewPr>
      <p:cViewPr varScale="1">
        <p:scale>
          <a:sx n="104" d="100"/>
          <a:sy n="104" d="100"/>
        </p:scale>
        <p:origin x="10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67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F6F15187-57C7-4FB9-A0A6-B059D65E8F88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Linked lists in Java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00C49965-F3AF-4159-96B0-0AC56D2A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89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567F207-60F6-4CF2-9504-27C1CAFA9C0B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46CAA75-9D47-4A80-B837-70D2A657E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97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0C94C2-D6BB-44E5-9347-4D283E720ED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http://www.businessinsider.com/apple-interview-questions-2011-5#write-a-function-that-calculates-a-numbers-factorial-using-recursion-9</a:t>
            </a:r>
          </a:p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615332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593FA9-A7FA-4A87-915C-89E15CF889CB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5685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8F1041-4C76-415D-A2B7-98790142294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Gone thru every definition in the dictionary but there is a part in each definition that you don’t fully understand so you can never stop the lookup and figure out what philosophy means.</a:t>
            </a:r>
          </a:p>
        </p:txBody>
      </p:sp>
    </p:spTree>
    <p:extLst>
      <p:ext uri="{BB962C8B-B14F-4D97-AF65-F5344CB8AC3E}">
        <p14:creationId xmlns:p14="http://schemas.microsoft.com/office/powerpoint/2010/main" val="1202840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9AFD79-9142-4365-A576-17B3CF37870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6078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e.g., sum of a series of numbers from 1 – n.</a:t>
            </a:r>
          </a:p>
          <a:p>
            <a:pPr defTabSz="896938" eaLnBrk="1" hangingPunct="1"/>
            <a:r>
              <a:rPr lang="en-US" altLang="en-US" smtClean="0"/>
              <a:t>Sum(4)  = 4 + 3 + 2 + 1 = 10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Recursively:</a:t>
            </a:r>
          </a:p>
          <a:p>
            <a:pPr defTabSz="896938" eaLnBrk="1" hangingPunct="1"/>
            <a:r>
              <a:rPr lang="en-US" altLang="en-US" smtClean="0"/>
              <a:t>Sum(4) = 4 + sum(3)</a:t>
            </a:r>
          </a:p>
          <a:p>
            <a:pPr defTabSz="896938" eaLnBrk="1" hangingPunct="1"/>
            <a:r>
              <a:rPr lang="en-US" altLang="en-US" smtClean="0"/>
              <a:t>Sum(3) = 3 + sum(2)</a:t>
            </a:r>
          </a:p>
          <a:p>
            <a:pPr defTabSz="896938" eaLnBrk="1" hangingPunct="1"/>
            <a:r>
              <a:rPr lang="en-US" altLang="en-US" smtClean="0"/>
              <a:t>Sum(2) = 2 + sum(1)</a:t>
            </a:r>
          </a:p>
          <a:p>
            <a:pPr defTabSz="896938" eaLnBrk="1" hangingPunct="1"/>
            <a:r>
              <a:rPr lang="en-US" altLang="en-US" smtClean="0"/>
              <a:t>Sum(1) = 1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General:</a:t>
            </a:r>
          </a:p>
          <a:p>
            <a:pPr defTabSz="896938" eaLnBrk="1" hangingPunct="1"/>
            <a:r>
              <a:rPr lang="en-US" altLang="en-US" smtClean="0"/>
              <a:t>Sum(n) = n + sum(n-1)</a:t>
            </a:r>
          </a:p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1787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Draw a memory map for each call to sum.</a:t>
            </a:r>
          </a:p>
        </p:txBody>
      </p:sp>
    </p:spTree>
    <p:extLst>
      <p:ext uri="{BB962C8B-B14F-4D97-AF65-F5344CB8AC3E}">
        <p14:creationId xmlns:p14="http://schemas.microsoft.com/office/powerpoint/2010/main" val="3978860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Show an example where information has to be reversed like a number conversion: display linked list in reverse order</a:t>
            </a:r>
          </a:p>
        </p:txBody>
      </p:sp>
    </p:spTree>
    <p:extLst>
      <p:ext uri="{BB962C8B-B14F-4D97-AF65-F5344CB8AC3E}">
        <p14:creationId xmlns:p14="http://schemas.microsoft.com/office/powerpoint/2010/main" val="3069833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4674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DA731D-D10F-4041-AAF7-6BADDFFC5D8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2147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71CCD7-00DA-44A7-8023-FCAAF85EBA3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Show minesweeper</a:t>
            </a:r>
          </a:p>
        </p:txBody>
      </p:sp>
    </p:spTree>
    <p:extLst>
      <p:ext uri="{BB962C8B-B14F-4D97-AF65-F5344CB8AC3E}">
        <p14:creationId xmlns:p14="http://schemas.microsoft.com/office/powerpoint/2010/main" val="1250011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DD8FEB-ACC9-4093-9A9E-0F446AE5171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154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5590A7-B3B0-4DA8-83EA-98AA0C68BBF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0467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07ECF8-1B0F-48BF-BA83-AE40663A617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4207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07ECF8-1B0F-48BF-BA83-AE40663A617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64239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926113-F2B6-4EFA-B62E-65ED0701DAB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54429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926113-F2B6-4EFA-B62E-65ED0701DAB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0807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B04283-D0B5-4A3E-9C0E-8BC36E8CB0A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37487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E788E0F-118D-4246-87AD-D0D2EA86157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Teaching tip (finale to the true story)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still couldn’t figure out how recursion worked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Gave on taking a philosophy course for now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Asked a higher level undergrad who was in lab what was recursion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Here’s his answer</a:t>
            </a:r>
          </a:p>
        </p:txBody>
      </p:sp>
    </p:spTree>
    <p:extLst>
      <p:ext uri="{BB962C8B-B14F-4D97-AF65-F5344CB8AC3E}">
        <p14:creationId xmlns:p14="http://schemas.microsoft.com/office/powerpoint/2010/main" val="41635734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7E082-CC13-40DD-A3E8-1A289570E81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6883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E1FE08-5052-4A67-9C04-5BD849217EA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362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CCDB0-1930-49CC-A2A0-B3588B1F689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Teaching tips (Insider’s true story)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was learning about recursion in a first year CPSC course (I was a business major then)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had trouble with the concept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So instead of taking the successor course I was thinking about taking a philosophy course instead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didn’t know much about philosophy so I thought I would try to find out more information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started by looking in the dictionary (the WWW was invented then…)</a:t>
            </a:r>
          </a:p>
          <a:p>
            <a:pPr marL="171450" indent="-171450" defTabSz="896938" eaLnBrk="1" hangingPunct="1">
              <a:buFontTx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0509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D0D4D5-D74C-4D30-9002-B07AF8204F3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084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E0B7EC1-C5DA-41BC-AF3A-BF980A9AA2A6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6782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C86E6F-D1D4-4DE1-99CC-1D3CF4C7EA7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526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03FEEF-B724-4B67-A985-9097AC37D3B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676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7FADD8-4144-4DC4-BDCB-39A00410126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999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DF8F8B91-4E2B-4046-8E98-AF2E6ABBB6F7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83F3-3DEF-47AA-9F65-43FC793C0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8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C3F2CE0B-2E9F-484B-AD30-2D3C17BA33BB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18483-0AF3-4656-83F9-0CAEC3B86A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67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5D2E81D-D4B2-4EBF-A8D5-3EE132A352E2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06350-81B3-4A9E-90AD-1B3293E5C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4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en-US" sz="1200" b="0" dirty="0" smtClean="0"/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8534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EDD2508-4A9C-4436-A488-5F7BFDA4B89F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2958-48BB-4042-9FB8-6306AD47A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3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88B62B9-E6CF-4E3C-B1E8-5895EE411005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2B81-479B-43B9-A9B5-5A34F31C8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29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774DE26C-0BA0-4D34-8964-F74824C15F90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198BF-0EFF-43A3-814E-A43655AF4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73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9CFC2CA3-25BB-4D0A-A5DD-76D715CD67A5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AAB09-E8E3-4525-8F54-B04F4D1445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189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D793CA0-F0D9-43A2-992A-D171F0A54D16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FB485-D889-4B51-9A9A-D0E961F2D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777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79717BDD-6242-4A25-89F6-30F729820C40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A161-4134-4EBF-9161-A4BDAE0EC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69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82EA7490-0363-4520-8C07-D1C5770D4C89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A7E7-42B2-45AB-AD62-6D9189A52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2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dirty="0" smtClean="0"/>
              <a:t>Recursion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00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You will learn the definition of recursion as well as seeing how simple recursive programs work</a:t>
            </a:r>
          </a:p>
        </p:txBody>
      </p:sp>
    </p:spTree>
    <p:extLst>
      <p:ext uri="{BB962C8B-B14F-4D97-AF65-F5344CB8AC3E}">
        <p14:creationId xmlns:p14="http://schemas.microsoft.com/office/powerpoint/2010/main" val="30947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Ontology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8178800" cy="1889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…equivalent to metaphysics.</a:t>
            </a:r>
            <a:r>
              <a:rPr lang="en-US" altLang="en-US" sz="2000" dirty="0" smtClean="0"/>
              <a:t>”</a:t>
            </a:r>
            <a:r>
              <a:rPr lang="en-US" altLang="en-US" sz="2000" baseline="30000" dirty="0" smtClean="0"/>
              <a:t>3</a:t>
            </a:r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6248400"/>
            <a:ext cx="6477000" cy="609600"/>
            <a:chOff x="0" y="3936"/>
            <a:chExt cx="4080" cy="384"/>
          </a:xfrm>
        </p:grpSpPr>
        <p:sp>
          <p:nvSpPr>
            <p:cNvPr id="22533" name="Text Box 4"/>
            <p:cNvSpPr txBox="1">
              <a:spLocks noChangeArrowheads="1"/>
            </p:cNvSpPr>
            <p:nvPr/>
          </p:nvSpPr>
          <p:spPr bwMode="auto">
            <a:xfrm>
              <a:off x="0" y="3936"/>
              <a:ext cx="40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="0" baseline="30000" dirty="0">
                  <a:latin typeface="Arial" panose="020B0604020202020204" pitchFamily="34" charset="0"/>
                </a:rPr>
                <a:t>3 The New Webster Encyclopedic Dictionary of the English Language</a:t>
              </a:r>
              <a:endParaRPr lang="en-US" altLang="en-US" sz="16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0" y="4156"/>
              <a:ext cx="4080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="0" baseline="30000" dirty="0" smtClean="0">
                  <a:latin typeface="Arial" panose="020B0604020202020204" pitchFamily="34" charset="0"/>
                </a:rPr>
                <a:t>Audio</a:t>
              </a:r>
              <a:r>
                <a:rPr lang="en-US" altLang="en-US" sz="1600" b="0" baseline="30000" dirty="0" smtClean="0">
                  <a:latin typeface="Arial" panose="020B0604020202020204" pitchFamily="34" charset="0"/>
                </a:rPr>
                <a:t> curtesy of James Tam</a:t>
              </a:r>
              <a:endParaRPr lang="en-US" altLang="en-US" sz="1600" b="0" baseline="300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7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Three: Failure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You’ve looked up everything and still don’t know the definition!</a:t>
            </a:r>
          </a:p>
        </p:txBody>
      </p:sp>
    </p:spTree>
    <p:extLst>
      <p:ext uri="{BB962C8B-B14F-4D97-AF65-F5344CB8AC3E}">
        <p14:creationId xmlns:p14="http://schemas.microsoft.com/office/powerpoint/2010/main" val="4649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Looking Up A Word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 eaLnBrk="1" hangingPunct="1"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if (you completely understand a definition) then</a:t>
            </a:r>
          </a:p>
          <a:p>
            <a:pPr marL="457200" lvl="1" indent="0" eaLnBrk="1" hangingPunct="1"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return to previous definition (using the definition that’s understood)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else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	lookup (unknown word(s))</a:t>
            </a:r>
          </a:p>
        </p:txBody>
      </p:sp>
    </p:spTree>
    <p:extLst>
      <p:ext uri="{BB962C8B-B14F-4D97-AF65-F5344CB8AC3E}">
        <p14:creationId xmlns:p14="http://schemas.microsoft.com/office/powerpoint/2010/main" val="24643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Related Material: Recursion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r>
              <a:rPr lang="en-US" altLang="en-US" dirty="0" smtClean="0">
                <a:cs typeface="Consolas" panose="020B0609020204030204" pitchFamily="49" charset="0"/>
              </a:rPr>
              <a:t>“</a:t>
            </a:r>
            <a:r>
              <a:rPr lang="en-US" altLang="en-US" i="1" dirty="0" smtClean="0">
                <a:cs typeface="Consolas" panose="020B0609020204030204" pitchFamily="49" charset="0"/>
              </a:rPr>
              <a:t>A programming technique whereby a function or method calls itself either directly or indirectly</a:t>
            </a:r>
            <a:r>
              <a:rPr lang="en-US" altLang="en-US" dirty="0" smtClean="0">
                <a:cs typeface="Consolas" panose="020B0609020204030204" pitchFamily="49" charset="0"/>
              </a:rPr>
              <a:t>.”</a:t>
            </a:r>
          </a:p>
          <a:p>
            <a:endParaRPr lang="en-US" alt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685800" y="2057400"/>
            <a:ext cx="2819400" cy="4572000"/>
            <a:chOff x="685800" y="2057400"/>
            <a:chExt cx="2819400" cy="4572000"/>
          </a:xfrm>
        </p:grpSpPr>
        <p:sp>
          <p:nvSpPr>
            <p:cNvPr id="2" name="Rectangle 1"/>
            <p:cNvSpPr/>
            <p:nvPr/>
          </p:nvSpPr>
          <p:spPr>
            <a:xfrm>
              <a:off x="685800" y="2057400"/>
              <a:ext cx="2819400" cy="457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5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786" y="2286000"/>
              <a:ext cx="2340456" cy="426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1295400" y="4191000"/>
            <a:ext cx="1409700" cy="2209800"/>
            <a:chOff x="1295400" y="4191000"/>
            <a:chExt cx="1409700" cy="2209800"/>
          </a:xfrm>
        </p:grpSpPr>
        <p:sp>
          <p:nvSpPr>
            <p:cNvPr id="7" name="Rectangle 6"/>
            <p:cNvSpPr/>
            <p:nvPr/>
          </p:nvSpPr>
          <p:spPr>
            <a:xfrm>
              <a:off x="1295400" y="4191000"/>
              <a:ext cx="1409700" cy="2209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8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36" y="4267200"/>
              <a:ext cx="1170228" cy="213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1662891" y="5219700"/>
            <a:ext cx="674614" cy="933450"/>
            <a:chOff x="1662891" y="5219700"/>
            <a:chExt cx="674614" cy="933450"/>
          </a:xfrm>
        </p:grpSpPr>
        <p:sp>
          <p:nvSpPr>
            <p:cNvPr id="9" name="Rectangle 8"/>
            <p:cNvSpPr/>
            <p:nvPr/>
          </p:nvSpPr>
          <p:spPr>
            <a:xfrm>
              <a:off x="1662891" y="5219700"/>
              <a:ext cx="674614" cy="93345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0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0384" y="5295900"/>
              <a:ext cx="45973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848280" y="5746012"/>
            <a:ext cx="287068" cy="314324"/>
            <a:chOff x="1295400" y="4191000"/>
            <a:chExt cx="1409700" cy="2209800"/>
          </a:xfrm>
        </p:grpSpPr>
        <p:sp>
          <p:nvSpPr>
            <p:cNvPr id="14" name="Rectangle 13"/>
            <p:cNvSpPr/>
            <p:nvPr/>
          </p:nvSpPr>
          <p:spPr>
            <a:xfrm>
              <a:off x="1295400" y="4191000"/>
              <a:ext cx="1409700" cy="2209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36" y="4267200"/>
              <a:ext cx="1170228" cy="213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685800" y="6612276"/>
            <a:ext cx="2133600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200" b="0" dirty="0" smtClean="0"/>
              <a:t>‘Tardis’ images: colourbox.com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04380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Call</a:t>
            </a:r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6" name="AutoShape 5"/>
            <p:cNvCxnSpPr>
              <a:cxnSpLocks noChangeShapeType="1"/>
              <a:endCxn id="5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en-US" sz="2000" b="0" dirty="0" smtClean="0">
                <a:latin typeface="Consolas" pitchFamily="49" charset="0"/>
                <a:cs typeface="Consolas" pitchFamily="49" charset="0"/>
              </a:rPr>
              <a:t>fun()</a:t>
            </a:r>
            <a:endParaRPr lang="en-US" altLang="en-US" sz="20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2000" b="0" dirty="0" smtClean="0">
                <a:latin typeface="Consolas" pitchFamily="49" charset="0"/>
                <a:cs typeface="Consolas" pitchFamily="49" charset="0"/>
              </a:rPr>
              <a:t>...</a:t>
            </a:r>
            <a:endParaRPr lang="en-US" altLang="en-US" sz="20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2000" b="0" dirty="0" smtClean="0">
                <a:latin typeface="Consolas" pitchFamily="49" charset="0"/>
                <a:cs typeface="Consolas" pitchFamily="49" charset="0"/>
              </a:rPr>
              <a:t>fun();</a:t>
            </a:r>
            <a:endParaRPr lang="en-US" altLang="en-US" sz="2000" b="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Call</a:t>
            </a:r>
            <a:endParaRPr lang="en-CA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7" name="AutoShape 5"/>
            <p:cNvCxnSpPr>
              <a:cxnSpLocks noChangeShapeType="1"/>
              <a:stCxn id="5" idx="0"/>
              <a:endCxn id="6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" name="AutoShape 6"/>
          <p:cNvCxnSpPr>
            <a:cxnSpLocks noChangeShapeType="1"/>
            <a:stCxn id="6" idx="2"/>
            <a:endCxn id="5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361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Call</a:t>
            </a:r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7" name="AutoShape 6"/>
            <p:cNvCxnSpPr>
              <a:cxnSpLocks noChangeShapeType="1"/>
              <a:stCxn id="5" idx="0"/>
              <a:endCxn id="6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10" name="AutoShape 10"/>
            <p:cNvCxnSpPr>
              <a:cxnSpLocks noChangeShapeType="1"/>
              <a:stCxn id="6" idx="0"/>
              <a:endCxn id="9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13" name="AutoShape 13"/>
            <p:cNvCxnSpPr>
              <a:cxnSpLocks noChangeShapeType="1"/>
              <a:stCxn id="9" idx="3"/>
              <a:endCxn id="1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16" name="AutoShape 16"/>
            <p:cNvCxnSpPr>
              <a:cxnSpLocks noChangeShapeType="1"/>
              <a:stCxn id="12" idx="3"/>
              <a:endCxn id="15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" name="AutoShape 17"/>
          <p:cNvCxnSpPr>
            <a:cxnSpLocks noChangeShapeType="1"/>
            <a:stCxn id="15" idx="2"/>
            <a:endCxn id="5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1612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Requirements For </a:t>
            </a:r>
            <a:r>
              <a:rPr lang="en-US" altLang="en-US" sz="3200" i="1" dirty="0" smtClean="0"/>
              <a:t>Sensible</a:t>
            </a:r>
            <a:r>
              <a:rPr lang="en-US" altLang="en-US" sz="3200" dirty="0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2) Progress is made (towards the base case)</a:t>
            </a:r>
          </a:p>
        </p:txBody>
      </p:sp>
    </p:spTree>
    <p:extLst>
      <p:ext uri="{BB962C8B-B14F-4D97-AF65-F5344CB8AC3E}">
        <p14:creationId xmlns:p14="http://schemas.microsoft.com/office/powerpoint/2010/main" val="42353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1"/>
            <a:ext cx="3733800" cy="1227138"/>
            <a:chOff x="2592" y="2160"/>
            <a:chExt cx="2352" cy="773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   </a:t>
              </a:r>
              <a:r>
                <a:rPr lang="en-US" altLang="en-US" sz="1600" b="0" dirty="0" smtClean="0">
                  <a:latin typeface="Tahoma" panose="020B0604030504040204" pitchFamily="34" charset="0"/>
                </a:rPr>
                <a:t>return(1); </a:t>
              </a:r>
              <a:endParaRPr lang="en-US" altLang="en-US" sz="1600" b="0" dirty="0">
                <a:latin typeface="Tahoma" panose="020B0604030504040204" pitchFamily="34" charset="0"/>
              </a:endParaRP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735"/>
              <a:ext cx="225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b="0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1"/>
            <a:ext cx="3733800" cy="1150938"/>
            <a:chOff x="2688" y="1152"/>
            <a:chExt cx="2352" cy="725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 smtClean="0">
                  <a:latin typeface="Tahoma" panose="020B0604030504040204" pitchFamily="34" charset="0"/>
                </a:rPr>
                <a:t>    if </a:t>
              </a:r>
              <a:r>
                <a:rPr lang="en-US" altLang="en-US" sz="1600" b="0" dirty="0">
                  <a:latin typeface="Tahoma" panose="020B0604030504040204" pitchFamily="34" charset="0"/>
                </a:rPr>
                <a:t>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   </a:t>
              </a:r>
              <a:r>
                <a:rPr lang="en-US" altLang="en-US" sz="1600" b="0" dirty="0" smtClean="0">
                  <a:latin typeface="Tahoma" panose="020B0604030504040204" pitchFamily="34" charset="0"/>
                </a:rPr>
                <a:t>    return(1); </a:t>
              </a:r>
              <a:endParaRPr lang="en-US" altLang="en-US" sz="1600" b="0" dirty="0">
                <a:latin typeface="Tahoma" panose="020B0604030504040204" pitchFamily="34" charset="0"/>
              </a:endParaRP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b="0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655"/>
              <a:ext cx="225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Program</a:t>
            </a:r>
            <a:r>
              <a:rPr lang="en-US" altLang="en-US" sz="3200" dirty="0" smtClean="0"/>
              <a:t>: </a:t>
            </a:r>
            <a:r>
              <a:rPr lang="en-US" altLang="en-US" sz="3200" dirty="0">
                <a:latin typeface="Consolas" panose="020B0609020204030204" pitchFamily="49" charset="0"/>
              </a:rPr>
              <a:t>S</a:t>
            </a:r>
            <a:r>
              <a:rPr lang="en-US" altLang="en-US" sz="3200" dirty="0" smtClean="0">
                <a:latin typeface="Consolas" panose="020B0609020204030204" pitchFamily="49" charset="0"/>
              </a:rPr>
              <a:t>umSeries.java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static </a:t>
            </a:r>
            <a:r>
              <a:rPr lang="en-US" altLang="en-US" sz="1600" dirty="0" err="1">
                <a:latin typeface="Consolas" panose="020B0609020204030204" pitchFamily="49" charset="0"/>
              </a:rPr>
              <a:t>i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nt</a:t>
            </a:r>
            <a:r>
              <a:rPr lang="en-US" altLang="en-US" sz="1600" dirty="0" smtClean="0">
                <a:latin typeface="Consolas" panose="020B0609020204030204" pitchFamily="49" charset="0"/>
              </a:rPr>
              <a:t> sum(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1600" dirty="0" smtClean="0">
                <a:latin typeface="Consolas" panose="020B0609020204030204" pitchFamily="49" charset="0"/>
              </a:rPr>
              <a:t> no)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if (no == 1)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return(1);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</a:t>
            </a:r>
            <a:r>
              <a:rPr lang="en-US" altLang="en-US" sz="1600" dirty="0" smtClean="0">
                <a:latin typeface="Consolas" panose="020B0609020204030204" pitchFamily="49" charset="0"/>
              </a:rPr>
              <a:t>else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return(no + sum(no-1));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main(String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args</a:t>
            </a:r>
            <a:r>
              <a:rPr lang="en-US" altLang="en-US" sz="1600" dirty="0" smtClean="0">
                <a:latin typeface="Consolas" panose="020B0609020204030204" pitchFamily="49" charset="0"/>
              </a:rPr>
              <a:t> [])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...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</a:t>
            </a:r>
            <a:r>
              <a:rPr lang="en-CA" altLang="en-US" sz="1600" dirty="0" err="1" smtClean="0">
                <a:latin typeface="Consolas" panose="020B0609020204030204" pitchFamily="49" charset="0"/>
              </a:rPr>
              <a:t>System.out.print</a:t>
            </a:r>
            <a:r>
              <a:rPr lang="en-CA" altLang="en-US" sz="1600" dirty="0">
                <a:latin typeface="Consolas" panose="020B0609020204030204" pitchFamily="49" charset="0"/>
              </a:rPr>
              <a:t>("Enter the last </a:t>
            </a:r>
            <a:endParaRPr lang="en-CA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 number</a:t>
            </a:r>
            <a:r>
              <a:rPr lang="en-CA" altLang="en-US" sz="1600" dirty="0">
                <a:latin typeface="Consolas" panose="020B0609020204030204" pitchFamily="49" charset="0"/>
              </a:rPr>
              <a:t>: ");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</a:t>
            </a:r>
            <a:r>
              <a:rPr lang="en-CA" altLang="en-US" sz="1600" dirty="0" smtClean="0">
                <a:latin typeface="Consolas" panose="020B0609020204030204" pitchFamily="49" charset="0"/>
              </a:rPr>
              <a:t>last </a:t>
            </a:r>
            <a:r>
              <a:rPr lang="en-CA" altLang="en-US" sz="1600" dirty="0">
                <a:latin typeface="Consolas" panose="020B0609020204030204" pitchFamily="49" charset="0"/>
              </a:rPr>
              <a:t>= </a:t>
            </a:r>
            <a:r>
              <a:rPr lang="en-CA" altLang="en-US" sz="1600" dirty="0" err="1">
                <a:latin typeface="Consolas" panose="020B0609020204030204" pitchFamily="49" charset="0"/>
              </a:rPr>
              <a:t>in.nextInt</a:t>
            </a:r>
            <a:r>
              <a:rPr lang="en-CA" altLang="en-US" sz="1600" dirty="0"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</a:t>
            </a:r>
            <a:r>
              <a:rPr lang="en-CA" altLang="en-US" sz="1600" dirty="0" smtClean="0">
                <a:latin typeface="Consolas" panose="020B0609020204030204" pitchFamily="49" charset="0"/>
              </a:rPr>
              <a:t>total </a:t>
            </a:r>
            <a:r>
              <a:rPr lang="en-CA" altLang="en-US" sz="1600" dirty="0">
                <a:latin typeface="Consolas" panose="020B0609020204030204" pitchFamily="49" charset="0"/>
              </a:rPr>
              <a:t>= sum(last);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</a:rPr>
              <a:t>System.out.println</a:t>
            </a:r>
            <a:r>
              <a:rPr lang="en-CA" altLang="en-US" sz="1600" dirty="0">
                <a:latin typeface="Consolas" panose="020B0609020204030204" pitchFamily="49" charset="0"/>
              </a:rPr>
              <a:t>("The sum of </a:t>
            </a:r>
            <a:endParaRPr lang="en-CA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 the </a:t>
            </a:r>
            <a:r>
              <a:rPr lang="en-CA" altLang="en-US" sz="1600" dirty="0">
                <a:latin typeface="Consolas" panose="020B0609020204030204" pitchFamily="49" charset="0"/>
              </a:rPr>
              <a:t>series from " +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  </a:t>
            </a:r>
            <a:r>
              <a:rPr lang="en-CA" altLang="en-US" sz="1600" dirty="0" smtClean="0">
                <a:latin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</a:rPr>
              <a:t>1 to " + last + " is " + </a:t>
            </a:r>
            <a:endParaRPr lang="en-CA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 total</a:t>
            </a:r>
            <a:r>
              <a:rPr lang="en-CA" altLang="en-US" sz="1600" dirty="0">
                <a:latin typeface="Consolas" panose="020B0609020204030204" pitchFamily="49" charset="0"/>
              </a:rPr>
              <a:t>);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}</a:t>
            </a:r>
            <a:endParaRPr lang="en-US" altLang="en-US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0" dirty="0" err="1">
                  <a:latin typeface="Tahoma" panose="020B0604030504040204" pitchFamily="34" charset="0"/>
                </a:rPr>
                <a:t>sumSeries</a:t>
              </a:r>
              <a:endParaRPr lang="en-US" altLang="en-US" sz="1600" b="0" dirty="0">
                <a:latin typeface="Tahoma" panose="020B0604030504040204" pitchFamily="34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913725" y="2155826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   </a:t>
            </a:r>
            <a:r>
              <a:rPr lang="en-US" altLang="en-US" sz="1600" b="0" dirty="0" smtClean="0">
                <a:latin typeface="Tahoma" panose="020B0604030504040204" pitchFamily="34" charset="0"/>
              </a:rPr>
              <a:t>return(3 </a:t>
            </a:r>
            <a:r>
              <a:rPr lang="en-US" altLang="en-US" sz="1600" b="0" dirty="0">
                <a:latin typeface="Tahoma" panose="020B0604030504040204" pitchFamily="34" charset="0"/>
              </a:rPr>
              <a:t>+ sum (3 – 1</a:t>
            </a:r>
            <a:r>
              <a:rPr lang="en-US" altLang="en-US" sz="1600" b="0" dirty="0" smtClean="0">
                <a:latin typeface="Tahoma" panose="020B0604030504040204" pitchFamily="34" charset="0"/>
              </a:rPr>
              <a:t>));</a:t>
            </a:r>
            <a:endParaRPr lang="en-US" altLang="en-US" sz="1600" b="0" dirty="0">
              <a:latin typeface="Tahoma" panose="020B0604030504040204" pitchFamily="34" charset="0"/>
            </a:endParaRP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   </a:t>
            </a:r>
            <a:r>
              <a:rPr lang="en-US" altLang="en-US" sz="1600" b="0" dirty="0" smtClean="0">
                <a:latin typeface="Tahoma" panose="020B0604030504040204" pitchFamily="34" charset="0"/>
              </a:rPr>
              <a:t>return(2 </a:t>
            </a:r>
            <a:r>
              <a:rPr lang="en-US" altLang="en-US" sz="1600" b="0" dirty="0">
                <a:latin typeface="Tahoma" panose="020B0604030504040204" pitchFamily="34" charset="0"/>
              </a:rPr>
              <a:t>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695"/>
              <a:ext cx="2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 b="0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FF0000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248242" y="2895600"/>
            <a:ext cx="762000" cy="2057400"/>
            <a:chOff x="4438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FF0000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38" y="2052"/>
              <a:ext cx="480" cy="156"/>
              <a:chOff x="1462" y="3012"/>
              <a:chExt cx="480" cy="156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62" y="3012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08642" y="1219199"/>
            <a:ext cx="1016158" cy="2133601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6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FF0000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>
                  <a:solidFill>
                    <a:srgbClr val="FF0000"/>
                  </a:solidFill>
                </a:endParaRPr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224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problem can be divided into steps.</a:t>
            </a:r>
          </a:p>
          <a:p>
            <a:pPr eaLnBrk="1" hangingPunct="1"/>
            <a:r>
              <a:rPr lang="en-US" altLang="en-US" sz="2400" dirty="0" smtClean="0"/>
              <a:t>The result of one step can be used in a previous step.</a:t>
            </a:r>
          </a:p>
          <a:p>
            <a:pPr eaLnBrk="1" hangingPunct="1"/>
            <a:r>
              <a:rPr lang="en-US" altLang="en-US" sz="2400" dirty="0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z="2000" dirty="0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z="2400" dirty="0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133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Is Recursion?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determination of a succession of elements by operation on one or more preceding elements according to a rule or formula involving a finite number of steps</a:t>
            </a:r>
            <a:r>
              <a:rPr lang="en-US" altLang="en-US" sz="2000" dirty="0" smtClean="0"/>
              <a:t>” (Merriam-Webster online)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832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Consider Alternatives To Recursion</a:t>
            </a:r>
            <a:endParaRPr lang="en-CA" alt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loop will solve the problem just as well</a:t>
            </a:r>
          </a:p>
          <a:p>
            <a:pPr eaLnBrk="1" hangingPunct="1">
              <a:buFontTx/>
              <a:buNone/>
            </a:pPr>
            <a:endParaRPr lang="en-CA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5541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Types </a:t>
            </a:r>
            <a:r>
              <a:rPr lang="en-US" altLang="en-US" dirty="0" smtClean="0"/>
              <a:t>Of Recursion: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b="1" dirty="0" smtClean="0"/>
              <a:t>Tail recursion</a:t>
            </a:r>
            <a:r>
              <a:rPr lang="en-US" altLang="en-US" dirty="0" smtClean="0"/>
              <a:t>: </a:t>
            </a:r>
          </a:p>
          <a:p>
            <a:pPr lvl="2"/>
            <a:r>
              <a:rPr lang="en-US" altLang="en-US" dirty="0" smtClean="0"/>
              <a:t>Aside </a:t>
            </a:r>
            <a:r>
              <a:rPr lang="en-US" altLang="en-US" dirty="0"/>
              <a:t>from a return </a:t>
            </a:r>
            <a:r>
              <a:rPr lang="en-US" altLang="en-US" dirty="0" smtClean="0"/>
              <a:t>statement, </a:t>
            </a:r>
            <a:r>
              <a:rPr lang="en-US" altLang="en-US" dirty="0"/>
              <a:t>the last instruction in the recursive function or method is another recursive call.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tail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x)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System.out.println(x);</a:t>
            </a: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if (x &lt; 10)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tail(++</a:t>
            </a:r>
            <a:r>
              <a: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Last real instruction (implicit return)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en-US" dirty="0"/>
              <a:t>This form of recursion can easily be replaced with a loop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lvl="1"/>
            <a:r>
              <a:rPr lang="en-US" altLang="en-US" b="1" dirty="0"/>
              <a:t>Non-tail recursion</a:t>
            </a:r>
            <a:r>
              <a:rPr lang="en-US" altLang="en-US" dirty="0"/>
              <a:t>: </a:t>
            </a:r>
          </a:p>
          <a:p>
            <a:pPr lvl="2"/>
            <a:r>
              <a:rPr lang="en-US" altLang="en-US" dirty="0"/>
              <a:t>The last instruction in the recursive function or method is NOT another recursive call e.g., an output </a:t>
            </a:r>
            <a:r>
              <a:rPr lang="en-US" altLang="en-US" dirty="0" smtClean="0"/>
              <a:t>message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nonTail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x) {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(x &lt; 10)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nonTail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(++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x); 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System.out.println(x</a:t>
            </a:r>
            <a:r>
              <a:rPr lang="en-US" altLang="en-US" b="1" dirty="0" smtClean="0"/>
              <a:t>);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Last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instruction</a:t>
            </a:r>
            <a:endParaRPr lang="en-US" altLang="en-US" dirty="0">
              <a:solidFill>
                <a:srgbClr val="0000FF"/>
              </a:solidFill>
            </a:endParaRP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dirty="0" smtClean="0"/>
              <a:t>}</a:t>
            </a: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en-US" dirty="0"/>
              <a:t>This form of </a:t>
            </a:r>
            <a:r>
              <a:rPr lang="en-US" altLang="en-US" dirty="0" smtClean="0"/>
              <a:t>recursion is difficult to replace with </a:t>
            </a:r>
            <a:r>
              <a:rPr lang="en-US" altLang="en-US" dirty="0"/>
              <a:t>a </a:t>
            </a:r>
            <a:r>
              <a:rPr lang="en-US" altLang="en-US" dirty="0" smtClean="0"/>
              <a:t>loop (stopping condition occurs BEFORE the real work begins).</a:t>
            </a: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617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Simple Counting Example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</a:t>
            </a:r>
            <a:r>
              <a:rPr lang="en-US" altLang="en-US" b="1" dirty="0"/>
              <a:t>example program</a:t>
            </a:r>
            <a:r>
              <a:rPr lang="en-US" altLang="en-US" dirty="0"/>
              <a:t>: </a:t>
            </a:r>
            <a:r>
              <a:rPr lang="en-US" altLang="en-US" dirty="0">
                <a:latin typeface="Consolas" panose="020B0609020204030204" pitchFamily="49" charset="0"/>
              </a:rPr>
              <a:t>TailDriver.java</a:t>
            </a:r>
          </a:p>
          <a:p>
            <a:r>
              <a:rPr lang="en-US" altLang="en-US" dirty="0" smtClean="0"/>
              <a:t>First </a:t>
            </a:r>
            <a:r>
              <a:rPr lang="en-US" altLang="en-US" dirty="0" smtClean="0"/>
              <a:t>example: can be directly implemented as a loop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TailDriver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tail (int no)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if (no &lt;= 3)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System.out.println(no);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tail(no+1);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tail(1);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4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‘Reversed’ Counting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altLang="en-US" sz="2400" b="1" dirty="0"/>
              <a:t>Name of the example program</a:t>
            </a:r>
            <a:r>
              <a:rPr lang="en-US" altLang="en-US" sz="2400" dirty="0"/>
              <a:t>: </a:t>
            </a:r>
            <a:r>
              <a:rPr lang="en-US" altLang="en-US" sz="2400" dirty="0" smtClean="0"/>
              <a:t>Non</a:t>
            </a:r>
            <a:r>
              <a:rPr lang="en-US" altLang="en-US" sz="2400" dirty="0" smtClean="0">
                <a:latin typeface="Consolas" panose="020B0609020204030204" pitchFamily="49" charset="0"/>
              </a:rPr>
              <a:t>TailDriver.java</a:t>
            </a:r>
            <a:endParaRPr lang="en-CA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NonTailDriver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nonTail(int no)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if (no &lt; 3)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nonTail(no+1);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System.out.println(no);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nonTail(1);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90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example</a:t>
            </a:r>
            <a:r>
              <a:rPr lang="en-US" altLang="en-US" dirty="0" smtClean="0"/>
              <a:t>:  </a:t>
            </a:r>
            <a:r>
              <a:rPr lang="en-US" altLang="en-US" dirty="0" smtClean="0">
                <a:latin typeface="Consolas" panose="020B0609020204030204" pitchFamily="49" charset="0"/>
              </a:rPr>
              <a:t>ErrorCheckingDriver.java</a:t>
            </a:r>
          </a:p>
          <a:p>
            <a:pPr lvl="1"/>
            <a:r>
              <a:rPr lang="en-US" altLang="en-US" dirty="0" smtClean="0"/>
              <a:t>Iterative/looping </a:t>
            </a:r>
            <a:r>
              <a:rPr lang="en-US" altLang="en-US" dirty="0"/>
              <a:t>solution </a:t>
            </a:r>
            <a:r>
              <a:rPr lang="en-US" altLang="en-US" dirty="0" smtClean="0"/>
              <a:t>(day </a:t>
            </a:r>
            <a:r>
              <a:rPr lang="en-US" altLang="en-US" dirty="0"/>
              <a:t>must be between 1 – </a:t>
            </a:r>
            <a:r>
              <a:rPr lang="en-US" altLang="en-US" dirty="0" smtClean="0"/>
              <a:t>31)</a:t>
            </a:r>
          </a:p>
          <a:p>
            <a:pPr lvl="1"/>
            <a:endParaRPr lang="en-US" altLang="en-US" sz="2400" dirty="0"/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</a:t>
            </a:r>
            <a:r>
              <a:rPr lang="en-CA" sz="1800" dirty="0" smtClean="0">
                <a:latin typeface="Consolas" panose="020B0609020204030204" pitchFamily="49" charset="0"/>
              </a:rPr>
              <a:t>ublic </a:t>
            </a:r>
            <a:r>
              <a:rPr lang="en-CA" sz="1800" dirty="0" smtClean="0">
                <a:latin typeface="Consolas" panose="020B0609020204030204" pitchFamily="49" charset="0"/>
              </a:rPr>
              <a:t>static int </a:t>
            </a:r>
            <a:r>
              <a:rPr lang="en-CA" sz="1800" dirty="0" err="1" smtClean="0">
                <a:latin typeface="Consolas" panose="020B0609020204030204" pitchFamily="49" charset="0"/>
              </a:rPr>
              <a:t>promptDay</a:t>
            </a:r>
            <a:r>
              <a:rPr lang="en-CA" sz="1800" dirty="0" smtClean="0">
                <a:latin typeface="Consolas" panose="020B0609020204030204" pitchFamily="49" charset="0"/>
              </a:rPr>
              <a:t>() 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int</a:t>
            </a:r>
            <a:r>
              <a:rPr lang="en-CA" sz="1800" dirty="0" smtClean="0">
                <a:latin typeface="Consolas" panose="020B0609020204030204" pitchFamily="49" charset="0"/>
              </a:rPr>
              <a:t> day = -1;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Scanner in = new Scanner(System.in);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System.out.print</a:t>
            </a:r>
            <a:r>
              <a:rPr lang="en-CA" sz="1800" dirty="0" smtClean="0">
                <a:latin typeface="Consolas" panose="020B0609020204030204" pitchFamily="49" charset="0"/>
              </a:rPr>
              <a:t>("</a:t>
            </a:r>
            <a:r>
              <a:rPr lang="en-CA" sz="1800" dirty="0">
                <a:latin typeface="Consolas" panose="020B0609020204030204" pitchFamily="49" charset="0"/>
              </a:rPr>
              <a:t>Enter day of birth (1-31): </a:t>
            </a:r>
            <a:r>
              <a:rPr lang="en-CA" sz="1800" dirty="0" smtClean="0">
                <a:latin typeface="Consolas" panose="020B0609020204030204" pitchFamily="49" charset="0"/>
              </a:rPr>
              <a:t>");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day </a:t>
            </a:r>
            <a:r>
              <a:rPr lang="en-CA" sz="1800" dirty="0" smtClean="0">
                <a:latin typeface="Consolas" panose="020B0609020204030204" pitchFamily="49" charset="0"/>
              </a:rPr>
              <a:t>= </a:t>
            </a:r>
            <a:r>
              <a:rPr lang="en-CA" sz="1800" dirty="0" err="1" smtClean="0">
                <a:latin typeface="Consolas" panose="020B0609020204030204" pitchFamily="49" charset="0"/>
              </a:rPr>
              <a:t>in.nextInt</a:t>
            </a:r>
            <a:r>
              <a:rPr lang="en-CA" sz="1800" dirty="0" smtClean="0">
                <a:latin typeface="Consolas" panose="020B0609020204030204" pitchFamily="49" charset="0"/>
              </a:rPr>
              <a:t>();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((day &lt; 1) </a:t>
            </a:r>
            <a:r>
              <a:rPr lang="en-CA" sz="1800" dirty="0" smtClean="0">
                <a:latin typeface="Consolas" panose="020B0609020204030204" pitchFamily="49" charset="0"/>
              </a:rPr>
              <a:t>||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(day &gt; 31</a:t>
            </a:r>
            <a:r>
              <a:rPr lang="en-CA" sz="1800" dirty="0" smtClean="0">
                <a:latin typeface="Consolas" panose="020B0609020204030204" pitchFamily="49" charset="0"/>
              </a:rPr>
              <a:t>)) {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 smtClean="0">
                <a:latin typeface="Consolas" panose="020B0609020204030204" pitchFamily="49" charset="0"/>
              </a:rPr>
              <a:t>();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}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return(day</a:t>
            </a:r>
            <a:r>
              <a:rPr lang="en-CA" sz="1800" dirty="0" smtClean="0">
                <a:latin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...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err="1" smtClean="0">
                <a:latin typeface="Consolas" panose="020B0609020204030204" pitchFamily="49" charset="0"/>
              </a:rPr>
              <a:t>birthDay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5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Drawbacks Of Recursion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Function calls can be costly</a:t>
            </a:r>
          </a:p>
          <a:p>
            <a:pPr lvl="1" eaLnBrk="1" hangingPunct="1"/>
            <a:r>
              <a:rPr lang="en-US" altLang="en-US" sz="2000" dirty="0" smtClean="0"/>
              <a:t>Uses up memory</a:t>
            </a:r>
          </a:p>
          <a:p>
            <a:pPr lvl="1" eaLnBrk="1" hangingPunct="1"/>
            <a:r>
              <a:rPr lang="en-US" altLang="en-US" sz="2000" dirty="0" smtClean="0"/>
              <a:t>Uses up time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Benefits Of Using Recursion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Simpler solution that’s more elegant (for some problems)</a:t>
            </a:r>
          </a:p>
          <a:p>
            <a:pPr eaLnBrk="1" hangingPunct="1"/>
            <a:r>
              <a:rPr lang="en-US" altLang="en-US" sz="2400" dirty="0" smtClean="0"/>
              <a:t>Easier to visualize solutions (for some people and certain classes of problems – typically require either: non-tail recursion to be implemented or some form of “backtracking”)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745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Common Pitfalls When Using Recursion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2400" dirty="0" smtClean="0"/>
              <a:t>These three pitfalls can result in a runtime error</a:t>
            </a:r>
            <a:endParaRPr lang="en-US" altLang="en-US" sz="2400" dirty="0" smtClean="0"/>
          </a:p>
          <a:p>
            <a:pPr marL="742950" lvl="1" indent="-285750" eaLnBrk="1" hangingPunct="1"/>
            <a:r>
              <a:rPr lang="en-US" altLang="en-US" sz="2000" dirty="0" smtClean="0"/>
              <a:t>No base case</a:t>
            </a:r>
          </a:p>
          <a:p>
            <a:pPr marL="742950" lvl="1" indent="-285750" eaLnBrk="1" hangingPunct="1"/>
            <a:r>
              <a:rPr lang="en-US" altLang="en-US" sz="2000" dirty="0" smtClean="0"/>
              <a:t>No progress towards the base case</a:t>
            </a:r>
          </a:p>
          <a:p>
            <a:pPr marL="742950" lvl="1" indent="-285750" eaLnBrk="1" hangingPunct="1"/>
            <a:r>
              <a:rPr lang="en-US" altLang="en-US" sz="2000" dirty="0" smtClean="0"/>
              <a:t>Using up too many resources (e.g., variable declarations) for each function call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3589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Base Case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	   return(no + sum (no - 1));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}</a:t>
            </a:r>
          </a:p>
          <a:p>
            <a:pPr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Base Case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	   return(no + sum (no - 1));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}</a:t>
            </a:r>
          </a:p>
          <a:p>
            <a:pPr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43000" y="1981200"/>
            <a:ext cx="3689350" cy="4222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4813300" y="1922463"/>
            <a:ext cx="1219200" cy="27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CA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000750" y="1801813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When does it stop???</a:t>
            </a:r>
          </a:p>
        </p:txBody>
      </p:sp>
    </p:spTree>
    <p:extLst>
      <p:ext uri="{BB962C8B-B14F-4D97-AF65-F5344CB8AC3E}">
        <p14:creationId xmlns:p14="http://schemas.microsoft.com/office/powerpoint/2010/main" val="17086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This Really Means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Breaking a problem down into a series of steps.  The final step is reached when some basic condition is satisfied.  </a:t>
            </a:r>
            <a:r>
              <a:rPr lang="en-US" alt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solution for each step is used to solve the previous step.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The solution for all the steps together form the solution to the whole problem.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z="2000" dirty="0" smtClean="0"/>
              <a:t>(The “Tam” translation)</a:t>
            </a:r>
          </a:p>
          <a:p>
            <a:pPr marL="0" indent="0" eaLnBrk="1" hangingPunct="1">
              <a:buFontTx/>
              <a:buNone/>
            </a:pPr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0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Progress Towards The Base Case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 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if (no == 1)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return(1);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else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dirty="0" smtClean="0">
                <a:latin typeface="Consolas" panose="020B0609020204030204" pitchFamily="49" charset="0"/>
              </a:rPr>
              <a:t>     return(no + sum (no));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1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Progress Towards The Base Case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 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if (no == 1)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return(1);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else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dirty="0" smtClean="0">
                <a:latin typeface="Consolas" panose="020B0609020204030204" pitchFamily="49" charset="0"/>
              </a:rPr>
              <a:t>     return(no + sum (no));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anose="020B0609020204030204" pitchFamily="49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3124200"/>
            <a:ext cx="316865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4219575" y="2616200"/>
            <a:ext cx="1098550" cy="592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165725" y="1960562"/>
            <a:ext cx="340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The recursive case doesn’t make any progress towards the base (stopping) case</a:t>
            </a:r>
          </a:p>
        </p:txBody>
      </p:sp>
    </p:spTree>
    <p:extLst>
      <p:ext uri="{BB962C8B-B14F-4D97-AF65-F5344CB8AC3E}">
        <p14:creationId xmlns:p14="http://schemas.microsoft.com/office/powerpoint/2010/main" val="11639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Using Up Too Many Resources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b="1" dirty="0" smtClean="0">
                <a:latin typeface="+mj-lt"/>
              </a:rPr>
              <a:t>Name of the example program</a:t>
            </a:r>
            <a:r>
              <a:rPr lang="en-US" altLang="en-US" sz="2400" dirty="0" smtClean="0">
                <a:latin typeface="+mj-lt"/>
              </a:rPr>
              <a:t>: </a:t>
            </a:r>
            <a:r>
              <a:rPr lang="en-US" altLang="en-US" sz="2400" dirty="0" smtClean="0">
                <a:latin typeface="Consolas" panose="020B0609020204030204" pitchFamily="49" charset="0"/>
              </a:rPr>
              <a:t>R</a:t>
            </a:r>
            <a:r>
              <a:rPr lang="en-US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ecursiveBloat.java</a:t>
            </a:r>
          </a:p>
          <a:p>
            <a:pPr eaLnBrk="1" hangingPunct="1">
              <a:buFontTx/>
              <a:buNone/>
              <a:defRPr/>
            </a:pPr>
            <a:endParaRPr lang="en-CA" altLang="en-US" sz="2000" dirty="0" smtClean="0"/>
          </a:p>
          <a:p>
            <a:pPr marL="342900" lvl="1" indent="0">
              <a:buNone/>
            </a:pPr>
            <a:r>
              <a:rPr lang="en-CA" dirty="0"/>
              <a:t> </a:t>
            </a:r>
            <a:r>
              <a:rPr lang="en-CA" sz="1800" dirty="0">
                <a:latin typeface="Consolas" panose="020B0609020204030204" pitchFamily="49" charset="0"/>
              </a:rPr>
              <a:t>public static void fun(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 no) {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char </a:t>
            </a:r>
            <a:r>
              <a:rPr lang="en-US" sz="1800" dirty="0">
                <a:latin typeface="Consolas" panose="020B0609020204030204" pitchFamily="49" charset="0"/>
              </a:rPr>
              <a:t>[] array = new char [500000000];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// 1000 MB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System.out.println(no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  <a:endParaRPr lang="en-CA" sz="18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</a:rPr>
              <a:t>no </a:t>
            </a:r>
            <a:r>
              <a:rPr lang="en-US" sz="1800" dirty="0">
                <a:latin typeface="Consolas" panose="020B0609020204030204" pitchFamily="49" charset="0"/>
              </a:rPr>
              <a:t>= no + 1;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</a:rPr>
              <a:t>(no &lt;= 888)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</a:rPr>
              <a:t>    fun(no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}</a:t>
            </a:r>
            <a:endParaRPr lang="en-CA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Undergraduate Student Definition Of Recursion</a:t>
            </a:r>
            <a:endParaRPr lang="en-CA" altLang="en-US" sz="3200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9873"/>
            <a:ext cx="8178800" cy="47869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Word: 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re·cur·sion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Pronunciation: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-'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k&amp;r-zh&amp;n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CA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6200" y="3200400"/>
            <a:ext cx="7848600" cy="3579199"/>
            <a:chOff x="76200" y="-3537284"/>
            <a:chExt cx="7848600" cy="10172460"/>
          </a:xfrm>
        </p:grpSpPr>
        <p:sp>
          <p:nvSpPr>
            <p:cNvPr id="45061" name="Text Box 4"/>
            <p:cNvSpPr txBox="1">
              <a:spLocks noChangeArrowheads="1"/>
            </p:cNvSpPr>
            <p:nvPr/>
          </p:nvSpPr>
          <p:spPr bwMode="auto">
            <a:xfrm>
              <a:off x="457200" y="-3537284"/>
              <a:ext cx="7467600" cy="45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Definition: See recursion</a:t>
              </a: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76200" y="5775158"/>
              <a:ext cx="6477000" cy="860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no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chemeClr val="bg2"/>
                </a:buClr>
                <a:buSzPct val="65000"/>
                <a:buNone/>
              </a:pPr>
              <a:r>
                <a:rPr lang="en-US" altLang="en-US" sz="1600" b="0" baseline="30000" dirty="0">
                  <a:latin typeface="Arial" panose="020B0604020202020204" pitchFamily="34" charset="0"/>
                </a:rPr>
                <a:t>Audio curtesy of James Tam</a:t>
              </a:r>
            </a:p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="0" baseline="30000" dirty="0" smtClean="0">
                  <a:latin typeface="Arial" panose="020B0604020202020204" pitchFamily="34" charset="0"/>
                </a:rPr>
                <a:t>”</a:t>
              </a:r>
              <a:endParaRPr lang="en-US" altLang="en-US" sz="1600" b="0" baseline="300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1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Recursion: Job Interview Question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200" smtClean="0"/>
              <a:t>http://www.businessinsider.com/apple-interview-questions-2011-5#write-a-function-that-calculates-a-numbers-factorial-using-recursion-9</a:t>
            </a:r>
          </a:p>
        </p:txBody>
      </p:sp>
    </p:spTree>
    <p:extLst>
      <p:ext uri="{BB962C8B-B14F-4D97-AF65-F5344CB8AC3E}">
        <p14:creationId xmlns:p14="http://schemas.microsoft.com/office/powerpoint/2010/main" val="42399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You Should Now Know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What is a recursive computer program</a:t>
            </a:r>
          </a:p>
          <a:p>
            <a:pPr eaLnBrk="1" hangingPunct="1"/>
            <a:r>
              <a:rPr lang="en-US" altLang="en-US" sz="2400" dirty="0" smtClean="0"/>
              <a:t>How to write and trace simple recursive programs</a:t>
            </a:r>
          </a:p>
          <a:p>
            <a:pPr eaLnBrk="1" hangingPunct="1"/>
            <a:r>
              <a:rPr lang="en-US" altLang="en-US" sz="2400" dirty="0" smtClean="0"/>
              <a:t>What are the requirements for recursion/What are the common pitfalls of recursion</a:t>
            </a:r>
          </a:p>
        </p:txBody>
      </p:sp>
    </p:spTree>
    <p:extLst>
      <p:ext uri="{BB962C8B-B14F-4D97-AF65-F5344CB8AC3E}">
        <p14:creationId xmlns:p14="http://schemas.microsoft.com/office/powerpoint/2010/main" val="320580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Definition Of Philosophy</a:t>
            </a:r>
            <a:endParaRPr lang="en-US" altLang="en-US" sz="3200" i="1" baseline="300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…state of mind of the wise man; practical wisdom…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en-US" sz="2000" i="1" baseline="30000" dirty="0" smtClean="0"/>
              <a:t>1</a:t>
            </a: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r>
              <a:rPr lang="en-US" altLang="en-US" sz="2000" b="1" i="1" dirty="0" smtClean="0">
                <a:solidFill>
                  <a:schemeClr val="accent2"/>
                </a:solidFill>
              </a:rPr>
              <a:t>See Metaphysics</a:t>
            </a:r>
            <a:endParaRPr lang="en-US" altLang="en-US" sz="2000" baseline="30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 b="0" dirty="0">
                <a:latin typeface="Arial" panose="020B0604020202020204" pitchFamily="34" charset="0"/>
              </a:rPr>
              <a:t>1 The New Webster Encyclopedic Dictionary of the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328574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Metaphysics</a:t>
            </a:r>
            <a:endParaRPr lang="en-US" altLang="en-US" sz="3200" baseline="30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…know the ultimate grounds of being or what it is that really exists, embracing both psychology and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ontology</a:t>
            </a:r>
            <a:r>
              <a:rPr lang="en-US" alt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000" dirty="0" smtClean="0"/>
              <a:t>” </a:t>
            </a:r>
            <a:r>
              <a:rPr lang="en-US" altLang="en-US" sz="2000" baseline="30000" dirty="0" smtClean="0"/>
              <a:t>2</a:t>
            </a: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6553200"/>
            <a:ext cx="4800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 b="0" dirty="0">
                <a:latin typeface="Arial" panose="020B0604020202020204" pitchFamily="34" charset="0"/>
              </a:rPr>
              <a:t>2 The New Webster Encyclopedic Dictionary of the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39591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 , Possibility One: Success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I know what Ontology means!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One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09800" y="1981200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b="0">
              <a:latin typeface="Tahoma" panose="020B060403050404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44475" y="18716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73275" y="2405063"/>
            <a:ext cx="3184525" cy="1676400"/>
            <a:chOff x="1152" y="1536"/>
            <a:chExt cx="2006" cy="1056"/>
          </a:xfrm>
        </p:grpSpPr>
        <p:sp>
          <p:nvSpPr>
            <p:cNvPr id="19469" name="Text Box 6"/>
            <p:cNvSpPr txBox="1">
              <a:spLocks noChangeArrowheads="1"/>
            </p:cNvSpPr>
            <p:nvPr/>
          </p:nvSpPr>
          <p:spPr bwMode="auto">
            <a:xfrm>
              <a:off x="1728" y="2304"/>
              <a:ext cx="14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 dirty="0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197475" y="4000500"/>
            <a:ext cx="3017838" cy="1528763"/>
            <a:chOff x="3120" y="2541"/>
            <a:chExt cx="1901" cy="963"/>
          </a:xfrm>
        </p:grpSpPr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4080" y="3216"/>
              <a:ext cx="9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>
                  <a:latin typeface="Tahoma" panose="020B0604030504040204" pitchFamily="34" charset="0"/>
                </a:rPr>
                <a:t>Ontology!</a:t>
              </a:r>
            </a:p>
          </p:txBody>
        </p:sp>
        <p:sp>
          <p:nvSpPr>
            <p:cNvPr id="19468" name="Line 13"/>
            <p:cNvSpPr>
              <a:spLocks noChangeShapeType="1"/>
            </p:cNvSpPr>
            <p:nvPr/>
          </p:nvSpPr>
          <p:spPr bwMode="auto">
            <a:xfrm>
              <a:off x="3120" y="2541"/>
              <a:ext cx="1488" cy="6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cxnSp>
        <p:nvCxnSpPr>
          <p:cNvPr id="82961" name="AutoShape 17"/>
          <p:cNvCxnSpPr>
            <a:cxnSpLocks noChangeShapeType="1"/>
          </p:cNvCxnSpPr>
          <p:nvPr/>
        </p:nvCxnSpPr>
        <p:spPr bwMode="auto">
          <a:xfrm rot="16200000" flipV="1">
            <a:off x="4999832" y="3136106"/>
            <a:ext cx="1447800" cy="3490913"/>
          </a:xfrm>
          <a:prstGeom prst="curvedConnector3">
            <a:avLst>
              <a:gd name="adj1" fmla="val -1579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44475" y="2405063"/>
            <a:ext cx="3733800" cy="3409950"/>
            <a:chOff x="192" y="1824"/>
            <a:chExt cx="2352" cy="2148"/>
          </a:xfrm>
        </p:grpSpPr>
        <p:cxnSp>
          <p:nvCxnSpPr>
            <p:cNvPr id="19465" name="AutoShape 21"/>
            <p:cNvCxnSpPr>
              <a:cxnSpLocks noChangeShapeType="1"/>
            </p:cNvCxnSpPr>
            <p:nvPr/>
          </p:nvCxnSpPr>
          <p:spPr bwMode="auto">
            <a:xfrm rot="16200000" flipV="1">
              <a:off x="1164" y="1548"/>
              <a:ext cx="1104" cy="1656"/>
            </a:xfrm>
            <a:prstGeom prst="curvedConnector3">
              <a:avLst>
                <a:gd name="adj1" fmla="val -1304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6" name="Text Box 22"/>
            <p:cNvSpPr txBox="1">
              <a:spLocks noChangeArrowheads="1"/>
            </p:cNvSpPr>
            <p:nvPr/>
          </p:nvSpPr>
          <p:spPr bwMode="auto">
            <a:xfrm>
              <a:off x="192" y="3216"/>
              <a:ext cx="163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0" dirty="0">
                  <a:latin typeface="Tahoma" panose="020B0604030504040204" pitchFamily="34" charset="0"/>
                </a:rPr>
                <a:t>Success!  I’ll take a Philosophy option.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371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Two: Failure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Lookup ‘loops’ back.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78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Two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65325" y="2014538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b="0">
              <a:latin typeface="Tahoma" panose="020B0604030504040204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828800" y="2438400"/>
            <a:ext cx="3429000" cy="1371600"/>
            <a:chOff x="1152" y="1536"/>
            <a:chExt cx="2160" cy="864"/>
          </a:xfrm>
        </p:grpSpPr>
        <p:sp>
          <p:nvSpPr>
            <p:cNvPr id="21518" name="Text Box 6"/>
            <p:cNvSpPr txBox="1">
              <a:spLocks noChangeArrowheads="1"/>
            </p:cNvSpPr>
            <p:nvPr/>
          </p:nvSpPr>
          <p:spPr bwMode="auto">
            <a:xfrm>
              <a:off x="1872" y="2112"/>
              <a:ext cx="14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 dirty="0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21519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648200" y="3810000"/>
            <a:ext cx="3517900" cy="1600200"/>
            <a:chOff x="2928" y="2400"/>
            <a:chExt cx="2216" cy="1008"/>
          </a:xfrm>
        </p:grpSpPr>
        <p:sp>
          <p:nvSpPr>
            <p:cNvPr id="21516" name="Text Box 11"/>
            <p:cNvSpPr txBox="1">
              <a:spLocks noChangeArrowheads="1"/>
            </p:cNvSpPr>
            <p:nvPr/>
          </p:nvSpPr>
          <p:spPr bwMode="auto">
            <a:xfrm>
              <a:off x="4176" y="3120"/>
              <a:ext cx="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>
                  <a:latin typeface="Tahoma" panose="020B0604030504040204" pitchFamily="34" charset="0"/>
                </a:rPr>
                <a:t>Ontology?</a:t>
              </a: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928" y="2400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209800" y="3962400"/>
            <a:ext cx="4038600" cy="1143000"/>
            <a:chOff x="1392" y="2496"/>
            <a:chExt cx="2544" cy="720"/>
          </a:xfrm>
        </p:grpSpPr>
        <p:grpSp>
          <p:nvGrpSpPr>
            <p:cNvPr id="21512" name="Group 24"/>
            <p:cNvGrpSpPr>
              <a:grpSpLocks/>
            </p:cNvGrpSpPr>
            <p:nvPr/>
          </p:nvGrpSpPr>
          <p:grpSpPr bwMode="auto">
            <a:xfrm>
              <a:off x="1392" y="2496"/>
              <a:ext cx="2544" cy="720"/>
              <a:chOff x="1392" y="2496"/>
              <a:chExt cx="2544" cy="720"/>
            </a:xfrm>
          </p:grpSpPr>
          <p:sp>
            <p:nvSpPr>
              <p:cNvPr id="21514" name="Line 17"/>
              <p:cNvSpPr>
                <a:spLocks noChangeShapeType="1"/>
              </p:cNvSpPr>
              <p:nvPr/>
            </p:nvSpPr>
            <p:spPr bwMode="auto">
              <a:xfrm flipH="1" flipV="1">
                <a:off x="2352" y="2496"/>
                <a:ext cx="158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 b="0"/>
              </a:p>
            </p:txBody>
          </p:sp>
          <p:sp>
            <p:nvSpPr>
              <p:cNvPr id="21515" name="Text Box 19"/>
              <p:cNvSpPr txBox="1">
                <a:spLocks noChangeArrowheads="1"/>
              </p:cNvSpPr>
              <p:nvPr/>
            </p:nvSpPr>
            <p:spPr bwMode="auto">
              <a:xfrm>
                <a:off x="1392" y="2640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0" dirty="0">
                    <a:latin typeface="Tahoma" panose="020B0604030504040204" pitchFamily="34" charset="0"/>
                  </a:rPr>
                  <a:t>Rats!!!</a:t>
                </a:r>
              </a:p>
            </p:txBody>
          </p:sp>
        </p:grpSp>
        <p:sp>
          <p:nvSpPr>
            <p:cNvPr id="21513" name="Text Box 25"/>
            <p:cNvSpPr txBox="1">
              <a:spLocks noChangeArrowheads="1"/>
            </p:cNvSpPr>
            <p:nvPr/>
          </p:nvSpPr>
          <p:spPr bwMode="auto">
            <a:xfrm>
              <a:off x="2640" y="2832"/>
              <a:ext cx="67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See previous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760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34469</TotalTime>
  <Words>1641</Words>
  <Application>Microsoft Office PowerPoint</Application>
  <PresentationFormat>On-screen Show (4:3)</PresentationFormat>
  <Paragraphs>326</Paragraphs>
  <Slides>35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ＭＳ Ｐゴシック</vt:lpstr>
      <vt:lpstr>Arial</vt:lpstr>
      <vt:lpstr>Calibri</vt:lpstr>
      <vt:lpstr>Comic Sans MS</vt:lpstr>
      <vt:lpstr>Consolas</vt:lpstr>
      <vt:lpstr>Tahoma</vt:lpstr>
      <vt:lpstr>Times New Roman</vt:lpstr>
      <vt:lpstr>Wingdings</vt:lpstr>
      <vt:lpstr>Office Theme</vt:lpstr>
      <vt:lpstr>Recursion</vt:lpstr>
      <vt:lpstr>What Is Recursion?</vt:lpstr>
      <vt:lpstr>What This Really Means</vt:lpstr>
      <vt:lpstr>Definition Of Philosophy</vt:lpstr>
      <vt:lpstr>Metaphysics</vt:lpstr>
      <vt:lpstr>Result Of Lookup , Possibility One: Success</vt:lpstr>
      <vt:lpstr>Result Of Lookup, Possibility One</vt:lpstr>
      <vt:lpstr>Result Of Lookup, Possibility Two: Failure</vt:lpstr>
      <vt:lpstr>Result Of Lookup, Possibility Two</vt:lpstr>
      <vt:lpstr>Ontology</vt:lpstr>
      <vt:lpstr>Result Of Lookup, Possibility Three: Failure</vt:lpstr>
      <vt:lpstr>Looking Up A Word</vt:lpstr>
      <vt:lpstr>Related Material: Recursion</vt:lpstr>
      <vt:lpstr>Direct Call</vt:lpstr>
      <vt:lpstr>Indirect Call</vt:lpstr>
      <vt:lpstr>Indirect Call</vt:lpstr>
      <vt:lpstr>Requirements For Sensible Recursion</vt:lpstr>
      <vt:lpstr>Example Program: SumSeries.java</vt:lpstr>
      <vt:lpstr>When To Use Recursion</vt:lpstr>
      <vt:lpstr>When To Consider Alternatives To Recursion</vt:lpstr>
      <vt:lpstr>Types Of Recursion:</vt:lpstr>
      <vt:lpstr>Simple Counting Example</vt:lpstr>
      <vt:lpstr>‘Reversed’ Counting Example</vt:lpstr>
      <vt:lpstr>Error Handling Example Using Recursion (2)</vt:lpstr>
      <vt:lpstr>Drawbacks Of Recursion</vt:lpstr>
      <vt:lpstr>Benefits Of Using Recursion</vt:lpstr>
      <vt:lpstr>Common Pitfalls When Using Recursion</vt:lpstr>
      <vt:lpstr>No Base Case</vt:lpstr>
      <vt:lpstr>No Base Case</vt:lpstr>
      <vt:lpstr>No Progress Towards The Base Case</vt:lpstr>
      <vt:lpstr>No Progress Towards The Base Case</vt:lpstr>
      <vt:lpstr>Using Up Too Many Resources</vt:lpstr>
      <vt:lpstr>Undergraduate Student Definition Of Recursion</vt:lpstr>
      <vt:lpstr>Recursion: Job Interview Question</vt:lpstr>
      <vt:lpstr>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James Tam</dc:creator>
  <cp:keywords>Recursion;functions calling themselves</cp:keywords>
  <cp:lastModifiedBy>James Tam</cp:lastModifiedBy>
  <cp:revision>837</cp:revision>
  <dcterms:created xsi:type="dcterms:W3CDTF">2013-08-26T22:54:00Z</dcterms:created>
  <dcterms:modified xsi:type="dcterms:W3CDTF">2021-04-06T20:19:21Z</dcterms:modified>
</cp:coreProperties>
</file>