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01" autoAdjust="0"/>
  </p:normalViewPr>
  <p:slideViewPr>
    <p:cSldViewPr>
      <p:cViewPr>
        <p:scale>
          <a:sx n="84" d="100"/>
          <a:sy n="84" d="100"/>
        </p:scale>
        <p:origin x="60" y="2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632" y="-6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B45B8B9B-0C26-4D86-A0FE-7B93EAAD00B2}" type="datetimeFigureOut">
              <a:rPr lang="en-US" altLang="en-US"/>
              <a:pPr>
                <a:defRPr/>
              </a:pPr>
              <a:t>2/25/2021</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dirty="0" smtClean="0"/>
              <a:t>Developing problem solving skills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2FDBF98-69C5-43FF-9BE5-27043F2F2DD1}" type="slidenum">
              <a:rPr lang="en-US" altLang="en-US"/>
              <a:pPr/>
              <a:t>‹#›</a:t>
            </a:fld>
            <a:endParaRPr lang="en-US" altLang="en-US"/>
          </a:p>
        </p:txBody>
      </p:sp>
    </p:spTree>
    <p:extLst>
      <p:ext uri="{BB962C8B-B14F-4D97-AF65-F5344CB8AC3E}">
        <p14:creationId xmlns:p14="http://schemas.microsoft.com/office/powerpoint/2010/main" val="66994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21A3AF35-F6C0-47B8-B40D-C87CB370B061}" type="datetimeFigureOut">
              <a:rPr lang="en-US" altLang="en-US"/>
              <a:pPr>
                <a:defRPr/>
              </a:pPr>
              <a:t>2/25/2021</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B807DC1-B81C-4D21-ADE3-780B9EB177DE}" type="slidenum">
              <a:rPr lang="en-US" altLang="en-US"/>
              <a:pPr/>
              <a:t>‹#›</a:t>
            </a:fld>
            <a:endParaRPr lang="en-US" altLang="en-US"/>
          </a:p>
        </p:txBody>
      </p:sp>
    </p:spTree>
    <p:extLst>
      <p:ext uri="{BB962C8B-B14F-4D97-AF65-F5344CB8AC3E}">
        <p14:creationId xmlns:p14="http://schemas.microsoft.com/office/powerpoint/2010/main" val="4010560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300">
                <a:latin typeface="Times New Roman" panose="02020603050405020304" pitchFamily="18" charset="0"/>
              </a:rPr>
              <a:t>Introduction to files in Pascal</a:t>
            </a:r>
          </a:p>
        </p:txBody>
      </p:sp>
      <p:sp>
        <p:nvSpPr>
          <p:cNvPr id="1638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B1DDEE0-3B87-44DD-9942-B270ED330D7F}" type="slidenum">
              <a:rPr lang="en-US" altLang="en-US" sz="1300">
                <a:latin typeface="Times New Roman" panose="02020603050405020304" pitchFamily="18" charset="0"/>
              </a:rPr>
              <a:pPr algn="r" eaLnBrk="1" hangingPunct="1">
                <a:spcBef>
                  <a:spcPct val="0"/>
                </a:spcBef>
              </a:pPr>
              <a:t>1</a:t>
            </a:fld>
            <a:endParaRPr lang="en-US" altLang="en-US" sz="1300">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defTabSz="896938" eaLnBrk="1" hangingPunct="1"/>
            <a:endParaRPr lang="en-CA" altLang="en-US" smtClean="0">
              <a:ea typeface="ＭＳ Ｐゴシック" panose="020B0600070205080204" pitchFamily="34" charset="-128"/>
            </a:endParaRPr>
          </a:p>
        </p:txBody>
      </p:sp>
    </p:spTree>
    <p:extLst>
      <p:ext uri="{BB962C8B-B14F-4D97-AF65-F5344CB8AC3E}">
        <p14:creationId xmlns:p14="http://schemas.microsoft.com/office/powerpoint/2010/main" val="174767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EFFF4-1DD8-4EDE-B4CD-85555D901541}" type="slidenum">
              <a:rPr lang="en-US" altLang="en-US"/>
              <a:pPr>
                <a:spcBef>
                  <a:spcPct val="0"/>
                </a:spcBef>
              </a:pPr>
              <a:t>4</a:t>
            </a:fld>
            <a:endParaRPr lang="en-US" altLang="en-US"/>
          </a:p>
        </p:txBody>
      </p:sp>
    </p:spTree>
    <p:extLst>
      <p:ext uri="{BB962C8B-B14F-4D97-AF65-F5344CB8AC3E}">
        <p14:creationId xmlns:p14="http://schemas.microsoft.com/office/powerpoint/2010/main" val="206999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62B4-F45C-473C-982E-861FDDCFD8EC}" type="slidenum">
              <a:rPr lang="en-US" altLang="en-US"/>
              <a:pPr>
                <a:spcBef>
                  <a:spcPct val="0"/>
                </a:spcBef>
              </a:pPr>
              <a:t>11</a:t>
            </a:fld>
            <a:endParaRPr lang="en-US" altLang="en-US"/>
          </a:p>
        </p:txBody>
      </p:sp>
    </p:spTree>
    <p:extLst>
      <p:ext uri="{BB962C8B-B14F-4D97-AF65-F5344CB8AC3E}">
        <p14:creationId xmlns:p14="http://schemas.microsoft.com/office/powerpoint/2010/main" val="41493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en-US" altLang="en-US" dirty="0"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CC700-3B26-4597-AE29-208ABA40AE36}" type="slidenum">
              <a:rPr lang="en-US" altLang="en-US"/>
              <a:pPr>
                <a:spcBef>
                  <a:spcPct val="0"/>
                </a:spcBef>
              </a:pPr>
              <a:t>15</a:t>
            </a:fld>
            <a:endParaRPr lang="en-US" altLang="en-US"/>
          </a:p>
        </p:txBody>
      </p:sp>
    </p:spTree>
    <p:extLst>
      <p:ext uri="{BB962C8B-B14F-4D97-AF65-F5344CB8AC3E}">
        <p14:creationId xmlns:p14="http://schemas.microsoft.com/office/powerpoint/2010/main" val="34688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2891F1A-E71B-4E16-9203-D438274A5A17}" type="slidenum">
              <a:rPr lang="en-US" altLang="en-US"/>
              <a:pPr>
                <a:spcBef>
                  <a:spcPct val="0"/>
                </a:spcBef>
              </a:pPr>
              <a:t>16</a:t>
            </a:fld>
            <a:endParaRPr lang="en-US" altLang="en-US"/>
          </a:p>
        </p:txBody>
      </p:sp>
    </p:spTree>
    <p:extLst>
      <p:ext uri="{BB962C8B-B14F-4D97-AF65-F5344CB8AC3E}">
        <p14:creationId xmlns:p14="http://schemas.microsoft.com/office/powerpoint/2010/main" val="16198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388743-ED60-4CC2-BDB6-6D15EB12C445}" type="slidenum">
              <a:rPr lang="en-US" altLang="en-US"/>
              <a:pPr>
                <a:spcBef>
                  <a:spcPct val="0"/>
                </a:spcBef>
              </a:pPr>
              <a:t>17</a:t>
            </a:fld>
            <a:endParaRPr lang="en-US" altLang="en-US"/>
          </a:p>
        </p:txBody>
      </p:sp>
    </p:spTree>
    <p:extLst>
      <p:ext uri="{BB962C8B-B14F-4D97-AF65-F5344CB8AC3E}">
        <p14:creationId xmlns:p14="http://schemas.microsoft.com/office/powerpoint/2010/main" val="2738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charset="0"/>
              <a:buChar cha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3BBFB-98B4-4777-B61A-54F386B5E7AB}" type="slidenum">
              <a:rPr lang="en-US" altLang="en-US"/>
              <a:pPr>
                <a:spcBef>
                  <a:spcPct val="0"/>
                </a:spcBef>
              </a:pPr>
              <a:t>20</a:t>
            </a:fld>
            <a:endParaRPr lang="en-US" altLang="en-US"/>
          </a:p>
        </p:txBody>
      </p:sp>
    </p:spTree>
    <p:extLst>
      <p:ext uri="{BB962C8B-B14F-4D97-AF65-F5344CB8AC3E}">
        <p14:creationId xmlns:p14="http://schemas.microsoft.com/office/powerpoint/2010/main" val="246377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1A8EB95-6C25-42BE-AA42-10DA4FA59631}" type="datetimeFigureOut">
              <a:rPr lang="en-US" altLang="en-US"/>
              <a:pPr>
                <a:defRPr/>
              </a:pPr>
              <a:t>2/25/2021</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2F89589-0382-4EA8-8535-E07A6C5C1927}" type="slidenum">
              <a:rPr lang="en-US" altLang="en-US"/>
              <a:pPr/>
              <a:t>‹#›</a:t>
            </a:fld>
            <a:endParaRPr lang="en-US" altLang="en-US"/>
          </a:p>
        </p:txBody>
      </p:sp>
    </p:spTree>
    <p:extLst>
      <p:ext uri="{BB962C8B-B14F-4D97-AF65-F5344CB8AC3E}">
        <p14:creationId xmlns:p14="http://schemas.microsoft.com/office/powerpoint/2010/main" val="21758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71839E3-4D83-423D-882F-9A1F8C1D70B8}" type="datetimeFigureOut">
              <a:rPr lang="en-US" altLang="en-US"/>
              <a:pPr>
                <a:defRPr/>
              </a:pPr>
              <a:t>2/25/2021</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D37A4787-0093-4DD3-B6AE-6FADB08254EA}" type="slidenum">
              <a:rPr lang="en-US" altLang="en-US"/>
              <a:pPr/>
              <a:t>‹#›</a:t>
            </a:fld>
            <a:endParaRPr lang="en-US" altLang="en-US"/>
          </a:p>
        </p:txBody>
      </p:sp>
    </p:spTree>
    <p:extLst>
      <p:ext uri="{BB962C8B-B14F-4D97-AF65-F5344CB8AC3E}">
        <p14:creationId xmlns:p14="http://schemas.microsoft.com/office/powerpoint/2010/main" val="9055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831AFFC-1724-4D13-A56E-91268526F7AC}" type="datetimeFigureOut">
              <a:rPr lang="en-US" altLang="en-US"/>
              <a:pPr>
                <a:defRPr/>
              </a:pPr>
              <a:t>2/25/2021</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778D64B0-D250-4434-86CE-B39C6B874220}" type="slidenum">
              <a:rPr lang="en-US" altLang="en-US"/>
              <a:pPr/>
              <a:t>‹#›</a:t>
            </a:fld>
            <a:endParaRPr lang="en-US" altLang="en-US"/>
          </a:p>
        </p:txBody>
      </p:sp>
    </p:spTree>
    <p:extLst>
      <p:ext uri="{BB962C8B-B14F-4D97-AF65-F5344CB8AC3E}">
        <p14:creationId xmlns:p14="http://schemas.microsoft.com/office/powerpoint/2010/main" val="17044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200" dirty="0" smtClean="0">
                <a:ea typeface="+mn-ea"/>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8332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8ECFF7D-C0AD-4EE1-B09C-58E132AD5648}" type="datetimeFigureOut">
              <a:rPr lang="en-US" altLang="en-US"/>
              <a:pPr>
                <a:defRPr/>
              </a:pPr>
              <a:t>2/25/2021</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35C2E0A-73CD-4B82-9025-DC880F364EE2}" type="slidenum">
              <a:rPr lang="en-US" altLang="en-US"/>
              <a:pPr/>
              <a:t>‹#›</a:t>
            </a:fld>
            <a:endParaRPr lang="en-US" altLang="en-US"/>
          </a:p>
        </p:txBody>
      </p:sp>
    </p:spTree>
    <p:extLst>
      <p:ext uri="{BB962C8B-B14F-4D97-AF65-F5344CB8AC3E}">
        <p14:creationId xmlns:p14="http://schemas.microsoft.com/office/powerpoint/2010/main" val="6042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CA838476-CF3E-4DD1-BEE2-F1557AB553C5}" type="datetimeFigureOut">
              <a:rPr lang="en-US" altLang="en-US"/>
              <a:pPr>
                <a:defRPr/>
              </a:pPr>
              <a:t>2/25/2021</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4A0287F-F0C6-4C62-B596-52B821C95328}" type="slidenum">
              <a:rPr lang="en-US" altLang="en-US"/>
              <a:pPr/>
              <a:t>‹#›</a:t>
            </a:fld>
            <a:endParaRPr lang="en-US" altLang="en-US"/>
          </a:p>
        </p:txBody>
      </p:sp>
    </p:spTree>
    <p:extLst>
      <p:ext uri="{BB962C8B-B14F-4D97-AF65-F5344CB8AC3E}">
        <p14:creationId xmlns:p14="http://schemas.microsoft.com/office/powerpoint/2010/main" val="2426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3D56B97F-B9B2-479E-ABD3-270144D923AA}" type="datetimeFigureOut">
              <a:rPr lang="en-US" altLang="en-US"/>
              <a:pPr>
                <a:defRPr/>
              </a:pPr>
              <a:t>2/25/2021</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2B519202-1C70-4D33-954D-E2E8F9893AF9}" type="slidenum">
              <a:rPr lang="en-US" altLang="en-US"/>
              <a:pPr/>
              <a:t>‹#›</a:t>
            </a:fld>
            <a:endParaRPr lang="en-US" altLang="en-US"/>
          </a:p>
        </p:txBody>
      </p:sp>
    </p:spTree>
    <p:extLst>
      <p:ext uri="{BB962C8B-B14F-4D97-AF65-F5344CB8AC3E}">
        <p14:creationId xmlns:p14="http://schemas.microsoft.com/office/powerpoint/2010/main" val="8902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10EB20A3-C4A2-43E3-ABA6-FF2B70190B8F}" type="datetimeFigureOut">
              <a:rPr lang="en-US" altLang="en-US"/>
              <a:pPr>
                <a:defRPr/>
              </a:pPr>
              <a:t>2/25/2021</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B5D0C400-DD6B-4EC9-A941-02EBCF3E97CC}" type="slidenum">
              <a:rPr lang="en-US" altLang="en-US"/>
              <a:pPr/>
              <a:t>‹#›</a:t>
            </a:fld>
            <a:endParaRPr lang="en-US" altLang="en-US"/>
          </a:p>
        </p:txBody>
      </p:sp>
    </p:spTree>
    <p:extLst>
      <p:ext uri="{BB962C8B-B14F-4D97-AF65-F5344CB8AC3E}">
        <p14:creationId xmlns:p14="http://schemas.microsoft.com/office/powerpoint/2010/main" val="191365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D3C734C-F020-41BA-A42E-2382FBE96F2A}" type="datetimeFigureOut">
              <a:rPr lang="en-US" altLang="en-US"/>
              <a:pPr>
                <a:defRPr/>
              </a:pPr>
              <a:t>2/25/2021</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918FE5B8-65D5-4358-B85A-BAEDED7030E1}" type="slidenum">
              <a:rPr lang="en-US" altLang="en-US"/>
              <a:pPr/>
              <a:t>‹#›</a:t>
            </a:fld>
            <a:endParaRPr lang="en-US" altLang="en-US"/>
          </a:p>
        </p:txBody>
      </p:sp>
    </p:spTree>
    <p:extLst>
      <p:ext uri="{BB962C8B-B14F-4D97-AF65-F5344CB8AC3E}">
        <p14:creationId xmlns:p14="http://schemas.microsoft.com/office/powerpoint/2010/main" val="253547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A8943C6-22D4-4DE3-B77E-9A7FE3FC9889}" type="datetimeFigureOut">
              <a:rPr lang="en-US" altLang="en-US"/>
              <a:pPr>
                <a:defRPr/>
              </a:pPr>
              <a:t>2/25/2021</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6B84F58D-8813-4F50-8719-D266C0AB938B}" type="slidenum">
              <a:rPr lang="en-US" altLang="en-US"/>
              <a:pPr/>
              <a:t>‹#›</a:t>
            </a:fld>
            <a:endParaRPr lang="en-US" altLang="en-US"/>
          </a:p>
        </p:txBody>
      </p:sp>
    </p:spTree>
    <p:extLst>
      <p:ext uri="{BB962C8B-B14F-4D97-AF65-F5344CB8AC3E}">
        <p14:creationId xmlns:p14="http://schemas.microsoft.com/office/powerpoint/2010/main" val="36840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2130DA7-C0F6-4946-AE60-2A2CC8C619A8}" type="datetimeFigureOut">
              <a:rPr lang="en-US" altLang="en-US"/>
              <a:pPr>
                <a:defRPr/>
              </a:pPr>
              <a:t>2/25/2021</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21E3873-7126-4341-9943-44429F7F1F78}" type="slidenum">
              <a:rPr lang="en-US" altLang="en-US"/>
              <a:pPr/>
              <a:t>‹#›</a:t>
            </a:fld>
            <a:endParaRPr lang="en-US" altLang="en-US"/>
          </a:p>
        </p:txBody>
      </p:sp>
    </p:spTree>
    <p:extLst>
      <p:ext uri="{BB962C8B-B14F-4D97-AF65-F5344CB8AC3E}">
        <p14:creationId xmlns:p14="http://schemas.microsoft.com/office/powerpoint/2010/main" val="12624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1pPr>
      <a:lvl2pPr marL="5715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2pPr>
      <a:lvl3pPr marL="7429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3pPr>
      <a:lvl4pPr marL="9715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lbDJaCrcJ60&amp;feature=youtu.b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2286000"/>
            <a:ext cx="7772400" cy="1143000"/>
          </a:xfrm>
        </p:spPr>
        <p:txBody>
          <a:bodyPr/>
          <a:lstStyle/>
          <a:p>
            <a:pPr eaLnBrk="1" hangingPunct="1"/>
            <a:r>
              <a:rPr lang="en-US" altLang="en-US" sz="4400" smtClean="0">
                <a:ea typeface="ＭＳ Ｐゴシック" panose="020B0600070205080204" pitchFamily="34" charset="-128"/>
              </a:rPr>
              <a:t>Problem Solving</a:t>
            </a:r>
          </a:p>
        </p:txBody>
      </p:sp>
      <p:sp>
        <p:nvSpPr>
          <p:cNvPr id="15363" name="Rectangle 3"/>
          <p:cNvSpPr>
            <a:spLocks noGrp="1" noChangeArrowheads="1"/>
          </p:cNvSpPr>
          <p:nvPr>
            <p:ph type="subTitle" idx="4294967295"/>
          </p:nvPr>
        </p:nvSpPr>
        <p:spPr>
          <a:xfrm>
            <a:off x="1179513" y="3830638"/>
            <a:ext cx="6734175" cy="1738312"/>
          </a:xfrm>
        </p:spPr>
        <p:txBody>
          <a:bodyPr/>
          <a:lstStyle/>
          <a:p>
            <a:pPr marL="0" indent="0" eaLnBrk="1" hangingPunct="1">
              <a:buNone/>
            </a:pPr>
            <a:r>
              <a:rPr lang="en-US" altLang="en-US" sz="3200" dirty="0" smtClean="0">
                <a:ea typeface="ＭＳ Ｐゴシック" panose="020B0600070205080204" pitchFamily="34" charset="-128"/>
              </a:rPr>
              <a:t>Techniques for visualizing non-trivial problems and coming up with solutions</a:t>
            </a:r>
          </a:p>
        </p:txBody>
      </p:sp>
    </p:spTree>
    <p:extLst>
      <p:ext uri="{BB962C8B-B14F-4D97-AF65-F5344CB8AC3E}">
        <p14:creationId xmlns:p14="http://schemas.microsoft.com/office/powerpoint/2010/main" val="155446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599043" name="Rectangle 3"/>
          <p:cNvSpPr>
            <a:spLocks noGrp="1" noChangeArrowheads="1"/>
          </p:cNvSpPr>
          <p:nvPr>
            <p:ph type="body" idx="4294967295"/>
          </p:nvPr>
        </p:nvSpPr>
        <p:spPr/>
        <p:txBody>
          <a:bodyPr/>
          <a:lstStyle/>
          <a:p>
            <a:pPr>
              <a:buFont typeface="Arial" charset="0"/>
              <a:buChar char="•"/>
              <a:defRPr/>
            </a:pPr>
            <a:r>
              <a:rPr lang="en-US" altLang="en-US" dirty="0" smtClean="0"/>
              <a:t>How do you come up with the algorithm/solution for determining the amount of change owed?</a:t>
            </a:r>
          </a:p>
          <a:p>
            <a:pPr lvl="1">
              <a:buFont typeface="Arial" charset="0"/>
              <a:buChar char="–"/>
              <a:defRPr/>
            </a:pPr>
            <a:r>
              <a:rPr lang="en-US" altLang="en-US" b="1" dirty="0" smtClean="0"/>
              <a:t>Don’t just shout the solution!</a:t>
            </a:r>
          </a:p>
          <a:p>
            <a:pPr marL="722313" lvl="2" indent="-188913">
              <a:buFont typeface="Arial" charset="0"/>
              <a:buChar char="•"/>
              <a:defRPr/>
            </a:pPr>
            <a:r>
              <a:rPr lang="en-US" altLang="en-US" dirty="0" smtClean="0"/>
              <a:t>The solution is just the answer to one specific problem: which really isn’t that important).</a:t>
            </a:r>
          </a:p>
          <a:p>
            <a:pPr lvl="1">
              <a:buFont typeface="Arial" charset="0"/>
              <a:buChar char="–"/>
              <a:defRPr/>
            </a:pPr>
            <a:r>
              <a:rPr lang="en-US" altLang="en-US" dirty="0" smtClean="0"/>
              <a:t> Instead think about </a:t>
            </a:r>
            <a:r>
              <a:rPr lang="en-US" altLang="en-US" i="1" dirty="0" smtClean="0"/>
              <a:t>how to come up with</a:t>
            </a:r>
            <a:r>
              <a:rPr lang="en-US" altLang="en-US" dirty="0" smtClean="0"/>
              <a:t> the solution</a:t>
            </a:r>
          </a:p>
          <a:p>
            <a:pPr marL="722313" lvl="2" indent="-188913">
              <a:buFont typeface="Arial" charset="0"/>
              <a:buChar char="•"/>
              <a:defRPr/>
            </a:pPr>
            <a:r>
              <a:rPr lang="en-US" altLang="en-US" sz="2000" dirty="0" smtClean="0"/>
              <a:t> </a:t>
            </a:r>
            <a:r>
              <a:rPr lang="en-US" altLang="en-US" dirty="0" smtClean="0"/>
              <a:t>This is the ability to come up with a solution to ANY problem as opposed to just knowing the solution to ONE problem.</a:t>
            </a:r>
            <a:endParaRPr lang="en-US" altLang="en-US" sz="2000" dirty="0" smtClean="0"/>
          </a:p>
        </p:txBody>
      </p:sp>
    </p:spTree>
    <p:extLst>
      <p:ext uri="{BB962C8B-B14F-4D97-AF65-F5344CB8AC3E}">
        <p14:creationId xmlns:p14="http://schemas.microsoft.com/office/powerpoint/2010/main" val="37144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90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Problem #1: Change Making</a:t>
            </a:r>
          </a:p>
        </p:txBody>
      </p:sp>
      <p:sp>
        <p:nvSpPr>
          <p:cNvPr id="3" name="Content Placeholder 2"/>
          <p:cNvSpPr>
            <a:spLocks noGrp="1"/>
          </p:cNvSpPr>
          <p:nvPr>
            <p:ph idx="1"/>
          </p:nvPr>
        </p:nvSpPr>
        <p:spPr/>
        <p:txBody>
          <a:bodyPr/>
          <a:lstStyle/>
          <a:p>
            <a:pPr lvl="1">
              <a:buFont typeface="Arial" charset="0"/>
              <a:buChar char="–"/>
              <a:defRPr/>
            </a:pPr>
            <a:r>
              <a:rPr lang="en-US" altLang="en-US" dirty="0"/>
              <a:t>Problem solving strategies:</a:t>
            </a:r>
          </a:p>
          <a:p>
            <a:pPr lvl="2">
              <a:buFont typeface="Arial" charset="0"/>
              <a:buChar char="•"/>
              <a:defRPr/>
            </a:pPr>
            <a:r>
              <a:rPr lang="en-US" altLang="en-US" dirty="0"/>
              <a:t>“Drawing a picture”: no real physical analogy</a:t>
            </a:r>
          </a:p>
          <a:p>
            <a:pPr lvl="2">
              <a:buFont typeface="Arial" charset="0"/>
              <a:buChar char="•"/>
              <a:defRPr/>
            </a:pPr>
            <a:r>
              <a:rPr lang="en-US" altLang="en-US" b="1" dirty="0"/>
              <a:t>“Extrapolate the specific to the general”: </a:t>
            </a:r>
            <a:r>
              <a:rPr lang="en-US" altLang="en-US" dirty="0"/>
              <a:t>In this case you can try working out the algorithm for a specific example (i.e., how much change do you give back when a specific amount is owed and extrapolate that specific case to the general formula which will work for any amount owed).</a:t>
            </a:r>
          </a:p>
          <a:p>
            <a:pPr marL="400050" lvl="2"/>
            <a:r>
              <a:rPr lang="en-US" altLang="en-US" sz="2000" dirty="0" smtClean="0">
                <a:ea typeface="ＭＳ Ｐゴシック" panose="020B0600070205080204" pitchFamily="34" charset="-128"/>
              </a:rPr>
              <a:t>Example amounts of change:</a:t>
            </a:r>
          </a:p>
          <a:p>
            <a:pPr marL="628650" lvl="3"/>
            <a:r>
              <a:rPr lang="en-US" altLang="en-US" sz="1600" dirty="0" smtClean="0">
                <a:ea typeface="ＭＳ Ｐゴシック" panose="020B0600070205080204" pitchFamily="34" charset="-128"/>
              </a:rPr>
              <a:t>Work out change making for different but specific amounts e.g., $0.25, $0.26, $0.30, $0.32 etc.</a:t>
            </a:r>
          </a:p>
          <a:p>
            <a:pPr marL="628650" lvl="3"/>
            <a:r>
              <a:rPr lang="en-US" altLang="en-US" sz="1600" dirty="0" smtClean="0">
                <a:ea typeface="ＭＳ Ｐゴシック" panose="020B0600070205080204" pitchFamily="34" charset="-128"/>
              </a:rPr>
              <a:t>Use these specific examples to help you discover the general formula for the problem (in this case making change).</a:t>
            </a:r>
          </a:p>
          <a:p>
            <a:pPr marL="400050" lvl="2"/>
            <a:r>
              <a:rPr lang="en-US" altLang="en-US" sz="2000" b="1" dirty="0"/>
              <a:t>Name of the folder containing the </a:t>
            </a:r>
            <a:r>
              <a:rPr lang="en-US" altLang="en-US" sz="2000" b="1" dirty="0" smtClean="0"/>
              <a:t>two pseudo code solutions</a:t>
            </a:r>
            <a:r>
              <a:rPr lang="en-US" altLang="en-US" sz="2000" dirty="0" smtClean="0"/>
              <a:t>: </a:t>
            </a:r>
            <a:r>
              <a:rPr lang="en-US" altLang="en-US" sz="2400" dirty="0" err="1" smtClean="0">
                <a:latin typeface="Consolas" panose="020B0609020204030204" pitchFamily="49" charset="0"/>
              </a:rPr>
              <a:t>change_making</a:t>
            </a:r>
            <a:endParaRPr lang="en-US" altLang="en-US" sz="2400" dirty="0">
              <a:latin typeface="Consolas" panose="020B0609020204030204" pitchFamily="49" charset="0"/>
            </a:endParaRPr>
          </a:p>
          <a:p>
            <a:pPr marL="628650" lvl="3"/>
            <a:endParaRPr lang="en-US" altLang="en-US" sz="16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14315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28675" name="Content Placeholder 2"/>
          <p:cNvSpPr>
            <a:spLocks noGrp="1"/>
          </p:cNvSpPr>
          <p:nvPr>
            <p:ph idx="1"/>
          </p:nvPr>
        </p:nvSpPr>
        <p:spPr/>
        <p:txBody>
          <a:bodyPr/>
          <a:lstStyle/>
          <a:p>
            <a:r>
              <a:rPr lang="en-US" altLang="en-US" smtClean="0">
                <a:ea typeface="ＭＳ Ｐゴシック" panose="020B0600070205080204" pitchFamily="34" charset="-128"/>
              </a:rPr>
              <a:t>Path-finding example: the computer program must find a path from “Point A” to “Point B” on the map.</a:t>
            </a:r>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grpSp>
        <p:nvGrpSpPr>
          <p:cNvPr id="4" name="Group 3"/>
          <p:cNvGrpSpPr>
            <a:grpSpLocks/>
          </p:cNvGrpSpPr>
          <p:nvPr/>
        </p:nvGrpSpPr>
        <p:grpSpPr bwMode="auto">
          <a:xfrm>
            <a:off x="838200" y="1981200"/>
            <a:ext cx="7010400" cy="4724400"/>
            <a:chOff x="1066800" y="3276600"/>
            <a:chExt cx="5181600" cy="3543300"/>
          </a:xfrm>
        </p:grpSpPr>
        <p:pic>
          <p:nvPicPr>
            <p:cNvPr id="28680" name="Picture 4"/>
            <p:cNvPicPr>
              <a:picLocks noChangeAspect="1"/>
            </p:cNvPicPr>
            <p:nvPr/>
          </p:nvPicPr>
          <p:blipFill>
            <a:blip r:embed="rId2">
              <a:extLst>
                <a:ext uri="{28A0092B-C50C-407E-A947-70E740481C1C}">
                  <a14:useLocalDpi xmlns:a14="http://schemas.microsoft.com/office/drawing/2010/main" val="0"/>
                </a:ext>
              </a:extLst>
            </a:blip>
            <a:srcRect l="12221" t="20407" r="11845" b="15999"/>
            <a:stretch>
              <a:fillRect/>
            </a:stretch>
          </p:blipFill>
          <p:spPr bwMode="auto">
            <a:xfrm>
              <a:off x="1066800" y="3276600"/>
              <a:ext cx="5181600" cy="325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5"/>
            <p:cNvSpPr txBox="1">
              <a:spLocks noChangeArrowheads="1"/>
            </p:cNvSpPr>
            <p:nvPr/>
          </p:nvSpPr>
          <p:spPr bwMode="auto">
            <a:xfrm>
              <a:off x="1066800" y="65121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Icewind Dale </a:t>
              </a:r>
              <a:r>
                <a:rPr lang="en-US" altLang="en-US" sz="1400">
                  <a:sym typeface="Symbol" panose="05050102010706020507" pitchFamily="18" charset="2"/>
                </a:rPr>
                <a:t></a:t>
              </a:r>
              <a:r>
                <a:rPr lang="en-US" altLang="en-US" sz="1400"/>
                <a:t> Black Isle</a:t>
              </a:r>
            </a:p>
          </p:txBody>
        </p:sp>
      </p:grpSp>
      <p:sp>
        <p:nvSpPr>
          <p:cNvPr id="7" name="Rectangle 6"/>
          <p:cNvSpPr/>
          <p:nvPr/>
        </p:nvSpPr>
        <p:spPr>
          <a:xfrm>
            <a:off x="1600200" y="4151313"/>
            <a:ext cx="91440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A”</a:t>
            </a:r>
          </a:p>
        </p:txBody>
      </p:sp>
      <p:sp>
        <p:nvSpPr>
          <p:cNvPr id="8" name="Rectangle 7"/>
          <p:cNvSpPr/>
          <p:nvPr/>
        </p:nvSpPr>
        <p:spPr>
          <a:xfrm>
            <a:off x="4495800" y="3005138"/>
            <a:ext cx="93345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B”</a:t>
            </a:r>
          </a:p>
        </p:txBody>
      </p:sp>
      <p:cxnSp>
        <p:nvCxnSpPr>
          <p:cNvPr id="9" name="Straight Arrow Connector 8"/>
          <p:cNvCxnSpPr/>
          <p:nvPr/>
        </p:nvCxnSpPr>
        <p:spPr>
          <a:xfrm flipV="1">
            <a:off x="1981200" y="3657600"/>
            <a:ext cx="2514600" cy="93503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6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This problem is “too hard”? Path-finding was actually part of an old CPSC 231 assignment: </a:t>
            </a:r>
          </a:p>
          <a:p>
            <a:pPr lvl="1"/>
            <a:r>
              <a:rPr lang="en-US" altLang="en-US" dirty="0" smtClean="0">
                <a:ea typeface="ＭＳ Ｐゴシック" panose="020B0600070205080204" pitchFamily="34" charset="-128"/>
              </a:rPr>
              <a:t>Make the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‘B’ chase the Fellowship: ‘F’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‘chases’ or “finds the path towards” the Fellowship.</a:t>
            </a:r>
          </a:p>
          <a:p>
            <a:endParaRPr lang="en-US" altLang="en-US" dirty="0" smtClean="0">
              <a:latin typeface="Times New Roman" panose="02020603050405020304" pitchFamily="18"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46584" t="66333" r="25082" b="11333"/>
          <a:stretch>
            <a:fillRect/>
          </a:stretch>
        </p:blipFill>
        <p:spPr bwMode="auto">
          <a:xfrm>
            <a:off x="914400" y="2908300"/>
            <a:ext cx="46482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2943225" y="3540125"/>
            <a:ext cx="4368800" cy="2209800"/>
            <a:chOff x="1856" y="2928"/>
            <a:chExt cx="2752" cy="1392"/>
          </a:xfrm>
        </p:grpSpPr>
        <p:sp>
          <p:nvSpPr>
            <p:cNvPr id="29709" name="Line 6"/>
            <p:cNvSpPr>
              <a:spLocks noChangeShapeType="1"/>
            </p:cNvSpPr>
            <p:nvPr/>
          </p:nvSpPr>
          <p:spPr bwMode="auto">
            <a:xfrm flipH="1" flipV="1">
              <a:off x="1856" y="2928"/>
              <a:ext cx="1848" cy="952"/>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10" name="Text Box 7"/>
            <p:cNvSpPr txBox="1">
              <a:spLocks noChangeArrowheads="1"/>
            </p:cNvSpPr>
            <p:nvPr/>
          </p:nvSpPr>
          <p:spPr bwMode="auto">
            <a:xfrm>
              <a:off x="3696" y="3646"/>
              <a:ext cx="912"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‘Fellowship’: human controlled</a:t>
              </a:r>
            </a:p>
          </p:txBody>
        </p:sp>
      </p:grpSp>
      <p:grpSp>
        <p:nvGrpSpPr>
          <p:cNvPr id="8" name="Group 8"/>
          <p:cNvGrpSpPr>
            <a:grpSpLocks/>
          </p:cNvGrpSpPr>
          <p:nvPr/>
        </p:nvGrpSpPr>
        <p:grpSpPr bwMode="auto">
          <a:xfrm>
            <a:off x="3219450" y="2667000"/>
            <a:ext cx="4559300" cy="825500"/>
            <a:chOff x="1968" y="2368"/>
            <a:chExt cx="2872" cy="520"/>
          </a:xfrm>
        </p:grpSpPr>
        <p:sp>
          <p:nvSpPr>
            <p:cNvPr id="29707" name="Line 9"/>
            <p:cNvSpPr>
              <a:spLocks noChangeShapeType="1"/>
            </p:cNvSpPr>
            <p:nvPr/>
          </p:nvSpPr>
          <p:spPr bwMode="auto">
            <a:xfrm flipH="1">
              <a:off x="1968" y="2536"/>
              <a:ext cx="1976" cy="80"/>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8" name="Text Box 10"/>
            <p:cNvSpPr txBox="1">
              <a:spLocks noChangeArrowheads="1"/>
            </p:cNvSpPr>
            <p:nvPr/>
          </p:nvSpPr>
          <p:spPr bwMode="auto">
            <a:xfrm>
              <a:off x="3928" y="2368"/>
              <a:ext cx="91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‘Balrog’: computer controlled</a:t>
              </a:r>
            </a:p>
          </p:txBody>
        </p:sp>
      </p:grpSp>
      <p:grpSp>
        <p:nvGrpSpPr>
          <p:cNvPr id="11" name="Group 11"/>
          <p:cNvGrpSpPr>
            <a:grpSpLocks/>
          </p:cNvGrpSpPr>
          <p:nvPr/>
        </p:nvGrpSpPr>
        <p:grpSpPr bwMode="auto">
          <a:xfrm>
            <a:off x="3705225" y="3613150"/>
            <a:ext cx="5092700" cy="473075"/>
            <a:chOff x="2264" y="2992"/>
            <a:chExt cx="3208" cy="298"/>
          </a:xfrm>
        </p:grpSpPr>
        <p:sp>
          <p:nvSpPr>
            <p:cNvPr id="29705" name="Line 12"/>
            <p:cNvSpPr>
              <a:spLocks noChangeShapeType="1"/>
            </p:cNvSpPr>
            <p:nvPr/>
          </p:nvSpPr>
          <p:spPr bwMode="auto">
            <a:xfrm flipH="1" flipV="1">
              <a:off x="2264" y="2992"/>
              <a:ext cx="2312" cy="184"/>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6" name="Text Box 13"/>
            <p:cNvSpPr txBox="1">
              <a:spLocks noChangeArrowheads="1"/>
            </p:cNvSpPr>
            <p:nvPr/>
          </p:nvSpPr>
          <p:spPr bwMode="auto">
            <a:xfrm>
              <a:off x="4560" y="3078"/>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exit</a:t>
              </a:r>
            </a:p>
          </p:txBody>
        </p:sp>
      </p:grpSp>
      <p:sp>
        <p:nvSpPr>
          <p:cNvPr id="14" name="TextBox 13"/>
          <p:cNvSpPr txBox="1">
            <a:spLocks noChangeArrowheads="1"/>
          </p:cNvSpPr>
          <p:nvPr/>
        </p:nvSpPr>
        <p:spPr bwMode="auto">
          <a:xfrm>
            <a:off x="-21461" y="6537777"/>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t>“Lord of the Rings” </a:t>
            </a:r>
            <a:r>
              <a:rPr lang="en-US" altLang="en-US" sz="1400" dirty="0">
                <a:sym typeface="Symbol" panose="05050102010706020507" pitchFamily="18" charset="2"/>
              </a:rPr>
              <a:t></a:t>
            </a:r>
            <a:r>
              <a:rPr lang="en-US" altLang="en-US" sz="1400" dirty="0"/>
              <a:t>  George Allen &amp; Unwin (Publishers) </a:t>
            </a:r>
          </a:p>
        </p:txBody>
      </p:sp>
    </p:spTree>
    <p:extLst>
      <p:ext uri="{BB962C8B-B14F-4D97-AF65-F5344CB8AC3E}">
        <p14:creationId xmlns:p14="http://schemas.microsoft.com/office/powerpoint/2010/main" val="257683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ＭＳ Ｐゴシック" panose="020B0600070205080204" pitchFamily="34" charset="-128"/>
              </a:rPr>
              <a:t>Problem #2: Handout</a:t>
            </a:r>
          </a:p>
        </p:txBody>
      </p:sp>
      <p:sp>
        <p:nvSpPr>
          <p:cNvPr id="3" name="Content Placeholder 2"/>
          <p:cNvSpPr>
            <a:spLocks noGrp="1"/>
          </p:cNvSpPr>
          <p:nvPr>
            <p:ph idx="1"/>
          </p:nvPr>
        </p:nvSpPr>
        <p:spPr/>
        <p:txBody>
          <a:bodyPr/>
          <a:lstStyle/>
          <a:p>
            <a:r>
              <a:rPr lang="en-US" altLang="en-US" b="1" dirty="0" smtClean="0">
                <a:ea typeface="ＭＳ Ｐゴシック" panose="020B0600070205080204" pitchFamily="34" charset="-128"/>
              </a:rPr>
              <a:t>Name of the folder containing the starting program</a:t>
            </a:r>
            <a:r>
              <a:rPr lang="en-US" altLang="en-US" dirty="0" smtClean="0">
                <a:ea typeface="ＭＳ Ｐゴシック" panose="020B0600070205080204" pitchFamily="34" charset="-128"/>
              </a:rPr>
              <a:t>:</a:t>
            </a:r>
            <a:r>
              <a:rPr lang="en-US" altLang="en-US" dirty="0"/>
              <a:t> </a:t>
            </a:r>
            <a:r>
              <a:rPr lang="en-US" altLang="en-US" dirty="0" err="1" smtClean="0">
                <a:latin typeface="Consolas" panose="020B0609020204030204" pitchFamily="49" charset="0"/>
              </a:rPr>
              <a:t>chase_algorithm</a:t>
            </a:r>
            <a:endParaRPr lang="en-US" altLang="en-US" dirty="0" smtClean="0">
              <a:latin typeface="Consolas" panose="020B0609020204030204" pitchFamily="49" charset="0"/>
            </a:endParaRPr>
          </a:p>
          <a:p>
            <a:pPr lvl="1"/>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Full game</a:t>
            </a:r>
          </a:p>
          <a:p>
            <a:pPr lvl="1"/>
            <a:r>
              <a:rPr lang="en-US" altLang="en-US" dirty="0" smtClean="0">
                <a:ea typeface="ＭＳ Ｐゴシック" panose="020B0600070205080204" pitchFamily="34" charset="-128"/>
              </a:rPr>
              <a:t>The game creates a 4x5 world</a:t>
            </a:r>
          </a:p>
          <a:p>
            <a:pPr lvl="1"/>
            <a:r>
              <a:rPr lang="en-US" altLang="en-US" dirty="0" smtClean="0">
                <a:ea typeface="ＭＳ Ｐゴシック" panose="020B0600070205080204" pitchFamily="34" charset="-128"/>
              </a:rPr>
              <a:t>Empty locations are set to a space ‘ ‘ while occupied locations consist either of ‘P’ (player) or ‘M’ (monster)</a:t>
            </a:r>
          </a:p>
          <a:p>
            <a:pPr lvl="1"/>
            <a:r>
              <a:rPr lang="en-US" altLang="en-US" dirty="0" smtClean="0">
                <a:ea typeface="ＭＳ Ｐゴシック" panose="020B0600070205080204" pitchFamily="34" charset="-128"/>
              </a:rPr>
              <a:t>The ‘player’ is always located at (2,2)</a:t>
            </a:r>
          </a:p>
          <a:p>
            <a:pPr lvl="1"/>
            <a:r>
              <a:rPr lang="en-US" altLang="en-US" dirty="0" smtClean="0">
                <a:ea typeface="ＭＳ Ｐゴシック" panose="020B0600070205080204" pitchFamily="34" charset="-128"/>
              </a:rPr>
              <a:t>The user is prompted for the starting location of the monster (no error checking under current version).</a:t>
            </a:r>
          </a:p>
          <a:p>
            <a:pPr lvl="1"/>
            <a:r>
              <a:rPr lang="en-US" altLang="en-US" dirty="0" smtClean="0">
                <a:ea typeface="ＭＳ Ｐゴシック" panose="020B0600070205080204" pitchFamily="34" charset="-128"/>
              </a:rPr>
              <a:t>Based on the starting location for the player and the monster, the program will then move the monster towards (chase) the player.</a:t>
            </a:r>
          </a:p>
        </p:txBody>
      </p:sp>
    </p:spTree>
    <p:extLst>
      <p:ext uri="{BB962C8B-B14F-4D97-AF65-F5344CB8AC3E}">
        <p14:creationId xmlns:p14="http://schemas.microsoft.com/office/powerpoint/2010/main" val="85712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Problem #2: Students Do</a:t>
            </a:r>
          </a:p>
        </p:txBody>
      </p:sp>
      <p:sp>
        <p:nvSpPr>
          <p:cNvPr id="3" name="Content Placeholder 2"/>
          <p:cNvSpPr>
            <a:spLocks noGrp="1"/>
          </p:cNvSpPr>
          <p:nvPr>
            <p:ph idx="1"/>
          </p:nvPr>
        </p:nvSpPr>
        <p:spPr/>
        <p:txBody>
          <a:bodyPr/>
          <a:lstStyle/>
          <a:p>
            <a:r>
              <a:rPr lang="en-US" altLang="en-US" b="1" smtClean="0">
                <a:ea typeface="ＭＳ Ｐゴシック" panose="020B0600070205080204" pitchFamily="34" charset="-128"/>
              </a:rPr>
              <a:t>Part I</a:t>
            </a:r>
            <a:r>
              <a:rPr lang="en-US" altLang="en-US" smtClean="0">
                <a:ea typeface="ＭＳ Ｐゴシック" panose="020B0600070205080204" pitchFamily="34" charset="-128"/>
              </a:rPr>
              <a:t>: Assume that the destination (row, column) for the monster has already been determined, move the monster from the current location to the destination.</a:t>
            </a:r>
          </a:p>
          <a:p>
            <a:pPr lvl="1"/>
            <a:r>
              <a:rPr lang="en-US" altLang="en-US" smtClean="0">
                <a:ea typeface="ＭＳ Ｐゴシック" panose="020B0600070205080204" pitchFamily="34" charset="-128"/>
              </a:rPr>
              <a:t>One example: assume these coordinates have been already determined by completing “Part II”</a:t>
            </a:r>
          </a:p>
          <a:p>
            <a:pPr lvl="2"/>
            <a:r>
              <a:rPr lang="en-US" altLang="en-US" smtClean="0">
                <a:ea typeface="ＭＳ Ｐゴシック" panose="020B0600070205080204" pitchFamily="34" charset="-128"/>
              </a:rPr>
              <a:t>Monster source location (0,0), monster destination (1,1)</a:t>
            </a:r>
          </a:p>
          <a:p>
            <a:pPr lvl="2"/>
            <a:r>
              <a:rPr lang="en-US" altLang="en-US" smtClean="0">
                <a:ea typeface="ＭＳ Ｐゴシック" panose="020B0600070205080204" pitchFamily="34" charset="-128"/>
              </a:rPr>
              <a:t>Make the monster ‘disappear’ off (0,0) and reappear on (1,1)</a:t>
            </a:r>
          </a:p>
          <a:p>
            <a:endParaRPr lang="en-US" altLang="en-US" smtClean="0">
              <a:ea typeface="ＭＳ Ｐゴシック" panose="020B0600070205080204" pitchFamily="34" charset="-128"/>
            </a:endParaRPr>
          </a:p>
          <a:p>
            <a:r>
              <a:rPr lang="en-US" altLang="en-US" b="1" smtClean="0">
                <a:ea typeface="ＭＳ Ｐゴシック" panose="020B0600070205080204" pitchFamily="34" charset="-128"/>
              </a:rPr>
              <a:t>Part II</a:t>
            </a:r>
            <a:r>
              <a:rPr lang="en-US" altLang="en-US" smtClean="0">
                <a:ea typeface="ＭＳ Ｐゴシック" panose="020B0600070205080204" pitchFamily="34" charset="-128"/>
              </a:rPr>
              <a:t>: Given that the player has specified the starting location for the monster write the code to determine the destination for the monster (move’s towards the player).</a:t>
            </a:r>
          </a:p>
          <a:p>
            <a:pPr lvl="1"/>
            <a:r>
              <a:rPr lang="en-US" altLang="en-US" smtClean="0">
                <a:ea typeface="ＭＳ Ｐゴシック" panose="020B0600070205080204" pitchFamily="34" charset="-128"/>
              </a:rPr>
              <a:t>The monster can only move to an adjacent square (one ‘spot’) when chasing the player.</a:t>
            </a:r>
          </a:p>
          <a:p>
            <a:pPr lvl="1"/>
            <a:r>
              <a:rPr lang="en-US" altLang="en-US" smtClean="0">
                <a:ea typeface="ＭＳ Ｐゴシック" panose="020B0600070205080204" pitchFamily="34" charset="-128"/>
              </a:rPr>
              <a:t>The monster can move onto the same square as the player (appear to ‘engulf’ the player).</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504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Problem #2: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What exactly does chase mean? </a:t>
            </a:r>
          </a:p>
          <a:p>
            <a:pPr lvl="1"/>
            <a:r>
              <a:rPr lang="en-US" altLang="en-US" smtClean="0">
                <a:ea typeface="ＭＳ Ｐゴシック" panose="020B0600070205080204" pitchFamily="34" charset="-128"/>
              </a:rPr>
              <a:t>Move towards, get closer</a:t>
            </a:r>
          </a:p>
          <a:p>
            <a:r>
              <a:rPr lang="en-US" altLang="en-US" smtClean="0">
                <a:ea typeface="ＭＳ Ｐゴシック" panose="020B0600070205080204" pitchFamily="34" charset="-128"/>
              </a:rPr>
              <a:t>In order to determine what exactly ‘move towards’ means try:</a:t>
            </a:r>
          </a:p>
          <a:p>
            <a:pPr lvl="1"/>
            <a:r>
              <a:rPr lang="en-US" altLang="en-US" smtClean="0">
                <a:ea typeface="ＭＳ Ｐゴシック" panose="020B0600070205080204" pitchFamily="34" charset="-128"/>
              </a:rPr>
              <a:t>Applying first problem solving technique “Draw a picture”: Create a physical replica of the game world (numbered grid using a white/black board or graph paper).</a:t>
            </a:r>
          </a:p>
          <a:p>
            <a:pPr lvl="1"/>
            <a:r>
              <a:rPr lang="en-US" altLang="en-US" smtClean="0">
                <a:ea typeface="ＭＳ Ｐゴシック" panose="020B0600070205080204" pitchFamily="34" charset="-128"/>
              </a:rPr>
              <a:t>Applying second problem solving technique “Extrapolate the specific to the general”: Use specific examples of “chase scenarios” to help you determine the solution for any time a chase may occur.</a:t>
            </a:r>
          </a:p>
        </p:txBody>
      </p:sp>
      <p:pic>
        <p:nvPicPr>
          <p:cNvPr id="63491" name="Picture 3" descr="C:\Users\tamj\AppData\Local\Microsoft\Windows\Temporary Internet Files\Content.IE5\2O9FXVIN\MC91021720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362200" y="4570413"/>
            <a:ext cx="763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C:\Users\tamj\AppData\Local\Microsoft\Windows\Temporary Internet Files\Content.IE5\H2V5D7PC\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4532313"/>
            <a:ext cx="4238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C:\Users\tamj\AppData\Local\Microsoft\Windows\Temporary Internet Files\Content.IE5\2O9FXVIN\MC91021720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618038"/>
            <a:ext cx="763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C:\Users\tamj\AppData\Local\Microsoft\Windows\Temporary Internet Files\Content.IE5\H2V5D7PC\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324600" y="5872163"/>
            <a:ext cx="457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514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349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34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path" presetSubtype="0" accel="50000" decel="50000" fill="hold" nodeType="clickEffect">
                                  <p:stCondLst>
                                    <p:cond delay="0"/>
                                  </p:stCondLst>
                                  <p:childTnLst>
                                    <p:animMotion origin="layout" path="M 3.05556E-6 -2.96296E-6 L 0.03107 0.00023 C 0.03784 0.0088 0.04253 0.0044 0.05295 0.0044 C 0.06475 0.0044 0.08073 0.01019 0.08732 0.00162 L 0.11857 -2.96296E-6 " pathEditMode="relative" rAng="0" ptsTypes="FffFF">
                                      <p:cBhvr>
                                        <p:cTn id="34" dur="2000" fill="hold"/>
                                        <p:tgtEl>
                                          <p:spTgt spid="63492"/>
                                        </p:tgtEl>
                                        <p:attrNameLst>
                                          <p:attrName>ppt_x</p:attrName>
                                          <p:attrName>ppt_y</p:attrName>
                                        </p:attrNameLst>
                                      </p:cBhvr>
                                      <p:rCtr x="5920" y="509"/>
                                    </p:animMotion>
                                  </p:childTnLst>
                                  <p:subTnLst>
                                    <p:audio>
                                      <p:cMediaNode>
                                        <p:cTn display="0" masterRel="sameClick">
                                          <p:stCondLst>
                                            <p:cond evt="begin" delay="0">
                                              <p:tn val="33"/>
                                            </p:cond>
                                          </p:stCondLst>
                                          <p:endCondLst>
                                            <p:cond evt="onStopAudio" delay="0">
                                              <p:tgtEl>
                                                <p:sldTgt/>
                                              </p:tgtEl>
                                            </p:cond>
                                          </p:endCondLst>
                                        </p:cTn>
                                        <p:tgtEl>
                                          <p:sndTgt r:embed="rId3" name="MS900074722[1].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path" presetSubtype="0" accel="50000" decel="50000" fill="hold" nodeType="clickEffect">
                                  <p:stCondLst>
                                    <p:cond delay="0"/>
                                  </p:stCondLst>
                                  <p:childTnLst>
                                    <p:animMotion origin="layout" path="M 3.33333E-6 -1.48148E-6 L -0.2 -0.17454 " pathEditMode="relative" rAng="0" ptsTypes="AA">
                                      <p:cBhvr>
                                        <p:cTn id="46" dur="2000" fill="hold"/>
                                        <p:tgtEl>
                                          <p:spTgt spid="33"/>
                                        </p:tgtEl>
                                        <p:attrNameLst>
                                          <p:attrName>ppt_x</p:attrName>
                                          <p:attrName>ppt_y</p:attrName>
                                        </p:attrNameLst>
                                      </p:cBhvr>
                                      <p:rCtr x="-10000" y="-8727"/>
                                    </p:animMotion>
                                  </p:childTnLst>
                                  <p:subTnLst>
                                    <p:audio>
                                      <p:cMediaNode>
                                        <p:cTn display="0" masterRel="sameClick">
                                          <p:stCondLst>
                                            <p:cond evt="begin" delay="0">
                                              <p:tn val="45"/>
                                            </p:cond>
                                          </p:stCondLst>
                                          <p:endCondLst>
                                            <p:cond evt="onStopAudio" delay="0">
                                              <p:tgtEl>
                                                <p:sldTgt/>
                                              </p:tgtEl>
                                            </p:cond>
                                          </p:endCondLst>
                                        </p:cTn>
                                        <p:tgtEl>
                                          <p:sndTgt r:embed="rId3" name="MS90007472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Path Finding / Chase Algorithm: Real Life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One last note: the solution needed for this problem was fairly rudimentary.</a:t>
            </a:r>
          </a:p>
          <a:p>
            <a:pPr lvl="1"/>
            <a:r>
              <a:rPr lang="en-US" altLang="en-US" dirty="0" smtClean="0">
                <a:ea typeface="ＭＳ Ｐゴシック" panose="020B0600070205080204" pitchFamily="34" charset="-128"/>
              </a:rPr>
              <a:t>Ignored the possibility of obstacles, didn’t consider ‘optimal’ paths.</a:t>
            </a:r>
          </a:p>
          <a:p>
            <a:pPr lvl="1"/>
            <a:r>
              <a:rPr lang="en-US" altLang="en-US" dirty="0" smtClean="0">
                <a:ea typeface="ＭＳ Ｐゴシック" panose="020B0600070205080204" pitchFamily="34" charset="-128"/>
              </a:rPr>
              <a:t>In real life path-finding can be very hard e.g., ‘MapQuest’, Apple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2164" t="20628" r="12294" b="16348"/>
          <a:stretch>
            <a:fillRect/>
          </a:stretch>
        </p:blipFill>
        <p:spPr bwMode="auto">
          <a:xfrm>
            <a:off x="1098901" y="2718398"/>
            <a:ext cx="4311300" cy="269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98901" y="5416106"/>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t>“</a:t>
            </a:r>
            <a:r>
              <a:rPr lang="en-US" altLang="en-US" sz="1200" dirty="0" err="1"/>
              <a:t>Icewind</a:t>
            </a:r>
            <a:r>
              <a:rPr lang="en-US" altLang="en-US" sz="1200" dirty="0"/>
              <a:t> Dale” </a:t>
            </a:r>
            <a:r>
              <a:rPr lang="en-US" altLang="en-US" sz="1200" dirty="0">
                <a:sym typeface="Symbol" panose="05050102010706020507" pitchFamily="18" charset="2"/>
              </a:rPr>
              <a:t></a:t>
            </a:r>
            <a:r>
              <a:rPr lang="en-US" altLang="en-US" sz="1200" dirty="0"/>
              <a:t>  Black Isle</a:t>
            </a:r>
          </a:p>
        </p:txBody>
      </p:sp>
      <p:sp>
        <p:nvSpPr>
          <p:cNvPr id="8" name="Rectangle 7"/>
          <p:cNvSpPr/>
          <p:nvPr/>
        </p:nvSpPr>
        <p:spPr>
          <a:xfrm>
            <a:off x="2892631" y="4184073"/>
            <a:ext cx="1828800" cy="86201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Oops! Different players take different paths</a:t>
            </a:r>
          </a:p>
        </p:txBody>
      </p:sp>
      <p:cxnSp>
        <p:nvCxnSpPr>
          <p:cNvPr id="10" name="Straight Arrow Connector 9"/>
          <p:cNvCxnSpPr>
            <a:stCxn id="8" idx="1"/>
          </p:cNvCxnSpPr>
          <p:nvPr/>
        </p:nvCxnSpPr>
        <p:spPr>
          <a:xfrm flipH="1" flipV="1">
            <a:off x="1752600" y="3797880"/>
            <a:ext cx="1140031" cy="817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752600" y="3962400"/>
            <a:ext cx="1140032" cy="66067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1905000" y="4615080"/>
            <a:ext cx="987631" cy="23659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98901" y="6011069"/>
            <a:ext cx="5065679" cy="67134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Optional extra video: </a:t>
            </a:r>
            <a:r>
              <a:rPr lang="en-US" dirty="0" smtClean="0">
                <a:hlinkClick r:id="rId4"/>
              </a:rPr>
              <a:t>A link to a commercial program that applies the chase algorithm</a:t>
            </a:r>
            <a:r>
              <a:rPr lang="en-US" dirty="0" smtClean="0"/>
              <a:t>.</a:t>
            </a:r>
            <a:endParaRPr lang="en-CA" dirty="0"/>
          </a:p>
        </p:txBody>
      </p:sp>
    </p:spTree>
    <p:extLst>
      <p:ext uri="{BB962C8B-B14F-4D97-AF65-F5344CB8AC3E}">
        <p14:creationId xmlns:p14="http://schemas.microsoft.com/office/powerpoint/2010/main" val="32480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Problem Solving: Final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Keep in mind: a computer is dumb!</a:t>
            </a:r>
          </a:p>
          <a:p>
            <a:r>
              <a:rPr lang="en-US" altLang="en-US" smtClean="0">
                <a:ea typeface="ＭＳ Ｐゴシック" panose="020B0600070205080204" pitchFamily="34" charset="-128"/>
              </a:rPr>
              <a:t>Each step in an algorithm must be explicitly given to a computer.</a:t>
            </a:r>
          </a:p>
          <a:p>
            <a:pPr lvl="1"/>
            <a:r>
              <a:rPr lang="en-US" altLang="en-US" smtClean="0">
                <a:ea typeface="ＭＳ Ｐゴシック" panose="020B0600070205080204" pitchFamily="34" charset="-128"/>
              </a:rPr>
              <a:t>Either the programmer writes the step in the form of a program instruction</a:t>
            </a:r>
          </a:p>
          <a:p>
            <a:pPr lvl="1"/>
            <a:r>
              <a:rPr lang="en-US" altLang="en-US" smtClean="0">
                <a:ea typeface="ＭＳ Ｐゴシック" panose="020B0600070205080204" pitchFamily="34" charset="-128"/>
              </a:rPr>
              <a:t>Or else the programming language includes this information as part of it’s syntax.</a:t>
            </a:r>
          </a:p>
          <a:p>
            <a:pPr lvl="1"/>
            <a:r>
              <a:rPr lang="en-US" altLang="en-US" smtClean="0">
                <a:ea typeface="ＭＳ Ｐゴシック" panose="020B0600070205080204" pitchFamily="34" charset="-128"/>
              </a:rPr>
              <a:t>When specifying a solution to a problem don’t skip steps!</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485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Detail Level Required: Example</a:t>
            </a:r>
          </a:p>
        </p:txBody>
      </p:sp>
      <p:sp>
        <p:nvSpPr>
          <p:cNvPr id="38915" name="Content Placeholder 2"/>
          <p:cNvSpPr>
            <a:spLocks noGrp="1"/>
          </p:cNvSpPr>
          <p:nvPr>
            <p:ph idx="1"/>
          </p:nvPr>
        </p:nvSpPr>
        <p:spPr/>
        <p:txBody>
          <a:bodyPr/>
          <a:lstStyle/>
          <a:p>
            <a:r>
              <a:rPr lang="en-US" altLang="en-US" smtClean="0">
                <a:ea typeface="ＭＳ Ｐゴシック" panose="020B0600070205080204" pitchFamily="34" charset="-128"/>
              </a:rPr>
              <a:t>What is </a:t>
            </a:r>
            <a:r>
              <a:rPr lang="en-US" altLang="en-US" i="1" smtClean="0">
                <a:ea typeface="ＭＳ Ｐゴシック" panose="020B0600070205080204" pitchFamily="34" charset="-128"/>
              </a:rPr>
              <a:t>an algorithm</a:t>
            </a:r>
            <a:r>
              <a:rPr lang="en-US" altLang="en-US" smtClean="0">
                <a:ea typeface="ＭＳ Ｐゴシック" panose="020B0600070205080204" pitchFamily="34" charset="-128"/>
              </a:rPr>
              <a:t> for finding the word in the following collection that comes first (alphabetical order):</a:t>
            </a:r>
          </a:p>
          <a:p>
            <a:pPr lvl="1"/>
            <a:endParaRPr lang="en-US" altLang="en-US" smtClean="0">
              <a:latin typeface="Times New Roman" panose="02020603050405020304" pitchFamily="18" charset="0"/>
              <a:ea typeface="ＭＳ Ｐゴシック" panose="020B0600070205080204" pitchFamily="34" charset="-128"/>
            </a:endParaRPr>
          </a:p>
          <a:p>
            <a:pPr lvl="4"/>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 name="Text Box 4"/>
          <p:cNvSpPr txBox="1">
            <a:spLocks noChangeArrowheads="1"/>
          </p:cNvSpPr>
          <p:nvPr/>
        </p:nvSpPr>
        <p:spPr bwMode="auto">
          <a:xfrm>
            <a:off x="762000" y="1981200"/>
            <a:ext cx="2133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Char char="•"/>
            </a:pPr>
            <a:r>
              <a:rPr lang="en-US" altLang="en-US" sz="2000">
                <a:latin typeface="Comic Sans MS" panose="030F0702030302020204" pitchFamily="66" charset="0"/>
              </a:rPr>
              <a:t>Dog</a:t>
            </a:r>
          </a:p>
          <a:p>
            <a:pPr eaLnBrk="1" hangingPunct="1">
              <a:spcBef>
                <a:spcPct val="0"/>
              </a:spcBef>
              <a:buFontTx/>
              <a:buChar char="•"/>
            </a:pPr>
            <a:r>
              <a:rPr lang="en-US" altLang="en-US" sz="2000">
                <a:latin typeface="Comic Sans MS" panose="030F0702030302020204" pitchFamily="66" charset="0"/>
              </a:rPr>
              <a:t>Cat</a:t>
            </a:r>
          </a:p>
          <a:p>
            <a:pPr eaLnBrk="1" hangingPunct="1">
              <a:spcBef>
                <a:spcPct val="0"/>
              </a:spcBef>
              <a:buFontTx/>
              <a:buChar char="•"/>
            </a:pPr>
            <a:r>
              <a:rPr lang="en-US" altLang="en-US" sz="2000">
                <a:latin typeface="Comic Sans MS" panose="030F0702030302020204" pitchFamily="66" charset="0"/>
              </a:rPr>
              <a:t>Bird</a:t>
            </a:r>
          </a:p>
          <a:p>
            <a:pPr eaLnBrk="1" hangingPunct="1">
              <a:spcBef>
                <a:spcPct val="0"/>
              </a:spcBef>
              <a:buFontTx/>
              <a:buChar char="•"/>
            </a:pPr>
            <a:r>
              <a:rPr lang="en-US" altLang="en-US" sz="2000">
                <a:latin typeface="Comic Sans MS" panose="030F0702030302020204" pitchFamily="66" charset="0"/>
              </a:rPr>
              <a:t>Fish</a:t>
            </a:r>
          </a:p>
        </p:txBody>
      </p:sp>
    </p:spTree>
    <p:extLst>
      <p:ext uri="{BB962C8B-B14F-4D97-AF65-F5344CB8AC3E}">
        <p14:creationId xmlns:p14="http://schemas.microsoft.com/office/powerpoint/2010/main" val="310313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Problem-Solving</a:t>
            </a:r>
          </a:p>
        </p:txBody>
      </p:sp>
      <p:sp>
        <p:nvSpPr>
          <p:cNvPr id="611331" name="Rectangle 3"/>
          <p:cNvSpPr>
            <a:spLocks noGrp="1" noChangeArrowheads="1"/>
          </p:cNvSpPr>
          <p:nvPr>
            <p:ph type="body" idx="4294967295"/>
          </p:nvPr>
        </p:nvSpPr>
        <p:spPr/>
        <p:txBody>
          <a:bodyPr/>
          <a:lstStyle/>
          <a:p>
            <a:pPr>
              <a:buFont typeface="Arial" charset="0"/>
              <a:buChar char="•"/>
              <a:defRPr/>
            </a:pPr>
            <a:r>
              <a:rPr lang="en-US" altLang="en-US" dirty="0" smtClean="0"/>
              <a:t>Computer Science is about problem solving.</a:t>
            </a:r>
          </a:p>
          <a:p>
            <a:pPr>
              <a:buFont typeface="Arial" charset="0"/>
              <a:buChar char="•"/>
              <a:defRPr/>
            </a:pPr>
            <a:r>
              <a:rPr lang="en-US" altLang="en-US" dirty="0" smtClean="0"/>
              <a:t>There isn’t an exact prescribed formula or series of steps that you can learn and apply.</a:t>
            </a:r>
          </a:p>
          <a:p>
            <a:pPr>
              <a:buFont typeface="Arial" charset="0"/>
              <a:buChar char="•"/>
              <a:defRPr/>
            </a:pPr>
            <a:r>
              <a:rPr lang="en-US" altLang="en-US" dirty="0" smtClean="0"/>
              <a:t>This section cannot/will not provide you with a simple set of steps that you can memorize and apply in any situation.</a:t>
            </a:r>
          </a:p>
          <a:p>
            <a:pPr lvl="1">
              <a:buFont typeface="Arial" charset="0"/>
              <a:buChar char="–"/>
              <a:defRPr/>
            </a:pPr>
            <a:r>
              <a:rPr lang="en-US" altLang="en-US" dirty="0" smtClean="0"/>
              <a:t>Think about the many ways in which your assignments could have been implemented!</a:t>
            </a:r>
          </a:p>
        </p:txBody>
      </p:sp>
    </p:spTree>
    <p:extLst>
      <p:ext uri="{BB962C8B-B14F-4D97-AF65-F5344CB8AC3E}">
        <p14:creationId xmlns:p14="http://schemas.microsoft.com/office/powerpoint/2010/main" val="199726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ea typeface="ＭＳ Ｐゴシック" panose="020B0600070205080204" pitchFamily="34" charset="-128"/>
              </a:rPr>
              <a:t>Specifying Details: Example</a:t>
            </a:r>
          </a:p>
        </p:txBody>
      </p:sp>
      <p:sp>
        <p:nvSpPr>
          <p:cNvPr id="39939" name="Content Placeholder 2"/>
          <p:cNvSpPr>
            <a:spLocks noGrp="1"/>
          </p:cNvSpPr>
          <p:nvPr>
            <p:ph idx="1"/>
          </p:nvPr>
        </p:nvSpPr>
        <p:spPr>
          <a:xfrm>
            <a:off x="457200" y="1143000"/>
            <a:ext cx="8229600" cy="4876800"/>
          </a:xfrm>
        </p:spPr>
        <p:txBody>
          <a:bodyPr/>
          <a:lstStyle/>
          <a:p>
            <a:pPr>
              <a:lnSpc>
                <a:spcPct val="80000"/>
              </a:lnSpc>
              <a:spcBef>
                <a:spcPct val="5000"/>
              </a:spcBef>
            </a:pPr>
            <a:r>
              <a:rPr lang="en-US" altLang="en-US" sz="2000" smtClean="0">
                <a:ea typeface="ＭＳ Ｐゴシック" panose="020B0600070205080204" pitchFamily="34" charset="-128"/>
              </a:rPr>
              <a:t>…now find the word that comes first</a:t>
            </a:r>
          </a:p>
          <a:p>
            <a:pPr>
              <a:lnSpc>
                <a:spcPct val="80000"/>
              </a:lnSpc>
              <a:spcBef>
                <a:spcPct val="5000"/>
              </a:spcBef>
            </a:pPr>
            <a:r>
              <a:rPr lang="en-US" altLang="en-US" sz="1200" smtClean="0">
                <a:ea typeface="ＭＳ Ｐゴシック" panose="020B0600070205080204" pitchFamily="34" charset="-128"/>
              </a:rPr>
              <a:t>sometimes be more a nuisance than a benefit.  This was found to be the case in my own investigation of potential change display mechanisms summarized in Chapter 5 and published as Tam, McCaffrey, Maurer, and Greenberg (2000).   During this study, many test participants expressed a desire for useful abstractions that combine rudimentary change information into one higher-level conceptual change.  For example, one participant noted while watching the animated replay of a class name being shown, “…I don’t need to see each and every character being typed just to see a name change!”  Of course, care must be taken to make these abstractions understandable, e.g., by using already familiar representations or notations. This minimizes the cost of acquiring information while maximizing its benefits due to the added structure and organization.</a:t>
            </a:r>
          </a:p>
          <a:p>
            <a:pPr>
              <a:lnSpc>
                <a:spcPct val="80000"/>
              </a:lnSpc>
              <a:spcBef>
                <a:spcPct val="5000"/>
              </a:spcBef>
            </a:pPr>
            <a:r>
              <a:rPr lang="en-US" altLang="en-US" sz="1200" smtClean="0">
                <a:ea typeface="ＭＳ Ｐゴシック" panose="020B0600070205080204" pitchFamily="34" charset="-128"/>
              </a:rPr>
              <a:t>Based upon my previous findings (to be discussed in Chapter 5), I add a third dimension, </a:t>
            </a:r>
            <a:r>
              <a:rPr lang="en-US" altLang="en-US" sz="1200" i="1" smtClean="0">
                <a:ea typeface="ＭＳ Ｐゴシック" panose="020B0600070205080204" pitchFamily="34" charset="-128"/>
              </a:rPr>
              <a:t>persistenc</a:t>
            </a:r>
            <a:r>
              <a:rPr lang="en-US" altLang="en-US" sz="1200" smtClean="0">
                <a:ea typeface="ＭＳ Ｐゴシック" panose="020B0600070205080204" pitchFamily="34" charset="-128"/>
              </a:rPr>
              <a:t>e, to Gutwin’s classification.  Persistence refers to how long the information is displayed (Figure 4.1 side pane).  The display of information is </a:t>
            </a:r>
            <a:r>
              <a:rPr lang="en-US" altLang="en-US" sz="1200" i="1" smtClean="0">
                <a:ea typeface="ＭＳ Ｐゴシック" panose="020B0600070205080204" pitchFamily="34" charset="-128"/>
              </a:rPr>
              <a:t>permanent</a:t>
            </a:r>
            <a:r>
              <a:rPr lang="en-US" altLang="en-US" sz="1200" smtClean="0">
                <a:ea typeface="ＭＳ Ｐゴシック" panose="020B0600070205080204" pitchFamily="34" charset="-128"/>
              </a:rPr>
              <a:t> if it is always visible and </a:t>
            </a:r>
            <a:r>
              <a:rPr lang="en-US" altLang="en-US" sz="1200" i="1" smtClean="0">
                <a:ea typeface="ＭＳ Ｐゴシック" panose="020B0600070205080204" pitchFamily="34" charset="-128"/>
              </a:rPr>
              <a:t>passing </a:t>
            </a:r>
            <a:r>
              <a:rPr lang="en-US" altLang="en-US" sz="1200" smtClean="0">
                <a:ea typeface="ＭＳ Ｐゴシック" panose="020B0600070205080204" pitchFamily="34" charset="-128"/>
              </a:rPr>
              <a:t>if it only appears for a certain period.  We noticed how study participants frequently complained when important information disappeared off the screen.  Conversely, they also indicated that screen clutter might occur with the mechanisms that constantly displayed all changes.  Thus, there’s a need to classify change information according to how long it should stay visible.</a:t>
            </a:r>
          </a:p>
          <a:p>
            <a:pPr>
              <a:lnSpc>
                <a:spcPct val="80000"/>
              </a:lnSpc>
              <a:spcBef>
                <a:spcPct val="5000"/>
              </a:spcBef>
            </a:pPr>
            <a:r>
              <a:rPr lang="en-US" altLang="en-US" sz="1200" smtClean="0">
                <a:ea typeface="ＭＳ Ｐゴシック" panose="020B0600070205080204" pitchFamily="34" charset="-128"/>
              </a:rPr>
              <a:t>With permanent persistence, the effort needed to find changes i.e., the acquisition cost is low because the information is always there.  Ideally, a person merely has to shift their gaze over to see the information.  Because people can become accustomed to the occurrence of workspace events, they can also ignore things that do not interest them and pay closer attention to things that are of interest (Gutwin 1997).  </a:t>
            </a:r>
          </a:p>
          <a:p>
            <a:pPr>
              <a:lnSpc>
                <a:spcPct val="80000"/>
              </a:lnSpc>
              <a:spcBef>
                <a:spcPct val="5000"/>
              </a:spcBef>
            </a:pPr>
            <a:r>
              <a:rPr lang="en-US" altLang="en-US" sz="1200" smtClean="0">
                <a:ea typeface="ＭＳ Ｐゴシック" panose="020B0600070205080204" pitchFamily="34" charset="-128"/>
              </a:rPr>
              <a:t>With passing persistence, information about changes is presented only for a limited duration.  This is useful when the information applies only to a specific portion of the project (artifact or group of artifacts) being viewed, or when the change information otherwise becomes irrelevant. This is quite an important point for us.</a:t>
            </a:r>
          </a:p>
          <a:p>
            <a:pPr>
              <a:lnSpc>
                <a:spcPct val="80000"/>
              </a:lnSpc>
              <a:spcBef>
                <a:spcPct val="5000"/>
              </a:spcBef>
            </a:pPr>
            <a:r>
              <a:rPr lang="en-US" altLang="en-US" sz="1200" smtClean="0">
                <a:ea typeface="ＭＳ Ｐゴシック" panose="020B0600070205080204" pitchFamily="34" charset="-128"/>
              </a:rPr>
              <a:t>The matrix in Figure 4.1 suggests that these dimensions can be combined, giving eight possibilities.  For example, a literal, situated and passing display of changes is depicted in Figure 4.2a.  The figure shows an animation of a changed circle (by using a ‘replay’ technique) where the circle literally retraces the path that it took as it was moved.  It is situated because the animation occurs in the same place that the change actually happened.  The persistence is ‘passing’ because once an animation has replayed a change, the information is gone.  Figure 4.2b shows two other examples within a concept map editor.  The first illustrates the symbolic, situated and permanent octant, where color value (shades of gray) is used to indicate changed ‘Jim’ and ‘Jack’ nodes.  Thus, it is symbolic because changes are mapped to a gray scale value, situated because the shading is applied directly to the node that was changed, and permanent because the color values are always on.  Figure 4.2b also portrays an example of the symbolic, separate, and passing octant, where a person can raise a node’s change details in a pop-up as a text description by mousing-over the node.  Thus it is somewhat separate as the information appears outside the changed node, it is symbolic as it uses the text to describe the changes, and passing because the pop-up disappears when the person moves the mouse off the node (not quite on the node).</a:t>
            </a:r>
          </a:p>
        </p:txBody>
      </p:sp>
      <p:sp>
        <p:nvSpPr>
          <p:cNvPr id="39940" name="TextBox 3"/>
          <p:cNvSpPr txBox="1">
            <a:spLocks noChangeArrowheads="1"/>
          </p:cNvSpPr>
          <p:nvPr/>
        </p:nvSpPr>
        <p:spPr bwMode="auto">
          <a:xfrm>
            <a:off x="9525" y="6296025"/>
            <a:ext cx="830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Exert from “</a:t>
            </a:r>
            <a:r>
              <a:rPr lang="en-US" altLang="en-US" sz="1200" b="1"/>
              <a:t>Supporting Change Awareness in Visual Workspaces”</a:t>
            </a:r>
            <a:r>
              <a:rPr lang="en-US" altLang="en-US" sz="1200"/>
              <a:t> (Tam 2002)</a:t>
            </a:r>
          </a:p>
        </p:txBody>
      </p:sp>
    </p:spTree>
    <p:extLst>
      <p:ext uri="{BB962C8B-B14F-4D97-AF65-F5344CB8AC3E}">
        <p14:creationId xmlns:p14="http://schemas.microsoft.com/office/powerpoint/2010/main" val="3571667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41987"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and sound effects in this presentation are  used with permission from Microsoft.”</a:t>
            </a:r>
          </a:p>
        </p:txBody>
      </p:sp>
      <p:sp>
        <p:nvSpPr>
          <p:cNvPr id="41988" name="Slide Number Placeholder 3"/>
          <p:cNvSpPr>
            <a:spLocks noGrp="1"/>
          </p:cNvSpPr>
          <p:nvPr>
            <p:ph type="sldNum" sz="quarter" idx="4294967295"/>
          </p:nvPr>
        </p:nvSpPr>
        <p:spPr bwMode="auto">
          <a:xfrm>
            <a:off x="117475" y="6665913"/>
            <a:ext cx="854075"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US" altLang="en-US" sz="900" smtClean="0">
                <a:solidFill>
                  <a:srgbClr val="898989"/>
                </a:solidFill>
                <a:latin typeface="Arial" panose="020B0604020202020204" pitchFamily="34" charset="0"/>
              </a:rPr>
              <a:t>slide </a:t>
            </a:r>
            <a:fld id="{2F06973B-3C8B-4BF5-B13A-45A5122C6DDA}" type="slidenum">
              <a:rPr lang="en-US" altLang="en-US" sz="900" smtClean="0">
                <a:solidFill>
                  <a:srgbClr val="898989"/>
                </a:solidFill>
                <a:latin typeface="Arial" panose="020B0604020202020204" pitchFamily="34" charset="0"/>
              </a:rPr>
              <a:pPr fontAlgn="base">
                <a:spcBef>
                  <a:spcPct val="0"/>
                </a:spcBef>
                <a:spcAft>
                  <a:spcPct val="0"/>
                </a:spcAft>
                <a:buFontTx/>
                <a:buNone/>
              </a:pPr>
              <a:t>21</a:t>
            </a:fld>
            <a:endParaRPr lang="en-US" altLang="en-US" sz="9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17688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Problem-Solving (2)</a:t>
            </a:r>
            <a:endParaRPr lang="en-CA" dirty="0"/>
          </a:p>
        </p:txBody>
      </p:sp>
      <p:sp>
        <p:nvSpPr>
          <p:cNvPr id="3" name="Content Placeholder 2"/>
          <p:cNvSpPr>
            <a:spLocks noGrp="1"/>
          </p:cNvSpPr>
          <p:nvPr>
            <p:ph idx="1"/>
          </p:nvPr>
        </p:nvSpPr>
        <p:spPr/>
        <p:txBody>
          <a:bodyPr/>
          <a:lstStyle/>
          <a:p>
            <a:pPr>
              <a:buFont typeface="Arial" charset="0"/>
              <a:buChar char="•"/>
              <a:defRPr/>
            </a:pPr>
            <a:r>
              <a:rPr lang="en-US" altLang="en-US" dirty="0"/>
              <a:t>What will be provided is a set of approaches that may be used to solve some types of problems.</a:t>
            </a:r>
          </a:p>
          <a:p>
            <a:pPr lvl="1">
              <a:buFont typeface="Arial" charset="0"/>
              <a:buChar char="–"/>
              <a:defRPr/>
            </a:pPr>
            <a:r>
              <a:rPr lang="en-US" altLang="en-US" dirty="0"/>
              <a:t>Afterwards you may be able to apply these techniques when faced with problems that you face in future.</a:t>
            </a:r>
          </a:p>
          <a:p>
            <a:pPr marL="342900" lvl="1" indent="0">
              <a:buFont typeface="Arial" charset="0"/>
              <a:buNone/>
              <a:defRPr/>
            </a:pPr>
            <a:r>
              <a:rPr lang="en-US" altLang="en-US" dirty="0"/>
              <a:t>OR</a:t>
            </a:r>
          </a:p>
          <a:p>
            <a:pPr lvl="1">
              <a:buFont typeface="Arial" charset="0"/>
              <a:buChar char="–"/>
              <a:defRPr/>
            </a:pPr>
            <a:r>
              <a:rPr lang="en-US" altLang="en-US" dirty="0"/>
              <a:t>You will be able to develop your own approaches.</a:t>
            </a:r>
          </a:p>
          <a:p>
            <a:endParaRPr lang="en-CA" dirty="0"/>
          </a:p>
        </p:txBody>
      </p:sp>
    </p:spTree>
    <p:extLst>
      <p:ext uri="{BB962C8B-B14F-4D97-AF65-F5344CB8AC3E}">
        <p14:creationId xmlns:p14="http://schemas.microsoft.com/office/powerpoint/2010/main" val="18257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How To Come With An Algorithm/Solution</a:t>
            </a:r>
          </a:p>
        </p:txBody>
      </p:sp>
      <p:sp>
        <p:nvSpPr>
          <p:cNvPr id="602115"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An algorithm is the series of steps (not necessarily linear!) that provide the solution to your problem.</a:t>
            </a:r>
          </a:p>
          <a:p>
            <a:r>
              <a:rPr lang="en-US" altLang="en-US" smtClean="0">
                <a:ea typeface="ＭＳ Ｐゴシック" panose="020B0600070205080204" pitchFamily="34" charset="-128"/>
              </a:rPr>
              <a:t>“</a:t>
            </a:r>
            <a:r>
              <a:rPr lang="en-US" altLang="en-US" b="1" smtClean="0">
                <a:ea typeface="ＭＳ Ｐゴシック" panose="020B0600070205080204" pitchFamily="34" charset="-128"/>
              </a:rPr>
              <a:t>Draw a picture</a:t>
            </a:r>
            <a:r>
              <a:rPr lang="en-US" altLang="en-US" smtClean="0">
                <a:ea typeface="ＭＳ Ｐゴシック" panose="020B0600070205080204" pitchFamily="34" charset="-128"/>
              </a:rPr>
              <a:t>”: If there is a physical analogy to the problem then try visualizing the problem using real world objects or scenarios.</a:t>
            </a: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p:txBody>
      </p:sp>
      <p:pic>
        <p:nvPicPr>
          <p:cNvPr id="62467" name="Picture 3" descr="C:\Users\tamj\AppData\Local\Microsoft\Windows\Temporary Internet Files\Content.IE5\628WU349\MC900299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14800"/>
            <a:ext cx="3078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7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304800"/>
            <a:ext cx="8229600" cy="1143000"/>
          </a:xfrm>
        </p:spPr>
        <p:txBody>
          <a:bodyPr/>
          <a:lstStyle/>
          <a:p>
            <a:r>
              <a:rPr lang="en-US" altLang="en-US" smtClean="0">
                <a:ea typeface="ＭＳ Ｐゴシック" panose="020B0600070205080204" pitchFamily="34" charset="-128"/>
              </a:rPr>
              <a:t>How To Come With An Algorithm/Solution (2)</a:t>
            </a:r>
          </a:p>
        </p:txBody>
      </p:sp>
      <p:sp>
        <p:nvSpPr>
          <p:cNvPr id="605187"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If the problem is more abstract (e.g., mathematical and no obvious physical model can be created) </a:t>
            </a:r>
          </a:p>
          <a:p>
            <a:pPr lvl="1"/>
            <a:r>
              <a:rPr lang="en-US" altLang="en-US" smtClean="0">
                <a:ea typeface="ＭＳ Ｐゴシック" panose="020B0600070205080204" pitchFamily="34" charset="-128"/>
              </a:rPr>
              <a:t>For simple problems this may not be an issue (you can immediately see the solution).</a:t>
            </a:r>
          </a:p>
          <a:p>
            <a:pPr lvl="1"/>
            <a:r>
              <a:rPr lang="en-US" altLang="en-US" smtClean="0">
                <a:ea typeface="ＭＳ Ｐゴシック" panose="020B0600070205080204" pitchFamily="34" charset="-128"/>
              </a:rPr>
              <a:t>For more complex problems you may be unable to come with the general solution for the program. </a:t>
            </a:r>
          </a:p>
          <a:p>
            <a:pPr lvl="1"/>
            <a:r>
              <a:rPr lang="en-US" altLang="en-US" b="1" smtClean="0">
                <a:ea typeface="ＭＳ Ｐゴシック" panose="020B0600070205080204" pitchFamily="34" charset="-128"/>
              </a:rPr>
              <a:t>Extrapolate the specific to the general</a:t>
            </a:r>
            <a:r>
              <a:rPr lang="en-US" altLang="en-US" smtClean="0">
                <a:ea typeface="ＭＳ Ｐゴシック" panose="020B0600070205080204" pitchFamily="34" charset="-128"/>
              </a:rPr>
              <a:t>: Try working out a solution for a particular example and see if that solution can be extended from that specific case to a more generalized formula. </a:t>
            </a:r>
          </a:p>
          <a:p>
            <a:pPr lvl="2"/>
            <a:r>
              <a:rPr lang="en-US" altLang="en-US" smtClean="0">
                <a:ea typeface="ＭＳ Ｐゴシック" panose="020B0600070205080204" pitchFamily="34" charset="-128"/>
              </a:rPr>
              <a:t>If you can’t get the general formula then try working out the solution to a few more specific examples.</a:t>
            </a:r>
          </a:p>
          <a:p>
            <a:pPr>
              <a:buFontTx/>
              <a:buNone/>
            </a:pPr>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009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ea typeface="ＭＳ Ｐゴシック" panose="020B0600070205080204" pitchFamily="34" charset="-128"/>
              </a:rPr>
              <a:t>Algorithm != Program Code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Although program code is an example of an algorithm not all algorithms must take the form of a computer program.</a:t>
            </a:r>
          </a:p>
          <a:p>
            <a:r>
              <a:rPr lang="en-US" altLang="en-US" smtClean="0">
                <a:ea typeface="ＭＳ Ｐゴシック" panose="020B0600070205080204" pitchFamily="34" charset="-128"/>
              </a:rPr>
              <a:t>Algorithms due include code but it can take other forms:</a:t>
            </a:r>
          </a:p>
          <a:p>
            <a:pPr lvl="1"/>
            <a:r>
              <a:rPr lang="en-US" altLang="en-US" smtClean="0">
                <a:ea typeface="ＭＳ Ｐゴシック" panose="020B0600070205080204" pitchFamily="34" charset="-128"/>
              </a:rPr>
              <a:t>Pseudo code</a:t>
            </a:r>
          </a:p>
          <a:p>
            <a:pPr lvl="1"/>
            <a:r>
              <a:rPr lang="en-US" altLang="en-US" smtClean="0">
                <a:ea typeface="ＭＳ Ｐゴシック" panose="020B0600070205080204" pitchFamily="34" charset="-128"/>
              </a:rPr>
              <a:t>Flowchart diagrams</a:t>
            </a:r>
          </a:p>
          <a:p>
            <a:r>
              <a:rPr lang="en-US" altLang="en-US" smtClean="0">
                <a:ea typeface="ＭＳ Ｐゴシック" panose="020B0600070205080204" pitchFamily="34" charset="-128"/>
              </a:rPr>
              <a:t>The advantage of specifying an algorithm in pseudo code or a diagram is that you don’t have worry about all the details of syntax.</a:t>
            </a:r>
          </a:p>
          <a:p>
            <a:pPr lvl="1"/>
            <a:r>
              <a:rPr lang="en-US" altLang="en-US" smtClean="0">
                <a:ea typeface="ＭＳ Ｐゴシック" panose="020B0600070205080204" pitchFamily="34" charset="-128"/>
              </a:rPr>
              <a:t>In the beginning you can focus on just one thing: finding answer to the problem rather than issues such as “How do I do this in Python?”…reduces complexity.</a:t>
            </a:r>
          </a:p>
          <a:p>
            <a:pPr lvl="1"/>
            <a:r>
              <a:rPr lang="en-US" altLang="en-US" smtClean="0">
                <a:ea typeface="ＭＳ Ｐゴシック" panose="020B0600070205080204" pitchFamily="34" charset="-128"/>
              </a:rPr>
              <a:t>Then when you have created a solution you can worry about issues such as syntax.</a:t>
            </a:r>
          </a:p>
          <a:p>
            <a:pPr lvl="1"/>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537610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1300"/>
            <a:ext cx="6477000" cy="944563"/>
          </a:xfrm>
        </p:spPr>
        <p:txBody>
          <a:bodyPr>
            <a:normAutofit fontScale="90000"/>
          </a:bodyPr>
          <a:lstStyle/>
          <a:p>
            <a:pPr>
              <a:defRPr/>
            </a:pPr>
            <a:r>
              <a:rPr lang="en-US" dirty="0" smtClean="0"/>
              <a:t>How To Find the Algorithm: Pseudo Code</a:t>
            </a:r>
            <a:endParaRPr lang="en-US" dirty="0"/>
          </a:p>
        </p:txBody>
      </p:sp>
      <p:sp>
        <p:nvSpPr>
          <p:cNvPr id="22531" name="TextBox 3"/>
          <p:cNvSpPr txBox="1">
            <a:spLocks noChangeArrowheads="1"/>
          </p:cNvSpPr>
          <p:nvPr/>
        </p:nvSpPr>
        <p:spPr bwMode="auto">
          <a:xfrm rot="1754350">
            <a:off x="7237818" y="518095"/>
            <a:ext cx="2362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solidFill>
                  <a:srgbClr val="FF0000"/>
                </a:solidFill>
                <a:cs typeface="Arial" panose="020B0604020202020204" pitchFamily="34" charset="0"/>
              </a:rPr>
              <a:t>May have already been covered this term: lecture</a:t>
            </a:r>
          </a:p>
        </p:txBody>
      </p:sp>
      <p:sp>
        <p:nvSpPr>
          <p:cNvPr id="22532" name="TextBox 4"/>
          <p:cNvSpPr txBox="1">
            <a:spLocks noChangeArrowheads="1"/>
          </p:cNvSpPr>
          <p:nvPr/>
        </p:nvSpPr>
        <p:spPr bwMode="auto">
          <a:xfrm rot="-1220879">
            <a:off x="-38100" y="251917"/>
            <a:ext cx="2362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smtClean="0">
                <a:solidFill>
                  <a:srgbClr val="FF0000"/>
                </a:solidFill>
                <a:cs typeface="Arial" panose="020B0604020202020204" pitchFamily="34" charset="0"/>
              </a:rPr>
              <a:t>May have already been </a:t>
            </a:r>
            <a:r>
              <a:rPr lang="en-US" altLang="en-US" sz="1800" b="1" dirty="0">
                <a:solidFill>
                  <a:srgbClr val="FF0000"/>
                </a:solidFill>
                <a:cs typeface="Arial" panose="020B0604020202020204" pitchFamily="34" charset="0"/>
              </a:rPr>
              <a:t>covered this term: lecture</a:t>
            </a:r>
          </a:p>
        </p:txBody>
      </p:sp>
      <p:sp>
        <p:nvSpPr>
          <p:cNvPr id="22533" name="TextBox 5"/>
          <p:cNvSpPr txBox="1">
            <a:spLocks noChangeArrowheads="1"/>
          </p:cNvSpPr>
          <p:nvPr/>
        </p:nvSpPr>
        <p:spPr bwMode="auto">
          <a:xfrm>
            <a:off x="2514600" y="1704975"/>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latin typeface="Comic Sans MS" panose="030F0702030302020204" pitchFamily="66" charset="0"/>
                <a:cs typeface="Arial" panose="020B0604020202020204" pitchFamily="34" charset="0"/>
              </a:rPr>
              <a:t>Pseudo code: validating birth</a:t>
            </a:r>
          </a:p>
        </p:txBody>
      </p:sp>
      <p:sp>
        <p:nvSpPr>
          <p:cNvPr id="22534" name="Rectangle 2"/>
          <p:cNvSpPr>
            <a:spLocks noChangeArrowheads="1"/>
          </p:cNvSpPr>
          <p:nvPr/>
        </p:nvSpPr>
        <p:spPr bwMode="auto">
          <a:xfrm>
            <a:off x="2239963" y="2228850"/>
            <a:ext cx="4572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800">
                <a:latin typeface="Comic Sans MS" panose="030F0702030302020204" pitchFamily="66" charset="0"/>
              </a:rPr>
              <a:t>While (month is not between 1 and 12)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month</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is one with 31 days) then</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31)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is one with 30 days) then </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30)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has 29 days) then</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29)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Show month and day of birth</a:t>
            </a:r>
          </a:p>
        </p:txBody>
      </p:sp>
    </p:spTree>
    <p:extLst>
      <p:ext uri="{BB962C8B-B14F-4D97-AF65-F5344CB8AC3E}">
        <p14:creationId xmlns:p14="http://schemas.microsoft.com/office/powerpoint/2010/main" val="1814797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ea typeface="ＭＳ Ｐゴシック" panose="020B0600070205080204" pitchFamily="34" charset="-128"/>
              </a:rPr>
              <a:t>Specifying Pseudo-Code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It can specified at different levels of detail (very general to very specific).</a:t>
            </a:r>
          </a:p>
          <a:p>
            <a:r>
              <a:rPr lang="en-US" altLang="en-US" smtClean="0">
                <a:ea typeface="ＭＳ Ｐゴシック" panose="020B0600070205080204" pitchFamily="34" charset="-128"/>
              </a:rPr>
              <a:t>There is not a hard and fast rule for the detail level.</a:t>
            </a:r>
          </a:p>
          <a:p>
            <a:r>
              <a:rPr lang="en-US" altLang="en-US" smtClean="0">
                <a:ea typeface="ＭＳ Ｐゴシック" panose="020B0600070205080204" pitchFamily="34" charset="-128"/>
              </a:rPr>
              <a:t>Guidelines:</a:t>
            </a:r>
          </a:p>
          <a:p>
            <a:pPr lvl="1"/>
            <a:r>
              <a:rPr lang="en-US" altLang="en-US" smtClean="0">
                <a:ea typeface="ＭＳ Ｐゴシック" panose="020B0600070205080204" pitchFamily="34" charset="-128"/>
              </a:rPr>
              <a:t>When creating pseudo code the level of detail must not be as specific as program code (otherwise issues like syntax can take over the problem-solving process).</a:t>
            </a:r>
          </a:p>
          <a:p>
            <a:pPr lvl="1"/>
            <a:r>
              <a:rPr lang="en-US" altLang="en-US" smtClean="0">
                <a:ea typeface="ＭＳ Ｐゴシック" panose="020B0600070205080204" pitchFamily="34" charset="-128"/>
              </a:rPr>
              <a:t>Yet pseudo code must provide enough detail so that you can eventually use it to write actual program code. </a:t>
            </a:r>
          </a:p>
        </p:txBody>
      </p:sp>
    </p:spTree>
    <p:extLst>
      <p:ext uri="{BB962C8B-B14F-4D97-AF65-F5344CB8AC3E}">
        <p14:creationId xmlns:p14="http://schemas.microsoft.com/office/powerpoint/2010/main" val="285702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24579" name="Rectangle 3"/>
          <p:cNvSpPr>
            <a:spLocks noGrp="1" noChangeArrowheads="1"/>
          </p:cNvSpPr>
          <p:nvPr>
            <p:ph type="body" idx="4294967295"/>
          </p:nvPr>
        </p:nvSpPr>
        <p:spPr/>
        <p:txBody>
          <a:bodyPr/>
          <a:lstStyle/>
          <a:p>
            <a:r>
              <a:rPr lang="en-US" altLang="en-US" smtClean="0">
                <a:latin typeface="Times New Roman" panose="02020603050405020304" pitchFamily="18" charset="0"/>
                <a:ea typeface="ＭＳ Ｐゴシック" panose="020B0600070205080204" pitchFamily="34" charset="-128"/>
              </a:rPr>
              <a:t>(</a:t>
            </a:r>
            <a:r>
              <a:rPr lang="en-US" altLang="en-US" smtClean="0">
                <a:ea typeface="ＭＳ Ｐゴシック" panose="020B0600070205080204" pitchFamily="34" charset="-128"/>
              </a:rPr>
              <a:t>Paraphrased from the book “Pascal: An introduction to the Art and Science of Programming” by Walter J. Savitch.</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601092" name="Text Box 4"/>
          <p:cNvSpPr txBox="1">
            <a:spLocks noChangeArrowheads="1"/>
          </p:cNvSpPr>
          <p:nvPr/>
        </p:nvSpPr>
        <p:spPr bwMode="auto">
          <a:xfrm>
            <a:off x="1066800" y="3048000"/>
            <a:ext cx="77851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Problem statement:</a:t>
            </a:r>
          </a:p>
          <a:p>
            <a:pPr>
              <a:spcBef>
                <a:spcPct val="50000"/>
              </a:spcBef>
              <a:buFontTx/>
              <a:buNone/>
            </a:pPr>
            <a:r>
              <a:rPr lang="en-US" altLang="en-US" sz="1800" dirty="0">
                <a:latin typeface="Arial" panose="020B0604020202020204" pitchFamily="34" charset="0"/>
              </a:rPr>
              <a:t>Design a program to make change. Given an amount of money, the program will indicate how many quarters, dimes and pennies are needed. The cashier is able to determine the change needed for values of a dollar or less.</a:t>
            </a:r>
          </a:p>
        </p:txBody>
      </p:sp>
      <p:sp>
        <p:nvSpPr>
          <p:cNvPr id="601093" name="Text Box 5"/>
          <p:cNvSpPr txBox="1">
            <a:spLocks noChangeArrowheads="1"/>
          </p:cNvSpPr>
          <p:nvPr/>
        </p:nvSpPr>
        <p:spPr bwMode="auto">
          <a:xfrm>
            <a:off x="1056190" y="4906169"/>
            <a:ext cx="73152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Actions that may be needed</a:t>
            </a:r>
            <a:r>
              <a:rPr lang="en-US" altLang="en-US" sz="1800" dirty="0">
                <a:latin typeface="Arial" panose="020B0604020202020204" pitchFamily="34" charset="0"/>
              </a:rPr>
              <a:t>:</a:t>
            </a:r>
          </a:p>
          <a:p>
            <a:pPr>
              <a:spcBef>
                <a:spcPct val="50000"/>
              </a:spcBef>
              <a:buFontTx/>
              <a:buChar char="•"/>
            </a:pPr>
            <a:r>
              <a:rPr lang="en-US" altLang="en-US" sz="1800" dirty="0">
                <a:latin typeface="Arial" panose="020B0604020202020204" pitchFamily="34" charset="0"/>
              </a:rPr>
              <a:t>Action 1: Prompting for the amount of money</a:t>
            </a:r>
          </a:p>
          <a:p>
            <a:pPr>
              <a:spcBef>
                <a:spcPct val="50000"/>
              </a:spcBef>
              <a:buFontTx/>
              <a:buChar char="•"/>
            </a:pPr>
            <a:r>
              <a:rPr lang="en-US" altLang="en-US" sz="1800" dirty="0">
                <a:latin typeface="Arial" panose="020B0604020202020204" pitchFamily="34" charset="0"/>
              </a:rPr>
              <a:t>Action 2: Computing the combination of coins needed to equal this amount</a:t>
            </a:r>
          </a:p>
          <a:p>
            <a:pPr>
              <a:spcBef>
                <a:spcPct val="50000"/>
              </a:spcBef>
              <a:buFontTx/>
              <a:buChar char="•"/>
            </a:pPr>
            <a:r>
              <a:rPr lang="en-US" altLang="en-US" sz="1800" dirty="0">
                <a:latin typeface="Arial" panose="020B0604020202020204" pitchFamily="34" charset="0"/>
              </a:rPr>
              <a:t>Action 3: Output: Display the number of coins needed</a:t>
            </a:r>
          </a:p>
        </p:txBody>
      </p:sp>
    </p:spTree>
    <p:extLst>
      <p:ext uri="{BB962C8B-B14F-4D97-AF65-F5344CB8AC3E}">
        <p14:creationId xmlns:p14="http://schemas.microsoft.com/office/powerpoint/2010/main" val="335341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dissolve">
                                      <p:cBhvr>
                                        <p:cTn id="7" dur="500"/>
                                        <p:tgtEl>
                                          <p:spTgt spid="601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1093">
                                            <p:txEl>
                                              <p:pRg st="0" end="0"/>
                                            </p:txEl>
                                          </p:spTgt>
                                        </p:tgtEl>
                                        <p:attrNameLst>
                                          <p:attrName>style.visibility</p:attrName>
                                        </p:attrNameLst>
                                      </p:cBhvr>
                                      <p:to>
                                        <p:strVal val="visible"/>
                                      </p:to>
                                    </p:set>
                                    <p:animEffect transition="in" filter="dissolve">
                                      <p:cBhvr>
                                        <p:cTn id="12" dur="500"/>
                                        <p:tgtEl>
                                          <p:spTgt spid="601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1093">
                                            <p:txEl>
                                              <p:pRg st="1" end="1"/>
                                            </p:txEl>
                                          </p:spTgt>
                                        </p:tgtEl>
                                        <p:attrNameLst>
                                          <p:attrName>style.visibility</p:attrName>
                                        </p:attrNameLst>
                                      </p:cBhvr>
                                      <p:to>
                                        <p:strVal val="visible"/>
                                      </p:to>
                                    </p:set>
                                    <p:animEffect transition="in" filter="dissolve">
                                      <p:cBhvr>
                                        <p:cTn id="17" dur="500"/>
                                        <p:tgtEl>
                                          <p:spTgt spid="6010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1093">
                                            <p:txEl>
                                              <p:pRg st="2" end="2"/>
                                            </p:txEl>
                                          </p:spTgt>
                                        </p:tgtEl>
                                        <p:attrNameLst>
                                          <p:attrName>style.visibility</p:attrName>
                                        </p:attrNameLst>
                                      </p:cBhvr>
                                      <p:to>
                                        <p:strVal val="visible"/>
                                      </p:to>
                                    </p:set>
                                    <p:animEffect transition="in" filter="dissolve">
                                      <p:cBhvr>
                                        <p:cTn id="22" dur="500"/>
                                        <p:tgtEl>
                                          <p:spTgt spid="6010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1093">
                                            <p:txEl>
                                              <p:pRg st="3" end="3"/>
                                            </p:txEl>
                                          </p:spTgt>
                                        </p:tgtEl>
                                        <p:attrNameLst>
                                          <p:attrName>style.visibility</p:attrName>
                                        </p:attrNameLst>
                                      </p:cBhvr>
                                      <p:to>
                                        <p:strVal val="visible"/>
                                      </p:to>
                                    </p:set>
                                    <p:animEffect transition="in" filter="dissolve">
                                      <p:cBhvr>
                                        <p:cTn id="27" dur="500"/>
                                        <p:tgtEl>
                                          <p:spTgt spid="601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p:bldP spid="60109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40703</TotalTime>
  <Words>2337</Words>
  <Application>Microsoft Office PowerPoint</Application>
  <PresentationFormat>On-screen Show (4:3)</PresentationFormat>
  <Paragraphs>148</Paragraphs>
  <Slides>21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MS PGothic</vt:lpstr>
      <vt:lpstr>Arial</vt:lpstr>
      <vt:lpstr>Calibri</vt:lpstr>
      <vt:lpstr>Comic Sans MS</vt:lpstr>
      <vt:lpstr>Consolas</vt:lpstr>
      <vt:lpstr>Symbol</vt:lpstr>
      <vt:lpstr>Times New Roman</vt:lpstr>
      <vt:lpstr>Office Theme</vt:lpstr>
      <vt:lpstr>Problem Solving</vt:lpstr>
      <vt:lpstr>Problem-Solving</vt:lpstr>
      <vt:lpstr>Problem-Solving (2)</vt:lpstr>
      <vt:lpstr>How To Come With An Algorithm/Solution</vt:lpstr>
      <vt:lpstr>How To Come With An Algorithm/Solution (2)</vt:lpstr>
      <vt:lpstr>Algorithm != Program Code</vt:lpstr>
      <vt:lpstr>How To Find the Algorithm: Pseudo Code</vt:lpstr>
      <vt:lpstr>Specifying Pseudo-Code</vt:lpstr>
      <vt:lpstr>Problem #1: Change Making</vt:lpstr>
      <vt:lpstr>Problem #1: Change Making</vt:lpstr>
      <vt:lpstr>Problem #1: Change Making</vt:lpstr>
      <vt:lpstr>Problem #2: Path Finding (“Chase Algorithm”)</vt:lpstr>
      <vt:lpstr>Problem #2: Path Finding (“Chase Algorithm”)</vt:lpstr>
      <vt:lpstr>Problem #2: Handout</vt:lpstr>
      <vt:lpstr>Problem #2: Students Do</vt:lpstr>
      <vt:lpstr>Problem #2: Hint</vt:lpstr>
      <vt:lpstr>Path Finding / Chase Algorithm: Real Life</vt:lpstr>
      <vt:lpstr>Problem Solving: Final Hint</vt:lpstr>
      <vt:lpstr>Detail Level Required: Example</vt:lpstr>
      <vt:lpstr>Specifying Details: Example</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dc:title>
  <dc:creator>James Tam</dc:creator>
  <cp:lastModifiedBy>James Tam</cp:lastModifiedBy>
  <cp:revision>849</cp:revision>
  <dcterms:created xsi:type="dcterms:W3CDTF">2013-08-26T22:54:00Z</dcterms:created>
  <dcterms:modified xsi:type="dcterms:W3CDTF">2021-02-26T02:09:18Z</dcterms:modified>
</cp:coreProperties>
</file>