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4" r:id="rId31"/>
    <p:sldId id="275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/>
  </p:cmAuthor>
  <p:cmAuthor id="2" name="sysman" initials="s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FFFFFF"/>
    <a:srgbClr val="00FFFF"/>
    <a:srgbClr val="808000"/>
    <a:srgbClr val="FFFFCC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5" autoAdjust="0"/>
    <p:restoredTop sz="82477" autoAdjust="0"/>
  </p:normalViewPr>
  <p:slideViewPr>
    <p:cSldViewPr snapToGrid="0">
      <p:cViewPr varScale="1">
        <p:scale>
          <a:sx n="87" d="100"/>
          <a:sy n="87" d="100"/>
        </p:scale>
        <p:origin x="10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846" y="185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Advanced Java concepts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508" indent="-284709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07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869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05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1936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7823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3710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97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C6F899-0A01-48B3-B30A-BC138B93CDED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62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The</a:t>
            </a:r>
            <a:r>
              <a:rPr lang="en-US" baseline="0" dirty="0" smtClean="0"/>
              <a:t> local ‘x’ is useful for illustrating locals: ‘x’, fred, barney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Can’t access ‘x’ inside setAge nor can fred and barney be accessed. The this.age allows us to access the local fred’s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79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49325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en-US" dirty="0" smtClean="0"/>
              <a:t>Barney best friend is Fred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0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0888" y="1676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sz="4800" dirty="0"/>
              <a:t>Advanced Java Programming</a:t>
            </a:r>
            <a:endParaRPr lang="en-US" altLang="en-US" sz="4800" dirty="0" smtClean="0">
              <a:latin typeface="+mn-lt"/>
            </a:endParaRP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1252538" y="3884613"/>
            <a:ext cx="6769100" cy="186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en-US" b="0" dirty="0" smtClean="0">
                <a:latin typeface="Arial" panose="020B0604020202020204" pitchFamily="34" charset="0"/>
              </a:rPr>
              <a:t>Part </a:t>
            </a:r>
            <a:r>
              <a:rPr lang="en-US" altLang="en-US" dirty="0">
                <a:latin typeface="Arial" panose="020B0604020202020204" pitchFamily="34" charset="0"/>
              </a:rPr>
              <a:t>5</a:t>
            </a:r>
            <a:r>
              <a:rPr lang="en-US" altLang="en-US" b="0" dirty="0" smtClean="0">
                <a:latin typeface="Arial" panose="020B0604020202020204" pitchFamily="34" charset="0"/>
              </a:rPr>
              <a:t>: The </a:t>
            </a:r>
            <a:r>
              <a:rPr lang="en-US" altLang="en-US" b="0" dirty="0" smtClean="0">
                <a:latin typeface="Consolas" panose="020B0609020204030204" pitchFamily="49" charset="0"/>
              </a:rPr>
              <a:t>thi</a:t>
            </a:r>
            <a:r>
              <a:rPr lang="en-US" altLang="en-US" dirty="0" smtClean="0">
                <a:latin typeface="Consolas" panose="020B0609020204030204" pitchFamily="49" charset="0"/>
              </a:rPr>
              <a:t>s</a:t>
            </a:r>
            <a:r>
              <a:rPr lang="en-US" altLang="en-US" dirty="0" smtClean="0">
                <a:latin typeface="Arial" panose="020B0604020202020204" pitchFamily="34" charset="0"/>
              </a:rPr>
              <a:t> reference and the </a:t>
            </a:r>
            <a:r>
              <a:rPr lang="en-US" altLang="en-US" dirty="0" smtClean="0">
                <a:latin typeface="Consolas" panose="020B0609020204030204" pitchFamily="49" charset="0"/>
              </a:rPr>
              <a:t>this()</a:t>
            </a:r>
            <a:r>
              <a:rPr lang="en-US" altLang="en-US" dirty="0" smtClean="0">
                <a:cs typeface="Calibri" panose="020F0502020204030204" pitchFamily="34" charset="0"/>
              </a:rPr>
              <a:t> </a:t>
            </a:r>
            <a:r>
              <a:rPr lang="en-US" altLang="en-US" dirty="0" smtClean="0">
                <a:latin typeface="Arial" panose="020B0604020202020204" pitchFamily="34" charset="0"/>
              </a:rPr>
              <a:t>method. Useful </a:t>
            </a:r>
            <a:r>
              <a:rPr lang="en-US" altLang="en-US" b="0" dirty="0" smtClean="0">
                <a:latin typeface="Arial" panose="020B0604020202020204" pitchFamily="34" charset="0"/>
              </a:rPr>
              <a:t>methods to define for your classes: </a:t>
            </a:r>
            <a:r>
              <a:rPr lang="en-US" altLang="en-US" b="0" dirty="0" smtClean="0">
                <a:latin typeface="Consolas" panose="020B0609020204030204" pitchFamily="49" charset="0"/>
              </a:rPr>
              <a:t>toString()</a:t>
            </a:r>
            <a:r>
              <a:rPr lang="en-US" altLang="en-US" b="0" dirty="0" smtClean="0">
                <a:cs typeface="Calibri" panose="020F0502020204030204" pitchFamily="34" charset="0"/>
              </a:rPr>
              <a:t>,</a:t>
            </a:r>
            <a:r>
              <a:rPr lang="en-US" altLang="en-US" b="0" dirty="0" smtClean="0">
                <a:latin typeface="Consolas" panose="020B0609020204030204" pitchFamily="49" charset="0"/>
              </a:rPr>
              <a:t> equals()</a:t>
            </a:r>
            <a:endParaRPr lang="en-US" altLang="en-US" b="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CA" dirty="0" smtClean="0"/>
              <a:t>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aPerson = new Person();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aPerson.show();</a:t>
            </a:r>
          </a:p>
          <a:p>
            <a:pPr marL="0" indent="0">
              <a:buNone/>
            </a:pP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aPerson = new Person(99);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aPerson.show();</a:t>
            </a:r>
          </a:p>
          <a:p>
            <a:pPr marL="0" indent="0">
              <a:buNone/>
            </a:pP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aPerson = new Person("Bob");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aPerson.show();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4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Class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CA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int age;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String name;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Person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age = -1;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name = "none";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Person(int anAge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this()</a:t>
            </a: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age = anAge;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4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Class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CA" dirty="0" smtClean="0">
                <a:cs typeface="Consolas" panose="020B0609020204030204" pitchFamily="49" charset="0"/>
              </a:rPr>
              <a:t>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Person(String aName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this();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name = aName;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show()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System.out.println(age + " " + name);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83535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Displaying State: Evaluating The Previous Program</a:t>
            </a:r>
            <a:endParaRPr lang="en-CA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void show()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System.out.println(age + " " + name);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323574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Displaying The Current State Of Objects</a:t>
            </a:r>
            <a:endParaRPr lang="en-CA" altLang="en-US" sz="3200" dirty="0" smtClean="0"/>
          </a:p>
        </p:txBody>
      </p:sp>
      <p:sp>
        <p:nvSpPr>
          <p:cNvPr id="1710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The </a:t>
            </a:r>
            <a:r>
              <a:rPr lang="en-US" altLang="en-US" sz="2400" dirty="0" smtClean="0">
                <a:latin typeface="Consolas" panose="020B0609020204030204" pitchFamily="49" charset="0"/>
              </a:rPr>
              <a:t>toString()</a:t>
            </a:r>
            <a:r>
              <a:rPr lang="en-US" altLang="en-US" sz="2400" dirty="0" smtClean="0"/>
              <a:t> method </a:t>
            </a:r>
            <a:r>
              <a:rPr lang="en-US" altLang="en-US" dirty="0" smtClean="0"/>
              <a:t>provides information about </a:t>
            </a:r>
            <a:r>
              <a:rPr lang="en-US" altLang="en-US" sz="2400" dirty="0" smtClean="0"/>
              <a:t>the state of a particular object (contents of important attributes).</a:t>
            </a:r>
          </a:p>
          <a:p>
            <a:pPr lvl="1"/>
            <a:r>
              <a:rPr lang="en-US" altLang="en-US" sz="2000" dirty="0" smtClean="0"/>
              <a:t>Returns a string representation of the state (current value of variabl</a:t>
            </a:r>
            <a:r>
              <a:rPr lang="en-US" altLang="en-US" dirty="0" smtClean="0"/>
              <a:t>e attributes and any other relevant information).</a:t>
            </a:r>
            <a:endParaRPr lang="en-US" altLang="en-US" sz="2000" dirty="0" smtClean="0"/>
          </a:p>
          <a:p>
            <a:r>
              <a:rPr lang="en-US" altLang="en-US" sz="2800" dirty="0" smtClean="0"/>
              <a:t>It‘s automatically be called whenever a reference to an object is passed as a parameter to “</a:t>
            </a:r>
            <a:r>
              <a:rPr lang="en-US" altLang="en-US" dirty="0" smtClean="0">
                <a:latin typeface="Consolas" panose="020B0609020204030204" pitchFamily="49" charset="0"/>
              </a:rPr>
              <a:t>print()/println()</a:t>
            </a:r>
            <a:r>
              <a:rPr lang="en-US" altLang="en-US" sz="2800" dirty="0" smtClean="0"/>
              <a:t>”.</a:t>
            </a:r>
          </a:p>
          <a:p>
            <a:pPr marL="225425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E.g. class Person { … }</a:t>
            </a:r>
          </a:p>
          <a:p>
            <a:pPr marL="225425" lvl="1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…</a:t>
            </a:r>
          </a:p>
          <a:p>
            <a:pPr marL="225425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Person p = new Person();</a:t>
            </a:r>
          </a:p>
          <a:p>
            <a:pPr marL="225425" lvl="1" indent="0"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//The following instructions are equivalent</a:t>
            </a:r>
          </a:p>
          <a:p>
            <a:pPr marL="225425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…println(p);</a:t>
            </a:r>
          </a:p>
          <a:p>
            <a:pPr marL="225425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…println(p.toString());</a:t>
            </a:r>
          </a:p>
          <a:p>
            <a:endParaRPr lang="en-CA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3497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>
                <a:latin typeface="Consolas" panose="020B0609020204030204" pitchFamily="49" charset="0"/>
              </a:rPr>
              <a:t>toString()</a:t>
            </a:r>
            <a:r>
              <a:rPr lang="en-CA" altLang="en-US" sz="3200" dirty="0" smtClean="0"/>
              <a:t> Example</a:t>
            </a:r>
          </a:p>
        </p:txBody>
      </p:sp>
      <p:sp>
        <p:nvSpPr>
          <p:cNvPr id="1167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dirty="0"/>
              <a:t>Name of the folder containing the complete example </a:t>
            </a:r>
            <a:r>
              <a:rPr lang="en-CA" altLang="en-US" sz="2400" dirty="0" smtClean="0"/>
              <a:t>:</a:t>
            </a:r>
            <a:r>
              <a:rPr lang="en-CA" altLang="en-US" dirty="0"/>
              <a:t> </a:t>
            </a:r>
            <a:r>
              <a:rPr lang="en-CA" altLang="en-US" dirty="0" smtClean="0">
                <a:latin typeface="Consolas" panose="020B0609020204030204" pitchFamily="49" charset="0"/>
              </a:rPr>
              <a:t>12toString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4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</a:rPr>
              <a:t>Person</a:t>
            </a:r>
          </a:p>
        </p:txBody>
      </p:sp>
      <p:sp>
        <p:nvSpPr>
          <p:cNvPr id="1177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public class Person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private int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private int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private String name;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Person(String name, int height, int weight)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this.name = name;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this.height =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this.weight =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19311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</a:rPr>
              <a:t>Person (2)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String getName()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return(name);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int getHeight()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return(height);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int getWeight()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return(weight);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5500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</a:rPr>
              <a:t>Person (3)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String toString()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 = "Name: " + name + "\t";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 = s + "Height: " + height + "\t";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 = s + "Weight: " + weight + "\t";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return(s);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The </a:t>
            </a:r>
            <a:r>
              <a:rPr lang="en-CA" altLang="en-US" dirty="0">
                <a:latin typeface="Consolas" panose="020B0609020204030204" pitchFamily="49" charset="0"/>
              </a:rPr>
              <a:t>Driver</a:t>
            </a:r>
            <a:r>
              <a:rPr lang="en-CA" altLang="en-US" dirty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public static void main(String [] args)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    Person jim = new Person("Jim",69,160);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    System.out.println("Attributes via accessors</a:t>
            </a:r>
            <a:r>
              <a:rPr lang="en-CA" altLang="en-US" sz="1800" dirty="0" smtClean="0">
                <a:latin typeface="Consolas" panose="020B0609020204030204" pitchFamily="49" charset="0"/>
              </a:rPr>
              <a:t>()");</a:t>
            </a:r>
            <a:endParaRPr lang="en-CA" altLang="en-US" sz="1800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    System.out.println("\t" + jim.getName() + " " +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                        jim.getHeight() +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                       " " + jim.getWeight());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    System.out.println("</a:t>
            </a:r>
            <a:r>
              <a:rPr lang="en-CA" altLang="en-US" sz="1800" dirty="0" smtClean="0">
                <a:latin typeface="Consolas" panose="020B0609020204030204" pitchFamily="49" charset="0"/>
              </a:rPr>
              <a:t>Attributes </a:t>
            </a:r>
            <a:r>
              <a:rPr lang="en-CA" altLang="en-US" sz="1800" dirty="0">
                <a:latin typeface="Consolas" panose="020B0609020204030204" pitchFamily="49" charset="0"/>
              </a:rPr>
              <a:t>via toString()");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    System.out.println(jim);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  <a:p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" r="41101" b="55463"/>
          <a:stretch/>
        </p:blipFill>
        <p:spPr bwMode="auto">
          <a:xfrm>
            <a:off x="3915783" y="3792537"/>
            <a:ext cx="4249271" cy="43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" t="39914"/>
          <a:stretch/>
        </p:blipFill>
        <p:spPr bwMode="auto">
          <a:xfrm>
            <a:off x="1906972" y="5411433"/>
            <a:ext cx="7237028" cy="59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938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Self Reference: The ‘</a:t>
            </a:r>
            <a:r>
              <a:rPr lang="en-US" altLang="en-US" sz="3200" dirty="0" smtClean="0">
                <a:latin typeface="Consolas" panose="020B0609020204030204" pitchFamily="49" charset="0"/>
              </a:rPr>
              <a:t>This</a:t>
            </a:r>
            <a:r>
              <a:rPr lang="en-US" altLang="en-US" sz="3200" dirty="0" smtClean="0"/>
              <a:t>’ Reference</a:t>
            </a:r>
            <a:endParaRPr lang="en-CA" altLang="en-US" sz="3200" dirty="0" smtClean="0"/>
          </a:p>
        </p:txBody>
      </p:sp>
      <p:sp>
        <p:nvSpPr>
          <p:cNvPr id="1433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b="1" dirty="0"/>
              <a:t>New </a:t>
            </a:r>
            <a:r>
              <a:rPr lang="en-US" altLang="en-US" sz="1800" b="1" dirty="0" smtClean="0"/>
              <a:t>term, this reference</a:t>
            </a:r>
            <a:r>
              <a:rPr lang="en-US" altLang="en-US" sz="1800" dirty="0" smtClean="0"/>
              <a:t>: A </a:t>
            </a:r>
            <a:r>
              <a:rPr lang="en-US" altLang="en-US" sz="1800" dirty="0"/>
              <a:t>reference to the object (called the “</a:t>
            </a:r>
            <a:r>
              <a:rPr lang="en-US" altLang="en-US" sz="1800" dirty="0">
                <a:latin typeface="Consolas" panose="020B0609020204030204" pitchFamily="49" charset="0"/>
              </a:rPr>
              <a:t>this</a:t>
            </a:r>
            <a:r>
              <a:rPr lang="en-US" altLang="en-US" sz="1800" dirty="0"/>
              <a:t>” reference)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From every (non-static) method of an object there exists a reference to the object (called the “</a:t>
            </a:r>
            <a:r>
              <a:rPr lang="en-US" altLang="en-US" sz="1800" dirty="0" smtClean="0">
                <a:latin typeface="Consolas" panose="020B0609020204030204" pitchFamily="49" charset="0"/>
              </a:rPr>
              <a:t>this</a:t>
            </a:r>
            <a:r>
              <a:rPr lang="en-US" altLang="en-US" sz="1800" dirty="0" smtClean="0"/>
              <a:t>” reference) </a:t>
            </a:r>
            <a:r>
              <a:rPr lang="en-US" altLang="en-US" sz="1800" baseline="30000" dirty="0" smtClean="0"/>
              <a:t>1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000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main(String args [])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int x;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Person fred = new Person();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Person barney = new Person();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fred.setAge(35);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public class Person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     private int age;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     public void setAge(int anAge)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   age = anAge;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    }	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b="1" dirty="0" smtClean="0">
                <a:latin typeface="Consolas" panose="020B0609020204030204" pitchFamily="49" charset="0"/>
              </a:rPr>
              <a:t>		      ...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}</a:t>
            </a:r>
            <a:endParaRPr lang="en-CA" altLang="en-US" sz="1600" dirty="0" smtClean="0">
              <a:latin typeface="Consolas" panose="020B0609020204030204" pitchFamily="49" charset="0"/>
            </a:endParaRPr>
          </a:p>
        </p:txBody>
      </p:sp>
      <p:sp>
        <p:nvSpPr>
          <p:cNvPr id="143364" name="TextBox 1"/>
          <p:cNvSpPr txBox="1">
            <a:spLocks noChangeArrowheads="1"/>
          </p:cNvSpPr>
          <p:nvPr/>
        </p:nvSpPr>
        <p:spPr bwMode="auto">
          <a:xfrm>
            <a:off x="229369" y="6404686"/>
            <a:ext cx="77851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baseline="30000" dirty="0">
                <a:latin typeface="Arial" panose="020B0604020202020204" pitchFamily="34" charset="0"/>
              </a:rPr>
              <a:t>1 Similar to the ‘</a:t>
            </a:r>
            <a:r>
              <a:rPr lang="en-US" altLang="en-US" sz="1800" b="0" baseline="30000" dirty="0">
                <a:latin typeface="Consolas" panose="020B0609020204030204" pitchFamily="49" charset="0"/>
              </a:rPr>
              <a:t>self</a:t>
            </a:r>
            <a:r>
              <a:rPr lang="en-US" altLang="en-US" sz="1800" b="0" baseline="30000" dirty="0">
                <a:latin typeface="Arial" panose="020B0604020202020204" pitchFamily="34" charset="0"/>
              </a:rPr>
              <a:t>’ keyword of Python except that ‘</a:t>
            </a:r>
            <a:r>
              <a:rPr lang="en-US" altLang="en-US" sz="1800" b="0" baseline="30000" dirty="0">
                <a:latin typeface="Consolas" panose="020B0609020204030204" pitchFamily="49" charset="0"/>
              </a:rPr>
              <a:t>this</a:t>
            </a:r>
            <a:r>
              <a:rPr lang="en-US" altLang="en-US" sz="1800" b="0" baseline="30000" dirty="0">
                <a:latin typeface="Arial" panose="020B0604020202020204" pitchFamily="34" charset="0"/>
              </a:rPr>
              <a:t>’ is a syntactically enforced</a:t>
            </a:r>
            <a:r>
              <a:rPr lang="en-US" altLang="en-US" sz="1800" b="0" dirty="0">
                <a:latin typeface="Arial" panose="020B0604020202020204" pitchFamily="34" charset="0"/>
              </a:rPr>
              <a:t> </a:t>
            </a:r>
            <a:r>
              <a:rPr lang="en-US" altLang="en-US" sz="1800" b="0" baseline="30000" dirty="0" smtClean="0">
                <a:latin typeface="Arial" panose="020B0604020202020204" pitchFamily="34" charset="0"/>
              </a:rPr>
              <a:t>name</a:t>
            </a:r>
            <a:r>
              <a:rPr lang="en-US" altLang="en-US" sz="1800" baseline="30000" dirty="0">
                <a:latin typeface="Arial" panose="020B0604020202020204" pitchFamily="34" charset="0"/>
              </a:rPr>
              <a:t> </a:t>
            </a:r>
            <a:r>
              <a:rPr lang="en-US" altLang="en-US" sz="1800" baseline="30000" dirty="0" smtClean="0">
                <a:latin typeface="Arial" panose="020B0604020202020204" pitchFamily="34" charset="0"/>
              </a:rPr>
              <a:t>(can’t use another name).</a:t>
            </a:r>
            <a:endParaRPr lang="en-US" altLang="en-US" sz="1800" b="0" baseline="30000" dirty="0">
              <a:latin typeface="Arial" panose="020B0604020202020204" pitchFamily="34" charset="0"/>
            </a:endParaRPr>
          </a:p>
        </p:txBody>
      </p:sp>
      <p:grpSp>
        <p:nvGrpSpPr>
          <p:cNvPr id="143370" name="Group 10"/>
          <p:cNvGrpSpPr>
            <a:grpSpLocks/>
          </p:cNvGrpSpPr>
          <p:nvPr/>
        </p:nvGrpSpPr>
        <p:grpSpPr bwMode="auto">
          <a:xfrm>
            <a:off x="4301356" y="4737265"/>
            <a:ext cx="4562475" cy="1739900"/>
            <a:chOff x="2496" y="2882"/>
            <a:chExt cx="2874" cy="1096"/>
          </a:xfrm>
        </p:grpSpPr>
        <p:sp>
          <p:nvSpPr>
            <p:cNvPr id="89097" name="Line 5"/>
            <p:cNvSpPr>
              <a:spLocks noChangeShapeType="1"/>
            </p:cNvSpPr>
            <p:nvPr/>
          </p:nvSpPr>
          <p:spPr bwMode="auto">
            <a:xfrm flipH="1" flipV="1">
              <a:off x="2496" y="2928"/>
              <a:ext cx="515" cy="66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 dirty="0"/>
            </a:p>
          </p:txBody>
        </p:sp>
        <p:sp>
          <p:nvSpPr>
            <p:cNvPr id="89098" name="Text Box 6"/>
            <p:cNvSpPr txBox="1">
              <a:spLocks noChangeArrowheads="1"/>
            </p:cNvSpPr>
            <p:nvPr/>
          </p:nvSpPr>
          <p:spPr bwMode="auto">
            <a:xfrm>
              <a:off x="2970" y="2882"/>
              <a:ext cx="2400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The ‘</a:t>
              </a:r>
              <a:r>
                <a:rPr lang="en-CA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this</a:t>
              </a:r>
              <a:r>
                <a:rPr lang="en-CA" altLang="en-US" sz="1800" b="1" dirty="0">
                  <a:solidFill>
                    <a:srgbClr val="FF0000"/>
                  </a:solidFill>
                </a:rPr>
                <a:t>’ reference is implicitly passed as a parameter to all non-static methods. One use of ‘</a:t>
              </a:r>
              <a:r>
                <a:rPr lang="en-CA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this</a:t>
              </a:r>
              <a:r>
                <a:rPr lang="en-CA" altLang="en-US" sz="1800" b="1" dirty="0">
                  <a:solidFill>
                    <a:srgbClr val="FF0000"/>
                  </a:solidFill>
                </a:rPr>
                <a:t>’ is to distinguish which object’s method is being invoked (in this case Fred vs. Barney)</a:t>
              </a:r>
            </a:p>
          </p:txBody>
        </p:sp>
      </p:grpSp>
      <p:grpSp>
        <p:nvGrpSpPr>
          <p:cNvPr id="143371" name="Group 11"/>
          <p:cNvGrpSpPr>
            <a:grpSpLocks/>
          </p:cNvGrpSpPr>
          <p:nvPr/>
        </p:nvGrpSpPr>
        <p:grpSpPr bwMode="auto">
          <a:xfrm>
            <a:off x="2691048" y="2050857"/>
            <a:ext cx="6324600" cy="1465263"/>
            <a:chOff x="864" y="1218"/>
            <a:chExt cx="3984" cy="923"/>
          </a:xfrm>
        </p:grpSpPr>
        <p:sp>
          <p:nvSpPr>
            <p:cNvPr id="89095" name="Line 7"/>
            <p:cNvSpPr>
              <a:spLocks noChangeShapeType="1"/>
            </p:cNvSpPr>
            <p:nvPr/>
          </p:nvSpPr>
          <p:spPr bwMode="auto">
            <a:xfrm flipH="1">
              <a:off x="864" y="1816"/>
              <a:ext cx="1529" cy="2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 dirty="0"/>
            </a:p>
          </p:txBody>
        </p:sp>
        <p:sp>
          <p:nvSpPr>
            <p:cNvPr id="89096" name="Text Box 8"/>
            <p:cNvSpPr txBox="1">
              <a:spLocks noChangeArrowheads="1"/>
            </p:cNvSpPr>
            <p:nvPr/>
          </p:nvSpPr>
          <p:spPr bwMode="auto">
            <a:xfrm>
              <a:off x="2352" y="1218"/>
              <a:ext cx="2496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This is one reason why methods must be invoked via a reference name (the contents of the reference ‘fred’ will be copied into the ‘</a:t>
              </a:r>
              <a:r>
                <a:rPr lang="en-CA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this</a:t>
              </a:r>
              <a:r>
                <a:rPr lang="en-CA" altLang="en-US" sz="1800" b="1" dirty="0">
                  <a:solidFill>
                    <a:srgbClr val="FF0000"/>
                  </a:solidFill>
                </a:rPr>
                <a:t>’ reference </a:t>
              </a:r>
              <a:r>
                <a:rPr lang="en-CA" altLang="en-US" sz="1800" b="1" dirty="0" smtClean="0">
                  <a:solidFill>
                    <a:srgbClr val="FF0000"/>
                  </a:solidFill>
                </a:rPr>
                <a:t>(both </a:t>
              </a:r>
              <a:r>
                <a:rPr lang="en-CA" altLang="en-US" sz="1800" b="1" dirty="0">
                  <a:solidFill>
                    <a:srgbClr val="FF0000"/>
                  </a:solidFill>
                </a:rPr>
                <a:t>point to the ‘Fred’ object).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680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Comparing Objects</a:t>
            </a:r>
          </a:p>
        </p:txBody>
      </p:sp>
      <p:sp>
        <p:nvSpPr>
          <p:cNvPr id="1781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Recall from the discussion of parameter passing (pass by reference) that a reference contains the address of an object or array.</a:t>
            </a:r>
          </a:p>
          <a:p>
            <a:r>
              <a:rPr lang="en-CA" altLang="en-US" sz="2400" dirty="0" smtClean="0"/>
              <a:t>Using the comparison operator on the references ‘</a:t>
            </a:r>
            <a:r>
              <a:rPr lang="en-CA" altLang="en-US" sz="2400" dirty="0" smtClean="0">
                <a:latin typeface="Consolas" panose="020B0609020204030204" pitchFamily="49" charset="0"/>
              </a:rPr>
              <a:t>==</a:t>
            </a:r>
            <a:r>
              <a:rPr lang="en-CA" altLang="en-US" sz="2400" dirty="0" smtClean="0"/>
              <a:t>‘ will only determine if the address (and not data) is the same.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Person p1 = new Person(12);</a:t>
            </a:r>
          </a:p>
          <a:p>
            <a:pPr lvl="1"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Person p2 = </a:t>
            </a:r>
            <a:r>
              <a:rPr lang="en-CA" altLang="en-US" sz="1800" dirty="0">
                <a:latin typeface="Consolas" panose="020B0609020204030204" pitchFamily="49" charset="0"/>
              </a:rPr>
              <a:t>new Person(12</a:t>
            </a:r>
            <a:r>
              <a:rPr lang="en-CA" altLang="en-US" sz="1800" dirty="0" smtClean="0">
                <a:latin typeface="Consolas" panose="020B0609020204030204" pitchFamily="49" charset="0"/>
              </a:rPr>
              <a:t>);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if (p1 == p2)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grpSp>
        <p:nvGrpSpPr>
          <p:cNvPr id="178195" name="Group 19"/>
          <p:cNvGrpSpPr>
            <a:grpSpLocks/>
          </p:cNvGrpSpPr>
          <p:nvPr/>
        </p:nvGrpSpPr>
        <p:grpSpPr bwMode="auto">
          <a:xfrm>
            <a:off x="5105400" y="3733800"/>
            <a:ext cx="3810000" cy="762000"/>
            <a:chOff x="3216" y="2352"/>
            <a:chExt cx="2400" cy="480"/>
          </a:xfrm>
        </p:grpSpPr>
        <p:sp>
          <p:nvSpPr>
            <p:cNvPr id="121868" name="Text Box 4"/>
            <p:cNvSpPr txBox="1">
              <a:spLocks noChangeArrowheads="1"/>
            </p:cNvSpPr>
            <p:nvPr/>
          </p:nvSpPr>
          <p:spPr bwMode="auto">
            <a:xfrm>
              <a:off x="3216" y="2496"/>
              <a:ext cx="31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 dirty="0" smtClean="0">
                  <a:latin typeface="Arial" panose="020B0604020202020204" pitchFamily="34" charset="0"/>
                </a:rPr>
                <a:t>p1</a:t>
              </a:r>
              <a:endParaRPr lang="en-US" altLang="en-US" sz="1600" b="0" dirty="0">
                <a:latin typeface="Arial" panose="020B0604020202020204" pitchFamily="34" charset="0"/>
              </a:endParaRPr>
            </a:p>
          </p:txBody>
        </p:sp>
        <p:sp>
          <p:nvSpPr>
            <p:cNvPr id="121869" name="Rectangle 5"/>
            <p:cNvSpPr>
              <a:spLocks noChangeArrowheads="1"/>
            </p:cNvSpPr>
            <p:nvPr/>
          </p:nvSpPr>
          <p:spPr bwMode="auto">
            <a:xfrm>
              <a:off x="3456" y="2496"/>
              <a:ext cx="275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121870" name="Oval 6"/>
            <p:cNvSpPr>
              <a:spLocks noChangeArrowheads="1"/>
            </p:cNvSpPr>
            <p:nvPr/>
          </p:nvSpPr>
          <p:spPr bwMode="auto">
            <a:xfrm>
              <a:off x="3504" y="2544"/>
              <a:ext cx="174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121871" name="Line 7"/>
            <p:cNvSpPr>
              <a:spLocks noChangeShapeType="1"/>
            </p:cNvSpPr>
            <p:nvPr/>
          </p:nvSpPr>
          <p:spPr bwMode="auto">
            <a:xfrm>
              <a:off x="3648" y="259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21872" name="Text Box 11"/>
            <p:cNvSpPr txBox="1">
              <a:spLocks noChangeArrowheads="1"/>
            </p:cNvSpPr>
            <p:nvPr/>
          </p:nvSpPr>
          <p:spPr bwMode="auto">
            <a:xfrm>
              <a:off x="4560" y="2352"/>
              <a:ext cx="1056" cy="48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 dirty="0" smtClean="0">
                  <a:latin typeface="Arial" panose="020B0604020202020204" pitchFamily="34" charset="0"/>
                </a:rPr>
                <a:t>Person </a:t>
              </a:r>
              <a:r>
                <a:rPr lang="en-US" altLang="en-US" sz="1400" b="0" dirty="0">
                  <a:latin typeface="Arial" panose="020B0604020202020204" pitchFamily="34" charset="0"/>
                </a:rPr>
                <a:t>object</a:t>
              </a:r>
            </a:p>
          </p:txBody>
        </p:sp>
        <p:sp>
          <p:nvSpPr>
            <p:cNvPr id="121873" name="Rectangle 12"/>
            <p:cNvSpPr>
              <a:spLocks noChangeArrowheads="1"/>
            </p:cNvSpPr>
            <p:nvPr/>
          </p:nvSpPr>
          <p:spPr bwMode="auto">
            <a:xfrm>
              <a:off x="4656" y="2592"/>
              <a:ext cx="546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 dirty="0" smtClean="0">
                  <a:latin typeface="Arial" panose="020B0604020202020204" pitchFamily="34" charset="0"/>
                </a:rPr>
                <a:t>Age = 12</a:t>
              </a:r>
              <a:endParaRPr lang="en-US" altLang="en-US" sz="1600" b="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78196" name="Group 20"/>
          <p:cNvGrpSpPr>
            <a:grpSpLocks/>
          </p:cNvGrpSpPr>
          <p:nvPr/>
        </p:nvGrpSpPr>
        <p:grpSpPr bwMode="auto">
          <a:xfrm>
            <a:off x="5105400" y="4800600"/>
            <a:ext cx="3810000" cy="762000"/>
            <a:chOff x="3216" y="3024"/>
            <a:chExt cx="2400" cy="480"/>
          </a:xfrm>
        </p:grpSpPr>
        <p:sp>
          <p:nvSpPr>
            <p:cNvPr id="121862" name="Text Box 4"/>
            <p:cNvSpPr txBox="1">
              <a:spLocks noChangeArrowheads="1"/>
            </p:cNvSpPr>
            <p:nvPr/>
          </p:nvSpPr>
          <p:spPr bwMode="auto">
            <a:xfrm>
              <a:off x="3216" y="3168"/>
              <a:ext cx="31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panose="020B0604020202020204" pitchFamily="34" charset="0"/>
                </a:rPr>
                <a:t>p</a:t>
              </a:r>
              <a:r>
                <a:rPr lang="en-US" altLang="en-US" sz="1600" b="0" dirty="0" smtClean="0">
                  <a:latin typeface="Arial" panose="020B0604020202020204" pitchFamily="34" charset="0"/>
                </a:rPr>
                <a:t>2</a:t>
              </a:r>
              <a:endParaRPr lang="en-US" altLang="en-US" sz="1600" b="0" dirty="0">
                <a:latin typeface="Arial" panose="020B0604020202020204" pitchFamily="34" charset="0"/>
              </a:endParaRPr>
            </a:p>
          </p:txBody>
        </p:sp>
        <p:sp>
          <p:nvSpPr>
            <p:cNvPr id="121863" name="Rectangle 5"/>
            <p:cNvSpPr>
              <a:spLocks noChangeArrowheads="1"/>
            </p:cNvSpPr>
            <p:nvPr/>
          </p:nvSpPr>
          <p:spPr bwMode="auto">
            <a:xfrm>
              <a:off x="3456" y="3168"/>
              <a:ext cx="275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121864" name="Oval 6"/>
            <p:cNvSpPr>
              <a:spLocks noChangeArrowheads="1"/>
            </p:cNvSpPr>
            <p:nvPr/>
          </p:nvSpPr>
          <p:spPr bwMode="auto">
            <a:xfrm>
              <a:off x="3504" y="3216"/>
              <a:ext cx="174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121865" name="Line 7"/>
            <p:cNvSpPr>
              <a:spLocks noChangeShapeType="1"/>
            </p:cNvSpPr>
            <p:nvPr/>
          </p:nvSpPr>
          <p:spPr bwMode="auto">
            <a:xfrm>
              <a:off x="3648" y="3264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21866" name="Text Box 11"/>
            <p:cNvSpPr txBox="1">
              <a:spLocks noChangeArrowheads="1"/>
            </p:cNvSpPr>
            <p:nvPr/>
          </p:nvSpPr>
          <p:spPr bwMode="auto">
            <a:xfrm>
              <a:off x="4560" y="3024"/>
              <a:ext cx="1056" cy="48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 dirty="0" smtClean="0">
                  <a:latin typeface="Arial" panose="020B0604020202020204" pitchFamily="34" charset="0"/>
                </a:rPr>
                <a:t>Person </a:t>
              </a:r>
              <a:r>
                <a:rPr lang="en-US" altLang="en-US" sz="1400" b="0" dirty="0">
                  <a:latin typeface="Arial" panose="020B0604020202020204" pitchFamily="34" charset="0"/>
                </a:rPr>
                <a:t>object</a:t>
              </a:r>
            </a:p>
          </p:txBody>
        </p:sp>
        <p:sp>
          <p:nvSpPr>
            <p:cNvPr id="121867" name="Rectangle 12"/>
            <p:cNvSpPr>
              <a:spLocks noChangeArrowheads="1"/>
            </p:cNvSpPr>
            <p:nvPr/>
          </p:nvSpPr>
          <p:spPr bwMode="auto">
            <a:xfrm>
              <a:off x="4656" y="3264"/>
              <a:ext cx="546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 dirty="0" smtClean="0">
                  <a:latin typeface="Arial" panose="020B0604020202020204" pitchFamily="34" charset="0"/>
                </a:rPr>
                <a:t>Age = 12</a:t>
              </a:r>
              <a:endParaRPr lang="en-US" altLang="en-US" sz="1600" b="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246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Comparing Objects (2)</a:t>
            </a:r>
          </a:p>
        </p:txBody>
      </p:sp>
      <p:sp>
        <p:nvSpPr>
          <p:cNvPr id="179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Either each attribute of each object must be manually compared or else some form of </a:t>
            </a:r>
            <a:r>
              <a:rPr lang="en-CA" altLang="en-US" sz="2400" dirty="0" smtClean="0">
                <a:latin typeface="Consolas" panose="020B0609020204030204" pitchFamily="49" charset="0"/>
              </a:rPr>
              <a:t>equals()</a:t>
            </a:r>
            <a:r>
              <a:rPr lang="en-CA" altLang="en-US" sz="2400" dirty="0" smtClean="0"/>
              <a:t> method must be implemented.</a:t>
            </a:r>
          </a:p>
          <a:p>
            <a:endParaRPr lang="en-CA" altLang="en-US" sz="1800" dirty="0" smtClean="0">
              <a:solidFill>
                <a:srgbClr val="FF00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75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Implementing </a:t>
            </a:r>
            <a:r>
              <a:rPr lang="en-CA" altLang="en-US" sz="3200" dirty="0" smtClean="0">
                <a:latin typeface="Consolas" panose="020B0609020204030204" pitchFamily="49" charset="0"/>
              </a:rPr>
              <a:t>Equals()</a:t>
            </a:r>
          </a:p>
        </p:txBody>
      </p:sp>
      <p:sp>
        <p:nvSpPr>
          <p:cNvPr id="1239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dirty="0"/>
              <a:t>Name of the folder containing the complete </a:t>
            </a:r>
            <a:r>
              <a:rPr lang="en-US" b="1" dirty="0" smtClean="0"/>
              <a:t>example</a:t>
            </a:r>
            <a:r>
              <a:rPr lang="en-CA" altLang="en-US" sz="2400" dirty="0" smtClean="0"/>
              <a:t>:</a:t>
            </a:r>
          </a:p>
          <a:p>
            <a:pPr marL="225425" lvl="1" indent="0">
              <a:buNone/>
            </a:pPr>
            <a:r>
              <a:rPr lang="en-CA" altLang="en-US" sz="2400" dirty="0" smtClean="0">
                <a:latin typeface="Consolas" panose="020B0609020204030204" pitchFamily="49" charset="0"/>
              </a:rPr>
              <a:t>13equals</a:t>
            </a:r>
          </a:p>
        </p:txBody>
      </p:sp>
    </p:spTree>
    <p:extLst>
      <p:ext uri="{BB962C8B-B14F-4D97-AF65-F5344CB8AC3E}">
        <p14:creationId xmlns:p14="http://schemas.microsoft.com/office/powerpoint/2010/main" val="149319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</a:rPr>
              <a:t>Person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public class Person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private int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private int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Person(int height, int weight)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this.height =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this.weight =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int getHeight()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return(height);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int getWeight()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return(weight);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8492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</a:rPr>
              <a:t>Person</a:t>
            </a:r>
            <a:r>
              <a:rPr lang="en-CA" altLang="en-US" sz="3200" dirty="0" smtClean="0"/>
              <a:t> (2)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void setHeight(int height)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this.height =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void setWeight(int weight)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this.weight =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boolean equals(Person </a:t>
            </a:r>
            <a:r>
              <a:rPr lang="en-CA" altLang="en-US" sz="1800" b="1" dirty="0" smtClean="0">
                <a:solidFill>
                  <a:srgbClr val="993300"/>
                </a:solidFill>
                <a:latin typeface="Consolas" panose="020B0609020204030204" pitchFamily="49" charset="0"/>
              </a:rPr>
              <a:t>compareTo</a:t>
            </a:r>
            <a:r>
              <a:rPr lang="en-CA" altLang="en-US" sz="1800" dirty="0" smtClean="0">
                <a:latin typeface="Consolas" panose="020B0609020204030204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boolean flag = true;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//Access to </a:t>
            </a:r>
            <a:r>
              <a:rPr lang="en-CA" altLang="en-US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compareTo</a:t>
            </a:r>
            <a:r>
              <a:rPr lang="en-CA" altLang="en-US" sz="1800" b="1" dirty="0" err="1" smtClean="0">
                <a:solidFill>
                  <a:srgbClr val="0000FF"/>
                </a:solidFill>
                <a:cs typeface="Calibri" panose="020F0502020204030204" pitchFamily="34" charset="0"/>
              </a:rPr>
              <a:t>’s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private attributes allowed here!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this</a:t>
            </a:r>
            <a:r>
              <a:rPr lang="en-CA" altLang="en-US" sz="1800" dirty="0" smtClean="0">
                <a:latin typeface="Consolas" panose="020B0609020204030204" pitchFamily="49" charset="0"/>
              </a:rPr>
              <a:t>.height != </a:t>
            </a:r>
            <a:r>
              <a:rPr lang="en-CA" altLang="en-US" sz="1800" b="1" dirty="0" smtClean="0">
                <a:solidFill>
                  <a:srgbClr val="993300"/>
                </a:solidFill>
                <a:latin typeface="Consolas" panose="020B0609020204030204" pitchFamily="49" charset="0"/>
              </a:rPr>
              <a:t>compareTo</a:t>
            </a:r>
            <a:r>
              <a:rPr lang="en-CA" altLang="en-US" sz="1800" dirty="0" smtClean="0">
                <a:latin typeface="Consolas" panose="020B0609020204030204" pitchFamily="49" charset="0"/>
              </a:rPr>
              <a:t>.height ||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this</a:t>
            </a:r>
            <a:r>
              <a:rPr lang="en-CA" altLang="en-US" sz="1800" dirty="0" smtClean="0">
                <a:latin typeface="Consolas" panose="020B0609020204030204" pitchFamily="49" charset="0"/>
              </a:rPr>
              <a:t>.weight != </a:t>
            </a:r>
            <a:r>
              <a:rPr lang="en-CA" altLang="en-US" sz="1800" b="1" dirty="0" smtClean="0">
                <a:solidFill>
                  <a:srgbClr val="993300"/>
                </a:solidFill>
                <a:latin typeface="Consolas" panose="020B0609020204030204" pitchFamily="49" charset="0"/>
              </a:rPr>
              <a:t>compareTo</a:t>
            </a:r>
            <a:r>
              <a:rPr lang="en-CA" altLang="en-US" sz="1800" dirty="0" smtClean="0">
                <a:latin typeface="Consolas" panose="020B0609020204030204" pitchFamily="49" charset="0"/>
              </a:rPr>
              <a:t>.weight)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flag = false;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return(flag);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2280355" y="3434732"/>
            <a:ext cx="15240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/>
              <a:t>Implicit: </a:t>
            </a:r>
            <a:r>
              <a:rPr lang="en-CA" altLang="en-US" sz="1800" b="1" dirty="0">
                <a:solidFill>
                  <a:srgbClr val="FF0000"/>
                </a:solidFill>
              </a:rPr>
              <a:t>Jim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4876800" y="3434731"/>
            <a:ext cx="15240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/>
              <a:t>Explicit: </a:t>
            </a:r>
            <a:r>
              <a:rPr lang="en-CA" altLang="en-US" sz="1800" b="1" dirty="0">
                <a:solidFill>
                  <a:srgbClr val="993300"/>
                </a:solidFill>
              </a:rPr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137260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The </a:t>
            </a:r>
            <a:r>
              <a:rPr lang="en-CA" altLang="en-US" sz="3200" dirty="0" smtClean="0">
                <a:latin typeface="Consolas" panose="020B0609020204030204" pitchFamily="49" charset="0"/>
              </a:rPr>
              <a:t>Driver</a:t>
            </a:r>
            <a:r>
              <a:rPr lang="en-CA" altLang="en-US" sz="3200" dirty="0" smtClean="0"/>
              <a:t> Class</a:t>
            </a:r>
          </a:p>
        </p:txBody>
      </p:sp>
      <p:sp>
        <p:nvSpPr>
          <p:cNvPr id="1269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static void main(String [] args)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Person </a:t>
            </a:r>
            <a:r>
              <a:rPr lang="en-CA" altLang="en-US" sz="1800" b="1" dirty="0" smtClean="0">
                <a:solidFill>
                  <a:srgbClr val="CC3300"/>
                </a:solidFill>
                <a:latin typeface="Consolas" panose="020B0609020204030204" pitchFamily="49" charset="0"/>
              </a:rPr>
              <a:t>jim</a:t>
            </a:r>
            <a:r>
              <a:rPr lang="en-CA" altLang="en-US" sz="1800" dirty="0" smtClean="0">
                <a:latin typeface="Consolas" panose="020B0609020204030204" pitchFamily="49" charset="0"/>
              </a:rPr>
              <a:t> = new Person(69,160);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Person </a:t>
            </a:r>
            <a:r>
              <a:rPr lang="en-CA" altLang="en-US" sz="1800" b="1" dirty="0" smtClean="0">
                <a:solidFill>
                  <a:srgbClr val="993300"/>
                </a:solidFill>
                <a:latin typeface="Consolas" panose="020B0609020204030204" pitchFamily="49" charset="0"/>
              </a:rPr>
              <a:t>bob</a:t>
            </a:r>
            <a:r>
              <a:rPr lang="en-CA" altLang="en-US" sz="1800" dirty="0" smtClean="0">
                <a:latin typeface="Consolas" panose="020B0609020204030204" pitchFamily="49" charset="0"/>
              </a:rPr>
              <a:t> = new Person(72,175);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1796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dirty="0" smtClean="0"/>
              <a:t>The </a:t>
            </a:r>
            <a:r>
              <a:rPr lang="en-CA" altLang="en-US" sz="3200" dirty="0" smtClean="0">
                <a:latin typeface="Consolas" panose="020B0609020204030204" pitchFamily="49" charset="0"/>
              </a:rPr>
              <a:t>Driver</a:t>
            </a:r>
            <a:r>
              <a:rPr lang="en-CA" altLang="en-US" sz="3200" dirty="0" smtClean="0"/>
              <a:t> Class (2)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System.out.println("Different data,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System.out.println("Compare data via accessors()");                 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(jim.getHeight() == bob.getHeight() &amp;&amp;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jim.getWeight() == bob.getWeight())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System.out.println("Compare data via equals()");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</a:t>
            </a:r>
            <a:r>
              <a:rPr lang="en-CA" altLang="en-US" sz="1800" b="1" dirty="0" smtClean="0">
                <a:solidFill>
                  <a:srgbClr val="CC3300"/>
                </a:solidFill>
                <a:latin typeface="Consolas" panose="020B0609020204030204" pitchFamily="49" charset="0"/>
              </a:rPr>
              <a:t>jim</a:t>
            </a:r>
            <a:r>
              <a:rPr lang="en-CA" altLang="en-US" sz="1800" dirty="0" smtClean="0">
                <a:latin typeface="Consolas" panose="020B0609020204030204" pitchFamily="49" charset="0"/>
              </a:rPr>
              <a:t>.equals(</a:t>
            </a:r>
            <a:r>
              <a:rPr lang="en-CA" altLang="en-US" sz="1800" b="1" dirty="0" smtClean="0">
                <a:solidFill>
                  <a:srgbClr val="993300"/>
                </a:solidFill>
                <a:latin typeface="Consolas" panose="020B0609020204030204" pitchFamily="49" charset="0"/>
              </a:rPr>
              <a:t>bob</a:t>
            </a:r>
            <a:r>
              <a:rPr lang="en-CA" altLang="en-US" sz="1800" dirty="0" smtClean="0">
                <a:latin typeface="Consolas" panose="020B0609020204030204" pitchFamily="49" charset="0"/>
              </a:rPr>
              <a:t>) == true)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System.out.println("Compare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pic>
        <p:nvPicPr>
          <p:cNvPr id="184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2" b="56950"/>
          <a:stretch>
            <a:fillRect/>
          </a:stretch>
        </p:blipFill>
        <p:spPr bwMode="auto">
          <a:xfrm>
            <a:off x="5772150" y="2667000"/>
            <a:ext cx="337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50" b="30045"/>
          <a:stretch>
            <a:fillRect/>
          </a:stretch>
        </p:blipFill>
        <p:spPr bwMode="auto">
          <a:xfrm>
            <a:off x="5772150" y="4518378"/>
            <a:ext cx="3371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55"/>
          <a:stretch>
            <a:fillRect/>
          </a:stretch>
        </p:blipFill>
        <p:spPr bwMode="auto">
          <a:xfrm>
            <a:off x="5772150" y="6219825"/>
            <a:ext cx="337185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0" y="0"/>
            <a:ext cx="2514600" cy="132873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new Person(69,160);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new Person(72,175);</a:t>
            </a:r>
          </a:p>
        </p:txBody>
      </p:sp>
    </p:spTree>
    <p:extLst>
      <p:ext uri="{BB962C8B-B14F-4D97-AF65-F5344CB8AC3E}">
        <p14:creationId xmlns:p14="http://schemas.microsoft.com/office/powerpoint/2010/main" val="4873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dirty="0" smtClean="0"/>
              <a:t>The </a:t>
            </a:r>
            <a:r>
              <a:rPr lang="en-CA" altLang="en-US" sz="3200" dirty="0" smtClean="0">
                <a:latin typeface="Consolas" panose="020B0609020204030204" pitchFamily="49" charset="0"/>
              </a:rPr>
              <a:t>Driver</a:t>
            </a:r>
            <a:r>
              <a:rPr lang="en-CA" altLang="en-US" sz="3200" dirty="0" smtClean="0"/>
              <a:t> Class (3)</a:t>
            </a:r>
          </a:p>
        </p:txBody>
      </p:sp>
      <p:sp>
        <p:nvSpPr>
          <p:cNvPr id="12902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System.out.println("Same data, 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jim.setHeight(72);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jim.setWeight(175);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</a:t>
            </a:r>
            <a:r>
              <a:rPr lang="en-CA" altLang="en-US" sz="1800" b="1" dirty="0" smtClean="0">
                <a:solidFill>
                  <a:srgbClr val="CC3300"/>
                </a:solidFill>
                <a:latin typeface="Consolas" panose="020B0609020204030204" pitchFamily="49" charset="0"/>
              </a:rPr>
              <a:t>jim</a:t>
            </a:r>
            <a:r>
              <a:rPr lang="en-CA" altLang="en-US" sz="1800" dirty="0" smtClean="0">
                <a:latin typeface="Consolas" panose="020B0609020204030204" pitchFamily="49" charset="0"/>
              </a:rPr>
              <a:t>.equals(</a:t>
            </a:r>
            <a:r>
              <a:rPr lang="en-CA" altLang="en-US" sz="1800" b="1" dirty="0" smtClean="0">
                <a:solidFill>
                  <a:srgbClr val="993300"/>
                </a:solidFill>
                <a:latin typeface="Consolas" panose="020B0609020204030204" pitchFamily="49" charset="0"/>
              </a:rPr>
              <a:t>bob</a:t>
            </a:r>
            <a:r>
              <a:rPr lang="en-CA" altLang="en-US" sz="1800" dirty="0" smtClean="0">
                <a:latin typeface="Consolas" panose="020B0609020204030204" pitchFamily="49" charset="0"/>
              </a:rPr>
              <a:t>) == true)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System.out.println("Compare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129028" name="Rectangle 7"/>
          <p:cNvSpPr>
            <a:spLocks noChangeArrowheads="1"/>
          </p:cNvSpPr>
          <p:nvPr/>
        </p:nvSpPr>
        <p:spPr bwMode="auto">
          <a:xfrm>
            <a:off x="0" y="0"/>
            <a:ext cx="2667000" cy="77946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/>
              <a:t>Person(72,175); # via set()</a:t>
            </a:r>
            <a:endParaRPr lang="en-CA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Person(72,175);</a:t>
            </a:r>
          </a:p>
        </p:txBody>
      </p:sp>
      <p:pic>
        <p:nvPicPr>
          <p:cNvPr id="12902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69"/>
          <a:stretch>
            <a:fillRect/>
          </a:stretch>
        </p:blipFill>
        <p:spPr bwMode="auto">
          <a:xfrm>
            <a:off x="5410200" y="2171700"/>
            <a:ext cx="3733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1"/>
          <a:stretch>
            <a:fillRect/>
          </a:stretch>
        </p:blipFill>
        <p:spPr bwMode="auto">
          <a:xfrm>
            <a:off x="5473700" y="5740400"/>
            <a:ext cx="373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9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dirty="0" smtClean="0"/>
              <a:t>The </a:t>
            </a:r>
            <a:r>
              <a:rPr lang="en-CA" altLang="en-US" sz="3200" dirty="0" smtClean="0">
                <a:latin typeface="Consolas" panose="020B0609020204030204" pitchFamily="49" charset="0"/>
              </a:rPr>
              <a:t>Driver</a:t>
            </a:r>
            <a:r>
              <a:rPr lang="en-CA" altLang="en-US" sz="3200" dirty="0" smtClean="0"/>
              <a:t> Class (4)</a:t>
            </a:r>
          </a:p>
        </p:txBody>
      </p:sp>
      <p:sp>
        <p:nvSpPr>
          <p:cNvPr id="1300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System.out.println("Same data, 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jim.setHeight(72);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jim.setWeight(175);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(jim.equals(bob) == true)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System.out.println("Compare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2667000" cy="77946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/>
              <a:t>Person(72,175); # via set()</a:t>
            </a:r>
            <a:endParaRPr lang="en-CA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Person(72,175);</a:t>
            </a:r>
          </a:p>
        </p:txBody>
      </p:sp>
      <p:pic>
        <p:nvPicPr>
          <p:cNvPr id="130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69"/>
          <a:stretch>
            <a:fillRect/>
          </a:stretch>
        </p:blipFill>
        <p:spPr bwMode="auto">
          <a:xfrm>
            <a:off x="5410200" y="2171700"/>
            <a:ext cx="3733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1"/>
          <a:stretch>
            <a:fillRect/>
          </a:stretch>
        </p:blipFill>
        <p:spPr bwMode="auto">
          <a:xfrm>
            <a:off x="5473700" y="5740400"/>
            <a:ext cx="373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685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dirty="0" smtClean="0"/>
              <a:t>The </a:t>
            </a:r>
            <a:r>
              <a:rPr lang="en-CA" altLang="en-US" sz="3200" dirty="0" smtClean="0">
                <a:latin typeface="Consolas" panose="020B0609020204030204" pitchFamily="49" charset="0"/>
              </a:rPr>
              <a:t>Driver</a:t>
            </a:r>
            <a:r>
              <a:rPr lang="en-CA" altLang="en-US" sz="3200" dirty="0" smtClean="0"/>
              <a:t> Class (5)</a:t>
            </a:r>
          </a:p>
        </p:txBody>
      </p:sp>
      <p:sp>
        <p:nvSpPr>
          <p:cNvPr id="13107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System.out.println("Same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jim = bob;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0"/>
            <a:ext cx="26670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/>
              <a:t> jim = bob;</a:t>
            </a:r>
            <a:endParaRPr lang="en-CA" altLang="en-US" sz="1800" dirty="0">
              <a:latin typeface="Consolas" panose="020B0609020204030204" pitchFamily="49" charset="0"/>
            </a:endParaRPr>
          </a:p>
        </p:txBody>
      </p:sp>
      <p:pic>
        <p:nvPicPr>
          <p:cNvPr id="1873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00200"/>
            <a:ext cx="2819400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97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The ‘</a:t>
            </a:r>
            <a:r>
              <a:rPr lang="en-CA" altLang="en-US" sz="3200" dirty="0" smtClean="0">
                <a:latin typeface="Consolas" panose="020B0609020204030204" pitchFamily="49" charset="0"/>
              </a:rPr>
              <a:t>This</a:t>
            </a:r>
            <a:r>
              <a:rPr lang="en-CA" altLang="en-US" sz="3200" dirty="0" smtClean="0"/>
              <a:t>’ Reference Is Automatically Referenced Inside (Non-Static) Methods</a:t>
            </a:r>
          </a:p>
        </p:txBody>
      </p:sp>
      <p:sp>
        <p:nvSpPr>
          <p:cNvPr id="901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public class Person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	    private int age;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public void setAge(int anAge)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  // These two statements are equivalent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		   age = anAge;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this.age = anAge;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	    }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}</a:t>
            </a:r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9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After This Section You Should Now Know</a:t>
            </a:r>
          </a:p>
        </p:txBody>
      </p:sp>
      <p:sp>
        <p:nvSpPr>
          <p:cNvPr id="133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What is the </a:t>
            </a:r>
            <a:r>
              <a:rPr lang="en-US" altLang="en-US" dirty="0" smtClean="0">
                <a:latin typeface="Consolas" panose="020B0609020204030204" pitchFamily="49" charset="0"/>
              </a:rPr>
              <a:t>this</a:t>
            </a:r>
            <a:r>
              <a:rPr lang="en-US" altLang="en-US" dirty="0" smtClean="0"/>
              <a:t> reference, why is it needed, how does it work</a:t>
            </a:r>
          </a:p>
          <a:p>
            <a:r>
              <a:rPr lang="en-US" altLang="en-US" dirty="0" smtClean="0"/>
              <a:t>What is the </a:t>
            </a:r>
            <a:r>
              <a:rPr lang="en-US" altLang="en-US" dirty="0" smtClean="0">
                <a:latin typeface="Consolas" panose="020B0609020204030204" pitchFamily="49" charset="0"/>
              </a:rPr>
              <a:t>this()</a:t>
            </a:r>
            <a:r>
              <a:rPr lang="en-US" altLang="en-US" dirty="0" smtClean="0"/>
              <a:t> method and how does it work</a:t>
            </a:r>
          </a:p>
          <a:p>
            <a:r>
              <a:rPr lang="en-US" altLang="en-US" dirty="0" smtClean="0"/>
              <a:t>Why and how to define these methods for your class definitions</a:t>
            </a:r>
          </a:p>
          <a:p>
            <a:pPr lvl="1"/>
            <a:r>
              <a:rPr lang="en-US" altLang="en-US" sz="2000" dirty="0" smtClean="0">
                <a:latin typeface="Consolas" panose="020B0609020204030204" pitchFamily="49" charset="0"/>
              </a:rPr>
              <a:t>toString</a:t>
            </a:r>
          </a:p>
          <a:p>
            <a:pPr lvl="1"/>
            <a:r>
              <a:rPr lang="en-US" altLang="en-US" dirty="0" smtClean="0">
                <a:latin typeface="Consolas" panose="020B0609020204030204" pitchFamily="49" charset="0"/>
              </a:rPr>
              <a:t>equals</a:t>
            </a:r>
            <a:endParaRPr lang="en-CA" altLang="en-US" sz="20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126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8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Parameter Types: </a:t>
            </a:r>
            <a:r>
              <a:rPr lang="en-CA" altLang="en-US" sz="3200" dirty="0" smtClean="0">
                <a:solidFill>
                  <a:srgbClr val="FF0000"/>
                </a:solidFill>
              </a:rPr>
              <a:t>Explicit</a:t>
            </a:r>
            <a:r>
              <a:rPr lang="en-CA" altLang="en-US" sz="3200" dirty="0" smtClean="0"/>
              <a:t> Vs. </a:t>
            </a:r>
            <a:r>
              <a:rPr lang="en-CA" altLang="en-US" sz="3200" dirty="0" smtClean="0">
                <a:solidFill>
                  <a:srgbClr val="00B050"/>
                </a:solidFill>
              </a:rPr>
              <a:t>Implicit</a:t>
            </a:r>
          </a:p>
        </p:txBody>
      </p:sp>
      <p:sp>
        <p:nvSpPr>
          <p:cNvPr id="1474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b="1" dirty="0" smtClean="0"/>
              <a:t>New term, </a:t>
            </a:r>
            <a:r>
              <a:rPr lang="en-CA" altLang="en-US" b="1" dirty="0"/>
              <a:t>e</a:t>
            </a:r>
            <a:r>
              <a:rPr lang="en-CA" altLang="en-US" sz="2400" b="1" dirty="0" smtClean="0"/>
              <a:t>xplicit parameter(s)</a:t>
            </a:r>
            <a:r>
              <a:rPr lang="en-CA" altLang="en-US" sz="2400" dirty="0" smtClean="0"/>
              <a:t>: explicitly passed (you can see them in the round brackets when the method is called and defined).</a:t>
            </a:r>
          </a:p>
          <a:p>
            <a:pPr lvl="1"/>
            <a:r>
              <a:rPr lang="en-US" altLang="en-US" sz="2000" dirty="0" smtClean="0"/>
              <a:t>Method calls</a:t>
            </a:r>
            <a:endParaRPr lang="en-CA" altLang="en-US" sz="2000" dirty="0" smtClean="0"/>
          </a:p>
          <a:p>
            <a:pPr lvl="2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fred.setAge(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10</a:t>
            </a:r>
            <a:r>
              <a:rPr lang="en-CA" altLang="en-US" sz="1600" dirty="0" smtClean="0">
                <a:latin typeface="Consolas" panose="020B0609020204030204" pitchFamily="49" charset="0"/>
              </a:rPr>
              <a:t>);    </a:t>
            </a:r>
            <a:r>
              <a:rPr lang="en-CA" alt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//10 explicit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barney.setAge(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num</a:t>
            </a:r>
            <a:r>
              <a:rPr lang="en-CA" altLang="en-US" sz="1600" dirty="0" smtClean="0">
                <a:latin typeface="Consolas" panose="020B0609020204030204" pitchFamily="49" charset="0"/>
              </a:rPr>
              <a:t>);   </a:t>
            </a:r>
            <a:r>
              <a:rPr lang="en-CA" alt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//num explicit</a:t>
            </a:r>
            <a:endParaRPr lang="en-US" altLang="en-US" sz="1600" dirty="0" smtClean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cs typeface="Calibri" panose="020F0502020204030204" pitchFamily="34" charset="0"/>
              </a:rPr>
              <a:t>Method definition</a:t>
            </a:r>
            <a:endParaRPr lang="en-CA" altLang="en-US" dirty="0" smtClean="0"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public void setAge(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int age</a:t>
            </a:r>
            <a:r>
              <a:rPr lang="en-CA" altLang="en-US" sz="1600" dirty="0" smtClean="0">
                <a:latin typeface="Consolas" panose="020B0609020204030204" pitchFamily="49" charset="0"/>
              </a:rPr>
              <a:t>) { ... }  </a:t>
            </a:r>
            <a:r>
              <a:rPr lang="en-CA" alt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//age explicit</a:t>
            </a:r>
            <a:endParaRPr lang="en-CA" altLang="en-US" sz="1800" dirty="0" smtClean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r>
              <a:rPr lang="en-CA" altLang="en-US" sz="2400" b="1" dirty="0" smtClean="0"/>
              <a:t>New term, implicit parameter</a:t>
            </a:r>
            <a:r>
              <a:rPr lang="en-CA" altLang="en-US" sz="2400" dirty="0" smtClean="0"/>
              <a:t>: implicitly passed into a method (automatically passed and cannot be explicitly passed): the ‘</a:t>
            </a:r>
            <a:r>
              <a:rPr lang="en-CA" altLang="en-US" sz="24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this</a:t>
            </a:r>
            <a:r>
              <a:rPr lang="en-CA" altLang="en-US" sz="2400" dirty="0" smtClean="0"/>
              <a:t>’ reference.</a:t>
            </a:r>
          </a:p>
          <a:p>
            <a:pPr lvl="1"/>
            <a:r>
              <a:rPr lang="en-US" altLang="en-US" sz="2000" dirty="0" smtClean="0"/>
              <a:t>Method call</a:t>
            </a:r>
          </a:p>
          <a:p>
            <a:pPr marL="460375" lvl="2" indent="0">
              <a:buNone/>
            </a:pPr>
            <a:r>
              <a:rPr lang="en-US" altLang="en-US" sz="1800" dirty="0" smtClean="0"/>
              <a:t>Person bill = new Person();</a:t>
            </a:r>
          </a:p>
          <a:p>
            <a:pPr marL="460375" lvl="2" indent="0"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b</a:t>
            </a:r>
            <a:r>
              <a:rPr lang="en-US" altLang="en-US" b="1" dirty="0" smtClean="0">
                <a:solidFill>
                  <a:srgbClr val="00B050"/>
                </a:solidFill>
              </a:rPr>
              <a:t>ill</a:t>
            </a:r>
            <a:r>
              <a:rPr lang="en-US" altLang="en-US" dirty="0" smtClean="0"/>
              <a:t>.setAge(100);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Method definition</a:t>
            </a:r>
            <a:endParaRPr lang="en-CA" altLang="en-US" dirty="0"/>
          </a:p>
          <a:p>
            <a:pPr marL="460375" lvl="2" indent="0"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public void setAge(int age) {this.age = age;} </a:t>
            </a:r>
            <a:r>
              <a:rPr lang="en-CA" alt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//‘this’ is implicit</a:t>
            </a:r>
          </a:p>
          <a:p>
            <a:endParaRPr lang="en-CA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3020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Benefits Of ‘</a:t>
            </a:r>
            <a:r>
              <a:rPr lang="en-CA" altLang="en-US" sz="3200" dirty="0" smtClean="0">
                <a:latin typeface="Consolas" panose="020B0609020204030204" pitchFamily="49" charset="0"/>
              </a:rPr>
              <a:t>This</a:t>
            </a:r>
            <a:r>
              <a:rPr lang="en-CA" altLang="en-US" sz="3200" dirty="0" smtClean="0"/>
              <a:t>’: Attributes</a:t>
            </a:r>
          </a:p>
        </p:txBody>
      </p:sp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One side benefit is the </a:t>
            </a:r>
            <a:r>
              <a:rPr lang="en-CA" altLang="en-US" sz="2400" dirty="0" smtClean="0">
                <a:latin typeface="Consolas" panose="020B0609020204030204" pitchFamily="49" charset="0"/>
              </a:rPr>
              <a:t>this</a:t>
            </a:r>
            <a:r>
              <a:rPr lang="en-CA" altLang="en-US" sz="2400" dirty="0" smtClean="0"/>
              <a:t> reference can make it very clear which attributes are being accessed/modified.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public class Person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private int age;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public void setAge(int age)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    this.age = age;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 flipH="1">
            <a:off x="4524633" y="2634174"/>
            <a:ext cx="2409568" cy="5953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CA" dirty="0"/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6934201" y="2038862"/>
            <a:ext cx="152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Parameter (local variable) ‘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age</a:t>
            </a:r>
            <a:r>
              <a:rPr lang="en-CA" altLang="en-US" sz="1800" b="1" dirty="0">
                <a:solidFill>
                  <a:srgbClr val="FF0000"/>
                </a:solidFill>
              </a:rPr>
              <a:t>’</a:t>
            </a:r>
          </a:p>
        </p:txBody>
      </p:sp>
      <p:grpSp>
        <p:nvGrpSpPr>
          <p:cNvPr id="92166" name="Group 8"/>
          <p:cNvGrpSpPr>
            <a:grpSpLocks/>
          </p:cNvGrpSpPr>
          <p:nvPr/>
        </p:nvGrpSpPr>
        <p:grpSpPr bwMode="auto">
          <a:xfrm>
            <a:off x="2324100" y="3705225"/>
            <a:ext cx="2819400" cy="1628775"/>
            <a:chOff x="1536" y="2738"/>
            <a:chExt cx="1776" cy="1026"/>
          </a:xfrm>
        </p:grpSpPr>
        <p:sp>
          <p:nvSpPr>
            <p:cNvPr id="92167" name="Line 6"/>
            <p:cNvSpPr>
              <a:spLocks noChangeShapeType="1"/>
            </p:cNvSpPr>
            <p:nvPr/>
          </p:nvSpPr>
          <p:spPr bwMode="auto">
            <a:xfrm flipH="1" flipV="1">
              <a:off x="1536" y="2738"/>
              <a:ext cx="864" cy="7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 dirty="0"/>
            </a:p>
          </p:txBody>
        </p:sp>
        <p:sp>
          <p:nvSpPr>
            <p:cNvPr id="92168" name="Text Box 7"/>
            <p:cNvSpPr txBox="1">
              <a:spLocks noChangeArrowheads="1"/>
            </p:cNvSpPr>
            <p:nvPr/>
          </p:nvSpPr>
          <p:spPr bwMode="auto">
            <a:xfrm>
              <a:off x="2352" y="3360"/>
              <a:ext cx="9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Attribute ‘</a:t>
              </a:r>
              <a:r>
                <a:rPr lang="en-CA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age</a:t>
              </a:r>
              <a:r>
                <a:rPr lang="en-CA" altLang="en-US" sz="1800" b="1" dirty="0">
                  <a:solidFill>
                    <a:srgbClr val="FF0000"/>
                  </a:solidFill>
                </a:rPr>
                <a:t>’</a:t>
              </a:r>
            </a:p>
          </p:txBody>
        </p:sp>
      </p:grpSp>
      <p:sp>
        <p:nvSpPr>
          <p:cNvPr id="9" name="Line 4"/>
          <p:cNvSpPr>
            <a:spLocks noChangeShapeType="1"/>
          </p:cNvSpPr>
          <p:nvPr/>
        </p:nvSpPr>
        <p:spPr bwMode="auto">
          <a:xfrm flipH="1">
            <a:off x="3610231" y="2634174"/>
            <a:ext cx="3323969" cy="100031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16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Benefits Of ‘</a:t>
            </a:r>
            <a:r>
              <a:rPr lang="en-CA" altLang="en-US" dirty="0">
                <a:latin typeface="Consolas" panose="020B0609020204030204" pitchFamily="49" charset="0"/>
              </a:rPr>
              <a:t>This</a:t>
            </a:r>
            <a:r>
              <a:rPr lang="en-CA" altLang="en-US" dirty="0"/>
              <a:t>’: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Another side benefit is the </a:t>
            </a:r>
            <a:r>
              <a:rPr lang="en-CA" altLang="en-US" dirty="0">
                <a:latin typeface="Consolas" panose="020B0609020204030204" pitchFamily="49" charset="0"/>
              </a:rPr>
              <a:t>this</a:t>
            </a:r>
            <a:r>
              <a:rPr lang="en-CA" altLang="en-US" dirty="0"/>
              <a:t> reference can make it clear which object is being accessed e.g., when a class method takes as a explicit parameter an instance of that class</a:t>
            </a:r>
            <a:r>
              <a:rPr lang="en-CA" altLang="en-US" baseline="30000" dirty="0"/>
              <a:t>1</a:t>
            </a:r>
          </a:p>
          <a:p>
            <a:endParaRPr lang="en-CA" altLang="en-US" dirty="0"/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main (String [] args)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Person </a:t>
            </a:r>
            <a:r>
              <a:rPr lang="en-CA" altLang="en-US" sz="1800" b="1" dirty="0">
                <a:solidFill>
                  <a:srgbClr val="993300"/>
                </a:solidFill>
                <a:latin typeface="Consolas" panose="020B0609020204030204" pitchFamily="49" charset="0"/>
              </a:rPr>
              <a:t>fred</a:t>
            </a:r>
            <a:r>
              <a:rPr lang="en-CA" altLang="en-US" sz="1800" dirty="0">
                <a:latin typeface="Consolas" panose="020B0609020204030204" pitchFamily="49" charset="0"/>
              </a:rPr>
              <a:t> = new Person("Fred"</a:t>
            </a:r>
            <a:r>
              <a:rPr lang="en-CA" altLang="en-US" sz="1800" dirty="0" smtClean="0">
                <a:latin typeface="Consolas" panose="020B0609020204030204" pitchFamily="49" charset="0"/>
              </a:rPr>
              <a:t>);</a:t>
            </a:r>
            <a:endParaRPr lang="en-CA" altLang="en-US" sz="1800" dirty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Person </a:t>
            </a:r>
            <a:r>
              <a:rPr lang="en-CA" altLang="en-US" sz="1800" b="1" dirty="0">
                <a:solidFill>
                  <a:srgbClr val="CC3300"/>
                </a:solidFill>
                <a:latin typeface="Consolas" panose="020B0609020204030204" pitchFamily="49" charset="0"/>
              </a:rPr>
              <a:t>barney</a:t>
            </a:r>
            <a:r>
              <a:rPr lang="en-CA" altLang="en-US" sz="1800" dirty="0">
                <a:latin typeface="Consolas" panose="020B0609020204030204" pitchFamily="49" charset="0"/>
              </a:rPr>
              <a:t> = new Person("Barney"</a:t>
            </a:r>
            <a:r>
              <a:rPr lang="en-CA" altLang="en-US" sz="1800" dirty="0" smtClean="0">
                <a:latin typeface="Consolas" panose="020B0609020204030204" pitchFamily="49" charset="0"/>
              </a:rPr>
              <a:t>);</a:t>
            </a:r>
            <a:endParaRPr lang="en-CA" altLang="en-US" sz="1800" dirty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</a:t>
            </a:r>
            <a:r>
              <a:rPr lang="en-CA" altLang="en-US" sz="1800" b="1" dirty="0">
                <a:solidFill>
                  <a:srgbClr val="CC3300"/>
                </a:solidFill>
                <a:latin typeface="Consolas" panose="020B0609020204030204" pitchFamily="49" charset="0"/>
              </a:rPr>
              <a:t>barney</a:t>
            </a:r>
            <a:r>
              <a:rPr lang="en-CA" altLang="en-US" sz="1800" dirty="0">
                <a:latin typeface="Consolas" panose="020B0609020204030204" pitchFamily="49" charset="0"/>
              </a:rPr>
              <a:t>.nameBestBuddy(</a:t>
            </a:r>
            <a:r>
              <a:rPr lang="en-CA" altLang="en-US" sz="1800" b="1" dirty="0">
                <a:solidFill>
                  <a:srgbClr val="993300"/>
                </a:solidFill>
                <a:latin typeface="Consolas" panose="020B0609020204030204" pitchFamily="49" charset="0"/>
              </a:rPr>
              <a:t>fred</a:t>
            </a:r>
            <a:r>
              <a:rPr lang="en-CA" altLang="en-US" sz="1800" dirty="0">
                <a:latin typeface="Consolas" panose="020B0609020204030204" pitchFamily="49" charset="0"/>
              </a:rPr>
              <a:t>);    </a:t>
            </a:r>
            <a:r>
              <a:rPr lang="en-CA" alt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// JT: Explicit? Implicit?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// JT: What will be the output?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public void nameBestBuddy(Person </a:t>
            </a:r>
            <a:r>
              <a:rPr lang="en-CA" altLang="en-US" sz="1800" b="1" dirty="0">
                <a:solidFill>
                  <a:srgbClr val="993300"/>
                </a:solidFill>
                <a:latin typeface="Consolas" panose="020B0609020204030204" pitchFamily="49" charset="0"/>
              </a:rPr>
              <a:t>aPerson</a:t>
            </a:r>
            <a:r>
              <a:rPr lang="en-CA" altLang="en-US" sz="1800" dirty="0">
                <a:latin typeface="Consolas" panose="020B0609020204030204" pitchFamily="49" charset="0"/>
              </a:rPr>
              <a:t>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println(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this</a:t>
            </a:r>
            <a:r>
              <a:rPr lang="en-CA" altLang="en-US" sz="1800" dirty="0">
                <a:latin typeface="Consolas" panose="020B0609020204030204" pitchFamily="49" charset="0"/>
              </a:rPr>
              <a:t>.name + " best friend is " + </a:t>
            </a:r>
            <a:r>
              <a:rPr lang="en-CA" altLang="en-US" sz="1800" b="1" dirty="0">
                <a:solidFill>
                  <a:srgbClr val="993300"/>
                </a:solidFill>
                <a:latin typeface="Consolas" panose="020B0609020204030204" pitchFamily="49" charset="0"/>
              </a:rPr>
              <a:t>aPerson</a:t>
            </a:r>
            <a:r>
              <a:rPr lang="en-CA" altLang="en-US" sz="1800" dirty="0">
                <a:latin typeface="Consolas" panose="020B0609020204030204" pitchFamily="49" charset="0"/>
              </a:rPr>
              <a:t>.name);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6221769"/>
            <a:ext cx="80753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/>
              <a:t>1 JT: more on </a:t>
            </a:r>
            <a:r>
              <a:rPr lang="en-CA" altLang="en-US" sz="1800" dirty="0" smtClean="0"/>
              <a:t>class methods that take parameters which are of the class type (e.g. Person) </a:t>
            </a:r>
            <a:r>
              <a:rPr lang="en-CA" altLang="en-US" sz="1800" dirty="0"/>
              <a:t>later – see the ‘</a:t>
            </a:r>
            <a:r>
              <a:rPr lang="en-CA" altLang="en-US" sz="1800" dirty="0">
                <a:latin typeface="Consolas" panose="020B0609020204030204" pitchFamily="49" charset="0"/>
              </a:rPr>
              <a:t>equals()</a:t>
            </a:r>
            <a:r>
              <a:rPr lang="en-CA" altLang="en-US" sz="1800" dirty="0"/>
              <a:t>’ method</a:t>
            </a:r>
          </a:p>
        </p:txBody>
      </p:sp>
    </p:spTree>
    <p:extLst>
      <p:ext uri="{BB962C8B-B14F-4D97-AF65-F5344CB8AC3E}">
        <p14:creationId xmlns:p14="http://schemas.microsoft.com/office/powerpoint/2010/main" val="233072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Main Benefit </a:t>
            </a:r>
            <a:r>
              <a:rPr lang="en-CA" altLang="en-US" dirty="0"/>
              <a:t>Of ‘</a:t>
            </a:r>
            <a:r>
              <a:rPr lang="en-CA" altLang="en-US" dirty="0">
                <a:latin typeface="Consolas" panose="020B0609020204030204" pitchFamily="49" charset="0"/>
              </a:rPr>
              <a:t>This</a:t>
            </a:r>
            <a:r>
              <a:rPr lang="en-CA" altLang="en-US" dirty="0"/>
              <a:t>’: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CA" altLang="en-US" dirty="0"/>
              <a:t>Recall: according to scoping rules, local variables are not accessible outside of that function or method (unless returned back to the caller or passed into another method</a:t>
            </a:r>
            <a:r>
              <a:rPr lang="en-CA" altLang="en-US" dirty="0" smtClean="0"/>
              <a:t>).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this</a:t>
            </a:r>
            <a:r>
              <a:rPr lang="en-US" altLang="en-US" dirty="0" smtClean="0"/>
              <a:t> implicit parameter can allow access to these locals.</a:t>
            </a:r>
            <a:endParaRPr lang="en-CA" altLang="en-US" dirty="0"/>
          </a:p>
          <a:p>
            <a:pPr>
              <a:lnSpc>
                <a:spcPct val="80000"/>
              </a:lnSpc>
            </a:pPr>
            <a:endParaRPr lang="en-CA" altLang="en-US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main (String [] args) {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int age = 27;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Person jim = new Person();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jim.setAge(age);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}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class Person {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public void setAge(int age) {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    this.age = age;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6600825" y="2323306"/>
            <a:ext cx="2133600" cy="1676400"/>
            <a:chOff x="4176" y="1728"/>
            <a:chExt cx="1344" cy="1056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4176" y="1728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Consolas" panose="020B0609020204030204" pitchFamily="49" charset="0"/>
                </a:rPr>
                <a:t>main()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224" y="1968"/>
              <a:ext cx="1296" cy="816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 dirty="0"/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753225" y="2856706"/>
            <a:ext cx="885825" cy="379413"/>
            <a:chOff x="4272" y="2064"/>
            <a:chExt cx="558" cy="239"/>
          </a:xfrm>
        </p:grpSpPr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272" y="2064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 dirty="0">
                  <a:latin typeface="Consolas" panose="020B0609020204030204" pitchFamily="49" charset="0"/>
                </a:rPr>
                <a:t>age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560" y="2064"/>
              <a:ext cx="270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27</a:t>
              </a:r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5686425" y="5066506"/>
            <a:ext cx="3200400" cy="1143000"/>
            <a:chOff x="3600" y="3456"/>
            <a:chExt cx="2016" cy="720"/>
          </a:xfrm>
        </p:grpSpPr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3600" y="3456"/>
              <a:ext cx="19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Consolas" panose="020B0609020204030204" pitchFamily="49" charset="0"/>
                </a:rPr>
                <a:t>jim.setAge(         )</a:t>
              </a: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3648" y="3696"/>
              <a:ext cx="1968" cy="48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 dirty="0"/>
            </a:p>
          </p:txBody>
        </p:sp>
      </p:grp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5381625" y="4304506"/>
            <a:ext cx="1371600" cy="914400"/>
            <a:chOff x="-312" y="1968"/>
            <a:chExt cx="864" cy="576"/>
          </a:xfrm>
        </p:grpSpPr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-312" y="1968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jim (</a:t>
              </a:r>
              <a:r>
                <a:rPr lang="en-CA" altLang="en-US" sz="1800" dirty="0" smtClean="0"/>
                <a:t>implicit)</a:t>
              </a:r>
              <a:endParaRPr lang="en-CA" altLang="en-US" sz="1800" dirty="0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>
              <a:off x="-120" y="2160"/>
              <a:ext cx="240" cy="38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 dirty="0"/>
            </a:p>
          </p:txBody>
        </p: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7667625" y="5599906"/>
            <a:ext cx="885825" cy="379413"/>
            <a:chOff x="4512" y="3792"/>
            <a:chExt cx="558" cy="239"/>
          </a:xfrm>
        </p:grpSpPr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4512" y="379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 dirty="0">
                  <a:latin typeface="Consolas" panose="020B0609020204030204" pitchFamily="49" charset="0"/>
                </a:rPr>
                <a:t>age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800" y="3792"/>
              <a:ext cx="270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27</a:t>
              </a:r>
            </a:p>
          </p:txBody>
        </p:sp>
      </p:grpSp>
      <p:grpSp>
        <p:nvGrpSpPr>
          <p:cNvPr id="19" name="Group 47"/>
          <p:cNvGrpSpPr>
            <a:grpSpLocks/>
          </p:cNvGrpSpPr>
          <p:nvPr/>
        </p:nvGrpSpPr>
        <p:grpSpPr bwMode="auto">
          <a:xfrm>
            <a:off x="5838825" y="5676106"/>
            <a:ext cx="762000" cy="379413"/>
            <a:chOff x="3696" y="3840"/>
            <a:chExt cx="480" cy="239"/>
          </a:xfrm>
        </p:grpSpPr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4080" y="3840"/>
              <a:ext cx="96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CA" altLang="en-US" sz="1800" dirty="0"/>
            </a:p>
          </p:txBody>
        </p:sp>
        <p:sp>
          <p:nvSpPr>
            <p:cNvPr id="21" name="Text Box 28"/>
            <p:cNvSpPr txBox="1">
              <a:spLocks noChangeArrowheads="1"/>
            </p:cNvSpPr>
            <p:nvPr/>
          </p:nvSpPr>
          <p:spPr bwMode="auto">
            <a:xfrm>
              <a:off x="3696" y="3840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 dirty="0">
                  <a:latin typeface="Consolas" panose="020B0609020204030204" pitchFamily="49" charset="0"/>
                </a:rPr>
                <a:t>this</a:t>
              </a:r>
            </a:p>
          </p:txBody>
        </p:sp>
      </p:grpSp>
      <p:sp>
        <p:nvSpPr>
          <p:cNvPr id="22" name="Freeform 29"/>
          <p:cNvSpPr>
            <a:spLocks/>
          </p:cNvSpPr>
          <p:nvPr/>
        </p:nvSpPr>
        <p:spPr bwMode="auto">
          <a:xfrm>
            <a:off x="6524625" y="3847306"/>
            <a:ext cx="1223963" cy="2057400"/>
          </a:xfrm>
          <a:custGeom>
            <a:avLst/>
            <a:gdLst>
              <a:gd name="T0" fmla="*/ 0 w 771"/>
              <a:gd name="T1" fmla="*/ 2147483647 h 1296"/>
              <a:gd name="T2" fmla="*/ 2147483647 w 771"/>
              <a:gd name="T3" fmla="*/ 2147483647 h 1296"/>
              <a:gd name="T4" fmla="*/ 2147483647 w 771"/>
              <a:gd name="T5" fmla="*/ 2147483647 h 1296"/>
              <a:gd name="T6" fmla="*/ 2147483647 w 771"/>
              <a:gd name="T7" fmla="*/ 2147483647 h 1296"/>
              <a:gd name="T8" fmla="*/ 2147483647 w 771"/>
              <a:gd name="T9" fmla="*/ 2147483647 h 1296"/>
              <a:gd name="T10" fmla="*/ 2147483647 w 771"/>
              <a:gd name="T11" fmla="*/ 2147483647 h 1296"/>
              <a:gd name="T12" fmla="*/ 2147483647 w 771"/>
              <a:gd name="T13" fmla="*/ 2147483647 h 1296"/>
              <a:gd name="T14" fmla="*/ 2147483647 w 771"/>
              <a:gd name="T15" fmla="*/ 2147483647 h 1296"/>
              <a:gd name="T16" fmla="*/ 2147483647 w 771"/>
              <a:gd name="T17" fmla="*/ 2147483647 h 1296"/>
              <a:gd name="T18" fmla="*/ 2147483647 w 771"/>
              <a:gd name="T19" fmla="*/ 0 h 12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771" h="1296">
                <a:moveTo>
                  <a:pt x="0" y="1296"/>
                </a:moveTo>
                <a:cubicBezTo>
                  <a:pt x="57" y="1277"/>
                  <a:pt x="113" y="1265"/>
                  <a:pt x="168" y="1240"/>
                </a:cubicBezTo>
                <a:cubicBezTo>
                  <a:pt x="239" y="1207"/>
                  <a:pt x="297" y="1162"/>
                  <a:pt x="360" y="1120"/>
                </a:cubicBezTo>
                <a:cubicBezTo>
                  <a:pt x="387" y="1079"/>
                  <a:pt x="429" y="1051"/>
                  <a:pt x="464" y="1016"/>
                </a:cubicBezTo>
                <a:cubicBezTo>
                  <a:pt x="510" y="970"/>
                  <a:pt x="553" y="919"/>
                  <a:pt x="600" y="872"/>
                </a:cubicBezTo>
                <a:cubicBezTo>
                  <a:pt x="611" y="861"/>
                  <a:pt x="614" y="844"/>
                  <a:pt x="624" y="832"/>
                </a:cubicBezTo>
                <a:cubicBezTo>
                  <a:pt x="661" y="784"/>
                  <a:pt x="695" y="738"/>
                  <a:pt x="728" y="688"/>
                </a:cubicBezTo>
                <a:cubicBezTo>
                  <a:pt x="746" y="616"/>
                  <a:pt x="737" y="645"/>
                  <a:pt x="752" y="600"/>
                </a:cubicBezTo>
                <a:cubicBezTo>
                  <a:pt x="768" y="487"/>
                  <a:pt x="771" y="377"/>
                  <a:pt x="752" y="264"/>
                </a:cubicBezTo>
                <a:cubicBezTo>
                  <a:pt x="737" y="173"/>
                  <a:pt x="712" y="93"/>
                  <a:pt x="712" y="0"/>
                </a:cubicBezTo>
              </a:path>
            </a:pathLst>
          </a:custGeom>
          <a:noFill/>
          <a:ln w="12700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CA" dirty="0"/>
          </a:p>
        </p:txBody>
      </p: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6753225" y="3313906"/>
            <a:ext cx="1981200" cy="533400"/>
            <a:chOff x="4272" y="2352"/>
            <a:chExt cx="1248" cy="336"/>
          </a:xfrm>
        </p:grpSpPr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4560" y="2448"/>
              <a:ext cx="96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CA" altLang="en-US" sz="1800" dirty="0"/>
            </a:p>
          </p:txBody>
        </p:sp>
        <p:sp>
          <p:nvSpPr>
            <p:cNvPr id="25" name="Rectangle 10"/>
            <p:cNvSpPr>
              <a:spLocks noChangeArrowheads="1"/>
            </p:cNvSpPr>
            <p:nvPr/>
          </p:nvSpPr>
          <p:spPr bwMode="auto">
            <a:xfrm>
              <a:off x="4752" y="2352"/>
              <a:ext cx="768" cy="336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CA" altLang="en-US" sz="1800" dirty="0"/>
            </a:p>
          </p:txBody>
        </p:sp>
        <p:sp>
          <p:nvSpPr>
            <p:cNvPr id="26" name="Text Box 9"/>
            <p:cNvSpPr txBox="1">
              <a:spLocks noChangeArrowheads="1"/>
            </p:cNvSpPr>
            <p:nvPr/>
          </p:nvSpPr>
          <p:spPr bwMode="auto">
            <a:xfrm>
              <a:off x="4272" y="244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 dirty="0">
                  <a:latin typeface="Consolas" panose="020B0609020204030204" pitchFamily="49" charset="0"/>
                </a:rPr>
                <a:t>jim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4800" y="2400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 dirty="0">
                  <a:latin typeface="Consolas" panose="020B0609020204030204" pitchFamily="49" charset="0"/>
                </a:rPr>
                <a:t>.age</a:t>
              </a:r>
            </a:p>
          </p:txBody>
        </p:sp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5184" y="2400"/>
              <a:ext cx="288" cy="240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4608" y="2544"/>
              <a:ext cx="144" cy="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 dirty="0"/>
            </a:p>
          </p:txBody>
        </p:sp>
      </p:grpSp>
      <p:grpSp>
        <p:nvGrpSpPr>
          <p:cNvPr id="30" name="Group 45"/>
          <p:cNvGrpSpPr>
            <a:grpSpLocks/>
          </p:cNvGrpSpPr>
          <p:nvPr/>
        </p:nvGrpSpPr>
        <p:grpSpPr bwMode="auto">
          <a:xfrm>
            <a:off x="8010526" y="4136231"/>
            <a:ext cx="990600" cy="1235075"/>
            <a:chOff x="4728" y="2918"/>
            <a:chExt cx="624" cy="778"/>
          </a:xfrm>
        </p:grpSpPr>
        <p:sp>
          <p:nvSpPr>
            <p:cNvPr id="31" name="Text Box 43"/>
            <p:cNvSpPr txBox="1">
              <a:spLocks noChangeArrowheads="1"/>
            </p:cNvSpPr>
            <p:nvPr/>
          </p:nvSpPr>
          <p:spPr bwMode="auto">
            <a:xfrm>
              <a:off x="4728" y="2918"/>
              <a:ext cx="62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27 (</a:t>
              </a:r>
              <a:r>
                <a:rPr lang="en-CA" altLang="en-US" sz="1800" dirty="0" smtClean="0"/>
                <a:t>explicit)</a:t>
              </a:r>
              <a:endParaRPr lang="en-CA" altLang="en-US" sz="1800" dirty="0"/>
            </a:p>
          </p:txBody>
        </p:sp>
        <p:sp>
          <p:nvSpPr>
            <p:cNvPr id="32" name="Line 44"/>
            <p:cNvSpPr>
              <a:spLocks noChangeShapeType="1"/>
            </p:cNvSpPr>
            <p:nvPr/>
          </p:nvSpPr>
          <p:spPr bwMode="auto">
            <a:xfrm flipH="1">
              <a:off x="4944" y="3264"/>
              <a:ext cx="96" cy="4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 dirty="0"/>
            </a:p>
          </p:txBody>
        </p:sp>
      </p:grp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0" y="5667375"/>
            <a:ext cx="5638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dirty="0"/>
              <a:t>Normally the object referred to by the ‘</a:t>
            </a:r>
            <a:r>
              <a:rPr lang="en-CA" altLang="en-US" sz="1800" dirty="0">
                <a:latin typeface="Consolas" panose="020B0609020204030204" pitchFamily="49" charset="0"/>
              </a:rPr>
              <a:t>jim</a:t>
            </a:r>
            <a:r>
              <a:rPr lang="en-CA" altLang="en-US" sz="1800" dirty="0"/>
              <a:t>’ reference not accessible outside of </a:t>
            </a:r>
            <a:r>
              <a:rPr lang="en-CA" altLang="en-US" sz="1800" dirty="0">
                <a:latin typeface="Consolas" panose="020B0609020204030204" pitchFamily="49" charset="0"/>
              </a:rPr>
              <a:t>main()</a:t>
            </a:r>
            <a:r>
              <a:rPr lang="en-CA" altLang="en-US" sz="1800" dirty="0"/>
              <a:t> but the ‘</a:t>
            </a:r>
            <a:r>
              <a:rPr lang="en-CA" altLang="en-US" sz="1800" dirty="0">
                <a:latin typeface="Consolas" panose="020B0609020204030204" pitchFamily="49" charset="0"/>
              </a:rPr>
              <a:t>this</a:t>
            </a:r>
            <a:r>
              <a:rPr lang="en-CA" altLang="en-US" sz="1800" dirty="0"/>
              <a:t>’ reference contains it’s address (implicit pass by reference)</a:t>
            </a:r>
          </a:p>
        </p:txBody>
      </p:sp>
    </p:spTree>
    <p:extLst>
      <p:ext uri="{BB962C8B-B14F-4D97-AF65-F5344CB8AC3E}">
        <p14:creationId xmlns:p14="http://schemas.microsoft.com/office/powerpoint/2010/main" val="53469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Recall: </a:t>
            </a:r>
            <a:r>
              <a:rPr lang="en-CA" altLang="en-US" sz="2400" b="1" dirty="0" smtClean="0">
                <a:solidFill>
                  <a:srgbClr val="00B050"/>
                </a:solidFill>
              </a:rPr>
              <a:t>static methods </a:t>
            </a:r>
            <a:r>
              <a:rPr lang="en-CA" altLang="en-US" sz="2400" dirty="0" smtClean="0"/>
              <a:t>do not require an object to be instantiated because they are invoked via the </a:t>
            </a:r>
            <a:r>
              <a:rPr lang="en-CA" altLang="en-US" sz="2400" b="1" dirty="0" smtClean="0">
                <a:solidFill>
                  <a:srgbClr val="FF0000"/>
                </a:solidFill>
              </a:rPr>
              <a:t>class name</a:t>
            </a:r>
            <a:r>
              <a:rPr lang="en-CA" altLang="en-US" sz="2400" dirty="0" smtClean="0"/>
              <a:t> not a reference name.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int result =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Math</a:t>
            </a:r>
            <a:r>
              <a:rPr lang="en-CA" altLang="en-US" sz="1800" dirty="0" smtClean="0">
                <a:latin typeface="Consolas" panose="020B0609020204030204" pitchFamily="49" charset="0"/>
              </a:rPr>
              <a:t>.</a:t>
            </a:r>
            <a:r>
              <a:rPr lang="en-CA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abs</a:t>
            </a:r>
            <a:r>
              <a:rPr lang="en-CA" altLang="en-US" sz="1800" dirty="0" smtClean="0">
                <a:latin typeface="Consolas" panose="020B0609020204030204" pitchFamily="49" charset="0"/>
              </a:rPr>
              <a:t>(-12);</a:t>
            </a:r>
          </a:p>
          <a:p>
            <a:r>
              <a:rPr lang="en-CA" altLang="en-US" sz="2400" dirty="0" smtClean="0"/>
              <a:t>That means static methods do not have the implicit ‘this’ parameter passed in.</a:t>
            </a:r>
          </a:p>
          <a:p>
            <a:r>
              <a:rPr lang="en-US" altLang="en-US" sz="2400" dirty="0" smtClean="0"/>
              <a:t>Also recall I said for now avoid [for the ‘</a:t>
            </a:r>
            <a:r>
              <a:rPr lang="en-US" altLang="en-US" sz="2400" dirty="0" smtClean="0">
                <a:latin typeface="Consolas" panose="020B0609020204030204" pitchFamily="49" charset="0"/>
              </a:rPr>
              <a:t>Driver</a:t>
            </a:r>
            <a:r>
              <a:rPr lang="en-US" altLang="en-US" sz="2400" dirty="0" smtClean="0"/>
              <a:t>’ class]:</a:t>
            </a:r>
          </a:p>
          <a:p>
            <a:pPr lvl="1"/>
            <a:r>
              <a:rPr lang="en-US" altLang="en-US" sz="2000" dirty="0" smtClean="0"/>
              <a:t>Defining attributes for the Driver</a:t>
            </a:r>
          </a:p>
          <a:p>
            <a:pPr lvl="1"/>
            <a:r>
              <a:rPr lang="en-US" altLang="en-US" sz="2000" dirty="0" smtClean="0"/>
              <a:t>Defining methods for the Driver (other than the main method)</a:t>
            </a:r>
          </a:p>
          <a:p>
            <a:pPr lvl="1"/>
            <a:r>
              <a:rPr lang="en-US" altLang="en-US" dirty="0" smtClean="0"/>
              <a:t>Unless the attributes and the methods are static they cannot be accessed without instantiating the Driver class.</a:t>
            </a:r>
            <a:endParaRPr lang="en-CA" altLang="en-US" sz="2000" dirty="0" smtClean="0"/>
          </a:p>
        </p:txBody>
      </p:sp>
      <p:sp>
        <p:nvSpPr>
          <p:cNvPr id="95235" name="Rectangle 5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r>
              <a:rPr lang="en-CA" altLang="en-US" sz="3200" dirty="0" smtClean="0"/>
              <a:t>Static Methods: No ‘</a:t>
            </a:r>
            <a:r>
              <a:rPr lang="en-CA" altLang="en-US" sz="3200" dirty="0" smtClean="0">
                <a:latin typeface="Consolas" panose="020B0609020204030204" pitchFamily="49" charset="0"/>
              </a:rPr>
              <a:t>This</a:t>
            </a:r>
            <a:r>
              <a:rPr lang="en-CA" altLang="en-US" sz="3200" dirty="0" smtClean="0"/>
              <a:t>’ Reference</a:t>
            </a:r>
          </a:p>
        </p:txBody>
      </p:sp>
    </p:spTree>
    <p:extLst>
      <p:ext uri="{BB962C8B-B14F-4D97-AF65-F5344CB8AC3E}">
        <p14:creationId xmlns:p14="http://schemas.microsoft.com/office/powerpoint/2010/main" val="183983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This()</a:t>
            </a:r>
            <a:endParaRPr lang="en-CA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used when constructors have been overloaded.</a:t>
            </a:r>
          </a:p>
          <a:p>
            <a:r>
              <a:rPr lang="en-CA" dirty="0" smtClean="0"/>
              <a:t>Calls one version of the constructor from another constructor.</a:t>
            </a:r>
          </a:p>
          <a:p>
            <a:r>
              <a:rPr lang="en-US" b="1" dirty="0"/>
              <a:t>Name of the folder containing the complete example </a:t>
            </a:r>
            <a:r>
              <a:rPr lang="en-CA" dirty="0" smtClean="0"/>
              <a:t>:</a:t>
            </a:r>
          </a:p>
          <a:p>
            <a:pPr marL="225425" lvl="1" indent="0">
              <a:buNone/>
            </a:pPr>
            <a:r>
              <a:rPr lang="en-CA" sz="2400" dirty="0" smtClean="0">
                <a:latin typeface="Consolas" panose="020B0609020204030204" pitchFamily="49" charset="0"/>
              </a:rPr>
              <a:t>11thisMethod</a:t>
            </a:r>
            <a:endParaRPr lang="en-CA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2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34383</TotalTime>
  <Pages>8</Pages>
  <Words>2044</Words>
  <Application>Microsoft Office PowerPoint</Application>
  <PresentationFormat>On-screen Show (4:3)</PresentationFormat>
  <Paragraphs>374</Paragraphs>
  <Slides>31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ＭＳ Ｐゴシック</vt:lpstr>
      <vt:lpstr>Arial</vt:lpstr>
      <vt:lpstr>Calibri</vt:lpstr>
      <vt:lpstr>Consolas</vt:lpstr>
      <vt:lpstr>Times New Roman</vt:lpstr>
      <vt:lpstr>evaluation_intro</vt:lpstr>
      <vt:lpstr>Advanced Java Programming</vt:lpstr>
      <vt:lpstr>Self Reference: The ‘This’ Reference</vt:lpstr>
      <vt:lpstr>The ‘This’ Reference Is Automatically Referenced Inside (Non-Static) Methods</vt:lpstr>
      <vt:lpstr>Parameter Types: Explicit Vs. Implicit</vt:lpstr>
      <vt:lpstr>Benefits Of ‘This’: Attributes</vt:lpstr>
      <vt:lpstr>Benefits Of ‘This’: Parameters</vt:lpstr>
      <vt:lpstr>Main Benefit Of ‘This’: Scope</vt:lpstr>
      <vt:lpstr>Static Methods: No ‘This’ Reference</vt:lpstr>
      <vt:lpstr>This()</vt:lpstr>
      <vt:lpstr>The Driver Class</vt:lpstr>
      <vt:lpstr>Class Person</vt:lpstr>
      <vt:lpstr>Class Person (2)</vt:lpstr>
      <vt:lpstr>Displaying State: Evaluating The Previous Program</vt:lpstr>
      <vt:lpstr>Displaying The Current State Of Objects</vt:lpstr>
      <vt:lpstr>toString() Example</vt:lpstr>
      <vt:lpstr>Class Person</vt:lpstr>
      <vt:lpstr>Class Person (2)</vt:lpstr>
      <vt:lpstr>Class Person (3)</vt:lpstr>
      <vt:lpstr>The Driver Class</vt:lpstr>
      <vt:lpstr>Comparing Objects</vt:lpstr>
      <vt:lpstr>Comparing Objects (2)</vt:lpstr>
      <vt:lpstr>Implementing Equals()</vt:lpstr>
      <vt:lpstr>Class Person</vt:lpstr>
      <vt:lpstr>Class Person (2)</vt:lpstr>
      <vt:lpstr>The Driver Class</vt:lpstr>
      <vt:lpstr>The Driver Class (2)</vt:lpstr>
      <vt:lpstr>The Driver Class (3)</vt:lpstr>
      <vt:lpstr>The Driver Class (4)</vt:lpstr>
      <vt:lpstr>The Driver Class (5)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concepts in Java: Part 5</dc:title>
  <dc:creator>James Tam</dc:creator>
  <cp:keywords>the this reference;this();explicit parameters;implicit parameters</cp:keywords>
  <cp:lastModifiedBy>James Tam</cp:lastModifiedBy>
  <cp:revision>3538</cp:revision>
  <cp:lastPrinted>1998-08-16T21:06:56Z</cp:lastPrinted>
  <dcterms:created xsi:type="dcterms:W3CDTF">1995-08-18T10:27:02Z</dcterms:created>
  <dcterms:modified xsi:type="dcterms:W3CDTF">2021-02-14T00:21:30Z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