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410" r:id="rId3"/>
    <p:sldId id="411" r:id="rId4"/>
    <p:sldId id="412" r:id="rId5"/>
    <p:sldId id="413" r:id="rId6"/>
    <p:sldId id="414" r:id="rId7"/>
    <p:sldId id="460" r:id="rId8"/>
    <p:sldId id="461" r:id="rId9"/>
    <p:sldId id="462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59" r:id="rId23"/>
    <p:sldId id="286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/>
  </p:cmAuthor>
  <p:cmAuthor id="2" name="sysman" initials="s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FFFFFF"/>
    <a:srgbClr val="00FFFF"/>
    <a:srgbClr val="808000"/>
    <a:srgbClr val="FFFFCC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2" autoAdjust="0"/>
    <p:restoredTop sz="82477" autoAdjust="0"/>
  </p:normalViewPr>
  <p:slideViewPr>
    <p:cSldViewPr snapToGrid="0">
      <p:cViewPr varScale="1">
        <p:scale>
          <a:sx n="87" d="100"/>
          <a:sy n="87" d="100"/>
        </p:scale>
        <p:origin x="10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846" y="18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Advanced Java concepts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508" indent="-284709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07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869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05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1936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7823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3710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97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6F899-0A01-48B3-B30A-BC138B93CDED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629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2475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2435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24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23712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06567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9945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0816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96563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0374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pPr marL="232943" indent="-232943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587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0888" y="1676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Advanced Java Programming</a:t>
            </a:r>
            <a:endParaRPr lang="en-US" altLang="en-US" sz="4800" dirty="0" smtClean="0">
              <a:latin typeface="+mn-lt"/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252538" y="3884613"/>
            <a:ext cx="6769100" cy="186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en-US" b="0" dirty="0" smtClean="0">
                <a:latin typeface="Arial" panose="020B0604020202020204" pitchFamily="34" charset="0"/>
              </a:rPr>
              <a:t>Part </a:t>
            </a:r>
            <a:r>
              <a:rPr lang="en-US" altLang="en-US" dirty="0">
                <a:latin typeface="Arial" panose="020B0604020202020204" pitchFamily="34" charset="0"/>
              </a:rPr>
              <a:t>4</a:t>
            </a:r>
            <a:r>
              <a:rPr lang="en-US" altLang="en-US" b="0" dirty="0" smtClean="0">
                <a:latin typeface="Arial" panose="020B0604020202020204" pitchFamily="34" charset="0"/>
              </a:rPr>
              <a:t>: The </a:t>
            </a:r>
            <a:r>
              <a:rPr lang="en-US" altLang="en-US" b="0" dirty="0" smtClean="0">
                <a:latin typeface="Consolas" panose="020B0609020204030204" pitchFamily="49" charset="0"/>
              </a:rPr>
              <a:t>static</a:t>
            </a:r>
            <a:r>
              <a:rPr lang="en-US" altLang="en-US" b="0" dirty="0" smtClean="0">
                <a:latin typeface="Arial" panose="020B0604020202020204" pitchFamily="34" charset="0"/>
              </a:rPr>
              <a:t> and </a:t>
            </a:r>
            <a:r>
              <a:rPr lang="en-US" altLang="en-US" b="0" dirty="0" smtClean="0">
                <a:latin typeface="Consolas" panose="020B0609020204030204" pitchFamily="49" charset="0"/>
              </a:rPr>
              <a:t>final</a:t>
            </a:r>
            <a:r>
              <a:rPr lang="en-US" altLang="en-US" b="0" dirty="0" smtClean="0">
                <a:latin typeface="Arial" panose="020B0604020202020204" pitchFamily="34" charset="0"/>
              </a:rPr>
              <a:t> keywords, useful methods to define for your classes: </a:t>
            </a:r>
            <a:r>
              <a:rPr lang="en-US" altLang="en-US" b="0" dirty="0" err="1" smtClean="0">
                <a:latin typeface="Consolas" panose="020B0609020204030204" pitchFamily="49" charset="0"/>
              </a:rPr>
              <a:t>toString</a:t>
            </a:r>
            <a:r>
              <a:rPr lang="en-US" altLang="en-US" b="0" dirty="0" smtClean="0">
                <a:latin typeface="Consolas" panose="020B0609020204030204" pitchFamily="49" charset="0"/>
              </a:rPr>
              <a:t>()</a:t>
            </a:r>
            <a:r>
              <a:rPr lang="en-US" altLang="en-US" b="0" dirty="0" smtClean="0">
                <a:cs typeface="Calibri" panose="020F0502020204030204" pitchFamily="34" charset="0"/>
              </a:rPr>
              <a:t>,</a:t>
            </a:r>
            <a:r>
              <a:rPr lang="en-US" altLang="en-US" b="0" dirty="0" smtClean="0">
                <a:latin typeface="Consolas" panose="020B0609020204030204" pitchFamily="49" charset="0"/>
              </a:rPr>
              <a:t> equals()</a:t>
            </a:r>
            <a:endParaRPr lang="en-US" altLang="en-US" b="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 lIns="92075" tIns="46038" rIns="92075" bIns="46038"/>
          <a:lstStyle/>
          <a:p>
            <a:r>
              <a:rPr lang="en-US" altLang="en-US" sz="3200" dirty="0" smtClean="0">
                <a:latin typeface="Consolas" panose="020B0609020204030204" pitchFamily="49" charset="0"/>
              </a:rPr>
              <a:t>Static</a:t>
            </a:r>
            <a:r>
              <a:rPr lang="en-US" altLang="en-US" sz="3200" dirty="0" smtClean="0"/>
              <a:t> Data And Methods: UML Diagram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0" indent="0">
              <a:tabLst>
                <a:tab pos="476250" algn="l"/>
              </a:tabLst>
            </a:pPr>
            <a:r>
              <a:rPr lang="en-US" b="1" dirty="0"/>
              <a:t>Name of the folder containing the complete example </a:t>
            </a:r>
            <a:r>
              <a:rPr lang="en-US" altLang="en-US" sz="2400" dirty="0" smtClean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10</a:t>
            </a:r>
            <a:r>
              <a:rPr lang="en-US" altLang="en-US" dirty="0" smtClean="0">
                <a:latin typeface="Consolas" panose="020B0609020204030204" pitchFamily="49" charset="0"/>
                <a:cs typeface="Arial" panose="020B0604020202020204" pitchFamily="34" charset="0"/>
              </a:rPr>
              <a:t>classAttributes</a:t>
            </a: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1972714" y="3788570"/>
            <a:ext cx="1223962" cy="863600"/>
            <a:chOff x="1202" y="2478"/>
            <a:chExt cx="771" cy="544"/>
          </a:xfrm>
        </p:grpSpPr>
        <p:sp>
          <p:nvSpPr>
            <p:cNvPr id="76818" name="Rectangle 5"/>
            <p:cNvSpPr>
              <a:spLocks noChangeArrowheads="1"/>
            </p:cNvSpPr>
            <p:nvPr/>
          </p:nvSpPr>
          <p:spPr bwMode="auto">
            <a:xfrm>
              <a:off x="1202" y="2478"/>
              <a:ext cx="771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 dirty="0">
                <a:latin typeface="Arial" panose="020B0604020202020204" pitchFamily="34" charset="0"/>
              </a:endParaRPr>
            </a:p>
          </p:txBody>
        </p:sp>
        <p:sp>
          <p:nvSpPr>
            <p:cNvPr id="76819" name="Line 6"/>
            <p:cNvSpPr>
              <a:spLocks noChangeShapeType="1"/>
            </p:cNvSpPr>
            <p:nvPr/>
          </p:nvSpPr>
          <p:spPr bwMode="auto">
            <a:xfrm>
              <a:off x="1202" y="2704"/>
              <a:ext cx="7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76820" name="Text Box 7"/>
            <p:cNvSpPr txBox="1">
              <a:spLocks noChangeArrowheads="1"/>
            </p:cNvSpPr>
            <p:nvPr/>
          </p:nvSpPr>
          <p:spPr bwMode="auto">
            <a:xfrm>
              <a:off x="1202" y="2478"/>
              <a:ext cx="7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en-US" sz="2400" dirty="0">
                  <a:latin typeface="Consolas" panose="020B0609020204030204" pitchFamily="49" charset="0"/>
                </a:rPr>
                <a:t>Driver</a:t>
              </a:r>
            </a:p>
          </p:txBody>
        </p:sp>
      </p:grpSp>
      <p:grpSp>
        <p:nvGrpSpPr>
          <p:cNvPr id="76805" name="Group 8"/>
          <p:cNvGrpSpPr>
            <a:grpSpLocks/>
          </p:cNvGrpSpPr>
          <p:nvPr/>
        </p:nvGrpSpPr>
        <p:grpSpPr bwMode="auto">
          <a:xfrm>
            <a:off x="5724525" y="2924175"/>
            <a:ext cx="2879725" cy="3716338"/>
            <a:chOff x="3606" y="1888"/>
            <a:chExt cx="1814" cy="2341"/>
          </a:xfrm>
        </p:grpSpPr>
        <p:sp>
          <p:nvSpPr>
            <p:cNvPr id="76813" name="Rectangle 9"/>
            <p:cNvSpPr>
              <a:spLocks noChangeArrowheads="1"/>
            </p:cNvSpPr>
            <p:nvPr/>
          </p:nvSpPr>
          <p:spPr bwMode="auto">
            <a:xfrm>
              <a:off x="3606" y="1888"/>
              <a:ext cx="1814" cy="234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 dirty="0">
                <a:latin typeface="Arial" panose="020B0604020202020204" pitchFamily="34" charset="0"/>
              </a:endParaRPr>
            </a:p>
          </p:txBody>
        </p:sp>
        <p:grpSp>
          <p:nvGrpSpPr>
            <p:cNvPr id="76814" name="Group 10"/>
            <p:cNvGrpSpPr>
              <a:grpSpLocks/>
            </p:cNvGrpSpPr>
            <p:nvPr/>
          </p:nvGrpSpPr>
          <p:grpSpPr bwMode="auto">
            <a:xfrm>
              <a:off x="3606" y="1933"/>
              <a:ext cx="1814" cy="2079"/>
              <a:chOff x="3651" y="2024"/>
              <a:chExt cx="1814" cy="2079"/>
            </a:xfrm>
          </p:grpSpPr>
          <p:sp>
            <p:nvSpPr>
              <p:cNvPr id="76815" name="Line 11"/>
              <p:cNvSpPr>
                <a:spLocks noChangeShapeType="1"/>
              </p:cNvSpPr>
              <p:nvPr/>
            </p:nvSpPr>
            <p:spPr bwMode="auto">
              <a:xfrm>
                <a:off x="3651" y="2296"/>
                <a:ext cx="18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76816" name="Text Box 12"/>
              <p:cNvSpPr txBox="1">
                <a:spLocks noChangeArrowheads="1"/>
              </p:cNvSpPr>
              <p:nvPr/>
            </p:nvSpPr>
            <p:spPr bwMode="auto">
              <a:xfrm>
                <a:off x="3651" y="2024"/>
                <a:ext cx="18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2400" dirty="0">
                    <a:latin typeface="Consolas" panose="020B0609020204030204" pitchFamily="49" charset="0"/>
                  </a:rPr>
                  <a:t>Sheep</a:t>
                </a:r>
              </a:p>
            </p:txBody>
          </p:sp>
          <p:sp>
            <p:nvSpPr>
              <p:cNvPr id="76817" name="Text Box 13"/>
              <p:cNvSpPr txBox="1">
                <a:spLocks noChangeArrowheads="1"/>
              </p:cNvSpPr>
              <p:nvPr/>
            </p:nvSpPr>
            <p:spPr bwMode="auto">
              <a:xfrm>
                <a:off x="3651" y="2337"/>
                <a:ext cx="1814" cy="1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111125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111125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111125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-</a:t>
                </a:r>
                <a:r>
                  <a:rPr lang="en-US" altLang="en-US" sz="1600" b="0" u="sng" dirty="0">
                    <a:latin typeface="Consolas" panose="020B0609020204030204" pitchFamily="49" charset="0"/>
                  </a:rPr>
                  <a:t>flockSize</a:t>
                </a:r>
                <a:r>
                  <a:rPr lang="en-US" altLang="en-US" sz="1600" b="0" dirty="0">
                    <a:latin typeface="Consolas" panose="020B0609020204030204" pitchFamily="49" charset="0"/>
                  </a:rPr>
                  <a:t>:int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-name: String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+Sheep()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+Sheep(aName:String)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+</a:t>
                </a:r>
                <a:r>
                  <a:rPr lang="en-US" altLang="en-US" sz="1600" b="0" u="sng" dirty="0">
                    <a:latin typeface="Consolas" panose="020B0609020204030204" pitchFamily="49" charset="0"/>
                  </a:rPr>
                  <a:t>getFlockSize()</a:t>
                </a:r>
                <a:r>
                  <a:rPr lang="en-US" altLang="en-US" sz="1600" b="0" dirty="0">
                    <a:latin typeface="Consolas" panose="020B0609020204030204" pitchFamily="49" charset="0"/>
                  </a:rPr>
                  <a:t>:int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+getName():String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 dirty="0">
                    <a:latin typeface="Consolas" panose="020B0609020204030204" pitchFamily="49" charset="0"/>
                  </a:rPr>
                  <a:t>+setName(aName:String): 	void</a:t>
                </a:r>
              </a:p>
            </p:txBody>
          </p:sp>
        </p:grpSp>
      </p:grpSp>
      <p:sp>
        <p:nvSpPr>
          <p:cNvPr id="76806" name="Line 14"/>
          <p:cNvSpPr>
            <a:spLocks noChangeShapeType="1"/>
          </p:cNvSpPr>
          <p:nvPr/>
        </p:nvSpPr>
        <p:spPr bwMode="auto">
          <a:xfrm>
            <a:off x="3196675" y="4208708"/>
            <a:ext cx="2527849" cy="1245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CA" dirty="0"/>
          </a:p>
        </p:txBody>
      </p:sp>
      <p:grpSp>
        <p:nvGrpSpPr>
          <p:cNvPr id="69655" name="Group 23"/>
          <p:cNvGrpSpPr>
            <a:grpSpLocks/>
          </p:cNvGrpSpPr>
          <p:nvPr/>
        </p:nvGrpSpPr>
        <p:grpSpPr bwMode="auto">
          <a:xfrm>
            <a:off x="70094" y="3463132"/>
            <a:ext cx="7319964" cy="3179763"/>
            <a:chOff x="-26" y="2208"/>
            <a:chExt cx="4611" cy="2003"/>
          </a:xfrm>
        </p:grpSpPr>
        <p:sp>
          <p:nvSpPr>
            <p:cNvPr id="76808" name="Rounded Rectangle 1"/>
            <p:cNvSpPr>
              <a:spLocks noChangeArrowheads="1"/>
            </p:cNvSpPr>
            <p:nvPr/>
          </p:nvSpPr>
          <p:spPr bwMode="auto">
            <a:xfrm>
              <a:off x="3600" y="2208"/>
              <a:ext cx="985" cy="248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2000" b="0" dirty="0">
                <a:latin typeface="Arial" panose="020B0604020202020204" pitchFamily="34" charset="0"/>
              </a:endParaRPr>
            </a:p>
          </p:txBody>
        </p:sp>
        <p:sp>
          <p:nvSpPr>
            <p:cNvPr id="76809" name="Rectangle 2"/>
            <p:cNvSpPr>
              <a:spLocks noChangeArrowheads="1"/>
            </p:cNvSpPr>
            <p:nvPr/>
          </p:nvSpPr>
          <p:spPr bwMode="auto">
            <a:xfrm>
              <a:off x="-26" y="3560"/>
              <a:ext cx="1414" cy="651"/>
            </a:xfrm>
            <a:prstGeom prst="rect">
              <a:avLst/>
            </a:prstGeom>
            <a:solidFill>
              <a:srgbClr val="FFFFCC"/>
            </a:solidFill>
            <a:ln w="38100" algn="ctr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2000" b="0" dirty="0">
                  <a:latin typeface="Arial" panose="020B0604020202020204" pitchFamily="34" charset="0"/>
                </a:rPr>
                <a:t>Static attribute is specified using underlining</a:t>
              </a:r>
            </a:p>
          </p:txBody>
        </p:sp>
        <p:cxnSp>
          <p:nvCxnSpPr>
            <p:cNvPr id="76810" name="Straight Connector 6"/>
            <p:cNvCxnSpPr>
              <a:cxnSpLocks noChangeShapeType="1"/>
              <a:stCxn id="76809" idx="3"/>
            </p:cNvCxnSpPr>
            <p:nvPr/>
          </p:nvCxnSpPr>
          <p:spPr bwMode="auto">
            <a:xfrm flipV="1">
              <a:off x="1388" y="2352"/>
              <a:ext cx="2212" cy="1534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812" name="Straight Connector 6"/>
            <p:cNvCxnSpPr>
              <a:cxnSpLocks noChangeShapeType="1"/>
              <a:stCxn id="76809" idx="3"/>
            </p:cNvCxnSpPr>
            <p:nvPr/>
          </p:nvCxnSpPr>
          <p:spPr bwMode="auto">
            <a:xfrm flipV="1">
              <a:off x="1388" y="3261"/>
              <a:ext cx="2212" cy="625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30278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>
                <a:solidFill>
                  <a:srgbClr val="0000FF"/>
                </a:solidFill>
              </a:rPr>
              <a:t>Static</a:t>
            </a:r>
            <a:r>
              <a:rPr lang="en-US" altLang="en-US" sz="3200" dirty="0" smtClean="0"/>
              <a:t> Data And Methods: The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 {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System.out.println("You start out with " +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Sheep.getFlockSize()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" sheep");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System.out.println("Creating flock...");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Sheep nellie = new Sheep("Nellie");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Sheep bill = new Sheep("Bill");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Sheep jim = new Sheep();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System.out.println("Current count " +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Sheep.getFlockSize()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>
                <a:solidFill>
                  <a:srgbClr val="0000FF"/>
                </a:solidFill>
              </a:rPr>
              <a:t>Static</a:t>
            </a:r>
            <a:r>
              <a:rPr lang="en-US" altLang="en-US" sz="3200" dirty="0" smtClean="0"/>
              <a:t> Data And Methods: The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Sheep</a:t>
            </a:r>
            <a:r>
              <a:rPr lang="en-US" altLang="en-US" sz="3200" dirty="0" smtClean="0"/>
              <a:t> Class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Sheep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static int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Sheep()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name = "No name";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Sheep(String aName)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setName(aName);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int </a:t>
            </a:r>
            <a:r>
              <a:rPr lang="en-US" alt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getFlockSize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 return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String getName() { return name;}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setName(String newName) { name = newName;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Rules Of Thumb: Instance Vs. Class </a:t>
            </a:r>
            <a:r>
              <a:rPr lang="en-CA" altLang="en-US" dirty="0" smtClean="0"/>
              <a:t>Attribute</a:t>
            </a:r>
            <a:endParaRPr lang="en-US" altLang="en-US" sz="3200" dirty="0" smtClean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5888" indent="-115888">
              <a:tabLst>
                <a:tab pos="476250" algn="l"/>
              </a:tabLst>
            </a:pPr>
            <a:r>
              <a:rPr lang="en-CA" altLang="en-US" sz="2400" dirty="0" smtClean="0"/>
              <a:t>Reminder:</a:t>
            </a:r>
          </a:p>
          <a:p>
            <a:pPr marL="350838" lvl="1" indent="-115888">
              <a:tabLst>
                <a:tab pos="476250" algn="l"/>
              </a:tabLst>
            </a:pPr>
            <a:r>
              <a:rPr lang="en-CA" altLang="en-US" sz="2000" dirty="0" smtClean="0"/>
              <a:t>Instance </a:t>
            </a:r>
            <a:r>
              <a:rPr lang="en-CA" altLang="en-US" dirty="0" smtClean="0"/>
              <a:t>attribute</a:t>
            </a:r>
            <a:r>
              <a:rPr lang="en-CA" altLang="en-US" sz="2000" dirty="0" smtClean="0"/>
              <a:t>: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dirty="0" smtClean="0"/>
              <a:t>Static keyword is not used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sz="1800" dirty="0" smtClean="0"/>
              <a:t>There is one instance for each object created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dirty="0" smtClean="0"/>
              <a:t>E.g., 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Person { private int age; }</a:t>
            </a:r>
            <a:endParaRPr lang="en-CA" altLang="en-US" sz="1800" dirty="0"/>
          </a:p>
          <a:p>
            <a:pPr marL="115888" indent="-115888">
              <a:tabLst>
                <a:tab pos="476250" algn="l"/>
              </a:tabLst>
            </a:pPr>
            <a:r>
              <a:rPr lang="en-CA" altLang="en-US" b="1" dirty="0" smtClean="0"/>
              <a:t>New term</a:t>
            </a:r>
            <a:r>
              <a:rPr lang="en-CA" altLang="en-US" dirty="0" smtClean="0"/>
              <a:t>:</a:t>
            </a:r>
          </a:p>
          <a:p>
            <a:pPr marL="350838" lvl="1" indent="-115888">
              <a:tabLst>
                <a:tab pos="476250" algn="l"/>
              </a:tabLst>
            </a:pPr>
            <a:r>
              <a:rPr lang="en-CA" altLang="en-US" dirty="0"/>
              <a:t>C</a:t>
            </a:r>
            <a:r>
              <a:rPr lang="en-CA" altLang="en-US" dirty="0" smtClean="0"/>
              <a:t>lass attribute: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sz="1800" dirty="0" smtClean="0"/>
              <a:t>Requires the static keyword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dirty="0" smtClean="0"/>
              <a:t>There is one instance for the entire class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sz="1800" dirty="0" smtClean="0"/>
              <a:t>E.g., 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Person { private static int numberPeople; }</a:t>
            </a:r>
          </a:p>
          <a:p>
            <a:pPr marL="115888" indent="-115888">
              <a:tabLst>
                <a:tab pos="476250" algn="l"/>
              </a:tabLst>
            </a:pPr>
            <a:r>
              <a:rPr lang="en-CA" altLang="en-US" dirty="0" smtClean="0"/>
              <a:t>Rules of thumb:</a:t>
            </a:r>
          </a:p>
          <a:p>
            <a:pPr marL="350838" lvl="1" indent="-115888">
              <a:tabLst>
                <a:tab pos="476250" algn="l"/>
              </a:tabLst>
            </a:pPr>
            <a:r>
              <a:rPr lang="en-CA" altLang="en-US" dirty="0" smtClean="0"/>
              <a:t>Make it an instance field if the data can vary between instances e.g., age, height, weight</a:t>
            </a:r>
          </a:p>
          <a:p>
            <a:pPr marL="350838" lvl="1" indent="-115888">
              <a:tabLst>
                <a:tab pos="476250" algn="l"/>
              </a:tabLst>
            </a:pPr>
            <a:r>
              <a:rPr lang="en-CA" altLang="en-US" dirty="0" smtClean="0"/>
              <a:t>Make it a class field if the data relates to all instances e.g., number of objects created. </a:t>
            </a:r>
          </a:p>
          <a:p>
            <a:pPr marL="573088" lvl="2" indent="-115888">
              <a:tabLst>
                <a:tab pos="476250" algn="l"/>
              </a:tabLst>
            </a:pPr>
            <a:r>
              <a:rPr lang="en-CA" altLang="en-US" dirty="0" smtClean="0"/>
              <a:t>Possibly it may apply if no instances will be created e.g., a debug flag to specify the mode that the program is operating under</a:t>
            </a:r>
          </a:p>
        </p:txBody>
      </p:sp>
    </p:spTree>
    <p:extLst>
      <p:ext uri="{BB962C8B-B14F-4D97-AF65-F5344CB8AC3E}">
        <p14:creationId xmlns:p14="http://schemas.microsoft.com/office/powerpoint/2010/main" val="272356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Rule Of Thumb: </a:t>
            </a:r>
            <a:r>
              <a:rPr lang="en-US" altLang="en-US" sz="3200" dirty="0" smtClean="0">
                <a:solidFill>
                  <a:srgbClr val="FF0000"/>
                </a:solidFill>
              </a:rPr>
              <a:t>Instance</a:t>
            </a:r>
            <a:r>
              <a:rPr lang="en-US" altLang="en-US" sz="3200" dirty="0" smtClean="0"/>
              <a:t> Vs. </a:t>
            </a:r>
            <a:r>
              <a:rPr lang="en-US" altLang="en-US" sz="3200" dirty="0" smtClean="0">
                <a:solidFill>
                  <a:srgbClr val="0000FF"/>
                </a:solidFill>
              </a:rPr>
              <a:t>Class</a:t>
            </a:r>
            <a:r>
              <a:rPr lang="en-US" altLang="en-US" sz="3200" dirty="0" smtClean="0"/>
              <a:t> Methods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dirty="0"/>
              <a:t>Reminder:</a:t>
            </a:r>
          </a:p>
          <a:p>
            <a:pPr lvl="1"/>
            <a:r>
              <a:rPr lang="en-US" altLang="en-US" sz="2000" dirty="0" smtClean="0"/>
              <a:t>Instance method e.g., </a:t>
            </a:r>
          </a:p>
          <a:p>
            <a:pPr marL="22542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Person { private int age = 0;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haveBirthDay()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age++;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225425" lvl="1" indent="0">
              <a:buNone/>
            </a:pPr>
            <a:r>
              <a:rPr lang="en-US" altLang="en-US" dirty="0" smtClean="0"/>
              <a:t>}</a:t>
            </a:r>
          </a:p>
          <a:p>
            <a:pPr lvl="1"/>
            <a:r>
              <a:rPr lang="en-US" altLang="en-US" dirty="0" smtClean="0"/>
              <a:t>Class method e.g.,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Math { 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static double square(double num)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{return(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} }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7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 Of Thumb: Instance Vs. Class </a:t>
            </a:r>
            <a:r>
              <a:rPr lang="en-US" altLang="en-US" dirty="0" smtClean="0"/>
              <a:t>Methods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Rule of thumb</a:t>
            </a:r>
          </a:p>
          <a:p>
            <a:pPr lvl="1"/>
            <a:r>
              <a:rPr lang="en-US" altLang="en-US" dirty="0"/>
              <a:t>Static methods</a:t>
            </a:r>
          </a:p>
          <a:p>
            <a:pPr lvl="2"/>
            <a:r>
              <a:rPr lang="en-US" altLang="en-US" dirty="0"/>
              <a:t>If a method can be invoked regardless of the number of instances that exist (e.g.., the method can be run when there are no instances) then it probably should be a static method.</a:t>
            </a:r>
          </a:p>
          <a:p>
            <a:pPr lvl="2"/>
            <a:r>
              <a:rPr lang="en-US" altLang="en-US" dirty="0"/>
              <a:t>If it never makes sense to instantiate an instance of a class then the method should probably be a static method.</a:t>
            </a:r>
          </a:p>
          <a:p>
            <a:pPr lvl="3"/>
            <a:r>
              <a:rPr lang="en-US" altLang="en-US" dirty="0"/>
              <a:t>E.g., the class doesn’t have any variable attributes only static constants such as class </a:t>
            </a:r>
            <a:r>
              <a:rPr lang="en-US" altLang="en-US" dirty="0" smtClean="0">
                <a:latin typeface="Consolas" panose="020B0609020204030204" pitchFamily="49" charset="0"/>
              </a:rPr>
              <a:t>Math</a:t>
            </a:r>
            <a:r>
              <a:rPr lang="en-US" altLang="en-US" dirty="0" smtClean="0"/>
              <a:t> no objects are instantiated (more coverage later)</a:t>
            </a:r>
            <a:endParaRPr lang="en-US" altLang="en-US" dirty="0"/>
          </a:p>
          <a:p>
            <a:pPr lvl="1"/>
            <a:r>
              <a:rPr lang="en-US" altLang="en-US" dirty="0" smtClean="0"/>
              <a:t>Non static methods</a:t>
            </a:r>
          </a:p>
          <a:p>
            <a:pPr lvl="2"/>
            <a:r>
              <a:rPr lang="en-US" altLang="en-US" dirty="0" smtClean="0"/>
              <a:t>If the above rules don’t apply then </a:t>
            </a:r>
            <a:r>
              <a:rPr lang="en-US" altLang="en-US" dirty="0"/>
              <a:t>the method should likely be an instance </a:t>
            </a:r>
            <a:r>
              <a:rPr lang="en-US" altLang="en-US" dirty="0" smtClean="0"/>
              <a:t>method e.g., the method operates on an instance field.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7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Universally Accessible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What you currently know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How to declare constants that are local to a method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Driver 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main() 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final int A_CONST = 10;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Consolas" panose="020B0609020204030204" pitchFamily="49" charset="0"/>
              </a:rPr>
              <a:t>If you need constants that are accessible throughout your program then declare them as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class constants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>
              <a:buFont typeface="Arial" charset="0"/>
              <a:buChar char="•"/>
              <a:defRPr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63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Declaring </a:t>
            </a:r>
            <a:r>
              <a:rPr lang="en-US" altLang="en-US" dirty="0" smtClean="0">
                <a:solidFill>
                  <a:srgbClr val="FF0000"/>
                </a:solidFill>
              </a:rPr>
              <a:t>Class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1046291"/>
            <a:ext cx="8178800" cy="5368925"/>
          </a:xfrm>
        </p:spPr>
        <p:txBody>
          <a:bodyPr/>
          <a:lstStyle/>
          <a:p>
            <a:r>
              <a:rPr lang="en-US" altLang="en-US" b="1" dirty="0" smtClean="0">
                <a:cs typeface="Consolas" panose="020B0609020204030204" pitchFamily="49" charset="0"/>
              </a:rPr>
              <a:t>Format: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&lt;</a:t>
            </a:r>
            <a:r>
              <a:rPr lang="en-US" alt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final static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&lt;type&gt; &lt;NAME&gt; = &lt;value&gt;;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b="1" dirty="0" smtClean="0">
                <a:cs typeface="Consolas" panose="020B0609020204030204" pitchFamily="49" charset="0"/>
              </a:rPr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final static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MAX_AGE = 144;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>
                <a:cs typeface="Consolas" panose="020B0609020204030204" pitchFamily="49" charset="0"/>
              </a:rPr>
              <a:t>Notes: </a:t>
            </a:r>
          </a:p>
          <a:p>
            <a:pPr lvl="1"/>
            <a:r>
              <a:rPr lang="en-US" altLang="en-US" dirty="0" smtClean="0">
                <a:cs typeface="Consolas" panose="020B0609020204030204" pitchFamily="49" charset="0"/>
              </a:rPr>
              <a:t>The keyword “final” signifies something that cannot change (a constant) </a:t>
            </a:r>
          </a:p>
          <a:p>
            <a:pPr lvl="1"/>
            <a:r>
              <a:rPr lang="en-US" altLang="en-US" dirty="0" smtClean="0">
                <a:cs typeface="Consolas" panose="020B0609020204030204" pitchFamily="49" charset="0"/>
              </a:rPr>
              <a:t>Because MAX_AGE is a constant the access level can be public.</a:t>
            </a:r>
          </a:p>
        </p:txBody>
      </p:sp>
    </p:spTree>
    <p:extLst>
      <p:ext uri="{BB962C8B-B14F-4D97-AF65-F5344CB8AC3E}">
        <p14:creationId xmlns:p14="http://schemas.microsoft.com/office/powerpoint/2010/main" val="411478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Accessing Class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b="1" dirty="0" smtClean="0"/>
              <a:t>Format</a:t>
            </a:r>
            <a:r>
              <a:rPr lang="en-US" dirty="0" smtClean="0"/>
              <a:t> (outside of the class definition)</a:t>
            </a:r>
            <a:r>
              <a:rPr lang="en-US" baseline="30000" dirty="0" smtClean="0"/>
              <a:t>1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&gt;.&lt;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constant name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&gt;;</a:t>
            </a:r>
          </a:p>
          <a:p>
            <a:pPr lvl="1">
              <a:buFont typeface="Arial" charset="0"/>
              <a:buChar char="–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 (outside of the class definition):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ain() 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System.out.println("Max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life span: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Person.MAX_AGE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Accessing a class constant inside the class where it’s been defined does not require the name of the class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ublic class Person 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final static int MAX_AGE = 144;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sayMax() { System.out.println(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MAX_AGE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}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436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Recap: Static Vs. Final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b="1" dirty="0" smtClean="0"/>
              <a:t>Static</a:t>
            </a:r>
            <a:r>
              <a:rPr lang="en-US" altLang="en-US" sz="2400" dirty="0" smtClean="0"/>
              <a:t>: Means there’s one instance of the attribute for the class (not individual instances for each instance (object) of the class)</a:t>
            </a:r>
          </a:p>
          <a:p>
            <a:pPr marL="114300" indent="-114300">
              <a:tabLst>
                <a:tab pos="476250" algn="l"/>
              </a:tabLst>
            </a:pPr>
            <a:r>
              <a:rPr lang="en-US" altLang="en-US" sz="2400" b="1" dirty="0" smtClean="0"/>
              <a:t>Final</a:t>
            </a:r>
            <a:r>
              <a:rPr lang="en-US" altLang="en-US" sz="2400" dirty="0" smtClean="0"/>
              <a:t>: Means that the attribute cannot change (it is a constant)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dirty="0" smtClean="0"/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Foo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	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final int num1= 1;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private static int num2;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final int num3 = 1;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private int num4;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:           :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</a:p>
          <a:p>
            <a:pPr marL="114300" indent="-114300">
              <a:buFont typeface="Arial" panose="020B0604020202020204" pitchFamily="34" charset="0"/>
              <a:buNone/>
              <a:tabLst>
                <a:tab pos="476250" algn="l"/>
              </a:tabLst>
            </a:pPr>
            <a:endParaRPr lang="en-US" altLang="en-US" sz="2800" dirty="0" smtClean="0">
              <a:latin typeface="Arial" panose="020B0604020202020204" pitchFamily="34" charset="0"/>
            </a:endParaRPr>
          </a:p>
          <a:p>
            <a:pPr marL="114300" indent="-114300">
              <a:tabLst>
                <a:tab pos="476250" algn="l"/>
              </a:tabLst>
            </a:pPr>
            <a:endParaRPr lang="en-US" altLang="en-US" sz="2400" dirty="0" smtClean="0">
              <a:latin typeface="Arial" panose="020B0604020202020204" pitchFamily="34" charset="0"/>
            </a:endParaRPr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4818062" y="4021995"/>
            <a:ext cx="3810000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000" b="0" i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Why bother (waste) */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4571998" y="3691838"/>
            <a:ext cx="2016125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000" b="0" i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 Rare */</a:t>
            </a:r>
          </a:p>
        </p:txBody>
      </p:sp>
    </p:spTree>
    <p:extLst>
      <p:ext uri="{BB962C8B-B14F-4D97-AF65-F5344CB8AC3E}">
        <p14:creationId xmlns:p14="http://schemas.microsoft.com/office/powerpoint/2010/main" val="48080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bldLvl="2"/>
      <p:bldP spid="325636" grpId="0"/>
      <p:bldP spid="3256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We Create Several Sheep</a:t>
            </a:r>
            <a:endParaRPr lang="en-US" altLang="en-US" sz="3200" dirty="0" smtClean="0"/>
          </a:p>
        </p:txBody>
      </p:sp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971550" y="3860800"/>
            <a:ext cx="2378075" cy="2332038"/>
            <a:chOff x="612" y="2432"/>
            <a:chExt cx="1498" cy="1469"/>
          </a:xfrm>
        </p:grpSpPr>
        <p:pic>
          <p:nvPicPr>
            <p:cNvPr id="69642" name="Picture 4" descr="shee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43" name="AutoShape 5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Comic Sans MS" panose="030F0702030302020204" pitchFamily="66" charset="0"/>
                </a:rPr>
                <a:t>I’m Bill!</a:t>
              </a:r>
              <a:endParaRPr lang="en-US" altLang="en-US" sz="2000" b="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636" name="Group 6"/>
          <p:cNvGrpSpPr>
            <a:grpSpLocks/>
          </p:cNvGrpSpPr>
          <p:nvPr/>
        </p:nvGrpSpPr>
        <p:grpSpPr bwMode="auto">
          <a:xfrm>
            <a:off x="5181600" y="3810000"/>
            <a:ext cx="2466975" cy="2484438"/>
            <a:chOff x="612" y="2432"/>
            <a:chExt cx="1554" cy="1469"/>
          </a:xfrm>
        </p:grpSpPr>
        <p:pic>
          <p:nvPicPr>
            <p:cNvPr id="69640" name="Picture 7" descr="shee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41" name="AutoShape 8"/>
            <p:cNvSpPr>
              <a:spLocks noChangeArrowheads="1"/>
            </p:cNvSpPr>
            <p:nvPr/>
          </p:nvSpPr>
          <p:spPr bwMode="auto">
            <a:xfrm>
              <a:off x="930" y="2432"/>
              <a:ext cx="1236" cy="499"/>
            </a:xfrm>
            <a:prstGeom prst="cloudCallout">
              <a:avLst>
                <a:gd name="adj1" fmla="val -42796"/>
                <a:gd name="adj2" fmla="val 80023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Comic Sans MS" panose="030F0702030302020204" pitchFamily="66" charset="0"/>
                </a:rPr>
                <a:t>I’m Nellie!</a:t>
              </a:r>
              <a:endParaRPr lang="en-US" altLang="en-US" sz="2000" b="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637" name="Group 9"/>
          <p:cNvGrpSpPr>
            <a:grpSpLocks/>
          </p:cNvGrpSpPr>
          <p:nvPr/>
        </p:nvGrpSpPr>
        <p:grpSpPr bwMode="auto">
          <a:xfrm>
            <a:off x="3581400" y="1600200"/>
            <a:ext cx="2378075" cy="2332038"/>
            <a:chOff x="612" y="2432"/>
            <a:chExt cx="1498" cy="1469"/>
          </a:xfrm>
        </p:grpSpPr>
        <p:pic>
          <p:nvPicPr>
            <p:cNvPr id="69638" name="Picture 10" descr="shee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39" name="AutoShape 11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Comic Sans MS" panose="030F0702030302020204" pitchFamily="66" charset="0"/>
                </a:rPr>
                <a:t>I’m Jim!</a:t>
              </a:r>
              <a:endParaRPr lang="en-US" altLang="en-US" sz="2000" b="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6645830"/>
            <a:ext cx="218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copyright unknown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36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An Example Class With A Static Implementation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Math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Public constants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final double E = 2.71…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final double PI = 3.14…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// Public methods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int abs(int a);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long abs(long a);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...    ...    ...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more information about this class go to:</a:t>
            </a:r>
          </a:p>
          <a:p>
            <a:pPr lvl="1"/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http://docs.oracle.com/javase/7/docs/api/java/lang/Math.html</a:t>
            </a:r>
          </a:p>
          <a:p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6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Should A Class Be Entirely Static?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dirty="0" smtClean="0"/>
              <a:t>Usually purely static classes (cannot be instantiated) have only methods and no data (maybe some constants).</a:t>
            </a:r>
          </a:p>
          <a:p>
            <a:pPr lvl="1" indent="-111125"/>
            <a:r>
              <a:rPr lang="en-US" altLang="en-US" sz="2000" dirty="0" smtClean="0"/>
              <a:t>Rare: mostly cases there’s variable data that is different from object-to-object so few classes are purely static</a:t>
            </a:r>
          </a:p>
          <a:p>
            <a:pPr marL="111125" indent="-111125"/>
            <a:r>
              <a:rPr lang="en-US" altLang="en-US" sz="2400" dirty="0" smtClean="0"/>
              <a:t>Example (purely for illustration):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Math math1 = new Math();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Math math2 = new Math();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What’s the difference? Why bother?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math1.abs() vs. math2.abs();</a:t>
            </a:r>
          </a:p>
          <a:p>
            <a:pPr marL="111125" indent="-111125"/>
            <a:r>
              <a:rPr lang="en-US" altLang="en-US" sz="2400" dirty="0" smtClean="0"/>
              <a:t>When in doubt </a:t>
            </a:r>
            <a:r>
              <a:rPr lang="en-US" altLang="en-US" sz="2400" i="1" dirty="0" smtClean="0"/>
              <a:t>DO NOT</a:t>
            </a:r>
            <a:r>
              <a:rPr lang="en-US" altLang="en-US" sz="2400" dirty="0" smtClean="0"/>
              <a:t> make attributes and methods static.</a:t>
            </a:r>
          </a:p>
        </p:txBody>
      </p:sp>
    </p:spTree>
    <p:extLst>
      <p:ext uri="{BB962C8B-B14F-4D97-AF65-F5344CB8AC3E}">
        <p14:creationId xmlns:p14="http://schemas.microsoft.com/office/powerpoint/2010/main" val="16913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After This Section You Should Now Know</a:t>
            </a:r>
          </a:p>
        </p:txBody>
      </p:sp>
      <p:sp>
        <p:nvSpPr>
          <p:cNvPr id="133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en-US" dirty="0" smtClean="0"/>
              <a:t>Static attributes and methods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How to create statics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How to access statics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When something should be static vs. non-static (instance)</a:t>
            </a:r>
          </a:p>
          <a:p>
            <a:pPr lvl="1"/>
            <a:r>
              <a:rPr lang="en-CA" altLang="en-US" dirty="0" smtClean="0"/>
              <a:t>How to represent static in UML</a:t>
            </a:r>
            <a:endParaRPr lang="en-US" altLang="en-US" dirty="0" smtClean="0"/>
          </a:p>
          <a:p>
            <a:r>
              <a:rPr lang="en-CA" altLang="en-US" dirty="0" smtClean="0"/>
              <a:t>How to declare class constants</a:t>
            </a:r>
          </a:p>
          <a:p>
            <a:pPr lvl="1"/>
            <a:r>
              <a:rPr lang="en-CA" altLang="en-US" sz="2000" dirty="0" smtClean="0"/>
              <a:t>The difference between static and </a:t>
            </a:r>
            <a:r>
              <a:rPr lang="en-CA" altLang="en-US" sz="2000" dirty="0" smtClean="0"/>
              <a:t>final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34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Question: Who Tracks The Size Of The Flock?</a:t>
            </a:r>
            <a:endParaRPr lang="en-US" altLang="en-US" sz="3200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71550" y="3860800"/>
            <a:ext cx="2378075" cy="2332038"/>
            <a:chOff x="612" y="2432"/>
            <a:chExt cx="1498" cy="1469"/>
          </a:xfrm>
        </p:grpSpPr>
        <p:pic>
          <p:nvPicPr>
            <p:cNvPr id="70666" name="Picture 4" descr="shee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7" name="AutoShape 5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Comic Sans MS" panose="030F0702030302020204" pitchFamily="66" charset="0"/>
                </a:rPr>
                <a:t>Bill: Me!</a:t>
              </a:r>
              <a:endParaRPr lang="en-US" altLang="en-US" sz="2000" b="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219700" y="3860800"/>
            <a:ext cx="2543175" cy="2405063"/>
            <a:chOff x="3288" y="2432"/>
            <a:chExt cx="1602" cy="1515"/>
          </a:xfrm>
        </p:grpSpPr>
        <p:pic>
          <p:nvPicPr>
            <p:cNvPr id="70664" name="Picture 7" descr="shee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2977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5" name="AutoShape 8"/>
            <p:cNvSpPr>
              <a:spLocks noChangeArrowheads="1"/>
            </p:cNvSpPr>
            <p:nvPr/>
          </p:nvSpPr>
          <p:spPr bwMode="auto">
            <a:xfrm>
              <a:off x="3606" y="2432"/>
              <a:ext cx="1284" cy="483"/>
            </a:xfrm>
            <a:prstGeom prst="cloudCallout">
              <a:avLst>
                <a:gd name="adj1" fmla="val -43380"/>
                <a:gd name="adj2" fmla="val 94574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Comic Sans MS" panose="030F0702030302020204" pitchFamily="66" charset="0"/>
                </a:rPr>
                <a:t>Nellie: Me!</a:t>
              </a:r>
              <a:endParaRPr lang="en-US" altLang="en-US" sz="2000" b="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563938" y="1628775"/>
            <a:ext cx="2378075" cy="2332038"/>
            <a:chOff x="612" y="2432"/>
            <a:chExt cx="1498" cy="1469"/>
          </a:xfrm>
        </p:grpSpPr>
        <p:pic>
          <p:nvPicPr>
            <p:cNvPr id="70662" name="Picture 10" descr="shee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3" name="AutoShape 11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Comic Sans MS" panose="030F0702030302020204" pitchFamily="66" charset="0"/>
                </a:rPr>
                <a:t>Jim: Me!</a:t>
              </a:r>
              <a:endParaRPr lang="en-US" altLang="en-US" sz="2000" b="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33528" y="6611779"/>
            <a:ext cx="15728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Image copyright unknown</a:t>
            </a:r>
          </a:p>
        </p:txBody>
      </p:sp>
    </p:spTree>
    <p:extLst>
      <p:ext uri="{BB962C8B-B14F-4D97-AF65-F5344CB8AC3E}">
        <p14:creationId xmlns:p14="http://schemas.microsoft.com/office/powerpoint/2010/main" val="262753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Answer: None Of The Above!</a:t>
            </a:r>
            <a:endParaRPr lang="en-US" altLang="en-US" sz="3200" dirty="0" smtClean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5888" indent="-115888">
              <a:tabLst>
                <a:tab pos="476250" algn="l"/>
              </a:tabLst>
            </a:pPr>
            <a:r>
              <a:rPr lang="en-CA" altLang="en-US" sz="2400" dirty="0" smtClean="0"/>
              <a:t>Information about all instances of a class should not be tracked by an individual object.</a:t>
            </a:r>
          </a:p>
          <a:p>
            <a:pPr marL="115888" indent="-115888">
              <a:tabLst>
                <a:tab pos="476250" algn="l"/>
              </a:tabLst>
            </a:pPr>
            <a:r>
              <a:rPr lang="en-CA" altLang="en-US" sz="2400" dirty="0" smtClean="0"/>
              <a:t>So far we have used instance fields.</a:t>
            </a:r>
          </a:p>
          <a:p>
            <a:pPr marL="115888" indent="-115888">
              <a:tabLst>
                <a:tab pos="476250" algn="l"/>
              </a:tabLst>
            </a:pPr>
            <a:r>
              <a:rPr lang="en-CA" altLang="en-US" sz="2400" dirty="0" smtClean="0"/>
              <a:t>Each </a:t>
            </a:r>
            <a:r>
              <a:rPr lang="en-CA" altLang="en-US" sz="2400" i="1" dirty="0" smtClean="0"/>
              <a:t>instance</a:t>
            </a:r>
            <a:r>
              <a:rPr lang="en-CA" altLang="en-US" sz="2400" dirty="0" smtClean="0"/>
              <a:t> of an object contains </a:t>
            </a:r>
            <a:r>
              <a:rPr lang="en-CA" altLang="en-US" sz="2400" i="1" dirty="0" smtClean="0"/>
              <a:t>it’s own set of instance fields</a:t>
            </a:r>
            <a:r>
              <a:rPr lang="en-CA" altLang="en-US" sz="2400" dirty="0" smtClean="0"/>
              <a:t> which can contain information unique to the instance.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public class Sheep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{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	 private String name;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</a:rPr>
              <a:t>	 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...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</a:rPr>
              <a:t>}</a:t>
            </a:r>
          </a:p>
          <a:p>
            <a:pPr marL="115888" indent="-115888">
              <a:tabLst>
                <a:tab pos="47625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990600" y="5105400"/>
            <a:ext cx="7129463" cy="1317625"/>
            <a:chOff x="990600" y="5105400"/>
            <a:chExt cx="7129463" cy="1317625"/>
          </a:xfrm>
        </p:grpSpPr>
        <p:grpSp>
          <p:nvGrpSpPr>
            <p:cNvPr id="71685" name="Group 4"/>
            <p:cNvGrpSpPr>
              <a:grpSpLocks/>
            </p:cNvGrpSpPr>
            <p:nvPr/>
          </p:nvGrpSpPr>
          <p:grpSpPr bwMode="auto">
            <a:xfrm>
              <a:off x="990600" y="5486400"/>
              <a:ext cx="7129463" cy="936625"/>
              <a:chOff x="612" y="3475"/>
              <a:chExt cx="4491" cy="590"/>
            </a:xfrm>
          </p:grpSpPr>
          <p:sp>
            <p:nvSpPr>
              <p:cNvPr id="71689" name="Rectangle 5"/>
              <p:cNvSpPr>
                <a:spLocks noChangeArrowheads="1"/>
              </p:cNvSpPr>
              <p:nvPr/>
            </p:nvSpPr>
            <p:spPr bwMode="auto">
              <a:xfrm>
                <a:off x="2245" y="3475"/>
                <a:ext cx="1179" cy="5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en-US" sz="1800" b="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690" name="Text Box 6"/>
              <p:cNvSpPr txBox="1">
                <a:spLocks noChangeArrowheads="1"/>
              </p:cNvSpPr>
              <p:nvPr/>
            </p:nvSpPr>
            <p:spPr bwMode="auto">
              <a:xfrm>
                <a:off x="2245" y="3475"/>
                <a:ext cx="117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CA" altLang="en-US" sz="2000" b="0" dirty="0">
                    <a:latin typeface="Arial" panose="020B0604020202020204" pitchFamily="34" charset="0"/>
                  </a:rPr>
                  <a:t>name: Jim</a:t>
                </a:r>
                <a:endParaRPr lang="en-US" altLang="en-US" sz="2000" b="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691" name="Rectangle 7"/>
              <p:cNvSpPr>
                <a:spLocks noChangeArrowheads="1"/>
              </p:cNvSpPr>
              <p:nvPr/>
            </p:nvSpPr>
            <p:spPr bwMode="auto">
              <a:xfrm>
                <a:off x="3923" y="3475"/>
                <a:ext cx="1179" cy="5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en-US" sz="1800" b="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692" name="Text Box 8"/>
              <p:cNvSpPr txBox="1">
                <a:spLocks noChangeArrowheads="1"/>
              </p:cNvSpPr>
              <p:nvPr/>
            </p:nvSpPr>
            <p:spPr bwMode="auto">
              <a:xfrm>
                <a:off x="3923" y="3475"/>
                <a:ext cx="1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CA" altLang="en-US" sz="2000" b="0" dirty="0">
                    <a:latin typeface="Arial" panose="020B0604020202020204" pitchFamily="34" charset="0"/>
                  </a:rPr>
                  <a:t>name: Nellie</a:t>
                </a:r>
                <a:endParaRPr lang="en-US" altLang="en-US" sz="2000" b="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693" name="Rectangle 9"/>
              <p:cNvSpPr>
                <a:spLocks noChangeArrowheads="1"/>
              </p:cNvSpPr>
              <p:nvPr/>
            </p:nvSpPr>
            <p:spPr bwMode="auto">
              <a:xfrm>
                <a:off x="612" y="3475"/>
                <a:ext cx="1179" cy="5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en-US" sz="1800" b="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694" name="Text Box 10"/>
              <p:cNvSpPr txBox="1">
                <a:spLocks noChangeArrowheads="1"/>
              </p:cNvSpPr>
              <p:nvPr/>
            </p:nvSpPr>
            <p:spPr bwMode="auto">
              <a:xfrm>
                <a:off x="612" y="3475"/>
                <a:ext cx="117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CA" altLang="en-US" sz="2000" b="0" dirty="0">
                    <a:latin typeface="Arial" panose="020B0604020202020204" pitchFamily="34" charset="0"/>
                  </a:rPr>
                  <a:t>name: Bill</a:t>
                </a:r>
                <a:endParaRPr lang="en-US" altLang="en-US" sz="2000" b="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1686" name="Text Box 28"/>
            <p:cNvSpPr txBox="1">
              <a:spLocks noChangeArrowheads="1"/>
            </p:cNvSpPr>
            <p:nvPr/>
          </p:nvSpPr>
          <p:spPr bwMode="auto">
            <a:xfrm>
              <a:off x="1371600" y="510540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0" dirty="0"/>
                <a:t>Object</a:t>
              </a:r>
            </a:p>
          </p:txBody>
        </p:sp>
        <p:sp>
          <p:nvSpPr>
            <p:cNvPr id="71687" name="Text Box 29"/>
            <p:cNvSpPr txBox="1">
              <a:spLocks noChangeArrowheads="1"/>
            </p:cNvSpPr>
            <p:nvPr/>
          </p:nvSpPr>
          <p:spPr bwMode="auto">
            <a:xfrm>
              <a:off x="4038600" y="510540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0" dirty="0"/>
                <a:t>Object</a:t>
              </a:r>
            </a:p>
          </p:txBody>
        </p:sp>
        <p:sp>
          <p:nvSpPr>
            <p:cNvPr id="71688" name="Text Box 30"/>
            <p:cNvSpPr txBox="1">
              <a:spLocks noChangeArrowheads="1"/>
            </p:cNvSpPr>
            <p:nvPr/>
          </p:nvSpPr>
          <p:spPr bwMode="auto">
            <a:xfrm>
              <a:off x="6629400" y="510540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0" dirty="0"/>
                <a:t>Object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089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/>
              <a:t>The Need For Static (Class Attributes)</a:t>
            </a:r>
            <a:endParaRPr lang="en-US" altLang="en-US" sz="3200" dirty="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77800" indent="-177800">
              <a:tabLst>
                <a:tab pos="476250" algn="l"/>
              </a:tabLst>
            </a:pPr>
            <a:r>
              <a:rPr lang="en-CA" altLang="en-US" sz="2400" dirty="0" smtClean="0"/>
              <a:t>Static fields: One instance of the attribute exists </a:t>
            </a:r>
            <a:r>
              <a:rPr lang="en-CA" altLang="en-US" sz="2400" i="1" dirty="0" smtClean="0"/>
              <a:t>for the class</a:t>
            </a:r>
            <a:r>
              <a:rPr lang="en-CA" altLang="en-US" sz="2400" dirty="0" smtClean="0"/>
              <a:t> (not </a:t>
            </a:r>
            <a:r>
              <a:rPr lang="en-US" altLang="en-US" sz="2400" dirty="0" smtClean="0"/>
              <a:t>one attribute</a:t>
            </a:r>
            <a:r>
              <a:rPr lang="en-CA" altLang="en-US" sz="2400" dirty="0" smtClean="0"/>
              <a:t> for each instance of the class)</a:t>
            </a:r>
          </a:p>
          <a:p>
            <a:pPr marL="177800" indent="-177800">
              <a:tabLst>
                <a:tab pos="476250" algn="l"/>
              </a:tabLst>
            </a:pPr>
            <a:r>
              <a:rPr lang="en-CA" altLang="en-US" dirty="0"/>
              <a:t>JT’s note: in Java </a:t>
            </a:r>
            <a:r>
              <a:rPr lang="en-CA" altLang="en-US" dirty="0">
                <a:latin typeface="Consolas" panose="020B0609020204030204" pitchFamily="49" charset="0"/>
              </a:rPr>
              <a:t>static</a:t>
            </a:r>
            <a:r>
              <a:rPr lang="en-CA" altLang="en-US" dirty="0"/>
              <a:t> DOES NOT specify unchanging (constant</a:t>
            </a:r>
            <a:r>
              <a:rPr lang="en-CA" altLang="en-US" dirty="0" smtClean="0"/>
              <a:t>)</a:t>
            </a:r>
          </a:p>
          <a:p>
            <a:pPr marL="412750" lvl="1" indent="-177800">
              <a:tabLst>
                <a:tab pos="476250" algn="l"/>
              </a:tabLst>
            </a:pPr>
            <a:r>
              <a:rPr lang="en-CA" altLang="en-US" dirty="0" smtClean="0"/>
              <a:t>Reminder: the keyword ‘</a:t>
            </a:r>
            <a:r>
              <a:rPr lang="en-CA" altLang="en-US" dirty="0" smtClean="0">
                <a:latin typeface="Consolas" panose="020B0609020204030204" pitchFamily="49" charset="0"/>
              </a:rPr>
              <a:t>final</a:t>
            </a:r>
            <a:r>
              <a:rPr lang="en-CA" altLang="en-US" dirty="0" smtClean="0"/>
              <a:t>’ signifies constant (unchanging)</a:t>
            </a:r>
            <a:endParaRPr lang="en-CA" altLang="en-US" dirty="0"/>
          </a:p>
          <a:p>
            <a:pPr marL="177800" indent="-177800">
              <a:tabLst>
                <a:tab pos="476250" algn="l"/>
              </a:tabLst>
            </a:pPr>
            <a:endParaRPr lang="en-CA" altLang="en-US" sz="2400" dirty="0" smtClean="0"/>
          </a:p>
        </p:txBody>
      </p:sp>
      <p:sp>
        <p:nvSpPr>
          <p:cNvPr id="310291" name="Rectangle 19"/>
          <p:cNvSpPr>
            <a:spLocks noChangeArrowheads="1"/>
          </p:cNvSpPr>
          <p:nvPr/>
        </p:nvSpPr>
        <p:spPr bwMode="auto">
          <a:xfrm>
            <a:off x="3461867" y="3496962"/>
            <a:ext cx="2506663" cy="117571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CA" altLang="en-US" sz="2400" b="0" dirty="0">
                <a:latin typeface="Arial" panose="020B0604020202020204" pitchFamily="34" charset="0"/>
              </a:rPr>
              <a:t>Class Sheep</a:t>
            </a:r>
            <a:endParaRPr lang="en-US" altLang="en-US" sz="2400" b="0" dirty="0">
              <a:latin typeface="Arial" panose="020B0604020202020204" pitchFamily="34" charset="0"/>
            </a:endParaRPr>
          </a:p>
        </p:txBody>
      </p:sp>
      <p:sp>
        <p:nvSpPr>
          <p:cNvPr id="72709" name="Text Box 20"/>
          <p:cNvSpPr txBox="1">
            <a:spLocks noChangeArrowheads="1"/>
          </p:cNvSpPr>
          <p:nvPr/>
        </p:nvSpPr>
        <p:spPr bwMode="auto">
          <a:xfrm>
            <a:off x="3790156" y="4005926"/>
            <a:ext cx="1457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CA" altLang="en-US" sz="1800" b="0" dirty="0">
                <a:latin typeface="Arial" panose="020B0604020202020204" pitchFamily="34" charset="0"/>
              </a:rPr>
              <a:t>flockSize</a:t>
            </a:r>
            <a:endParaRPr lang="en-US" altLang="en-US" sz="1800" b="0" dirty="0">
              <a:latin typeface="Arial" panose="020B0604020202020204" pitchFamily="34" charset="0"/>
            </a:endParaRPr>
          </a:p>
        </p:txBody>
      </p:sp>
      <p:grpSp>
        <p:nvGrpSpPr>
          <p:cNvPr id="72710" name="Group 4"/>
          <p:cNvGrpSpPr>
            <a:grpSpLocks/>
          </p:cNvGrpSpPr>
          <p:nvPr/>
        </p:nvGrpSpPr>
        <p:grpSpPr bwMode="auto">
          <a:xfrm>
            <a:off x="990600" y="5486400"/>
            <a:ext cx="7129463" cy="936625"/>
            <a:chOff x="612" y="3475"/>
            <a:chExt cx="4491" cy="590"/>
          </a:xfrm>
        </p:grpSpPr>
        <p:sp>
          <p:nvSpPr>
            <p:cNvPr id="72714" name="Rectangle 5"/>
            <p:cNvSpPr>
              <a:spLocks noChangeArrowheads="1"/>
            </p:cNvSpPr>
            <p:nvPr/>
          </p:nvSpPr>
          <p:spPr bwMode="auto">
            <a:xfrm>
              <a:off x="2245" y="3475"/>
              <a:ext cx="1179" cy="5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 dirty="0">
                <a:latin typeface="Arial" panose="020B0604020202020204" pitchFamily="34" charset="0"/>
              </a:endParaRPr>
            </a:p>
          </p:txBody>
        </p:sp>
        <p:sp>
          <p:nvSpPr>
            <p:cNvPr id="72715" name="Text Box 6"/>
            <p:cNvSpPr txBox="1">
              <a:spLocks noChangeArrowheads="1"/>
            </p:cNvSpPr>
            <p:nvPr/>
          </p:nvSpPr>
          <p:spPr bwMode="auto">
            <a:xfrm>
              <a:off x="2245" y="3475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name: Jim</a:t>
              </a:r>
              <a:endParaRPr lang="en-US" altLang="en-US" sz="2000" b="0" dirty="0">
                <a:latin typeface="Arial" panose="020B0604020202020204" pitchFamily="34" charset="0"/>
              </a:endParaRPr>
            </a:p>
          </p:txBody>
        </p:sp>
        <p:sp>
          <p:nvSpPr>
            <p:cNvPr id="72716" name="Rectangle 7"/>
            <p:cNvSpPr>
              <a:spLocks noChangeArrowheads="1"/>
            </p:cNvSpPr>
            <p:nvPr/>
          </p:nvSpPr>
          <p:spPr bwMode="auto">
            <a:xfrm>
              <a:off x="3923" y="3475"/>
              <a:ext cx="1179" cy="5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 dirty="0">
                <a:latin typeface="Arial" panose="020B0604020202020204" pitchFamily="34" charset="0"/>
              </a:endParaRPr>
            </a:p>
          </p:txBody>
        </p:sp>
        <p:sp>
          <p:nvSpPr>
            <p:cNvPr id="72717" name="Text Box 8"/>
            <p:cNvSpPr txBox="1">
              <a:spLocks noChangeArrowheads="1"/>
            </p:cNvSpPr>
            <p:nvPr/>
          </p:nvSpPr>
          <p:spPr bwMode="auto">
            <a:xfrm>
              <a:off x="3923" y="3475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name: Nellie</a:t>
              </a:r>
              <a:endParaRPr lang="en-US" altLang="en-US" sz="2000" b="0" dirty="0">
                <a:latin typeface="Arial" panose="020B0604020202020204" pitchFamily="34" charset="0"/>
              </a:endParaRPr>
            </a:p>
          </p:txBody>
        </p:sp>
        <p:sp>
          <p:nvSpPr>
            <p:cNvPr id="72718" name="Rectangle 9"/>
            <p:cNvSpPr>
              <a:spLocks noChangeArrowheads="1"/>
            </p:cNvSpPr>
            <p:nvPr/>
          </p:nvSpPr>
          <p:spPr bwMode="auto">
            <a:xfrm>
              <a:off x="612" y="3475"/>
              <a:ext cx="1179" cy="5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 dirty="0">
                <a:latin typeface="Arial" panose="020B0604020202020204" pitchFamily="34" charset="0"/>
              </a:endParaRPr>
            </a:p>
          </p:txBody>
        </p:sp>
        <p:sp>
          <p:nvSpPr>
            <p:cNvPr id="72719" name="Text Box 10"/>
            <p:cNvSpPr txBox="1">
              <a:spLocks noChangeArrowheads="1"/>
            </p:cNvSpPr>
            <p:nvPr/>
          </p:nvSpPr>
          <p:spPr bwMode="auto">
            <a:xfrm>
              <a:off x="612" y="3475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 dirty="0">
                  <a:latin typeface="Arial" panose="020B0604020202020204" pitchFamily="34" charset="0"/>
                </a:rPr>
                <a:t>name: Bill</a:t>
              </a:r>
              <a:endParaRPr lang="en-US" altLang="en-US" sz="2000" b="0" dirty="0">
                <a:latin typeface="Arial" panose="020B0604020202020204" pitchFamily="34" charset="0"/>
              </a:endParaRPr>
            </a:p>
          </p:txBody>
        </p:sp>
      </p:grpSp>
      <p:sp>
        <p:nvSpPr>
          <p:cNvPr id="72711" name="Text Box 28"/>
          <p:cNvSpPr txBox="1">
            <a:spLocks noChangeArrowheads="1"/>
          </p:cNvSpPr>
          <p:nvPr/>
        </p:nvSpPr>
        <p:spPr bwMode="auto">
          <a:xfrm>
            <a:off x="1371600" y="5105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0" dirty="0"/>
              <a:t>Object</a:t>
            </a:r>
          </a:p>
        </p:txBody>
      </p:sp>
      <p:sp>
        <p:nvSpPr>
          <p:cNvPr id="72712" name="Text Box 29"/>
          <p:cNvSpPr txBox="1">
            <a:spLocks noChangeArrowheads="1"/>
          </p:cNvSpPr>
          <p:nvPr/>
        </p:nvSpPr>
        <p:spPr bwMode="auto">
          <a:xfrm>
            <a:off x="4038600" y="5105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0" dirty="0"/>
              <a:t>Object</a:t>
            </a:r>
          </a:p>
        </p:txBody>
      </p:sp>
      <p:sp>
        <p:nvSpPr>
          <p:cNvPr id="72713" name="Text Box 30"/>
          <p:cNvSpPr txBox="1">
            <a:spLocks noChangeArrowheads="1"/>
          </p:cNvSpPr>
          <p:nvPr/>
        </p:nvSpPr>
        <p:spPr bwMode="auto">
          <a:xfrm>
            <a:off x="6629400" y="5105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0" dirty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63730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bldLvl="2"/>
      <p:bldP spid="3102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dirty="0" smtClean="0">
                <a:latin typeface="Consolas" panose="020B0609020204030204" pitchFamily="49" charset="0"/>
              </a:rPr>
              <a:t>Static</a:t>
            </a:r>
            <a:r>
              <a:rPr lang="en-CA" altLang="en-US" sz="3200" dirty="0" smtClean="0"/>
              <a:t> (Class) Methods</a:t>
            </a:r>
            <a:endParaRPr lang="en-US" altLang="en-US" sz="3200" dirty="0" smtClean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5888" indent="-115888">
              <a:buFont typeface="Arial" charset="0"/>
              <a:buChar char="•"/>
              <a:tabLst>
                <a:tab pos="476250" algn="l"/>
              </a:tabLst>
              <a:defRPr/>
            </a:pPr>
            <a:r>
              <a:rPr lang="en-CA" altLang="en-US" sz="2400" b="1" dirty="0" smtClean="0"/>
              <a:t>New term, static methods</a:t>
            </a:r>
            <a:r>
              <a:rPr lang="en-CA" altLang="en-US" sz="2400" dirty="0" smtClean="0"/>
              <a:t>: Are associated with the class as a whole and not individual  instances of the class.</a:t>
            </a:r>
          </a:p>
          <a:p>
            <a:pPr marL="533400" lvl="1" indent="-177800">
              <a:buFont typeface="Arial" charset="0"/>
              <a:buChar char="–"/>
              <a:tabLst>
                <a:tab pos="476250" algn="l"/>
              </a:tabLst>
              <a:defRPr/>
            </a:pPr>
            <a:r>
              <a:rPr lang="en-CA" altLang="en-US" sz="2400" dirty="0" smtClean="0"/>
              <a:t>Can be called without having an instances (because it’s called through the class name not a reference/instance name).</a:t>
            </a:r>
          </a:p>
          <a:p>
            <a:pPr marL="533400" lvl="1" indent="-177800">
              <a:buFont typeface="Arial" charset="0"/>
              <a:buChar char="–"/>
              <a:tabLst>
                <a:tab pos="476250" algn="l"/>
              </a:tabLst>
              <a:defRPr/>
            </a:pPr>
            <a:r>
              <a:rPr lang="en-CA" altLang="en-US" sz="2400" dirty="0" smtClean="0"/>
              <a:t>Instance method:</a:t>
            </a:r>
          </a:p>
          <a:p>
            <a:pPr marL="527050" lvl="2" indent="0">
              <a:buFont typeface="Arial" charset="0"/>
              <a:buNone/>
              <a:tabLst>
                <a:tab pos="476250" algn="l"/>
              </a:tabLst>
              <a:defRPr/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 in = new Scanner(System.in);</a:t>
            </a:r>
          </a:p>
          <a:p>
            <a:pPr marL="527050" lvl="2" indent="0">
              <a:buFont typeface="Arial" charset="0"/>
              <a:buNone/>
              <a:tabLst>
                <a:tab pos="476250" algn="l"/>
              </a:tabLst>
              <a:defRPr/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n.nextInt();   </a:t>
            </a:r>
            <a:r>
              <a:rPr lang="en-CA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referenceName.method()</a:t>
            </a:r>
          </a:p>
          <a:p>
            <a:pPr marL="520700" lvl="1" indent="-165100">
              <a:buFont typeface="Arial" charset="0"/>
              <a:buChar char="–"/>
              <a:tabLst>
                <a:tab pos="476250" algn="l"/>
              </a:tabLst>
              <a:defRPr/>
            </a:pPr>
            <a:r>
              <a:rPr lang="en-CA" altLang="en-US" sz="2400" dirty="0" smtClean="0">
                <a:cs typeface="Consolas" panose="020B0609020204030204" pitchFamily="49" charset="0"/>
              </a:rPr>
              <a:t>Class Method:</a:t>
            </a:r>
          </a:p>
          <a:p>
            <a:pPr marL="527050" lvl="2" indent="0">
              <a:buFont typeface="Arial" charset="0"/>
              <a:buNone/>
              <a:tabLst>
                <a:tab pos="476250" algn="l"/>
              </a:tabLst>
              <a:defRPr/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ouble squareRoot = Math.sqrt(9);  </a:t>
            </a:r>
            <a:r>
              <a:rPr lang="en-CA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ClassName.method()</a:t>
            </a:r>
          </a:p>
          <a:p>
            <a:pPr marL="115888" indent="-115888">
              <a:buFont typeface="Arial" charset="0"/>
              <a:buChar char="•"/>
              <a:tabLst>
                <a:tab pos="476250" algn="l"/>
              </a:tabLst>
              <a:defRPr/>
            </a:pPr>
            <a:r>
              <a:rPr lang="en-CA" altLang="en-US" sz="2400" dirty="0" smtClean="0"/>
              <a:t>Typically implemented for classes that are never instantiated e.g., class </a:t>
            </a:r>
            <a:r>
              <a:rPr lang="en-CA" altLang="en-US" sz="2400" dirty="0" smtClean="0">
                <a:latin typeface="Consolas" pitchFamily="49" charset="0"/>
              </a:rPr>
              <a:t>Math</a:t>
            </a:r>
            <a:r>
              <a:rPr lang="en-CA" alt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181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Defining </a:t>
            </a:r>
            <a:r>
              <a:rPr lang="en-US" altLang="en-US" sz="3200" dirty="0" smtClean="0">
                <a:solidFill>
                  <a:srgbClr val="FF0000"/>
                </a:solidFill>
              </a:rPr>
              <a:t>Static</a:t>
            </a:r>
            <a:r>
              <a:rPr lang="en-US" altLang="en-US" sz="3200" dirty="0" smtClean="0"/>
              <a:t> Methods/Attributes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lvl="1">
              <a:buFont typeface="Arial" panose="020B0604020202020204" pitchFamily="34" charset="0"/>
              <a:buNone/>
            </a:pPr>
            <a:r>
              <a:rPr lang="en-US" altLang="en-US" sz="2000" b="1" dirty="0" smtClean="0">
                <a:cs typeface="Consolas" panose="020B0609020204030204" pitchFamily="49" charset="0"/>
              </a:rPr>
              <a:t>Format:</a:t>
            </a:r>
          </a:p>
          <a:p>
            <a:pPr lvl="3"/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&lt;Access permission&gt;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attribute or method name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3"/>
            <a:endParaRPr lang="en-US" altLang="en-US" b="1" dirty="0" smtClean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dirty="0" smtClean="0"/>
              <a:t>Example: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Sheep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flockSize = 0;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42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>
                <a:solidFill>
                  <a:srgbClr val="FF0000"/>
                </a:solidFill>
              </a:rPr>
              <a:t>Accessing</a:t>
            </a:r>
            <a:r>
              <a:rPr lang="en-US" altLang="en-US" sz="3200" dirty="0" smtClean="0"/>
              <a:t> Static Methods/Attributes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2400" dirty="0" smtClean="0"/>
              <a:t>Inside the class definition just specify the name of the attribute or method.</a:t>
            </a:r>
            <a:endParaRPr lang="en-US" altLang="en-US" b="1" dirty="0" smtClean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dirty="0" smtClean="0"/>
              <a:t>Example: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Sheep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static 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flockSize = 0;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Sheep()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688975" lvl="2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27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>
                <a:solidFill>
                  <a:srgbClr val="FF0000"/>
                </a:solidFill>
              </a:rPr>
              <a:t>Accessing</a:t>
            </a:r>
            <a:r>
              <a:rPr lang="en-US" altLang="en-US" sz="3200" dirty="0" smtClean="0"/>
              <a:t> Static Methods/Attributes (2)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2400" dirty="0" smtClean="0"/>
              <a:t>Outside the class definition preface the attribute or method with the name of the class.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dirty="0" smtClean="0"/>
              <a:t>Format: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0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&gt;.&lt;</a:t>
            </a:r>
            <a:r>
              <a:rPr lang="en-US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attribute or method name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1"/>
            <a:endParaRPr lang="en-US" altLang="en-US" sz="2000" dirty="0" smtClean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dirty="0" smtClean="0"/>
              <a:t>Example: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Sheep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.getFlockSize();</a:t>
            </a:r>
          </a:p>
        </p:txBody>
      </p:sp>
    </p:spTree>
    <p:extLst>
      <p:ext uri="{BB962C8B-B14F-4D97-AF65-F5344CB8AC3E}">
        <p14:creationId xmlns:p14="http://schemas.microsoft.com/office/powerpoint/2010/main" val="225338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34360</TotalTime>
  <Pages>8</Pages>
  <Words>1356</Words>
  <Application>Microsoft Office PowerPoint</Application>
  <PresentationFormat>On-screen Show (4:3)</PresentationFormat>
  <Paragraphs>246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Advanced Java Programming</vt:lpstr>
      <vt:lpstr>We Create Several Sheep</vt:lpstr>
      <vt:lpstr>Question: Who Tracks The Size Of The Flock?</vt:lpstr>
      <vt:lpstr>Answer: None Of The Above!</vt:lpstr>
      <vt:lpstr>The Need For Static (Class Attributes)</vt:lpstr>
      <vt:lpstr>Static (Class) Methods</vt:lpstr>
      <vt:lpstr>Defining Static Methods/Attributes</vt:lpstr>
      <vt:lpstr>Accessing Static Methods/Attributes</vt:lpstr>
      <vt:lpstr>Accessing Static Methods/Attributes (2)</vt:lpstr>
      <vt:lpstr>Static Data And Methods: UML Diagram</vt:lpstr>
      <vt:lpstr>Static Data And Methods: The Driver Class</vt:lpstr>
      <vt:lpstr>Static Data And Methods: The Sheep Class</vt:lpstr>
      <vt:lpstr>Rules Of Thumb: Instance Vs. Class Attribute</vt:lpstr>
      <vt:lpstr>Rule Of Thumb: Instance Vs. Class Methods</vt:lpstr>
      <vt:lpstr>Rule Of Thumb: Instance Vs. Class Methods (2)</vt:lpstr>
      <vt:lpstr>Universally Accessible Constants</vt:lpstr>
      <vt:lpstr>Declaring Class Constants</vt:lpstr>
      <vt:lpstr>Accessing Class Constants</vt:lpstr>
      <vt:lpstr>Recap: Static Vs. Final</vt:lpstr>
      <vt:lpstr>An Example Class With A Static Implementation</vt:lpstr>
      <vt:lpstr>Should A Class Be Entirely Static?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concepts in Java: Part 4</dc:title>
  <dc:creator>James Tam</dc:creator>
  <cp:keywords>static;final</cp:keywords>
  <cp:lastModifiedBy>James Tam</cp:lastModifiedBy>
  <cp:revision>3517</cp:revision>
  <cp:lastPrinted>1998-08-16T21:06:56Z</cp:lastPrinted>
  <dcterms:created xsi:type="dcterms:W3CDTF">1995-08-18T10:27:02Z</dcterms:created>
  <dcterms:modified xsi:type="dcterms:W3CDTF">2021-02-08T22:51:21Z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