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410" r:id="rId3"/>
    <p:sldId id="411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23" r:id="rId16"/>
    <p:sldId id="424" r:id="rId17"/>
    <p:sldId id="425" r:id="rId18"/>
    <p:sldId id="426" r:id="rId19"/>
    <p:sldId id="427" r:id="rId20"/>
    <p:sldId id="428" r:id="rId21"/>
    <p:sldId id="429" r:id="rId22"/>
    <p:sldId id="430" r:id="rId23"/>
    <p:sldId id="431" r:id="rId24"/>
    <p:sldId id="432" r:id="rId25"/>
    <p:sldId id="433" r:id="rId26"/>
    <p:sldId id="434" r:id="rId27"/>
    <p:sldId id="435" r:id="rId28"/>
    <p:sldId id="436" r:id="rId29"/>
    <p:sldId id="437" r:id="rId30"/>
    <p:sldId id="438" r:id="rId31"/>
    <p:sldId id="439" r:id="rId32"/>
    <p:sldId id="440" r:id="rId33"/>
    <p:sldId id="441" r:id="rId34"/>
    <p:sldId id="442" r:id="rId35"/>
    <p:sldId id="444" r:id="rId36"/>
    <p:sldId id="443" r:id="rId37"/>
    <p:sldId id="409" r:id="rId38"/>
    <p:sldId id="286" r:id="rId3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8" clrIdx="0">
    <p:extLst/>
  </p:cmAuthor>
  <p:cmAuthor id="2" name="sysman" initials="s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B5"/>
    <a:srgbClr val="0000FF"/>
    <a:srgbClr val="FFFFFF"/>
    <a:srgbClr val="00FFFF"/>
    <a:srgbClr val="808000"/>
    <a:srgbClr val="FFFFCC"/>
    <a:srgbClr val="FF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2" autoAdjust="0"/>
    <p:restoredTop sz="82477" autoAdjust="0"/>
  </p:normalViewPr>
  <p:slideViewPr>
    <p:cSldViewPr snapToGrid="0">
      <p:cViewPr varScale="1">
        <p:scale>
          <a:sx n="82" d="100"/>
          <a:sy n="82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608" y="-1440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Advanced Java concepts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5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508" indent="-284709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070" indent="-228091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869" indent="-228091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6050" indent="-228091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1936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7823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3710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9597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C6F899-0A01-48B3-B30A-BC138B93CDED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62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447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09" indent="-285734" defTabSz="952447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937" indent="-228587" defTabSz="952447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111" indent="-228587" defTabSz="952447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87" indent="-228587" defTabSz="952447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461" indent="-228587" defTabSz="952447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635" indent="-228587" defTabSz="952447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811" indent="-228587" defTabSz="952447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985" indent="-228587" defTabSz="952447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altLang="en-US" sz="1000" dirty="0">
                <a:latin typeface="Times New Roman" pitchFamily="18" charset="0"/>
              </a:rPr>
              <a:t>Advanced Java And Object-Oriented Concepts</a:t>
            </a:r>
          </a:p>
        </p:txBody>
      </p:sp>
      <p:sp>
        <p:nvSpPr>
          <p:cNvPr id="86019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508" indent="-284709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070" indent="-228091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869" indent="-228091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6050" indent="-228091" defTabSz="95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1936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7823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3710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9597" indent="-228091" defTabSz="95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3AE3AC-5D3E-410A-A342-5FC57C7FA690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142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4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8129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Draw out diagram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Why track current coordinates as 1D array instead of two integers</a:t>
            </a:r>
          </a:p>
          <a:p>
            <a:r>
              <a:rPr lang="en-US" altLang="en-US" dirty="0" smtClean="0"/>
              <a:t>showing how calculateCoordinates determines a new (row/col)</a:t>
            </a:r>
          </a:p>
          <a:p>
            <a:r>
              <a:rPr lang="en-US" altLang="en-US" dirty="0" smtClean="0"/>
              <a:t>Can only return one value (not two integers)</a:t>
            </a:r>
            <a:br>
              <a:rPr lang="en-US" altLang="en-US" dirty="0" smtClean="0"/>
            </a:br>
            <a:r>
              <a:rPr lang="en-US" altLang="en-US" dirty="0" smtClean="0"/>
              <a:t>So both values have to be bundled into a 1D array (or use a Wrapper class with two integer attributes)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Why pass max rows and max column size to the calculate method</a:t>
            </a:r>
          </a:p>
          <a:p>
            <a:r>
              <a:rPr lang="en-US" altLang="en-US" dirty="0" smtClean="0"/>
              <a:t>To stay within bounds need to generate a random row value between 0 and (max number of rows -1)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7066" indent="-291179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4717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30604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6491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1FD6E91-D646-45CC-AAD7-D1BEBFD68144}" type="slidenum">
              <a:rPr lang="en-US" altLang="en-US" b="0"/>
              <a:pPr eaLnBrk="1" hangingPunct="1"/>
              <a:t>18</a:t>
            </a:fld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705531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Show example:</a:t>
            </a:r>
          </a:p>
          <a:p>
            <a:r>
              <a:rPr lang="en-US" altLang="en-US" dirty="0" smtClean="0"/>
              <a:t>2 x 3 world</a:t>
            </a:r>
          </a:p>
          <a:p>
            <a:r>
              <a:rPr lang="en-US" altLang="en-US" dirty="0" smtClean="0"/>
              <a:t>newCoordinates[0] from 0 – 1 (bounds of rows)</a:t>
            </a:r>
          </a:p>
          <a:p>
            <a:r>
              <a:rPr lang="en-US" altLang="en-US" dirty="0" smtClean="0"/>
              <a:t>newCoordiantes[1] from 0 – 2 (bounds of columns)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7066" indent="-291179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4717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30604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6491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A8CBB4C-C0C9-410E-84C1-81B6EF4A3480}" type="slidenum">
              <a:rPr lang="en-US" altLang="en-US" b="0"/>
              <a:pPr eaLnBrk="1" hangingPunct="1"/>
              <a:t>23</a:t>
            </a:fld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3327879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Grid[1][1] = grid[0][1]  // Both refer to the Tardis (appears at new location)</a:t>
            </a:r>
          </a:p>
          <a:p>
            <a:r>
              <a:rPr lang="en-US" altLang="en-US" dirty="0" smtClean="0"/>
              <a:t>Grid[0][1] = null            // Tardis moves ‘off’ the old location</a:t>
            </a:r>
          </a:p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7066" indent="-291179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4717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30604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6491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7132FDA-6088-4382-8EAF-2F6042690784}" type="slidenum">
              <a:rPr lang="en-US" altLang="en-US" b="0"/>
              <a:pPr eaLnBrk="1" hangingPunct="1"/>
              <a:t>31</a:t>
            </a:fld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4146293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grid[currentRow][currentColumn].calculateCoordinates</a:t>
            </a:r>
          </a:p>
          <a:p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(maxRow,maxColumn);</a:t>
            </a:r>
          </a:p>
          <a:p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Grid[cr][cc] === reference to Tardis</a:t>
            </a:r>
          </a:p>
          <a:p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Call the tardis object’s method to randomly generate new R/C and return as 1D array</a:t>
            </a:r>
          </a:p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7066" indent="-291179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4717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30604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6491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3B4DD7E-2733-4600-A0BD-623DF496865B}" type="slidenum">
              <a:rPr lang="en-US" altLang="en-US" b="0"/>
              <a:pPr eaLnBrk="1" hangingPunct="1"/>
              <a:t>32</a:t>
            </a:fld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2442204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grid[currentRow][currentColumn].calculateCoordinates</a:t>
            </a:r>
          </a:p>
          <a:p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(maxRow,maxColumn);</a:t>
            </a:r>
          </a:p>
          <a:p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Grid[cr][cc] === reference to Tardis</a:t>
            </a:r>
          </a:p>
          <a:p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Call the tardis object’s method to randomly generate new R/C and return as 1D array</a:t>
            </a:r>
          </a:p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7066" indent="-291179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4717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30604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6491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25EADB1-1D18-4AED-A4DD-45DAB2739794}" type="slidenum">
              <a:rPr lang="en-US" altLang="en-US" b="0"/>
              <a:pPr eaLnBrk="1" hangingPunct="1"/>
              <a:t>33</a:t>
            </a:fld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2651349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grid[currentRow][currentColumn].calculateCoordinates</a:t>
            </a:r>
          </a:p>
          <a:p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(maxRow,maxColumn);</a:t>
            </a:r>
          </a:p>
          <a:p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Grid[cr][cc] === reference to Tardis</a:t>
            </a:r>
          </a:p>
          <a:p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Call the tardis object’s method to randomly generate new R/C and return as 1D array</a:t>
            </a:r>
          </a:p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7066" indent="-291179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4717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30604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6491" indent="-232943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C43935D-74BF-4F84-AB08-3265189AC4BA}" type="slidenum">
              <a:rPr lang="en-US" altLang="en-US" b="0"/>
              <a:pPr eaLnBrk="1" hangingPunct="1"/>
              <a:t>34</a:t>
            </a:fld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1606091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98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6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05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4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en/java/javase/14/docs/api/java.base/java/lang/class-use/Integer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0888" y="167640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altLang="en-US" sz="4800" dirty="0"/>
              <a:t>Advanced Java Programming</a:t>
            </a:r>
            <a:endParaRPr lang="en-US" altLang="en-US" sz="4800" dirty="0" smtClean="0">
              <a:latin typeface="+mn-lt"/>
            </a:endParaRPr>
          </a:p>
        </p:txBody>
      </p:sp>
      <p:sp>
        <p:nvSpPr>
          <p:cNvPr id="13315" name="Text Box 9"/>
          <p:cNvSpPr txBox="1">
            <a:spLocks noChangeArrowheads="1"/>
          </p:cNvSpPr>
          <p:nvPr/>
        </p:nvSpPr>
        <p:spPr bwMode="auto">
          <a:xfrm>
            <a:off x="1252538" y="3884613"/>
            <a:ext cx="6769100" cy="979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en-US" b="0" dirty="0" smtClean="0">
                <a:latin typeface="Arial" panose="020B0604020202020204" pitchFamily="34" charset="0"/>
              </a:rPr>
              <a:t>Part 3: wrapper classes, arrays of ‘objects’</a:t>
            </a:r>
            <a:endParaRPr lang="en-US" altLang="en-US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21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Array Of Objects: Example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 of the </a:t>
            </a:r>
            <a:r>
              <a:rPr lang="en-US" b="1" dirty="0" smtClean="0"/>
              <a:t>folders </a:t>
            </a:r>
            <a:r>
              <a:rPr lang="en-US" b="1" dirty="0"/>
              <a:t>containing the complete example </a:t>
            </a:r>
            <a:r>
              <a:rPr lang="en-US" altLang="en-US" dirty="0" smtClean="0"/>
              <a:t>:</a:t>
            </a:r>
          </a:p>
          <a:p>
            <a:pPr marL="225425" lvl="1" indent="0">
              <a:buNone/>
            </a:pPr>
            <a:r>
              <a:rPr lang="en-US" altLang="en-US" sz="2400" dirty="0" smtClean="0">
                <a:latin typeface="Consolas" panose="020B0609020204030204" pitchFamily="49" charset="0"/>
              </a:rPr>
              <a:t>9arrayOfReferences/simple</a:t>
            </a:r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12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Person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int age;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Person()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age = 0;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int getAge()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return(age);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setAge(int anAge)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age = anAge;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40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dirty="0" smtClean="0"/>
              <a:t> Class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args)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Person [] somePeople;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Reference to array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i;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somePeople = new Person[3]; 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 array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for (i = 0; i &lt; 3; i++)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// Create object, each element refers to a newly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// created object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somePeople[i] = new Person();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somePeople[i].setAge(i);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System.out.println("Age: " +   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somePeople[i].getAge());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4229"/>
          <a:stretch/>
        </p:blipFill>
        <p:spPr>
          <a:xfrm>
            <a:off x="7525407" y="4466896"/>
            <a:ext cx="1439205" cy="948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03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Design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Suppose we wanted to simulate a 2D universe in the form of a numbered grid (‘World’)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World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[][] Tardis grid;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altLang="en-US" dirty="0" smtClean="0"/>
              <a:t>Each cell in the grid was either an empty void or contained the object that traveled the grid (‘Tardis’)</a:t>
            </a:r>
            <a:r>
              <a:rPr lang="en-US" altLang="en-US" baseline="30000" dirty="0" smtClean="0"/>
              <a:t>1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Tardis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09600" y="624840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/>
              <a:t>1 Tardis and “Doctor Who” © BBC</a:t>
            </a:r>
          </a:p>
        </p:txBody>
      </p:sp>
    </p:spTree>
    <p:extLst>
      <p:ext uri="{BB962C8B-B14F-4D97-AF65-F5344CB8AC3E}">
        <p14:creationId xmlns:p14="http://schemas.microsoft.com/office/powerpoint/2010/main" val="342121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General Description Of Program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‘world/universe’ is largely empty.</a:t>
            </a:r>
          </a:p>
          <a:p>
            <a:r>
              <a:rPr lang="en-US" altLang="en-US" dirty="0" smtClean="0"/>
              <a:t>Only one cell contains the Tardis.</a:t>
            </a:r>
          </a:p>
          <a:p>
            <a:r>
              <a:rPr lang="en-US" altLang="en-US" dirty="0" smtClean="0"/>
              <a:t>The Tardis can randomly move from cell to cell in the grid.</a:t>
            </a:r>
          </a:p>
          <a:p>
            <a:r>
              <a:rPr lang="en-US" altLang="en-US" dirty="0" smtClean="0"/>
              <a:t>Each movement of Tardis uses up one unit of energy.</a:t>
            </a:r>
          </a:p>
        </p:txBody>
      </p:sp>
    </p:spTree>
    <p:extLst>
      <p:ext uri="{BB962C8B-B14F-4D97-AF65-F5344CB8AC3E}">
        <p14:creationId xmlns:p14="http://schemas.microsoft.com/office/powerpoint/2010/main" val="117175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altLang="en-US" sz="3200" dirty="0" smtClean="0"/>
              <a:t>Designing The World</a:t>
            </a:r>
          </a:p>
        </p:txBody>
      </p:sp>
      <p:sp>
        <p:nvSpPr>
          <p:cNvPr id="47107" name="Text Placeholder 2"/>
          <p:cNvSpPr>
            <a:spLocks noGrp="1"/>
          </p:cNvSpPr>
          <p:nvPr>
            <p:ph type="body" idx="1"/>
          </p:nvPr>
        </p:nvSpPr>
        <p:spPr>
          <a:xfrm>
            <a:off x="384175" y="1143000"/>
            <a:ext cx="4040188" cy="639763"/>
          </a:xfrm>
        </p:spPr>
        <p:txBody>
          <a:bodyPr/>
          <a:lstStyle/>
          <a:p>
            <a:r>
              <a:rPr lang="en-US" altLang="en-US" dirty="0" smtClean="0"/>
              <a:t>Class World</a:t>
            </a:r>
          </a:p>
        </p:txBody>
      </p:sp>
      <p:sp>
        <p:nvSpPr>
          <p:cNvPr id="47108" name="Content Placeholder 3"/>
          <p:cNvSpPr>
            <a:spLocks noGrp="1"/>
          </p:cNvSpPr>
          <p:nvPr>
            <p:ph sz="half" idx="2"/>
          </p:nvPr>
        </p:nvSpPr>
        <p:spPr>
          <a:xfrm>
            <a:off x="384175" y="1782763"/>
            <a:ext cx="4040188" cy="4770437"/>
          </a:xfrm>
        </p:spPr>
        <p:txBody>
          <a:bodyPr/>
          <a:lstStyle/>
          <a:p>
            <a:r>
              <a:rPr lang="en-US" altLang="en-US" dirty="0" smtClean="0"/>
              <a:t>Attributes?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Methods?</a:t>
            </a:r>
          </a:p>
        </p:txBody>
      </p:sp>
      <p:sp>
        <p:nvSpPr>
          <p:cNvPr id="4710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143000"/>
            <a:ext cx="4041775" cy="639763"/>
          </a:xfrm>
        </p:spPr>
        <p:txBody>
          <a:bodyPr/>
          <a:lstStyle/>
          <a:p>
            <a:r>
              <a:rPr lang="en-US" altLang="en-US" dirty="0" smtClean="0"/>
              <a:t>Class Tardis</a:t>
            </a:r>
          </a:p>
        </p:txBody>
      </p:sp>
      <p:sp>
        <p:nvSpPr>
          <p:cNvPr id="47110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782763"/>
            <a:ext cx="4041775" cy="4770437"/>
          </a:xfrm>
        </p:spPr>
        <p:txBody>
          <a:bodyPr/>
          <a:lstStyle/>
          <a:p>
            <a:r>
              <a:rPr lang="en-US" altLang="en-US" dirty="0" smtClean="0"/>
              <a:t>Attributes?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Methods?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636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CAUTION: STOP READING AHEAD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JT’s note: Normally you are supposed to read ahead so you are prepared for class.</a:t>
            </a:r>
          </a:p>
          <a:p>
            <a:r>
              <a:rPr lang="en-US" altLang="en-US" dirty="0" smtClean="0"/>
              <a:t>In this case you will get more out of the design exercise if you don’t read ahead and see the answer beforehand.</a:t>
            </a:r>
          </a:p>
          <a:p>
            <a:r>
              <a:rPr lang="en-US" altLang="en-US" dirty="0" smtClean="0"/>
              <a:t>That will force you to actually think about the problem yourself (and hopefully get better at designing your own programs).</a:t>
            </a:r>
          </a:p>
          <a:p>
            <a:r>
              <a:rPr lang="en-US" altLang="en-US" dirty="0" smtClean="0"/>
              <a:t>So for now skip reading the slides that follow this one up to the one that has a corresponding ‘go’ symbol all over it.</a:t>
            </a:r>
          </a:p>
          <a:p>
            <a:r>
              <a:rPr lang="en-US" altLang="en-US" dirty="0" smtClean="0"/>
              <a:t>After we have completed the design exercise in class you should go back and look through those slides (and the source code).</a:t>
            </a:r>
          </a:p>
        </p:txBody>
      </p:sp>
      <p:sp>
        <p:nvSpPr>
          <p:cNvPr id="4" name="Octagon 3"/>
          <p:cNvSpPr/>
          <p:nvPr/>
        </p:nvSpPr>
        <p:spPr bwMode="auto">
          <a:xfrm>
            <a:off x="98855" y="86497"/>
            <a:ext cx="1186248" cy="926757"/>
          </a:xfrm>
          <a:prstGeom prst="octagon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ctr" anchorCtr="0">
            <a:noAutofit/>
          </a:bodyPr>
          <a:lstStyle/>
          <a:p>
            <a:pPr algn="ctr"/>
            <a:r>
              <a:rPr lang="en-US" sz="2200" b="1" dirty="0" smtClean="0">
                <a:solidFill>
                  <a:srgbClr val="FFFFFF"/>
                </a:solidFill>
              </a:rPr>
              <a:t>Stop</a:t>
            </a:r>
          </a:p>
        </p:txBody>
      </p:sp>
      <p:sp>
        <p:nvSpPr>
          <p:cNvPr id="10" name="Octagon 9"/>
          <p:cNvSpPr/>
          <p:nvPr/>
        </p:nvSpPr>
        <p:spPr bwMode="auto">
          <a:xfrm>
            <a:off x="7801234" y="115329"/>
            <a:ext cx="1186248" cy="926757"/>
          </a:xfrm>
          <a:prstGeom prst="octagon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ctr" anchorCtr="0">
            <a:noAutofit/>
          </a:bodyPr>
          <a:lstStyle/>
          <a:p>
            <a:pPr algn="ctr"/>
            <a:r>
              <a:rPr lang="en-US" sz="2200" b="1" dirty="0" smtClean="0">
                <a:solidFill>
                  <a:srgbClr val="FFFFFF"/>
                </a:solidFill>
              </a:rPr>
              <a:t>Stop</a:t>
            </a:r>
          </a:p>
        </p:txBody>
      </p:sp>
      <p:sp>
        <p:nvSpPr>
          <p:cNvPr id="11" name="Octagon 10"/>
          <p:cNvSpPr/>
          <p:nvPr/>
        </p:nvSpPr>
        <p:spPr bwMode="auto">
          <a:xfrm>
            <a:off x="98855" y="5865340"/>
            <a:ext cx="1186248" cy="926757"/>
          </a:xfrm>
          <a:prstGeom prst="octagon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ctr" anchorCtr="0">
            <a:noAutofit/>
          </a:bodyPr>
          <a:lstStyle/>
          <a:p>
            <a:pPr algn="ctr"/>
            <a:r>
              <a:rPr lang="en-US" sz="2200" b="1" dirty="0" smtClean="0">
                <a:solidFill>
                  <a:srgbClr val="FFFFFF"/>
                </a:solidFill>
              </a:rPr>
              <a:t>Stop</a:t>
            </a:r>
          </a:p>
        </p:txBody>
      </p:sp>
      <p:sp>
        <p:nvSpPr>
          <p:cNvPr id="12" name="Octagon 11"/>
          <p:cNvSpPr/>
          <p:nvPr/>
        </p:nvSpPr>
        <p:spPr bwMode="auto">
          <a:xfrm>
            <a:off x="7801234" y="5766486"/>
            <a:ext cx="1186248" cy="926757"/>
          </a:xfrm>
          <a:prstGeom prst="octagon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  <a:effectLst/>
        </p:spPr>
        <p:txBody>
          <a:bodyPr rtlCol="0" anchor="ctr" anchorCtr="0">
            <a:noAutofit/>
          </a:bodyPr>
          <a:lstStyle/>
          <a:p>
            <a:pPr algn="ctr"/>
            <a:r>
              <a:rPr lang="en-US" sz="2200" b="1" dirty="0" smtClean="0">
                <a:solidFill>
                  <a:srgbClr val="FFFFFF"/>
                </a:solidFill>
              </a:rPr>
              <a:t>Stop</a:t>
            </a:r>
          </a:p>
        </p:txBody>
      </p:sp>
    </p:spTree>
    <p:extLst>
      <p:ext uri="{BB962C8B-B14F-4D97-AF65-F5344CB8AC3E}">
        <p14:creationId xmlns:p14="http://schemas.microsoft.com/office/powerpoint/2010/main" val="10506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Calibri" panose="020F0502020204030204" pitchFamily="34" charset="0"/>
              </a:rPr>
              <a:t>Tardis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Attributes</a:t>
            </a:r>
          </a:p>
          <a:p>
            <a:pPr lvl="1"/>
            <a:r>
              <a:rPr lang="en-US" altLang="en-US" dirty="0" smtClean="0"/>
              <a:t>Current energy level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Methods:</a:t>
            </a:r>
          </a:p>
          <a:p>
            <a:pPr lvl="1"/>
            <a:r>
              <a:rPr lang="en-US" altLang="en-US" dirty="0" smtClean="0"/>
              <a:t>Randomly generating movement:</a:t>
            </a:r>
          </a:p>
          <a:p>
            <a:pPr lvl="2"/>
            <a:r>
              <a:rPr lang="en-US" altLang="en-US" dirty="0" smtClean="0"/>
              <a:t>Some method must reduce the energy level as the Tardis moves</a:t>
            </a:r>
          </a:p>
          <a:p>
            <a:pPr lvl="2"/>
            <a:r>
              <a:rPr lang="en-US" altLang="en-US" dirty="0" smtClean="0"/>
              <a:t>The actual ‘movement’ from square to square in the grid will be a responsibility of  class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dirty="0" smtClean="0"/>
              <a:t> because the grid is an attribute of the world.</a:t>
            </a:r>
          </a:p>
        </p:txBody>
      </p:sp>
    </p:spTree>
    <p:extLst>
      <p:ext uri="{BB962C8B-B14F-4D97-AF65-F5344CB8AC3E}">
        <p14:creationId xmlns:p14="http://schemas.microsoft.com/office/powerpoint/2010/main" val="286309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Attributes</a:t>
            </a:r>
          </a:p>
          <a:p>
            <a:pPr lvl="1"/>
            <a:r>
              <a:rPr lang="en-US" altLang="en-US" dirty="0" smtClean="0"/>
              <a:t>A 2D array that stores information about the ‘universe’</a:t>
            </a:r>
          </a:p>
          <a:p>
            <a:pPr lvl="1"/>
            <a:r>
              <a:rPr lang="en-US" altLang="en-US" dirty="0" smtClean="0"/>
              <a:t>Most array elements will be empty (</a:t>
            </a:r>
            <a:r>
              <a:rPr lang="en-US" altLang="en-US" dirty="0" smtClean="0">
                <a:latin typeface="Consolas" panose="020B0609020204030204" pitchFamily="49" charset="0"/>
              </a:rPr>
              <a:t>null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One element will refer to the Tardis object</a:t>
            </a:r>
          </a:p>
          <a:p>
            <a:pPr lvl="1"/>
            <a:r>
              <a:rPr lang="en-US" altLang="en-US" dirty="0" smtClean="0"/>
              <a:t>The maximum number of rows and columns </a:t>
            </a:r>
          </a:p>
          <a:p>
            <a:pPr lvl="1"/>
            <a:r>
              <a:rPr lang="en-US" altLang="en-US" dirty="0" smtClean="0"/>
              <a:t>The current location (row/column ) of the Tardis </a:t>
            </a:r>
          </a:p>
          <a:p>
            <a:pPr lvl="2"/>
            <a:r>
              <a:rPr lang="en-US" altLang="en-US" dirty="0" smtClean="0"/>
              <a:t>Needed to ‘move’ the Tardis from source cell to destination cell</a:t>
            </a:r>
          </a:p>
          <a:p>
            <a:pPr lvl="2"/>
            <a:endParaRPr lang="en-US" altLang="en-US" dirty="0" smtClean="0"/>
          </a:p>
          <a:p>
            <a:pPr lvl="2"/>
            <a:endParaRPr lang="en-US" altLang="en-US" dirty="0" smtClean="0"/>
          </a:p>
          <a:p>
            <a:pPr lvl="2"/>
            <a:endParaRPr lang="en-US" altLang="en-US" dirty="0" smtClean="0"/>
          </a:p>
          <a:p>
            <a:pPr lvl="2"/>
            <a:endParaRPr lang="en-US" altLang="en-US" dirty="0" smtClean="0"/>
          </a:p>
          <a:p>
            <a:pPr lvl="2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Theoretically the (row/col) could be (int, int) but because at most one item can be returned from a method the location will be tracked as a </a:t>
            </a:r>
            <a:r>
              <a:rPr lang="en-US" altLang="en-US" dirty="0" smtClean="0">
                <a:latin typeface="Consolas" panose="020B0609020204030204" pitchFamily="49" charset="0"/>
              </a:rPr>
              <a:t>Location</a:t>
            </a:r>
            <a:r>
              <a:rPr lang="en-US" altLang="en-US" dirty="0" smtClean="0"/>
              <a:t> object (details in code):</a:t>
            </a:r>
          </a:p>
          <a:p>
            <a:pPr lvl="2"/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World.move()-&gt;Tardis.calculateCoordinates()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  <a:cs typeface="Consolas" panose="020B0609020204030204" pitchFamily="49" charset="0"/>
              </a:rPr>
              <a:t>World</a:t>
            </a:r>
            <a:endParaRPr lang="en-US" dirty="0">
              <a:latin typeface="+mn-lt"/>
              <a:cs typeface="Consolas" panose="020B06090202040302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95400" y="3604380"/>
          <a:ext cx="1752600" cy="109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</a:tblGrid>
              <a:tr h="36565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[0]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[1]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[0]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Null</a:t>
                      </a:r>
                      <a:endParaRPr lang="en-US" sz="16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[1]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Null</a:t>
                      </a:r>
                      <a:endParaRPr lang="en-US" sz="16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Null</a:t>
                      </a:r>
                      <a:endParaRPr lang="en-US" sz="16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657600" y="3604380"/>
            <a:ext cx="914400" cy="533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b="0" dirty="0">
                <a:solidFill>
                  <a:schemeClr val="tx1"/>
                </a:solidFill>
              </a:rPr>
              <a:t>Tardis object</a:t>
            </a:r>
          </a:p>
        </p:txBody>
      </p:sp>
      <p:sp>
        <p:nvSpPr>
          <p:cNvPr id="7" name="Freeform 6"/>
          <p:cNvSpPr/>
          <p:nvPr/>
        </p:nvSpPr>
        <p:spPr>
          <a:xfrm>
            <a:off x="2794000" y="3871080"/>
            <a:ext cx="838200" cy="342900"/>
          </a:xfrm>
          <a:custGeom>
            <a:avLst/>
            <a:gdLst>
              <a:gd name="connsiteX0" fmla="*/ 0 w 838200"/>
              <a:gd name="connsiteY0" fmla="*/ 342975 h 342975"/>
              <a:gd name="connsiteX1" fmla="*/ 38100 w 838200"/>
              <a:gd name="connsiteY1" fmla="*/ 190575 h 342975"/>
              <a:gd name="connsiteX2" fmla="*/ 114300 w 838200"/>
              <a:gd name="connsiteY2" fmla="*/ 127075 h 342975"/>
              <a:gd name="connsiteX3" fmla="*/ 152400 w 838200"/>
              <a:gd name="connsiteY3" fmla="*/ 88975 h 342975"/>
              <a:gd name="connsiteX4" fmla="*/ 228600 w 838200"/>
              <a:gd name="connsiteY4" fmla="*/ 63575 h 342975"/>
              <a:gd name="connsiteX5" fmla="*/ 266700 w 838200"/>
              <a:gd name="connsiteY5" fmla="*/ 50875 h 342975"/>
              <a:gd name="connsiteX6" fmla="*/ 444500 w 838200"/>
              <a:gd name="connsiteY6" fmla="*/ 25475 h 342975"/>
              <a:gd name="connsiteX7" fmla="*/ 546100 w 838200"/>
              <a:gd name="connsiteY7" fmla="*/ 12775 h 342975"/>
              <a:gd name="connsiteX8" fmla="*/ 838200 w 838200"/>
              <a:gd name="connsiteY8" fmla="*/ 75 h 3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200" h="342975">
                <a:moveTo>
                  <a:pt x="0" y="342975"/>
                </a:moveTo>
                <a:cubicBezTo>
                  <a:pt x="4197" y="317791"/>
                  <a:pt x="17974" y="210701"/>
                  <a:pt x="38100" y="190575"/>
                </a:cubicBezTo>
                <a:cubicBezTo>
                  <a:pt x="149410" y="79265"/>
                  <a:pt x="8212" y="215482"/>
                  <a:pt x="114300" y="127075"/>
                </a:cubicBezTo>
                <a:cubicBezTo>
                  <a:pt x="128098" y="115577"/>
                  <a:pt x="136700" y="97697"/>
                  <a:pt x="152400" y="88975"/>
                </a:cubicBezTo>
                <a:cubicBezTo>
                  <a:pt x="175805" y="75972"/>
                  <a:pt x="203200" y="72042"/>
                  <a:pt x="228600" y="63575"/>
                </a:cubicBezTo>
                <a:cubicBezTo>
                  <a:pt x="241300" y="59342"/>
                  <a:pt x="253573" y="53500"/>
                  <a:pt x="266700" y="50875"/>
                </a:cubicBezTo>
                <a:cubicBezTo>
                  <a:pt x="373857" y="29444"/>
                  <a:pt x="297972" y="42714"/>
                  <a:pt x="444500" y="25475"/>
                </a:cubicBezTo>
                <a:cubicBezTo>
                  <a:pt x="478396" y="21487"/>
                  <a:pt x="512088" y="15609"/>
                  <a:pt x="546100" y="12775"/>
                </a:cubicBezTo>
                <a:cubicBezTo>
                  <a:pt x="720682" y="-1773"/>
                  <a:pt x="706845" y="75"/>
                  <a:pt x="838200" y="75"/>
                </a:cubicBezTo>
              </a:path>
            </a:pathLst>
          </a:custGeom>
          <a:noFill/>
          <a:ln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US" b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5105400" y="3645655"/>
          <a:ext cx="1752600" cy="109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</a:tblGrid>
              <a:tr h="36618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[0]</a:t>
                      </a:r>
                      <a:endParaRPr lang="en-US" sz="18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[1]</a:t>
                      </a:r>
                      <a:endParaRPr lang="en-US" sz="18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618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[0]</a:t>
                      </a:r>
                      <a:endParaRPr lang="en-US" sz="18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Null</a:t>
                      </a:r>
                      <a:endParaRPr lang="en-US" sz="16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Null</a:t>
                      </a:r>
                      <a:endParaRPr lang="en-US" sz="16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618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[1]</a:t>
                      </a:r>
                      <a:endParaRPr lang="en-US" sz="18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Null</a:t>
                      </a:r>
                      <a:endParaRPr lang="en-US" sz="16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7315200" y="4747380"/>
            <a:ext cx="914400" cy="533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b="0" dirty="0">
                <a:solidFill>
                  <a:schemeClr val="tx1"/>
                </a:solidFill>
              </a:rPr>
              <a:t>Tardis object</a:t>
            </a:r>
          </a:p>
        </p:txBody>
      </p:sp>
      <p:sp>
        <p:nvSpPr>
          <p:cNvPr id="11" name="Freeform 10"/>
          <p:cNvSpPr/>
          <p:nvPr/>
        </p:nvSpPr>
        <p:spPr>
          <a:xfrm>
            <a:off x="6578600" y="4582280"/>
            <a:ext cx="711200" cy="406400"/>
          </a:xfrm>
          <a:custGeom>
            <a:avLst/>
            <a:gdLst>
              <a:gd name="connsiteX0" fmla="*/ 0 w 711200"/>
              <a:gd name="connsiteY0" fmla="*/ 0 h 406401"/>
              <a:gd name="connsiteX1" fmla="*/ 38100 w 711200"/>
              <a:gd name="connsiteY1" fmla="*/ 165100 h 406401"/>
              <a:gd name="connsiteX2" fmla="*/ 50800 w 711200"/>
              <a:gd name="connsiteY2" fmla="*/ 203200 h 406401"/>
              <a:gd name="connsiteX3" fmla="*/ 127000 w 711200"/>
              <a:gd name="connsiteY3" fmla="*/ 266700 h 406401"/>
              <a:gd name="connsiteX4" fmla="*/ 190500 w 711200"/>
              <a:gd name="connsiteY4" fmla="*/ 317500 h 406401"/>
              <a:gd name="connsiteX5" fmla="*/ 266700 w 711200"/>
              <a:gd name="connsiteY5" fmla="*/ 381000 h 406401"/>
              <a:gd name="connsiteX6" fmla="*/ 304800 w 711200"/>
              <a:gd name="connsiteY6" fmla="*/ 393700 h 406401"/>
              <a:gd name="connsiteX7" fmla="*/ 711200 w 711200"/>
              <a:gd name="connsiteY7" fmla="*/ 406400 h 406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1200" h="406401">
                <a:moveTo>
                  <a:pt x="0" y="0"/>
                </a:moveTo>
                <a:cubicBezTo>
                  <a:pt x="16486" y="115405"/>
                  <a:pt x="3234" y="60502"/>
                  <a:pt x="38100" y="165100"/>
                </a:cubicBezTo>
                <a:cubicBezTo>
                  <a:pt x="42333" y="177800"/>
                  <a:pt x="41334" y="193734"/>
                  <a:pt x="50800" y="203200"/>
                </a:cubicBezTo>
                <a:cubicBezTo>
                  <a:pt x="99693" y="252093"/>
                  <a:pt x="73956" y="231337"/>
                  <a:pt x="127000" y="266700"/>
                </a:cubicBezTo>
                <a:cubicBezTo>
                  <a:pt x="183806" y="351909"/>
                  <a:pt x="116888" y="268425"/>
                  <a:pt x="190500" y="317500"/>
                </a:cubicBezTo>
                <a:cubicBezTo>
                  <a:pt x="274762" y="373675"/>
                  <a:pt x="183598" y="339449"/>
                  <a:pt x="266700" y="381000"/>
                </a:cubicBezTo>
                <a:cubicBezTo>
                  <a:pt x="278674" y="386987"/>
                  <a:pt x="291439" y="392865"/>
                  <a:pt x="304800" y="393700"/>
                </a:cubicBezTo>
                <a:cubicBezTo>
                  <a:pt x="515003" y="406838"/>
                  <a:pt x="567918" y="406400"/>
                  <a:pt x="711200" y="406400"/>
                </a:cubicBezTo>
              </a:path>
            </a:pathLst>
          </a:custGeom>
          <a:noFill/>
          <a:ln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49837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5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cs typeface="Consolas" panose="020B0609020204030204" pitchFamily="49" charset="0"/>
              </a:rPr>
              <a:t>World (2)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Methods</a:t>
            </a:r>
          </a:p>
          <a:p>
            <a:pPr lvl="1"/>
            <a:r>
              <a:rPr lang="en-US" altLang="en-US" dirty="0" smtClean="0"/>
              <a:t>Constructor(s) to create the world</a:t>
            </a:r>
          </a:p>
          <a:p>
            <a:pPr lvl="1"/>
            <a:r>
              <a:rPr lang="en-US" altLang="en-US" dirty="0" smtClean="0"/>
              <a:t>Methods that modify the world (e.g., making sure each array element is truly null: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wipe()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Displaying the world: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display()</a:t>
            </a:r>
          </a:p>
          <a:p>
            <a:pPr lvl="1"/>
            <a:r>
              <a:rPr lang="en-US" altLang="en-US" dirty="0" smtClean="0"/>
              <a:t>Changing the contents of the objects in the world (e.g., editing the world or moving objects):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move()</a:t>
            </a:r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4352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Modifying Simple Types (Parameters)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What to do when only one thing needs to be changed: return the updated value after the method ends</a:t>
            </a:r>
          </a:p>
          <a:p>
            <a:r>
              <a:rPr lang="en-US" altLang="en-US" dirty="0" smtClean="0"/>
              <a:t>What to do when more than one thing needs to be changed:</a:t>
            </a:r>
          </a:p>
          <a:p>
            <a:pPr lvl="1"/>
            <a:r>
              <a:rPr lang="en-US" altLang="en-US" dirty="0" smtClean="0"/>
              <a:t>Pass an array (e.g., three integers must be modified in a method, then pass an array of integers with 3 elements).</a:t>
            </a:r>
          </a:p>
          <a:p>
            <a:pPr lvl="1"/>
            <a:r>
              <a:rPr lang="en-US" altLang="en-US" dirty="0" smtClean="0"/>
              <a:t>Enlist the aid of a wrapper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62872" y="2971717"/>
            <a:ext cx="900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 dirty="0"/>
              <a:t>(class).</a:t>
            </a:r>
          </a:p>
        </p:txBody>
      </p:sp>
      <p:pic>
        <p:nvPicPr>
          <p:cNvPr id="7" name="Picture 6" descr="C:\Users\tamj\AppData\Local\Microsoft\Windows\Temporary Internet Files\Content.IE5\OQ95EO6L\MC9000836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84" y="3371766"/>
            <a:ext cx="1572638" cy="2447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" y="6627168"/>
            <a:ext cx="14993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copyright unknown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32190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Manager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It is responsible for things like determining how long the simulation runs.</a:t>
            </a:r>
          </a:p>
          <a:p>
            <a:r>
              <a:rPr lang="en-US" altLang="en-US" dirty="0" smtClean="0"/>
              <a:t>For very simple programs it may be a part of the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dirty="0" smtClean="0"/>
              <a:t> class (in this case it’s part of the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dirty="0" smtClean="0"/>
              <a:t>).</a:t>
            </a:r>
          </a:p>
          <a:p>
            <a:r>
              <a:rPr lang="en-US" altLang="en-US" dirty="0" smtClean="0"/>
              <a:t>But more complex programs (e.g., need to track many pieces of information like multiple players, current scores etc. and simulation rules) may require a separate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Manager</a:t>
            </a:r>
            <a:r>
              <a:rPr lang="en-US" altLang="en-US" dirty="0" smtClean="0"/>
              <a:t> class.</a:t>
            </a:r>
          </a:p>
          <a:p>
            <a:pPr lvl="1"/>
            <a:r>
              <a:rPr lang="en-US" altLang="en-US" dirty="0" smtClean="0"/>
              <a:t>The </a:t>
            </a:r>
            <a:r>
              <a:rPr lang="en-US" altLang="en-US" dirty="0" smtClean="0">
                <a:latin typeface="Consolas" panose="020B0609020204030204" pitchFamily="49" charset="0"/>
              </a:rPr>
              <a:t>Driver</a:t>
            </a:r>
            <a:r>
              <a:rPr lang="en-US" altLang="en-US" dirty="0" smtClean="0"/>
              <a:t> will then likely be responsible for instantiating a </a:t>
            </a:r>
            <a:r>
              <a:rPr lang="en-US" altLang="en-US" dirty="0" smtClean="0">
                <a:latin typeface="Consolas" panose="020B0609020204030204" pitchFamily="49" charset="0"/>
              </a:rPr>
              <a:t>Manager</a:t>
            </a:r>
            <a:r>
              <a:rPr lang="en-US" altLang="en-US" dirty="0" smtClean="0"/>
              <a:t> object and calling some method of the manager to start the simulation.</a:t>
            </a:r>
          </a:p>
        </p:txBody>
      </p:sp>
    </p:spTree>
    <p:extLst>
      <p:ext uri="{BB962C8B-B14F-4D97-AF65-F5344CB8AC3E}">
        <p14:creationId xmlns:p14="http://schemas.microsoft.com/office/powerpoint/2010/main" val="161998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END SECTION: Proceed Reading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You can continue reading ahead to the slides that follow this one.</a:t>
            </a:r>
          </a:p>
          <a:p>
            <a:pPr lvl="1"/>
            <a:r>
              <a:rPr lang="en-US" altLang="en-US" dirty="0" smtClean="0"/>
              <a:t>JT: Thank you for your understanding and co-operation.</a:t>
            </a:r>
          </a:p>
        </p:txBody>
      </p:sp>
      <p:sp>
        <p:nvSpPr>
          <p:cNvPr id="3" name="Octagon 2"/>
          <p:cNvSpPr/>
          <p:nvPr/>
        </p:nvSpPr>
        <p:spPr>
          <a:xfrm>
            <a:off x="30480" y="0"/>
            <a:ext cx="1143000" cy="914400"/>
          </a:xfrm>
          <a:prstGeom prst="octag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FF"/>
                </a:solidFill>
              </a:rPr>
              <a:t>GO!</a:t>
            </a:r>
          </a:p>
        </p:txBody>
      </p:sp>
      <p:sp>
        <p:nvSpPr>
          <p:cNvPr id="10" name="Octagon 9"/>
          <p:cNvSpPr/>
          <p:nvPr/>
        </p:nvSpPr>
        <p:spPr>
          <a:xfrm>
            <a:off x="30480" y="5934457"/>
            <a:ext cx="1143000" cy="914400"/>
          </a:xfrm>
          <a:prstGeom prst="octag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FF"/>
                </a:solidFill>
              </a:rPr>
              <a:t>GO!</a:t>
            </a:r>
          </a:p>
        </p:txBody>
      </p:sp>
      <p:sp>
        <p:nvSpPr>
          <p:cNvPr id="11" name="Octagon 10"/>
          <p:cNvSpPr/>
          <p:nvPr/>
        </p:nvSpPr>
        <p:spPr>
          <a:xfrm>
            <a:off x="8001000" y="6096"/>
            <a:ext cx="1143000" cy="914400"/>
          </a:xfrm>
          <a:prstGeom prst="octag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FF"/>
                </a:solidFill>
              </a:rPr>
              <a:t>GO!</a:t>
            </a:r>
          </a:p>
        </p:txBody>
      </p:sp>
      <p:sp>
        <p:nvSpPr>
          <p:cNvPr id="12" name="Octagon 11"/>
          <p:cNvSpPr/>
          <p:nvPr/>
        </p:nvSpPr>
        <p:spPr>
          <a:xfrm>
            <a:off x="7976616" y="5943600"/>
            <a:ext cx="1143000" cy="914400"/>
          </a:xfrm>
          <a:prstGeom prst="octag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FF"/>
                </a:solidFill>
              </a:rPr>
              <a:t>GO!</a:t>
            </a:r>
          </a:p>
        </p:txBody>
      </p:sp>
    </p:spTree>
    <p:extLst>
      <p:ext uri="{BB962C8B-B14F-4D97-AF65-F5344CB8AC3E}">
        <p14:creationId xmlns:p14="http://schemas.microsoft.com/office/powerpoint/2010/main" val="232794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Source Code: Design Exercise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 of the folder containing the complete example </a:t>
            </a:r>
            <a:r>
              <a:rPr lang="en-US" altLang="en-US" dirty="0" smtClean="0"/>
              <a:t>:</a:t>
            </a:r>
            <a:r>
              <a:rPr lang="en-US" altLang="en-US" dirty="0"/>
              <a:t>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9arrayReferences/doctor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484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ontent Placeholder 2"/>
          <p:cNvSpPr>
            <a:spLocks noGrp="1"/>
          </p:cNvSpPr>
          <p:nvPr>
            <p:ph idx="1"/>
          </p:nvPr>
        </p:nvSpPr>
        <p:spPr>
          <a:xfrm>
            <a:off x="304799" y="1143000"/>
            <a:ext cx="8709991" cy="54102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Tardis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int energy;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Tardis(int startEnergy)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energy = startEnergy;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max row and column define the size of the world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Location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calculateCoordinates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maxRow,int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maxColumn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Random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aGenerator = new Random();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Location aLocation = new Location();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aLocation.setRow(aGenerator.nextInt(maxRow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aLocation.setColumn(aGenerator.nextInt(maxColumn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System.out.println("Tardis rematerializing at (r/c): " +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aLocation.getRow() + "/" + aLocation.getColumn());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energy--;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return(aLocation);    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52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Tardis</a:t>
            </a:r>
          </a:p>
        </p:txBody>
      </p:sp>
      <p:pic>
        <p:nvPicPr>
          <p:cNvPr id="553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675" y="990600"/>
            <a:ext cx="2219325" cy="212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2" name="TextBox 5"/>
          <p:cNvSpPr txBox="1">
            <a:spLocks noChangeArrowheads="1"/>
          </p:cNvSpPr>
          <p:nvPr/>
        </p:nvSpPr>
        <p:spPr bwMode="auto">
          <a:xfrm>
            <a:off x="6477000" y="631649"/>
            <a:ext cx="3048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0 </a:t>
            </a:r>
            <a:endParaRPr lang="en-US" altLang="en-US" sz="1800" b="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2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en-US" altLang="en-US" sz="1800" b="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5303" name="TextBox 4"/>
          <p:cNvSpPr txBox="1">
            <a:spLocks noChangeArrowheads="1"/>
          </p:cNvSpPr>
          <p:nvPr/>
        </p:nvSpPr>
        <p:spPr bwMode="auto">
          <a:xfrm>
            <a:off x="6134100" y="4103257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e.g., = 4</a:t>
            </a:r>
          </a:p>
        </p:txBody>
      </p:sp>
      <p:sp>
        <p:nvSpPr>
          <p:cNvPr id="55304" name="TextBox 7"/>
          <p:cNvSpPr txBox="1">
            <a:spLocks noChangeArrowheads="1"/>
          </p:cNvSpPr>
          <p:nvPr/>
        </p:nvSpPr>
        <p:spPr bwMode="auto">
          <a:xfrm>
            <a:off x="7046170" y="4376364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e.g., = 7</a:t>
            </a:r>
          </a:p>
        </p:txBody>
      </p:sp>
      <p:sp>
        <p:nvSpPr>
          <p:cNvPr id="55305" name="TextBox 4"/>
          <p:cNvSpPr txBox="1">
            <a:spLocks noChangeArrowheads="1"/>
          </p:cNvSpPr>
          <p:nvPr/>
        </p:nvSpPr>
        <p:spPr bwMode="auto">
          <a:xfrm>
            <a:off x="6967640" y="3968176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0, 1, 2, 3</a:t>
            </a:r>
          </a:p>
        </p:txBody>
      </p:sp>
      <p:sp>
        <p:nvSpPr>
          <p:cNvPr id="55306" name="TextBox 4"/>
          <p:cNvSpPr txBox="1">
            <a:spLocks noChangeArrowheads="1"/>
          </p:cNvSpPr>
          <p:nvPr/>
        </p:nvSpPr>
        <p:spPr bwMode="auto">
          <a:xfrm>
            <a:off x="7426003" y="4599608"/>
            <a:ext cx="1752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0, 1, 2, 3, 4, 5, 6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7348210" y="638587"/>
            <a:ext cx="3064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tabLst>
                <a:tab pos="346075" algn="l"/>
                <a:tab pos="630238" algn="l"/>
                <a:tab pos="966788" algn="l"/>
                <a:tab pos="126047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en-US" altLang="en-US" sz="1800" b="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7006131" y="639654"/>
            <a:ext cx="3524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tabLst>
                <a:tab pos="346075" algn="l"/>
                <a:tab pos="630238" algn="l"/>
                <a:tab pos="966788" algn="l"/>
                <a:tab pos="1260475" algn="l"/>
              </a:tabLst>
            </a:pPr>
            <a:r>
              <a:rPr lang="en-US" altLang="en-US" sz="18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0	</a:t>
            </a:r>
            <a:endParaRPr lang="en-US" altLang="en-US" sz="1800" b="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7644306" y="638587"/>
            <a:ext cx="3064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tabLst>
                <a:tab pos="346075" algn="l"/>
                <a:tab pos="630238" algn="l"/>
                <a:tab pos="966788" algn="l"/>
                <a:tab pos="126047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en-US" altLang="en-US" sz="1800" b="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7944836" y="638587"/>
            <a:ext cx="3064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tabLst>
                <a:tab pos="346075" algn="l"/>
                <a:tab pos="630238" algn="l"/>
                <a:tab pos="966788" algn="l"/>
                <a:tab pos="126047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en-US" altLang="en-US" sz="1800" b="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6" name="TextBox 3"/>
          <p:cNvSpPr txBox="1">
            <a:spLocks noChangeArrowheads="1"/>
          </p:cNvSpPr>
          <p:nvPr/>
        </p:nvSpPr>
        <p:spPr bwMode="auto">
          <a:xfrm>
            <a:off x="8243888" y="631649"/>
            <a:ext cx="3064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tabLst>
                <a:tab pos="346075" algn="l"/>
                <a:tab pos="630238" algn="l"/>
                <a:tab pos="966788" algn="l"/>
                <a:tab pos="126047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en-US" altLang="en-US" sz="1800" b="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7" name="TextBox 3"/>
          <p:cNvSpPr txBox="1">
            <a:spLocks noChangeArrowheads="1"/>
          </p:cNvSpPr>
          <p:nvPr/>
        </p:nvSpPr>
        <p:spPr bwMode="auto">
          <a:xfrm>
            <a:off x="8550330" y="631649"/>
            <a:ext cx="3064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tabLst>
                <a:tab pos="346075" algn="l"/>
                <a:tab pos="630238" algn="l"/>
                <a:tab pos="966788" algn="l"/>
                <a:tab pos="126047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en-US" altLang="en-US" sz="1800" b="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28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Tardis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public </a:t>
            </a:r>
            <a:r>
              <a:rPr lang="en-US" sz="1800" dirty="0">
                <a:latin typeface="Consolas" panose="020B0609020204030204" pitchFamily="49" charset="0"/>
              </a:rPr>
              <a:t>boolean hasEnergy()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if (energy &gt; 0)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    return(true);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sz="1800" dirty="0">
                <a:latin typeface="Consolas" panose="020B0609020204030204" pitchFamily="49" charset="0"/>
              </a:rPr>
              <a:t>return(false); 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35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</a:t>
            </a:r>
            <a:r>
              <a:rPr lang="en-US" altLang="en-US" dirty="0" smtClean="0">
                <a:latin typeface="Consolas" panose="020B0609020204030204" pitchFamily="49" charset="0"/>
              </a:rPr>
              <a:t>Location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public class Location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private int row;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private int column;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public Location</a:t>
            </a:r>
            <a:r>
              <a:rPr lang="en-CA" sz="1800" dirty="0" smtClean="0">
                <a:latin typeface="Consolas" panose="020B0609020204030204" pitchFamily="49" charset="0"/>
              </a:rPr>
              <a:t>() {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row = 0;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column = 0;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public Location(int aRow, int aColumn</a:t>
            </a:r>
            <a:r>
              <a:rPr lang="en-CA" sz="1800" dirty="0" smtClean="0">
                <a:latin typeface="Consolas" panose="020B0609020204030204" pitchFamily="49" charset="0"/>
              </a:rPr>
              <a:t>) {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row = aRow;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column = aColumn;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</a:rPr>
              <a:t>}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38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</a:t>
            </a:r>
            <a:r>
              <a:rPr lang="en-US" altLang="en-US" dirty="0" smtClean="0">
                <a:latin typeface="Consolas" panose="020B0609020204030204" pitchFamily="49" charset="0"/>
              </a:rPr>
              <a:t>Location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</a:t>
            </a:r>
            <a:r>
              <a:rPr lang="en-CA" sz="1800" dirty="0">
                <a:latin typeface="Consolas" panose="020B0609020204030204" pitchFamily="49" charset="0"/>
              </a:rPr>
              <a:t>public int getColumn</a:t>
            </a:r>
            <a:r>
              <a:rPr lang="en-CA" sz="1800" dirty="0" smtClean="0">
                <a:latin typeface="Consolas" panose="020B0609020204030204" pitchFamily="49" charset="0"/>
              </a:rPr>
              <a:t>() {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return(column);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</a:rPr>
              <a:t>}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public int getRow</a:t>
            </a:r>
            <a:r>
              <a:rPr lang="en-CA" sz="1800" dirty="0" smtClean="0">
                <a:latin typeface="Consolas" panose="020B0609020204030204" pitchFamily="49" charset="0"/>
              </a:rPr>
              <a:t>() {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return(row);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</a:rPr>
              <a:t>}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public void setColumn(int aColumn</a:t>
            </a:r>
            <a:r>
              <a:rPr lang="en-CA" sz="1800" dirty="0" smtClean="0">
                <a:latin typeface="Consolas" panose="020B0609020204030204" pitchFamily="49" charset="0"/>
              </a:rPr>
              <a:t>) {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column = aColumn;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</a:rPr>
              <a:t>}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public void setRow(int aRow</a:t>
            </a:r>
            <a:r>
              <a:rPr lang="en-CA" sz="1800" dirty="0" smtClean="0">
                <a:latin typeface="Consolas" panose="020B0609020204030204" pitchFamily="49" charset="0"/>
              </a:rPr>
              <a:t>){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row = aRow;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</a:rPr>
              <a:t>}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473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dirty="0" smtClean="0">
                <a:cs typeface="Consolas" panose="020B0609020204030204" pitchFamily="49" charset="0"/>
              </a:rPr>
              <a:t>: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World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Tardis [][] grid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 </a:t>
            </a:r>
            <a:r>
              <a:rPr 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Simulated world</a:t>
            </a:r>
            <a:endParaRPr lang="en-US" sz="1800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int maxRow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    </a:t>
            </a:r>
            <a:r>
              <a:rPr 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Row capacity</a:t>
            </a:r>
            <a:endParaRPr lang="en-US" sz="1800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private int maxColumn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 </a:t>
            </a:r>
            <a:r>
              <a:rPr 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Column capacity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private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Location tardisLocation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  </a:t>
            </a:r>
            <a:r>
              <a:rPr 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(row/col) of Tardis</a:t>
            </a:r>
            <a:endParaRPr lang="en-US" sz="1800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Arial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5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dirty="0" smtClean="0"/>
              <a:t>: Constructor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444500" y="968375"/>
            <a:ext cx="8178800" cy="53689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World()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final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int START_ROW = 0;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final int START_COLUMN = 0;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Scanner in = new Scanner(System.in);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("Max rows: 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maxRow = in.nextInt();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System.out.print("Max columns: 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maxColumn = in.nextInt();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grid = new Tardis[maxRow][maxColumn];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wipe();   </a:t>
            </a:r>
            <a:r>
              <a:rPr lang="en-US" altLang="en-US" sz="18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Empties the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// </a:t>
            </a:r>
            <a:r>
              <a:rPr lang="en-US" altLang="en-US" sz="18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Put the Doctor's Tardis here.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grid[START_ROW][START_COLUMN] = new Tardis(10);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tardisLocation = new Location(START_ROW,START_COLUMN);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display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9164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dirty="0" smtClean="0"/>
              <a:t>: Initialization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wipe()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r;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c;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for (r = 0; r &lt; maxRow; r++)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for (c = 0; c &lt; maxColumn; c++)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grid[r][c] = null;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562600" y="4495800"/>
          <a:ext cx="2590800" cy="731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600"/>
                <a:gridCol w="863600"/>
                <a:gridCol w="863600"/>
              </a:tblGrid>
              <a:tr h="36591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0" marB="4574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0" marB="4574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0" marB="4574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0" marB="4574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0" marB="4574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0" marB="4574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829300" y="4097338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[0]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629400" y="4097338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[1]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467600" y="4097338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[2]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29200" y="4589463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[0]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029200" y="49149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[1]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667000" y="4589463"/>
            <a:ext cx="2362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 = 0, c = {0,1,2}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81400" y="2293937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e.g., max = 2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114800" y="302034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e.g., max = 3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667000" y="4914900"/>
            <a:ext cx="2362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 = 1, c = {0,1,2}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27700" y="4554538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null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604000" y="4554538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null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480300" y="4554538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null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753100" y="4911725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null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629400" y="4911725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null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505700" y="4911725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139429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4" grpId="0"/>
      <p:bldP spid="5" grpId="0"/>
      <p:bldP spid="12" grpId="0"/>
      <p:bldP spid="13" grpId="0"/>
      <p:bldP spid="10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Wrapper Classes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 class definition built around a simple type</a:t>
            </a:r>
          </a:p>
          <a:p>
            <a:pPr marL="342900" lvl="1" indent="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Coordinate {</a:t>
            </a:r>
          </a:p>
          <a:p>
            <a:pPr marL="342900" lvl="1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private int xCoordinate;</a:t>
            </a:r>
          </a:p>
          <a:p>
            <a:pPr marL="342900" lvl="1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private int yCoordinate;</a:t>
            </a:r>
          </a:p>
          <a:p>
            <a:pPr marL="342900" lvl="1" indent="0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...</a:t>
            </a:r>
          </a:p>
          <a:p>
            <a:pPr marL="342900" lvl="1" indent="0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  <a:p>
            <a:r>
              <a:rPr lang="en-US" altLang="en-US" dirty="0" smtClean="0">
                <a:cs typeface="Arial" panose="020B0604020202020204" pitchFamily="34" charset="0"/>
              </a:rPr>
              <a:t>Benefits illustrated by this example:</a:t>
            </a:r>
          </a:p>
          <a:p>
            <a:pPr lvl="1"/>
            <a:r>
              <a:rPr lang="en-US" altLang="en-US" dirty="0" smtClean="0">
                <a:cs typeface="Arial" panose="020B0604020202020204" pitchFamily="34" charset="0"/>
              </a:rPr>
              <a:t>Related pieces of information can be passed into methods together rather than separately.</a:t>
            </a:r>
          </a:p>
          <a:p>
            <a:pPr marL="460375" lvl="2" indent="0"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Coordinate aLocation = new Coordinate();</a:t>
            </a:r>
          </a:p>
          <a:p>
            <a:pPr marL="460375" lvl="2" indent="0"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Method(aLocation);  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vs method(x,y);</a:t>
            </a:r>
          </a:p>
          <a:p>
            <a:pPr lvl="1"/>
            <a:r>
              <a:rPr lang="en-US" altLang="en-US" dirty="0" smtClean="0">
                <a:cs typeface="Arial" panose="020B0604020202020204" pitchFamily="34" charset="0"/>
              </a:rPr>
              <a:t>The values of two atomic types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altLang="en-US" dirty="0">
                <a:cs typeface="Arial" panose="020B0604020202020204" pitchFamily="34" charset="0"/>
              </a:rPr>
              <a:t> </a:t>
            </a:r>
            <a:r>
              <a:rPr lang="en-US" altLang="en-US" dirty="0" smtClean="0">
                <a:cs typeface="Arial" panose="020B0604020202020204" pitchFamily="34" charset="0"/>
              </a:rPr>
              <a:t>&amp;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altLang="en-US" dirty="0" smtClean="0">
                <a:cs typeface="Arial" panose="020B0604020202020204" pitchFamily="34" charset="0"/>
              </a:rPr>
              <a:t> can be changed inside a method call (because an object ‘wraps’ them and the object is passed by reference).</a:t>
            </a:r>
          </a:p>
        </p:txBody>
      </p:sp>
    </p:spTree>
    <p:extLst>
      <p:ext uri="{BB962C8B-B14F-4D97-AF65-F5344CB8AC3E}">
        <p14:creationId xmlns:p14="http://schemas.microsoft.com/office/powerpoint/2010/main" val="162036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0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dirty="0" smtClean="0"/>
              <a:t>: Display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display()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r;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c;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for (r = 0; r &lt; maxRow; r++)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for (c = 0; c &lt; maxColumn; c++)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if (grid[r][c] == null)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System.out.print(".");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else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System.out.print("T");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System.out.println();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  <p:pic>
        <p:nvPicPr>
          <p:cNvPr id="593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675" y="990600"/>
            <a:ext cx="2219325" cy="212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TextBox 3"/>
          <p:cNvSpPr txBox="1">
            <a:spLocks noChangeArrowheads="1"/>
          </p:cNvSpPr>
          <p:nvPr/>
        </p:nvSpPr>
        <p:spPr bwMode="auto">
          <a:xfrm>
            <a:off x="7086600" y="620713"/>
            <a:ext cx="229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0 1 2 3 4 5 6</a:t>
            </a:r>
          </a:p>
        </p:txBody>
      </p:sp>
      <p:sp>
        <p:nvSpPr>
          <p:cNvPr id="59398" name="TextBox 5"/>
          <p:cNvSpPr txBox="1">
            <a:spLocks noChangeArrowheads="1"/>
          </p:cNvSpPr>
          <p:nvPr/>
        </p:nvSpPr>
        <p:spPr bwMode="auto">
          <a:xfrm>
            <a:off x="6477000" y="1087438"/>
            <a:ext cx="3048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0 </a:t>
            </a:r>
            <a:endParaRPr lang="en-US" altLang="en-US" sz="1800" b="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2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en-US" altLang="en-US" sz="1800" b="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9399" name="TextBox 4"/>
          <p:cNvSpPr txBox="1">
            <a:spLocks noChangeArrowheads="1"/>
          </p:cNvSpPr>
          <p:nvPr/>
        </p:nvSpPr>
        <p:spPr bwMode="auto">
          <a:xfrm>
            <a:off x="3543300" y="2209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e.g., = 4</a:t>
            </a:r>
          </a:p>
        </p:txBody>
      </p:sp>
      <p:sp>
        <p:nvSpPr>
          <p:cNvPr id="59400" name="TextBox 7"/>
          <p:cNvSpPr txBox="1">
            <a:spLocks noChangeArrowheads="1"/>
          </p:cNvSpPr>
          <p:nvPr/>
        </p:nvSpPr>
        <p:spPr bwMode="auto">
          <a:xfrm>
            <a:off x="4191000" y="2971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e.g., = 7</a:t>
            </a:r>
          </a:p>
        </p:txBody>
      </p:sp>
      <p:sp>
        <p:nvSpPr>
          <p:cNvPr id="59401" name="TextBox 9"/>
          <p:cNvSpPr txBox="1">
            <a:spLocks noChangeArrowheads="1"/>
          </p:cNvSpPr>
          <p:nvPr/>
        </p:nvSpPr>
        <p:spPr bwMode="auto">
          <a:xfrm>
            <a:off x="4648200" y="5334000"/>
            <a:ext cx="3124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FF0000"/>
                </a:solidFill>
              </a:rPr>
              <a:t>Move cursor to display new row on next line</a:t>
            </a:r>
          </a:p>
        </p:txBody>
      </p:sp>
    </p:spTree>
    <p:extLst>
      <p:ext uri="{BB962C8B-B14F-4D97-AF65-F5344CB8AC3E}">
        <p14:creationId xmlns:p14="http://schemas.microsoft.com/office/powerpoint/2010/main" val="22488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 smtClean="0"/>
              <a:t>To make it look like the Tardis has ‘moved’.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Set the destination (row/column) to refer to the Tardis object.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Set the source (row/column) to </a:t>
            </a:r>
            <a:r>
              <a:rPr lang="en-US" dirty="0" smtClean="0">
                <a:latin typeface="Consolas" panose="020B0609020204030204" pitchFamily="49" charset="0"/>
              </a:rPr>
              <a:t>null</a:t>
            </a:r>
            <a:r>
              <a:rPr lang="en-US" dirty="0" smtClean="0"/>
              <a:t>.</a:t>
            </a:r>
            <a:endParaRPr lang="en-US" dirty="0"/>
          </a:p>
          <a:p>
            <a:pPr>
              <a:buFont typeface="Arial" charset="0"/>
              <a:buChar char="•"/>
              <a:defRPr/>
            </a:pPr>
            <a:endParaRPr lang="en-US" dirty="0" smtClean="0"/>
          </a:p>
          <a:p>
            <a:pPr>
              <a:buFont typeface="Arial" charset="0"/>
              <a:buChar char="•"/>
              <a:defRPr/>
            </a:pPr>
            <a:endParaRPr lang="en-US" dirty="0" smtClean="0"/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endParaRPr lang="en-US" dirty="0" smtClean="0"/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172200" y="1295400"/>
            <a:ext cx="1801813" cy="684213"/>
            <a:chOff x="6172200" y="1295400"/>
            <a:chExt cx="1802594" cy="683846"/>
          </a:xfrm>
        </p:grpSpPr>
        <p:pic>
          <p:nvPicPr>
            <p:cNvPr id="6046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1295400"/>
              <a:ext cx="762000" cy="68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464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8058" y="1295400"/>
              <a:ext cx="766736" cy="68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56973"/>
              </p:ext>
            </p:extLst>
          </p:nvPr>
        </p:nvGraphicFramePr>
        <p:xfrm>
          <a:off x="838200" y="3687763"/>
          <a:ext cx="1752600" cy="109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</a:tblGrid>
              <a:tr h="365654">
                <a:tc>
                  <a:txBody>
                    <a:bodyPr/>
                    <a:lstStyle/>
                    <a:p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[0]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[1]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[0]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Null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[1]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Null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Null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200400" y="3687763"/>
            <a:ext cx="914400" cy="533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b="0" dirty="0">
                <a:solidFill>
                  <a:schemeClr val="tx1"/>
                </a:solidFill>
              </a:rPr>
              <a:t>Tardis object</a:t>
            </a:r>
          </a:p>
        </p:txBody>
      </p:sp>
      <p:sp>
        <p:nvSpPr>
          <p:cNvPr id="8" name="Freeform 7"/>
          <p:cNvSpPr/>
          <p:nvPr/>
        </p:nvSpPr>
        <p:spPr>
          <a:xfrm>
            <a:off x="2336800" y="3954463"/>
            <a:ext cx="838200" cy="342900"/>
          </a:xfrm>
          <a:custGeom>
            <a:avLst/>
            <a:gdLst>
              <a:gd name="connsiteX0" fmla="*/ 0 w 838200"/>
              <a:gd name="connsiteY0" fmla="*/ 342975 h 342975"/>
              <a:gd name="connsiteX1" fmla="*/ 38100 w 838200"/>
              <a:gd name="connsiteY1" fmla="*/ 190575 h 342975"/>
              <a:gd name="connsiteX2" fmla="*/ 114300 w 838200"/>
              <a:gd name="connsiteY2" fmla="*/ 127075 h 342975"/>
              <a:gd name="connsiteX3" fmla="*/ 152400 w 838200"/>
              <a:gd name="connsiteY3" fmla="*/ 88975 h 342975"/>
              <a:gd name="connsiteX4" fmla="*/ 228600 w 838200"/>
              <a:gd name="connsiteY4" fmla="*/ 63575 h 342975"/>
              <a:gd name="connsiteX5" fmla="*/ 266700 w 838200"/>
              <a:gd name="connsiteY5" fmla="*/ 50875 h 342975"/>
              <a:gd name="connsiteX6" fmla="*/ 444500 w 838200"/>
              <a:gd name="connsiteY6" fmla="*/ 25475 h 342975"/>
              <a:gd name="connsiteX7" fmla="*/ 546100 w 838200"/>
              <a:gd name="connsiteY7" fmla="*/ 12775 h 342975"/>
              <a:gd name="connsiteX8" fmla="*/ 838200 w 838200"/>
              <a:gd name="connsiteY8" fmla="*/ 75 h 3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200" h="342975">
                <a:moveTo>
                  <a:pt x="0" y="342975"/>
                </a:moveTo>
                <a:cubicBezTo>
                  <a:pt x="4197" y="317791"/>
                  <a:pt x="17974" y="210701"/>
                  <a:pt x="38100" y="190575"/>
                </a:cubicBezTo>
                <a:cubicBezTo>
                  <a:pt x="149410" y="79265"/>
                  <a:pt x="8212" y="215482"/>
                  <a:pt x="114300" y="127075"/>
                </a:cubicBezTo>
                <a:cubicBezTo>
                  <a:pt x="128098" y="115577"/>
                  <a:pt x="136700" y="97697"/>
                  <a:pt x="152400" y="88975"/>
                </a:cubicBezTo>
                <a:cubicBezTo>
                  <a:pt x="175805" y="75972"/>
                  <a:pt x="203200" y="72042"/>
                  <a:pt x="228600" y="63575"/>
                </a:cubicBezTo>
                <a:cubicBezTo>
                  <a:pt x="241300" y="59342"/>
                  <a:pt x="253573" y="53500"/>
                  <a:pt x="266700" y="50875"/>
                </a:cubicBezTo>
                <a:cubicBezTo>
                  <a:pt x="373857" y="29444"/>
                  <a:pt x="297972" y="42714"/>
                  <a:pt x="444500" y="25475"/>
                </a:cubicBezTo>
                <a:cubicBezTo>
                  <a:pt x="478396" y="21487"/>
                  <a:pt x="512088" y="15609"/>
                  <a:pt x="546100" y="12775"/>
                </a:cubicBezTo>
                <a:cubicBezTo>
                  <a:pt x="720682" y="-1773"/>
                  <a:pt x="706845" y="75"/>
                  <a:pt x="838200" y="75"/>
                </a:cubicBezTo>
              </a:path>
            </a:pathLst>
          </a:custGeom>
          <a:noFill/>
          <a:ln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US" b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823351"/>
              </p:ext>
            </p:extLst>
          </p:nvPr>
        </p:nvGraphicFramePr>
        <p:xfrm>
          <a:off x="4648200" y="3730625"/>
          <a:ext cx="1752600" cy="109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</a:tblGrid>
              <a:tr h="365654">
                <a:tc>
                  <a:txBody>
                    <a:bodyPr/>
                    <a:lstStyle/>
                    <a:p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[0]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[1]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[0]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Null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Null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[1]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Null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858000" y="4830763"/>
            <a:ext cx="914400" cy="533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b="0" dirty="0">
                <a:solidFill>
                  <a:schemeClr val="tx1"/>
                </a:solidFill>
              </a:rPr>
              <a:t>Tardis object</a:t>
            </a:r>
          </a:p>
        </p:txBody>
      </p:sp>
      <p:sp>
        <p:nvSpPr>
          <p:cNvPr id="11" name="Freeform 10"/>
          <p:cNvSpPr/>
          <p:nvPr/>
        </p:nvSpPr>
        <p:spPr>
          <a:xfrm>
            <a:off x="6121400" y="4665663"/>
            <a:ext cx="711200" cy="406400"/>
          </a:xfrm>
          <a:custGeom>
            <a:avLst/>
            <a:gdLst>
              <a:gd name="connsiteX0" fmla="*/ 0 w 711200"/>
              <a:gd name="connsiteY0" fmla="*/ 0 h 406401"/>
              <a:gd name="connsiteX1" fmla="*/ 38100 w 711200"/>
              <a:gd name="connsiteY1" fmla="*/ 165100 h 406401"/>
              <a:gd name="connsiteX2" fmla="*/ 50800 w 711200"/>
              <a:gd name="connsiteY2" fmla="*/ 203200 h 406401"/>
              <a:gd name="connsiteX3" fmla="*/ 127000 w 711200"/>
              <a:gd name="connsiteY3" fmla="*/ 266700 h 406401"/>
              <a:gd name="connsiteX4" fmla="*/ 190500 w 711200"/>
              <a:gd name="connsiteY4" fmla="*/ 317500 h 406401"/>
              <a:gd name="connsiteX5" fmla="*/ 266700 w 711200"/>
              <a:gd name="connsiteY5" fmla="*/ 381000 h 406401"/>
              <a:gd name="connsiteX6" fmla="*/ 304800 w 711200"/>
              <a:gd name="connsiteY6" fmla="*/ 393700 h 406401"/>
              <a:gd name="connsiteX7" fmla="*/ 711200 w 711200"/>
              <a:gd name="connsiteY7" fmla="*/ 406400 h 406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1200" h="406401">
                <a:moveTo>
                  <a:pt x="0" y="0"/>
                </a:moveTo>
                <a:cubicBezTo>
                  <a:pt x="16486" y="115405"/>
                  <a:pt x="3234" y="60502"/>
                  <a:pt x="38100" y="165100"/>
                </a:cubicBezTo>
                <a:cubicBezTo>
                  <a:pt x="42333" y="177800"/>
                  <a:pt x="41334" y="193734"/>
                  <a:pt x="50800" y="203200"/>
                </a:cubicBezTo>
                <a:cubicBezTo>
                  <a:pt x="99693" y="252093"/>
                  <a:pt x="73956" y="231337"/>
                  <a:pt x="127000" y="266700"/>
                </a:cubicBezTo>
                <a:cubicBezTo>
                  <a:pt x="183806" y="351909"/>
                  <a:pt x="116888" y="268425"/>
                  <a:pt x="190500" y="317500"/>
                </a:cubicBezTo>
                <a:cubicBezTo>
                  <a:pt x="274762" y="373675"/>
                  <a:pt x="183598" y="339449"/>
                  <a:pt x="266700" y="381000"/>
                </a:cubicBezTo>
                <a:cubicBezTo>
                  <a:pt x="278674" y="386987"/>
                  <a:pt x="291439" y="392865"/>
                  <a:pt x="304800" y="393700"/>
                </a:cubicBezTo>
                <a:cubicBezTo>
                  <a:pt x="515003" y="406838"/>
                  <a:pt x="567918" y="406400"/>
                  <a:pt x="711200" y="406400"/>
                </a:cubicBezTo>
              </a:path>
            </a:pathLst>
          </a:custGeom>
          <a:noFill/>
          <a:ln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US" b="0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8200" y="3275013"/>
            <a:ext cx="167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Before move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648200" y="3287713"/>
            <a:ext cx="167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After move</a:t>
            </a:r>
          </a:p>
        </p:txBody>
      </p:sp>
    </p:spTree>
    <p:extLst>
      <p:ext uri="{BB962C8B-B14F-4D97-AF65-F5344CB8AC3E}">
        <p14:creationId xmlns:p14="http://schemas.microsoft.com/office/powerpoint/2010/main" val="302589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7" grpId="0" animBg="1"/>
      <p:bldP spid="10" grpId="0" animBg="1"/>
      <p:bldP spid="5" grpId="0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dirty="0" smtClean="0"/>
              <a:t>: Move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457200" y="984507"/>
            <a:ext cx="8178800" cy="53689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move()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currentRow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tardisLocation.getRow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currentColumn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tardisLocation.getColumn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// Keep track of where the Tardis is currently located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oldRow = currentRow;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oldColumn = currentColumn;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// (cRow,cCol) location of Tardis in the world grid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tardisLocation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grid[currentRow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][currentColumn].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calculateCoordinates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maxRow,maxColumn);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1444" name="TextBox 9"/>
          <p:cNvSpPr txBox="1">
            <a:spLocks noChangeArrowheads="1"/>
          </p:cNvSpPr>
          <p:nvPr/>
        </p:nvSpPr>
        <p:spPr bwMode="auto">
          <a:xfrm>
            <a:off x="4699000" y="5559670"/>
            <a:ext cx="4445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Recall: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Tardis.calculateCoordinates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800" b="1" dirty="0">
                <a:solidFill>
                  <a:srgbClr val="FF0000"/>
                </a:solidFill>
              </a:rPr>
              <a:t> randomly generates a new (row/column) and returns a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Location</a:t>
            </a:r>
            <a:r>
              <a:rPr lang="en-US" altLang="en-US" sz="1800" b="1" dirty="0">
                <a:solidFill>
                  <a:srgbClr val="FF0000"/>
                </a:solidFill>
              </a:rPr>
              <a:t> object</a:t>
            </a:r>
          </a:p>
        </p:txBody>
      </p:sp>
    </p:spTree>
    <p:extLst>
      <p:ext uri="{BB962C8B-B14F-4D97-AF65-F5344CB8AC3E}">
        <p14:creationId xmlns:p14="http://schemas.microsoft.com/office/powerpoint/2010/main" val="4923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3"/>
          </a:xfrm>
        </p:spPr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dirty="0" smtClean="0"/>
              <a:t>: Move (2)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444500" y="838200"/>
            <a:ext cx="8229600" cy="5410200"/>
          </a:xfrm>
        </p:spPr>
        <p:txBody>
          <a:bodyPr/>
          <a:lstStyle/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Update temporary values with current location                                                                 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currentRow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tardisLocation.getRow();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currentColumn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tardisLocation.getColumn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Copy tardis from the old location to the new one.                                        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grid[currentRow][currentColumn] = grid[oldRow][oldColumn];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Check if tardis trying to move onto same square, don't 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'wipe' if this is the case or tardis will be lost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(Tardis object becomes a memory leak).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if ((currentRow == oldRow) &amp;&amp; 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(currentColumn == oldColumn)) {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("Same location");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else {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// ‘wipe’ tardis off old location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grid[oldRow][oldColumn] = null;</a:t>
            </a:r>
          </a:p>
          <a:p>
            <a:pPr marL="0" indent="0"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415883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dirty="0" smtClean="0"/>
              <a:t>: Move (3)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System.out.println("Tardis re-materializing");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display();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97117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dirty="0"/>
              <a:t>: </a:t>
            </a:r>
            <a:r>
              <a:rPr lang="en-US" altLang="en-US" dirty="0" smtClean="0"/>
              <a:t>Querying Energy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public </a:t>
            </a:r>
            <a:r>
              <a:rPr lang="en-CA" sz="1800" dirty="0" err="1">
                <a:latin typeface="Consolas" panose="020B0609020204030204" pitchFamily="49" charset="0"/>
              </a:rPr>
              <a:t>boolean</a:t>
            </a: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err="1">
                <a:latin typeface="Consolas" panose="020B0609020204030204" pitchFamily="49" charset="0"/>
              </a:rPr>
              <a:t>energyRemains</a:t>
            </a:r>
            <a:r>
              <a:rPr lang="en-CA" sz="18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{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</a:t>
            </a:r>
            <a:r>
              <a:rPr lang="en-CA" sz="1800" dirty="0" err="1" smtClean="0">
                <a:latin typeface="Consolas" panose="020B0609020204030204" pitchFamily="49" charset="0"/>
              </a:rPr>
              <a:t>boolean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 err="1">
                <a:latin typeface="Consolas" panose="020B0609020204030204" pitchFamily="49" charset="0"/>
              </a:rPr>
              <a:t>isThereEnergy</a:t>
            </a:r>
            <a:r>
              <a:rPr lang="en-CA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 smtClean="0">
                <a:latin typeface="Consolas" panose="020B0609020204030204" pitchFamily="49" charset="0"/>
              </a:rPr>
              <a:t>isThereEnergy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= grid[</a:t>
            </a:r>
            <a:r>
              <a:rPr lang="en-CA" sz="1800" dirty="0" err="1">
                <a:latin typeface="Consolas" panose="020B0609020204030204" pitchFamily="49" charset="0"/>
              </a:rPr>
              <a:t>tardisLocation.getRow</a:t>
            </a:r>
            <a:r>
              <a:rPr lang="en-CA" sz="1800" dirty="0">
                <a:latin typeface="Consolas" panose="020B0609020204030204" pitchFamily="49" charset="0"/>
              </a:rPr>
              <a:t>()][</a:t>
            </a:r>
            <a:r>
              <a:rPr lang="en-CA" sz="1800" dirty="0" err="1">
                <a:latin typeface="Consolas" panose="020B0609020204030204" pitchFamily="49" charset="0"/>
              </a:rPr>
              <a:t>tardisLocation.getColumn</a:t>
            </a:r>
            <a:r>
              <a:rPr lang="en-CA" sz="1800" dirty="0" smtClean="0">
                <a:latin typeface="Consolas" panose="020B0609020204030204" pitchFamily="49" charset="0"/>
              </a:rPr>
              <a:t>()].</a:t>
            </a:r>
          </a:p>
          <a:p>
            <a:pPr marL="0" indent="0">
              <a:buNone/>
            </a:pPr>
            <a:r>
              <a:rPr lang="en-CA" sz="1800" dirty="0" err="1" smtClean="0">
                <a:latin typeface="Consolas" panose="020B0609020204030204" pitchFamily="49" charset="0"/>
              </a:rPr>
              <a:t>hasEnergy</a:t>
            </a:r>
            <a:r>
              <a:rPr lang="en-CA" sz="1800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smtClean="0">
                <a:latin typeface="Consolas" panose="020B0609020204030204" pitchFamily="49" charset="0"/>
              </a:rPr>
              <a:t>return(</a:t>
            </a:r>
            <a:r>
              <a:rPr lang="en-CA" sz="1800" dirty="0" err="1" smtClean="0">
                <a:latin typeface="Consolas" panose="020B0609020204030204" pitchFamily="49" charset="0"/>
              </a:rPr>
              <a:t>isThereEnergy</a:t>
            </a:r>
            <a:r>
              <a:rPr lang="en-CA" sz="18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}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9452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dirty="0" smtClean="0"/>
              <a:t> Class (Also The “Manager”)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457200" y="984507"/>
            <a:ext cx="8178800" cy="53689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args)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Scanner in = new Scanner(System.in);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World aWorld = new World();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while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(aWorld.energyRemains() == true)	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	    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aWorld.move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	    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System.out.println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("Hit enter to continue");	 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in.nextLine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	}     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System.out.println("\n&lt;&lt;&lt;Tardis is out of energy,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end simulation&gt;&gt;&gt; \n");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3859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>
            <a:normAutofit/>
          </a:bodyPr>
          <a:lstStyle/>
          <a:p>
            <a:r>
              <a:rPr lang="en-CA" altLang="en-US" dirty="0"/>
              <a:t>What is a wrapper class and the value </a:t>
            </a:r>
            <a:r>
              <a:rPr lang="en-CA" altLang="en-US" dirty="0" smtClean="0"/>
              <a:t>provided by using them.</a:t>
            </a:r>
          </a:p>
          <a:p>
            <a:r>
              <a:rPr lang="en-CA" altLang="en-US" dirty="0"/>
              <a:t>How to pass arrays as parameters and return them from methods</a:t>
            </a:r>
            <a:endParaRPr lang="en-US" altLang="en-US" dirty="0"/>
          </a:p>
          <a:p>
            <a:r>
              <a:rPr lang="en-CA" altLang="en-US" dirty="0"/>
              <a:t>Arrays of 'objects‘</a:t>
            </a:r>
            <a:endParaRPr lang="en-US" altLang="en-US" dirty="0"/>
          </a:p>
          <a:p>
            <a:pPr lvl="1"/>
            <a:r>
              <a:rPr lang="en-CA" altLang="en-US" dirty="0"/>
              <a:t>Why they are really arrays of references</a:t>
            </a:r>
            <a:endParaRPr lang="en-US" altLang="en-US" dirty="0"/>
          </a:p>
          <a:p>
            <a:pPr lvl="1"/>
            <a:r>
              <a:rPr lang="en-CA" altLang="en-US" dirty="0"/>
              <a:t>How to declare such an array, create and access elements</a:t>
            </a:r>
            <a:endParaRPr lang="en-US" altLang="en-US" dirty="0"/>
          </a:p>
          <a:p>
            <a:r>
              <a:rPr lang="en-CA" altLang="en-US" dirty="0"/>
              <a:t>How to create a simple simulation using an array of references</a:t>
            </a:r>
            <a:endParaRPr lang="en-US" altLang="en-US" dirty="0"/>
          </a:p>
          <a:p>
            <a:endParaRPr lang="en-US" altLang="en-US" dirty="0"/>
          </a:p>
          <a:p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65738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Copyright Notification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898989"/>
                </a:solidFill>
                <a:latin typeface="Arial" charset="0"/>
              </a:rPr>
              <a:t>slide </a:t>
            </a:r>
            <a:fld id="{EE00C841-22E5-43E9-8D3D-9E5687F501B7}" type="slidenum">
              <a:rPr lang="en-US" altLang="en-US" sz="900" smtClean="0">
                <a:solidFill>
                  <a:srgbClr val="89898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900" dirty="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Wrapper Classes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Arial" panose="020B0604020202020204" pitchFamily="34" charset="0"/>
              </a:rPr>
              <a:t>Also Wrapper classes are also used to provide class-like capabilities (i.e., methods) to </a:t>
            </a:r>
            <a:r>
              <a:rPr lang="en-US" altLang="en-US" dirty="0" smtClean="0">
                <a:cs typeface="Arial" panose="020B0604020202020204" pitchFamily="34" charset="0"/>
              </a:rPr>
              <a:t>simple </a:t>
            </a:r>
            <a:r>
              <a:rPr lang="en-US" altLang="en-US" dirty="0">
                <a:cs typeface="Arial" panose="020B0604020202020204" pitchFamily="34" charset="0"/>
              </a:rPr>
              <a:t>types </a:t>
            </a:r>
            <a:r>
              <a:rPr lang="en-US" altLang="en-US" dirty="0" smtClean="0">
                <a:cs typeface="Arial" panose="020B0604020202020204" pitchFamily="34" charset="0"/>
              </a:rPr>
              <a:t>(e.g.,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dirty="0" smtClean="0">
                <a:cs typeface="Arial" panose="020B0604020202020204" pitchFamily="34" charset="0"/>
              </a:rPr>
              <a:t>) e.g</a:t>
            </a:r>
            <a:r>
              <a:rPr lang="en-US" altLang="en-US" dirty="0">
                <a:cs typeface="Arial" panose="020B0604020202020204" pitchFamily="34" charset="0"/>
              </a:rPr>
              <a:t>., class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Integer</a:t>
            </a:r>
          </a:p>
          <a:p>
            <a:pPr marL="342900" lvl="1" indent="0"/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https://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docs.oracle.com/en/java/javase/14/docs/api/java.base/java/lang/class-use/Integer.html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(last accessed Feb 2021)</a:t>
            </a:r>
          </a:p>
          <a:p>
            <a:pPr marL="342900" lvl="1" indent="0"/>
            <a:r>
              <a:rPr lang="en-US" altLang="en-US" sz="1600" dirty="0" smtClean="0">
                <a:cs typeface="Consolas" panose="020B0609020204030204" pitchFamily="49" charset="0"/>
              </a:rPr>
              <a:t>Example useful method 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parseInt(String)</a:t>
            </a:r>
            <a:r>
              <a:rPr lang="en-US" altLang="en-US" sz="1600" dirty="0" smtClean="0">
                <a:cs typeface="Consolas" panose="020B0609020204030204" pitchFamily="49" charset="0"/>
              </a:rPr>
              <a:t>: converting strings to integers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num = Integer.parseInt("123");  </a:t>
            </a:r>
            <a:r>
              <a:rPr lang="en-US" altLang="en-US" sz="16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More on this later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02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Arrays: Parameters And Return Values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 of the folder containing the complete example </a:t>
            </a:r>
            <a:r>
              <a:rPr lang="en-US" altLang="en-US" dirty="0" smtClean="0"/>
              <a:t>:</a:t>
            </a:r>
            <a:r>
              <a:rPr lang="en-US" altLang="en-US" dirty="0"/>
              <a:t> </a:t>
            </a:r>
            <a:r>
              <a:rPr lang="en-US" altLang="en-US" dirty="0">
                <a:latin typeface="Consolas" panose="020B0609020204030204" pitchFamily="49" charset="0"/>
              </a:rPr>
              <a:t>9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arrayParameters</a:t>
            </a:r>
          </a:p>
          <a:p>
            <a:endParaRPr lang="en-US" altLang="en-US" dirty="0" smtClean="0"/>
          </a:p>
          <a:p>
            <a:r>
              <a:rPr lang="en-US" altLang="en-US" b="1" dirty="0" smtClean="0"/>
              <a:t>Format, method call</a:t>
            </a:r>
            <a:r>
              <a:rPr lang="en-US" altLang="en-US" dirty="0" smtClean="0"/>
              <a:t>:</a:t>
            </a:r>
          </a:p>
          <a:p>
            <a:pPr marL="342900" lvl="1" indent="0"/>
            <a:r>
              <a:rPr lang="en-US" altLang="en-US" dirty="0" smtClean="0"/>
              <a:t>When the method is called, passing an array as a parameter and storing a return value appears no different as passing other types.</a:t>
            </a:r>
          </a:p>
          <a:p>
            <a:pPr marL="342900" lvl="1" indent="0"/>
            <a:r>
              <a:rPr lang="en-US" altLang="en-US" b="1" dirty="0" smtClean="0"/>
              <a:t>Example</a:t>
            </a:r>
            <a:r>
              <a:rPr lang="en-US" altLang="en-US" dirty="0" smtClean="0"/>
              <a:t> (</a:t>
            </a:r>
            <a:r>
              <a:rPr lang="en-US" altLang="en-US" dirty="0" smtClean="0">
                <a:latin typeface="Consolas" panose="020B0609020204030204" pitchFamily="49" charset="0"/>
              </a:rPr>
              <a:t>list1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nsolas" panose="020B0609020204030204" pitchFamily="49" charset="0"/>
              </a:rPr>
              <a:t>list2</a:t>
            </a:r>
            <a:r>
              <a:rPr lang="en-US" altLang="en-US" dirty="0" smtClean="0"/>
              <a:t> are arrays)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 list2 = ape.oneDimensional(list1);</a:t>
            </a:r>
          </a:p>
        </p:txBody>
      </p:sp>
    </p:spTree>
    <p:extLst>
      <p:ext uri="{BB962C8B-B14F-4D97-AF65-F5344CB8AC3E}">
        <p14:creationId xmlns:p14="http://schemas.microsoft.com/office/powerpoint/2010/main" val="220506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Arrays: Parameters And Return Values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Format, method definition</a:t>
            </a:r>
            <a:r>
              <a:rPr lang="en-US" altLang="en-US" dirty="0" smtClean="0"/>
              <a:t>:</a:t>
            </a:r>
          </a:p>
          <a:p>
            <a:pPr lvl="1"/>
            <a:r>
              <a:rPr lang="en-US" altLang="en-US" dirty="0" smtClean="0"/>
              <a:t>Use ‘square brackets’ to indicate that the return value or parameter is an array.</a:t>
            </a:r>
          </a:p>
          <a:p>
            <a:pPr lvl="1"/>
            <a:r>
              <a:rPr lang="en-US" altLang="en-US" dirty="0" smtClean="0"/>
              <a:t>Each dimension requires an additional square bracket.</a:t>
            </a:r>
          </a:p>
          <a:p>
            <a:pPr lvl="1"/>
            <a:r>
              <a:rPr lang="en-US" altLang="en-US" dirty="0" smtClean="0"/>
              <a:t>One dimensional: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public int [] oneDimensional(int [] array1) { ... }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Two dimensional: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public char [][] twoDimensional(char [][] array1) 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...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684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Array Of ‘Objects’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Although referred to as an array of objects they are actually arrays of references to objects.</a:t>
            </a:r>
          </a:p>
          <a:p>
            <a:r>
              <a:rPr lang="en-US" altLang="en-US" dirty="0" smtClean="0"/>
              <a:t>Recall for arrays: 2 steps are involved to create the array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int [] array;         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Reference to array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array = new int[3];   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Creates array of integers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Recall for objects: 2 steps are required to create the object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 jim;         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Reference to Person object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jim = new Person(); 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Creates object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614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Array Of ‘Objects’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An array of objects is actually an array of references to objects.</a:t>
            </a:r>
          </a:p>
          <a:p>
            <a:r>
              <a:rPr lang="en-US" altLang="en-US" dirty="0" smtClean="0"/>
              <a:t>So 3 steps are usually required</a:t>
            </a:r>
          </a:p>
          <a:p>
            <a:pPr lvl="1"/>
            <a:r>
              <a:rPr lang="en-US" altLang="en-US" dirty="0" smtClean="0"/>
              <a:t>Two steps are still needed to create the array 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Step 1: create reference to array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 [] somePeople;</a:t>
            </a:r>
          </a:p>
          <a:p>
            <a:pPr marL="571500" lvl="2" indent="0"/>
            <a:endParaRPr lang="en-US" altLang="en-US" dirty="0" smtClean="0"/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Step 2: create array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somePeople = new Person[3];</a:t>
            </a:r>
          </a:p>
          <a:p>
            <a:pPr marL="571500" lvl="2" indent="0"/>
            <a:r>
              <a:rPr lang="en-US" altLang="en-US" dirty="0" smtClean="0"/>
              <a:t>In Java after these two steps each array element will be null.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somePeople[0].setAge(10);  </a:t>
            </a:r>
            <a:r>
              <a:rPr lang="en-US" altLang="en-US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Null pointer exception</a:t>
            </a:r>
          </a:p>
          <a:p>
            <a:pPr marL="571500" lvl="2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32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Array Of ‘Objects’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/>
              <a:t>The third step requires traversal through array elements (as needed): create a new object and have the array element refer to that </a:t>
            </a:r>
            <a:r>
              <a:rPr lang="en-US" altLang="en-US" dirty="0" smtClean="0"/>
              <a:t>object.</a:t>
            </a:r>
          </a:p>
          <a:p>
            <a:pPr marL="225425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 (i = 0; i &lt; 3; i++)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// Create object, array element refers to that object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somePeople[i] = new Person(); 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// Now that array element refers to an object, a method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// can be called.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somePeople[i].setAge(i);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45667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34251</TotalTime>
  <Pages>8</Pages>
  <Words>2696</Words>
  <Application>Microsoft Office PowerPoint</Application>
  <PresentationFormat>On-screen Show (4:3)</PresentationFormat>
  <Paragraphs>500</Paragraphs>
  <Slides>38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ＭＳ Ｐゴシック</vt:lpstr>
      <vt:lpstr>Arial</vt:lpstr>
      <vt:lpstr>Calibri</vt:lpstr>
      <vt:lpstr>Consolas</vt:lpstr>
      <vt:lpstr>Times New Roman</vt:lpstr>
      <vt:lpstr>evaluation_intro</vt:lpstr>
      <vt:lpstr>Advanced Java Programming</vt:lpstr>
      <vt:lpstr>Modifying Simple Types (Parameters)</vt:lpstr>
      <vt:lpstr>Wrapper Classes</vt:lpstr>
      <vt:lpstr>Wrapper Classes (2)</vt:lpstr>
      <vt:lpstr>Arrays: Parameters And Return Values</vt:lpstr>
      <vt:lpstr>Arrays: Parameters And Return Values (2)</vt:lpstr>
      <vt:lpstr>Array Of ‘Objects’</vt:lpstr>
      <vt:lpstr>Array Of ‘Objects’ (2)</vt:lpstr>
      <vt:lpstr>Array Of ‘Objects’ (3)</vt:lpstr>
      <vt:lpstr>Array Of Objects: Example</vt:lpstr>
      <vt:lpstr>Class Person</vt:lpstr>
      <vt:lpstr>Driver Class</vt:lpstr>
      <vt:lpstr>Design Example</vt:lpstr>
      <vt:lpstr>General Description Of Program</vt:lpstr>
      <vt:lpstr>Designing The World</vt:lpstr>
      <vt:lpstr>CAUTION: STOP READING AHEAD</vt:lpstr>
      <vt:lpstr>Tardis</vt:lpstr>
      <vt:lpstr>World</vt:lpstr>
      <vt:lpstr>World (2)</vt:lpstr>
      <vt:lpstr>Manager</vt:lpstr>
      <vt:lpstr>END SECTION: Proceed Reading</vt:lpstr>
      <vt:lpstr>Source Code: Design Exercise</vt:lpstr>
      <vt:lpstr>Class Tardis</vt:lpstr>
      <vt:lpstr>Class Tardis (2)</vt:lpstr>
      <vt:lpstr>Class Location</vt:lpstr>
      <vt:lpstr>Class Location (2)</vt:lpstr>
      <vt:lpstr>Class World: Attributes</vt:lpstr>
      <vt:lpstr>Class World: Constructor</vt:lpstr>
      <vt:lpstr>Class World: Initialization</vt:lpstr>
      <vt:lpstr>Class World: Display</vt:lpstr>
      <vt:lpstr>Movement</vt:lpstr>
      <vt:lpstr>Class World: Move</vt:lpstr>
      <vt:lpstr>Class World: Move (2)</vt:lpstr>
      <vt:lpstr>Class World: Move (3)</vt:lpstr>
      <vt:lpstr>Class World: Querying Energy</vt:lpstr>
      <vt:lpstr>The Driver Class (Also The “Manager”)</vt:lpstr>
      <vt:lpstr>After This Section You Should Now Know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concepts in Java: Part 3</dc:title>
  <dc:creator>James Tam</dc:creator>
  <cp:keywords>wrappers;wrapper classes;arrays of 'objects';arrays of references to objects</cp:keywords>
  <cp:lastModifiedBy>James Tam</cp:lastModifiedBy>
  <cp:revision>3508</cp:revision>
  <cp:lastPrinted>1998-08-16T21:06:56Z</cp:lastPrinted>
  <dcterms:created xsi:type="dcterms:W3CDTF">1995-08-18T10:27:02Z</dcterms:created>
  <dcterms:modified xsi:type="dcterms:W3CDTF">2021-02-04T02:03:25Z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