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4" r:id="rId36"/>
    <p:sldId id="443" r:id="rId37"/>
    <p:sldId id="409" r:id="rId38"/>
    <p:sldId id="286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/>
  </p:cmAuthor>
  <p:cmAuthor id="2" name="sysman" initials="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0000FF"/>
    <a:srgbClr val="FFFFFF"/>
    <a:srgbClr val="00FFFF"/>
    <a:srgbClr val="808000"/>
    <a:srgbClr val="FFFFCC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82477" autoAdjust="0"/>
  </p:normalViewPr>
  <p:slideViewPr>
    <p:cSldViewPr snapToGrid="0">
      <p:cViewPr varScale="1">
        <p:scale>
          <a:sx n="82" d="100"/>
          <a:sy n="82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608" y="-144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Advanced Java concepts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F899-0A01-48B3-B30A-BC138B93CDED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62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447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52447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52447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52447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52447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52447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52447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52447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52447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000" dirty="0">
                <a:latin typeface="Times New Roman" pitchFamily="18" charset="0"/>
              </a:rPr>
              <a:t>Advanced Java And Object-Oriented Concepts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3AE3AC-5D3E-410A-A342-5FC57C7FA690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42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1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Draw out diagram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Why track current coordinates as 1D array instead of two integers</a:t>
            </a:r>
          </a:p>
          <a:p>
            <a:r>
              <a:rPr lang="en-US" altLang="en-US" dirty="0" smtClean="0"/>
              <a:t>showing how calculateCoordinates determines a new (row/col)</a:t>
            </a:r>
          </a:p>
          <a:p>
            <a:r>
              <a:rPr lang="en-US" altLang="en-US" dirty="0" smtClean="0"/>
              <a:t>Can only return one value (not two integers)</a:t>
            </a:r>
            <a:br>
              <a:rPr lang="en-US" altLang="en-US" dirty="0" smtClean="0"/>
            </a:br>
            <a:r>
              <a:rPr lang="en-US" altLang="en-US" dirty="0" smtClean="0"/>
              <a:t>So both values have to be bundled into a 1D array (or use a Wrapper class with two integer attributes)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Why pass max rows and max column size to the calculate method</a:t>
            </a:r>
          </a:p>
          <a:p>
            <a:r>
              <a:rPr lang="en-US" altLang="en-US" dirty="0" smtClean="0"/>
              <a:t>To stay within bounds need to generate a random row value between 0 and (max number of rows 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FD6E91-D646-45CC-AAD7-D1BEBFD68144}" type="slidenum">
              <a:rPr lang="en-US" altLang="en-US" b="0"/>
              <a:pPr eaLnBrk="1" hangingPunct="1"/>
              <a:t>18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70553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Show example:</a:t>
            </a:r>
          </a:p>
          <a:p>
            <a:r>
              <a:rPr lang="en-US" altLang="en-US" dirty="0" smtClean="0"/>
              <a:t>2 x 3 world</a:t>
            </a:r>
          </a:p>
          <a:p>
            <a:r>
              <a:rPr lang="en-US" altLang="en-US" dirty="0" smtClean="0"/>
              <a:t>newCoordinates[0] from 0 – 1 (bounds of rows)</a:t>
            </a:r>
          </a:p>
          <a:p>
            <a:r>
              <a:rPr lang="en-US" altLang="en-US" dirty="0" smtClean="0"/>
              <a:t>newCoordiantes[1] from 0 – 2 (bounds of columns)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8CBB4C-C0C9-410E-84C1-81B6EF4A3480}" type="slidenum">
              <a:rPr lang="en-US" altLang="en-US" b="0"/>
              <a:pPr eaLnBrk="1" hangingPunct="1"/>
              <a:t>23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327879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Grid[1][1] = grid[0][1]  // Both refer to the Tardis (appears at new location)</a:t>
            </a:r>
          </a:p>
          <a:p>
            <a:r>
              <a:rPr lang="en-US" altLang="en-US" dirty="0" smtClean="0"/>
              <a:t>Grid[0][1] = null            // Tardis moves ‘off’ the old location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132FDA-6088-4382-8EAF-2F6042690784}" type="slidenum">
              <a:rPr lang="en-US" altLang="en-US" b="0"/>
              <a:pPr eaLnBrk="1" hangingPunct="1"/>
              <a:t>31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14629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grid[currentRow][currentColumn].calculateCoordinates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(maxRow,maxColumn);</a:t>
            </a:r>
          </a:p>
          <a:p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Grid[cr][cc] === reference to Tardis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 the tardis object’s method to randomly generate new R/C and return as 1D array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B4DD7E-2733-4600-A0BD-623DF496865B}" type="slidenum">
              <a:rPr lang="en-US" altLang="en-US" b="0"/>
              <a:pPr eaLnBrk="1" hangingPunct="1"/>
              <a:t>32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442204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grid[currentRow][currentColumn].calculateCoordinates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(maxRow,maxColumn);</a:t>
            </a:r>
          </a:p>
          <a:p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Grid[cr][cc] === reference to Tardis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 the tardis object’s method to randomly generate new R/C and return as 1D array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5EADB1-1D18-4AED-A4DD-45DAB2739794}" type="slidenum">
              <a:rPr lang="en-US" altLang="en-US" b="0"/>
              <a:pPr eaLnBrk="1" hangingPunct="1"/>
              <a:t>33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65134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grid[currentRow][currentColumn].calculateCoordinates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(maxRow,maxColumn);</a:t>
            </a:r>
          </a:p>
          <a:p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Grid[cr][cc] === reference to Tardis</a:t>
            </a:r>
          </a:p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 the tardis object’s method to randomly generate new R/C and return as 1D array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43935D-74BF-4F84-AB08-3265189AC4BA}" type="slidenum">
              <a:rPr lang="en-US" altLang="en-US" b="0"/>
              <a:pPr eaLnBrk="1" hangingPunct="1"/>
              <a:t>34</a:t>
            </a:fld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60609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4/docs/api/java.base/java/lang/class-use/Integ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888" y="1676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Advanced Java Programming</a:t>
            </a:r>
            <a:endParaRPr lang="en-US" altLang="en-US" sz="4800" dirty="0" smtClean="0">
              <a:latin typeface="+mn-lt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252538" y="3884613"/>
            <a:ext cx="6769100" cy="9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en-US" b="0" dirty="0" smtClean="0">
                <a:latin typeface="Arial" panose="020B0604020202020204" pitchFamily="34" charset="0"/>
              </a:rPr>
              <a:t>Part 3: wrapper classes, arrays of ‘objects’</a:t>
            </a:r>
            <a:endParaRPr lang="en-US" altLang="en-US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Of Objects: Example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</a:t>
            </a:r>
            <a:r>
              <a:rPr lang="en-US" b="1" dirty="0" smtClean="0"/>
              <a:t>folders </a:t>
            </a:r>
            <a:r>
              <a:rPr lang="en-US" b="1" dirty="0"/>
              <a:t>containing the complete example </a:t>
            </a:r>
            <a:r>
              <a:rPr lang="en-US" altLang="en-US" dirty="0" smtClean="0"/>
              <a:t>:</a:t>
            </a:r>
          </a:p>
          <a:p>
            <a:pPr marL="225425" lvl="1" indent="0">
              <a:buNone/>
            </a:pPr>
            <a:r>
              <a:rPr lang="en-US" altLang="en-US" sz="2400" dirty="0" smtClean="0">
                <a:latin typeface="Consolas" panose="020B0609020204030204" pitchFamily="49" charset="0"/>
              </a:rPr>
              <a:t>9arrayOfReferences/simple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Person()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 getAge()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return(age);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setAge(int anAge)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anAge;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 smtClean="0"/>
              <a:t> Class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Person [] somePeople;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array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i;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somePeople = new Person[3];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array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(i = 0; i &lt; 3; i++)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Create object, each element refers to a newly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created object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somePeople[i] = new Person();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somePeople[i].setAge(i);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System.out.println("Age: " +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somePeople[i].getAge());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229"/>
          <a:stretch/>
        </p:blipFill>
        <p:spPr>
          <a:xfrm>
            <a:off x="7525407" y="4466896"/>
            <a:ext cx="1439205" cy="94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3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Suppose we wanted to simulate a 2D universe in the form of a numbered grid (‘World’)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World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[][] Tardis grid;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dirty="0" smtClean="0"/>
              <a:t>Each cell in the grid was either an empty void or contained the object that traveled the grid (‘Tardis’)</a:t>
            </a:r>
            <a:r>
              <a:rPr lang="en-US" altLang="en-US" baseline="30000" dirty="0" smtClean="0"/>
              <a:t>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Tardis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1 Tardis and “Doctor Who” © BBC</a:t>
            </a:r>
          </a:p>
        </p:txBody>
      </p:sp>
    </p:spTree>
    <p:extLst>
      <p:ext uri="{BB962C8B-B14F-4D97-AF65-F5344CB8AC3E}">
        <p14:creationId xmlns:p14="http://schemas.microsoft.com/office/powerpoint/2010/main" val="34212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General Description Of Program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‘world/universe’ is largely empty.</a:t>
            </a:r>
          </a:p>
          <a:p>
            <a:r>
              <a:rPr lang="en-US" altLang="en-US" dirty="0" smtClean="0"/>
              <a:t>Only one cell contains the Tardis.</a:t>
            </a:r>
          </a:p>
          <a:p>
            <a:r>
              <a:rPr lang="en-US" altLang="en-US" dirty="0" smtClean="0"/>
              <a:t>The Tardis can randomly move from cell to cell in the grid.</a:t>
            </a:r>
          </a:p>
          <a:p>
            <a:r>
              <a:rPr lang="en-US" altLang="en-US" dirty="0" smtClean="0"/>
              <a:t>Each movement of Tardis uses up one unit of energy.</a:t>
            </a:r>
          </a:p>
        </p:txBody>
      </p:sp>
    </p:spTree>
    <p:extLst>
      <p:ext uri="{BB962C8B-B14F-4D97-AF65-F5344CB8AC3E}">
        <p14:creationId xmlns:p14="http://schemas.microsoft.com/office/powerpoint/2010/main" val="11717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 dirty="0" smtClean="0"/>
              <a:t>Designing The World</a:t>
            </a: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>
          <a:xfrm>
            <a:off x="384175" y="1143000"/>
            <a:ext cx="4040188" cy="639763"/>
          </a:xfrm>
        </p:spPr>
        <p:txBody>
          <a:bodyPr/>
          <a:lstStyle/>
          <a:p>
            <a:r>
              <a:rPr lang="en-US" altLang="en-US" dirty="0" smtClean="0"/>
              <a:t>Class World</a:t>
            </a:r>
          </a:p>
        </p:txBody>
      </p:sp>
      <p:sp>
        <p:nvSpPr>
          <p:cNvPr id="47108" name="Content Placeholder 3"/>
          <p:cNvSpPr>
            <a:spLocks noGrp="1"/>
          </p:cNvSpPr>
          <p:nvPr>
            <p:ph sz="half" idx="2"/>
          </p:nvPr>
        </p:nvSpPr>
        <p:spPr>
          <a:xfrm>
            <a:off x="384175" y="1782763"/>
            <a:ext cx="4040188" cy="4770437"/>
          </a:xfrm>
        </p:spPr>
        <p:txBody>
          <a:bodyPr/>
          <a:lstStyle/>
          <a:p>
            <a:r>
              <a:rPr lang="en-US" altLang="en-US" dirty="0" smtClean="0"/>
              <a:t>Attributes?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Methods?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43000"/>
            <a:ext cx="4041775" cy="639763"/>
          </a:xfrm>
        </p:spPr>
        <p:txBody>
          <a:bodyPr/>
          <a:lstStyle/>
          <a:p>
            <a:r>
              <a:rPr lang="en-US" altLang="en-US" dirty="0" smtClean="0"/>
              <a:t>Class Tardis</a:t>
            </a:r>
          </a:p>
        </p:txBody>
      </p:sp>
      <p:sp>
        <p:nvSpPr>
          <p:cNvPr id="47110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782763"/>
            <a:ext cx="4041775" cy="4770437"/>
          </a:xfrm>
        </p:spPr>
        <p:txBody>
          <a:bodyPr/>
          <a:lstStyle/>
          <a:p>
            <a:r>
              <a:rPr lang="en-US" altLang="en-US" dirty="0" smtClean="0"/>
              <a:t>Attributes?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Methods?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3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CAUTION: STOP READING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JT’s note: Normally you are supposed to read ahead so you are prepared for class.</a:t>
            </a:r>
          </a:p>
          <a:p>
            <a:r>
              <a:rPr lang="en-US" altLang="en-US" dirty="0" smtClean="0"/>
              <a:t>In this case you will get more out of the design exercise if you don’t read ahead and see the answer beforehand.</a:t>
            </a:r>
          </a:p>
          <a:p>
            <a:r>
              <a:rPr lang="en-US" altLang="en-US" dirty="0" smtClean="0"/>
              <a:t>That will force you to actually think about the problem yourself (and hopefully get better at designing your own programs).</a:t>
            </a:r>
          </a:p>
          <a:p>
            <a:r>
              <a:rPr lang="en-US" altLang="en-US" dirty="0" smtClean="0"/>
              <a:t>So for now skip reading the slides that follow this one up to the one that has a corresponding ‘go’ symbol all over it.</a:t>
            </a:r>
          </a:p>
          <a:p>
            <a:r>
              <a:rPr lang="en-US" altLang="en-US" dirty="0" smtClean="0"/>
              <a:t>After we have completed the design exercise in class you should go back and look through those slides (and the source code).</a:t>
            </a:r>
          </a:p>
        </p:txBody>
      </p:sp>
      <p:sp>
        <p:nvSpPr>
          <p:cNvPr id="4" name="Octagon 3"/>
          <p:cNvSpPr/>
          <p:nvPr/>
        </p:nvSpPr>
        <p:spPr bwMode="auto">
          <a:xfrm>
            <a:off x="98855" y="86497"/>
            <a:ext cx="1186248" cy="926757"/>
          </a:xfrm>
          <a:prstGeom prst="octagon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ctr" anchorCtr="0"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</a:rPr>
              <a:t>Stop</a:t>
            </a:r>
          </a:p>
        </p:txBody>
      </p:sp>
      <p:sp>
        <p:nvSpPr>
          <p:cNvPr id="10" name="Octagon 9"/>
          <p:cNvSpPr/>
          <p:nvPr/>
        </p:nvSpPr>
        <p:spPr bwMode="auto">
          <a:xfrm>
            <a:off x="7801234" y="115329"/>
            <a:ext cx="1186248" cy="926757"/>
          </a:xfrm>
          <a:prstGeom prst="octagon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ctr" anchorCtr="0"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</a:rPr>
              <a:t>Stop</a:t>
            </a:r>
          </a:p>
        </p:txBody>
      </p:sp>
      <p:sp>
        <p:nvSpPr>
          <p:cNvPr id="11" name="Octagon 10"/>
          <p:cNvSpPr/>
          <p:nvPr/>
        </p:nvSpPr>
        <p:spPr bwMode="auto">
          <a:xfrm>
            <a:off x="98855" y="5865340"/>
            <a:ext cx="1186248" cy="926757"/>
          </a:xfrm>
          <a:prstGeom prst="octagon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ctr" anchorCtr="0"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</a:rPr>
              <a:t>Stop</a:t>
            </a:r>
          </a:p>
        </p:txBody>
      </p:sp>
      <p:sp>
        <p:nvSpPr>
          <p:cNvPr id="12" name="Octagon 11"/>
          <p:cNvSpPr/>
          <p:nvPr/>
        </p:nvSpPr>
        <p:spPr bwMode="auto">
          <a:xfrm>
            <a:off x="7801234" y="5766486"/>
            <a:ext cx="1186248" cy="926757"/>
          </a:xfrm>
          <a:prstGeom prst="octagon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ctr" anchorCtr="0"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FF"/>
                </a:solidFill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0506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Calibri" panose="020F0502020204030204" pitchFamily="34" charset="0"/>
              </a:rPr>
              <a:t>Tardis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Attributes</a:t>
            </a:r>
          </a:p>
          <a:p>
            <a:pPr lvl="1"/>
            <a:r>
              <a:rPr lang="en-US" altLang="en-US" dirty="0" smtClean="0"/>
              <a:t>Current energy level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Methods:</a:t>
            </a:r>
          </a:p>
          <a:p>
            <a:pPr lvl="1"/>
            <a:r>
              <a:rPr lang="en-US" altLang="en-US" dirty="0" smtClean="0"/>
              <a:t>Randomly generating movement:</a:t>
            </a:r>
          </a:p>
          <a:p>
            <a:pPr lvl="2"/>
            <a:r>
              <a:rPr lang="en-US" altLang="en-US" dirty="0" smtClean="0"/>
              <a:t>Some method must reduce the energy level as the Tardis moves</a:t>
            </a:r>
          </a:p>
          <a:p>
            <a:pPr lvl="2"/>
            <a:r>
              <a:rPr lang="en-US" altLang="en-US" dirty="0" smtClean="0"/>
              <a:t>The actual ‘movement’ from square to square in the grid will be a responsibility of  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 because the grid is an attribute of the world.</a:t>
            </a:r>
          </a:p>
        </p:txBody>
      </p:sp>
    </p:spTree>
    <p:extLst>
      <p:ext uri="{BB962C8B-B14F-4D97-AF65-F5344CB8AC3E}">
        <p14:creationId xmlns:p14="http://schemas.microsoft.com/office/powerpoint/2010/main" val="286309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Attributes</a:t>
            </a:r>
          </a:p>
          <a:p>
            <a:pPr lvl="1"/>
            <a:r>
              <a:rPr lang="en-US" altLang="en-US" dirty="0" smtClean="0"/>
              <a:t>A 2D array that stores information about the ‘universe’</a:t>
            </a:r>
          </a:p>
          <a:p>
            <a:pPr lvl="1"/>
            <a:r>
              <a:rPr lang="en-US" altLang="en-US" dirty="0" smtClean="0"/>
              <a:t>Most array elements will be empty (</a:t>
            </a:r>
            <a:r>
              <a:rPr lang="en-US" altLang="en-US" dirty="0" smtClean="0">
                <a:latin typeface="Consolas" panose="020B0609020204030204" pitchFamily="49" charset="0"/>
              </a:rPr>
              <a:t>null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One element will refer to the Tardis object</a:t>
            </a:r>
          </a:p>
          <a:p>
            <a:pPr lvl="1"/>
            <a:r>
              <a:rPr lang="en-US" altLang="en-US" dirty="0" smtClean="0"/>
              <a:t>The maximum number of rows and columns </a:t>
            </a:r>
          </a:p>
          <a:p>
            <a:pPr lvl="1"/>
            <a:r>
              <a:rPr lang="en-US" altLang="en-US" dirty="0" smtClean="0"/>
              <a:t>The current location (row/column ) of the Tardis </a:t>
            </a:r>
          </a:p>
          <a:p>
            <a:pPr lvl="2"/>
            <a:r>
              <a:rPr lang="en-US" altLang="en-US" dirty="0" smtClean="0"/>
              <a:t>Needed to ‘move’ the Tardis from source cell to destination cell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Theoretically the (row/col) could be (int, int) but because at most one item can be returned from a method the location will be tracked as a </a:t>
            </a:r>
            <a:r>
              <a:rPr lang="en-US" altLang="en-US" dirty="0" smtClean="0">
                <a:latin typeface="Consolas" panose="020B0609020204030204" pitchFamily="49" charset="0"/>
              </a:rPr>
              <a:t>Location</a:t>
            </a:r>
            <a:r>
              <a:rPr lang="en-US" altLang="en-US" dirty="0" smtClean="0"/>
              <a:t> object (details in code):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World.move()-&gt;Tardis.calculateCoordinates()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  <a:cs typeface="Consolas" panose="020B0609020204030204" pitchFamily="49" charset="0"/>
              </a:rPr>
              <a:t>World</a:t>
            </a:r>
            <a:endParaRPr lang="en-US" dirty="0">
              <a:latin typeface="+mn-lt"/>
              <a:cs typeface="Consolas" panose="020B06090202040302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400" y="3604380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3604380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7" name="Freeform 6"/>
          <p:cNvSpPr/>
          <p:nvPr/>
        </p:nvSpPr>
        <p:spPr>
          <a:xfrm>
            <a:off x="2794000" y="3871080"/>
            <a:ext cx="838200" cy="342900"/>
          </a:xfrm>
          <a:custGeom>
            <a:avLst/>
            <a:gdLst>
              <a:gd name="connsiteX0" fmla="*/ 0 w 838200"/>
              <a:gd name="connsiteY0" fmla="*/ 342975 h 342975"/>
              <a:gd name="connsiteX1" fmla="*/ 38100 w 838200"/>
              <a:gd name="connsiteY1" fmla="*/ 190575 h 342975"/>
              <a:gd name="connsiteX2" fmla="*/ 114300 w 838200"/>
              <a:gd name="connsiteY2" fmla="*/ 127075 h 342975"/>
              <a:gd name="connsiteX3" fmla="*/ 152400 w 838200"/>
              <a:gd name="connsiteY3" fmla="*/ 88975 h 342975"/>
              <a:gd name="connsiteX4" fmla="*/ 228600 w 838200"/>
              <a:gd name="connsiteY4" fmla="*/ 63575 h 342975"/>
              <a:gd name="connsiteX5" fmla="*/ 266700 w 838200"/>
              <a:gd name="connsiteY5" fmla="*/ 50875 h 342975"/>
              <a:gd name="connsiteX6" fmla="*/ 444500 w 838200"/>
              <a:gd name="connsiteY6" fmla="*/ 25475 h 342975"/>
              <a:gd name="connsiteX7" fmla="*/ 546100 w 838200"/>
              <a:gd name="connsiteY7" fmla="*/ 12775 h 342975"/>
              <a:gd name="connsiteX8" fmla="*/ 838200 w 838200"/>
              <a:gd name="connsiteY8" fmla="*/ 75 h 3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200" h="342975">
                <a:moveTo>
                  <a:pt x="0" y="342975"/>
                </a:moveTo>
                <a:cubicBezTo>
                  <a:pt x="4197" y="317791"/>
                  <a:pt x="17974" y="210701"/>
                  <a:pt x="38100" y="190575"/>
                </a:cubicBezTo>
                <a:cubicBezTo>
                  <a:pt x="149410" y="79265"/>
                  <a:pt x="8212" y="215482"/>
                  <a:pt x="114300" y="127075"/>
                </a:cubicBezTo>
                <a:cubicBezTo>
                  <a:pt x="128098" y="115577"/>
                  <a:pt x="136700" y="97697"/>
                  <a:pt x="152400" y="88975"/>
                </a:cubicBezTo>
                <a:cubicBezTo>
                  <a:pt x="175805" y="75972"/>
                  <a:pt x="203200" y="72042"/>
                  <a:pt x="228600" y="63575"/>
                </a:cubicBezTo>
                <a:cubicBezTo>
                  <a:pt x="241300" y="59342"/>
                  <a:pt x="253573" y="53500"/>
                  <a:pt x="266700" y="50875"/>
                </a:cubicBezTo>
                <a:cubicBezTo>
                  <a:pt x="373857" y="29444"/>
                  <a:pt x="297972" y="42714"/>
                  <a:pt x="444500" y="25475"/>
                </a:cubicBezTo>
                <a:cubicBezTo>
                  <a:pt x="478396" y="21487"/>
                  <a:pt x="512088" y="15609"/>
                  <a:pt x="546100" y="12775"/>
                </a:cubicBezTo>
                <a:cubicBezTo>
                  <a:pt x="720682" y="-1773"/>
                  <a:pt x="706845" y="75"/>
                  <a:pt x="838200" y="75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105400" y="3645655"/>
          <a:ext cx="1752600" cy="109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61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1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1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Null</a:t>
                      </a:r>
                      <a:endParaRPr lang="en-US" sz="16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315200" y="4747380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6578600" y="4582280"/>
            <a:ext cx="711200" cy="406400"/>
          </a:xfrm>
          <a:custGeom>
            <a:avLst/>
            <a:gdLst>
              <a:gd name="connsiteX0" fmla="*/ 0 w 711200"/>
              <a:gd name="connsiteY0" fmla="*/ 0 h 406401"/>
              <a:gd name="connsiteX1" fmla="*/ 38100 w 711200"/>
              <a:gd name="connsiteY1" fmla="*/ 165100 h 406401"/>
              <a:gd name="connsiteX2" fmla="*/ 50800 w 711200"/>
              <a:gd name="connsiteY2" fmla="*/ 203200 h 406401"/>
              <a:gd name="connsiteX3" fmla="*/ 127000 w 711200"/>
              <a:gd name="connsiteY3" fmla="*/ 266700 h 406401"/>
              <a:gd name="connsiteX4" fmla="*/ 190500 w 711200"/>
              <a:gd name="connsiteY4" fmla="*/ 317500 h 406401"/>
              <a:gd name="connsiteX5" fmla="*/ 266700 w 711200"/>
              <a:gd name="connsiteY5" fmla="*/ 381000 h 406401"/>
              <a:gd name="connsiteX6" fmla="*/ 304800 w 711200"/>
              <a:gd name="connsiteY6" fmla="*/ 393700 h 406401"/>
              <a:gd name="connsiteX7" fmla="*/ 711200 w 711200"/>
              <a:gd name="connsiteY7" fmla="*/ 406400 h 4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406401">
                <a:moveTo>
                  <a:pt x="0" y="0"/>
                </a:moveTo>
                <a:cubicBezTo>
                  <a:pt x="16486" y="115405"/>
                  <a:pt x="3234" y="60502"/>
                  <a:pt x="38100" y="165100"/>
                </a:cubicBezTo>
                <a:cubicBezTo>
                  <a:pt x="42333" y="177800"/>
                  <a:pt x="41334" y="193734"/>
                  <a:pt x="50800" y="203200"/>
                </a:cubicBezTo>
                <a:cubicBezTo>
                  <a:pt x="99693" y="252093"/>
                  <a:pt x="73956" y="231337"/>
                  <a:pt x="127000" y="266700"/>
                </a:cubicBezTo>
                <a:cubicBezTo>
                  <a:pt x="183806" y="351909"/>
                  <a:pt x="116888" y="268425"/>
                  <a:pt x="190500" y="317500"/>
                </a:cubicBezTo>
                <a:cubicBezTo>
                  <a:pt x="274762" y="373675"/>
                  <a:pt x="183598" y="339449"/>
                  <a:pt x="266700" y="381000"/>
                </a:cubicBezTo>
                <a:cubicBezTo>
                  <a:pt x="278674" y="386987"/>
                  <a:pt x="291439" y="392865"/>
                  <a:pt x="304800" y="393700"/>
                </a:cubicBezTo>
                <a:cubicBezTo>
                  <a:pt x="515003" y="406838"/>
                  <a:pt x="567918" y="406400"/>
                  <a:pt x="711200" y="406400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83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Consolas" panose="020B0609020204030204" pitchFamily="49" charset="0"/>
              </a:rPr>
              <a:t>World (2)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Methods</a:t>
            </a:r>
          </a:p>
          <a:p>
            <a:pPr lvl="1"/>
            <a:r>
              <a:rPr lang="en-US" altLang="en-US" dirty="0" smtClean="0"/>
              <a:t>Constructor(s) to create the world</a:t>
            </a:r>
          </a:p>
          <a:p>
            <a:pPr lvl="1"/>
            <a:r>
              <a:rPr lang="en-US" altLang="en-US" dirty="0" smtClean="0"/>
              <a:t>Methods that modify the world (e.g., making sure each array element is truly null: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wipe()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Displaying the world: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display()</a:t>
            </a:r>
          </a:p>
          <a:p>
            <a:pPr lvl="1"/>
            <a:r>
              <a:rPr lang="en-US" altLang="en-US" dirty="0" smtClean="0"/>
              <a:t>Changing the contents of the objects in the world (e.g., editing the world or moving objects):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move()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52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Modifying Simple Types (Parameters)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to do when only one thing needs to be changed: return the updated value after the method ends</a:t>
            </a:r>
          </a:p>
          <a:p>
            <a:r>
              <a:rPr lang="en-US" altLang="en-US" dirty="0" smtClean="0"/>
              <a:t>What to do when more than one thing needs to be changed:</a:t>
            </a:r>
          </a:p>
          <a:p>
            <a:pPr lvl="1"/>
            <a:r>
              <a:rPr lang="en-US" altLang="en-US" dirty="0" smtClean="0"/>
              <a:t>Pass an array (e.g., three integers must be modified in a method, then pass an array of integers with 3 elements).</a:t>
            </a:r>
          </a:p>
          <a:p>
            <a:pPr lvl="1"/>
            <a:r>
              <a:rPr lang="en-US" altLang="en-US" dirty="0" smtClean="0"/>
              <a:t>Enlist the aid of a wrapper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62872" y="2971717"/>
            <a:ext cx="900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/>
              <a:t>(class).</a:t>
            </a:r>
          </a:p>
        </p:txBody>
      </p:sp>
      <p:pic>
        <p:nvPicPr>
          <p:cNvPr id="7" name="Picture 6" descr="C:\Users\tamj\AppData\Local\Microsoft\Windows\Temporary Internet Files\Content.IE5\OQ95EO6L\MC9000836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84" y="3371766"/>
            <a:ext cx="1572638" cy="244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" y="6627168"/>
            <a:ext cx="14993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copyright unknown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219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Manager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is responsible for things like determining how long the simulation runs.</a:t>
            </a:r>
          </a:p>
          <a:p>
            <a:r>
              <a:rPr lang="en-US" altLang="en-US" dirty="0" smtClean="0"/>
              <a:t>For very simple programs it may be a part of 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 class (in this case it’s part of 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 smtClean="0"/>
              <a:t>).</a:t>
            </a:r>
          </a:p>
          <a:p>
            <a:r>
              <a:rPr lang="en-US" altLang="en-US" dirty="0" smtClean="0"/>
              <a:t>But more complex programs (e.g., need to track many pieces of information like multiple players, current scores etc. and simulation rules) may require a separate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r>
              <a:rPr lang="en-US" altLang="en-US" dirty="0" smtClean="0"/>
              <a:t> class.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Driver</a:t>
            </a:r>
            <a:r>
              <a:rPr lang="en-US" altLang="en-US" dirty="0" smtClean="0"/>
              <a:t> will then likely be responsible for instantiating a </a:t>
            </a:r>
            <a:r>
              <a:rPr lang="en-US" altLang="en-US" dirty="0" smtClean="0">
                <a:latin typeface="Consolas" panose="020B0609020204030204" pitchFamily="49" charset="0"/>
              </a:rPr>
              <a:t>Manager</a:t>
            </a:r>
            <a:r>
              <a:rPr lang="en-US" altLang="en-US" dirty="0" smtClean="0"/>
              <a:t> object and calling some method of the manager to start the simulation.</a:t>
            </a:r>
          </a:p>
        </p:txBody>
      </p:sp>
    </p:spTree>
    <p:extLst>
      <p:ext uri="{BB962C8B-B14F-4D97-AF65-F5344CB8AC3E}">
        <p14:creationId xmlns:p14="http://schemas.microsoft.com/office/powerpoint/2010/main" val="16199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END SECTION: Proceed Reading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can continue reading ahead to the slides that follow this one.</a:t>
            </a:r>
          </a:p>
          <a:p>
            <a:pPr lvl="1"/>
            <a:r>
              <a:rPr lang="en-US" altLang="en-US" dirty="0" smtClean="0"/>
              <a:t>JT: Thank you for your understanding and co-operation.</a:t>
            </a:r>
          </a:p>
        </p:txBody>
      </p:sp>
      <p:sp>
        <p:nvSpPr>
          <p:cNvPr id="3" name="Octagon 2"/>
          <p:cNvSpPr/>
          <p:nvPr/>
        </p:nvSpPr>
        <p:spPr>
          <a:xfrm>
            <a:off x="30480" y="0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GO!</a:t>
            </a:r>
          </a:p>
        </p:txBody>
      </p:sp>
      <p:sp>
        <p:nvSpPr>
          <p:cNvPr id="10" name="Octagon 9"/>
          <p:cNvSpPr/>
          <p:nvPr/>
        </p:nvSpPr>
        <p:spPr>
          <a:xfrm>
            <a:off x="30480" y="5934457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GO!</a:t>
            </a:r>
          </a:p>
        </p:txBody>
      </p:sp>
      <p:sp>
        <p:nvSpPr>
          <p:cNvPr id="11" name="Octagon 10"/>
          <p:cNvSpPr/>
          <p:nvPr/>
        </p:nvSpPr>
        <p:spPr>
          <a:xfrm>
            <a:off x="8001000" y="6096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GO!</a:t>
            </a:r>
          </a:p>
        </p:txBody>
      </p:sp>
      <p:sp>
        <p:nvSpPr>
          <p:cNvPr id="12" name="Octagon 11"/>
          <p:cNvSpPr/>
          <p:nvPr/>
        </p:nvSpPr>
        <p:spPr>
          <a:xfrm>
            <a:off x="7976616" y="5943600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23279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Source Code: Design Exercise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folder containing the complete example 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9arrayReferences/doctor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48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304799" y="1143000"/>
            <a:ext cx="8709991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Tardis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energy;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Tardis(int startEnergy)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energy = startEnergy;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max row and column define the size of the world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Location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calculateCoordinates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maxRow,int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maxColumn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Random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aGenerator = new Random();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Location aLocation = new Location();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aLocation.setRow(aGenerator.nextInt(maxRow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aLocation.setColumn(aGenerator.nextInt(maxColumn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System.out.println("Tardis rematerializing at (r/c): " +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aLocation.getRow() + "/" + aLocation.getColumn());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energy--;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return(aLocation);    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Tardis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990600"/>
            <a:ext cx="22193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TextBox 5"/>
          <p:cNvSpPr txBox="1">
            <a:spLocks noChangeArrowheads="1"/>
          </p:cNvSpPr>
          <p:nvPr/>
        </p:nvSpPr>
        <p:spPr bwMode="auto">
          <a:xfrm>
            <a:off x="6477000" y="631649"/>
            <a:ext cx="304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endParaRPr lang="en-US" altLang="en-US" sz="18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303" name="TextBox 4"/>
          <p:cNvSpPr txBox="1">
            <a:spLocks noChangeArrowheads="1"/>
          </p:cNvSpPr>
          <p:nvPr/>
        </p:nvSpPr>
        <p:spPr bwMode="auto">
          <a:xfrm>
            <a:off x="6134100" y="4103257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= 4</a:t>
            </a:r>
          </a:p>
        </p:txBody>
      </p:sp>
      <p:sp>
        <p:nvSpPr>
          <p:cNvPr id="55304" name="TextBox 7"/>
          <p:cNvSpPr txBox="1">
            <a:spLocks noChangeArrowheads="1"/>
          </p:cNvSpPr>
          <p:nvPr/>
        </p:nvSpPr>
        <p:spPr bwMode="auto">
          <a:xfrm>
            <a:off x="7046170" y="4376364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= 7</a:t>
            </a:r>
          </a:p>
        </p:txBody>
      </p:sp>
      <p:sp>
        <p:nvSpPr>
          <p:cNvPr id="55305" name="TextBox 4"/>
          <p:cNvSpPr txBox="1">
            <a:spLocks noChangeArrowheads="1"/>
          </p:cNvSpPr>
          <p:nvPr/>
        </p:nvSpPr>
        <p:spPr bwMode="auto">
          <a:xfrm>
            <a:off x="6967640" y="3968176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0, 1, 2, 3</a:t>
            </a:r>
          </a:p>
        </p:txBody>
      </p:sp>
      <p:sp>
        <p:nvSpPr>
          <p:cNvPr id="55306" name="TextBox 4"/>
          <p:cNvSpPr txBox="1">
            <a:spLocks noChangeArrowheads="1"/>
          </p:cNvSpPr>
          <p:nvPr/>
        </p:nvSpPr>
        <p:spPr bwMode="auto">
          <a:xfrm>
            <a:off x="7426003" y="4599608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0, 1, 2, 3, 4, 5, 6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7348210" y="638587"/>
            <a:ext cx="3064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006131" y="639654"/>
            <a:ext cx="352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0	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7644306" y="638587"/>
            <a:ext cx="3064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7944836" y="638587"/>
            <a:ext cx="3064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8243888" y="631649"/>
            <a:ext cx="3064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8550330" y="631649"/>
            <a:ext cx="3064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346075" algn="l"/>
                <a:tab pos="630238" algn="l"/>
                <a:tab pos="966788" algn="l"/>
                <a:tab pos="126047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8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Tardis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public </a:t>
            </a:r>
            <a:r>
              <a:rPr lang="en-US" sz="1800" dirty="0">
                <a:latin typeface="Consolas" panose="020B0609020204030204" pitchFamily="49" charset="0"/>
              </a:rPr>
              <a:t>boolean hasEnergy()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if (energy &gt; 0)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return(true);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</a:rPr>
              <a:t>return(false);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</a:t>
            </a:r>
            <a:r>
              <a:rPr lang="en-US" altLang="en-US" dirty="0" smtClean="0">
                <a:latin typeface="Consolas" panose="020B0609020204030204" pitchFamily="49" charset="0"/>
              </a:rPr>
              <a:t>Location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public class Location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private int row;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private int column;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Location</a:t>
            </a:r>
            <a:r>
              <a:rPr lang="en-CA" sz="1800" dirty="0" smtClean="0">
                <a:latin typeface="Consolas" panose="020B0609020204030204" pitchFamily="49" charset="0"/>
              </a:rPr>
              <a:t>() 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row = 0;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column = 0;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Location(int aRow, int aColumn</a:t>
            </a:r>
            <a:r>
              <a:rPr lang="en-CA" sz="1800" dirty="0" smtClean="0">
                <a:latin typeface="Consolas" panose="020B0609020204030204" pitchFamily="49" charset="0"/>
              </a:rPr>
              <a:t>) 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row = aRow;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column = aColumn;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</a:t>
            </a:r>
            <a:r>
              <a:rPr lang="en-US" altLang="en-US" dirty="0" smtClean="0">
                <a:latin typeface="Consolas" panose="020B0609020204030204" pitchFamily="49" charset="0"/>
              </a:rPr>
              <a:t>Location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public int getColumn</a:t>
            </a:r>
            <a:r>
              <a:rPr lang="en-CA" sz="1800" dirty="0" smtClean="0">
                <a:latin typeface="Consolas" panose="020B0609020204030204" pitchFamily="49" charset="0"/>
              </a:rPr>
              <a:t>() 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return(column);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int getRow</a:t>
            </a:r>
            <a:r>
              <a:rPr lang="en-CA" sz="1800" dirty="0" smtClean="0">
                <a:latin typeface="Consolas" panose="020B0609020204030204" pitchFamily="49" charset="0"/>
              </a:rPr>
              <a:t>() 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return(row);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void setColumn(int aColumn</a:t>
            </a:r>
            <a:r>
              <a:rPr lang="en-CA" sz="1800" dirty="0" smtClean="0">
                <a:latin typeface="Consolas" panose="020B0609020204030204" pitchFamily="49" charset="0"/>
              </a:rPr>
              <a:t>) 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column = aColumn;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public void setRow(int aRow</a:t>
            </a:r>
            <a:r>
              <a:rPr lang="en-CA" sz="1800" dirty="0" smtClean="0">
                <a:latin typeface="Consolas" panose="020B0609020204030204" pitchFamily="49" charset="0"/>
              </a:rPr>
              <a:t>){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row = aRow;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47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>
                <a:cs typeface="Consolas" panose="020B0609020204030204" pitchFamily="49" charset="0"/>
              </a:rPr>
              <a:t>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World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Tardis [][] grid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Simulated world</a:t>
            </a:r>
            <a:endParaRPr lang="en-US" sz="18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maxRow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Row capacity</a:t>
            </a:r>
            <a:endParaRPr lang="en-US" sz="18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maxColumn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Column capacity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Location tardisLocation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(row/col) of Tardis</a:t>
            </a:r>
            <a:endParaRPr lang="en-US" sz="18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Constructor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44500" y="968375"/>
            <a:ext cx="8178800" cy="53689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World()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final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START_ROW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final int START_COLUMN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Scanner in = new Scanner(System.in);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("Max rows: 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maxRow = in.nextInt();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System.out.print("Max columns: 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maxColumn = in.nextInt();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grid = new Tardis[maxRow][maxColumn];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wipe();   </a:t>
            </a: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Empties the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</a:t>
            </a: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Put the Doctor's Tardis here.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grid[START_ROW][START_COLUMN] = new Tardis(10);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tardisLocation = new Location(START_ROW,START_COLUMN);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display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16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Initialization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wipe()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(r = 0; r &lt; maxRow; r++)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for (c = 0; c &lt; maxColumn; c++)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grid[r][c] = null;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62600" y="4495800"/>
          <a:ext cx="25908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/>
                <a:gridCol w="863600"/>
                <a:gridCol w="863600"/>
              </a:tblGrid>
              <a:tr h="3659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293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676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[2]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45894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49149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67000" y="45894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 = 0, c = {0,1,2}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2293937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max = 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14800" y="302034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max = 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4914900"/>
            <a:ext cx="236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 = 1, c = {0,1,2}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277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040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803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531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294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057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3942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4" grpId="0"/>
      <p:bldP spid="5" grpId="0"/>
      <p:bldP spid="12" grpId="0"/>
      <p:bldP spid="13" grpId="0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Wrapper Classes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class definition built around a simple type</a:t>
            </a:r>
          </a:p>
          <a:p>
            <a:pPr marL="342900" lvl="1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Coordinate {</a:t>
            </a:r>
          </a:p>
          <a:p>
            <a:pPr marL="342900" lvl="1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int xCoordinate;</a:t>
            </a:r>
          </a:p>
          <a:p>
            <a:pPr marL="342900" lvl="1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int yCoordinate;</a:t>
            </a:r>
          </a:p>
          <a:p>
            <a:pPr marL="342900" lvl="1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pPr marL="342900" lvl="1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Benefits illustrated by this example: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Related pieces of information can be passed into methods together rather than separately.</a:t>
            </a:r>
          </a:p>
          <a:p>
            <a:pPr marL="460375" lvl="2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Coordinate aLocation = new Coordinate();</a:t>
            </a:r>
          </a:p>
          <a:p>
            <a:pPr marL="460375" lvl="2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Method(aLocation); 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vs method(x,y);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The values of two atomic types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cs typeface="Arial" panose="020B0604020202020204" pitchFamily="34" charset="0"/>
              </a:rPr>
              <a:t>&amp;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altLang="en-US" dirty="0" smtClean="0">
                <a:cs typeface="Arial" panose="020B0604020202020204" pitchFamily="34" charset="0"/>
              </a:rPr>
              <a:t> can be changed inside a method call (because an object ‘wraps’ them and the object is passed by reference).</a:t>
            </a:r>
          </a:p>
        </p:txBody>
      </p:sp>
    </p:spTree>
    <p:extLst>
      <p:ext uri="{BB962C8B-B14F-4D97-AF65-F5344CB8AC3E}">
        <p14:creationId xmlns:p14="http://schemas.microsoft.com/office/powerpoint/2010/main" val="162036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Display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display()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(r = 0; r &lt; maxRow; r++)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for (c = 0; c &lt; maxColumn; c++)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if (grid[r][c] == null)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System.out.print(".");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System.out.print("T");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990600"/>
            <a:ext cx="22193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Box 3"/>
          <p:cNvSpPr txBox="1">
            <a:spLocks noChangeArrowheads="1"/>
          </p:cNvSpPr>
          <p:nvPr/>
        </p:nvSpPr>
        <p:spPr bwMode="auto">
          <a:xfrm>
            <a:off x="7086600" y="620713"/>
            <a:ext cx="229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0 1 2 3 4 5 6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6477000" y="1087438"/>
            <a:ext cx="304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endParaRPr lang="en-US" altLang="en-US" sz="18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altLang="en-US" sz="18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9399" name="TextBox 4"/>
          <p:cNvSpPr txBox="1">
            <a:spLocks noChangeArrowheads="1"/>
          </p:cNvSpPr>
          <p:nvPr/>
        </p:nvSpPr>
        <p:spPr bwMode="auto">
          <a:xfrm>
            <a:off x="3543300" y="2209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= 4</a:t>
            </a:r>
          </a:p>
        </p:txBody>
      </p:sp>
      <p:sp>
        <p:nvSpPr>
          <p:cNvPr id="59400" name="TextBox 7"/>
          <p:cNvSpPr txBox="1">
            <a:spLocks noChangeArrowheads="1"/>
          </p:cNvSpPr>
          <p:nvPr/>
        </p:nvSpPr>
        <p:spPr bwMode="auto">
          <a:xfrm>
            <a:off x="4191000" y="2971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e.g., = 7</a:t>
            </a:r>
          </a:p>
        </p:txBody>
      </p:sp>
      <p:sp>
        <p:nvSpPr>
          <p:cNvPr id="59401" name="TextBox 9"/>
          <p:cNvSpPr txBox="1">
            <a:spLocks noChangeArrowheads="1"/>
          </p:cNvSpPr>
          <p:nvPr/>
        </p:nvSpPr>
        <p:spPr bwMode="auto">
          <a:xfrm>
            <a:off x="4648200" y="53340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Move cursor to display new row on next line</a:t>
            </a:r>
          </a:p>
        </p:txBody>
      </p:sp>
    </p:spTree>
    <p:extLst>
      <p:ext uri="{BB962C8B-B14F-4D97-AF65-F5344CB8AC3E}">
        <p14:creationId xmlns:p14="http://schemas.microsoft.com/office/powerpoint/2010/main" val="2248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To make it look like the Tardis has ‘moved’.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Set the destination (row/column) to refer to the Tardis object.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Set the source (row/column) to </a:t>
            </a:r>
            <a:r>
              <a:rPr lang="en-US" dirty="0" smtClean="0">
                <a:latin typeface="Consolas" panose="020B0609020204030204" pitchFamily="49" charset="0"/>
              </a:rPr>
              <a:t>null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72200" y="1295400"/>
            <a:ext cx="1801813" cy="684213"/>
            <a:chOff x="6172200" y="1295400"/>
            <a:chExt cx="1802594" cy="683846"/>
          </a:xfrm>
        </p:grpSpPr>
        <p:pic>
          <p:nvPicPr>
            <p:cNvPr id="6046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1295400"/>
              <a:ext cx="762000" cy="68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6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8058" y="1295400"/>
              <a:ext cx="766736" cy="68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6973"/>
              </p:ext>
            </p:extLst>
          </p:nvPr>
        </p:nvGraphicFramePr>
        <p:xfrm>
          <a:off x="838200" y="3687763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0400" y="3687763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8" name="Freeform 7"/>
          <p:cNvSpPr/>
          <p:nvPr/>
        </p:nvSpPr>
        <p:spPr>
          <a:xfrm>
            <a:off x="2336800" y="3954463"/>
            <a:ext cx="838200" cy="342900"/>
          </a:xfrm>
          <a:custGeom>
            <a:avLst/>
            <a:gdLst>
              <a:gd name="connsiteX0" fmla="*/ 0 w 838200"/>
              <a:gd name="connsiteY0" fmla="*/ 342975 h 342975"/>
              <a:gd name="connsiteX1" fmla="*/ 38100 w 838200"/>
              <a:gd name="connsiteY1" fmla="*/ 190575 h 342975"/>
              <a:gd name="connsiteX2" fmla="*/ 114300 w 838200"/>
              <a:gd name="connsiteY2" fmla="*/ 127075 h 342975"/>
              <a:gd name="connsiteX3" fmla="*/ 152400 w 838200"/>
              <a:gd name="connsiteY3" fmla="*/ 88975 h 342975"/>
              <a:gd name="connsiteX4" fmla="*/ 228600 w 838200"/>
              <a:gd name="connsiteY4" fmla="*/ 63575 h 342975"/>
              <a:gd name="connsiteX5" fmla="*/ 266700 w 838200"/>
              <a:gd name="connsiteY5" fmla="*/ 50875 h 342975"/>
              <a:gd name="connsiteX6" fmla="*/ 444500 w 838200"/>
              <a:gd name="connsiteY6" fmla="*/ 25475 h 342975"/>
              <a:gd name="connsiteX7" fmla="*/ 546100 w 838200"/>
              <a:gd name="connsiteY7" fmla="*/ 12775 h 342975"/>
              <a:gd name="connsiteX8" fmla="*/ 838200 w 838200"/>
              <a:gd name="connsiteY8" fmla="*/ 75 h 3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200" h="342975">
                <a:moveTo>
                  <a:pt x="0" y="342975"/>
                </a:moveTo>
                <a:cubicBezTo>
                  <a:pt x="4197" y="317791"/>
                  <a:pt x="17974" y="210701"/>
                  <a:pt x="38100" y="190575"/>
                </a:cubicBezTo>
                <a:cubicBezTo>
                  <a:pt x="149410" y="79265"/>
                  <a:pt x="8212" y="215482"/>
                  <a:pt x="114300" y="127075"/>
                </a:cubicBezTo>
                <a:cubicBezTo>
                  <a:pt x="128098" y="115577"/>
                  <a:pt x="136700" y="97697"/>
                  <a:pt x="152400" y="88975"/>
                </a:cubicBezTo>
                <a:cubicBezTo>
                  <a:pt x="175805" y="75972"/>
                  <a:pt x="203200" y="72042"/>
                  <a:pt x="228600" y="63575"/>
                </a:cubicBezTo>
                <a:cubicBezTo>
                  <a:pt x="241300" y="59342"/>
                  <a:pt x="253573" y="53500"/>
                  <a:pt x="266700" y="50875"/>
                </a:cubicBezTo>
                <a:cubicBezTo>
                  <a:pt x="373857" y="29444"/>
                  <a:pt x="297972" y="42714"/>
                  <a:pt x="444500" y="25475"/>
                </a:cubicBezTo>
                <a:cubicBezTo>
                  <a:pt x="478396" y="21487"/>
                  <a:pt x="512088" y="15609"/>
                  <a:pt x="546100" y="12775"/>
                </a:cubicBezTo>
                <a:cubicBezTo>
                  <a:pt x="720682" y="-1773"/>
                  <a:pt x="706845" y="75"/>
                  <a:pt x="838200" y="75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23351"/>
              </p:ext>
            </p:extLst>
          </p:nvPr>
        </p:nvGraphicFramePr>
        <p:xfrm>
          <a:off x="4648200" y="3730625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0" y="4830763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21400" y="4665663"/>
            <a:ext cx="711200" cy="406400"/>
          </a:xfrm>
          <a:custGeom>
            <a:avLst/>
            <a:gdLst>
              <a:gd name="connsiteX0" fmla="*/ 0 w 711200"/>
              <a:gd name="connsiteY0" fmla="*/ 0 h 406401"/>
              <a:gd name="connsiteX1" fmla="*/ 38100 w 711200"/>
              <a:gd name="connsiteY1" fmla="*/ 165100 h 406401"/>
              <a:gd name="connsiteX2" fmla="*/ 50800 w 711200"/>
              <a:gd name="connsiteY2" fmla="*/ 203200 h 406401"/>
              <a:gd name="connsiteX3" fmla="*/ 127000 w 711200"/>
              <a:gd name="connsiteY3" fmla="*/ 266700 h 406401"/>
              <a:gd name="connsiteX4" fmla="*/ 190500 w 711200"/>
              <a:gd name="connsiteY4" fmla="*/ 317500 h 406401"/>
              <a:gd name="connsiteX5" fmla="*/ 266700 w 711200"/>
              <a:gd name="connsiteY5" fmla="*/ 381000 h 406401"/>
              <a:gd name="connsiteX6" fmla="*/ 304800 w 711200"/>
              <a:gd name="connsiteY6" fmla="*/ 393700 h 406401"/>
              <a:gd name="connsiteX7" fmla="*/ 711200 w 711200"/>
              <a:gd name="connsiteY7" fmla="*/ 406400 h 4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406401">
                <a:moveTo>
                  <a:pt x="0" y="0"/>
                </a:moveTo>
                <a:cubicBezTo>
                  <a:pt x="16486" y="115405"/>
                  <a:pt x="3234" y="60502"/>
                  <a:pt x="38100" y="165100"/>
                </a:cubicBezTo>
                <a:cubicBezTo>
                  <a:pt x="42333" y="177800"/>
                  <a:pt x="41334" y="193734"/>
                  <a:pt x="50800" y="203200"/>
                </a:cubicBezTo>
                <a:cubicBezTo>
                  <a:pt x="99693" y="252093"/>
                  <a:pt x="73956" y="231337"/>
                  <a:pt x="127000" y="266700"/>
                </a:cubicBezTo>
                <a:cubicBezTo>
                  <a:pt x="183806" y="351909"/>
                  <a:pt x="116888" y="268425"/>
                  <a:pt x="190500" y="317500"/>
                </a:cubicBezTo>
                <a:cubicBezTo>
                  <a:pt x="274762" y="373675"/>
                  <a:pt x="183598" y="339449"/>
                  <a:pt x="266700" y="381000"/>
                </a:cubicBezTo>
                <a:cubicBezTo>
                  <a:pt x="278674" y="386987"/>
                  <a:pt x="291439" y="392865"/>
                  <a:pt x="304800" y="393700"/>
                </a:cubicBezTo>
                <a:cubicBezTo>
                  <a:pt x="515003" y="406838"/>
                  <a:pt x="567918" y="406400"/>
                  <a:pt x="711200" y="406400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3275013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Before move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48200" y="3287713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After move</a:t>
            </a:r>
          </a:p>
        </p:txBody>
      </p:sp>
    </p:spTree>
    <p:extLst>
      <p:ext uri="{BB962C8B-B14F-4D97-AF65-F5344CB8AC3E}">
        <p14:creationId xmlns:p14="http://schemas.microsoft.com/office/powerpoint/2010/main" val="30258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  <p:bldP spid="10" grpId="0" animBg="1"/>
      <p:bldP spid="5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Move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984507"/>
            <a:ext cx="8178800" cy="53689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move()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currentRow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tardisLocation.getRow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currentColumn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tardisLocation.getColumn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Keep track of where the Tardis is currently located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oldRow = currentRow;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oldColumn = currentColumn;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(cRow,cCol) location of Tardis in the world grid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tardisLocation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grid[currentRow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][currentColumn].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calculateCoordinates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maxRow,maxColumn);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444" name="TextBox 9"/>
          <p:cNvSpPr txBox="1">
            <a:spLocks noChangeArrowheads="1"/>
          </p:cNvSpPr>
          <p:nvPr/>
        </p:nvSpPr>
        <p:spPr bwMode="auto">
          <a:xfrm>
            <a:off x="4699000" y="5559670"/>
            <a:ext cx="444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Recall: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Tardis.calculateCoordinates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800" b="1" dirty="0">
                <a:solidFill>
                  <a:srgbClr val="FF0000"/>
                </a:solidFill>
              </a:rPr>
              <a:t> randomly generates a new (row/column) and returns a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Location</a:t>
            </a:r>
            <a:r>
              <a:rPr lang="en-US" altLang="en-US" sz="1800" b="1" dirty="0">
                <a:solidFill>
                  <a:srgbClr val="FF0000"/>
                </a:solidFill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492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Move (2)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44500" y="838200"/>
            <a:ext cx="8229600" cy="5410200"/>
          </a:xfrm>
        </p:spPr>
        <p:txBody>
          <a:bodyPr/>
          <a:lstStyle/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Update temporary values with current location                                                                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currentRow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tardisLocation.getRow();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currentColumn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tardisLocation.getColumn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Copy tardis from the old location to the new one.                                       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grid[currentRow][currentColumn] = grid[oldRow][oldColumn];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Check if tardis trying to move onto same square, don't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'wipe' if this is the case or tardis will be lost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(Tardis object becomes a memory leak).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((currentRow == oldRow) &amp;&amp;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(currentColumn == oldColumn)) {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("Same location");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else {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‘wipe’ tardis off old location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grid[oldRow][oldColumn] = null;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1588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 smtClean="0"/>
              <a:t>: Move (3)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System.out.println("Tardis re-materializing");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display();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711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dirty="0"/>
              <a:t>: </a:t>
            </a:r>
            <a:r>
              <a:rPr lang="en-US" altLang="en-US" dirty="0" smtClean="0"/>
              <a:t>Querying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public </a:t>
            </a:r>
            <a:r>
              <a:rPr lang="en-CA" sz="1800" dirty="0" err="1">
                <a:latin typeface="Consolas" panose="020B0609020204030204" pitchFamily="49" charset="0"/>
              </a:rPr>
              <a:t>boolean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energyRemains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{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</a:rPr>
              <a:t>boolean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isThereEnergy</a:t>
            </a:r>
            <a:r>
              <a:rPr lang="en-CA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</a:rPr>
              <a:t>isThereEnergy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grid[</a:t>
            </a:r>
            <a:r>
              <a:rPr lang="en-CA" sz="1800" dirty="0" err="1">
                <a:latin typeface="Consolas" panose="020B0609020204030204" pitchFamily="49" charset="0"/>
              </a:rPr>
              <a:t>tardisLocation.getRow</a:t>
            </a:r>
            <a:r>
              <a:rPr lang="en-CA" sz="1800" dirty="0">
                <a:latin typeface="Consolas" panose="020B0609020204030204" pitchFamily="49" charset="0"/>
              </a:rPr>
              <a:t>()][</a:t>
            </a:r>
            <a:r>
              <a:rPr lang="en-CA" sz="1800" dirty="0" err="1">
                <a:latin typeface="Consolas" panose="020B0609020204030204" pitchFamily="49" charset="0"/>
              </a:rPr>
              <a:t>tardisLocation.getColumn</a:t>
            </a:r>
            <a:r>
              <a:rPr lang="en-CA" sz="1800" dirty="0" smtClean="0">
                <a:latin typeface="Consolas" panose="020B0609020204030204" pitchFamily="49" charset="0"/>
              </a:rPr>
              <a:t>()].</a:t>
            </a:r>
          </a:p>
          <a:p>
            <a:pPr marL="0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hasEnergy</a:t>
            </a:r>
            <a:r>
              <a:rPr lang="en-CA" sz="18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return(</a:t>
            </a:r>
            <a:r>
              <a:rPr lang="en-CA" sz="1800" dirty="0" err="1" smtClean="0">
                <a:latin typeface="Consolas" panose="020B0609020204030204" pitchFamily="49" charset="0"/>
              </a:rPr>
              <a:t>isThereEnergy</a:t>
            </a:r>
            <a:r>
              <a:rPr lang="en-CA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45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dirty="0" smtClean="0"/>
              <a:t> Class (Also The “Manager”)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984507"/>
            <a:ext cx="8178800" cy="53689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Scanner in = new Scanner(System.in);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World aWorld = new World();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while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(aWorld.energyRemains() == true)	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{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aWorld.move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	    </a:t>
            </a: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System.out.println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("Hit enter to continue");	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in.nextLine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	}     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System.out.println("\n&lt;&lt;&lt;Tardis is out of energy,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end simulation&gt;&gt;&gt; \n");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85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>
            <a:normAutofit/>
          </a:bodyPr>
          <a:lstStyle/>
          <a:p>
            <a:r>
              <a:rPr lang="en-CA" altLang="en-US" dirty="0"/>
              <a:t>What is a wrapper class and the value </a:t>
            </a:r>
            <a:r>
              <a:rPr lang="en-CA" altLang="en-US" dirty="0" smtClean="0"/>
              <a:t>provided by using them.</a:t>
            </a:r>
          </a:p>
          <a:p>
            <a:r>
              <a:rPr lang="en-CA" altLang="en-US" dirty="0"/>
              <a:t>How to pass arrays as parameters and return them from methods</a:t>
            </a:r>
            <a:endParaRPr lang="en-US" altLang="en-US" dirty="0"/>
          </a:p>
          <a:p>
            <a:r>
              <a:rPr lang="en-CA" altLang="en-US" dirty="0"/>
              <a:t>Arrays of 'objects‘</a:t>
            </a:r>
            <a:endParaRPr lang="en-US" altLang="en-US" dirty="0"/>
          </a:p>
          <a:p>
            <a:pPr lvl="1"/>
            <a:r>
              <a:rPr lang="en-CA" altLang="en-US" dirty="0"/>
              <a:t>Why they are really arrays of references</a:t>
            </a:r>
            <a:endParaRPr lang="en-US" altLang="en-US" dirty="0"/>
          </a:p>
          <a:p>
            <a:pPr lvl="1"/>
            <a:r>
              <a:rPr lang="en-CA" altLang="en-US" dirty="0"/>
              <a:t>How to declare such an array, create and access elements</a:t>
            </a:r>
            <a:endParaRPr lang="en-US" altLang="en-US" dirty="0"/>
          </a:p>
          <a:p>
            <a:r>
              <a:rPr lang="en-CA" altLang="en-US" dirty="0"/>
              <a:t>How to create a simple simulation using an array of references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73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Also Wrapper classes are also used to provide class-like capabilities (i.e., methods) to </a:t>
            </a:r>
            <a:r>
              <a:rPr lang="en-US" altLang="en-US" dirty="0" smtClean="0">
                <a:cs typeface="Arial" panose="020B0604020202020204" pitchFamily="34" charset="0"/>
              </a:rPr>
              <a:t>simple </a:t>
            </a:r>
            <a:r>
              <a:rPr lang="en-US" altLang="en-US" dirty="0">
                <a:cs typeface="Arial" panose="020B0604020202020204" pitchFamily="34" charset="0"/>
              </a:rPr>
              <a:t>types </a:t>
            </a:r>
            <a:r>
              <a:rPr lang="en-US" altLang="en-US" dirty="0" smtClean="0">
                <a:cs typeface="Arial" panose="020B0604020202020204" pitchFamily="34" charset="0"/>
              </a:rPr>
              <a:t>(e.g.,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 smtClean="0">
                <a:cs typeface="Arial" panose="020B0604020202020204" pitchFamily="34" charset="0"/>
              </a:rPr>
              <a:t>) e.g</a:t>
            </a:r>
            <a:r>
              <a:rPr lang="en-US" altLang="en-US" dirty="0">
                <a:cs typeface="Arial" panose="020B0604020202020204" pitchFamily="34" charset="0"/>
              </a:rPr>
              <a:t>., class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  <a:p>
            <a:pPr marL="342900" lvl="1" indent="0"/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https://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docs.oracle.com/en/java/javase/14/docs/api/java.base/java/lang/class-use/Integer.html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(last accessed Feb 2021)</a:t>
            </a:r>
          </a:p>
          <a:p>
            <a:pPr marL="342900" lvl="1" indent="0"/>
            <a:r>
              <a:rPr lang="en-US" altLang="en-US" sz="1600" dirty="0" smtClean="0">
                <a:cs typeface="Consolas" panose="020B0609020204030204" pitchFamily="49" charset="0"/>
              </a:rPr>
              <a:t>Example useful method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parseInt(String)</a:t>
            </a:r>
            <a:r>
              <a:rPr lang="en-US" altLang="en-US" sz="1600" dirty="0" smtClean="0">
                <a:cs typeface="Consolas" panose="020B0609020204030204" pitchFamily="49" charset="0"/>
              </a:rPr>
              <a:t>: converting strings to integers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num = Integer.parseInt("123");  </a:t>
            </a:r>
            <a:r>
              <a:rPr lang="en-US" alt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More on this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Arrays: Parameters And Return Values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folder containing the complete example </a:t>
            </a:r>
            <a:r>
              <a:rPr lang="en-US" altLang="en-US" dirty="0" smtClean="0"/>
              <a:t>:</a:t>
            </a:r>
            <a:r>
              <a:rPr lang="en-US" altLang="en-US" dirty="0"/>
              <a:t> </a:t>
            </a:r>
            <a:r>
              <a:rPr lang="en-US" altLang="en-US" dirty="0">
                <a:latin typeface="Consolas" panose="020B0609020204030204" pitchFamily="49" charset="0"/>
              </a:rPr>
              <a:t>9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arrayParameters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Format, method call</a:t>
            </a:r>
            <a:r>
              <a:rPr lang="en-US" altLang="en-US" dirty="0" smtClean="0"/>
              <a:t>:</a:t>
            </a:r>
          </a:p>
          <a:p>
            <a:pPr marL="342900" lvl="1" indent="0"/>
            <a:r>
              <a:rPr lang="en-US" altLang="en-US" dirty="0" smtClean="0"/>
              <a:t>When the method is called, passing an array as a parameter and storing a return value appears no different as passing other types.</a:t>
            </a:r>
          </a:p>
          <a:p>
            <a:pPr marL="342900" lvl="1" indent="0"/>
            <a:r>
              <a:rPr lang="en-US" altLang="en-US" b="1" dirty="0" smtClean="0"/>
              <a:t>Example</a:t>
            </a:r>
            <a:r>
              <a:rPr lang="en-US" altLang="en-US" dirty="0" smtClean="0"/>
              <a:t> (</a:t>
            </a:r>
            <a:r>
              <a:rPr lang="en-US" altLang="en-US" dirty="0" smtClean="0">
                <a:latin typeface="Consolas" panose="020B0609020204030204" pitchFamily="49" charset="0"/>
              </a:rPr>
              <a:t>list1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nsolas" panose="020B0609020204030204" pitchFamily="49" charset="0"/>
              </a:rPr>
              <a:t>list2</a:t>
            </a:r>
            <a:r>
              <a:rPr lang="en-US" altLang="en-US" dirty="0" smtClean="0"/>
              <a:t> are arrays)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list2 = ape.oneDimensional(list1);</a:t>
            </a:r>
          </a:p>
        </p:txBody>
      </p:sp>
    </p:spTree>
    <p:extLst>
      <p:ext uri="{BB962C8B-B14F-4D97-AF65-F5344CB8AC3E}">
        <p14:creationId xmlns:p14="http://schemas.microsoft.com/office/powerpoint/2010/main" val="22050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Arrays: Parameters And Return Values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Format, method definition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Use ‘square brackets’ to indicate that the return value or parameter is an array.</a:t>
            </a:r>
          </a:p>
          <a:p>
            <a:pPr lvl="1"/>
            <a:r>
              <a:rPr lang="en-US" altLang="en-US" dirty="0" smtClean="0"/>
              <a:t>Each dimension requires an additional square bracket.</a:t>
            </a:r>
          </a:p>
          <a:p>
            <a:pPr lvl="1"/>
            <a:r>
              <a:rPr lang="en-US" altLang="en-US" dirty="0" smtClean="0"/>
              <a:t>One dimensional: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int [] oneDimensional(int [] array1) { ... }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Two dimensional: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public char [][] twoDimensional(char [][] array1)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84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Of ‘Objects’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Although referred to as an array of objects they are actually arrays of references to objects.</a:t>
            </a:r>
          </a:p>
          <a:p>
            <a:r>
              <a:rPr lang="en-US" altLang="en-US" dirty="0" smtClean="0"/>
              <a:t>Recall for arrays: 2 steps are involved to create the array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[] array;  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array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 = new int[3];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array of integers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Recall for objects: 2 steps are required to create the object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jim;  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Person object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jim = new Person();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object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14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Of ‘Objects’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 array of objects is actually an array of references to objects.</a:t>
            </a:r>
          </a:p>
          <a:p>
            <a:r>
              <a:rPr lang="en-US" altLang="en-US" dirty="0" smtClean="0"/>
              <a:t>So 3 steps are usually required</a:t>
            </a:r>
          </a:p>
          <a:p>
            <a:pPr lvl="1"/>
            <a:r>
              <a:rPr lang="en-US" altLang="en-US" dirty="0" smtClean="0"/>
              <a:t>Two steps are still needed to create the array 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Step 1: create reference to array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[] somePeople;</a:t>
            </a:r>
          </a:p>
          <a:p>
            <a:pPr marL="571500" lvl="2" indent="0"/>
            <a:endParaRPr lang="en-US" altLang="en-US" dirty="0" smtClean="0"/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Step 2: create array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somePeople = new Person[3];</a:t>
            </a:r>
          </a:p>
          <a:p>
            <a:pPr marL="571500" lvl="2" indent="0"/>
            <a:r>
              <a:rPr lang="en-US" altLang="en-US" dirty="0" smtClean="0"/>
              <a:t>In Java after these two steps each array element will be null.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somePeople[0].setAge(10);  </a:t>
            </a:r>
            <a:r>
              <a:rPr lang="en-US" alt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Null pointer exception</a:t>
            </a:r>
          </a:p>
          <a:p>
            <a:pPr marL="571500" lvl="2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2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 Of ‘Objects’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The third step requires traversal through array elements (as needed): create a new object and have the array element refer to that </a:t>
            </a:r>
            <a:r>
              <a:rPr lang="en-US" altLang="en-US" dirty="0" smtClean="0"/>
              <a:t>object.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(i = 0; i &lt; 3; i++)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Create object, array element refers to that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somePeople[i] = new Person();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Now that array element refers to an object, a method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can be called.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somePeople[i].setAge(i);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566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34251</TotalTime>
  <Pages>8</Pages>
  <Words>2696</Words>
  <Application>Microsoft Office PowerPoint</Application>
  <PresentationFormat>On-screen Show (4:3)</PresentationFormat>
  <Paragraphs>500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ＭＳ Ｐゴシック</vt:lpstr>
      <vt:lpstr>Arial</vt:lpstr>
      <vt:lpstr>Calibri</vt:lpstr>
      <vt:lpstr>Consolas</vt:lpstr>
      <vt:lpstr>Times New Roman</vt:lpstr>
      <vt:lpstr>evaluation_intro</vt:lpstr>
      <vt:lpstr>Advanced Java Programming</vt:lpstr>
      <vt:lpstr>Modifying Simple Types (Parameters)</vt:lpstr>
      <vt:lpstr>Wrapper Classes</vt:lpstr>
      <vt:lpstr>Wrapper Classes (2)</vt:lpstr>
      <vt:lpstr>Arrays: Parameters And Return Values</vt:lpstr>
      <vt:lpstr>Arrays: Parameters And Return Values (2)</vt:lpstr>
      <vt:lpstr>Array Of ‘Objects’</vt:lpstr>
      <vt:lpstr>Array Of ‘Objects’ (2)</vt:lpstr>
      <vt:lpstr>Array Of ‘Objects’ (3)</vt:lpstr>
      <vt:lpstr>Array Of Objects: Example</vt:lpstr>
      <vt:lpstr>Class Person</vt:lpstr>
      <vt:lpstr>Driver Class</vt:lpstr>
      <vt:lpstr>Design Example</vt:lpstr>
      <vt:lpstr>General Description Of Program</vt:lpstr>
      <vt:lpstr>Designing The World</vt:lpstr>
      <vt:lpstr>CAUTION: STOP READING AHEAD</vt:lpstr>
      <vt:lpstr>Tardis</vt:lpstr>
      <vt:lpstr>World</vt:lpstr>
      <vt:lpstr>World (2)</vt:lpstr>
      <vt:lpstr>Manager</vt:lpstr>
      <vt:lpstr>END SECTION: Proceed Reading</vt:lpstr>
      <vt:lpstr>Source Code: Design Exercise</vt:lpstr>
      <vt:lpstr>Class Tardis</vt:lpstr>
      <vt:lpstr>Class Tardis (2)</vt:lpstr>
      <vt:lpstr>Class Location</vt:lpstr>
      <vt:lpstr>Class Location (2)</vt:lpstr>
      <vt:lpstr>Class World: Attributes</vt:lpstr>
      <vt:lpstr>Class World: Constructor</vt:lpstr>
      <vt:lpstr>Class World: Initialization</vt:lpstr>
      <vt:lpstr>Class World: Display</vt:lpstr>
      <vt:lpstr>Movement</vt:lpstr>
      <vt:lpstr>Class World: Move</vt:lpstr>
      <vt:lpstr>Class World: Move (2)</vt:lpstr>
      <vt:lpstr>Class World: Move (3)</vt:lpstr>
      <vt:lpstr>Class World: Querying Energy</vt:lpstr>
      <vt:lpstr>The Driver Class (Also The “Manager”)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 in Java: Part 3</dc:title>
  <dc:creator>James Tam</dc:creator>
  <cp:keywords>wrappers;wrapper classes;arrays of 'objects';arrays of references to objects</cp:keywords>
  <cp:lastModifiedBy>James Tam</cp:lastModifiedBy>
  <cp:revision>3508</cp:revision>
  <cp:lastPrinted>1998-08-16T21:06:56Z</cp:lastPrinted>
  <dcterms:created xsi:type="dcterms:W3CDTF">1995-08-18T10:27:02Z</dcterms:created>
  <dcterms:modified xsi:type="dcterms:W3CDTF">2021-02-04T02:03:25Z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