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256" r:id="rId2"/>
    <p:sldId id="410" r:id="rId3"/>
    <p:sldId id="411" r:id="rId4"/>
    <p:sldId id="475" r:id="rId5"/>
    <p:sldId id="412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429" r:id="rId23"/>
    <p:sldId id="430" r:id="rId24"/>
    <p:sldId id="431" r:id="rId25"/>
    <p:sldId id="432" r:id="rId26"/>
    <p:sldId id="433" r:id="rId27"/>
    <p:sldId id="434" r:id="rId28"/>
    <p:sldId id="435" r:id="rId29"/>
    <p:sldId id="436" r:id="rId30"/>
    <p:sldId id="437" r:id="rId31"/>
    <p:sldId id="438" r:id="rId32"/>
    <p:sldId id="476" r:id="rId33"/>
    <p:sldId id="439" r:id="rId34"/>
    <p:sldId id="440" r:id="rId35"/>
    <p:sldId id="266" r:id="rId36"/>
    <p:sldId id="409" r:id="rId37"/>
    <p:sldId id="286" r:id="rId3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8" clrIdx="0">
    <p:extLst/>
  </p:cmAuthor>
  <p:cmAuthor id="2" name="sysman" initials="s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00"/>
    <a:srgbClr val="0000FF"/>
    <a:srgbClr val="FCD5B5"/>
    <a:srgbClr val="FFFFFF"/>
    <a:srgbClr val="00FFFF"/>
    <a:srgbClr val="FFFFCC"/>
    <a:srgbClr val="FF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2" autoAdjust="0"/>
    <p:restoredTop sz="82477" autoAdjust="0"/>
  </p:normalViewPr>
  <p:slideViewPr>
    <p:cSldViewPr snapToGrid="0">
      <p:cViewPr varScale="1">
        <p:scale>
          <a:sx n="81" d="100"/>
          <a:sy n="81" d="100"/>
        </p:scale>
        <p:origin x="5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846" y="1854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Advanced Java concepts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508" indent="-284709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070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869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6050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1936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7823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3710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9597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C6F899-0A01-48B3-B30A-BC138B93CDED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62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r>
              <a:rPr lang="en-CA" dirty="0" smtClean="0"/>
              <a:t>Draw out 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CA" dirty="0">
                <a:latin typeface="Consolas" panose="020B0609020204030204" pitchFamily="49" charset="0"/>
                <a:cs typeface="Consolas" panose="020B0609020204030204" pitchFamily="49" charset="0"/>
              </a:rPr>
              <a:t>int [] array; 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CA" dirty="0">
                <a:latin typeface="Consolas" panose="020B0609020204030204" pitchFamily="49" charset="0"/>
                <a:cs typeface="Consolas" panose="020B0609020204030204" pitchFamily="49" charset="0"/>
              </a:rPr>
              <a:t>Array = new int[2];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C6B3D-88E9-4375-B50C-DFD65853CAED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4555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286F0F05-3558-4A75-8D0B-7F876F871CE8}" type="slidenum">
              <a:rPr lang="en-US" altLang="en-US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298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C6B3D-88E9-4375-B50C-DFD65853CAED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8083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Memory leak is a part of memory</a:t>
            </a:r>
            <a:r>
              <a:rPr lang="en-US" altLang="en-US" baseline="0" dirty="0" smtClean="0"/>
              <a:t> used by a program that can no longer be accessed</a:t>
            </a: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7066" indent="-291179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4717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30604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6491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DE1B12-4B86-4926-ACB0-6197033B449C}" type="slidenum">
              <a:rPr lang="en-US" altLang="en-US" b="0"/>
              <a:pPr eaLnBrk="1" hangingPunct="1"/>
              <a:t>13</a:t>
            </a:fld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2615541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8500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098" y="4415790"/>
            <a:ext cx="5144206" cy="418176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CA" altLang="en-US" dirty="0" smtClean="0"/>
              <a:t>We pass data from slot to slot</a:t>
            </a:r>
          </a:p>
        </p:txBody>
      </p:sp>
    </p:spTree>
    <p:extLst>
      <p:ext uri="{BB962C8B-B14F-4D97-AF65-F5344CB8AC3E}">
        <p14:creationId xmlns:p14="http://schemas.microsoft.com/office/powerpoint/2010/main" val="1313659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8500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098" y="4415790"/>
            <a:ext cx="5144206" cy="418176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CA" altLang="en-US" dirty="0" smtClean="0"/>
              <a:t>We pass the address of a slot from one slot to another slot</a:t>
            </a:r>
          </a:p>
          <a:p>
            <a:pPr>
              <a:buFontTx/>
              <a:buChar char="•"/>
            </a:pPr>
            <a:r>
              <a:rPr lang="en-CA" altLang="en-US" dirty="0" smtClean="0"/>
              <a:t>Currently both slots refer to the same address but that can change</a:t>
            </a:r>
          </a:p>
        </p:txBody>
      </p:sp>
    </p:spTree>
    <p:extLst>
      <p:ext uri="{BB962C8B-B14F-4D97-AF65-F5344CB8AC3E}">
        <p14:creationId xmlns:p14="http://schemas.microsoft.com/office/powerpoint/2010/main" val="81414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0888" y="167640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altLang="en-US" sz="4800" dirty="0"/>
              <a:t>Advanced Java Programming</a:t>
            </a:r>
            <a:endParaRPr lang="en-US" altLang="en-US" sz="4800" dirty="0" smtClean="0">
              <a:latin typeface="+mn-lt"/>
            </a:endParaRPr>
          </a:p>
        </p:txBody>
      </p:sp>
      <p:sp>
        <p:nvSpPr>
          <p:cNvPr id="13315" name="Text Box 9"/>
          <p:cNvSpPr txBox="1">
            <a:spLocks noChangeArrowheads="1"/>
          </p:cNvSpPr>
          <p:nvPr/>
        </p:nvSpPr>
        <p:spPr bwMode="auto">
          <a:xfrm>
            <a:off x="1252538" y="3884613"/>
            <a:ext cx="6769100" cy="186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en-US" b="0" dirty="0" smtClean="0">
                <a:latin typeface="Arial" panose="020B0604020202020204" pitchFamily="34" charset="0"/>
              </a:rPr>
              <a:t>Part 2: references and objects, shallow vs. deep copies, automatic garbage collection, parameter passing</a:t>
            </a:r>
            <a:endParaRPr lang="en-US" altLang="en-US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21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References And Objects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3997797" cy="2286000"/>
          </a:xfrm>
        </p:spPr>
        <p:txBody>
          <a:bodyPr/>
          <a:lstStyle/>
          <a:p>
            <a:r>
              <a:rPr lang="en-CA" dirty="0" smtClean="0"/>
              <a:t>What happened?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Person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bart;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Person lisa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bart = new Person("bart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lisa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bart;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bart = new Person("lisa");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CA" dirty="0"/>
          </a:p>
        </p:txBody>
      </p:sp>
      <p:grpSp>
        <p:nvGrpSpPr>
          <p:cNvPr id="30" name="Group 29"/>
          <p:cNvGrpSpPr/>
          <p:nvPr/>
        </p:nvGrpSpPr>
        <p:grpSpPr>
          <a:xfrm>
            <a:off x="1696157" y="5281676"/>
            <a:ext cx="2152650" cy="471424"/>
            <a:chOff x="1696157" y="5281676"/>
            <a:chExt cx="2152650" cy="471424"/>
          </a:xfrm>
        </p:grpSpPr>
        <p:sp>
          <p:nvSpPr>
            <p:cNvPr id="18" name="TextBox 3"/>
            <p:cNvSpPr txBox="1">
              <a:spLocks noChangeArrowheads="1"/>
            </p:cNvSpPr>
            <p:nvPr/>
          </p:nvSpPr>
          <p:spPr bwMode="auto">
            <a:xfrm>
              <a:off x="1696157" y="5281676"/>
              <a:ext cx="759941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lisa</a:t>
              </a:r>
              <a:endParaRPr lang="en-US" alt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1" name="TextBox 4"/>
            <p:cNvSpPr txBox="1">
              <a:spLocks noChangeArrowheads="1"/>
            </p:cNvSpPr>
            <p:nvPr/>
          </p:nvSpPr>
          <p:spPr bwMode="auto">
            <a:xfrm>
              <a:off x="2379236" y="5334000"/>
              <a:ext cx="1469571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dirty="0">
                <a:cs typeface="Consolas" panose="020B0609020204030204" pitchFamily="49" charset="0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5334000" y="2628577"/>
            <a:ext cx="1676400" cy="12811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 = 200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(Person object)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“lisa”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371425" y="5143396"/>
            <a:ext cx="2954764" cy="599433"/>
            <a:chOff x="2358641" y="5177481"/>
            <a:chExt cx="2954764" cy="599433"/>
          </a:xfrm>
        </p:grpSpPr>
        <p:sp>
          <p:nvSpPr>
            <p:cNvPr id="24" name="TextBox 4"/>
            <p:cNvSpPr txBox="1">
              <a:spLocks noChangeArrowheads="1"/>
            </p:cNvSpPr>
            <p:nvPr/>
          </p:nvSpPr>
          <p:spPr bwMode="auto">
            <a:xfrm>
              <a:off x="2358641" y="5357814"/>
              <a:ext cx="1469571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onsolas" panose="020B0609020204030204" pitchFamily="49" charset="0"/>
                  <a:cs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 dirty="0">
                <a:cs typeface="Consolas" panose="020B0609020204030204" pitchFamily="49" charset="0"/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3867665" y="5177481"/>
              <a:ext cx="1445740" cy="445586"/>
            </a:xfrm>
            <a:custGeom>
              <a:avLst/>
              <a:gdLst>
                <a:gd name="connsiteX0" fmla="*/ 0 w 1445740"/>
                <a:gd name="connsiteY0" fmla="*/ 420130 h 445586"/>
                <a:gd name="connsiteX1" fmla="*/ 74140 w 1445740"/>
                <a:gd name="connsiteY1" fmla="*/ 444843 h 445586"/>
                <a:gd name="connsiteX2" fmla="*/ 407773 w 1445740"/>
                <a:gd name="connsiteY2" fmla="*/ 432487 h 445586"/>
                <a:gd name="connsiteX3" fmla="*/ 506627 w 1445740"/>
                <a:gd name="connsiteY3" fmla="*/ 407773 h 445586"/>
                <a:gd name="connsiteX4" fmla="*/ 593124 w 1445740"/>
                <a:gd name="connsiteY4" fmla="*/ 395416 h 445586"/>
                <a:gd name="connsiteX5" fmla="*/ 667265 w 1445740"/>
                <a:gd name="connsiteY5" fmla="*/ 370703 h 445586"/>
                <a:gd name="connsiteX6" fmla="*/ 704335 w 1445740"/>
                <a:gd name="connsiteY6" fmla="*/ 358346 h 445586"/>
                <a:gd name="connsiteX7" fmla="*/ 753762 w 1445740"/>
                <a:gd name="connsiteY7" fmla="*/ 333633 h 445586"/>
                <a:gd name="connsiteX8" fmla="*/ 827903 w 1445740"/>
                <a:gd name="connsiteY8" fmla="*/ 308919 h 445586"/>
                <a:gd name="connsiteX9" fmla="*/ 864973 w 1445740"/>
                <a:gd name="connsiteY9" fmla="*/ 296562 h 445586"/>
                <a:gd name="connsiteX10" fmla="*/ 939113 w 1445740"/>
                <a:gd name="connsiteY10" fmla="*/ 259492 h 445586"/>
                <a:gd name="connsiteX11" fmla="*/ 1013254 w 1445740"/>
                <a:gd name="connsiteY11" fmla="*/ 222422 h 445586"/>
                <a:gd name="connsiteX12" fmla="*/ 1050324 w 1445740"/>
                <a:gd name="connsiteY12" fmla="*/ 197708 h 445586"/>
                <a:gd name="connsiteX13" fmla="*/ 1075038 w 1445740"/>
                <a:gd name="connsiteY13" fmla="*/ 160638 h 445586"/>
                <a:gd name="connsiteX14" fmla="*/ 1112108 w 1445740"/>
                <a:gd name="connsiteY14" fmla="*/ 148281 h 445586"/>
                <a:gd name="connsiteX15" fmla="*/ 1223319 w 1445740"/>
                <a:gd name="connsiteY15" fmla="*/ 61784 h 445586"/>
                <a:gd name="connsiteX16" fmla="*/ 1260389 w 1445740"/>
                <a:gd name="connsiteY16" fmla="*/ 37070 h 445586"/>
                <a:gd name="connsiteX17" fmla="*/ 1334530 w 1445740"/>
                <a:gd name="connsiteY17" fmla="*/ 12357 h 445586"/>
                <a:gd name="connsiteX18" fmla="*/ 1371600 w 1445740"/>
                <a:gd name="connsiteY18" fmla="*/ 0 h 445586"/>
                <a:gd name="connsiteX19" fmla="*/ 1445740 w 1445740"/>
                <a:gd name="connsiteY19" fmla="*/ 0 h 445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45740" h="445586">
                  <a:moveTo>
                    <a:pt x="0" y="420130"/>
                  </a:moveTo>
                  <a:cubicBezTo>
                    <a:pt x="24713" y="428368"/>
                    <a:pt x="48102" y="444054"/>
                    <a:pt x="74140" y="444843"/>
                  </a:cubicBezTo>
                  <a:cubicBezTo>
                    <a:pt x="185376" y="448214"/>
                    <a:pt x="296702" y="439429"/>
                    <a:pt x="407773" y="432487"/>
                  </a:cubicBezTo>
                  <a:cubicBezTo>
                    <a:pt x="496890" y="426917"/>
                    <a:pt x="440602" y="420978"/>
                    <a:pt x="506627" y="407773"/>
                  </a:cubicBezTo>
                  <a:cubicBezTo>
                    <a:pt x="535186" y="402061"/>
                    <a:pt x="564292" y="399535"/>
                    <a:pt x="593124" y="395416"/>
                  </a:cubicBezTo>
                  <a:lnTo>
                    <a:pt x="667265" y="370703"/>
                  </a:lnTo>
                  <a:cubicBezTo>
                    <a:pt x="679622" y="366584"/>
                    <a:pt x="692685" y="364171"/>
                    <a:pt x="704335" y="358346"/>
                  </a:cubicBezTo>
                  <a:cubicBezTo>
                    <a:pt x="720811" y="350108"/>
                    <a:pt x="736659" y="340474"/>
                    <a:pt x="753762" y="333633"/>
                  </a:cubicBezTo>
                  <a:cubicBezTo>
                    <a:pt x="777949" y="323958"/>
                    <a:pt x="803189" y="317157"/>
                    <a:pt x="827903" y="308919"/>
                  </a:cubicBezTo>
                  <a:cubicBezTo>
                    <a:pt x="840260" y="304800"/>
                    <a:pt x="854135" y="303787"/>
                    <a:pt x="864973" y="296562"/>
                  </a:cubicBezTo>
                  <a:cubicBezTo>
                    <a:pt x="971215" y="225735"/>
                    <a:pt x="836792" y="310653"/>
                    <a:pt x="939113" y="259492"/>
                  </a:cubicBezTo>
                  <a:cubicBezTo>
                    <a:pt x="1034921" y="211587"/>
                    <a:pt x="920086" y="253476"/>
                    <a:pt x="1013254" y="222422"/>
                  </a:cubicBezTo>
                  <a:cubicBezTo>
                    <a:pt x="1025611" y="214184"/>
                    <a:pt x="1039823" y="208209"/>
                    <a:pt x="1050324" y="197708"/>
                  </a:cubicBezTo>
                  <a:cubicBezTo>
                    <a:pt x="1060825" y="187207"/>
                    <a:pt x="1063441" y="169915"/>
                    <a:pt x="1075038" y="160638"/>
                  </a:cubicBezTo>
                  <a:cubicBezTo>
                    <a:pt x="1085209" y="152501"/>
                    <a:pt x="1099751" y="152400"/>
                    <a:pt x="1112108" y="148281"/>
                  </a:cubicBezTo>
                  <a:cubicBezTo>
                    <a:pt x="1170182" y="90207"/>
                    <a:pt x="1134636" y="120906"/>
                    <a:pt x="1223319" y="61784"/>
                  </a:cubicBezTo>
                  <a:cubicBezTo>
                    <a:pt x="1235676" y="53546"/>
                    <a:pt x="1246300" y="41766"/>
                    <a:pt x="1260389" y="37070"/>
                  </a:cubicBezTo>
                  <a:lnTo>
                    <a:pt x="1334530" y="12357"/>
                  </a:lnTo>
                  <a:cubicBezTo>
                    <a:pt x="1346887" y="8238"/>
                    <a:pt x="1358575" y="0"/>
                    <a:pt x="1371600" y="0"/>
                  </a:cubicBezTo>
                  <a:lnTo>
                    <a:pt x="1445740" y="0"/>
                  </a:ln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696157" y="4733152"/>
            <a:ext cx="2160628" cy="419100"/>
            <a:chOff x="1696157" y="4733152"/>
            <a:chExt cx="2160628" cy="419100"/>
          </a:xfrm>
        </p:grpSpPr>
        <p:sp>
          <p:nvSpPr>
            <p:cNvPr id="5" name="TextBox 3"/>
            <p:cNvSpPr txBox="1">
              <a:spLocks noChangeArrowheads="1"/>
            </p:cNvSpPr>
            <p:nvPr/>
          </p:nvSpPr>
          <p:spPr bwMode="auto">
            <a:xfrm>
              <a:off x="1696157" y="4812763"/>
              <a:ext cx="759941" cy="193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bart</a:t>
              </a:r>
              <a:endParaRPr lang="en-US" alt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9" name="TextBox 4"/>
            <p:cNvSpPr txBox="1">
              <a:spLocks noChangeArrowheads="1"/>
            </p:cNvSpPr>
            <p:nvPr/>
          </p:nvSpPr>
          <p:spPr bwMode="auto">
            <a:xfrm>
              <a:off x="2387214" y="4733152"/>
              <a:ext cx="1469571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dirty="0">
                <a:cs typeface="Consolas" panose="020B0609020204030204" pitchFamily="49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387214" y="4742294"/>
            <a:ext cx="2959737" cy="419100"/>
            <a:chOff x="2378382" y="4743610"/>
            <a:chExt cx="2959737" cy="419100"/>
          </a:xfrm>
        </p:grpSpPr>
        <p:sp>
          <p:nvSpPr>
            <p:cNvPr id="25" name="Freeform 24"/>
            <p:cNvSpPr/>
            <p:nvPr/>
          </p:nvSpPr>
          <p:spPr>
            <a:xfrm>
              <a:off x="3855308" y="4930346"/>
              <a:ext cx="1482811" cy="24713"/>
            </a:xfrm>
            <a:custGeom>
              <a:avLst/>
              <a:gdLst>
                <a:gd name="connsiteX0" fmla="*/ 0 w 1482811"/>
                <a:gd name="connsiteY0" fmla="*/ 24713 h 24713"/>
                <a:gd name="connsiteX1" fmla="*/ 1013254 w 1482811"/>
                <a:gd name="connsiteY1" fmla="*/ 12357 h 24713"/>
                <a:gd name="connsiteX2" fmla="*/ 1482811 w 1482811"/>
                <a:gd name="connsiteY2" fmla="*/ 0 h 24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82811" h="24713">
                  <a:moveTo>
                    <a:pt x="0" y="24713"/>
                  </a:moveTo>
                  <a:lnTo>
                    <a:pt x="1013254" y="12357"/>
                  </a:lnTo>
                  <a:cubicBezTo>
                    <a:pt x="1756799" y="-353"/>
                    <a:pt x="1275927" y="0"/>
                    <a:pt x="1482811" y="0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0" name="TextBox 4"/>
            <p:cNvSpPr txBox="1">
              <a:spLocks noChangeArrowheads="1"/>
            </p:cNvSpPr>
            <p:nvPr/>
          </p:nvSpPr>
          <p:spPr bwMode="auto">
            <a:xfrm>
              <a:off x="2378382" y="4743610"/>
              <a:ext cx="1469571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onsolas" panose="020B0609020204030204" pitchFamily="49" charset="0"/>
                  <a:cs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 dirty="0">
                <a:cs typeface="Consolas" panose="020B0609020204030204" pitchFamily="49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389707" y="3231065"/>
            <a:ext cx="2948865" cy="1907195"/>
            <a:chOff x="2376897" y="3254100"/>
            <a:chExt cx="2948865" cy="1907195"/>
          </a:xfrm>
        </p:grpSpPr>
        <p:sp>
          <p:nvSpPr>
            <p:cNvPr id="27" name="Freeform 26"/>
            <p:cNvSpPr/>
            <p:nvPr/>
          </p:nvSpPr>
          <p:spPr>
            <a:xfrm>
              <a:off x="3842951" y="3254100"/>
              <a:ext cx="1482811" cy="1565035"/>
            </a:xfrm>
            <a:custGeom>
              <a:avLst/>
              <a:gdLst>
                <a:gd name="connsiteX0" fmla="*/ 0 w 1482811"/>
                <a:gd name="connsiteY0" fmla="*/ 1565035 h 1565035"/>
                <a:gd name="connsiteX1" fmla="*/ 284206 w 1482811"/>
                <a:gd name="connsiteY1" fmla="*/ 1540322 h 1565035"/>
                <a:gd name="connsiteX2" fmla="*/ 420130 w 1482811"/>
                <a:gd name="connsiteY2" fmla="*/ 1503251 h 1565035"/>
                <a:gd name="connsiteX3" fmla="*/ 457200 w 1482811"/>
                <a:gd name="connsiteY3" fmla="*/ 1490895 h 1565035"/>
                <a:gd name="connsiteX4" fmla="*/ 531341 w 1482811"/>
                <a:gd name="connsiteY4" fmla="*/ 1441468 h 1565035"/>
                <a:gd name="connsiteX5" fmla="*/ 568411 w 1482811"/>
                <a:gd name="connsiteY5" fmla="*/ 1416754 h 1565035"/>
                <a:gd name="connsiteX6" fmla="*/ 605481 w 1482811"/>
                <a:gd name="connsiteY6" fmla="*/ 1330257 h 1565035"/>
                <a:gd name="connsiteX7" fmla="*/ 642552 w 1482811"/>
                <a:gd name="connsiteY7" fmla="*/ 1280830 h 1565035"/>
                <a:gd name="connsiteX8" fmla="*/ 679622 w 1482811"/>
                <a:gd name="connsiteY8" fmla="*/ 1169619 h 1565035"/>
                <a:gd name="connsiteX9" fmla="*/ 691979 w 1482811"/>
                <a:gd name="connsiteY9" fmla="*/ 1132549 h 1565035"/>
                <a:gd name="connsiteX10" fmla="*/ 716692 w 1482811"/>
                <a:gd name="connsiteY10" fmla="*/ 1083122 h 1565035"/>
                <a:gd name="connsiteX11" fmla="*/ 753763 w 1482811"/>
                <a:gd name="connsiteY11" fmla="*/ 1008981 h 1565035"/>
                <a:gd name="connsiteX12" fmla="*/ 778476 w 1482811"/>
                <a:gd name="connsiteY12" fmla="*/ 922484 h 1565035"/>
                <a:gd name="connsiteX13" fmla="*/ 790833 w 1482811"/>
                <a:gd name="connsiteY13" fmla="*/ 885414 h 1565035"/>
                <a:gd name="connsiteX14" fmla="*/ 803190 w 1482811"/>
                <a:gd name="connsiteY14" fmla="*/ 798916 h 1565035"/>
                <a:gd name="connsiteX15" fmla="*/ 815546 w 1482811"/>
                <a:gd name="connsiteY15" fmla="*/ 749489 h 1565035"/>
                <a:gd name="connsiteX16" fmla="*/ 827903 w 1482811"/>
                <a:gd name="connsiteY16" fmla="*/ 638278 h 1565035"/>
                <a:gd name="connsiteX17" fmla="*/ 852617 w 1482811"/>
                <a:gd name="connsiteY17" fmla="*/ 403500 h 1565035"/>
                <a:gd name="connsiteX18" fmla="*/ 864973 w 1482811"/>
                <a:gd name="connsiteY18" fmla="*/ 366430 h 1565035"/>
                <a:gd name="connsiteX19" fmla="*/ 889687 w 1482811"/>
                <a:gd name="connsiteY19" fmla="*/ 279932 h 1565035"/>
                <a:gd name="connsiteX20" fmla="*/ 939114 w 1482811"/>
                <a:gd name="connsiteY20" fmla="*/ 205792 h 1565035"/>
                <a:gd name="connsiteX21" fmla="*/ 951471 w 1482811"/>
                <a:gd name="connsiteY21" fmla="*/ 168722 h 1565035"/>
                <a:gd name="connsiteX22" fmla="*/ 988541 w 1482811"/>
                <a:gd name="connsiteY22" fmla="*/ 131651 h 1565035"/>
                <a:gd name="connsiteX23" fmla="*/ 1099752 w 1482811"/>
                <a:gd name="connsiteY23" fmla="*/ 69868 h 1565035"/>
                <a:gd name="connsiteX24" fmla="*/ 1136822 w 1482811"/>
                <a:gd name="connsiteY24" fmla="*/ 45154 h 1565035"/>
                <a:gd name="connsiteX25" fmla="*/ 1210963 w 1482811"/>
                <a:gd name="connsiteY25" fmla="*/ 20441 h 1565035"/>
                <a:gd name="connsiteX26" fmla="*/ 1482811 w 1482811"/>
                <a:gd name="connsiteY26" fmla="*/ 8084 h 1565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482811" h="1565035">
                  <a:moveTo>
                    <a:pt x="0" y="1565035"/>
                  </a:moveTo>
                  <a:cubicBezTo>
                    <a:pt x="66189" y="1559943"/>
                    <a:pt x="211813" y="1549974"/>
                    <a:pt x="284206" y="1540322"/>
                  </a:cubicBezTo>
                  <a:cubicBezTo>
                    <a:pt x="342426" y="1532560"/>
                    <a:pt x="362169" y="1522571"/>
                    <a:pt x="420130" y="1503251"/>
                  </a:cubicBezTo>
                  <a:lnTo>
                    <a:pt x="457200" y="1490895"/>
                  </a:lnTo>
                  <a:lnTo>
                    <a:pt x="531341" y="1441468"/>
                  </a:lnTo>
                  <a:lnTo>
                    <a:pt x="568411" y="1416754"/>
                  </a:lnTo>
                  <a:cubicBezTo>
                    <a:pt x="580423" y="1380720"/>
                    <a:pt x="583670" y="1365155"/>
                    <a:pt x="605481" y="1330257"/>
                  </a:cubicBezTo>
                  <a:cubicBezTo>
                    <a:pt x="616396" y="1312793"/>
                    <a:pt x="630195" y="1297306"/>
                    <a:pt x="642552" y="1280830"/>
                  </a:cubicBezTo>
                  <a:lnTo>
                    <a:pt x="679622" y="1169619"/>
                  </a:lnTo>
                  <a:cubicBezTo>
                    <a:pt x="683741" y="1157262"/>
                    <a:pt x="686154" y="1144199"/>
                    <a:pt x="691979" y="1132549"/>
                  </a:cubicBezTo>
                  <a:cubicBezTo>
                    <a:pt x="700217" y="1116073"/>
                    <a:pt x="709436" y="1100053"/>
                    <a:pt x="716692" y="1083122"/>
                  </a:cubicBezTo>
                  <a:cubicBezTo>
                    <a:pt x="747386" y="1011502"/>
                    <a:pt x="706271" y="1080217"/>
                    <a:pt x="753763" y="1008981"/>
                  </a:cubicBezTo>
                  <a:cubicBezTo>
                    <a:pt x="783395" y="920080"/>
                    <a:pt x="747436" y="1031120"/>
                    <a:pt x="778476" y="922484"/>
                  </a:cubicBezTo>
                  <a:cubicBezTo>
                    <a:pt x="782054" y="909960"/>
                    <a:pt x="786714" y="897771"/>
                    <a:pt x="790833" y="885414"/>
                  </a:cubicBezTo>
                  <a:cubicBezTo>
                    <a:pt x="794952" y="856581"/>
                    <a:pt x="797980" y="827572"/>
                    <a:pt x="803190" y="798916"/>
                  </a:cubicBezTo>
                  <a:cubicBezTo>
                    <a:pt x="806228" y="782207"/>
                    <a:pt x="812964" y="766274"/>
                    <a:pt x="815546" y="749489"/>
                  </a:cubicBezTo>
                  <a:cubicBezTo>
                    <a:pt x="821217" y="712624"/>
                    <a:pt x="824192" y="675391"/>
                    <a:pt x="827903" y="638278"/>
                  </a:cubicBezTo>
                  <a:cubicBezTo>
                    <a:pt x="832981" y="587497"/>
                    <a:pt x="842124" y="461210"/>
                    <a:pt x="852617" y="403500"/>
                  </a:cubicBezTo>
                  <a:cubicBezTo>
                    <a:pt x="854947" y="390685"/>
                    <a:pt x="861395" y="378954"/>
                    <a:pt x="864973" y="366430"/>
                  </a:cubicBezTo>
                  <a:cubicBezTo>
                    <a:pt x="868737" y="353257"/>
                    <a:pt x="880974" y="295616"/>
                    <a:pt x="889687" y="279932"/>
                  </a:cubicBezTo>
                  <a:cubicBezTo>
                    <a:pt x="904111" y="253968"/>
                    <a:pt x="929721" y="233970"/>
                    <a:pt x="939114" y="205792"/>
                  </a:cubicBezTo>
                  <a:cubicBezTo>
                    <a:pt x="943233" y="193435"/>
                    <a:pt x="944246" y="179560"/>
                    <a:pt x="951471" y="168722"/>
                  </a:cubicBezTo>
                  <a:cubicBezTo>
                    <a:pt x="961164" y="154182"/>
                    <a:pt x="974747" y="142380"/>
                    <a:pt x="988541" y="131651"/>
                  </a:cubicBezTo>
                  <a:cubicBezTo>
                    <a:pt x="1052275" y="82080"/>
                    <a:pt x="1043819" y="88511"/>
                    <a:pt x="1099752" y="69868"/>
                  </a:cubicBezTo>
                  <a:cubicBezTo>
                    <a:pt x="1112109" y="61630"/>
                    <a:pt x="1123251" y="51186"/>
                    <a:pt x="1136822" y="45154"/>
                  </a:cubicBezTo>
                  <a:cubicBezTo>
                    <a:pt x="1160627" y="34574"/>
                    <a:pt x="1186249" y="28679"/>
                    <a:pt x="1210963" y="20441"/>
                  </a:cubicBezTo>
                  <a:cubicBezTo>
                    <a:pt x="1322280" y="-16664"/>
                    <a:pt x="1234984" y="8084"/>
                    <a:pt x="1482811" y="8084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6" name="TextBox 4"/>
            <p:cNvSpPr txBox="1">
              <a:spLocks noChangeArrowheads="1"/>
            </p:cNvSpPr>
            <p:nvPr/>
          </p:nvSpPr>
          <p:spPr bwMode="auto">
            <a:xfrm>
              <a:off x="2376897" y="4742195"/>
              <a:ext cx="1469571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onsolas" panose="020B0609020204030204" pitchFamily="49" charset="0"/>
                  <a:cs typeface="Consolas" panose="020B0609020204030204" pitchFamily="49" charset="0"/>
                </a:rPr>
                <a:t>@ = </a:t>
              </a:r>
              <a:r>
                <a:rPr lang="en-US" altLang="en-US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200</a:t>
              </a:r>
              <a:endParaRPr lang="en-US" altLang="en-US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eaLnBrk="1" hangingPunct="1"/>
              <a:endParaRPr lang="en-US" altLang="en-US" dirty="0">
                <a:cs typeface="Consolas" panose="020B0609020204030204" pitchFamily="49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3855761" y="4886672"/>
            <a:ext cx="1460012" cy="130344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34000" y="4172206"/>
            <a:ext cx="1676400" cy="12811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 = 100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(Person object)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“bart”</a:t>
            </a:r>
          </a:p>
        </p:txBody>
      </p:sp>
    </p:spTree>
    <p:extLst>
      <p:ext uri="{BB962C8B-B14F-4D97-AF65-F5344CB8AC3E}">
        <p14:creationId xmlns:p14="http://schemas.microsoft.com/office/powerpoint/2010/main" val="194766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3" grpId="0" animBg="1"/>
      <p:bldP spid="4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 And Objects </a:t>
            </a:r>
            <a:r>
              <a:rPr lang="en-CA" dirty="0" smtClean="0"/>
              <a:t>(4)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Person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bart;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Person lisa;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bart = new Person("bart");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lisa = bart;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bart = new Person("lisa");</a:t>
            </a:r>
            <a:endParaRPr lang="en-CA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028700" y="2895600"/>
            <a:ext cx="7086600" cy="2209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en-US" sz="1800" b="1" dirty="0">
                <a:ea typeface="MS PGothic" panose="020B0600070205080204" pitchFamily="34" charset="-128"/>
              </a:rPr>
              <a:t>Note: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ea typeface="MS PGothic" panose="020B0600070205080204" pitchFamily="34" charset="-128"/>
              </a:rPr>
              <a:t>The </a:t>
            </a:r>
            <a:r>
              <a:rPr lang="en-US" sz="1800" b="0" dirty="0" smtClean="0">
                <a:ea typeface="MS PGothic" panose="020B0600070205080204" pitchFamily="34" charset="-128"/>
              </a:rPr>
              <a:t>object </a:t>
            </a:r>
            <a:r>
              <a:rPr lang="en-US" sz="1800" b="0" dirty="0">
                <a:ea typeface="MS PGothic" panose="020B0600070205080204" pitchFamily="34" charset="-128"/>
              </a:rPr>
              <a:t>and the reference to the </a:t>
            </a:r>
            <a:r>
              <a:rPr lang="en-US" sz="1800" b="0" dirty="0" smtClean="0">
                <a:ea typeface="MS PGothic" panose="020B0600070205080204" pitchFamily="34" charset="-128"/>
              </a:rPr>
              <a:t>object </a:t>
            </a:r>
            <a:r>
              <a:rPr lang="en-US" sz="1800" b="0" dirty="0">
                <a:ea typeface="MS PGothic" panose="020B0600070205080204" pitchFamily="34" charset="-128"/>
              </a:rPr>
              <a:t>are separate e.g., </a:t>
            </a:r>
            <a:r>
              <a:rPr lang="en-US" sz="1800" b="0" dirty="0" smtClean="0">
                <a:ea typeface="MS PGothic" panose="020B0600070205080204" pitchFamily="34" charset="-128"/>
              </a:rPr>
              <a:t>‘bart’ originally referenced the ‘bart object’ later it referenced the ‘lisa object’</a:t>
            </a:r>
            <a:endParaRPr lang="en-US" sz="1800" b="0" dirty="0">
              <a:ea typeface="MS PGothic" panose="020B0600070205080204" pitchFamily="34" charset="-128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ea typeface="MS PGothic" panose="020B0600070205080204" pitchFamily="34" charset="-128"/>
              </a:rPr>
              <a:t>The only way to access </a:t>
            </a:r>
            <a:r>
              <a:rPr lang="en-US" sz="1800" b="0" dirty="0" smtClean="0">
                <a:ea typeface="MS PGothic" panose="020B0600070205080204" pitchFamily="34" charset="-128"/>
              </a:rPr>
              <a:t>the object is </a:t>
            </a:r>
            <a:r>
              <a:rPr lang="en-US" sz="1800" b="0" dirty="0">
                <a:ea typeface="MS PGothic" panose="020B0600070205080204" pitchFamily="34" charset="-128"/>
              </a:rPr>
              <a:t>through the </a:t>
            </a:r>
            <a:r>
              <a:rPr lang="en-US" sz="1800" b="0" dirty="0" smtClean="0">
                <a:ea typeface="MS PGothic" panose="020B0600070205080204" pitchFamily="34" charset="-128"/>
              </a:rPr>
              <a:t>reference.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ea typeface="MS PGothic" panose="020B0600070205080204" pitchFamily="34" charset="-128"/>
              </a:rPr>
              <a:t>These same points applies for all references (arrays included)</a:t>
            </a:r>
            <a:endParaRPr lang="en-US" sz="1800" b="0" dirty="0">
              <a:ea typeface="MS PGothic" panose="020B0600070205080204" pitchFamily="34" charset="-128"/>
            </a:endParaRPr>
          </a:p>
        </p:txBody>
      </p:sp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5322888"/>
            <a:ext cx="5729287" cy="138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3564987" y="6277232"/>
            <a:ext cx="1822559" cy="649846"/>
            <a:chOff x="3564987" y="6277232"/>
            <a:chExt cx="1822559" cy="649846"/>
          </a:xfrm>
        </p:grpSpPr>
        <p:sp>
          <p:nvSpPr>
            <p:cNvPr id="6" name="TextBox 5"/>
            <p:cNvSpPr txBox="1"/>
            <p:nvPr/>
          </p:nvSpPr>
          <p:spPr>
            <a:xfrm>
              <a:off x="3564987" y="6509479"/>
              <a:ext cx="1161537" cy="417599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</a:rPr>
                <a:t>Reference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V="1">
              <a:off x="4572000" y="6277232"/>
              <a:ext cx="815546" cy="429956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70998" y="4337223"/>
            <a:ext cx="3974759" cy="1013521"/>
            <a:chOff x="170998" y="4337223"/>
            <a:chExt cx="3974759" cy="1013521"/>
          </a:xfrm>
        </p:grpSpPr>
        <p:sp>
          <p:nvSpPr>
            <p:cNvPr id="9" name="TextBox 8"/>
            <p:cNvSpPr txBox="1"/>
            <p:nvPr/>
          </p:nvSpPr>
          <p:spPr>
            <a:xfrm>
              <a:off x="170998" y="4337223"/>
              <a:ext cx="1414786" cy="789566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</a:rPr>
                <a:t>Objects that can be referenced</a:t>
              </a:r>
            </a:p>
          </p:txBody>
        </p:sp>
        <p:cxnSp>
          <p:nvCxnSpPr>
            <p:cNvPr id="10" name="Straight Arrow Connector 9"/>
            <p:cNvCxnSpPr>
              <a:endCxn id="5" idx="0"/>
            </p:cNvCxnSpPr>
            <p:nvPr/>
          </p:nvCxnSpPr>
          <p:spPr bwMode="auto">
            <a:xfrm>
              <a:off x="1281113" y="4767179"/>
              <a:ext cx="2864644" cy="555709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1281113" y="4767179"/>
              <a:ext cx="1795719" cy="555709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1281112" y="4795035"/>
              <a:ext cx="572402" cy="555709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879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Shallow Copy Vs. Deep Copies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Shallow copy (new term, concept should be review)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r>
              <a:rPr lang="en-US" altLang="en-US" b="1" dirty="0" smtClean="0"/>
              <a:t>New term</a:t>
            </a:r>
            <a:r>
              <a:rPr lang="en-US" altLang="en-US" dirty="0" smtClean="0"/>
              <a:t>:</a:t>
            </a:r>
          </a:p>
          <a:p>
            <a:pPr lvl="2"/>
            <a:r>
              <a:rPr lang="en-US" altLang="en-US" dirty="0" smtClean="0"/>
              <a:t>Copy the address from one reference into another reference</a:t>
            </a:r>
          </a:p>
          <a:p>
            <a:pPr lvl="2"/>
            <a:r>
              <a:rPr lang="en-US" altLang="en-US" dirty="0" smtClean="0"/>
              <a:t>Both references point to the same location in memory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" y="2689225"/>
            <a:ext cx="3881438" cy="180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470400" y="1735138"/>
            <a:ext cx="4368800" cy="1816100"/>
            <a:chOff x="4470400" y="1735138"/>
            <a:chExt cx="4368800" cy="1816100"/>
          </a:xfrm>
        </p:grpSpPr>
        <p:sp>
          <p:nvSpPr>
            <p:cNvPr id="17414" name="TextBox 1"/>
            <p:cNvSpPr txBox="1">
              <a:spLocks noChangeArrowheads="1"/>
            </p:cNvSpPr>
            <p:nvPr/>
          </p:nvSpPr>
          <p:spPr bwMode="auto">
            <a:xfrm>
              <a:off x="6375400" y="1735138"/>
              <a:ext cx="2463800" cy="1816100"/>
            </a:xfrm>
            <a:prstGeom prst="rect">
              <a:avLst/>
            </a:prstGeom>
            <a:solidFill>
              <a:srgbClr val="FFFFCC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996600"/>
                  </a:solidFill>
                  <a:latin typeface="Arial" panose="020B0604020202020204" pitchFamily="34" charset="0"/>
                </a:rPr>
                <a:t>A shortcut (‘link’ </a:t>
              </a:r>
              <a:r>
                <a:rPr lang="en-US" altLang="en-US" sz="1800" dirty="0" smtClean="0">
                  <a:solidFill>
                    <a:srgbClr val="996600"/>
                  </a:solidFill>
                  <a:latin typeface="Arial" panose="020B0604020202020204" pitchFamily="34" charset="0"/>
                </a:rPr>
                <a:t>or ‘</a:t>
              </a:r>
              <a:r>
                <a:rPr lang="en-US" altLang="en-US" sz="1800" dirty="0" smtClean="0">
                  <a:solidFill>
                    <a:srgbClr val="9966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ln</a:t>
              </a:r>
              <a:r>
                <a:rPr lang="en-US" altLang="en-US" sz="1800" dirty="0" smtClean="0">
                  <a:solidFill>
                    <a:srgbClr val="996600"/>
                  </a:solidFill>
                  <a:latin typeface="Arial" panose="020B0604020202020204" pitchFamily="34" charset="0"/>
                </a:rPr>
                <a:t>’ in </a:t>
              </a:r>
              <a:r>
                <a:rPr lang="en-US" altLang="en-US" sz="1800" dirty="0">
                  <a:solidFill>
                    <a:srgbClr val="996600"/>
                  </a:solidFill>
                  <a:latin typeface="Arial" panose="020B0604020202020204" pitchFamily="34" charset="0"/>
                </a:rPr>
                <a:t>UNIX) is similar to a shallow copy. Multiple things that refer to the same item (document)</a:t>
              </a:r>
            </a:p>
          </p:txBody>
        </p:sp>
        <p:cxnSp>
          <p:nvCxnSpPr>
            <p:cNvPr id="17415" name="Straight Connector 3"/>
            <p:cNvCxnSpPr>
              <a:cxnSpLocks noChangeShapeType="1"/>
            </p:cNvCxnSpPr>
            <p:nvPr/>
          </p:nvCxnSpPr>
          <p:spPr bwMode="auto">
            <a:xfrm flipH="1">
              <a:off x="4470400" y="2089150"/>
              <a:ext cx="1905000" cy="1276350"/>
            </a:xfrm>
            <a:prstGeom prst="line">
              <a:avLst/>
            </a:prstGeom>
            <a:noFill/>
            <a:ln w="38100" algn="ctr">
              <a:solidFill>
                <a:srgbClr val="CC3300"/>
              </a:solidFill>
              <a:prstDash val="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30142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1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Shallow Copy Vs. Deep Copies (2)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r>
              <a:rPr lang="en-US" b="1" dirty="0"/>
              <a:t>Name of the folder containing the complete </a:t>
            </a:r>
            <a:r>
              <a:rPr lang="en-US" b="1" dirty="0" smtClean="0"/>
              <a:t>example</a:t>
            </a:r>
            <a:r>
              <a:rPr lang="en-US" altLang="en-US" dirty="0" smtClean="0"/>
              <a:t>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6shallowVsDeep</a:t>
            </a:r>
          </a:p>
          <a:p>
            <a:endParaRPr lang="en-US" altLang="en-US" dirty="0" smtClean="0"/>
          </a:p>
        </p:txBody>
      </p:sp>
      <p:pic>
        <p:nvPicPr>
          <p:cNvPr id="1095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5" b="42970"/>
          <a:stretch>
            <a:fillRect/>
          </a:stretch>
        </p:blipFill>
        <p:spPr bwMode="auto">
          <a:xfrm>
            <a:off x="5410200" y="2667000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55663" y="4914900"/>
            <a:ext cx="1887537" cy="307975"/>
            <a:chOff x="4343401" y="3147157"/>
            <a:chExt cx="1888330" cy="307777"/>
          </a:xfrm>
        </p:grpSpPr>
        <p:sp>
          <p:nvSpPr>
            <p:cNvPr id="18455" name="TextBox 3"/>
            <p:cNvSpPr txBox="1">
              <a:spLocks noChangeArrowheads="1"/>
            </p:cNvSpPr>
            <p:nvPr/>
          </p:nvSpPr>
          <p:spPr bwMode="auto">
            <a:xfrm>
              <a:off x="4343401" y="3147157"/>
              <a:ext cx="7328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mary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77025" y="3223308"/>
              <a:ext cx="1354706" cy="23162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defRPr/>
              </a:pPr>
              <a:endParaRPr lang="en-US" sz="1400" b="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Elbow Connector 8"/>
          <p:cNvCxnSpPr>
            <a:stCxn id="7" idx="3"/>
            <a:endCxn id="8" idx="3"/>
          </p:cNvCxnSpPr>
          <p:nvPr/>
        </p:nvCxnSpPr>
        <p:spPr>
          <a:xfrm flipV="1">
            <a:off x="2743200" y="5106988"/>
            <a:ext cx="990600" cy="0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59" name="Group 27"/>
          <p:cNvGrpSpPr>
            <a:grpSpLocks/>
          </p:cNvGrpSpPr>
          <p:nvPr/>
        </p:nvGrpSpPr>
        <p:grpSpPr bwMode="auto">
          <a:xfrm>
            <a:off x="914400" y="5562600"/>
            <a:ext cx="3962400" cy="609600"/>
            <a:chOff x="576" y="3936"/>
            <a:chExt cx="2496" cy="384"/>
          </a:xfrm>
        </p:grpSpPr>
        <p:grpSp>
          <p:nvGrpSpPr>
            <p:cNvPr id="18446" name="Group 17"/>
            <p:cNvGrpSpPr>
              <a:grpSpLocks/>
            </p:cNvGrpSpPr>
            <p:nvPr/>
          </p:nvGrpSpPr>
          <p:grpSpPr bwMode="auto">
            <a:xfrm>
              <a:off x="576" y="3984"/>
              <a:ext cx="1189" cy="194"/>
              <a:chOff x="4343401" y="3147157"/>
              <a:chExt cx="1888330" cy="307777"/>
            </a:xfrm>
          </p:grpSpPr>
          <p:sp>
            <p:nvSpPr>
              <p:cNvPr id="18451" name="TextBox 3"/>
              <p:cNvSpPr txBox="1">
                <a:spLocks noChangeArrowheads="1"/>
              </p:cNvSpPr>
              <p:nvPr/>
            </p:nvSpPr>
            <p:spPr bwMode="auto">
              <a:xfrm>
                <a:off x="4343401" y="3147157"/>
                <a:ext cx="732145" cy="3046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bob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877025" y="3223308"/>
                <a:ext cx="1354706" cy="231626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0"/>
                  </a:spcBef>
                  <a:defRPr/>
                </a:pPr>
                <a:endParaRPr lang="en-US" sz="1400" b="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2" name="Elbow Connector 21"/>
            <p:cNvCxnSpPr>
              <a:stCxn id="20" idx="3"/>
              <a:endCxn id="21" idx="3"/>
            </p:cNvCxnSpPr>
            <p:nvPr/>
          </p:nvCxnSpPr>
          <p:spPr>
            <a:xfrm flipV="1">
              <a:off x="1754" y="4112"/>
              <a:ext cx="587" cy="0"/>
            </a:xfrm>
            <a:prstGeom prst="bentConnector3">
              <a:avLst>
                <a:gd name="adj1" fmla="val 50000"/>
              </a:avLst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448" name="Group 23"/>
            <p:cNvGrpSpPr>
              <a:grpSpLocks/>
            </p:cNvGrpSpPr>
            <p:nvPr/>
          </p:nvGrpSpPr>
          <p:grpSpPr bwMode="auto">
            <a:xfrm>
              <a:off x="2352" y="3936"/>
              <a:ext cx="720" cy="384"/>
              <a:chOff x="3674851" y="5551477"/>
              <a:chExt cx="1143000" cy="609600"/>
            </a:xfrm>
          </p:grpSpPr>
          <p:sp>
            <p:nvSpPr>
              <p:cNvPr id="21" name="Rectangle 20"/>
              <p:cNvSpPr/>
              <p:nvPr/>
            </p:nvSpPr>
            <p:spPr bwMode="auto">
              <a:xfrm flipH="1">
                <a:off x="3674851" y="5551477"/>
                <a:ext cx="1143000" cy="6096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ct val="0"/>
                  </a:spcBef>
                  <a:defRPr/>
                </a:pPr>
                <a:r>
                  <a:rPr lang="en-US" b="0" dirty="0">
                    <a:solidFill>
                      <a:schemeClr val="tx1"/>
                    </a:solidFill>
                  </a:rPr>
                  <a:t>Age 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170151" y="5722927"/>
                <a:ext cx="495300" cy="249238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b="0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</p:grpSp>
      </p:grpSp>
      <p:sp>
        <p:nvSpPr>
          <p:cNvPr id="26" name="Rectangle 25"/>
          <p:cNvSpPr/>
          <p:nvPr/>
        </p:nvSpPr>
        <p:spPr>
          <a:xfrm>
            <a:off x="2743200" y="4994275"/>
            <a:ext cx="990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28" name="Elbow Connector 27"/>
          <p:cNvCxnSpPr/>
          <p:nvPr/>
        </p:nvCxnSpPr>
        <p:spPr>
          <a:xfrm>
            <a:off x="2773363" y="5130800"/>
            <a:ext cx="930275" cy="592138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246563" y="5722938"/>
            <a:ext cx="554037" cy="2492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66</a:t>
            </a:r>
          </a:p>
        </p:txBody>
      </p:sp>
      <p:sp>
        <p:nvSpPr>
          <p:cNvPr id="109568" name="TextBox 109567"/>
          <p:cNvSpPr txBox="1">
            <a:spLocks noChangeArrowheads="1"/>
          </p:cNvSpPr>
          <p:nvPr/>
        </p:nvSpPr>
        <p:spPr bwMode="auto">
          <a:xfrm>
            <a:off x="381000" y="2044700"/>
            <a:ext cx="609600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Person mary = new Person(21);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Person bob = new Person(12);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System.out.println(mary.age + " " +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  bob.age);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mary = bob;   </a:t>
            </a:r>
            <a:r>
              <a:rPr lang="en-US" altLang="en-US" sz="1800" b="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Shallow; </a:t>
            </a:r>
            <a:r>
              <a:rPr lang="en-US" altLang="en-US" sz="1800" b="0" dirty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bob.age = 66;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System.out.println(mary.age + " " +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  bob.age);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030"/>
          <a:stretch>
            <a:fillRect/>
          </a:stretch>
        </p:blipFill>
        <p:spPr bwMode="auto">
          <a:xfrm>
            <a:off x="5410200" y="4038600"/>
            <a:ext cx="114300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3733800" y="4802188"/>
            <a:ext cx="1143000" cy="609600"/>
            <a:chOff x="3733800" y="4802182"/>
            <a:chExt cx="1143000" cy="609600"/>
          </a:xfrm>
        </p:grpSpPr>
        <p:sp>
          <p:nvSpPr>
            <p:cNvPr id="8" name="Rectangle 7"/>
            <p:cNvSpPr/>
            <p:nvPr/>
          </p:nvSpPr>
          <p:spPr bwMode="auto">
            <a:xfrm flipH="1">
              <a:off x="3733800" y="4802182"/>
              <a:ext cx="11430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ct val="0"/>
                </a:spcBef>
                <a:defRPr/>
              </a:pPr>
              <a:r>
                <a:rPr lang="en-US" b="0" dirty="0">
                  <a:solidFill>
                    <a:schemeClr val="tx1"/>
                  </a:solidFill>
                </a:rPr>
                <a:t>Age 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229100" y="4973632"/>
              <a:ext cx="495300" cy="24923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b="0" dirty="0">
                  <a:solidFill>
                    <a:schemeClr val="tx1"/>
                  </a:solidFill>
                </a:rPr>
                <a:t>21</a:t>
              </a:r>
            </a:p>
          </p:txBody>
        </p:sp>
      </p:grpSp>
      <p:sp>
        <p:nvSpPr>
          <p:cNvPr id="3" name="Cloud Callout 2"/>
          <p:cNvSpPr/>
          <p:nvPr/>
        </p:nvSpPr>
        <p:spPr>
          <a:xfrm>
            <a:off x="5981700" y="4421982"/>
            <a:ext cx="2019300" cy="760412"/>
          </a:xfrm>
          <a:prstGeom prst="cloudCallout">
            <a:avLst>
              <a:gd name="adj1" fmla="val -103408"/>
              <a:gd name="adj2" fmla="val 58963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leak!</a:t>
            </a:r>
          </a:p>
        </p:txBody>
      </p:sp>
    </p:spTree>
    <p:extLst>
      <p:ext uri="{BB962C8B-B14F-4D97-AF65-F5344CB8AC3E}">
        <p14:creationId xmlns:p14="http://schemas.microsoft.com/office/powerpoint/2010/main" val="3604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2"/>
      <p:bldP spid="26" grpId="0" animBg="1"/>
      <p:bldP spid="31" grpId="0" animBg="1"/>
      <p:bldP spid="109568" grpId="0" build="p" bldLvl="2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Term: Memory Leak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memory that was used by a program is no longer needed but is not freed up for other programs.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831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Shallow Copy Vs. Deep Copies (3)</a:t>
            </a:r>
          </a:p>
        </p:txBody>
      </p:sp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32000"/>
            <a:ext cx="3556000" cy="224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956300" y="1711325"/>
            <a:ext cx="2463800" cy="1816100"/>
          </a:xfrm>
          <a:prstGeom prst="rect">
            <a:avLst/>
          </a:prstGeom>
          <a:solidFill>
            <a:srgbClr val="FFFFCC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996600"/>
                </a:solidFill>
                <a:latin typeface="Arial" panose="020B0604020202020204" pitchFamily="34" charset="0"/>
              </a:rPr>
              <a:t>Making an actual physical copy is similar to a deep copy.</a:t>
            </a:r>
          </a:p>
        </p:txBody>
      </p:sp>
      <p:cxnSp>
        <p:nvCxnSpPr>
          <p:cNvPr id="6" name="Straight Connector 5"/>
          <p:cNvCxnSpPr>
            <a:cxnSpLocks noChangeShapeType="1"/>
            <a:stCxn id="5" idx="1"/>
          </p:cNvCxnSpPr>
          <p:nvPr/>
        </p:nvCxnSpPr>
        <p:spPr bwMode="auto">
          <a:xfrm flipH="1">
            <a:off x="4051300" y="2619375"/>
            <a:ext cx="1905000" cy="1276350"/>
          </a:xfrm>
          <a:prstGeom prst="line">
            <a:avLst/>
          </a:prstGeom>
          <a:noFill/>
          <a:ln w="38100" algn="ctr">
            <a:solidFill>
              <a:srgbClr val="CC3300"/>
            </a:solidFill>
            <a:prstDash val="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15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742950" indent="-1714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971550" indent="-1714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0" dirty="0"/>
              <a:t>Deep copy (new term, concept should be review)</a:t>
            </a:r>
          </a:p>
          <a:p>
            <a:pPr lvl="1"/>
            <a:endParaRPr lang="en-US" altLang="en-US" sz="2000" b="0" dirty="0"/>
          </a:p>
          <a:p>
            <a:pPr lvl="1"/>
            <a:endParaRPr lang="en-US" altLang="en-US" sz="2000" b="0" dirty="0"/>
          </a:p>
          <a:p>
            <a:pPr lvl="1"/>
            <a:endParaRPr lang="en-US" altLang="en-US" sz="2000" b="0" dirty="0"/>
          </a:p>
          <a:p>
            <a:pPr lvl="1"/>
            <a:endParaRPr lang="en-US" altLang="en-US" sz="2000" b="0" dirty="0"/>
          </a:p>
          <a:p>
            <a:pPr lvl="1"/>
            <a:endParaRPr lang="en-US" altLang="en-US" sz="2000" b="0" dirty="0"/>
          </a:p>
          <a:p>
            <a:pPr lvl="1"/>
            <a:endParaRPr lang="en-US" altLang="en-US" sz="2000" b="0" dirty="0"/>
          </a:p>
          <a:p>
            <a:pPr lvl="1"/>
            <a:endParaRPr lang="en-US" altLang="en-US" sz="2000" b="0" dirty="0"/>
          </a:p>
          <a:p>
            <a:pPr lvl="1"/>
            <a:endParaRPr lang="en-US" altLang="en-US" sz="2000" b="0" dirty="0"/>
          </a:p>
          <a:p>
            <a:pPr lvl="1"/>
            <a:r>
              <a:rPr lang="en-US" altLang="en-US" sz="2000" b="1" dirty="0" smtClean="0"/>
              <a:t>New term, deep copy</a:t>
            </a:r>
            <a:r>
              <a:rPr lang="en-US" altLang="en-US" sz="2000" b="0" dirty="0" smtClean="0"/>
              <a:t>:</a:t>
            </a:r>
            <a:endParaRPr lang="en-US" altLang="en-US" sz="2000" b="0" dirty="0"/>
          </a:p>
          <a:p>
            <a:pPr lvl="2"/>
            <a:r>
              <a:rPr lang="en-US" altLang="en-US" sz="1600" b="0" dirty="0" smtClean="0"/>
              <a:t>It’s not the addresses </a:t>
            </a:r>
            <a:r>
              <a:rPr lang="en-US" altLang="en-US" sz="1600" b="0" dirty="0"/>
              <a:t>stored in the </a:t>
            </a:r>
            <a:r>
              <a:rPr lang="en-US" altLang="en-US" sz="1600" b="0" dirty="0" smtClean="0"/>
              <a:t>references that’s copied</a:t>
            </a:r>
            <a:endParaRPr lang="en-US" altLang="en-US" sz="1600" b="0" dirty="0"/>
          </a:p>
          <a:p>
            <a:pPr lvl="2"/>
            <a:r>
              <a:rPr lang="en-US" altLang="en-US" sz="1600" b="0" dirty="0"/>
              <a:t>Instead the data referred to by the references are copied</a:t>
            </a:r>
          </a:p>
          <a:p>
            <a:pPr lvl="1"/>
            <a:r>
              <a:rPr lang="en-US" altLang="en-US" sz="2000" b="0" dirty="0"/>
              <a:t>After the copy each reference still refers to a different address </a:t>
            </a:r>
            <a:r>
              <a:rPr lang="en-US" altLang="en-US" sz="2000" b="0" dirty="0" smtClean="0"/>
              <a:t>(the address </a:t>
            </a:r>
            <a:r>
              <a:rPr lang="en-US" altLang="en-US" sz="2000" dirty="0" smtClean="0"/>
              <a:t>refers to a </a:t>
            </a:r>
            <a:r>
              <a:rPr lang="en-US" altLang="en-US" sz="2000" b="0" dirty="0" smtClean="0"/>
              <a:t>data </a:t>
            </a:r>
            <a:r>
              <a:rPr lang="en-US" altLang="en-US" sz="2000" b="0" dirty="0"/>
              <a:t>variable)</a:t>
            </a:r>
          </a:p>
        </p:txBody>
      </p:sp>
    </p:spTree>
    <p:extLst>
      <p:ext uri="{BB962C8B-B14F-4D97-AF65-F5344CB8AC3E}">
        <p14:creationId xmlns:p14="http://schemas.microsoft.com/office/powerpoint/2010/main" val="50669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Shallow Copy Vs. Deep Copies (4)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folder containing the complete example </a:t>
            </a:r>
            <a:r>
              <a:rPr lang="en-US" altLang="en-US" dirty="0" smtClean="0"/>
              <a:t>:</a:t>
            </a:r>
            <a:r>
              <a:rPr lang="en-US" altLang="en-US" dirty="0"/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6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shallowVsDeep</a:t>
            </a:r>
          </a:p>
          <a:p>
            <a:endParaRPr lang="en-US" altLang="en-US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62000" y="2044700"/>
            <a:ext cx="6096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Mary still 66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bob = new Person(77);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mary.age = bob.age;    </a:t>
            </a:r>
            <a:r>
              <a:rPr lang="en-US" altLang="en-US" sz="1800" b="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Deep  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bob.age = 144;</a:t>
            </a:r>
            <a:r>
              <a:rPr lang="en-US" altLang="en-US" sz="1800" b="0" dirty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System.out.println(mary.age + " " + 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  bob.age);</a:t>
            </a:r>
            <a:endParaRPr lang="en-US" altLang="en-US" sz="1800" b="0" dirty="0"/>
          </a:p>
        </p:txBody>
      </p: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1292225" y="3810000"/>
            <a:ext cx="4021138" cy="609600"/>
            <a:chOff x="1291802" y="3810000"/>
            <a:chExt cx="4021349" cy="609600"/>
          </a:xfrm>
        </p:grpSpPr>
        <p:grpSp>
          <p:nvGrpSpPr>
            <p:cNvPr id="20498" name="Group 4"/>
            <p:cNvGrpSpPr>
              <a:grpSpLocks/>
            </p:cNvGrpSpPr>
            <p:nvPr/>
          </p:nvGrpSpPr>
          <p:grpSpPr bwMode="auto">
            <a:xfrm>
              <a:off x="1291802" y="3922714"/>
              <a:ext cx="1888331" cy="307975"/>
              <a:chOff x="4343401" y="3147157"/>
              <a:chExt cx="1888330" cy="307777"/>
            </a:xfrm>
          </p:grpSpPr>
          <p:sp>
            <p:nvSpPr>
              <p:cNvPr id="20503" name="TextBox 3"/>
              <p:cNvSpPr txBox="1">
                <a:spLocks noChangeArrowheads="1"/>
              </p:cNvSpPr>
              <p:nvPr/>
            </p:nvSpPr>
            <p:spPr bwMode="auto">
              <a:xfrm>
                <a:off x="4343401" y="3147157"/>
                <a:ext cx="7328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mary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4876829" y="3223307"/>
                <a:ext cx="1354208" cy="231626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0"/>
                  </a:spcBef>
                  <a:defRPr/>
                </a:pPr>
                <a:endParaRPr lang="en-US" sz="1400" b="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" name="Elbow Connector 7"/>
            <p:cNvCxnSpPr>
              <a:stCxn id="7" idx="3"/>
              <a:endCxn id="10" idx="3"/>
            </p:cNvCxnSpPr>
            <p:nvPr/>
          </p:nvCxnSpPr>
          <p:spPr>
            <a:xfrm flipV="1">
              <a:off x="3179439" y="4114800"/>
              <a:ext cx="990652" cy="0"/>
            </a:xfrm>
            <a:prstGeom prst="bentConnector3">
              <a:avLst>
                <a:gd name="adj1" fmla="val 50000"/>
              </a:avLst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00" name="Group 8"/>
            <p:cNvGrpSpPr>
              <a:grpSpLocks/>
            </p:cNvGrpSpPr>
            <p:nvPr/>
          </p:nvGrpSpPr>
          <p:grpSpPr bwMode="auto">
            <a:xfrm>
              <a:off x="4170151" y="3810000"/>
              <a:ext cx="1143000" cy="609600"/>
              <a:chOff x="3733800" y="4802182"/>
              <a:chExt cx="1143000" cy="609600"/>
            </a:xfrm>
          </p:grpSpPr>
          <p:sp>
            <p:nvSpPr>
              <p:cNvPr id="10" name="Rectangle 9"/>
              <p:cNvSpPr/>
              <p:nvPr/>
            </p:nvSpPr>
            <p:spPr bwMode="auto">
              <a:xfrm flipH="1">
                <a:off x="3733740" y="4802182"/>
                <a:ext cx="1143060" cy="6096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ct val="0"/>
                  </a:spcBef>
                  <a:defRPr/>
                </a:pPr>
                <a:r>
                  <a:rPr lang="en-US" b="0" dirty="0">
                    <a:solidFill>
                      <a:schemeClr val="tx1"/>
                    </a:solidFill>
                  </a:rPr>
                  <a:t>Age 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229066" y="4973632"/>
                <a:ext cx="495326" cy="249238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b="0" dirty="0">
                    <a:solidFill>
                      <a:schemeClr val="tx1"/>
                    </a:solidFill>
                  </a:rPr>
                  <a:t>66</a:t>
                </a:r>
              </a:p>
            </p:txBody>
          </p:sp>
        </p:grp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1376363" y="4724400"/>
            <a:ext cx="3962400" cy="609600"/>
            <a:chOff x="1376151" y="4724400"/>
            <a:chExt cx="3962400" cy="609600"/>
          </a:xfrm>
        </p:grpSpPr>
        <p:grpSp>
          <p:nvGrpSpPr>
            <p:cNvPr id="20491" name="Group 11"/>
            <p:cNvGrpSpPr>
              <a:grpSpLocks/>
            </p:cNvGrpSpPr>
            <p:nvPr/>
          </p:nvGrpSpPr>
          <p:grpSpPr bwMode="auto">
            <a:xfrm>
              <a:off x="1376151" y="4837114"/>
              <a:ext cx="1888331" cy="307975"/>
              <a:chOff x="4343401" y="3147157"/>
              <a:chExt cx="1888330" cy="307777"/>
            </a:xfrm>
          </p:grpSpPr>
          <p:sp>
            <p:nvSpPr>
              <p:cNvPr id="20496" name="TextBox 3"/>
              <p:cNvSpPr txBox="1">
                <a:spLocks noChangeArrowheads="1"/>
              </p:cNvSpPr>
              <p:nvPr/>
            </p:nvSpPr>
            <p:spPr bwMode="auto">
              <a:xfrm>
                <a:off x="4343401" y="3147157"/>
                <a:ext cx="7328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bob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876801" y="3223307"/>
                <a:ext cx="1354136" cy="231626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0"/>
                  </a:spcBef>
                  <a:defRPr/>
                </a:pPr>
                <a:endParaRPr lang="en-US" sz="1400" b="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5" name="Elbow Connector 14"/>
            <p:cNvCxnSpPr>
              <a:stCxn id="14" idx="3"/>
              <a:endCxn id="17" idx="3"/>
            </p:cNvCxnSpPr>
            <p:nvPr/>
          </p:nvCxnSpPr>
          <p:spPr>
            <a:xfrm flipV="1">
              <a:off x="3263688" y="5029200"/>
              <a:ext cx="931863" cy="0"/>
            </a:xfrm>
            <a:prstGeom prst="bentConnector3">
              <a:avLst>
                <a:gd name="adj1" fmla="val 50000"/>
              </a:avLst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93" name="Group 15"/>
            <p:cNvGrpSpPr>
              <a:grpSpLocks/>
            </p:cNvGrpSpPr>
            <p:nvPr/>
          </p:nvGrpSpPr>
          <p:grpSpPr bwMode="auto">
            <a:xfrm>
              <a:off x="4195551" y="4724400"/>
              <a:ext cx="1143000" cy="609600"/>
              <a:chOff x="3674851" y="5551477"/>
              <a:chExt cx="1143000" cy="609600"/>
            </a:xfrm>
          </p:grpSpPr>
          <p:sp>
            <p:nvSpPr>
              <p:cNvPr id="17" name="Rectangle 16"/>
              <p:cNvSpPr/>
              <p:nvPr/>
            </p:nvSpPr>
            <p:spPr bwMode="auto">
              <a:xfrm flipH="1">
                <a:off x="3674851" y="5551477"/>
                <a:ext cx="1143000" cy="6096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ct val="0"/>
                  </a:spcBef>
                  <a:defRPr/>
                </a:pPr>
                <a:r>
                  <a:rPr lang="en-US" b="0" dirty="0">
                    <a:solidFill>
                      <a:schemeClr val="tx1"/>
                    </a:solidFill>
                  </a:rPr>
                  <a:t>Age 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170151" y="5722927"/>
                <a:ext cx="495300" cy="249238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b="0" dirty="0">
                    <a:solidFill>
                      <a:schemeClr val="tx1"/>
                    </a:solidFill>
                  </a:rPr>
                  <a:t>77</a:t>
                </a:r>
              </a:p>
            </p:txBody>
          </p:sp>
        </p:grpSp>
      </p:grpSp>
      <p:sp>
        <p:nvSpPr>
          <p:cNvPr id="21" name="Rectangle 20"/>
          <p:cNvSpPr/>
          <p:nvPr/>
        </p:nvSpPr>
        <p:spPr>
          <a:xfrm>
            <a:off x="4648200" y="4876800"/>
            <a:ext cx="673100" cy="2952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144</a:t>
            </a:r>
          </a:p>
        </p:txBody>
      </p:sp>
      <p:sp>
        <p:nvSpPr>
          <p:cNvPr id="23" name="Freeform 22"/>
          <p:cNvSpPr/>
          <p:nvPr/>
        </p:nvSpPr>
        <p:spPr>
          <a:xfrm>
            <a:off x="5018088" y="4114800"/>
            <a:ext cx="660400" cy="903288"/>
          </a:xfrm>
          <a:custGeom>
            <a:avLst/>
            <a:gdLst>
              <a:gd name="connsiteX0" fmla="*/ 0 w 660400"/>
              <a:gd name="connsiteY0" fmla="*/ 903404 h 903404"/>
              <a:gd name="connsiteX1" fmla="*/ 330200 w 660400"/>
              <a:gd name="connsiteY1" fmla="*/ 878004 h 903404"/>
              <a:gd name="connsiteX2" fmla="*/ 368300 w 660400"/>
              <a:gd name="connsiteY2" fmla="*/ 865304 h 903404"/>
              <a:gd name="connsiteX3" fmla="*/ 457200 w 660400"/>
              <a:gd name="connsiteY3" fmla="*/ 839904 h 903404"/>
              <a:gd name="connsiteX4" fmla="*/ 571500 w 660400"/>
              <a:gd name="connsiteY4" fmla="*/ 776404 h 903404"/>
              <a:gd name="connsiteX5" fmla="*/ 584200 w 660400"/>
              <a:gd name="connsiteY5" fmla="*/ 738304 h 903404"/>
              <a:gd name="connsiteX6" fmla="*/ 609600 w 660400"/>
              <a:gd name="connsiteY6" fmla="*/ 700204 h 903404"/>
              <a:gd name="connsiteX7" fmla="*/ 635000 w 660400"/>
              <a:gd name="connsiteY7" fmla="*/ 624004 h 903404"/>
              <a:gd name="connsiteX8" fmla="*/ 647700 w 660400"/>
              <a:gd name="connsiteY8" fmla="*/ 585904 h 903404"/>
              <a:gd name="connsiteX9" fmla="*/ 660400 w 660400"/>
              <a:gd name="connsiteY9" fmla="*/ 547804 h 903404"/>
              <a:gd name="connsiteX10" fmla="*/ 647700 w 660400"/>
              <a:gd name="connsiteY10" fmla="*/ 255704 h 903404"/>
              <a:gd name="connsiteX11" fmla="*/ 622300 w 660400"/>
              <a:gd name="connsiteY11" fmla="*/ 217604 h 903404"/>
              <a:gd name="connsiteX12" fmla="*/ 584200 w 660400"/>
              <a:gd name="connsiteY12" fmla="*/ 204904 h 903404"/>
              <a:gd name="connsiteX13" fmla="*/ 520700 w 660400"/>
              <a:gd name="connsiteY13" fmla="*/ 154104 h 903404"/>
              <a:gd name="connsiteX14" fmla="*/ 495300 w 660400"/>
              <a:gd name="connsiteY14" fmla="*/ 116004 h 903404"/>
              <a:gd name="connsiteX15" fmla="*/ 457200 w 660400"/>
              <a:gd name="connsiteY15" fmla="*/ 103304 h 903404"/>
              <a:gd name="connsiteX16" fmla="*/ 381000 w 660400"/>
              <a:gd name="connsiteY16" fmla="*/ 52504 h 903404"/>
              <a:gd name="connsiteX17" fmla="*/ 203200 w 660400"/>
              <a:gd name="connsiteY17" fmla="*/ 27104 h 903404"/>
              <a:gd name="connsiteX18" fmla="*/ 127000 w 660400"/>
              <a:gd name="connsiteY18" fmla="*/ 1704 h 903404"/>
              <a:gd name="connsiteX19" fmla="*/ 50800 w 660400"/>
              <a:gd name="connsiteY19" fmla="*/ 27104 h 903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60400" h="903404">
                <a:moveTo>
                  <a:pt x="0" y="903404"/>
                </a:moveTo>
                <a:cubicBezTo>
                  <a:pt x="95249" y="898391"/>
                  <a:pt x="226954" y="898653"/>
                  <a:pt x="330200" y="878004"/>
                </a:cubicBezTo>
                <a:cubicBezTo>
                  <a:pt x="343327" y="875379"/>
                  <a:pt x="355428" y="868982"/>
                  <a:pt x="368300" y="865304"/>
                </a:cubicBezTo>
                <a:cubicBezTo>
                  <a:pt x="381840" y="861435"/>
                  <a:pt x="441079" y="848860"/>
                  <a:pt x="457200" y="839904"/>
                </a:cubicBezTo>
                <a:cubicBezTo>
                  <a:pt x="588208" y="767122"/>
                  <a:pt x="485289" y="805141"/>
                  <a:pt x="571500" y="776404"/>
                </a:cubicBezTo>
                <a:cubicBezTo>
                  <a:pt x="575733" y="763704"/>
                  <a:pt x="578213" y="750278"/>
                  <a:pt x="584200" y="738304"/>
                </a:cubicBezTo>
                <a:cubicBezTo>
                  <a:pt x="591026" y="724652"/>
                  <a:pt x="603401" y="714152"/>
                  <a:pt x="609600" y="700204"/>
                </a:cubicBezTo>
                <a:cubicBezTo>
                  <a:pt x="620474" y="675738"/>
                  <a:pt x="626533" y="649404"/>
                  <a:pt x="635000" y="624004"/>
                </a:cubicBezTo>
                <a:lnTo>
                  <a:pt x="647700" y="585904"/>
                </a:lnTo>
                <a:lnTo>
                  <a:pt x="660400" y="547804"/>
                </a:lnTo>
                <a:cubicBezTo>
                  <a:pt x="656167" y="450437"/>
                  <a:pt x="658871" y="352520"/>
                  <a:pt x="647700" y="255704"/>
                </a:cubicBezTo>
                <a:cubicBezTo>
                  <a:pt x="645950" y="240541"/>
                  <a:pt x="634219" y="227139"/>
                  <a:pt x="622300" y="217604"/>
                </a:cubicBezTo>
                <a:cubicBezTo>
                  <a:pt x="611847" y="209241"/>
                  <a:pt x="596900" y="209137"/>
                  <a:pt x="584200" y="204904"/>
                </a:cubicBezTo>
                <a:cubicBezTo>
                  <a:pt x="511407" y="95715"/>
                  <a:pt x="608334" y="224211"/>
                  <a:pt x="520700" y="154104"/>
                </a:cubicBezTo>
                <a:cubicBezTo>
                  <a:pt x="508781" y="144569"/>
                  <a:pt x="507219" y="125539"/>
                  <a:pt x="495300" y="116004"/>
                </a:cubicBezTo>
                <a:cubicBezTo>
                  <a:pt x="484847" y="107641"/>
                  <a:pt x="468902" y="109805"/>
                  <a:pt x="457200" y="103304"/>
                </a:cubicBezTo>
                <a:cubicBezTo>
                  <a:pt x="430515" y="88479"/>
                  <a:pt x="411112" y="57523"/>
                  <a:pt x="381000" y="52504"/>
                </a:cubicBezTo>
                <a:cubicBezTo>
                  <a:pt x="271134" y="34193"/>
                  <a:pt x="330352" y="42998"/>
                  <a:pt x="203200" y="27104"/>
                </a:cubicBezTo>
                <a:cubicBezTo>
                  <a:pt x="177800" y="18637"/>
                  <a:pt x="152400" y="-6763"/>
                  <a:pt x="127000" y="1704"/>
                </a:cubicBezTo>
                <a:lnTo>
                  <a:pt x="50800" y="27104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/>
          </a:p>
        </p:txBody>
      </p:sp>
      <p:sp>
        <p:nvSpPr>
          <p:cNvPr id="25" name="Rectangle 24"/>
          <p:cNvSpPr/>
          <p:nvPr/>
        </p:nvSpPr>
        <p:spPr>
          <a:xfrm>
            <a:off x="4660900" y="3981450"/>
            <a:ext cx="500063" cy="24923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77</a:t>
            </a: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488" y="2922588"/>
            <a:ext cx="114300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916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  <p:bldP spid="21" grpId="0" animBg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dirty="0" smtClean="0"/>
              <a:t>Automatic Garbage Collection Of Java References</a:t>
            </a:r>
            <a:endParaRPr lang="en-US" altLang="en-US" sz="3200" dirty="0" smtClean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4300" indent="-114300">
              <a:tabLst>
                <a:tab pos="476250" algn="l"/>
              </a:tabLst>
            </a:pPr>
            <a:r>
              <a:rPr lang="en-CA" altLang="en-US" sz="2400" dirty="0" smtClean="0"/>
              <a:t>Dynamically allocated memory is automatically freed up when it is no longer referenced (</a:t>
            </a:r>
            <a:r>
              <a:rPr lang="en-CA" altLang="en-US" sz="2400" dirty="0" smtClean="0">
                <a:latin typeface="Consolas" panose="020B0609020204030204" pitchFamily="49" charset="0"/>
              </a:rPr>
              <a:t>Foo</a:t>
            </a:r>
            <a:r>
              <a:rPr lang="en-CA" altLang="en-US" sz="2400" dirty="0" smtClean="0"/>
              <a:t> = a class) e.g., </a:t>
            </a:r>
          </a:p>
          <a:p>
            <a:pPr marL="234950" lvl="1" indent="0">
              <a:buNone/>
              <a:tabLst>
                <a:tab pos="476250" algn="l"/>
              </a:tabLst>
            </a:pP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Foo f1 = new Foo();</a:t>
            </a:r>
          </a:p>
          <a:p>
            <a:pPr marL="234950" lvl="1" indent="0">
              <a:buNone/>
              <a:tabLst>
                <a:tab pos="476250" algn="l"/>
              </a:tabLst>
            </a:pP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Foo f2 = new Foo();</a:t>
            </a:r>
          </a:p>
          <a:p>
            <a:pPr marL="457200" lvl="1" indent="-114300">
              <a:tabLst>
                <a:tab pos="476250" algn="l"/>
              </a:tabLst>
            </a:pPr>
            <a:endParaRPr lang="en-US" altLang="en-US" sz="2000" dirty="0" smtClean="0"/>
          </a:p>
          <a:p>
            <a:pPr marL="114300" indent="-114300">
              <a:tabLst>
                <a:tab pos="476250" algn="l"/>
              </a:tabLst>
            </a:pPr>
            <a:endParaRPr lang="en-US" altLang="en-US" sz="2400" dirty="0" smtClean="0">
              <a:latin typeface="Times New Roman" panose="02020603050405020304" pitchFamily="18" charset="0"/>
            </a:endParaRPr>
          </a:p>
        </p:txBody>
      </p:sp>
      <p:grpSp>
        <p:nvGrpSpPr>
          <p:cNvPr id="104452" name="Group 4"/>
          <p:cNvGrpSpPr>
            <a:grpSpLocks/>
          </p:cNvGrpSpPr>
          <p:nvPr/>
        </p:nvGrpSpPr>
        <p:grpSpPr bwMode="auto">
          <a:xfrm>
            <a:off x="827088" y="4221163"/>
            <a:ext cx="4103687" cy="576262"/>
            <a:chOff x="476" y="2341"/>
            <a:chExt cx="2585" cy="363"/>
          </a:xfrm>
        </p:grpSpPr>
        <p:sp>
          <p:nvSpPr>
            <p:cNvPr id="104466" name="Rectangle 5"/>
            <p:cNvSpPr>
              <a:spLocks noChangeArrowheads="1"/>
            </p:cNvSpPr>
            <p:nvPr/>
          </p:nvSpPr>
          <p:spPr bwMode="auto">
            <a:xfrm>
              <a:off x="476" y="2341"/>
              <a:ext cx="363" cy="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 dirty="0">
                <a:latin typeface="Arial" panose="020B0604020202020204" pitchFamily="34" charset="0"/>
              </a:endParaRPr>
            </a:p>
          </p:txBody>
        </p:sp>
        <p:grpSp>
          <p:nvGrpSpPr>
            <p:cNvPr id="104467" name="Group 6"/>
            <p:cNvGrpSpPr>
              <a:grpSpLocks/>
            </p:cNvGrpSpPr>
            <p:nvPr/>
          </p:nvGrpSpPr>
          <p:grpSpPr bwMode="auto">
            <a:xfrm>
              <a:off x="566" y="2432"/>
              <a:ext cx="2495" cy="181"/>
              <a:chOff x="566" y="2432"/>
              <a:chExt cx="2495" cy="181"/>
            </a:xfrm>
          </p:grpSpPr>
          <p:sp>
            <p:nvSpPr>
              <p:cNvPr id="104468" name="Line 7"/>
              <p:cNvSpPr>
                <a:spLocks noChangeShapeType="1"/>
              </p:cNvSpPr>
              <p:nvPr/>
            </p:nvSpPr>
            <p:spPr bwMode="auto">
              <a:xfrm>
                <a:off x="657" y="2522"/>
                <a:ext cx="24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104469" name="Oval 8"/>
              <p:cNvSpPr>
                <a:spLocks noChangeArrowheads="1"/>
              </p:cNvSpPr>
              <p:nvPr/>
            </p:nvSpPr>
            <p:spPr bwMode="auto">
              <a:xfrm>
                <a:off x="566" y="2432"/>
                <a:ext cx="182" cy="18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1400" b="0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755650" y="3068638"/>
            <a:ext cx="6407150" cy="371513"/>
            <a:chOff x="755650" y="3068638"/>
            <a:chExt cx="6407150" cy="371513"/>
          </a:xfrm>
        </p:grpSpPr>
        <p:sp>
          <p:nvSpPr>
            <p:cNvPr id="104453" name="Text Box 9"/>
            <p:cNvSpPr txBox="1">
              <a:spLocks noChangeArrowheads="1"/>
            </p:cNvSpPr>
            <p:nvPr/>
          </p:nvSpPr>
          <p:spPr bwMode="auto">
            <a:xfrm>
              <a:off x="755650" y="3068638"/>
              <a:ext cx="1439863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References</a:t>
              </a:r>
              <a:endParaRPr lang="en-US" altLang="en-US" sz="18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454" name="Text Box 10"/>
            <p:cNvSpPr txBox="1">
              <a:spLocks noChangeArrowheads="1"/>
            </p:cNvSpPr>
            <p:nvPr/>
          </p:nvSpPr>
          <p:spPr bwMode="auto">
            <a:xfrm>
              <a:off x="4787900" y="3068638"/>
              <a:ext cx="2374900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Dynamic memory</a:t>
              </a:r>
              <a:endParaRPr lang="en-US" altLang="en-US" sz="18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04455" name="Group 11"/>
          <p:cNvGrpSpPr>
            <a:grpSpLocks/>
          </p:cNvGrpSpPr>
          <p:nvPr/>
        </p:nvGrpSpPr>
        <p:grpSpPr bwMode="auto">
          <a:xfrm>
            <a:off x="827088" y="5589588"/>
            <a:ext cx="4103687" cy="576262"/>
            <a:chOff x="476" y="2341"/>
            <a:chExt cx="2585" cy="363"/>
          </a:xfrm>
        </p:grpSpPr>
        <p:sp>
          <p:nvSpPr>
            <p:cNvPr id="104462" name="Rectangle 12"/>
            <p:cNvSpPr>
              <a:spLocks noChangeArrowheads="1"/>
            </p:cNvSpPr>
            <p:nvPr/>
          </p:nvSpPr>
          <p:spPr bwMode="auto">
            <a:xfrm>
              <a:off x="476" y="2341"/>
              <a:ext cx="363" cy="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 dirty="0">
                <a:latin typeface="Arial" panose="020B0604020202020204" pitchFamily="34" charset="0"/>
              </a:endParaRPr>
            </a:p>
          </p:txBody>
        </p:sp>
        <p:grpSp>
          <p:nvGrpSpPr>
            <p:cNvPr id="104463" name="Group 13"/>
            <p:cNvGrpSpPr>
              <a:grpSpLocks/>
            </p:cNvGrpSpPr>
            <p:nvPr/>
          </p:nvGrpSpPr>
          <p:grpSpPr bwMode="auto">
            <a:xfrm>
              <a:off x="566" y="2432"/>
              <a:ext cx="2495" cy="181"/>
              <a:chOff x="566" y="2432"/>
              <a:chExt cx="2495" cy="181"/>
            </a:xfrm>
          </p:grpSpPr>
          <p:sp>
            <p:nvSpPr>
              <p:cNvPr id="104464" name="Line 14"/>
              <p:cNvSpPr>
                <a:spLocks noChangeShapeType="1"/>
              </p:cNvSpPr>
              <p:nvPr/>
            </p:nvSpPr>
            <p:spPr bwMode="auto">
              <a:xfrm>
                <a:off x="657" y="2522"/>
                <a:ext cx="24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104465" name="Oval 15"/>
              <p:cNvSpPr>
                <a:spLocks noChangeArrowheads="1"/>
              </p:cNvSpPr>
              <p:nvPr/>
            </p:nvSpPr>
            <p:spPr bwMode="auto">
              <a:xfrm>
                <a:off x="566" y="2432"/>
                <a:ext cx="182" cy="18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1400" b="0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04456" name="Text Box 16"/>
          <p:cNvSpPr txBox="1">
            <a:spLocks noChangeArrowheads="1"/>
          </p:cNvSpPr>
          <p:nvPr/>
        </p:nvSpPr>
        <p:spPr bwMode="auto">
          <a:xfrm>
            <a:off x="827088" y="3860800"/>
            <a:ext cx="2297112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Arial" panose="020B0604020202020204" pitchFamily="34" charset="0"/>
              </a:rPr>
              <a:t>f1(Address of a “</a:t>
            </a:r>
            <a:r>
              <a:rPr lang="en-US" altLang="en-US" sz="1800" b="0" dirty="0">
                <a:latin typeface="Consolas" panose="020B0609020204030204" pitchFamily="49" charset="0"/>
              </a:rPr>
              <a:t>Foo</a:t>
            </a:r>
            <a:r>
              <a:rPr lang="en-US" altLang="en-US" sz="1600" b="0" dirty="0">
                <a:latin typeface="Arial" panose="020B0604020202020204" pitchFamily="34" charset="0"/>
              </a:rPr>
              <a:t>”)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1600" b="0" dirty="0">
              <a:latin typeface="Arial" panose="020B0604020202020204" pitchFamily="34" charset="0"/>
            </a:endParaRPr>
          </a:p>
        </p:txBody>
      </p:sp>
      <p:sp>
        <p:nvSpPr>
          <p:cNvPr id="104457" name="Text Box 17"/>
          <p:cNvSpPr txBox="1">
            <a:spLocks noChangeArrowheads="1"/>
          </p:cNvSpPr>
          <p:nvPr/>
        </p:nvSpPr>
        <p:spPr bwMode="auto">
          <a:xfrm>
            <a:off x="827088" y="5229225"/>
            <a:ext cx="23733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Arial" panose="020B0604020202020204" pitchFamily="34" charset="0"/>
              </a:rPr>
              <a:t>f2 (Address of a “</a:t>
            </a:r>
            <a:r>
              <a:rPr lang="en-US" altLang="en-US" sz="1800" b="0" dirty="0">
                <a:latin typeface="Consolas" panose="020B0609020204030204" pitchFamily="49" charset="0"/>
              </a:rPr>
              <a:t>Foo</a:t>
            </a:r>
            <a:r>
              <a:rPr lang="en-US" altLang="en-US" sz="1600" b="0" dirty="0">
                <a:latin typeface="Arial" panose="020B0604020202020204" pitchFamily="34" charset="0"/>
              </a:rPr>
              <a:t>”)</a:t>
            </a:r>
          </a:p>
        </p:txBody>
      </p:sp>
      <p:sp>
        <p:nvSpPr>
          <p:cNvPr id="104458" name="Rectangle 18"/>
          <p:cNvSpPr>
            <a:spLocks noChangeArrowheads="1"/>
          </p:cNvSpPr>
          <p:nvPr/>
        </p:nvSpPr>
        <p:spPr bwMode="auto">
          <a:xfrm>
            <a:off x="4932363" y="4149725"/>
            <a:ext cx="2016125" cy="792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400" b="0" dirty="0">
              <a:latin typeface="Arial" panose="020B0604020202020204" pitchFamily="34" charset="0"/>
            </a:endParaRPr>
          </a:p>
        </p:txBody>
      </p:sp>
      <p:sp>
        <p:nvSpPr>
          <p:cNvPr id="104459" name="Text Box 19"/>
          <p:cNvSpPr txBox="1">
            <a:spLocks noChangeArrowheads="1"/>
          </p:cNvSpPr>
          <p:nvPr/>
        </p:nvSpPr>
        <p:spPr bwMode="auto">
          <a:xfrm>
            <a:off x="4932363" y="3789363"/>
            <a:ext cx="284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Arial" panose="020B0604020202020204" pitchFamily="34" charset="0"/>
              </a:rPr>
              <a:t>Object (Instance of a “</a:t>
            </a:r>
            <a:r>
              <a:rPr lang="en-US" altLang="en-US" sz="1800" b="0" dirty="0">
                <a:latin typeface="Consolas" panose="020B0609020204030204" pitchFamily="49" charset="0"/>
              </a:rPr>
              <a:t>Foo</a:t>
            </a:r>
            <a:r>
              <a:rPr lang="en-US" altLang="en-US" sz="1600" b="0" dirty="0">
                <a:latin typeface="Arial" panose="020B0604020202020204" pitchFamily="34" charset="0"/>
              </a:rPr>
              <a:t>”)</a:t>
            </a:r>
          </a:p>
        </p:txBody>
      </p:sp>
      <p:sp>
        <p:nvSpPr>
          <p:cNvPr id="104460" name="Rectangle 20"/>
          <p:cNvSpPr>
            <a:spLocks noChangeArrowheads="1"/>
          </p:cNvSpPr>
          <p:nvPr/>
        </p:nvSpPr>
        <p:spPr bwMode="auto">
          <a:xfrm>
            <a:off x="4932363" y="5518150"/>
            <a:ext cx="2016125" cy="792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400" b="0" dirty="0">
              <a:latin typeface="Arial" panose="020B0604020202020204" pitchFamily="34" charset="0"/>
            </a:endParaRPr>
          </a:p>
        </p:txBody>
      </p:sp>
      <p:sp>
        <p:nvSpPr>
          <p:cNvPr id="104461" name="Text Box 21"/>
          <p:cNvSpPr txBox="1">
            <a:spLocks noChangeArrowheads="1"/>
          </p:cNvSpPr>
          <p:nvPr/>
        </p:nvSpPr>
        <p:spPr bwMode="auto">
          <a:xfrm>
            <a:off x="4953000" y="5181600"/>
            <a:ext cx="284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Arial" panose="020B0604020202020204" pitchFamily="34" charset="0"/>
              </a:rPr>
              <a:t>Object (Instance of a “</a:t>
            </a:r>
            <a:r>
              <a:rPr lang="en-US" altLang="en-US" sz="1800" b="0" dirty="0">
                <a:latin typeface="Consolas" panose="020B0609020204030204" pitchFamily="49" charset="0"/>
              </a:rPr>
              <a:t>Foo</a:t>
            </a:r>
            <a:r>
              <a:rPr lang="en-US" altLang="en-US" sz="1600" b="0" dirty="0">
                <a:latin typeface="Arial" panose="020B0604020202020204" pitchFamily="34" charset="0"/>
              </a:rPr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342519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bldLvl="2"/>
      <p:bldP spid="104456" grpId="0"/>
      <p:bldP spid="104457" grpId="0"/>
      <p:bldP spid="104458" grpId="0" animBg="1"/>
      <p:bldP spid="104459" grpId="0"/>
      <p:bldP spid="104460" grpId="0" animBg="1"/>
      <p:bldP spid="10446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dirty="0" smtClean="0"/>
              <a:t>Automatic Garbage Collection Of </a:t>
            </a:r>
            <a:br>
              <a:rPr lang="en-CA" altLang="en-US" sz="3200" dirty="0" smtClean="0"/>
            </a:br>
            <a:r>
              <a:rPr lang="en-CA" altLang="en-US" sz="3200" dirty="0" smtClean="0"/>
              <a:t>Java References (2)</a:t>
            </a:r>
            <a:endParaRPr lang="en-US" altLang="en-US" sz="3200" dirty="0" smtClean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4300" indent="-114300">
              <a:tabLst>
                <a:tab pos="476250" algn="l"/>
              </a:tabLst>
            </a:pPr>
            <a:r>
              <a:rPr lang="en-CA" altLang="en-US" sz="2400" dirty="0" smtClean="0"/>
              <a:t>Dynamically allocated memory is automatically freed up when it is no longer referenced</a:t>
            </a:r>
            <a:r>
              <a:rPr lang="en-CA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CA" altLang="en-US" sz="2400" dirty="0" smtClean="0"/>
              <a:t>e.g.,</a:t>
            </a:r>
            <a:r>
              <a:rPr lang="en-CA" altLang="en-US" sz="2400" dirty="0" smtClean="0">
                <a:latin typeface="Times New Roman" panose="02020603050405020304" pitchFamily="18" charset="0"/>
              </a:rPr>
              <a:t> </a:t>
            </a:r>
          </a:p>
          <a:p>
            <a:pPr marL="234950" lvl="1" indent="0">
              <a:buNone/>
              <a:tabLst>
                <a:tab pos="476250" algn="l"/>
              </a:tabLst>
            </a:pPr>
            <a:r>
              <a:rPr lang="en-CA" altLang="en-US" sz="1800" dirty="0" smtClean="0">
                <a:latin typeface="Consolas" panose="020B0609020204030204" pitchFamily="49" charset="0"/>
              </a:rPr>
              <a:t>f2 = null;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114300" indent="-114300">
              <a:tabLst>
                <a:tab pos="476250" algn="l"/>
              </a:tabLst>
            </a:pPr>
            <a:endParaRPr lang="en-US" altLang="en-US" sz="3600" dirty="0" smtClean="0"/>
          </a:p>
        </p:txBody>
      </p:sp>
      <p:grpSp>
        <p:nvGrpSpPr>
          <p:cNvPr id="105476" name="Group 4"/>
          <p:cNvGrpSpPr>
            <a:grpSpLocks/>
          </p:cNvGrpSpPr>
          <p:nvPr/>
        </p:nvGrpSpPr>
        <p:grpSpPr bwMode="auto">
          <a:xfrm>
            <a:off x="827088" y="4221163"/>
            <a:ext cx="4103687" cy="576262"/>
            <a:chOff x="476" y="2341"/>
            <a:chExt cx="2585" cy="363"/>
          </a:xfrm>
        </p:grpSpPr>
        <p:sp>
          <p:nvSpPr>
            <p:cNvPr id="105489" name="Rectangle 5"/>
            <p:cNvSpPr>
              <a:spLocks noChangeArrowheads="1"/>
            </p:cNvSpPr>
            <p:nvPr/>
          </p:nvSpPr>
          <p:spPr bwMode="auto">
            <a:xfrm>
              <a:off x="476" y="2341"/>
              <a:ext cx="363" cy="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 dirty="0">
                <a:latin typeface="Arial" panose="020B0604020202020204" pitchFamily="34" charset="0"/>
              </a:endParaRPr>
            </a:p>
          </p:txBody>
        </p:sp>
        <p:grpSp>
          <p:nvGrpSpPr>
            <p:cNvPr id="105490" name="Group 6"/>
            <p:cNvGrpSpPr>
              <a:grpSpLocks/>
            </p:cNvGrpSpPr>
            <p:nvPr/>
          </p:nvGrpSpPr>
          <p:grpSpPr bwMode="auto">
            <a:xfrm>
              <a:off x="566" y="2432"/>
              <a:ext cx="2495" cy="181"/>
              <a:chOff x="566" y="2432"/>
              <a:chExt cx="2495" cy="181"/>
            </a:xfrm>
          </p:grpSpPr>
          <p:sp>
            <p:nvSpPr>
              <p:cNvPr id="105491" name="Line 7"/>
              <p:cNvSpPr>
                <a:spLocks noChangeShapeType="1"/>
              </p:cNvSpPr>
              <p:nvPr/>
            </p:nvSpPr>
            <p:spPr bwMode="auto">
              <a:xfrm>
                <a:off x="657" y="2522"/>
                <a:ext cx="24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105492" name="Oval 8"/>
              <p:cNvSpPr>
                <a:spLocks noChangeArrowheads="1"/>
              </p:cNvSpPr>
              <p:nvPr/>
            </p:nvSpPr>
            <p:spPr bwMode="auto">
              <a:xfrm>
                <a:off x="566" y="2432"/>
                <a:ext cx="182" cy="18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1400" b="0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05477" name="Text Box 9"/>
          <p:cNvSpPr txBox="1">
            <a:spLocks noChangeArrowheads="1"/>
          </p:cNvSpPr>
          <p:nvPr/>
        </p:nvSpPr>
        <p:spPr bwMode="auto">
          <a:xfrm>
            <a:off x="611188" y="3068638"/>
            <a:ext cx="143986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800" b="1" dirty="0">
                <a:solidFill>
                  <a:srgbClr val="FF0000"/>
                </a:solidFill>
                <a:latin typeface="Arial" panose="020B0604020202020204" pitchFamily="34" charset="0"/>
              </a:rPr>
              <a:t>References</a:t>
            </a:r>
            <a:endParaRPr lang="en-US" altLang="en-US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5478" name="Text Box 10"/>
          <p:cNvSpPr txBox="1">
            <a:spLocks noChangeArrowheads="1"/>
          </p:cNvSpPr>
          <p:nvPr/>
        </p:nvSpPr>
        <p:spPr bwMode="auto">
          <a:xfrm>
            <a:off x="4859338" y="3141663"/>
            <a:ext cx="237490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800" b="1" dirty="0">
                <a:solidFill>
                  <a:srgbClr val="FF0000"/>
                </a:solidFill>
                <a:latin typeface="Arial" panose="020B0604020202020204" pitchFamily="34" charset="0"/>
              </a:rPr>
              <a:t>Dynamic memory</a:t>
            </a:r>
            <a:endParaRPr lang="en-US" altLang="en-US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5479" name="Rectangle 11"/>
          <p:cNvSpPr>
            <a:spLocks noChangeArrowheads="1"/>
          </p:cNvSpPr>
          <p:nvPr/>
        </p:nvSpPr>
        <p:spPr bwMode="auto">
          <a:xfrm>
            <a:off x="827088" y="5589588"/>
            <a:ext cx="576262" cy="576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400" b="0" dirty="0">
              <a:latin typeface="Arial" panose="020B0604020202020204" pitchFamily="34" charset="0"/>
            </a:endParaRPr>
          </a:p>
        </p:txBody>
      </p:sp>
      <p:sp>
        <p:nvSpPr>
          <p:cNvPr id="105480" name="Text Box 12"/>
          <p:cNvSpPr txBox="1">
            <a:spLocks noChangeArrowheads="1"/>
          </p:cNvSpPr>
          <p:nvPr/>
        </p:nvSpPr>
        <p:spPr bwMode="auto">
          <a:xfrm>
            <a:off x="827088" y="3860800"/>
            <a:ext cx="576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Arial" panose="020B0604020202020204" pitchFamily="34" charset="0"/>
              </a:rPr>
              <a:t>f1</a:t>
            </a:r>
          </a:p>
        </p:txBody>
      </p:sp>
      <p:sp>
        <p:nvSpPr>
          <p:cNvPr id="105481" name="Text Box 13"/>
          <p:cNvSpPr txBox="1">
            <a:spLocks noChangeArrowheads="1"/>
          </p:cNvSpPr>
          <p:nvPr/>
        </p:nvSpPr>
        <p:spPr bwMode="auto">
          <a:xfrm>
            <a:off x="827088" y="5229225"/>
            <a:ext cx="576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Arial" panose="020B0604020202020204" pitchFamily="34" charset="0"/>
              </a:rPr>
              <a:t>f2</a:t>
            </a:r>
          </a:p>
        </p:txBody>
      </p:sp>
      <p:grpSp>
        <p:nvGrpSpPr>
          <p:cNvPr id="105482" name="Group 14"/>
          <p:cNvGrpSpPr>
            <a:grpSpLocks/>
          </p:cNvGrpSpPr>
          <p:nvPr/>
        </p:nvGrpSpPr>
        <p:grpSpPr bwMode="auto">
          <a:xfrm>
            <a:off x="4932363" y="3789363"/>
            <a:ext cx="2016125" cy="1152525"/>
            <a:chOff x="3107" y="2387"/>
            <a:chExt cx="1270" cy="726"/>
          </a:xfrm>
        </p:grpSpPr>
        <p:sp>
          <p:nvSpPr>
            <p:cNvPr id="105487" name="Rectangle 15"/>
            <p:cNvSpPr>
              <a:spLocks noChangeArrowheads="1"/>
            </p:cNvSpPr>
            <p:nvPr/>
          </p:nvSpPr>
          <p:spPr bwMode="auto">
            <a:xfrm>
              <a:off x="3107" y="2614"/>
              <a:ext cx="1270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 dirty="0">
                <a:latin typeface="Arial" panose="020B0604020202020204" pitchFamily="34" charset="0"/>
              </a:endParaRPr>
            </a:p>
          </p:txBody>
        </p:sp>
        <p:sp>
          <p:nvSpPr>
            <p:cNvPr id="105488" name="Text Box 16"/>
            <p:cNvSpPr txBox="1">
              <a:spLocks noChangeArrowheads="1"/>
            </p:cNvSpPr>
            <p:nvPr/>
          </p:nvSpPr>
          <p:spPr bwMode="auto">
            <a:xfrm>
              <a:off x="3107" y="2387"/>
              <a:ext cx="1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Arial" panose="020B0604020202020204" pitchFamily="34" charset="0"/>
                </a:rPr>
                <a:t>Object (A “</a:t>
              </a:r>
              <a:r>
                <a:rPr lang="en-US" altLang="en-US" sz="1800" b="0" dirty="0">
                  <a:latin typeface="Consolas" panose="020B0609020204030204" pitchFamily="49" charset="0"/>
                </a:rPr>
                <a:t>Foo</a:t>
              </a:r>
              <a:r>
                <a:rPr lang="en-US" altLang="en-US" sz="1600" b="0" dirty="0">
                  <a:latin typeface="Arial" panose="020B0604020202020204" pitchFamily="34" charset="0"/>
                </a:rPr>
                <a:t>”)</a:t>
              </a:r>
            </a:p>
          </p:txBody>
        </p:sp>
      </p:grpSp>
      <p:grpSp>
        <p:nvGrpSpPr>
          <p:cNvPr id="105483" name="Group 17"/>
          <p:cNvGrpSpPr>
            <a:grpSpLocks/>
          </p:cNvGrpSpPr>
          <p:nvPr/>
        </p:nvGrpSpPr>
        <p:grpSpPr bwMode="auto">
          <a:xfrm>
            <a:off x="4932363" y="5157788"/>
            <a:ext cx="2016125" cy="1152525"/>
            <a:chOff x="3107" y="2387"/>
            <a:chExt cx="1270" cy="726"/>
          </a:xfrm>
        </p:grpSpPr>
        <p:sp>
          <p:nvSpPr>
            <p:cNvPr id="105485" name="Rectangle 18"/>
            <p:cNvSpPr>
              <a:spLocks noChangeArrowheads="1"/>
            </p:cNvSpPr>
            <p:nvPr/>
          </p:nvSpPr>
          <p:spPr bwMode="auto">
            <a:xfrm>
              <a:off x="3107" y="2614"/>
              <a:ext cx="1270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 dirty="0">
                <a:latin typeface="Arial" panose="020B0604020202020204" pitchFamily="34" charset="0"/>
              </a:endParaRPr>
            </a:p>
          </p:txBody>
        </p:sp>
        <p:sp>
          <p:nvSpPr>
            <p:cNvPr id="105486" name="Text Box 19"/>
            <p:cNvSpPr txBox="1">
              <a:spLocks noChangeArrowheads="1"/>
            </p:cNvSpPr>
            <p:nvPr/>
          </p:nvSpPr>
          <p:spPr bwMode="auto">
            <a:xfrm>
              <a:off x="3107" y="2387"/>
              <a:ext cx="1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Arial" panose="020B0604020202020204" pitchFamily="34" charset="0"/>
                </a:rPr>
                <a:t>Object (A “</a:t>
              </a:r>
              <a:r>
                <a:rPr lang="en-US" altLang="en-US" sz="1800" b="0" dirty="0">
                  <a:latin typeface="Consolas" panose="020B0609020204030204" pitchFamily="49" charset="0"/>
                </a:rPr>
                <a:t>Foo</a:t>
              </a:r>
              <a:r>
                <a:rPr lang="en-US" altLang="en-US" sz="1600" b="0" dirty="0">
                  <a:latin typeface="Arial" panose="020B0604020202020204" pitchFamily="34" charset="0"/>
                </a:rPr>
                <a:t>”)</a:t>
              </a:r>
            </a:p>
          </p:txBody>
        </p:sp>
      </p:grpSp>
      <p:sp>
        <p:nvSpPr>
          <p:cNvPr id="105484" name="Text Box 20"/>
          <p:cNvSpPr txBox="1">
            <a:spLocks noChangeArrowheads="1"/>
          </p:cNvSpPr>
          <p:nvPr/>
        </p:nvSpPr>
        <p:spPr bwMode="auto">
          <a:xfrm>
            <a:off x="827088" y="5734050"/>
            <a:ext cx="649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b="0" dirty="0">
                <a:latin typeface="Consolas" panose="020B0609020204030204" pitchFamily="49" charset="0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379733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9" grpId="0" animBg="1"/>
      <p:bldP spid="105481" grpId="0"/>
      <p:bldP spid="1054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Automatic Garbage Collection Of </a:t>
            </a:r>
            <a:br>
              <a:rPr lang="en-CA" altLang="en-US" dirty="0"/>
            </a:br>
            <a:r>
              <a:rPr lang="en-CA" altLang="en-US" dirty="0"/>
              <a:t>Java References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/>
              <a:t>Dynamically allocated memory is automatically freed up when it is no longer referenced e.g., </a:t>
            </a:r>
            <a:endParaRPr lang="en-CA" altLang="en-US" dirty="0" smtClean="0"/>
          </a:p>
          <a:p>
            <a:pPr marL="225425" lvl="1" indent="0">
              <a:buNone/>
            </a:pPr>
            <a:r>
              <a:rPr lang="en-CA" altLang="en-US" dirty="0" smtClean="0">
                <a:latin typeface="Consolas" panose="020B0609020204030204" pitchFamily="49" charset="0"/>
              </a:rPr>
              <a:t>f2 </a:t>
            </a:r>
            <a:r>
              <a:rPr lang="en-CA" altLang="en-US" dirty="0">
                <a:latin typeface="Consolas" panose="020B0609020204030204" pitchFamily="49" charset="0"/>
              </a:rPr>
              <a:t>= null;</a:t>
            </a:r>
            <a:r>
              <a:rPr lang="en-CA" altLang="en-US" dirty="0"/>
              <a:t> </a:t>
            </a:r>
          </a:p>
          <a:p>
            <a:pPr lvl="1"/>
            <a:r>
              <a:rPr lang="en-CA" altLang="en-US" dirty="0" smtClean="0"/>
              <a:t>Recall </a:t>
            </a:r>
            <a:r>
              <a:rPr lang="en-CA" altLang="en-US" dirty="0"/>
              <a:t>that a </a:t>
            </a:r>
            <a:r>
              <a:rPr lang="en-CA" altLang="en-US" dirty="0">
                <a:latin typeface="Consolas" panose="020B0609020204030204" pitchFamily="49" charset="0"/>
              </a:rPr>
              <a:t>null</a:t>
            </a:r>
            <a:r>
              <a:rPr lang="en-CA" altLang="en-US" dirty="0"/>
              <a:t> reference means that the reference refers to nothing, it doesn’t contain an address).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611188" y="3068638"/>
            <a:ext cx="143986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800" b="1" dirty="0">
                <a:solidFill>
                  <a:srgbClr val="FF0000"/>
                </a:solidFill>
                <a:latin typeface="Arial" panose="020B0604020202020204" pitchFamily="34" charset="0"/>
              </a:rPr>
              <a:t>References</a:t>
            </a:r>
            <a:endParaRPr lang="en-US" altLang="en-US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859338" y="3141663"/>
            <a:ext cx="237490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800" b="1" dirty="0">
                <a:solidFill>
                  <a:srgbClr val="FF0000"/>
                </a:solidFill>
                <a:latin typeface="Arial" panose="020B0604020202020204" pitchFamily="34" charset="0"/>
              </a:rPr>
              <a:t>Dynamic memory</a:t>
            </a:r>
            <a:endParaRPr lang="en-US" altLang="en-US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4" descr="free fla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788" y="4719638"/>
            <a:ext cx="890587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827088" y="4221163"/>
            <a:ext cx="4103687" cy="576262"/>
            <a:chOff x="476" y="2341"/>
            <a:chExt cx="2585" cy="363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476" y="2341"/>
              <a:ext cx="363" cy="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 dirty="0">
                <a:latin typeface="Arial" panose="020B0604020202020204" pitchFamily="34" charset="0"/>
              </a:endParaRP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566" y="2432"/>
              <a:ext cx="2495" cy="181"/>
              <a:chOff x="566" y="2432"/>
              <a:chExt cx="2495" cy="181"/>
            </a:xfrm>
          </p:grpSpPr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657" y="2522"/>
                <a:ext cx="24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11" name="Oval 9"/>
              <p:cNvSpPr>
                <a:spLocks noChangeArrowheads="1"/>
              </p:cNvSpPr>
              <p:nvPr/>
            </p:nvSpPr>
            <p:spPr bwMode="auto">
              <a:xfrm>
                <a:off x="566" y="2432"/>
                <a:ext cx="182" cy="18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1400" b="0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827088" y="5589588"/>
            <a:ext cx="576262" cy="576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400" b="0" dirty="0">
              <a:latin typeface="Arial" panose="020B0604020202020204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827088" y="3860800"/>
            <a:ext cx="576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Arial" panose="020B0604020202020204" pitchFamily="34" charset="0"/>
              </a:rPr>
              <a:t>f1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827088" y="5229225"/>
            <a:ext cx="576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Arial" panose="020B0604020202020204" pitchFamily="34" charset="0"/>
              </a:rPr>
              <a:t>f2</a:t>
            </a:r>
          </a:p>
        </p:txBody>
      </p:sp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4932363" y="3789363"/>
            <a:ext cx="2016125" cy="1152525"/>
            <a:chOff x="3107" y="2387"/>
            <a:chExt cx="1270" cy="726"/>
          </a:xfrm>
        </p:grpSpPr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3107" y="2614"/>
              <a:ext cx="1270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 dirty="0">
                <a:latin typeface="Arial" panose="020B0604020202020204" pitchFamily="34" charset="0"/>
              </a:endParaRP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3107" y="2387"/>
              <a:ext cx="1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Arial" panose="020B0604020202020204" pitchFamily="34" charset="0"/>
                </a:rPr>
                <a:t>Object (A “</a:t>
              </a:r>
              <a:r>
                <a:rPr lang="en-US" altLang="en-US" sz="1800" b="0" dirty="0">
                  <a:latin typeface="Consolas" panose="020B0609020204030204" pitchFamily="49" charset="0"/>
                </a:rPr>
                <a:t>Foo</a:t>
              </a:r>
              <a:r>
                <a:rPr lang="en-US" altLang="en-US" sz="1600" b="0" dirty="0">
                  <a:latin typeface="Arial" panose="020B0604020202020204" pitchFamily="34" charset="0"/>
                </a:rPr>
                <a:t>”)</a:t>
              </a:r>
            </a:p>
          </p:txBody>
        </p:sp>
      </p:grpSp>
      <p:grpSp>
        <p:nvGrpSpPr>
          <p:cNvPr id="18" name="Group 18"/>
          <p:cNvGrpSpPr>
            <a:grpSpLocks/>
          </p:cNvGrpSpPr>
          <p:nvPr/>
        </p:nvGrpSpPr>
        <p:grpSpPr bwMode="auto">
          <a:xfrm>
            <a:off x="4932363" y="5157788"/>
            <a:ext cx="2016125" cy="1152525"/>
            <a:chOff x="3107" y="2387"/>
            <a:chExt cx="1270" cy="726"/>
          </a:xfrm>
        </p:grpSpPr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3107" y="2614"/>
              <a:ext cx="1270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 dirty="0">
                <a:latin typeface="Arial" panose="020B0604020202020204" pitchFamily="34" charset="0"/>
              </a:endParaRP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3107" y="2387"/>
              <a:ext cx="1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Arial" panose="020B0604020202020204" pitchFamily="34" charset="0"/>
                </a:rPr>
                <a:t>Object (A “</a:t>
              </a:r>
              <a:r>
                <a:rPr lang="en-US" altLang="en-US" sz="1800" b="0" dirty="0">
                  <a:latin typeface="Consolas" panose="020B0609020204030204" pitchFamily="49" charset="0"/>
                </a:rPr>
                <a:t>Foo</a:t>
              </a:r>
              <a:r>
                <a:rPr lang="en-US" altLang="en-US" sz="1600" b="0" dirty="0">
                  <a:latin typeface="Arial" panose="020B0604020202020204" pitchFamily="34" charset="0"/>
                </a:rPr>
                <a:t>”)</a:t>
              </a:r>
            </a:p>
          </p:txBody>
        </p:sp>
      </p:grp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827088" y="5734050"/>
            <a:ext cx="649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b="0" dirty="0">
                <a:latin typeface="Consolas" panose="020B0609020204030204" pitchFamily="49" charset="0"/>
              </a:rPr>
              <a:t>null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7924800" y="5350331"/>
            <a:ext cx="1350963" cy="1174294"/>
            <a:chOff x="7924800" y="5350331"/>
            <a:chExt cx="1350963" cy="1174294"/>
          </a:xfrm>
        </p:grpSpPr>
        <p:pic>
          <p:nvPicPr>
            <p:cNvPr id="23" name="Picture 23" descr="C:\Users\tamj\AppData\Local\Microsoft\Windows\Temporary Internet Files\Content.IE5\Z6TBLP53\MC900360035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1000" y="5553075"/>
              <a:ext cx="969963" cy="971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7924800" y="5350331"/>
              <a:ext cx="135096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Image copyright unknown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6727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Review: Previous Class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you have learned in your prerequisite class: some variables directly contain data: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num1 = 12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um2 = 3.5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'a'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CA" sz="2200" dirty="0" smtClean="0">
                <a:cs typeface="Consolas" panose="020B0609020204030204" pitchFamily="49" charset="0"/>
              </a:rPr>
              <a:t>What you may have learned your prerequisite class: some variables ‘refer’ to other variables.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list = []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ist = [1,2,3]</a:t>
            </a:r>
          </a:p>
          <a:p>
            <a:pPr lvl="1"/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61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Caution: Not All Languages Provide Automatic Garbage Collection!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1125" indent="-111125"/>
            <a:r>
              <a:rPr lang="en-US" altLang="en-US" dirty="0"/>
              <a:t>Some languages do not provide automatic garbage collection (e.g., C, C++, Pascal).</a:t>
            </a:r>
          </a:p>
          <a:p>
            <a:pPr marL="111125" indent="-111125"/>
            <a:r>
              <a:rPr lang="en-US" altLang="en-US" dirty="0"/>
              <a:t>In this case dynamically allocated memory must be manually freed up by the programmer.</a:t>
            </a:r>
          </a:p>
          <a:p>
            <a:pPr marL="111125" indent="-111125"/>
            <a:r>
              <a:rPr lang="en-US" altLang="en-US" b="1" dirty="0" smtClean="0"/>
              <a:t>New term</a:t>
            </a:r>
            <a:r>
              <a:rPr lang="en-US" altLang="en-US" dirty="0" smtClean="0"/>
              <a:t>: Memory </a:t>
            </a:r>
            <a:r>
              <a:rPr lang="en-US" altLang="en-US" dirty="0"/>
              <a:t>leak: memory that has been dynamically allocated (such as via the Java ‘</a:t>
            </a:r>
            <a:r>
              <a:rPr lang="en-US" altLang="en-US" dirty="0">
                <a:latin typeface="Consolas" panose="020B0609020204030204" pitchFamily="49" charset="0"/>
              </a:rPr>
              <a:t>new</a:t>
            </a:r>
            <a:r>
              <a:rPr lang="en-US" altLang="en-US" dirty="0"/>
              <a:t>’ keyword’) but has not been freed up after it’s no longer needed.</a:t>
            </a:r>
          </a:p>
          <a:p>
            <a:pPr lvl="1"/>
            <a:r>
              <a:rPr lang="en-US" altLang="en-US" dirty="0"/>
              <a:t>Memory leaks are a sign of poor programming style and can result in significant </a:t>
            </a:r>
            <a:r>
              <a:rPr lang="en-US" altLang="en-US" dirty="0" smtClean="0"/>
              <a:t>slowdowns.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198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Methods Of Parameter Passing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dirty="0" smtClean="0"/>
              <a:t>New term</a:t>
            </a:r>
            <a:r>
              <a:rPr lang="en-US" altLang="en-US" dirty="0" smtClean="0"/>
              <a:t>: Pass by value</a:t>
            </a:r>
          </a:p>
          <a:p>
            <a:pPr lvl="1"/>
            <a:r>
              <a:rPr lang="en-US" altLang="en-US" dirty="0" smtClean="0"/>
              <a:t>The data stored (the “</a:t>
            </a:r>
            <a:r>
              <a:rPr lang="en-US" altLang="en-US" i="1" dirty="0" smtClean="0"/>
              <a:t>value</a:t>
            </a:r>
            <a:r>
              <a:rPr lang="en-US" altLang="en-US" dirty="0" smtClean="0"/>
              <a:t>” stored) in the parameter is copied</a:t>
            </a:r>
          </a:p>
          <a:p>
            <a:r>
              <a:rPr lang="en-US" altLang="en-US" b="1" dirty="0" smtClean="0"/>
              <a:t>New term</a:t>
            </a:r>
            <a:r>
              <a:rPr lang="en-US" altLang="en-US" dirty="0" smtClean="0"/>
              <a:t>: Pass by reference</a:t>
            </a:r>
          </a:p>
          <a:p>
            <a:pPr lvl="1"/>
            <a:r>
              <a:rPr lang="en-US" altLang="en-US" dirty="0" smtClean="0"/>
              <a:t>Pass the address of the parameter</a:t>
            </a:r>
          </a:p>
          <a:p>
            <a:pPr lvl="1"/>
            <a:r>
              <a:rPr lang="en-US" altLang="en-US" dirty="0" smtClean="0"/>
              <a:t>This allows references to the parameter inside the method (the method has a “</a:t>
            </a:r>
            <a:r>
              <a:rPr lang="en-US" altLang="en-US" i="1" dirty="0" smtClean="0"/>
              <a:t>reference</a:t>
            </a:r>
            <a:r>
              <a:rPr lang="en-US" altLang="en-US" dirty="0" smtClean="0"/>
              <a:t>” to the original parameter).</a:t>
            </a:r>
          </a:p>
        </p:txBody>
      </p:sp>
    </p:spTree>
    <p:extLst>
      <p:ext uri="{BB962C8B-B14F-4D97-AF65-F5344CB8AC3E}">
        <p14:creationId xmlns:p14="http://schemas.microsoft.com/office/powerpoint/2010/main" val="812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Passing Parameters As Value Parameters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1246188" y="2133600"/>
            <a:ext cx="1519237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6000" tIns="0" rIns="36000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CA" altLang="en-US" sz="2000" b="0" dirty="0">
                <a:latin typeface="Arial" panose="020B0604020202020204" pitchFamily="34" charset="0"/>
              </a:rPr>
              <a:t>method (p1);</a:t>
            </a:r>
          </a:p>
        </p:txBody>
      </p:sp>
      <p:sp>
        <p:nvSpPr>
          <p:cNvPr id="278532" name="Oval 4"/>
          <p:cNvSpPr>
            <a:spLocks noChangeArrowheads="1"/>
          </p:cNvSpPr>
          <p:nvPr/>
        </p:nvSpPr>
        <p:spPr bwMode="auto">
          <a:xfrm>
            <a:off x="2192338" y="1976438"/>
            <a:ext cx="3810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 dirty="0">
              <a:latin typeface="Arial" panose="020B0604020202020204" pitchFamily="34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39800" y="3581400"/>
            <a:ext cx="3814763" cy="1431925"/>
            <a:chOff x="1008" y="2248"/>
            <a:chExt cx="2403" cy="902"/>
          </a:xfrm>
        </p:grpSpPr>
        <p:sp>
          <p:nvSpPr>
            <p:cNvPr id="22536" name="Rectangle 6"/>
            <p:cNvSpPr>
              <a:spLocks noChangeArrowheads="1"/>
            </p:cNvSpPr>
            <p:nvPr/>
          </p:nvSpPr>
          <p:spPr bwMode="auto">
            <a:xfrm>
              <a:off x="1008" y="2376"/>
              <a:ext cx="2403" cy="77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36000" tIns="0" rIns="36000" bIns="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b="0" dirty="0">
                  <a:latin typeface="Arial" panose="020B0604020202020204" pitchFamily="34" charset="0"/>
                </a:rPr>
                <a:t>method (&lt;parameter type&gt; &lt;p1&gt;)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b="0" dirty="0">
                  <a:latin typeface="Arial" panose="020B0604020202020204" pitchFamily="34" charset="0"/>
                </a:rPr>
                <a:t>{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b="0" dirty="0">
                  <a:latin typeface="Arial" panose="020B0604020202020204" pitchFamily="34" charset="0"/>
                </a:rPr>
                <a:t>}</a:t>
              </a:r>
            </a:p>
          </p:txBody>
        </p:sp>
        <p:sp>
          <p:nvSpPr>
            <p:cNvPr id="22537" name="Oval 7"/>
            <p:cNvSpPr>
              <a:spLocks noChangeArrowheads="1"/>
            </p:cNvSpPr>
            <p:nvPr/>
          </p:nvSpPr>
          <p:spPr bwMode="auto">
            <a:xfrm>
              <a:off x="3008" y="2248"/>
              <a:ext cx="240" cy="432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 dirty="0">
                <a:latin typeface="Arial" panose="020B0604020202020204" pitchFamily="34" charset="0"/>
              </a:endParaRPr>
            </a:p>
          </p:txBody>
        </p:sp>
      </p:grpSp>
      <p:sp>
        <p:nvSpPr>
          <p:cNvPr id="278536" name="Line 8"/>
          <p:cNvSpPr>
            <a:spLocks noChangeShapeType="1"/>
          </p:cNvSpPr>
          <p:nvPr/>
        </p:nvSpPr>
        <p:spPr bwMode="auto">
          <a:xfrm>
            <a:off x="2509838" y="2509838"/>
            <a:ext cx="1635125" cy="1139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sp>
        <p:nvSpPr>
          <p:cNvPr id="278537" name="Text Box 9"/>
          <p:cNvSpPr txBox="1">
            <a:spLocks noChangeArrowheads="1"/>
          </p:cNvSpPr>
          <p:nvPr/>
        </p:nvSpPr>
        <p:spPr bwMode="auto">
          <a:xfrm>
            <a:off x="1768475" y="2946400"/>
            <a:ext cx="13684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Arial" panose="020B0604020202020204" pitchFamily="34" charset="0"/>
              </a:rPr>
              <a:t>Pass a copy of the data</a:t>
            </a:r>
          </a:p>
        </p:txBody>
      </p:sp>
    </p:spTree>
    <p:extLst>
      <p:ext uri="{BB962C8B-B14F-4D97-AF65-F5344CB8AC3E}">
        <p14:creationId xmlns:p14="http://schemas.microsoft.com/office/powerpoint/2010/main" val="54796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animBg="1"/>
      <p:bldP spid="278532" grpId="0" animBg="1"/>
      <p:bldP spid="278536" grpId="0" animBg="1"/>
      <p:bldP spid="27853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Passing Parameters As Reference Parameters</a:t>
            </a:r>
          </a:p>
        </p:txBody>
      </p:sp>
      <p:sp>
        <p:nvSpPr>
          <p:cNvPr id="361475" name="Rectangle 3"/>
          <p:cNvSpPr>
            <a:spLocks noChangeArrowheads="1"/>
          </p:cNvSpPr>
          <p:nvPr/>
        </p:nvSpPr>
        <p:spPr bwMode="auto">
          <a:xfrm>
            <a:off x="1246188" y="2133600"/>
            <a:ext cx="1519237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6000" tIns="0" rIns="36000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CA" altLang="en-US" sz="2000" b="0" dirty="0">
                <a:latin typeface="Arial" panose="020B0604020202020204" pitchFamily="34" charset="0"/>
              </a:rPr>
              <a:t>method (p1);</a:t>
            </a:r>
          </a:p>
        </p:txBody>
      </p:sp>
      <p:sp>
        <p:nvSpPr>
          <p:cNvPr id="361476" name="Oval 4"/>
          <p:cNvSpPr>
            <a:spLocks noChangeArrowheads="1"/>
          </p:cNvSpPr>
          <p:nvPr/>
        </p:nvSpPr>
        <p:spPr bwMode="auto">
          <a:xfrm>
            <a:off x="2192338" y="1976438"/>
            <a:ext cx="3810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 dirty="0">
              <a:latin typeface="Arial" panose="020B0604020202020204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39800" y="3581400"/>
            <a:ext cx="3814763" cy="1431925"/>
            <a:chOff x="1008" y="2248"/>
            <a:chExt cx="2403" cy="902"/>
          </a:xfrm>
        </p:grpSpPr>
        <p:sp>
          <p:nvSpPr>
            <p:cNvPr id="23561" name="Rectangle 6"/>
            <p:cNvSpPr>
              <a:spLocks noChangeArrowheads="1"/>
            </p:cNvSpPr>
            <p:nvPr/>
          </p:nvSpPr>
          <p:spPr bwMode="auto">
            <a:xfrm>
              <a:off x="1008" y="2376"/>
              <a:ext cx="2403" cy="77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36000" tIns="0" rIns="36000" bIns="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b="0" dirty="0">
                  <a:latin typeface="Arial" panose="020B0604020202020204" pitchFamily="34" charset="0"/>
                </a:rPr>
                <a:t>method (&lt;parameter type&gt; &lt;p1&gt;)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b="0" dirty="0">
                  <a:latin typeface="Arial" panose="020B0604020202020204" pitchFamily="34" charset="0"/>
                </a:rPr>
                <a:t>{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b="0" dirty="0">
                  <a:latin typeface="Arial" panose="020B0604020202020204" pitchFamily="34" charset="0"/>
                </a:rPr>
                <a:t>}</a:t>
              </a:r>
            </a:p>
          </p:txBody>
        </p:sp>
        <p:sp>
          <p:nvSpPr>
            <p:cNvPr id="23562" name="Oval 7"/>
            <p:cNvSpPr>
              <a:spLocks noChangeArrowheads="1"/>
            </p:cNvSpPr>
            <p:nvPr/>
          </p:nvSpPr>
          <p:spPr bwMode="auto">
            <a:xfrm>
              <a:off x="3008" y="2248"/>
              <a:ext cx="240" cy="432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509838" y="2116138"/>
            <a:ext cx="4016374" cy="1533526"/>
            <a:chOff x="1581" y="1333"/>
            <a:chExt cx="2530" cy="966"/>
          </a:xfrm>
        </p:grpSpPr>
        <p:sp>
          <p:nvSpPr>
            <p:cNvPr id="23559" name="Line 8"/>
            <p:cNvSpPr>
              <a:spLocks noChangeShapeType="1"/>
            </p:cNvSpPr>
            <p:nvPr/>
          </p:nvSpPr>
          <p:spPr bwMode="auto">
            <a:xfrm>
              <a:off x="1581" y="1581"/>
              <a:ext cx="1030" cy="7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23560" name="Text Box 9"/>
            <p:cNvSpPr txBox="1">
              <a:spLocks noChangeArrowheads="1"/>
            </p:cNvSpPr>
            <p:nvPr/>
          </p:nvSpPr>
          <p:spPr bwMode="auto">
            <a:xfrm>
              <a:off x="2217" y="1333"/>
              <a:ext cx="1894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0" dirty="0">
                  <a:latin typeface="Arial" panose="020B0604020202020204" pitchFamily="34" charset="0"/>
                </a:rPr>
                <a:t>Pass the address of the parameter (</a:t>
              </a:r>
              <a:r>
                <a:rPr lang="en-US" altLang="en-US" sz="1800" b="0" i="1" dirty="0">
                  <a:latin typeface="Arial" panose="020B0604020202020204" pitchFamily="34" charset="0"/>
                </a:rPr>
                <a:t>refer</a:t>
              </a:r>
              <a:r>
                <a:rPr lang="en-US" altLang="en-US" sz="1800" b="0" dirty="0">
                  <a:latin typeface="Arial" panose="020B0604020202020204" pitchFamily="34" charset="0"/>
                </a:rPr>
                <a:t> to the </a:t>
              </a:r>
              <a:r>
                <a:rPr lang="en-US" altLang="en-US" sz="1800" b="0" dirty="0" smtClean="0">
                  <a:latin typeface="Arial" panose="020B0604020202020204" pitchFamily="34" charset="0"/>
                </a:rPr>
                <a:t>original parameter </a:t>
              </a:r>
              <a:r>
                <a:rPr lang="en-US" altLang="en-US" sz="1800" b="0" dirty="0">
                  <a:latin typeface="Arial" panose="020B0604020202020204" pitchFamily="34" charset="0"/>
                </a:rPr>
                <a:t>in the method)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579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animBg="1"/>
      <p:bldP spid="36147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Which Parameter Passing Mechanism Is Used?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Passed by value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dirty="0" smtClean="0"/>
              <a:t>All ‘simple’ built in types:</a:t>
            </a:r>
          </a:p>
          <a:p>
            <a:pPr lvl="1"/>
            <a:r>
              <a:rPr lang="en-US" altLang="en-US" dirty="0" smtClean="0"/>
              <a:t>Integers (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byte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short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long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Floating point (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Character (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Boolean (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dirty="0" smtClean="0"/>
              <a:t>)</a:t>
            </a:r>
          </a:p>
        </p:txBody>
      </p:sp>
      <p:sp>
        <p:nvSpPr>
          <p:cNvPr id="24581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en-US" dirty="0" smtClean="0"/>
              <a:t>Pass by reference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altLang="en-US" dirty="0" smtClean="0"/>
              <a:t>Objects</a:t>
            </a:r>
          </a:p>
          <a:p>
            <a:r>
              <a:rPr lang="en-US" altLang="en-US" dirty="0" smtClean="0"/>
              <a:t>Arrays</a:t>
            </a:r>
          </a:p>
          <a:p>
            <a:r>
              <a:rPr lang="en-US" altLang="en-US" dirty="0" smtClean="0"/>
              <a:t>(That is, anything that consists of a reference and the item referenced).</a:t>
            </a:r>
          </a:p>
        </p:txBody>
      </p:sp>
    </p:spTree>
    <p:extLst>
      <p:ext uri="{BB962C8B-B14F-4D97-AF65-F5344CB8AC3E}">
        <p14:creationId xmlns:p14="http://schemas.microsoft.com/office/powerpoint/2010/main" val="107322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Parameter Passing Example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folder containing the complete example </a:t>
            </a:r>
            <a:r>
              <a:rPr lang="en-US" altLang="en-US" dirty="0" smtClean="0"/>
              <a:t>:</a:t>
            </a:r>
            <a:r>
              <a:rPr lang="en-US" altLang="en-US" dirty="0"/>
              <a:t> </a:t>
            </a:r>
            <a:r>
              <a:rPr lang="en-US" altLang="en-US" dirty="0">
                <a:latin typeface="Consolas" panose="020B0609020204030204" pitchFamily="49" charset="0"/>
              </a:rPr>
              <a:t>7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parameters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108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Person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int age;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String name;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Person()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age = -1;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name = "none";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int getAge()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return(age);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String getName()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return(name);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70479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r>
              <a:rPr lang="en-US" dirty="0" smtClean="0">
                <a:latin typeface="+mn-lt"/>
                <a:cs typeface="Consolas" panose="020B0609020204030204" pitchFamily="49" charset="0"/>
              </a:rPr>
              <a:t> (2)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void setAge(int anAge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age = anAge;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setName(String aName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name = aName;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Arial" charset="0"/>
              <a:buChar char="•"/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3199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ParameterExample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ParameterExample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modify(Person aPerson, int aNum)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aPerson.setName("Eric Cartman");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aPerson.setAge(10);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aNum = 888;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System.out.println("Person inside modify()");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System.out.println(aPerson.getName() + " " +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aPerson.getAge());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System.out.println("Number inside modify()");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System.out.println(aNum);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181100" y="2456823"/>
            <a:ext cx="5016500" cy="1117600"/>
          </a:xfrm>
          <a:custGeom>
            <a:avLst/>
            <a:gdLst>
              <a:gd name="connsiteX0" fmla="*/ 4635500 w 5016597"/>
              <a:gd name="connsiteY0" fmla="*/ 215900 h 1117600"/>
              <a:gd name="connsiteX1" fmla="*/ 4457700 w 5016597"/>
              <a:gd name="connsiteY1" fmla="*/ 114300 h 1117600"/>
              <a:gd name="connsiteX2" fmla="*/ 4356100 w 5016597"/>
              <a:gd name="connsiteY2" fmla="*/ 101600 h 1117600"/>
              <a:gd name="connsiteX3" fmla="*/ 4305300 w 5016597"/>
              <a:gd name="connsiteY3" fmla="*/ 88900 h 1117600"/>
              <a:gd name="connsiteX4" fmla="*/ 4203700 w 5016597"/>
              <a:gd name="connsiteY4" fmla="*/ 76200 h 1117600"/>
              <a:gd name="connsiteX5" fmla="*/ 3340100 w 5016597"/>
              <a:gd name="connsiteY5" fmla="*/ 50800 h 1117600"/>
              <a:gd name="connsiteX6" fmla="*/ 3175000 w 5016597"/>
              <a:gd name="connsiteY6" fmla="*/ 25400 h 1117600"/>
              <a:gd name="connsiteX7" fmla="*/ 3022600 w 5016597"/>
              <a:gd name="connsiteY7" fmla="*/ 12700 h 1117600"/>
              <a:gd name="connsiteX8" fmla="*/ 2895600 w 5016597"/>
              <a:gd name="connsiteY8" fmla="*/ 0 h 1117600"/>
              <a:gd name="connsiteX9" fmla="*/ 1130300 w 5016597"/>
              <a:gd name="connsiteY9" fmla="*/ 12700 h 1117600"/>
              <a:gd name="connsiteX10" fmla="*/ 1054100 w 5016597"/>
              <a:gd name="connsiteY10" fmla="*/ 25400 h 1117600"/>
              <a:gd name="connsiteX11" fmla="*/ 901700 w 5016597"/>
              <a:gd name="connsiteY11" fmla="*/ 38100 h 1117600"/>
              <a:gd name="connsiteX12" fmla="*/ 762000 w 5016597"/>
              <a:gd name="connsiteY12" fmla="*/ 63500 h 1117600"/>
              <a:gd name="connsiteX13" fmla="*/ 660400 w 5016597"/>
              <a:gd name="connsiteY13" fmla="*/ 88900 h 1117600"/>
              <a:gd name="connsiteX14" fmla="*/ 596900 w 5016597"/>
              <a:gd name="connsiteY14" fmla="*/ 114300 h 1117600"/>
              <a:gd name="connsiteX15" fmla="*/ 381000 w 5016597"/>
              <a:gd name="connsiteY15" fmla="*/ 139700 h 1117600"/>
              <a:gd name="connsiteX16" fmla="*/ 342900 w 5016597"/>
              <a:gd name="connsiteY16" fmla="*/ 152400 h 1117600"/>
              <a:gd name="connsiteX17" fmla="*/ 266700 w 5016597"/>
              <a:gd name="connsiteY17" fmla="*/ 165100 h 1117600"/>
              <a:gd name="connsiteX18" fmla="*/ 215900 w 5016597"/>
              <a:gd name="connsiteY18" fmla="*/ 190500 h 1117600"/>
              <a:gd name="connsiteX19" fmla="*/ 165100 w 5016597"/>
              <a:gd name="connsiteY19" fmla="*/ 203200 h 1117600"/>
              <a:gd name="connsiteX20" fmla="*/ 127000 w 5016597"/>
              <a:gd name="connsiteY20" fmla="*/ 241300 h 1117600"/>
              <a:gd name="connsiteX21" fmla="*/ 88900 w 5016597"/>
              <a:gd name="connsiteY21" fmla="*/ 266700 h 1117600"/>
              <a:gd name="connsiteX22" fmla="*/ 63500 w 5016597"/>
              <a:gd name="connsiteY22" fmla="*/ 342900 h 1117600"/>
              <a:gd name="connsiteX23" fmla="*/ 25400 w 5016597"/>
              <a:gd name="connsiteY23" fmla="*/ 419100 h 1117600"/>
              <a:gd name="connsiteX24" fmla="*/ 0 w 5016597"/>
              <a:gd name="connsiteY24" fmla="*/ 457200 h 1117600"/>
              <a:gd name="connsiteX25" fmla="*/ 12700 w 5016597"/>
              <a:gd name="connsiteY25" fmla="*/ 622300 h 1117600"/>
              <a:gd name="connsiteX26" fmla="*/ 63500 w 5016597"/>
              <a:gd name="connsiteY26" fmla="*/ 749300 h 1117600"/>
              <a:gd name="connsiteX27" fmla="*/ 101600 w 5016597"/>
              <a:gd name="connsiteY27" fmla="*/ 825500 h 1117600"/>
              <a:gd name="connsiteX28" fmla="*/ 152400 w 5016597"/>
              <a:gd name="connsiteY28" fmla="*/ 863600 h 1117600"/>
              <a:gd name="connsiteX29" fmla="*/ 228600 w 5016597"/>
              <a:gd name="connsiteY29" fmla="*/ 927100 h 1117600"/>
              <a:gd name="connsiteX30" fmla="*/ 381000 w 5016597"/>
              <a:gd name="connsiteY30" fmla="*/ 965200 h 1117600"/>
              <a:gd name="connsiteX31" fmla="*/ 431800 w 5016597"/>
              <a:gd name="connsiteY31" fmla="*/ 977900 h 1117600"/>
              <a:gd name="connsiteX32" fmla="*/ 482600 w 5016597"/>
              <a:gd name="connsiteY32" fmla="*/ 1003300 h 1117600"/>
              <a:gd name="connsiteX33" fmla="*/ 558800 w 5016597"/>
              <a:gd name="connsiteY33" fmla="*/ 1054100 h 1117600"/>
              <a:gd name="connsiteX34" fmla="*/ 850900 w 5016597"/>
              <a:gd name="connsiteY34" fmla="*/ 1079500 h 1117600"/>
              <a:gd name="connsiteX35" fmla="*/ 889000 w 5016597"/>
              <a:gd name="connsiteY35" fmla="*/ 1092200 h 1117600"/>
              <a:gd name="connsiteX36" fmla="*/ 1879600 w 5016597"/>
              <a:gd name="connsiteY36" fmla="*/ 1117600 h 1117600"/>
              <a:gd name="connsiteX37" fmla="*/ 3454400 w 5016597"/>
              <a:gd name="connsiteY37" fmla="*/ 1104900 h 1117600"/>
              <a:gd name="connsiteX38" fmla="*/ 3619500 w 5016597"/>
              <a:gd name="connsiteY38" fmla="*/ 1079500 h 1117600"/>
              <a:gd name="connsiteX39" fmla="*/ 3721100 w 5016597"/>
              <a:gd name="connsiteY39" fmla="*/ 1066800 h 1117600"/>
              <a:gd name="connsiteX40" fmla="*/ 3987800 w 5016597"/>
              <a:gd name="connsiteY40" fmla="*/ 1054100 h 1117600"/>
              <a:gd name="connsiteX41" fmla="*/ 4102100 w 5016597"/>
              <a:gd name="connsiteY41" fmla="*/ 1016000 h 1117600"/>
              <a:gd name="connsiteX42" fmla="*/ 4178300 w 5016597"/>
              <a:gd name="connsiteY42" fmla="*/ 990600 h 1117600"/>
              <a:gd name="connsiteX43" fmla="*/ 4254500 w 5016597"/>
              <a:gd name="connsiteY43" fmla="*/ 952500 h 1117600"/>
              <a:gd name="connsiteX44" fmla="*/ 4292600 w 5016597"/>
              <a:gd name="connsiteY44" fmla="*/ 927100 h 1117600"/>
              <a:gd name="connsiteX45" fmla="*/ 4318000 w 5016597"/>
              <a:gd name="connsiteY45" fmla="*/ 889000 h 1117600"/>
              <a:gd name="connsiteX46" fmla="*/ 4356100 w 5016597"/>
              <a:gd name="connsiteY46" fmla="*/ 863600 h 1117600"/>
              <a:gd name="connsiteX47" fmla="*/ 4368800 w 5016597"/>
              <a:gd name="connsiteY47" fmla="*/ 825500 h 1117600"/>
              <a:gd name="connsiteX48" fmla="*/ 4394200 w 5016597"/>
              <a:gd name="connsiteY48" fmla="*/ 787400 h 1117600"/>
              <a:gd name="connsiteX49" fmla="*/ 4445000 w 5016597"/>
              <a:gd name="connsiteY49" fmla="*/ 698500 h 1117600"/>
              <a:gd name="connsiteX50" fmla="*/ 4483100 w 5016597"/>
              <a:gd name="connsiteY50" fmla="*/ 673100 h 1117600"/>
              <a:gd name="connsiteX51" fmla="*/ 4572000 w 5016597"/>
              <a:gd name="connsiteY51" fmla="*/ 622300 h 1117600"/>
              <a:gd name="connsiteX52" fmla="*/ 4635500 w 5016597"/>
              <a:gd name="connsiteY52" fmla="*/ 609600 h 1117600"/>
              <a:gd name="connsiteX53" fmla="*/ 4711700 w 5016597"/>
              <a:gd name="connsiteY53" fmla="*/ 584200 h 1117600"/>
              <a:gd name="connsiteX54" fmla="*/ 4800600 w 5016597"/>
              <a:gd name="connsiteY54" fmla="*/ 558800 h 1117600"/>
              <a:gd name="connsiteX55" fmla="*/ 4876800 w 5016597"/>
              <a:gd name="connsiteY55" fmla="*/ 533400 h 1117600"/>
              <a:gd name="connsiteX56" fmla="*/ 4953000 w 5016597"/>
              <a:gd name="connsiteY56" fmla="*/ 520700 h 1117600"/>
              <a:gd name="connsiteX57" fmla="*/ 5003800 w 5016597"/>
              <a:gd name="connsiteY57" fmla="*/ 469900 h 1117600"/>
              <a:gd name="connsiteX58" fmla="*/ 5003800 w 5016597"/>
              <a:gd name="connsiteY58" fmla="*/ 393700 h 1117600"/>
              <a:gd name="connsiteX59" fmla="*/ 4978400 w 5016597"/>
              <a:gd name="connsiteY59" fmla="*/ 355600 h 1117600"/>
              <a:gd name="connsiteX60" fmla="*/ 4940300 w 5016597"/>
              <a:gd name="connsiteY60" fmla="*/ 342900 h 1117600"/>
              <a:gd name="connsiteX61" fmla="*/ 4914900 w 5016597"/>
              <a:gd name="connsiteY61" fmla="*/ 304800 h 1117600"/>
              <a:gd name="connsiteX62" fmla="*/ 4800600 w 5016597"/>
              <a:gd name="connsiteY62" fmla="*/ 215900 h 1117600"/>
              <a:gd name="connsiteX63" fmla="*/ 4724400 w 5016597"/>
              <a:gd name="connsiteY63" fmla="*/ 190500 h 1117600"/>
              <a:gd name="connsiteX64" fmla="*/ 4584700 w 5016597"/>
              <a:gd name="connsiteY64" fmla="*/ 190500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5016597" h="1117600">
                <a:moveTo>
                  <a:pt x="4635500" y="215900"/>
                </a:moveTo>
                <a:cubicBezTo>
                  <a:pt x="4566310" y="160548"/>
                  <a:pt x="4555444" y="143048"/>
                  <a:pt x="4457700" y="114300"/>
                </a:cubicBezTo>
                <a:cubicBezTo>
                  <a:pt x="4424957" y="104670"/>
                  <a:pt x="4389766" y="107211"/>
                  <a:pt x="4356100" y="101600"/>
                </a:cubicBezTo>
                <a:cubicBezTo>
                  <a:pt x="4338883" y="98731"/>
                  <a:pt x="4322517" y="91769"/>
                  <a:pt x="4305300" y="88900"/>
                </a:cubicBezTo>
                <a:cubicBezTo>
                  <a:pt x="4271634" y="83289"/>
                  <a:pt x="4237567" y="80433"/>
                  <a:pt x="4203700" y="76200"/>
                </a:cubicBezTo>
                <a:cubicBezTo>
                  <a:pt x="3902921" y="-24060"/>
                  <a:pt x="4211924" y="74686"/>
                  <a:pt x="3340100" y="50800"/>
                </a:cubicBezTo>
                <a:cubicBezTo>
                  <a:pt x="3210219" y="47242"/>
                  <a:pt x="3276307" y="37318"/>
                  <a:pt x="3175000" y="25400"/>
                </a:cubicBezTo>
                <a:cubicBezTo>
                  <a:pt x="3124373" y="19444"/>
                  <a:pt x="3073367" y="17315"/>
                  <a:pt x="3022600" y="12700"/>
                </a:cubicBezTo>
                <a:lnTo>
                  <a:pt x="2895600" y="0"/>
                </a:lnTo>
                <a:lnTo>
                  <a:pt x="1130300" y="12700"/>
                </a:lnTo>
                <a:cubicBezTo>
                  <a:pt x="1104552" y="13055"/>
                  <a:pt x="1079693" y="22556"/>
                  <a:pt x="1054100" y="25400"/>
                </a:cubicBezTo>
                <a:cubicBezTo>
                  <a:pt x="1003436" y="31029"/>
                  <a:pt x="952364" y="32471"/>
                  <a:pt x="901700" y="38100"/>
                </a:cubicBezTo>
                <a:cubicBezTo>
                  <a:pt x="876696" y="40878"/>
                  <a:pt x="789985" y="57042"/>
                  <a:pt x="762000" y="63500"/>
                </a:cubicBezTo>
                <a:cubicBezTo>
                  <a:pt x="727985" y="71350"/>
                  <a:pt x="692812" y="75935"/>
                  <a:pt x="660400" y="88900"/>
                </a:cubicBezTo>
                <a:cubicBezTo>
                  <a:pt x="639233" y="97367"/>
                  <a:pt x="619113" y="109174"/>
                  <a:pt x="596900" y="114300"/>
                </a:cubicBezTo>
                <a:cubicBezTo>
                  <a:pt x="580692" y="118040"/>
                  <a:pt x="390587" y="138635"/>
                  <a:pt x="381000" y="139700"/>
                </a:cubicBezTo>
                <a:cubicBezTo>
                  <a:pt x="368300" y="143933"/>
                  <a:pt x="355968" y="149496"/>
                  <a:pt x="342900" y="152400"/>
                </a:cubicBezTo>
                <a:cubicBezTo>
                  <a:pt x="317763" y="157986"/>
                  <a:pt x="291364" y="157701"/>
                  <a:pt x="266700" y="165100"/>
                </a:cubicBezTo>
                <a:cubicBezTo>
                  <a:pt x="248566" y="170540"/>
                  <a:pt x="233627" y="183853"/>
                  <a:pt x="215900" y="190500"/>
                </a:cubicBezTo>
                <a:cubicBezTo>
                  <a:pt x="199557" y="196629"/>
                  <a:pt x="182033" y="198967"/>
                  <a:pt x="165100" y="203200"/>
                </a:cubicBezTo>
                <a:cubicBezTo>
                  <a:pt x="152400" y="215900"/>
                  <a:pt x="140798" y="229802"/>
                  <a:pt x="127000" y="241300"/>
                </a:cubicBezTo>
                <a:cubicBezTo>
                  <a:pt x="115274" y="251071"/>
                  <a:pt x="96990" y="253757"/>
                  <a:pt x="88900" y="266700"/>
                </a:cubicBezTo>
                <a:cubicBezTo>
                  <a:pt x="74710" y="289404"/>
                  <a:pt x="78352" y="320623"/>
                  <a:pt x="63500" y="342900"/>
                </a:cubicBezTo>
                <a:cubicBezTo>
                  <a:pt x="-9293" y="452089"/>
                  <a:pt x="77980" y="313940"/>
                  <a:pt x="25400" y="419100"/>
                </a:cubicBezTo>
                <a:cubicBezTo>
                  <a:pt x="18574" y="432752"/>
                  <a:pt x="8467" y="444500"/>
                  <a:pt x="0" y="457200"/>
                </a:cubicBezTo>
                <a:cubicBezTo>
                  <a:pt x="4233" y="512233"/>
                  <a:pt x="4092" y="567780"/>
                  <a:pt x="12700" y="622300"/>
                </a:cubicBezTo>
                <a:cubicBezTo>
                  <a:pt x="22336" y="683326"/>
                  <a:pt x="41507" y="697982"/>
                  <a:pt x="63500" y="749300"/>
                </a:cubicBezTo>
                <a:cubicBezTo>
                  <a:pt x="78994" y="785452"/>
                  <a:pt x="71092" y="794992"/>
                  <a:pt x="101600" y="825500"/>
                </a:cubicBezTo>
                <a:cubicBezTo>
                  <a:pt x="116567" y="840467"/>
                  <a:pt x="136329" y="849825"/>
                  <a:pt x="152400" y="863600"/>
                </a:cubicBezTo>
                <a:cubicBezTo>
                  <a:pt x="177120" y="884789"/>
                  <a:pt x="196099" y="915281"/>
                  <a:pt x="228600" y="927100"/>
                </a:cubicBezTo>
                <a:lnTo>
                  <a:pt x="381000" y="965200"/>
                </a:lnTo>
                <a:cubicBezTo>
                  <a:pt x="397933" y="969433"/>
                  <a:pt x="416188" y="970094"/>
                  <a:pt x="431800" y="977900"/>
                </a:cubicBezTo>
                <a:cubicBezTo>
                  <a:pt x="448733" y="986367"/>
                  <a:pt x="466366" y="993560"/>
                  <a:pt x="482600" y="1003300"/>
                </a:cubicBezTo>
                <a:cubicBezTo>
                  <a:pt x="508777" y="1019006"/>
                  <a:pt x="528363" y="1051759"/>
                  <a:pt x="558800" y="1054100"/>
                </a:cubicBezTo>
                <a:cubicBezTo>
                  <a:pt x="766319" y="1070063"/>
                  <a:pt x="668978" y="1061308"/>
                  <a:pt x="850900" y="1079500"/>
                </a:cubicBezTo>
                <a:cubicBezTo>
                  <a:pt x="863600" y="1083733"/>
                  <a:pt x="875622" y="1091705"/>
                  <a:pt x="889000" y="1092200"/>
                </a:cubicBezTo>
                <a:cubicBezTo>
                  <a:pt x="1219082" y="1104425"/>
                  <a:pt x="1879600" y="1117600"/>
                  <a:pt x="1879600" y="1117600"/>
                </a:cubicBezTo>
                <a:lnTo>
                  <a:pt x="3454400" y="1104900"/>
                </a:lnTo>
                <a:cubicBezTo>
                  <a:pt x="3531006" y="1103739"/>
                  <a:pt x="3551887" y="1089902"/>
                  <a:pt x="3619500" y="1079500"/>
                </a:cubicBezTo>
                <a:cubicBezTo>
                  <a:pt x="3653233" y="1074310"/>
                  <a:pt x="3687051" y="1069148"/>
                  <a:pt x="3721100" y="1066800"/>
                </a:cubicBezTo>
                <a:cubicBezTo>
                  <a:pt x="3809890" y="1060677"/>
                  <a:pt x="3898900" y="1058333"/>
                  <a:pt x="3987800" y="1054100"/>
                </a:cubicBezTo>
                <a:cubicBezTo>
                  <a:pt x="4159394" y="1025501"/>
                  <a:pt x="3994954" y="1063620"/>
                  <a:pt x="4102100" y="1016000"/>
                </a:cubicBezTo>
                <a:cubicBezTo>
                  <a:pt x="4126566" y="1005126"/>
                  <a:pt x="4156023" y="1005452"/>
                  <a:pt x="4178300" y="990600"/>
                </a:cubicBezTo>
                <a:cubicBezTo>
                  <a:pt x="4287489" y="917807"/>
                  <a:pt x="4149340" y="1005080"/>
                  <a:pt x="4254500" y="952500"/>
                </a:cubicBezTo>
                <a:cubicBezTo>
                  <a:pt x="4268152" y="945674"/>
                  <a:pt x="4279900" y="935567"/>
                  <a:pt x="4292600" y="927100"/>
                </a:cubicBezTo>
                <a:cubicBezTo>
                  <a:pt x="4301067" y="914400"/>
                  <a:pt x="4307207" y="899793"/>
                  <a:pt x="4318000" y="889000"/>
                </a:cubicBezTo>
                <a:cubicBezTo>
                  <a:pt x="4328793" y="878207"/>
                  <a:pt x="4346565" y="875519"/>
                  <a:pt x="4356100" y="863600"/>
                </a:cubicBezTo>
                <a:cubicBezTo>
                  <a:pt x="4364463" y="853147"/>
                  <a:pt x="4362813" y="837474"/>
                  <a:pt x="4368800" y="825500"/>
                </a:cubicBezTo>
                <a:cubicBezTo>
                  <a:pt x="4375626" y="811848"/>
                  <a:pt x="4387374" y="801052"/>
                  <a:pt x="4394200" y="787400"/>
                </a:cubicBezTo>
                <a:cubicBezTo>
                  <a:pt x="4423261" y="729277"/>
                  <a:pt x="4383581" y="759919"/>
                  <a:pt x="4445000" y="698500"/>
                </a:cubicBezTo>
                <a:cubicBezTo>
                  <a:pt x="4455793" y="687707"/>
                  <a:pt x="4470012" y="680953"/>
                  <a:pt x="4483100" y="673100"/>
                </a:cubicBezTo>
                <a:cubicBezTo>
                  <a:pt x="4512366" y="655540"/>
                  <a:pt x="4540495" y="635427"/>
                  <a:pt x="4572000" y="622300"/>
                </a:cubicBezTo>
                <a:cubicBezTo>
                  <a:pt x="4591925" y="613998"/>
                  <a:pt x="4614675" y="615280"/>
                  <a:pt x="4635500" y="609600"/>
                </a:cubicBezTo>
                <a:cubicBezTo>
                  <a:pt x="4661331" y="602555"/>
                  <a:pt x="4686110" y="592074"/>
                  <a:pt x="4711700" y="584200"/>
                </a:cubicBezTo>
                <a:cubicBezTo>
                  <a:pt x="4741156" y="575137"/>
                  <a:pt x="4771144" y="567863"/>
                  <a:pt x="4800600" y="558800"/>
                </a:cubicBezTo>
                <a:cubicBezTo>
                  <a:pt x="4826190" y="550926"/>
                  <a:pt x="4850825" y="539894"/>
                  <a:pt x="4876800" y="533400"/>
                </a:cubicBezTo>
                <a:cubicBezTo>
                  <a:pt x="4901782" y="527155"/>
                  <a:pt x="4927600" y="524933"/>
                  <a:pt x="4953000" y="520700"/>
                </a:cubicBezTo>
                <a:cubicBezTo>
                  <a:pt x="4969933" y="503767"/>
                  <a:pt x="4989881" y="489387"/>
                  <a:pt x="5003800" y="469900"/>
                </a:cubicBezTo>
                <a:cubicBezTo>
                  <a:pt x="5023722" y="442010"/>
                  <a:pt x="5017745" y="421590"/>
                  <a:pt x="5003800" y="393700"/>
                </a:cubicBezTo>
                <a:cubicBezTo>
                  <a:pt x="4996974" y="380048"/>
                  <a:pt x="4990319" y="365135"/>
                  <a:pt x="4978400" y="355600"/>
                </a:cubicBezTo>
                <a:cubicBezTo>
                  <a:pt x="4967947" y="347237"/>
                  <a:pt x="4953000" y="347133"/>
                  <a:pt x="4940300" y="342900"/>
                </a:cubicBezTo>
                <a:cubicBezTo>
                  <a:pt x="4931833" y="330200"/>
                  <a:pt x="4924671" y="316526"/>
                  <a:pt x="4914900" y="304800"/>
                </a:cubicBezTo>
                <a:cubicBezTo>
                  <a:pt x="4889613" y="274455"/>
                  <a:pt x="4833278" y="226793"/>
                  <a:pt x="4800600" y="215900"/>
                </a:cubicBezTo>
                <a:cubicBezTo>
                  <a:pt x="4775200" y="207433"/>
                  <a:pt x="4751174" y="190500"/>
                  <a:pt x="4724400" y="190500"/>
                </a:cubicBezTo>
                <a:lnTo>
                  <a:pt x="4584700" y="190500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/>
          </a:p>
        </p:txBody>
      </p:sp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5943600" y="2117725"/>
            <a:ext cx="1752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Modifies parameters here</a:t>
            </a:r>
          </a:p>
        </p:txBody>
      </p:sp>
    </p:spTree>
    <p:extLst>
      <p:ext uri="{BB962C8B-B14F-4D97-AF65-F5344CB8AC3E}">
        <p14:creationId xmlns:p14="http://schemas.microsoft.com/office/powerpoint/2010/main" val="276251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dirty="0" smtClean="0"/>
              <a:t> Class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num = 13;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Person aPerson = new Person();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ParameterExample pe = new ParameterExample();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System.out.println("Person in main() before edit");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System.out.println(aPerson.getName() + " " +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aPerson.getAge());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System.out.println("Number inside main() before edit");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System.out.println(num);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System.out.println("----------");</a:t>
            </a:r>
          </a:p>
        </p:txBody>
      </p:sp>
      <p:pic>
        <p:nvPicPr>
          <p:cNvPr id="1116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5791200"/>
            <a:ext cx="4673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69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Review: This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In Java when you use objects and arrays there are two things involved:</a:t>
            </a:r>
          </a:p>
          <a:p>
            <a:pPr lvl="1"/>
            <a:r>
              <a:rPr lang="en-US" altLang="en-US" dirty="0" smtClean="0"/>
              <a:t>Reference</a:t>
            </a:r>
          </a:p>
          <a:p>
            <a:pPr lvl="1"/>
            <a:r>
              <a:rPr lang="en-US" altLang="en-US" dirty="0" smtClean="0"/>
              <a:t>Object (or array)</a:t>
            </a:r>
          </a:p>
          <a:p>
            <a:r>
              <a:rPr lang="en-US" altLang="en-US" dirty="0" smtClean="0"/>
              <a:t>Example with an object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 charlie;   </a:t>
            </a:r>
            <a:r>
              <a:rPr lang="en-US" altLang="en-US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Creates reference to object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charlie = new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Person("Sheen"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 </a:t>
            </a:r>
            <a:r>
              <a:rPr lang="en-US" altLang="en-US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Creates object</a:t>
            </a:r>
          </a:p>
          <a:p>
            <a:r>
              <a:rPr lang="en-US" altLang="en-US" dirty="0" smtClean="0"/>
              <a:t>Example with an array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double [] salaries; </a:t>
            </a:r>
            <a:r>
              <a:rPr lang="en-US" altLang="en-US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Creates reference to array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salaries = new double[100];  </a:t>
            </a:r>
            <a:r>
              <a:rPr lang="en-US" altLang="en-US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Creates array</a:t>
            </a:r>
            <a:endParaRPr lang="en-US" altLang="en-US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 smtClean="0"/>
              <a:t>Normally a newly created reference contains a ‘null’ value (meaning it refers to ‘nothing’). </a:t>
            </a:r>
          </a:p>
          <a:p>
            <a:r>
              <a:rPr lang="en-US" altLang="en-US" dirty="0" smtClean="0"/>
              <a:t>Roughly equivalent to:</a:t>
            </a:r>
          </a:p>
          <a:p>
            <a:pPr lvl="1"/>
            <a:r>
              <a:rPr lang="en-US" altLang="en-US" dirty="0" err="1">
                <a:latin typeface="Consolas" panose="020B0609020204030204" pitchFamily="49" charset="0"/>
              </a:rPr>
              <a:t>c</a:t>
            </a:r>
            <a:r>
              <a:rPr lang="en-US" altLang="en-US" dirty="0" err="1" smtClean="0">
                <a:latin typeface="Consolas" panose="020B0609020204030204" pitchFamily="49" charset="0"/>
              </a:rPr>
              <a:t>harlie</a:t>
            </a:r>
            <a:r>
              <a:rPr lang="en-US" altLang="en-US" dirty="0" smtClean="0">
                <a:latin typeface="Consolas" panose="020B0609020204030204" pitchFamily="49" charset="0"/>
              </a:rPr>
              <a:t> = null;</a:t>
            </a:r>
            <a:endParaRPr lang="en-US" altLang="en-US" dirty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endParaRPr lang="en-US" altLang="en-US" dirty="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15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dirty="0" smtClean="0"/>
              <a:t> Class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pe.modify(aPerson,num);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System.out.println("----------");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System.out.println("Person in main() after edit");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System.out.println(aPerson.getName() + " " +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aPerson.getAge());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System.out.println("Number inside main() after edit");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System.out.println(num);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Arial" charset="0"/>
              <a:buChar char="•"/>
              <a:defRPr/>
            </a:pPr>
            <a:endParaRPr lang="en-US" sz="1800" dirty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71" r="11852" b="13766"/>
          <a:stretch>
            <a:fillRect/>
          </a:stretch>
        </p:blipFill>
        <p:spPr bwMode="auto">
          <a:xfrm>
            <a:off x="5181600" y="1997075"/>
            <a:ext cx="403701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97075"/>
            <a:ext cx="4687888" cy="1431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26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213" y="5791200"/>
            <a:ext cx="46497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915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Previous Example: Analysis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Why did the parameter that was passed by reference change and the simple type (passed by value) did not?</a:t>
            </a:r>
          </a:p>
        </p:txBody>
      </p:sp>
    </p:spTree>
    <p:extLst>
      <p:ext uri="{BB962C8B-B14F-4D97-AF65-F5344CB8AC3E}">
        <p14:creationId xmlns:p14="http://schemas.microsoft.com/office/powerpoint/2010/main" val="389509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Reference In Java: Important Rules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To change the original object (do this all/most of the time)</a:t>
            </a:r>
            <a:r>
              <a:rPr lang="en-US" sz="2000" dirty="0" smtClean="0"/>
              <a:t>: Use mutator methods when a reference is passed as a parameter.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modify(Person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aPerson.</a:t>
            </a:r>
            <a:r>
              <a:rPr lang="en-US" altLang="en-US" sz="1800" b="1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setName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("Eric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Cartman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aPerson.</a:t>
            </a:r>
            <a:r>
              <a:rPr lang="en-US" altLang="en-US" sz="1800" b="1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(10);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888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Do not</a:t>
            </a:r>
            <a:r>
              <a:rPr lang="en-US" sz="2000" dirty="0" smtClean="0"/>
              <a:t>: Use an assignment statement when the reference is passed as a parameter.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modify(Person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aPerson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Person(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Kenny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//Creates a new object.     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CA" dirty="0"/>
          </a:p>
        </p:txBody>
      </p:sp>
      <p:grpSp>
        <p:nvGrpSpPr>
          <p:cNvPr id="11" name="Group 10"/>
          <p:cNvGrpSpPr/>
          <p:nvPr/>
        </p:nvGrpSpPr>
        <p:grpSpPr>
          <a:xfrm>
            <a:off x="339969" y="3950678"/>
            <a:ext cx="8296031" cy="2526323"/>
            <a:chOff x="339969" y="3950678"/>
            <a:chExt cx="8296031" cy="2526323"/>
          </a:xfrm>
        </p:grpSpPr>
        <p:cxnSp>
          <p:nvCxnSpPr>
            <p:cNvPr id="5" name="Straight Connector 4"/>
            <p:cNvCxnSpPr/>
            <p:nvPr/>
          </p:nvCxnSpPr>
          <p:spPr bwMode="auto">
            <a:xfrm flipV="1">
              <a:off x="339969" y="3950678"/>
              <a:ext cx="8296031" cy="2526322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H="1" flipV="1">
              <a:off x="339969" y="4079631"/>
              <a:ext cx="7936523" cy="239737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81472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Benefits Of Employing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References require a bit more complexity but provide several benefits over directly working with objects and arrays.</a:t>
            </a:r>
          </a:p>
          <a:p>
            <a:r>
              <a:rPr lang="en-US" altLang="en-US" b="1" dirty="0" smtClean="0"/>
              <a:t>Benefit 1</a:t>
            </a:r>
            <a:r>
              <a:rPr lang="en-US" altLang="en-US" dirty="0" smtClean="0"/>
              <a:t>: Reference parameters allows changes to made inside of methods.</a:t>
            </a:r>
          </a:p>
          <a:p>
            <a:pPr lvl="1"/>
            <a:r>
              <a:rPr lang="en-US" altLang="en-US" dirty="0" smtClean="0"/>
              <a:t>As you have just seen a reference contains the address of ‘something’ (object, array).</a:t>
            </a:r>
          </a:p>
          <a:p>
            <a:pPr lvl="1"/>
            <a:r>
              <a:rPr lang="en-US" altLang="en-US" dirty="0" smtClean="0"/>
              <a:t>As long as the address of the object or array is retained changes made inside the method will persist after the method ends.</a:t>
            </a:r>
          </a:p>
          <a:p>
            <a:pPr lvl="1"/>
            <a:r>
              <a:rPr lang="en-US" altLang="en-US" dirty="0" smtClean="0"/>
              <a:t>Recall that functions or methods can only return zero or one things (passing out of a function after it ends).</a:t>
            </a:r>
          </a:p>
          <a:p>
            <a:pPr lvl="1"/>
            <a:r>
              <a:rPr lang="en-US" altLang="en-US" dirty="0" smtClean="0"/>
              <a:t>Passing by reference (passing into the function just as it starts executing) allows more than one change to persist after the function has ended: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fun(reference1,reference2,reference3…etc.)</a:t>
            </a:r>
          </a:p>
        </p:txBody>
      </p:sp>
    </p:spTree>
    <p:extLst>
      <p:ext uri="{BB962C8B-B14F-4D97-AF65-F5344CB8AC3E}">
        <p14:creationId xmlns:p14="http://schemas.microsoft.com/office/powerpoint/2010/main" val="182332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Benefits Of Employing References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Benefit 2</a:t>
            </a:r>
            <a:r>
              <a:rPr lang="en-US" altLang="en-US" dirty="0" smtClean="0"/>
              <a:t>: If an array or object is large then it’s more memory efficient to pass a reference instead.</a:t>
            </a:r>
          </a:p>
          <a:p>
            <a:r>
              <a:rPr lang="en-US" altLang="en-US" dirty="0" smtClean="0"/>
              <a:t>Example:</a:t>
            </a:r>
          </a:p>
          <a:p>
            <a:pPr lvl="1"/>
            <a:r>
              <a:rPr lang="en-US" altLang="en-US" dirty="0" smtClean="0"/>
              <a:t>References are typically 32 or 64 bits in size.</a:t>
            </a:r>
          </a:p>
          <a:p>
            <a:pPr lvl="1"/>
            <a:r>
              <a:rPr lang="en-US" altLang="en-US" dirty="0" smtClean="0"/>
              <a:t>An array or object will almost always be larger.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char [] array1 = new char[1000000]; // 4 MB</a:t>
            </a:r>
          </a:p>
          <a:p>
            <a:pPr marL="571500" lvl="2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SocialNetworkUser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// attribute for images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// attribute for videos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354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Terminology/Definitions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Shallow and deep copy</a:t>
            </a:r>
          </a:p>
          <a:p>
            <a:r>
              <a:rPr lang="en-US" dirty="0"/>
              <a:t>Automatic garbage collection</a:t>
            </a:r>
          </a:p>
          <a:p>
            <a:r>
              <a:rPr lang="en-US" dirty="0"/>
              <a:t>Memory leak</a:t>
            </a:r>
          </a:p>
          <a:p>
            <a:r>
              <a:rPr lang="en-US" dirty="0"/>
              <a:t>Parameter passing: Pass by value, pass by reference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30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>
            <a:normAutofit/>
          </a:bodyPr>
          <a:lstStyle/>
          <a:p>
            <a:r>
              <a:rPr lang="en-CA" altLang="en-US" dirty="0"/>
              <a:t>References</a:t>
            </a:r>
            <a:endParaRPr lang="en-US" altLang="en-US" dirty="0"/>
          </a:p>
          <a:p>
            <a:pPr lvl="1"/>
            <a:r>
              <a:rPr lang="en-CA" altLang="en-US" dirty="0"/>
              <a:t>How references and objects are related</a:t>
            </a:r>
            <a:endParaRPr lang="en-US" altLang="en-US" dirty="0"/>
          </a:p>
          <a:p>
            <a:pPr lvl="1"/>
            <a:r>
              <a:rPr lang="en-CA" altLang="en-US" dirty="0"/>
              <a:t>The difference between a deep vs. shallow copy</a:t>
            </a:r>
            <a:endParaRPr lang="en-US" altLang="en-US" dirty="0"/>
          </a:p>
          <a:p>
            <a:pPr lvl="1"/>
            <a:r>
              <a:rPr lang="en-CA" altLang="en-US" dirty="0"/>
              <a:t>What is the difference between comparing references vs. objects</a:t>
            </a:r>
          </a:p>
          <a:p>
            <a:pPr lvl="1"/>
            <a:r>
              <a:rPr lang="en-CA" altLang="en-US" dirty="0"/>
              <a:t>What is automatic garbage collection and how it’s related to the use of references</a:t>
            </a:r>
            <a:endParaRPr lang="en-US" altLang="en-US" dirty="0"/>
          </a:p>
          <a:p>
            <a:r>
              <a:rPr lang="en-CA" altLang="en-US" dirty="0"/>
              <a:t>How the two methods of parameter passing work, what types are passed using each mechanism</a:t>
            </a:r>
            <a:endParaRPr lang="en-US" altLang="en-US" dirty="0"/>
          </a:p>
          <a:p>
            <a:r>
              <a:rPr lang="en-CA" altLang="en-US" dirty="0"/>
              <a:t>What are the benefits of employing </a:t>
            </a:r>
            <a:r>
              <a:rPr lang="en-CA" altLang="en-US" dirty="0" smtClean="0"/>
              <a:t>references</a:t>
            </a: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5738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Copyright Notification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898989"/>
                </a:solidFill>
                <a:latin typeface="Arial" charset="0"/>
              </a:rPr>
              <a:t>slide </a:t>
            </a:r>
            <a:fld id="{EE00C841-22E5-43E9-8D3D-9E5687F501B7}" type="slidenum">
              <a:rPr lang="en-US" altLang="en-US" sz="900" smtClean="0">
                <a:solidFill>
                  <a:srgbClr val="89898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9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This Class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it important to know that a reference and what the reference refers two are separate?</a:t>
            </a:r>
          </a:p>
          <a:p>
            <a:r>
              <a:rPr lang="en-US" b="1" dirty="0" smtClean="0"/>
              <a:t>Name of the folder containing the online example</a:t>
            </a:r>
            <a:r>
              <a:rPr lang="en-US" dirty="0" smtClean="0"/>
              <a:t>: </a:t>
            </a:r>
            <a:r>
              <a:rPr lang="en-US" dirty="0">
                <a:latin typeface="Consolas" panose="020B0609020204030204" pitchFamily="49" charset="0"/>
              </a:rPr>
              <a:t>4referencesVsObjects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80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Addresses And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Real life metaphor: to determine the location that you need to reach the ‘address’ must be stored (electronic, paper, human memory)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Think of the delivery address as something that is a ‘reference’ to the location that you wish to reach.</a:t>
            </a:r>
          </a:p>
          <a:p>
            <a:pPr lvl="1"/>
            <a:r>
              <a:rPr lang="en-US" altLang="en-US" dirty="0" smtClean="0"/>
              <a:t>Lose the reference (electronic, paper, memory) and you can’t ‘access’ (go to) the desired location.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344738"/>
            <a:ext cx="4532313" cy="1309687"/>
            <a:chOff x="838200" y="2344221"/>
            <a:chExt cx="4532001" cy="1310855"/>
          </a:xfrm>
        </p:grpSpPr>
        <p:pic>
          <p:nvPicPr>
            <p:cNvPr id="15373" name="Picture 4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350718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4" name="Picture 5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362200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5" name="Picture 6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7571" y="2344221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3"/>
            <p:cNvSpPr txBox="1">
              <a:spLocks noChangeArrowheads="1"/>
            </p:cNvSpPr>
            <p:nvPr/>
          </p:nvSpPr>
          <p:spPr bwMode="auto">
            <a:xfrm>
              <a:off x="1031653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/>
                <a:t>121</a:t>
              </a:r>
            </a:p>
          </p:txBody>
        </p:sp>
        <p:sp>
          <p:nvSpPr>
            <p:cNvPr id="15377" name="TextBox 9"/>
            <p:cNvSpPr txBox="1">
              <a:spLocks noChangeArrowheads="1"/>
            </p:cNvSpPr>
            <p:nvPr/>
          </p:nvSpPr>
          <p:spPr bwMode="auto">
            <a:xfrm>
              <a:off x="2860453" y="3253478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/>
                <a:t>122</a:t>
              </a:r>
            </a:p>
          </p:txBody>
        </p:sp>
        <p:sp>
          <p:nvSpPr>
            <p:cNvPr id="15378" name="TextBox 10"/>
            <p:cNvSpPr txBox="1">
              <a:spLocks noChangeArrowheads="1"/>
            </p:cNvSpPr>
            <p:nvPr/>
          </p:nvSpPr>
          <p:spPr bwMode="auto">
            <a:xfrm>
              <a:off x="4641024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/>
                <a:t>123</a:t>
              </a:r>
            </a:p>
          </p:txBody>
        </p:sp>
      </p:grpSp>
      <p:pic>
        <p:nvPicPr>
          <p:cNvPr id="140296" name="Picture 8" descr="C:\Users\tamj\AppData\Local\Microsoft\Windows\Temporary Internet Files\Content.IE5\BXRWTSP3\MC9000596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8" y="3287713"/>
            <a:ext cx="8064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167438" y="3540125"/>
            <a:ext cx="534987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123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7431088" y="2344738"/>
            <a:ext cx="1103312" cy="908050"/>
          </a:xfrm>
          <a:prstGeom prst="cloudCallout">
            <a:avLst>
              <a:gd name="adj1" fmla="val -77789"/>
              <a:gd name="adj2" fmla="val 56215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???</a:t>
            </a: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667000" y="5938838"/>
            <a:ext cx="2184400" cy="919162"/>
            <a:chOff x="2667000" y="5939542"/>
            <a:chExt cx="2183821" cy="918458"/>
          </a:xfrm>
        </p:grpSpPr>
        <p:pic>
          <p:nvPicPr>
            <p:cNvPr id="15371" name="Picture 8" descr="C:\Users\tamj\AppData\Local\Microsoft\Windows\Temporary Internet Files\Content.IE5\BXRWTSP3\MC900059670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320" y="5974232"/>
              <a:ext cx="806501" cy="883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2" name="TextBox 18"/>
            <p:cNvSpPr txBox="1">
              <a:spLocks noChangeArrowheads="1"/>
            </p:cNvSpPr>
            <p:nvPr/>
          </p:nvSpPr>
          <p:spPr bwMode="auto">
            <a:xfrm>
              <a:off x="2667000" y="5939542"/>
              <a:ext cx="1455844" cy="6900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/>
                <a:t>Reference = </a:t>
              </a:r>
            </a:p>
            <a:p>
              <a:pPr eaLnBrk="1" hangingPunct="1"/>
              <a:r>
                <a:rPr lang="en-US" altLang="en-US" b="1" dirty="0"/>
                <a:t>123</a:t>
              </a:r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162675" y="3561514"/>
            <a:ext cx="539750" cy="3698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73074" y="5920174"/>
            <a:ext cx="1644082" cy="760069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787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 bldLvl="2"/>
      <p:bldP spid="14" grpId="0" animBg="1"/>
      <p:bldP spid="6" grpId="0" animBg="1"/>
      <p:bldP spid="22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Addresses And 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 reference to an array </a:t>
            </a:r>
            <a:r>
              <a:rPr lang="en-US" altLang="en-US" dirty="0"/>
              <a:t>does not directly contain the contents of </a:t>
            </a:r>
            <a:r>
              <a:rPr lang="en-US" altLang="en-US" dirty="0" smtClean="0"/>
              <a:t>the array</a:t>
            </a:r>
            <a:endParaRPr lang="en-US" altLang="en-US" dirty="0"/>
          </a:p>
          <a:p>
            <a:pPr lvl="1"/>
            <a:r>
              <a:rPr lang="en-US" altLang="en-US" dirty="0"/>
              <a:t>Instead the  </a:t>
            </a:r>
            <a:r>
              <a:rPr lang="en-US" altLang="en-US" dirty="0" smtClean="0"/>
              <a:t>reference contains </a:t>
            </a:r>
            <a:r>
              <a:rPr lang="en-US" altLang="en-US" dirty="0"/>
              <a:t>the address (“refers to”) of </a:t>
            </a:r>
            <a:r>
              <a:rPr lang="en-US" altLang="en-US" dirty="0" smtClean="0"/>
              <a:t>the array</a:t>
            </a:r>
          </a:p>
        </p:txBody>
      </p:sp>
    </p:spTree>
    <p:extLst>
      <p:ext uri="{BB962C8B-B14F-4D97-AF65-F5344CB8AC3E}">
        <p14:creationId xmlns:p14="http://schemas.microsoft.com/office/powerpoint/2010/main" val="230019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ea typeface="MS PGothic" pitchFamily="34" charset="-128"/>
              </a:rPr>
              <a:t>Variables are a ‘slot’ in memory that contains ‘one piece’ of information.</a:t>
            </a:r>
          </a:p>
          <a:p>
            <a:pPr marL="228600" lvl="2" indent="0">
              <a:buFont typeface="Arial" panose="020B0604020202020204" pitchFamily="34" charset="0"/>
              <a:buNone/>
              <a:defRPr/>
            </a:pPr>
            <a:r>
              <a:rPr lang="en-US" altLang="en-US" dirty="0" smtClean="0">
                <a:latin typeface="Consolas" pitchFamily="49" charset="0"/>
                <a:ea typeface="MS PGothic" pitchFamily="34" charset="-128"/>
                <a:cs typeface="Consolas" pitchFamily="49" charset="0"/>
              </a:rPr>
              <a:t>num = 123</a:t>
            </a: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>
              <a:ea typeface="MS PGothic" pitchFamily="34" charset="-128"/>
            </a:endParaRPr>
          </a:p>
          <a:p>
            <a:pPr>
              <a:defRPr/>
            </a:pPr>
            <a:r>
              <a:rPr lang="en-US" altLang="en-US" dirty="0" smtClean="0">
                <a:ea typeface="MS PGothic" pitchFamily="34" charset="-128"/>
              </a:rPr>
              <a:t>Normally a location is accessed via the name of the variable.</a:t>
            </a:r>
          </a:p>
          <a:p>
            <a:pPr lvl="1">
              <a:defRPr/>
            </a:pPr>
            <a:r>
              <a:rPr lang="en-US" altLang="en-US" dirty="0" smtClean="0">
                <a:ea typeface="MS PGothic" pitchFamily="34" charset="-128"/>
              </a:rPr>
              <a:t>Note however that each location is also numbered!</a:t>
            </a:r>
          </a:p>
          <a:p>
            <a:pPr lvl="1">
              <a:defRPr/>
            </a:pPr>
            <a:r>
              <a:rPr lang="en-US" altLang="en-US" dirty="0" smtClean="0">
                <a:ea typeface="MS PGothic" pitchFamily="34" charset="-128"/>
              </a:rPr>
              <a:t>This is the address of a memory location.</a:t>
            </a:r>
          </a:p>
        </p:txBody>
      </p:sp>
      <p:pic>
        <p:nvPicPr>
          <p:cNvPr id="84997" name="Picture 7" descr="bin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13" y="2286001"/>
            <a:ext cx="2818397" cy="248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Recap: Variables</a:t>
            </a:r>
          </a:p>
        </p:txBody>
      </p:sp>
      <p:sp>
        <p:nvSpPr>
          <p:cNvPr id="7" name="Freeform 6"/>
          <p:cNvSpPr/>
          <p:nvPr/>
        </p:nvSpPr>
        <p:spPr>
          <a:xfrm>
            <a:off x="1582486" y="3359818"/>
            <a:ext cx="390525" cy="247650"/>
          </a:xfrm>
          <a:custGeom>
            <a:avLst/>
            <a:gdLst>
              <a:gd name="connsiteX0" fmla="*/ 371475 w 390525"/>
              <a:gd name="connsiteY0" fmla="*/ 76200 h 247650"/>
              <a:gd name="connsiteX1" fmla="*/ 323850 w 390525"/>
              <a:gd name="connsiteY1" fmla="*/ 47625 h 247650"/>
              <a:gd name="connsiteX2" fmla="*/ 295275 w 390525"/>
              <a:gd name="connsiteY2" fmla="*/ 28575 h 247650"/>
              <a:gd name="connsiteX3" fmla="*/ 238125 w 390525"/>
              <a:gd name="connsiteY3" fmla="*/ 9525 h 247650"/>
              <a:gd name="connsiteX4" fmla="*/ 209550 w 390525"/>
              <a:gd name="connsiteY4" fmla="*/ 0 h 247650"/>
              <a:gd name="connsiteX5" fmla="*/ 57150 w 390525"/>
              <a:gd name="connsiteY5" fmla="*/ 19050 h 247650"/>
              <a:gd name="connsiteX6" fmla="*/ 28575 w 390525"/>
              <a:gd name="connsiteY6" fmla="*/ 38100 h 247650"/>
              <a:gd name="connsiteX7" fmla="*/ 0 w 390525"/>
              <a:gd name="connsiteY7" fmla="*/ 95250 h 247650"/>
              <a:gd name="connsiteX8" fmla="*/ 9525 w 390525"/>
              <a:gd name="connsiteY8" fmla="*/ 142875 h 247650"/>
              <a:gd name="connsiteX9" fmla="*/ 19050 w 390525"/>
              <a:gd name="connsiteY9" fmla="*/ 171450 h 247650"/>
              <a:gd name="connsiteX10" fmla="*/ 76200 w 390525"/>
              <a:gd name="connsiteY10" fmla="*/ 209550 h 247650"/>
              <a:gd name="connsiteX11" fmla="*/ 104775 w 390525"/>
              <a:gd name="connsiteY11" fmla="*/ 228600 h 247650"/>
              <a:gd name="connsiteX12" fmla="*/ 180975 w 390525"/>
              <a:gd name="connsiteY12" fmla="*/ 247650 h 247650"/>
              <a:gd name="connsiteX13" fmla="*/ 323850 w 390525"/>
              <a:gd name="connsiteY13" fmla="*/ 238125 h 247650"/>
              <a:gd name="connsiteX14" fmla="*/ 352425 w 390525"/>
              <a:gd name="connsiteY14" fmla="*/ 228600 h 247650"/>
              <a:gd name="connsiteX15" fmla="*/ 390525 w 390525"/>
              <a:gd name="connsiteY15" fmla="*/ 171450 h 247650"/>
              <a:gd name="connsiteX16" fmla="*/ 371475 w 390525"/>
              <a:gd name="connsiteY16" fmla="*/ 7620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0525" h="247650">
                <a:moveTo>
                  <a:pt x="371475" y="76200"/>
                </a:moveTo>
                <a:cubicBezTo>
                  <a:pt x="360363" y="55563"/>
                  <a:pt x="339549" y="57437"/>
                  <a:pt x="323850" y="47625"/>
                </a:cubicBezTo>
                <a:cubicBezTo>
                  <a:pt x="314142" y="41558"/>
                  <a:pt x="305736" y="33224"/>
                  <a:pt x="295275" y="28575"/>
                </a:cubicBezTo>
                <a:cubicBezTo>
                  <a:pt x="276925" y="20420"/>
                  <a:pt x="257175" y="15875"/>
                  <a:pt x="238125" y="9525"/>
                </a:cubicBezTo>
                <a:lnTo>
                  <a:pt x="209550" y="0"/>
                </a:lnTo>
                <a:cubicBezTo>
                  <a:pt x="185916" y="1818"/>
                  <a:pt x="98270" y="-1510"/>
                  <a:pt x="57150" y="19050"/>
                </a:cubicBezTo>
                <a:cubicBezTo>
                  <a:pt x="46911" y="24170"/>
                  <a:pt x="38100" y="31750"/>
                  <a:pt x="28575" y="38100"/>
                </a:cubicBezTo>
                <a:cubicBezTo>
                  <a:pt x="18943" y="52547"/>
                  <a:pt x="0" y="75532"/>
                  <a:pt x="0" y="95250"/>
                </a:cubicBezTo>
                <a:cubicBezTo>
                  <a:pt x="0" y="111439"/>
                  <a:pt x="5598" y="127169"/>
                  <a:pt x="9525" y="142875"/>
                </a:cubicBezTo>
                <a:cubicBezTo>
                  <a:pt x="11960" y="152615"/>
                  <a:pt x="11950" y="164350"/>
                  <a:pt x="19050" y="171450"/>
                </a:cubicBezTo>
                <a:cubicBezTo>
                  <a:pt x="35239" y="187639"/>
                  <a:pt x="57150" y="196850"/>
                  <a:pt x="76200" y="209550"/>
                </a:cubicBezTo>
                <a:cubicBezTo>
                  <a:pt x="85725" y="215900"/>
                  <a:pt x="93915" y="224980"/>
                  <a:pt x="104775" y="228600"/>
                </a:cubicBezTo>
                <a:cubicBezTo>
                  <a:pt x="148709" y="243245"/>
                  <a:pt x="123505" y="236156"/>
                  <a:pt x="180975" y="247650"/>
                </a:cubicBezTo>
                <a:cubicBezTo>
                  <a:pt x="228600" y="244475"/>
                  <a:pt x="276411" y="243396"/>
                  <a:pt x="323850" y="238125"/>
                </a:cubicBezTo>
                <a:cubicBezTo>
                  <a:pt x="333829" y="237016"/>
                  <a:pt x="345325" y="235700"/>
                  <a:pt x="352425" y="228600"/>
                </a:cubicBezTo>
                <a:cubicBezTo>
                  <a:pt x="368614" y="212411"/>
                  <a:pt x="390525" y="171450"/>
                  <a:pt x="390525" y="171450"/>
                </a:cubicBezTo>
                <a:cubicBezTo>
                  <a:pt x="380119" y="88205"/>
                  <a:pt x="382587" y="96837"/>
                  <a:pt x="371475" y="76200"/>
                </a:cubicBezTo>
                <a:close/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763" y="6586538"/>
            <a:ext cx="3805237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/>
              <a:t>Image: Curtesy of Rob Kremer</a:t>
            </a:r>
          </a:p>
        </p:txBody>
      </p:sp>
    </p:spTree>
    <p:extLst>
      <p:ext uri="{BB962C8B-B14F-4D97-AF65-F5344CB8AC3E}">
        <p14:creationId xmlns:p14="http://schemas.microsoft.com/office/powerpoint/2010/main" val="340028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References And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96200" cy="5410200"/>
          </a:xfrm>
        </p:spPr>
        <p:txBody>
          <a:bodyPr/>
          <a:lstStyle/>
          <a:p>
            <a:pPr marL="400050" lvl="2"/>
            <a:r>
              <a:rPr lang="en-US" sz="2400" b="1" dirty="0"/>
              <a:t>Name of the folder containing the complete example </a:t>
            </a:r>
            <a:r>
              <a:rPr lang="en-US" altLang="en-US" sz="2400" dirty="0" smtClean="0"/>
              <a:t>: </a:t>
            </a:r>
            <a:r>
              <a:rPr lang="en-US" altLang="en-US" sz="2400" dirty="0">
                <a:latin typeface="Consolas" panose="020B0609020204030204" pitchFamily="49" charset="0"/>
              </a:rPr>
              <a:t>5</a:t>
            </a:r>
            <a:r>
              <a:rPr lang="en-US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referenceExamples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Person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private String 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Person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  name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"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none";  }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Person(String newName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  setName(newName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String getName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  return(name);  }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setName(String newName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name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newName;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55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References And </a:t>
            </a:r>
            <a:r>
              <a:rPr lang="en-US" altLang="en-US" dirty="0" smtClean="0"/>
              <a:t>Objects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  <a:r>
              <a:rPr lang="en-CA" dirty="0" smtClean="0"/>
              <a:t>:</a:t>
            </a:r>
          </a:p>
          <a:p>
            <a:pPr marL="0" indent="0">
              <a:buNone/>
            </a:pPr>
            <a:r>
              <a:rPr lang="en-CA" dirty="0"/>
              <a:t> </a:t>
            </a:r>
            <a:r>
              <a:rPr lang="en-CA" dirty="0" smtClean="0"/>
              <a:t>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bart;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Person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lisa;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bart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new Person("bart");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("Bart object name: " + bart.getName());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lisa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bart;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bart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new Person("lisa");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("Bart object name: " + bart.getName());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("Lisa object name: " + lisa.getName());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/>
          <a:srcRect b="66667"/>
          <a:stretch/>
        </p:blipFill>
        <p:spPr>
          <a:xfrm>
            <a:off x="4753675" y="2609208"/>
            <a:ext cx="3032312" cy="31432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/>
          <a:srcRect t="34344" b="35803"/>
          <a:stretch/>
        </p:blipFill>
        <p:spPr>
          <a:xfrm>
            <a:off x="5079513" y="3962400"/>
            <a:ext cx="3362999" cy="31220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/>
          <a:srcRect t="56566"/>
          <a:stretch/>
        </p:blipFill>
        <p:spPr>
          <a:xfrm>
            <a:off x="5079513" y="5336429"/>
            <a:ext cx="3032312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55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35741</TotalTime>
  <Pages>8</Pages>
  <Words>2211</Words>
  <Application>Microsoft Office PowerPoint</Application>
  <PresentationFormat>On-screen Show (4:3)</PresentationFormat>
  <Paragraphs>390</Paragraphs>
  <Slides>37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MS PGothic</vt:lpstr>
      <vt:lpstr>MS PGothic</vt:lpstr>
      <vt:lpstr>Arial</vt:lpstr>
      <vt:lpstr>Calibri</vt:lpstr>
      <vt:lpstr>Comic Sans MS</vt:lpstr>
      <vt:lpstr>Consolas</vt:lpstr>
      <vt:lpstr>Times New Roman</vt:lpstr>
      <vt:lpstr>evaluation_intro</vt:lpstr>
      <vt:lpstr>Advanced Java Programming</vt:lpstr>
      <vt:lpstr>Review: Previous Class</vt:lpstr>
      <vt:lpstr>Review: This Class</vt:lpstr>
      <vt:lpstr>Review: This Class</vt:lpstr>
      <vt:lpstr>Addresses And References</vt:lpstr>
      <vt:lpstr>Addresses And References</vt:lpstr>
      <vt:lpstr>Recap: Variables</vt:lpstr>
      <vt:lpstr>References And Objects</vt:lpstr>
      <vt:lpstr>References And Objects (2)</vt:lpstr>
      <vt:lpstr>References And Objects (3)</vt:lpstr>
      <vt:lpstr>References And Objects (4)</vt:lpstr>
      <vt:lpstr>Shallow Copy Vs. Deep Copies</vt:lpstr>
      <vt:lpstr>Shallow Copy Vs. Deep Copies (2)</vt:lpstr>
      <vt:lpstr>New Term: Memory Leak</vt:lpstr>
      <vt:lpstr>Shallow Copy Vs. Deep Copies (3)</vt:lpstr>
      <vt:lpstr>Shallow Copy Vs. Deep Copies (4)</vt:lpstr>
      <vt:lpstr>Automatic Garbage Collection Of Java References</vt:lpstr>
      <vt:lpstr>Automatic Garbage Collection Of  Java References (2)</vt:lpstr>
      <vt:lpstr>Automatic Garbage Collection Of  Java References (3)</vt:lpstr>
      <vt:lpstr>Caution: Not All Languages Provide Automatic Garbage Collection!</vt:lpstr>
      <vt:lpstr>Methods Of Parameter Passing</vt:lpstr>
      <vt:lpstr>Passing Parameters As Value Parameters</vt:lpstr>
      <vt:lpstr>Passing Parameters As Reference Parameters</vt:lpstr>
      <vt:lpstr>Which Parameter Passing Mechanism Is Used?</vt:lpstr>
      <vt:lpstr>Parameter Passing Example</vt:lpstr>
      <vt:lpstr>Class Person</vt:lpstr>
      <vt:lpstr>Class Person (2)</vt:lpstr>
      <vt:lpstr>Class ParameterExample</vt:lpstr>
      <vt:lpstr>The Driver Class</vt:lpstr>
      <vt:lpstr>The Driver Class (2)</vt:lpstr>
      <vt:lpstr>Previous Example: Analysis</vt:lpstr>
      <vt:lpstr>Pass By Reference In Java: Important Rules</vt:lpstr>
      <vt:lpstr>Benefits Of Employing References</vt:lpstr>
      <vt:lpstr>Benefits Of Employing References (2)</vt:lpstr>
      <vt:lpstr>New Terminology/Definitions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concepts in Java: Part 2</dc:title>
  <dc:creator>James Tam</dc:creator>
  <cp:keywords>references and objects, shallow vs. deep copies, automatic garbage collection, parameter passing</cp:keywords>
  <cp:lastModifiedBy>James Tam</cp:lastModifiedBy>
  <cp:revision>3514</cp:revision>
  <cp:lastPrinted>1998-08-16T21:06:56Z</cp:lastPrinted>
  <dcterms:created xsi:type="dcterms:W3CDTF">1995-08-18T10:27:02Z</dcterms:created>
  <dcterms:modified xsi:type="dcterms:W3CDTF">2021-01-30T01:36:39Z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