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6"/>
  </p:notesMasterIdLst>
  <p:handoutMasterIdLst>
    <p:handoutMasterId r:id="rId27"/>
  </p:handoutMasterIdLst>
  <p:sldIdLst>
    <p:sldId id="256" r:id="rId2"/>
    <p:sldId id="265" r:id="rId3"/>
    <p:sldId id="267" r:id="rId4"/>
    <p:sldId id="269" r:id="rId5"/>
    <p:sldId id="268" r:id="rId6"/>
    <p:sldId id="270" r:id="rId7"/>
    <p:sldId id="263" r:id="rId8"/>
    <p:sldId id="272" r:id="rId9"/>
    <p:sldId id="271" r:id="rId10"/>
    <p:sldId id="264" r:id="rId11"/>
    <p:sldId id="275" r:id="rId12"/>
    <p:sldId id="274" r:id="rId13"/>
    <p:sldId id="277" r:id="rId14"/>
    <p:sldId id="276" r:id="rId15"/>
    <p:sldId id="278" r:id="rId16"/>
    <p:sldId id="279" r:id="rId17"/>
    <p:sldId id="280" r:id="rId18"/>
    <p:sldId id="281" r:id="rId19"/>
    <p:sldId id="282" r:id="rId20"/>
    <p:sldId id="283" r:id="rId21"/>
    <p:sldId id="284" r:id="rId22"/>
    <p:sldId id="266" r:id="rId23"/>
    <p:sldId id="409" r:id="rId24"/>
    <p:sldId id="286" r:id="rId25"/>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8" clrIdx="0">
    <p:extLst/>
  </p:cmAuthor>
  <p:cmAuthor id="2" name="sysman" initials="s"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5"/>
    <a:srgbClr val="0000FF"/>
    <a:srgbClr val="FFFFFF"/>
    <a:srgbClr val="00FFFF"/>
    <a:srgbClr val="808000"/>
    <a:srgbClr val="FFFFCC"/>
    <a:srgbClr val="FFFF99"/>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02" autoAdjust="0"/>
    <p:restoredTop sz="82477" autoAdjust="0"/>
  </p:normalViewPr>
  <p:slideViewPr>
    <p:cSldViewPr snapToGrid="0">
      <p:cViewPr varScale="1">
        <p:scale>
          <a:sx n="82" d="100"/>
          <a:sy n="82" d="100"/>
        </p:scale>
        <p:origin x="56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846" y="1854"/>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Arial" charset="0"/>
              </a:defRPr>
            </a:lvl1pPr>
          </a:lstStyle>
          <a:p>
            <a:pPr>
              <a:defRPr/>
            </a:pPr>
            <a:r>
              <a:rPr lang="en-US" dirty="0"/>
              <a:t>Advanced Java concepts</a:t>
            </a:r>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Arial" charset="0"/>
              </a:defRPr>
            </a:lvl1pPr>
          </a:lstStyle>
          <a:p>
            <a:pPr>
              <a:defRPr/>
            </a:pPr>
            <a:fld id="{2289C6B7-9301-44DE-8D81-9A819A8A842B}" type="slidenum">
              <a:rPr lang="en-US"/>
              <a:pPr>
                <a:defRPr/>
              </a:pPr>
              <a:t>‹#›</a:t>
            </a:fld>
            <a:endParaRPr lang="en-US" dirty="0"/>
          </a:p>
        </p:txBody>
      </p:sp>
    </p:spTree>
    <p:extLst>
      <p:ext uri="{BB962C8B-B14F-4D97-AF65-F5344CB8AC3E}">
        <p14:creationId xmlns:p14="http://schemas.microsoft.com/office/powerpoint/2010/main" val="1420227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itchFamily="18" charset="0"/>
              </a:defRPr>
            </a:lvl1pPr>
          </a:lstStyle>
          <a:p>
            <a:pPr>
              <a:defRPr/>
            </a:pPr>
            <a:fld id="{43A8DCC8-54E2-4CF7-A726-5D6F93D5C1E4}" type="slidenum">
              <a:rPr lang="en-US"/>
              <a:pPr>
                <a:defRPr/>
              </a:pPr>
              <a:t>‹#›</a:t>
            </a:fld>
            <a:endParaRPr lang="en-US" dirty="0"/>
          </a:p>
        </p:txBody>
      </p:sp>
      <p:sp>
        <p:nvSpPr>
          <p:cNvPr id="41990"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charset="0"/>
              </a:defRPr>
            </a:lvl1pPr>
            <a:lvl2pPr marL="742950" indent="-285750" defTabSz="901700" eaLnBrk="0" hangingPunct="0">
              <a:defRPr sz="1400">
                <a:solidFill>
                  <a:schemeClr val="tx1"/>
                </a:solidFill>
                <a:latin typeface="Arial" charset="0"/>
              </a:defRPr>
            </a:lvl2pPr>
            <a:lvl3pPr marL="1143000" indent="-228600" defTabSz="901700" eaLnBrk="0" hangingPunct="0">
              <a:defRPr sz="1400">
                <a:solidFill>
                  <a:schemeClr val="tx1"/>
                </a:solidFill>
                <a:latin typeface="Arial" charset="0"/>
              </a:defRPr>
            </a:lvl3pPr>
            <a:lvl4pPr marL="1600200" indent="-228600" defTabSz="901700" eaLnBrk="0" hangingPunct="0">
              <a:defRPr sz="1400">
                <a:solidFill>
                  <a:schemeClr val="tx1"/>
                </a:solidFill>
                <a:latin typeface="Arial" charset="0"/>
              </a:defRPr>
            </a:lvl4pPr>
            <a:lvl5pPr marL="2057400" indent="-228600" defTabSz="901700" eaLnBrk="0" hangingPunct="0">
              <a:defRPr sz="1400">
                <a:solidFill>
                  <a:schemeClr val="tx1"/>
                </a:solidFill>
                <a:latin typeface="Arial" charset="0"/>
              </a:defRPr>
            </a:lvl5pPr>
            <a:lvl6pPr marL="2514600" indent="-228600" defTabSz="901700" eaLnBrk="0" fontAlgn="base" hangingPunct="0">
              <a:spcBef>
                <a:spcPct val="0"/>
              </a:spcBef>
              <a:spcAft>
                <a:spcPct val="0"/>
              </a:spcAft>
              <a:defRPr sz="1400">
                <a:solidFill>
                  <a:schemeClr val="tx1"/>
                </a:solidFill>
                <a:latin typeface="Arial" charset="0"/>
              </a:defRPr>
            </a:lvl6pPr>
            <a:lvl7pPr marL="2971800" indent="-228600" defTabSz="901700" eaLnBrk="0" fontAlgn="base" hangingPunct="0">
              <a:spcBef>
                <a:spcPct val="0"/>
              </a:spcBef>
              <a:spcAft>
                <a:spcPct val="0"/>
              </a:spcAft>
              <a:defRPr sz="1400">
                <a:solidFill>
                  <a:schemeClr val="tx1"/>
                </a:solidFill>
                <a:latin typeface="Arial" charset="0"/>
              </a:defRPr>
            </a:lvl7pPr>
            <a:lvl8pPr marL="3429000" indent="-228600" defTabSz="901700" eaLnBrk="0" fontAlgn="base" hangingPunct="0">
              <a:spcBef>
                <a:spcPct val="0"/>
              </a:spcBef>
              <a:spcAft>
                <a:spcPct val="0"/>
              </a:spcAft>
              <a:defRPr sz="1400">
                <a:solidFill>
                  <a:schemeClr val="tx1"/>
                </a:solidFill>
                <a:latin typeface="Arial" charset="0"/>
              </a:defRPr>
            </a:lvl8pPr>
            <a:lvl9pPr marL="3886200" indent="-228600" defTabSz="901700" eaLnBrk="0" fontAlgn="base" hangingPunct="0">
              <a:spcBef>
                <a:spcPct val="0"/>
              </a:spcBef>
              <a:spcAft>
                <a:spcPct val="0"/>
              </a:spcAft>
              <a:defRPr sz="1400">
                <a:solidFill>
                  <a:schemeClr val="tx1"/>
                </a:solidFill>
                <a:latin typeface="Arial" charset="0"/>
              </a:defRPr>
            </a:lvl9pPr>
          </a:lstStyle>
          <a:p>
            <a:pPr algn="ctr">
              <a:lnSpc>
                <a:spcPct val="90000"/>
              </a:lnSpc>
              <a:defRPr/>
            </a:pPr>
            <a:r>
              <a:rPr lang="en-US" altLang="en-US" sz="1200" dirty="0" smtClean="0"/>
              <a:t>Page </a:t>
            </a:r>
            <a:fld id="{A42003A9-B7A6-4B6D-B0EE-60CE0DF16ED0}" type="slidenum">
              <a:rPr lang="en-US" altLang="en-US" sz="1200" smtClean="0"/>
              <a:pPr algn="ctr">
                <a:lnSpc>
                  <a:spcPct val="90000"/>
                </a:lnSpc>
                <a:defRPr/>
              </a:pPr>
              <a:t>‹#›</a:t>
            </a:fld>
            <a:endParaRPr lang="en-US" altLang="en-US" sz="1200" dirty="0" smtClean="0"/>
          </a:p>
        </p:txBody>
      </p:sp>
      <p:sp>
        <p:nvSpPr>
          <p:cNvPr id="43015"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519008895"/>
      </p:ext>
    </p:extLst>
  </p:cSld>
  <p:clrMap bg1="lt1" tx1="dk1" bg2="lt2" tx2="dk2" accent1="accent1" accent2="accent2" accent3="accent3" accent4="accent4" accent5="accent5" accent6="accent6" hlink="hlink" folHlink="folHlink"/>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5"/>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1186" eaLnBrk="0" hangingPunct="0">
              <a:spcBef>
                <a:spcPct val="30000"/>
              </a:spcBef>
              <a:defRPr sz="1200">
                <a:solidFill>
                  <a:schemeClr val="tx1"/>
                </a:solidFill>
                <a:latin typeface="Calibri" panose="020F0502020204030204" pitchFamily="34" charset="0"/>
              </a:defRPr>
            </a:lvl1pPr>
            <a:lvl2pPr marL="742508" indent="-284709" defTabSz="951186" eaLnBrk="0" hangingPunct="0">
              <a:spcBef>
                <a:spcPct val="30000"/>
              </a:spcBef>
              <a:defRPr sz="1200">
                <a:solidFill>
                  <a:schemeClr val="tx1"/>
                </a:solidFill>
                <a:latin typeface="Calibri" panose="020F0502020204030204" pitchFamily="34" charset="0"/>
              </a:defRPr>
            </a:lvl2pPr>
            <a:lvl3pPr marL="1142070" indent="-228091" defTabSz="951186" eaLnBrk="0" hangingPunct="0">
              <a:spcBef>
                <a:spcPct val="30000"/>
              </a:spcBef>
              <a:defRPr sz="1200">
                <a:solidFill>
                  <a:schemeClr val="tx1"/>
                </a:solidFill>
                <a:latin typeface="Calibri" panose="020F0502020204030204" pitchFamily="34" charset="0"/>
              </a:defRPr>
            </a:lvl3pPr>
            <a:lvl4pPr marL="1599869" indent="-228091" defTabSz="951186" eaLnBrk="0" hangingPunct="0">
              <a:spcBef>
                <a:spcPct val="30000"/>
              </a:spcBef>
              <a:defRPr sz="1200">
                <a:solidFill>
                  <a:schemeClr val="tx1"/>
                </a:solidFill>
                <a:latin typeface="Calibri" panose="020F0502020204030204" pitchFamily="34" charset="0"/>
              </a:defRPr>
            </a:lvl4pPr>
            <a:lvl5pPr marL="2056050" indent="-228091" defTabSz="951186" eaLnBrk="0" hangingPunct="0">
              <a:spcBef>
                <a:spcPct val="30000"/>
              </a:spcBef>
              <a:defRPr sz="1200">
                <a:solidFill>
                  <a:schemeClr val="tx1"/>
                </a:solidFill>
                <a:latin typeface="Calibri" panose="020F0502020204030204" pitchFamily="34" charset="0"/>
              </a:defRPr>
            </a:lvl5pPr>
            <a:lvl6pPr marL="2521936" indent="-228091" defTabSz="951186" eaLnBrk="0" fontAlgn="base" hangingPunct="0">
              <a:spcBef>
                <a:spcPct val="30000"/>
              </a:spcBef>
              <a:spcAft>
                <a:spcPct val="0"/>
              </a:spcAft>
              <a:defRPr sz="1200">
                <a:solidFill>
                  <a:schemeClr val="tx1"/>
                </a:solidFill>
                <a:latin typeface="Calibri" panose="020F0502020204030204" pitchFamily="34" charset="0"/>
              </a:defRPr>
            </a:lvl6pPr>
            <a:lvl7pPr marL="2987823" indent="-228091" defTabSz="951186" eaLnBrk="0" fontAlgn="base" hangingPunct="0">
              <a:spcBef>
                <a:spcPct val="30000"/>
              </a:spcBef>
              <a:spcAft>
                <a:spcPct val="0"/>
              </a:spcAft>
              <a:defRPr sz="1200">
                <a:solidFill>
                  <a:schemeClr val="tx1"/>
                </a:solidFill>
                <a:latin typeface="Calibri" panose="020F0502020204030204" pitchFamily="34" charset="0"/>
              </a:defRPr>
            </a:lvl7pPr>
            <a:lvl8pPr marL="3453710" indent="-228091" defTabSz="951186" eaLnBrk="0" fontAlgn="base" hangingPunct="0">
              <a:spcBef>
                <a:spcPct val="30000"/>
              </a:spcBef>
              <a:spcAft>
                <a:spcPct val="0"/>
              </a:spcAft>
              <a:defRPr sz="1200">
                <a:solidFill>
                  <a:schemeClr val="tx1"/>
                </a:solidFill>
                <a:latin typeface="Calibri" panose="020F0502020204030204" pitchFamily="34" charset="0"/>
              </a:defRPr>
            </a:lvl8pPr>
            <a:lvl9pPr marL="3919597" indent="-228091" defTabSz="951186"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C6F899-0A01-48B3-B30A-BC138B93CDED}" type="slidenum">
              <a:rPr lang="en-US" altLang="en-US" sz="1000">
                <a:latin typeface="Times New Roman" panose="02020603050405020304" pitchFamily="18" charset="0"/>
              </a:rPr>
              <a:pPr>
                <a:spcBef>
                  <a:spcPct val="0"/>
                </a:spcBef>
              </a:pPr>
              <a:t>1</a:t>
            </a:fld>
            <a:endParaRPr lang="en-US" altLang="en-US" sz="1000" dirty="0">
              <a:latin typeface="Times New Roman" panose="02020603050405020304" pitchFamily="18" charset="0"/>
            </a:endParaRPr>
          </a:p>
        </p:txBody>
      </p:sp>
      <p:sp>
        <p:nvSpPr>
          <p:cNvPr id="1372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6766295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Class X{</a:t>
            </a:r>
          </a:p>
          <a:p>
            <a:r>
              <a:rPr lang="en-CA" dirty="0" smtClean="0"/>
              <a:t>   private Y</a:t>
            </a:r>
            <a:r>
              <a:rPr lang="en-CA" baseline="0" dirty="0" smtClean="0"/>
              <a:t> y = new Y();</a:t>
            </a:r>
          </a:p>
          <a:p>
            <a:r>
              <a:rPr lang="en-CA" baseline="0" dirty="0" smtClean="0"/>
              <a:t>   public void fun1() { y.fun2(); }</a:t>
            </a:r>
            <a:endParaRPr lang="en-CA" dirty="0" smtClean="0"/>
          </a:p>
          <a:p>
            <a:r>
              <a:rPr lang="en-CA" dirty="0" smtClean="0"/>
              <a:t>}</a:t>
            </a:r>
          </a:p>
          <a:p>
            <a:endParaRPr lang="en-CA" dirty="0" smtClean="0"/>
          </a:p>
          <a:p>
            <a:r>
              <a:rPr lang="en-CA" dirty="0" smtClean="0"/>
              <a:t>Class Y {</a:t>
            </a:r>
          </a:p>
          <a:p>
            <a:r>
              <a:rPr lang="en-CA" dirty="0" smtClean="0"/>
              <a:t>    public void fun2() { }</a:t>
            </a:r>
          </a:p>
          <a:p>
            <a:r>
              <a:rPr lang="en-CA" dirty="0" smtClean="0"/>
              <a:t>}</a:t>
            </a:r>
          </a:p>
          <a:p>
            <a:endParaRPr lang="en-CA" dirty="0" smtClean="0"/>
          </a:p>
          <a:p>
            <a:r>
              <a:rPr lang="en-CA" dirty="0" smtClean="0"/>
              <a:t>X x = new X();</a:t>
            </a:r>
          </a:p>
          <a:p>
            <a:r>
              <a:rPr lang="en-CA" dirty="0" smtClean="0"/>
              <a:t>x.fun1();</a:t>
            </a:r>
          </a:p>
          <a:p>
            <a:endParaRPr lang="en-CA"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21</a:t>
            </a:fld>
            <a:endParaRPr lang="en-US" dirty="0"/>
          </a:p>
        </p:txBody>
      </p:sp>
    </p:spTree>
    <p:extLst>
      <p:ext uri="{BB962C8B-B14F-4D97-AF65-F5344CB8AC3E}">
        <p14:creationId xmlns:p14="http://schemas.microsoft.com/office/powerpoint/2010/main" val="1333880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3</a:t>
            </a:fld>
            <a:endParaRPr lang="en-US" dirty="0"/>
          </a:p>
        </p:txBody>
      </p:sp>
    </p:spTree>
    <p:extLst>
      <p:ext uri="{BB962C8B-B14F-4D97-AF65-F5344CB8AC3E}">
        <p14:creationId xmlns:p14="http://schemas.microsoft.com/office/powerpoint/2010/main" val="1431940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4</a:t>
            </a:fld>
            <a:endParaRPr lang="en-US" dirty="0"/>
          </a:p>
        </p:txBody>
      </p:sp>
    </p:spTree>
    <p:extLst>
      <p:ext uri="{BB962C8B-B14F-4D97-AF65-F5344CB8AC3E}">
        <p14:creationId xmlns:p14="http://schemas.microsoft.com/office/powerpoint/2010/main" val="946538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Also in Java if something is declared within a set of braces then that variable is only accessible inside those braces</a:t>
            </a:r>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6</a:t>
            </a:fld>
            <a:endParaRPr lang="en-US" dirty="0"/>
          </a:p>
        </p:txBody>
      </p:sp>
    </p:spTree>
    <p:extLst>
      <p:ext uri="{BB962C8B-B14F-4D97-AF65-F5344CB8AC3E}">
        <p14:creationId xmlns:p14="http://schemas.microsoft.com/office/powerpoint/2010/main" val="3041124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X:</a:t>
            </a:r>
            <a:r>
              <a:rPr lang="en-US" baseline="0" dirty="0" smtClean="0"/>
              <a:t> access attribute</a:t>
            </a:r>
          </a:p>
          <a:p>
            <a:r>
              <a:rPr lang="en-US" baseline="0" dirty="0" smtClean="0"/>
              <a:t>Y: access local</a:t>
            </a:r>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8</a:t>
            </a:fld>
            <a:endParaRPr lang="en-US" dirty="0"/>
          </a:p>
        </p:txBody>
      </p:sp>
    </p:spTree>
    <p:extLst>
      <p:ext uri="{BB962C8B-B14F-4D97-AF65-F5344CB8AC3E}">
        <p14:creationId xmlns:p14="http://schemas.microsoft.com/office/powerpoint/2010/main" val="4107250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X:</a:t>
            </a:r>
            <a:r>
              <a:rPr lang="en-US" baseline="0" dirty="0" smtClean="0"/>
              <a:t> access attribute</a:t>
            </a:r>
          </a:p>
          <a:p>
            <a:r>
              <a:rPr lang="en-US" baseline="0" dirty="0" smtClean="0"/>
              <a:t>Y: access local</a:t>
            </a:r>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9</a:t>
            </a:fld>
            <a:endParaRPr lang="en-US" dirty="0"/>
          </a:p>
        </p:txBody>
      </p:sp>
    </p:spTree>
    <p:extLst>
      <p:ext uri="{BB962C8B-B14F-4D97-AF65-F5344CB8AC3E}">
        <p14:creationId xmlns:p14="http://schemas.microsoft.com/office/powerpoint/2010/main" val="4107250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https://vaughnvernon.co/?page_id=31</a:t>
            </a:r>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12</a:t>
            </a:fld>
            <a:endParaRPr lang="en-US" dirty="0"/>
          </a:p>
        </p:txBody>
      </p:sp>
    </p:spTree>
    <p:extLst>
      <p:ext uri="{BB962C8B-B14F-4D97-AF65-F5344CB8AC3E}">
        <p14:creationId xmlns:p14="http://schemas.microsoft.com/office/powerpoint/2010/main" val="3012444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14</a:t>
            </a:fld>
            <a:endParaRPr lang="en-US" dirty="0"/>
          </a:p>
        </p:txBody>
      </p:sp>
    </p:spTree>
    <p:extLst>
      <p:ext uri="{BB962C8B-B14F-4D97-AF65-F5344CB8AC3E}">
        <p14:creationId xmlns:p14="http://schemas.microsoft.com/office/powerpoint/2010/main" val="2790492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3A8DCC8-54E2-4CF7-A726-5D6F93D5C1E4}" type="slidenum">
              <a:rPr lang="en-US" smtClean="0"/>
              <a:pPr>
                <a:defRPr/>
              </a:pPr>
              <a:t>18</a:t>
            </a:fld>
            <a:endParaRPr lang="en-US" dirty="0"/>
          </a:p>
        </p:txBody>
      </p:sp>
    </p:spTree>
    <p:extLst>
      <p:ext uri="{BB962C8B-B14F-4D97-AF65-F5344CB8AC3E}">
        <p14:creationId xmlns:p14="http://schemas.microsoft.com/office/powerpoint/2010/main" val="1813881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2560985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0820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18687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231775" indent="-231775">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1918649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8434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5215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6954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58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89059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69490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337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Slide Title</a:t>
            </a:r>
          </a:p>
        </p:txBody>
      </p:sp>
      <p:sp>
        <p:nvSpPr>
          <p:cNvPr id="1027" name="Rectangle 4"/>
          <p:cNvSpPr>
            <a:spLocks noGrp="1" noChangeArrowheads="1"/>
          </p:cNvSpPr>
          <p:nvPr>
            <p:ph type="body" idx="1"/>
          </p:nvPr>
        </p:nvSpPr>
        <p:spPr bwMode="auto">
          <a:xfrm>
            <a:off x="457200" y="1108075"/>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Body Text</a:t>
            </a:r>
          </a:p>
          <a:p>
            <a:pPr lvl="1"/>
            <a:r>
              <a:rPr lang="en-US" altLang="en-US" dirty="0" smtClean="0"/>
              <a:t>Second Level</a:t>
            </a:r>
          </a:p>
          <a:p>
            <a:pPr lvl="2"/>
            <a:r>
              <a:rPr lang="en-US" altLang="en-US" dirty="0" smtClean="0"/>
              <a:t>Third Level</a:t>
            </a:r>
          </a:p>
          <a:p>
            <a:pPr lvl="3"/>
            <a:r>
              <a:rPr lang="en-US" altLang="en-US" dirty="0" smtClean="0"/>
              <a:t>Fourth Level</a:t>
            </a:r>
          </a:p>
        </p:txBody>
      </p:sp>
      <p:sp>
        <p:nvSpPr>
          <p:cNvPr id="1028" name="Rectangle 5"/>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1029" name="Rectangle 6"/>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Tree>
  </p:cSld>
  <p:clrMap bg1="lt1" tx1="dk1" bg2="lt2" tx2="dk2" accent1="accent1" accent2="accent2" accent3="accent3" accent4="accent4" accent5="accent5" accent6="accent6" hlink="hlink" folHlink="folHlink"/>
  <p:sldLayoutIdLst>
    <p:sldLayoutId id="2147484610" r:id="rId1"/>
    <p:sldLayoutId id="2147484599" r:id="rId2"/>
    <p:sldLayoutId id="2147484600" r:id="rId3"/>
    <p:sldLayoutId id="2147484601" r:id="rId4"/>
    <p:sldLayoutId id="2147484602" r:id="rId5"/>
    <p:sldLayoutId id="2147484603" r:id="rId6"/>
    <p:sldLayoutId id="2147484604" r:id="rId7"/>
    <p:sldLayoutId id="2147484605" r:id="rId8"/>
    <p:sldLayoutId id="2147484606" r:id="rId9"/>
    <p:sldLayoutId id="2147484607" r:id="rId10"/>
    <p:sldLayoutId id="214748460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2">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mj-ea"/>
          <a:cs typeface="+mj-cs"/>
        </a:defRPr>
      </a:lvl1pPr>
      <a:lvl2pPr algn="ctr" rtl="0" eaLnBrk="0" fontAlgn="base" hangingPunct="0">
        <a:lnSpc>
          <a:spcPct val="90000"/>
        </a:lnSpc>
        <a:spcBef>
          <a:spcPct val="0"/>
        </a:spcBef>
        <a:spcAft>
          <a:spcPct val="0"/>
        </a:spcAft>
        <a:defRPr sz="3200" b="1" u="sng">
          <a:solidFill>
            <a:schemeClr val="tx2"/>
          </a:solidFill>
          <a:latin typeface="Calibri" pitchFamily="34"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mn-ea"/>
          <a:cs typeface="+mn-cs"/>
        </a:defRPr>
      </a:lvl1pPr>
      <a:lvl2pPr marL="346075" indent="-120650" algn="l" rtl="0" eaLnBrk="0" fontAlgn="base" hangingPunct="0">
        <a:spcBef>
          <a:spcPct val="10000"/>
        </a:spcBef>
        <a:spcAft>
          <a:spcPct val="0"/>
        </a:spcAft>
        <a:buSzPct val="100000"/>
        <a:buFont typeface="Times New Roman" pitchFamily="18" charset="0"/>
        <a:buChar char="-"/>
        <a:defRPr sz="2000">
          <a:solidFill>
            <a:schemeClr val="tx1"/>
          </a:solidFill>
          <a:latin typeface="Calibri" panose="020F0502020204030204" pitchFamily="34"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rgbClr val="FCD5B5"/>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0888" y="1676400"/>
            <a:ext cx="7772400" cy="1470025"/>
          </a:xfrm>
        </p:spPr>
        <p:txBody>
          <a:bodyPr/>
          <a:lstStyle/>
          <a:p>
            <a:pPr>
              <a:defRPr/>
            </a:pPr>
            <a:r>
              <a:rPr lang="en-US" altLang="en-US" sz="4800" dirty="0"/>
              <a:t>Advanced Java Programming</a:t>
            </a:r>
            <a:endParaRPr lang="en-US" altLang="en-US" sz="4800" dirty="0" smtClean="0">
              <a:latin typeface="+mn-lt"/>
            </a:endParaRPr>
          </a:p>
        </p:txBody>
      </p:sp>
      <p:sp>
        <p:nvSpPr>
          <p:cNvPr id="13315" name="Text Box 9"/>
          <p:cNvSpPr txBox="1">
            <a:spLocks noChangeArrowheads="1"/>
          </p:cNvSpPr>
          <p:nvPr/>
        </p:nvSpPr>
        <p:spPr bwMode="auto">
          <a:xfrm>
            <a:off x="1252538" y="3884613"/>
            <a:ext cx="6769100" cy="1865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30000"/>
              </a:spcBef>
              <a:buFont typeface="Arial" panose="020B0604020202020204" pitchFamily="34" charset="0"/>
              <a:buNone/>
            </a:pPr>
            <a:r>
              <a:rPr lang="en-US" altLang="en-US" b="0" dirty="0" smtClean="0">
                <a:latin typeface="Arial" panose="020B0604020202020204" pitchFamily="34" charset="0"/>
              </a:rPr>
              <a:t>Part 1: class defined attributes vs. locals, scoping rules, shadowing attributes, relationships between classes, multiplicity</a:t>
            </a:r>
            <a:endParaRPr lang="en-US" altLang="en-US" b="0" dirty="0">
              <a:latin typeface="Arial" panose="020B0604020202020204" pitchFamily="34" charset="0"/>
            </a:endParaRPr>
          </a:p>
        </p:txBody>
      </p:sp>
    </p:spTree>
    <p:extLst>
      <p:ext uri="{BB962C8B-B14F-4D97-AF65-F5344CB8AC3E}">
        <p14:creationId xmlns:p14="http://schemas.microsoft.com/office/powerpoint/2010/main" val="10662192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Term: </a:t>
            </a:r>
            <a:r>
              <a:rPr lang="en-US" dirty="0" smtClean="0">
                <a:solidFill>
                  <a:srgbClr val="FF0000"/>
                </a:solidFill>
              </a:rPr>
              <a:t>Shadowing</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The name of a local matches the name of an attribute.</a:t>
            </a:r>
          </a:p>
          <a:p>
            <a:r>
              <a:rPr lang="en-US" sz="2000" dirty="0" smtClean="0"/>
              <a:t>Because of scoping rules the local identifier will ‘hide’ (shadow) access to the attribute.</a:t>
            </a:r>
          </a:p>
          <a:p>
            <a:r>
              <a:rPr lang="en-US" sz="2000" dirty="0" smtClean="0"/>
              <a:t>This is a common logic error! (You typically do it unintentionally).</a:t>
            </a:r>
          </a:p>
          <a:p>
            <a:r>
              <a:rPr lang="en-US" sz="2000" b="1" dirty="0">
                <a:cs typeface="Calibri" panose="020F0502020204030204" pitchFamily="34" charset="0"/>
              </a:rPr>
              <a:t>Name of the folder containing the complete example</a:t>
            </a:r>
            <a:r>
              <a:rPr lang="en-US" sz="2000">
                <a:cs typeface="Calibri" panose="020F0502020204030204" pitchFamily="34" charset="0"/>
              </a:rPr>
              <a:t>: </a:t>
            </a:r>
            <a:r>
              <a:rPr lang="en-US" sz="2000" smtClean="0">
                <a:latin typeface="Consolas" panose="020B0609020204030204" pitchFamily="49" charset="0"/>
                <a:cs typeface="Calibri" panose="020F0502020204030204" pitchFamily="34" charset="0"/>
              </a:rPr>
              <a:t>2scopeWithShadowing</a:t>
            </a:r>
            <a:endParaRPr lang="en-US" sz="2000" dirty="0" smtClean="0"/>
          </a:p>
          <a:p>
            <a:pPr marL="225425" lvl="1" indent="0">
              <a:buNone/>
            </a:pPr>
            <a:r>
              <a:rPr lang="en-US" sz="1600" dirty="0">
                <a:latin typeface="Consolas" panose="020B0609020204030204" pitchFamily="49" charset="0"/>
                <a:cs typeface="Consolas" panose="020B0609020204030204" pitchFamily="49" charset="0"/>
              </a:rPr>
              <a:t>p</a:t>
            </a:r>
            <a:r>
              <a:rPr lang="en-US" sz="1600" dirty="0" smtClean="0">
                <a:latin typeface="Consolas" panose="020B0609020204030204" pitchFamily="49" charset="0"/>
                <a:cs typeface="Consolas" panose="020B0609020204030204" pitchFamily="49" charset="0"/>
              </a:rPr>
              <a:t>ublic class Person {</a:t>
            </a:r>
          </a:p>
          <a:p>
            <a:pPr marL="225425" lvl="1" indent="0">
              <a:buNone/>
            </a:pPr>
            <a:r>
              <a:rPr lang="en-US" sz="1600" dirty="0" smtClean="0">
                <a:latin typeface="Consolas" panose="020B0609020204030204" pitchFamily="49" charset="0"/>
                <a:cs typeface="Consolas" panose="020B0609020204030204" pitchFamily="49" charset="0"/>
              </a:rPr>
              <a:t>    private int age = -1;</a:t>
            </a:r>
            <a:endParaRPr lang="en-US" sz="1600" dirty="0">
              <a:latin typeface="Consolas" panose="020B0609020204030204" pitchFamily="49" charset="0"/>
              <a:cs typeface="Consolas" panose="020B0609020204030204" pitchFamily="49" charset="0"/>
            </a:endParaRPr>
          </a:p>
          <a:p>
            <a:pPr marL="225425" lvl="1" indent="0">
              <a:buNone/>
            </a:pPr>
            <a:r>
              <a:rPr lang="en-US" sz="1600" dirty="0" smtClean="0">
                <a:latin typeface="Consolas" panose="020B0609020204030204" pitchFamily="49" charset="0"/>
                <a:cs typeface="Consolas" panose="020B0609020204030204" pitchFamily="49" charset="0"/>
              </a:rPr>
              <a:t>    public Person(int newAge) {</a:t>
            </a:r>
          </a:p>
          <a:p>
            <a:pPr marL="225425" lvl="1" indent="0">
              <a:buNone/>
            </a:pPr>
            <a:r>
              <a:rPr lang="en-US" sz="1600" dirty="0">
                <a:latin typeface="Consolas" panose="020B0609020204030204" pitchFamily="49" charset="0"/>
                <a:cs typeface="Consolas" panose="020B0609020204030204" pitchFamily="49" charset="0"/>
              </a:rPr>
              <a:t> </a:t>
            </a:r>
            <a:r>
              <a:rPr lang="en-US" sz="1600" dirty="0" smtClean="0">
                <a:latin typeface="Consolas" panose="020B0609020204030204" pitchFamily="49" charset="0"/>
                <a:cs typeface="Consolas" panose="020B0609020204030204" pitchFamily="49" charset="0"/>
              </a:rPr>
              <a:t>       </a:t>
            </a:r>
            <a:r>
              <a:rPr lang="en-US" sz="1600" b="1" dirty="0" smtClean="0">
                <a:solidFill>
                  <a:srgbClr val="FF0000"/>
                </a:solidFill>
                <a:latin typeface="Consolas" panose="020B0609020204030204" pitchFamily="49" charset="0"/>
                <a:cs typeface="Consolas" panose="020B0609020204030204" pitchFamily="49" charset="0"/>
              </a:rPr>
              <a:t>int age</a:t>
            </a:r>
            <a:r>
              <a:rPr lang="en-US" sz="1600" dirty="0" smtClean="0">
                <a:latin typeface="Consolas" panose="020B0609020204030204" pitchFamily="49" charset="0"/>
                <a:cs typeface="Consolas" panose="020B0609020204030204" pitchFamily="49" charset="0"/>
              </a:rPr>
              <a:t>;  </a:t>
            </a:r>
            <a:r>
              <a:rPr lang="en-US" sz="1600" b="1" dirty="0" smtClean="0">
                <a:solidFill>
                  <a:srgbClr val="0000FF"/>
                </a:solidFill>
                <a:latin typeface="Consolas" panose="020B0609020204030204" pitchFamily="49" charset="0"/>
                <a:cs typeface="Consolas" panose="020B0609020204030204" pitchFamily="49" charset="0"/>
              </a:rPr>
              <a:t>// Shadows/hides attribute</a:t>
            </a:r>
          </a:p>
          <a:p>
            <a:pPr marL="225425" lvl="1" indent="0">
              <a:buNone/>
            </a:pPr>
            <a:r>
              <a:rPr lang="en-US" sz="1600" dirty="0">
                <a:latin typeface="Consolas" panose="020B0609020204030204" pitchFamily="49" charset="0"/>
                <a:cs typeface="Consolas" panose="020B0609020204030204" pitchFamily="49" charset="0"/>
              </a:rPr>
              <a:t> </a:t>
            </a:r>
            <a:r>
              <a:rPr lang="en-US" sz="1600" dirty="0" smtClean="0">
                <a:latin typeface="Consolas" panose="020B0609020204030204" pitchFamily="49" charset="0"/>
                <a:cs typeface="Consolas" panose="020B0609020204030204" pitchFamily="49" charset="0"/>
              </a:rPr>
              <a:t>       age = newAge;</a:t>
            </a:r>
          </a:p>
          <a:p>
            <a:pPr marL="225425" lvl="1" indent="0">
              <a:buNone/>
            </a:pPr>
            <a:r>
              <a:rPr lang="en-US" sz="1600" dirty="0" smtClean="0">
                <a:latin typeface="Consolas" panose="020B0609020204030204" pitchFamily="49" charset="0"/>
                <a:cs typeface="Consolas" panose="020B0609020204030204" pitchFamily="49" charset="0"/>
              </a:rPr>
              <a:t>    }</a:t>
            </a:r>
            <a:endParaRPr lang="en-US" sz="1600" dirty="0">
              <a:latin typeface="Consolas" panose="020B0609020204030204" pitchFamily="49" charset="0"/>
              <a:cs typeface="Consolas" panose="020B0609020204030204" pitchFamily="49" charset="0"/>
            </a:endParaRPr>
          </a:p>
          <a:p>
            <a:pPr marL="225425" lvl="1" indent="0">
              <a:buNone/>
            </a:pPr>
            <a:r>
              <a:rPr lang="en-US" sz="1600" dirty="0" smtClean="0">
                <a:latin typeface="Consolas" panose="020B0609020204030204" pitchFamily="49" charset="0"/>
                <a:cs typeface="Consolas" panose="020B0609020204030204" pitchFamily="49" charset="0"/>
              </a:rPr>
              <a:t>    public void setAge(</a:t>
            </a:r>
            <a:r>
              <a:rPr lang="en-US" sz="1600" b="1" dirty="0" smtClean="0">
                <a:solidFill>
                  <a:srgbClr val="FF0000"/>
                </a:solidFill>
                <a:latin typeface="Consolas" panose="020B0609020204030204" pitchFamily="49" charset="0"/>
                <a:cs typeface="Consolas" panose="020B0609020204030204" pitchFamily="49" charset="0"/>
              </a:rPr>
              <a:t>int age</a:t>
            </a:r>
            <a:r>
              <a:rPr lang="en-US" sz="1600" dirty="0" smtClean="0">
                <a:latin typeface="Consolas" panose="020B0609020204030204" pitchFamily="49" charset="0"/>
                <a:cs typeface="Consolas" panose="020B0609020204030204" pitchFamily="49" charset="0"/>
              </a:rPr>
              <a:t>) { </a:t>
            </a:r>
            <a:r>
              <a:rPr lang="en-US" sz="1600" b="1" dirty="0" smtClean="0">
                <a:solidFill>
                  <a:srgbClr val="0000FF"/>
                </a:solidFill>
                <a:latin typeface="Consolas" panose="020B0609020204030204" pitchFamily="49" charset="0"/>
                <a:cs typeface="Consolas" panose="020B0609020204030204" pitchFamily="49" charset="0"/>
              </a:rPr>
              <a:t>// Shadow/hide attribute</a:t>
            </a:r>
          </a:p>
          <a:p>
            <a:pPr marL="225425" lvl="1" indent="0">
              <a:buNone/>
            </a:pPr>
            <a:r>
              <a:rPr lang="en-US" sz="1600" dirty="0">
                <a:latin typeface="Consolas" panose="020B0609020204030204" pitchFamily="49" charset="0"/>
                <a:cs typeface="Consolas" panose="020B0609020204030204" pitchFamily="49" charset="0"/>
              </a:rPr>
              <a:t> </a:t>
            </a:r>
            <a:r>
              <a:rPr lang="en-US" sz="1600" dirty="0" smtClean="0">
                <a:latin typeface="Consolas" panose="020B0609020204030204" pitchFamily="49" charset="0"/>
                <a:cs typeface="Consolas" panose="020B0609020204030204" pitchFamily="49" charset="0"/>
              </a:rPr>
              <a:t>       age = age;</a:t>
            </a:r>
          </a:p>
          <a:p>
            <a:pPr marL="225425" lvl="1" indent="0">
              <a:buNone/>
            </a:pPr>
            <a:r>
              <a:rPr lang="en-US" sz="1600" dirty="0">
                <a:latin typeface="Consolas" panose="020B0609020204030204" pitchFamily="49" charset="0"/>
                <a:cs typeface="Consolas" panose="020B0609020204030204" pitchFamily="49" charset="0"/>
              </a:rPr>
              <a:t> </a:t>
            </a:r>
            <a:r>
              <a:rPr lang="en-US" sz="1600" dirty="0" smtClean="0">
                <a:latin typeface="Consolas" panose="020B0609020204030204" pitchFamily="49" charset="0"/>
                <a:cs typeface="Consolas" panose="020B0609020204030204" pitchFamily="49" charset="0"/>
              </a:rPr>
              <a:t>   }</a:t>
            </a:r>
          </a:p>
          <a:p>
            <a:pPr marL="225425" lvl="1" indent="0">
              <a:buNone/>
            </a:pPr>
            <a:r>
              <a:rPr lang="en-US" sz="1600" dirty="0" smtClean="0">
                <a:latin typeface="Consolas" panose="020B0609020204030204" pitchFamily="49" charset="0"/>
                <a:cs typeface="Consolas" panose="020B0609020204030204" pitchFamily="49" charset="0"/>
              </a:rPr>
              <a:t>}</a:t>
            </a:r>
            <a:endParaRPr lang="en-US" sz="1600" dirty="0">
              <a:latin typeface="Consolas" panose="020B0609020204030204" pitchFamily="49" charset="0"/>
              <a:cs typeface="Consolas" panose="020B0609020204030204" pitchFamily="49" charset="0"/>
            </a:endParaRPr>
          </a:p>
          <a:p>
            <a:pPr marL="225425" lvl="1" indent="0">
              <a:buNone/>
            </a:pPr>
            <a:r>
              <a:rPr lang="en-US" sz="1600" dirty="0" smtClean="0">
                <a:latin typeface="Consolas" panose="020B0609020204030204" pitchFamily="49" charset="0"/>
                <a:cs typeface="Consolas" panose="020B0609020204030204" pitchFamily="49" charset="0"/>
              </a:rPr>
              <a:t>Person aPerson = new Person(0);  </a:t>
            </a:r>
            <a:r>
              <a:rPr lang="en-US" sz="1600" b="1" dirty="0" smtClean="0">
                <a:solidFill>
                  <a:srgbClr val="0000FF"/>
                </a:solidFill>
                <a:latin typeface="Consolas" panose="020B0609020204030204" pitchFamily="49" charset="0"/>
                <a:cs typeface="Consolas" panose="020B0609020204030204" pitchFamily="49" charset="0"/>
              </a:rPr>
              <a:t>// age is still -1</a:t>
            </a:r>
          </a:p>
          <a:p>
            <a:pPr marL="225425" lvl="1" indent="0">
              <a:buNone/>
            </a:pPr>
            <a:r>
              <a:rPr lang="en-US" sz="1600" dirty="0" smtClean="0">
                <a:latin typeface="Consolas" panose="020B0609020204030204" pitchFamily="49" charset="0"/>
                <a:cs typeface="Consolas" panose="020B0609020204030204" pitchFamily="49" charset="0"/>
              </a:rPr>
              <a:t>aPerson.setAge(18);             </a:t>
            </a:r>
            <a:r>
              <a:rPr lang="en-US" sz="1600" dirty="0" smtClean="0">
                <a:solidFill>
                  <a:srgbClr val="0000FF"/>
                </a:solidFill>
                <a:latin typeface="Consolas" panose="020B0609020204030204" pitchFamily="49" charset="0"/>
                <a:cs typeface="Consolas" panose="020B0609020204030204" pitchFamily="49" charset="0"/>
              </a:rPr>
              <a:t> </a:t>
            </a:r>
            <a:r>
              <a:rPr lang="en-US" sz="1600" b="1" dirty="0" smtClean="0">
                <a:solidFill>
                  <a:srgbClr val="0000FF"/>
                </a:solidFill>
                <a:latin typeface="Consolas" panose="020B0609020204030204" pitchFamily="49" charset="0"/>
                <a:cs typeface="Consolas" panose="020B0609020204030204" pitchFamily="49" charset="0"/>
              </a:rPr>
              <a:t>// age is still -1</a:t>
            </a:r>
            <a:endParaRPr lang="en-US" sz="1600" b="1" dirty="0">
              <a:solidFill>
                <a:srgbClr val="0000FF"/>
              </a:solidFill>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60464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lstStyle/>
          <a:p>
            <a:r>
              <a:rPr lang="en-US" altLang="en-US" sz="3200" dirty="0" smtClean="0"/>
              <a:t>New Term: Messaging Passing</a:t>
            </a:r>
          </a:p>
        </p:txBody>
      </p:sp>
      <p:sp>
        <p:nvSpPr>
          <p:cNvPr id="76803" name="Rectangle 3"/>
          <p:cNvSpPr>
            <a:spLocks noGrp="1" noChangeArrowheads="1"/>
          </p:cNvSpPr>
          <p:nvPr>
            <p:ph type="body" idx="4294967295"/>
          </p:nvPr>
        </p:nvSpPr>
        <p:spPr/>
        <p:txBody>
          <a:bodyPr/>
          <a:lstStyle/>
          <a:p>
            <a:pPr>
              <a:lnSpc>
                <a:spcPct val="80000"/>
              </a:lnSpc>
            </a:pPr>
            <a:r>
              <a:rPr lang="en-US" altLang="en-US" sz="2400" dirty="0" smtClean="0">
                <a:cs typeface="Times New Roman" pitchFamily="18" charset="0"/>
              </a:rPr>
              <a:t>Invoking the methods of another class.</a:t>
            </a:r>
          </a:p>
        </p:txBody>
      </p:sp>
      <p:sp>
        <p:nvSpPr>
          <p:cNvPr id="2" name="TextBox 1"/>
          <p:cNvSpPr txBox="1">
            <a:spLocks noChangeArrowheads="1"/>
          </p:cNvSpPr>
          <p:nvPr/>
        </p:nvSpPr>
        <p:spPr bwMode="auto">
          <a:xfrm>
            <a:off x="895350" y="2209800"/>
            <a:ext cx="4302125"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latin typeface="Consolas" pitchFamily="49" charset="0"/>
                <a:cs typeface="Consolas" pitchFamily="49" charset="0"/>
              </a:rPr>
              <a:t>class Driver</a:t>
            </a:r>
          </a:p>
          <a:p>
            <a:pPr eaLnBrk="1" hangingPunct="1">
              <a:spcBef>
                <a:spcPct val="0"/>
              </a:spcBef>
              <a:buFontTx/>
              <a:buNone/>
            </a:pPr>
            <a:r>
              <a:rPr lang="en-US" altLang="en-US" sz="1800" dirty="0">
                <a:latin typeface="Consolas" pitchFamily="49" charset="0"/>
                <a:cs typeface="Consolas" pitchFamily="49" charset="0"/>
              </a:rPr>
              <a:t>{</a:t>
            </a:r>
          </a:p>
          <a:p>
            <a:pPr eaLnBrk="1" hangingPunct="1">
              <a:spcBef>
                <a:spcPct val="0"/>
              </a:spcBef>
              <a:buFontTx/>
              <a:buNone/>
            </a:pPr>
            <a:r>
              <a:rPr lang="en-US" altLang="en-US" sz="1800" dirty="0">
                <a:latin typeface="Consolas" pitchFamily="49" charset="0"/>
                <a:cs typeface="Consolas" pitchFamily="49" charset="0"/>
              </a:rPr>
              <a:t>     main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Game aGame = new Game();</a:t>
            </a:r>
          </a:p>
          <a:p>
            <a:pPr eaLnBrk="1" hangingPunct="1">
              <a:spcBef>
                <a:spcPct val="0"/>
              </a:spcBef>
              <a:buFontTx/>
              <a:buNone/>
            </a:pPr>
            <a:r>
              <a:rPr lang="en-US" altLang="en-US" sz="1800" dirty="0">
                <a:latin typeface="Consolas" pitchFamily="49" charset="0"/>
                <a:cs typeface="Consolas" pitchFamily="49" charset="0"/>
              </a:rPr>
              <a:t>	aGame.start();</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a:t>
            </a:r>
          </a:p>
        </p:txBody>
      </p:sp>
      <p:sp>
        <p:nvSpPr>
          <p:cNvPr id="5" name="TextBox 4"/>
          <p:cNvSpPr txBox="1">
            <a:spLocks noChangeArrowheads="1"/>
          </p:cNvSpPr>
          <p:nvPr/>
        </p:nvSpPr>
        <p:spPr bwMode="auto">
          <a:xfrm>
            <a:off x="5638800" y="2165350"/>
            <a:ext cx="3124200"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latin typeface="Consolas" pitchFamily="49" charset="0"/>
                <a:cs typeface="Consolas" pitchFamily="49" charset="0"/>
              </a:rPr>
              <a:t>class Game</a:t>
            </a:r>
          </a:p>
          <a:p>
            <a:pPr eaLnBrk="1" hangingPunct="1">
              <a:spcBef>
                <a:spcPct val="0"/>
              </a:spcBef>
              <a:buFontTx/>
              <a:buNone/>
            </a:pPr>
            <a:r>
              <a:rPr lang="en-US" altLang="en-US" sz="1800" dirty="0">
                <a:latin typeface="Consolas" pitchFamily="49" charset="0"/>
                <a:cs typeface="Consolas" pitchFamily="49" charset="0"/>
              </a:rPr>
              <a:t>{</a:t>
            </a:r>
          </a:p>
          <a:p>
            <a:pPr eaLnBrk="1" hangingPunct="1">
              <a:spcBef>
                <a:spcPct val="0"/>
              </a:spcBef>
              <a:buFontTx/>
              <a:buNone/>
            </a:pPr>
            <a:r>
              <a:rPr lang="en-US" altLang="en-US" sz="1800" dirty="0">
                <a:latin typeface="Consolas" pitchFamily="49" charset="0"/>
                <a:cs typeface="Consolas" pitchFamily="49" charset="0"/>
              </a:rPr>
              <a:t>     Game()</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start()</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     }</a:t>
            </a:r>
          </a:p>
          <a:p>
            <a:pPr eaLnBrk="1" hangingPunct="1">
              <a:spcBef>
                <a:spcPct val="0"/>
              </a:spcBef>
              <a:buFontTx/>
              <a:buNone/>
            </a:pPr>
            <a:r>
              <a:rPr lang="en-US" altLang="en-US" sz="1800" dirty="0">
                <a:latin typeface="Consolas" pitchFamily="49" charset="0"/>
                <a:cs typeface="Consolas" pitchFamily="49" charset="0"/>
              </a:rPr>
              <a:t>}</a:t>
            </a:r>
          </a:p>
        </p:txBody>
      </p:sp>
      <p:grpSp>
        <p:nvGrpSpPr>
          <p:cNvPr id="75787" name="Group 11"/>
          <p:cNvGrpSpPr>
            <a:grpSpLocks/>
          </p:cNvGrpSpPr>
          <p:nvPr/>
        </p:nvGrpSpPr>
        <p:grpSpPr bwMode="auto">
          <a:xfrm>
            <a:off x="3733800" y="2890838"/>
            <a:ext cx="2473325" cy="550862"/>
            <a:chOff x="2352" y="1821"/>
            <a:chExt cx="1558" cy="347"/>
          </a:xfrm>
        </p:grpSpPr>
        <p:cxnSp>
          <p:nvCxnSpPr>
            <p:cNvPr id="76810" name="Straight Arrow Connector 3"/>
            <p:cNvCxnSpPr>
              <a:cxnSpLocks noChangeShapeType="1"/>
            </p:cNvCxnSpPr>
            <p:nvPr/>
          </p:nvCxnSpPr>
          <p:spPr bwMode="auto">
            <a:xfrm flipV="1">
              <a:off x="2352" y="1872"/>
              <a:ext cx="1558" cy="296"/>
            </a:xfrm>
            <a:prstGeom prst="straightConnector1">
              <a:avLst/>
            </a:prstGeom>
            <a:noFill/>
            <a:ln w="38100" algn="ctr">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76811" name="TextBox 6"/>
            <p:cNvSpPr txBox="1">
              <a:spLocks noChangeArrowheads="1"/>
            </p:cNvSpPr>
            <p:nvPr/>
          </p:nvSpPr>
          <p:spPr bwMode="auto">
            <a:xfrm rot="20908178">
              <a:off x="2564" y="1821"/>
              <a:ext cx="980"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rgbClr val="FF0000"/>
                  </a:solidFill>
                  <a:latin typeface="Arial" charset="0"/>
                </a:rPr>
                <a:t>Run method</a:t>
              </a:r>
            </a:p>
          </p:txBody>
        </p:sp>
      </p:grpSp>
      <p:grpSp>
        <p:nvGrpSpPr>
          <p:cNvPr id="75788" name="Group 12"/>
          <p:cNvGrpSpPr>
            <a:grpSpLocks/>
          </p:cNvGrpSpPr>
          <p:nvPr/>
        </p:nvGrpSpPr>
        <p:grpSpPr bwMode="auto">
          <a:xfrm>
            <a:off x="3657600" y="3810000"/>
            <a:ext cx="2536825" cy="550863"/>
            <a:chOff x="2304" y="2400"/>
            <a:chExt cx="1598" cy="347"/>
          </a:xfrm>
        </p:grpSpPr>
        <p:cxnSp>
          <p:nvCxnSpPr>
            <p:cNvPr id="76808" name="Straight Arrow Connector 10"/>
            <p:cNvCxnSpPr>
              <a:cxnSpLocks noChangeShapeType="1"/>
            </p:cNvCxnSpPr>
            <p:nvPr/>
          </p:nvCxnSpPr>
          <p:spPr bwMode="auto">
            <a:xfrm>
              <a:off x="2304" y="2400"/>
              <a:ext cx="1598" cy="179"/>
            </a:xfrm>
            <a:prstGeom prst="straightConnector1">
              <a:avLst/>
            </a:prstGeom>
            <a:noFill/>
            <a:ln w="38100" algn="ctr">
              <a:solidFill>
                <a:srgbClr val="FF0000"/>
              </a:solidFill>
              <a:round/>
              <a:headEnd type="none" w="sm" len="sm"/>
              <a:tailEnd type="arrow" w="med" len="med"/>
            </a:ln>
            <a:extLst>
              <a:ext uri="{909E8E84-426E-40DD-AFC4-6F175D3DCCD1}">
                <a14:hiddenFill xmlns:a14="http://schemas.microsoft.com/office/drawing/2010/main">
                  <a:noFill/>
                </a14:hiddenFill>
              </a:ext>
            </a:extLst>
          </p:spPr>
        </p:cxnSp>
        <p:sp>
          <p:nvSpPr>
            <p:cNvPr id="76809" name="TextBox 11"/>
            <p:cNvSpPr txBox="1">
              <a:spLocks noChangeArrowheads="1"/>
            </p:cNvSpPr>
            <p:nvPr/>
          </p:nvSpPr>
          <p:spPr bwMode="auto">
            <a:xfrm rot="567950">
              <a:off x="2557" y="2479"/>
              <a:ext cx="980"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rgbClr val="FF0000"/>
                  </a:solidFill>
                  <a:latin typeface="Arial" charset="0"/>
                </a:rPr>
                <a:t>Run method</a:t>
              </a:r>
            </a:p>
          </p:txBody>
        </p:sp>
      </p:grpSp>
    </p:spTree>
    <p:extLst>
      <p:ext uri="{BB962C8B-B14F-4D97-AF65-F5344CB8AC3E}">
        <p14:creationId xmlns:p14="http://schemas.microsoft.com/office/powerpoint/2010/main" val="6955811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578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578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bldLvl="2"/>
      <p:bldP spid="2" grpId="0"/>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 Between Classes</a:t>
            </a:r>
            <a:endParaRPr lang="en-US" dirty="0"/>
          </a:p>
        </p:txBody>
      </p:sp>
      <p:sp>
        <p:nvSpPr>
          <p:cNvPr id="3" name="Content Placeholder 2"/>
          <p:cNvSpPr>
            <a:spLocks noGrp="1"/>
          </p:cNvSpPr>
          <p:nvPr>
            <p:ph idx="1"/>
          </p:nvPr>
        </p:nvSpPr>
        <p:spPr/>
        <p:txBody>
          <a:bodyPr/>
          <a:lstStyle/>
          <a:p>
            <a:r>
              <a:rPr lang="en-US" b="1" dirty="0" smtClean="0"/>
              <a:t>New term</a:t>
            </a:r>
            <a:r>
              <a:rPr lang="en-US" dirty="0" smtClean="0"/>
              <a:t>: </a:t>
            </a:r>
            <a:r>
              <a:rPr lang="en-US" b="1" dirty="0" smtClean="0">
                <a:solidFill>
                  <a:srgbClr val="FF0000"/>
                </a:solidFill>
              </a:rPr>
              <a:t>Association relation </a:t>
            </a:r>
            <a:r>
              <a:rPr lang="en-US" dirty="0" smtClean="0"/>
              <a:t>(“</a:t>
            </a:r>
            <a:r>
              <a:rPr lang="en-US" i="1" dirty="0" smtClean="0"/>
              <a:t>has-a</a:t>
            </a:r>
            <a:r>
              <a:rPr lang="en-US" dirty="0" smtClean="0"/>
              <a:t>”) exists between classes if an instance of one class is an attribute of another class.</a:t>
            </a:r>
          </a:p>
          <a:p>
            <a:r>
              <a:rPr lang="en-US" dirty="0" smtClean="0"/>
              <a:t>Unidirectional association relation: </a:t>
            </a:r>
          </a:p>
          <a:p>
            <a:pPr lvl="1"/>
            <a:r>
              <a:rPr lang="en-US" b="1" dirty="0" smtClean="0"/>
              <a:t>Example</a:t>
            </a:r>
            <a:r>
              <a:rPr lang="en-US" dirty="0" smtClean="0"/>
              <a:t>:</a:t>
            </a:r>
          </a:p>
          <a:p>
            <a:pPr marL="447675" lvl="2" indent="0">
              <a:buNone/>
            </a:pPr>
            <a:r>
              <a:rPr lang="en-US" dirty="0" smtClean="0">
                <a:latin typeface="Consolas" panose="020B0609020204030204" pitchFamily="49" charset="0"/>
                <a:cs typeface="Consolas" panose="020B0609020204030204" pitchFamily="49" charset="0"/>
              </a:rPr>
              <a:t>Public class Brain			public class Arm</a:t>
            </a:r>
          </a:p>
          <a:p>
            <a:pPr marL="447675" lvl="2" indent="0">
              <a:buNone/>
            </a:pPr>
            <a:r>
              <a:rPr lang="en-US" dirty="0" smtClean="0">
                <a:latin typeface="Consolas" panose="020B0609020204030204" pitchFamily="49" charset="0"/>
                <a:cs typeface="Consolas" panose="020B0609020204030204" pitchFamily="49" charset="0"/>
              </a:rPr>
              <a:t>{					{</a:t>
            </a:r>
          </a:p>
          <a:p>
            <a:pPr marL="447675" lvl="2" indent="0">
              <a:buNone/>
            </a:pPr>
            <a:r>
              <a:rPr lang="en-US" dirty="0" smtClean="0">
                <a:latin typeface="Consolas" panose="020B0609020204030204" pitchFamily="49" charset="0"/>
                <a:cs typeface="Consolas" panose="020B0609020204030204" pitchFamily="49" charset="0"/>
              </a:rPr>
              <a:t>     </a:t>
            </a:r>
            <a:r>
              <a:rPr lang="en-US" b="1" dirty="0" smtClean="0">
                <a:solidFill>
                  <a:srgbClr val="FF0000"/>
                </a:solidFill>
                <a:latin typeface="Consolas" panose="020B0609020204030204" pitchFamily="49" charset="0"/>
                <a:cs typeface="Consolas" panose="020B0609020204030204" pitchFamily="49" charset="0"/>
              </a:rPr>
              <a:t>private Arm left</a:t>
            </a:r>
            <a:r>
              <a:rPr lang="en-US" dirty="0" smtClean="0">
                <a:latin typeface="Consolas" panose="020B0609020204030204" pitchFamily="49" charset="0"/>
                <a:cs typeface="Consolas" panose="020B0609020204030204" pitchFamily="49" charset="0"/>
              </a:rPr>
              <a:t>;			...</a:t>
            </a:r>
          </a:p>
          <a:p>
            <a:pPr marL="447675" lvl="2" indent="0">
              <a:buNone/>
            </a:pPr>
            <a:r>
              <a:rPr lang="en-US" dirty="0">
                <a:latin typeface="Consolas" panose="020B0609020204030204" pitchFamily="49" charset="0"/>
                <a:cs typeface="Consolas" panose="020B0609020204030204" pitchFamily="49" charset="0"/>
              </a:rPr>
              <a:t> </a:t>
            </a:r>
            <a:r>
              <a:rPr lang="en-US" dirty="0" smtClean="0">
                <a:latin typeface="Consolas" panose="020B0609020204030204" pitchFamily="49" charset="0"/>
                <a:cs typeface="Consolas" panose="020B0609020204030204" pitchFamily="49" charset="0"/>
              </a:rPr>
              <a:t>    ...</a:t>
            </a:r>
            <a:endParaRPr lang="en-US" dirty="0">
              <a:latin typeface="Consolas" panose="020B0609020204030204" pitchFamily="49" charset="0"/>
              <a:cs typeface="Consolas" panose="020B0609020204030204" pitchFamily="49" charset="0"/>
            </a:endParaRPr>
          </a:p>
          <a:p>
            <a:pPr marL="447675" lvl="2" indent="0">
              <a:buNone/>
            </a:pPr>
            <a:r>
              <a:rPr lang="en-US" dirty="0" smtClean="0">
                <a:latin typeface="Consolas" panose="020B0609020204030204" pitchFamily="49" charset="0"/>
                <a:cs typeface="Consolas" panose="020B0609020204030204" pitchFamily="49" charset="0"/>
              </a:rPr>
              <a:t>}					}</a:t>
            </a:r>
            <a:endParaRPr lang="en-US" dirty="0">
              <a:latin typeface="Consolas" panose="020B0609020204030204" pitchFamily="49" charset="0"/>
              <a:cs typeface="Consolas" panose="020B0609020204030204" pitchFamily="49" charset="0"/>
            </a:endParaRPr>
          </a:p>
          <a:p>
            <a:pPr lvl="1"/>
            <a:r>
              <a:rPr lang="en-US" b="1" dirty="0" smtClean="0"/>
              <a:t>UML</a:t>
            </a:r>
            <a:r>
              <a:rPr lang="en-US" dirty="0" smtClean="0"/>
              <a:t>:</a:t>
            </a:r>
          </a:p>
          <a:p>
            <a:endParaRPr lang="en-US" dirty="0" smtClean="0"/>
          </a:p>
        </p:txBody>
      </p:sp>
      <p:grpSp>
        <p:nvGrpSpPr>
          <p:cNvPr id="12" name="Group 11"/>
          <p:cNvGrpSpPr/>
          <p:nvPr/>
        </p:nvGrpSpPr>
        <p:grpSpPr>
          <a:xfrm>
            <a:off x="890372" y="4884695"/>
            <a:ext cx="1828800" cy="1295400"/>
            <a:chOff x="890372" y="4884695"/>
            <a:chExt cx="1828800" cy="1295400"/>
          </a:xfrm>
        </p:grpSpPr>
        <p:sp>
          <p:nvSpPr>
            <p:cNvPr id="5" name="Rectangle 4"/>
            <p:cNvSpPr>
              <a:spLocks noChangeArrowheads="1"/>
            </p:cNvSpPr>
            <p:nvPr/>
          </p:nvSpPr>
          <p:spPr bwMode="auto">
            <a:xfrm>
              <a:off x="890372" y="4884695"/>
              <a:ext cx="1828800" cy="1295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Brain</a:t>
              </a:r>
              <a:endParaRPr lang="en-US" altLang="en-US" sz="2000" b="1" dirty="0">
                <a:latin typeface="Arial" charset="0"/>
              </a:endParaRPr>
            </a:p>
          </p:txBody>
        </p:sp>
        <p:sp>
          <p:nvSpPr>
            <p:cNvPr id="6" name="Line 5"/>
            <p:cNvSpPr>
              <a:spLocks noChangeShapeType="1"/>
            </p:cNvSpPr>
            <p:nvPr/>
          </p:nvSpPr>
          <p:spPr bwMode="auto">
            <a:xfrm flipV="1">
              <a:off x="890372" y="5303795"/>
              <a:ext cx="1816100" cy="127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grpSp>
        <p:nvGrpSpPr>
          <p:cNvPr id="13" name="Group 12"/>
          <p:cNvGrpSpPr/>
          <p:nvPr/>
        </p:nvGrpSpPr>
        <p:grpSpPr>
          <a:xfrm>
            <a:off x="890372" y="4897395"/>
            <a:ext cx="5067300" cy="1295400"/>
            <a:chOff x="890372" y="4897395"/>
            <a:chExt cx="5067300" cy="1295400"/>
          </a:xfrm>
        </p:grpSpPr>
        <p:sp>
          <p:nvSpPr>
            <p:cNvPr id="8" name="Rectangle 6"/>
            <p:cNvSpPr>
              <a:spLocks noChangeArrowheads="1"/>
            </p:cNvSpPr>
            <p:nvPr/>
          </p:nvSpPr>
          <p:spPr bwMode="auto">
            <a:xfrm>
              <a:off x="4128872" y="4897395"/>
              <a:ext cx="1828800" cy="1295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Arm</a:t>
              </a:r>
              <a:endParaRPr lang="en-US" altLang="en-US" sz="2000" b="1" dirty="0">
                <a:latin typeface="Arial" charset="0"/>
              </a:endParaRPr>
            </a:p>
          </p:txBody>
        </p:sp>
        <p:sp>
          <p:nvSpPr>
            <p:cNvPr id="9" name="Line 7"/>
            <p:cNvSpPr>
              <a:spLocks noChangeShapeType="1"/>
            </p:cNvSpPr>
            <p:nvPr/>
          </p:nvSpPr>
          <p:spPr bwMode="auto">
            <a:xfrm>
              <a:off x="4128872" y="5316495"/>
              <a:ext cx="1816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 name="Text Box 8"/>
            <p:cNvSpPr txBox="1">
              <a:spLocks noChangeArrowheads="1"/>
            </p:cNvSpPr>
            <p:nvPr/>
          </p:nvSpPr>
          <p:spPr bwMode="auto">
            <a:xfrm>
              <a:off x="890372" y="5364120"/>
              <a:ext cx="149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b="1" dirty="0" smtClean="0">
                  <a:solidFill>
                    <a:srgbClr val="FF0000"/>
                  </a:solidFill>
                  <a:latin typeface="Arial" charset="0"/>
                </a:rPr>
                <a:t>-left:Arm</a:t>
              </a:r>
              <a:endParaRPr lang="en-US" altLang="en-US" sz="1800" b="1" dirty="0">
                <a:solidFill>
                  <a:srgbClr val="FF0000"/>
                </a:solidFill>
                <a:latin typeface="Arial" charset="0"/>
              </a:endParaRPr>
            </a:p>
          </p:txBody>
        </p:sp>
        <p:sp>
          <p:nvSpPr>
            <p:cNvPr id="11" name="Line 11"/>
            <p:cNvSpPr>
              <a:spLocks noChangeShapeType="1"/>
            </p:cNvSpPr>
            <p:nvPr/>
          </p:nvSpPr>
          <p:spPr bwMode="auto">
            <a:xfrm>
              <a:off x="2706472" y="5532395"/>
              <a:ext cx="14351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grpSp>
    </p:spTree>
    <p:extLst>
      <p:ext uri="{BB962C8B-B14F-4D97-AF65-F5344CB8AC3E}">
        <p14:creationId xmlns:p14="http://schemas.microsoft.com/office/powerpoint/2010/main" val="3511013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left)">
                                      <p:cBhvr>
                                        <p:cTn id="3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Relationships Between </a:t>
            </a:r>
            <a:r>
              <a:rPr lang="en-US" dirty="0" smtClean="0"/>
              <a:t>Classes (2)</a:t>
            </a:r>
            <a:endParaRPr lang="en-US" dirty="0"/>
          </a:p>
        </p:txBody>
      </p:sp>
      <p:sp>
        <p:nvSpPr>
          <p:cNvPr id="3" name="Content Placeholder 2"/>
          <p:cNvSpPr>
            <a:spLocks noGrp="1"/>
          </p:cNvSpPr>
          <p:nvPr>
            <p:ph idx="1"/>
          </p:nvPr>
        </p:nvSpPr>
        <p:spPr/>
        <p:txBody>
          <a:bodyPr/>
          <a:lstStyle/>
          <a:p>
            <a:r>
              <a:rPr lang="en-US" dirty="0">
                <a:solidFill>
                  <a:srgbClr val="FF0000"/>
                </a:solidFill>
              </a:rPr>
              <a:t>Bidirectional association relation</a:t>
            </a:r>
            <a:r>
              <a:rPr lang="en-US" dirty="0"/>
              <a:t>: </a:t>
            </a:r>
            <a:endParaRPr lang="en-US" dirty="0" smtClean="0"/>
          </a:p>
          <a:p>
            <a:pPr lvl="1"/>
            <a:r>
              <a:rPr lang="en-US" b="1" dirty="0" smtClean="0"/>
              <a:t>Example</a:t>
            </a:r>
            <a:r>
              <a:rPr lang="en-US" dirty="0" smtClean="0"/>
              <a:t>:</a:t>
            </a:r>
            <a:endParaRPr lang="en-US" dirty="0"/>
          </a:p>
          <a:p>
            <a:pPr marL="447675" lvl="2" indent="0">
              <a:buNone/>
            </a:pPr>
            <a:r>
              <a:rPr lang="en-US" dirty="0">
                <a:latin typeface="Consolas" panose="020B0609020204030204" pitchFamily="49" charset="0"/>
                <a:cs typeface="Consolas" panose="020B0609020204030204" pitchFamily="49" charset="0"/>
              </a:rPr>
              <a:t>p</a:t>
            </a:r>
            <a:r>
              <a:rPr lang="en-US" dirty="0" smtClean="0">
                <a:latin typeface="Consolas" panose="020B0609020204030204" pitchFamily="49" charset="0"/>
                <a:cs typeface="Consolas" panose="020B0609020204030204" pitchFamily="49" charset="0"/>
              </a:rPr>
              <a:t>ublic class </a:t>
            </a:r>
            <a:r>
              <a:rPr lang="en-US" dirty="0">
                <a:latin typeface="Consolas" panose="020B0609020204030204" pitchFamily="49" charset="0"/>
                <a:cs typeface="Consolas" panose="020B0609020204030204" pitchFamily="49" charset="0"/>
              </a:rPr>
              <a:t>Student		</a:t>
            </a:r>
            <a:r>
              <a:rPr lang="en-US" dirty="0" smtClean="0">
                <a:latin typeface="Consolas" panose="020B0609020204030204" pitchFamily="49" charset="0"/>
                <a:cs typeface="Consolas" panose="020B0609020204030204" pitchFamily="49" charset="0"/>
              </a:rPr>
              <a:t>public class </a:t>
            </a:r>
            <a:r>
              <a:rPr lang="en-US" dirty="0">
                <a:latin typeface="Consolas" panose="020B0609020204030204" pitchFamily="49" charset="0"/>
                <a:cs typeface="Consolas" panose="020B0609020204030204" pitchFamily="49" charset="0"/>
              </a:rPr>
              <a:t>Teacher</a:t>
            </a:r>
          </a:p>
          <a:p>
            <a:pPr marL="447675" lvl="2" indent="0">
              <a:buNone/>
            </a:pPr>
            <a:r>
              <a:rPr lang="en-US" dirty="0">
                <a:latin typeface="Consolas" panose="020B0609020204030204" pitchFamily="49" charset="0"/>
                <a:cs typeface="Consolas" panose="020B0609020204030204" pitchFamily="49" charset="0"/>
              </a:rPr>
              <a:t>{					{</a:t>
            </a:r>
          </a:p>
          <a:p>
            <a:pPr marL="447675" lvl="2" indent="0">
              <a:buNone/>
            </a:pPr>
            <a:r>
              <a:rPr lang="en-US" b="1" dirty="0">
                <a:solidFill>
                  <a:srgbClr val="FF0000"/>
                </a:solidFill>
                <a:latin typeface="Consolas" panose="020B0609020204030204" pitchFamily="49" charset="0"/>
                <a:cs typeface="Consolas" panose="020B0609020204030204" pitchFamily="49" charset="0"/>
              </a:rPr>
              <a:t>     private Teacher t;</a:t>
            </a:r>
            <a:r>
              <a:rPr lang="en-US" dirty="0">
                <a:latin typeface="Consolas" panose="020B0609020204030204" pitchFamily="49" charset="0"/>
                <a:cs typeface="Consolas" panose="020B0609020204030204" pitchFamily="49" charset="0"/>
              </a:rPr>
              <a:t>		</a:t>
            </a:r>
            <a:r>
              <a:rPr lang="en-US" b="1" dirty="0">
                <a:solidFill>
                  <a:srgbClr val="FF0000"/>
                </a:solidFill>
                <a:latin typeface="Consolas" panose="020B0609020204030204" pitchFamily="49" charset="0"/>
                <a:cs typeface="Consolas" panose="020B0609020204030204" pitchFamily="49" charset="0"/>
              </a:rPr>
              <a:t>    private Student s;</a:t>
            </a:r>
          </a:p>
          <a:p>
            <a:pPr marL="447675" lvl="2" indent="0">
              <a:buNone/>
            </a:pPr>
            <a:r>
              <a:rPr lang="en-US" dirty="0">
                <a:latin typeface="Consolas" panose="020B0609020204030204" pitchFamily="49" charset="0"/>
                <a:cs typeface="Consolas" panose="020B0609020204030204" pitchFamily="49" charset="0"/>
              </a:rPr>
              <a:t>}					}</a:t>
            </a:r>
          </a:p>
          <a:p>
            <a:pPr lvl="1"/>
            <a:r>
              <a:rPr lang="en-US" b="1" dirty="0" smtClean="0"/>
              <a:t>UML</a:t>
            </a:r>
            <a:r>
              <a:rPr lang="en-US" dirty="0" smtClean="0"/>
              <a:t>:</a:t>
            </a:r>
            <a:endParaRPr lang="en-US" dirty="0"/>
          </a:p>
        </p:txBody>
      </p:sp>
      <p:grpSp>
        <p:nvGrpSpPr>
          <p:cNvPr id="14" name="Group 13"/>
          <p:cNvGrpSpPr/>
          <p:nvPr/>
        </p:nvGrpSpPr>
        <p:grpSpPr>
          <a:xfrm>
            <a:off x="901700" y="3338958"/>
            <a:ext cx="5080000" cy="1308100"/>
            <a:chOff x="863600" y="3910458"/>
            <a:chExt cx="5080000" cy="1308100"/>
          </a:xfrm>
        </p:grpSpPr>
        <p:grpSp>
          <p:nvGrpSpPr>
            <p:cNvPr id="7" name="Group 9"/>
            <p:cNvGrpSpPr>
              <a:grpSpLocks/>
            </p:cNvGrpSpPr>
            <p:nvPr/>
          </p:nvGrpSpPr>
          <p:grpSpPr bwMode="auto">
            <a:xfrm>
              <a:off x="876300" y="3923158"/>
              <a:ext cx="5067300" cy="1295400"/>
              <a:chOff x="1248" y="1352"/>
              <a:chExt cx="3192" cy="816"/>
            </a:xfrm>
          </p:grpSpPr>
          <p:sp>
            <p:nvSpPr>
              <p:cNvPr id="8" name="Rectangle 6"/>
              <p:cNvSpPr>
                <a:spLocks noChangeArrowheads="1"/>
              </p:cNvSpPr>
              <p:nvPr/>
            </p:nvSpPr>
            <p:spPr bwMode="auto">
              <a:xfrm>
                <a:off x="3288" y="1352"/>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Teacher</a:t>
                </a:r>
                <a:endParaRPr lang="en-US" altLang="en-US" sz="2000" b="1" dirty="0">
                  <a:latin typeface="Arial" charset="0"/>
                </a:endParaRPr>
              </a:p>
            </p:txBody>
          </p:sp>
          <p:sp>
            <p:nvSpPr>
              <p:cNvPr id="9" name="Line 7"/>
              <p:cNvSpPr>
                <a:spLocks noChangeShapeType="1"/>
              </p:cNvSpPr>
              <p:nvPr/>
            </p:nvSpPr>
            <p:spPr bwMode="auto">
              <a:xfrm>
                <a:off x="3280" y="1608"/>
                <a:ext cx="1152" cy="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 name="Text Box 8"/>
              <p:cNvSpPr txBox="1">
                <a:spLocks noChangeArrowheads="1"/>
              </p:cNvSpPr>
              <p:nvPr/>
            </p:nvSpPr>
            <p:spPr bwMode="auto">
              <a:xfrm>
                <a:off x="1248" y="1646"/>
                <a:ext cx="9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b="1" dirty="0" smtClean="0">
                    <a:solidFill>
                      <a:srgbClr val="FF0000"/>
                    </a:solidFill>
                    <a:latin typeface="Arial" charset="0"/>
                  </a:rPr>
                  <a:t>-t:Teacher</a:t>
                </a:r>
                <a:endParaRPr lang="en-US" altLang="en-US" sz="1800" b="1" dirty="0">
                  <a:solidFill>
                    <a:srgbClr val="FF0000"/>
                  </a:solidFill>
                  <a:latin typeface="Arial" charset="0"/>
                </a:endParaRPr>
              </a:p>
            </p:txBody>
          </p:sp>
        </p:grpSp>
        <p:sp>
          <p:nvSpPr>
            <p:cNvPr id="11" name="Line 11"/>
            <p:cNvSpPr>
              <a:spLocks noChangeShapeType="1"/>
            </p:cNvSpPr>
            <p:nvPr/>
          </p:nvSpPr>
          <p:spPr bwMode="auto">
            <a:xfrm>
              <a:off x="2692400" y="4558158"/>
              <a:ext cx="1435100" cy="0"/>
            </a:xfrm>
            <a:prstGeom prst="line">
              <a:avLst/>
            </a:prstGeom>
            <a:noFill/>
            <a:ln w="38100">
              <a:solidFill>
                <a:schemeClr val="tx1"/>
              </a:solidFill>
              <a:round/>
              <a:headEnd type="triangle"/>
              <a:tailEnd type="triangle" w="med" len="med"/>
            </a:ln>
            <a:extLst>
              <a:ext uri="{909E8E84-426E-40DD-AFC4-6F175D3DCCD1}">
                <a14:hiddenFill xmlns:a14="http://schemas.microsoft.com/office/drawing/2010/main">
                  <a:noFill/>
                </a14:hiddenFill>
              </a:ext>
            </a:extLst>
          </p:spPr>
          <p:txBody>
            <a:bodyPr/>
            <a:lstStyle/>
            <a:p>
              <a:endParaRPr lang="en-US" dirty="0"/>
            </a:p>
          </p:txBody>
        </p:sp>
        <p:grpSp>
          <p:nvGrpSpPr>
            <p:cNvPr id="13" name="Group 12"/>
            <p:cNvGrpSpPr/>
            <p:nvPr/>
          </p:nvGrpSpPr>
          <p:grpSpPr>
            <a:xfrm>
              <a:off x="863600" y="3910458"/>
              <a:ext cx="4762500" cy="1295400"/>
              <a:chOff x="863600" y="3910458"/>
              <a:chExt cx="4762500" cy="1295400"/>
            </a:xfrm>
          </p:grpSpPr>
          <p:grpSp>
            <p:nvGrpSpPr>
              <p:cNvPr id="4" name="Group 10"/>
              <p:cNvGrpSpPr>
                <a:grpSpLocks/>
              </p:cNvGrpSpPr>
              <p:nvPr/>
            </p:nvGrpSpPr>
            <p:grpSpPr bwMode="auto">
              <a:xfrm>
                <a:off x="863600" y="3910458"/>
                <a:ext cx="1841500" cy="1295400"/>
                <a:chOff x="448" y="1376"/>
                <a:chExt cx="1160" cy="816"/>
              </a:xfrm>
            </p:grpSpPr>
            <p:sp>
              <p:nvSpPr>
                <p:cNvPr id="5" name="Rectangle 4"/>
                <p:cNvSpPr>
                  <a:spLocks noChangeArrowheads="1"/>
                </p:cNvSpPr>
                <p:nvPr/>
              </p:nvSpPr>
              <p:spPr bwMode="auto">
                <a:xfrm>
                  <a:off x="456" y="1376"/>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Student</a:t>
                  </a:r>
                  <a:endParaRPr lang="en-US" altLang="en-US" sz="2000" b="1" dirty="0">
                    <a:latin typeface="Arial" charset="0"/>
                  </a:endParaRPr>
                </a:p>
              </p:txBody>
            </p:sp>
            <p:sp>
              <p:nvSpPr>
                <p:cNvPr id="6" name="Line 5"/>
                <p:cNvSpPr>
                  <a:spLocks noChangeShapeType="1"/>
                </p:cNvSpPr>
                <p:nvPr/>
              </p:nvSpPr>
              <p:spPr bwMode="auto">
                <a:xfrm>
                  <a:off x="448" y="1640"/>
                  <a:ext cx="115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12" name="Text Box 8"/>
              <p:cNvSpPr txBox="1">
                <a:spLocks noChangeArrowheads="1"/>
              </p:cNvSpPr>
              <p:nvPr/>
            </p:nvSpPr>
            <p:spPr bwMode="auto">
              <a:xfrm>
                <a:off x="4127500" y="4389883"/>
                <a:ext cx="149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b="1" dirty="0" smtClean="0">
                    <a:solidFill>
                      <a:srgbClr val="FF0000"/>
                    </a:solidFill>
                    <a:latin typeface="Arial" charset="0"/>
                  </a:rPr>
                  <a:t>-s:Student</a:t>
                </a:r>
                <a:endParaRPr lang="en-US" altLang="en-US" sz="1800" b="1" dirty="0">
                  <a:solidFill>
                    <a:srgbClr val="FF0000"/>
                  </a:solidFill>
                  <a:latin typeface="Arial" charset="0"/>
                </a:endParaRPr>
              </a:p>
            </p:txBody>
          </p:sp>
        </p:grpSp>
      </p:grpSp>
      <p:grpSp>
        <p:nvGrpSpPr>
          <p:cNvPr id="15" name="Group 14"/>
          <p:cNvGrpSpPr/>
          <p:nvPr/>
        </p:nvGrpSpPr>
        <p:grpSpPr>
          <a:xfrm>
            <a:off x="901700" y="4931137"/>
            <a:ext cx="5067300" cy="1308100"/>
            <a:chOff x="876300" y="3910458"/>
            <a:chExt cx="5067300" cy="1308100"/>
          </a:xfrm>
        </p:grpSpPr>
        <p:grpSp>
          <p:nvGrpSpPr>
            <p:cNvPr id="16" name="Group 9"/>
            <p:cNvGrpSpPr>
              <a:grpSpLocks/>
            </p:cNvGrpSpPr>
            <p:nvPr/>
          </p:nvGrpSpPr>
          <p:grpSpPr bwMode="auto">
            <a:xfrm>
              <a:off x="876300" y="3923158"/>
              <a:ext cx="5067300" cy="1295400"/>
              <a:chOff x="1248" y="1352"/>
              <a:chExt cx="3192" cy="816"/>
            </a:xfrm>
          </p:grpSpPr>
          <p:sp>
            <p:nvSpPr>
              <p:cNvPr id="23" name="Rectangle 6"/>
              <p:cNvSpPr>
                <a:spLocks noChangeArrowheads="1"/>
              </p:cNvSpPr>
              <p:nvPr/>
            </p:nvSpPr>
            <p:spPr bwMode="auto">
              <a:xfrm>
                <a:off x="3288" y="1352"/>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Teacher</a:t>
                </a:r>
                <a:endParaRPr lang="en-US" altLang="en-US" sz="2000" b="1" dirty="0">
                  <a:latin typeface="Arial" charset="0"/>
                </a:endParaRPr>
              </a:p>
            </p:txBody>
          </p:sp>
          <p:sp>
            <p:nvSpPr>
              <p:cNvPr id="24" name="Line 7"/>
              <p:cNvSpPr>
                <a:spLocks noChangeShapeType="1"/>
              </p:cNvSpPr>
              <p:nvPr/>
            </p:nvSpPr>
            <p:spPr bwMode="auto">
              <a:xfrm>
                <a:off x="3288" y="1616"/>
                <a:ext cx="114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5" name="Text Box 8"/>
              <p:cNvSpPr txBox="1">
                <a:spLocks noChangeArrowheads="1"/>
              </p:cNvSpPr>
              <p:nvPr/>
            </p:nvSpPr>
            <p:spPr bwMode="auto">
              <a:xfrm>
                <a:off x="1248" y="1646"/>
                <a:ext cx="94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b="1" dirty="0" smtClean="0">
                    <a:solidFill>
                      <a:srgbClr val="FF0000"/>
                    </a:solidFill>
                    <a:latin typeface="Arial" charset="0"/>
                  </a:rPr>
                  <a:t>-t:Teacher</a:t>
                </a:r>
                <a:endParaRPr lang="en-US" altLang="en-US" sz="1800" b="1" dirty="0">
                  <a:solidFill>
                    <a:srgbClr val="FF0000"/>
                  </a:solidFill>
                  <a:latin typeface="Arial" charset="0"/>
                </a:endParaRPr>
              </a:p>
            </p:txBody>
          </p:sp>
        </p:grpSp>
        <p:sp>
          <p:nvSpPr>
            <p:cNvPr id="17" name="Line 11"/>
            <p:cNvSpPr>
              <a:spLocks noChangeShapeType="1"/>
            </p:cNvSpPr>
            <p:nvPr/>
          </p:nvSpPr>
          <p:spPr bwMode="auto">
            <a:xfrm>
              <a:off x="2692400" y="4558158"/>
              <a:ext cx="1435100" cy="0"/>
            </a:xfrm>
            <a:prstGeom prst="line">
              <a:avLst/>
            </a:prstGeom>
            <a:noFill/>
            <a:ln w="38100">
              <a:solidFill>
                <a:schemeClr val="tx1"/>
              </a:solidFill>
              <a:round/>
              <a:headEnd type="none"/>
              <a:tailEnd type="none" w="med" len="med"/>
            </a:ln>
            <a:extLst>
              <a:ext uri="{909E8E84-426E-40DD-AFC4-6F175D3DCCD1}">
                <a14:hiddenFill xmlns:a14="http://schemas.microsoft.com/office/drawing/2010/main">
                  <a:noFill/>
                </a14:hiddenFill>
              </a:ext>
            </a:extLst>
          </p:spPr>
          <p:txBody>
            <a:bodyPr/>
            <a:lstStyle/>
            <a:p>
              <a:endParaRPr lang="en-US" dirty="0"/>
            </a:p>
          </p:txBody>
        </p:sp>
        <p:grpSp>
          <p:nvGrpSpPr>
            <p:cNvPr id="18" name="Group 17"/>
            <p:cNvGrpSpPr/>
            <p:nvPr/>
          </p:nvGrpSpPr>
          <p:grpSpPr>
            <a:xfrm>
              <a:off x="876300" y="3910458"/>
              <a:ext cx="4749800" cy="1295400"/>
              <a:chOff x="876300" y="3910458"/>
              <a:chExt cx="4749800" cy="1295400"/>
            </a:xfrm>
          </p:grpSpPr>
          <p:grpSp>
            <p:nvGrpSpPr>
              <p:cNvPr id="19" name="Group 10"/>
              <p:cNvGrpSpPr>
                <a:grpSpLocks/>
              </p:cNvGrpSpPr>
              <p:nvPr/>
            </p:nvGrpSpPr>
            <p:grpSpPr bwMode="auto">
              <a:xfrm>
                <a:off x="876300" y="3910458"/>
                <a:ext cx="1828800" cy="1295400"/>
                <a:chOff x="456" y="1376"/>
                <a:chExt cx="1152" cy="816"/>
              </a:xfrm>
            </p:grpSpPr>
            <p:sp>
              <p:nvSpPr>
                <p:cNvPr id="21" name="Rectangle 20"/>
                <p:cNvSpPr>
                  <a:spLocks noChangeArrowheads="1"/>
                </p:cNvSpPr>
                <p:nvPr/>
              </p:nvSpPr>
              <p:spPr bwMode="auto">
                <a:xfrm>
                  <a:off x="456" y="1376"/>
                  <a:ext cx="1152" cy="81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latin typeface="Arial" charset="0"/>
                    </a:rPr>
                    <a:t>Student</a:t>
                  </a:r>
                  <a:endParaRPr lang="en-US" altLang="en-US" sz="2000" b="1" dirty="0">
                    <a:latin typeface="Arial" charset="0"/>
                  </a:endParaRPr>
                </a:p>
              </p:txBody>
            </p:sp>
            <p:sp>
              <p:nvSpPr>
                <p:cNvPr id="22" name="Line 5"/>
                <p:cNvSpPr>
                  <a:spLocks noChangeShapeType="1"/>
                </p:cNvSpPr>
                <p:nvPr/>
              </p:nvSpPr>
              <p:spPr bwMode="auto">
                <a:xfrm flipV="1">
                  <a:off x="456" y="1640"/>
                  <a:ext cx="1144" cy="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sp>
            <p:nvSpPr>
              <p:cNvPr id="20" name="Text Box 8"/>
              <p:cNvSpPr txBox="1">
                <a:spLocks noChangeArrowheads="1"/>
              </p:cNvSpPr>
              <p:nvPr/>
            </p:nvSpPr>
            <p:spPr bwMode="auto">
              <a:xfrm>
                <a:off x="4127500" y="4389883"/>
                <a:ext cx="149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b="1" dirty="0" smtClean="0">
                    <a:solidFill>
                      <a:srgbClr val="FF0000"/>
                    </a:solidFill>
                    <a:latin typeface="Arial" charset="0"/>
                  </a:rPr>
                  <a:t>-s:Student</a:t>
                </a:r>
                <a:endParaRPr lang="en-US" altLang="en-US" sz="1800" b="1" dirty="0">
                  <a:solidFill>
                    <a:srgbClr val="FF0000"/>
                  </a:solidFill>
                  <a:latin typeface="Arial" charset="0"/>
                </a:endParaRPr>
              </a:p>
            </p:txBody>
          </p:sp>
        </p:grpSp>
      </p:grpSp>
    </p:spTree>
    <p:extLst>
      <p:ext uri="{BB962C8B-B14F-4D97-AF65-F5344CB8AC3E}">
        <p14:creationId xmlns:p14="http://schemas.microsoft.com/office/powerpoint/2010/main" val="2856203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Associations And Message Passing</a:t>
            </a:r>
            <a:endParaRPr lang="en-US" dirty="0"/>
          </a:p>
        </p:txBody>
      </p:sp>
      <p:sp>
        <p:nvSpPr>
          <p:cNvPr id="3" name="Content Placeholder 2"/>
          <p:cNvSpPr>
            <a:spLocks noGrp="1"/>
          </p:cNvSpPr>
          <p:nvPr>
            <p:ph idx="1"/>
          </p:nvPr>
        </p:nvSpPr>
        <p:spPr/>
        <p:txBody>
          <a:bodyPr/>
          <a:lstStyle/>
          <a:p>
            <a:r>
              <a:rPr lang="en-US" dirty="0" smtClean="0"/>
              <a:t>Having an </a:t>
            </a:r>
            <a:r>
              <a:rPr lang="en-US" u="sng" dirty="0" smtClean="0"/>
              <a:t>association between classes allows </a:t>
            </a:r>
            <a:r>
              <a:rPr lang="en-US" b="1" u="sng" dirty="0" smtClean="0">
                <a:solidFill>
                  <a:srgbClr val="00B050"/>
                </a:solidFill>
              </a:rPr>
              <a:t>messages to be sent</a:t>
            </a:r>
            <a:r>
              <a:rPr lang="en-US" dirty="0" smtClean="0"/>
              <a:t> from one object to another </a:t>
            </a:r>
            <a:r>
              <a:rPr lang="en-US" altLang="en-US" dirty="0"/>
              <a:t>(objects of one class can call the methods of another class</a:t>
            </a:r>
            <a:r>
              <a:rPr lang="en-US" altLang="en-US" dirty="0" smtClean="0"/>
              <a:t>).</a:t>
            </a:r>
          </a:p>
          <a:p>
            <a:endParaRPr lang="en-US" altLang="en-US" dirty="0"/>
          </a:p>
          <a:p>
            <a:endParaRPr lang="en-US" altLang="en-US" dirty="0" smtClean="0"/>
          </a:p>
          <a:p>
            <a:endParaRPr lang="en-US" altLang="en-US" dirty="0"/>
          </a:p>
          <a:p>
            <a:endParaRPr lang="en-US" altLang="en-US" dirty="0" smtClean="0"/>
          </a:p>
          <a:p>
            <a:endParaRPr lang="en-US" altLang="en-US" dirty="0"/>
          </a:p>
          <a:p>
            <a:endParaRPr lang="en-US" altLang="en-US" dirty="0" smtClean="0"/>
          </a:p>
          <a:p>
            <a:endParaRPr lang="en-US" altLang="en-US" dirty="0"/>
          </a:p>
          <a:p>
            <a:r>
              <a:rPr lang="en-US" altLang="en-US" dirty="0" smtClean="0"/>
              <a:t>Unidirectional: messages can be sent from car to engine or car to lights but not vice versa.</a:t>
            </a:r>
            <a:endParaRPr lang="en-US" altLang="en-US" dirty="0"/>
          </a:p>
        </p:txBody>
      </p:sp>
      <p:sp>
        <p:nvSpPr>
          <p:cNvPr id="4" name="Text Box 4"/>
          <p:cNvSpPr txBox="1">
            <a:spLocks noChangeArrowheads="1"/>
          </p:cNvSpPr>
          <p:nvPr/>
        </p:nvSpPr>
        <p:spPr bwMode="auto">
          <a:xfrm>
            <a:off x="814805" y="2407904"/>
            <a:ext cx="38227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dirty="0">
                <a:latin typeface="Consolas" pitchFamily="49" charset="0"/>
                <a:cs typeface="Consolas" pitchFamily="49" charset="0"/>
              </a:rPr>
              <a:t>public class Car</a:t>
            </a:r>
          </a:p>
          <a:p>
            <a:pPr eaLnBrk="1" hangingPunct="1">
              <a:spcBef>
                <a:spcPct val="0"/>
              </a:spcBef>
              <a:buFontTx/>
              <a:buNone/>
            </a:pPr>
            <a:r>
              <a:rPr lang="en-US" altLang="en-US" sz="1600" dirty="0">
                <a:latin typeface="Consolas" pitchFamily="49" charset="0"/>
                <a:cs typeface="Consolas" pitchFamily="49" charset="0"/>
              </a:rPr>
              <a:t>{</a:t>
            </a:r>
          </a:p>
          <a:p>
            <a:pPr eaLnBrk="1" hangingPunct="1">
              <a:spcBef>
                <a:spcPct val="0"/>
              </a:spcBef>
              <a:buFontTx/>
              <a:buNone/>
            </a:pPr>
            <a:r>
              <a:rPr lang="en-US" altLang="en-US" sz="1600" dirty="0">
                <a:latin typeface="Consolas" pitchFamily="49" charset="0"/>
                <a:cs typeface="Consolas" pitchFamily="49" charset="0"/>
              </a:rPr>
              <a:t>    private Engine anEngine;</a:t>
            </a:r>
          </a:p>
          <a:p>
            <a:pPr lvl="1" eaLnBrk="1" hangingPunct="1">
              <a:spcBef>
                <a:spcPct val="0"/>
              </a:spcBef>
              <a:buFontTx/>
              <a:buNone/>
            </a:pPr>
            <a:r>
              <a:rPr lang="en-US" altLang="en-US" sz="1600" dirty="0">
                <a:latin typeface="Consolas" pitchFamily="49" charset="0"/>
                <a:cs typeface="Consolas" pitchFamily="49" charset="0"/>
              </a:rPr>
              <a:t>private [] Lights carLights;</a:t>
            </a:r>
          </a:p>
          <a:p>
            <a:pPr lvl="1" eaLnBrk="1" hangingPunct="1">
              <a:spcBef>
                <a:spcPct val="0"/>
              </a:spcBef>
              <a:buFontTx/>
              <a:buNone/>
            </a:pPr>
            <a:r>
              <a:rPr lang="en-US" altLang="en-US" sz="1600" dirty="0" smtClean="0">
                <a:latin typeface="Consolas" pitchFamily="49" charset="0"/>
                <a:cs typeface="Consolas" pitchFamily="49" charset="0"/>
              </a:rPr>
              <a:t>...</a:t>
            </a:r>
          </a:p>
          <a:p>
            <a:pPr lvl="1" eaLnBrk="1" hangingPunct="1">
              <a:spcBef>
                <a:spcPct val="0"/>
              </a:spcBef>
              <a:buFontTx/>
              <a:buNone/>
            </a:pPr>
            <a:r>
              <a:rPr lang="en-US" altLang="en-US" sz="1600" dirty="0" smtClean="0">
                <a:latin typeface="Consolas" pitchFamily="49" charset="0"/>
                <a:cs typeface="Consolas" pitchFamily="49" charset="0"/>
              </a:rPr>
              <a:t>public </a:t>
            </a:r>
            <a:r>
              <a:rPr lang="en-US" altLang="en-US" sz="1600" dirty="0">
                <a:latin typeface="Consolas" pitchFamily="49" charset="0"/>
                <a:cs typeface="Consolas" pitchFamily="49" charset="0"/>
              </a:rPr>
              <a:t>start()</a:t>
            </a:r>
          </a:p>
          <a:p>
            <a:pPr lvl="1" eaLnBrk="1" hangingPunct="1">
              <a:spcBef>
                <a:spcPct val="0"/>
              </a:spcBef>
              <a:buFontTx/>
              <a:buNone/>
            </a:pPr>
            <a:r>
              <a:rPr lang="en-US" altLang="en-US" sz="1600" dirty="0">
                <a:latin typeface="Consolas" pitchFamily="49" charset="0"/>
                <a:cs typeface="Consolas" pitchFamily="49" charset="0"/>
              </a:rPr>
              <a:t>{</a:t>
            </a:r>
          </a:p>
          <a:p>
            <a:pPr lvl="1" eaLnBrk="1" hangingPunct="1">
              <a:spcBef>
                <a:spcPct val="0"/>
              </a:spcBef>
              <a:buFontTx/>
              <a:buNone/>
            </a:pPr>
            <a:r>
              <a:rPr lang="en-US" altLang="en-US" sz="1600" dirty="0">
                <a:latin typeface="Consolas" pitchFamily="49" charset="0"/>
                <a:cs typeface="Consolas" pitchFamily="49" charset="0"/>
              </a:rPr>
              <a:t>   </a:t>
            </a:r>
            <a:r>
              <a:rPr lang="en-US" altLang="en-US" sz="1600" b="1" dirty="0">
                <a:solidFill>
                  <a:srgbClr val="00B050"/>
                </a:solidFill>
                <a:latin typeface="Consolas" pitchFamily="49" charset="0"/>
                <a:cs typeface="Consolas" pitchFamily="49" charset="0"/>
              </a:rPr>
              <a:t>anEngine.ignite();</a:t>
            </a:r>
          </a:p>
          <a:p>
            <a:pPr lvl="1" eaLnBrk="1" hangingPunct="1">
              <a:spcBef>
                <a:spcPct val="0"/>
              </a:spcBef>
              <a:buFontTx/>
              <a:buNone/>
            </a:pPr>
            <a:r>
              <a:rPr lang="en-US" altLang="en-US" sz="1600" b="1" dirty="0">
                <a:solidFill>
                  <a:srgbClr val="00B050"/>
                </a:solidFill>
                <a:latin typeface="Consolas" pitchFamily="49" charset="0"/>
                <a:cs typeface="Consolas" pitchFamily="49" charset="0"/>
              </a:rPr>
              <a:t>   </a:t>
            </a:r>
            <a:r>
              <a:rPr lang="en-US" altLang="en-US" sz="1600" b="1" dirty="0" smtClean="0">
                <a:solidFill>
                  <a:srgbClr val="00B050"/>
                </a:solidFill>
                <a:latin typeface="Consolas" pitchFamily="49" charset="0"/>
                <a:cs typeface="Consolas" pitchFamily="49" charset="0"/>
              </a:rPr>
              <a:t>carLights[0].turnOn();</a:t>
            </a:r>
          </a:p>
          <a:p>
            <a:pPr lvl="1" eaLnBrk="1" hangingPunct="1">
              <a:spcBef>
                <a:spcPct val="0"/>
              </a:spcBef>
              <a:buFontTx/>
              <a:buNone/>
            </a:pPr>
            <a:r>
              <a:rPr lang="en-US" altLang="en-US" sz="1600" dirty="0">
                <a:latin typeface="Consolas" pitchFamily="49" charset="0"/>
                <a:cs typeface="Consolas" pitchFamily="49" charset="0"/>
              </a:rPr>
              <a:t> </a:t>
            </a:r>
            <a:r>
              <a:rPr lang="en-US" altLang="en-US" sz="1600" dirty="0" smtClean="0">
                <a:latin typeface="Consolas" pitchFamily="49" charset="0"/>
                <a:cs typeface="Consolas" pitchFamily="49" charset="0"/>
              </a:rPr>
              <a:t>  ...</a:t>
            </a:r>
            <a:endParaRPr lang="en-US" altLang="en-US" sz="1600" dirty="0">
              <a:latin typeface="Consolas" pitchFamily="49" charset="0"/>
              <a:cs typeface="Consolas" pitchFamily="49" charset="0"/>
            </a:endParaRPr>
          </a:p>
          <a:p>
            <a:pPr lvl="1" eaLnBrk="1" hangingPunct="1">
              <a:spcBef>
                <a:spcPct val="0"/>
              </a:spcBef>
              <a:buFontTx/>
              <a:buNone/>
            </a:pPr>
            <a:r>
              <a:rPr lang="en-US" altLang="en-US" sz="1600" dirty="0">
                <a:latin typeface="Consolas" pitchFamily="49" charset="0"/>
                <a:cs typeface="Consolas" pitchFamily="49" charset="0"/>
              </a:rPr>
              <a:t>}</a:t>
            </a:r>
          </a:p>
          <a:p>
            <a:pPr eaLnBrk="1" hangingPunct="1">
              <a:spcBef>
                <a:spcPct val="0"/>
              </a:spcBef>
              <a:buFontTx/>
              <a:buNone/>
            </a:pPr>
            <a:r>
              <a:rPr lang="en-US" altLang="en-US" sz="1600" dirty="0">
                <a:latin typeface="Consolas" pitchFamily="49" charset="0"/>
                <a:cs typeface="Consolas" pitchFamily="49" charset="0"/>
              </a:rPr>
              <a:t>}</a:t>
            </a:r>
          </a:p>
        </p:txBody>
      </p:sp>
      <p:sp>
        <p:nvSpPr>
          <p:cNvPr id="5" name="Text Box 5"/>
          <p:cNvSpPr txBox="1">
            <a:spLocks noChangeArrowheads="1"/>
          </p:cNvSpPr>
          <p:nvPr/>
        </p:nvSpPr>
        <p:spPr bwMode="auto">
          <a:xfrm>
            <a:off x="5196305" y="2471404"/>
            <a:ext cx="38227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dirty="0">
                <a:latin typeface="Consolas" pitchFamily="49" charset="0"/>
                <a:cs typeface="Consolas" pitchFamily="49" charset="0"/>
              </a:rPr>
              <a:t>public class Engine</a:t>
            </a:r>
          </a:p>
          <a:p>
            <a:pPr eaLnBrk="1" hangingPunct="1">
              <a:spcBef>
                <a:spcPct val="0"/>
              </a:spcBef>
              <a:buFontTx/>
              <a:buNone/>
            </a:pPr>
            <a:r>
              <a:rPr lang="en-US" altLang="en-US" sz="1600" dirty="0">
                <a:latin typeface="Consolas" pitchFamily="49" charset="0"/>
                <a:cs typeface="Consolas" pitchFamily="49" charset="0"/>
              </a:rPr>
              <a:t>{</a:t>
            </a:r>
          </a:p>
          <a:p>
            <a:pPr lvl="1" eaLnBrk="1" hangingPunct="1">
              <a:spcBef>
                <a:spcPct val="0"/>
              </a:spcBef>
              <a:buFontTx/>
              <a:buNone/>
            </a:pPr>
            <a:r>
              <a:rPr lang="en-US" altLang="en-US" sz="1600" dirty="0">
                <a:latin typeface="Consolas" pitchFamily="49" charset="0"/>
                <a:cs typeface="Consolas" pitchFamily="49" charset="0"/>
              </a:rPr>
              <a:t>public boolean </a:t>
            </a:r>
            <a:r>
              <a:rPr lang="en-US" altLang="en-US" sz="1600" dirty="0" smtClean="0">
                <a:latin typeface="Consolas" pitchFamily="49" charset="0"/>
                <a:cs typeface="Consolas" pitchFamily="49" charset="0"/>
              </a:rPr>
              <a:t>ignite() </a:t>
            </a:r>
            <a:r>
              <a:rPr lang="en-US" altLang="en-US" sz="1600" dirty="0">
                <a:latin typeface="Consolas" pitchFamily="49" charset="0"/>
                <a:cs typeface="Consolas" pitchFamily="49" charset="0"/>
              </a:rPr>
              <a:t>{ .. }</a:t>
            </a:r>
          </a:p>
          <a:p>
            <a:pPr eaLnBrk="1" hangingPunct="1">
              <a:spcBef>
                <a:spcPct val="0"/>
              </a:spcBef>
              <a:buFontTx/>
              <a:buNone/>
            </a:pPr>
            <a:r>
              <a:rPr lang="en-US" altLang="en-US" sz="1600" dirty="0">
                <a:latin typeface="Consolas" pitchFamily="49" charset="0"/>
                <a:cs typeface="Consolas" pitchFamily="49" charset="0"/>
              </a:rPr>
              <a:t>}</a:t>
            </a:r>
          </a:p>
        </p:txBody>
      </p:sp>
      <p:sp>
        <p:nvSpPr>
          <p:cNvPr id="6" name="Text Box 6"/>
          <p:cNvSpPr txBox="1">
            <a:spLocks noChangeArrowheads="1"/>
          </p:cNvSpPr>
          <p:nvPr/>
        </p:nvSpPr>
        <p:spPr bwMode="auto">
          <a:xfrm>
            <a:off x="5158205" y="3733466"/>
            <a:ext cx="35433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600" b="1" dirty="0">
                <a:latin typeface="Consolas" pitchFamily="49" charset="0"/>
                <a:cs typeface="Consolas" pitchFamily="49" charset="0"/>
              </a:rPr>
              <a:t>public class Lights</a:t>
            </a:r>
          </a:p>
          <a:p>
            <a:pPr eaLnBrk="1" hangingPunct="1">
              <a:spcBef>
                <a:spcPct val="0"/>
              </a:spcBef>
              <a:buFontTx/>
              <a:buNone/>
            </a:pPr>
            <a:r>
              <a:rPr lang="en-US" altLang="en-US" sz="1600" dirty="0">
                <a:latin typeface="Consolas" pitchFamily="49" charset="0"/>
                <a:cs typeface="Consolas" pitchFamily="49" charset="0"/>
              </a:rPr>
              <a:t>{</a:t>
            </a:r>
          </a:p>
          <a:p>
            <a:pPr eaLnBrk="1" hangingPunct="1">
              <a:spcBef>
                <a:spcPct val="0"/>
              </a:spcBef>
              <a:buFontTx/>
              <a:buNone/>
            </a:pPr>
            <a:r>
              <a:rPr lang="en-US" altLang="en-US" sz="1600" dirty="0">
                <a:latin typeface="Consolas" pitchFamily="49" charset="0"/>
                <a:cs typeface="Consolas" pitchFamily="49" charset="0"/>
              </a:rPr>
              <a:t>    private boolean isOn;</a:t>
            </a:r>
          </a:p>
          <a:p>
            <a:pPr eaLnBrk="1" hangingPunct="1">
              <a:spcBef>
                <a:spcPct val="0"/>
              </a:spcBef>
              <a:buFontTx/>
              <a:buNone/>
            </a:pPr>
            <a:r>
              <a:rPr lang="en-US" altLang="en-US" sz="1600" dirty="0">
                <a:latin typeface="Consolas" pitchFamily="49" charset="0"/>
                <a:cs typeface="Consolas" pitchFamily="49" charset="0"/>
              </a:rPr>
              <a:t>    public void turnOn() {         </a:t>
            </a:r>
          </a:p>
          <a:p>
            <a:pPr eaLnBrk="1" hangingPunct="1">
              <a:spcBef>
                <a:spcPct val="0"/>
              </a:spcBef>
              <a:buFontTx/>
              <a:buNone/>
            </a:pPr>
            <a:r>
              <a:rPr lang="en-US" altLang="en-US" sz="1600" dirty="0">
                <a:latin typeface="Consolas" pitchFamily="49" charset="0"/>
                <a:cs typeface="Consolas" pitchFamily="49" charset="0"/>
              </a:rPr>
              <a:t>        isOn = true;}</a:t>
            </a:r>
          </a:p>
          <a:p>
            <a:pPr eaLnBrk="1" hangingPunct="1">
              <a:spcBef>
                <a:spcPct val="0"/>
              </a:spcBef>
              <a:buFontTx/>
              <a:buNone/>
            </a:pPr>
            <a:r>
              <a:rPr lang="en-US" altLang="en-US" sz="1600" dirty="0">
                <a:latin typeface="Consolas" pitchFamily="49" charset="0"/>
                <a:cs typeface="Consolas" pitchFamily="49" charset="0"/>
              </a:rPr>
              <a:t>}</a:t>
            </a:r>
          </a:p>
        </p:txBody>
      </p:sp>
    </p:spTree>
    <p:extLst>
      <p:ext uri="{BB962C8B-B14F-4D97-AF65-F5344CB8AC3E}">
        <p14:creationId xmlns:p14="http://schemas.microsoft.com/office/powerpoint/2010/main" val="219534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4"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 Exercise (Advanced)</a:t>
            </a:r>
            <a:endParaRPr lang="en-US" dirty="0"/>
          </a:p>
        </p:txBody>
      </p:sp>
      <p:sp>
        <p:nvSpPr>
          <p:cNvPr id="3" name="Content Placeholder 2"/>
          <p:cNvSpPr>
            <a:spLocks noGrp="1"/>
          </p:cNvSpPr>
          <p:nvPr>
            <p:ph idx="1"/>
          </p:nvPr>
        </p:nvSpPr>
        <p:spPr/>
        <p:txBody>
          <a:bodyPr/>
          <a:lstStyle/>
          <a:p>
            <a:r>
              <a:rPr lang="en-US" dirty="0" smtClean="0"/>
              <a:t>How do we ensure that:</a:t>
            </a:r>
          </a:p>
          <a:p>
            <a:pPr lvl="1"/>
            <a:r>
              <a:rPr lang="en-US" dirty="0"/>
              <a:t>A</a:t>
            </a:r>
            <a:r>
              <a:rPr lang="en-US" dirty="0" smtClean="0"/>
              <a:t> particular instance of one class refers to a particular instance of a second class?</a:t>
            </a:r>
          </a:p>
          <a:p>
            <a:pPr marL="225425" lvl="1" indent="0">
              <a:buNone/>
            </a:pPr>
            <a:r>
              <a:rPr lang="en-US" b="1" dirty="0" smtClean="0"/>
              <a:t>And </a:t>
            </a:r>
          </a:p>
          <a:p>
            <a:pPr lvl="1"/>
            <a:r>
              <a:rPr lang="en-US" dirty="0"/>
              <a:t>T</a:t>
            </a:r>
            <a:r>
              <a:rPr lang="en-US" dirty="0" smtClean="0"/>
              <a:t>hat instance of the second class refers to the previously referred to instance of the first class?</a:t>
            </a:r>
          </a:p>
          <a:p>
            <a:r>
              <a:rPr lang="en-US" b="1" dirty="0" smtClean="0"/>
              <a:t>Name of the folder containing the complete example</a:t>
            </a:r>
            <a:r>
              <a:rPr lang="en-US" smtClean="0"/>
              <a:t>:</a:t>
            </a:r>
            <a:r>
              <a:rPr lang="en-US"/>
              <a:t> </a:t>
            </a:r>
            <a:r>
              <a:rPr lang="en-US" dirty="0">
                <a:latin typeface="Consolas" panose="020B0609020204030204" pitchFamily="49" charset="0"/>
              </a:rPr>
              <a:t>3</a:t>
            </a:r>
            <a:r>
              <a:rPr lang="en-US" smtClean="0">
                <a:latin typeface="Consolas" panose="020B0609020204030204" pitchFamily="49" charset="0"/>
              </a:rPr>
              <a:t>relationships</a:t>
            </a:r>
            <a:endParaRPr lang="en-US" dirty="0" smtClean="0">
              <a:latin typeface="Consolas" panose="020B0609020204030204" pitchFamily="49" charset="0"/>
            </a:endParaRPr>
          </a:p>
          <a:p>
            <a:pPr lvl="1"/>
            <a:endParaRPr lang="en-US" dirty="0"/>
          </a:p>
          <a:p>
            <a:r>
              <a:rPr lang="en-US" dirty="0" smtClean="0"/>
              <a:t>What is wrong with the code?</a:t>
            </a:r>
          </a:p>
          <a:p>
            <a:r>
              <a:rPr lang="en-US" dirty="0" smtClean="0"/>
              <a:t>How can it be fixed?</a:t>
            </a:r>
          </a:p>
        </p:txBody>
      </p:sp>
    </p:spTree>
    <p:extLst>
      <p:ext uri="{BB962C8B-B14F-4D97-AF65-F5344CB8AC3E}">
        <p14:creationId xmlns:p14="http://schemas.microsoft.com/office/powerpoint/2010/main" val="1674178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latin typeface="Consolas" panose="020B0609020204030204" pitchFamily="49" charset="0"/>
                <a:cs typeface="Consolas" panose="020B0609020204030204" pitchFamily="49" charset="0"/>
              </a:rPr>
              <a:t>Driver</a:t>
            </a:r>
            <a:r>
              <a:rPr lang="en-US" dirty="0" smtClean="0"/>
              <a:t> Class</a:t>
            </a:r>
            <a:endParaRPr lang="en-US" dirty="0"/>
          </a:p>
        </p:txBody>
      </p:sp>
      <p:sp>
        <p:nvSpPr>
          <p:cNvPr id="3" name="Content Placeholder 2"/>
          <p:cNvSpPr>
            <a:spLocks noGrp="1"/>
          </p:cNvSpPr>
          <p:nvPr>
            <p:ph idx="1"/>
          </p:nvPr>
        </p:nvSpPr>
        <p:spPr/>
        <p:txBody>
          <a:bodyPr/>
          <a:lstStyle/>
          <a:p>
            <a:pPr marL="0" indent="0">
              <a:buNone/>
            </a:pPr>
            <a:r>
              <a:rPr lang="en-US" sz="1800" dirty="0">
                <a:latin typeface="Consolas" panose="020B0609020204030204" pitchFamily="49" charset="0"/>
                <a:cs typeface="Consolas" panose="020B0609020204030204" pitchFamily="49" charset="0"/>
              </a:rPr>
              <a:t>public class Driver</a:t>
            </a:r>
          </a:p>
          <a:p>
            <a:pPr marL="0" indent="0">
              <a:buNone/>
            </a:pPr>
            <a:r>
              <a:rPr lang="en-US" sz="1800" dirty="0">
                <a:latin typeface="Consolas" panose="020B0609020204030204" pitchFamily="49" charset="0"/>
                <a:cs typeface="Consolas" panose="020B0609020204030204" pitchFamily="49" charset="0"/>
              </a:rPr>
              <a:t>{</a:t>
            </a:r>
          </a:p>
          <a:p>
            <a:pPr marL="0" indent="0">
              <a:buNone/>
            </a:pPr>
            <a:r>
              <a:rPr lang="en-US" sz="1800" dirty="0">
                <a:latin typeface="Consolas" panose="020B0609020204030204" pitchFamily="49" charset="0"/>
                <a:cs typeface="Consolas" panose="020B0609020204030204" pitchFamily="49" charset="0"/>
              </a:rPr>
              <a:t>    public static void main(String [] args)</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smtClean="0">
                <a:latin typeface="Consolas" panose="020B0609020204030204" pitchFamily="49" charset="0"/>
                <a:cs typeface="Consolas" panose="020B0609020204030204" pitchFamily="49" charset="0"/>
              </a:rPr>
              <a:t>        Student </a:t>
            </a:r>
            <a:r>
              <a:rPr lang="en-US" sz="1800" dirty="0">
                <a:latin typeface="Consolas" panose="020B0609020204030204" pitchFamily="49" charset="0"/>
                <a:cs typeface="Consolas" panose="020B0609020204030204" pitchFamily="49" charset="0"/>
              </a:rPr>
              <a:t>s = new Student();</a:t>
            </a:r>
          </a:p>
          <a:p>
            <a:pPr marL="0" indent="0">
              <a:buNone/>
            </a:pPr>
            <a:r>
              <a:rPr lang="en-US" sz="1800" dirty="0">
                <a:latin typeface="Consolas" panose="020B0609020204030204" pitchFamily="49" charset="0"/>
                <a:cs typeface="Consolas" panose="020B0609020204030204" pitchFamily="49" charset="0"/>
              </a:rPr>
              <a:t>        System.out.println("&lt;&lt; DEBUG: </a:t>
            </a:r>
            <a:r>
              <a:rPr lang="en-US" sz="1800" dirty="0" smtClean="0">
                <a:latin typeface="Consolas" panose="020B0609020204030204" pitchFamily="49" charset="0"/>
                <a:cs typeface="Consolas" panose="020B0609020204030204" pitchFamily="49" charset="0"/>
              </a:rPr>
              <a:t>This </a:t>
            </a:r>
            <a:r>
              <a:rPr lang="en-US" sz="1800" dirty="0">
                <a:latin typeface="Consolas" panose="020B0609020204030204" pitchFamily="49" charset="0"/>
                <a:cs typeface="Consolas" panose="020B0609020204030204" pitchFamily="49" charset="0"/>
              </a:rPr>
              <a:t>message will never </a:t>
            </a:r>
            <a:endParaRPr lang="en-US" sz="1800" dirty="0" smtClean="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appear </a:t>
            </a:r>
            <a:r>
              <a:rPr lang="en-US" sz="1800" dirty="0">
                <a:latin typeface="Consolas" panose="020B0609020204030204" pitchFamily="49" charset="0"/>
                <a:cs typeface="Consolas" panose="020B0609020204030204" pitchFamily="49" charset="0"/>
              </a:rPr>
              <a:t>&gt;&gt;");</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a:latin typeface="Consolas" panose="020B0609020204030204" pitchFamily="49" charset="0"/>
                <a:cs typeface="Consolas" panose="020B0609020204030204" pitchFamily="49" charset="0"/>
              </a:rPr>
              <a:t>}</a:t>
            </a:r>
          </a:p>
          <a:p>
            <a:pPr marL="0" indent="0">
              <a:buNone/>
            </a:pPr>
            <a:endParaRPr lang="en-US"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9500454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a:t>
            </a:r>
            <a:r>
              <a:rPr lang="en-US" dirty="0" smtClean="0">
                <a:latin typeface="Consolas" panose="020B0609020204030204" pitchFamily="49" charset="0"/>
                <a:cs typeface="Consolas" panose="020B0609020204030204" pitchFamily="49" charset="0"/>
              </a:rPr>
              <a:t>Student</a:t>
            </a:r>
            <a:r>
              <a:rPr lang="en-US" dirty="0" smtClean="0">
                <a:cs typeface="Consolas" panose="020B0609020204030204" pitchFamily="49" charset="0"/>
              </a:rPr>
              <a:t> &amp; </a:t>
            </a:r>
            <a:r>
              <a:rPr lang="en-US" dirty="0" smtClean="0">
                <a:latin typeface="Consolas" panose="020B0609020204030204" pitchFamily="49" charset="0"/>
                <a:cs typeface="Consolas" panose="020B0609020204030204" pitchFamily="49" charset="0"/>
              </a:rPr>
              <a:t>Teacher</a:t>
            </a:r>
            <a:endParaRPr lang="en-US" dirty="0">
              <a:latin typeface="Consolas" panose="020B0609020204030204" pitchFamily="49" charset="0"/>
              <a:cs typeface="Consolas" panose="020B0609020204030204" pitchFamily="49" charset="0"/>
            </a:endParaRPr>
          </a:p>
        </p:txBody>
      </p:sp>
      <p:sp>
        <p:nvSpPr>
          <p:cNvPr id="3" name="Content Placeholder 2"/>
          <p:cNvSpPr>
            <a:spLocks noGrp="1"/>
          </p:cNvSpPr>
          <p:nvPr>
            <p:ph idx="1"/>
          </p:nvPr>
        </p:nvSpPr>
        <p:spPr/>
        <p:txBody>
          <a:bodyPr/>
          <a:lstStyle/>
          <a:p>
            <a:pPr marL="0"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Student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private Teacher t</a:t>
            </a:r>
            <a:r>
              <a:rPr lang="en-US" sz="1800" dirty="0" smtClean="0">
                <a:latin typeface="Consolas" panose="020B0609020204030204" pitchFamily="49" charset="0"/>
                <a:cs typeface="Consolas" panose="020B0609020204030204" pitchFamily="49" charset="0"/>
              </a:rPr>
              <a:t>;</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public Student</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t = new Teacher();</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smtClean="0">
                <a:latin typeface="Consolas" panose="020B0609020204030204" pitchFamily="49" charset="0"/>
                <a:cs typeface="Consolas" panose="020B0609020204030204" pitchFamily="49" charset="0"/>
              </a:rPr>
              <a:t>}</a:t>
            </a:r>
          </a:p>
          <a:p>
            <a:pPr marL="0" indent="0">
              <a:buNone/>
            </a:pP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Teacher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private Student s</a:t>
            </a:r>
            <a:r>
              <a:rPr lang="en-US" sz="1800" dirty="0" smtClean="0">
                <a:latin typeface="Consolas" panose="020B0609020204030204" pitchFamily="49" charset="0"/>
                <a:cs typeface="Consolas" panose="020B0609020204030204" pitchFamily="49" charset="0"/>
              </a:rPr>
              <a:t>;</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public Teacher</a:t>
            </a:r>
            <a:r>
              <a:rPr lang="en-US" sz="1800" dirty="0" smtClean="0">
                <a:latin typeface="Consolas" panose="020B0609020204030204" pitchFamily="49" charset="0"/>
                <a:cs typeface="Consolas" panose="020B0609020204030204" pitchFamily="49" charset="0"/>
              </a:rPr>
              <a:t>() {</a:t>
            </a:r>
            <a:endParaRPr lang="en-US" sz="1800" dirty="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s = new Student();</a:t>
            </a:r>
          </a:p>
          <a:p>
            <a:pPr marL="0" indent="0">
              <a:buNone/>
            </a:pPr>
            <a:r>
              <a:rPr lang="en-US" sz="1800" dirty="0">
                <a:latin typeface="Consolas" panose="020B0609020204030204" pitchFamily="49" charset="0"/>
                <a:cs typeface="Consolas" panose="020B0609020204030204" pitchFamily="49" charset="0"/>
              </a:rPr>
              <a:t>    }</a:t>
            </a:r>
          </a:p>
          <a:p>
            <a:pPr marL="0" indent="0">
              <a:buNone/>
            </a:pPr>
            <a:r>
              <a:rPr lang="en-US" sz="1800" dirty="0">
                <a:latin typeface="Consolas" panose="020B0609020204030204" pitchFamily="49" charset="0"/>
                <a:cs typeface="Consolas" panose="020B0609020204030204" pitchFamily="49" charset="0"/>
              </a:rPr>
              <a:t>}</a:t>
            </a:r>
          </a:p>
          <a:p>
            <a:pPr marL="0" indent="0">
              <a:buNone/>
            </a:pPr>
            <a:endParaRPr lang="en-US" sz="1800" dirty="0">
              <a:latin typeface="Consolas" panose="020B0609020204030204" pitchFamily="49" charset="0"/>
              <a:cs typeface="Consolas" panose="020B0609020204030204" pitchFamily="49" charset="0"/>
            </a:endParaRPr>
          </a:p>
          <a:p>
            <a:r>
              <a:rPr lang="en-US" dirty="0" smtClean="0">
                <a:cs typeface="Consolas" panose="020B0609020204030204" pitchFamily="49" charset="0"/>
              </a:rPr>
              <a:t>JT’s hint: similar to the “chicken and the egg problem”!</a:t>
            </a:r>
            <a:endParaRPr lang="en-US" dirty="0">
              <a:cs typeface="Consolas" panose="020B0609020204030204" pitchFamily="49" charset="0"/>
            </a:endParaRPr>
          </a:p>
          <a:p>
            <a:pPr marL="0" indent="0">
              <a:buNone/>
            </a:pPr>
            <a:endParaRPr lang="en-US" sz="180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598259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New Term: Multiplicity</a:t>
            </a:r>
            <a:endParaRPr lang="en-US" dirty="0"/>
          </a:p>
        </p:txBody>
      </p:sp>
      <p:sp>
        <p:nvSpPr>
          <p:cNvPr id="3" name="Content Placeholder 2"/>
          <p:cNvSpPr>
            <a:spLocks noGrp="1"/>
          </p:cNvSpPr>
          <p:nvPr>
            <p:ph idx="1"/>
          </p:nvPr>
        </p:nvSpPr>
        <p:spPr/>
        <p:txBody>
          <a:bodyPr/>
          <a:lstStyle/>
          <a:p>
            <a:r>
              <a:rPr lang="en-US" altLang="en-US" dirty="0"/>
              <a:t>It indicates the number of instances that participate in a relationship</a:t>
            </a:r>
          </a:p>
          <a:p>
            <a:endParaRPr lang="en-US" dirty="0"/>
          </a:p>
        </p:txBody>
      </p:sp>
      <p:graphicFrame>
        <p:nvGraphicFramePr>
          <p:cNvPr id="4" name="Group 25"/>
          <p:cNvGraphicFramePr>
            <a:graphicFrameLocks/>
          </p:cNvGraphicFramePr>
          <p:nvPr>
            <p:extLst>
              <p:ext uri="{D42A27DB-BD31-4B8C-83A1-F6EECF244321}">
                <p14:modId xmlns:p14="http://schemas.microsoft.com/office/powerpoint/2010/main" val="3433792423"/>
              </p:ext>
            </p:extLst>
          </p:nvPr>
        </p:nvGraphicFramePr>
        <p:xfrm>
          <a:off x="685800" y="1949823"/>
          <a:ext cx="7426325" cy="2900363"/>
        </p:xfrm>
        <a:graphic>
          <a:graphicData uri="http://schemas.openxmlformats.org/drawingml/2006/table">
            <a:tbl>
              <a:tblPr/>
              <a:tblGrid>
                <a:gridCol w="1954213"/>
                <a:gridCol w="5472112"/>
              </a:tblGrid>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1" i="0" u="none" strike="noStrike" cap="none" normalizeH="0" baseline="0" dirty="0" smtClean="0">
                          <a:ln>
                            <a:noFill/>
                          </a:ln>
                          <a:solidFill>
                            <a:schemeClr val="tx1"/>
                          </a:solidFill>
                          <a:effectLst/>
                          <a:latin typeface="Arial" charset="0"/>
                          <a:cs typeface="Arial" charset="0"/>
                        </a:rPr>
                        <a:t>Multiplicity</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1" i="0" u="none" strike="noStrike" cap="none" normalizeH="0" baseline="0" dirty="0" smtClean="0">
                          <a:ln>
                            <a:noFill/>
                          </a:ln>
                          <a:solidFill>
                            <a:schemeClr val="tx1"/>
                          </a:solidFill>
                          <a:effectLst/>
                          <a:latin typeface="Arial" charset="0"/>
                          <a:cs typeface="Arial" charset="0"/>
                        </a:rPr>
                        <a:t>Description</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1</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Exactly one instance</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n</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Exactly “n” instances {n: a positive integer}</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3263">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n..m</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Any number of instances in the inclusive range from “n” to “m” {n, m: positive integers}</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a:t>
                      </a:r>
                    </a:p>
                  </a:txBody>
                  <a:tcPr marL="93600" marR="93600" marT="46801" marB="4680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Arial" charset="0"/>
                        <a:tabLst>
                          <a:tab pos="476250" algn="l"/>
                        </a:tabLst>
                        <a:defRPr sz="2800">
                          <a:solidFill>
                            <a:schemeClr val="tx1"/>
                          </a:solidFill>
                          <a:latin typeface="Calibri" pitchFamily="34" charset="0"/>
                        </a:defRPr>
                      </a:lvl1pPr>
                      <a:lvl2pPr marL="742950" indent="-285750" eaLnBrk="0" hangingPunct="0">
                        <a:spcBef>
                          <a:spcPct val="20000"/>
                        </a:spcBef>
                        <a:buFont typeface="Arial" charset="0"/>
                        <a:tabLst>
                          <a:tab pos="476250" algn="l"/>
                        </a:tabLst>
                        <a:defRPr sz="2400">
                          <a:solidFill>
                            <a:schemeClr val="tx1"/>
                          </a:solidFill>
                          <a:latin typeface="Calibri" pitchFamily="34" charset="0"/>
                        </a:defRPr>
                      </a:lvl2pPr>
                      <a:lvl3pPr marL="1143000" indent="-228600" eaLnBrk="0" hangingPunct="0">
                        <a:spcBef>
                          <a:spcPct val="20000"/>
                        </a:spcBef>
                        <a:buFont typeface="Arial" charset="0"/>
                        <a:tabLst>
                          <a:tab pos="476250" algn="l"/>
                        </a:tabLst>
                        <a:defRPr sz="2000">
                          <a:solidFill>
                            <a:schemeClr val="tx1"/>
                          </a:solidFill>
                          <a:latin typeface="Calibri" pitchFamily="34" charset="0"/>
                        </a:defRPr>
                      </a:lvl3pPr>
                      <a:lvl4pPr marL="1600200" indent="-228600" eaLnBrk="0" hangingPunct="0">
                        <a:spcBef>
                          <a:spcPct val="20000"/>
                        </a:spcBef>
                        <a:buFont typeface="Arial" charset="0"/>
                        <a:tabLst>
                          <a:tab pos="476250" algn="l"/>
                        </a:tabLst>
                        <a:defRPr>
                          <a:solidFill>
                            <a:schemeClr val="tx1"/>
                          </a:solidFill>
                          <a:latin typeface="Calibri" pitchFamily="34" charset="0"/>
                        </a:defRPr>
                      </a:lvl4pPr>
                      <a:lvl5pPr marL="2057400" indent="-228600" eaLnBrk="0" hangingPunct="0">
                        <a:spcBef>
                          <a:spcPct val="20000"/>
                        </a:spcBef>
                        <a:buFont typeface="Arial" charset="0"/>
                        <a:tabLst>
                          <a:tab pos="476250" algn="l"/>
                        </a:tabLst>
                        <a:defRPr>
                          <a:solidFill>
                            <a:schemeClr val="tx1"/>
                          </a:solidFill>
                          <a:latin typeface="Calibri" pitchFamily="34" charset="0"/>
                        </a:defRPr>
                      </a:lvl5pPr>
                      <a:lvl6pPr marL="25146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6pPr>
                      <a:lvl7pPr marL="29718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7pPr>
                      <a:lvl8pPr marL="34290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8pPr>
                      <a:lvl9pPr marL="3886200" indent="-228600" eaLnBrk="0" fontAlgn="base" hangingPunct="0">
                        <a:spcBef>
                          <a:spcPct val="20000"/>
                        </a:spcBef>
                        <a:spcAft>
                          <a:spcPct val="0"/>
                        </a:spcAft>
                        <a:buFont typeface="Arial" charset="0"/>
                        <a:tabLst>
                          <a:tab pos="476250" algn="l"/>
                        </a:tabLst>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30000"/>
                        </a:spcBef>
                        <a:spcAft>
                          <a:spcPct val="0"/>
                        </a:spcAft>
                        <a:buClrTx/>
                        <a:buSzTx/>
                        <a:buFontTx/>
                        <a:buNone/>
                        <a:tabLst>
                          <a:tab pos="476250" algn="l"/>
                        </a:tabLst>
                      </a:pPr>
                      <a:r>
                        <a:rPr kumimoji="0" lang="en-US" altLang="en-US" sz="2000" b="0" i="0" u="none" strike="noStrike" cap="none" normalizeH="0" baseline="0" dirty="0" smtClean="0">
                          <a:ln>
                            <a:noFill/>
                          </a:ln>
                          <a:solidFill>
                            <a:schemeClr val="tx1"/>
                          </a:solidFill>
                          <a:effectLst/>
                          <a:latin typeface="Arial" charset="0"/>
                          <a:cs typeface="Arial" charset="0"/>
                        </a:rPr>
                        <a:t>Any  number of instances possible</a:t>
                      </a:r>
                    </a:p>
                  </a:txBody>
                  <a:tcPr marL="93600" marR="93600" marT="46801" marB="4680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01112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p:txBody>
          <a:bodyPr/>
          <a:lstStyle/>
          <a:p>
            <a:pPr>
              <a:defRPr/>
            </a:pPr>
            <a:r>
              <a:rPr lang="en-US" altLang="en-US" sz="3200" dirty="0" smtClean="0"/>
              <a:t>Multiplicity In UML Class Diagrams</a:t>
            </a:r>
          </a:p>
        </p:txBody>
      </p:sp>
      <p:grpSp>
        <p:nvGrpSpPr>
          <p:cNvPr id="83971" name="Group 13"/>
          <p:cNvGrpSpPr>
            <a:grpSpLocks/>
          </p:cNvGrpSpPr>
          <p:nvPr/>
        </p:nvGrpSpPr>
        <p:grpSpPr bwMode="auto">
          <a:xfrm>
            <a:off x="1073096" y="1965709"/>
            <a:ext cx="1779587" cy="1533525"/>
            <a:chOff x="543" y="825"/>
            <a:chExt cx="1121" cy="966"/>
          </a:xfrm>
        </p:grpSpPr>
        <p:sp>
          <p:nvSpPr>
            <p:cNvPr id="83979" name="Rectangle 5"/>
            <p:cNvSpPr>
              <a:spLocks noChangeArrowheads="1"/>
            </p:cNvSpPr>
            <p:nvPr/>
          </p:nvSpPr>
          <p:spPr bwMode="auto">
            <a:xfrm>
              <a:off x="543" y="825"/>
              <a:ext cx="1121" cy="96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dirty="0">
                <a:latin typeface="Arial" charset="0"/>
              </a:endParaRPr>
            </a:p>
          </p:txBody>
        </p:sp>
        <p:sp>
          <p:nvSpPr>
            <p:cNvPr id="83980" name="Text Box 6"/>
            <p:cNvSpPr txBox="1">
              <a:spLocks noChangeArrowheads="1"/>
            </p:cNvSpPr>
            <p:nvPr/>
          </p:nvSpPr>
          <p:spPr bwMode="auto">
            <a:xfrm>
              <a:off x="543" y="825"/>
              <a:ext cx="1121"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dirty="0">
                  <a:latin typeface="Arial" charset="0"/>
                </a:rPr>
                <a:t>Class 1</a:t>
              </a:r>
            </a:p>
          </p:txBody>
        </p:sp>
        <p:sp>
          <p:nvSpPr>
            <p:cNvPr id="83981" name="Line 7"/>
            <p:cNvSpPr>
              <a:spLocks noChangeShapeType="1"/>
            </p:cNvSpPr>
            <p:nvPr/>
          </p:nvSpPr>
          <p:spPr bwMode="auto">
            <a:xfrm>
              <a:off x="543" y="1211"/>
              <a:ext cx="112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dirty="0"/>
            </a:p>
          </p:txBody>
        </p:sp>
      </p:grpSp>
      <p:grpSp>
        <p:nvGrpSpPr>
          <p:cNvPr id="83972" name="Group 14"/>
          <p:cNvGrpSpPr>
            <a:grpSpLocks/>
          </p:cNvGrpSpPr>
          <p:nvPr/>
        </p:nvGrpSpPr>
        <p:grpSpPr bwMode="auto">
          <a:xfrm>
            <a:off x="5742459" y="1934418"/>
            <a:ext cx="1843087" cy="1660525"/>
            <a:chOff x="4229" y="689"/>
            <a:chExt cx="1161" cy="1046"/>
          </a:xfrm>
        </p:grpSpPr>
        <p:sp>
          <p:nvSpPr>
            <p:cNvPr id="83976" name="Rectangle 9"/>
            <p:cNvSpPr>
              <a:spLocks noChangeArrowheads="1"/>
            </p:cNvSpPr>
            <p:nvPr/>
          </p:nvSpPr>
          <p:spPr bwMode="auto">
            <a:xfrm>
              <a:off x="4229" y="689"/>
              <a:ext cx="1161" cy="1046"/>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400" dirty="0">
                <a:latin typeface="Arial" charset="0"/>
              </a:endParaRPr>
            </a:p>
          </p:txBody>
        </p:sp>
        <p:sp>
          <p:nvSpPr>
            <p:cNvPr id="83977" name="Text Box 10"/>
            <p:cNvSpPr txBox="1">
              <a:spLocks noChangeArrowheads="1"/>
            </p:cNvSpPr>
            <p:nvPr/>
          </p:nvSpPr>
          <p:spPr bwMode="auto">
            <a:xfrm>
              <a:off x="4229" y="689"/>
              <a:ext cx="116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3600" tIns="46800" rIns="93600" bIns="4680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Tx/>
                <a:buNone/>
              </a:pPr>
              <a:r>
                <a:rPr lang="en-US" altLang="en-US" sz="1800" b="1" dirty="0">
                  <a:latin typeface="Arial" charset="0"/>
                </a:rPr>
                <a:t>Class 2</a:t>
              </a:r>
            </a:p>
          </p:txBody>
        </p:sp>
        <p:sp>
          <p:nvSpPr>
            <p:cNvPr id="83978" name="Line 11"/>
            <p:cNvSpPr>
              <a:spLocks noChangeShapeType="1"/>
            </p:cNvSpPr>
            <p:nvPr/>
          </p:nvSpPr>
          <p:spPr bwMode="auto">
            <a:xfrm>
              <a:off x="4229" y="1107"/>
              <a:ext cx="1161"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93600" tIns="46800" rIns="93600" bIns="46800">
              <a:spAutoFit/>
            </a:bodyPr>
            <a:lstStyle/>
            <a:p>
              <a:endParaRPr lang="en-US" dirty="0"/>
            </a:p>
          </p:txBody>
        </p:sp>
      </p:grpSp>
      <p:sp>
        <p:nvSpPr>
          <p:cNvPr id="83973" name="Line 12"/>
          <p:cNvSpPr>
            <a:spLocks noChangeShapeType="1"/>
          </p:cNvSpPr>
          <p:nvPr/>
        </p:nvSpPr>
        <p:spPr bwMode="auto">
          <a:xfrm flipV="1">
            <a:off x="2852683" y="2790080"/>
            <a:ext cx="2904063" cy="8909"/>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square" lIns="93600" tIns="46800" rIns="93600" bIns="46800">
            <a:spAutoFit/>
          </a:bodyPr>
          <a:lstStyle/>
          <a:p>
            <a:endParaRPr lang="en-US" dirty="0"/>
          </a:p>
        </p:txBody>
      </p:sp>
      <p:sp>
        <p:nvSpPr>
          <p:cNvPr id="83974" name="Text Box 15"/>
          <p:cNvSpPr txBox="1">
            <a:spLocks noChangeArrowheads="1"/>
          </p:cNvSpPr>
          <p:nvPr/>
        </p:nvSpPr>
        <p:spPr bwMode="auto">
          <a:xfrm>
            <a:off x="2865383" y="2865821"/>
            <a:ext cx="139700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400" dirty="0">
                <a:latin typeface="Arial" charset="0"/>
              </a:rPr>
              <a:t>Number of instances of class 1 that participate in the relationship</a:t>
            </a:r>
          </a:p>
        </p:txBody>
      </p:sp>
      <p:sp>
        <p:nvSpPr>
          <p:cNvPr id="83975" name="Text Box 16"/>
          <p:cNvSpPr txBox="1">
            <a:spLocks noChangeArrowheads="1"/>
          </p:cNvSpPr>
          <p:nvPr/>
        </p:nvSpPr>
        <p:spPr bwMode="auto">
          <a:xfrm>
            <a:off x="4324821" y="1666130"/>
            <a:ext cx="13970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400" dirty="0">
                <a:latin typeface="Arial" charset="0"/>
              </a:rPr>
              <a:t>Number of instances of class 2 that participate in the relationship</a:t>
            </a:r>
          </a:p>
        </p:txBody>
      </p:sp>
    </p:spTree>
    <p:extLst>
      <p:ext uri="{BB962C8B-B14F-4D97-AF65-F5344CB8AC3E}">
        <p14:creationId xmlns:p14="http://schemas.microsoft.com/office/powerpoint/2010/main" val="3855012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Attributes</a:t>
            </a:r>
            <a:r>
              <a:rPr lang="en-US" dirty="0" smtClean="0"/>
              <a:t> Vs. </a:t>
            </a:r>
            <a:r>
              <a:rPr lang="en-US" dirty="0" smtClean="0">
                <a:solidFill>
                  <a:srgbClr val="C00000"/>
                </a:solidFill>
              </a:rPr>
              <a:t>Locals</a:t>
            </a:r>
            <a:endParaRPr lang="en-US" dirty="0">
              <a:solidFill>
                <a:srgbClr val="C00000"/>
              </a:solidFill>
            </a:endParaRPr>
          </a:p>
        </p:txBody>
      </p:sp>
      <p:sp>
        <p:nvSpPr>
          <p:cNvPr id="3" name="Content Placeholder 2"/>
          <p:cNvSpPr>
            <a:spLocks noGrp="1"/>
          </p:cNvSpPr>
          <p:nvPr>
            <p:ph idx="1"/>
          </p:nvPr>
        </p:nvSpPr>
        <p:spPr/>
        <p:txBody>
          <a:bodyPr/>
          <a:lstStyle/>
          <a:p>
            <a:r>
              <a:rPr lang="en-US" b="1" dirty="0" smtClean="0">
                <a:solidFill>
                  <a:srgbClr val="FF0000"/>
                </a:solidFill>
              </a:rPr>
              <a:t>Attributes</a:t>
            </a:r>
          </a:p>
          <a:p>
            <a:pPr lvl="1"/>
            <a:r>
              <a:rPr lang="en-US" dirty="0" smtClean="0"/>
              <a:t>Declared inside a class definition but outside the body of a method</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 {</a:t>
            </a:r>
          </a:p>
          <a:p>
            <a:pPr>
              <a:buFont typeface="Arial" charset="0"/>
              <a:buNone/>
            </a:pPr>
            <a:r>
              <a:rPr lang="en-US" altLang="en-US" sz="1800" b="1" dirty="0">
                <a:solidFill>
                  <a:srgbClr val="FF0000"/>
                </a:solidFill>
                <a:latin typeface="Consolas" pitchFamily="49" charset="0"/>
                <a:cs typeface="Consolas" pitchFamily="49" charset="0"/>
              </a:rPr>
              <a:t> </a:t>
            </a:r>
            <a:r>
              <a:rPr lang="en-US" altLang="en-US" sz="1800" b="1" dirty="0" smtClean="0">
                <a:solidFill>
                  <a:srgbClr val="FF0000"/>
                </a:solidFill>
                <a:latin typeface="Consolas" pitchFamily="49" charset="0"/>
                <a:cs typeface="Consolas" pitchFamily="49" charset="0"/>
              </a:rPr>
              <a:t>    private </a:t>
            </a:r>
            <a:r>
              <a:rPr lang="en-US" altLang="en-US" sz="1800" b="1" dirty="0">
                <a:solidFill>
                  <a:srgbClr val="FF0000"/>
                </a:solidFill>
                <a:latin typeface="Consolas" pitchFamily="49" charset="0"/>
                <a:cs typeface="Consolas" pitchFamily="49" charset="0"/>
              </a:rPr>
              <a:t>String [] childrenName = new String[10];</a:t>
            </a:r>
          </a:p>
          <a:p>
            <a:pPr>
              <a:buFont typeface="Arial" charset="0"/>
              <a:buNone/>
            </a:pPr>
            <a:r>
              <a:rPr lang="en-US" altLang="en-US" sz="1800" b="1" dirty="0">
                <a:solidFill>
                  <a:srgbClr val="FF0000"/>
                </a:solidFill>
                <a:latin typeface="Consolas" pitchFamily="49" charset="0"/>
                <a:cs typeface="Consolas" pitchFamily="49" charset="0"/>
              </a:rPr>
              <a:t>    </a:t>
            </a:r>
            <a:r>
              <a:rPr lang="en-US" altLang="en-US" sz="1800" b="1" dirty="0" smtClean="0">
                <a:solidFill>
                  <a:srgbClr val="FF0000"/>
                </a:solidFill>
                <a:latin typeface="Consolas" pitchFamily="49" charset="0"/>
                <a:cs typeface="Consolas" pitchFamily="49" charset="0"/>
              </a:rPr>
              <a:t> private </a:t>
            </a:r>
            <a:r>
              <a:rPr lang="en-US" altLang="en-US" sz="1800" b="1" dirty="0">
                <a:solidFill>
                  <a:srgbClr val="FF0000"/>
                </a:solidFill>
                <a:latin typeface="Consolas" pitchFamily="49" charset="0"/>
                <a:cs typeface="Consolas" pitchFamily="49" charset="0"/>
              </a:rPr>
              <a:t>int age</a:t>
            </a:r>
            <a:r>
              <a:rPr lang="en-US" altLang="en-US" sz="1800" b="1" dirty="0" smtClean="0">
                <a:solidFill>
                  <a:srgbClr val="FF0000"/>
                </a:solidFill>
                <a:latin typeface="Consolas" pitchFamily="49" charset="0"/>
                <a:cs typeface="Consolas" pitchFamily="49" charset="0"/>
              </a:rPr>
              <a:t>;</a:t>
            </a:r>
          </a:p>
          <a:p>
            <a:pPr>
              <a:buFont typeface="Arial" charset="0"/>
              <a:buNone/>
            </a:pPr>
            <a:r>
              <a:rPr lang="en-US" sz="1800" dirty="0">
                <a:latin typeface="Consolas" pitchFamily="49" charset="0"/>
                <a:cs typeface="Consolas" pitchFamily="49" charset="0"/>
              </a:rPr>
              <a:t> </a:t>
            </a:r>
            <a:r>
              <a:rPr lang="en-US" sz="1800" dirty="0" smtClean="0">
                <a:latin typeface="Consolas" panose="020B0609020204030204" pitchFamily="49" charset="0"/>
                <a:cs typeface="Consolas" panose="020B0609020204030204" pitchFamily="49" charset="0"/>
              </a:rPr>
              <a:t> }</a:t>
            </a:r>
          </a:p>
          <a:p>
            <a:pPr>
              <a:buFont typeface="Arial" charset="0"/>
              <a:buNone/>
            </a:pPr>
            <a:endParaRPr lang="en-US" sz="1800" dirty="0" smtClean="0">
              <a:latin typeface="Consolas" panose="020B0609020204030204" pitchFamily="49" charset="0"/>
              <a:cs typeface="Consolas" panose="020B0609020204030204" pitchFamily="49" charset="0"/>
            </a:endParaRPr>
          </a:p>
          <a:p>
            <a:r>
              <a:rPr lang="en-US" b="1" dirty="0" smtClean="0">
                <a:solidFill>
                  <a:srgbClr val="C00000"/>
                </a:solidFill>
              </a:rPr>
              <a:t>Locals</a:t>
            </a:r>
          </a:p>
          <a:p>
            <a:pPr lvl="1"/>
            <a:r>
              <a:rPr lang="en-US" dirty="0" smtClean="0"/>
              <a:t>Declared inside the body of a method</a:t>
            </a:r>
          </a:p>
          <a:p>
            <a:pPr marL="231775" lvl="1" indent="-231775">
              <a:buNone/>
            </a:pPr>
            <a:r>
              <a:rPr lang="en-US" sz="1800" dirty="0" smtClean="0">
                <a:latin typeface="Consolas" panose="020B0609020204030204" pitchFamily="49" charset="0"/>
                <a:cs typeface="Consolas" panose="020B0609020204030204" pitchFamily="49" charset="0"/>
              </a:rPr>
              <a:t>  public class Person {</a:t>
            </a:r>
          </a:p>
          <a:p>
            <a:pPr>
              <a:buFont typeface="Arial" charset="0"/>
              <a:buNone/>
            </a:pPr>
            <a:r>
              <a:rPr lang="en-US" altLang="en-US" sz="1800" dirty="0" smtClean="0">
                <a:latin typeface="Consolas" pitchFamily="49" charset="0"/>
                <a:cs typeface="Consolas" pitchFamily="49" charset="0"/>
              </a:rPr>
              <a:t>      public </a:t>
            </a:r>
            <a:r>
              <a:rPr lang="en-US" altLang="en-US" sz="1800" dirty="0">
                <a:latin typeface="Consolas" pitchFamily="49" charset="0"/>
                <a:cs typeface="Consolas" pitchFamily="49" charset="0"/>
              </a:rPr>
              <a:t>nameFamily() {</a:t>
            </a:r>
          </a:p>
          <a:p>
            <a:pPr>
              <a:buFont typeface="Arial" charset="0"/>
              <a:buNone/>
            </a:pPr>
            <a:r>
              <a:rPr lang="en-US" altLang="en-US" sz="1800" b="1" dirty="0">
                <a:solidFill>
                  <a:srgbClr val="C00000"/>
                </a:solidFill>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     int </a:t>
            </a:r>
            <a:r>
              <a:rPr lang="en-US" altLang="en-US" sz="1800" b="1" dirty="0">
                <a:solidFill>
                  <a:srgbClr val="C00000"/>
                </a:solidFill>
                <a:latin typeface="Consolas" pitchFamily="49" charset="0"/>
                <a:cs typeface="Consolas" pitchFamily="49" charset="0"/>
              </a:rPr>
              <a:t>i;</a:t>
            </a:r>
          </a:p>
          <a:p>
            <a:pPr>
              <a:buFont typeface="Arial" charset="0"/>
              <a:buNone/>
            </a:pPr>
            <a:r>
              <a:rPr lang="en-US" altLang="en-US" sz="1800" b="1" dirty="0">
                <a:solidFill>
                  <a:srgbClr val="C00000"/>
                </a:solidFill>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   Scanner </a:t>
            </a:r>
            <a:r>
              <a:rPr lang="en-US" altLang="en-US" sz="1800" b="1" dirty="0">
                <a:solidFill>
                  <a:srgbClr val="C00000"/>
                </a:solidFill>
                <a:latin typeface="Consolas" pitchFamily="49" charset="0"/>
                <a:cs typeface="Consolas" pitchFamily="49" charset="0"/>
              </a:rPr>
              <a:t>in = new Scanner(System.in</a:t>
            </a:r>
            <a:r>
              <a:rPr lang="en-US" altLang="en-US" sz="1800" b="1" dirty="0" smtClean="0">
                <a:solidFill>
                  <a:srgbClr val="C00000"/>
                </a:solidFill>
                <a:latin typeface="Consolas" pitchFamily="49" charset="0"/>
                <a:cs typeface="Consolas" pitchFamily="49" charset="0"/>
              </a:rPr>
              <a:t>);</a:t>
            </a:r>
          </a:p>
          <a:p>
            <a:pPr>
              <a:buFont typeface="Arial" charset="0"/>
              <a:buNone/>
            </a:pPr>
            <a:r>
              <a:rPr lang="en-US" sz="1800" dirty="0" smtClean="0">
                <a:latin typeface="Consolas" panose="020B0609020204030204" pitchFamily="49" charset="0"/>
                <a:cs typeface="Consolas" panose="020B0609020204030204" pitchFamily="49" charset="0"/>
              </a:rPr>
              <a:t> }</a:t>
            </a:r>
            <a:endParaRPr lang="en-US" sz="1800" b="1" dirty="0"/>
          </a:p>
        </p:txBody>
      </p:sp>
    </p:spTree>
    <p:extLst>
      <p:ext uri="{BB962C8B-B14F-4D97-AF65-F5344CB8AC3E}">
        <p14:creationId xmlns:p14="http://schemas.microsoft.com/office/powerpoint/2010/main" val="237806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Why Represent A Program In Diagrammatic Form (UML)?</a:t>
            </a:r>
            <a:endParaRPr lang="en-US" dirty="0"/>
          </a:p>
        </p:txBody>
      </p:sp>
      <p:sp>
        <p:nvSpPr>
          <p:cNvPr id="3" name="Content Placeholder 2"/>
          <p:cNvSpPr>
            <a:spLocks noGrp="1"/>
          </p:cNvSpPr>
          <p:nvPr>
            <p:ph idx="1"/>
          </p:nvPr>
        </p:nvSpPr>
        <p:spPr/>
        <p:txBody>
          <a:bodyPr/>
          <a:lstStyle/>
          <a:p>
            <a:r>
              <a:rPr lang="en-US" altLang="en-US" dirty="0"/>
              <a:t>Images are better than text for showing structural relations</a:t>
            </a:r>
            <a:r>
              <a:rPr lang="en-US" altLang="en-US" sz="3200" dirty="0">
                <a:latin typeface="Times New Roman" pitchFamily="18" charset="0"/>
              </a:rPr>
              <a:t>.</a:t>
            </a: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endParaRPr lang="en-US" altLang="en-US" sz="3200" dirty="0">
              <a:latin typeface="Times New Roman" pitchFamily="18" charset="0"/>
            </a:endParaRPr>
          </a:p>
          <a:p>
            <a:pPr marL="0" indent="0">
              <a:buNone/>
            </a:pPr>
            <a:endParaRPr lang="en-US" altLang="en-US" sz="3200" dirty="0">
              <a:latin typeface="Times New Roman" pitchFamily="18" charset="0"/>
            </a:endParaRPr>
          </a:p>
          <a:p>
            <a:r>
              <a:rPr lang="en-US" altLang="en-US" sz="2800" dirty="0"/>
              <a:t>UML can show relationships between classes at a glance</a:t>
            </a:r>
          </a:p>
          <a:p>
            <a:endParaRPr lang="en-US" altLang="en-US" sz="2800" dirty="0"/>
          </a:p>
          <a:p>
            <a:endParaRPr lang="en-US" dirty="0"/>
          </a:p>
        </p:txBody>
      </p:sp>
      <p:sp>
        <p:nvSpPr>
          <p:cNvPr id="4" name="Text Box 4"/>
          <p:cNvSpPr txBox="1">
            <a:spLocks noChangeArrowheads="1"/>
          </p:cNvSpPr>
          <p:nvPr/>
        </p:nvSpPr>
        <p:spPr bwMode="auto">
          <a:xfrm>
            <a:off x="676088" y="1736725"/>
            <a:ext cx="2520950"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US" altLang="en-US" sz="2000" b="1" dirty="0"/>
              <a:t>Text</a:t>
            </a:r>
          </a:p>
          <a:p>
            <a:pPr>
              <a:spcBef>
                <a:spcPct val="50000"/>
              </a:spcBef>
              <a:buFont typeface="Arial" charset="0"/>
              <a:buNone/>
            </a:pPr>
            <a:r>
              <a:rPr lang="en-US" altLang="en-US" sz="2000" dirty="0"/>
              <a:t>Jane is Jim’s boss.</a:t>
            </a:r>
          </a:p>
          <a:p>
            <a:pPr>
              <a:spcBef>
                <a:spcPct val="50000"/>
              </a:spcBef>
              <a:buFont typeface="Arial" charset="0"/>
              <a:buNone/>
            </a:pPr>
            <a:r>
              <a:rPr lang="en-US" altLang="en-US" sz="2000" dirty="0"/>
              <a:t>Jim is Joe’s boss.</a:t>
            </a:r>
          </a:p>
          <a:p>
            <a:pPr>
              <a:spcBef>
                <a:spcPct val="50000"/>
              </a:spcBef>
              <a:buFont typeface="Arial" charset="0"/>
              <a:buNone/>
            </a:pPr>
            <a:r>
              <a:rPr lang="en-US" altLang="en-US" sz="2000" dirty="0"/>
              <a:t>Anne works for Jane.</a:t>
            </a:r>
          </a:p>
          <a:p>
            <a:pPr>
              <a:spcBef>
                <a:spcPct val="50000"/>
              </a:spcBef>
              <a:buFont typeface="Arial" charset="0"/>
              <a:buNone/>
            </a:pPr>
            <a:r>
              <a:rPr lang="en-US" altLang="en-US" sz="2000" dirty="0"/>
              <a:t>Mark works for Jim</a:t>
            </a:r>
          </a:p>
          <a:p>
            <a:pPr>
              <a:spcBef>
                <a:spcPct val="50000"/>
              </a:spcBef>
              <a:buFont typeface="Arial" charset="0"/>
              <a:buNone/>
            </a:pPr>
            <a:r>
              <a:rPr lang="en-US" altLang="en-US" sz="2000" dirty="0"/>
              <a:t>Anne is Mary’s boss.</a:t>
            </a:r>
          </a:p>
          <a:p>
            <a:pPr>
              <a:spcBef>
                <a:spcPct val="50000"/>
              </a:spcBef>
              <a:buFont typeface="Arial" charset="0"/>
              <a:buNone/>
            </a:pPr>
            <a:r>
              <a:rPr lang="en-US" altLang="en-US" sz="2000" dirty="0"/>
              <a:t>Anne is Mike’s boss.</a:t>
            </a:r>
          </a:p>
        </p:txBody>
      </p:sp>
      <p:grpSp>
        <p:nvGrpSpPr>
          <p:cNvPr id="5" name="Group 5"/>
          <p:cNvGrpSpPr>
            <a:grpSpLocks/>
          </p:cNvGrpSpPr>
          <p:nvPr/>
        </p:nvGrpSpPr>
        <p:grpSpPr bwMode="auto">
          <a:xfrm>
            <a:off x="4092388" y="1660525"/>
            <a:ext cx="4127500" cy="2984500"/>
            <a:chOff x="2680" y="1536"/>
            <a:chExt cx="2600" cy="1880"/>
          </a:xfrm>
        </p:grpSpPr>
        <p:sp>
          <p:nvSpPr>
            <p:cNvPr id="6" name="Text Box 5"/>
            <p:cNvSpPr txBox="1">
              <a:spLocks noChangeArrowheads="1"/>
            </p:cNvSpPr>
            <p:nvPr/>
          </p:nvSpPr>
          <p:spPr bwMode="auto">
            <a:xfrm>
              <a:off x="2736" y="1536"/>
              <a:ext cx="1497"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lIns="0" tIns="46038" rIns="92075" bIns="46038">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50000"/>
                </a:spcBef>
                <a:buFont typeface="Arial" charset="0"/>
                <a:buNone/>
              </a:pPr>
              <a:r>
                <a:rPr lang="en-US" altLang="en-US" sz="2400" b="1" dirty="0"/>
                <a:t>Structure diagram</a:t>
              </a:r>
            </a:p>
          </p:txBody>
        </p:sp>
        <p:sp>
          <p:nvSpPr>
            <p:cNvPr id="7" name="Line 7"/>
            <p:cNvSpPr>
              <a:spLocks noChangeShapeType="1"/>
            </p:cNvSpPr>
            <p:nvPr/>
          </p:nvSpPr>
          <p:spPr bwMode="auto">
            <a:xfrm>
              <a:off x="3099" y="2323"/>
              <a:ext cx="158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8" name="Line 8"/>
            <p:cNvSpPr>
              <a:spLocks noChangeShapeType="1"/>
            </p:cNvSpPr>
            <p:nvPr/>
          </p:nvSpPr>
          <p:spPr bwMode="auto">
            <a:xfrm>
              <a:off x="3099" y="2323"/>
              <a:ext cx="0" cy="18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9" name="Line 9"/>
            <p:cNvSpPr>
              <a:spLocks noChangeShapeType="1"/>
            </p:cNvSpPr>
            <p:nvPr/>
          </p:nvSpPr>
          <p:spPr bwMode="auto">
            <a:xfrm>
              <a:off x="4686" y="2323"/>
              <a:ext cx="0" cy="18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0" name="Line 10"/>
            <p:cNvSpPr>
              <a:spLocks noChangeShapeType="1"/>
            </p:cNvSpPr>
            <p:nvPr/>
          </p:nvSpPr>
          <p:spPr bwMode="auto">
            <a:xfrm>
              <a:off x="3961" y="2096"/>
              <a:ext cx="0" cy="227"/>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1" name="Line 11"/>
            <p:cNvSpPr>
              <a:spLocks noChangeShapeType="1"/>
            </p:cNvSpPr>
            <p:nvPr/>
          </p:nvSpPr>
          <p:spPr bwMode="auto">
            <a:xfrm>
              <a:off x="2872" y="3004"/>
              <a:ext cx="68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2" name="Line 12"/>
            <p:cNvSpPr>
              <a:spLocks noChangeShapeType="1"/>
            </p:cNvSpPr>
            <p:nvPr/>
          </p:nvSpPr>
          <p:spPr bwMode="auto">
            <a:xfrm>
              <a:off x="2872"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3" name="Line 13"/>
            <p:cNvSpPr>
              <a:spLocks noChangeShapeType="1"/>
            </p:cNvSpPr>
            <p:nvPr/>
          </p:nvSpPr>
          <p:spPr bwMode="auto">
            <a:xfrm>
              <a:off x="3552"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4" name="Line 14"/>
            <p:cNvSpPr>
              <a:spLocks noChangeShapeType="1"/>
            </p:cNvSpPr>
            <p:nvPr/>
          </p:nvSpPr>
          <p:spPr bwMode="auto">
            <a:xfrm>
              <a:off x="3099" y="2685"/>
              <a:ext cx="0" cy="31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5" name="Line 15"/>
            <p:cNvSpPr>
              <a:spLocks noChangeShapeType="1"/>
            </p:cNvSpPr>
            <p:nvPr/>
          </p:nvSpPr>
          <p:spPr bwMode="auto">
            <a:xfrm>
              <a:off x="4278" y="3004"/>
              <a:ext cx="72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6" name="Line 16"/>
            <p:cNvSpPr>
              <a:spLocks noChangeShapeType="1"/>
            </p:cNvSpPr>
            <p:nvPr/>
          </p:nvSpPr>
          <p:spPr bwMode="auto">
            <a:xfrm>
              <a:off x="4278"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7" name="Line 17"/>
            <p:cNvSpPr>
              <a:spLocks noChangeShapeType="1"/>
            </p:cNvSpPr>
            <p:nvPr/>
          </p:nvSpPr>
          <p:spPr bwMode="auto">
            <a:xfrm>
              <a:off x="5004" y="3004"/>
              <a:ext cx="0" cy="1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8" name="Line 18"/>
            <p:cNvSpPr>
              <a:spLocks noChangeShapeType="1"/>
            </p:cNvSpPr>
            <p:nvPr/>
          </p:nvSpPr>
          <p:spPr bwMode="auto">
            <a:xfrm>
              <a:off x="4686" y="2731"/>
              <a:ext cx="1" cy="273"/>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lIns="0" tIns="46038" rIns="92075" bIns="46038">
              <a:spAutoFit/>
            </a:bodyPr>
            <a:lstStyle/>
            <a:p>
              <a:endParaRPr lang="en-US" dirty="0"/>
            </a:p>
          </p:txBody>
        </p:sp>
        <p:sp>
          <p:nvSpPr>
            <p:cNvPr id="19" name="Rectangle 19"/>
            <p:cNvSpPr>
              <a:spLocks noChangeArrowheads="1"/>
            </p:cNvSpPr>
            <p:nvPr/>
          </p:nvSpPr>
          <p:spPr bwMode="auto">
            <a:xfrm>
              <a:off x="3744" y="1843"/>
              <a:ext cx="528"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Jane</a:t>
              </a:r>
            </a:p>
          </p:txBody>
        </p:sp>
        <p:sp>
          <p:nvSpPr>
            <p:cNvPr id="20" name="Rectangle 20"/>
            <p:cNvSpPr>
              <a:spLocks noChangeArrowheads="1"/>
            </p:cNvSpPr>
            <p:nvPr/>
          </p:nvSpPr>
          <p:spPr bwMode="auto">
            <a:xfrm>
              <a:off x="2885" y="2483"/>
              <a:ext cx="359"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Jim</a:t>
              </a:r>
            </a:p>
          </p:txBody>
        </p:sp>
        <p:sp>
          <p:nvSpPr>
            <p:cNvPr id="21" name="Rectangle 21"/>
            <p:cNvSpPr>
              <a:spLocks noChangeArrowheads="1"/>
            </p:cNvSpPr>
            <p:nvPr/>
          </p:nvSpPr>
          <p:spPr bwMode="auto">
            <a:xfrm>
              <a:off x="4416" y="2467"/>
              <a:ext cx="576"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Anne</a:t>
              </a:r>
            </a:p>
          </p:txBody>
        </p:sp>
        <p:sp>
          <p:nvSpPr>
            <p:cNvPr id="22" name="Rectangle 22"/>
            <p:cNvSpPr>
              <a:spLocks noChangeArrowheads="1"/>
            </p:cNvSpPr>
            <p:nvPr/>
          </p:nvSpPr>
          <p:spPr bwMode="auto">
            <a:xfrm>
              <a:off x="2680" y="3112"/>
              <a:ext cx="354"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Joe</a:t>
              </a:r>
            </a:p>
          </p:txBody>
        </p:sp>
        <p:sp>
          <p:nvSpPr>
            <p:cNvPr id="23" name="Rectangle 23"/>
            <p:cNvSpPr>
              <a:spLocks noChangeArrowheads="1"/>
            </p:cNvSpPr>
            <p:nvPr/>
          </p:nvSpPr>
          <p:spPr bwMode="auto">
            <a:xfrm>
              <a:off x="3312" y="3120"/>
              <a:ext cx="528"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Mark</a:t>
              </a:r>
            </a:p>
          </p:txBody>
        </p:sp>
        <p:sp>
          <p:nvSpPr>
            <p:cNvPr id="24" name="Rectangle 24"/>
            <p:cNvSpPr>
              <a:spLocks noChangeArrowheads="1"/>
            </p:cNvSpPr>
            <p:nvPr/>
          </p:nvSpPr>
          <p:spPr bwMode="auto">
            <a:xfrm>
              <a:off x="4005" y="3112"/>
              <a:ext cx="528"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Mike</a:t>
              </a:r>
            </a:p>
          </p:txBody>
        </p:sp>
        <p:sp>
          <p:nvSpPr>
            <p:cNvPr id="25" name="Rectangle 25"/>
            <p:cNvSpPr>
              <a:spLocks noChangeArrowheads="1"/>
            </p:cNvSpPr>
            <p:nvPr/>
          </p:nvSpPr>
          <p:spPr bwMode="auto">
            <a:xfrm>
              <a:off x="4656" y="3120"/>
              <a:ext cx="624" cy="296"/>
            </a:xfrm>
            <a:prstGeom prst="rect">
              <a:avLst/>
            </a:prstGeom>
            <a:solidFill>
              <a:srgbClr val="FFFFFF"/>
            </a:solidFill>
            <a:ln w="12700" algn="ctr">
              <a:solidFill>
                <a:schemeClr val="tx1"/>
              </a:solidFill>
              <a:miter lim="800000"/>
              <a:headEnd/>
              <a:tailEnd/>
            </a:ln>
          </p:spPr>
          <p:txBody>
            <a:bodyPr lIns="0" tIns="46038" rIns="92075" bIns="46038"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50000"/>
                </a:spcBef>
                <a:buFont typeface="Arial" charset="0"/>
                <a:buNone/>
              </a:pPr>
              <a:r>
                <a:rPr lang="en-US" altLang="en-US" sz="2400" dirty="0"/>
                <a:t>Mary</a:t>
              </a:r>
            </a:p>
          </p:txBody>
        </p:sp>
      </p:grpSp>
    </p:spTree>
    <p:extLst>
      <p:ext uri="{BB962C8B-B14F-4D97-AF65-F5344CB8AC3E}">
        <p14:creationId xmlns:p14="http://schemas.microsoft.com/office/powerpoint/2010/main" val="377734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4" grpId="0" uiExpan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p:nvPr>
        </p:nvSpPr>
        <p:spPr/>
        <p:txBody>
          <a:bodyPr/>
          <a:lstStyle/>
          <a:p>
            <a:r>
              <a:rPr lang="en-US" altLang="en-US" dirty="0" smtClean="0"/>
              <a:t>Relationships Between Classes</a:t>
            </a:r>
          </a:p>
        </p:txBody>
      </p:sp>
      <p:sp>
        <p:nvSpPr>
          <p:cNvPr id="3" name="Content Placeholder 2"/>
          <p:cNvSpPr>
            <a:spLocks noGrp="1"/>
          </p:cNvSpPr>
          <p:nvPr>
            <p:ph idx="1"/>
          </p:nvPr>
        </p:nvSpPr>
        <p:spPr/>
        <p:txBody>
          <a:bodyPr/>
          <a:lstStyle/>
          <a:p>
            <a:r>
              <a:rPr lang="en-US" altLang="en-US" dirty="0" smtClean="0"/>
              <a:t>Design rule of thumb.</a:t>
            </a:r>
          </a:p>
          <a:p>
            <a:r>
              <a:rPr lang="en-US" altLang="en-US" dirty="0" smtClean="0"/>
              <a:t>It can be convenient to create a relationship between classes (allow methods to be invoked/messages to be passed).</a:t>
            </a:r>
          </a:p>
          <a:p>
            <a:r>
              <a:rPr lang="en-US" altLang="en-US" dirty="0" smtClean="0"/>
              <a:t>But unless it is necessary for a relationship to exist between classes do not create one.</a:t>
            </a:r>
          </a:p>
          <a:p>
            <a:r>
              <a:rPr lang="en-US" altLang="en-US" dirty="0" smtClean="0"/>
              <a:t>That’s because each time a method can be invoked there is the potential that the object whose method is called can be put into an invalid state (similar to avoiding the use of global variables to reduce logic errors).</a:t>
            </a:r>
          </a:p>
        </p:txBody>
      </p:sp>
    </p:spTree>
    <p:extLst>
      <p:ext uri="{BB962C8B-B14F-4D97-AF65-F5344CB8AC3E}">
        <p14:creationId xmlns:p14="http://schemas.microsoft.com/office/powerpoint/2010/main" val="2087402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Terminology/Definitions</a:t>
            </a:r>
            <a:endParaRPr lang="en-US" dirty="0"/>
          </a:p>
        </p:txBody>
      </p:sp>
      <p:sp>
        <p:nvSpPr>
          <p:cNvPr id="3" name="Content Placeholder 2"/>
          <p:cNvSpPr>
            <a:spLocks noGrp="1"/>
          </p:cNvSpPr>
          <p:nvPr>
            <p:ph idx="1"/>
          </p:nvPr>
        </p:nvSpPr>
        <p:spPr/>
        <p:txBody>
          <a:bodyPr/>
          <a:lstStyle/>
          <a:p>
            <a:r>
              <a:rPr lang="en-US" dirty="0" smtClean="0"/>
              <a:t>Scope</a:t>
            </a:r>
          </a:p>
          <a:p>
            <a:r>
              <a:rPr lang="en-US" dirty="0" smtClean="0"/>
              <a:t>Shadowing</a:t>
            </a:r>
          </a:p>
          <a:p>
            <a:r>
              <a:rPr lang="en-US" dirty="0" smtClean="0"/>
              <a:t>Message passing</a:t>
            </a:r>
          </a:p>
          <a:p>
            <a:r>
              <a:rPr lang="en-US" dirty="0" smtClean="0"/>
              <a:t>Association relation (bidirectional, </a:t>
            </a:r>
            <a:r>
              <a:rPr lang="en-US" smtClean="0"/>
              <a:t>unidirectional</a:t>
            </a:r>
            <a:r>
              <a:rPr lang="en-US" smtClean="0"/>
              <a:t>)</a:t>
            </a:r>
            <a:endParaRPr lang="en-US" dirty="0" smtClean="0"/>
          </a:p>
        </p:txBody>
      </p:sp>
    </p:spTree>
    <p:extLst>
      <p:ext uri="{BB962C8B-B14F-4D97-AF65-F5344CB8AC3E}">
        <p14:creationId xmlns:p14="http://schemas.microsoft.com/office/powerpoint/2010/main" val="19430382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Grp="1" noChangeArrowheads="1"/>
          </p:cNvSpPr>
          <p:nvPr>
            <p:ph type="title" idx="4294967295"/>
          </p:nvPr>
        </p:nvSpPr>
        <p:spPr/>
        <p:txBody>
          <a:bodyPr lIns="92075" tIns="46038" rIns="92075" bIns="46038"/>
          <a:lstStyle/>
          <a:p>
            <a:r>
              <a:rPr lang="en-US" altLang="en-US" sz="3200" dirty="0" smtClean="0"/>
              <a:t>After This Section You Should Now Know</a:t>
            </a:r>
          </a:p>
        </p:txBody>
      </p:sp>
      <p:sp>
        <p:nvSpPr>
          <p:cNvPr id="88067" name="Rectangle 3"/>
          <p:cNvSpPr>
            <a:spLocks noGrp="1" noChangeArrowheads="1"/>
          </p:cNvSpPr>
          <p:nvPr>
            <p:ph type="body" idx="4294967295"/>
          </p:nvPr>
        </p:nvSpPr>
        <p:spPr/>
        <p:txBody>
          <a:bodyPr lIns="92075" tIns="46038" rIns="92075" bIns="46038">
            <a:normAutofit/>
          </a:bodyPr>
          <a:lstStyle/>
          <a:p>
            <a:r>
              <a:rPr lang="en-US" altLang="en-US" sz="2400" dirty="0" smtClean="0"/>
              <a:t>What is meant by scope</a:t>
            </a:r>
          </a:p>
          <a:p>
            <a:r>
              <a:rPr lang="en-US" altLang="en-US" sz="2400" dirty="0" smtClean="0"/>
              <a:t>Scoping rules for attributes, methods and locals</a:t>
            </a:r>
          </a:p>
          <a:p>
            <a:pPr lvl="1"/>
            <a:r>
              <a:rPr lang="en-CA" altLang="en-US" dirty="0" smtClean="0"/>
              <a:t>Design issues</a:t>
            </a:r>
            <a:endParaRPr lang="en-US" altLang="en-US" dirty="0" smtClean="0"/>
          </a:p>
          <a:p>
            <a:pPr lvl="2"/>
            <a:r>
              <a:rPr lang="en-CA" altLang="en-US" dirty="0" smtClean="0"/>
              <a:t>When should something be declared as local vs. an attribute</a:t>
            </a:r>
          </a:p>
          <a:p>
            <a:r>
              <a:rPr lang="en-US" altLang="en-US" dirty="0" smtClean="0"/>
              <a:t>The hierarchy of scoping rules</a:t>
            </a:r>
            <a:endParaRPr lang="en-US" altLang="en-US" dirty="0"/>
          </a:p>
          <a:p>
            <a:pPr lvl="1"/>
            <a:r>
              <a:rPr lang="en-US" altLang="en-US" sz="2000" dirty="0" smtClean="0"/>
              <a:t>How locals can shadow attributes</a:t>
            </a:r>
          </a:p>
          <a:p>
            <a:r>
              <a:rPr lang="en-US" altLang="en-US" sz="2400" dirty="0" smtClean="0"/>
              <a:t>What is meant by message passing</a:t>
            </a:r>
          </a:p>
          <a:p>
            <a:r>
              <a:rPr lang="en-US" altLang="en-US" sz="2400" dirty="0" smtClean="0"/>
              <a:t>What is an association, how do directed and non-directed associations differ, how to represent associations and multiplicity in UML</a:t>
            </a:r>
          </a:p>
          <a:p>
            <a:r>
              <a:rPr lang="en-US" altLang="en-US" sz="2400" dirty="0" smtClean="0"/>
              <a:t>What is multiplicity and what are kinds of multiplicity relationships exist</a:t>
            </a:r>
          </a:p>
          <a:p>
            <a:r>
              <a:rPr lang="en-US" altLang="en-US" sz="2400" dirty="0" smtClean="0"/>
              <a:t>Design and technical issues related to association relations</a:t>
            </a:r>
          </a:p>
        </p:txBody>
      </p:sp>
    </p:spTree>
    <p:extLst>
      <p:ext uri="{BB962C8B-B14F-4D97-AF65-F5344CB8AC3E}">
        <p14:creationId xmlns:p14="http://schemas.microsoft.com/office/powerpoint/2010/main" val="6573814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dirty="0" smtClean="0">
                <a:ea typeface="ＭＳ Ｐゴシック" pitchFamily="34" charset="-128"/>
              </a:rPr>
              <a:t>Copyright Notification</a:t>
            </a:r>
          </a:p>
        </p:txBody>
      </p:sp>
      <p:sp>
        <p:nvSpPr>
          <p:cNvPr id="44035" name="Content Placeholder 2"/>
          <p:cNvSpPr>
            <a:spLocks noGrp="1"/>
          </p:cNvSpPr>
          <p:nvPr>
            <p:ph idx="1"/>
          </p:nvPr>
        </p:nvSpPr>
        <p:spPr/>
        <p:txBody>
          <a:bodyPr/>
          <a:lstStyle/>
          <a:p>
            <a:r>
              <a:rPr lang="en-US" altLang="en-US" dirty="0" smtClean="0">
                <a:ea typeface="ＭＳ Ｐゴシック" pitchFamily="34" charset="-128"/>
              </a:rPr>
              <a:t>“Unless otherwise indicated, all images in this presentation are  used with permission from Microsoft.”</a:t>
            </a:r>
          </a:p>
        </p:txBody>
      </p:sp>
      <p:sp>
        <p:nvSpPr>
          <p:cNvPr id="44036"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buChar char="-"/>
              <a:defRPr sz="2000">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buChar char="•"/>
              <a:defRPr>
                <a:solidFill>
                  <a:schemeClr val="tx1"/>
                </a:solidFill>
                <a:latin typeface="Calibri" pitchFamily="34" charset="0"/>
                <a:ea typeface="ＭＳ Ｐゴシック" pitchFamily="34" charset="-128"/>
              </a:defRPr>
            </a:lvl3pPr>
            <a:lvl4pPr marL="1600200" indent="-228600" eaLnBrk="0" hangingPunct="0">
              <a:spcBef>
                <a:spcPct val="10000"/>
              </a:spcBef>
              <a:defRPr>
                <a:solidFill>
                  <a:schemeClr val="tx1"/>
                </a:solidFill>
                <a:latin typeface="Calibri" pitchFamily="34" charset="0"/>
                <a:ea typeface="ＭＳ Ｐゴシック" pitchFamily="34" charset="-128"/>
              </a:defRPr>
            </a:lvl4pPr>
            <a:lvl5pPr marL="2057400" indent="-228600" eaLnBrk="0" hangingPunct="0">
              <a:spcBef>
                <a:spcPct val="10000"/>
              </a:spcBef>
              <a:defRPr>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900" dirty="0" smtClean="0">
                <a:solidFill>
                  <a:srgbClr val="898989"/>
                </a:solidFill>
                <a:latin typeface="Arial" charset="0"/>
              </a:rPr>
              <a:t>slide </a:t>
            </a:r>
            <a:fld id="{EE00C841-22E5-43E9-8D3D-9E5687F501B7}" type="slidenum">
              <a:rPr lang="en-US" altLang="en-US" sz="900" smtClean="0">
                <a:solidFill>
                  <a:srgbClr val="898989"/>
                </a:solidFill>
                <a:latin typeface="Arial" charset="0"/>
              </a:rPr>
              <a:pPr eaLnBrk="1" hangingPunct="1">
                <a:spcBef>
                  <a:spcPct val="0"/>
                </a:spcBef>
                <a:buFontTx/>
                <a:buNone/>
              </a:pPr>
              <a:t>24</a:t>
            </a:fld>
            <a:endParaRPr lang="en-US" altLang="en-US" sz="900" dirty="0" smtClean="0">
              <a:solidFill>
                <a:srgbClr val="898989"/>
              </a:solidFill>
              <a:latin typeface="Arial" charset="0"/>
            </a:endParaRPr>
          </a:p>
        </p:txBody>
      </p:sp>
    </p:spTree>
    <p:extLst>
      <p:ext uri="{BB962C8B-B14F-4D97-AF65-F5344CB8AC3E}">
        <p14:creationId xmlns:p14="http://schemas.microsoft.com/office/powerpoint/2010/main" val="249577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a:t>
            </a:r>
            <a:r>
              <a:rPr lang="en-US" dirty="0">
                <a:solidFill>
                  <a:srgbClr val="FF0000"/>
                </a:solidFill>
              </a:rPr>
              <a:t>Attributes</a:t>
            </a:r>
            <a:r>
              <a:rPr lang="en-US" dirty="0"/>
              <a:t> Vs. </a:t>
            </a:r>
            <a:r>
              <a:rPr lang="en-US" dirty="0">
                <a:solidFill>
                  <a:srgbClr val="C00000"/>
                </a:solidFill>
              </a:rPr>
              <a:t>Locals</a:t>
            </a:r>
            <a:endParaRPr lang="en-US" dirty="0"/>
          </a:p>
        </p:txBody>
      </p:sp>
      <p:sp>
        <p:nvSpPr>
          <p:cNvPr id="3" name="Content Placeholder 2"/>
          <p:cNvSpPr>
            <a:spLocks noGrp="1"/>
          </p:cNvSpPr>
          <p:nvPr>
            <p:ph idx="1"/>
          </p:nvPr>
        </p:nvSpPr>
        <p:spPr/>
        <p:txBody>
          <a:bodyPr/>
          <a:lstStyle/>
          <a:p>
            <a:r>
              <a:rPr lang="en-US" b="1" dirty="0" smtClean="0"/>
              <a:t>New term</a:t>
            </a:r>
            <a:r>
              <a:rPr lang="en-US" dirty="0" smtClean="0"/>
              <a:t>: Scope is the </a:t>
            </a:r>
            <a:r>
              <a:rPr lang="en-US" dirty="0"/>
              <a:t>location where an </a:t>
            </a:r>
            <a:r>
              <a:rPr lang="en-US" dirty="0" smtClean="0"/>
              <a:t>identifier </a:t>
            </a:r>
            <a:r>
              <a:rPr lang="en-US" dirty="0"/>
              <a:t>(attribute, local, method) may be accessed</a:t>
            </a:r>
          </a:p>
          <a:p>
            <a:pPr lvl="1"/>
            <a:r>
              <a:rPr lang="en-US" dirty="0"/>
              <a:t>Scope of attributes (and methods): anywhere inside the class definition</a:t>
            </a:r>
          </a:p>
          <a:p>
            <a:pPr lvl="1"/>
            <a:r>
              <a:rPr lang="en-US" dirty="0"/>
              <a:t>Scope of locals: after the local has been declared until the end of closing brace (e.g., end of method body</a:t>
            </a:r>
            <a:r>
              <a:rPr lang="en-US" dirty="0" smtClean="0"/>
              <a:t>)</a:t>
            </a:r>
          </a:p>
          <a:p>
            <a:r>
              <a:rPr lang="en-US" dirty="0" smtClean="0"/>
              <a:t>Example</a:t>
            </a:r>
            <a:r>
              <a:rPr lang="en-US" dirty="0"/>
              <a:t>:</a:t>
            </a:r>
          </a:p>
          <a:p>
            <a:pPr lvl="1">
              <a:spcBef>
                <a:spcPts val="200"/>
              </a:spcBef>
              <a:buFont typeface="Arial" charset="0"/>
              <a:buNone/>
            </a:pPr>
            <a:r>
              <a:rPr lang="en-US" altLang="en-US" sz="1800" dirty="0" smtClean="0">
                <a:latin typeface="Consolas" pitchFamily="49" charset="0"/>
                <a:cs typeface="Consolas" pitchFamily="49" charset="0"/>
              </a:rPr>
              <a:t>  public </a:t>
            </a:r>
            <a:r>
              <a:rPr lang="en-US" altLang="en-US" sz="1800" dirty="0">
                <a:latin typeface="Consolas" pitchFamily="49" charset="0"/>
                <a:cs typeface="Consolas" pitchFamily="49" charset="0"/>
              </a:rPr>
              <a:t>class Person </a:t>
            </a:r>
            <a:r>
              <a:rPr lang="en-US" altLang="en-US" sz="1800" b="1" dirty="0">
                <a:solidFill>
                  <a:srgbClr val="FF0000"/>
                </a:solidFill>
                <a:latin typeface="Consolas" pitchFamily="49" charset="0"/>
                <a:cs typeface="Consolas" pitchFamily="49" charset="0"/>
              </a:rPr>
              <a:t>{</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a:t>
            </a:r>
            <a:r>
              <a:rPr lang="en-US" altLang="en-US" sz="1800" dirty="0">
                <a:latin typeface="Consolas" pitchFamily="49" charset="0"/>
                <a:cs typeface="Consolas" pitchFamily="49" charset="0"/>
              </a:rPr>
              <a:t>private String [] childrenName = new String[10];</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private </a:t>
            </a:r>
            <a:r>
              <a:rPr lang="en-US" altLang="en-US" sz="1800" dirty="0">
                <a:latin typeface="Consolas" pitchFamily="49" charset="0"/>
                <a:cs typeface="Consolas" pitchFamily="49" charset="0"/>
              </a:rPr>
              <a:t>int age;</a:t>
            </a:r>
          </a:p>
          <a:p>
            <a:pPr lvl="1">
              <a:spcBef>
                <a:spcPts val="200"/>
              </a:spcBef>
              <a:buFont typeface="Arial" charset="0"/>
              <a:buNone/>
            </a:pPr>
            <a:endParaRPr lang="en-US" altLang="en-US" sz="1800" dirty="0">
              <a:latin typeface="Consolas" pitchFamily="49" charset="0"/>
              <a:cs typeface="Consolas" pitchFamily="49" charset="0"/>
            </a:endParaRP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public </a:t>
            </a:r>
            <a:r>
              <a:rPr lang="en-US" altLang="en-US" sz="1800" dirty="0">
                <a:latin typeface="Consolas" pitchFamily="49" charset="0"/>
                <a:cs typeface="Consolas" pitchFamily="49" charset="0"/>
              </a:rPr>
              <a:t>nameFamily() </a:t>
            </a:r>
            <a:r>
              <a:rPr lang="en-US" altLang="en-US" sz="1800" b="1" dirty="0">
                <a:solidFill>
                  <a:srgbClr val="C00000"/>
                </a:solidFill>
                <a:latin typeface="Consolas" pitchFamily="49" charset="0"/>
                <a:cs typeface="Consolas" pitchFamily="49" charset="0"/>
              </a:rPr>
              <a:t>{</a:t>
            </a:r>
          </a:p>
          <a:p>
            <a:pPr lvl="1">
              <a:spcBef>
                <a:spcPts val="200"/>
              </a:spcBef>
              <a:buFont typeface="Arial" charset="0"/>
              <a:buNone/>
            </a:pPr>
            <a:r>
              <a:rPr lang="en-US" altLang="en-US" sz="1800" b="1" dirty="0">
                <a:solidFill>
                  <a:srgbClr val="C00000"/>
                </a:solidFill>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    int </a:t>
            </a:r>
            <a:r>
              <a:rPr lang="en-US" altLang="en-US" sz="1800" b="1" dirty="0">
                <a:solidFill>
                  <a:srgbClr val="C00000"/>
                </a:solidFill>
                <a:latin typeface="Consolas" pitchFamily="49" charset="0"/>
                <a:cs typeface="Consolas" pitchFamily="49" charset="0"/>
              </a:rPr>
              <a:t>i;</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for </a:t>
            </a:r>
            <a:r>
              <a:rPr lang="en-US" altLang="en-US" sz="1800" dirty="0">
                <a:latin typeface="Consolas" pitchFamily="49" charset="0"/>
                <a:cs typeface="Consolas" pitchFamily="49" charset="0"/>
              </a:rPr>
              <a:t>(i = 0; i &lt; 10; i++) {</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childrenName[i</a:t>
            </a:r>
            <a:r>
              <a:rPr lang="en-US" altLang="en-US" sz="1800" dirty="0">
                <a:latin typeface="Consolas" pitchFamily="49" charset="0"/>
                <a:cs typeface="Consolas" pitchFamily="49" charset="0"/>
              </a:rPr>
              <a:t>] = in.nextLine();</a:t>
            </a: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a:t>
            </a:r>
            <a:endParaRPr lang="en-US" altLang="en-US" sz="1800" dirty="0">
              <a:latin typeface="Consolas" pitchFamily="49" charset="0"/>
              <a:cs typeface="Consolas" pitchFamily="49" charset="0"/>
            </a:endParaRPr>
          </a:p>
          <a:p>
            <a:pPr lvl="1">
              <a:spcBef>
                <a:spcPts val="200"/>
              </a:spcBef>
              <a:buFont typeface="Arial" charset="0"/>
              <a:buNone/>
            </a:pPr>
            <a:r>
              <a:rPr lang="en-US" altLang="en-US" sz="1800" dirty="0">
                <a:latin typeface="Consolas" pitchFamily="49" charset="0"/>
                <a:cs typeface="Consolas" pitchFamily="49" charset="0"/>
              </a:rPr>
              <a:t>    </a:t>
            </a:r>
            <a:r>
              <a:rPr lang="en-US" altLang="en-US" sz="1800" dirty="0" smtClean="0">
                <a:latin typeface="Consolas" pitchFamily="49" charset="0"/>
                <a:cs typeface="Consolas" pitchFamily="49" charset="0"/>
              </a:rPr>
              <a:t>  </a:t>
            </a:r>
            <a:r>
              <a:rPr lang="en-US" altLang="en-US" sz="1800" b="1" dirty="0" smtClean="0">
                <a:solidFill>
                  <a:srgbClr val="C00000"/>
                </a:solidFill>
                <a:latin typeface="Consolas" pitchFamily="49" charset="0"/>
                <a:cs typeface="Consolas" pitchFamily="49" charset="0"/>
              </a:rPr>
              <a:t>}</a:t>
            </a:r>
            <a:endParaRPr lang="en-US" altLang="en-US" sz="1800" b="1" dirty="0">
              <a:solidFill>
                <a:srgbClr val="C00000"/>
              </a:solidFill>
              <a:latin typeface="Consolas" pitchFamily="49" charset="0"/>
              <a:cs typeface="Consolas" pitchFamily="49" charset="0"/>
            </a:endParaRPr>
          </a:p>
          <a:p>
            <a:pPr lvl="1">
              <a:spcBef>
                <a:spcPts val="200"/>
              </a:spcBef>
              <a:buFont typeface="Arial" charset="0"/>
              <a:buNone/>
            </a:pPr>
            <a:r>
              <a:rPr lang="en-US" altLang="en-US" sz="1800" dirty="0" smtClean="0">
                <a:latin typeface="Consolas" pitchFamily="49" charset="0"/>
                <a:cs typeface="Consolas" pitchFamily="49" charset="0"/>
              </a:rPr>
              <a:t>  </a:t>
            </a:r>
            <a:r>
              <a:rPr lang="en-US" altLang="en-US" sz="1800" b="1" dirty="0" smtClean="0">
                <a:solidFill>
                  <a:srgbClr val="FF0000"/>
                </a:solidFill>
                <a:latin typeface="Consolas" pitchFamily="49" charset="0"/>
                <a:cs typeface="Consolas" pitchFamily="49" charset="0"/>
              </a:rPr>
              <a:t>}</a:t>
            </a:r>
            <a:r>
              <a:rPr lang="en-US" altLang="en-US" sz="1800" dirty="0" smtClean="0">
                <a:latin typeface="Consolas" pitchFamily="49" charset="0"/>
                <a:cs typeface="Consolas" pitchFamily="49" charset="0"/>
              </a:rPr>
              <a:t>    </a:t>
            </a:r>
            <a:endParaRPr lang="en-US" altLang="en-US" sz="1800" dirty="0">
              <a:latin typeface="Consolas" pitchFamily="49" charset="0"/>
              <a:cs typeface="Consolas" pitchFamily="49" charset="0"/>
            </a:endParaRPr>
          </a:p>
          <a:p>
            <a:endParaRPr lang="en-US" sz="1800" dirty="0"/>
          </a:p>
        </p:txBody>
      </p:sp>
      <p:grpSp>
        <p:nvGrpSpPr>
          <p:cNvPr id="9" name="Group 8"/>
          <p:cNvGrpSpPr/>
          <p:nvPr/>
        </p:nvGrpSpPr>
        <p:grpSpPr>
          <a:xfrm>
            <a:off x="7293165" y="3470310"/>
            <a:ext cx="1751683" cy="3084726"/>
            <a:chOff x="6290630" y="3944036"/>
            <a:chExt cx="1751683" cy="2401679"/>
          </a:xfrm>
        </p:grpSpPr>
        <p:sp>
          <p:nvSpPr>
            <p:cNvPr id="4" name="Right Brace 3"/>
            <p:cNvSpPr/>
            <p:nvPr/>
          </p:nvSpPr>
          <p:spPr bwMode="auto">
            <a:xfrm>
              <a:off x="6290630" y="3944036"/>
              <a:ext cx="506776" cy="2401679"/>
            </a:xfrm>
            <a:prstGeom prst="rightBrace">
              <a:avLst/>
            </a:prstGeom>
            <a:noFill/>
            <a:ln w="38100" cap="flat" cmpd="sng" algn="ctr">
              <a:solidFill>
                <a:srgbClr val="FF0000"/>
              </a:solidFill>
              <a:prstDash val="solid"/>
              <a:round/>
              <a:headEnd type="none" w="sm" len="sm"/>
              <a:tailEnd type="none"/>
            </a:ln>
            <a:effectLst/>
          </p:spPr>
          <p:txBody>
            <a:bodyPr rtlCol="0" anchor="ctr"/>
            <a:lstStyle/>
            <a:p>
              <a:pPr algn="ctr"/>
              <a:endParaRPr lang="en-US" dirty="0"/>
            </a:p>
          </p:txBody>
        </p:sp>
        <p:sp>
          <p:nvSpPr>
            <p:cNvPr id="5" name="TextBox 4"/>
            <p:cNvSpPr txBox="1"/>
            <p:nvPr/>
          </p:nvSpPr>
          <p:spPr>
            <a:xfrm>
              <a:off x="6885543" y="4793615"/>
              <a:ext cx="1156770" cy="947452"/>
            </a:xfrm>
            <a:prstGeom prst="rect">
              <a:avLst/>
            </a:prstGeom>
            <a:noFill/>
            <a:ln w="0">
              <a:noFill/>
            </a:ln>
          </p:spPr>
          <p:txBody>
            <a:bodyPr wrap="square" lIns="0" rtlCol="0">
              <a:noAutofit/>
            </a:bodyPr>
            <a:lstStyle/>
            <a:p>
              <a:r>
                <a:rPr lang="en-US" sz="1800" b="1" dirty="0" smtClean="0">
                  <a:solidFill>
                    <a:srgbClr val="FF0000"/>
                  </a:solidFill>
                </a:rPr>
                <a:t>Attribute (class scope)</a:t>
              </a:r>
            </a:p>
          </p:txBody>
        </p:sp>
      </p:grpSp>
      <p:grpSp>
        <p:nvGrpSpPr>
          <p:cNvPr id="8" name="Group 7"/>
          <p:cNvGrpSpPr/>
          <p:nvPr/>
        </p:nvGrpSpPr>
        <p:grpSpPr>
          <a:xfrm>
            <a:off x="88133" y="5054508"/>
            <a:ext cx="1472594" cy="1238505"/>
            <a:chOff x="209320" y="4965674"/>
            <a:chExt cx="1472590" cy="1140150"/>
          </a:xfrm>
        </p:grpSpPr>
        <p:sp>
          <p:nvSpPr>
            <p:cNvPr id="6" name="Right Brace 5"/>
            <p:cNvSpPr/>
            <p:nvPr/>
          </p:nvSpPr>
          <p:spPr bwMode="auto">
            <a:xfrm rot="10800000">
              <a:off x="1175134" y="4965674"/>
              <a:ext cx="506776" cy="1101688"/>
            </a:xfrm>
            <a:prstGeom prst="rightBrace">
              <a:avLst/>
            </a:prstGeom>
            <a:noFill/>
            <a:ln w="38100" cap="flat" cmpd="sng" algn="ctr">
              <a:solidFill>
                <a:srgbClr val="C00000"/>
              </a:solidFill>
              <a:prstDash val="solid"/>
              <a:round/>
              <a:headEnd type="none" w="sm" len="sm"/>
              <a:tailEnd type="none"/>
            </a:ln>
            <a:effectLst/>
          </p:spPr>
          <p:txBody>
            <a:bodyPr rtlCol="0" anchor="ctr"/>
            <a:lstStyle/>
            <a:p>
              <a:pPr algn="ctr"/>
              <a:endParaRPr lang="en-US" dirty="0"/>
            </a:p>
          </p:txBody>
        </p:sp>
        <p:sp>
          <p:nvSpPr>
            <p:cNvPr id="7" name="TextBox 6"/>
            <p:cNvSpPr txBox="1"/>
            <p:nvPr/>
          </p:nvSpPr>
          <p:spPr>
            <a:xfrm>
              <a:off x="209320" y="5158372"/>
              <a:ext cx="1110867" cy="947452"/>
            </a:xfrm>
            <a:prstGeom prst="rect">
              <a:avLst/>
            </a:prstGeom>
            <a:noFill/>
            <a:ln w="0">
              <a:noFill/>
            </a:ln>
          </p:spPr>
          <p:txBody>
            <a:bodyPr wrap="square" lIns="0" rtlCol="0">
              <a:noAutofit/>
            </a:bodyPr>
            <a:lstStyle/>
            <a:p>
              <a:r>
                <a:rPr lang="en-US" sz="1800" b="1" dirty="0" smtClean="0">
                  <a:solidFill>
                    <a:srgbClr val="C00000"/>
                  </a:solidFill>
                </a:rPr>
                <a:t>Local (method scope)</a:t>
              </a:r>
            </a:p>
          </p:txBody>
        </p:sp>
      </p:grpSp>
    </p:spTree>
    <p:extLst>
      <p:ext uri="{BB962C8B-B14F-4D97-AF65-F5344CB8AC3E}">
        <p14:creationId xmlns:p14="http://schemas.microsoft.com/office/powerpoint/2010/main" val="1054361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1+#ppt_w/2"/>
                                          </p:val>
                                        </p:tav>
                                        <p:tav tm="100000">
                                          <p:val>
                                            <p:strVal val="#ppt_x"/>
                                          </p:val>
                                        </p:tav>
                                      </p:tavLst>
                                    </p:anim>
                                    <p:anim calcmode="lin" valueType="num">
                                      <p:cBhvr additive="base">
                                        <p:cTn id="4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nodeType="click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additive="base">
                                        <p:cTn id="45" dur="500" fill="hold"/>
                                        <p:tgtEl>
                                          <p:spTgt spid="8"/>
                                        </p:tgtEl>
                                        <p:attrNameLst>
                                          <p:attrName>ppt_x</p:attrName>
                                        </p:attrNameLst>
                                      </p:cBhvr>
                                      <p:tavLst>
                                        <p:tav tm="0">
                                          <p:val>
                                            <p:strVal val="0-#ppt_w/2"/>
                                          </p:val>
                                        </p:tav>
                                        <p:tav tm="100000">
                                          <p:val>
                                            <p:strVal val="#ppt_x"/>
                                          </p:val>
                                        </p:tav>
                                      </p:tavLst>
                                    </p:anim>
                                    <p:anim calcmode="lin" valueType="num">
                                      <p:cBhvr additive="base">
                                        <p:cTn id="46"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To Use: </a:t>
            </a:r>
            <a:r>
              <a:rPr lang="en-US" dirty="0" smtClean="0">
                <a:solidFill>
                  <a:srgbClr val="FF0000"/>
                </a:solidFill>
              </a:rPr>
              <a:t>Attributes</a:t>
            </a:r>
            <a:endParaRPr lang="en-US" dirty="0">
              <a:solidFill>
                <a:srgbClr val="FF0000"/>
              </a:solidFill>
            </a:endParaRPr>
          </a:p>
        </p:txBody>
      </p:sp>
      <p:sp>
        <p:nvSpPr>
          <p:cNvPr id="3" name="Content Placeholder 2"/>
          <p:cNvSpPr>
            <a:spLocks noGrp="1"/>
          </p:cNvSpPr>
          <p:nvPr>
            <p:ph idx="1"/>
          </p:nvPr>
        </p:nvSpPr>
        <p:spPr/>
        <p:txBody>
          <a:bodyPr/>
          <a:lstStyle/>
          <a:p>
            <a:pPr marL="231775" lvl="1" indent="-231775">
              <a:spcBef>
                <a:spcPct val="30000"/>
              </a:spcBef>
              <a:buSzTx/>
              <a:buFontTx/>
              <a:buChar char="•"/>
            </a:pPr>
            <a:r>
              <a:rPr lang="en-US" altLang="en-US" sz="2400" dirty="0"/>
              <a:t>Typically there is a separate attribute for each instance of a class and it lasts </a:t>
            </a:r>
            <a:r>
              <a:rPr lang="en-US" altLang="en-US" sz="2400" dirty="0" smtClean="0"/>
              <a:t>(available for) for </a:t>
            </a:r>
            <a:r>
              <a:rPr lang="en-US" altLang="en-US" sz="2400" dirty="0"/>
              <a:t>the life of the object.</a:t>
            </a:r>
          </a:p>
          <a:p>
            <a:endParaRPr lang="en-US" dirty="0"/>
          </a:p>
        </p:txBody>
      </p:sp>
      <p:sp>
        <p:nvSpPr>
          <p:cNvPr id="4" name="Rectangle 5"/>
          <p:cNvSpPr>
            <a:spLocks noChangeArrowheads="1"/>
          </p:cNvSpPr>
          <p:nvPr/>
        </p:nvSpPr>
        <p:spPr bwMode="auto">
          <a:xfrm>
            <a:off x="791379" y="1993441"/>
            <a:ext cx="6489700" cy="3073400"/>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none" t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30000"/>
              </a:spcBef>
              <a:buFontTx/>
              <a:buNone/>
            </a:pPr>
            <a:r>
              <a:rPr lang="en-US" altLang="en-US" sz="1600" dirty="0">
                <a:latin typeface="Consolas" pitchFamily="49" charset="0"/>
                <a:cs typeface="Consolas" pitchFamily="49" charset="0"/>
              </a:rPr>
              <a:t>p</a:t>
            </a:r>
            <a:r>
              <a:rPr lang="en-US" altLang="en-US" sz="1600" dirty="0" smtClean="0">
                <a:latin typeface="Consolas" pitchFamily="49" charset="0"/>
                <a:cs typeface="Consolas" pitchFamily="49" charset="0"/>
              </a:rPr>
              <a:t>ublic class </a:t>
            </a:r>
            <a:r>
              <a:rPr lang="en-US" altLang="en-US" sz="1600" dirty="0">
                <a:latin typeface="Consolas" pitchFamily="49" charset="0"/>
                <a:cs typeface="Consolas" pitchFamily="49" charset="0"/>
              </a:rPr>
              <a:t>Person</a:t>
            </a:r>
          </a:p>
          <a:p>
            <a:pPr>
              <a:spcBef>
                <a:spcPct val="30000"/>
              </a:spcBef>
              <a:buFontTx/>
              <a:buNone/>
            </a:pPr>
            <a:r>
              <a:rPr lang="en-US" altLang="en-US" sz="1600" dirty="0">
                <a:latin typeface="Consolas" pitchFamily="49" charset="0"/>
                <a:cs typeface="Consolas" pitchFamily="49" charset="0"/>
              </a:rPr>
              <a:t>{</a:t>
            </a:r>
          </a:p>
          <a:p>
            <a:pPr>
              <a:spcBef>
                <a:spcPct val="30000"/>
              </a:spcBef>
              <a:buFontTx/>
              <a:buNone/>
            </a:pPr>
            <a:r>
              <a:rPr lang="en-US" altLang="en-US" sz="1600" b="1" dirty="0">
                <a:solidFill>
                  <a:srgbClr val="FF0000"/>
                </a:solidFill>
                <a:latin typeface="Consolas" pitchFamily="49" charset="0"/>
                <a:cs typeface="Consolas" pitchFamily="49" charset="0"/>
              </a:rPr>
              <a:t>    private String [] childrenName = new String[10];</a:t>
            </a:r>
          </a:p>
          <a:p>
            <a:pPr>
              <a:spcBef>
                <a:spcPct val="30000"/>
              </a:spcBef>
              <a:buFontTx/>
              <a:buNone/>
            </a:pPr>
            <a:r>
              <a:rPr lang="en-US" altLang="en-US" sz="1600" b="1" dirty="0">
                <a:solidFill>
                  <a:srgbClr val="FF0000"/>
                </a:solidFill>
                <a:latin typeface="Consolas" pitchFamily="49" charset="0"/>
                <a:cs typeface="Consolas" pitchFamily="49" charset="0"/>
              </a:rPr>
              <a:t>    private int age;</a:t>
            </a:r>
          </a:p>
          <a:p>
            <a:pPr>
              <a:spcBef>
                <a:spcPct val="30000"/>
              </a:spcBef>
              <a:buFontTx/>
              <a:buNone/>
            </a:pPr>
            <a:r>
              <a:rPr lang="en-US" altLang="en-US" sz="1600" b="1" dirty="0">
                <a:solidFill>
                  <a:srgbClr val="0000FF"/>
                </a:solidFill>
                <a:latin typeface="Consolas" pitchFamily="49" charset="0"/>
                <a:cs typeface="Consolas" pitchFamily="49" charset="0"/>
              </a:rPr>
              <a:t>    /*</a:t>
            </a:r>
          </a:p>
          <a:p>
            <a:pPr>
              <a:spcBef>
                <a:spcPct val="30000"/>
              </a:spcBef>
              <a:buFontTx/>
              <a:buNone/>
            </a:pPr>
            <a:r>
              <a:rPr lang="en-US" altLang="en-US" sz="1600" b="1" dirty="0">
                <a:solidFill>
                  <a:srgbClr val="0000FF"/>
                </a:solidFill>
                <a:latin typeface="Consolas" pitchFamily="49" charset="0"/>
                <a:cs typeface="Consolas" pitchFamily="49" charset="0"/>
              </a:rPr>
              <a:t>      For each person it’s logical to track the age and</a:t>
            </a:r>
          </a:p>
          <a:p>
            <a:pPr>
              <a:spcBef>
                <a:spcPct val="30000"/>
              </a:spcBef>
              <a:buFontTx/>
              <a:buNone/>
            </a:pPr>
            <a:r>
              <a:rPr lang="en-US" altLang="en-US" sz="1600" b="1" dirty="0">
                <a:solidFill>
                  <a:srgbClr val="0000FF"/>
                </a:solidFill>
                <a:latin typeface="Consolas" pitchFamily="49" charset="0"/>
                <a:cs typeface="Consolas" pitchFamily="49" charset="0"/>
              </a:rPr>
              <a:t>      the names any offspring</a:t>
            </a:r>
            <a:r>
              <a:rPr lang="en-US" altLang="en-US" sz="1600" b="1" dirty="0" smtClean="0">
                <a:solidFill>
                  <a:srgbClr val="0000FF"/>
                </a:solidFill>
                <a:latin typeface="Consolas" pitchFamily="49" charset="0"/>
                <a:cs typeface="Consolas" pitchFamily="49" charset="0"/>
              </a:rPr>
              <a:t>.</a:t>
            </a:r>
            <a:endParaRPr lang="en-US" altLang="en-US" sz="1600" b="1" dirty="0">
              <a:solidFill>
                <a:srgbClr val="0000FF"/>
              </a:solidFill>
              <a:latin typeface="Consolas" pitchFamily="49" charset="0"/>
              <a:cs typeface="Consolas" pitchFamily="49" charset="0"/>
            </a:endParaRPr>
          </a:p>
          <a:p>
            <a:pPr>
              <a:spcBef>
                <a:spcPct val="30000"/>
              </a:spcBef>
              <a:buFontTx/>
              <a:buNone/>
            </a:pPr>
            <a:r>
              <a:rPr lang="en-US" altLang="en-US" sz="1600" b="1" dirty="0">
                <a:solidFill>
                  <a:srgbClr val="0000FF"/>
                </a:solidFill>
                <a:latin typeface="Consolas" pitchFamily="49" charset="0"/>
                <a:cs typeface="Consolas" pitchFamily="49" charset="0"/>
              </a:rPr>
              <a:t>    */</a:t>
            </a:r>
          </a:p>
          <a:p>
            <a:pPr>
              <a:spcBef>
                <a:spcPct val="30000"/>
              </a:spcBef>
              <a:buFontTx/>
              <a:buNone/>
            </a:pPr>
            <a:r>
              <a:rPr lang="en-US" altLang="en-US" sz="1600" dirty="0">
                <a:latin typeface="Consolas" pitchFamily="49" charset="0"/>
                <a:cs typeface="Consolas" pitchFamily="49" charset="0"/>
              </a:rPr>
              <a:t>}</a:t>
            </a:r>
          </a:p>
          <a:p>
            <a:pPr>
              <a:spcBef>
                <a:spcPct val="30000"/>
              </a:spcBef>
              <a:buFontTx/>
              <a:buNone/>
            </a:pPr>
            <a:endParaRPr lang="en-US" altLang="en-US" sz="1600" dirty="0">
              <a:latin typeface="Consolas" pitchFamily="49" charset="0"/>
              <a:cs typeface="Consolas" pitchFamily="49" charset="0"/>
            </a:endParaRPr>
          </a:p>
        </p:txBody>
      </p:sp>
      <p:sp>
        <p:nvSpPr>
          <p:cNvPr id="5" name="TextBox 4"/>
          <p:cNvSpPr txBox="1"/>
          <p:nvPr/>
        </p:nvSpPr>
        <p:spPr>
          <a:xfrm>
            <a:off x="1026473" y="5719303"/>
            <a:ext cx="2210503" cy="465807"/>
          </a:xfrm>
          <a:prstGeom prst="rect">
            <a:avLst/>
          </a:prstGeom>
          <a:noFill/>
          <a:ln w="0">
            <a:noFill/>
          </a:ln>
        </p:spPr>
        <p:txBody>
          <a:bodyPr wrap="square" lIns="0" rtlCol="0">
            <a:noAutofit/>
          </a:bodyPr>
          <a:lstStyle/>
          <a:p>
            <a:r>
              <a:rPr lang="en-CA" sz="1800" dirty="0" smtClean="0"/>
              <a:t>Q: Life of an object?</a:t>
            </a:r>
          </a:p>
        </p:txBody>
      </p:sp>
    </p:spTree>
    <p:extLst>
      <p:ext uri="{BB962C8B-B14F-4D97-AF65-F5344CB8AC3E}">
        <p14:creationId xmlns:p14="http://schemas.microsoft.com/office/powerpoint/2010/main" val="246688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Use: </a:t>
            </a:r>
            <a:r>
              <a:rPr lang="en-US" dirty="0" smtClean="0">
                <a:solidFill>
                  <a:srgbClr val="C00000"/>
                </a:solidFill>
              </a:rPr>
              <a:t>Locals</a:t>
            </a:r>
            <a:endParaRPr lang="en-US" dirty="0">
              <a:solidFill>
                <a:srgbClr val="C00000"/>
              </a:solidFill>
            </a:endParaRPr>
          </a:p>
        </p:txBody>
      </p:sp>
      <p:sp>
        <p:nvSpPr>
          <p:cNvPr id="3" name="Content Placeholder 2"/>
          <p:cNvSpPr>
            <a:spLocks noGrp="1"/>
          </p:cNvSpPr>
          <p:nvPr>
            <p:ph idx="1"/>
          </p:nvPr>
        </p:nvSpPr>
        <p:spPr/>
        <p:txBody>
          <a:bodyPr/>
          <a:lstStyle/>
          <a:p>
            <a:r>
              <a:rPr lang="en-US" dirty="0" smtClean="0"/>
              <a:t>Local variables: temporary information that will only be used inside a method</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Q: Does it make sense for every ‘</a:t>
            </a:r>
            <a:r>
              <a:rPr lang="en-US" dirty="0" smtClean="0">
                <a:latin typeface="Consolas" panose="020B0609020204030204" pitchFamily="49" charset="0"/>
                <a:cs typeface="Consolas" panose="020B0609020204030204" pitchFamily="49" charset="0"/>
              </a:rPr>
              <a:t>Person</a:t>
            </a:r>
            <a:r>
              <a:rPr lang="en-US" dirty="0" smtClean="0"/>
              <a:t>’ to have an ‘</a:t>
            </a:r>
            <a:r>
              <a:rPr lang="en-US" dirty="0" smtClean="0">
                <a:latin typeface="Consolas" panose="020B0609020204030204" pitchFamily="49" charset="0"/>
                <a:cs typeface="Consolas" panose="020B0609020204030204" pitchFamily="49" charset="0"/>
              </a:rPr>
              <a:t>i</a:t>
            </a:r>
            <a:r>
              <a:rPr lang="en-US" dirty="0" smtClean="0"/>
              <a:t>’ and a ‘</a:t>
            </a:r>
            <a:r>
              <a:rPr lang="en-US" dirty="0" smtClean="0">
                <a:latin typeface="Consolas" panose="020B0609020204030204" pitchFamily="49" charset="0"/>
                <a:cs typeface="Consolas" panose="020B0609020204030204" pitchFamily="49" charset="0"/>
              </a:rPr>
              <a:t>in</a:t>
            </a:r>
            <a:r>
              <a:rPr lang="en-US" dirty="0" smtClean="0"/>
              <a:t>’ attribute?</a:t>
            </a:r>
          </a:p>
          <a:p>
            <a:endParaRPr lang="en-US" dirty="0" smtClean="0"/>
          </a:p>
        </p:txBody>
      </p:sp>
      <p:sp>
        <p:nvSpPr>
          <p:cNvPr id="11" name="Rectangle 4"/>
          <p:cNvSpPr>
            <a:spLocks noChangeArrowheads="1"/>
          </p:cNvSpPr>
          <p:nvPr/>
        </p:nvSpPr>
        <p:spPr bwMode="auto">
          <a:xfrm>
            <a:off x="749300" y="2100636"/>
            <a:ext cx="57912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t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30000"/>
              </a:spcBef>
              <a:buFontTx/>
              <a:buNone/>
            </a:pPr>
            <a:r>
              <a:rPr lang="en-US" altLang="en-US" sz="1600" dirty="0">
                <a:latin typeface="Consolas" pitchFamily="49" charset="0"/>
                <a:cs typeface="Consolas" pitchFamily="49" charset="0"/>
              </a:rPr>
              <a:t>public nameFamily()</a:t>
            </a:r>
          </a:p>
          <a:p>
            <a:pPr>
              <a:spcBef>
                <a:spcPct val="30000"/>
              </a:spcBef>
              <a:buFontTx/>
              <a:buNone/>
            </a:pPr>
            <a:r>
              <a:rPr lang="en-US" altLang="en-US" sz="1600" dirty="0">
                <a:latin typeface="Consolas" pitchFamily="49" charset="0"/>
                <a:cs typeface="Consolas" pitchFamily="49" charset="0"/>
              </a:rPr>
              <a:t>{</a:t>
            </a:r>
          </a:p>
          <a:p>
            <a:pPr>
              <a:spcBef>
                <a:spcPct val="30000"/>
              </a:spcBef>
              <a:buFontTx/>
              <a:buNone/>
            </a:pPr>
            <a:r>
              <a:rPr lang="en-US" altLang="en-US" sz="1600" b="1" dirty="0">
                <a:solidFill>
                  <a:srgbClr val="C00000"/>
                </a:solidFill>
                <a:latin typeface="Consolas" pitchFamily="49" charset="0"/>
                <a:cs typeface="Consolas" pitchFamily="49" charset="0"/>
              </a:rPr>
              <a:t>    int i;</a:t>
            </a:r>
          </a:p>
          <a:p>
            <a:pPr>
              <a:spcBef>
                <a:spcPct val="30000"/>
              </a:spcBef>
              <a:buFontTx/>
              <a:buNone/>
            </a:pPr>
            <a:r>
              <a:rPr lang="en-US" altLang="en-US" sz="1600" b="1" dirty="0">
                <a:solidFill>
                  <a:srgbClr val="C00000"/>
                </a:solidFill>
                <a:latin typeface="Consolas" pitchFamily="49" charset="0"/>
                <a:cs typeface="Consolas" pitchFamily="49" charset="0"/>
              </a:rPr>
              <a:t>    Scanner in = new Scanner(System.in);</a:t>
            </a:r>
          </a:p>
          <a:p>
            <a:pPr>
              <a:spcBef>
                <a:spcPct val="30000"/>
              </a:spcBef>
              <a:buFontTx/>
              <a:buNone/>
            </a:pPr>
            <a:r>
              <a:rPr lang="en-US" altLang="en-US" sz="1600" dirty="0">
                <a:latin typeface="Consolas" pitchFamily="49" charset="0"/>
                <a:cs typeface="Consolas" pitchFamily="49" charset="0"/>
              </a:rPr>
              <a:t>    for (i = 0; i &lt; 10; i++)</a:t>
            </a:r>
          </a:p>
          <a:p>
            <a:pPr>
              <a:spcBef>
                <a:spcPct val="30000"/>
              </a:spcBef>
              <a:buFontTx/>
              <a:buNone/>
            </a:pPr>
            <a:r>
              <a:rPr lang="en-US" altLang="en-US" sz="1600" dirty="0">
                <a:latin typeface="Consolas" pitchFamily="49" charset="0"/>
                <a:cs typeface="Consolas" pitchFamily="49" charset="0"/>
              </a:rPr>
              <a:t>    {</a:t>
            </a:r>
          </a:p>
          <a:p>
            <a:pPr>
              <a:spcBef>
                <a:spcPct val="30000"/>
              </a:spcBef>
              <a:buFontTx/>
              <a:buNone/>
            </a:pPr>
            <a:r>
              <a:rPr lang="en-US" altLang="en-US" sz="1600" dirty="0">
                <a:latin typeface="Consolas" pitchFamily="49" charset="0"/>
                <a:cs typeface="Consolas" pitchFamily="49" charset="0"/>
              </a:rPr>
              <a:t>        childrenName[i] = in.nextLine();</a:t>
            </a:r>
          </a:p>
          <a:p>
            <a:pPr>
              <a:spcBef>
                <a:spcPct val="30000"/>
              </a:spcBef>
              <a:buFontTx/>
              <a:buNone/>
            </a:pPr>
            <a:r>
              <a:rPr lang="en-US" altLang="en-US" sz="1600" dirty="0">
                <a:latin typeface="Consolas" pitchFamily="49" charset="0"/>
                <a:cs typeface="Consolas" pitchFamily="49" charset="0"/>
              </a:rPr>
              <a:t>    }</a:t>
            </a:r>
          </a:p>
          <a:p>
            <a:pPr>
              <a:spcBef>
                <a:spcPct val="30000"/>
              </a:spcBef>
              <a:buFontTx/>
              <a:buNone/>
            </a:pPr>
            <a:r>
              <a:rPr lang="en-US" altLang="en-US" sz="1600" dirty="0">
                <a:latin typeface="Consolas" pitchFamily="49" charset="0"/>
                <a:cs typeface="Consolas" pitchFamily="49" charset="0"/>
              </a:rPr>
              <a:t>}</a:t>
            </a:r>
          </a:p>
        </p:txBody>
      </p:sp>
      <p:grpSp>
        <p:nvGrpSpPr>
          <p:cNvPr id="12" name="Group 11"/>
          <p:cNvGrpSpPr>
            <a:grpSpLocks/>
          </p:cNvGrpSpPr>
          <p:nvPr/>
        </p:nvGrpSpPr>
        <p:grpSpPr bwMode="auto">
          <a:xfrm>
            <a:off x="5410200" y="2985569"/>
            <a:ext cx="1295400" cy="1486627"/>
            <a:chOff x="5410200" y="4230460"/>
            <a:chExt cx="1295400" cy="1560739"/>
          </a:xfrm>
        </p:grpSpPr>
        <p:sp>
          <p:nvSpPr>
            <p:cNvPr id="13" name="Right Brace 12"/>
            <p:cNvSpPr/>
            <p:nvPr/>
          </p:nvSpPr>
          <p:spPr>
            <a:xfrm>
              <a:off x="5410200" y="4230460"/>
              <a:ext cx="533400" cy="1560739"/>
            </a:xfrm>
            <a:prstGeom prst="rightBrace">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4" name="TextBox 2"/>
            <p:cNvSpPr txBox="1">
              <a:spLocks noChangeArrowheads="1"/>
            </p:cNvSpPr>
            <p:nvPr/>
          </p:nvSpPr>
          <p:spPr bwMode="auto">
            <a:xfrm>
              <a:off x="5943600" y="4495006"/>
              <a:ext cx="762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dirty="0">
                  <a:solidFill>
                    <a:srgbClr val="C00000"/>
                  </a:solidFill>
                </a:rPr>
                <a:t>Scope of ‘</a:t>
              </a:r>
              <a:r>
                <a:rPr lang="en-US" altLang="en-US" sz="1800" b="1" dirty="0">
                  <a:solidFill>
                    <a:srgbClr val="C00000"/>
                  </a:solidFill>
                  <a:latin typeface="Consolas" pitchFamily="49" charset="0"/>
                  <a:cs typeface="Consolas" pitchFamily="49" charset="0"/>
                </a:rPr>
                <a:t>i</a:t>
              </a:r>
              <a:r>
                <a:rPr lang="en-US" altLang="en-US" sz="1800" b="1" dirty="0">
                  <a:solidFill>
                    <a:srgbClr val="C00000"/>
                  </a:solidFill>
                </a:rPr>
                <a:t>’ (</a:t>
              </a:r>
              <a:r>
                <a:rPr lang="en-US" altLang="en-US" sz="1800" b="1" dirty="0">
                  <a:solidFill>
                    <a:srgbClr val="C00000"/>
                  </a:solidFill>
                  <a:latin typeface="Consolas" pitchFamily="49" charset="0"/>
                  <a:cs typeface="Consolas" pitchFamily="49" charset="0"/>
                </a:rPr>
                <a:t>int</a:t>
              </a:r>
              <a:r>
                <a:rPr lang="en-US" altLang="en-US" sz="1800" b="1" dirty="0">
                  <a:solidFill>
                    <a:srgbClr val="C00000"/>
                  </a:solidFill>
                </a:rPr>
                <a:t>)</a:t>
              </a:r>
            </a:p>
          </p:txBody>
        </p:sp>
      </p:grpSp>
      <p:grpSp>
        <p:nvGrpSpPr>
          <p:cNvPr id="15" name="Group 14"/>
          <p:cNvGrpSpPr>
            <a:grpSpLocks/>
          </p:cNvGrpSpPr>
          <p:nvPr/>
        </p:nvGrpSpPr>
        <p:grpSpPr bwMode="auto">
          <a:xfrm>
            <a:off x="6972300" y="3267508"/>
            <a:ext cx="1752600" cy="1225316"/>
            <a:chOff x="6705600" y="4521448"/>
            <a:chExt cx="1752600" cy="1225052"/>
          </a:xfrm>
        </p:grpSpPr>
        <p:sp>
          <p:nvSpPr>
            <p:cNvPr id="16" name="Right Brace 15"/>
            <p:cNvSpPr/>
            <p:nvPr/>
          </p:nvSpPr>
          <p:spPr>
            <a:xfrm>
              <a:off x="6705600" y="4584700"/>
              <a:ext cx="533400" cy="1161800"/>
            </a:xfrm>
            <a:prstGeom prst="rightBrace">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17" name="TextBox 10"/>
            <p:cNvSpPr txBox="1">
              <a:spLocks noChangeArrowheads="1"/>
            </p:cNvSpPr>
            <p:nvPr/>
          </p:nvSpPr>
          <p:spPr bwMode="auto">
            <a:xfrm>
              <a:off x="7239000" y="4521448"/>
              <a:ext cx="12192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dirty="0">
                  <a:solidFill>
                    <a:srgbClr val="C00000"/>
                  </a:solidFill>
                </a:rPr>
                <a:t>Scope of ‘</a:t>
              </a:r>
              <a:r>
                <a:rPr lang="en-US" altLang="en-US" sz="1800" b="1" dirty="0">
                  <a:solidFill>
                    <a:srgbClr val="C00000"/>
                  </a:solidFill>
                  <a:latin typeface="Consolas" pitchFamily="49" charset="0"/>
                  <a:cs typeface="Consolas" pitchFamily="49" charset="0"/>
                </a:rPr>
                <a:t>in</a:t>
              </a:r>
              <a:r>
                <a:rPr lang="en-US" altLang="en-US" sz="1800" b="1" dirty="0">
                  <a:solidFill>
                    <a:srgbClr val="C00000"/>
                  </a:solidFill>
                </a:rPr>
                <a:t>’ (</a:t>
              </a:r>
              <a:r>
                <a:rPr lang="en-US" altLang="en-US" sz="1800" b="1" dirty="0">
                  <a:solidFill>
                    <a:srgbClr val="C00000"/>
                  </a:solidFill>
                  <a:latin typeface="Consolas" pitchFamily="49" charset="0"/>
                  <a:cs typeface="Consolas" pitchFamily="49" charset="0"/>
                </a:rPr>
                <a:t>Scanner</a:t>
              </a:r>
              <a:r>
                <a:rPr lang="en-US" altLang="en-US" sz="1800" b="1" dirty="0">
                  <a:solidFill>
                    <a:srgbClr val="C00000"/>
                  </a:solidFill>
                </a:rPr>
                <a:t>)</a:t>
              </a:r>
            </a:p>
          </p:txBody>
        </p:sp>
      </p:grpSp>
    </p:spTree>
    <p:extLst>
      <p:ext uri="{BB962C8B-B14F-4D97-AF65-F5344CB8AC3E}">
        <p14:creationId xmlns:p14="http://schemas.microsoft.com/office/powerpoint/2010/main" val="189773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Common Language-Based Convention</a:t>
            </a:r>
            <a:endParaRPr lang="en-US" dirty="0"/>
          </a:p>
        </p:txBody>
      </p:sp>
      <p:sp>
        <p:nvSpPr>
          <p:cNvPr id="3" name="Content Placeholder 2"/>
          <p:cNvSpPr>
            <a:spLocks noGrp="1"/>
          </p:cNvSpPr>
          <p:nvPr>
            <p:ph idx="1"/>
          </p:nvPr>
        </p:nvSpPr>
        <p:spPr/>
        <p:txBody>
          <a:bodyPr/>
          <a:lstStyle/>
          <a:p>
            <a:r>
              <a:rPr lang="en-US" dirty="0" smtClean="0"/>
              <a:t>Variables that are used as loop controls are sometimes declared as local only to the loop.</a:t>
            </a:r>
          </a:p>
          <a:p>
            <a:r>
              <a:rPr lang="en-US" dirty="0" smtClean="0"/>
              <a:t>Example:</a:t>
            </a:r>
          </a:p>
          <a:p>
            <a:pPr marL="225425" lvl="1" indent="0">
              <a:buNone/>
            </a:pPr>
            <a:r>
              <a:rPr lang="en-US" dirty="0"/>
              <a:t> </a:t>
            </a:r>
            <a:r>
              <a:rPr lang="en-US" dirty="0" smtClean="0"/>
              <a:t> </a:t>
            </a:r>
            <a:r>
              <a:rPr lang="en-US" dirty="0" smtClean="0">
                <a:latin typeface="Consolas" panose="020B0609020204030204" pitchFamily="49" charset="0"/>
                <a:cs typeface="Consolas" panose="020B0609020204030204" pitchFamily="49" charset="0"/>
              </a:rPr>
              <a:t>for </a:t>
            </a:r>
            <a:r>
              <a:rPr lang="en-US" dirty="0">
                <a:latin typeface="Consolas" panose="020B0609020204030204" pitchFamily="49" charset="0"/>
                <a:cs typeface="Consolas" panose="020B0609020204030204" pitchFamily="49" charset="0"/>
              </a:rPr>
              <a:t>(int j = 1; j &lt;= 4; j++)</a:t>
            </a:r>
          </a:p>
          <a:p>
            <a:pPr marL="225425" lvl="1" indent="0">
              <a:buNone/>
            </a:pPr>
            <a:r>
              <a:rPr lang="en" dirty="0">
                <a:latin typeface="Consolas" panose="020B0609020204030204" pitchFamily="49" charset="0"/>
                <a:cs typeface="Consolas" panose="020B0609020204030204" pitchFamily="49" charset="0"/>
              </a:rPr>
              <a:t> </a:t>
            </a:r>
            <a:r>
              <a:rPr lang="en" dirty="0" smtClean="0">
                <a:latin typeface="Consolas" panose="020B0609020204030204" pitchFamily="49" charset="0"/>
                <a:cs typeface="Consolas" panose="020B0609020204030204" pitchFamily="49" charset="0"/>
              </a:rPr>
              <a:t>{</a:t>
            </a:r>
            <a:endParaRPr lang="en" dirty="0">
              <a:latin typeface="Consolas" panose="020B0609020204030204" pitchFamily="49" charset="0"/>
              <a:cs typeface="Consolas" panose="020B0609020204030204" pitchFamily="49" charset="0"/>
            </a:endParaRPr>
          </a:p>
          <a:p>
            <a:pPr marL="225425" lvl="1" indent="0">
              <a:buNone/>
            </a:pPr>
            <a:r>
              <a:rPr lang="en-US" dirty="0" smtClean="0">
                <a:latin typeface="Consolas" panose="020B0609020204030204" pitchFamily="49" charset="0"/>
                <a:cs typeface="Consolas" panose="020B0609020204030204" pitchFamily="49" charset="0"/>
              </a:rPr>
              <a:t>    System.out.print(j </a:t>
            </a:r>
            <a:r>
              <a:rPr lang="en-US" dirty="0">
                <a:latin typeface="Consolas" panose="020B0609020204030204" pitchFamily="49" charset="0"/>
                <a:cs typeface="Consolas" panose="020B0609020204030204" pitchFamily="49" charset="0"/>
              </a:rPr>
              <a:t>+ " </a:t>
            </a:r>
            <a:r>
              <a:rPr lang="en-US" dirty="0" smtClean="0">
                <a:latin typeface="Consolas" panose="020B0609020204030204" pitchFamily="49" charset="0"/>
                <a:cs typeface="Consolas" panose="020B0609020204030204" pitchFamily="49" charset="0"/>
              </a:rPr>
              <a:t>");  </a:t>
            </a:r>
            <a:r>
              <a:rPr lang="en-US" b="1" dirty="0" smtClean="0">
                <a:solidFill>
                  <a:srgbClr val="0000FF"/>
                </a:solidFill>
                <a:latin typeface="Consolas" panose="020B0609020204030204" pitchFamily="49" charset="0"/>
                <a:cs typeface="Consolas" panose="020B0609020204030204" pitchFamily="49" charset="0"/>
              </a:rPr>
              <a:t>// In scope</a:t>
            </a:r>
            <a:endParaRPr lang="en-US" b="1" dirty="0">
              <a:solidFill>
                <a:srgbClr val="0000FF"/>
              </a:solidFill>
              <a:latin typeface="Consolas" panose="020B0609020204030204" pitchFamily="49" charset="0"/>
              <a:cs typeface="Consolas" panose="020B0609020204030204" pitchFamily="49" charset="0"/>
            </a:endParaRPr>
          </a:p>
          <a:p>
            <a:pPr marL="225425" lvl="1" indent="0">
              <a:buNone/>
            </a:pPr>
            <a:r>
              <a:rPr lang="en" dirty="0">
                <a:latin typeface="Consolas" panose="020B0609020204030204" pitchFamily="49" charset="0"/>
                <a:cs typeface="Consolas" panose="020B0609020204030204" pitchFamily="49" charset="0"/>
              </a:rPr>
              <a:t> </a:t>
            </a:r>
            <a:r>
              <a:rPr lang="en" dirty="0" smtClean="0">
                <a:latin typeface="Consolas" panose="020B0609020204030204" pitchFamily="49" charset="0"/>
                <a:cs typeface="Consolas" panose="020B0609020204030204" pitchFamily="49" charset="0"/>
              </a:rPr>
              <a:t>}</a:t>
            </a:r>
            <a:endParaRPr lang="en" dirty="0">
              <a:latin typeface="Consolas" panose="020B0609020204030204" pitchFamily="49" charset="0"/>
              <a:cs typeface="Consolas" panose="020B0609020204030204" pitchFamily="49" charset="0"/>
            </a:endParaRPr>
          </a:p>
          <a:p>
            <a:pPr marL="225425" lvl="1" indent="0">
              <a:buNone/>
            </a:pPr>
            <a:r>
              <a:rPr lang="en-US" b="1" dirty="0" smtClean="0">
                <a:solidFill>
                  <a:srgbClr val="0000FF"/>
                </a:solidFill>
                <a:latin typeface="Consolas" panose="020B0609020204030204" pitchFamily="49" charset="0"/>
                <a:cs typeface="Consolas" panose="020B0609020204030204" pitchFamily="49" charset="0"/>
              </a:rPr>
              <a:t> // Error: Not in scope </a:t>
            </a:r>
          </a:p>
          <a:p>
            <a:pPr marL="225425" lvl="1" indent="0">
              <a:buNone/>
            </a:pPr>
            <a:r>
              <a:rPr lang="en-US" b="1" dirty="0">
                <a:solidFill>
                  <a:srgbClr val="0000FF"/>
                </a:solidFill>
                <a:latin typeface="Consolas" panose="020B0609020204030204" pitchFamily="49" charset="0"/>
                <a:cs typeface="Consolas" panose="020B0609020204030204" pitchFamily="49" charset="0"/>
              </a:rPr>
              <a:t> </a:t>
            </a:r>
            <a:r>
              <a:rPr lang="en-US" b="1" dirty="0" smtClean="0">
                <a:solidFill>
                  <a:srgbClr val="0000FF"/>
                </a:solidFill>
                <a:latin typeface="Consolas" panose="020B0609020204030204" pitchFamily="49" charset="0"/>
                <a:cs typeface="Consolas" panose="020B0609020204030204" pitchFamily="49" charset="0"/>
              </a:rPr>
              <a:t>// j </a:t>
            </a:r>
            <a:r>
              <a:rPr lang="en-US" b="1" dirty="0">
                <a:solidFill>
                  <a:srgbClr val="0000FF"/>
                </a:solidFill>
                <a:latin typeface="Consolas" panose="020B0609020204030204" pitchFamily="49" charset="0"/>
                <a:cs typeface="Consolas" panose="020B0609020204030204" pitchFamily="49" charset="0"/>
              </a:rPr>
              <a:t>= 0;</a:t>
            </a:r>
          </a:p>
        </p:txBody>
      </p:sp>
    </p:spTree>
    <p:extLst>
      <p:ext uri="{BB962C8B-B14F-4D97-AF65-F5344CB8AC3E}">
        <p14:creationId xmlns:p14="http://schemas.microsoft.com/office/powerpoint/2010/main" val="3511517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Rules</a:t>
            </a:r>
            <a:endParaRPr lang="en-US" dirty="0"/>
          </a:p>
        </p:txBody>
      </p:sp>
      <p:sp>
        <p:nvSpPr>
          <p:cNvPr id="3" name="Content Placeholder 2"/>
          <p:cNvSpPr>
            <a:spLocks noGrp="1"/>
          </p:cNvSpPr>
          <p:nvPr>
            <p:ph idx="1"/>
          </p:nvPr>
        </p:nvSpPr>
        <p:spPr/>
        <p:txBody>
          <a:bodyPr/>
          <a:lstStyle/>
          <a:p>
            <a:r>
              <a:rPr lang="en-US" dirty="0" smtClean="0"/>
              <a:t>Rules of access</a:t>
            </a:r>
          </a:p>
          <a:p>
            <a:pPr marL="682625" lvl="1" indent="-457200">
              <a:buFont typeface="+mj-lt"/>
              <a:buAutoNum type="arabicPeriod"/>
            </a:pPr>
            <a:r>
              <a:rPr lang="en-US" dirty="0" smtClean="0"/>
              <a:t>Look for a local (variable or constant)</a:t>
            </a:r>
          </a:p>
          <a:p>
            <a:pPr marL="682625" lvl="1" indent="-457200">
              <a:buFont typeface="+mj-lt"/>
              <a:buAutoNum type="arabicPeriod"/>
            </a:pPr>
            <a:r>
              <a:rPr lang="en-US" dirty="0" smtClean="0"/>
              <a:t>Look for an attribute</a:t>
            </a:r>
          </a:p>
          <a:p>
            <a:pPr marL="447675" indent="-457200"/>
            <a:r>
              <a:rPr lang="en-US" dirty="0" smtClean="0"/>
              <a:t>General example</a:t>
            </a:r>
          </a:p>
          <a:p>
            <a:pPr marL="225425" lvl="1" indent="0">
              <a:buNone/>
            </a:pPr>
            <a:r>
              <a:rPr lang="en-US" sz="1800" dirty="0">
                <a:latin typeface="Consolas" panose="020B0609020204030204" pitchFamily="49" charset="0"/>
                <a:cs typeface="Consolas" panose="020B0609020204030204" pitchFamily="49" charset="0"/>
              </a:rPr>
              <a:t>p</a:t>
            </a:r>
            <a:r>
              <a:rPr lang="en-US" sz="1800" dirty="0" smtClean="0">
                <a:latin typeface="Consolas" panose="020B0609020204030204" pitchFamily="49" charset="0"/>
                <a:cs typeface="Consolas" panose="020B0609020204030204" pitchFamily="49" charset="0"/>
              </a:rPr>
              <a:t>ublic class Person</a:t>
            </a:r>
          </a:p>
          <a:p>
            <a:pPr marL="225425" lvl="1" indent="0">
              <a:buNone/>
            </a:pPr>
            <a:r>
              <a:rPr lang="en-US" sz="1800" dirty="0" smtClean="0">
                <a:latin typeface="Consolas" panose="020B0609020204030204" pitchFamily="49" charset="0"/>
                <a:cs typeface="Consolas" panose="020B0609020204030204" pitchFamily="49" charset="0"/>
              </a:rPr>
              <a:t>{</a:t>
            </a:r>
          </a:p>
          <a:p>
            <a:pPr marL="225425" lvl="1" indent="0">
              <a:buNone/>
            </a:pPr>
            <a:endParaRPr lang="en-US" sz="1800" dirty="0" smtClean="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public void method()</a:t>
            </a:r>
          </a:p>
          <a:p>
            <a:pPr marL="225425" lvl="1" indent="0">
              <a:buNone/>
            </a:pPr>
            <a:r>
              <a:rPr lang="en-US" sz="1800" dirty="0" smtClean="0">
                <a:latin typeface="Consolas" panose="020B0609020204030204" pitchFamily="49" charset="0"/>
                <a:cs typeface="Consolas" panose="020B0609020204030204" pitchFamily="49" charset="0"/>
              </a:rPr>
              <a:t>    {  </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smtClean="0">
                <a:latin typeface="Consolas" panose="020B0609020204030204" pitchFamily="49" charset="0"/>
                <a:cs typeface="Consolas" panose="020B0609020204030204" pitchFamily="49" charset="0"/>
              </a:rPr>
              <a:t>         x = 12;</a:t>
            </a: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a:t>
            </a:r>
          </a:p>
        </p:txBody>
      </p:sp>
      <p:grpSp>
        <p:nvGrpSpPr>
          <p:cNvPr id="13" name="Group 12"/>
          <p:cNvGrpSpPr/>
          <p:nvPr/>
        </p:nvGrpSpPr>
        <p:grpSpPr>
          <a:xfrm>
            <a:off x="2082800" y="4797238"/>
            <a:ext cx="3630706" cy="1183341"/>
            <a:chOff x="2286000" y="4666129"/>
            <a:chExt cx="3630706" cy="1183341"/>
          </a:xfrm>
        </p:grpSpPr>
        <p:sp>
          <p:nvSpPr>
            <p:cNvPr id="4" name="TextBox 3"/>
            <p:cNvSpPr txBox="1"/>
            <p:nvPr/>
          </p:nvSpPr>
          <p:spPr>
            <a:xfrm>
              <a:off x="4249271" y="4988859"/>
              <a:ext cx="1667435" cy="860611"/>
            </a:xfrm>
            <a:prstGeom prst="rect">
              <a:avLst/>
            </a:prstGeom>
            <a:noFill/>
            <a:ln w="0">
              <a:noFill/>
            </a:ln>
          </p:spPr>
          <p:txBody>
            <a:bodyPr wrap="square" lIns="0" rtlCol="0">
              <a:noAutofit/>
            </a:bodyPr>
            <a:lstStyle/>
            <a:p>
              <a:r>
                <a:rPr lang="en-US" sz="1800" b="1" dirty="0" smtClean="0">
                  <a:solidFill>
                    <a:srgbClr val="FF0000"/>
                  </a:solidFill>
                </a:rPr>
                <a:t>Reference to an identifier</a:t>
              </a:r>
            </a:p>
          </p:txBody>
        </p:sp>
        <p:cxnSp>
          <p:nvCxnSpPr>
            <p:cNvPr id="6" name="Straight Arrow Connector 5"/>
            <p:cNvCxnSpPr/>
            <p:nvPr/>
          </p:nvCxnSpPr>
          <p:spPr bwMode="auto">
            <a:xfrm flipH="1" flipV="1">
              <a:off x="2286000" y="4666129"/>
              <a:ext cx="1963271" cy="753036"/>
            </a:xfrm>
            <a:prstGeom prst="straightConnector1">
              <a:avLst/>
            </a:prstGeom>
            <a:noFill/>
            <a:ln w="25400" cap="flat" cmpd="sng" algn="ctr">
              <a:solidFill>
                <a:srgbClr val="FF0000"/>
              </a:solidFill>
              <a:prstDash val="solid"/>
              <a:round/>
              <a:headEnd type="none" w="sm" len="sm"/>
              <a:tailEnd type="arrow"/>
            </a:ln>
            <a:effectLst/>
          </p:spPr>
        </p:cxnSp>
      </p:grpSp>
      <p:grpSp>
        <p:nvGrpSpPr>
          <p:cNvPr id="14" name="Group 13"/>
          <p:cNvGrpSpPr/>
          <p:nvPr/>
        </p:nvGrpSpPr>
        <p:grpSpPr>
          <a:xfrm>
            <a:off x="1855695" y="3184712"/>
            <a:ext cx="6575610" cy="1116105"/>
            <a:chOff x="1855695" y="3184712"/>
            <a:chExt cx="6575610" cy="1116105"/>
          </a:xfrm>
        </p:grpSpPr>
        <p:sp>
          <p:nvSpPr>
            <p:cNvPr id="7" name="TextBox 6"/>
            <p:cNvSpPr txBox="1"/>
            <p:nvPr/>
          </p:nvSpPr>
          <p:spPr>
            <a:xfrm>
              <a:off x="5479675" y="3184712"/>
              <a:ext cx="2951630" cy="860611"/>
            </a:xfrm>
            <a:prstGeom prst="rect">
              <a:avLst/>
            </a:prstGeom>
            <a:noFill/>
            <a:ln w="0">
              <a:noFill/>
            </a:ln>
          </p:spPr>
          <p:txBody>
            <a:bodyPr wrap="square" lIns="0" rtlCol="0">
              <a:noAutofit/>
            </a:bodyPr>
            <a:lstStyle/>
            <a:p>
              <a:r>
                <a:rPr lang="en-US" sz="1800" b="1" dirty="0" smtClean="0">
                  <a:solidFill>
                    <a:srgbClr val="FF0000"/>
                  </a:solidFill>
                </a:rPr>
                <a:t>First: look for the definition of a local identifier e.g., “int x;”</a:t>
              </a:r>
            </a:p>
          </p:txBody>
        </p:sp>
        <p:cxnSp>
          <p:nvCxnSpPr>
            <p:cNvPr id="8" name="Straight Arrow Connector 7"/>
            <p:cNvCxnSpPr/>
            <p:nvPr/>
          </p:nvCxnSpPr>
          <p:spPr bwMode="auto">
            <a:xfrm flipH="1">
              <a:off x="1855695" y="3615017"/>
              <a:ext cx="3509681" cy="685800"/>
            </a:xfrm>
            <a:prstGeom prst="straightConnector1">
              <a:avLst/>
            </a:prstGeom>
            <a:noFill/>
            <a:ln w="25400" cap="flat" cmpd="sng" algn="ctr">
              <a:solidFill>
                <a:srgbClr val="FF0000"/>
              </a:solidFill>
              <a:prstDash val="solid"/>
              <a:round/>
              <a:headEnd type="none" w="sm" len="sm"/>
              <a:tailEnd type="arrow"/>
            </a:ln>
            <a:effectLst/>
          </p:spPr>
        </p:cxnSp>
      </p:grpSp>
      <p:grpSp>
        <p:nvGrpSpPr>
          <p:cNvPr id="15" name="Group 14"/>
          <p:cNvGrpSpPr/>
          <p:nvPr/>
        </p:nvGrpSpPr>
        <p:grpSpPr>
          <a:xfrm>
            <a:off x="1297641" y="2017060"/>
            <a:ext cx="7019365" cy="1331258"/>
            <a:chOff x="1297641" y="2017060"/>
            <a:chExt cx="7019365" cy="1331258"/>
          </a:xfrm>
        </p:grpSpPr>
        <p:sp>
          <p:nvSpPr>
            <p:cNvPr id="10" name="TextBox 9"/>
            <p:cNvSpPr txBox="1"/>
            <p:nvPr/>
          </p:nvSpPr>
          <p:spPr>
            <a:xfrm>
              <a:off x="5479675" y="2017060"/>
              <a:ext cx="2837331" cy="860611"/>
            </a:xfrm>
            <a:prstGeom prst="rect">
              <a:avLst/>
            </a:prstGeom>
            <a:noFill/>
            <a:ln w="0">
              <a:noFill/>
            </a:ln>
          </p:spPr>
          <p:txBody>
            <a:bodyPr wrap="square" lIns="0" rtlCol="0">
              <a:noAutofit/>
            </a:bodyPr>
            <a:lstStyle/>
            <a:p>
              <a:r>
                <a:rPr lang="en-US" sz="1800" b="1" dirty="0" smtClean="0">
                  <a:solidFill>
                    <a:srgbClr val="FF0000"/>
                  </a:solidFill>
                </a:rPr>
                <a:t>Second: look for the definition of the class e.g., “private int x;”</a:t>
              </a:r>
            </a:p>
          </p:txBody>
        </p:sp>
        <p:cxnSp>
          <p:nvCxnSpPr>
            <p:cNvPr id="11" name="Straight Arrow Connector 10"/>
            <p:cNvCxnSpPr/>
            <p:nvPr/>
          </p:nvCxnSpPr>
          <p:spPr bwMode="auto">
            <a:xfrm flipH="1">
              <a:off x="1297641" y="2486026"/>
              <a:ext cx="4067735" cy="862292"/>
            </a:xfrm>
            <a:prstGeom prst="straightConnector1">
              <a:avLst/>
            </a:prstGeom>
            <a:noFill/>
            <a:ln w="25400" cap="flat" cmpd="sng" algn="ctr">
              <a:solidFill>
                <a:srgbClr val="FF0000"/>
              </a:solidFill>
              <a:prstDash val="solid"/>
              <a:round/>
              <a:headEnd type="none" w="sm" len="sm"/>
              <a:tailEnd type="arrow"/>
            </a:ln>
            <a:effectLst/>
          </p:spPr>
        </p:cxnSp>
      </p:grpSp>
    </p:spTree>
    <p:extLst>
      <p:ext uri="{BB962C8B-B14F-4D97-AF65-F5344CB8AC3E}">
        <p14:creationId xmlns:p14="http://schemas.microsoft.com/office/powerpoint/2010/main" val="4293628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randombar(horizontal)">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nodeType="click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randombar(horizontal)">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randombar(horizontal)">
                                      <p:cBhvr>
                                        <p:cTn id="4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Rules: Example</a:t>
            </a:r>
            <a:endParaRPr lang="en-US" dirty="0"/>
          </a:p>
        </p:txBody>
      </p:sp>
      <p:sp>
        <p:nvSpPr>
          <p:cNvPr id="3" name="Content Placeholder 2"/>
          <p:cNvSpPr>
            <a:spLocks noGrp="1"/>
          </p:cNvSpPr>
          <p:nvPr>
            <p:ph idx="1"/>
          </p:nvPr>
        </p:nvSpPr>
        <p:spPr/>
        <p:txBody>
          <a:bodyPr/>
          <a:lstStyle/>
          <a:p>
            <a:pPr marL="225425" lvl="1" indent="0">
              <a:buNone/>
            </a:pPr>
            <a:r>
              <a:rPr lang="en-US" sz="1800" dirty="0">
                <a:latin typeface="Consolas" panose="020B0609020204030204" pitchFamily="49" charset="0"/>
                <a:cs typeface="Consolas" panose="020B0609020204030204" pitchFamily="49" charset="0"/>
              </a:rPr>
              <a:t>public class </a:t>
            </a:r>
            <a:r>
              <a:rPr lang="en-US" sz="1800" dirty="0" smtClean="0">
                <a:latin typeface="Consolas" panose="020B0609020204030204" pitchFamily="49" charset="0"/>
                <a:cs typeface="Consolas" panose="020B0609020204030204" pitchFamily="49" charset="0"/>
              </a:rPr>
              <a:t>C</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a:t>
            </a:r>
          </a:p>
          <a:p>
            <a:pPr marL="225425" lvl="1" indent="0">
              <a:buNone/>
            </a:pPr>
            <a:r>
              <a:rPr lang="en-US" sz="1800" dirty="0" smtClean="0">
                <a:latin typeface="Consolas" panose="020B0609020204030204" pitchFamily="49" charset="0"/>
                <a:cs typeface="Consolas" panose="020B0609020204030204" pitchFamily="49" charset="0"/>
              </a:rPr>
              <a:t>    private int x;</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public void </a:t>
            </a:r>
            <a:r>
              <a:rPr lang="en-US" sz="1800" dirty="0" smtClean="0">
                <a:latin typeface="Consolas" panose="020B0609020204030204" pitchFamily="49" charset="0"/>
                <a:cs typeface="Consolas" panose="020B0609020204030204" pitchFamily="49" charset="0"/>
              </a:rPr>
              <a:t>m()</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  </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int y;</a:t>
            </a:r>
          </a:p>
          <a:p>
            <a:pPr marL="225425" lvl="1" indent="0">
              <a:buNone/>
            </a:pP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x = </a:t>
            </a:r>
            <a:r>
              <a:rPr lang="en-US" sz="1800" dirty="0" smtClean="0">
                <a:latin typeface="Consolas" panose="020B0609020204030204" pitchFamily="49" charset="0"/>
                <a:cs typeface="Consolas" panose="020B0609020204030204" pitchFamily="49" charset="0"/>
              </a:rPr>
              <a:t>1;</a:t>
            </a:r>
          </a:p>
          <a:p>
            <a:pPr marL="225425" lvl="1"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y = 2;</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a:t>
            </a:r>
          </a:p>
          <a:p>
            <a:pPr marL="0" indent="0">
              <a:buNone/>
            </a:pPr>
            <a:endParaRPr lang="en-US" dirty="0"/>
          </a:p>
        </p:txBody>
      </p:sp>
    </p:spTree>
    <p:extLst>
      <p:ext uri="{BB962C8B-B14F-4D97-AF65-F5344CB8AC3E}">
        <p14:creationId xmlns:p14="http://schemas.microsoft.com/office/powerpoint/2010/main" val="4561592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Scoping Rules: Example</a:t>
            </a:r>
            <a:endParaRPr lang="en-US" dirty="0"/>
          </a:p>
        </p:txBody>
      </p:sp>
      <p:sp>
        <p:nvSpPr>
          <p:cNvPr id="3" name="Content Placeholder 2"/>
          <p:cNvSpPr>
            <a:spLocks noGrp="1"/>
          </p:cNvSpPr>
          <p:nvPr>
            <p:ph idx="1"/>
          </p:nvPr>
        </p:nvSpPr>
        <p:spPr/>
        <p:txBody>
          <a:bodyPr/>
          <a:lstStyle/>
          <a:p>
            <a:pPr marL="225425" lvl="1" indent="0">
              <a:buNone/>
            </a:pPr>
            <a:r>
              <a:rPr lang="en-US" sz="2400" b="1" dirty="0" smtClean="0">
                <a:cs typeface="Calibri" panose="020F0502020204030204" pitchFamily="34" charset="0"/>
              </a:rPr>
              <a:t>Name of the folder containing the </a:t>
            </a:r>
            <a:r>
              <a:rPr lang="en-US" sz="2400" b="1" dirty="0">
                <a:cs typeface="Calibri" panose="020F0502020204030204" pitchFamily="34" charset="0"/>
              </a:rPr>
              <a:t>complete example</a:t>
            </a:r>
            <a:r>
              <a:rPr lang="en-US" sz="2400" dirty="0">
                <a:cs typeface="Calibri" panose="020F0502020204030204" pitchFamily="34" charset="0"/>
              </a:rPr>
              <a:t>: </a:t>
            </a:r>
            <a:r>
              <a:rPr lang="en-US" sz="2400" dirty="0">
                <a:latin typeface="Consolas" panose="020B0609020204030204" pitchFamily="49" charset="0"/>
                <a:cs typeface="Consolas" panose="020B0609020204030204" pitchFamily="49" charset="0"/>
              </a:rPr>
              <a:t>1simpleScope</a:t>
            </a:r>
            <a:endParaRPr lang="en-US" sz="2400" dirty="0" smtClean="0">
              <a:latin typeface="Consolas" panose="020B0609020204030204" pitchFamily="49" charset="0"/>
              <a:cs typeface="Consolas" panose="020B0609020204030204" pitchFamily="49" charset="0"/>
            </a:endParaRPr>
          </a:p>
          <a:p>
            <a:pPr marL="225425" lvl="1" indent="0">
              <a:buNone/>
            </a:pPr>
            <a:endParaRPr lang="en-US" sz="1800" dirty="0">
              <a:latin typeface="Consolas" panose="020B0609020204030204" pitchFamily="49" charset="0"/>
              <a:cs typeface="Consolas" panose="020B0609020204030204" pitchFamily="49" charset="0"/>
            </a:endParaRPr>
          </a:p>
          <a:p>
            <a:pPr marL="225425" lvl="1" indent="0">
              <a:buNone/>
            </a:pPr>
            <a:r>
              <a:rPr lang="en-US" sz="1800" dirty="0" smtClean="0">
                <a:latin typeface="Consolas" panose="020B0609020204030204" pitchFamily="49" charset="0"/>
                <a:cs typeface="Consolas" panose="020B0609020204030204" pitchFamily="49" charset="0"/>
              </a:rPr>
              <a:t>public </a:t>
            </a:r>
            <a:r>
              <a:rPr lang="en-US" sz="1800" dirty="0">
                <a:latin typeface="Consolas" panose="020B0609020204030204" pitchFamily="49" charset="0"/>
                <a:cs typeface="Consolas" panose="020B0609020204030204" pitchFamily="49" charset="0"/>
              </a:rPr>
              <a:t>class </a:t>
            </a:r>
            <a:r>
              <a:rPr lang="en-US" sz="1800" dirty="0" smtClean="0">
                <a:latin typeface="Consolas" panose="020B0609020204030204" pitchFamily="49" charset="0"/>
                <a:cs typeface="Consolas" panose="020B0609020204030204" pitchFamily="49" charset="0"/>
              </a:rPr>
              <a:t>C</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a:t>
            </a:r>
          </a:p>
          <a:p>
            <a:pPr marL="225425" lvl="1" indent="0">
              <a:buNone/>
            </a:pPr>
            <a:r>
              <a:rPr lang="en-US" sz="1800" b="1" dirty="0" smtClean="0">
                <a:solidFill>
                  <a:srgbClr val="FF0000"/>
                </a:solidFill>
                <a:latin typeface="Consolas" panose="020B0609020204030204" pitchFamily="49" charset="0"/>
                <a:cs typeface="Consolas" panose="020B0609020204030204" pitchFamily="49" charset="0"/>
              </a:rPr>
              <a:t>    private int x;</a:t>
            </a:r>
            <a:endParaRPr lang="en-US" sz="1800" b="1" dirty="0">
              <a:solidFill>
                <a:srgbClr val="FF0000"/>
              </a:solidFill>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public void </a:t>
            </a:r>
            <a:r>
              <a:rPr lang="en-US" sz="1800" dirty="0" smtClean="0">
                <a:latin typeface="Consolas" panose="020B0609020204030204" pitchFamily="49" charset="0"/>
                <a:cs typeface="Consolas" panose="020B0609020204030204" pitchFamily="49" charset="0"/>
              </a:rPr>
              <a:t>m()</a:t>
            </a:r>
            <a:endParaRPr lang="en-US" sz="1800" dirty="0">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  </a:t>
            </a:r>
          </a:p>
          <a:p>
            <a:pPr marL="225425" lvl="1" indent="0">
              <a:buNone/>
            </a:pPr>
            <a:r>
              <a:rPr lang="en-US" sz="1800" b="1" dirty="0">
                <a:solidFill>
                  <a:srgbClr val="00B050"/>
                </a:solidFill>
                <a:latin typeface="Consolas" panose="020B0609020204030204" pitchFamily="49" charset="0"/>
                <a:cs typeface="Consolas" panose="020B0609020204030204" pitchFamily="49" charset="0"/>
              </a:rPr>
              <a:t>         </a:t>
            </a:r>
            <a:r>
              <a:rPr lang="en-US" sz="1800" b="1" dirty="0" smtClean="0">
                <a:solidFill>
                  <a:srgbClr val="00B050"/>
                </a:solidFill>
                <a:latin typeface="Consolas" panose="020B0609020204030204" pitchFamily="49" charset="0"/>
                <a:cs typeface="Consolas" panose="020B0609020204030204" pitchFamily="49" charset="0"/>
              </a:rPr>
              <a:t>int y;</a:t>
            </a:r>
          </a:p>
          <a:p>
            <a:pPr marL="225425" lvl="1" indent="0">
              <a:buNone/>
            </a:pPr>
            <a:endParaRPr lang="en-US" sz="1800" b="1" dirty="0">
              <a:solidFill>
                <a:srgbClr val="00B050"/>
              </a:solidFill>
              <a:latin typeface="Consolas" panose="020B0609020204030204" pitchFamily="49" charset="0"/>
              <a:cs typeface="Consolas" panose="020B0609020204030204" pitchFamily="49" charset="0"/>
            </a:endParaRPr>
          </a:p>
          <a:p>
            <a:pPr marL="225425" lvl="1" indent="0">
              <a:buNone/>
            </a:pPr>
            <a:r>
              <a:rPr lang="en-US" sz="1800" b="1" dirty="0">
                <a:solidFill>
                  <a:srgbClr val="FF0000"/>
                </a:solidFill>
                <a:latin typeface="Consolas" panose="020B0609020204030204" pitchFamily="49" charset="0"/>
                <a:cs typeface="Consolas" panose="020B0609020204030204" pitchFamily="49" charset="0"/>
              </a:rPr>
              <a:t>         x = </a:t>
            </a:r>
            <a:r>
              <a:rPr lang="en-US" sz="1800" b="1" dirty="0" smtClean="0">
                <a:solidFill>
                  <a:srgbClr val="FF0000"/>
                </a:solidFill>
                <a:latin typeface="Consolas" panose="020B0609020204030204" pitchFamily="49" charset="0"/>
                <a:cs typeface="Consolas" panose="020B0609020204030204" pitchFamily="49" charset="0"/>
              </a:rPr>
              <a:t>1;</a:t>
            </a:r>
          </a:p>
          <a:p>
            <a:pPr marL="225425" lvl="1" indent="0">
              <a:buNone/>
            </a:pPr>
            <a:r>
              <a:rPr lang="en-US" sz="1800" b="1" dirty="0">
                <a:solidFill>
                  <a:srgbClr val="00B050"/>
                </a:solidFill>
                <a:latin typeface="Consolas" panose="020B0609020204030204" pitchFamily="49" charset="0"/>
                <a:cs typeface="Consolas" panose="020B0609020204030204" pitchFamily="49" charset="0"/>
              </a:rPr>
              <a:t> </a:t>
            </a:r>
            <a:r>
              <a:rPr lang="en-US" sz="1800" b="1" dirty="0" smtClean="0">
                <a:solidFill>
                  <a:srgbClr val="00B050"/>
                </a:solidFill>
                <a:latin typeface="Consolas" panose="020B0609020204030204" pitchFamily="49" charset="0"/>
                <a:cs typeface="Consolas" panose="020B0609020204030204" pitchFamily="49" charset="0"/>
              </a:rPr>
              <a:t>        y = 2;</a:t>
            </a:r>
            <a:endParaRPr lang="en-US" sz="1800" b="1" dirty="0">
              <a:solidFill>
                <a:srgbClr val="00B050"/>
              </a:solidFill>
              <a:latin typeface="Consolas" panose="020B0609020204030204" pitchFamily="49" charset="0"/>
              <a:cs typeface="Consolas" panose="020B0609020204030204" pitchFamily="49" charset="0"/>
            </a:endParaRPr>
          </a:p>
          <a:p>
            <a:pPr marL="225425" lvl="1" indent="0">
              <a:buNone/>
            </a:pPr>
            <a:r>
              <a:rPr lang="en-US" sz="1800" dirty="0">
                <a:latin typeface="Consolas" panose="020B0609020204030204" pitchFamily="49" charset="0"/>
                <a:cs typeface="Consolas" panose="020B0609020204030204" pitchFamily="49" charset="0"/>
              </a:rPr>
              <a:t>    }</a:t>
            </a:r>
          </a:p>
          <a:p>
            <a:pPr marL="225425" lvl="1" indent="0">
              <a:buNone/>
            </a:pPr>
            <a:r>
              <a:rPr lang="en-US" sz="1800" dirty="0">
                <a:latin typeface="Consolas" panose="020B0609020204030204" pitchFamily="49" charset="0"/>
                <a:cs typeface="Consolas" panose="020B0609020204030204" pitchFamily="49" charset="0"/>
              </a:rPr>
              <a:t>}</a:t>
            </a:r>
          </a:p>
          <a:p>
            <a:pPr marL="0" indent="0">
              <a:buNone/>
            </a:pPr>
            <a:endParaRPr lang="en-US" dirty="0"/>
          </a:p>
        </p:txBody>
      </p:sp>
    </p:spTree>
    <p:extLst>
      <p:ext uri="{BB962C8B-B14F-4D97-AF65-F5344CB8AC3E}">
        <p14:creationId xmlns:p14="http://schemas.microsoft.com/office/powerpoint/2010/main" val="237793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D:\@Courses\CPSC_481\PRESENT\evaluation_intro.ppt</Template>
  <TotalTime>34223</TotalTime>
  <Pages>8</Pages>
  <Words>1572</Words>
  <Application>Microsoft Office PowerPoint</Application>
  <PresentationFormat>On-screen Show (4:3)</PresentationFormat>
  <Paragraphs>348</Paragraphs>
  <Slides>24</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ＭＳ Ｐゴシック</vt:lpstr>
      <vt:lpstr>Arial</vt:lpstr>
      <vt:lpstr>Calibri</vt:lpstr>
      <vt:lpstr>Consolas</vt:lpstr>
      <vt:lpstr>Times New Roman</vt:lpstr>
      <vt:lpstr>evaluation_intro</vt:lpstr>
      <vt:lpstr>Advanced Java Programming</vt:lpstr>
      <vt:lpstr>Attributes Vs. Locals</vt:lpstr>
      <vt:lpstr>Scope Of Attributes Vs. Locals</vt:lpstr>
      <vt:lpstr>When To Use: Attributes</vt:lpstr>
      <vt:lpstr>When To Use: Locals</vt:lpstr>
      <vt:lpstr>A Common Language-Based Convention</vt:lpstr>
      <vt:lpstr>Scoping Rules</vt:lpstr>
      <vt:lpstr>Scoping Rules: Example</vt:lpstr>
      <vt:lpstr>Scoping Rules: Example</vt:lpstr>
      <vt:lpstr>New Term: Shadowing</vt:lpstr>
      <vt:lpstr>New Term: Messaging Passing</vt:lpstr>
      <vt:lpstr>Relationships Between Classes</vt:lpstr>
      <vt:lpstr>Relationships Between Classes (2)</vt:lpstr>
      <vt:lpstr>Associations And Message Passing</vt:lpstr>
      <vt:lpstr>Extra Exercise (Advanced)</vt:lpstr>
      <vt:lpstr>The Driver Class</vt:lpstr>
      <vt:lpstr>Class Student &amp; Teacher</vt:lpstr>
      <vt:lpstr>New Term: Multiplicity</vt:lpstr>
      <vt:lpstr>Multiplicity In UML Class Diagrams</vt:lpstr>
      <vt:lpstr>Why Represent A Program In Diagrammatic Form (UML)?</vt:lpstr>
      <vt:lpstr>Relationships Between Classes</vt:lpstr>
      <vt:lpstr>New Terminology/Definitions</vt:lpstr>
      <vt:lpstr>After This Section You Should Now Know</vt:lpstr>
      <vt:lpstr>Copyright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concepts in Java: Part 1</dc:title>
  <dc:creator>James Tam</dc:creator>
  <cp:keywords>variable attributes;local variables;local constants;scope;shadowing;relationships between classes;multiplicity</cp:keywords>
  <cp:lastModifiedBy>James Tam</cp:lastModifiedBy>
  <cp:revision>3489</cp:revision>
  <cp:lastPrinted>1998-08-16T21:06:56Z</cp:lastPrinted>
  <dcterms:created xsi:type="dcterms:W3CDTF">1995-08-18T10:27:02Z</dcterms:created>
  <dcterms:modified xsi:type="dcterms:W3CDTF">2021-01-28T00:22:28Z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