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9"/>
  </p:notesMasterIdLst>
  <p:handoutMasterIdLst>
    <p:handoutMasterId r:id="rId60"/>
  </p:handoutMasterIdLst>
  <p:sldIdLst>
    <p:sldId id="256" r:id="rId2"/>
    <p:sldId id="257" r:id="rId3"/>
    <p:sldId id="31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312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14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22" clrIdx="0">
    <p:extLst/>
  </p:cmAuthor>
  <p:cmAuthor id="2" name="sysman" initials="s" lastIdx="3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  <a:srgbClr val="00FFFF"/>
    <a:srgbClr val="808000"/>
    <a:srgbClr val="FFFF99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64" autoAdjust="0"/>
    <p:restoredTop sz="90431" autoAdjust="0"/>
  </p:normalViewPr>
  <p:slideViewPr>
    <p:cSldViewPr snapToGrid="0">
      <p:cViewPr varScale="1">
        <p:scale>
          <a:sx n="103" d="100"/>
          <a:sy n="103" d="100"/>
        </p:scale>
        <p:origin x="114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010" y="1452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Exception handling, file input and output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fld id="{2289C6B7-9301-44DE-8D81-9A819A8A84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227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43A8DCC8-54E2-4CF7-A726-5D6F93D5C1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dirty="0" smtClean="0"/>
              <a:t>Page </a:t>
            </a:r>
            <a:fld id="{A42003A9-B7A6-4B6D-B0EE-60CE0DF16ED0}" type="slidenum">
              <a:rPr lang="en-US" altLang="en-US" sz="120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dirty="0" smtClean="0"/>
          </a:p>
        </p:txBody>
      </p:sp>
      <p:sp>
        <p:nvSpPr>
          <p:cNvPr id="4301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008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 txBox="1">
            <a:spLocks noGrp="1" noChangeArrowheads="1"/>
          </p:cNvSpPr>
          <p:nvPr/>
        </p:nvSpPr>
        <p:spPr bwMode="auto">
          <a:xfrm>
            <a:off x="3972560" y="8831580"/>
            <a:ext cx="3037840" cy="463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83" tIns="0" rIns="19083" bIns="0" anchor="b"/>
          <a:lstStyle>
            <a:lvl1pPr defTabSz="9525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25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25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25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25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fld id="{2395A5E6-1199-4C76-8546-B0C3E57CB372}" type="slidenum">
              <a:rPr lang="en-US" altLang="en-US" sz="1000" i="1">
                <a:latin typeface="Times New Roman" panose="02020603050405020304" pitchFamily="18" charset="0"/>
              </a:rPr>
              <a:pPr algn="r" eaLnBrk="1" hangingPunct="1">
                <a:spcBef>
                  <a:spcPct val="50000"/>
                </a:spcBef>
              </a:pPr>
              <a:t>1</a:t>
            </a:fld>
            <a:endParaRPr lang="en-US" altLang="en-US" sz="1000" i="1"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0943715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906791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35600884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25210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45499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900069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693328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>
              <a:buFontTx/>
              <a:buChar char="•"/>
            </a:pP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2591614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30941816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41508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4198110-280A-4E88-A9BE-5BE6A27176E0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9285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7928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0426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7246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855733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8708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7532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1926960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6098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0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8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1775" indent="-231775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864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4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1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58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905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949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7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8075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Body Text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0" r:id="rId1"/>
    <p:sldLayoutId id="2147484599" r:id="rId2"/>
    <p:sldLayoutId id="2147484600" r:id="rId3"/>
    <p:sldLayoutId id="2147484601" r:id="rId4"/>
    <p:sldLayoutId id="2147484602" r:id="rId5"/>
    <p:sldLayoutId id="2147484603" r:id="rId6"/>
    <p:sldLayoutId id="2147484604" r:id="rId7"/>
    <p:sldLayoutId id="2147484605" r:id="rId8"/>
    <p:sldLayoutId id="2147484606" r:id="rId9"/>
    <p:sldLayoutId id="2147484607" r:id="rId10"/>
    <p:sldLayoutId id="214748460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2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en/java/javase/15/docs/api/java.base/java/io/BufferedReader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en/java/javase/15/docs/api/java.base/java/lang/class-use/Integer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mtClean="0"/>
              <a:t>Java Exception Handling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800" baseline="30000">
              <a:latin typeface="Arial" panose="020B0604020202020204" pitchFamily="34" charset="0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39838" y="3617913"/>
            <a:ext cx="6769100" cy="95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r>
              <a:rPr lang="en-US" altLang="en-US" sz="2800" b="0" dirty="0" smtClean="0"/>
              <a:t>Handling errors using Java’s exception handling mechanism</a:t>
            </a:r>
          </a:p>
        </p:txBody>
      </p:sp>
    </p:spTree>
    <p:extLst>
      <p:ext uri="{BB962C8B-B14F-4D97-AF65-F5344CB8AC3E}">
        <p14:creationId xmlns:p14="http://schemas.microsoft.com/office/powerpoint/2010/main" val="269043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Approaches For Dealing With Error Conditions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Use branches/decision making constructs and return values</a:t>
            </a:r>
          </a:p>
          <a:p>
            <a:r>
              <a:rPr lang="en-US" altLang="en-US" sz="2400" smtClean="0"/>
              <a:t>Use Java’s exception handling mechanism</a:t>
            </a:r>
          </a:p>
        </p:txBody>
      </p:sp>
    </p:spTree>
    <p:extLst>
      <p:ext uri="{BB962C8B-B14F-4D97-AF65-F5344CB8AC3E}">
        <p14:creationId xmlns:p14="http://schemas.microsoft.com/office/powerpoint/2010/main" val="350224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/>
              <a:t>Format</a:t>
            </a:r>
            <a:r>
              <a:rPr lang="en-US" altLang="en-US" sz="2400" dirty="0" smtClean="0"/>
              <a:t>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try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en-US" sz="1800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Code that may cause an error/exception to occur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}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ExceptionType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identifier)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1800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// Code to handle the exception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406963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Reading Input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8300" y="1371600"/>
            <a:ext cx="8267700" cy="5105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="1" dirty="0" smtClean="0"/>
              <a:t>Name of the folder containing the complete example</a:t>
            </a:r>
            <a:r>
              <a:rPr lang="en-US" altLang="en-US" sz="2400" dirty="0" smtClean="0"/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 err="1" smtClean="0">
                <a:latin typeface="Consolas" panose="020B0609020204030204" pitchFamily="49" charset="0"/>
              </a:rPr>
              <a:t>handlingExceptions</a:t>
            </a:r>
            <a:r>
              <a:rPr lang="en-US" altLang="en-US" dirty="0" smtClean="0">
                <a:latin typeface="Consolas" panose="020B0609020204030204" pitchFamily="49" charset="0"/>
              </a:rPr>
              <a:t>/</a:t>
            </a:r>
            <a:r>
              <a:rPr lang="en-US" altLang="en-US" dirty="0" err="1" smtClean="0">
                <a:latin typeface="Consolas" panose="020B0609020204030204" pitchFamily="49" charset="0"/>
              </a:rPr>
              <a:t>inputExample</a:t>
            </a:r>
            <a:endParaRPr lang="en-US" altLang="en-US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main(String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[] args)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BufferedReader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InputStreamReader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characterInput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String s;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characterInput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InputStreamReader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(System.in);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BufferedReader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characterInput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lnSpc>
                <a:spcPct val="80000"/>
              </a:lnSpc>
            </a:pPr>
            <a:endParaRPr lang="en-US" altLang="en-US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26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Reading Input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("Type an integer: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("You typed in..." + 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num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("Converted to an integer..."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+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...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5163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Where The Exceptions Occur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try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("Type an integer: ");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   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("You typed in..." + s);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  num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("Converted to an integer..."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 +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}</a:t>
            </a:r>
          </a:p>
          <a:p>
            <a:endParaRPr lang="en-US" altLang="en-US" sz="1800" dirty="0" smtClean="0">
              <a:latin typeface="Arial" panose="020B0604020202020204" pitchFamily="34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120347" y="781326"/>
            <a:ext cx="6840538" cy="1828800"/>
            <a:chOff x="2133600" y="1143000"/>
            <a:chExt cx="6840538" cy="1828800"/>
          </a:xfrm>
        </p:grpSpPr>
        <p:sp>
          <p:nvSpPr>
            <p:cNvPr id="31749" name="Oval 5"/>
            <p:cNvSpPr>
              <a:spLocks noChangeArrowheads="1"/>
            </p:cNvSpPr>
            <p:nvPr/>
          </p:nvSpPr>
          <p:spPr bwMode="auto">
            <a:xfrm>
              <a:off x="2133600" y="2540000"/>
              <a:ext cx="3657600" cy="43180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31750" name="Line 6"/>
            <p:cNvSpPr>
              <a:spLocks noChangeShapeType="1"/>
            </p:cNvSpPr>
            <p:nvPr/>
          </p:nvSpPr>
          <p:spPr bwMode="auto">
            <a:xfrm flipH="1">
              <a:off x="5491956" y="1676400"/>
              <a:ext cx="1899444" cy="9906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1751" name="Text Box 7"/>
            <p:cNvSpPr txBox="1">
              <a:spLocks noChangeArrowheads="1"/>
            </p:cNvSpPr>
            <p:nvPr/>
          </p:nvSpPr>
          <p:spPr bwMode="auto">
            <a:xfrm>
              <a:off x="6400800" y="1143000"/>
              <a:ext cx="2573338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The first exception can occur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948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Result Of Calling BufferedReader.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ReadLine()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try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("Type an integer: ");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s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("You typed in..." + s);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num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(s);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("Converted to an integer..."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 + num);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}</a:t>
            </a:r>
            <a:endParaRPr lang="en-US" altLang="en-US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00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Where The Exceptions Occur </a:t>
            </a:r>
            <a:br>
              <a:rPr lang="en-US" altLang="en-US" sz="3200" dirty="0" smtClean="0"/>
            </a:br>
            <a:r>
              <a:rPr lang="en-US" altLang="en-US" sz="3200" dirty="0" smtClean="0"/>
              <a:t>In Class </a:t>
            </a:r>
            <a:r>
              <a:rPr lang="en-US" altLang="en-US" sz="3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BufferedReader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For online documentation for this class go to (last viewed 2021):</a:t>
            </a:r>
          </a:p>
          <a:p>
            <a:pPr marL="463550" lvl="1"/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https://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docs.oracle.com/en/java/javase/15/docs/api/java.base/java/io/BufferedReader.html</a:t>
            </a:r>
            <a:endParaRPr lang="en-US" altLang="en-US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63550" lvl="1"/>
            <a:endParaRPr lang="en-US" altLang="en-US" sz="16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BufferedReader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public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BufferedReader(Reader in); 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public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BufferedReader(Reader in, int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sz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public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String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altLang="en-US" sz="1800" b="1" i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throws </a:t>
            </a:r>
            <a:r>
              <a:rPr lang="en-US" altLang="en-US" sz="1800" b="1" i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...</a:t>
            </a:r>
            <a:endParaRPr lang="en-US" altLang="en-US" sz="1800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en-US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13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Result Of Calling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 ()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try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System.out.print("Type an integer: ");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("You typed in..." + s);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  num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("Converted to an integer..."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 + num);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}</a:t>
            </a:r>
            <a:endParaRPr lang="en-US" altLang="en-US" sz="1800" dirty="0" smtClean="0">
              <a:latin typeface="Arial" panose="020B0604020202020204" pitchFamily="34" charset="0"/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054087" y="1013792"/>
            <a:ext cx="6872288" cy="2336800"/>
            <a:chOff x="2133600" y="1371600"/>
            <a:chExt cx="6872286" cy="2336800"/>
          </a:xfrm>
        </p:grpSpPr>
        <p:sp>
          <p:nvSpPr>
            <p:cNvPr id="35845" name="Oval 5"/>
            <p:cNvSpPr>
              <a:spLocks noChangeArrowheads="1"/>
            </p:cNvSpPr>
            <p:nvPr/>
          </p:nvSpPr>
          <p:spPr bwMode="auto">
            <a:xfrm>
              <a:off x="2133600" y="3200400"/>
              <a:ext cx="3886200" cy="50800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35846" name="Line 6"/>
            <p:cNvSpPr>
              <a:spLocks noChangeShapeType="1"/>
            </p:cNvSpPr>
            <p:nvPr/>
          </p:nvSpPr>
          <p:spPr bwMode="auto">
            <a:xfrm flipH="1">
              <a:off x="5105400" y="1829594"/>
              <a:ext cx="1447800" cy="142636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5847" name="Text Box 7"/>
            <p:cNvSpPr txBox="1">
              <a:spLocks noChangeArrowheads="1"/>
            </p:cNvSpPr>
            <p:nvPr/>
          </p:nvSpPr>
          <p:spPr bwMode="auto">
            <a:xfrm>
              <a:off x="6484936" y="1371600"/>
              <a:ext cx="2520950" cy="915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The second exception can occur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644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Where The Exceptions Occur </a:t>
            </a:r>
            <a:br>
              <a:rPr lang="en-US" altLang="en-US" sz="3200" smtClean="0"/>
            </a:br>
            <a:r>
              <a:rPr lang="en-US" altLang="en-US" sz="3200" smtClean="0"/>
              <a:t>In Class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Integer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For online documentation for this class go to (last viewed 2021):</a:t>
            </a:r>
          </a:p>
          <a:p>
            <a:pPr lvl="1"/>
            <a:r>
              <a:rPr lang="en-US" altLang="en-US" sz="1600" dirty="0">
                <a:latin typeface="https://docs.oracle.com/en/java/javase/15/docs/api/java.base/java/lang/class-use/Integer.html"/>
                <a:cs typeface="Consolas" panose="020B0609020204030204" pitchFamily="49" charset="0"/>
                <a:hlinkClick r:id="rId3"/>
              </a:rPr>
              <a:t>https://</a:t>
            </a:r>
            <a:r>
              <a:rPr lang="en-US" altLang="en-US" sz="1600" dirty="0" smtClean="0">
                <a:latin typeface="https://docs.oracle.com/en/java/javase/15/docs/api/java.base/java/lang/class-use/Integer.html"/>
                <a:cs typeface="Consolas" panose="020B0609020204030204" pitchFamily="49" charset="0"/>
                <a:hlinkClick r:id="rId3"/>
              </a:rPr>
              <a:t>docs.oracle.com/en/java/javase/15/docs/api/java.base/java/lang/class-use/Integer.html</a:t>
            </a:r>
            <a:endParaRPr lang="en-US" altLang="en-US" sz="1600" dirty="0" smtClean="0">
              <a:latin typeface="https://docs.oracle.com/en/java/javase/15/docs/api/java.base/java/lang/class-use/Integer.html"/>
              <a:cs typeface="Consolas" panose="020B0609020204030204" pitchFamily="49" charset="0"/>
            </a:endParaRPr>
          </a:p>
          <a:p>
            <a:pPr marL="0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Integer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public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Integer(int value);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public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Integer(String s) </a:t>
            </a:r>
            <a:r>
              <a:rPr lang="en-US" altLang="en-US" sz="1800" b="1" i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throws </a:t>
            </a:r>
            <a:r>
              <a:rPr lang="en-US" altLang="en-US" sz="1800" b="1" i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...	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public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static int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(String s) </a:t>
            </a:r>
            <a:r>
              <a:rPr lang="en-US" altLang="en-US" sz="1800" b="1" i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throws </a:t>
            </a:r>
          </a:p>
          <a:p>
            <a:pPr>
              <a:buFontTx/>
              <a:buNone/>
            </a:pPr>
            <a:r>
              <a:rPr lang="en-US" altLang="en-US" sz="1800" b="1" i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</a:t>
            </a:r>
            <a:r>
              <a:rPr lang="en-US" altLang="en-US" sz="1800" b="1" i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...</a:t>
            </a:r>
            <a:endParaRPr lang="en-US" altLang="en-US" sz="1800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en-US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65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</a:rPr>
              <a:t>Handling Exceptions: The Details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 	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("Type an integer: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s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("You typed in..." + 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num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("Converted to an integer..."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+ num);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System.out.println(e);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  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lnSpc>
                <a:spcPct val="80000"/>
              </a:lnSpc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13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24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24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24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Approaches For Dealing With Error Conditions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Use branches/decision making and return values</a:t>
            </a:r>
          </a:p>
          <a:p>
            <a:r>
              <a:rPr lang="en-US" altLang="en-US" sz="2400" smtClean="0"/>
              <a:t>Use Java’s exception handling mechanism</a:t>
            </a:r>
          </a:p>
        </p:txBody>
      </p:sp>
    </p:spTree>
    <p:extLst>
      <p:ext uri="{BB962C8B-B14F-4D97-AF65-F5344CB8AC3E}">
        <p14:creationId xmlns:p14="http://schemas.microsoft.com/office/powerpoint/2010/main" val="246237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Tracing The Example</a:t>
            </a:r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395288" y="2997200"/>
            <a:ext cx="3795712" cy="3671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Driver.main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num = 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(s);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catch (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1988" name="Line 5"/>
          <p:cNvSpPr>
            <a:spLocks noChangeShapeType="1"/>
          </p:cNvSpPr>
          <p:nvPr/>
        </p:nvSpPr>
        <p:spPr bwMode="auto">
          <a:xfrm flipV="1">
            <a:off x="2859088" y="2057400"/>
            <a:ext cx="2551112" cy="20875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1989" name="Rectangle 3"/>
          <p:cNvSpPr>
            <a:spLocks noChangeArrowheads="1"/>
          </p:cNvSpPr>
          <p:nvPr/>
        </p:nvSpPr>
        <p:spPr bwMode="auto">
          <a:xfrm>
            <a:off x="5292725" y="1844675"/>
            <a:ext cx="3671888" cy="2117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Integer.parseInt(String 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9828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Tracing The Example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5292725" y="1844675"/>
            <a:ext cx="3671888" cy="2117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Integer.parseInt(String 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395288" y="2997200"/>
            <a:ext cx="3795712" cy="3671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Driver.main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num = 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(s);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catch (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V="1">
            <a:off x="2859088" y="2057400"/>
            <a:ext cx="2551112" cy="20875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5580063" y="2573338"/>
            <a:ext cx="33845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Comic Sans MS" panose="030F0702030302020204" pitchFamily="66" charset="0"/>
              </a:rPr>
              <a:t>Oops!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Comic Sans MS" panose="030F0702030302020204" pitchFamily="66" charset="0"/>
              </a:rPr>
              <a:t>The user didn’t enter an integer</a:t>
            </a:r>
          </a:p>
        </p:txBody>
      </p:sp>
    </p:spTree>
    <p:extLst>
      <p:ext uri="{BB962C8B-B14F-4D97-AF65-F5344CB8AC3E}">
        <p14:creationId xmlns:p14="http://schemas.microsoft.com/office/powerpoint/2010/main" val="259627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Tracing The Example</a:t>
            </a:r>
          </a:p>
        </p:txBody>
      </p:sp>
      <p:sp>
        <p:nvSpPr>
          <p:cNvPr id="44035" name="Rectangle 4"/>
          <p:cNvSpPr>
            <a:spLocks noChangeArrowheads="1"/>
          </p:cNvSpPr>
          <p:nvPr/>
        </p:nvSpPr>
        <p:spPr bwMode="auto">
          <a:xfrm>
            <a:off x="395288" y="2997200"/>
            <a:ext cx="3795712" cy="3671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Driver.main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num = 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(s);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catch (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4036" name="Line 5"/>
          <p:cNvSpPr>
            <a:spLocks noChangeShapeType="1"/>
          </p:cNvSpPr>
          <p:nvPr/>
        </p:nvSpPr>
        <p:spPr bwMode="auto">
          <a:xfrm flipV="1">
            <a:off x="2859088" y="2057400"/>
            <a:ext cx="2551112" cy="20875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4037" name="Rectangle 3"/>
          <p:cNvSpPr>
            <a:spLocks noChangeArrowheads="1"/>
          </p:cNvSpPr>
          <p:nvPr/>
        </p:nvSpPr>
        <p:spPr bwMode="auto">
          <a:xfrm>
            <a:off x="5292725" y="1844675"/>
            <a:ext cx="3671888" cy="2117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Integer.parseInt(String 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5410200" y="2565400"/>
            <a:ext cx="3554413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14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4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e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new </a:t>
            </a:r>
            <a:r>
              <a:rPr lang="en-US" altLang="en-US" sz="14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4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();</a:t>
            </a:r>
          </a:p>
        </p:txBody>
      </p:sp>
    </p:spTree>
    <p:extLst>
      <p:ext uri="{BB962C8B-B14F-4D97-AF65-F5344CB8AC3E}">
        <p14:creationId xmlns:p14="http://schemas.microsoft.com/office/powerpoint/2010/main" val="17765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Tracing The Example</a:t>
            </a:r>
          </a:p>
        </p:txBody>
      </p:sp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395288" y="2997200"/>
            <a:ext cx="3795712" cy="3671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Driver.main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num = 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(s);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catch (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5060" name="Line 5"/>
          <p:cNvSpPr>
            <a:spLocks noChangeShapeType="1"/>
          </p:cNvSpPr>
          <p:nvPr/>
        </p:nvSpPr>
        <p:spPr bwMode="auto">
          <a:xfrm flipH="1">
            <a:off x="3429000" y="3016250"/>
            <a:ext cx="2482850" cy="21653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5061" name="Rectangle 3"/>
          <p:cNvSpPr>
            <a:spLocks noChangeArrowheads="1"/>
          </p:cNvSpPr>
          <p:nvPr/>
        </p:nvSpPr>
        <p:spPr bwMode="auto">
          <a:xfrm>
            <a:off x="5292725" y="1844675"/>
            <a:ext cx="3671888" cy="2117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Integer.parseInt(String 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5410200" y="2565400"/>
            <a:ext cx="3554413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9933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14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NumberFormatException e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new NumberFormatException ();</a:t>
            </a:r>
          </a:p>
        </p:txBody>
      </p:sp>
    </p:spTree>
    <p:extLst>
      <p:ext uri="{BB962C8B-B14F-4D97-AF65-F5344CB8AC3E}">
        <p14:creationId xmlns:p14="http://schemas.microsoft.com/office/powerpoint/2010/main" val="374537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Tracing The Example</a:t>
            </a:r>
          </a:p>
        </p:txBody>
      </p:sp>
      <p:sp>
        <p:nvSpPr>
          <p:cNvPr id="46083" name="Rectangle 4"/>
          <p:cNvSpPr>
            <a:spLocks noChangeArrowheads="1"/>
          </p:cNvSpPr>
          <p:nvPr/>
        </p:nvSpPr>
        <p:spPr bwMode="auto">
          <a:xfrm>
            <a:off x="395288" y="2997200"/>
            <a:ext cx="3795712" cy="3671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Driver.main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num = 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(s);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catch (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5292725" y="1844675"/>
            <a:ext cx="3671888" cy="2117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Integer.parseInt(String 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6085" name="Text Box 6"/>
          <p:cNvSpPr txBox="1">
            <a:spLocks noChangeArrowheads="1"/>
          </p:cNvSpPr>
          <p:nvPr/>
        </p:nvSpPr>
        <p:spPr bwMode="auto">
          <a:xfrm>
            <a:off x="5410200" y="2565400"/>
            <a:ext cx="3554413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NumberFormatException e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new NumberFormatException ();</a:t>
            </a:r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611188" y="5788025"/>
            <a:ext cx="324008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Exception must be dealt with here</a:t>
            </a:r>
          </a:p>
        </p:txBody>
      </p:sp>
    </p:spTree>
    <p:extLst>
      <p:ext uri="{BB962C8B-B14F-4D97-AF65-F5344CB8AC3E}">
        <p14:creationId xmlns:p14="http://schemas.microsoft.com/office/powerpoint/2010/main" val="374617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Catching The Exception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...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}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en-US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54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Catching The Exception: Error Messages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{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(“You entered a non-integer 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value.”);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e.getMessage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(e);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e.printStackTrace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}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190500" indent="-190500">
              <a:tabLst>
                <a:tab pos="685800" algn="l"/>
              </a:tabLst>
            </a:pPr>
            <a:endParaRPr lang="en-US" altLang="en-US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7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Catching The Exception: Error Messages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	     catch (NumberFormatException e)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{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System.out.println(“You entered a non-integer 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value.”);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     System.out.println(e.getMessage());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     System.out.println(e);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     e.printStackTrace();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     }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190500" indent="-190500">
              <a:tabLst>
                <a:tab pos="685800" algn="l"/>
              </a:tabLst>
            </a:pPr>
            <a:endParaRPr lang="en-US" altLang="en-US" sz="1800" smtClean="0">
              <a:latin typeface="Arial" panose="020B0604020202020204" pitchFamily="34" charset="0"/>
            </a:endParaRP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4787900" y="980794"/>
            <a:ext cx="4356100" cy="1655763"/>
            <a:chOff x="2896" y="405"/>
            <a:chExt cx="2744" cy="1043"/>
          </a:xfrm>
        </p:grpSpPr>
        <p:sp>
          <p:nvSpPr>
            <p:cNvPr id="51211" name="Text Box 5"/>
            <p:cNvSpPr txBox="1">
              <a:spLocks noChangeArrowheads="1"/>
            </p:cNvSpPr>
            <p:nvPr/>
          </p:nvSpPr>
          <p:spPr bwMode="auto">
            <a:xfrm>
              <a:off x="3735" y="405"/>
              <a:ext cx="1905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da-DK" altLang="en-US" sz="1600" dirty="0">
                  <a:solidFill>
                    <a:srgbClr val="FF0000"/>
                  </a:solidFill>
                  <a:latin typeface="Arial" panose="020B0604020202020204" pitchFamily="34" charset="0"/>
                </a:rPr>
                <a:t>For input string: "james tam"</a:t>
              </a:r>
              <a:endParaRPr lang="en-US" altLang="en-US" sz="16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212" name="Line 6"/>
            <p:cNvSpPr>
              <a:spLocks noChangeShapeType="1"/>
            </p:cNvSpPr>
            <p:nvPr/>
          </p:nvSpPr>
          <p:spPr bwMode="auto">
            <a:xfrm flipV="1">
              <a:off x="2896" y="541"/>
              <a:ext cx="907" cy="907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7" name="Group 14"/>
          <p:cNvGrpSpPr>
            <a:grpSpLocks/>
          </p:cNvGrpSpPr>
          <p:nvPr/>
        </p:nvGrpSpPr>
        <p:grpSpPr bwMode="auto">
          <a:xfrm>
            <a:off x="3859696" y="3221270"/>
            <a:ext cx="5651500" cy="803275"/>
            <a:chOff x="2200" y="1736"/>
            <a:chExt cx="3560" cy="506"/>
          </a:xfrm>
        </p:grpSpPr>
        <p:sp>
          <p:nvSpPr>
            <p:cNvPr id="51209" name="Text Box 8"/>
            <p:cNvSpPr txBox="1">
              <a:spLocks noChangeArrowheads="1"/>
            </p:cNvSpPr>
            <p:nvPr/>
          </p:nvSpPr>
          <p:spPr bwMode="auto">
            <a:xfrm>
              <a:off x="3447" y="1872"/>
              <a:ext cx="2313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dirty="0" err="1">
                  <a:solidFill>
                    <a:srgbClr val="FF0000"/>
                  </a:solidFill>
                  <a:latin typeface="Arial" panose="020B0604020202020204" pitchFamily="34" charset="0"/>
                </a:rPr>
                <a:t>java.lang.NumberFormatException</a:t>
              </a:r>
              <a:r>
                <a:rPr lang="en-US" altLang="en-US" sz="1600" dirty="0">
                  <a:solidFill>
                    <a:srgbClr val="FF0000"/>
                  </a:solidFill>
                  <a:latin typeface="Arial" panose="020B0604020202020204" pitchFamily="34" charset="0"/>
                </a:rPr>
                <a:t>: For input string: "</a:t>
              </a:r>
              <a:r>
                <a:rPr lang="en-US" altLang="en-US" sz="1600" dirty="0" err="1">
                  <a:solidFill>
                    <a:srgbClr val="FF0000"/>
                  </a:solidFill>
                  <a:latin typeface="Arial" panose="020B0604020202020204" pitchFamily="34" charset="0"/>
                </a:rPr>
                <a:t>james</a:t>
              </a:r>
              <a:r>
                <a:rPr lang="en-US" altLang="en-US" sz="1600" dirty="0">
                  <a:solidFill>
                    <a:srgbClr val="FF0000"/>
                  </a:solidFill>
                  <a:latin typeface="Arial" panose="020B0604020202020204" pitchFamily="34" charset="0"/>
                </a:rPr>
                <a:t> tam"</a:t>
              </a:r>
            </a:p>
          </p:txBody>
        </p:sp>
        <p:sp>
          <p:nvSpPr>
            <p:cNvPr id="51210" name="Line 9"/>
            <p:cNvSpPr>
              <a:spLocks noChangeShapeType="1"/>
            </p:cNvSpPr>
            <p:nvPr/>
          </p:nvSpPr>
          <p:spPr bwMode="auto">
            <a:xfrm>
              <a:off x="2200" y="1736"/>
              <a:ext cx="1270" cy="3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56748" y="3600672"/>
            <a:ext cx="8964613" cy="2786063"/>
            <a:chOff x="-25400" y="3550091"/>
            <a:chExt cx="8964613" cy="2786856"/>
          </a:xfrm>
        </p:grpSpPr>
        <p:sp>
          <p:nvSpPr>
            <p:cNvPr id="51207" name="Text Box 11"/>
            <p:cNvSpPr txBox="1">
              <a:spLocks noChangeArrowheads="1"/>
            </p:cNvSpPr>
            <p:nvPr/>
          </p:nvSpPr>
          <p:spPr bwMode="auto">
            <a:xfrm>
              <a:off x="-25400" y="4533547"/>
              <a:ext cx="8964613" cy="180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dirty="0" err="1">
                  <a:solidFill>
                    <a:srgbClr val="FF0000"/>
                  </a:solidFill>
                  <a:latin typeface="Arial" panose="020B0604020202020204" pitchFamily="34" charset="0"/>
                </a:rPr>
                <a:t>java.lang.NumberFormatException</a:t>
              </a:r>
              <a:r>
                <a:rPr lang="en-US" altLang="en-US" sz="1600" dirty="0">
                  <a:solidFill>
                    <a:srgbClr val="FF0000"/>
                  </a:solidFill>
                  <a:latin typeface="Arial" panose="020B0604020202020204" pitchFamily="34" charset="0"/>
                </a:rPr>
                <a:t>: For input string: "</a:t>
              </a:r>
              <a:r>
                <a:rPr lang="en-US" altLang="en-US" sz="1600" dirty="0" err="1">
                  <a:solidFill>
                    <a:srgbClr val="FF0000"/>
                  </a:solidFill>
                  <a:latin typeface="Arial" panose="020B0604020202020204" pitchFamily="34" charset="0"/>
                </a:rPr>
                <a:t>james</a:t>
              </a:r>
              <a:r>
                <a:rPr lang="en-US" altLang="en-US" sz="1600" dirty="0">
                  <a:solidFill>
                    <a:srgbClr val="FF0000"/>
                  </a:solidFill>
                  <a:latin typeface="Arial" panose="020B0604020202020204" pitchFamily="34" charset="0"/>
                </a:rPr>
                <a:t> tam"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solidFill>
                    <a:srgbClr val="FF0000"/>
                  </a:solidFill>
                  <a:latin typeface="Arial" panose="020B0604020202020204" pitchFamily="34" charset="0"/>
                </a:rPr>
                <a:t>        at </a:t>
              </a:r>
              <a:r>
                <a:rPr lang="en-US" altLang="en-US" sz="1600" dirty="0" err="1">
                  <a:solidFill>
                    <a:srgbClr val="FF0000"/>
                  </a:solidFill>
                  <a:latin typeface="Arial" panose="020B0604020202020204" pitchFamily="34" charset="0"/>
                </a:rPr>
                <a:t>java.lang.NumberFormatException.forInputString</a:t>
              </a:r>
              <a:r>
                <a:rPr lang="en-US" altLang="en-US" sz="1600" dirty="0">
                  <a:solidFill>
                    <a:srgbClr val="FF0000"/>
                  </a:solidFill>
                  <a:latin typeface="Arial" panose="020B0604020202020204" pitchFamily="34" charset="0"/>
                </a:rPr>
                <a:t>(NumberFormatException.java:48)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solidFill>
                    <a:srgbClr val="FF0000"/>
                  </a:solidFill>
                  <a:latin typeface="Arial" panose="020B0604020202020204" pitchFamily="34" charset="0"/>
                </a:rPr>
                <a:t>        at </a:t>
              </a:r>
              <a:r>
                <a:rPr lang="en-US" altLang="en-US" sz="1600" dirty="0" err="1">
                  <a:solidFill>
                    <a:srgbClr val="FF0000"/>
                  </a:solidFill>
                  <a:latin typeface="Arial" panose="020B0604020202020204" pitchFamily="34" charset="0"/>
                </a:rPr>
                <a:t>java.lang.Integer.parseInt</a:t>
              </a:r>
              <a:r>
                <a:rPr lang="en-US" altLang="en-US" sz="1600" dirty="0">
                  <a:solidFill>
                    <a:srgbClr val="FF0000"/>
                  </a:solidFill>
                  <a:latin typeface="Arial" panose="020B0604020202020204" pitchFamily="34" charset="0"/>
                </a:rPr>
                <a:t>(Integer.java:426)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solidFill>
                    <a:srgbClr val="FF0000"/>
                  </a:solidFill>
                  <a:latin typeface="Arial" panose="020B0604020202020204" pitchFamily="34" charset="0"/>
                </a:rPr>
                <a:t>        at </a:t>
              </a:r>
              <a:r>
                <a:rPr lang="en-US" altLang="en-US" sz="1600" dirty="0" err="1">
                  <a:solidFill>
                    <a:srgbClr val="FF0000"/>
                  </a:solidFill>
                  <a:latin typeface="Arial" panose="020B0604020202020204" pitchFamily="34" charset="0"/>
                </a:rPr>
                <a:t>java.lang.Integer.parseInt</a:t>
              </a:r>
              <a:r>
                <a:rPr lang="en-US" altLang="en-US" sz="1600" dirty="0">
                  <a:solidFill>
                    <a:srgbClr val="FF0000"/>
                  </a:solidFill>
                  <a:latin typeface="Arial" panose="020B0604020202020204" pitchFamily="34" charset="0"/>
                </a:rPr>
                <a:t>(Integer.java:476)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solidFill>
                    <a:srgbClr val="FF0000"/>
                  </a:solidFill>
                  <a:latin typeface="Arial" panose="020B0604020202020204" pitchFamily="34" charset="0"/>
                </a:rPr>
                <a:t>        at </a:t>
              </a:r>
              <a:r>
                <a:rPr lang="en-US" altLang="en-US" sz="1600" dirty="0" err="1">
                  <a:solidFill>
                    <a:srgbClr val="FF0000"/>
                  </a:solidFill>
                  <a:latin typeface="Arial" panose="020B0604020202020204" pitchFamily="34" charset="0"/>
                </a:rPr>
                <a:t>Driver.main</a:t>
              </a:r>
              <a:r>
                <a:rPr lang="en-US" altLang="en-US" sz="1600" dirty="0">
                  <a:solidFill>
                    <a:srgbClr val="FF0000"/>
                  </a:solidFill>
                  <a:latin typeface="Arial" panose="020B0604020202020204" pitchFamily="34" charset="0"/>
                </a:rPr>
                <a:t>(Driver.java:39)</a:t>
              </a:r>
            </a:p>
          </p:txBody>
        </p:sp>
        <p:sp>
          <p:nvSpPr>
            <p:cNvPr id="51208" name="Line 12"/>
            <p:cNvSpPr>
              <a:spLocks noChangeShapeType="1"/>
            </p:cNvSpPr>
            <p:nvPr/>
          </p:nvSpPr>
          <p:spPr bwMode="auto">
            <a:xfrm>
              <a:off x="2559050" y="3550091"/>
              <a:ext cx="215900" cy="98345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278195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Avoid Squelching Your Exceptions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s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num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         // Do nothing here but set up the try-catch block to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// bypass the “annoying” compiler error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5893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Avoid Squelching Your Exceptions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num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// Do nothing here but set up the try-catch block to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// bypass the “annoying” compiler error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41300" y="1117600"/>
            <a:ext cx="7899400" cy="5473700"/>
            <a:chOff x="152" y="704"/>
            <a:chExt cx="4976" cy="3448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152" y="744"/>
              <a:ext cx="4976" cy="3344"/>
            </a:xfrm>
            <a:prstGeom prst="line">
              <a:avLst/>
            </a:prstGeom>
            <a:noFill/>
            <a:ln w="635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 flipV="1">
              <a:off x="184" y="704"/>
              <a:ext cx="4912" cy="3448"/>
            </a:xfrm>
            <a:prstGeom prst="line">
              <a:avLst/>
            </a:prstGeom>
            <a:noFill/>
            <a:ln w="635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648" y="1072"/>
              <a:ext cx="2000" cy="9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9600">
                  <a:solidFill>
                    <a:srgbClr val="CC3300"/>
                  </a:solidFill>
                  <a:latin typeface="Arial" panose="020B0604020202020204" pitchFamily="34" charset="0"/>
                </a:rPr>
                <a:t>NO!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73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Of The Folder Containing The Examples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 for the ‘Exceptions’ section can be found in the appropriate subfolder of the top level folder ‘exceptions’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7006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 Clause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95400"/>
            <a:ext cx="8178800" cy="1825625"/>
          </a:xfrm>
        </p:spPr>
        <p:txBody>
          <a:bodyPr/>
          <a:lstStyle/>
          <a:p>
            <a:r>
              <a:rPr lang="en-US" altLang="en-US" sz="2400" smtClean="0"/>
              <a:t>An additional part of Java’s exception handling model (</a:t>
            </a:r>
            <a:r>
              <a:rPr lang="en-US" altLang="en-US" sz="2400" smtClean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altLang="en-US" sz="2400" smtClean="0"/>
              <a:t>-</a:t>
            </a:r>
            <a:r>
              <a:rPr lang="en-US" altLang="en-US" sz="2400" smtClean="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  <a:r>
              <a:rPr lang="en-US" altLang="en-US" sz="2400" smtClean="0"/>
              <a:t>-</a:t>
            </a:r>
            <a:r>
              <a:rPr lang="en-US" altLang="en-US" sz="2400" i="1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2400" smtClean="0"/>
              <a:t>).</a:t>
            </a:r>
          </a:p>
          <a:p>
            <a:r>
              <a:rPr lang="en-US" altLang="en-US" sz="2400" smtClean="0"/>
              <a:t>Used to enclose statements that must always be executed whether or not an exception occurs.</a:t>
            </a:r>
          </a:p>
        </p:txBody>
      </p:sp>
    </p:spTree>
    <p:extLst>
      <p:ext uri="{BB962C8B-B14F-4D97-AF65-F5344CB8AC3E}">
        <p14:creationId xmlns:p14="http://schemas.microsoft.com/office/powerpoint/2010/main" val="369716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 Clause: </a:t>
            </a:r>
            <a:r>
              <a:rPr lang="en-US" altLang="en-US" sz="3200" smtClean="0">
                <a:solidFill>
                  <a:srgbClr val="FF0000"/>
                </a:solidFill>
              </a:rPr>
              <a:t>Exception Thrown</a:t>
            </a: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755650" y="1700213"/>
            <a:ext cx="2139950" cy="1800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    f.method();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755650" y="3716338"/>
            <a:ext cx="2139950" cy="1368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755650" y="5300663"/>
            <a:ext cx="2139950" cy="1368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5257800" y="1247775"/>
            <a:ext cx="3741738" cy="1817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err="1" smtClean="0">
                <a:latin typeface="Consolas" panose="020B0609020204030204" pitchFamily="49" charset="0"/>
              </a:rPr>
              <a:t>f.method</a:t>
            </a:r>
            <a:r>
              <a:rPr lang="en-US" altLang="en-US" sz="1600" dirty="0" smtClean="0">
                <a:latin typeface="Consolas" panose="020B0609020204030204" pitchFamily="49" charset="0"/>
              </a:rPr>
              <a:t>()</a:t>
            </a:r>
            <a:endParaRPr lang="en-US" altLang="en-US" sz="16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4773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 Clause: </a:t>
            </a:r>
            <a:r>
              <a:rPr lang="en-US" altLang="en-US" sz="3200" smtClean="0">
                <a:solidFill>
                  <a:srgbClr val="FF0000"/>
                </a:solidFill>
              </a:rPr>
              <a:t>Exception Thrown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755650" y="1700213"/>
            <a:ext cx="2139950" cy="1800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    f.method();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755650" y="3716338"/>
            <a:ext cx="2139950" cy="1368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755650" y="5300663"/>
            <a:ext cx="2139950" cy="1368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5257800" y="1247775"/>
            <a:ext cx="3741738" cy="1817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err="1" smtClean="0">
                <a:latin typeface="Consolas" panose="020B0609020204030204" pitchFamily="49" charset="0"/>
              </a:rPr>
              <a:t>f.method</a:t>
            </a:r>
            <a:r>
              <a:rPr lang="en-US" altLang="en-US" sz="1600" dirty="0" smtClean="0">
                <a:latin typeface="Consolas" panose="020B0609020204030204" pitchFamily="49" charset="0"/>
              </a:rPr>
              <a:t>()</a:t>
            </a:r>
            <a:endParaRPr lang="en-US" altLang="en-US" sz="16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268538" y="1628775"/>
            <a:ext cx="3294062" cy="1152525"/>
            <a:chOff x="2268538" y="1628775"/>
            <a:chExt cx="3294063" cy="1152525"/>
          </a:xfrm>
        </p:grpSpPr>
        <p:sp>
          <p:nvSpPr>
            <p:cNvPr id="58383" name="Text Box 10"/>
            <p:cNvSpPr txBox="1">
              <a:spLocks noChangeArrowheads="1"/>
            </p:cNvSpPr>
            <p:nvPr/>
          </p:nvSpPr>
          <p:spPr bwMode="auto">
            <a:xfrm rot="-704482">
              <a:off x="2268538" y="1628775"/>
              <a:ext cx="3168650" cy="825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1) Attempt to execute the method in the try block that may throw an exception</a:t>
              </a:r>
            </a:p>
          </p:txBody>
        </p:sp>
        <p:sp>
          <p:nvSpPr>
            <p:cNvPr id="58384" name="Line 11"/>
            <p:cNvSpPr>
              <a:spLocks noChangeShapeType="1"/>
            </p:cNvSpPr>
            <p:nvPr/>
          </p:nvSpPr>
          <p:spPr bwMode="auto">
            <a:xfrm flipV="1">
              <a:off x="2268539" y="2156617"/>
              <a:ext cx="3294062" cy="62468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5530850" y="1989138"/>
            <a:ext cx="25209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2) Exception thrown here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171575" y="2468563"/>
            <a:ext cx="4786313" cy="2179637"/>
            <a:chOff x="990600" y="2468958"/>
            <a:chExt cx="4786312" cy="2179242"/>
          </a:xfrm>
        </p:grpSpPr>
        <p:sp>
          <p:nvSpPr>
            <p:cNvPr id="58381" name="Text Box 15"/>
            <p:cNvSpPr txBox="1">
              <a:spLocks noChangeArrowheads="1"/>
            </p:cNvSpPr>
            <p:nvPr/>
          </p:nvSpPr>
          <p:spPr bwMode="auto">
            <a:xfrm rot="-1478145">
              <a:off x="2520739" y="3462022"/>
              <a:ext cx="2087562" cy="850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3) Exception is caught here </a:t>
              </a:r>
            </a:p>
            <a:p>
              <a:pPr eaLnBrk="1" hangingPunct="1">
                <a:lnSpc>
                  <a:spcPct val="70000"/>
                </a:lnSpc>
                <a:spcBef>
                  <a:spcPct val="4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   </a:t>
              </a:r>
            </a:p>
          </p:txBody>
        </p:sp>
        <p:sp>
          <p:nvSpPr>
            <p:cNvPr id="58382" name="Line 16"/>
            <p:cNvSpPr>
              <a:spLocks noChangeShapeType="1"/>
            </p:cNvSpPr>
            <p:nvPr/>
          </p:nvSpPr>
          <p:spPr bwMode="auto">
            <a:xfrm flipH="1">
              <a:off x="990600" y="2468958"/>
              <a:ext cx="4786312" cy="217924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16" name="Group 19"/>
          <p:cNvGrpSpPr>
            <a:grpSpLocks/>
          </p:cNvGrpSpPr>
          <p:nvPr/>
        </p:nvGrpSpPr>
        <p:grpSpPr bwMode="auto">
          <a:xfrm>
            <a:off x="2051050" y="4708525"/>
            <a:ext cx="3889375" cy="1639888"/>
            <a:chOff x="1292" y="3113"/>
            <a:chExt cx="2450" cy="883"/>
          </a:xfrm>
        </p:grpSpPr>
        <p:sp>
          <p:nvSpPr>
            <p:cNvPr id="58379" name="Freeform 7"/>
            <p:cNvSpPr>
              <a:spLocks/>
            </p:cNvSpPr>
            <p:nvPr/>
          </p:nvSpPr>
          <p:spPr bwMode="auto">
            <a:xfrm>
              <a:off x="1292" y="3113"/>
              <a:ext cx="828" cy="863"/>
            </a:xfrm>
            <a:custGeom>
              <a:avLst/>
              <a:gdLst>
                <a:gd name="T0" fmla="*/ 13 w 827"/>
                <a:gd name="T1" fmla="*/ 0 h 978"/>
                <a:gd name="T2" fmla="*/ 832 w 827"/>
                <a:gd name="T3" fmla="*/ 4 h 978"/>
                <a:gd name="T4" fmla="*/ 823 w 827"/>
                <a:gd name="T5" fmla="*/ 523 h 978"/>
                <a:gd name="T6" fmla="*/ 0 w 827"/>
                <a:gd name="T7" fmla="*/ 523 h 9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27"/>
                <a:gd name="T13" fmla="*/ 0 h 978"/>
                <a:gd name="T14" fmla="*/ 827 w 827"/>
                <a:gd name="T15" fmla="*/ 978 h 9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27" h="978">
                  <a:moveTo>
                    <a:pt x="13" y="0"/>
                  </a:moveTo>
                  <a:lnTo>
                    <a:pt x="827" y="9"/>
                  </a:lnTo>
                  <a:lnTo>
                    <a:pt x="818" y="978"/>
                  </a:lnTo>
                  <a:lnTo>
                    <a:pt x="0" y="978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8380" name="Text Box 8"/>
            <p:cNvSpPr txBox="1">
              <a:spLocks noChangeArrowheads="1"/>
            </p:cNvSpPr>
            <p:nvPr/>
          </p:nvSpPr>
          <p:spPr bwMode="auto">
            <a:xfrm>
              <a:off x="2109" y="3268"/>
              <a:ext cx="1633" cy="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4) A the end of the catch block control transfers to the finally clause </a:t>
              </a:r>
            </a:p>
            <a:p>
              <a:pPr eaLnBrk="1" hangingPunct="1">
                <a:lnSpc>
                  <a:spcPct val="70000"/>
                </a:lnSpc>
                <a:spcBef>
                  <a:spcPct val="4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954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 Clause: </a:t>
            </a:r>
            <a:r>
              <a:rPr lang="en-US" altLang="en-US" sz="3200" smtClean="0">
                <a:solidFill>
                  <a:srgbClr val="666633"/>
                </a:solidFill>
              </a:rPr>
              <a:t>No Exception Thrown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755650" y="1700213"/>
            <a:ext cx="2139950" cy="1800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    f.method();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755650" y="3716338"/>
            <a:ext cx="2139950" cy="1368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755650" y="5300663"/>
            <a:ext cx="2139950" cy="1368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5257800" y="1247775"/>
            <a:ext cx="3741738" cy="1817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err="1">
                <a:latin typeface="Consolas" panose="020B0609020204030204" pitchFamily="49" charset="0"/>
              </a:rPr>
              <a:t>f.method</a:t>
            </a:r>
            <a:r>
              <a:rPr lang="en-US" altLang="en-US" sz="1600" dirty="0">
                <a:latin typeface="Consolas" panose="020B0609020204030204" pitchFamily="49" charset="0"/>
              </a:rPr>
              <a:t>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667000" y="1816100"/>
            <a:ext cx="2971800" cy="1568450"/>
            <a:chOff x="2667001" y="1815496"/>
            <a:chExt cx="2971800" cy="1569660"/>
          </a:xfrm>
        </p:grpSpPr>
        <p:sp>
          <p:nvSpPr>
            <p:cNvPr id="59404" name="Text Box 7"/>
            <p:cNvSpPr txBox="1">
              <a:spLocks noChangeArrowheads="1"/>
            </p:cNvSpPr>
            <p:nvPr/>
          </p:nvSpPr>
          <p:spPr bwMode="auto">
            <a:xfrm rot="-704482">
              <a:off x="3001731" y="1815496"/>
              <a:ext cx="2153805" cy="156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666633"/>
                  </a:solidFill>
                  <a:latin typeface="Arial" panose="020B0604020202020204" pitchFamily="34" charset="0"/>
                </a:rPr>
                <a:t>1) Attempt to execute the method in the try block that may throw an exception</a:t>
              </a:r>
            </a:p>
          </p:txBody>
        </p:sp>
        <p:sp>
          <p:nvSpPr>
            <p:cNvPr id="59405" name="Line 8"/>
            <p:cNvSpPr>
              <a:spLocks noChangeShapeType="1"/>
            </p:cNvSpPr>
            <p:nvPr/>
          </p:nvSpPr>
          <p:spPr bwMode="auto">
            <a:xfrm flipV="1">
              <a:off x="2667001" y="2375608"/>
              <a:ext cx="2971800" cy="432594"/>
            </a:xfrm>
            <a:prstGeom prst="line">
              <a:avLst/>
            </a:prstGeom>
            <a:noFill/>
            <a:ln w="25400">
              <a:solidFill>
                <a:srgbClr val="6666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600200" y="2636838"/>
            <a:ext cx="4114800" cy="2849562"/>
            <a:chOff x="1600200" y="2636839"/>
            <a:chExt cx="4114800" cy="2849562"/>
          </a:xfrm>
        </p:grpSpPr>
        <p:sp>
          <p:nvSpPr>
            <p:cNvPr id="59402" name="Text Box 12"/>
            <p:cNvSpPr txBox="1">
              <a:spLocks noChangeArrowheads="1"/>
            </p:cNvSpPr>
            <p:nvPr/>
          </p:nvSpPr>
          <p:spPr bwMode="auto">
            <a:xfrm rot="-2067391">
              <a:off x="2424247" y="3893910"/>
              <a:ext cx="3267515" cy="1095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666633"/>
                  </a:solidFill>
                  <a:latin typeface="Arial" panose="020B0604020202020204" pitchFamily="34" charset="0"/>
                </a:rPr>
                <a:t>3) A the end of </a:t>
              </a:r>
              <a:r>
                <a:rPr lang="en-US" altLang="en-US" sz="1600">
                  <a:solidFill>
                    <a:srgbClr val="666633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f.method () </a:t>
              </a:r>
              <a:r>
                <a:rPr lang="en-US" altLang="en-US" sz="1600">
                  <a:solidFill>
                    <a:srgbClr val="666633"/>
                  </a:solidFill>
                  <a:latin typeface="Arial" panose="020B0604020202020204" pitchFamily="34" charset="0"/>
                </a:rPr>
                <a:t>control transfers to the finally clause </a:t>
              </a:r>
            </a:p>
            <a:p>
              <a:pPr eaLnBrk="1" hangingPunct="1">
                <a:lnSpc>
                  <a:spcPct val="70000"/>
                </a:lnSpc>
                <a:spcBef>
                  <a:spcPct val="40000"/>
                </a:spcBef>
                <a:buFontTx/>
                <a:buNone/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</a:rPr>
                <a:t>   </a:t>
              </a:r>
            </a:p>
          </p:txBody>
        </p:sp>
        <p:sp>
          <p:nvSpPr>
            <p:cNvPr id="59403" name="Line 13"/>
            <p:cNvSpPr>
              <a:spLocks noChangeShapeType="1"/>
            </p:cNvSpPr>
            <p:nvPr/>
          </p:nvSpPr>
          <p:spPr bwMode="auto">
            <a:xfrm flipH="1">
              <a:off x="1600200" y="2636839"/>
              <a:ext cx="4114800" cy="2849562"/>
            </a:xfrm>
            <a:prstGeom prst="line">
              <a:avLst/>
            </a:prstGeom>
            <a:noFill/>
            <a:ln w="25400">
              <a:solidFill>
                <a:srgbClr val="6666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5638800" y="2206625"/>
            <a:ext cx="2520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666633"/>
                </a:solidFill>
                <a:latin typeface="Arial" panose="020B0604020202020204" pitchFamily="34" charset="0"/>
              </a:rPr>
              <a:t>2) Code runs okay here</a:t>
            </a:r>
          </a:p>
        </p:txBody>
      </p:sp>
    </p:spTree>
    <p:extLst>
      <p:ext uri="{BB962C8B-B14F-4D97-AF65-F5344CB8AC3E}">
        <p14:creationId xmlns:p14="http://schemas.microsoft.com/office/powerpoint/2010/main" val="66139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altLang="en-US" sz="3200" smtClean="0"/>
              <a:t>-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  <a:r>
              <a:rPr lang="en-US" altLang="en-US" sz="3200" smtClean="0"/>
              <a:t>-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: An Example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2400" b="1" dirty="0" smtClean="0"/>
              <a:t>Name of the folder containing the full online example</a:t>
            </a:r>
            <a:r>
              <a:rPr lang="en-US" altLang="en-US" sz="2400" dirty="0" smtClean="0"/>
              <a:t>: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handlingExceptions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tryCatchFinallyExample</a:t>
            </a:r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</a:pPr>
            <a:endParaRPr lang="en-US" altLang="en-US" sz="180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en-US" altLang="en-US" sz="2000" dirty="0" smtClean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main(String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[] args)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TCFExample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eg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TCFExample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eg.method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4368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altLang="en-US" sz="3200" smtClean="0"/>
              <a:t>-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  <a:r>
              <a:rPr lang="en-US" altLang="en-US" sz="3200" smtClean="0"/>
              <a:t>-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: An Example (2)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TCFExample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public void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method()</a:t>
            </a: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BufferedReader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String s;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("Type in an integer: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BufferedReader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(new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InputStreamReader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(System.in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return;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}</a:t>
            </a:r>
          </a:p>
          <a:p>
            <a:pPr>
              <a:lnSpc>
                <a:spcPct val="80000"/>
              </a:lnSpc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51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altLang="en-US" sz="3200" smtClean="0"/>
              <a:t>-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  <a:r>
              <a:rPr lang="en-US" altLang="en-US" sz="3200" smtClean="0"/>
              <a:t>-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: An Example (3)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e.printStackTrace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return();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e.printStackTrace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return();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finally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("&lt;&lt;&lt;This code will always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execute&gt;&gt;&gt;");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return;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lnSpc>
                <a:spcPct val="80000"/>
              </a:lnSpc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26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The Exceptions</a:t>
            </a:r>
          </a:p>
        </p:txBody>
      </p:sp>
      <p:sp>
        <p:nvSpPr>
          <p:cNvPr id="359427" name="Rectangle 3"/>
          <p:cNvSpPr>
            <a:spLocks noChangeArrowheads="1"/>
          </p:cNvSpPr>
          <p:nvPr/>
        </p:nvSpPr>
        <p:spPr bwMode="auto">
          <a:xfrm>
            <a:off x="971550" y="4652963"/>
            <a:ext cx="1728788" cy="10080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main ()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35150" y="3068638"/>
            <a:ext cx="3673475" cy="1584325"/>
            <a:chOff x="1156" y="1933"/>
            <a:chExt cx="2314" cy="998"/>
          </a:xfrm>
        </p:grpSpPr>
        <p:sp>
          <p:nvSpPr>
            <p:cNvPr id="64524" name="Rectangle 5"/>
            <p:cNvSpPr>
              <a:spLocks noChangeArrowheads="1"/>
            </p:cNvSpPr>
            <p:nvPr/>
          </p:nvSpPr>
          <p:spPr bwMode="auto">
            <a:xfrm>
              <a:off x="2381" y="1933"/>
              <a:ext cx="1089" cy="6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nsolas" panose="020B0609020204030204" pitchFamily="49" charset="0"/>
                  <a:cs typeface="Consolas" panose="020B0609020204030204" pitchFamily="49" charset="0"/>
                </a:rPr>
                <a:t>method 1 ()</a:t>
              </a:r>
            </a:p>
          </p:txBody>
        </p:sp>
        <p:sp>
          <p:nvSpPr>
            <p:cNvPr id="64525" name="Line 6"/>
            <p:cNvSpPr>
              <a:spLocks noChangeShapeType="1"/>
            </p:cNvSpPr>
            <p:nvPr/>
          </p:nvSpPr>
          <p:spPr bwMode="auto">
            <a:xfrm flipV="1">
              <a:off x="1156" y="2115"/>
              <a:ext cx="1225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284663" y="1341438"/>
            <a:ext cx="3744912" cy="1727200"/>
            <a:chOff x="2699" y="845"/>
            <a:chExt cx="2359" cy="1088"/>
          </a:xfrm>
        </p:grpSpPr>
        <p:sp>
          <p:nvSpPr>
            <p:cNvPr id="64522" name="Rectangle 8"/>
            <p:cNvSpPr>
              <a:spLocks noChangeArrowheads="1"/>
            </p:cNvSpPr>
            <p:nvPr/>
          </p:nvSpPr>
          <p:spPr bwMode="auto">
            <a:xfrm>
              <a:off x="3969" y="845"/>
              <a:ext cx="1089" cy="6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nsolas" panose="020B0609020204030204" pitchFamily="49" charset="0"/>
                  <a:cs typeface="Consolas" panose="020B0609020204030204" pitchFamily="49" charset="0"/>
                </a:rPr>
                <a:t>method 2 ()</a:t>
              </a:r>
            </a:p>
          </p:txBody>
        </p:sp>
        <p:sp>
          <p:nvSpPr>
            <p:cNvPr id="64523" name="Line 9"/>
            <p:cNvSpPr>
              <a:spLocks noChangeShapeType="1"/>
            </p:cNvSpPr>
            <p:nvPr/>
          </p:nvSpPr>
          <p:spPr bwMode="auto">
            <a:xfrm flipV="1">
              <a:off x="2699" y="1071"/>
              <a:ext cx="1270" cy="8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59434" name="Text Box 10"/>
          <p:cNvSpPr txBox="1">
            <a:spLocks noChangeArrowheads="1"/>
          </p:cNvSpPr>
          <p:nvPr/>
        </p:nvSpPr>
        <p:spPr bwMode="auto">
          <a:xfrm>
            <a:off x="6373813" y="1701800"/>
            <a:ext cx="1295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Exception thrown!</a:t>
            </a: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356100" y="2276475"/>
            <a:ext cx="2303463" cy="1633538"/>
            <a:chOff x="2744" y="1434"/>
            <a:chExt cx="1451" cy="1029"/>
          </a:xfrm>
        </p:grpSpPr>
        <p:sp>
          <p:nvSpPr>
            <p:cNvPr id="64520" name="Line 12"/>
            <p:cNvSpPr>
              <a:spLocks noChangeShapeType="1"/>
            </p:cNvSpPr>
            <p:nvPr/>
          </p:nvSpPr>
          <p:spPr bwMode="auto">
            <a:xfrm flipH="1">
              <a:off x="3107" y="1434"/>
              <a:ext cx="1088" cy="8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4521" name="Text Box 13"/>
            <p:cNvSpPr txBox="1">
              <a:spLocks noChangeArrowheads="1"/>
            </p:cNvSpPr>
            <p:nvPr/>
          </p:nvSpPr>
          <p:spPr bwMode="auto">
            <a:xfrm>
              <a:off x="2744" y="2251"/>
              <a:ext cx="4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???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968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7" grpId="0" animBg="1"/>
      <p:bldP spid="35943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</a:t>
            </a:r>
            <a:br>
              <a:rPr lang="en-US" altLang="en-US" sz="3200" smtClean="0"/>
            </a:br>
            <a:r>
              <a:rPr lang="en-US" altLang="en-US" sz="3200" smtClean="0"/>
              <a:t>The Exceptions: An Example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b="1" dirty="0"/>
              <a:t>Name of the folder containing the complete example</a:t>
            </a:r>
            <a:r>
              <a:rPr lang="en-US" altLang="en-US" dirty="0" smtClean="0"/>
              <a:t>:</a:t>
            </a:r>
            <a:r>
              <a:rPr lang="en-US" altLang="en-US" sz="2400" dirty="0" smtClean="0"/>
              <a:t>:</a:t>
            </a:r>
          </a:p>
          <a:p>
            <a:pPr marL="0" indent="0">
              <a:buFontTx/>
              <a:buNone/>
            </a:pPr>
            <a:r>
              <a:rPr lang="en-US" alt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handlingExceptions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delegatingExceptions</a:t>
            </a:r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/>
            <a:endParaRPr lang="en-US" altLang="en-US" sz="1800" dirty="0" smtClean="0">
              <a:latin typeface="Arial" panose="020B0604020202020204" pitchFamily="34" charset="0"/>
            </a:endParaRPr>
          </a:p>
          <a:p>
            <a:pPr marL="0" indent="0">
              <a:buFontTx/>
              <a:buNone/>
            </a:pPr>
            <a:r>
              <a:rPr lang="en-US" altLang="en-US" sz="1800" dirty="0" smtClean="0"/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281537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</a:t>
            </a:r>
            <a:br>
              <a:rPr lang="en-US" altLang="en-US" sz="3200" smtClean="0"/>
            </a:br>
            <a:r>
              <a:rPr lang="en-US" altLang="en-US" sz="3200" smtClean="0"/>
              <a:t>The Exceptions: An Example (2)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tabLst>
                <a:tab pos="476250" algn="l"/>
              </a:tabLst>
            </a:pPr>
            <a:r>
              <a:rPr lang="en-US" altLang="en-US" sz="2400" smtClean="0"/>
              <a:t>Tracing the method calls when </a:t>
            </a:r>
            <a:r>
              <a:rPr lang="en-US" altLang="en-US" sz="2400" i="1" smtClean="0"/>
              <a:t>no exception </a:t>
            </a:r>
            <a:r>
              <a:rPr lang="en-US" altLang="en-US" i="1" smtClean="0"/>
              <a:t>occurs</a:t>
            </a:r>
            <a:r>
              <a:rPr lang="en-US" altLang="en-US" smtClean="0"/>
              <a:t>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4213" y="2565400"/>
            <a:ext cx="1655762" cy="4103688"/>
            <a:chOff x="431" y="1616"/>
            <a:chExt cx="1043" cy="2585"/>
          </a:xfrm>
        </p:grpSpPr>
        <p:sp>
          <p:nvSpPr>
            <p:cNvPr id="67607" name="Text Box 5"/>
            <p:cNvSpPr txBox="1">
              <a:spLocks noChangeArrowheads="1"/>
            </p:cNvSpPr>
            <p:nvPr/>
          </p:nvSpPr>
          <p:spPr bwMode="auto">
            <a:xfrm>
              <a:off x="431" y="1616"/>
              <a:ext cx="104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Driver.main()</a:t>
              </a:r>
            </a:p>
          </p:txBody>
        </p:sp>
        <p:sp>
          <p:nvSpPr>
            <p:cNvPr id="67608" name="Rectangle 6"/>
            <p:cNvSpPr>
              <a:spLocks noChangeArrowheads="1"/>
            </p:cNvSpPr>
            <p:nvPr/>
          </p:nvSpPr>
          <p:spPr bwMode="auto">
            <a:xfrm>
              <a:off x="839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476375" y="2276475"/>
            <a:ext cx="3024188" cy="4392613"/>
            <a:chOff x="930" y="1434"/>
            <a:chExt cx="1905" cy="2767"/>
          </a:xfrm>
        </p:grpSpPr>
        <p:sp>
          <p:nvSpPr>
            <p:cNvPr id="67604" name="Text Box 8"/>
            <p:cNvSpPr txBox="1">
              <a:spLocks noChangeArrowheads="1"/>
            </p:cNvSpPr>
            <p:nvPr/>
          </p:nvSpPr>
          <p:spPr bwMode="auto">
            <a:xfrm>
              <a:off x="1701" y="1434"/>
              <a:ext cx="1134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dirty="0">
                  <a:latin typeface="Arial" panose="020B0604020202020204" pitchFamily="34" charset="0"/>
                </a:rPr>
                <a:t>TCFExample</a:t>
              </a:r>
              <a:r>
                <a:rPr lang="en-US" altLang="en-US" sz="1800" dirty="0" smtClean="0">
                  <a:latin typeface="Arial" panose="020B0604020202020204" pitchFamily="34" charset="0"/>
                </a:rPr>
                <a:t>.</a:t>
              </a:r>
            </a:p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dirty="0" smtClean="0">
                  <a:latin typeface="Arial" panose="020B0604020202020204" pitchFamily="34" charset="0"/>
                </a:rPr>
                <a:t>method</a:t>
              </a:r>
              <a:r>
                <a:rPr lang="en-US" altLang="en-US" sz="1800" dirty="0">
                  <a:latin typeface="Arial" panose="020B0604020202020204" pitchFamily="34" charset="0"/>
                </a:rPr>
                <a:t>()</a:t>
              </a:r>
            </a:p>
          </p:txBody>
        </p:sp>
        <p:sp>
          <p:nvSpPr>
            <p:cNvPr id="67605" name="Rectangle 9"/>
            <p:cNvSpPr>
              <a:spLocks noChangeArrowheads="1"/>
            </p:cNvSpPr>
            <p:nvPr/>
          </p:nvSpPr>
          <p:spPr bwMode="auto">
            <a:xfrm>
              <a:off x="2018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67606" name="Line 10"/>
            <p:cNvSpPr>
              <a:spLocks noChangeShapeType="1"/>
            </p:cNvSpPr>
            <p:nvPr/>
          </p:nvSpPr>
          <p:spPr bwMode="auto">
            <a:xfrm>
              <a:off x="930" y="2341"/>
              <a:ext cx="10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362325" y="2349500"/>
            <a:ext cx="4808538" cy="4319588"/>
            <a:chOff x="2118" y="1480"/>
            <a:chExt cx="3029" cy="2721"/>
          </a:xfrm>
        </p:grpSpPr>
        <p:sp>
          <p:nvSpPr>
            <p:cNvPr id="67601" name="Text Box 12"/>
            <p:cNvSpPr txBox="1">
              <a:spLocks noChangeArrowheads="1"/>
            </p:cNvSpPr>
            <p:nvPr/>
          </p:nvSpPr>
          <p:spPr bwMode="auto">
            <a:xfrm>
              <a:off x="4286" y="1480"/>
              <a:ext cx="861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Integer. parseInt()</a:t>
              </a:r>
            </a:p>
          </p:txBody>
        </p:sp>
        <p:sp>
          <p:nvSpPr>
            <p:cNvPr id="67602" name="Rectangle 13"/>
            <p:cNvSpPr>
              <a:spLocks noChangeArrowheads="1"/>
            </p:cNvSpPr>
            <p:nvPr/>
          </p:nvSpPr>
          <p:spPr bwMode="auto">
            <a:xfrm>
              <a:off x="4558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67603" name="Line 14"/>
            <p:cNvSpPr>
              <a:spLocks noChangeShapeType="1"/>
            </p:cNvSpPr>
            <p:nvPr/>
          </p:nvSpPr>
          <p:spPr bwMode="auto">
            <a:xfrm>
              <a:off x="2118" y="2902"/>
              <a:ext cx="2424" cy="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3348038" y="2276475"/>
            <a:ext cx="3168650" cy="4392613"/>
            <a:chOff x="2109" y="1434"/>
            <a:chExt cx="1996" cy="2767"/>
          </a:xfrm>
        </p:grpSpPr>
        <p:sp>
          <p:nvSpPr>
            <p:cNvPr id="67597" name="Text Box 16"/>
            <p:cNvSpPr txBox="1">
              <a:spLocks noChangeArrowheads="1"/>
            </p:cNvSpPr>
            <p:nvPr/>
          </p:nvSpPr>
          <p:spPr bwMode="auto">
            <a:xfrm>
              <a:off x="2880" y="1434"/>
              <a:ext cx="1225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dirty="0">
                  <a:latin typeface="Arial" panose="020B0604020202020204" pitchFamily="34" charset="0"/>
                </a:rPr>
                <a:t>BufferedReader</a:t>
              </a:r>
              <a:r>
                <a:rPr lang="en-US" altLang="en-US" sz="1800" dirty="0" smtClean="0">
                  <a:latin typeface="Arial" panose="020B0604020202020204" pitchFamily="34" charset="0"/>
                </a:rPr>
                <a:t>.</a:t>
              </a:r>
            </a:p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dirty="0" err="1" smtClean="0">
                  <a:latin typeface="Arial" panose="020B0604020202020204" pitchFamily="34" charset="0"/>
                </a:rPr>
                <a:t>readLine</a:t>
              </a:r>
              <a:r>
                <a:rPr lang="en-US" altLang="en-US" sz="1800" dirty="0">
                  <a:latin typeface="Arial" panose="020B0604020202020204" pitchFamily="34" charset="0"/>
                </a:rPr>
                <a:t>()</a:t>
              </a:r>
            </a:p>
          </p:txBody>
        </p:sp>
        <p:sp>
          <p:nvSpPr>
            <p:cNvPr id="67598" name="Rectangle 17"/>
            <p:cNvSpPr>
              <a:spLocks noChangeArrowheads="1"/>
            </p:cNvSpPr>
            <p:nvPr/>
          </p:nvSpPr>
          <p:spPr bwMode="auto">
            <a:xfrm>
              <a:off x="3243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67599" name="Line 18"/>
            <p:cNvSpPr>
              <a:spLocks noChangeShapeType="1"/>
            </p:cNvSpPr>
            <p:nvPr/>
          </p:nvSpPr>
          <p:spPr bwMode="auto">
            <a:xfrm>
              <a:off x="2109" y="2568"/>
              <a:ext cx="11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67600" name="Text Box 19"/>
            <p:cNvSpPr txBox="1">
              <a:spLocks noChangeArrowheads="1"/>
            </p:cNvSpPr>
            <p:nvPr/>
          </p:nvSpPr>
          <p:spPr bwMode="auto">
            <a:xfrm>
              <a:off x="2154" y="2387"/>
              <a:ext cx="9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User enters 10</a:t>
              </a:r>
            </a:p>
          </p:txBody>
        </p:sp>
      </p:grpSp>
      <p:sp>
        <p:nvSpPr>
          <p:cNvPr id="362516" name="Text Box 20"/>
          <p:cNvSpPr txBox="1">
            <a:spLocks noChangeArrowheads="1"/>
          </p:cNvSpPr>
          <p:nvPr/>
        </p:nvSpPr>
        <p:spPr bwMode="auto">
          <a:xfrm>
            <a:off x="7380288" y="4322763"/>
            <a:ext cx="122396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Yes indeed  it is an integer!</a:t>
            </a:r>
          </a:p>
        </p:txBody>
      </p:sp>
      <p:sp>
        <p:nvSpPr>
          <p:cNvPr id="362517" name="Line 21"/>
          <p:cNvSpPr>
            <a:spLocks noChangeShapeType="1"/>
          </p:cNvSpPr>
          <p:nvPr/>
        </p:nvSpPr>
        <p:spPr bwMode="auto">
          <a:xfrm flipH="1">
            <a:off x="3324225" y="4924425"/>
            <a:ext cx="3873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362518" name="Line 22"/>
          <p:cNvSpPr>
            <a:spLocks noChangeShapeType="1"/>
          </p:cNvSpPr>
          <p:nvPr/>
        </p:nvSpPr>
        <p:spPr bwMode="auto">
          <a:xfrm flipH="1">
            <a:off x="3335338" y="4340225"/>
            <a:ext cx="1800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362519" name="Line 23"/>
          <p:cNvSpPr>
            <a:spLocks noChangeShapeType="1"/>
          </p:cNvSpPr>
          <p:nvPr/>
        </p:nvSpPr>
        <p:spPr bwMode="auto">
          <a:xfrm flipH="1">
            <a:off x="1476375" y="5157788"/>
            <a:ext cx="172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362520" name="Text Box 24"/>
          <p:cNvSpPr txBox="1">
            <a:spLocks noChangeArrowheads="1"/>
          </p:cNvSpPr>
          <p:nvPr/>
        </p:nvSpPr>
        <p:spPr bwMode="auto">
          <a:xfrm>
            <a:off x="250825" y="5013325"/>
            <a:ext cx="1079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Break out of loop</a:t>
            </a:r>
          </a:p>
        </p:txBody>
      </p:sp>
    </p:spTree>
    <p:extLst>
      <p:ext uri="{BB962C8B-B14F-4D97-AF65-F5344CB8AC3E}">
        <p14:creationId xmlns:p14="http://schemas.microsoft.com/office/powerpoint/2010/main" val="139305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516" grpId="0"/>
      <p:bldP spid="362517" grpId="0" animBg="1"/>
      <p:bldP spid="362518" grpId="0" animBg="1"/>
      <p:bldP spid="362519" grpId="0" animBg="1"/>
      <p:bldP spid="3625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Inventory</a:t>
            </a:r>
            <a:r>
              <a:rPr lang="en-US" altLang="en-US" sz="3200" smtClean="0"/>
              <a:t>: An Earlier Example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Inventory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public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final int MIN =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public final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MAX = 100;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public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final int CRITICAL = 10;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public </a:t>
            </a: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add(int amount)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int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temp;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temp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stockLevel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+ amount;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if (temp &gt; MAX)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("Adding " + amount + " item will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cause stock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System.out.println("to become greater than " + MAX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+"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units (overstock)");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</a:t>
            </a: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return(false);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0838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</a:t>
            </a:r>
            <a:br>
              <a:rPr lang="en-US" altLang="en-US" sz="3200" smtClean="0"/>
            </a:br>
            <a:r>
              <a:rPr lang="en-US" altLang="en-US" sz="3200" smtClean="0"/>
              <a:t>The Exceptions: An Example (3)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tabLst>
                <a:tab pos="476250" algn="l"/>
              </a:tabLst>
            </a:pPr>
            <a:r>
              <a:rPr lang="en-US" altLang="en-US" sz="2400" smtClean="0"/>
              <a:t>Tracing the method calls when an </a:t>
            </a:r>
            <a:r>
              <a:rPr lang="en-US" altLang="en-US" sz="2400" i="1" smtClean="0"/>
              <a:t>exception does occur</a:t>
            </a:r>
            <a:r>
              <a:rPr lang="en-US" altLang="en-US" sz="2400" smtClean="0"/>
              <a:t>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4213" y="2565400"/>
            <a:ext cx="1655762" cy="4103688"/>
            <a:chOff x="431" y="1616"/>
            <a:chExt cx="1043" cy="2585"/>
          </a:xfrm>
        </p:grpSpPr>
        <p:sp>
          <p:nvSpPr>
            <p:cNvPr id="68630" name="Text Box 5"/>
            <p:cNvSpPr txBox="1">
              <a:spLocks noChangeArrowheads="1"/>
            </p:cNvSpPr>
            <p:nvPr/>
          </p:nvSpPr>
          <p:spPr bwMode="auto">
            <a:xfrm>
              <a:off x="431" y="1616"/>
              <a:ext cx="104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Driver.main()</a:t>
              </a:r>
            </a:p>
          </p:txBody>
        </p:sp>
        <p:sp>
          <p:nvSpPr>
            <p:cNvPr id="68631" name="Rectangle 6"/>
            <p:cNvSpPr>
              <a:spLocks noChangeArrowheads="1"/>
            </p:cNvSpPr>
            <p:nvPr/>
          </p:nvSpPr>
          <p:spPr bwMode="auto">
            <a:xfrm>
              <a:off x="839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476375" y="2276475"/>
            <a:ext cx="3024188" cy="4392613"/>
            <a:chOff x="930" y="1434"/>
            <a:chExt cx="1905" cy="2767"/>
          </a:xfrm>
        </p:grpSpPr>
        <p:sp>
          <p:nvSpPr>
            <p:cNvPr id="68627" name="Text Box 8"/>
            <p:cNvSpPr txBox="1">
              <a:spLocks noChangeArrowheads="1"/>
            </p:cNvSpPr>
            <p:nvPr/>
          </p:nvSpPr>
          <p:spPr bwMode="auto">
            <a:xfrm>
              <a:off x="1701" y="1434"/>
              <a:ext cx="1134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dirty="0">
                  <a:latin typeface="Arial" panose="020B0604020202020204" pitchFamily="34" charset="0"/>
                </a:rPr>
                <a:t>TCFExample</a:t>
              </a:r>
              <a:r>
                <a:rPr lang="en-US" altLang="en-US" sz="1800" dirty="0" smtClean="0">
                  <a:latin typeface="Arial" panose="020B0604020202020204" pitchFamily="34" charset="0"/>
                </a:rPr>
                <a:t>.</a:t>
              </a:r>
            </a:p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dirty="0" smtClean="0">
                  <a:latin typeface="Arial" panose="020B0604020202020204" pitchFamily="34" charset="0"/>
                </a:rPr>
                <a:t>method</a:t>
              </a:r>
              <a:r>
                <a:rPr lang="en-US" altLang="en-US" sz="1800" dirty="0">
                  <a:latin typeface="Arial" panose="020B0604020202020204" pitchFamily="34" charset="0"/>
                </a:rPr>
                <a:t>()</a:t>
              </a:r>
            </a:p>
          </p:txBody>
        </p:sp>
        <p:sp>
          <p:nvSpPr>
            <p:cNvPr id="68628" name="Rectangle 9"/>
            <p:cNvSpPr>
              <a:spLocks noChangeArrowheads="1"/>
            </p:cNvSpPr>
            <p:nvPr/>
          </p:nvSpPr>
          <p:spPr bwMode="auto">
            <a:xfrm>
              <a:off x="2018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68629" name="Line 10"/>
            <p:cNvSpPr>
              <a:spLocks noChangeShapeType="1"/>
            </p:cNvSpPr>
            <p:nvPr/>
          </p:nvSpPr>
          <p:spPr bwMode="auto">
            <a:xfrm>
              <a:off x="930" y="2341"/>
              <a:ext cx="10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3349625" y="2538413"/>
            <a:ext cx="4821238" cy="4319587"/>
            <a:chOff x="2110" y="1480"/>
            <a:chExt cx="3037" cy="2721"/>
          </a:xfrm>
        </p:grpSpPr>
        <p:sp>
          <p:nvSpPr>
            <p:cNvPr id="68624" name="Text Box 12"/>
            <p:cNvSpPr txBox="1">
              <a:spLocks noChangeArrowheads="1"/>
            </p:cNvSpPr>
            <p:nvPr/>
          </p:nvSpPr>
          <p:spPr bwMode="auto">
            <a:xfrm>
              <a:off x="4286" y="1480"/>
              <a:ext cx="861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Integer. parseInt()</a:t>
              </a:r>
            </a:p>
          </p:txBody>
        </p:sp>
        <p:sp>
          <p:nvSpPr>
            <p:cNvPr id="68625" name="Rectangle 13"/>
            <p:cNvSpPr>
              <a:spLocks noChangeArrowheads="1"/>
            </p:cNvSpPr>
            <p:nvPr/>
          </p:nvSpPr>
          <p:spPr bwMode="auto">
            <a:xfrm>
              <a:off x="4558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68626" name="Line 14"/>
            <p:cNvSpPr>
              <a:spLocks noChangeShapeType="1"/>
            </p:cNvSpPr>
            <p:nvPr/>
          </p:nvSpPr>
          <p:spPr bwMode="auto">
            <a:xfrm>
              <a:off x="2110" y="2750"/>
              <a:ext cx="244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3348038" y="2276475"/>
            <a:ext cx="3168650" cy="4392613"/>
            <a:chOff x="2109" y="1434"/>
            <a:chExt cx="1996" cy="2767"/>
          </a:xfrm>
        </p:grpSpPr>
        <p:sp>
          <p:nvSpPr>
            <p:cNvPr id="68620" name="Text Box 16"/>
            <p:cNvSpPr txBox="1">
              <a:spLocks noChangeArrowheads="1"/>
            </p:cNvSpPr>
            <p:nvPr/>
          </p:nvSpPr>
          <p:spPr bwMode="auto">
            <a:xfrm>
              <a:off x="2880" y="1434"/>
              <a:ext cx="1225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dirty="0">
                  <a:latin typeface="Arial" panose="020B0604020202020204" pitchFamily="34" charset="0"/>
                </a:rPr>
                <a:t>BufferedReader</a:t>
              </a:r>
              <a:r>
                <a:rPr lang="en-US" altLang="en-US" sz="1800" dirty="0" smtClean="0">
                  <a:latin typeface="Arial" panose="020B0604020202020204" pitchFamily="34" charset="0"/>
                </a:rPr>
                <a:t>.</a:t>
              </a:r>
            </a:p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dirty="0" err="1" smtClean="0">
                  <a:latin typeface="Arial" panose="020B0604020202020204" pitchFamily="34" charset="0"/>
                </a:rPr>
                <a:t>readLine</a:t>
              </a:r>
              <a:r>
                <a:rPr lang="en-US" altLang="en-US" sz="1800" dirty="0">
                  <a:latin typeface="Arial" panose="020B0604020202020204" pitchFamily="34" charset="0"/>
                </a:rPr>
                <a:t>()</a:t>
              </a:r>
            </a:p>
          </p:txBody>
        </p:sp>
        <p:sp>
          <p:nvSpPr>
            <p:cNvPr id="68621" name="Rectangle 17"/>
            <p:cNvSpPr>
              <a:spLocks noChangeArrowheads="1"/>
            </p:cNvSpPr>
            <p:nvPr/>
          </p:nvSpPr>
          <p:spPr bwMode="auto">
            <a:xfrm>
              <a:off x="3243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68622" name="Line 18"/>
            <p:cNvSpPr>
              <a:spLocks noChangeShapeType="1"/>
            </p:cNvSpPr>
            <p:nvPr/>
          </p:nvSpPr>
          <p:spPr bwMode="auto">
            <a:xfrm>
              <a:off x="2109" y="2568"/>
              <a:ext cx="11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68623" name="Text Box 19"/>
            <p:cNvSpPr txBox="1">
              <a:spLocks noChangeArrowheads="1"/>
            </p:cNvSpPr>
            <p:nvPr/>
          </p:nvSpPr>
          <p:spPr bwMode="auto">
            <a:xfrm>
              <a:off x="2154" y="2387"/>
              <a:ext cx="9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User enters 1.9</a:t>
              </a:r>
            </a:p>
          </p:txBody>
        </p:sp>
      </p:grpSp>
      <p:sp>
        <p:nvSpPr>
          <p:cNvPr id="363540" name="Text Box 20"/>
          <p:cNvSpPr txBox="1">
            <a:spLocks noChangeArrowheads="1"/>
          </p:cNvSpPr>
          <p:nvPr/>
        </p:nvSpPr>
        <p:spPr bwMode="auto">
          <a:xfrm>
            <a:off x="7354888" y="4424363"/>
            <a:ext cx="122396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This string is not an integer.</a:t>
            </a:r>
          </a:p>
        </p:txBody>
      </p:sp>
      <p:sp>
        <p:nvSpPr>
          <p:cNvPr id="363541" name="Line 21"/>
          <p:cNvSpPr>
            <a:spLocks noChangeShapeType="1"/>
          </p:cNvSpPr>
          <p:nvPr/>
        </p:nvSpPr>
        <p:spPr bwMode="auto">
          <a:xfrm flipH="1">
            <a:off x="1476375" y="5157788"/>
            <a:ext cx="57594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363542" name="Text Box 22"/>
          <p:cNvSpPr txBox="1">
            <a:spLocks noChangeArrowheads="1"/>
          </p:cNvSpPr>
          <p:nvPr/>
        </p:nvSpPr>
        <p:spPr bwMode="auto">
          <a:xfrm>
            <a:off x="250825" y="5013325"/>
            <a:ext cx="107950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Return to the top of loop and start the calls again</a:t>
            </a:r>
          </a:p>
        </p:txBody>
      </p:sp>
      <p:sp>
        <p:nvSpPr>
          <p:cNvPr id="363544" name="Line 24"/>
          <p:cNvSpPr>
            <a:spLocks noChangeShapeType="1"/>
          </p:cNvSpPr>
          <p:nvPr/>
        </p:nvSpPr>
        <p:spPr bwMode="auto">
          <a:xfrm flipH="1">
            <a:off x="3340100" y="4318000"/>
            <a:ext cx="1790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555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40" grpId="0"/>
      <p:bldP spid="363541" grpId="0" animBg="1"/>
      <p:bldP spid="363542" grpId="0"/>
      <p:bldP spid="36354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</a:t>
            </a:r>
            <a:br>
              <a:rPr lang="en-US" altLang="en-US" sz="3200" smtClean="0"/>
            </a:br>
            <a:r>
              <a:rPr lang="en-US" altLang="en-US" sz="3200" smtClean="0"/>
              <a:t>The Exceptions: An Example (4)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457200" indent="-457200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457200" indent="-457200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 (String [] args)</a:t>
            </a:r>
          </a:p>
          <a:p>
            <a:pPr marL="457200" indent="-457200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457200" indent="-457200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TCExample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eg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TCExample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indent="-457200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boolean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inputOkay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true;</a:t>
            </a:r>
          </a:p>
          <a:p>
            <a:pPr marL="457200" indent="-457200"/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66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The Exceptions: An Example (5)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do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try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eg.method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inputOkay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true;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e.printStackTrace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inputOkay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false;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System.out.println("Please enter a whole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    number.");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 while(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inputOkay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== false);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	</a:t>
            </a:r>
            <a:r>
              <a:rPr lang="en-US" altLang="en-US" sz="1800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End of main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	</a:t>
            </a:r>
            <a:r>
              <a:rPr lang="en-US" altLang="en-US" sz="1800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End of Driver class</a:t>
            </a:r>
          </a:p>
        </p:txBody>
      </p:sp>
    </p:spTree>
    <p:extLst>
      <p:ext uri="{BB962C8B-B14F-4D97-AF65-F5344CB8AC3E}">
        <p14:creationId xmlns:p14="http://schemas.microsoft.com/office/powerpoint/2010/main" val="99997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The Exceptions: An Example (6)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TCExample</a:t>
            </a: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public void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method()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throws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endParaRPr lang="en-US" altLang="en-US" sz="1800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BufferedReader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String s;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("Type in an integer: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BufferedReader(new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InputStreamReader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(System.in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lnSpc>
                <a:spcPct val="80000"/>
              </a:lnSpc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07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Driver.Main ()</a:t>
            </a:r>
            <a:r>
              <a:rPr lang="en-US" altLang="en-US" sz="3200" smtClean="0"/>
              <a:t> Method </a:t>
            </a:r>
            <a:br>
              <a:rPr lang="en-US" altLang="en-US" sz="3200" smtClean="0"/>
            </a:br>
            <a:r>
              <a:rPr lang="en-US" altLang="en-US" sz="3200" smtClean="0"/>
              <a:t>Can’t Handle The Exception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main(String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[] args)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throws </a:t>
            </a:r>
          </a:p>
          <a:p>
            <a:pPr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endParaRPr lang="en-US" altLang="en-US" sz="1800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TCExample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eg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TCExample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eg.method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en-US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72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After This Section You Should Now Know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The benefits of handling errors with an exception handler rather than employing a series of return values and conditional statements/branches.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How to handle exceptions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Being able to call a method that may throw an exception by using a </a:t>
            </a:r>
            <a:r>
              <a:rPr lang="en-US" altLang="en-US" sz="2000" smtClean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altLang="en-US" sz="2000" smtClean="0"/>
              <a:t>-</a:t>
            </a:r>
            <a:r>
              <a:rPr lang="en-US" altLang="en-US" sz="2000" smtClean="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  <a:r>
              <a:rPr lang="en-US" altLang="en-US" sz="2000" smtClean="0"/>
              <a:t> block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What to do if the caller cannot properly handle the exception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What is the finally clause, how does it work and when should it be used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The effect of the inheritance hierarchy when catching exceptions</a:t>
            </a:r>
          </a:p>
        </p:txBody>
      </p:sp>
    </p:spTree>
    <p:extLst>
      <p:ext uri="{BB962C8B-B14F-4D97-AF65-F5344CB8AC3E}">
        <p14:creationId xmlns:p14="http://schemas.microsoft.com/office/powerpoint/2010/main" val="151152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en-US" smtClean="0"/>
              <a:t>Simple File Input And Output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mtClean="0"/>
              <a:t>You will learn how to write to and read from text files in Java.</a:t>
            </a:r>
          </a:p>
        </p:txBody>
      </p:sp>
    </p:spTree>
    <p:extLst>
      <p:ext uri="{BB962C8B-B14F-4D97-AF65-F5344CB8AC3E}">
        <p14:creationId xmlns:p14="http://schemas.microsoft.com/office/powerpoint/2010/main" val="252237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Of The Folder Containing The Examples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 for the “File input and output” section can be found in the appropriate subfolder of the top level folder ‘</a:t>
            </a:r>
            <a:r>
              <a:rPr lang="en-US" dirty="0" err="1" smtClean="0"/>
              <a:t>FileIO</a:t>
            </a:r>
            <a:r>
              <a:rPr lang="en-US" dirty="0" smtClean="0"/>
              <a:t>’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1844145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Inheritance Hierarchy For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IOExceptions</a:t>
            </a:r>
          </a:p>
        </p:txBody>
      </p:sp>
      <p:grpSp>
        <p:nvGrpSpPr>
          <p:cNvPr id="91139" name="Group 3"/>
          <p:cNvGrpSpPr>
            <a:grpSpLocks/>
          </p:cNvGrpSpPr>
          <p:nvPr/>
        </p:nvGrpSpPr>
        <p:grpSpPr bwMode="auto">
          <a:xfrm>
            <a:off x="539750" y="1773238"/>
            <a:ext cx="4175125" cy="3744912"/>
            <a:chOff x="1565" y="1026"/>
            <a:chExt cx="2630" cy="2359"/>
          </a:xfrm>
        </p:grpSpPr>
        <p:sp>
          <p:nvSpPr>
            <p:cNvPr id="91144" name="Rectangle 4"/>
            <p:cNvSpPr>
              <a:spLocks noChangeArrowheads="1"/>
            </p:cNvSpPr>
            <p:nvPr/>
          </p:nvSpPr>
          <p:spPr bwMode="auto">
            <a:xfrm>
              <a:off x="2381" y="1026"/>
              <a:ext cx="862" cy="49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IOException</a:t>
              </a:r>
            </a:p>
          </p:txBody>
        </p:sp>
        <p:sp>
          <p:nvSpPr>
            <p:cNvPr id="91145" name="Rectangle 5"/>
            <p:cNvSpPr>
              <a:spLocks noChangeArrowheads="1"/>
            </p:cNvSpPr>
            <p:nvPr/>
          </p:nvSpPr>
          <p:spPr bwMode="auto">
            <a:xfrm>
              <a:off x="1565" y="2886"/>
              <a:ext cx="1089" cy="49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EOFException</a:t>
              </a:r>
            </a:p>
          </p:txBody>
        </p:sp>
        <p:sp>
          <p:nvSpPr>
            <p:cNvPr id="91146" name="Rectangle 6"/>
            <p:cNvSpPr>
              <a:spLocks noChangeArrowheads="1"/>
            </p:cNvSpPr>
            <p:nvPr/>
          </p:nvSpPr>
          <p:spPr bwMode="auto">
            <a:xfrm>
              <a:off x="2971" y="2886"/>
              <a:ext cx="1224" cy="49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FileNotFound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Exception</a:t>
              </a:r>
            </a:p>
          </p:txBody>
        </p:sp>
        <p:sp>
          <p:nvSpPr>
            <p:cNvPr id="91147" name="AutoShape 7"/>
            <p:cNvSpPr>
              <a:spLocks noChangeArrowheads="1"/>
            </p:cNvSpPr>
            <p:nvPr/>
          </p:nvSpPr>
          <p:spPr bwMode="auto">
            <a:xfrm>
              <a:off x="2699" y="1525"/>
              <a:ext cx="181" cy="226"/>
            </a:xfrm>
            <a:prstGeom prst="triangle">
              <a:avLst>
                <a:gd name="adj" fmla="val 50000"/>
              </a:avLst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cxnSp>
          <p:nvCxnSpPr>
            <p:cNvPr id="91148" name="AutoShape 8"/>
            <p:cNvCxnSpPr>
              <a:cxnSpLocks noChangeShapeType="1"/>
            </p:cNvCxnSpPr>
            <p:nvPr/>
          </p:nvCxnSpPr>
          <p:spPr bwMode="auto">
            <a:xfrm>
              <a:off x="2064" y="2432"/>
              <a:ext cx="0" cy="45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1149" name="Line 9"/>
            <p:cNvSpPr>
              <a:spLocks noChangeShapeType="1"/>
            </p:cNvSpPr>
            <p:nvPr/>
          </p:nvSpPr>
          <p:spPr bwMode="auto">
            <a:xfrm>
              <a:off x="2064" y="2432"/>
              <a:ext cx="14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91150" name="Line 10"/>
            <p:cNvSpPr>
              <a:spLocks noChangeShapeType="1"/>
            </p:cNvSpPr>
            <p:nvPr/>
          </p:nvSpPr>
          <p:spPr bwMode="auto">
            <a:xfrm>
              <a:off x="3515" y="2432"/>
              <a:ext cx="0" cy="4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91151" name="Line 11"/>
            <p:cNvSpPr>
              <a:spLocks noChangeShapeType="1"/>
            </p:cNvSpPr>
            <p:nvPr/>
          </p:nvSpPr>
          <p:spPr bwMode="auto">
            <a:xfrm>
              <a:off x="2789" y="1752"/>
              <a:ext cx="0" cy="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79388" y="3716338"/>
            <a:ext cx="8569325" cy="2089150"/>
            <a:chOff x="113" y="2341"/>
            <a:chExt cx="5398" cy="1316"/>
          </a:xfrm>
        </p:grpSpPr>
        <p:sp>
          <p:nvSpPr>
            <p:cNvPr id="91141" name="Oval 13"/>
            <p:cNvSpPr>
              <a:spLocks noChangeArrowheads="1"/>
            </p:cNvSpPr>
            <p:nvPr/>
          </p:nvSpPr>
          <p:spPr bwMode="auto">
            <a:xfrm>
              <a:off x="113" y="2704"/>
              <a:ext cx="3039" cy="953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91142" name="Text Box 14"/>
            <p:cNvSpPr txBox="1">
              <a:spLocks noChangeArrowheads="1"/>
            </p:cNvSpPr>
            <p:nvPr/>
          </p:nvSpPr>
          <p:spPr bwMode="auto">
            <a:xfrm>
              <a:off x="3969" y="2341"/>
              <a:ext cx="1542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chemeClr val="accent2"/>
                  </a:solidFill>
                  <a:latin typeface="Arial" panose="020B0604020202020204" pitchFamily="34" charset="0"/>
                </a:rPr>
                <a:t>These classes are more specific instances of class IOException</a:t>
              </a:r>
            </a:p>
          </p:txBody>
        </p:sp>
        <p:cxnSp>
          <p:nvCxnSpPr>
            <p:cNvPr id="91143" name="AutoShape 15"/>
            <p:cNvCxnSpPr>
              <a:cxnSpLocks noChangeShapeType="1"/>
              <a:stCxn id="91142" idx="1"/>
              <a:endCxn id="91141" idx="6"/>
            </p:cNvCxnSpPr>
            <p:nvPr/>
          </p:nvCxnSpPr>
          <p:spPr bwMode="auto">
            <a:xfrm flipH="1">
              <a:off x="3160" y="2601"/>
              <a:ext cx="809" cy="580"/>
            </a:xfrm>
            <a:prstGeom prst="straightConnector1">
              <a:avLst/>
            </a:prstGeom>
            <a:noFill/>
            <a:ln w="25400">
              <a:solidFill>
                <a:schemeClr val="accent2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14348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Inheritance And Catching Exceptions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If you are catching a sequence of exceptions then make sure that you catch the exceptions for the child classes before you catch the exceptions for the parent classes</a:t>
            </a:r>
          </a:p>
          <a:p>
            <a:r>
              <a:rPr lang="en-US" altLang="en-US" sz="2400" smtClean="0"/>
              <a:t>Deal with the more specific case before handling the more general case</a:t>
            </a:r>
          </a:p>
        </p:txBody>
      </p:sp>
    </p:spTree>
    <p:extLst>
      <p:ext uri="{BB962C8B-B14F-4D97-AF65-F5344CB8AC3E}">
        <p14:creationId xmlns:p14="http://schemas.microsoft.com/office/powerpoint/2010/main" val="357845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Inventory</a:t>
            </a:r>
            <a:r>
              <a:rPr lang="en-US" altLang="en-US" sz="3200" smtClean="0"/>
              <a:t>: An Earlier Example (2)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stockLevel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stockLevel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+ amount;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</a:t>
            </a: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return(true)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 </a:t>
            </a:r>
            <a:r>
              <a:rPr lang="en-US" altLang="en-US" sz="1800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End of method add()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...</a:t>
            </a:r>
          </a:p>
          <a:p>
            <a:endParaRPr lang="en-US" altLang="en-US" b="1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23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CA" sz="3200" dirty="0" smtClean="0"/>
              <a:t>Branches: Specific Before General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7200" y="1066800"/>
            <a:ext cx="4038600" cy="5059363"/>
          </a:xfrm>
        </p:spPr>
        <p:txBody>
          <a:bodyPr/>
          <a:lstStyle/>
          <a:p>
            <a:r>
              <a:rPr lang="en-CA" sz="2400" b="1" dirty="0" smtClean="0">
                <a:solidFill>
                  <a:srgbClr val="FF0000"/>
                </a:solidFill>
              </a:rPr>
              <a:t>Incorrect</a:t>
            </a:r>
          </a:p>
          <a:p>
            <a:pPr marL="342900" lvl="1" indent="0">
              <a:buNone/>
            </a:pP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(x &gt; 0)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body;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lse if (x &gt; 10)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body;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lse if (x &gt; 100)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body;</a:t>
            </a:r>
            <a:endParaRPr lang="en-CA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066800"/>
            <a:ext cx="4038600" cy="5059363"/>
          </a:xfrm>
        </p:spPr>
        <p:txBody>
          <a:bodyPr/>
          <a:lstStyle/>
          <a:p>
            <a:r>
              <a:rPr lang="en-CA" sz="2400" b="1" dirty="0">
                <a:solidFill>
                  <a:srgbClr val="666633"/>
                </a:solidFill>
              </a:rPr>
              <a:t>C</a:t>
            </a:r>
            <a:r>
              <a:rPr lang="en-CA" sz="2400" b="1" dirty="0" smtClean="0">
                <a:solidFill>
                  <a:srgbClr val="666633"/>
                </a:solidFill>
              </a:rPr>
              <a:t>orrect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If (x &gt; 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100</a:t>
            </a: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  body;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else if (x &gt; 10)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  body;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else if (x &gt; 0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CA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  body;</a:t>
            </a:r>
          </a:p>
          <a:p>
            <a:pPr marL="342900" lvl="1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2861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Inheritance And Catching Exceptions (2)</a:t>
            </a:r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4932363" y="2205038"/>
            <a:ext cx="3529012" cy="437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catch (</a:t>
            </a:r>
            <a:r>
              <a:rPr lang="en-US" altLang="en-US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catch (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EOFException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684213" y="2276475"/>
            <a:ext cx="3529012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catch (EOFException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catch (IOException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684213" y="1628775"/>
            <a:ext cx="1368425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808000"/>
                </a:solidFill>
                <a:latin typeface="Arial" panose="020B0604020202020204" pitchFamily="34" charset="0"/>
              </a:rPr>
              <a:t>Correct</a:t>
            </a: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4859338" y="1700213"/>
            <a:ext cx="1584325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</a:rPr>
              <a:t>Incorrect</a:t>
            </a:r>
          </a:p>
        </p:txBody>
      </p:sp>
    </p:spTree>
    <p:extLst>
      <p:ext uri="{BB962C8B-B14F-4D97-AF65-F5344CB8AC3E}">
        <p14:creationId xmlns:p14="http://schemas.microsoft.com/office/powerpoint/2010/main" val="103612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Reading Text Input From A File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23850" y="1628775"/>
            <a:ext cx="1087438" cy="22669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File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01000001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01001110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01000001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:</a:t>
            </a:r>
          </a:p>
          <a:p>
            <a:pPr algn="ctr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03350" y="2349500"/>
            <a:ext cx="2959100" cy="1223963"/>
            <a:chOff x="884" y="1480"/>
            <a:chExt cx="1864" cy="771"/>
          </a:xfrm>
        </p:grpSpPr>
        <p:sp>
          <p:nvSpPr>
            <p:cNvPr id="17429" name="Line 5"/>
            <p:cNvSpPr>
              <a:spLocks noChangeShapeType="1"/>
            </p:cNvSpPr>
            <p:nvPr/>
          </p:nvSpPr>
          <p:spPr bwMode="auto">
            <a:xfrm>
              <a:off x="884" y="1707"/>
              <a:ext cx="1406" cy="5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30" name="Rectangle 6"/>
            <p:cNvSpPr>
              <a:spLocks noChangeArrowheads="1"/>
            </p:cNvSpPr>
            <p:nvPr/>
          </p:nvSpPr>
          <p:spPr bwMode="auto">
            <a:xfrm>
              <a:off x="2064" y="1933"/>
              <a:ext cx="6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01000001</a:t>
              </a:r>
            </a:p>
          </p:txBody>
        </p:sp>
        <p:sp>
          <p:nvSpPr>
            <p:cNvPr id="17431" name="Rectangle 7"/>
            <p:cNvSpPr>
              <a:spLocks noChangeArrowheads="1"/>
            </p:cNvSpPr>
            <p:nvPr/>
          </p:nvSpPr>
          <p:spPr bwMode="auto">
            <a:xfrm>
              <a:off x="1565" y="1707"/>
              <a:ext cx="6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01001110</a:t>
              </a:r>
            </a:p>
          </p:txBody>
        </p:sp>
        <p:sp>
          <p:nvSpPr>
            <p:cNvPr id="17432" name="Rectangle 8"/>
            <p:cNvSpPr>
              <a:spLocks noChangeArrowheads="1"/>
            </p:cNvSpPr>
            <p:nvPr/>
          </p:nvSpPr>
          <p:spPr bwMode="auto">
            <a:xfrm>
              <a:off x="1020" y="1480"/>
              <a:ext cx="6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00100000</a:t>
              </a:r>
            </a:p>
          </p:txBody>
        </p:sp>
        <p:sp>
          <p:nvSpPr>
            <p:cNvPr id="17433" name="Text Box 9"/>
            <p:cNvSpPr txBox="1">
              <a:spLocks noChangeArrowheads="1"/>
            </p:cNvSpPr>
            <p:nvPr/>
          </p:nvSpPr>
          <p:spPr bwMode="auto">
            <a:xfrm rot="1238740">
              <a:off x="1066" y="1979"/>
              <a:ext cx="95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byte stream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635375" y="3502025"/>
            <a:ext cx="1584325" cy="1008063"/>
            <a:chOff x="2290" y="2206"/>
            <a:chExt cx="998" cy="635"/>
          </a:xfrm>
        </p:grpSpPr>
        <p:sp>
          <p:nvSpPr>
            <p:cNvPr id="17427" name="Rectangle 11"/>
            <p:cNvSpPr>
              <a:spLocks noChangeArrowheads="1"/>
            </p:cNvSpPr>
            <p:nvPr/>
          </p:nvSpPr>
          <p:spPr bwMode="auto">
            <a:xfrm>
              <a:off x="2290" y="2206"/>
              <a:ext cx="998" cy="6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</a:rPr>
                <a:t>FileReader</a:t>
              </a:r>
            </a:p>
          </p:txBody>
        </p:sp>
        <p:sp>
          <p:nvSpPr>
            <p:cNvPr id="17428" name="Line 12"/>
            <p:cNvSpPr>
              <a:spLocks noChangeShapeType="1"/>
            </p:cNvSpPr>
            <p:nvPr/>
          </p:nvSpPr>
          <p:spPr bwMode="auto">
            <a:xfrm>
              <a:off x="2290" y="2478"/>
              <a:ext cx="9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372225" y="1773238"/>
            <a:ext cx="2160588" cy="1150937"/>
            <a:chOff x="4014" y="1117"/>
            <a:chExt cx="1361" cy="725"/>
          </a:xfrm>
        </p:grpSpPr>
        <p:sp>
          <p:nvSpPr>
            <p:cNvPr id="17425" name="Rectangle 14"/>
            <p:cNvSpPr>
              <a:spLocks noChangeArrowheads="1"/>
            </p:cNvSpPr>
            <p:nvPr/>
          </p:nvSpPr>
          <p:spPr bwMode="auto">
            <a:xfrm>
              <a:off x="4014" y="1117"/>
              <a:ext cx="1360" cy="7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Arial" panose="020B0604020202020204" pitchFamily="34" charset="0"/>
                </a:rPr>
                <a:t>BufferedReader</a:t>
              </a:r>
            </a:p>
          </p:txBody>
        </p:sp>
        <p:sp>
          <p:nvSpPr>
            <p:cNvPr id="17426" name="Line 15"/>
            <p:cNvSpPr>
              <a:spLocks noChangeShapeType="1"/>
            </p:cNvSpPr>
            <p:nvPr/>
          </p:nvSpPr>
          <p:spPr bwMode="auto">
            <a:xfrm>
              <a:off x="4014" y="1389"/>
              <a:ext cx="13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5148263" y="2205038"/>
            <a:ext cx="1223962" cy="1762125"/>
            <a:chOff x="3243" y="1389"/>
            <a:chExt cx="771" cy="1110"/>
          </a:xfrm>
        </p:grpSpPr>
        <p:sp>
          <p:nvSpPr>
            <p:cNvPr id="17420" name="Line 17"/>
            <p:cNvSpPr>
              <a:spLocks noChangeShapeType="1"/>
            </p:cNvSpPr>
            <p:nvPr/>
          </p:nvSpPr>
          <p:spPr bwMode="auto">
            <a:xfrm flipV="1">
              <a:off x="3288" y="1480"/>
              <a:ext cx="726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21" name="Rectangle 18"/>
            <p:cNvSpPr>
              <a:spLocks noChangeArrowheads="1"/>
            </p:cNvSpPr>
            <p:nvPr/>
          </p:nvSpPr>
          <p:spPr bwMode="auto">
            <a:xfrm>
              <a:off x="3651" y="1389"/>
              <a:ext cx="25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‘A’</a:t>
              </a:r>
            </a:p>
          </p:txBody>
        </p:sp>
        <p:sp>
          <p:nvSpPr>
            <p:cNvPr id="17422" name="Rectangle 19"/>
            <p:cNvSpPr>
              <a:spLocks noChangeArrowheads="1"/>
            </p:cNvSpPr>
            <p:nvPr/>
          </p:nvSpPr>
          <p:spPr bwMode="auto">
            <a:xfrm>
              <a:off x="3424" y="1661"/>
              <a:ext cx="2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‘N’</a:t>
              </a:r>
            </a:p>
          </p:txBody>
        </p:sp>
        <p:sp>
          <p:nvSpPr>
            <p:cNvPr id="17423" name="Rectangle 20"/>
            <p:cNvSpPr>
              <a:spLocks noChangeArrowheads="1"/>
            </p:cNvSpPr>
            <p:nvPr/>
          </p:nvSpPr>
          <p:spPr bwMode="auto">
            <a:xfrm>
              <a:off x="3243" y="1933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‘ ‘</a:t>
              </a:r>
            </a:p>
          </p:txBody>
        </p:sp>
        <p:sp>
          <p:nvSpPr>
            <p:cNvPr id="17424" name="Text Box 21"/>
            <p:cNvSpPr txBox="1">
              <a:spLocks noChangeArrowheads="1"/>
            </p:cNvSpPr>
            <p:nvPr/>
          </p:nvSpPr>
          <p:spPr bwMode="auto">
            <a:xfrm rot="-2991909">
              <a:off x="3238" y="1927"/>
              <a:ext cx="91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char stream</a:t>
              </a:r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6948488" y="2924175"/>
            <a:ext cx="1152525" cy="1951038"/>
            <a:chOff x="4377" y="1842"/>
            <a:chExt cx="726" cy="1229"/>
          </a:xfrm>
        </p:grpSpPr>
        <p:sp>
          <p:nvSpPr>
            <p:cNvPr id="17417" name="Line 23"/>
            <p:cNvSpPr>
              <a:spLocks noChangeShapeType="1"/>
            </p:cNvSpPr>
            <p:nvPr/>
          </p:nvSpPr>
          <p:spPr bwMode="auto">
            <a:xfrm>
              <a:off x="4649" y="1842"/>
              <a:ext cx="0" cy="9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18" name="Text Box 24"/>
            <p:cNvSpPr txBox="1">
              <a:spLocks noChangeArrowheads="1"/>
            </p:cNvSpPr>
            <p:nvPr/>
          </p:nvSpPr>
          <p:spPr bwMode="auto">
            <a:xfrm>
              <a:off x="4377" y="2840"/>
              <a:ext cx="5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String</a:t>
              </a:r>
            </a:p>
          </p:txBody>
        </p:sp>
        <p:sp>
          <p:nvSpPr>
            <p:cNvPr id="17419" name="Rectangle 25"/>
            <p:cNvSpPr>
              <a:spLocks noChangeArrowheads="1"/>
            </p:cNvSpPr>
            <p:nvPr/>
          </p:nvSpPr>
          <p:spPr bwMode="auto">
            <a:xfrm>
              <a:off x="4649" y="2296"/>
              <a:ext cx="45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“AN 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165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Writing Text Output To A File</a:t>
            </a:r>
          </a:p>
        </p:txBody>
      </p:sp>
      <p:sp>
        <p:nvSpPr>
          <p:cNvPr id="413699" name="Rectangle 3"/>
          <p:cNvSpPr>
            <a:spLocks noChangeArrowheads="1"/>
          </p:cNvSpPr>
          <p:nvPr/>
        </p:nvSpPr>
        <p:spPr bwMode="auto">
          <a:xfrm>
            <a:off x="7697788" y="2635250"/>
            <a:ext cx="1087437" cy="22669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File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01000001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01001110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01000001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:</a:t>
            </a:r>
          </a:p>
          <a:p>
            <a:pPr algn="ctr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681663" y="2347913"/>
            <a:ext cx="1778000" cy="3370262"/>
            <a:chOff x="3560" y="1661"/>
            <a:chExt cx="1120" cy="2123"/>
          </a:xfrm>
        </p:grpSpPr>
        <p:sp>
          <p:nvSpPr>
            <p:cNvPr id="18451" name="Line 5"/>
            <p:cNvSpPr>
              <a:spLocks noChangeShapeType="1"/>
            </p:cNvSpPr>
            <p:nvPr/>
          </p:nvSpPr>
          <p:spPr bwMode="auto">
            <a:xfrm rot="-4096871">
              <a:off x="3115" y="2423"/>
              <a:ext cx="1951" cy="7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452" name="Rectangle 6"/>
            <p:cNvSpPr>
              <a:spLocks noChangeArrowheads="1"/>
            </p:cNvSpPr>
            <p:nvPr/>
          </p:nvSpPr>
          <p:spPr bwMode="auto">
            <a:xfrm rot="-3805686">
              <a:off x="4232" y="1897"/>
              <a:ext cx="6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01000001</a:t>
              </a:r>
            </a:p>
          </p:txBody>
        </p:sp>
        <p:sp>
          <p:nvSpPr>
            <p:cNvPr id="18453" name="Rectangle 7"/>
            <p:cNvSpPr>
              <a:spLocks noChangeArrowheads="1"/>
            </p:cNvSpPr>
            <p:nvPr/>
          </p:nvSpPr>
          <p:spPr bwMode="auto">
            <a:xfrm rot="-3645443">
              <a:off x="3778" y="2260"/>
              <a:ext cx="6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01001110</a:t>
              </a:r>
            </a:p>
          </p:txBody>
        </p:sp>
        <p:sp>
          <p:nvSpPr>
            <p:cNvPr id="18454" name="Rectangle 8"/>
            <p:cNvSpPr>
              <a:spLocks noChangeArrowheads="1"/>
            </p:cNvSpPr>
            <p:nvPr/>
          </p:nvSpPr>
          <p:spPr bwMode="auto">
            <a:xfrm rot="-3773513">
              <a:off x="3324" y="2759"/>
              <a:ext cx="6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00100000</a:t>
              </a:r>
            </a:p>
          </p:txBody>
        </p:sp>
        <p:sp>
          <p:nvSpPr>
            <p:cNvPr id="18455" name="Text Box 9"/>
            <p:cNvSpPr txBox="1">
              <a:spLocks noChangeArrowheads="1"/>
            </p:cNvSpPr>
            <p:nvPr/>
          </p:nvSpPr>
          <p:spPr bwMode="auto">
            <a:xfrm rot="-2858132">
              <a:off x="3562" y="2974"/>
              <a:ext cx="95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byte stream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810000" y="4724400"/>
            <a:ext cx="1584325" cy="1152525"/>
            <a:chOff x="2290" y="2206"/>
            <a:chExt cx="998" cy="635"/>
          </a:xfrm>
        </p:grpSpPr>
        <p:sp>
          <p:nvSpPr>
            <p:cNvPr id="18449" name="Rectangle 11"/>
            <p:cNvSpPr>
              <a:spLocks noChangeArrowheads="1"/>
            </p:cNvSpPr>
            <p:nvPr/>
          </p:nvSpPr>
          <p:spPr bwMode="auto">
            <a:xfrm>
              <a:off x="2290" y="2206"/>
              <a:ext cx="998" cy="6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</a:rPr>
                <a:t>FileWriter</a:t>
              </a:r>
            </a:p>
          </p:txBody>
        </p:sp>
        <p:sp>
          <p:nvSpPr>
            <p:cNvPr id="18450" name="Line 12"/>
            <p:cNvSpPr>
              <a:spLocks noChangeShapeType="1"/>
            </p:cNvSpPr>
            <p:nvPr/>
          </p:nvSpPr>
          <p:spPr bwMode="auto">
            <a:xfrm>
              <a:off x="2290" y="2478"/>
              <a:ext cx="9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577975" y="2995613"/>
            <a:ext cx="1512888" cy="1152525"/>
            <a:chOff x="476" y="2251"/>
            <a:chExt cx="953" cy="725"/>
          </a:xfrm>
        </p:grpSpPr>
        <p:sp>
          <p:nvSpPr>
            <p:cNvPr id="18447" name="Rectangle 14"/>
            <p:cNvSpPr>
              <a:spLocks noChangeArrowheads="1"/>
            </p:cNvSpPr>
            <p:nvPr/>
          </p:nvSpPr>
          <p:spPr bwMode="auto">
            <a:xfrm>
              <a:off x="476" y="2251"/>
              <a:ext cx="953" cy="7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</a:rPr>
                <a:t>PrintWriter</a:t>
              </a:r>
            </a:p>
          </p:txBody>
        </p:sp>
        <p:sp>
          <p:nvSpPr>
            <p:cNvPr id="18448" name="Line 15"/>
            <p:cNvSpPr>
              <a:spLocks noChangeShapeType="1"/>
            </p:cNvSpPr>
            <p:nvPr/>
          </p:nvSpPr>
          <p:spPr bwMode="auto">
            <a:xfrm>
              <a:off x="476" y="2523"/>
              <a:ext cx="9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089275" y="3643313"/>
            <a:ext cx="649288" cy="1954212"/>
            <a:chOff x="1927" y="2477"/>
            <a:chExt cx="409" cy="1231"/>
          </a:xfrm>
        </p:grpSpPr>
        <p:sp>
          <p:nvSpPr>
            <p:cNvPr id="18444" name="Line 17"/>
            <p:cNvSpPr>
              <a:spLocks noChangeShapeType="1"/>
            </p:cNvSpPr>
            <p:nvPr/>
          </p:nvSpPr>
          <p:spPr bwMode="auto">
            <a:xfrm>
              <a:off x="1927" y="2614"/>
              <a:ext cx="409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445" name="Rectangle 18"/>
            <p:cNvSpPr>
              <a:spLocks noChangeArrowheads="1"/>
            </p:cNvSpPr>
            <p:nvPr/>
          </p:nvSpPr>
          <p:spPr bwMode="auto">
            <a:xfrm rot="3546657">
              <a:off x="1858" y="2728"/>
              <a:ext cx="71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‘ ‘   ‘N’   ‘A’</a:t>
              </a:r>
            </a:p>
          </p:txBody>
        </p:sp>
        <p:sp>
          <p:nvSpPr>
            <p:cNvPr id="18446" name="Text Box 19"/>
            <p:cNvSpPr txBox="1">
              <a:spLocks noChangeArrowheads="1"/>
            </p:cNvSpPr>
            <p:nvPr/>
          </p:nvSpPr>
          <p:spPr bwMode="auto">
            <a:xfrm rot="3723252">
              <a:off x="1632" y="3136"/>
              <a:ext cx="91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char stream</a:t>
              </a:r>
            </a:p>
          </p:txBody>
        </p:sp>
      </p:grpSp>
      <p:sp>
        <p:nvSpPr>
          <p:cNvPr id="18440" name="Rectangle 20"/>
          <p:cNvSpPr>
            <a:spLocks noChangeArrowheads="1"/>
          </p:cNvSpPr>
          <p:nvPr/>
        </p:nvSpPr>
        <p:spPr bwMode="auto">
          <a:xfrm>
            <a:off x="2298700" y="2132013"/>
            <a:ext cx="9779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“AN “</a:t>
            </a:r>
          </a:p>
        </p:txBody>
      </p:sp>
      <p:sp>
        <p:nvSpPr>
          <p:cNvPr id="18441" name="Line 21"/>
          <p:cNvSpPr>
            <a:spLocks noChangeShapeType="1"/>
          </p:cNvSpPr>
          <p:nvPr/>
        </p:nvSpPr>
        <p:spPr bwMode="auto">
          <a:xfrm>
            <a:off x="2298700" y="1771650"/>
            <a:ext cx="0" cy="1223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42" name="Text Box 22"/>
          <p:cNvSpPr txBox="1">
            <a:spLocks noChangeArrowheads="1"/>
          </p:cNvSpPr>
          <p:nvPr/>
        </p:nvSpPr>
        <p:spPr bwMode="auto">
          <a:xfrm>
            <a:off x="928688" y="1787525"/>
            <a:ext cx="1296987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Primitives,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Strings,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800" i="1">
                <a:latin typeface="Arial" panose="020B0604020202020204" pitchFamily="34" charset="0"/>
              </a:rPr>
              <a:t>Objects</a:t>
            </a:r>
            <a:r>
              <a:rPr lang="en-US" altLang="en-US" sz="1800" i="1" baseline="300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8443" name="Text Box 23"/>
          <p:cNvSpPr txBox="1">
            <a:spLocks noChangeArrowheads="1"/>
          </p:cNvSpPr>
          <p:nvPr/>
        </p:nvSpPr>
        <p:spPr bwMode="auto">
          <a:xfrm>
            <a:off x="0" y="6629400"/>
            <a:ext cx="5029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400" baseline="30000">
                <a:latin typeface="Arial" panose="020B0604020202020204" pitchFamily="34" charset="0"/>
              </a:rPr>
              <a:t>1 By objects we of course mean references to objects</a:t>
            </a:r>
          </a:p>
        </p:txBody>
      </p:sp>
    </p:spTree>
    <p:extLst>
      <p:ext uri="{BB962C8B-B14F-4D97-AF65-F5344CB8AC3E}">
        <p14:creationId xmlns:p14="http://schemas.microsoft.com/office/powerpoint/2010/main" val="59856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699" grpId="0" animBg="1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 Input And Output: One Complete Example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US" altLang="en-US" b="1" dirty="0"/>
              <a:t>Name of the folder containing the complete example</a:t>
            </a:r>
            <a:r>
              <a:rPr lang="en-US" altLang="en-US" dirty="0" smtClean="0"/>
              <a:t>::</a:t>
            </a:r>
            <a:endParaRPr lang="en-US" altLang="en-US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fileIO</a:t>
            </a:r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final static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MAX = 4;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String line = null;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String [] paragraph = null;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Scanner in;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// File IO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PrintWriter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pw = null;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FileWriter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fw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null;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BufferedReader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null;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FileReader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null;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in = new Scanner(System.in);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paragraph = new String[MAX];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28020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 IO: Get Data And Write To File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Get paragraph information from the user.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                                               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for 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&lt; MAX;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++)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("Enter line of text: ");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line 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in.nextLine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paragraph[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] = line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//Add line as array element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// Write paragraph to file                                                                                                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try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fw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FileWriter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("data.txt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");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Open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pw = new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PrintWriter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fw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for 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&lt; MAX;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++)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pw.println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(paragraph[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]);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fw.close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                    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Close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catch 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("Error writing to file");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</p:txBody>
      </p:sp>
    </p:spTree>
    <p:extLst>
      <p:ext uri="{BB962C8B-B14F-4D97-AF65-F5344CB8AC3E}">
        <p14:creationId xmlns:p14="http://schemas.microsoft.com/office/powerpoint/2010/main" val="307045223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 IO: Read Data From File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ry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fr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new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FileReader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("data.txt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");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Open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new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BufferedReader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line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br.readLine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342900" lvl="1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(line == null)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System.out.println("Empty file, nothing to read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 marL="342900" lvl="1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while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(line != null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System.out.println(line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line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br.readLine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fr.close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                    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Close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catch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FileNotFoundException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("Could not open data.txt");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catch 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("Trouble reading from data.txt");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5201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You Should Now Know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How to write to files with Java classes</a:t>
            </a:r>
          </a:p>
          <a:p>
            <a:pPr lvl="1">
              <a:buFontTx/>
              <a:buChar char="•"/>
            </a:pPr>
            <a:r>
              <a:rPr lang="en-US" altLang="en-US" sz="2000" dirty="0" err="1" smtClean="0">
                <a:latin typeface="Consolas" pitchFamily="49" charset="0"/>
                <a:cs typeface="Consolas" pitchFamily="49" charset="0"/>
              </a:rPr>
              <a:t>FileWriter</a:t>
            </a: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pPr lvl="1">
              <a:buFontTx/>
              <a:buChar char="•"/>
            </a:pPr>
            <a:r>
              <a:rPr lang="en-US" altLang="en-US" sz="2000" dirty="0" err="1" smtClean="0">
                <a:latin typeface="Consolas" pitchFamily="49" charset="0"/>
                <a:cs typeface="Consolas" pitchFamily="49" charset="0"/>
              </a:rPr>
              <a:t>PrintWriter</a:t>
            </a: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en-US" sz="2400" dirty="0" smtClean="0"/>
              <a:t>How to reading text information from files with Java classes</a:t>
            </a:r>
          </a:p>
          <a:p>
            <a:pPr lvl="1">
              <a:buFontTx/>
              <a:buChar char="•"/>
            </a:pPr>
            <a:r>
              <a:rPr lang="en-US" altLang="en-US" sz="2000" dirty="0" err="1" smtClean="0">
                <a:latin typeface="Consolas" pitchFamily="49" charset="0"/>
                <a:cs typeface="Consolas" pitchFamily="49" charset="0"/>
              </a:rPr>
              <a:t>FileReader</a:t>
            </a: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pPr lvl="1">
              <a:buFontTx/>
              <a:buChar char="•"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BufferedReader</a:t>
            </a:r>
          </a:p>
        </p:txBody>
      </p:sp>
    </p:spTree>
    <p:extLst>
      <p:ext uri="{BB962C8B-B14F-4D97-AF65-F5344CB8AC3E}">
        <p14:creationId xmlns:p14="http://schemas.microsoft.com/office/powerpoint/2010/main" val="326766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Some Hypothetical Method Calls: Condition/Return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4800600" y="5084763"/>
            <a:ext cx="3886200" cy="1223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store.addToInventory(int amt)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(temp &gt; MAX)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771775" y="3357563"/>
            <a:ext cx="50006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reference2.method2()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(store.addToInventory(amt)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95288" y="1484313"/>
            <a:ext cx="4710112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reference1.method1()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(reference2.method2()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2195513" y="2781300"/>
            <a:ext cx="2160587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4140200" y="4652963"/>
            <a:ext cx="2376488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701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Some Hypothetical Method Calls: Condition/Return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4800600" y="5084763"/>
            <a:ext cx="3886200" cy="1223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store.addToInventory(int amt)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(temp &gt; MAX)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771775" y="3357563"/>
            <a:ext cx="50006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reference2.method2()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if (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store.addToInventory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amt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95288" y="1484313"/>
            <a:ext cx="4710112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reference1.method1()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(reference2.method2()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195513" y="2781300"/>
            <a:ext cx="2160587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4140200" y="4652963"/>
            <a:ext cx="2376488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197225" y="1484313"/>
            <a:ext cx="5489575" cy="2736850"/>
            <a:chOff x="3197224" y="1484314"/>
            <a:chExt cx="5489576" cy="2736850"/>
          </a:xfrm>
        </p:grpSpPr>
        <p:sp>
          <p:nvSpPr>
            <p:cNvPr id="21513" name="Text Box 9"/>
            <p:cNvSpPr txBox="1">
              <a:spLocks noChangeArrowheads="1"/>
            </p:cNvSpPr>
            <p:nvPr/>
          </p:nvSpPr>
          <p:spPr bwMode="auto">
            <a:xfrm>
              <a:off x="5878512" y="1484314"/>
              <a:ext cx="2808288" cy="1008063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Problem 1:  The calling method may forget to check the return value</a:t>
              </a:r>
            </a:p>
          </p:txBody>
        </p:sp>
        <p:sp>
          <p:nvSpPr>
            <p:cNvPr id="21514" name="Oval 10"/>
            <p:cNvSpPr>
              <a:spLocks noChangeArrowheads="1"/>
            </p:cNvSpPr>
            <p:nvPr/>
          </p:nvSpPr>
          <p:spPr bwMode="auto">
            <a:xfrm>
              <a:off x="3197224" y="3644901"/>
              <a:ext cx="4727575" cy="576263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21515" name="Line 11"/>
            <p:cNvSpPr>
              <a:spLocks noChangeShapeType="1"/>
            </p:cNvSpPr>
            <p:nvPr/>
          </p:nvSpPr>
          <p:spPr bwMode="auto">
            <a:xfrm flipH="1">
              <a:off x="5878512" y="2492378"/>
              <a:ext cx="863600" cy="11525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" name="Rectangle 2"/>
          <p:cNvSpPr/>
          <p:nvPr/>
        </p:nvSpPr>
        <p:spPr>
          <a:xfrm>
            <a:off x="168261" y="5311776"/>
            <a:ext cx="32656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Inventory mm = new Inventory();</a:t>
            </a:r>
          </a:p>
          <a:p>
            <a:r>
              <a:rPr lang="en-US" alt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mm.addToInventory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(100);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3290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Some Hypothetical Method Calls: Condition/Return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800600" y="5084763"/>
            <a:ext cx="3886200" cy="1223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store.addToInventory(int amt)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(temp &gt; MAX)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771775" y="3357563"/>
            <a:ext cx="50006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reference2.method2()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(store.addToInventory(amt)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95288" y="1484313"/>
            <a:ext cx="4710112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reference1.method1()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(reference2.method2()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2195513" y="2781300"/>
            <a:ext cx="2160587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4140200" y="4652963"/>
            <a:ext cx="2376488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179388" y="1773238"/>
            <a:ext cx="7056437" cy="4795837"/>
            <a:chOff x="113" y="1117"/>
            <a:chExt cx="4445" cy="3021"/>
          </a:xfrm>
        </p:grpSpPr>
        <p:sp>
          <p:nvSpPr>
            <p:cNvPr id="22537" name="Text Box 9"/>
            <p:cNvSpPr txBox="1">
              <a:spLocks noChangeArrowheads="1"/>
            </p:cNvSpPr>
            <p:nvPr/>
          </p:nvSpPr>
          <p:spPr bwMode="auto">
            <a:xfrm>
              <a:off x="113" y="3339"/>
              <a:ext cx="1769" cy="799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Problem 2:  A long series of method calls requires many checks/returns</a:t>
              </a:r>
            </a:p>
          </p:txBody>
        </p:sp>
        <p:sp>
          <p:nvSpPr>
            <p:cNvPr id="22538" name="Oval 10"/>
            <p:cNvSpPr>
              <a:spLocks noChangeArrowheads="1"/>
            </p:cNvSpPr>
            <p:nvPr/>
          </p:nvSpPr>
          <p:spPr bwMode="auto">
            <a:xfrm>
              <a:off x="3379" y="3430"/>
              <a:ext cx="1179" cy="499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22539" name="Line 11"/>
            <p:cNvSpPr>
              <a:spLocks noChangeShapeType="1"/>
            </p:cNvSpPr>
            <p:nvPr/>
          </p:nvSpPr>
          <p:spPr bwMode="auto">
            <a:xfrm flipV="1">
              <a:off x="1882" y="3793"/>
              <a:ext cx="1497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2540" name="Oval 12"/>
            <p:cNvSpPr>
              <a:spLocks noChangeArrowheads="1"/>
            </p:cNvSpPr>
            <p:nvPr/>
          </p:nvSpPr>
          <p:spPr bwMode="auto">
            <a:xfrm>
              <a:off x="1882" y="2251"/>
              <a:ext cx="2404" cy="589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22541" name="Line 13"/>
            <p:cNvSpPr>
              <a:spLocks noChangeShapeType="1"/>
            </p:cNvSpPr>
            <p:nvPr/>
          </p:nvSpPr>
          <p:spPr bwMode="auto">
            <a:xfrm flipV="1">
              <a:off x="1746" y="2795"/>
              <a:ext cx="544" cy="5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2542" name="Line 14"/>
            <p:cNvSpPr>
              <a:spLocks noChangeShapeType="1"/>
            </p:cNvSpPr>
            <p:nvPr/>
          </p:nvSpPr>
          <p:spPr bwMode="auto">
            <a:xfrm flipH="1" flipV="1">
              <a:off x="1065" y="1661"/>
              <a:ext cx="1" cy="167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2543" name="Oval 15"/>
            <p:cNvSpPr>
              <a:spLocks noChangeArrowheads="1"/>
            </p:cNvSpPr>
            <p:nvPr/>
          </p:nvSpPr>
          <p:spPr bwMode="auto">
            <a:xfrm>
              <a:off x="295" y="1117"/>
              <a:ext cx="2041" cy="544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746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Some Hypothetical Method Calls: Condition/Return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4800600" y="5084763"/>
            <a:ext cx="3886200" cy="1223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store.addToInventory(int amt)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(temp &gt; MAX)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771775" y="3357563"/>
            <a:ext cx="50006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reference2.method2()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(store.addToInventory(amt)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95288" y="1484313"/>
            <a:ext cx="4710112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reference1.method1()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(reference2.method2()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2195513" y="2781300"/>
            <a:ext cx="2160587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4140200" y="4652963"/>
            <a:ext cx="2376488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990600" y="4149725"/>
            <a:ext cx="5184775" cy="2159000"/>
            <a:chOff x="990600" y="4149725"/>
            <a:chExt cx="5184775" cy="2159001"/>
          </a:xfrm>
        </p:grpSpPr>
        <p:sp>
          <p:nvSpPr>
            <p:cNvPr id="24585" name="Text Box 10"/>
            <p:cNvSpPr txBox="1">
              <a:spLocks noChangeArrowheads="1"/>
            </p:cNvSpPr>
            <p:nvPr/>
          </p:nvSpPr>
          <p:spPr bwMode="auto">
            <a:xfrm>
              <a:off x="990600" y="5300663"/>
              <a:ext cx="2808288" cy="1008063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Problem 3:  The calling method may not know how to handle the error</a:t>
              </a:r>
            </a:p>
          </p:txBody>
        </p:sp>
        <p:sp>
          <p:nvSpPr>
            <p:cNvPr id="24586" name="Oval 11"/>
            <p:cNvSpPr>
              <a:spLocks noChangeArrowheads="1"/>
            </p:cNvSpPr>
            <p:nvPr/>
          </p:nvSpPr>
          <p:spPr bwMode="auto">
            <a:xfrm>
              <a:off x="4014788" y="4149725"/>
              <a:ext cx="1511300" cy="358775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24587" name="Line 12"/>
            <p:cNvSpPr>
              <a:spLocks noChangeShapeType="1"/>
            </p:cNvSpPr>
            <p:nvPr/>
          </p:nvSpPr>
          <p:spPr bwMode="auto">
            <a:xfrm flipV="1">
              <a:off x="3079750" y="4437063"/>
              <a:ext cx="1727200" cy="8651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4588" name="Text Box 13"/>
            <p:cNvSpPr txBox="1">
              <a:spLocks noChangeArrowheads="1"/>
            </p:cNvSpPr>
            <p:nvPr/>
          </p:nvSpPr>
          <p:spPr bwMode="auto">
            <a:xfrm>
              <a:off x="3582988" y="4149725"/>
              <a:ext cx="57626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??</a:t>
              </a:r>
            </a:p>
          </p:txBody>
        </p:sp>
        <p:sp>
          <p:nvSpPr>
            <p:cNvPr id="24589" name="Text Box 14"/>
            <p:cNvSpPr txBox="1">
              <a:spLocks noChangeArrowheads="1"/>
            </p:cNvSpPr>
            <p:nvPr/>
          </p:nvSpPr>
          <p:spPr bwMode="auto">
            <a:xfrm>
              <a:off x="5527675" y="4149725"/>
              <a:ext cx="6477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??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641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D:\@Courses\CPSC_481\PRESENT\evaluation_intro.ppt</Template>
  <TotalTime>34544</TotalTime>
  <Pages>8</Pages>
  <Words>2100</Words>
  <Application>Microsoft Office PowerPoint</Application>
  <PresentationFormat>On-screen Show (4:3)</PresentationFormat>
  <Paragraphs>732</Paragraphs>
  <Slides>57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4" baseType="lpstr">
      <vt:lpstr>Arial</vt:lpstr>
      <vt:lpstr>Calibri</vt:lpstr>
      <vt:lpstr>Comic Sans MS</vt:lpstr>
      <vt:lpstr>Consolas</vt:lpstr>
      <vt:lpstr>https://docs.oracle.com/en/java/javase/15/docs/api/java.base/java/lang/class-use/Integer.html</vt:lpstr>
      <vt:lpstr>Times New Roman</vt:lpstr>
      <vt:lpstr>evaluation_intro</vt:lpstr>
      <vt:lpstr>Java Exception Handling</vt:lpstr>
      <vt:lpstr>Approaches For Dealing With Error Conditions</vt:lpstr>
      <vt:lpstr>Name Of The Folder Containing The Examples</vt:lpstr>
      <vt:lpstr>Class Inventory: An Earlier Example</vt:lpstr>
      <vt:lpstr>Class Inventory: An Earlier Example (2)</vt:lpstr>
      <vt:lpstr>Some Hypothetical Method Calls: Condition/Return</vt:lpstr>
      <vt:lpstr>Some Hypothetical Method Calls: Condition/Return</vt:lpstr>
      <vt:lpstr>Some Hypothetical Method Calls: Condition/Return</vt:lpstr>
      <vt:lpstr>Some Hypothetical Method Calls: Condition/Return</vt:lpstr>
      <vt:lpstr>Approaches For Dealing With Error Conditions</vt:lpstr>
      <vt:lpstr>Handling Exceptions</vt:lpstr>
      <vt:lpstr>Handling Exceptions: Reading Input</vt:lpstr>
      <vt:lpstr>Handling Exceptions: Reading Input (2)</vt:lpstr>
      <vt:lpstr>Handling Exceptions: Where The Exceptions Occur</vt:lpstr>
      <vt:lpstr>Handling Exceptions: Result Of Calling BufferedReader.ReadLine()</vt:lpstr>
      <vt:lpstr>Where The Exceptions Occur  In Class BufferedReader</vt:lpstr>
      <vt:lpstr>Handling Exceptions: Result Of Calling Integer.ParseInt ()</vt:lpstr>
      <vt:lpstr>Where The Exceptions Occur  In Class Integer</vt:lpstr>
      <vt:lpstr>Handling Exceptions: The Details</vt:lpstr>
      <vt:lpstr>Handling Exceptions: Tracing The Example</vt:lpstr>
      <vt:lpstr>Handling Exceptions: Tracing The Example</vt:lpstr>
      <vt:lpstr>Handling Exceptions: Tracing The Example</vt:lpstr>
      <vt:lpstr>Handling Exceptions: Tracing The Example</vt:lpstr>
      <vt:lpstr>Handling Exceptions: Tracing The Example</vt:lpstr>
      <vt:lpstr>Handling Exceptions: Catching The Exception</vt:lpstr>
      <vt:lpstr>Catching The Exception: Error Messages</vt:lpstr>
      <vt:lpstr>Catching The Exception: Error Messages</vt:lpstr>
      <vt:lpstr>Avoid Squelching Your Exceptions</vt:lpstr>
      <vt:lpstr>Avoid Squelching Your Exceptions</vt:lpstr>
      <vt:lpstr>The Finally Clause</vt:lpstr>
      <vt:lpstr>The Finally Clause: Exception Thrown</vt:lpstr>
      <vt:lpstr>The Finally Clause: Exception Thrown</vt:lpstr>
      <vt:lpstr>The Finally Clause: No Exception Thrown</vt:lpstr>
      <vt:lpstr>Try-Catch-Finally: An Example</vt:lpstr>
      <vt:lpstr>Try-Catch-Finally: An Example (2)</vt:lpstr>
      <vt:lpstr>Try-Catch-Finally: An Example (3)</vt:lpstr>
      <vt:lpstr>When The Caller Can’t Handle The Exceptions</vt:lpstr>
      <vt:lpstr>When The Caller Can’t Handle  The Exceptions: An Example</vt:lpstr>
      <vt:lpstr>When The Caller Can’t Handle  The Exceptions: An Example (2)</vt:lpstr>
      <vt:lpstr>When The Caller Can’t Handle  The Exceptions: An Example (3)</vt:lpstr>
      <vt:lpstr>When The Caller Can’t Handle  The Exceptions: An Example (4)</vt:lpstr>
      <vt:lpstr>When The Caller Can’t Handle The Exceptions: An Example (5)</vt:lpstr>
      <vt:lpstr>When The Caller Can’t Handle The Exceptions: An Example (6)</vt:lpstr>
      <vt:lpstr>When The Driver.Main () Method  Can’t Handle The Exception</vt:lpstr>
      <vt:lpstr>After This Section You Should Now Know</vt:lpstr>
      <vt:lpstr>Simple File Input And Output</vt:lpstr>
      <vt:lpstr>Name Of The Folder Containing The Examples</vt:lpstr>
      <vt:lpstr>Inheritance Hierarchy For IOExceptions</vt:lpstr>
      <vt:lpstr>Inheritance And Catching Exceptions</vt:lpstr>
      <vt:lpstr>Branches: Specific Before General</vt:lpstr>
      <vt:lpstr>Inheritance And Catching Exceptions (2)</vt:lpstr>
      <vt:lpstr>Reading Text Input From A File</vt:lpstr>
      <vt:lpstr>Writing Text Output To A File</vt:lpstr>
      <vt:lpstr>File Input And Output: One Complete Example</vt:lpstr>
      <vt:lpstr>File IO: Get Data And Write To File</vt:lpstr>
      <vt:lpstr>File IO: Read Data From File</vt:lpstr>
      <vt:lpstr>You Should Now Know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 handling and file input and output in Java</dc:title>
  <dc:creator>James Tam</dc:creator>
  <cp:keywords>exceptions;error handling;file input and output</cp:keywords>
  <cp:lastModifiedBy>James Tam</cp:lastModifiedBy>
  <cp:revision>3660</cp:revision>
  <cp:lastPrinted>1998-08-16T21:06:56Z</cp:lastPrinted>
  <dcterms:created xsi:type="dcterms:W3CDTF">1995-08-18T10:27:02Z</dcterms:created>
  <dcterms:modified xsi:type="dcterms:W3CDTF">2021-04-06T05:18:00Z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