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79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b="1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b="1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b="1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b="1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b="1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ysman" initials="s" lastIdx="4" clrIdx="0"/>
  <p:cmAuthor id="1" name="James Tam" initials="JT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3300"/>
    <a:srgbClr val="FF00FF"/>
    <a:srgbClr val="00FF00"/>
    <a:srgbClr val="808000"/>
    <a:srgbClr val="666633"/>
    <a:srgbClr val="000000"/>
    <a:srgbClr val="99330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20" autoAdjust="0"/>
    <p:restoredTop sz="87156" autoAdjust="0"/>
  </p:normalViewPr>
  <p:slideViewPr>
    <p:cSldViewPr>
      <p:cViewPr varScale="1">
        <p:scale>
          <a:sx n="72" d="100"/>
          <a:sy n="72" d="100"/>
        </p:scale>
        <p:origin x="78" y="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1626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F6F15187-57C7-4FB9-A0A6-B059D65E8F88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Design patterns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00C49965-F3AF-4159-96B0-0AC56D2A66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7895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E567F207-60F6-4CF2-9504-27C1CAFA9C0B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E46CAA75-9D47-4A80-B837-70D2A657E3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9979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1813"/>
            <a:ext cx="5029200" cy="4116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801703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1271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30171" indent="-280835" defTabSz="91271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23340" indent="-224668" defTabSz="91271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572677" indent="-224668" defTabSz="91271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22013" indent="-224668" defTabSz="91271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471349" indent="-224668" defTabSz="912715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20685" indent="-224668" defTabSz="912715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370021" indent="-224668" defTabSz="912715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19357" indent="-224668" defTabSz="912715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fld id="{DC9C304B-B50C-4DB4-B383-4B53659797C4}" type="slidenum">
              <a:rPr lang="en-US" altLang="en-US"/>
              <a:pPr eaLnBrk="1" hangingPunct="1">
                <a:defRPr/>
              </a:pPr>
              <a:t>6</a:t>
            </a:fld>
            <a:endParaRPr lang="en-US" alt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0211072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6CAA75-9D47-4A80-B837-70D2A657E386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3945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1271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30171" indent="-280835" defTabSz="91271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23340" indent="-224668" defTabSz="91271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572677" indent="-224668" defTabSz="91271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22013" indent="-224668" defTabSz="91271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471349" indent="-224668" defTabSz="912715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20685" indent="-224668" defTabSz="912715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370021" indent="-224668" defTabSz="912715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19357" indent="-224668" defTabSz="912715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fld id="{7975AEB5-B491-401A-AB7A-4253AE906D6F}" type="slidenum">
              <a:rPr lang="en-US" altLang="en-US"/>
              <a:pPr eaLnBrk="1" hangingPunct="1">
                <a:defRPr/>
              </a:pPr>
              <a:t>9</a:t>
            </a:fld>
            <a:endParaRPr lang="en-US" alt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Char char="•"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467630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1271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30171" indent="-280835" defTabSz="91271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23340" indent="-224668" defTabSz="91271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572677" indent="-224668" defTabSz="91271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22013" indent="-224668" defTabSz="91271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471349" indent="-224668" defTabSz="912715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20685" indent="-224668" defTabSz="912715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370021" indent="-224668" defTabSz="912715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19357" indent="-224668" defTabSz="912715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fld id="{91134356-8B59-4CCC-AD3D-083789A56EA8}" type="slidenum">
              <a:rPr lang="en-US" altLang="en-US"/>
              <a:pPr eaLnBrk="1" hangingPunct="1">
                <a:defRPr/>
              </a:pPr>
              <a:t>16</a:t>
            </a:fld>
            <a:endParaRPr lang="en-US" alt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5762335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>
            <a:lvl1pPr defTabSz="91271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30171" indent="-280835" defTabSz="91271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23340" indent="-224668" defTabSz="91271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572677" indent="-224668" defTabSz="91271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22013" indent="-224668" defTabSz="91271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471349" indent="-224668" defTabSz="912715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20685" indent="-224668" defTabSz="912715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370021" indent="-224668" defTabSz="912715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19357" indent="-224668" defTabSz="912715" eaLnBrk="0" fontAlgn="base" hangingPunct="0">
              <a:spcBef>
                <a:spcPct val="5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fld id="{FA09D503-94B3-451D-94BE-735438402021}" type="slidenum">
              <a:rPr lang="en-US" altLang="en-US"/>
              <a:pPr eaLnBrk="1" hangingPunct="1">
                <a:defRPr/>
              </a:pPr>
              <a:t>20</a:t>
            </a:fld>
            <a:endParaRPr lang="en-US" alt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</a:pPr>
            <a:endParaRPr lang="en-US" altLang="en-US" sz="1000" dirty="0" smtClean="0"/>
          </a:p>
        </p:txBody>
      </p:sp>
    </p:spTree>
    <p:extLst>
      <p:ext uri="{BB962C8B-B14F-4D97-AF65-F5344CB8AC3E}">
        <p14:creationId xmlns:p14="http://schemas.microsoft.com/office/powerpoint/2010/main" val="2881943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6CAA75-9D47-4A80-B837-70D2A657E38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451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fld id="{DF8F8B91-4E2B-4046-8E98-AF2E6ABBB6F7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983F3-3DEF-47AA-9F65-43FC793C00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781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fld id="{C3F2CE0B-2E9F-484B-AD30-2D3C17BA33BB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18483-0AF3-4656-83F9-0CAEC3B86A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16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fld id="{05D2E81D-D4B2-4EBF-A8D5-3EE132A352E2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06350-81B3-4A9E-90AD-1B3293E5C7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142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7924800" y="6567488"/>
            <a:ext cx="1219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0"/>
              </a:spcBef>
              <a:defRPr/>
            </a:pPr>
            <a:r>
              <a:rPr lang="en-US" sz="1200" b="0" dirty="0" smtClean="0"/>
              <a:t>James Tam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>
            <a:lvl1pPr>
              <a:defRPr sz="3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/>
          <a:lstStyle>
            <a:lvl1pPr>
              <a:defRPr sz="2400" baseline="0"/>
            </a:lvl1pPr>
            <a:lvl2pPr>
              <a:defRPr sz="2000" baseline="0"/>
            </a:lvl2pPr>
            <a:lvl3pPr>
              <a:defRPr sz="1800" baseline="0"/>
            </a:lvl3pPr>
            <a:lvl4pPr>
              <a:defRPr sz="1400" baseline="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685340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fld id="{0EDD2508-4A9C-4436-A488-5F7BFDA4B89F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F2958-48BB-4042-9FB8-6306AD47AF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443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fld id="{088B62B9-E6CF-4E3C-B1E8-5895EE411005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72B81-479B-43B9-A9B5-5A34F31C8C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929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fld id="{774DE26C-0BA0-4D34-8964-F74824C15F90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198BF-0EFF-43A3-814E-A43655AF48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573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fld id="{9CFC2CA3-25BB-4D0A-A5DD-76D715CD67A5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AAB09-E8E3-4525-8F54-B04F4D1445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18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fld id="{0D793CA0-F0D9-43A2-992A-D171F0A54D16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FB485-D889-4B51-9A9A-D0E961F2D3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777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fld id="{79717BDD-6242-4A25-89F6-30F729820C40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1A161-4134-4EBF-9161-A4BDAE0EC9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169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fld id="{82EA7490-0363-4520-8C07-D1C5770D4C89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7A7E7-42B2-45AB-AD62-6D9189A521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12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9" r:id="rId1"/>
    <p:sldLayoutId id="2147484200" r:id="rId2"/>
    <p:sldLayoutId id="2147484201" r:id="rId3"/>
    <p:sldLayoutId id="2147484202" r:id="rId4"/>
    <p:sldLayoutId id="2147484203" r:id="rId5"/>
    <p:sldLayoutId id="2147484204" r:id="rId6"/>
    <p:sldLayoutId id="2147484205" r:id="rId7"/>
    <p:sldLayoutId id="2147484206" r:id="rId8"/>
    <p:sldLayoutId id="2147484207" r:id="rId9"/>
    <p:sldLayoutId id="2147484208" r:id="rId10"/>
    <p:sldLayoutId id="214748420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9715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msdn.microsoft.com/en-us/library/ee817670.aspx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racle.com/java/technologies/design-patterns-catalog.html" TargetMode="External"/><Relationship Id="rId2" Type="http://schemas.openxmlformats.org/officeDocument/2006/relationships/hyperlink" Target="https://docs.microsoft.com/en-us/archive/msdn-magazine/2001/july/design-patterns-solidify-your-csharp-application-architecture-with-design-pattern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mazon.ca/Design-Patterns-Elements-Reusable-Object-Oriented/dp/0201633612" TargetMode="External"/><Relationship Id="rId4" Type="http://schemas.openxmlformats.org/officeDocument/2006/relationships/hyperlink" Target="https://springframework.guru/gang-of-four-design-patterns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racle.com/java/technologies/design-patterns-catalog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en-US"/>
              <a:t>Introduction To Design Patterns</a:t>
            </a:r>
            <a:endParaRPr lang="en-US" altLang="en-US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4038600"/>
            <a:ext cx="6400800" cy="19812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/>
              <a:t>You will learn about design techniques that have been successfully applied to different scenarios.</a:t>
            </a:r>
          </a:p>
        </p:txBody>
      </p:sp>
    </p:spTree>
    <p:extLst>
      <p:ext uri="{BB962C8B-B14F-4D97-AF65-F5344CB8AC3E}">
        <p14:creationId xmlns:p14="http://schemas.microsoft.com/office/powerpoint/2010/main" val="176153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The Strategy Algorithm: Example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b="1" dirty="0" smtClean="0"/>
              <a:t>Name of the folder containing the complete example</a:t>
            </a:r>
            <a:r>
              <a:rPr lang="en-US" altLang="en-US" dirty="0" smtClean="0"/>
              <a:t>: </a:t>
            </a:r>
            <a:r>
              <a:rPr lang="en-US" altLang="en-US" dirty="0" err="1" smtClean="0">
                <a:latin typeface="Consolas" pitchFamily="49" charset="0"/>
                <a:cs typeface="Consolas" pitchFamily="49" charset="0"/>
              </a:rPr>
              <a:t>designPatterns</a:t>
            </a: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/strategy</a:t>
            </a:r>
            <a:endParaRPr lang="en-US" altLang="en-US" dirty="0" smtClean="0">
              <a:latin typeface="Consolas" pitchFamily="49" charset="0"/>
              <a:cs typeface="Consolas" pitchFamily="49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altLang="en-US" sz="1800" dirty="0" smtClean="0">
              <a:latin typeface="Arial" pitchFamily="34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public class Driver {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   public static void main (String [] args) {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       </a:t>
            </a:r>
            <a:r>
              <a:rPr lang="en-US" altLang="en-US" sz="1600" dirty="0" err="1" smtClean="0">
                <a:latin typeface="Consolas" pitchFamily="49" charset="0"/>
                <a:cs typeface="Consolas" pitchFamily="49" charset="0"/>
              </a:rPr>
              <a:t>MyContainer</a:t>
            </a: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en-US" sz="1600" dirty="0" err="1" smtClean="0">
                <a:latin typeface="Consolas" pitchFamily="49" charset="0"/>
                <a:cs typeface="Consolas" pitchFamily="49" charset="0"/>
              </a:rPr>
              <a:t>aContainer</a:t>
            </a: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 = null;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altLang="en-US" sz="1600" dirty="0" smtClean="0">
              <a:latin typeface="Consolas" pitchFamily="49" charset="0"/>
              <a:cs typeface="Consolas" pitchFamily="49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       // First algorithm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       </a:t>
            </a:r>
            <a:r>
              <a:rPr lang="en-US" altLang="en-US" sz="1600" dirty="0" err="1" smtClean="0">
                <a:latin typeface="Consolas" pitchFamily="49" charset="0"/>
                <a:cs typeface="Consolas" pitchFamily="49" charset="0"/>
              </a:rPr>
              <a:t>aContainer</a:t>
            </a: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 = new </a:t>
            </a:r>
            <a:r>
              <a:rPr lang="en-US" altLang="en-US" sz="1600" dirty="0" err="1" smtClean="0">
                <a:latin typeface="Consolas" pitchFamily="49" charset="0"/>
                <a:cs typeface="Consolas" pitchFamily="49" charset="0"/>
              </a:rPr>
              <a:t>MyContainer</a:t>
            </a: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 (new </a:t>
            </a:r>
            <a:r>
              <a:rPr lang="en-US" altLang="en-US" sz="1600" dirty="0" err="1" smtClean="0">
                <a:latin typeface="Consolas" pitchFamily="49" charset="0"/>
                <a:cs typeface="Consolas" pitchFamily="49" charset="0"/>
              </a:rPr>
              <a:t>AddAlgorithm</a:t>
            </a: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());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       System.out.println(</a:t>
            </a:r>
            <a:r>
              <a:rPr lang="en-US" altLang="en-US" sz="1600" dirty="0" err="1" smtClean="0">
                <a:latin typeface="Consolas" pitchFamily="49" charset="0"/>
                <a:cs typeface="Consolas" pitchFamily="49" charset="0"/>
              </a:rPr>
              <a:t>aContainer.executeAlgorithm</a:t>
            </a: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(2,5));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US" altLang="en-US" sz="1600" dirty="0" smtClean="0">
              <a:latin typeface="Consolas" pitchFamily="49" charset="0"/>
              <a:cs typeface="Consolas" pitchFamily="49" charset="0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       // Second algorithm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       </a:t>
            </a:r>
            <a:r>
              <a:rPr lang="en-US" altLang="en-US" sz="1600" dirty="0" err="1" smtClean="0">
                <a:latin typeface="Consolas" pitchFamily="49" charset="0"/>
                <a:cs typeface="Consolas" pitchFamily="49" charset="0"/>
              </a:rPr>
              <a:t>aContainer</a:t>
            </a: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 = new </a:t>
            </a:r>
            <a:r>
              <a:rPr lang="en-US" altLang="en-US" sz="1600" dirty="0" err="1" smtClean="0">
                <a:latin typeface="Consolas" pitchFamily="49" charset="0"/>
                <a:cs typeface="Consolas" pitchFamily="49" charset="0"/>
              </a:rPr>
              <a:t>MyContainer</a:t>
            </a: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 (new </a:t>
            </a:r>
            <a:r>
              <a:rPr lang="en-US" altLang="en-US" sz="1600" dirty="0" err="1" smtClean="0">
                <a:latin typeface="Consolas" pitchFamily="49" charset="0"/>
                <a:cs typeface="Consolas" pitchFamily="49" charset="0"/>
              </a:rPr>
              <a:t>MultiplyAlgorithm</a:t>
            </a: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());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       System.out.println(</a:t>
            </a:r>
            <a:r>
              <a:rPr lang="en-US" altLang="en-US" sz="1600" dirty="0" err="1" smtClean="0">
                <a:latin typeface="Consolas" pitchFamily="49" charset="0"/>
                <a:cs typeface="Consolas" pitchFamily="49" charset="0"/>
              </a:rPr>
              <a:t>aContainer.executeAlgorithm</a:t>
            </a: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(2,5));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   }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32771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Strategy Algorithm: An Example (2)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public class MyContainer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private Algorithm anAlgorithm;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public MyContainer (Algorithm anAlgorithm)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   this.anAlgorithm = anAlgorithm;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}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public int executeAlgorithm (int x, int y)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   return(anAlgorithm.execute(x,y));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}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838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Strategy Algorithm: An Example (3)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public interface Algorithm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public int execute (int x, int y);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600" smtClean="0">
              <a:latin typeface="Consolas" pitchFamily="49" charset="0"/>
              <a:cs typeface="Consolas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public class AddAlgorithm implements Algorithm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public int execute (int x, int y)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   return (x+y);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600" smtClean="0">
              <a:latin typeface="Consolas" pitchFamily="49" charset="0"/>
              <a:cs typeface="Consolas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public class MultiplyAlgorithm implements Algorithm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public int execute (int x, int y)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   return (x*y);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3777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Advantages Of The Strategy Pattern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It decouples the context/container from the algorithm used by the context/container.</a:t>
            </a:r>
          </a:p>
          <a:p>
            <a:pPr lvl="1" eaLnBrk="1" hangingPunct="1"/>
            <a:r>
              <a:rPr lang="en-US" altLang="en-US" smtClean="0"/>
              <a:t>For the container it may allow the context/container to easily substitute additional algorithms.</a:t>
            </a:r>
          </a:p>
          <a:p>
            <a:pPr lvl="2" eaLnBrk="1" hangingPunct="1"/>
            <a:r>
              <a:rPr lang="en-US" altLang="en-US" smtClean="0"/>
              <a:t>‘Expansion packs’</a:t>
            </a:r>
          </a:p>
          <a:p>
            <a:pPr lvl="1" eaLnBrk="1" hangingPunct="1"/>
            <a:r>
              <a:rPr lang="en-US" altLang="en-US" smtClean="0"/>
              <a:t>For the algorithm, the algorithm may be used in a number of different contexts/containers (e.g., sorting algorithms).</a:t>
            </a:r>
          </a:p>
        </p:txBody>
      </p:sp>
    </p:spTree>
    <p:extLst>
      <p:ext uri="{BB962C8B-B14F-4D97-AF65-F5344CB8AC3E}">
        <p14:creationId xmlns:p14="http://schemas.microsoft.com/office/powerpoint/2010/main" val="150299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Side Note: Static Attributes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Static attributes of a class are initialized when the Java virtual machine (“java”) loads a class into memory.</a:t>
            </a:r>
          </a:p>
          <a:p>
            <a:pPr eaLnBrk="1" hangingPunct="1"/>
            <a:r>
              <a:rPr lang="en-US" altLang="en-US" dirty="0" smtClean="0"/>
              <a:t>This must be done before any of the methods of the class can be called (even the constructor).</a:t>
            </a:r>
          </a:p>
          <a:p>
            <a:pPr eaLnBrk="1" hangingPunct="1"/>
            <a:r>
              <a:rPr lang="en-US" altLang="en-US" b="1" dirty="0" smtClean="0"/>
              <a:t>Name of the folder containing the complete example</a:t>
            </a:r>
            <a:r>
              <a:rPr lang="en-US" altLang="en-US" dirty="0" smtClean="0"/>
              <a:t>:</a:t>
            </a:r>
          </a:p>
          <a:p>
            <a:pPr eaLnBrk="1" hangingPunct="1">
              <a:buFontTx/>
              <a:buNone/>
            </a:pPr>
            <a:r>
              <a:rPr lang="en-US" altLang="en-US" dirty="0" err="1" smtClean="0">
                <a:latin typeface="Consolas" panose="020B0609020204030204" pitchFamily="49" charset="0"/>
              </a:rPr>
              <a:t>designPatterns</a:t>
            </a:r>
            <a:r>
              <a:rPr lang="en-US" altLang="en-US" dirty="0" smtClean="0">
                <a:latin typeface="Consolas" panose="020B0609020204030204" pitchFamily="49" charset="0"/>
              </a:rPr>
              <a:t>/static</a:t>
            </a:r>
            <a:endParaRPr lang="en-US" altLang="en-US" dirty="0" smtClean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363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Static Attributes: Driver Class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public class Driver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public static void main (String [] args)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{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    Foo aFoo = new Foo();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}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 eaLnBrk="1" hangingPunct="1"/>
            <a:endParaRPr lang="en-US" altLang="en-US" sz="180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49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Static Attributes: Class </a:t>
            </a:r>
            <a:r>
              <a:rPr lang="en-US" altLang="en-US" smtClean="0">
                <a:latin typeface="Consolas" pitchFamily="49" charset="0"/>
                <a:cs typeface="Consolas" pitchFamily="49" charset="0"/>
              </a:rPr>
              <a:t>Foo</a:t>
            </a:r>
            <a:r>
              <a:rPr lang="en-US" altLang="en-US" smtClean="0"/>
              <a:t> &amp; </a:t>
            </a:r>
            <a:r>
              <a:rPr lang="en-US" altLang="en-US" smtClean="0">
                <a:latin typeface="Consolas" pitchFamily="49" charset="0"/>
                <a:cs typeface="Consolas" pitchFamily="49" charset="0"/>
              </a:rPr>
              <a:t>Bar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557338"/>
            <a:ext cx="4032250" cy="49530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public class Foo</a:t>
            </a:r>
          </a:p>
          <a:p>
            <a:pPr marL="0" indent="0" eaLnBrk="1" hangingPunct="1"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pPr marL="0" indent="0" eaLnBrk="1" hangingPunct="1"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 private static Bar aBar = </a:t>
            </a:r>
          </a:p>
          <a:p>
            <a:pPr marL="0" indent="0" eaLnBrk="1" hangingPunct="1"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     new Bar();</a:t>
            </a:r>
          </a:p>
          <a:p>
            <a:pPr marL="0" indent="0" eaLnBrk="1" hangingPunct="1"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 public Foo()</a:t>
            </a:r>
          </a:p>
          <a:p>
            <a:pPr marL="0" indent="0" eaLnBrk="1" hangingPunct="1"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 {</a:t>
            </a:r>
          </a:p>
          <a:p>
            <a:pPr marL="0" indent="0" eaLnBrk="1" hangingPunct="1">
              <a:lnSpc>
                <a:spcPct val="75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     System.out.println("&gt;&gt;&gt; </a:t>
            </a:r>
          </a:p>
          <a:p>
            <a:pPr marL="0" indent="0" eaLnBrk="1" hangingPunct="1">
              <a:lnSpc>
                <a:spcPct val="75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       Trace only: constructor </a:t>
            </a:r>
          </a:p>
          <a:p>
            <a:pPr marL="0" indent="0" eaLnBrk="1" hangingPunct="1">
              <a:lnSpc>
                <a:spcPct val="75000"/>
              </a:lnSpc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       Foo() &lt;&lt;&lt;");</a:t>
            </a:r>
          </a:p>
          <a:p>
            <a:pPr marL="0" indent="0" eaLnBrk="1" hangingPunct="1"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 }</a:t>
            </a:r>
          </a:p>
          <a:p>
            <a:pPr marL="0" indent="0" eaLnBrk="1" hangingPunct="1"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 marL="0" indent="0" eaLnBrk="1" hangingPunct="1"/>
            <a:endParaRPr lang="en-US" altLang="en-US" sz="1600" smtClean="0">
              <a:latin typeface="Arial" pitchFamily="34" charset="0"/>
            </a:endParaRP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59338" y="1628775"/>
            <a:ext cx="3960812" cy="49530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public class Bar</a:t>
            </a:r>
          </a:p>
          <a:p>
            <a:pPr marL="0" indent="0" eaLnBrk="1" hangingPunct="1"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pPr marL="0" indent="0" eaLnBrk="1" hangingPunct="1"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 public Bar()</a:t>
            </a:r>
          </a:p>
          <a:p>
            <a:pPr marL="0" indent="0" eaLnBrk="1" hangingPunct="1"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 {</a:t>
            </a:r>
          </a:p>
          <a:p>
            <a:pPr marL="0" indent="0" eaLnBrk="1" hangingPunct="1"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     System.out.println("&gt;&gt;&gt; </a:t>
            </a:r>
          </a:p>
          <a:p>
            <a:pPr marL="0" indent="0" eaLnBrk="1" hangingPunct="1"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       Trace only: constructor </a:t>
            </a:r>
          </a:p>
          <a:p>
            <a:pPr marL="0" indent="0" eaLnBrk="1" hangingPunct="1"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       Bar() &lt;&lt;&lt;");</a:t>
            </a:r>
          </a:p>
          <a:p>
            <a:pPr marL="0" indent="0" eaLnBrk="1" hangingPunct="1"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    }</a:t>
            </a:r>
          </a:p>
          <a:p>
            <a:pPr marL="0" indent="0" eaLnBrk="1" hangingPunct="1">
              <a:buFontTx/>
              <a:buNone/>
            </a:pPr>
            <a:r>
              <a:rPr lang="en-US" altLang="en-US" sz="160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 marL="0" indent="0" eaLnBrk="1" hangingPunct="1"/>
            <a:endParaRPr lang="en-US" altLang="en-US" sz="160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13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Singleton Pattern</a:t>
            </a:r>
          </a:p>
        </p:txBody>
      </p:sp>
      <p:sp>
        <p:nvSpPr>
          <p:cNvPr id="79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Singleton class: there is only one instance of the class (one object).</a:t>
            </a:r>
          </a:p>
          <a:p>
            <a:pPr eaLnBrk="1" hangingPunct="1"/>
            <a:r>
              <a:rPr lang="en-US" altLang="en-US" smtClean="0"/>
              <a:t>That object provides a common set of operations for the rest of the program and globally accessible (variable) data.</a:t>
            </a:r>
          </a:p>
          <a:p>
            <a:pPr eaLnBrk="1" hangingPunct="1"/>
            <a:r>
              <a:rPr lang="en-US" altLang="en-US" smtClean="0"/>
              <a:t>It is not the same as a purely static class.</a:t>
            </a:r>
          </a:p>
          <a:p>
            <a:pPr lvl="1" eaLnBrk="1" hangingPunct="1"/>
            <a:r>
              <a:rPr lang="en-US" altLang="en-US" smtClean="0"/>
              <a:t>Static methods but no variable attributes.</a:t>
            </a:r>
          </a:p>
          <a:p>
            <a:pPr eaLnBrk="1" hangingPunct="1"/>
            <a:r>
              <a:rPr lang="en-US" altLang="en-US" smtClean="0"/>
              <a:t>The Singleton pattern is enforced by making the constructor private.</a:t>
            </a:r>
          </a:p>
          <a:p>
            <a:pPr eaLnBrk="1" hangingPunct="1"/>
            <a:r>
              <a:rPr lang="en-US" altLang="en-US" smtClean="0"/>
              <a:t>Example singleton class: Random number generator.</a:t>
            </a:r>
          </a:p>
          <a:p>
            <a:pPr lvl="1" eaLnBrk="1" hangingPunct="1"/>
            <a:r>
              <a:rPr lang="en-US" altLang="en-US" smtClean="0"/>
              <a:t>For testing/debugging it is desirable to generate the same sequence of random numbers.</a:t>
            </a:r>
          </a:p>
        </p:txBody>
      </p:sp>
    </p:spTree>
    <p:extLst>
      <p:ext uri="{BB962C8B-B14F-4D97-AF65-F5344CB8AC3E}">
        <p14:creationId xmlns:p14="http://schemas.microsoft.com/office/powerpoint/2010/main" val="838048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974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Singleton Example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/>
              <a:t>Name of the folder containing the complete example</a:t>
            </a:r>
            <a:r>
              <a:rPr lang="en-US" altLang="en-US" dirty="0" smtClean="0"/>
              <a:t>:</a:t>
            </a:r>
            <a:endParaRPr lang="en-US" altLang="en-US" dirty="0" smtClean="0"/>
          </a:p>
          <a:p>
            <a:pPr eaLnBrk="1" hangingPunct="1">
              <a:buFontTx/>
              <a:buNone/>
            </a:pP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en-US" dirty="0" err="1" smtClean="0">
                <a:latin typeface="Consolas" pitchFamily="49" charset="0"/>
                <a:cs typeface="Consolas" pitchFamily="49" charset="0"/>
              </a:rPr>
              <a:t>designPatterns</a:t>
            </a: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/singleton</a:t>
            </a:r>
            <a:endParaRPr lang="en-US" altLang="en-US" dirty="0" smtClean="0">
              <a:latin typeface="Consolas" pitchFamily="49" charset="0"/>
              <a:cs typeface="Consolas" pitchFamily="49" charset="0"/>
            </a:endParaRPr>
          </a:p>
          <a:p>
            <a:pPr eaLnBrk="1" hangingPunct="1"/>
            <a:endParaRPr lang="en-US" alt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64308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Singleton: Driver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public class DriverSingleRandom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public static void main(String [] args)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{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    SingleRandom aSingleRandom = SingleRandom.getInstance();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    aSingleRandom.setSeed(1);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    for (int i = 0; i &lt; 10; i++)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        System.out.println(i + ": " + 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          aSingleRandom.nextInt());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    System.out.println();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}</a:t>
            </a:r>
          </a:p>
          <a:p>
            <a:pPr eaLnBrk="1" hangingPunct="1"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 eaLnBrk="1" hangingPunct="1">
              <a:buFontTx/>
              <a:buNone/>
            </a:pPr>
            <a:endParaRPr lang="en-US" altLang="en-US" sz="1800" smtClean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66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What Is A Design Pattern?</a:t>
            </a:r>
          </a:p>
        </p:txBody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A general and reusable solution to a commonly occurring problem in the design of software.</a:t>
            </a:r>
          </a:p>
          <a:p>
            <a:pPr eaLnBrk="1" hangingPunct="1"/>
            <a:r>
              <a:rPr lang="en-US" altLang="en-US" dirty="0"/>
              <a:t>IT IS a  template for how to solve a problem that has been used in many different situations</a:t>
            </a:r>
            <a:r>
              <a:rPr lang="en-US" altLang="en-US" dirty="0" smtClean="0"/>
              <a:t>.</a:t>
            </a:r>
          </a:p>
          <a:p>
            <a:pPr eaLnBrk="1" hangingPunct="1"/>
            <a:r>
              <a:rPr lang="en-US" altLang="en-US" dirty="0" smtClean="0"/>
              <a:t>IT IS NOT a finished algorithm that can be directly translated into program code.</a:t>
            </a:r>
          </a:p>
          <a:p>
            <a:pPr eaLnBrk="1" hangingPunct="1"/>
            <a:r>
              <a:rPr lang="en-US" altLang="en-US" dirty="0" smtClean="0"/>
              <a:t>The various Object-Oriented design patterns show interactions between classes and objects without being tied to the specific the program code that implements the pattern (language independent)</a:t>
            </a:r>
          </a:p>
          <a:p>
            <a:pPr lvl="1" eaLnBrk="1" hangingPunct="1"/>
            <a:r>
              <a:rPr lang="en-US" altLang="en-US" dirty="0" smtClean="0"/>
              <a:t>e.g., Information hiding, inheritance etc. </a:t>
            </a:r>
            <a:endParaRPr lang="en-US" altLang="en-US" dirty="0" smtClean="0"/>
          </a:p>
          <a:p>
            <a:pPr lvl="1"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033310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926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Class SingleRandom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public class SingleRandom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private Random generator;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private static SingleRandom instance = new SingleRandom();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 smtClean="0">
              <a:latin typeface="Consolas" pitchFamily="49" charset="0"/>
              <a:cs typeface="Consolas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private SingleRandom()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    System.out.println("&gt;&gt;&gt; Trace only: this.SingleRandom()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      &lt;&lt;&lt;");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    generator = new Random();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 smtClean="0">
              <a:latin typeface="Consolas" pitchFamily="49" charset="0"/>
              <a:cs typeface="Consolas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public static SingleRandom getInstance()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    System.out.println("&gt;&gt;&gt; Trace only: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            SingleRandom.getInstance() &lt;&lt;&lt;");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    return(instance);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}    </a:t>
            </a:r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 flipH="1">
            <a:off x="6858000" y="1055688"/>
            <a:ext cx="1081088" cy="10080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687" tIns="44843" rIns="89687" bIns="44843">
            <a:spAutoFit/>
          </a:bodyPr>
          <a:lstStyle/>
          <a:p>
            <a:endParaRPr lang="en-US"/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7866063" y="839788"/>
            <a:ext cx="863600" cy="367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687" tIns="44843" rIns="89687" bIns="44843">
            <a:spAutoFit/>
          </a:bodyPr>
          <a:lstStyle>
            <a:lvl1pPr defTabSz="896938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96938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96938" eaLnBrk="0" hangingPunct="0">
              <a:spcBef>
                <a:spcPct val="200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96938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96938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Arial" pitchFamily="34" charset="0"/>
              </a:rPr>
              <a:t>1st</a:t>
            </a:r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 flipH="1">
            <a:off x="3810000" y="2536825"/>
            <a:ext cx="4457700" cy="650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9687" tIns="44843" rIns="89687" bIns="44843">
            <a:spAutoFit/>
          </a:bodyPr>
          <a:lstStyle/>
          <a:p>
            <a:endParaRPr lang="en-US"/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8239125" y="2401888"/>
            <a:ext cx="863600" cy="367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687" tIns="44843" rIns="89687" bIns="44843">
            <a:spAutoFit/>
          </a:bodyPr>
          <a:lstStyle>
            <a:lvl1pPr defTabSz="896938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96938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96938" eaLnBrk="0" hangingPunct="0">
              <a:spcBef>
                <a:spcPct val="200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96938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96938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Arial" pitchFamily="34" charset="0"/>
              </a:rPr>
              <a:t>2nd</a:t>
            </a:r>
          </a:p>
        </p:txBody>
      </p:sp>
      <p:sp>
        <p:nvSpPr>
          <p:cNvPr id="32776" name="Line 8"/>
          <p:cNvSpPr>
            <a:spLocks noChangeShapeType="1"/>
          </p:cNvSpPr>
          <p:nvPr/>
        </p:nvSpPr>
        <p:spPr bwMode="auto">
          <a:xfrm flipH="1">
            <a:off x="4760913" y="3836988"/>
            <a:ext cx="1081087" cy="100806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687" tIns="44843" rIns="89687" bIns="44843">
            <a:spAutoFit/>
          </a:bodyPr>
          <a:lstStyle/>
          <a:p>
            <a:endParaRPr lang="en-US"/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5768975" y="3621088"/>
            <a:ext cx="863600" cy="367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687" tIns="44843" rIns="89687" bIns="44843">
            <a:spAutoFit/>
          </a:bodyPr>
          <a:lstStyle>
            <a:lvl1pPr defTabSz="896938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96938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96938" eaLnBrk="0" hangingPunct="0">
              <a:spcBef>
                <a:spcPct val="200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96938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96938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Arial" pitchFamily="34" charset="0"/>
              </a:rPr>
              <a:t>3rd</a:t>
            </a:r>
          </a:p>
        </p:txBody>
      </p:sp>
    </p:spTree>
    <p:extLst>
      <p:ext uri="{BB962C8B-B14F-4D97-AF65-F5344CB8AC3E}">
        <p14:creationId xmlns:p14="http://schemas.microsoft.com/office/powerpoint/2010/main" val="231384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Class SingleRandom (2)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public void setSeed(int seed)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    System.out.println("&gt;&gt;&gt; Trace only: ref.setSeed() &lt;&lt;&lt;");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    generator.setSeed(seed);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 smtClean="0">
              <a:latin typeface="Consolas" pitchFamily="49" charset="0"/>
              <a:cs typeface="Consolas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 smtClean="0">
              <a:latin typeface="Consolas" pitchFamily="49" charset="0"/>
              <a:cs typeface="Consolas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public int nextInt()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{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    System.out.println("&gt;&gt;&gt; Trace only: ref.nextInt() &lt;&lt;&lt;");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    return (generator.nextInt());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 smtClean="0">
              <a:latin typeface="Consolas" pitchFamily="49" charset="0"/>
              <a:cs typeface="Consolas" pitchFamily="49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800" smtClean="0">
              <a:latin typeface="Consolas" pitchFamily="49" charset="0"/>
              <a:cs typeface="Consolas" pitchFamily="49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800" smtClean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42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Discussions/Resources: Singleton Pattern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(Last visited 2021): </a:t>
            </a:r>
          </a:p>
          <a:p>
            <a:pPr lvl="1"/>
            <a:r>
              <a:rPr lang="en-US" altLang="en-US" dirty="0" smtClean="0">
                <a:hlinkClick r:id="rId2"/>
              </a:rPr>
              <a:t>http</a:t>
            </a:r>
            <a:r>
              <a:rPr lang="en-US" altLang="en-US" dirty="0" smtClean="0">
                <a:hlinkClick r:id="rId2"/>
              </a:rPr>
              <a:t>://</a:t>
            </a:r>
            <a:r>
              <a:rPr lang="en-US" altLang="en-US" dirty="0" smtClean="0">
                <a:hlinkClick r:id="rId2"/>
              </a:rPr>
              <a:t>msdn.microsoft.com/en-us/library/ee817670.aspx</a:t>
            </a:r>
            <a:endParaRPr lang="en-US" altLang="en-US" dirty="0" smtClean="0"/>
          </a:p>
          <a:p>
            <a:pPr lvl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5982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You Should Now Know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What is a design pattern</a:t>
            </a:r>
          </a:p>
          <a:p>
            <a:pPr eaLnBrk="1" hangingPunct="1"/>
            <a:r>
              <a:rPr lang="en-US" altLang="en-US" smtClean="0"/>
              <a:t>How the three example design patterns work</a:t>
            </a:r>
          </a:p>
        </p:txBody>
      </p:sp>
    </p:spTree>
    <p:extLst>
      <p:ext uri="{BB962C8B-B14F-4D97-AF65-F5344CB8AC3E}">
        <p14:creationId xmlns:p14="http://schemas.microsoft.com/office/powerpoint/2010/main" val="123526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General Resources (Last Visited 2021)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Microsoft:</a:t>
            </a:r>
            <a:endParaRPr lang="en-US" altLang="en-US" dirty="0" smtClean="0">
              <a:hlinkClick r:id="rId2"/>
            </a:endParaRPr>
          </a:p>
          <a:p>
            <a:pPr lvl="1"/>
            <a:r>
              <a:rPr lang="en-US" altLang="en-US" dirty="0" smtClean="0">
                <a:hlinkClick r:id="rId2"/>
              </a:rPr>
              <a:t>https</a:t>
            </a:r>
            <a:r>
              <a:rPr lang="en-US" altLang="en-US" dirty="0">
                <a:hlinkClick r:id="rId2"/>
              </a:rPr>
              <a:t>://</a:t>
            </a:r>
            <a:r>
              <a:rPr lang="en-US" altLang="en-US" dirty="0" smtClean="0">
                <a:hlinkClick r:id="rId2"/>
              </a:rPr>
              <a:t>docs.microsoft.com/en-us/archive/msdn-magazine/2001/july/design-patterns-solidify-your-csharp-application-architecture-with-design-patterns</a:t>
            </a:r>
            <a:endParaRPr lang="en-US" altLang="en-US" dirty="0" smtClean="0"/>
          </a:p>
          <a:p>
            <a:r>
              <a:rPr lang="en-US" altLang="en-US" dirty="0" smtClean="0"/>
              <a:t>Oracle</a:t>
            </a:r>
            <a:endParaRPr lang="en-US" altLang="en-US" dirty="0" smtClean="0">
              <a:hlinkClick r:id="rId3"/>
            </a:endParaRPr>
          </a:p>
          <a:p>
            <a:pPr lvl="1"/>
            <a:r>
              <a:rPr lang="en-US" altLang="en-US" dirty="0" smtClean="0">
                <a:hlinkClick r:id="rId3"/>
              </a:rPr>
              <a:t>https</a:t>
            </a:r>
            <a:r>
              <a:rPr lang="en-US" altLang="en-US" dirty="0">
                <a:hlinkClick r:id="rId3"/>
              </a:rPr>
              <a:t>://</a:t>
            </a:r>
            <a:r>
              <a:rPr lang="en-US" altLang="en-US" dirty="0" smtClean="0">
                <a:hlinkClick r:id="rId3"/>
              </a:rPr>
              <a:t>www.oracle.com/java/technologies/design-patterns-catalog.html</a:t>
            </a:r>
            <a:endParaRPr lang="en-US" altLang="en-US" dirty="0" smtClean="0"/>
          </a:p>
          <a:p>
            <a:r>
              <a:rPr lang="en-US" dirty="0" smtClean="0"/>
              <a:t>The original “Gang of Four” resource</a:t>
            </a:r>
          </a:p>
          <a:p>
            <a:pPr lvl="1"/>
            <a:r>
              <a:rPr lang="en-CA" dirty="0">
                <a:hlinkClick r:id="rId4"/>
              </a:rPr>
              <a:t>https://springframework.guru/gang-of-four-design-patterns</a:t>
            </a:r>
            <a:r>
              <a:rPr lang="en-CA" dirty="0" smtClean="0">
                <a:hlinkClick r:id="rId4"/>
              </a:rPr>
              <a:t>/</a:t>
            </a:r>
            <a:endParaRPr lang="en-CA" dirty="0"/>
          </a:p>
          <a:p>
            <a:r>
              <a:rPr lang="en-CA" dirty="0" smtClean="0"/>
              <a:t>Another book authored by Gamma</a:t>
            </a:r>
            <a:r>
              <a:rPr lang="en-CA" dirty="0"/>
              <a:t> </a:t>
            </a:r>
            <a:r>
              <a:rPr lang="en-CA" dirty="0" smtClean="0"/>
              <a:t>et al.</a:t>
            </a:r>
            <a:endParaRPr lang="en-US" altLang="en-US" dirty="0" smtClean="0"/>
          </a:p>
          <a:p>
            <a:pPr lvl="1"/>
            <a:r>
              <a:rPr lang="en-US" altLang="en-US" dirty="0" smtClean="0">
                <a:hlinkClick r:id="rId5"/>
              </a:rPr>
              <a:t>https</a:t>
            </a:r>
            <a:r>
              <a:rPr lang="en-US" altLang="en-US" dirty="0">
                <a:hlinkClick r:id="rId5"/>
              </a:rPr>
              <a:t>://</a:t>
            </a:r>
            <a:r>
              <a:rPr lang="en-US" altLang="en-US" dirty="0" smtClean="0">
                <a:hlinkClick r:id="rId5"/>
              </a:rPr>
              <a:t>www.amazon.ca/Design-Patterns-Elements-Reusable-Object-Oriented/dp/0201633612</a:t>
            </a:r>
            <a:endParaRPr lang="en-US" altLang="en-US" dirty="0" smtClean="0"/>
          </a:p>
          <a:p>
            <a:pPr lvl="1"/>
            <a:endParaRPr lang="en-US" altLang="en-US" dirty="0" smtClean="0"/>
          </a:p>
          <a:p>
            <a:endParaRPr lang="en-US" alt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10359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Origin Of Design Patterns</a:t>
            </a:r>
          </a:p>
        </p:txBody>
      </p:sp>
      <p:sp>
        <p:nvSpPr>
          <p:cNvPr id="78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foundation for design patterns come from the original patterns specified in the book “</a:t>
            </a:r>
            <a:r>
              <a:rPr lang="en-US" altLang="en-US" sz="2000" i="1" smtClean="0">
                <a:latin typeface="Arial" pitchFamily="34" charset="0"/>
              </a:rPr>
              <a:t>Design Patterns: Elements of Reusable Object-Oriented Software</a:t>
            </a:r>
            <a:r>
              <a:rPr lang="en-US" altLang="en-US" smtClean="0"/>
              <a:t>”</a:t>
            </a:r>
          </a:p>
          <a:p>
            <a:pPr eaLnBrk="1" hangingPunct="1"/>
            <a:r>
              <a:rPr lang="en-US" altLang="en-US" smtClean="0"/>
              <a:t>Authors: “The gang of four” (Erich Gamma, Richard Helm, Ralph Johnson and John Vlissides).</a:t>
            </a:r>
          </a:p>
          <a:p>
            <a:pPr eaLnBrk="1" hangingPunct="1"/>
            <a:r>
              <a:rPr lang="en-US" altLang="en-US" smtClean="0"/>
              <a:t>Although examples of the patterns were provided in the C++ and SmallTalk programming languages the patterns can be applied to any Object-Oriented language.</a:t>
            </a:r>
          </a:p>
        </p:txBody>
      </p:sp>
    </p:spTree>
    <p:extLst>
      <p:ext uri="{BB962C8B-B14F-4D97-AF65-F5344CB8AC3E}">
        <p14:creationId xmlns:p14="http://schemas.microsoft.com/office/powerpoint/2010/main" val="1178740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029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Model-View-Controller Pattern</a:t>
            </a:r>
            <a:r>
              <a:rPr lang="en-US" altLang="en-US" baseline="30000" smtClean="0"/>
              <a:t>1</a:t>
            </a:r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Sometimes the same data may have to be accessed under different contexts e.g., powerful desktop, web, mobile device.</a:t>
            </a:r>
          </a:p>
          <a:p>
            <a:pPr eaLnBrk="1" hangingPunct="1"/>
            <a:r>
              <a:rPr lang="en-US" altLang="en-US" dirty="0" smtClean="0"/>
              <a:t>Each context may require a different interface (e.g., web page on a mobile device, software on a computer).</a:t>
            </a:r>
          </a:p>
          <a:p>
            <a:pPr eaLnBrk="1" hangingPunct="1"/>
            <a:r>
              <a:rPr lang="en-US" altLang="en-US" dirty="0" smtClean="0"/>
              <a:t>Even the context of a single program running on a single device there may be a desire to see different views of the </a:t>
            </a:r>
            <a:r>
              <a:rPr lang="en-US" altLang="en-US" dirty="0" smtClean="0"/>
              <a:t>data:</a:t>
            </a:r>
          </a:p>
          <a:p>
            <a:pPr lvl="1" eaLnBrk="1" hangingPunct="1"/>
            <a:r>
              <a:rPr lang="en-US" altLang="en-US" dirty="0" smtClean="0"/>
              <a:t>F</a:t>
            </a:r>
            <a:r>
              <a:rPr lang="en-US" altLang="en-US" dirty="0" smtClean="0"/>
              <a:t>inancial </a:t>
            </a:r>
            <a:r>
              <a:rPr lang="en-US" altLang="en-US" dirty="0" smtClean="0"/>
              <a:t>analysts may want to see details </a:t>
            </a:r>
            <a:r>
              <a:rPr lang="en-US" altLang="en-US" dirty="0" smtClean="0"/>
              <a:t>(actual numbers in a spreadsheet </a:t>
            </a:r>
            <a:r>
              <a:rPr lang="en-US" altLang="en-US" dirty="0" smtClean="0"/>
              <a:t>and/or financial </a:t>
            </a:r>
            <a:r>
              <a:rPr lang="en-US" altLang="en-US" dirty="0" smtClean="0"/>
              <a:t>statement)</a:t>
            </a:r>
          </a:p>
          <a:p>
            <a:pPr lvl="1" eaLnBrk="1" hangingPunct="1"/>
            <a:r>
              <a:rPr lang="en-US" altLang="en-US" dirty="0" smtClean="0"/>
              <a:t>Shareholders </a:t>
            </a:r>
            <a:r>
              <a:rPr lang="en-US" altLang="en-US" dirty="0" smtClean="0"/>
              <a:t>or management may focus on </a:t>
            </a:r>
            <a:r>
              <a:rPr lang="en-US" altLang="en-US" dirty="0" smtClean="0"/>
              <a:t>overviews (graphical representations)</a:t>
            </a:r>
            <a:endParaRPr lang="en-US" altLang="en-US" dirty="0" smtClean="0"/>
          </a:p>
        </p:txBody>
      </p:sp>
      <p:sp>
        <p:nvSpPr>
          <p:cNvPr id="782340" name="Text Box 4"/>
          <p:cNvSpPr txBox="1">
            <a:spLocks noChangeArrowheads="1"/>
          </p:cNvSpPr>
          <p:nvPr/>
        </p:nvSpPr>
        <p:spPr bwMode="auto">
          <a:xfrm>
            <a:off x="304800" y="5060022"/>
            <a:ext cx="6842125" cy="1290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687" tIns="44843" rIns="89687" bIns="44843">
            <a:spAutoFit/>
          </a:bodyPr>
          <a:lstStyle>
            <a:lvl1pPr marL="228600" indent="-228600" defTabSz="896938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96938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96938" eaLnBrk="0" hangingPunct="0">
              <a:spcBef>
                <a:spcPct val="200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96938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96938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200" b="0" dirty="0">
                <a:latin typeface="+mn-lt"/>
              </a:rPr>
              <a:t>1 Some additional sources that describe </a:t>
            </a:r>
            <a:r>
              <a:rPr lang="en-US" altLang="en-US" sz="1200" b="0" dirty="0" smtClean="0">
                <a:latin typeface="+mn-lt"/>
              </a:rPr>
              <a:t>the </a:t>
            </a:r>
            <a:r>
              <a:rPr lang="en-US" altLang="en-US" sz="1200" b="0" dirty="0" smtClean="0">
                <a:latin typeface="+mn-lt"/>
              </a:rPr>
              <a:t>M</a:t>
            </a:r>
            <a:r>
              <a:rPr lang="en-US" altLang="en-US" sz="1200" b="0" dirty="0" smtClean="0">
                <a:latin typeface="+mn-lt"/>
              </a:rPr>
              <a:t>odel-View </a:t>
            </a:r>
            <a:r>
              <a:rPr lang="en-US" altLang="en-US" sz="1200" b="0" dirty="0">
                <a:latin typeface="+mn-lt"/>
              </a:rPr>
              <a:t>C</a:t>
            </a:r>
            <a:r>
              <a:rPr lang="en-US" altLang="en-US" sz="1200" b="0" dirty="0" smtClean="0">
                <a:latin typeface="+mn-lt"/>
              </a:rPr>
              <a:t>ontroller pattern (last visited 2021):</a:t>
            </a:r>
            <a:endParaRPr lang="en-US" altLang="en-US" sz="1200" b="0" dirty="0">
              <a:latin typeface="+mn-lt"/>
            </a:endParaRPr>
          </a:p>
          <a:p>
            <a:pPr marL="461963" lvl="1" indent="-236538" eaLnBrk="1" hangingPunct="1">
              <a:spcBef>
                <a:spcPct val="50000"/>
              </a:spcBef>
              <a:buFontTx/>
              <a:buAutoNum type="romanUcPeriod"/>
            </a:pPr>
            <a:r>
              <a:rPr lang="en-US" altLang="en-US" sz="1200" b="0" dirty="0">
                <a:latin typeface="+mn-lt"/>
              </a:rPr>
              <a:t>Sun </a:t>
            </a:r>
            <a:r>
              <a:rPr lang="en-US" altLang="en-US" sz="1200" b="0" dirty="0" smtClean="0">
                <a:latin typeface="+mn-lt"/>
              </a:rPr>
              <a:t>Microsystems, now via the Oracle link (last visited 2021):</a:t>
            </a:r>
          </a:p>
          <a:p>
            <a:pPr marL="715963" lvl="2" indent="-90488" defTabSz="404813" eaLnBrk="1" hangingPunct="1">
              <a:spcBef>
                <a:spcPct val="50000"/>
              </a:spcBef>
              <a:tabLst>
                <a:tab pos="715963" algn="l"/>
              </a:tabLst>
            </a:pPr>
            <a:r>
              <a:rPr lang="en-US" altLang="en-US" sz="1000" b="0" dirty="0" smtClean="0">
                <a:latin typeface="+mn-lt"/>
                <a:hlinkClick r:id="rId2"/>
              </a:rPr>
              <a:t>https</a:t>
            </a:r>
            <a:r>
              <a:rPr lang="en-US" altLang="en-US" sz="1000" b="0" dirty="0">
                <a:latin typeface="+mn-lt"/>
                <a:hlinkClick r:id="rId2"/>
              </a:rPr>
              <a:t>://</a:t>
            </a:r>
            <a:r>
              <a:rPr lang="en-US" altLang="en-US" sz="1000" b="0" dirty="0" smtClean="0">
                <a:latin typeface="+mn-lt"/>
                <a:hlinkClick r:id="rId2"/>
              </a:rPr>
              <a:t>www.oracle.com/java/technologies/design-patterns-catalog.html</a:t>
            </a:r>
            <a:endParaRPr lang="en-US" altLang="en-US" sz="1000" b="0" dirty="0" smtClean="0">
              <a:latin typeface="+mn-lt"/>
            </a:endParaRPr>
          </a:p>
          <a:p>
            <a:pPr marL="461963" lvl="1" indent="-236538" eaLnBrk="1" hangingPunct="1">
              <a:spcBef>
                <a:spcPct val="50000"/>
              </a:spcBef>
              <a:buFontTx/>
              <a:buAutoNum type="romanUcPeriod"/>
            </a:pPr>
            <a:r>
              <a:rPr lang="en-US" altLang="en-US" sz="1200" b="0" dirty="0" smtClean="0">
                <a:latin typeface="+mn-lt"/>
              </a:rPr>
              <a:t>Microsoft</a:t>
            </a:r>
            <a:r>
              <a:rPr lang="en-US" altLang="en-US" sz="1200" b="0" dirty="0">
                <a:latin typeface="+mn-lt"/>
              </a:rPr>
              <a:t>: </a:t>
            </a:r>
            <a:endParaRPr lang="en-US" altLang="en-US" sz="1200" b="0" dirty="0" smtClean="0">
              <a:latin typeface="+mn-lt"/>
            </a:endParaRPr>
          </a:p>
          <a:p>
            <a:pPr marL="715963" lvl="2" indent="-93663" eaLnBrk="1" hangingPunct="1">
              <a:spcBef>
                <a:spcPct val="50000"/>
              </a:spcBef>
            </a:pPr>
            <a:r>
              <a:rPr lang="en-US" altLang="en-US" sz="1000" b="0" dirty="0" smtClean="0">
                <a:latin typeface="+mn-lt"/>
              </a:rPr>
              <a:t>http</a:t>
            </a:r>
            <a:r>
              <a:rPr lang="en-US" altLang="en-US" sz="1000" b="0" dirty="0">
                <a:latin typeface="+mn-lt"/>
              </a:rPr>
              <a:t>://</a:t>
            </a:r>
            <a:r>
              <a:rPr lang="en-US" altLang="en-US" sz="1000" b="0" dirty="0" smtClean="0">
                <a:latin typeface="+mn-lt"/>
              </a:rPr>
              <a:t>msdn.microsoft.com/en-us/library/ms978748.aspx</a:t>
            </a:r>
          </a:p>
        </p:txBody>
      </p:sp>
    </p:spTree>
    <p:extLst>
      <p:ext uri="{BB962C8B-B14F-4D97-AF65-F5344CB8AC3E}">
        <p14:creationId xmlns:p14="http://schemas.microsoft.com/office/powerpoint/2010/main" val="3709085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2339" grpId="0" build="p"/>
      <p:bldP spid="7823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Model-View-Controller Pattern</a:t>
            </a:r>
            <a:r>
              <a:rPr lang="en-US" altLang="en-US" baseline="30000" smtClean="0"/>
              <a:t>1</a:t>
            </a:r>
          </a:p>
        </p:txBody>
      </p:sp>
      <p:sp>
        <p:nvSpPr>
          <p:cNvPr id="78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With this pattern, different parts are separate and independent:</a:t>
            </a:r>
          </a:p>
          <a:p>
            <a:pPr lvl="1" eaLnBrk="1" hangingPunct="1"/>
            <a:r>
              <a:rPr lang="en-US" altLang="en-US" smtClean="0"/>
              <a:t>Model: The data (database, text file):</a:t>
            </a:r>
          </a:p>
          <a:p>
            <a:pPr lvl="1" eaLnBrk="1" hangingPunct="1"/>
            <a:r>
              <a:rPr lang="en-US" altLang="en-US" smtClean="0"/>
              <a:t>View: How the data appears or the perspective under which it is viewed (graph, numerical)</a:t>
            </a:r>
          </a:p>
          <a:p>
            <a:pPr lvl="1" eaLnBrk="1" hangingPunct="1"/>
            <a:r>
              <a:rPr lang="en-US" altLang="en-US" smtClean="0"/>
              <a:t>Controller: How the data can be interacted with (GUI, command line).</a:t>
            </a:r>
          </a:p>
          <a:p>
            <a:pPr eaLnBrk="1" hangingPunct="1">
              <a:buFontTx/>
              <a:buNone/>
            </a:pPr>
            <a:endParaRPr lang="en-US" altLang="en-US" smtClean="0"/>
          </a:p>
        </p:txBody>
      </p:sp>
      <p:sp>
        <p:nvSpPr>
          <p:cNvPr id="783364" name="AutoShape 4"/>
          <p:cNvSpPr>
            <a:spLocks noChangeArrowheads="1"/>
          </p:cNvSpPr>
          <p:nvPr/>
        </p:nvSpPr>
        <p:spPr bwMode="auto">
          <a:xfrm>
            <a:off x="3492500" y="3357563"/>
            <a:ext cx="1622425" cy="12271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lIns="89687" tIns="44843" rIns="89687" bIns="44843" anchor="ctr">
            <a:spAutoFit/>
          </a:bodyPr>
          <a:lstStyle>
            <a:lvl1pPr defTabSz="896938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1pPr>
            <a:lvl2pPr marL="228600" indent="-114300" defTabSz="896938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96938" eaLnBrk="0" hangingPunct="0">
              <a:spcBef>
                <a:spcPct val="200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96938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96938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  <a:latin typeface="Arial" pitchFamily="34" charset="0"/>
              </a:rPr>
              <a:t>Model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State (data)</a:t>
            </a:r>
          </a:p>
        </p:txBody>
      </p:sp>
      <p:sp>
        <p:nvSpPr>
          <p:cNvPr id="783365" name="AutoShape 5"/>
          <p:cNvSpPr>
            <a:spLocks noChangeArrowheads="1"/>
          </p:cNvSpPr>
          <p:nvPr/>
        </p:nvSpPr>
        <p:spPr bwMode="auto">
          <a:xfrm>
            <a:off x="1131888" y="5211763"/>
            <a:ext cx="2071687" cy="1498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lIns="89687" tIns="44843" rIns="89687" bIns="44843" anchor="ctr">
            <a:spAutoFit/>
          </a:bodyPr>
          <a:lstStyle>
            <a:lvl1pPr defTabSz="896938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1pPr>
            <a:lvl2pPr marL="228600" indent="-114300" defTabSz="896938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96938" eaLnBrk="0" hangingPunct="0">
              <a:spcBef>
                <a:spcPct val="200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96938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96938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  <a:latin typeface="Arial" pitchFamily="34" charset="0"/>
              </a:rPr>
              <a:t>View</a:t>
            </a:r>
          </a:p>
          <a:p>
            <a:pPr lvl="1"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Display of data</a:t>
            </a:r>
          </a:p>
          <a:p>
            <a:pPr lvl="1"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Interface</a:t>
            </a:r>
          </a:p>
        </p:txBody>
      </p:sp>
      <p:sp>
        <p:nvSpPr>
          <p:cNvPr id="783366" name="AutoShape 6"/>
          <p:cNvSpPr>
            <a:spLocks noChangeArrowheads="1"/>
          </p:cNvSpPr>
          <p:nvPr/>
        </p:nvSpPr>
        <p:spPr bwMode="auto">
          <a:xfrm>
            <a:off x="5003800" y="5745011"/>
            <a:ext cx="2266071" cy="90041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8100" algn="ctr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lIns="89687" tIns="44843" rIns="89687" bIns="44843" anchor="ctr">
            <a:spAutoFit/>
          </a:bodyPr>
          <a:lstStyle>
            <a:lvl1pPr defTabSz="896938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1pPr>
            <a:lvl2pPr marL="342900" indent="-228600" defTabSz="896938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96938" eaLnBrk="0" hangingPunct="0">
              <a:spcBef>
                <a:spcPct val="200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96938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96938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  <a:latin typeface="Arial" pitchFamily="34" charset="0"/>
              </a:rPr>
              <a:t>Controller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Event handling</a:t>
            </a:r>
          </a:p>
        </p:txBody>
      </p:sp>
      <p:cxnSp>
        <p:nvCxnSpPr>
          <p:cNvPr id="783367" name="AutoShape 7"/>
          <p:cNvCxnSpPr>
            <a:cxnSpLocks noChangeShapeType="1"/>
            <a:stCxn id="783366" idx="0"/>
            <a:endCxn id="783364" idx="3"/>
          </p:cNvCxnSpPr>
          <p:nvPr/>
        </p:nvCxnSpPr>
        <p:spPr bwMode="auto">
          <a:xfrm rot="16200000" flipV="1">
            <a:off x="4738942" y="4347116"/>
            <a:ext cx="1773879" cy="1021911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3368" name="Text Box 8"/>
          <p:cNvSpPr txBox="1">
            <a:spLocks noChangeArrowheads="1"/>
          </p:cNvSpPr>
          <p:nvPr/>
        </p:nvSpPr>
        <p:spPr bwMode="auto">
          <a:xfrm>
            <a:off x="6084888" y="4797425"/>
            <a:ext cx="1439862" cy="644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687" tIns="44843" rIns="89687" bIns="44843">
            <a:spAutoFit/>
          </a:bodyPr>
          <a:lstStyle>
            <a:lvl1pPr defTabSz="896938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96938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96938" eaLnBrk="0" hangingPunct="0">
              <a:spcBef>
                <a:spcPct val="200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96938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96938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0">
                <a:latin typeface="Arial" panose="020B0604020202020204" pitchFamily="34" charset="0"/>
                <a:cs typeface="Arial" panose="020B0604020202020204" pitchFamily="34" charset="0"/>
              </a:rPr>
              <a:t>State change</a:t>
            </a:r>
          </a:p>
        </p:txBody>
      </p:sp>
      <p:cxnSp>
        <p:nvCxnSpPr>
          <p:cNvPr id="783369" name="AutoShape 9"/>
          <p:cNvCxnSpPr>
            <a:cxnSpLocks noChangeShapeType="1"/>
            <a:stCxn id="783365" idx="0"/>
            <a:endCxn id="783364" idx="1"/>
          </p:cNvCxnSpPr>
          <p:nvPr/>
        </p:nvCxnSpPr>
        <p:spPr bwMode="auto">
          <a:xfrm rot="-5400000">
            <a:off x="2210594" y="3929856"/>
            <a:ext cx="1220788" cy="1304925"/>
          </a:xfrm>
          <a:prstGeom prst="bentConnector2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83370" name="AutoShape 10"/>
          <p:cNvCxnSpPr>
            <a:cxnSpLocks noChangeShapeType="1"/>
            <a:stCxn id="783364" idx="1"/>
            <a:endCxn id="783365" idx="0"/>
          </p:cNvCxnSpPr>
          <p:nvPr/>
        </p:nvCxnSpPr>
        <p:spPr bwMode="auto">
          <a:xfrm flipH="1">
            <a:off x="2168525" y="3971925"/>
            <a:ext cx="1304925" cy="122078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83371" name="Text Box 11"/>
          <p:cNvSpPr txBox="1">
            <a:spLocks noChangeArrowheads="1"/>
          </p:cNvSpPr>
          <p:nvPr/>
        </p:nvSpPr>
        <p:spPr bwMode="auto">
          <a:xfrm>
            <a:off x="900113" y="4221163"/>
            <a:ext cx="1439862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687" tIns="44843" rIns="89687" bIns="44843">
            <a:spAutoFit/>
          </a:bodyPr>
          <a:lstStyle>
            <a:lvl1pPr defTabSz="896938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96938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96938" eaLnBrk="0" hangingPunct="0">
              <a:spcBef>
                <a:spcPct val="200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96938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96938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0">
                <a:latin typeface="Arial" panose="020B0604020202020204" pitchFamily="34" charset="0"/>
                <a:cs typeface="Arial" panose="020B0604020202020204" pitchFamily="34" charset="0"/>
              </a:rPr>
              <a:t>State query</a:t>
            </a:r>
          </a:p>
        </p:txBody>
      </p:sp>
      <p:sp>
        <p:nvSpPr>
          <p:cNvPr id="783372" name="Text Box 12"/>
          <p:cNvSpPr txBox="1">
            <a:spLocks noChangeArrowheads="1"/>
          </p:cNvSpPr>
          <p:nvPr/>
        </p:nvSpPr>
        <p:spPr bwMode="auto">
          <a:xfrm>
            <a:off x="2700338" y="4581525"/>
            <a:ext cx="1439862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687" tIns="44843" rIns="89687" bIns="44843">
            <a:spAutoFit/>
          </a:bodyPr>
          <a:lstStyle>
            <a:lvl1pPr defTabSz="896938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96938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96938" eaLnBrk="0" hangingPunct="0">
              <a:spcBef>
                <a:spcPct val="200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96938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96938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0">
                <a:latin typeface="Arial" panose="020B0604020202020204" pitchFamily="34" charset="0"/>
                <a:cs typeface="Arial" panose="020B0604020202020204" pitchFamily="34" charset="0"/>
              </a:rPr>
              <a:t>Change notification</a:t>
            </a:r>
          </a:p>
        </p:txBody>
      </p:sp>
      <p:sp>
        <p:nvSpPr>
          <p:cNvPr id="783375" name="Text Box 15"/>
          <p:cNvSpPr txBox="1">
            <a:spLocks noChangeArrowheads="1"/>
          </p:cNvSpPr>
          <p:nvPr/>
        </p:nvSpPr>
        <p:spPr bwMode="auto">
          <a:xfrm>
            <a:off x="3276600" y="6308725"/>
            <a:ext cx="1655763" cy="644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687" tIns="44843" rIns="89687" bIns="44843">
            <a:spAutoFit/>
          </a:bodyPr>
          <a:lstStyle>
            <a:lvl1pPr defTabSz="896938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96938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96938" eaLnBrk="0" hangingPunct="0">
              <a:spcBef>
                <a:spcPct val="200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96938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96938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0">
                <a:latin typeface="Arial" panose="020B0604020202020204" pitchFamily="34" charset="0"/>
                <a:cs typeface="Arial" panose="020B0604020202020204" pitchFamily="34" charset="0"/>
              </a:rPr>
              <a:t>User interaction</a:t>
            </a:r>
          </a:p>
        </p:txBody>
      </p:sp>
      <p:sp>
        <p:nvSpPr>
          <p:cNvPr id="783376" name="Line 16"/>
          <p:cNvSpPr>
            <a:spLocks noChangeShapeType="1"/>
          </p:cNvSpPr>
          <p:nvPr/>
        </p:nvSpPr>
        <p:spPr bwMode="auto">
          <a:xfrm>
            <a:off x="3203575" y="6308725"/>
            <a:ext cx="18002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687" tIns="44843" rIns="89687" bIns="44843">
            <a:spAutoFit/>
          </a:bodyPr>
          <a:lstStyle/>
          <a:p>
            <a:endParaRPr lang="en-US"/>
          </a:p>
        </p:txBody>
      </p:sp>
      <p:sp>
        <p:nvSpPr>
          <p:cNvPr id="783377" name="Text Box 17"/>
          <p:cNvSpPr txBox="1">
            <a:spLocks noChangeArrowheads="1"/>
          </p:cNvSpPr>
          <p:nvPr/>
        </p:nvSpPr>
        <p:spPr bwMode="auto">
          <a:xfrm>
            <a:off x="3276600" y="5411770"/>
            <a:ext cx="1584325" cy="644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687" tIns="44843" rIns="89687" bIns="44843">
            <a:spAutoFit/>
          </a:bodyPr>
          <a:lstStyle>
            <a:lvl1pPr defTabSz="896938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96938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96938" eaLnBrk="0" hangingPunct="0">
              <a:spcBef>
                <a:spcPct val="200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96938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96938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0">
                <a:latin typeface="Arial" panose="020B0604020202020204" pitchFamily="34" charset="0"/>
                <a:cs typeface="Arial" panose="020B0604020202020204" pitchFamily="34" charset="0"/>
              </a:rPr>
              <a:t>View selection</a:t>
            </a:r>
          </a:p>
        </p:txBody>
      </p:sp>
      <p:sp>
        <p:nvSpPr>
          <p:cNvPr id="783384" name="Line 24"/>
          <p:cNvSpPr>
            <a:spLocks noChangeShapeType="1"/>
          </p:cNvSpPr>
          <p:nvPr/>
        </p:nvSpPr>
        <p:spPr bwMode="auto">
          <a:xfrm flipH="1" flipV="1">
            <a:off x="3203575" y="6021388"/>
            <a:ext cx="17287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687" tIns="44843" rIns="89687" bIns="44843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684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3363" grpId="0" build="p"/>
      <p:bldP spid="783364" grpId="0" animBg="1"/>
      <p:bldP spid="783365" grpId="0" animBg="1"/>
      <p:bldP spid="783366" grpId="0" animBg="1"/>
      <p:bldP spid="783368" grpId="0"/>
      <p:bldP spid="783371" grpId="0"/>
      <p:bldP spid="783372" grpId="0"/>
      <p:bldP spid="783375" grpId="0"/>
      <p:bldP spid="783376" grpId="0" animBg="1"/>
      <p:bldP spid="783377" grpId="0"/>
      <p:bldP spid="78338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Model-View-Controller Pattern (2)</a:t>
            </a:r>
          </a:p>
        </p:txBody>
      </p:sp>
      <p:sp>
        <p:nvSpPr>
          <p:cNvPr id="78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Implementing different parts that are decoupled (minimized dependencies) provides many benefits:</a:t>
            </a:r>
          </a:p>
          <a:p>
            <a:pPr lvl="1" eaLnBrk="1" hangingPunct="1"/>
            <a:r>
              <a:rPr lang="en-US" altLang="en-US" dirty="0" smtClean="0"/>
              <a:t>One part may be changed independent of the other parts e.g., updates to the interface can have minimal impact on the data.</a:t>
            </a:r>
          </a:p>
          <a:p>
            <a:pPr lvl="1" eaLnBrk="1" hangingPunct="1"/>
            <a:r>
              <a:rPr lang="en-US" altLang="en-US" dirty="0" smtClean="0"/>
              <a:t>It’s seldom that one person will have a deep understanding of all parts (e.g., knowledge of Accounting to create the financial statements vs. knowledge of web design to create the web interface). 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Different </a:t>
            </a:r>
            <a:r>
              <a:rPr lang="en-US" altLang="en-US" dirty="0" smtClean="0"/>
              <a:t>people with different areas of expertise can work on the different parts.</a:t>
            </a:r>
          </a:p>
          <a:p>
            <a:pPr lvl="1" eaLnBrk="1" hangingPunct="1"/>
            <a:r>
              <a:rPr lang="en-US" altLang="en-US" dirty="0" smtClean="0"/>
              <a:t>One version of the data can be created and maintained and as needed different ways of interacting and viewing data can be developed.</a:t>
            </a:r>
          </a:p>
        </p:txBody>
      </p:sp>
    </p:spTree>
    <p:extLst>
      <p:ext uri="{BB962C8B-B14F-4D97-AF65-F5344CB8AC3E}">
        <p14:creationId xmlns:p14="http://schemas.microsoft.com/office/powerpoint/2010/main" val="3984520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48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Strategy Pattern</a:t>
            </a:r>
          </a:p>
        </p:txBody>
      </p:sp>
      <p:sp>
        <p:nvSpPr>
          <p:cNvPr id="79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algorithm is determined at run time.</a:t>
            </a:r>
          </a:p>
        </p:txBody>
      </p:sp>
      <p:sp>
        <p:nvSpPr>
          <p:cNvPr id="20515" name="Text Box 21"/>
          <p:cNvSpPr txBox="1">
            <a:spLocks noChangeArrowheads="1"/>
          </p:cNvSpPr>
          <p:nvPr/>
        </p:nvSpPr>
        <p:spPr bwMode="auto">
          <a:xfrm>
            <a:off x="1403351" y="1752600"/>
            <a:ext cx="1152525" cy="1198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687" tIns="44843" rIns="89687" bIns="44843">
            <a:spAutoFit/>
          </a:bodyPr>
          <a:lstStyle>
            <a:lvl1pPr defTabSz="896938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96938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96938" eaLnBrk="0" hangingPunct="0">
              <a:spcBef>
                <a:spcPct val="200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96938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96938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0">
                <a:latin typeface="Arial" panose="020B0604020202020204" pitchFamily="34" charset="0"/>
                <a:cs typeface="Arial" panose="020B0604020202020204" pitchFamily="34" charset="0"/>
              </a:rPr>
              <a:t>Chess </a:t>
            </a:r>
            <a:r>
              <a:rPr lang="en-US" altLang="en-US" sz="1600" b="0" smtClean="0">
                <a:latin typeface="Arial" panose="020B0604020202020204" pitchFamily="34" charset="0"/>
                <a:cs typeface="Arial" panose="020B0604020202020204" pitchFamily="34" charset="0"/>
              </a:rPr>
              <a:t>algorithms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0" smtClean="0">
                <a:latin typeface="Arial" panose="020B0604020202020204" pitchFamily="34" charset="0"/>
                <a:cs typeface="Arial" panose="020B0604020202020204" pitchFamily="34" charset="0"/>
              </a:rPr>
              <a:t>(Difficulty levels)</a:t>
            </a:r>
            <a:endParaRPr lang="en-US" altLang="en-US" sz="1600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33883" y="2951163"/>
            <a:ext cx="3720581" cy="1333732"/>
            <a:chOff x="233883" y="2951163"/>
            <a:chExt cx="3720581" cy="1333732"/>
          </a:xfrm>
        </p:grpSpPr>
        <p:sp>
          <p:nvSpPr>
            <p:cNvPr id="20513" name="Text Box 20"/>
            <p:cNvSpPr txBox="1">
              <a:spLocks noChangeArrowheads="1"/>
            </p:cNvSpPr>
            <p:nvPr/>
          </p:nvSpPr>
          <p:spPr bwMode="auto">
            <a:xfrm>
              <a:off x="233883" y="3938338"/>
              <a:ext cx="1089302" cy="3367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44843" rIns="89687" bIns="44843">
              <a:spAutoFit/>
            </a:bodyPr>
            <a:lstStyle>
              <a:lvl1pPr defTabSz="896938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defTabSz="896938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defTabSz="896938" eaLnBrk="0" hangingPunct="0">
                <a:spcBef>
                  <a:spcPct val="20000"/>
                </a:spcBef>
                <a:buFont typeface="Arial" pitchFamily="34" charset="0"/>
                <a:buChar char="•"/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defTabSz="896938" eaLnBrk="0" hangingPunct="0">
                <a:spcBef>
                  <a:spcPct val="20000"/>
                </a:spcBef>
                <a:buFont typeface="Arial" pitchFamily="34" charset="0"/>
                <a:buChar char="–"/>
                <a:defRPr sz="16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defTabSz="896938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8969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8969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8969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8969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 b="0" smtClean="0">
                  <a:latin typeface="Arial" panose="020B0604020202020204" pitchFamily="34" charset="0"/>
                  <a:cs typeface="Arial" panose="020B0604020202020204" pitchFamily="34" charset="0"/>
                </a:rPr>
                <a:t>Beginner</a:t>
              </a:r>
              <a:endParaRPr lang="en-US" altLang="en-US" sz="1600" b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511" name="Text Box 22"/>
            <p:cNvSpPr txBox="1">
              <a:spLocks noChangeArrowheads="1"/>
            </p:cNvSpPr>
            <p:nvPr/>
          </p:nvSpPr>
          <p:spPr bwMode="auto">
            <a:xfrm>
              <a:off x="1403351" y="3919375"/>
              <a:ext cx="1223963" cy="3367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44843" rIns="89687" bIns="44843">
              <a:spAutoFit/>
            </a:bodyPr>
            <a:lstStyle>
              <a:lvl1pPr defTabSz="896938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defTabSz="896938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defTabSz="896938" eaLnBrk="0" hangingPunct="0">
                <a:spcBef>
                  <a:spcPct val="20000"/>
                </a:spcBef>
                <a:buFont typeface="Arial" pitchFamily="34" charset="0"/>
                <a:buChar char="•"/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defTabSz="896938" eaLnBrk="0" hangingPunct="0">
                <a:spcBef>
                  <a:spcPct val="20000"/>
                </a:spcBef>
                <a:buFont typeface="Arial" pitchFamily="34" charset="0"/>
                <a:buChar char="–"/>
                <a:defRPr sz="16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defTabSz="896938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8969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8969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8969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8969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 b="0" smtClean="0">
                  <a:latin typeface="Arial" panose="020B0604020202020204" pitchFamily="34" charset="0"/>
                  <a:cs typeface="Arial" panose="020B0604020202020204" pitchFamily="34" charset="0"/>
                </a:rPr>
                <a:t>Intermediate</a:t>
              </a:r>
              <a:endParaRPr lang="en-US" altLang="en-US" sz="1600" b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509" name="Text Box 23"/>
            <p:cNvSpPr txBox="1">
              <a:spLocks noChangeArrowheads="1"/>
            </p:cNvSpPr>
            <p:nvPr/>
          </p:nvSpPr>
          <p:spPr bwMode="auto">
            <a:xfrm>
              <a:off x="2887664" y="3948112"/>
              <a:ext cx="1066800" cy="3367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0" tIns="44843" rIns="89687" bIns="44843">
              <a:spAutoFit/>
            </a:bodyPr>
            <a:lstStyle>
              <a:lvl1pPr defTabSz="896938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defTabSz="896938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defTabSz="896938" eaLnBrk="0" hangingPunct="0">
                <a:spcBef>
                  <a:spcPct val="20000"/>
                </a:spcBef>
                <a:buFont typeface="Arial" pitchFamily="34" charset="0"/>
                <a:buChar char="•"/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defTabSz="896938" eaLnBrk="0" hangingPunct="0">
                <a:spcBef>
                  <a:spcPct val="20000"/>
                </a:spcBef>
                <a:buFont typeface="Arial" pitchFamily="34" charset="0"/>
                <a:buChar char="–"/>
                <a:defRPr sz="16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defTabSz="896938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8969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8969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8969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8969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 b="0" smtClean="0">
                  <a:latin typeface="Arial" panose="020B0604020202020204" pitchFamily="34" charset="0"/>
                  <a:cs typeface="Arial" panose="020B0604020202020204" pitchFamily="34" charset="0"/>
                </a:rPr>
                <a:t>Advanced</a:t>
              </a:r>
              <a:endParaRPr lang="en-US" altLang="en-US" sz="1600" b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0505" name="AutoShape 27"/>
            <p:cNvCxnSpPr>
              <a:cxnSpLocks noChangeShapeType="1"/>
              <a:stCxn id="20515" idx="2"/>
            </p:cNvCxnSpPr>
            <p:nvPr/>
          </p:nvCxnSpPr>
          <p:spPr bwMode="auto">
            <a:xfrm flipH="1">
              <a:off x="914400" y="2951163"/>
              <a:ext cx="1065214" cy="996949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506" name="AutoShape 28"/>
            <p:cNvCxnSpPr>
              <a:cxnSpLocks noChangeShapeType="1"/>
            </p:cNvCxnSpPr>
            <p:nvPr/>
          </p:nvCxnSpPr>
          <p:spPr bwMode="auto">
            <a:xfrm>
              <a:off x="1979613" y="2951163"/>
              <a:ext cx="1" cy="996949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507" name="AutoShape 29"/>
            <p:cNvCxnSpPr>
              <a:cxnSpLocks noChangeShapeType="1"/>
              <a:stCxn id="20515" idx="2"/>
            </p:cNvCxnSpPr>
            <p:nvPr/>
          </p:nvCxnSpPr>
          <p:spPr bwMode="auto">
            <a:xfrm>
              <a:off x="1979614" y="2951163"/>
              <a:ext cx="1441450" cy="1005137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0501" name="Text Box 30"/>
          <p:cNvSpPr txBox="1">
            <a:spLocks noChangeArrowheads="1"/>
          </p:cNvSpPr>
          <p:nvPr/>
        </p:nvSpPr>
        <p:spPr bwMode="auto">
          <a:xfrm>
            <a:off x="6066416" y="2128838"/>
            <a:ext cx="20161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687" tIns="44843" rIns="89687" bIns="44843">
            <a:spAutoFit/>
          </a:bodyPr>
          <a:lstStyle>
            <a:lvl1pPr defTabSz="896938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96938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96938" eaLnBrk="0" hangingPunct="0">
              <a:spcBef>
                <a:spcPct val="20000"/>
              </a:spcBef>
              <a:buFont typeface="Arial" pitchFamily="34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96938" eaLnBrk="0" hangingPunct="0">
              <a:spcBef>
                <a:spcPct val="20000"/>
              </a:spcBef>
              <a:buFont typeface="Arial" pitchFamily="34" charset="0"/>
              <a:buChar char="–"/>
              <a:defRPr sz="16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96938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96938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600" b="0">
                <a:latin typeface="Arial" panose="020B0604020202020204" pitchFamily="34" charset="0"/>
                <a:cs typeface="Arial" panose="020B0604020202020204" pitchFamily="34" charset="0"/>
              </a:rPr>
              <a:t>Computer fighting style: sparring simulation</a:t>
            </a:r>
          </a:p>
        </p:txBody>
      </p:sp>
      <p:grpSp>
        <p:nvGrpSpPr>
          <p:cNvPr id="790530" name="Group 790529"/>
          <p:cNvGrpSpPr/>
          <p:nvPr/>
        </p:nvGrpSpPr>
        <p:grpSpPr>
          <a:xfrm>
            <a:off x="4480871" y="2951163"/>
            <a:ext cx="4628795" cy="2290996"/>
            <a:chOff x="4480871" y="2951163"/>
            <a:chExt cx="4628795" cy="2290996"/>
          </a:xfrm>
        </p:grpSpPr>
        <p:sp>
          <p:nvSpPr>
            <p:cNvPr id="49" name="Text Box 31"/>
            <p:cNvSpPr txBox="1">
              <a:spLocks noChangeArrowheads="1"/>
            </p:cNvSpPr>
            <p:nvPr/>
          </p:nvSpPr>
          <p:spPr bwMode="auto">
            <a:xfrm>
              <a:off x="6306288" y="4659155"/>
              <a:ext cx="792163" cy="5830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44843" rIns="89687" bIns="44843">
              <a:spAutoFit/>
            </a:bodyPr>
            <a:lstStyle>
              <a:lvl1pPr defTabSz="896938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defTabSz="896938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defTabSz="896938" eaLnBrk="0" hangingPunct="0">
                <a:spcBef>
                  <a:spcPct val="20000"/>
                </a:spcBef>
                <a:buFont typeface="Arial" pitchFamily="34" charset="0"/>
                <a:buChar char="•"/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defTabSz="896938" eaLnBrk="0" hangingPunct="0">
                <a:spcBef>
                  <a:spcPct val="20000"/>
                </a:spcBef>
                <a:buFont typeface="Arial" pitchFamily="34" charset="0"/>
                <a:buChar char="–"/>
                <a:defRPr sz="16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defTabSz="896938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defTabSz="8969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defTabSz="8969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defTabSz="8969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defTabSz="89693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600" b="0" smtClean="0">
                  <a:latin typeface="Arial" panose="020B0604020202020204" pitchFamily="34" charset="0"/>
                  <a:cs typeface="Arial" panose="020B0604020202020204" pitchFamily="34" charset="0"/>
                </a:rPr>
                <a:t>Hard-style</a:t>
              </a:r>
              <a:endParaRPr lang="en-US" altLang="en-US" sz="1600" b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4480871" y="2951163"/>
              <a:ext cx="4628795" cy="2156478"/>
              <a:chOff x="4419600" y="4657596"/>
              <a:chExt cx="4628795" cy="2156478"/>
            </a:xfrm>
          </p:grpSpPr>
          <p:sp>
            <p:nvSpPr>
              <p:cNvPr id="20499" name="Text Box 31"/>
              <p:cNvSpPr txBox="1">
                <a:spLocks noChangeArrowheads="1"/>
              </p:cNvSpPr>
              <p:nvPr/>
            </p:nvSpPr>
            <p:spPr bwMode="auto">
              <a:xfrm>
                <a:off x="4500563" y="6231070"/>
                <a:ext cx="792163" cy="5830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0" tIns="44843" rIns="89687" bIns="44843">
                <a:spAutoFit/>
              </a:bodyPr>
              <a:lstStyle>
                <a:lvl1pPr defTabSz="896938" eaLnBrk="0" hangingPunct="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defTabSz="896938" eaLnBrk="0" hangingPunct="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defTabSz="896938" eaLnBrk="0" hangingPunct="0">
                  <a:spcBef>
                    <a:spcPct val="20000"/>
                  </a:spcBef>
                  <a:buFont typeface="Arial" pitchFamily="34" charset="0"/>
                  <a:buChar char="•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defTabSz="896938" eaLnBrk="0" hangingPunct="0">
                  <a:spcBef>
                    <a:spcPct val="20000"/>
                  </a:spcBef>
                  <a:buFont typeface="Arial" pitchFamily="34" charset="0"/>
                  <a:buChar char="–"/>
                  <a:defRPr sz="16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defTabSz="896938" eaLnBrk="0" hangingPunct="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8969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8969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8969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8969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600" b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Muay Thai</a:t>
                </a:r>
                <a:endParaRPr lang="en-US" altLang="en-US" sz="1600" b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0490" name="AutoShape 38"/>
              <p:cNvCxnSpPr>
                <a:cxnSpLocks noChangeShapeType="1"/>
                <a:stCxn id="20501" idx="2"/>
                <a:endCxn id="1028" idx="0"/>
              </p:cNvCxnSpPr>
              <p:nvPr/>
            </p:nvCxnSpPr>
            <p:spPr bwMode="auto">
              <a:xfrm flipH="1">
                <a:off x="5025816" y="4657596"/>
                <a:ext cx="1987392" cy="355729"/>
              </a:xfrm>
              <a:prstGeom prst="straightConnector1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491" name="AutoShape 39"/>
              <p:cNvCxnSpPr>
                <a:cxnSpLocks noChangeShapeType="1"/>
                <a:stCxn id="20501" idx="2"/>
                <a:endCxn id="1027" idx="0"/>
              </p:cNvCxnSpPr>
              <p:nvPr/>
            </p:nvCxnSpPr>
            <p:spPr bwMode="auto">
              <a:xfrm>
                <a:off x="7013208" y="4657596"/>
                <a:ext cx="1312433" cy="619137"/>
              </a:xfrm>
              <a:prstGeom prst="straightConnector1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0492" name="AutoShape 40"/>
              <p:cNvCxnSpPr>
                <a:cxnSpLocks noChangeShapeType="1"/>
                <a:stCxn id="20501" idx="2"/>
                <a:endCxn id="1026" idx="0"/>
              </p:cNvCxnSpPr>
              <p:nvPr/>
            </p:nvCxnSpPr>
            <p:spPr bwMode="auto">
              <a:xfrm flipH="1">
                <a:off x="6659934" y="4657596"/>
                <a:ext cx="353274" cy="442705"/>
              </a:xfrm>
              <a:prstGeom prst="straightConnector1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pic>
            <p:nvPicPr>
              <p:cNvPr id="1026" name="Picture 2" descr="C:\Users\tamj\AppData\Local\Microsoft\Windows\Temporary Internet Files\Content.IE5\NXE19V4B\COLOURBOX9083285.jp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032207" y="5100301"/>
                <a:ext cx="1255454" cy="130049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7" name="Picture 3" descr="C:\Users\tamj\AppData\Local\Microsoft\Windows\Temporary Internet Files\Content.IE5\TMQMLIX8\COLOURBOX2795382.jp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7602887" y="5276733"/>
                <a:ext cx="1445508" cy="109987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8" name="Picture 4" descr="C:\Users\tamj\AppData\Local\Microsoft\Windows\Temporary Internet Files\Content.IE5\QAZZMKA2\COLOURBOX5546846.jp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4419600" y="5013325"/>
                <a:ext cx="1212433" cy="12177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3" name="Text Box 31"/>
              <p:cNvSpPr txBox="1">
                <a:spLocks noChangeArrowheads="1"/>
              </p:cNvSpPr>
              <p:nvPr/>
            </p:nvSpPr>
            <p:spPr bwMode="auto">
              <a:xfrm>
                <a:off x="7602887" y="6400800"/>
                <a:ext cx="1312513" cy="33678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0" tIns="44843" rIns="89687" bIns="44843">
                <a:spAutoFit/>
              </a:bodyPr>
              <a:lstStyle>
                <a:lvl1pPr defTabSz="896938" eaLnBrk="0" hangingPunct="0">
                  <a:spcBef>
                    <a:spcPct val="20000"/>
                  </a:spcBef>
                  <a:buFont typeface="Arial" pitchFamily="34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defTabSz="896938" eaLnBrk="0" hangingPunct="0">
                  <a:spcBef>
                    <a:spcPct val="20000"/>
                  </a:spcBef>
                  <a:buFont typeface="Arial" pitchFamily="34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defTabSz="896938" eaLnBrk="0" hangingPunct="0">
                  <a:spcBef>
                    <a:spcPct val="20000"/>
                  </a:spcBef>
                  <a:buFont typeface="Arial" pitchFamily="34" charset="0"/>
                  <a:buChar char="•"/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defTabSz="896938" eaLnBrk="0" hangingPunct="0">
                  <a:spcBef>
                    <a:spcPct val="20000"/>
                  </a:spcBef>
                  <a:buFont typeface="Arial" pitchFamily="34" charset="0"/>
                  <a:buChar char="–"/>
                  <a:defRPr sz="16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defTabSz="896938" eaLnBrk="0" hangingPunct="0">
                  <a:spcBef>
                    <a:spcPct val="20000"/>
                  </a:spcBef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8969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8969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8969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896938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itchFamily="34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1600" b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Soft style</a:t>
                </a:r>
                <a:endParaRPr lang="en-US" altLang="en-US" sz="1600" b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0" y="6553200"/>
            <a:ext cx="2266825" cy="304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600" b="0" smtClean="0"/>
              <a:t>Images: colourbox.com</a:t>
            </a:r>
            <a:endParaRPr lang="en-US" sz="1600" b="0"/>
          </a:p>
        </p:txBody>
      </p:sp>
    </p:spTree>
    <p:extLst>
      <p:ext uri="{BB962C8B-B14F-4D97-AF65-F5344CB8AC3E}">
        <p14:creationId xmlns:p14="http://schemas.microsoft.com/office/powerpoint/2010/main" val="849523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790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0531" grpId="0" build="p"/>
      <p:bldP spid="20515" grpId="0"/>
      <p:bldP spid="20501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Strategy Pattern (2)</a:t>
            </a:r>
          </a:p>
        </p:txBody>
      </p:sp>
      <p:sp>
        <p:nvSpPr>
          <p:cNvPr id="79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One object contains a reference to another object.</a:t>
            </a:r>
          </a:p>
          <a:p>
            <a:pPr eaLnBrk="1" hangingPunct="1"/>
            <a:r>
              <a:rPr lang="en-US" altLang="en-US" smtClean="0"/>
              <a:t>The second object determines the algorithm to execute.</a:t>
            </a:r>
          </a:p>
        </p:txBody>
      </p:sp>
    </p:spTree>
    <p:extLst>
      <p:ext uri="{BB962C8B-B14F-4D97-AF65-F5344CB8AC3E}">
        <p14:creationId xmlns:p14="http://schemas.microsoft.com/office/powerpoint/2010/main" val="2614085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155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CC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FF0000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>
          <a:defRPr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34687</TotalTime>
  <Words>1336</Words>
  <Application>Microsoft Office PowerPoint</Application>
  <PresentationFormat>On-screen Show (4:3)</PresentationFormat>
  <Paragraphs>228</Paragraphs>
  <Slides>23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Consolas</vt:lpstr>
      <vt:lpstr>Times New Roman</vt:lpstr>
      <vt:lpstr>Office Theme</vt:lpstr>
      <vt:lpstr>Introduction To Design Patterns</vt:lpstr>
      <vt:lpstr>What Is A Design Pattern?</vt:lpstr>
      <vt:lpstr>Some General Resources (Last Visited 2021)</vt:lpstr>
      <vt:lpstr>Origin Of Design Patterns</vt:lpstr>
      <vt:lpstr>The Model-View-Controller Pattern1</vt:lpstr>
      <vt:lpstr>The Model-View-Controller Pattern1</vt:lpstr>
      <vt:lpstr>Model-View-Controller Pattern (2)</vt:lpstr>
      <vt:lpstr>The Strategy Pattern</vt:lpstr>
      <vt:lpstr>The Strategy Pattern (2)</vt:lpstr>
      <vt:lpstr>The Strategy Algorithm: Example</vt:lpstr>
      <vt:lpstr>The Strategy Algorithm: An Example (2)</vt:lpstr>
      <vt:lpstr>The Strategy Algorithm: An Example (3)</vt:lpstr>
      <vt:lpstr>Advantages Of The Strategy Pattern</vt:lpstr>
      <vt:lpstr>Side Note: Static Attributes</vt:lpstr>
      <vt:lpstr>Static Attributes: Driver Class</vt:lpstr>
      <vt:lpstr>Static Attributes: Class Foo &amp; Bar</vt:lpstr>
      <vt:lpstr>The Singleton Pattern</vt:lpstr>
      <vt:lpstr>Singleton Example</vt:lpstr>
      <vt:lpstr>Singleton: Driver</vt:lpstr>
      <vt:lpstr>Class SingleRandom</vt:lpstr>
      <vt:lpstr>Class SingleRandom (2)</vt:lpstr>
      <vt:lpstr>Discussions/Resources: Singleton Pattern</vt:lpstr>
      <vt:lpstr>You Should Now Know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patterns</dc:title>
  <dc:creator>James Tam</dc:creator>
  <cp:keywords>Strategy design pattern;Singleton design pattern;Model-View-Controller</cp:keywords>
  <cp:lastModifiedBy>James Tam</cp:lastModifiedBy>
  <cp:revision>809</cp:revision>
  <dcterms:created xsi:type="dcterms:W3CDTF">2013-08-26T22:54:00Z</dcterms:created>
  <dcterms:modified xsi:type="dcterms:W3CDTF">2021-04-08T02:35:46Z</dcterms:modified>
</cp:coreProperties>
</file>