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34"/>
  </p:notesMasterIdLst>
  <p:handoutMasterIdLst>
    <p:handoutMasterId r:id="rId35"/>
  </p:handoutMasterIdLst>
  <p:sldIdLst>
    <p:sldId id="768" r:id="rId2"/>
    <p:sldId id="786" r:id="rId3"/>
    <p:sldId id="792" r:id="rId4"/>
    <p:sldId id="793" r:id="rId5"/>
    <p:sldId id="795" r:id="rId6"/>
    <p:sldId id="791" r:id="rId7"/>
    <p:sldId id="742" r:id="rId8"/>
    <p:sldId id="744" r:id="rId9"/>
    <p:sldId id="770" r:id="rId10"/>
    <p:sldId id="771" r:id="rId11"/>
    <p:sldId id="677" r:id="rId12"/>
    <p:sldId id="745" r:id="rId13"/>
    <p:sldId id="746" r:id="rId14"/>
    <p:sldId id="772" r:id="rId15"/>
    <p:sldId id="773" r:id="rId16"/>
    <p:sldId id="775" r:id="rId17"/>
    <p:sldId id="794" r:id="rId18"/>
    <p:sldId id="798" r:id="rId19"/>
    <p:sldId id="776" r:id="rId20"/>
    <p:sldId id="796" r:id="rId21"/>
    <p:sldId id="797" r:id="rId22"/>
    <p:sldId id="781" r:id="rId23"/>
    <p:sldId id="782" r:id="rId24"/>
    <p:sldId id="777" r:id="rId25"/>
    <p:sldId id="783" r:id="rId26"/>
    <p:sldId id="779" r:id="rId27"/>
    <p:sldId id="799" r:id="rId28"/>
    <p:sldId id="788" r:id="rId29"/>
    <p:sldId id="800" r:id="rId30"/>
    <p:sldId id="754" r:id="rId31"/>
    <p:sldId id="755" r:id="rId32"/>
    <p:sldId id="785" r:id="rId33"/>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69" autoAdjust="0"/>
    <p:restoredTop sz="90000" autoAdjust="0"/>
  </p:normalViewPr>
  <p:slideViewPr>
    <p:cSldViewPr snapToGrid="0">
      <p:cViewPr varScale="1">
        <p:scale>
          <a:sx n="80" d="100"/>
          <a:sy n="80" d="100"/>
        </p:scale>
        <p:origin x="67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3420" y="-888"/>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dirty="0"/>
              <a:t>CPSC </a:t>
            </a:r>
            <a:r>
              <a:rPr lang="en-US" dirty="0" smtClean="0"/>
              <a:t>233: </a:t>
            </a:r>
            <a:r>
              <a:rPr lang="en-US" dirty="0"/>
              <a:t>Administrative </a:t>
            </a:r>
            <a:r>
              <a:rPr lang="en-US" dirty="0" smtClean="0"/>
              <a:t>information</a:t>
            </a:r>
            <a:endParaRPr lang="en-US" dirty="0"/>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Arial" charset="0"/>
              </a:defRPr>
            </a:lvl1pPr>
          </a:lstStyle>
          <a:p>
            <a:pPr>
              <a:defRPr/>
            </a:pPr>
            <a:fld id="{2289C6B7-9301-44DE-8D81-9A819A8A842B}" type="slidenum">
              <a:rPr lang="en-US"/>
              <a:pPr>
                <a:defRPr/>
              </a:pPr>
              <a:t>‹#›</a:t>
            </a:fld>
            <a:endParaRPr lang="en-US" dirty="0"/>
          </a:p>
        </p:txBody>
      </p:sp>
    </p:spTree>
    <p:extLst>
      <p:ext uri="{BB962C8B-B14F-4D97-AF65-F5344CB8AC3E}">
        <p14:creationId xmlns:p14="http://schemas.microsoft.com/office/powerpoint/2010/main" val="142022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itchFamily="18" charset="0"/>
              </a:defRPr>
            </a:lvl1pPr>
          </a:lstStyle>
          <a:p>
            <a:pPr>
              <a:defRPr/>
            </a:pPr>
            <a:fld id="{43A8DCC8-54E2-4CF7-A726-5D6F93D5C1E4}" type="slidenum">
              <a:rPr lang="en-US"/>
              <a:pPr>
                <a:defRPr/>
              </a:pPr>
              <a:t>‹#›</a:t>
            </a:fld>
            <a:endParaRPr lang="en-US" dirty="0"/>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charset="0"/>
              </a:defRPr>
            </a:lvl1pPr>
            <a:lvl2pPr marL="742950" indent="-285750" defTabSz="901700" eaLnBrk="0" hangingPunct="0">
              <a:defRPr sz="1400">
                <a:solidFill>
                  <a:schemeClr val="tx1"/>
                </a:solidFill>
                <a:latin typeface="Arial" charset="0"/>
              </a:defRPr>
            </a:lvl2pPr>
            <a:lvl3pPr marL="1143000" indent="-228600" defTabSz="901700" eaLnBrk="0" hangingPunct="0">
              <a:defRPr sz="1400">
                <a:solidFill>
                  <a:schemeClr val="tx1"/>
                </a:solidFill>
                <a:latin typeface="Arial" charset="0"/>
              </a:defRPr>
            </a:lvl3pPr>
            <a:lvl4pPr marL="1600200" indent="-228600" defTabSz="901700" eaLnBrk="0" hangingPunct="0">
              <a:defRPr sz="1400">
                <a:solidFill>
                  <a:schemeClr val="tx1"/>
                </a:solidFill>
                <a:latin typeface="Arial" charset="0"/>
              </a:defRPr>
            </a:lvl4pPr>
            <a:lvl5pPr marL="2057400" indent="-228600" defTabSz="901700" eaLnBrk="0" hangingPunct="0">
              <a:defRPr sz="1400">
                <a:solidFill>
                  <a:schemeClr val="tx1"/>
                </a:solidFill>
                <a:latin typeface="Arial" charset="0"/>
              </a:defRPr>
            </a:lvl5pPr>
            <a:lvl6pPr marL="2514600" indent="-228600" defTabSz="901700" eaLnBrk="0" fontAlgn="base" hangingPunct="0">
              <a:spcBef>
                <a:spcPct val="0"/>
              </a:spcBef>
              <a:spcAft>
                <a:spcPct val="0"/>
              </a:spcAft>
              <a:defRPr sz="1400">
                <a:solidFill>
                  <a:schemeClr val="tx1"/>
                </a:solidFill>
                <a:latin typeface="Arial" charset="0"/>
              </a:defRPr>
            </a:lvl6pPr>
            <a:lvl7pPr marL="2971800" indent="-228600" defTabSz="901700" eaLnBrk="0" fontAlgn="base" hangingPunct="0">
              <a:spcBef>
                <a:spcPct val="0"/>
              </a:spcBef>
              <a:spcAft>
                <a:spcPct val="0"/>
              </a:spcAft>
              <a:defRPr sz="1400">
                <a:solidFill>
                  <a:schemeClr val="tx1"/>
                </a:solidFill>
                <a:latin typeface="Arial" charset="0"/>
              </a:defRPr>
            </a:lvl7pPr>
            <a:lvl8pPr marL="3429000" indent="-228600" defTabSz="901700" eaLnBrk="0" fontAlgn="base" hangingPunct="0">
              <a:spcBef>
                <a:spcPct val="0"/>
              </a:spcBef>
              <a:spcAft>
                <a:spcPct val="0"/>
              </a:spcAft>
              <a:defRPr sz="1400">
                <a:solidFill>
                  <a:schemeClr val="tx1"/>
                </a:solidFill>
                <a:latin typeface="Arial" charset="0"/>
              </a:defRPr>
            </a:lvl8pPr>
            <a:lvl9pPr marL="3886200" indent="-228600" defTabSz="901700" eaLnBrk="0" fontAlgn="base" hangingPunct="0">
              <a:spcBef>
                <a:spcPct val="0"/>
              </a:spcBef>
              <a:spcAft>
                <a:spcPct val="0"/>
              </a:spcAft>
              <a:defRPr sz="1400">
                <a:solidFill>
                  <a:schemeClr val="tx1"/>
                </a:solidFill>
                <a:latin typeface="Arial" charset="0"/>
              </a:defRPr>
            </a:lvl9pPr>
          </a:lstStyle>
          <a:p>
            <a:pPr algn="ctr">
              <a:lnSpc>
                <a:spcPct val="90000"/>
              </a:lnSpc>
              <a:defRPr/>
            </a:pPr>
            <a:r>
              <a:rPr lang="en-US" altLang="en-US" sz="1200" dirty="0" smtClean="0"/>
              <a:t>Page </a:t>
            </a:r>
            <a:fld id="{A42003A9-B7A6-4B6D-B0EE-60CE0DF16ED0}" type="slidenum">
              <a:rPr lang="en-US" altLang="en-US" sz="1200" smtClean="0"/>
              <a:pPr algn="ctr">
                <a:lnSpc>
                  <a:spcPct val="90000"/>
                </a:lnSpc>
                <a:defRPr/>
              </a:pPr>
              <a:t>‹#›</a:t>
            </a:fld>
            <a:endParaRPr lang="en-US" altLang="en-US" sz="1200" dirty="0" smtClean="0"/>
          </a:p>
        </p:txBody>
      </p:sp>
      <p:sp>
        <p:nvSpPr>
          <p:cNvPr id="43015"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519008895"/>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54FBAF2B-FA54-4386-BB5D-A7E3CA879085}" type="slidenum">
              <a:rPr lang="en-US" altLang="en-US" sz="1000" smtClean="0">
                <a:latin typeface="Times New Roman" pitchFamily="18" charset="0"/>
              </a:rPr>
              <a:pPr>
                <a:lnSpc>
                  <a:spcPct val="100000"/>
                </a:lnSpc>
                <a:spcBef>
                  <a:spcPct val="0"/>
                </a:spcBef>
              </a:pPr>
              <a:t>1</a:t>
            </a:fld>
            <a:endParaRPr lang="en-US" altLang="en-US" sz="1000" dirty="0" smtClean="0">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1348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E46C2599-0E87-47A2-8149-C4673803509D}" type="slidenum">
              <a:rPr lang="en-US" altLang="en-US" sz="1000" smtClean="0">
                <a:latin typeface="Times New Roman" pitchFamily="18" charset="0"/>
              </a:rPr>
              <a:pPr>
                <a:lnSpc>
                  <a:spcPct val="100000"/>
                </a:lnSpc>
                <a:spcBef>
                  <a:spcPct val="0"/>
                </a:spcBef>
              </a:pPr>
              <a:t>6</a:t>
            </a:fld>
            <a:endParaRPr lang="en-US" altLang="en-US" sz="1000" dirty="0" smtClean="0">
              <a:latin typeface="Times New Roman"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94203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eaLnBrk="0" hangingPunct="0">
              <a:lnSpc>
                <a:spcPct val="90000"/>
              </a:lnSpc>
              <a:spcBef>
                <a:spcPct val="40000"/>
              </a:spcBef>
              <a:defRPr sz="1200">
                <a:solidFill>
                  <a:schemeClr val="tx1"/>
                </a:solidFill>
                <a:latin typeface="Arial" charset="0"/>
              </a:defRPr>
            </a:lvl1pPr>
            <a:lvl2pPr marL="741363" indent="-284163" defTabSz="950913" eaLnBrk="0" hangingPunct="0">
              <a:lnSpc>
                <a:spcPct val="90000"/>
              </a:lnSpc>
              <a:spcBef>
                <a:spcPct val="40000"/>
              </a:spcBef>
              <a:defRPr sz="1200">
                <a:solidFill>
                  <a:schemeClr val="tx1"/>
                </a:solidFill>
                <a:latin typeface="Arial" charset="0"/>
              </a:defRPr>
            </a:lvl2pPr>
            <a:lvl3pPr marL="1141413" indent="-227013" defTabSz="950913" eaLnBrk="0" hangingPunct="0">
              <a:lnSpc>
                <a:spcPct val="90000"/>
              </a:lnSpc>
              <a:spcBef>
                <a:spcPct val="40000"/>
              </a:spcBef>
              <a:defRPr sz="1200">
                <a:solidFill>
                  <a:schemeClr val="tx1"/>
                </a:solidFill>
                <a:latin typeface="Arial" charset="0"/>
              </a:defRPr>
            </a:lvl3pPr>
            <a:lvl4pPr marL="1598613" indent="-227013" defTabSz="950913" eaLnBrk="0" hangingPunct="0">
              <a:lnSpc>
                <a:spcPct val="90000"/>
              </a:lnSpc>
              <a:spcBef>
                <a:spcPct val="40000"/>
              </a:spcBef>
              <a:defRPr sz="1200">
                <a:solidFill>
                  <a:schemeClr val="tx1"/>
                </a:solidFill>
                <a:latin typeface="Arial" charset="0"/>
              </a:defRPr>
            </a:lvl4pPr>
            <a:lvl5pPr marL="2055813" indent="-227013" defTabSz="950913" eaLnBrk="0" hangingPunct="0">
              <a:lnSpc>
                <a:spcPct val="90000"/>
              </a:lnSpc>
              <a:spcBef>
                <a:spcPct val="40000"/>
              </a:spcBef>
              <a:defRPr sz="1200">
                <a:solidFill>
                  <a:schemeClr val="tx1"/>
                </a:solidFill>
                <a:latin typeface="Arial" charset="0"/>
              </a:defRPr>
            </a:lvl5pPr>
            <a:lvl6pPr marL="2513013" indent="-227013" defTabSz="950913" eaLnBrk="0" fontAlgn="base" hangingPunct="0">
              <a:lnSpc>
                <a:spcPct val="90000"/>
              </a:lnSpc>
              <a:spcBef>
                <a:spcPct val="40000"/>
              </a:spcBef>
              <a:spcAft>
                <a:spcPct val="0"/>
              </a:spcAft>
              <a:defRPr sz="1200">
                <a:solidFill>
                  <a:schemeClr val="tx1"/>
                </a:solidFill>
                <a:latin typeface="Arial" charset="0"/>
              </a:defRPr>
            </a:lvl6pPr>
            <a:lvl7pPr marL="2970213" indent="-227013" defTabSz="950913" eaLnBrk="0" fontAlgn="base" hangingPunct="0">
              <a:lnSpc>
                <a:spcPct val="90000"/>
              </a:lnSpc>
              <a:spcBef>
                <a:spcPct val="40000"/>
              </a:spcBef>
              <a:spcAft>
                <a:spcPct val="0"/>
              </a:spcAft>
              <a:defRPr sz="1200">
                <a:solidFill>
                  <a:schemeClr val="tx1"/>
                </a:solidFill>
                <a:latin typeface="Arial" charset="0"/>
              </a:defRPr>
            </a:lvl7pPr>
            <a:lvl8pPr marL="3427413" indent="-227013" defTabSz="950913" eaLnBrk="0" fontAlgn="base" hangingPunct="0">
              <a:lnSpc>
                <a:spcPct val="90000"/>
              </a:lnSpc>
              <a:spcBef>
                <a:spcPct val="40000"/>
              </a:spcBef>
              <a:spcAft>
                <a:spcPct val="0"/>
              </a:spcAft>
              <a:defRPr sz="1200">
                <a:solidFill>
                  <a:schemeClr val="tx1"/>
                </a:solidFill>
                <a:latin typeface="Arial" charset="0"/>
              </a:defRPr>
            </a:lvl8pPr>
            <a:lvl9pPr marL="3884613" indent="-227013" defTabSz="950913"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BE29FDAE-9F65-4DA2-A33D-2A4A3B79A34D}" type="slidenum">
              <a:rPr lang="en-US" altLang="en-US" sz="1000" smtClean="0">
                <a:latin typeface="Times New Roman" pitchFamily="18" charset="0"/>
              </a:rPr>
              <a:pPr>
                <a:lnSpc>
                  <a:spcPct val="100000"/>
                </a:lnSpc>
                <a:spcBef>
                  <a:spcPct val="0"/>
                </a:spcBef>
              </a:pPr>
              <a:t>7</a:t>
            </a:fld>
            <a:endParaRPr lang="en-US" altLang="en-US" sz="1000" dirty="0" smtClean="0">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smtClean="0"/>
          </a:p>
        </p:txBody>
      </p:sp>
    </p:spTree>
    <p:extLst>
      <p:ext uri="{BB962C8B-B14F-4D97-AF65-F5344CB8AC3E}">
        <p14:creationId xmlns:p14="http://schemas.microsoft.com/office/powerpoint/2010/main" val="3409751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505C44A0-F33D-427A-8F7D-6E22CE57F698}" type="slidenum">
              <a:rPr lang="en-US" altLang="en-US" sz="1000" smtClean="0">
                <a:latin typeface="Times New Roman" pitchFamily="18" charset="0"/>
              </a:rPr>
              <a:pPr>
                <a:lnSpc>
                  <a:spcPct val="100000"/>
                </a:lnSpc>
                <a:spcBef>
                  <a:spcPct val="0"/>
                </a:spcBef>
              </a:pPr>
              <a:t>8</a:t>
            </a:fld>
            <a:endParaRPr lang="en-US" altLang="en-US" sz="1000" dirty="0" smtClean="0">
              <a:latin typeface="Times New Roman" pitchFamily="18" charset="0"/>
            </a:endParaRPr>
          </a:p>
        </p:txBody>
      </p:sp>
    </p:spTree>
    <p:extLst>
      <p:ext uri="{BB962C8B-B14F-4D97-AF65-F5344CB8AC3E}">
        <p14:creationId xmlns:p14="http://schemas.microsoft.com/office/powerpoint/2010/main" val="1153640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gn="r">
              <a:lnSpc>
                <a:spcPct val="100000"/>
              </a:lnSpc>
              <a:spcBef>
                <a:spcPct val="0"/>
              </a:spcBef>
            </a:pPr>
            <a:fld id="{B36B1B18-EC4A-4C69-9D9C-8423ABCC15E6}" type="slidenum">
              <a:rPr lang="en-US" altLang="en-US" sz="1000" i="1">
                <a:latin typeface="Times New Roman" pitchFamily="18" charset="0"/>
              </a:rPr>
              <a:pPr algn="r">
                <a:lnSpc>
                  <a:spcPct val="100000"/>
                </a:lnSpc>
                <a:spcBef>
                  <a:spcPct val="0"/>
                </a:spcBef>
              </a:pPr>
              <a:t>9</a:t>
            </a:fld>
            <a:endParaRPr lang="en-US" altLang="en-US" sz="1000" i="1" dirty="0">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smtClean="0"/>
          </a:p>
        </p:txBody>
      </p:sp>
    </p:spTree>
    <p:extLst>
      <p:ext uri="{BB962C8B-B14F-4D97-AF65-F5344CB8AC3E}">
        <p14:creationId xmlns:p14="http://schemas.microsoft.com/office/powerpoint/2010/main" val="261155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gn="r">
              <a:lnSpc>
                <a:spcPct val="100000"/>
              </a:lnSpc>
              <a:spcBef>
                <a:spcPct val="0"/>
              </a:spcBef>
            </a:pPr>
            <a:fld id="{FDE2BDAA-020E-4051-A4B6-CF2421699D28}" type="slidenum">
              <a:rPr lang="en-US" altLang="en-US" sz="1000" i="1">
                <a:latin typeface="Times New Roman" pitchFamily="18" charset="0"/>
              </a:rPr>
              <a:pPr algn="r">
                <a:lnSpc>
                  <a:spcPct val="100000"/>
                </a:lnSpc>
                <a:spcBef>
                  <a:spcPct val="0"/>
                </a:spcBef>
              </a:pPr>
              <a:t>10</a:t>
            </a:fld>
            <a:endParaRPr lang="en-US" altLang="en-US" sz="1000" i="1" dirty="0">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dirty="0" smtClean="0"/>
          </a:p>
        </p:txBody>
      </p:sp>
    </p:spTree>
    <p:extLst>
      <p:ext uri="{BB962C8B-B14F-4D97-AF65-F5344CB8AC3E}">
        <p14:creationId xmlns:p14="http://schemas.microsoft.com/office/powerpoint/2010/main" val="1544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50CFD4C-D0A2-457D-B15E-615D386C7C77}" type="slidenum">
              <a:rPr lang="en-US" altLang="en-US" sz="1000" smtClean="0">
                <a:latin typeface="Times New Roman" pitchFamily="18" charset="0"/>
              </a:rPr>
              <a:pPr>
                <a:lnSpc>
                  <a:spcPct val="100000"/>
                </a:lnSpc>
                <a:spcBef>
                  <a:spcPct val="0"/>
                </a:spcBef>
              </a:pPr>
              <a:t>15</a:t>
            </a:fld>
            <a:endParaRPr lang="en-US" altLang="en-US" sz="1000" dirty="0" smtClean="0">
              <a:latin typeface="Times New Roman" pitchFamily="18"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66204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256098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20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95964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68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80975" indent="-180975">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1864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34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21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9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905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949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3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10"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8" r:id="rId11"/>
    <p:sldLayoutId id="2147484609" r:id="rId12"/>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pages.cpsc.ucalgary.ca/~tamj/2021/233W/index.html"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7" Type="http://schemas.openxmlformats.org/officeDocument/2006/relationships/image" Target="../media/image9.wm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hyperlink" Target="https://pages.cpsc.ucalgary.ca/~tamj/2021/233W/starting/index.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hyperlink" Target="https://live-ucalgary.ucalgary.ca/sites/default/files/teams/1/university-of-calgary-statutory-declaration-coursework-and-examinations.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pages.cpsc.ucalgary.ca/~tamj/2015/233F/#Midterm exam" TargetMode="External"/><Relationship Id="rId2" Type="http://schemas.openxmlformats.org/officeDocument/2006/relationships/hyperlink" Target="http://pages.cpsc.ucalgary.ca/~tamj/219/index.html#Course_topics,_lecture_notes_and_assignment_descriptions,exam_informatio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pages.cpsc.ucalgary.ca/~tamj/2021/233W/grade_calculator.xlsx"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mailto:tam@ucalgary.ca" TargetMode="External"/><Relationship Id="rId2" Type="http://schemas.openxmlformats.org/officeDocument/2006/relationships/hyperlink" Target="https://ucalgary.zoom.us/j/91266944736"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pages.cpsc.ucalgary.ca/~tamj/2021/233W/#Tutorial_inform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ages.cpsc.ucalgary.ca/~tamj/2021/233W/CT_map.p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pages.cpsc.ucalgary.ca/~tamj/2021/233W/index.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proquest.safaribooksonline.com.ezproxy.lib.ucalgary.ca/"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wmf"/><Relationship Id="rId5" Type="http://schemas.openxmlformats.org/officeDocument/2006/relationships/image" Target="../media/image10.wmf"/><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7700" y="1185583"/>
            <a:ext cx="7772400" cy="1143000"/>
          </a:xfrm>
        </p:spPr>
        <p:txBody>
          <a:bodyPr/>
          <a:lstStyle/>
          <a:p>
            <a:r>
              <a:rPr lang="en-US" altLang="en-US" sz="3600" dirty="0" smtClean="0"/>
              <a:t>Introduction To CPSC 233</a:t>
            </a:r>
          </a:p>
        </p:txBody>
      </p:sp>
      <p:sp>
        <p:nvSpPr>
          <p:cNvPr id="3075" name="Text Box 9"/>
          <p:cNvSpPr txBox="1">
            <a:spLocks noChangeArrowheads="1"/>
          </p:cNvSpPr>
          <p:nvPr/>
        </p:nvSpPr>
        <p:spPr bwMode="auto">
          <a:xfrm>
            <a:off x="1149350" y="2499006"/>
            <a:ext cx="67691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algn="ctr" eaLnBrk="1" hangingPunct="1">
              <a:spcBef>
                <a:spcPct val="50000"/>
              </a:spcBef>
              <a:buFontTx/>
              <a:buNone/>
            </a:pPr>
            <a:r>
              <a:rPr lang="en-US" altLang="en-US" sz="3200" b="1" dirty="0">
                <a:latin typeface="Arial" charset="0"/>
              </a:rPr>
              <a:t>James Tam</a:t>
            </a:r>
          </a:p>
        </p:txBody>
      </p:sp>
      <p:pic>
        <p:nvPicPr>
          <p:cNvPr id="3077"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l="5165" t="30798" b="11095"/>
          <a:stretch>
            <a:fillRect/>
          </a:stretch>
        </p:blipFill>
        <p:spPr bwMode="auto">
          <a:xfrm>
            <a:off x="2814493" y="3642099"/>
            <a:ext cx="2153721" cy="989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Text Box 9"/>
          <p:cNvSpPr txBox="1">
            <a:spLocks noChangeArrowheads="1"/>
          </p:cNvSpPr>
          <p:nvPr/>
        </p:nvSpPr>
        <p:spPr bwMode="auto">
          <a:xfrm>
            <a:off x="725343" y="4816981"/>
            <a:ext cx="5969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1600" dirty="0">
                <a:latin typeface="Arial" charset="0"/>
              </a:rPr>
              <a:t>Java</a:t>
            </a:r>
          </a:p>
        </p:txBody>
      </p:sp>
      <p:sp>
        <p:nvSpPr>
          <p:cNvPr id="3079" name="Text Box 10"/>
          <p:cNvSpPr txBox="1">
            <a:spLocks noChangeArrowheads="1"/>
          </p:cNvSpPr>
          <p:nvPr/>
        </p:nvSpPr>
        <p:spPr bwMode="auto">
          <a:xfrm>
            <a:off x="2814493" y="4689490"/>
            <a:ext cx="17653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1600" dirty="0">
                <a:latin typeface="Arial" charset="0"/>
              </a:rPr>
              <a:t>Object-Orientation</a:t>
            </a:r>
          </a:p>
        </p:txBody>
      </p:sp>
      <p:sp>
        <p:nvSpPr>
          <p:cNvPr id="3080" name="Text Box 12"/>
          <p:cNvSpPr txBox="1">
            <a:spLocks noChangeArrowheads="1"/>
          </p:cNvSpPr>
          <p:nvPr/>
        </p:nvSpPr>
        <p:spPr bwMode="auto">
          <a:xfrm>
            <a:off x="6262543" y="4708899"/>
            <a:ext cx="25527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1600" dirty="0">
                <a:latin typeface="Arial" charset="0"/>
              </a:rPr>
              <a:t>Graphical-user interfaces</a:t>
            </a:r>
          </a:p>
        </p:txBody>
      </p:sp>
      <p:pic>
        <p:nvPicPr>
          <p:cNvPr id="634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343" y="3932854"/>
            <a:ext cx="923816" cy="831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349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543" y="3401360"/>
            <a:ext cx="1708189" cy="1275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02577" y="5541046"/>
            <a:ext cx="3495675" cy="368300"/>
          </a:xfrm>
          <a:prstGeom prst="rect">
            <a:avLst/>
          </a:prstGeom>
          <a:noFill/>
          <a:ln w="0">
            <a:noFill/>
          </a:ln>
        </p:spPr>
        <p:txBody>
          <a:bodyPr wrap="square" lIns="0" rtlCol="0">
            <a:noAutofit/>
          </a:bodyPr>
          <a:lstStyle/>
          <a:p>
            <a:r>
              <a:rPr lang="en-US" sz="1800" dirty="0" smtClean="0"/>
              <a:t>Images courtesy of James Tam</a:t>
            </a:r>
          </a:p>
        </p:txBody>
      </p:sp>
      <p:sp>
        <p:nvSpPr>
          <p:cNvPr id="11" name="Rectangle 10"/>
          <p:cNvSpPr/>
          <p:nvPr/>
        </p:nvSpPr>
        <p:spPr>
          <a:xfrm>
            <a:off x="548698" y="6329766"/>
            <a:ext cx="7577524" cy="461665"/>
          </a:xfrm>
          <a:prstGeom prst="rect">
            <a:avLst/>
          </a:prstGeom>
        </p:spPr>
        <p:txBody>
          <a:bodyPr wrap="none">
            <a:spAutoFit/>
          </a:bodyPr>
          <a:lstStyle/>
          <a:p>
            <a:r>
              <a:rPr lang="en-US" sz="1200" dirty="0" smtClean="0"/>
              <a:t>These notes can be found on the course website</a:t>
            </a:r>
            <a:r>
              <a:rPr lang="en-US" sz="1200" dirty="0"/>
              <a:t>: </a:t>
            </a:r>
            <a:r>
              <a:rPr lang="en-US" sz="1200" dirty="0">
                <a:hlinkClick r:id="rId6"/>
              </a:rPr>
              <a:t>https://pages.cpsc.ucalgary.ca/~</a:t>
            </a:r>
            <a:r>
              <a:rPr lang="en-US" sz="1200" dirty="0" smtClean="0">
                <a:hlinkClick r:id="rId6"/>
              </a:rPr>
              <a:t>tamj/2021/233W/index.html</a:t>
            </a:r>
            <a:endParaRPr lang="en-US" sz="1200" dirty="0" smtClean="0"/>
          </a:p>
          <a:p>
            <a:r>
              <a:rPr lang="en-US" sz="1200" dirty="0" smtClean="0"/>
              <a:t>(There is a link to the website in D2L under ‘content’).</a:t>
            </a:r>
            <a:endParaRPr lang="en-US" sz="1200" dirty="0"/>
          </a:p>
        </p:txBody>
      </p:sp>
    </p:spTree>
    <p:extLst>
      <p:ext uri="{BB962C8B-B14F-4D97-AF65-F5344CB8AC3E}">
        <p14:creationId xmlns:p14="http://schemas.microsoft.com/office/powerpoint/2010/main" val="29237884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l="2774" t="7877" r="43044" b="33566"/>
          <a:stretch>
            <a:fillRect/>
          </a:stretch>
        </p:blipFill>
        <p:spPr bwMode="auto">
          <a:xfrm>
            <a:off x="1250950" y="939800"/>
            <a:ext cx="6523038"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5" name="Rectangle 2"/>
          <p:cNvSpPr>
            <a:spLocks noGrp="1" noChangeArrowheads="1"/>
          </p:cNvSpPr>
          <p:nvPr>
            <p:ph type="title" idx="4294967295"/>
          </p:nvPr>
        </p:nvSpPr>
        <p:spPr/>
        <p:txBody>
          <a:bodyPr/>
          <a:lstStyle/>
          <a:p>
            <a:r>
              <a:rPr lang="en-US" altLang="en-US" sz="3200" dirty="0" smtClean="0">
                <a:latin typeface="Calibri" pitchFamily="34" charset="0"/>
              </a:rPr>
              <a:t>How To Use The Course Resources (2)</a:t>
            </a:r>
          </a:p>
        </p:txBody>
      </p:sp>
      <p:sp>
        <p:nvSpPr>
          <p:cNvPr id="391172" name="Text Box 4"/>
          <p:cNvSpPr txBox="1">
            <a:spLocks noChangeArrowheads="1"/>
          </p:cNvSpPr>
          <p:nvPr/>
        </p:nvSpPr>
        <p:spPr bwMode="auto">
          <a:xfrm rot="-2045423">
            <a:off x="111125" y="1763713"/>
            <a:ext cx="32766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2000" b="1" dirty="0">
                <a:latin typeface="Arial" charset="0"/>
              </a:rPr>
              <a:t>If you miss a class make sure that you catch up on what you missed (get someone’s class notes)</a:t>
            </a:r>
          </a:p>
        </p:txBody>
      </p:sp>
      <p:sp>
        <p:nvSpPr>
          <p:cNvPr id="391173" name="Text Box 5"/>
          <p:cNvSpPr txBox="1">
            <a:spLocks noChangeArrowheads="1"/>
          </p:cNvSpPr>
          <p:nvPr/>
        </p:nvSpPr>
        <p:spPr bwMode="auto">
          <a:xfrm rot="1959448">
            <a:off x="5137150" y="1890713"/>
            <a:ext cx="360045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Times New Roman" pitchFamily="18" charset="0"/>
              </a:defRPr>
            </a:lvl1pPr>
            <a:lvl2pPr marL="742950" indent="-285750" eaLnBrk="0" hangingPunct="0">
              <a:spcBef>
                <a:spcPct val="10000"/>
              </a:spcBef>
              <a:buSzPct val="100000"/>
              <a:buFont typeface="Times New Roman" pitchFamily="18" charset="0"/>
              <a:buChar char="-"/>
              <a:defRPr sz="2000">
                <a:solidFill>
                  <a:schemeClr val="tx1"/>
                </a:solidFill>
                <a:latin typeface="Times New Roman" pitchFamily="18" charset="0"/>
              </a:defRPr>
            </a:lvl2pPr>
            <a:lvl3pPr marL="1143000" indent="-228600" eaLnBrk="0" hangingPunct="0">
              <a:lnSpc>
                <a:spcPct val="90000"/>
              </a:lnSpc>
              <a:spcBef>
                <a:spcPct val="10000"/>
              </a:spcBef>
              <a:buSzPct val="100000"/>
              <a:buChar char="•"/>
              <a:defRPr>
                <a:solidFill>
                  <a:schemeClr val="tx1"/>
                </a:solidFill>
                <a:latin typeface="Times New Roman" pitchFamily="18" charset="0"/>
              </a:defRPr>
            </a:lvl3pPr>
            <a:lvl4pPr marL="1600200" indent="-228600" eaLnBrk="0" hangingPunct="0">
              <a:spcBef>
                <a:spcPct val="10000"/>
              </a:spcBef>
              <a:defRPr>
                <a:solidFill>
                  <a:schemeClr val="tx1"/>
                </a:solidFill>
                <a:latin typeface="Times New Roman" pitchFamily="18" charset="0"/>
              </a:defRPr>
            </a:lvl4pPr>
            <a:lvl5pPr marL="2057400" indent="-228600" eaLnBrk="0" hangingPunct="0">
              <a:spcBef>
                <a:spcPct val="10000"/>
              </a:spcBef>
              <a:defRPr>
                <a:solidFill>
                  <a:schemeClr val="tx1"/>
                </a:solidFill>
                <a:latin typeface="Times New Roman" pitchFamily="18" charset="0"/>
              </a:defRPr>
            </a:lvl5pPr>
            <a:lvl6pPr marL="2514600" indent="-228600" eaLnBrk="0" fontAlgn="base" hangingPunct="0">
              <a:spcBef>
                <a:spcPct val="10000"/>
              </a:spcBef>
              <a:spcAft>
                <a:spcPct val="0"/>
              </a:spcAft>
              <a:defRPr>
                <a:solidFill>
                  <a:schemeClr val="tx1"/>
                </a:solidFill>
                <a:latin typeface="Times New Roman" pitchFamily="18" charset="0"/>
              </a:defRPr>
            </a:lvl6pPr>
            <a:lvl7pPr marL="2971800" indent="-228600" eaLnBrk="0" fontAlgn="base" hangingPunct="0">
              <a:spcBef>
                <a:spcPct val="10000"/>
              </a:spcBef>
              <a:spcAft>
                <a:spcPct val="0"/>
              </a:spcAft>
              <a:defRPr>
                <a:solidFill>
                  <a:schemeClr val="tx1"/>
                </a:solidFill>
                <a:latin typeface="Times New Roman" pitchFamily="18" charset="0"/>
              </a:defRPr>
            </a:lvl7pPr>
            <a:lvl8pPr marL="3429000" indent="-228600" eaLnBrk="0" fontAlgn="base" hangingPunct="0">
              <a:spcBef>
                <a:spcPct val="10000"/>
              </a:spcBef>
              <a:spcAft>
                <a:spcPct val="0"/>
              </a:spcAft>
              <a:defRPr>
                <a:solidFill>
                  <a:schemeClr val="tx1"/>
                </a:solidFill>
                <a:latin typeface="Times New Roman" pitchFamily="18" charset="0"/>
              </a:defRPr>
            </a:lvl8pPr>
            <a:lvl9pPr marL="3886200" indent="-228600" eaLnBrk="0" fontAlgn="base" hangingPunct="0">
              <a:spcBef>
                <a:spcPct val="10000"/>
              </a:spcBef>
              <a:spcAft>
                <a:spcPct val="0"/>
              </a:spcAft>
              <a:defRPr>
                <a:solidFill>
                  <a:schemeClr val="tx1"/>
                </a:solidFill>
                <a:latin typeface="Times New Roman" pitchFamily="18" charset="0"/>
              </a:defRPr>
            </a:lvl9pPr>
          </a:lstStyle>
          <a:p>
            <a:pPr eaLnBrk="1" hangingPunct="1">
              <a:spcBef>
                <a:spcPct val="50000"/>
              </a:spcBef>
              <a:buFontTx/>
              <a:buNone/>
            </a:pPr>
            <a:r>
              <a:rPr lang="en-US" altLang="en-US" sz="2000" b="1" dirty="0">
                <a:latin typeface="Arial" charset="0"/>
              </a:rPr>
              <a:t>...when you do make it to class make sure that you supplement the slides with your own notes (because you aren’t going to remember it in the exams if you don’t) </a:t>
            </a:r>
          </a:p>
        </p:txBody>
      </p:sp>
    </p:spTree>
    <p:extLst>
      <p:ext uri="{BB962C8B-B14F-4D97-AF65-F5344CB8AC3E}">
        <p14:creationId xmlns:p14="http://schemas.microsoft.com/office/powerpoint/2010/main" val="7794100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91172"/>
                                        </p:tgtEl>
                                        <p:attrNameLst>
                                          <p:attrName>style.visibility</p:attrName>
                                        </p:attrNameLst>
                                      </p:cBhvr>
                                      <p:to>
                                        <p:strVal val="visible"/>
                                      </p:to>
                                    </p:set>
                                    <p:animEffect transition="in" filter="fade">
                                      <p:cBhvr>
                                        <p:cTn id="7" dur="2000"/>
                                        <p:tgtEl>
                                          <p:spTgt spid="391172"/>
                                        </p:tgtEl>
                                      </p:cBhvr>
                                    </p:animEffect>
                                    <p:anim calcmode="lin" valueType="num">
                                      <p:cBhvr>
                                        <p:cTn id="8" dur="2000" fill="hold"/>
                                        <p:tgtEl>
                                          <p:spTgt spid="391172"/>
                                        </p:tgtEl>
                                        <p:attrNameLst>
                                          <p:attrName>style.rotation</p:attrName>
                                        </p:attrNameLst>
                                      </p:cBhvr>
                                      <p:tavLst>
                                        <p:tav tm="0">
                                          <p:val>
                                            <p:fltVal val="720"/>
                                          </p:val>
                                        </p:tav>
                                        <p:tav tm="100000">
                                          <p:val>
                                            <p:fltVal val="0"/>
                                          </p:val>
                                        </p:tav>
                                      </p:tavLst>
                                    </p:anim>
                                    <p:anim calcmode="lin" valueType="num">
                                      <p:cBhvr>
                                        <p:cTn id="9" dur="2000" fill="hold"/>
                                        <p:tgtEl>
                                          <p:spTgt spid="391172"/>
                                        </p:tgtEl>
                                        <p:attrNameLst>
                                          <p:attrName>ppt_h</p:attrName>
                                        </p:attrNameLst>
                                      </p:cBhvr>
                                      <p:tavLst>
                                        <p:tav tm="0">
                                          <p:val>
                                            <p:fltVal val="0"/>
                                          </p:val>
                                        </p:tav>
                                        <p:tav tm="100000">
                                          <p:val>
                                            <p:strVal val="#ppt_h"/>
                                          </p:val>
                                        </p:tav>
                                      </p:tavLst>
                                    </p:anim>
                                    <p:anim calcmode="lin" valueType="num">
                                      <p:cBhvr>
                                        <p:cTn id="10" dur="2000" fill="hold"/>
                                        <p:tgtEl>
                                          <p:spTgt spid="39117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391173"/>
                                        </p:tgtEl>
                                        <p:attrNameLst>
                                          <p:attrName>style.visibility</p:attrName>
                                        </p:attrNameLst>
                                      </p:cBhvr>
                                      <p:to>
                                        <p:strVal val="visible"/>
                                      </p:to>
                                    </p:set>
                                    <p:animEffect transition="in" filter="fade">
                                      <p:cBhvr>
                                        <p:cTn id="15" dur="2000"/>
                                        <p:tgtEl>
                                          <p:spTgt spid="391173"/>
                                        </p:tgtEl>
                                      </p:cBhvr>
                                    </p:animEffect>
                                    <p:anim calcmode="lin" valueType="num">
                                      <p:cBhvr>
                                        <p:cTn id="16" dur="2000" fill="hold"/>
                                        <p:tgtEl>
                                          <p:spTgt spid="391173"/>
                                        </p:tgtEl>
                                        <p:attrNameLst>
                                          <p:attrName>style.rotation</p:attrName>
                                        </p:attrNameLst>
                                      </p:cBhvr>
                                      <p:tavLst>
                                        <p:tav tm="0">
                                          <p:val>
                                            <p:fltVal val="720"/>
                                          </p:val>
                                        </p:tav>
                                        <p:tav tm="100000">
                                          <p:val>
                                            <p:fltVal val="0"/>
                                          </p:val>
                                        </p:tav>
                                      </p:tavLst>
                                    </p:anim>
                                    <p:anim calcmode="lin" valueType="num">
                                      <p:cBhvr>
                                        <p:cTn id="17" dur="2000" fill="hold"/>
                                        <p:tgtEl>
                                          <p:spTgt spid="391173"/>
                                        </p:tgtEl>
                                        <p:attrNameLst>
                                          <p:attrName>ppt_h</p:attrName>
                                        </p:attrNameLst>
                                      </p:cBhvr>
                                      <p:tavLst>
                                        <p:tav tm="0">
                                          <p:val>
                                            <p:fltVal val="0"/>
                                          </p:val>
                                        </p:tav>
                                        <p:tav tm="100000">
                                          <p:val>
                                            <p:strVal val="#ppt_h"/>
                                          </p:val>
                                        </p:tav>
                                      </p:tavLst>
                                    </p:anim>
                                    <p:anim calcmode="lin" valueType="num">
                                      <p:cBhvr>
                                        <p:cTn id="18" dur="2000" fill="hold"/>
                                        <p:tgtEl>
                                          <p:spTgt spid="39117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p:bldP spid="39117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How To Use The Course Resources (3)</a:t>
            </a:r>
          </a:p>
        </p:txBody>
      </p:sp>
      <p:sp>
        <p:nvSpPr>
          <p:cNvPr id="388099" name="Rectangle 3"/>
          <p:cNvSpPr>
            <a:spLocks noGrp="1" noChangeArrowheads="1"/>
          </p:cNvSpPr>
          <p:nvPr>
            <p:ph type="body" idx="1"/>
          </p:nvPr>
        </p:nvSpPr>
        <p:spPr/>
        <p:txBody>
          <a:bodyPr/>
          <a:lstStyle/>
          <a:p>
            <a:r>
              <a:rPr lang="en-US" altLang="en-US" dirty="0" smtClean="0"/>
              <a:t>What you are responsible for:</a:t>
            </a:r>
          </a:p>
          <a:p>
            <a:pPr lvl="1"/>
            <a:r>
              <a:rPr lang="en-US" altLang="en-US" dirty="0" smtClean="0"/>
              <a:t>Keeping up with the content in class which includes the topics covered but also announcements or assignment information whether you were present in the class or not.  </a:t>
            </a:r>
          </a:p>
          <a:p>
            <a:pPr lvl="1"/>
            <a:r>
              <a:rPr lang="en-US" altLang="en-US" dirty="0" smtClean="0"/>
              <a:t>If you are absent, then you are responsible for getting the information from the other students in class. </a:t>
            </a:r>
          </a:p>
          <a:p>
            <a:pPr lvl="1"/>
            <a:r>
              <a:rPr lang="en-US" altLang="en-US" dirty="0" smtClean="0"/>
              <a:t>(I won’t be able to repeat the lecture content if you are absent…there’s just too many of you to make it practical and recall to get the most out of the class you need to be actively engaged)</a:t>
            </a:r>
          </a:p>
          <a:p>
            <a:r>
              <a:rPr lang="en-US" altLang="en-US" dirty="0" smtClean="0"/>
              <a:t>However, after you’ve caught up by talking with a classmate:</a:t>
            </a:r>
          </a:p>
          <a:p>
            <a:pPr lvl="1"/>
            <a:r>
              <a:rPr lang="en-US" altLang="en-US" dirty="0" smtClean="0"/>
              <a:t>Ask for help if you need it</a:t>
            </a:r>
          </a:p>
          <a:p>
            <a:pPr lvl="1"/>
            <a:r>
              <a:rPr lang="en-US" altLang="en-US" dirty="0" smtClean="0"/>
              <a:t>There are no dumb questions</a:t>
            </a:r>
          </a:p>
          <a:p>
            <a:pPr lvl="1"/>
            <a:r>
              <a:rPr lang="en-US" altLang="en-US" dirty="0" smtClean="0"/>
              <a:t>…except for waiting until the exam</a:t>
            </a:r>
          </a:p>
        </p:txBody>
      </p:sp>
      <p:grpSp>
        <p:nvGrpSpPr>
          <p:cNvPr id="16" name="Group 15"/>
          <p:cNvGrpSpPr>
            <a:grpSpLocks/>
          </p:cNvGrpSpPr>
          <p:nvPr/>
        </p:nvGrpSpPr>
        <p:grpSpPr bwMode="auto">
          <a:xfrm>
            <a:off x="4648200" y="5608638"/>
            <a:ext cx="1770063" cy="1271587"/>
            <a:chOff x="918252" y="5629764"/>
            <a:chExt cx="1770004" cy="1270924"/>
          </a:xfrm>
        </p:grpSpPr>
        <p:pic>
          <p:nvPicPr>
            <p:cNvPr id="10245" name="Picture 7" descr="C:\Users\tamj\AppData\Local\Microsoft\Windows\Temporary Internet Files\Content.IE5\18FQ96LE\MC90004838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95727" y="5725849"/>
              <a:ext cx="1192529" cy="113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6" name="Group 10"/>
            <p:cNvGrpSpPr>
              <a:grpSpLocks noChangeAspect="1"/>
            </p:cNvGrpSpPr>
            <p:nvPr/>
          </p:nvGrpSpPr>
          <p:grpSpPr bwMode="auto">
            <a:xfrm>
              <a:off x="918252" y="5629764"/>
              <a:ext cx="577475" cy="1270924"/>
              <a:chOff x="424" y="3279"/>
              <a:chExt cx="473" cy="1041"/>
            </a:xfrm>
          </p:grpSpPr>
          <p:sp>
            <p:nvSpPr>
              <p:cNvPr id="10247" name="AutoShape 9"/>
              <p:cNvSpPr>
                <a:spLocks noChangeAspect="1" noChangeArrowheads="1" noTextEdit="1"/>
              </p:cNvSpPr>
              <p:nvPr/>
            </p:nvSpPr>
            <p:spPr bwMode="auto">
              <a:xfrm>
                <a:off x="424" y="3279"/>
                <a:ext cx="473"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248" name="Freeform 11"/>
              <p:cNvSpPr>
                <a:spLocks/>
              </p:cNvSpPr>
              <p:nvPr/>
            </p:nvSpPr>
            <p:spPr bwMode="auto">
              <a:xfrm>
                <a:off x="666" y="3279"/>
                <a:ext cx="33" cy="35"/>
              </a:xfrm>
              <a:custGeom>
                <a:avLst/>
                <a:gdLst>
                  <a:gd name="T0" fmla="*/ 0 w 66"/>
                  <a:gd name="T1" fmla="*/ 4 h 70"/>
                  <a:gd name="T2" fmla="*/ 3 w 66"/>
                  <a:gd name="T3" fmla="*/ 0 h 70"/>
                  <a:gd name="T4" fmla="*/ 5 w 66"/>
                  <a:gd name="T5" fmla="*/ 2 h 70"/>
                  <a:gd name="T6" fmla="*/ 2 w 66"/>
                  <a:gd name="T7" fmla="*/ 5 h 70"/>
                  <a:gd name="T8" fmla="*/ 0 w 66"/>
                  <a:gd name="T9" fmla="*/ 4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0">
                    <a:moveTo>
                      <a:pt x="0" y="52"/>
                    </a:moveTo>
                    <a:lnTo>
                      <a:pt x="48" y="0"/>
                    </a:lnTo>
                    <a:lnTo>
                      <a:pt x="66" y="20"/>
                    </a:lnTo>
                    <a:lnTo>
                      <a:pt x="20" y="70"/>
                    </a:lnTo>
                    <a:lnTo>
                      <a:pt x="0"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49" name="Freeform 12"/>
              <p:cNvSpPr>
                <a:spLocks/>
              </p:cNvSpPr>
              <p:nvPr/>
            </p:nvSpPr>
            <p:spPr bwMode="auto">
              <a:xfrm>
                <a:off x="683" y="3328"/>
                <a:ext cx="36" cy="23"/>
              </a:xfrm>
              <a:custGeom>
                <a:avLst/>
                <a:gdLst>
                  <a:gd name="T0" fmla="*/ 0 w 72"/>
                  <a:gd name="T1" fmla="*/ 2 h 45"/>
                  <a:gd name="T2" fmla="*/ 5 w 72"/>
                  <a:gd name="T3" fmla="*/ 0 h 45"/>
                  <a:gd name="T4" fmla="*/ 5 w 72"/>
                  <a:gd name="T5" fmla="*/ 2 h 45"/>
                  <a:gd name="T6" fmla="*/ 1 w 72"/>
                  <a:gd name="T7" fmla="*/ 3 h 45"/>
                  <a:gd name="T8" fmla="*/ 0 w 72"/>
                  <a:gd name="T9" fmla="*/ 2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5">
                    <a:moveTo>
                      <a:pt x="0" y="19"/>
                    </a:moveTo>
                    <a:lnTo>
                      <a:pt x="66" y="0"/>
                    </a:lnTo>
                    <a:lnTo>
                      <a:pt x="72" y="27"/>
                    </a:lnTo>
                    <a:lnTo>
                      <a:pt x="8" y="45"/>
                    </a:lnTo>
                    <a:lnTo>
                      <a:pt x="0"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0" name="Freeform 13"/>
              <p:cNvSpPr>
                <a:spLocks/>
              </p:cNvSpPr>
              <p:nvPr/>
            </p:nvSpPr>
            <p:spPr bwMode="auto">
              <a:xfrm>
                <a:off x="689" y="3377"/>
                <a:ext cx="35" cy="17"/>
              </a:xfrm>
              <a:custGeom>
                <a:avLst/>
                <a:gdLst>
                  <a:gd name="T0" fmla="*/ 1 w 69"/>
                  <a:gd name="T1" fmla="*/ 0 h 36"/>
                  <a:gd name="T2" fmla="*/ 5 w 69"/>
                  <a:gd name="T3" fmla="*/ 0 h 36"/>
                  <a:gd name="T4" fmla="*/ 5 w 69"/>
                  <a:gd name="T5" fmla="*/ 2 h 36"/>
                  <a:gd name="T6" fmla="*/ 0 w 69"/>
                  <a:gd name="T7" fmla="*/ 1 h 36"/>
                  <a:gd name="T8" fmla="*/ 1 w 6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6">
                    <a:moveTo>
                      <a:pt x="4" y="0"/>
                    </a:moveTo>
                    <a:lnTo>
                      <a:pt x="69" y="10"/>
                    </a:lnTo>
                    <a:lnTo>
                      <a:pt x="65" y="36"/>
                    </a:lnTo>
                    <a:lnTo>
                      <a:pt x="0" y="28"/>
                    </a:lnTo>
                    <a:lnTo>
                      <a:pt x="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1" name="Freeform 14"/>
              <p:cNvSpPr>
                <a:spLocks/>
              </p:cNvSpPr>
              <p:nvPr/>
            </p:nvSpPr>
            <p:spPr bwMode="auto">
              <a:xfrm>
                <a:off x="431" y="3642"/>
                <a:ext cx="458" cy="677"/>
              </a:xfrm>
              <a:custGeom>
                <a:avLst/>
                <a:gdLst>
                  <a:gd name="T0" fmla="*/ 56 w 916"/>
                  <a:gd name="T1" fmla="*/ 71 h 1353"/>
                  <a:gd name="T2" fmla="*/ 58 w 916"/>
                  <a:gd name="T3" fmla="*/ 62 h 1353"/>
                  <a:gd name="T4" fmla="*/ 52 w 916"/>
                  <a:gd name="T5" fmla="*/ 52 h 1353"/>
                  <a:gd name="T6" fmla="*/ 44 w 916"/>
                  <a:gd name="T7" fmla="*/ 48 h 1353"/>
                  <a:gd name="T8" fmla="*/ 43 w 916"/>
                  <a:gd name="T9" fmla="*/ 47 h 1353"/>
                  <a:gd name="T10" fmla="*/ 46 w 916"/>
                  <a:gd name="T11" fmla="*/ 27 h 1353"/>
                  <a:gd name="T12" fmla="*/ 52 w 916"/>
                  <a:gd name="T13" fmla="*/ 24 h 1353"/>
                  <a:gd name="T14" fmla="*/ 53 w 916"/>
                  <a:gd name="T15" fmla="*/ 20 h 1353"/>
                  <a:gd name="T16" fmla="*/ 51 w 916"/>
                  <a:gd name="T17" fmla="*/ 16 h 1353"/>
                  <a:gd name="T18" fmla="*/ 46 w 916"/>
                  <a:gd name="T19" fmla="*/ 13 h 1353"/>
                  <a:gd name="T20" fmla="*/ 44 w 916"/>
                  <a:gd name="T21" fmla="*/ 12 h 1353"/>
                  <a:gd name="T22" fmla="*/ 44 w 916"/>
                  <a:gd name="T23" fmla="*/ 10 h 1353"/>
                  <a:gd name="T24" fmla="*/ 42 w 916"/>
                  <a:gd name="T25" fmla="*/ 8 h 1353"/>
                  <a:gd name="T26" fmla="*/ 39 w 916"/>
                  <a:gd name="T27" fmla="*/ 8 h 1353"/>
                  <a:gd name="T28" fmla="*/ 37 w 916"/>
                  <a:gd name="T29" fmla="*/ 10 h 1353"/>
                  <a:gd name="T30" fmla="*/ 37 w 916"/>
                  <a:gd name="T31" fmla="*/ 13 h 1353"/>
                  <a:gd name="T32" fmla="*/ 39 w 916"/>
                  <a:gd name="T33" fmla="*/ 15 h 1353"/>
                  <a:gd name="T34" fmla="*/ 42 w 916"/>
                  <a:gd name="T35" fmla="*/ 15 h 1353"/>
                  <a:gd name="T36" fmla="*/ 45 w 916"/>
                  <a:gd name="T37" fmla="*/ 15 h 1353"/>
                  <a:gd name="T38" fmla="*/ 49 w 916"/>
                  <a:gd name="T39" fmla="*/ 17 h 1353"/>
                  <a:gd name="T40" fmla="*/ 50 w 916"/>
                  <a:gd name="T41" fmla="*/ 20 h 1353"/>
                  <a:gd name="T42" fmla="*/ 50 w 916"/>
                  <a:gd name="T43" fmla="*/ 22 h 1353"/>
                  <a:gd name="T44" fmla="*/ 46 w 916"/>
                  <a:gd name="T45" fmla="*/ 25 h 1353"/>
                  <a:gd name="T46" fmla="*/ 39 w 916"/>
                  <a:gd name="T47" fmla="*/ 21 h 1353"/>
                  <a:gd name="T48" fmla="*/ 33 w 916"/>
                  <a:gd name="T49" fmla="*/ 15 h 1353"/>
                  <a:gd name="T50" fmla="*/ 25 w 916"/>
                  <a:gd name="T51" fmla="*/ 16 h 1353"/>
                  <a:gd name="T52" fmla="*/ 20 w 916"/>
                  <a:gd name="T53" fmla="*/ 20 h 1353"/>
                  <a:gd name="T54" fmla="*/ 16 w 916"/>
                  <a:gd name="T55" fmla="*/ 23 h 1353"/>
                  <a:gd name="T56" fmla="*/ 6 w 916"/>
                  <a:gd name="T57" fmla="*/ 22 h 1353"/>
                  <a:gd name="T58" fmla="*/ 3 w 916"/>
                  <a:gd name="T59" fmla="*/ 16 h 1353"/>
                  <a:gd name="T60" fmla="*/ 5 w 916"/>
                  <a:gd name="T61" fmla="*/ 11 h 1353"/>
                  <a:gd name="T62" fmla="*/ 9 w 916"/>
                  <a:gd name="T63" fmla="*/ 8 h 1353"/>
                  <a:gd name="T64" fmla="*/ 13 w 916"/>
                  <a:gd name="T65" fmla="*/ 6 h 1353"/>
                  <a:gd name="T66" fmla="*/ 13 w 916"/>
                  <a:gd name="T67" fmla="*/ 2 h 1353"/>
                  <a:gd name="T68" fmla="*/ 10 w 916"/>
                  <a:gd name="T69" fmla="*/ 0 h 1353"/>
                  <a:gd name="T70" fmla="*/ 6 w 916"/>
                  <a:gd name="T71" fmla="*/ 2 h 1353"/>
                  <a:gd name="T72" fmla="*/ 6 w 916"/>
                  <a:gd name="T73" fmla="*/ 6 h 1353"/>
                  <a:gd name="T74" fmla="*/ 3 w 916"/>
                  <a:gd name="T75" fmla="*/ 9 h 1353"/>
                  <a:gd name="T76" fmla="*/ 0 w 916"/>
                  <a:gd name="T77" fmla="*/ 16 h 1353"/>
                  <a:gd name="T78" fmla="*/ 4 w 916"/>
                  <a:gd name="T79" fmla="*/ 23 h 1353"/>
                  <a:gd name="T80" fmla="*/ 14 w 916"/>
                  <a:gd name="T81" fmla="*/ 26 h 1353"/>
                  <a:gd name="T82" fmla="*/ 18 w 916"/>
                  <a:gd name="T83" fmla="*/ 26 h 1353"/>
                  <a:gd name="T84" fmla="*/ 21 w 916"/>
                  <a:gd name="T85" fmla="*/ 49 h 1353"/>
                  <a:gd name="T86" fmla="*/ 16 w 916"/>
                  <a:gd name="T87" fmla="*/ 52 h 1353"/>
                  <a:gd name="T88" fmla="*/ 13 w 916"/>
                  <a:gd name="T89" fmla="*/ 56 h 1353"/>
                  <a:gd name="T90" fmla="*/ 12 w 916"/>
                  <a:gd name="T91" fmla="*/ 62 h 1353"/>
                  <a:gd name="T92" fmla="*/ 15 w 916"/>
                  <a:gd name="T93" fmla="*/ 69 h 1353"/>
                  <a:gd name="T94" fmla="*/ 7 w 916"/>
                  <a:gd name="T95" fmla="*/ 76 h 1353"/>
                  <a:gd name="T96" fmla="*/ 9 w 916"/>
                  <a:gd name="T97" fmla="*/ 77 h 1353"/>
                  <a:gd name="T98" fmla="*/ 17 w 916"/>
                  <a:gd name="T99" fmla="*/ 67 h 1353"/>
                  <a:gd name="T100" fmla="*/ 15 w 916"/>
                  <a:gd name="T101" fmla="*/ 61 h 1353"/>
                  <a:gd name="T102" fmla="*/ 16 w 916"/>
                  <a:gd name="T103" fmla="*/ 57 h 1353"/>
                  <a:gd name="T104" fmla="*/ 18 w 916"/>
                  <a:gd name="T105" fmla="*/ 53 h 1353"/>
                  <a:gd name="T106" fmla="*/ 21 w 916"/>
                  <a:gd name="T107" fmla="*/ 57 h 1353"/>
                  <a:gd name="T108" fmla="*/ 46 w 916"/>
                  <a:gd name="T109" fmla="*/ 52 h 1353"/>
                  <a:gd name="T110" fmla="*/ 53 w 916"/>
                  <a:gd name="T111" fmla="*/ 57 h 1353"/>
                  <a:gd name="T112" fmla="*/ 55 w 916"/>
                  <a:gd name="T113" fmla="*/ 65 h 1353"/>
                  <a:gd name="T114" fmla="*/ 52 w 916"/>
                  <a:gd name="T115" fmla="*/ 72 h 1353"/>
                  <a:gd name="T116" fmla="*/ 55 w 916"/>
                  <a:gd name="T117" fmla="*/ 85 h 1353"/>
                  <a:gd name="T118" fmla="*/ 57 w 916"/>
                  <a:gd name="T119" fmla="*/ 85 h 1353"/>
                  <a:gd name="T120" fmla="*/ 57 w 916"/>
                  <a:gd name="T121" fmla="*/ 83 h 13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6" h="1353">
                    <a:moveTo>
                      <a:pt x="805" y="1232"/>
                    </a:moveTo>
                    <a:lnTo>
                      <a:pt x="836" y="1196"/>
                    </a:lnTo>
                    <a:lnTo>
                      <a:pt x="862" y="1160"/>
                    </a:lnTo>
                    <a:lnTo>
                      <a:pt x="884" y="1124"/>
                    </a:lnTo>
                    <a:lnTo>
                      <a:pt x="900" y="1090"/>
                    </a:lnTo>
                    <a:lnTo>
                      <a:pt x="910" y="1056"/>
                    </a:lnTo>
                    <a:lnTo>
                      <a:pt x="916" y="1023"/>
                    </a:lnTo>
                    <a:lnTo>
                      <a:pt x="916" y="991"/>
                    </a:lnTo>
                    <a:lnTo>
                      <a:pt x="912" y="959"/>
                    </a:lnTo>
                    <a:lnTo>
                      <a:pt x="892" y="909"/>
                    </a:lnTo>
                    <a:lnTo>
                      <a:pt x="862" y="867"/>
                    </a:lnTo>
                    <a:lnTo>
                      <a:pt x="826" y="832"/>
                    </a:lnTo>
                    <a:lnTo>
                      <a:pt x="787" y="804"/>
                    </a:lnTo>
                    <a:lnTo>
                      <a:pt x="749" y="782"/>
                    </a:lnTo>
                    <a:lnTo>
                      <a:pt x="715" y="766"/>
                    </a:lnTo>
                    <a:lnTo>
                      <a:pt x="691" y="756"/>
                    </a:lnTo>
                    <a:lnTo>
                      <a:pt x="681" y="752"/>
                    </a:lnTo>
                    <a:lnTo>
                      <a:pt x="679" y="752"/>
                    </a:lnTo>
                    <a:lnTo>
                      <a:pt x="677" y="752"/>
                    </a:lnTo>
                    <a:lnTo>
                      <a:pt x="647" y="433"/>
                    </a:lnTo>
                    <a:lnTo>
                      <a:pt x="695" y="433"/>
                    </a:lnTo>
                    <a:lnTo>
                      <a:pt x="735" y="429"/>
                    </a:lnTo>
                    <a:lnTo>
                      <a:pt x="767" y="419"/>
                    </a:lnTo>
                    <a:lnTo>
                      <a:pt x="791" y="408"/>
                    </a:lnTo>
                    <a:lnTo>
                      <a:pt x="809" y="392"/>
                    </a:lnTo>
                    <a:lnTo>
                      <a:pt x="820" y="376"/>
                    </a:lnTo>
                    <a:lnTo>
                      <a:pt x="828" y="358"/>
                    </a:lnTo>
                    <a:lnTo>
                      <a:pt x="834" y="342"/>
                    </a:lnTo>
                    <a:lnTo>
                      <a:pt x="836" y="324"/>
                    </a:lnTo>
                    <a:lnTo>
                      <a:pt x="836" y="306"/>
                    </a:lnTo>
                    <a:lnTo>
                      <a:pt x="832" y="288"/>
                    </a:lnTo>
                    <a:lnTo>
                      <a:pt x="824" y="272"/>
                    </a:lnTo>
                    <a:lnTo>
                      <a:pt x="814" y="256"/>
                    </a:lnTo>
                    <a:lnTo>
                      <a:pt x="801" y="242"/>
                    </a:lnTo>
                    <a:lnTo>
                      <a:pt x="785" y="230"/>
                    </a:lnTo>
                    <a:lnTo>
                      <a:pt x="769" y="216"/>
                    </a:lnTo>
                    <a:lnTo>
                      <a:pt x="751" y="207"/>
                    </a:lnTo>
                    <a:lnTo>
                      <a:pt x="733" y="197"/>
                    </a:lnTo>
                    <a:lnTo>
                      <a:pt x="713" y="187"/>
                    </a:lnTo>
                    <a:lnTo>
                      <a:pt x="695" y="179"/>
                    </a:lnTo>
                    <a:lnTo>
                      <a:pt x="697" y="179"/>
                    </a:lnTo>
                    <a:lnTo>
                      <a:pt x="697" y="177"/>
                    </a:lnTo>
                    <a:lnTo>
                      <a:pt x="695" y="165"/>
                    </a:lnTo>
                    <a:lnTo>
                      <a:pt x="693" y="153"/>
                    </a:lnTo>
                    <a:lnTo>
                      <a:pt x="687" y="143"/>
                    </a:lnTo>
                    <a:lnTo>
                      <a:pt x="679" y="135"/>
                    </a:lnTo>
                    <a:lnTo>
                      <a:pt x="669" y="127"/>
                    </a:lnTo>
                    <a:lnTo>
                      <a:pt x="659" y="121"/>
                    </a:lnTo>
                    <a:lnTo>
                      <a:pt x="647" y="119"/>
                    </a:lnTo>
                    <a:lnTo>
                      <a:pt x="635" y="117"/>
                    </a:lnTo>
                    <a:lnTo>
                      <a:pt x="623" y="119"/>
                    </a:lnTo>
                    <a:lnTo>
                      <a:pt x="611" y="121"/>
                    </a:lnTo>
                    <a:lnTo>
                      <a:pt x="601" y="127"/>
                    </a:lnTo>
                    <a:lnTo>
                      <a:pt x="591" y="135"/>
                    </a:lnTo>
                    <a:lnTo>
                      <a:pt x="583" y="143"/>
                    </a:lnTo>
                    <a:lnTo>
                      <a:pt x="577" y="153"/>
                    </a:lnTo>
                    <a:lnTo>
                      <a:pt x="576" y="165"/>
                    </a:lnTo>
                    <a:lnTo>
                      <a:pt x="574" y="177"/>
                    </a:lnTo>
                    <a:lnTo>
                      <a:pt x="576" y="189"/>
                    </a:lnTo>
                    <a:lnTo>
                      <a:pt x="577" y="201"/>
                    </a:lnTo>
                    <a:lnTo>
                      <a:pt x="583" y="210"/>
                    </a:lnTo>
                    <a:lnTo>
                      <a:pt x="591" y="220"/>
                    </a:lnTo>
                    <a:lnTo>
                      <a:pt x="601" y="228"/>
                    </a:lnTo>
                    <a:lnTo>
                      <a:pt x="611" y="234"/>
                    </a:lnTo>
                    <a:lnTo>
                      <a:pt x="623" y="236"/>
                    </a:lnTo>
                    <a:lnTo>
                      <a:pt x="635" y="238"/>
                    </a:lnTo>
                    <a:lnTo>
                      <a:pt x="649" y="236"/>
                    </a:lnTo>
                    <a:lnTo>
                      <a:pt x="661" y="232"/>
                    </a:lnTo>
                    <a:lnTo>
                      <a:pt x="671" y="226"/>
                    </a:lnTo>
                    <a:lnTo>
                      <a:pt x="681" y="218"/>
                    </a:lnTo>
                    <a:lnTo>
                      <a:pt x="697" y="226"/>
                    </a:lnTo>
                    <a:lnTo>
                      <a:pt x="713" y="232"/>
                    </a:lnTo>
                    <a:lnTo>
                      <a:pt x="729" y="242"/>
                    </a:lnTo>
                    <a:lnTo>
                      <a:pt x="745" y="250"/>
                    </a:lnTo>
                    <a:lnTo>
                      <a:pt x="757" y="260"/>
                    </a:lnTo>
                    <a:lnTo>
                      <a:pt x="771" y="272"/>
                    </a:lnTo>
                    <a:lnTo>
                      <a:pt x="781" y="282"/>
                    </a:lnTo>
                    <a:lnTo>
                      <a:pt x="789" y="294"/>
                    </a:lnTo>
                    <a:lnTo>
                      <a:pt x="793" y="302"/>
                    </a:lnTo>
                    <a:lnTo>
                      <a:pt x="797" y="312"/>
                    </a:lnTo>
                    <a:lnTo>
                      <a:pt x="797" y="320"/>
                    </a:lnTo>
                    <a:lnTo>
                      <a:pt x="795" y="330"/>
                    </a:lnTo>
                    <a:lnTo>
                      <a:pt x="793" y="340"/>
                    </a:lnTo>
                    <a:lnTo>
                      <a:pt x="787" y="350"/>
                    </a:lnTo>
                    <a:lnTo>
                      <a:pt x="779" y="362"/>
                    </a:lnTo>
                    <a:lnTo>
                      <a:pt x="767" y="372"/>
                    </a:lnTo>
                    <a:lnTo>
                      <a:pt x="749" y="382"/>
                    </a:lnTo>
                    <a:lnTo>
                      <a:pt x="723" y="390"/>
                    </a:lnTo>
                    <a:lnTo>
                      <a:pt x="687" y="394"/>
                    </a:lnTo>
                    <a:lnTo>
                      <a:pt x="643" y="392"/>
                    </a:lnTo>
                    <a:lnTo>
                      <a:pt x="635" y="356"/>
                    </a:lnTo>
                    <a:lnTo>
                      <a:pt x="621" y="324"/>
                    </a:lnTo>
                    <a:lnTo>
                      <a:pt x="601" y="296"/>
                    </a:lnTo>
                    <a:lnTo>
                      <a:pt x="577" y="272"/>
                    </a:lnTo>
                    <a:lnTo>
                      <a:pt x="550" y="252"/>
                    </a:lnTo>
                    <a:lnTo>
                      <a:pt x="520" y="238"/>
                    </a:lnTo>
                    <a:lnTo>
                      <a:pt x="486" y="232"/>
                    </a:lnTo>
                    <a:lnTo>
                      <a:pt x="450" y="232"/>
                    </a:lnTo>
                    <a:lnTo>
                      <a:pt x="422" y="238"/>
                    </a:lnTo>
                    <a:lnTo>
                      <a:pt x="396" y="246"/>
                    </a:lnTo>
                    <a:lnTo>
                      <a:pt x="372" y="258"/>
                    </a:lnTo>
                    <a:lnTo>
                      <a:pt x="352" y="274"/>
                    </a:lnTo>
                    <a:lnTo>
                      <a:pt x="333" y="292"/>
                    </a:lnTo>
                    <a:lnTo>
                      <a:pt x="317" y="312"/>
                    </a:lnTo>
                    <a:lnTo>
                      <a:pt x="305" y="336"/>
                    </a:lnTo>
                    <a:lnTo>
                      <a:pt x="295" y="360"/>
                    </a:lnTo>
                    <a:lnTo>
                      <a:pt x="275" y="364"/>
                    </a:lnTo>
                    <a:lnTo>
                      <a:pt x="247" y="368"/>
                    </a:lnTo>
                    <a:lnTo>
                      <a:pt x="209" y="370"/>
                    </a:lnTo>
                    <a:lnTo>
                      <a:pt x="171" y="368"/>
                    </a:lnTo>
                    <a:lnTo>
                      <a:pt x="131" y="362"/>
                    </a:lnTo>
                    <a:lnTo>
                      <a:pt x="96" y="346"/>
                    </a:lnTo>
                    <a:lnTo>
                      <a:pt x="64" y="318"/>
                    </a:lnTo>
                    <a:lnTo>
                      <a:pt x="44" y="280"/>
                    </a:lnTo>
                    <a:lnTo>
                      <a:pt x="42" y="266"/>
                    </a:lnTo>
                    <a:lnTo>
                      <a:pt x="42" y="252"/>
                    </a:lnTo>
                    <a:lnTo>
                      <a:pt x="46" y="234"/>
                    </a:lnTo>
                    <a:lnTo>
                      <a:pt x="54" y="214"/>
                    </a:lnTo>
                    <a:lnTo>
                      <a:pt x="64" y="193"/>
                    </a:lnTo>
                    <a:lnTo>
                      <a:pt x="78" y="169"/>
                    </a:lnTo>
                    <a:lnTo>
                      <a:pt x="98" y="143"/>
                    </a:lnTo>
                    <a:lnTo>
                      <a:pt x="121" y="115"/>
                    </a:lnTo>
                    <a:lnTo>
                      <a:pt x="131" y="119"/>
                    </a:lnTo>
                    <a:lnTo>
                      <a:pt x="141" y="121"/>
                    </a:lnTo>
                    <a:lnTo>
                      <a:pt x="151" y="121"/>
                    </a:lnTo>
                    <a:lnTo>
                      <a:pt x="161" y="119"/>
                    </a:lnTo>
                    <a:lnTo>
                      <a:pt x="183" y="109"/>
                    </a:lnTo>
                    <a:lnTo>
                      <a:pt x="199" y="91"/>
                    </a:lnTo>
                    <a:lnTo>
                      <a:pt x="207" y="69"/>
                    </a:lnTo>
                    <a:lnTo>
                      <a:pt x="207" y="45"/>
                    </a:lnTo>
                    <a:lnTo>
                      <a:pt x="203" y="33"/>
                    </a:lnTo>
                    <a:lnTo>
                      <a:pt x="197" y="23"/>
                    </a:lnTo>
                    <a:lnTo>
                      <a:pt x="189" y="15"/>
                    </a:lnTo>
                    <a:lnTo>
                      <a:pt x="179" y="7"/>
                    </a:lnTo>
                    <a:lnTo>
                      <a:pt x="169" y="3"/>
                    </a:lnTo>
                    <a:lnTo>
                      <a:pt x="157" y="0"/>
                    </a:lnTo>
                    <a:lnTo>
                      <a:pt x="145" y="0"/>
                    </a:lnTo>
                    <a:lnTo>
                      <a:pt x="133" y="2"/>
                    </a:lnTo>
                    <a:lnTo>
                      <a:pt x="111" y="11"/>
                    </a:lnTo>
                    <a:lnTo>
                      <a:pt x="96" y="27"/>
                    </a:lnTo>
                    <a:lnTo>
                      <a:pt x="88" y="49"/>
                    </a:lnTo>
                    <a:lnTo>
                      <a:pt x="88" y="75"/>
                    </a:lnTo>
                    <a:lnTo>
                      <a:pt x="90" y="77"/>
                    </a:lnTo>
                    <a:lnTo>
                      <a:pt x="92" y="81"/>
                    </a:lnTo>
                    <a:lnTo>
                      <a:pt x="92" y="83"/>
                    </a:lnTo>
                    <a:lnTo>
                      <a:pt x="94" y="87"/>
                    </a:lnTo>
                    <a:lnTo>
                      <a:pt x="68" y="115"/>
                    </a:lnTo>
                    <a:lnTo>
                      <a:pt x="46" y="143"/>
                    </a:lnTo>
                    <a:lnTo>
                      <a:pt x="28" y="171"/>
                    </a:lnTo>
                    <a:lnTo>
                      <a:pt x="14" y="197"/>
                    </a:lnTo>
                    <a:lnTo>
                      <a:pt x="6" y="222"/>
                    </a:lnTo>
                    <a:lnTo>
                      <a:pt x="0" y="248"/>
                    </a:lnTo>
                    <a:lnTo>
                      <a:pt x="0" y="272"/>
                    </a:lnTo>
                    <a:lnTo>
                      <a:pt x="6" y="294"/>
                    </a:lnTo>
                    <a:lnTo>
                      <a:pt x="26" y="336"/>
                    </a:lnTo>
                    <a:lnTo>
                      <a:pt x="54" y="366"/>
                    </a:lnTo>
                    <a:lnTo>
                      <a:pt x="88" y="388"/>
                    </a:lnTo>
                    <a:lnTo>
                      <a:pt x="127" y="402"/>
                    </a:lnTo>
                    <a:lnTo>
                      <a:pt x="167" y="410"/>
                    </a:lnTo>
                    <a:lnTo>
                      <a:pt x="209" y="412"/>
                    </a:lnTo>
                    <a:lnTo>
                      <a:pt x="251" y="410"/>
                    </a:lnTo>
                    <a:lnTo>
                      <a:pt x="287" y="404"/>
                    </a:lnTo>
                    <a:lnTo>
                      <a:pt x="287" y="410"/>
                    </a:lnTo>
                    <a:lnTo>
                      <a:pt x="287" y="416"/>
                    </a:lnTo>
                    <a:lnTo>
                      <a:pt x="287" y="421"/>
                    </a:lnTo>
                    <a:lnTo>
                      <a:pt x="289" y="429"/>
                    </a:lnTo>
                    <a:lnTo>
                      <a:pt x="287" y="429"/>
                    </a:lnTo>
                    <a:lnTo>
                      <a:pt x="321" y="776"/>
                    </a:lnTo>
                    <a:lnTo>
                      <a:pt x="303" y="786"/>
                    </a:lnTo>
                    <a:lnTo>
                      <a:pt x="283" y="796"/>
                    </a:lnTo>
                    <a:lnTo>
                      <a:pt x="265" y="810"/>
                    </a:lnTo>
                    <a:lnTo>
                      <a:pt x="249" y="824"/>
                    </a:lnTo>
                    <a:lnTo>
                      <a:pt x="233" y="837"/>
                    </a:lnTo>
                    <a:lnTo>
                      <a:pt x="217" y="855"/>
                    </a:lnTo>
                    <a:lnTo>
                      <a:pt x="205" y="875"/>
                    </a:lnTo>
                    <a:lnTo>
                      <a:pt x="195" y="895"/>
                    </a:lnTo>
                    <a:lnTo>
                      <a:pt x="187" y="917"/>
                    </a:lnTo>
                    <a:lnTo>
                      <a:pt x="185" y="941"/>
                    </a:lnTo>
                    <a:lnTo>
                      <a:pt x="183" y="967"/>
                    </a:lnTo>
                    <a:lnTo>
                      <a:pt x="187" y="991"/>
                    </a:lnTo>
                    <a:lnTo>
                      <a:pt x="195" y="1019"/>
                    </a:lnTo>
                    <a:lnTo>
                      <a:pt x="205" y="1044"/>
                    </a:lnTo>
                    <a:lnTo>
                      <a:pt x="217" y="1072"/>
                    </a:lnTo>
                    <a:lnTo>
                      <a:pt x="235" y="1100"/>
                    </a:lnTo>
                    <a:lnTo>
                      <a:pt x="119" y="1182"/>
                    </a:lnTo>
                    <a:lnTo>
                      <a:pt x="113" y="1188"/>
                    </a:lnTo>
                    <a:lnTo>
                      <a:pt x="111" y="1196"/>
                    </a:lnTo>
                    <a:lnTo>
                      <a:pt x="111" y="1204"/>
                    </a:lnTo>
                    <a:lnTo>
                      <a:pt x="115" y="1212"/>
                    </a:lnTo>
                    <a:lnTo>
                      <a:pt x="121" y="1218"/>
                    </a:lnTo>
                    <a:lnTo>
                      <a:pt x="129" y="1220"/>
                    </a:lnTo>
                    <a:lnTo>
                      <a:pt x="137" y="1220"/>
                    </a:lnTo>
                    <a:lnTo>
                      <a:pt x="143" y="1216"/>
                    </a:lnTo>
                    <a:lnTo>
                      <a:pt x="291" y="1110"/>
                    </a:lnTo>
                    <a:lnTo>
                      <a:pt x="279" y="1092"/>
                    </a:lnTo>
                    <a:lnTo>
                      <a:pt x="261" y="1066"/>
                    </a:lnTo>
                    <a:lnTo>
                      <a:pt x="249" y="1043"/>
                    </a:lnTo>
                    <a:lnTo>
                      <a:pt x="237" y="1017"/>
                    </a:lnTo>
                    <a:lnTo>
                      <a:pt x="231" y="995"/>
                    </a:lnTo>
                    <a:lnTo>
                      <a:pt x="227" y="973"/>
                    </a:lnTo>
                    <a:lnTo>
                      <a:pt x="227" y="951"/>
                    </a:lnTo>
                    <a:lnTo>
                      <a:pt x="229" y="931"/>
                    </a:lnTo>
                    <a:lnTo>
                      <a:pt x="235" y="911"/>
                    </a:lnTo>
                    <a:lnTo>
                      <a:pt x="241" y="897"/>
                    </a:lnTo>
                    <a:lnTo>
                      <a:pt x="251" y="883"/>
                    </a:lnTo>
                    <a:lnTo>
                      <a:pt x="261" y="871"/>
                    </a:lnTo>
                    <a:lnTo>
                      <a:pt x="271" y="859"/>
                    </a:lnTo>
                    <a:lnTo>
                      <a:pt x="285" y="847"/>
                    </a:lnTo>
                    <a:lnTo>
                      <a:pt x="297" y="837"/>
                    </a:lnTo>
                    <a:lnTo>
                      <a:pt x="311" y="828"/>
                    </a:lnTo>
                    <a:lnTo>
                      <a:pt x="325" y="820"/>
                    </a:lnTo>
                    <a:lnTo>
                      <a:pt x="331" y="899"/>
                    </a:lnTo>
                    <a:lnTo>
                      <a:pt x="689" y="863"/>
                    </a:lnTo>
                    <a:lnTo>
                      <a:pt x="683" y="798"/>
                    </a:lnTo>
                    <a:lnTo>
                      <a:pt x="701" y="806"/>
                    </a:lnTo>
                    <a:lnTo>
                      <a:pt x="727" y="818"/>
                    </a:lnTo>
                    <a:lnTo>
                      <a:pt x="755" y="834"/>
                    </a:lnTo>
                    <a:lnTo>
                      <a:pt x="785" y="851"/>
                    </a:lnTo>
                    <a:lnTo>
                      <a:pt x="813" y="875"/>
                    </a:lnTo>
                    <a:lnTo>
                      <a:pt x="838" y="903"/>
                    </a:lnTo>
                    <a:lnTo>
                      <a:pt x="858" y="933"/>
                    </a:lnTo>
                    <a:lnTo>
                      <a:pt x="872" y="969"/>
                    </a:lnTo>
                    <a:lnTo>
                      <a:pt x="876" y="997"/>
                    </a:lnTo>
                    <a:lnTo>
                      <a:pt x="876" y="1027"/>
                    </a:lnTo>
                    <a:lnTo>
                      <a:pt x="868" y="1056"/>
                    </a:lnTo>
                    <a:lnTo>
                      <a:pt x="858" y="1086"/>
                    </a:lnTo>
                    <a:lnTo>
                      <a:pt x="840" y="1118"/>
                    </a:lnTo>
                    <a:lnTo>
                      <a:pt x="818" y="1152"/>
                    </a:lnTo>
                    <a:lnTo>
                      <a:pt x="793" y="1186"/>
                    </a:lnTo>
                    <a:lnTo>
                      <a:pt x="761" y="1220"/>
                    </a:lnTo>
                    <a:lnTo>
                      <a:pt x="745" y="1236"/>
                    </a:lnTo>
                    <a:lnTo>
                      <a:pt x="878" y="1347"/>
                    </a:lnTo>
                    <a:lnTo>
                      <a:pt x="886" y="1351"/>
                    </a:lnTo>
                    <a:lnTo>
                      <a:pt x="894" y="1353"/>
                    </a:lnTo>
                    <a:lnTo>
                      <a:pt x="902" y="1351"/>
                    </a:lnTo>
                    <a:lnTo>
                      <a:pt x="908" y="1345"/>
                    </a:lnTo>
                    <a:lnTo>
                      <a:pt x="912" y="1339"/>
                    </a:lnTo>
                    <a:lnTo>
                      <a:pt x="912" y="1329"/>
                    </a:lnTo>
                    <a:lnTo>
                      <a:pt x="910" y="1321"/>
                    </a:lnTo>
                    <a:lnTo>
                      <a:pt x="906" y="1315"/>
                    </a:lnTo>
                    <a:lnTo>
                      <a:pt x="805"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2" name="Freeform 15"/>
              <p:cNvSpPr>
                <a:spLocks/>
              </p:cNvSpPr>
              <p:nvPr/>
            </p:nvSpPr>
            <p:spPr bwMode="auto">
              <a:xfrm>
                <a:off x="697" y="3586"/>
                <a:ext cx="19" cy="19"/>
              </a:xfrm>
              <a:custGeom>
                <a:avLst/>
                <a:gdLst>
                  <a:gd name="T0" fmla="*/ 1 w 38"/>
                  <a:gd name="T1" fmla="*/ 0 h 40"/>
                  <a:gd name="T2" fmla="*/ 1 w 38"/>
                  <a:gd name="T3" fmla="*/ 0 h 40"/>
                  <a:gd name="T4" fmla="*/ 0 w 38"/>
                  <a:gd name="T5" fmla="*/ 0 h 40"/>
                  <a:gd name="T6" fmla="*/ 0 w 38"/>
                  <a:gd name="T7" fmla="*/ 1 h 40"/>
                  <a:gd name="T8" fmla="*/ 1 w 38"/>
                  <a:gd name="T9" fmla="*/ 1 h 40"/>
                  <a:gd name="T10" fmla="*/ 1 w 38"/>
                  <a:gd name="T11" fmla="*/ 2 h 40"/>
                  <a:gd name="T12" fmla="*/ 1 w 38"/>
                  <a:gd name="T13" fmla="*/ 2 h 40"/>
                  <a:gd name="T14" fmla="*/ 2 w 38"/>
                  <a:gd name="T15" fmla="*/ 2 h 40"/>
                  <a:gd name="T16" fmla="*/ 2 w 38"/>
                  <a:gd name="T17" fmla="*/ 2 h 40"/>
                  <a:gd name="T18" fmla="*/ 3 w 38"/>
                  <a:gd name="T19" fmla="*/ 1 h 40"/>
                  <a:gd name="T20" fmla="*/ 3 w 38"/>
                  <a:gd name="T21" fmla="*/ 1 h 40"/>
                  <a:gd name="T22" fmla="*/ 3 w 38"/>
                  <a:gd name="T23" fmla="*/ 1 h 40"/>
                  <a:gd name="T24" fmla="*/ 3 w 38"/>
                  <a:gd name="T25" fmla="*/ 0 h 40"/>
                  <a:gd name="T26" fmla="*/ 2 w 38"/>
                  <a:gd name="T27" fmla="*/ 0 h 40"/>
                  <a:gd name="T28" fmla="*/ 2 w 38"/>
                  <a:gd name="T29" fmla="*/ 0 h 40"/>
                  <a:gd name="T30" fmla="*/ 1 w 38"/>
                  <a:gd name="T31" fmla="*/ 0 h 40"/>
                  <a:gd name="T32" fmla="*/ 1 w 38"/>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0">
                    <a:moveTo>
                      <a:pt x="10" y="2"/>
                    </a:moveTo>
                    <a:lnTo>
                      <a:pt x="4" y="8"/>
                    </a:lnTo>
                    <a:lnTo>
                      <a:pt x="0" y="14"/>
                    </a:lnTo>
                    <a:lnTo>
                      <a:pt x="0" y="22"/>
                    </a:lnTo>
                    <a:lnTo>
                      <a:pt x="2" y="30"/>
                    </a:lnTo>
                    <a:lnTo>
                      <a:pt x="8" y="36"/>
                    </a:lnTo>
                    <a:lnTo>
                      <a:pt x="14" y="40"/>
                    </a:lnTo>
                    <a:lnTo>
                      <a:pt x="22" y="40"/>
                    </a:lnTo>
                    <a:lnTo>
                      <a:pt x="30" y="38"/>
                    </a:lnTo>
                    <a:lnTo>
                      <a:pt x="36" y="32"/>
                    </a:lnTo>
                    <a:lnTo>
                      <a:pt x="38" y="26"/>
                    </a:lnTo>
                    <a:lnTo>
                      <a:pt x="38" y="18"/>
                    </a:lnTo>
                    <a:lnTo>
                      <a:pt x="36" y="10"/>
                    </a:lnTo>
                    <a:lnTo>
                      <a:pt x="32" y="4"/>
                    </a:lnTo>
                    <a:lnTo>
                      <a:pt x="24" y="0"/>
                    </a:lnTo>
                    <a:lnTo>
                      <a:pt x="16" y="0"/>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3" name="Freeform 16"/>
              <p:cNvSpPr>
                <a:spLocks/>
              </p:cNvSpPr>
              <p:nvPr/>
            </p:nvSpPr>
            <p:spPr bwMode="auto">
              <a:xfrm>
                <a:off x="547" y="3581"/>
                <a:ext cx="181" cy="161"/>
              </a:xfrm>
              <a:custGeom>
                <a:avLst/>
                <a:gdLst>
                  <a:gd name="T0" fmla="*/ 22 w 360"/>
                  <a:gd name="T1" fmla="*/ 5 h 323"/>
                  <a:gd name="T2" fmla="*/ 19 w 360"/>
                  <a:gd name="T3" fmla="*/ 5 h 323"/>
                  <a:gd name="T4" fmla="*/ 19 w 360"/>
                  <a:gd name="T5" fmla="*/ 5 h 323"/>
                  <a:gd name="T6" fmla="*/ 19 w 360"/>
                  <a:gd name="T7" fmla="*/ 4 h 323"/>
                  <a:gd name="T8" fmla="*/ 17 w 360"/>
                  <a:gd name="T9" fmla="*/ 2 h 323"/>
                  <a:gd name="T10" fmla="*/ 14 w 360"/>
                  <a:gd name="T11" fmla="*/ 5 h 323"/>
                  <a:gd name="T12" fmla="*/ 15 w 360"/>
                  <a:gd name="T13" fmla="*/ 5 h 323"/>
                  <a:gd name="T14" fmla="*/ 15 w 360"/>
                  <a:gd name="T15" fmla="*/ 5 h 323"/>
                  <a:gd name="T16" fmla="*/ 15 w 360"/>
                  <a:gd name="T17" fmla="*/ 7 h 323"/>
                  <a:gd name="T18" fmla="*/ 14 w 360"/>
                  <a:gd name="T19" fmla="*/ 7 h 323"/>
                  <a:gd name="T20" fmla="*/ 13 w 360"/>
                  <a:gd name="T21" fmla="*/ 8 h 323"/>
                  <a:gd name="T22" fmla="*/ 12 w 360"/>
                  <a:gd name="T23" fmla="*/ 7 h 323"/>
                  <a:gd name="T24" fmla="*/ 12 w 360"/>
                  <a:gd name="T25" fmla="*/ 6 h 323"/>
                  <a:gd name="T26" fmla="*/ 13 w 360"/>
                  <a:gd name="T27" fmla="*/ 5 h 323"/>
                  <a:gd name="T28" fmla="*/ 13 w 360"/>
                  <a:gd name="T29" fmla="*/ 5 h 323"/>
                  <a:gd name="T30" fmla="*/ 14 w 360"/>
                  <a:gd name="T31" fmla="*/ 5 h 323"/>
                  <a:gd name="T32" fmla="*/ 14 w 360"/>
                  <a:gd name="T33" fmla="*/ 0 h 323"/>
                  <a:gd name="T34" fmla="*/ 11 w 360"/>
                  <a:gd name="T35" fmla="*/ 0 h 323"/>
                  <a:gd name="T36" fmla="*/ 9 w 360"/>
                  <a:gd name="T37" fmla="*/ 0 h 323"/>
                  <a:gd name="T38" fmla="*/ 7 w 360"/>
                  <a:gd name="T39" fmla="*/ 0 h 323"/>
                  <a:gd name="T40" fmla="*/ 4 w 360"/>
                  <a:gd name="T41" fmla="*/ 2 h 323"/>
                  <a:gd name="T42" fmla="*/ 1 w 360"/>
                  <a:gd name="T43" fmla="*/ 5 h 323"/>
                  <a:gd name="T44" fmla="*/ 0 w 360"/>
                  <a:gd name="T45" fmla="*/ 9 h 323"/>
                  <a:gd name="T46" fmla="*/ 1 w 360"/>
                  <a:gd name="T47" fmla="*/ 13 h 323"/>
                  <a:gd name="T48" fmla="*/ 3 w 360"/>
                  <a:gd name="T49" fmla="*/ 16 h 323"/>
                  <a:gd name="T50" fmla="*/ 6 w 360"/>
                  <a:gd name="T51" fmla="*/ 19 h 323"/>
                  <a:gd name="T52" fmla="*/ 10 w 360"/>
                  <a:gd name="T53" fmla="*/ 20 h 323"/>
                  <a:gd name="T54" fmla="*/ 14 w 360"/>
                  <a:gd name="T55" fmla="*/ 19 h 323"/>
                  <a:gd name="T56" fmla="*/ 16 w 360"/>
                  <a:gd name="T57" fmla="*/ 18 h 323"/>
                  <a:gd name="T58" fmla="*/ 17 w 360"/>
                  <a:gd name="T59" fmla="*/ 17 h 323"/>
                  <a:gd name="T60" fmla="*/ 18 w 360"/>
                  <a:gd name="T61" fmla="*/ 16 h 323"/>
                  <a:gd name="T62" fmla="*/ 19 w 360"/>
                  <a:gd name="T63" fmla="*/ 14 h 323"/>
                  <a:gd name="T64" fmla="*/ 19 w 360"/>
                  <a:gd name="T65" fmla="*/ 13 h 323"/>
                  <a:gd name="T66" fmla="*/ 19 w 360"/>
                  <a:gd name="T67" fmla="*/ 13 h 323"/>
                  <a:gd name="T68" fmla="*/ 17 w 360"/>
                  <a:gd name="T69" fmla="*/ 13 h 323"/>
                  <a:gd name="T70" fmla="*/ 15 w 360"/>
                  <a:gd name="T71" fmla="*/ 15 h 323"/>
                  <a:gd name="T72" fmla="*/ 15 w 360"/>
                  <a:gd name="T73" fmla="*/ 16 h 323"/>
                  <a:gd name="T74" fmla="*/ 14 w 360"/>
                  <a:gd name="T75" fmla="*/ 16 h 323"/>
                  <a:gd name="T76" fmla="*/ 14 w 360"/>
                  <a:gd name="T77" fmla="*/ 16 h 323"/>
                  <a:gd name="T78" fmla="*/ 13 w 360"/>
                  <a:gd name="T79" fmla="*/ 15 h 323"/>
                  <a:gd name="T80" fmla="*/ 13 w 360"/>
                  <a:gd name="T81" fmla="*/ 15 h 323"/>
                  <a:gd name="T82" fmla="*/ 14 w 360"/>
                  <a:gd name="T83" fmla="*/ 14 h 323"/>
                  <a:gd name="T84" fmla="*/ 15 w 360"/>
                  <a:gd name="T85" fmla="*/ 13 h 323"/>
                  <a:gd name="T86" fmla="*/ 16 w 360"/>
                  <a:gd name="T87" fmla="*/ 12 h 323"/>
                  <a:gd name="T88" fmla="*/ 18 w 360"/>
                  <a:gd name="T89" fmla="*/ 11 h 323"/>
                  <a:gd name="T90" fmla="*/ 19 w 360"/>
                  <a:gd name="T91" fmla="*/ 11 h 323"/>
                  <a:gd name="T92" fmla="*/ 20 w 360"/>
                  <a:gd name="T93" fmla="*/ 12 h 323"/>
                  <a:gd name="T94" fmla="*/ 20 w 360"/>
                  <a:gd name="T95" fmla="*/ 10 h 323"/>
                  <a:gd name="T96" fmla="*/ 20 w 360"/>
                  <a:gd name="T97" fmla="*/ 9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0" h="323">
                    <a:moveTo>
                      <a:pt x="360" y="141"/>
                    </a:moveTo>
                    <a:lnTo>
                      <a:pt x="344" y="86"/>
                    </a:lnTo>
                    <a:lnTo>
                      <a:pt x="305" y="94"/>
                    </a:lnTo>
                    <a:lnTo>
                      <a:pt x="303" y="92"/>
                    </a:lnTo>
                    <a:lnTo>
                      <a:pt x="303" y="88"/>
                    </a:lnTo>
                    <a:lnTo>
                      <a:pt x="301" y="86"/>
                    </a:lnTo>
                    <a:lnTo>
                      <a:pt x="299" y="84"/>
                    </a:lnTo>
                    <a:lnTo>
                      <a:pt x="289" y="66"/>
                    </a:lnTo>
                    <a:lnTo>
                      <a:pt x="275" y="50"/>
                    </a:lnTo>
                    <a:lnTo>
                      <a:pt x="259" y="36"/>
                    </a:lnTo>
                    <a:lnTo>
                      <a:pt x="241" y="24"/>
                    </a:lnTo>
                    <a:lnTo>
                      <a:pt x="219" y="84"/>
                    </a:lnTo>
                    <a:lnTo>
                      <a:pt x="221" y="86"/>
                    </a:lnTo>
                    <a:lnTo>
                      <a:pt x="225" y="88"/>
                    </a:lnTo>
                    <a:lnTo>
                      <a:pt x="227" y="90"/>
                    </a:lnTo>
                    <a:lnTo>
                      <a:pt x="229" y="92"/>
                    </a:lnTo>
                    <a:lnTo>
                      <a:pt x="231" y="102"/>
                    </a:lnTo>
                    <a:lnTo>
                      <a:pt x="231" y="112"/>
                    </a:lnTo>
                    <a:lnTo>
                      <a:pt x="227" y="120"/>
                    </a:lnTo>
                    <a:lnTo>
                      <a:pt x="219" y="126"/>
                    </a:lnTo>
                    <a:lnTo>
                      <a:pt x="209" y="129"/>
                    </a:lnTo>
                    <a:lnTo>
                      <a:pt x="199" y="129"/>
                    </a:lnTo>
                    <a:lnTo>
                      <a:pt x="191" y="126"/>
                    </a:lnTo>
                    <a:lnTo>
                      <a:pt x="185" y="118"/>
                    </a:lnTo>
                    <a:lnTo>
                      <a:pt x="181" y="108"/>
                    </a:lnTo>
                    <a:lnTo>
                      <a:pt x="181" y="98"/>
                    </a:lnTo>
                    <a:lnTo>
                      <a:pt x="185" y="90"/>
                    </a:lnTo>
                    <a:lnTo>
                      <a:pt x="193" y="84"/>
                    </a:lnTo>
                    <a:lnTo>
                      <a:pt x="199" y="82"/>
                    </a:lnTo>
                    <a:lnTo>
                      <a:pt x="205" y="80"/>
                    </a:lnTo>
                    <a:lnTo>
                      <a:pt x="211" y="80"/>
                    </a:lnTo>
                    <a:lnTo>
                      <a:pt x="215" y="82"/>
                    </a:lnTo>
                    <a:lnTo>
                      <a:pt x="229" y="16"/>
                    </a:lnTo>
                    <a:lnTo>
                      <a:pt x="211" y="8"/>
                    </a:lnTo>
                    <a:lnTo>
                      <a:pt x="193" y="4"/>
                    </a:lnTo>
                    <a:lnTo>
                      <a:pt x="173" y="2"/>
                    </a:lnTo>
                    <a:lnTo>
                      <a:pt x="155" y="0"/>
                    </a:lnTo>
                    <a:lnTo>
                      <a:pt x="135" y="2"/>
                    </a:lnTo>
                    <a:lnTo>
                      <a:pt x="117" y="6"/>
                    </a:lnTo>
                    <a:lnTo>
                      <a:pt x="98" y="14"/>
                    </a:lnTo>
                    <a:lnTo>
                      <a:pt x="80" y="22"/>
                    </a:lnTo>
                    <a:lnTo>
                      <a:pt x="54" y="40"/>
                    </a:lnTo>
                    <a:lnTo>
                      <a:pt x="32" y="64"/>
                    </a:lnTo>
                    <a:lnTo>
                      <a:pt x="16" y="92"/>
                    </a:lnTo>
                    <a:lnTo>
                      <a:pt x="4" y="120"/>
                    </a:lnTo>
                    <a:lnTo>
                      <a:pt x="0" y="151"/>
                    </a:lnTo>
                    <a:lnTo>
                      <a:pt x="0" y="181"/>
                    </a:lnTo>
                    <a:lnTo>
                      <a:pt x="6" y="213"/>
                    </a:lnTo>
                    <a:lnTo>
                      <a:pt x="20" y="243"/>
                    </a:lnTo>
                    <a:lnTo>
                      <a:pt x="38" y="269"/>
                    </a:lnTo>
                    <a:lnTo>
                      <a:pt x="62" y="291"/>
                    </a:lnTo>
                    <a:lnTo>
                      <a:pt x="88" y="307"/>
                    </a:lnTo>
                    <a:lnTo>
                      <a:pt x="117" y="319"/>
                    </a:lnTo>
                    <a:lnTo>
                      <a:pt x="147" y="323"/>
                    </a:lnTo>
                    <a:lnTo>
                      <a:pt x="177" y="323"/>
                    </a:lnTo>
                    <a:lnTo>
                      <a:pt x="209" y="317"/>
                    </a:lnTo>
                    <a:lnTo>
                      <a:pt x="239" y="303"/>
                    </a:lnTo>
                    <a:lnTo>
                      <a:pt x="251" y="295"/>
                    </a:lnTo>
                    <a:lnTo>
                      <a:pt x="261" y="287"/>
                    </a:lnTo>
                    <a:lnTo>
                      <a:pt x="271" y="279"/>
                    </a:lnTo>
                    <a:lnTo>
                      <a:pt x="279" y="269"/>
                    </a:lnTo>
                    <a:lnTo>
                      <a:pt x="287" y="259"/>
                    </a:lnTo>
                    <a:lnTo>
                      <a:pt x="295" y="249"/>
                    </a:lnTo>
                    <a:lnTo>
                      <a:pt x="301" y="239"/>
                    </a:lnTo>
                    <a:lnTo>
                      <a:pt x="307" y="227"/>
                    </a:lnTo>
                    <a:lnTo>
                      <a:pt x="301" y="223"/>
                    </a:lnTo>
                    <a:lnTo>
                      <a:pt x="295" y="219"/>
                    </a:lnTo>
                    <a:lnTo>
                      <a:pt x="289" y="217"/>
                    </a:lnTo>
                    <a:lnTo>
                      <a:pt x="285" y="215"/>
                    </a:lnTo>
                    <a:lnTo>
                      <a:pt x="267" y="219"/>
                    </a:lnTo>
                    <a:lnTo>
                      <a:pt x="251" y="231"/>
                    </a:lnTo>
                    <a:lnTo>
                      <a:pt x="237" y="245"/>
                    </a:lnTo>
                    <a:lnTo>
                      <a:pt x="227" y="257"/>
                    </a:lnTo>
                    <a:lnTo>
                      <a:pt x="223" y="261"/>
                    </a:lnTo>
                    <a:lnTo>
                      <a:pt x="219" y="263"/>
                    </a:lnTo>
                    <a:lnTo>
                      <a:pt x="213" y="263"/>
                    </a:lnTo>
                    <a:lnTo>
                      <a:pt x="209" y="261"/>
                    </a:lnTo>
                    <a:lnTo>
                      <a:pt x="205" y="257"/>
                    </a:lnTo>
                    <a:lnTo>
                      <a:pt x="203" y="253"/>
                    </a:lnTo>
                    <a:lnTo>
                      <a:pt x="203" y="247"/>
                    </a:lnTo>
                    <a:lnTo>
                      <a:pt x="205" y="243"/>
                    </a:lnTo>
                    <a:lnTo>
                      <a:pt x="207" y="241"/>
                    </a:lnTo>
                    <a:lnTo>
                      <a:pt x="213" y="233"/>
                    </a:lnTo>
                    <a:lnTo>
                      <a:pt x="219" y="225"/>
                    </a:lnTo>
                    <a:lnTo>
                      <a:pt x="229" y="215"/>
                    </a:lnTo>
                    <a:lnTo>
                      <a:pt x="241" y="205"/>
                    </a:lnTo>
                    <a:lnTo>
                      <a:pt x="255" y="197"/>
                    </a:lnTo>
                    <a:lnTo>
                      <a:pt x="271" y="191"/>
                    </a:lnTo>
                    <a:lnTo>
                      <a:pt x="287" y="189"/>
                    </a:lnTo>
                    <a:lnTo>
                      <a:pt x="293" y="189"/>
                    </a:lnTo>
                    <a:lnTo>
                      <a:pt x="301" y="191"/>
                    </a:lnTo>
                    <a:lnTo>
                      <a:pt x="307" y="195"/>
                    </a:lnTo>
                    <a:lnTo>
                      <a:pt x="315" y="199"/>
                    </a:lnTo>
                    <a:lnTo>
                      <a:pt x="317" y="187"/>
                    </a:lnTo>
                    <a:lnTo>
                      <a:pt x="319" y="175"/>
                    </a:lnTo>
                    <a:lnTo>
                      <a:pt x="319" y="163"/>
                    </a:lnTo>
                    <a:lnTo>
                      <a:pt x="319" y="151"/>
                    </a:lnTo>
                    <a:lnTo>
                      <a:pt x="36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4" name="Freeform 17"/>
              <p:cNvSpPr>
                <a:spLocks/>
              </p:cNvSpPr>
              <p:nvPr/>
            </p:nvSpPr>
            <p:spPr bwMode="auto">
              <a:xfrm>
                <a:off x="655" y="3589"/>
                <a:ext cx="13" cy="33"/>
              </a:xfrm>
              <a:custGeom>
                <a:avLst/>
                <a:gdLst>
                  <a:gd name="T0" fmla="*/ 1 w 26"/>
                  <a:gd name="T1" fmla="*/ 4 h 68"/>
                  <a:gd name="T2" fmla="*/ 2 w 26"/>
                  <a:gd name="T3" fmla="*/ 0 h 68"/>
                  <a:gd name="T4" fmla="*/ 2 w 26"/>
                  <a:gd name="T5" fmla="*/ 0 h 68"/>
                  <a:gd name="T6" fmla="*/ 2 w 26"/>
                  <a:gd name="T7" fmla="*/ 0 h 68"/>
                  <a:gd name="T8" fmla="*/ 2 w 26"/>
                  <a:gd name="T9" fmla="*/ 0 h 68"/>
                  <a:gd name="T10" fmla="*/ 1 w 26"/>
                  <a:gd name="T11" fmla="*/ 0 h 68"/>
                  <a:gd name="T12" fmla="*/ 0 w 26"/>
                  <a:gd name="T13" fmla="*/ 4 h 68"/>
                  <a:gd name="T14" fmla="*/ 1 w 26"/>
                  <a:gd name="T15" fmla="*/ 4 h 68"/>
                  <a:gd name="T16" fmla="*/ 1 w 26"/>
                  <a:gd name="T17" fmla="*/ 4 h 68"/>
                  <a:gd name="T18" fmla="*/ 1 w 26"/>
                  <a:gd name="T19" fmla="*/ 4 h 68"/>
                  <a:gd name="T20" fmla="*/ 1 w 26"/>
                  <a:gd name="T21" fmla="*/ 4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68">
                    <a:moveTo>
                      <a:pt x="4" y="68"/>
                    </a:moveTo>
                    <a:lnTo>
                      <a:pt x="26" y="8"/>
                    </a:lnTo>
                    <a:lnTo>
                      <a:pt x="24" y="6"/>
                    </a:lnTo>
                    <a:lnTo>
                      <a:pt x="20" y="4"/>
                    </a:lnTo>
                    <a:lnTo>
                      <a:pt x="18" y="2"/>
                    </a:lnTo>
                    <a:lnTo>
                      <a:pt x="14" y="0"/>
                    </a:lnTo>
                    <a:lnTo>
                      <a:pt x="0" y="66"/>
                    </a:lnTo>
                    <a:lnTo>
                      <a:pt x="2" y="66"/>
                    </a:lnTo>
                    <a:lnTo>
                      <a:pt x="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5" name="Freeform 18"/>
              <p:cNvSpPr>
                <a:spLocks/>
              </p:cNvSpPr>
              <p:nvPr/>
            </p:nvSpPr>
            <p:spPr bwMode="auto">
              <a:xfrm>
                <a:off x="530" y="3300"/>
                <a:ext cx="106" cy="175"/>
              </a:xfrm>
              <a:custGeom>
                <a:avLst/>
                <a:gdLst>
                  <a:gd name="T0" fmla="*/ 10 w 213"/>
                  <a:gd name="T1" fmla="*/ 19 h 350"/>
                  <a:gd name="T2" fmla="*/ 10 w 213"/>
                  <a:gd name="T3" fmla="*/ 17 h 350"/>
                  <a:gd name="T4" fmla="*/ 10 w 213"/>
                  <a:gd name="T5" fmla="*/ 15 h 350"/>
                  <a:gd name="T6" fmla="*/ 11 w 213"/>
                  <a:gd name="T7" fmla="*/ 13 h 350"/>
                  <a:gd name="T8" fmla="*/ 11 w 213"/>
                  <a:gd name="T9" fmla="*/ 12 h 350"/>
                  <a:gd name="T10" fmla="*/ 12 w 213"/>
                  <a:gd name="T11" fmla="*/ 10 h 350"/>
                  <a:gd name="T12" fmla="*/ 13 w 213"/>
                  <a:gd name="T13" fmla="*/ 9 h 350"/>
                  <a:gd name="T14" fmla="*/ 13 w 213"/>
                  <a:gd name="T15" fmla="*/ 7 h 350"/>
                  <a:gd name="T16" fmla="*/ 13 w 213"/>
                  <a:gd name="T17" fmla="*/ 5 h 350"/>
                  <a:gd name="T18" fmla="*/ 12 w 213"/>
                  <a:gd name="T19" fmla="*/ 4 h 350"/>
                  <a:gd name="T20" fmla="*/ 12 w 213"/>
                  <a:gd name="T21" fmla="*/ 3 h 350"/>
                  <a:gd name="T22" fmla="*/ 11 w 213"/>
                  <a:gd name="T23" fmla="*/ 2 h 350"/>
                  <a:gd name="T24" fmla="*/ 10 w 213"/>
                  <a:gd name="T25" fmla="*/ 1 h 350"/>
                  <a:gd name="T26" fmla="*/ 9 w 213"/>
                  <a:gd name="T27" fmla="*/ 1 h 350"/>
                  <a:gd name="T28" fmla="*/ 8 w 213"/>
                  <a:gd name="T29" fmla="*/ 1 h 350"/>
                  <a:gd name="T30" fmla="*/ 7 w 213"/>
                  <a:gd name="T31" fmla="*/ 0 h 350"/>
                  <a:gd name="T32" fmla="*/ 6 w 213"/>
                  <a:gd name="T33" fmla="*/ 1 h 350"/>
                  <a:gd name="T34" fmla="*/ 5 w 213"/>
                  <a:gd name="T35" fmla="*/ 1 h 350"/>
                  <a:gd name="T36" fmla="*/ 3 w 213"/>
                  <a:gd name="T37" fmla="*/ 1 h 350"/>
                  <a:gd name="T38" fmla="*/ 2 w 213"/>
                  <a:gd name="T39" fmla="*/ 2 h 350"/>
                  <a:gd name="T40" fmla="*/ 1 w 213"/>
                  <a:gd name="T41" fmla="*/ 3 h 350"/>
                  <a:gd name="T42" fmla="*/ 1 w 213"/>
                  <a:gd name="T43" fmla="*/ 4 h 350"/>
                  <a:gd name="T44" fmla="*/ 0 w 213"/>
                  <a:gd name="T45" fmla="*/ 5 h 350"/>
                  <a:gd name="T46" fmla="*/ 0 w 213"/>
                  <a:gd name="T47" fmla="*/ 6 h 350"/>
                  <a:gd name="T48" fmla="*/ 0 w 213"/>
                  <a:gd name="T49" fmla="*/ 7 h 350"/>
                  <a:gd name="T50" fmla="*/ 4 w 213"/>
                  <a:gd name="T51" fmla="*/ 8 h 350"/>
                  <a:gd name="T52" fmla="*/ 4 w 213"/>
                  <a:gd name="T53" fmla="*/ 7 h 350"/>
                  <a:gd name="T54" fmla="*/ 4 w 213"/>
                  <a:gd name="T55" fmla="*/ 6 h 350"/>
                  <a:gd name="T56" fmla="*/ 5 w 213"/>
                  <a:gd name="T57" fmla="*/ 5 h 350"/>
                  <a:gd name="T58" fmla="*/ 6 w 213"/>
                  <a:gd name="T59" fmla="*/ 4 h 350"/>
                  <a:gd name="T60" fmla="*/ 7 w 213"/>
                  <a:gd name="T61" fmla="*/ 4 h 350"/>
                  <a:gd name="T62" fmla="*/ 7 w 213"/>
                  <a:gd name="T63" fmla="*/ 5 h 350"/>
                  <a:gd name="T64" fmla="*/ 8 w 213"/>
                  <a:gd name="T65" fmla="*/ 5 h 350"/>
                  <a:gd name="T66" fmla="*/ 8 w 213"/>
                  <a:gd name="T67" fmla="*/ 6 h 350"/>
                  <a:gd name="T68" fmla="*/ 8 w 213"/>
                  <a:gd name="T69" fmla="*/ 7 h 350"/>
                  <a:gd name="T70" fmla="*/ 8 w 213"/>
                  <a:gd name="T71" fmla="*/ 8 h 350"/>
                  <a:gd name="T72" fmla="*/ 7 w 213"/>
                  <a:gd name="T73" fmla="*/ 10 h 350"/>
                  <a:gd name="T74" fmla="*/ 7 w 213"/>
                  <a:gd name="T75" fmla="*/ 12 h 350"/>
                  <a:gd name="T76" fmla="*/ 6 w 213"/>
                  <a:gd name="T77" fmla="*/ 13 h 350"/>
                  <a:gd name="T78" fmla="*/ 6 w 213"/>
                  <a:gd name="T79" fmla="*/ 15 h 350"/>
                  <a:gd name="T80" fmla="*/ 6 w 213"/>
                  <a:gd name="T81" fmla="*/ 17 h 350"/>
                  <a:gd name="T82" fmla="*/ 6 w 213"/>
                  <a:gd name="T83" fmla="*/ 19 h 350"/>
                  <a:gd name="T84" fmla="*/ 7 w 213"/>
                  <a:gd name="T85" fmla="*/ 22 h 350"/>
                  <a:gd name="T86" fmla="*/ 11 w 213"/>
                  <a:gd name="T87" fmla="*/ 22 h 350"/>
                  <a:gd name="T88" fmla="*/ 10 w 213"/>
                  <a:gd name="T89" fmla="*/ 19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 h="350">
                    <a:moveTo>
                      <a:pt x="171" y="304"/>
                    </a:moveTo>
                    <a:lnTo>
                      <a:pt x="167" y="265"/>
                    </a:lnTo>
                    <a:lnTo>
                      <a:pt x="171" y="233"/>
                    </a:lnTo>
                    <a:lnTo>
                      <a:pt x="179" y="205"/>
                    </a:lnTo>
                    <a:lnTo>
                      <a:pt x="189" y="179"/>
                    </a:lnTo>
                    <a:lnTo>
                      <a:pt x="201" y="157"/>
                    </a:lnTo>
                    <a:lnTo>
                      <a:pt x="209" y="131"/>
                    </a:lnTo>
                    <a:lnTo>
                      <a:pt x="213" y="103"/>
                    </a:lnTo>
                    <a:lnTo>
                      <a:pt x="211" y="71"/>
                    </a:lnTo>
                    <a:lnTo>
                      <a:pt x="205" y="54"/>
                    </a:lnTo>
                    <a:lnTo>
                      <a:pt x="197" y="38"/>
                    </a:lnTo>
                    <a:lnTo>
                      <a:pt x="185" y="26"/>
                    </a:lnTo>
                    <a:lnTo>
                      <a:pt x="171" y="16"/>
                    </a:lnTo>
                    <a:lnTo>
                      <a:pt x="155" y="8"/>
                    </a:lnTo>
                    <a:lnTo>
                      <a:pt x="138" y="2"/>
                    </a:lnTo>
                    <a:lnTo>
                      <a:pt x="120" y="0"/>
                    </a:lnTo>
                    <a:lnTo>
                      <a:pt x="102" y="2"/>
                    </a:lnTo>
                    <a:lnTo>
                      <a:pt x="80" y="8"/>
                    </a:lnTo>
                    <a:lnTo>
                      <a:pt x="62" y="16"/>
                    </a:lnTo>
                    <a:lnTo>
                      <a:pt x="44" y="26"/>
                    </a:lnTo>
                    <a:lnTo>
                      <a:pt x="30" y="38"/>
                    </a:lnTo>
                    <a:lnTo>
                      <a:pt x="20" y="52"/>
                    </a:lnTo>
                    <a:lnTo>
                      <a:pt x="10" y="69"/>
                    </a:lnTo>
                    <a:lnTo>
                      <a:pt x="4" y="87"/>
                    </a:lnTo>
                    <a:lnTo>
                      <a:pt x="0" y="109"/>
                    </a:lnTo>
                    <a:lnTo>
                      <a:pt x="66" y="121"/>
                    </a:lnTo>
                    <a:lnTo>
                      <a:pt x="68" y="103"/>
                    </a:lnTo>
                    <a:lnTo>
                      <a:pt x="76" y="85"/>
                    </a:lnTo>
                    <a:lnTo>
                      <a:pt x="86" y="71"/>
                    </a:lnTo>
                    <a:lnTo>
                      <a:pt x="104" y="63"/>
                    </a:lnTo>
                    <a:lnTo>
                      <a:pt x="116" y="63"/>
                    </a:lnTo>
                    <a:lnTo>
                      <a:pt x="126" y="69"/>
                    </a:lnTo>
                    <a:lnTo>
                      <a:pt x="132" y="77"/>
                    </a:lnTo>
                    <a:lnTo>
                      <a:pt x="136" y="87"/>
                    </a:lnTo>
                    <a:lnTo>
                      <a:pt x="138" y="107"/>
                    </a:lnTo>
                    <a:lnTo>
                      <a:pt x="134" y="127"/>
                    </a:lnTo>
                    <a:lnTo>
                      <a:pt x="126" y="151"/>
                    </a:lnTo>
                    <a:lnTo>
                      <a:pt x="118" y="177"/>
                    </a:lnTo>
                    <a:lnTo>
                      <a:pt x="110" y="203"/>
                    </a:lnTo>
                    <a:lnTo>
                      <a:pt x="104" y="233"/>
                    </a:lnTo>
                    <a:lnTo>
                      <a:pt x="102" y="263"/>
                    </a:lnTo>
                    <a:lnTo>
                      <a:pt x="106" y="296"/>
                    </a:lnTo>
                    <a:lnTo>
                      <a:pt x="116" y="350"/>
                    </a:lnTo>
                    <a:lnTo>
                      <a:pt x="177" y="338"/>
                    </a:lnTo>
                    <a:lnTo>
                      <a:pt x="171" y="30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56" name="Freeform 19"/>
              <p:cNvSpPr>
                <a:spLocks/>
              </p:cNvSpPr>
              <p:nvPr/>
            </p:nvSpPr>
            <p:spPr bwMode="auto">
              <a:xfrm>
                <a:off x="588" y="3490"/>
                <a:ext cx="46" cy="45"/>
              </a:xfrm>
              <a:custGeom>
                <a:avLst/>
                <a:gdLst>
                  <a:gd name="T0" fmla="*/ 0 w 91"/>
                  <a:gd name="T1" fmla="*/ 1 h 90"/>
                  <a:gd name="T2" fmla="*/ 1 w 91"/>
                  <a:gd name="T3" fmla="*/ 6 h 90"/>
                  <a:gd name="T4" fmla="*/ 6 w 91"/>
                  <a:gd name="T5" fmla="*/ 5 h 90"/>
                  <a:gd name="T6" fmla="*/ 5 w 91"/>
                  <a:gd name="T7" fmla="*/ 0 h 90"/>
                  <a:gd name="T8" fmla="*/ 0 w 91"/>
                  <a:gd name="T9" fmla="*/ 1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90">
                    <a:moveTo>
                      <a:pt x="0" y="14"/>
                    </a:moveTo>
                    <a:lnTo>
                      <a:pt x="14" y="90"/>
                    </a:lnTo>
                    <a:lnTo>
                      <a:pt x="91" y="76"/>
                    </a:lnTo>
                    <a:lnTo>
                      <a:pt x="77" y="0"/>
                    </a:lnTo>
                    <a:lnTo>
                      <a:pt x="0"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8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80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80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809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8099">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8099">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21" presetClass="entr" presetSubtype="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heel(1)">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5"/>
          <p:cNvSpPr>
            <a:spLocks noGrp="1"/>
          </p:cNvSpPr>
          <p:nvPr>
            <p:ph type="title"/>
          </p:nvPr>
        </p:nvSpPr>
        <p:spPr/>
        <p:txBody>
          <a:bodyPr/>
          <a:lstStyle/>
          <a:p>
            <a:r>
              <a:rPr lang="en-US" altLang="en-US" dirty="0" smtClean="0"/>
              <a:t>Tam’s “House Rules”</a:t>
            </a:r>
          </a:p>
        </p:txBody>
      </p:sp>
      <p:sp>
        <p:nvSpPr>
          <p:cNvPr id="27" name="Content Placeholder 26"/>
          <p:cNvSpPr>
            <a:spLocks noGrp="1"/>
          </p:cNvSpPr>
          <p:nvPr>
            <p:ph idx="1"/>
          </p:nvPr>
        </p:nvSpPr>
        <p:spPr/>
        <p:txBody>
          <a:bodyPr/>
          <a:lstStyle/>
          <a:p>
            <a:pPr>
              <a:defRPr/>
            </a:pPr>
            <a:r>
              <a:rPr lang="en-US" altLang="en-US" dirty="0" smtClean="0"/>
              <a:t>I will endeavor to keep the lecture within the prescribed time boundaries</a:t>
            </a:r>
          </a:p>
          <a:p>
            <a:pPr>
              <a:defRPr/>
            </a:pPr>
            <a:r>
              <a:rPr lang="en-US" altLang="en-US" dirty="0" smtClean="0"/>
              <a:t>You won’t pack up and end before time is up</a:t>
            </a:r>
          </a:p>
          <a:p>
            <a:pPr>
              <a:defRPr/>
            </a:pPr>
            <a:endParaRPr lang="en-US" altLang="en-US" dirty="0" smtClean="0"/>
          </a:p>
        </p:txBody>
      </p:sp>
      <p:pic>
        <p:nvPicPr>
          <p:cNvPr id="205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5334000" y="4090194"/>
            <a:ext cx="15732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tamj\AppData\Local\Microsoft\Windows\Temporary Internet Files\Content.IE5\H2V5D7PC\MC90019656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566194"/>
            <a:ext cx="17922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Users\tamj\AppData\Local\Microsoft\Windows\Temporary Internet Files\Content.IE5\5BWAU42G\MC90044189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3200" y="4090194"/>
            <a:ext cx="139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par>
                          <p:cTn id="19" fill="hold" nodeType="afterGroup">
                            <p:stCondLst>
                              <p:cond delay="0"/>
                            </p:stCondLst>
                            <p:childTnLst>
                              <p:par>
                                <p:cTn id="20" presetID="48" presetClass="path" presetSubtype="0" accel="50000" decel="50000" fill="hold" nodeType="afterEffect">
                                  <p:stCondLst>
                                    <p:cond delay="0"/>
                                  </p:stCondLst>
                                  <p:childTnLst>
                                    <p:animMotion origin="layout" path="M -0.03004 2.11659E-6 C -0.01441 0.00809 0.0033 0.01596 0.01128 0.02591 C 0.0191 0.03701 0.02309 0.04996 0.02691 0.06292 C 0.03108 0.0761 0.02691 0.08697 0.02309 0.099 C 0.0191 0.11011 0.01319 0.1219 -0.0007 0.13208 C -0.01233 0.14203 -0.03212 0.14989 -0.05347 0.15591 C -0.07326 0.16192 -0.09688 0.16609 -0.12031 0.16794 C -0.14392 0.17002 -0.16736 0.17002 -0.18924 0.16794 C -0.21267 0.16609 -0.2342 0.161 -0.25191 0.1529 C -0.26962 0.14596 -0.28524 0.13694 -0.29306 0.12607 C -0.30295 0.11589 -0.30677 0.10201 -0.30677 0.09091 C -0.30886 0.08003 -0.30677 0.06708 -0.29688 0.05598 C -0.28733 0.04603 -0.26962 0.03793 -0.24618 0.034 C -0.22222 0.03099 -0.19879 0.03493 -0.18299 0.0421 C -0.16945 0.04904 -0.15955 0.05991 -0.15747 0.0731 C -0.15747 0.08605 -0.15955 0.09808 -0.16945 0.10802 C -0.17934 0.11797 -0.17726 0.12005 -0.21649 0.13301 C -0.25191 0.14689 -0.28733 0.14295 -0.30886 0.14411 C -0.33021 0.14411 -0.34809 0.13995 -0.36945 0.13601 C -0.39288 0.13093 -0.41267 0.1219 -0.42656 0.11404 C -0.44028 0.10594 -0.44601 0.096 -0.45382 0.08003 C -0.45972 0.06407 -0.45972 0.05598 -0.45972 0.04395 C -0.45972 0.03192 -0.45972 0.01989 -0.45972 0.00809 " pathEditMode="relative" rAng="0" ptsTypes="fffffffffffffffffffffff">
                                      <p:cBhvr>
                                        <p:cTn id="21" dur="2000" fill="hold"/>
                                        <p:tgtEl>
                                          <p:spTgt spid="33"/>
                                        </p:tgtEl>
                                        <p:attrNameLst>
                                          <p:attrName>ppt_x</p:attrName>
                                          <p:attrName>ppt_y</p:attrName>
                                        </p:attrNameLst>
                                      </p:cBhvr>
                                      <p:rCtr x="-18438" y="8489"/>
                                    </p:animMotion>
                                  </p:childTnLst>
                                </p:cTn>
                              </p:par>
                            </p:childTnLst>
                          </p:cTn>
                        </p:par>
                        <p:par>
                          <p:cTn id="22" fill="hold" nodeType="afterGroup">
                            <p:stCondLst>
                              <p:cond delay="2000"/>
                            </p:stCondLst>
                            <p:childTnLst>
                              <p:par>
                                <p:cTn id="23" presetID="0" presetClass="path" presetSubtype="0" accel="50000" decel="50000" fill="hold" nodeType="afterEffect">
                                  <p:stCondLst>
                                    <p:cond delay="0"/>
                                  </p:stCondLst>
                                  <p:childTnLst>
                                    <p:animMotion origin="layout" path="M 8.33333E-7 0.00069 C 0.00347 -0.00972 0.02535 -0.00949 0.03472 -0.01041 C 0.05382 -0.01828 0.07951 -0.01943 0.09983 -0.02059 C 0.12049 -0.02337 0.14219 -0.02476 0.16233 -0.0192 C 0.17552 -0.0155 0.18837 -0.00949 0.20156 -0.00648 C 0.21319 0.00185 0.20764 -0.00024 0.21736 0.00208 C 0.22257 0.00763 0.22934 0.0111 0.23472 0.01642 C 0.24149 0.0229 0.24427 0.03169 0.24653 0.04071 C 0.24601 0.05227 0.24601 0.0643 0.24496 0.07587 C 0.24462 0.08235 0.22205 0.09252 0.21597 0.09461 C 0.19583 0.09368 0.18437 0.09299 0.16667 0.08744 C 0.16389 0.08304 0.16094 0.07957 0.15937 0.07448 C 0.1599 0.06615 0.1599 0.05759 0.16076 0.04904 C 0.16215 0.03446 0.18368 0.0259 0.19427 0.0192 C 0.19913 0.01619 0.21371 0.01318 0.22031 0.01226 C 0.22882 0.0111 0.24653 0.00925 0.24653 0.00948 C 0.26094 0.00578 0.2724 0.00925 0.28559 0.01364 C 0.28976 0.02012 0.29427 0.02706 0.29861 0.03354 C 0.30035 0.03816 0.3026 0.04187 0.30451 0.04603 C 0.30312 0.06546 0.3066 0.07356 0.28993 0.08165 C 0.27639 0.08026 0.27361 0.08142 0.27101 0.0687 C 0.27205 0.06292 0.27274 0.04904 0.27691 0.0421 C 0.28767 0.02428 0.30868 0.01017 0.32326 -0.00509 C 0.33194 -0.01411 0.34149 -0.02915 0.35226 -0.03609 C 0.35503 -0.03794 0.35833 -0.03933 0.36094 -0.04187 C 0.37101 -0.05182 0.37031 -0.05575 0.37986 -0.06315 C 0.39115 -0.07218 0.38559 -0.06501 0.39444 -0.0731 C 0.40035 -0.07819 0.39913 -0.07935 0.4059 -0.08305 C 0.41354 -0.08721 0.42448 -0.08675 0.43212 -0.08721 C 0.46858 -0.08582 0.45434 -0.08606 0.47552 -0.08606 " pathEditMode="relative" rAng="0" ptsTypes="fffffffffffffffffffffffffffffA">
                                      <p:cBhvr>
                                        <p:cTn id="24" dur="2000" fill="hold"/>
                                        <p:tgtEl>
                                          <p:spTgt spid="2053"/>
                                        </p:tgtEl>
                                        <p:attrNameLst>
                                          <p:attrName>ppt_x</p:attrName>
                                          <p:attrName>ppt_y</p:attrName>
                                        </p:attrNameLst>
                                      </p:cBhvr>
                                      <p:rCtr x="2376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Tam’s “House Rules”</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smtClean="0"/>
              <a:t>No recordings/captures without permission during class please</a:t>
            </a:r>
          </a:p>
          <a:p>
            <a:pPr fontAlgn="auto">
              <a:spcAft>
                <a:spcPts val="0"/>
              </a:spcAft>
              <a:buFont typeface="Arial" panose="020B0604020202020204" pitchFamily="34" charset="0"/>
              <a:buChar char="•"/>
              <a:defRPr/>
            </a:pPr>
            <a:endParaRPr lang="en-US" dirty="0" smtClean="0"/>
          </a:p>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r>
              <a:rPr lang="en-US" dirty="0" smtClean="0"/>
              <a:t>(Recall that learning tends to increase with additional levels of engagement).</a:t>
            </a:r>
          </a:p>
        </p:txBody>
      </p:sp>
      <p:grpSp>
        <p:nvGrpSpPr>
          <p:cNvPr id="4" name="Group 3"/>
          <p:cNvGrpSpPr>
            <a:grpSpLocks/>
          </p:cNvGrpSpPr>
          <p:nvPr/>
        </p:nvGrpSpPr>
        <p:grpSpPr bwMode="auto">
          <a:xfrm>
            <a:off x="719138" y="1447800"/>
            <a:ext cx="3892550" cy="1143000"/>
            <a:chOff x="755583" y="1828800"/>
            <a:chExt cx="3892617" cy="1143000"/>
          </a:xfrm>
        </p:grpSpPr>
        <p:pic>
          <p:nvPicPr>
            <p:cNvPr id="12297" name="Picture 2" descr="C:\Users\tamj\AppData\Local\Microsoft\Windows\Temporary Internet Files\Content.IE5\LZWJTDG0\MC900433873[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83"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3" descr="C:\Users\tamj\AppData\Local\Microsoft\Windows\Temporary Internet Files\Content.IE5\NXE19V4B\MM90033656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89755" y="2012067"/>
              <a:ext cx="784506" cy="63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4" descr="C:\Users\tamj\AppData\Local\Microsoft\Windows\Temporary Internet Files\Content.IE5\BXRWTSP3\MC90043386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20193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4"/>
          <p:cNvGrpSpPr/>
          <p:nvPr/>
        </p:nvGrpSpPr>
        <p:grpSpPr>
          <a:xfrm>
            <a:off x="573936" y="4492018"/>
            <a:ext cx="5326549" cy="1761474"/>
            <a:chOff x="573936" y="4492018"/>
            <a:chExt cx="5326549" cy="1761474"/>
          </a:xfrm>
        </p:grpSpPr>
        <p:grpSp>
          <p:nvGrpSpPr>
            <p:cNvPr id="12" name="Group 11"/>
            <p:cNvGrpSpPr/>
            <p:nvPr/>
          </p:nvGrpSpPr>
          <p:grpSpPr>
            <a:xfrm>
              <a:off x="693485" y="4492018"/>
              <a:ext cx="5207000" cy="1761474"/>
              <a:chOff x="693485" y="4492018"/>
              <a:chExt cx="5207000" cy="1761474"/>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3485" y="4492018"/>
                <a:ext cx="1439691" cy="1761474"/>
              </a:xfrm>
              <a:prstGeom prst="rect">
                <a:avLst/>
              </a:prstGeom>
            </p:spPr>
          </p:pic>
          <p:pic>
            <p:nvPicPr>
              <p:cNvPr id="14" name="Picture 10" descr="C:\Users\tamj\AppData\Local\Microsoft\Windows\Temporary Internet Files\Content.IE5\Z6TBLP53\MM900295151[1].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703199" y="4792055"/>
                <a:ext cx="3197286" cy="146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 descr="C:\Users\tamj\AppData\Local\Microsoft\Windows\Temporary Internet Files\Content.IE5\18FQ96LE\MC900293506[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69627" y="5218303"/>
                <a:ext cx="761926" cy="1035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p:cNvSpPr txBox="1"/>
            <p:nvPr/>
          </p:nvSpPr>
          <p:spPr>
            <a:xfrm>
              <a:off x="573936" y="5125627"/>
              <a:ext cx="839394" cy="185351"/>
            </a:xfrm>
            <a:prstGeom prst="rect">
              <a:avLst/>
            </a:prstGeom>
            <a:noFill/>
            <a:ln w="0">
              <a:noFill/>
            </a:ln>
          </p:spPr>
          <p:txBody>
            <a:bodyPr wrap="square" lIns="0" rtlCol="0">
              <a:noAutofit/>
            </a:bodyPr>
            <a:lstStyle/>
            <a:p>
              <a:r>
                <a:rPr lang="en-US" sz="800" dirty="0" smtClean="0"/>
                <a:t>Colourbox.com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233 Students: Assumed Knowledge</a:t>
            </a:r>
          </a:p>
        </p:txBody>
      </p:sp>
      <p:sp>
        <p:nvSpPr>
          <p:cNvPr id="3" name="Content Placeholder 2"/>
          <p:cNvSpPr>
            <a:spLocks noGrp="1"/>
          </p:cNvSpPr>
          <p:nvPr>
            <p:ph idx="1"/>
          </p:nvPr>
        </p:nvSpPr>
        <p:spPr/>
        <p:txBody>
          <a:bodyPr/>
          <a:lstStyle/>
          <a:p>
            <a:r>
              <a:rPr lang="en-US" altLang="en-US" dirty="0" smtClean="0"/>
              <a:t>You completed CPSC 231 (or the equivalent) with a grade of C- or higher.</a:t>
            </a:r>
          </a:p>
          <a:p>
            <a:r>
              <a:rPr lang="en-US" altLang="en-US" dirty="0" smtClean="0"/>
              <a:t>You do not need to know Python programming for this class.</a:t>
            </a:r>
          </a:p>
          <a:p>
            <a:pPr lvl="1"/>
            <a:r>
              <a:rPr lang="en-US" altLang="en-US" dirty="0" smtClean="0"/>
              <a:t>However sometimes I will refer briefly to Python programs just to contrast what (most/all) students already know with what they need to learn.</a:t>
            </a:r>
          </a:p>
          <a:p>
            <a:r>
              <a:rPr lang="en-US" altLang="en-US" dirty="0" smtClean="0"/>
              <a:t>You are proficient at using common procedural programming tools e.g., branching, loops, decomposition into functions etc.</a:t>
            </a:r>
          </a:p>
          <a:p>
            <a:r>
              <a:rPr lang="en-US" altLang="en-US" dirty="0" smtClean="0"/>
              <a:t>(Non-distance learning version): If you are new to the CPSC network then you should (quickly) familiarize yourself.</a:t>
            </a:r>
          </a:p>
          <a:p>
            <a:pPr lvl="1"/>
            <a:r>
              <a:rPr lang="en-US" altLang="en-US" dirty="0" smtClean="0"/>
              <a:t>One starting point (Topic </a:t>
            </a:r>
            <a:r>
              <a:rPr lang="en-US" altLang="en-US" smtClean="0"/>
              <a:t>#0):</a:t>
            </a:r>
          </a:p>
          <a:p>
            <a:pPr lvl="1"/>
            <a:r>
              <a:rPr lang="en-US" altLang="en-US" smtClean="0">
                <a:hlinkClick r:id="rId2"/>
              </a:rPr>
              <a:t>https</a:t>
            </a:r>
            <a:r>
              <a:rPr lang="en-US" altLang="en-US" dirty="0">
                <a:hlinkClick r:id="rId2"/>
              </a:rPr>
              <a:t>://pages.cpsc.ucalgary.ca/~</a:t>
            </a:r>
            <a:r>
              <a:rPr lang="en-US" altLang="en-US" dirty="0" smtClean="0">
                <a:hlinkClick r:id="rId2"/>
              </a:rPr>
              <a:t>tamj/2021/233W/starting/index.html</a:t>
            </a:r>
            <a:endParaRPr lang="en-US" altLang="en-US" dirty="0" smtClean="0"/>
          </a:p>
        </p:txBody>
      </p:sp>
    </p:spTree>
    <p:extLst>
      <p:ext uri="{BB962C8B-B14F-4D97-AF65-F5344CB8AC3E}">
        <p14:creationId xmlns:p14="http://schemas.microsoft.com/office/powerpoint/2010/main" val="29211652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t>How To Succeed In This Course: A Summary</a:t>
            </a:r>
          </a:p>
        </p:txBody>
      </p:sp>
      <p:sp>
        <p:nvSpPr>
          <p:cNvPr id="16387" name="Rectangle 3"/>
          <p:cNvSpPr>
            <a:spLocks noGrp="1" noChangeArrowheads="1"/>
          </p:cNvSpPr>
          <p:nvPr>
            <p:ph type="body" idx="1"/>
          </p:nvPr>
        </p:nvSpPr>
        <p:spPr/>
        <p:txBody>
          <a:bodyPr/>
          <a:lstStyle/>
          <a:p>
            <a:pPr marL="457200" indent="-457200">
              <a:buFontTx/>
              <a:buAutoNum type="arabicPeriod"/>
            </a:pPr>
            <a:r>
              <a:rPr lang="en-US" altLang="en-US" dirty="0" smtClean="0"/>
              <a:t>Practice things yourself</a:t>
            </a:r>
          </a:p>
          <a:p>
            <a:pPr marL="457200" indent="-457200">
              <a:buFontTx/>
              <a:buAutoNum type="arabicPeriod"/>
            </a:pPr>
            <a:r>
              <a:rPr lang="en-US" altLang="en-US" dirty="0" smtClean="0"/>
              <a:t>Make sure that you keep up with the material</a:t>
            </a:r>
          </a:p>
          <a:p>
            <a:pPr marL="457200" indent="-457200">
              <a:buFontTx/>
              <a:buAutoNum type="arabicPeriod"/>
            </a:pPr>
            <a:r>
              <a:rPr lang="en-US" altLang="en-US" dirty="0" smtClean="0"/>
              <a:t>Look at the material before coming to lecture </a:t>
            </a:r>
          </a:p>
          <a:p>
            <a:pPr marL="457200" indent="-457200">
              <a:buFontTx/>
              <a:buAutoNum type="arabicPeriod"/>
            </a:pPr>
            <a:r>
              <a:rPr lang="en-US" altLang="en-US" dirty="0" smtClean="0"/>
              <a:t>Start working on things early</a:t>
            </a:r>
          </a:p>
        </p:txBody>
      </p:sp>
      <p:sp>
        <p:nvSpPr>
          <p:cNvPr id="2" name="TextBox 1"/>
          <p:cNvSpPr txBox="1"/>
          <p:nvPr/>
        </p:nvSpPr>
        <p:spPr>
          <a:xfrm>
            <a:off x="2652665" y="4363770"/>
            <a:ext cx="4074060" cy="869133"/>
          </a:xfrm>
          <a:prstGeom prst="rect">
            <a:avLst/>
          </a:prstGeom>
          <a:noFill/>
          <a:ln w="0">
            <a:noFill/>
          </a:ln>
        </p:spPr>
        <p:txBody>
          <a:bodyPr wrap="square" lIns="0" rtlCol="0">
            <a:noAutofit/>
          </a:bodyPr>
          <a:lstStyle/>
          <a:p>
            <a:r>
              <a:rPr lang="en-US" sz="1800" dirty="0" smtClean="0"/>
              <a:t>If you only remember one tip then make it the first one: You get better by doing!</a:t>
            </a:r>
            <a:endParaRPr lang="en-CA" sz="1800" dirty="0" smtClean="0"/>
          </a:p>
        </p:txBody>
      </p:sp>
    </p:spTree>
    <p:extLst>
      <p:ext uri="{BB962C8B-B14F-4D97-AF65-F5344CB8AC3E}">
        <p14:creationId xmlns:p14="http://schemas.microsoft.com/office/powerpoint/2010/main" val="2911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Evaluation This Term: Assignments</a:t>
            </a:r>
          </a:p>
        </p:txBody>
      </p:sp>
      <p:sp>
        <p:nvSpPr>
          <p:cNvPr id="3" name="Content Placeholder 2"/>
          <p:cNvSpPr>
            <a:spLocks noGrp="1"/>
          </p:cNvSpPr>
          <p:nvPr>
            <p:ph idx="1"/>
          </p:nvPr>
        </p:nvSpPr>
        <p:spPr/>
        <p:txBody>
          <a:bodyPr/>
          <a:lstStyle/>
          <a:p>
            <a:pPr>
              <a:defRPr/>
            </a:pPr>
            <a:r>
              <a:rPr lang="en-US" altLang="en-US" dirty="0" smtClean="0"/>
              <a:t>There will be two types of assignments</a:t>
            </a:r>
          </a:p>
          <a:p>
            <a:pPr lvl="1">
              <a:defRPr/>
            </a:pPr>
            <a:r>
              <a:rPr lang="en-US" altLang="en-US" dirty="0" smtClean="0"/>
              <a:t>Full (regular) assignments (Proportion of term grade 90%)</a:t>
            </a:r>
          </a:p>
          <a:p>
            <a:pPr lvl="1">
              <a:defRPr/>
            </a:pPr>
            <a:r>
              <a:rPr lang="en-US" altLang="en-US" dirty="0"/>
              <a:t>Mini assignments </a:t>
            </a:r>
            <a:r>
              <a:rPr lang="en-US" altLang="en-US" dirty="0" smtClean="0"/>
              <a:t>(Proportion of term grade 10%)</a:t>
            </a:r>
            <a:endParaRPr lang="en-US" altLang="en-US" dirty="0"/>
          </a:p>
          <a:p>
            <a:pPr>
              <a:defRPr/>
            </a:pPr>
            <a:r>
              <a:rPr lang="en-US" altLang="en-US" dirty="0" smtClean="0"/>
              <a:t>There are 5 m</a:t>
            </a:r>
            <a:r>
              <a:rPr lang="en-US" altLang="en-US" dirty="0"/>
              <a:t>ini-assignments (Proportion of term grade </a:t>
            </a:r>
            <a:r>
              <a:rPr lang="en-US" altLang="en-US" dirty="0" smtClean="0"/>
              <a:t>= 2% each x 5 = 10%)</a:t>
            </a:r>
          </a:p>
          <a:p>
            <a:pPr lvl="1">
              <a:defRPr/>
            </a:pPr>
            <a:r>
              <a:rPr lang="en-US" altLang="en-US" dirty="0" smtClean="0"/>
              <a:t>The goal is to create a small and relatively simple program in order to learn basic programming concepts such as Java syntax</a:t>
            </a:r>
          </a:p>
          <a:p>
            <a:pPr lvl="1">
              <a:defRPr/>
            </a:pPr>
            <a:r>
              <a:rPr lang="en-US" altLang="en-US" dirty="0" smtClean="0"/>
              <a:t>Marking is focused on program functionality (does the program “do what it is supposed to do”).</a:t>
            </a:r>
          </a:p>
          <a:p>
            <a:pPr marL="225425" lvl="1" indent="0">
              <a:buFont typeface="Times New Roman" pitchFamily="18" charset="0"/>
              <a:buNone/>
              <a:defRPr/>
            </a:pPr>
            <a:endParaRPr lang="en-US" altLang="en-US" dirty="0" smtClean="0"/>
          </a:p>
          <a:p>
            <a:pPr lvl="1">
              <a:defRPr/>
            </a:pPr>
            <a:endParaRPr lang="en-US" altLang="en-US" dirty="0" smtClean="0"/>
          </a:p>
          <a:p>
            <a:pPr>
              <a:defRPr/>
            </a:pPr>
            <a:endParaRPr lang="en-US" altLang="en-US" dirty="0" smtClean="0"/>
          </a:p>
          <a:p>
            <a:pPr>
              <a:defRPr/>
            </a:pPr>
            <a:endParaRPr lang="en-US" altLang="en-US" dirty="0" smtClean="0"/>
          </a:p>
        </p:txBody>
      </p:sp>
    </p:spTree>
    <p:extLst>
      <p:ext uri="{BB962C8B-B14F-4D97-AF65-F5344CB8AC3E}">
        <p14:creationId xmlns:p14="http://schemas.microsoft.com/office/powerpoint/2010/main" val="2882270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 Assignments</a:t>
            </a:r>
            <a:endParaRPr lang="en-CA" dirty="0"/>
          </a:p>
        </p:txBody>
      </p:sp>
      <p:sp>
        <p:nvSpPr>
          <p:cNvPr id="3" name="Content Placeholder 2"/>
          <p:cNvSpPr>
            <a:spLocks noGrp="1"/>
          </p:cNvSpPr>
          <p:nvPr>
            <p:ph idx="1"/>
          </p:nvPr>
        </p:nvSpPr>
        <p:spPr/>
        <p:txBody>
          <a:bodyPr/>
          <a:lstStyle/>
          <a:p>
            <a:pPr>
              <a:defRPr/>
            </a:pPr>
            <a:r>
              <a:rPr lang="en-US" altLang="en-US" dirty="0"/>
              <a:t>There are 5 full assignments </a:t>
            </a:r>
          </a:p>
          <a:p>
            <a:pPr lvl="1">
              <a:defRPr/>
            </a:pPr>
            <a:r>
              <a:rPr lang="en-US" altLang="en-US" dirty="0"/>
              <a:t>Marking is based on a number of factors (such as program functionality, documentation, style)</a:t>
            </a:r>
          </a:p>
          <a:p>
            <a:pPr>
              <a:defRPr/>
            </a:pPr>
            <a:r>
              <a:rPr lang="en-US" altLang="en-US" dirty="0" smtClean="0"/>
              <a:t>Main focus of each assignment and it’s weighting:</a:t>
            </a:r>
          </a:p>
          <a:p>
            <a:pPr lvl="1">
              <a:defRPr/>
            </a:pPr>
            <a:r>
              <a:rPr lang="en-US" altLang="en-US" dirty="0" smtClean="0"/>
              <a:t>Assignment </a:t>
            </a:r>
            <a:r>
              <a:rPr lang="en-US" altLang="en-US" dirty="0"/>
              <a:t>1: Introduction to Object-Orientation (Proportion of term grade </a:t>
            </a:r>
            <a:r>
              <a:rPr lang="en-US" altLang="en-US" dirty="0" smtClean="0"/>
              <a:t>15%)</a:t>
            </a:r>
            <a:endParaRPr lang="en-US" altLang="en-US" dirty="0"/>
          </a:p>
          <a:p>
            <a:pPr lvl="1">
              <a:defRPr/>
            </a:pPr>
            <a:r>
              <a:rPr lang="en-US" altLang="en-US" dirty="0"/>
              <a:t>Assignment 2: </a:t>
            </a:r>
            <a:r>
              <a:rPr lang="en-US" altLang="en-US" dirty="0" smtClean="0"/>
              <a:t>1D array of simple types (Proportion </a:t>
            </a:r>
            <a:r>
              <a:rPr lang="en-US" altLang="en-US" dirty="0"/>
              <a:t>of term grade </a:t>
            </a:r>
            <a:r>
              <a:rPr lang="en-US" altLang="en-US" dirty="0" smtClean="0"/>
              <a:t>15%)</a:t>
            </a:r>
            <a:endParaRPr lang="en-US" altLang="en-US" dirty="0"/>
          </a:p>
          <a:p>
            <a:pPr lvl="1">
              <a:defRPr/>
            </a:pPr>
            <a:r>
              <a:rPr lang="en-US" altLang="en-US" dirty="0"/>
              <a:t>Assignment 3: </a:t>
            </a:r>
            <a:r>
              <a:rPr lang="en-US" altLang="en-US" dirty="0" smtClean="0"/>
              <a:t>2D array of objects (Proportion </a:t>
            </a:r>
            <a:r>
              <a:rPr lang="en-US" altLang="en-US" dirty="0"/>
              <a:t>of term grade </a:t>
            </a:r>
            <a:r>
              <a:rPr lang="en-US" altLang="en-US" dirty="0" smtClean="0"/>
              <a:t>22%)</a:t>
            </a:r>
            <a:endParaRPr lang="en-US" altLang="en-US" dirty="0"/>
          </a:p>
          <a:p>
            <a:pPr lvl="1">
              <a:defRPr/>
            </a:pPr>
            <a:r>
              <a:rPr lang="en-US" altLang="en-US" dirty="0"/>
              <a:t>Assignment 4: </a:t>
            </a:r>
            <a:r>
              <a:rPr lang="en-US" altLang="en-US" dirty="0" smtClean="0"/>
              <a:t>Inheritance and hierarchies (Proportion </a:t>
            </a:r>
            <a:r>
              <a:rPr lang="en-US" altLang="en-US" dirty="0"/>
              <a:t>of term grade </a:t>
            </a:r>
            <a:r>
              <a:rPr lang="en-US" altLang="en-US" dirty="0" smtClean="0"/>
              <a:t>23%)</a:t>
            </a:r>
            <a:endParaRPr lang="en-US" altLang="en-US" dirty="0"/>
          </a:p>
          <a:p>
            <a:pPr lvl="1">
              <a:defRPr/>
            </a:pPr>
            <a:r>
              <a:rPr lang="en-US" altLang="en-US" dirty="0"/>
              <a:t>Assignment 5: </a:t>
            </a:r>
            <a:r>
              <a:rPr lang="en-US" altLang="en-US" dirty="0" smtClean="0"/>
              <a:t>Writing a program with a graphical user interface (Proportion </a:t>
            </a:r>
            <a:r>
              <a:rPr lang="en-US" altLang="en-US" dirty="0"/>
              <a:t>of term grade </a:t>
            </a:r>
            <a:r>
              <a:rPr lang="en-US" altLang="en-US" dirty="0" smtClean="0"/>
              <a:t>15%)</a:t>
            </a:r>
            <a:endParaRPr lang="en-US" altLang="en-US" dirty="0"/>
          </a:p>
          <a:p>
            <a:endParaRPr lang="en-CA" dirty="0"/>
          </a:p>
        </p:txBody>
      </p:sp>
    </p:spTree>
    <p:extLst>
      <p:ext uri="{BB962C8B-B14F-4D97-AF65-F5344CB8AC3E}">
        <p14:creationId xmlns:p14="http://schemas.microsoft.com/office/powerpoint/2010/main" val="7471363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No Group Is Allowed </a:t>
            </a:r>
            <a:r>
              <a:rPr lang="en-US" dirty="0" smtClean="0"/>
              <a:t>For Assignments</a:t>
            </a:r>
            <a:endParaRPr lang="en-US" dirty="0"/>
          </a:p>
        </p:txBody>
      </p:sp>
      <p:sp>
        <p:nvSpPr>
          <p:cNvPr id="3" name="Content Placeholder 2"/>
          <p:cNvSpPr>
            <a:spLocks noGrp="1"/>
          </p:cNvSpPr>
          <p:nvPr>
            <p:ph idx="1"/>
          </p:nvPr>
        </p:nvSpPr>
        <p:spPr/>
        <p:txBody>
          <a:bodyPr/>
          <a:lstStyle/>
          <a:p>
            <a:r>
              <a:rPr lang="en-US" altLang="en-US" dirty="0"/>
              <a:t>Assignments </a:t>
            </a:r>
            <a:r>
              <a:rPr lang="en-US" altLang="en-US" dirty="0" smtClean="0"/>
              <a:t>and exercises must </a:t>
            </a:r>
            <a:r>
              <a:rPr lang="en-US" altLang="en-US" dirty="0"/>
              <a:t>be individually completed and individually </a:t>
            </a:r>
            <a:r>
              <a:rPr lang="en-US" altLang="en-US" dirty="0" smtClean="0"/>
              <a:t>submitted using the D2L Dropbox.</a:t>
            </a:r>
            <a:endParaRPr lang="en-US" altLang="en-US" dirty="0"/>
          </a:p>
          <a:p>
            <a:pPr lvl="1"/>
            <a:r>
              <a:rPr lang="en-US" altLang="en-US" dirty="0"/>
              <a:t>There is no group work allowed for this class.</a:t>
            </a:r>
          </a:p>
          <a:p>
            <a:pPr lvl="1"/>
            <a:r>
              <a:rPr lang="en-US" altLang="en-US" dirty="0"/>
              <a:t>Students </a:t>
            </a:r>
            <a:r>
              <a:rPr lang="en-US" altLang="en-US" b="1" dirty="0"/>
              <a:t>should not </a:t>
            </a:r>
            <a:r>
              <a:rPr lang="en-US" altLang="en-US" dirty="0"/>
              <a:t>see the </a:t>
            </a:r>
            <a:r>
              <a:rPr lang="en-US" altLang="en-US" dirty="0" smtClean="0"/>
              <a:t>program code for graded components </a:t>
            </a:r>
            <a:r>
              <a:rPr lang="en-US" altLang="en-US" dirty="0"/>
              <a:t>produced by other students</a:t>
            </a:r>
            <a:r>
              <a:rPr lang="en-US" altLang="en-US" dirty="0" smtClean="0"/>
              <a:t>.</a:t>
            </a:r>
          </a:p>
          <a:p>
            <a:pPr lvl="1"/>
            <a:r>
              <a:rPr lang="en-US" altLang="en-US" dirty="0" smtClean="0"/>
              <a:t>Violating these rules may result in an academic misconduct investigation being conducted by the office of the dean.</a:t>
            </a:r>
          </a:p>
          <a:p>
            <a:pPr lvl="1"/>
            <a:r>
              <a:rPr lang="en-US" altLang="en-US" dirty="0"/>
              <a:t>More specific details will be provided later in the semester.</a:t>
            </a:r>
          </a:p>
          <a:p>
            <a:pPr lvl="1"/>
            <a:endParaRPr lang="en-US" altLang="en-US" dirty="0" smtClean="0"/>
          </a:p>
          <a:p>
            <a:pPr lvl="1"/>
            <a:endParaRPr lang="en-US" altLang="en-US" dirty="0"/>
          </a:p>
          <a:p>
            <a:endParaRPr lang="en-US" dirty="0"/>
          </a:p>
        </p:txBody>
      </p:sp>
    </p:spTree>
    <p:extLst>
      <p:ext uri="{BB962C8B-B14F-4D97-AF65-F5344CB8AC3E}">
        <p14:creationId xmlns:p14="http://schemas.microsoft.com/office/powerpoint/2010/main" val="139345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dirty="0" smtClean="0"/>
              <a:t>Grading</a:t>
            </a:r>
          </a:p>
        </p:txBody>
      </p:sp>
      <p:sp>
        <p:nvSpPr>
          <p:cNvPr id="19459" name="Content Placeholder 2"/>
          <p:cNvSpPr>
            <a:spLocks noGrp="1"/>
          </p:cNvSpPr>
          <p:nvPr>
            <p:ph idx="1"/>
          </p:nvPr>
        </p:nvSpPr>
        <p:spPr/>
        <p:txBody>
          <a:bodyPr/>
          <a:lstStyle/>
          <a:p>
            <a:r>
              <a:rPr lang="en-US" altLang="en-US" dirty="0" smtClean="0"/>
              <a:t>Both types of assignments will be marked by the tutorial instructor.</a:t>
            </a:r>
          </a:p>
          <a:p>
            <a:pPr lvl="1"/>
            <a:r>
              <a:rPr lang="en-US" altLang="en-US" dirty="0" smtClean="0"/>
              <a:t>Grades will be posted in D2L</a:t>
            </a:r>
          </a:p>
          <a:p>
            <a:pPr lvl="1"/>
            <a:r>
              <a:rPr lang="en-US" altLang="en-US" dirty="0" smtClean="0"/>
              <a:t>The TA is the person to contact if you have concerns or questions.</a:t>
            </a:r>
          </a:p>
          <a:p>
            <a:pPr lvl="1"/>
            <a:r>
              <a:rPr lang="en-US" altLang="en-US" dirty="0" smtClean="0"/>
              <a:t>If you still have questions or issues after contacting your TA then feel free to contact your course instructor.</a:t>
            </a:r>
          </a:p>
          <a:p>
            <a:endParaRPr lang="en-US" altLang="en-US" dirty="0" smtClean="0"/>
          </a:p>
        </p:txBody>
      </p:sp>
    </p:spTree>
    <p:extLst>
      <p:ext uri="{BB962C8B-B14F-4D97-AF65-F5344CB8AC3E}">
        <p14:creationId xmlns:p14="http://schemas.microsoft.com/office/powerpoint/2010/main" val="209235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And Now…</a:t>
            </a:r>
            <a:endParaRPr lang="en-US" dirty="0"/>
          </a:p>
        </p:txBody>
      </p:sp>
      <p:sp>
        <p:nvSpPr>
          <p:cNvPr id="3" name="Content Placeholder 2"/>
          <p:cNvSpPr>
            <a:spLocks noGrp="1"/>
          </p:cNvSpPr>
          <p:nvPr>
            <p:ph idx="1"/>
          </p:nvPr>
        </p:nvSpPr>
        <p:spPr/>
        <p:txBody>
          <a:bodyPr/>
          <a:lstStyle/>
          <a:p>
            <a:r>
              <a:rPr lang="en-US" dirty="0" smtClean="0"/>
              <a:t>CPSC 231: What was it like then</a:t>
            </a:r>
          </a:p>
          <a:p>
            <a:endParaRPr lang="en-US" dirty="0"/>
          </a:p>
          <a:p>
            <a:endParaRPr lang="en-US" dirty="0" smtClean="0"/>
          </a:p>
          <a:p>
            <a:endParaRPr lang="en-US" dirty="0"/>
          </a:p>
          <a:p>
            <a:endParaRPr lang="en-US" dirty="0" smtClean="0"/>
          </a:p>
          <a:p>
            <a:endParaRPr lang="en-US" dirty="0" smtClean="0"/>
          </a:p>
          <a:p>
            <a:r>
              <a:rPr lang="en-US" dirty="0" smtClean="0"/>
              <a:t>CPSC 233: What will it be like now</a:t>
            </a:r>
            <a:endParaRPr lang="en-US" dirty="0"/>
          </a:p>
        </p:txBody>
      </p:sp>
      <p:grpSp>
        <p:nvGrpSpPr>
          <p:cNvPr id="4" name="Group 3"/>
          <p:cNvGrpSpPr/>
          <p:nvPr/>
        </p:nvGrpSpPr>
        <p:grpSpPr>
          <a:xfrm>
            <a:off x="755649" y="1578769"/>
            <a:ext cx="5093822" cy="2235200"/>
            <a:chOff x="755649" y="1578769"/>
            <a:chExt cx="5093822" cy="2235200"/>
          </a:xfrm>
        </p:grpSpPr>
        <p:pic>
          <p:nvPicPr>
            <p:cNvPr id="6" name="Picture 4" descr="frazzled"/>
            <p:cNvPicPr>
              <a:picLocks noChangeAspect="1" noChangeArrowheads="1"/>
            </p:cNvPicPr>
            <p:nvPr/>
          </p:nvPicPr>
          <p:blipFill>
            <a:blip r:embed="rId4"/>
            <a:srcRect/>
            <a:stretch>
              <a:fillRect/>
            </a:stretch>
          </p:blipFill>
          <p:spPr bwMode="auto">
            <a:xfrm>
              <a:off x="755650" y="1578769"/>
              <a:ext cx="1571625" cy="189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sp>
          <p:nvSpPr>
            <p:cNvPr id="7" name="TextBox 4"/>
            <p:cNvSpPr txBox="1">
              <a:spLocks noChangeArrowheads="1"/>
            </p:cNvSpPr>
            <p:nvPr/>
          </p:nvSpPr>
          <p:spPr bwMode="auto">
            <a:xfrm>
              <a:off x="755649" y="3339788"/>
              <a:ext cx="5093822" cy="474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smtClean="0">
                  <a:latin typeface="Arial" charset="0"/>
                </a:rPr>
                <a:t>A Lot of work! (Image copyright unknown)</a:t>
              </a:r>
              <a:endParaRPr lang="en-US" altLang="en-US" sz="1800" dirty="0">
                <a:latin typeface="Arial" charset="0"/>
              </a:endParaRPr>
            </a:p>
          </p:txBody>
        </p:sp>
      </p:grpSp>
      <p:grpSp>
        <p:nvGrpSpPr>
          <p:cNvPr id="9" name="Group 8"/>
          <p:cNvGrpSpPr/>
          <p:nvPr/>
        </p:nvGrpSpPr>
        <p:grpSpPr>
          <a:xfrm>
            <a:off x="641350" y="4489317"/>
            <a:ext cx="3873500" cy="1437835"/>
            <a:chOff x="611113" y="4458954"/>
            <a:chExt cx="3873500" cy="1437835"/>
          </a:xfrm>
        </p:grpSpPr>
        <p:sp>
          <p:nvSpPr>
            <p:cNvPr id="8" name="TextBox 7"/>
            <p:cNvSpPr txBox="1">
              <a:spLocks noChangeArrowheads="1"/>
            </p:cNvSpPr>
            <p:nvPr/>
          </p:nvSpPr>
          <p:spPr bwMode="auto">
            <a:xfrm>
              <a:off x="611113" y="5579289"/>
              <a:ext cx="38735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1800" dirty="0" smtClean="0">
                  <a:latin typeface="Arial" charset="0"/>
                </a:rPr>
                <a:t>Even more work!!</a:t>
              </a:r>
              <a:r>
                <a:rPr lang="en-US" altLang="en-US" sz="1400" dirty="0" smtClean="0">
                  <a:latin typeface="Arial" charset="0"/>
                </a:rPr>
                <a:t>!</a:t>
              </a:r>
              <a:endParaRPr lang="en-US" altLang="en-US" sz="1400" dirty="0">
                <a:latin typeface="Arial" charset="0"/>
              </a:endParaRPr>
            </a:p>
          </p:txBody>
        </p:sp>
        <p:pic>
          <p:nvPicPr>
            <p:cNvPr id="11" name="Picture 4" descr="C:\Users\tamj\AppData\Local\Microsoft\Windows\Temporary Internet Files\Content.IE5\SJ530R3F\MC90032075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113" y="4458954"/>
              <a:ext cx="1015047" cy="10130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5263029" y="4476574"/>
            <a:ext cx="2057400" cy="2238473"/>
            <a:chOff x="3291354" y="4993932"/>
            <a:chExt cx="2057400" cy="2238473"/>
          </a:xfrm>
        </p:grpSpPr>
        <p:pic>
          <p:nvPicPr>
            <p:cNvPr id="15" name="Picture 2" descr="U:\PC\lectures\Hi.bm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7394" y="4993932"/>
              <a:ext cx="1219200" cy="9144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291354" y="5939743"/>
              <a:ext cx="2057400" cy="1292662"/>
            </a:xfrm>
            <a:prstGeom prst="rect">
              <a:avLst/>
            </a:prstGeom>
            <a:noFill/>
          </p:spPr>
          <p:txBody>
            <a:bodyPr wrap="square" lIns="0" rtlCol="0">
              <a:spAutoFit/>
            </a:bodyPr>
            <a:lstStyle/>
            <a:p>
              <a:pPr algn="r"/>
              <a:r>
                <a:rPr lang="en-US" sz="1800" dirty="0" smtClean="0">
                  <a:latin typeface="Arial" panose="020B0604020202020204" pitchFamily="34" charset="0"/>
                  <a:cs typeface="Arial" panose="020B0604020202020204" pitchFamily="34" charset="0"/>
                </a:rPr>
                <a:t>…but don’t forget how much smarter you’ve became!</a:t>
              </a:r>
            </a:p>
            <a:p>
              <a:pPr algn="r"/>
              <a:r>
                <a:rPr lang="en-US" sz="1200" dirty="0"/>
                <a:t>Image of James Tam: courtesy of James </a:t>
              </a:r>
              <a:r>
                <a:rPr lang="en-US" sz="1200" dirty="0" smtClean="0"/>
                <a:t>Tam</a:t>
              </a:r>
              <a:endParaRPr lang="en-US" sz="1200" dirty="0"/>
            </a:p>
          </p:txBody>
        </p:sp>
      </p:grpSp>
    </p:spTree>
    <p:extLst>
      <p:ext uri="{BB962C8B-B14F-4D97-AF65-F5344CB8AC3E}">
        <p14:creationId xmlns:p14="http://schemas.microsoft.com/office/powerpoint/2010/main" val="1459860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doh2.wav"/>
                                        </p:tgtEl>
                                      </p:cMediaNode>
                                    </p:audio>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Assignments: Late Submissions</a:t>
            </a:r>
            <a:endParaRPr lang="en-US" dirty="0"/>
          </a:p>
        </p:txBody>
      </p:sp>
      <p:sp>
        <p:nvSpPr>
          <p:cNvPr id="3" name="Content Placeholder 2"/>
          <p:cNvSpPr>
            <a:spLocks noGrp="1"/>
          </p:cNvSpPr>
          <p:nvPr>
            <p:ph idx="1"/>
          </p:nvPr>
        </p:nvSpPr>
        <p:spPr/>
        <p:txBody>
          <a:bodyPr/>
          <a:lstStyle/>
          <a:p>
            <a:r>
              <a:rPr lang="en-US" dirty="0" smtClean="0"/>
              <a:t>Extensions require: 1) a reasonable cause (e.g. illness, death in the family)  2) documentation (e.g. a sworn declaration signed by a commissioner of oaths)</a:t>
            </a:r>
          </a:p>
          <a:p>
            <a:pPr lvl="1"/>
            <a:r>
              <a:rPr lang="en-US" u="sng" dirty="0">
                <a:hlinkClick r:id="rId2"/>
              </a:rPr>
              <a:t>https://live-ucalgary.ucalgary.ca/sites/default/files/teams/1/university-of-calgary-statutory-declaration-coursework-and-examinations.pdf</a:t>
            </a:r>
            <a:endParaRPr lang="en-US" dirty="0" smtClean="0"/>
          </a:p>
          <a:p>
            <a:r>
              <a:rPr lang="en-CA" dirty="0"/>
              <a:t>Cases where extensions will NOT be granted include situations that are typical of student life: having multiple due dates, work </a:t>
            </a:r>
            <a:r>
              <a:rPr lang="en-CA" dirty="0" smtClean="0"/>
              <a:t>commitments etc. </a:t>
            </a:r>
          </a:p>
          <a:p>
            <a:r>
              <a:rPr lang="en-CA" dirty="0" smtClean="0"/>
              <a:t>Technical failures or forgetting to hand in or submitting  an invalid file for part or all of your assignment is not a valid reason for an extension.</a:t>
            </a:r>
            <a:endParaRPr lang="en-US" dirty="0"/>
          </a:p>
        </p:txBody>
      </p:sp>
    </p:spTree>
    <p:extLst>
      <p:ext uri="{BB962C8B-B14F-4D97-AF65-F5344CB8AC3E}">
        <p14:creationId xmlns:p14="http://schemas.microsoft.com/office/powerpoint/2010/main" val="29828170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Assignments: </a:t>
            </a:r>
            <a:r>
              <a:rPr lang="en-US"/>
              <a:t>Late </a:t>
            </a:r>
            <a:r>
              <a:rPr lang="en-US" smtClean="0"/>
              <a:t>Submissions (2)</a:t>
            </a:r>
            <a:endParaRPr lang="en-US" dirty="0"/>
          </a:p>
        </p:txBody>
      </p:sp>
      <p:sp>
        <p:nvSpPr>
          <p:cNvPr id="3" name="Content Placeholder 2"/>
          <p:cNvSpPr>
            <a:spLocks noGrp="1"/>
          </p:cNvSpPr>
          <p:nvPr>
            <p:ph idx="1"/>
          </p:nvPr>
        </p:nvSpPr>
        <p:spPr/>
        <p:txBody>
          <a:bodyPr/>
          <a:lstStyle/>
          <a:p>
            <a:r>
              <a:rPr lang="en-CA" dirty="0" smtClean="0"/>
              <a:t>Late </a:t>
            </a:r>
            <a:r>
              <a:rPr lang="en-CA" dirty="0"/>
              <a:t>assignment submissions without an extension will have the following penalties applied.</a:t>
            </a:r>
            <a:endParaRPr lang="en-US" dirty="0"/>
          </a:p>
          <a:p>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834002550"/>
              </p:ext>
            </p:extLst>
          </p:nvPr>
        </p:nvGraphicFramePr>
        <p:xfrm>
          <a:off x="693345" y="2007664"/>
          <a:ext cx="7467599" cy="1784873"/>
        </p:xfrm>
        <a:graphic>
          <a:graphicData uri="http://schemas.openxmlformats.org/drawingml/2006/table">
            <a:tbl>
              <a:tblPr firstRow="1" bandRow="1">
                <a:tableStyleId>{5C22544A-7EE6-4342-B048-85BDC9FD1C3A}</a:tableStyleId>
              </a:tblPr>
              <a:tblGrid>
                <a:gridCol w="1524754">
                  <a:extLst>
                    <a:ext uri="{9D8B030D-6E8A-4147-A177-3AD203B41FA5}">
                      <a16:colId xmlns:a16="http://schemas.microsoft.com/office/drawing/2014/main" xmlns="" val="3349786284"/>
                    </a:ext>
                  </a:extLst>
                </a:gridCol>
                <a:gridCol w="1073502">
                  <a:extLst>
                    <a:ext uri="{9D8B030D-6E8A-4147-A177-3AD203B41FA5}">
                      <a16:colId xmlns:a16="http://schemas.microsoft.com/office/drawing/2014/main" xmlns="" val="2786466245"/>
                    </a:ext>
                  </a:extLst>
                </a:gridCol>
                <a:gridCol w="1299129">
                  <a:extLst>
                    <a:ext uri="{9D8B030D-6E8A-4147-A177-3AD203B41FA5}">
                      <a16:colId xmlns:a16="http://schemas.microsoft.com/office/drawing/2014/main" xmlns="" val="3712776281"/>
                    </a:ext>
                  </a:extLst>
                </a:gridCol>
                <a:gridCol w="1291964">
                  <a:extLst>
                    <a:ext uri="{9D8B030D-6E8A-4147-A177-3AD203B41FA5}">
                      <a16:colId xmlns:a16="http://schemas.microsoft.com/office/drawing/2014/main" xmlns="" val="2953067702"/>
                    </a:ext>
                  </a:extLst>
                </a:gridCol>
                <a:gridCol w="1139125">
                  <a:extLst>
                    <a:ext uri="{9D8B030D-6E8A-4147-A177-3AD203B41FA5}">
                      <a16:colId xmlns:a16="http://schemas.microsoft.com/office/drawing/2014/main" xmlns="" val="3904490243"/>
                    </a:ext>
                  </a:extLst>
                </a:gridCol>
                <a:gridCol w="1139125"/>
              </a:tblGrid>
              <a:tr h="851647">
                <a:tc>
                  <a:txBody>
                    <a:bodyPr/>
                    <a:lstStyle/>
                    <a:p>
                      <a:r>
                        <a:rPr lang="en-US" sz="1800" b="1" kern="1200" dirty="0" smtClean="0">
                          <a:solidFill>
                            <a:srgbClr val="FFFFFF"/>
                          </a:solidFill>
                          <a:latin typeface="Arial" panose="020B0604020202020204" pitchFamily="34" charset="0"/>
                          <a:ea typeface="+mn-ea"/>
                          <a:cs typeface="Arial" panose="020B0604020202020204" pitchFamily="34" charset="0"/>
                        </a:rPr>
                        <a:t>Submission received:</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CA" sz="1800" b="1" kern="1200" dirty="0" smtClean="0">
                          <a:solidFill>
                            <a:srgbClr val="FFFFFF"/>
                          </a:solidFill>
                          <a:effectLst/>
                          <a:latin typeface="Arial" panose="020B0604020202020204" pitchFamily="34" charset="0"/>
                          <a:ea typeface="+mn-ea"/>
                          <a:cs typeface="Arial" panose="020B0604020202020204" pitchFamily="34" charset="0"/>
                        </a:rPr>
                        <a:t>On time</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CA" sz="1800" b="1" kern="1200" dirty="0" smtClean="0">
                          <a:solidFill>
                            <a:srgbClr val="FFFFFF"/>
                          </a:solidFill>
                          <a:effectLst/>
                          <a:latin typeface="Arial" panose="020B0604020202020204" pitchFamily="34" charset="0"/>
                          <a:ea typeface="+mn-ea"/>
                          <a:cs typeface="Arial" panose="020B0604020202020204" pitchFamily="34" charset="0"/>
                        </a:rPr>
                        <a:t>Hours late : &gt;0 and &lt;=24</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CA" sz="1800" b="1" kern="1200" dirty="0" smtClean="0">
                          <a:solidFill>
                            <a:srgbClr val="FFFFFF"/>
                          </a:solidFill>
                          <a:latin typeface="Arial" panose="020B0604020202020204" pitchFamily="34" charset="0"/>
                          <a:ea typeface="+mn-ea"/>
                          <a:cs typeface="Arial" panose="020B0604020202020204" pitchFamily="34" charset="0"/>
                        </a:rPr>
                        <a:t>Hours late: </a:t>
                      </a:r>
                      <a:r>
                        <a:rPr lang="en-CA" sz="1800" b="1" kern="1200" dirty="0" smtClean="0">
                          <a:solidFill>
                            <a:srgbClr val="FFFFFF"/>
                          </a:solidFill>
                          <a:effectLst/>
                          <a:latin typeface="Arial" panose="020B0604020202020204" pitchFamily="34" charset="0"/>
                          <a:ea typeface="+mn-ea"/>
                          <a:cs typeface="Arial" panose="020B0604020202020204" pitchFamily="34" charset="0"/>
                        </a:rPr>
                        <a:t>&gt;24 and &lt;=48</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CA" sz="1800" b="1" kern="1200" dirty="0" smtClean="0">
                          <a:solidFill>
                            <a:srgbClr val="FFFFFF"/>
                          </a:solidFill>
                          <a:latin typeface="Arial" panose="020B0604020202020204" pitchFamily="34" charset="0"/>
                          <a:ea typeface="+mn-ea"/>
                          <a:cs typeface="Arial" panose="020B0604020202020204" pitchFamily="34" charset="0"/>
                        </a:rPr>
                        <a:t>Hours late: </a:t>
                      </a:r>
                      <a:r>
                        <a:rPr lang="en-CA" sz="1800" b="1" kern="1200" dirty="0" smtClean="0">
                          <a:solidFill>
                            <a:srgbClr val="FFFFFF"/>
                          </a:solidFill>
                          <a:effectLst/>
                          <a:latin typeface="Arial" panose="020B0604020202020204" pitchFamily="34" charset="0"/>
                          <a:ea typeface="+mn-ea"/>
                          <a:cs typeface="Arial" panose="020B0604020202020204" pitchFamily="34" charset="0"/>
                        </a:rPr>
                        <a:t>&gt;48 and &lt;= 72</a:t>
                      </a:r>
                      <a:endParaRPr lang="en-US" dirty="0">
                        <a:solidFill>
                          <a:srgbClr val="FFFFFF"/>
                        </a:solidFill>
                        <a:latin typeface="Arial" panose="020B0604020202020204" pitchFamily="34" charset="0"/>
                        <a:cs typeface="Arial" panose="020B0604020202020204" pitchFamily="34" charset="0"/>
                      </a:endParaRPr>
                    </a:p>
                  </a:txBody>
                  <a:tcPr/>
                </a:tc>
                <a:tc>
                  <a:txBody>
                    <a:bodyPr/>
                    <a:lstStyle/>
                    <a:p>
                      <a:r>
                        <a:rPr lang="en-CA" sz="1800" b="1" kern="1200" dirty="0" smtClean="0">
                          <a:solidFill>
                            <a:srgbClr val="FFFFFF"/>
                          </a:solidFill>
                          <a:latin typeface="Arial" panose="020B0604020202020204" pitchFamily="34" charset="0"/>
                          <a:ea typeface="+mn-ea"/>
                          <a:cs typeface="Arial" panose="020B0604020202020204" pitchFamily="34" charset="0"/>
                        </a:rPr>
                        <a:t>Hours late: </a:t>
                      </a:r>
                      <a:r>
                        <a:rPr lang="en-CA" sz="1800" b="1" kern="1200" dirty="0" smtClean="0">
                          <a:solidFill>
                            <a:srgbClr val="FFFFFF"/>
                          </a:solidFill>
                          <a:effectLst/>
                          <a:latin typeface="Arial" panose="020B0604020202020204" pitchFamily="34" charset="0"/>
                          <a:ea typeface="+mn-ea"/>
                          <a:cs typeface="Arial" panose="020B0604020202020204" pitchFamily="34" charset="0"/>
                        </a:rPr>
                        <a:t>&gt;72</a:t>
                      </a:r>
                      <a:endParaRPr lang="en-US" dirty="0">
                        <a:solidFill>
                          <a:srgbClr val="FFFFFF"/>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790060694"/>
                  </a:ext>
                </a:extLst>
              </a:tr>
              <a:tr h="596153">
                <a:tc>
                  <a:txBody>
                    <a:bodyPr/>
                    <a:lstStyle/>
                    <a:p>
                      <a:r>
                        <a:rPr lang="en-US" dirty="0" smtClean="0">
                          <a:latin typeface="Arial" panose="020B0604020202020204" pitchFamily="34" charset="0"/>
                          <a:cs typeface="Arial" panose="020B0604020202020204" pitchFamily="34" charset="0"/>
                        </a:rPr>
                        <a:t>Penalty:</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None</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-1.0 GPA</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-2.0</a:t>
                      </a:r>
                      <a:r>
                        <a:rPr lang="en-US" baseline="0" dirty="0" smtClean="0">
                          <a:latin typeface="Arial" panose="020B0604020202020204" pitchFamily="34" charset="0"/>
                          <a:cs typeface="Arial" panose="020B0604020202020204" pitchFamily="34" charset="0"/>
                        </a:rPr>
                        <a:t> GPA</a:t>
                      </a:r>
                      <a:endParaRPr lang="en-US" dirty="0">
                        <a:latin typeface="Arial" panose="020B0604020202020204" pitchFamily="34" charset="0"/>
                        <a:cs typeface="Arial" panose="020B0604020202020204" pitchFamily="34" charset="0"/>
                      </a:endParaRPr>
                    </a:p>
                  </a:txBody>
                  <a:tcPr/>
                </a:tc>
                <a:tc>
                  <a:txBody>
                    <a:bodyPr/>
                    <a:lstStyle/>
                    <a:p>
                      <a:r>
                        <a:rPr lang="en-US" dirty="0" smtClean="0">
                          <a:latin typeface="Arial" panose="020B0604020202020204" pitchFamily="34" charset="0"/>
                          <a:cs typeface="Arial" panose="020B0604020202020204" pitchFamily="34" charset="0"/>
                        </a:rPr>
                        <a:t>-3.0</a:t>
                      </a:r>
                      <a:r>
                        <a:rPr lang="en-US" baseline="0" dirty="0" smtClean="0">
                          <a:latin typeface="Arial" panose="020B0604020202020204" pitchFamily="34" charset="0"/>
                          <a:cs typeface="Arial" panose="020B0604020202020204" pitchFamily="34" charset="0"/>
                        </a:rPr>
                        <a:t> GPA</a:t>
                      </a:r>
                      <a:endParaRPr lang="en-US"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No credit</a:t>
                      </a:r>
                    </a:p>
                  </a:txBody>
                  <a:tcPr/>
                </a:tc>
                <a:extLst>
                  <a:ext uri="{0D108BD9-81ED-4DB2-BD59-A6C34878D82A}">
                    <a16:rowId xmlns:a16="http://schemas.microsoft.com/office/drawing/2014/main" xmlns="" val="3084123432"/>
                  </a:ext>
                </a:extLst>
              </a:tr>
            </a:tbl>
          </a:graphicData>
        </a:graphic>
      </p:graphicFrame>
    </p:spTree>
    <p:extLst>
      <p:ext uri="{BB962C8B-B14F-4D97-AF65-F5344CB8AC3E}">
        <p14:creationId xmlns:p14="http://schemas.microsoft.com/office/powerpoint/2010/main" val="43511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Assignments: Minimizing Your Risk</a:t>
            </a:r>
          </a:p>
        </p:txBody>
      </p:sp>
      <p:sp>
        <p:nvSpPr>
          <p:cNvPr id="3" name="Content Placeholder 2"/>
          <p:cNvSpPr>
            <a:spLocks noGrp="1"/>
          </p:cNvSpPr>
          <p:nvPr>
            <p:ph idx="1"/>
          </p:nvPr>
        </p:nvSpPr>
        <p:spPr/>
        <p:txBody>
          <a:bodyPr/>
          <a:lstStyle/>
          <a:p>
            <a:r>
              <a:rPr lang="en-US" altLang="en-US" sz="2200" dirty="0" smtClean="0"/>
              <a:t>Bad things sometimes happen!</a:t>
            </a:r>
          </a:p>
          <a:p>
            <a:pPr lvl="1"/>
            <a:r>
              <a:rPr lang="en-US" altLang="en-US" dirty="0" smtClean="0"/>
              <a:t>Sometimes it’s a technical failure (e.g., hardware failure, ransomware)</a:t>
            </a:r>
          </a:p>
          <a:p>
            <a:pPr lvl="1"/>
            <a:r>
              <a:rPr lang="en-US" altLang="en-US" dirty="0" smtClean="0"/>
              <a:t>Sometimes it’s human error (e.g., oops, accidentally deleted) </a:t>
            </a:r>
          </a:p>
          <a:p>
            <a:r>
              <a:rPr lang="en-US" altLang="en-US" sz="2200" dirty="0" smtClean="0"/>
              <a:t>Rules of thumb for assignment submissions:</a:t>
            </a:r>
          </a:p>
          <a:p>
            <a:pPr lvl="1"/>
            <a:r>
              <a:rPr lang="en-US" altLang="en-US" dirty="0" smtClean="0"/>
              <a:t>Do it early! (Get familiar with the system)</a:t>
            </a:r>
          </a:p>
          <a:p>
            <a:pPr lvl="1"/>
            <a:r>
              <a:rPr lang="en-US" altLang="en-US" dirty="0" smtClean="0"/>
              <a:t>Do it often! (If somehow real disaster strikes and you lose everything at least you will have a partially completed version that your TA can mark).</a:t>
            </a:r>
          </a:p>
          <a:p>
            <a:pPr lvl="1"/>
            <a:r>
              <a:rPr lang="en-US" altLang="en-US" dirty="0" smtClean="0"/>
              <a:t>Check your work and don’t assume it was submitted okay.</a:t>
            </a:r>
          </a:p>
          <a:p>
            <a:pPr lvl="2"/>
            <a:r>
              <a:rPr lang="en-US" altLang="en-US" dirty="0" smtClean="0"/>
              <a:t>Don’t just check file names in D2L! </a:t>
            </a:r>
          </a:p>
          <a:p>
            <a:pPr lvl="2"/>
            <a:r>
              <a:rPr lang="en-US" altLang="en-US" dirty="0" smtClean="0"/>
              <a:t>Download and look through the file or files that you submitted  (not only to check that the file wasn’t corrupted but also that you submitted the correct version).</a:t>
            </a:r>
          </a:p>
          <a:p>
            <a:r>
              <a:rPr lang="en-US" altLang="en-US" sz="2200" dirty="0" smtClean="0"/>
              <a:t>These assignments constitute a significant portion of your grade and require an investment of time.</a:t>
            </a:r>
          </a:p>
          <a:p>
            <a:pPr lvl="1"/>
            <a:r>
              <a:rPr lang="en-US" altLang="en-US" dirty="0" smtClean="0"/>
              <a:t>Take a </a:t>
            </a:r>
            <a:r>
              <a:rPr lang="en-US" altLang="en-US" u="sng" dirty="0" smtClean="0"/>
              <a:t>few seconds</a:t>
            </a:r>
            <a:r>
              <a:rPr lang="en-US" altLang="en-US" dirty="0" smtClean="0"/>
              <a:t> to mitigate your risk (e.g. submit early) otherwise you could lose out on </a:t>
            </a:r>
            <a:r>
              <a:rPr lang="en-US" altLang="en-US" u="sng" dirty="0" smtClean="0"/>
              <a:t>hours/days of work </a:t>
            </a:r>
            <a:r>
              <a:rPr lang="en-US" altLang="en-US" dirty="0" smtClean="0"/>
              <a:t>(not to mention the assignment grade).</a:t>
            </a:r>
          </a:p>
          <a:p>
            <a:endParaRPr lang="en-US" altLang="en-US" dirty="0" smtClean="0"/>
          </a:p>
          <a:p>
            <a:pPr lvl="1"/>
            <a:endParaRPr lang="en-US" altLang="en-US" dirty="0" smtClean="0"/>
          </a:p>
        </p:txBody>
      </p:sp>
    </p:spTree>
    <p:extLst>
      <p:ext uri="{BB962C8B-B14F-4D97-AF65-F5344CB8AC3E}">
        <p14:creationId xmlns:p14="http://schemas.microsoft.com/office/powerpoint/2010/main" val="31635277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Backing Up And Submitting Your Work</a:t>
            </a:r>
          </a:p>
        </p:txBody>
      </p:sp>
      <p:sp>
        <p:nvSpPr>
          <p:cNvPr id="3" name="Content Placeholder 2"/>
          <p:cNvSpPr>
            <a:spLocks noGrp="1"/>
          </p:cNvSpPr>
          <p:nvPr>
            <p:ph idx="1"/>
          </p:nvPr>
        </p:nvSpPr>
        <p:spPr/>
        <p:txBody>
          <a:bodyPr/>
          <a:lstStyle/>
          <a:p>
            <a:r>
              <a:rPr lang="en-US" altLang="en-US" dirty="0" smtClean="0"/>
              <a:t>Bottom line: </a:t>
            </a:r>
            <a:r>
              <a:rPr lang="en-US" altLang="en-US" b="1" dirty="0" smtClean="0"/>
              <a:t>it is up to you </a:t>
            </a:r>
            <a:r>
              <a:rPr lang="en-US" altLang="en-US" dirty="0" smtClean="0"/>
              <a:t>to make sure things are done correctly and on time.</a:t>
            </a:r>
          </a:p>
          <a:p>
            <a:r>
              <a:rPr lang="en-US" altLang="en-US" dirty="0" smtClean="0"/>
              <a:t>We are happy to help if you have questions beforehand then do ask (make sure you ask your questions early enough so you can receive an answer before the due time).</a:t>
            </a:r>
          </a:p>
          <a:p>
            <a:r>
              <a:rPr lang="en-US" altLang="en-US" dirty="0" smtClean="0"/>
              <a:t>But don’t wait until after the due date (it’s too late).</a:t>
            </a:r>
          </a:p>
        </p:txBody>
      </p:sp>
    </p:spTree>
    <p:extLst>
      <p:ext uri="{BB962C8B-B14F-4D97-AF65-F5344CB8AC3E}">
        <p14:creationId xmlns:p14="http://schemas.microsoft.com/office/powerpoint/2010/main" val="111693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smtClean="0"/>
              <a:t>Examinations</a:t>
            </a:r>
          </a:p>
        </p:txBody>
      </p:sp>
      <p:sp>
        <p:nvSpPr>
          <p:cNvPr id="20483" name="Content Placeholder 2"/>
          <p:cNvSpPr>
            <a:spLocks noGrp="1"/>
          </p:cNvSpPr>
          <p:nvPr>
            <p:ph idx="1"/>
          </p:nvPr>
        </p:nvSpPr>
        <p:spPr/>
        <p:txBody>
          <a:bodyPr/>
          <a:lstStyle/>
          <a:p>
            <a:r>
              <a:rPr lang="en-US" altLang="en-US" dirty="0" smtClean="0"/>
              <a:t>There will be two exams: a midterm and final.</a:t>
            </a:r>
          </a:p>
          <a:p>
            <a:r>
              <a:rPr lang="en-US" altLang="en-US" dirty="0" smtClean="0"/>
              <a:t>Midterm exam (worth 25%)</a:t>
            </a:r>
          </a:p>
          <a:p>
            <a:pPr lvl="1"/>
            <a:r>
              <a:rPr lang="en-US" altLang="en-US" dirty="0" smtClean="0"/>
              <a:t>It will occur </a:t>
            </a:r>
            <a:r>
              <a:rPr lang="en-US" altLang="en-US" i="1" dirty="0" smtClean="0"/>
              <a:t>during regular lecture on Friday Oct 23 (in class)</a:t>
            </a:r>
          </a:p>
          <a:p>
            <a:pPr lvl="1"/>
            <a:r>
              <a:rPr lang="en-US" altLang="en-US" dirty="0" smtClean="0"/>
              <a:t>(More information can be found on the course web site) </a:t>
            </a:r>
          </a:p>
          <a:p>
            <a:pPr lvl="2"/>
            <a:r>
              <a:rPr lang="en-US" altLang="en-US" dirty="0" smtClean="0"/>
              <a:t>Section title: </a:t>
            </a:r>
          </a:p>
          <a:p>
            <a:pPr lvl="3"/>
            <a:r>
              <a:rPr lang="en-US" altLang="en-US" dirty="0" smtClean="0"/>
              <a:t>“</a:t>
            </a:r>
            <a:r>
              <a:rPr lang="en-US" b="0" dirty="0" smtClean="0">
                <a:effectLst/>
              </a:rPr>
              <a:t>Course topics, lecture notes and assignment descriptions, exam information</a:t>
            </a:r>
            <a:r>
              <a:rPr lang="en-US" altLang="en-US" dirty="0" smtClean="0"/>
              <a:t>”</a:t>
            </a:r>
            <a:endParaRPr lang="en-US" altLang="en-US" dirty="0"/>
          </a:p>
          <a:p>
            <a:pPr lvl="2"/>
            <a:r>
              <a:rPr lang="en-US" altLang="en-US" dirty="0" smtClean="0"/>
              <a:t>Hyperlink (see this for information about preparing for the exam)</a:t>
            </a:r>
            <a:endParaRPr lang="en-US" altLang="en-US" dirty="0">
              <a:hlinkClick r:id="rId2"/>
            </a:endParaRPr>
          </a:p>
          <a:p>
            <a:pPr lvl="3"/>
            <a:r>
              <a:rPr lang="pt-BR" altLang="en-US" dirty="0">
                <a:hlinkClick r:id="rId3"/>
              </a:rPr>
              <a:t>http://pages.cpsc.ucalgary.ca/~tamj/2015/233F/#Midterm </a:t>
            </a:r>
            <a:r>
              <a:rPr lang="pt-BR" altLang="en-US" dirty="0" smtClean="0">
                <a:hlinkClick r:id="rId3"/>
              </a:rPr>
              <a:t>exam</a:t>
            </a:r>
            <a:endParaRPr lang="pt-BR" altLang="en-US" dirty="0" smtClean="0"/>
          </a:p>
          <a:p>
            <a:pPr lvl="3"/>
            <a:endParaRPr lang="pt-BR" altLang="en-US" dirty="0" smtClean="0"/>
          </a:p>
          <a:p>
            <a:pPr lvl="3"/>
            <a:endParaRPr lang="pt-BR" altLang="en-US" dirty="0" smtClean="0"/>
          </a:p>
          <a:p>
            <a:pPr lvl="3"/>
            <a:endParaRPr lang="en-US" altLang="en-US" dirty="0" smtClean="0"/>
          </a:p>
        </p:txBody>
      </p:sp>
      <p:sp>
        <p:nvSpPr>
          <p:cNvPr id="2" name="Rectangle 1"/>
          <p:cNvSpPr/>
          <p:nvPr/>
        </p:nvSpPr>
        <p:spPr bwMode="auto">
          <a:xfrm>
            <a:off x="6642529" y="144226"/>
            <a:ext cx="2397211" cy="840260"/>
          </a:xfrm>
          <a:prstGeom prst="rect">
            <a:avLst/>
          </a:prstGeom>
          <a:solidFill>
            <a:schemeClr val="bg2">
              <a:lumMod val="75000"/>
            </a:schemeClr>
          </a:solidFill>
          <a:ln w="0" cap="flat" cmpd="sng" algn="ctr">
            <a:solidFill>
              <a:srgbClr val="FFFFFF"/>
            </a:solidFill>
            <a:prstDash val="solid"/>
            <a:round/>
            <a:headEnd type="none" w="sm" len="sm"/>
            <a:tailEnd type="none"/>
          </a:ln>
          <a:effectLst/>
        </p:spPr>
        <p:txBody>
          <a:bodyPr rtlCol="0" anchor="t" anchorCtr="0"/>
          <a:lstStyle/>
          <a:p>
            <a:r>
              <a:rPr lang="en-CA" sz="1600" dirty="0" smtClean="0">
                <a:solidFill>
                  <a:srgbClr val="FFFFFF"/>
                </a:solidFill>
              </a:rPr>
              <a:t>No exams for the remote learning version of this course</a:t>
            </a:r>
          </a:p>
        </p:txBody>
      </p:sp>
      <p:cxnSp>
        <p:nvCxnSpPr>
          <p:cNvPr id="4" name="Straight Connector 3"/>
          <p:cNvCxnSpPr/>
          <p:nvPr/>
        </p:nvCxnSpPr>
        <p:spPr bwMode="auto">
          <a:xfrm flipV="1">
            <a:off x="334962" y="1143473"/>
            <a:ext cx="8301038" cy="3457102"/>
          </a:xfrm>
          <a:prstGeom prst="line">
            <a:avLst/>
          </a:prstGeom>
          <a:noFill/>
          <a:ln w="38100" cap="flat" cmpd="sng" algn="ctr">
            <a:solidFill>
              <a:srgbClr val="FF0000"/>
            </a:solidFill>
            <a:prstDash val="solid"/>
            <a:round/>
            <a:headEnd type="none" w="sm" len="sm"/>
            <a:tailEnd type="none"/>
          </a:ln>
          <a:effectLst/>
        </p:spPr>
      </p:cxnSp>
      <p:cxnSp>
        <p:nvCxnSpPr>
          <p:cNvPr id="7" name="Straight Connector 6"/>
          <p:cNvCxnSpPr/>
          <p:nvPr/>
        </p:nvCxnSpPr>
        <p:spPr bwMode="auto">
          <a:xfrm>
            <a:off x="457200" y="1143473"/>
            <a:ext cx="7829550" cy="3457102"/>
          </a:xfrm>
          <a:prstGeom prst="line">
            <a:avLst/>
          </a:prstGeom>
          <a:noFill/>
          <a:ln w="38100" cap="flat" cmpd="sng" algn="ctr">
            <a:solidFill>
              <a:srgbClr val="FF0000"/>
            </a:solidFill>
            <a:prstDash val="solid"/>
            <a:round/>
            <a:headEnd type="none" w="sm" len="sm"/>
            <a:tailEnd type="none"/>
          </a:ln>
          <a:effectLst/>
        </p:spPr>
      </p:cxnSp>
    </p:spTree>
    <p:extLst>
      <p:ext uri="{BB962C8B-B14F-4D97-AF65-F5344CB8AC3E}">
        <p14:creationId xmlns:p14="http://schemas.microsoft.com/office/powerpoint/2010/main" val="1983108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Examinations (2)</a:t>
            </a:r>
            <a:endParaRPr lang="en-US" dirty="0"/>
          </a:p>
        </p:txBody>
      </p:sp>
      <p:sp>
        <p:nvSpPr>
          <p:cNvPr id="3" name="Content Placeholder 2"/>
          <p:cNvSpPr>
            <a:spLocks noGrp="1"/>
          </p:cNvSpPr>
          <p:nvPr>
            <p:ph idx="1"/>
          </p:nvPr>
        </p:nvSpPr>
        <p:spPr/>
        <p:txBody>
          <a:bodyPr/>
          <a:lstStyle/>
          <a:p>
            <a:r>
              <a:rPr lang="en-US" altLang="en-US" dirty="0" smtClean="0"/>
              <a:t>Final exam (worth 40%)</a:t>
            </a:r>
          </a:p>
          <a:p>
            <a:pPr lvl="1"/>
            <a:r>
              <a:rPr lang="en-US" altLang="en-US" dirty="0" smtClean="0"/>
              <a:t>Date/time/location determined by the Office the Registrar.</a:t>
            </a:r>
          </a:p>
          <a:p>
            <a:pPr lvl="1"/>
            <a:r>
              <a:rPr lang="en-US" altLang="en-US" dirty="0" smtClean="0"/>
              <a:t>(That means I find out these details at the same time that you do).</a:t>
            </a:r>
          </a:p>
          <a:p>
            <a:pPr lvl="1"/>
            <a:r>
              <a:rPr lang="en-US" altLang="en-US" dirty="0" smtClean="0"/>
              <a:t>You can find information about your final exams online via the university PeopleSoft portal.</a:t>
            </a:r>
          </a:p>
          <a:p>
            <a:r>
              <a:rPr lang="en-US" altLang="en-US" dirty="0" smtClean="0"/>
              <a:t>All will completed on paper (not in front of a computer).</a:t>
            </a:r>
          </a:p>
          <a:p>
            <a:endParaRPr lang="en-US" altLang="en-US" dirty="0" smtClean="0"/>
          </a:p>
          <a:p>
            <a:r>
              <a:rPr lang="en-US" altLang="en-US" dirty="0" smtClean="0"/>
              <a:t>Note: you </a:t>
            </a:r>
            <a:r>
              <a:rPr lang="en-US" altLang="en-US" b="1" dirty="0" smtClean="0"/>
              <a:t>need to pass the weighted average of the exam component in order to receive a grade of C- or higher in this class</a:t>
            </a:r>
            <a:r>
              <a:rPr lang="en-US" altLang="en-US" dirty="0" smtClean="0"/>
              <a:t>.</a:t>
            </a:r>
          </a:p>
          <a:p>
            <a:endParaRPr lang="en-US" altLang="en-US" dirty="0" smtClean="0"/>
          </a:p>
          <a:p>
            <a:endParaRPr lang="en-US" dirty="0"/>
          </a:p>
        </p:txBody>
      </p:sp>
      <p:sp>
        <p:nvSpPr>
          <p:cNvPr id="4" name="Rectangle 3"/>
          <p:cNvSpPr/>
          <p:nvPr/>
        </p:nvSpPr>
        <p:spPr bwMode="auto">
          <a:xfrm>
            <a:off x="6642529" y="144226"/>
            <a:ext cx="2397211" cy="840260"/>
          </a:xfrm>
          <a:prstGeom prst="rect">
            <a:avLst/>
          </a:prstGeom>
          <a:solidFill>
            <a:schemeClr val="bg2">
              <a:lumMod val="75000"/>
            </a:schemeClr>
          </a:solidFill>
          <a:ln w="0" cap="flat" cmpd="sng" algn="ctr">
            <a:solidFill>
              <a:srgbClr val="FFFFFF"/>
            </a:solidFill>
            <a:prstDash val="solid"/>
            <a:round/>
            <a:headEnd type="none" w="sm" len="sm"/>
            <a:tailEnd type="none"/>
          </a:ln>
          <a:effectLst/>
        </p:spPr>
        <p:txBody>
          <a:bodyPr rtlCol="0" anchor="t" anchorCtr="0"/>
          <a:lstStyle/>
          <a:p>
            <a:r>
              <a:rPr lang="en-CA" sz="1600" dirty="0" smtClean="0">
                <a:solidFill>
                  <a:srgbClr val="FFFFFF"/>
                </a:solidFill>
              </a:rPr>
              <a:t>No exams for the remote learning version of this course</a:t>
            </a:r>
          </a:p>
        </p:txBody>
      </p:sp>
      <p:cxnSp>
        <p:nvCxnSpPr>
          <p:cNvPr id="5" name="Straight Connector 4"/>
          <p:cNvCxnSpPr/>
          <p:nvPr/>
        </p:nvCxnSpPr>
        <p:spPr bwMode="auto">
          <a:xfrm flipV="1">
            <a:off x="334962" y="1143473"/>
            <a:ext cx="8301038" cy="3457102"/>
          </a:xfrm>
          <a:prstGeom prst="line">
            <a:avLst/>
          </a:prstGeom>
          <a:noFill/>
          <a:ln w="38100" cap="flat" cmpd="sng" algn="ctr">
            <a:solidFill>
              <a:srgbClr val="FF0000"/>
            </a:solidFill>
            <a:prstDash val="solid"/>
            <a:round/>
            <a:headEnd type="none" w="sm" len="sm"/>
            <a:tailEnd type="none"/>
          </a:ln>
          <a:effectLst/>
        </p:spPr>
      </p:cxnSp>
      <p:cxnSp>
        <p:nvCxnSpPr>
          <p:cNvPr id="6" name="Straight Connector 5"/>
          <p:cNvCxnSpPr/>
          <p:nvPr/>
        </p:nvCxnSpPr>
        <p:spPr bwMode="auto">
          <a:xfrm>
            <a:off x="457200" y="1143473"/>
            <a:ext cx="7829550" cy="3457102"/>
          </a:xfrm>
          <a:prstGeom prst="line">
            <a:avLst/>
          </a:prstGeom>
          <a:noFill/>
          <a:ln w="38100" cap="flat" cmpd="sng" algn="ctr">
            <a:solidFill>
              <a:srgbClr val="FF0000"/>
            </a:solidFill>
            <a:prstDash val="solid"/>
            <a:round/>
            <a:headEnd type="none" w="sm" len="sm"/>
            <a:tailEnd type="none"/>
          </a:ln>
          <a:effectLst/>
        </p:spPr>
      </p:cxnSp>
    </p:spTree>
    <p:extLst>
      <p:ext uri="{BB962C8B-B14F-4D97-AF65-F5344CB8AC3E}">
        <p14:creationId xmlns:p14="http://schemas.microsoft.com/office/powerpoint/2010/main" val="98131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Estimating Your Term Grade (2)</a:t>
            </a:r>
          </a:p>
        </p:txBody>
      </p:sp>
      <p:sp>
        <p:nvSpPr>
          <p:cNvPr id="3" name="Content Placeholder 2"/>
          <p:cNvSpPr>
            <a:spLocks noGrp="1"/>
          </p:cNvSpPr>
          <p:nvPr>
            <p:ph idx="1"/>
          </p:nvPr>
        </p:nvSpPr>
        <p:spPr/>
        <p:txBody>
          <a:bodyPr/>
          <a:lstStyle/>
          <a:p>
            <a:pPr>
              <a:defRPr/>
            </a:pPr>
            <a:r>
              <a:rPr lang="en-US" dirty="0" smtClean="0"/>
              <a:t>To determine your weighted term grade point simply multiply each grade point by the weight of each component.</a:t>
            </a:r>
          </a:p>
          <a:p>
            <a:pPr>
              <a:defRPr/>
            </a:pPr>
            <a:r>
              <a:rPr lang="en-US" dirty="0" smtClean="0"/>
              <a:t>Sum the weighted grade points to determine the term grade.</a:t>
            </a:r>
          </a:p>
          <a:p>
            <a:pPr>
              <a:defRPr/>
            </a:pPr>
            <a:r>
              <a:rPr lang="en-US" dirty="0" smtClean="0"/>
              <a:t>Simple and short example (not exactly the same as this term but it should be enough to give you an idea of how to do the specific calculations required this semester):</a:t>
            </a:r>
          </a:p>
          <a:p>
            <a:pPr lvl="1">
              <a:defRPr/>
            </a:pPr>
            <a:r>
              <a:rPr lang="en-US" sz="1800" dirty="0" smtClean="0"/>
              <a:t>Assignment 1: weight = </a:t>
            </a:r>
            <a:r>
              <a:rPr lang="en-US" sz="1800" b="1" dirty="0" smtClean="0">
                <a:solidFill>
                  <a:schemeClr val="accent1">
                    <a:lumMod val="75000"/>
                  </a:schemeClr>
                </a:solidFill>
              </a:rPr>
              <a:t>15</a:t>
            </a:r>
            <a:r>
              <a:rPr lang="en-US" sz="1800" dirty="0" smtClean="0"/>
              <a:t>%, example score = </a:t>
            </a:r>
            <a:r>
              <a:rPr lang="en-US" sz="1800" b="1" dirty="0" smtClean="0">
                <a:solidFill>
                  <a:srgbClr val="00B050"/>
                </a:solidFill>
              </a:rPr>
              <a:t>A</a:t>
            </a:r>
          </a:p>
          <a:p>
            <a:pPr lvl="1">
              <a:defRPr/>
            </a:pPr>
            <a:r>
              <a:rPr lang="en-US" sz="1800" dirty="0" smtClean="0"/>
              <a:t>Assignment 2: </a:t>
            </a:r>
            <a:r>
              <a:rPr lang="en-US" sz="1800" dirty="0"/>
              <a:t>weight = </a:t>
            </a:r>
            <a:r>
              <a:rPr lang="en-US" sz="1800" b="1" dirty="0">
                <a:solidFill>
                  <a:schemeClr val="accent1">
                    <a:lumMod val="75000"/>
                  </a:schemeClr>
                </a:solidFill>
              </a:rPr>
              <a:t>15</a:t>
            </a:r>
            <a:r>
              <a:rPr lang="en-US" sz="1800" dirty="0"/>
              <a:t>%, example score = </a:t>
            </a:r>
            <a:r>
              <a:rPr lang="en-US" sz="1800" b="1" dirty="0" smtClean="0">
                <a:solidFill>
                  <a:srgbClr val="00B050"/>
                </a:solidFill>
              </a:rPr>
              <a:t>A</a:t>
            </a:r>
          </a:p>
          <a:p>
            <a:pPr lvl="1">
              <a:defRPr/>
            </a:pPr>
            <a:r>
              <a:rPr lang="en-US" sz="1800" dirty="0" smtClean="0"/>
              <a:t>Midterm: weight = </a:t>
            </a:r>
            <a:r>
              <a:rPr lang="en-US" sz="1800" b="1" dirty="0" smtClean="0">
                <a:solidFill>
                  <a:schemeClr val="accent1">
                    <a:lumMod val="75000"/>
                  </a:schemeClr>
                </a:solidFill>
              </a:rPr>
              <a:t>30</a:t>
            </a:r>
            <a:r>
              <a:rPr lang="en-US" sz="1800" dirty="0" smtClean="0"/>
              <a:t>%, example score = </a:t>
            </a:r>
            <a:r>
              <a:rPr lang="en-US" sz="1800" b="1" dirty="0" smtClean="0">
                <a:solidFill>
                  <a:srgbClr val="00B050"/>
                </a:solidFill>
              </a:rPr>
              <a:t>B+</a:t>
            </a:r>
          </a:p>
          <a:p>
            <a:pPr lvl="1">
              <a:defRPr/>
            </a:pPr>
            <a:r>
              <a:rPr lang="en-US" sz="1800" dirty="0" smtClean="0"/>
              <a:t>Final: weight = </a:t>
            </a:r>
            <a:r>
              <a:rPr lang="en-US" sz="1800" b="1" dirty="0" smtClean="0">
                <a:solidFill>
                  <a:schemeClr val="accent1">
                    <a:lumMod val="75000"/>
                  </a:schemeClr>
                </a:solidFill>
              </a:rPr>
              <a:t>40</a:t>
            </a:r>
            <a:r>
              <a:rPr lang="en-US" sz="1800" dirty="0" smtClean="0"/>
              <a:t>%, example score = </a:t>
            </a:r>
            <a:r>
              <a:rPr lang="en-US" sz="1800" b="1" dirty="0" smtClean="0">
                <a:solidFill>
                  <a:srgbClr val="00B050"/>
                </a:solidFill>
              </a:rPr>
              <a:t>C-</a:t>
            </a:r>
          </a:p>
          <a:p>
            <a:pPr marL="225425" lvl="1" indent="0">
              <a:buFont typeface="Times New Roman" pitchFamily="18" charset="0"/>
              <a:buNone/>
              <a:defRPr/>
            </a:pPr>
            <a:endParaRPr lang="en-US" sz="1800" dirty="0" smtClean="0"/>
          </a:p>
          <a:p>
            <a:pPr marL="225425" lvl="1" indent="0">
              <a:buFont typeface="Times New Roman" pitchFamily="18" charset="0"/>
              <a:buNone/>
              <a:defRPr/>
            </a:pPr>
            <a:r>
              <a:rPr lang="en-US" sz="1800" dirty="0" smtClean="0"/>
              <a:t>Weighted assignments: (</a:t>
            </a:r>
            <a:r>
              <a:rPr lang="en-US" sz="1800" b="1" dirty="0" smtClean="0">
                <a:solidFill>
                  <a:schemeClr val="accent1">
                    <a:lumMod val="75000"/>
                  </a:schemeClr>
                </a:solidFill>
              </a:rPr>
              <a:t>0.15</a:t>
            </a:r>
            <a:r>
              <a:rPr lang="en-US" sz="1800" dirty="0" smtClean="0"/>
              <a:t> * </a:t>
            </a:r>
            <a:r>
              <a:rPr lang="en-US" sz="1800" b="1" dirty="0" smtClean="0">
                <a:solidFill>
                  <a:srgbClr val="00B050"/>
                </a:solidFill>
              </a:rPr>
              <a:t>4.0</a:t>
            </a:r>
            <a:r>
              <a:rPr lang="en-US" sz="1800" dirty="0" smtClean="0"/>
              <a:t>) + (</a:t>
            </a:r>
            <a:r>
              <a:rPr lang="en-US" sz="1800" b="1" dirty="0" smtClean="0">
                <a:solidFill>
                  <a:schemeClr val="accent1">
                    <a:lumMod val="75000"/>
                  </a:schemeClr>
                </a:solidFill>
              </a:rPr>
              <a:t>0.15</a:t>
            </a:r>
            <a:r>
              <a:rPr lang="en-US" sz="1800" dirty="0" smtClean="0"/>
              <a:t> * </a:t>
            </a:r>
            <a:r>
              <a:rPr lang="en-US" sz="1800" b="1" dirty="0" smtClean="0">
                <a:solidFill>
                  <a:srgbClr val="00B050"/>
                </a:solidFill>
              </a:rPr>
              <a:t>4.0</a:t>
            </a:r>
            <a:r>
              <a:rPr lang="en-US" sz="1800" dirty="0" smtClean="0"/>
              <a:t>) = 0.6 + 0.6 = 1.2</a:t>
            </a:r>
          </a:p>
          <a:p>
            <a:pPr marL="225425" lvl="1" indent="0">
              <a:buFont typeface="Times New Roman" pitchFamily="18" charset="0"/>
              <a:buNone/>
              <a:defRPr/>
            </a:pPr>
            <a:r>
              <a:rPr lang="en-US" sz="1800" dirty="0" smtClean="0"/>
              <a:t>Weighted midterm: </a:t>
            </a:r>
            <a:r>
              <a:rPr lang="en-US" sz="1800" b="1" dirty="0" smtClean="0">
                <a:solidFill>
                  <a:schemeClr val="accent1">
                    <a:lumMod val="75000"/>
                  </a:schemeClr>
                </a:solidFill>
              </a:rPr>
              <a:t>0.3</a:t>
            </a:r>
            <a:r>
              <a:rPr lang="en-US" sz="1800" dirty="0" smtClean="0"/>
              <a:t> * </a:t>
            </a:r>
            <a:r>
              <a:rPr lang="en-US" sz="1800" b="1" dirty="0" smtClean="0">
                <a:solidFill>
                  <a:srgbClr val="00B050"/>
                </a:solidFill>
              </a:rPr>
              <a:t>3.3</a:t>
            </a:r>
            <a:r>
              <a:rPr lang="en-US" sz="1800" dirty="0" smtClean="0"/>
              <a:t> = 0.99</a:t>
            </a:r>
          </a:p>
          <a:p>
            <a:pPr marL="225425" lvl="1" indent="0">
              <a:buFont typeface="Times New Roman" pitchFamily="18" charset="0"/>
              <a:buNone/>
              <a:defRPr/>
            </a:pPr>
            <a:r>
              <a:rPr lang="en-US" sz="1800" dirty="0" smtClean="0"/>
              <a:t>Weighted final: </a:t>
            </a:r>
            <a:r>
              <a:rPr lang="en-US" sz="1800" b="1" dirty="0" smtClean="0">
                <a:solidFill>
                  <a:schemeClr val="accent1">
                    <a:lumMod val="75000"/>
                  </a:schemeClr>
                </a:solidFill>
              </a:rPr>
              <a:t>0.4</a:t>
            </a:r>
            <a:r>
              <a:rPr lang="en-US" sz="1800" dirty="0" smtClean="0"/>
              <a:t> * </a:t>
            </a:r>
            <a:r>
              <a:rPr lang="en-US" sz="1800" b="1" dirty="0" smtClean="0">
                <a:solidFill>
                  <a:srgbClr val="00B050"/>
                </a:solidFill>
              </a:rPr>
              <a:t>1.7</a:t>
            </a:r>
            <a:r>
              <a:rPr lang="en-US" sz="1800" dirty="0" smtClean="0"/>
              <a:t> = 0.68</a:t>
            </a:r>
          </a:p>
          <a:p>
            <a:pPr marL="225425" lvl="1" indent="0">
              <a:buFont typeface="Times New Roman" pitchFamily="18" charset="0"/>
              <a:buNone/>
              <a:defRPr/>
            </a:pPr>
            <a:r>
              <a:rPr lang="en-US" sz="1800" dirty="0" smtClean="0"/>
              <a:t>Total term grade point = 1.2 + 0.99 + 0.68 = 2.87</a:t>
            </a:r>
          </a:p>
          <a:p>
            <a:pPr marL="225425" lvl="1" indent="0">
              <a:buNone/>
              <a:defRPr/>
            </a:pPr>
            <a:r>
              <a:rPr lang="en-US" sz="1800" dirty="0"/>
              <a:t>(In this case the </a:t>
            </a:r>
            <a:r>
              <a:rPr lang="en-US" sz="1800" dirty="0" smtClean="0"/>
              <a:t>term </a:t>
            </a:r>
            <a:r>
              <a:rPr lang="en-US" sz="1800" dirty="0"/>
              <a:t>letter is </a:t>
            </a:r>
            <a:r>
              <a:rPr lang="en-US" sz="1800" dirty="0" smtClean="0"/>
              <a:t>B using official university cutoffs)</a:t>
            </a:r>
            <a:endParaRPr lang="en-US" sz="1800" dirty="0"/>
          </a:p>
          <a:p>
            <a:pPr marL="225425" lvl="1" indent="0">
              <a:buFont typeface="Times New Roman" pitchFamily="18" charset="0"/>
              <a:buNone/>
              <a:defRPr/>
            </a:pPr>
            <a:endParaRPr lang="en-US" dirty="0" smtClean="0"/>
          </a:p>
          <a:p>
            <a:pPr marL="225425" lvl="1" indent="0">
              <a:buFont typeface="Times New Roman" pitchFamily="18" charset="0"/>
              <a:buNone/>
              <a:defRPr/>
            </a:pPr>
            <a:endParaRPr lang="en-US" dirty="0"/>
          </a:p>
          <a:p>
            <a:pPr>
              <a:defRPr/>
            </a:pPr>
            <a:endParaRPr lang="en-US" dirty="0"/>
          </a:p>
        </p:txBody>
      </p:sp>
    </p:spTree>
    <p:extLst>
      <p:ext uri="{BB962C8B-B14F-4D97-AF65-F5344CB8AC3E}">
        <p14:creationId xmlns:p14="http://schemas.microsoft.com/office/powerpoint/2010/main" val="3458287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Estimating Your Overall Term Grade Point</a:t>
            </a:r>
          </a:p>
        </p:txBody>
      </p:sp>
      <p:sp>
        <p:nvSpPr>
          <p:cNvPr id="3" name="Content Placeholder 2"/>
          <p:cNvSpPr>
            <a:spLocks noGrp="1"/>
          </p:cNvSpPr>
          <p:nvPr>
            <p:ph idx="1"/>
          </p:nvPr>
        </p:nvSpPr>
        <p:spPr>
          <a:xfrm>
            <a:off x="762000" y="1256211"/>
            <a:ext cx="8229600" cy="5029200"/>
          </a:xfrm>
        </p:spPr>
        <p:txBody>
          <a:bodyPr/>
          <a:lstStyle/>
          <a:p>
            <a:pPr lvl="1">
              <a:defRPr/>
            </a:pPr>
            <a:r>
              <a:rPr lang="en-US" sz="1800" b="1" smtClean="0">
                <a:solidFill>
                  <a:srgbClr val="FF0000"/>
                </a:solidFill>
              </a:rPr>
              <a:t>Percentages </a:t>
            </a:r>
            <a:r>
              <a:rPr lang="en-US" sz="1800" b="1" dirty="0" smtClean="0">
                <a:solidFill>
                  <a:srgbClr val="FF0000"/>
                </a:solidFill>
              </a:rPr>
              <a:t>won’t be used to determine the term grade/letter grade</a:t>
            </a:r>
          </a:p>
          <a:p>
            <a:pPr lvl="1">
              <a:defRPr/>
            </a:pPr>
            <a:r>
              <a:rPr lang="en-US" sz="1800" dirty="0" smtClean="0"/>
              <a:t>So don’t ask me: “What percent do I need to pass this class?”</a:t>
            </a:r>
          </a:p>
          <a:p>
            <a:pPr lvl="1">
              <a:defRPr/>
            </a:pPr>
            <a:r>
              <a:rPr lang="en-US" sz="1800" dirty="0" smtClean="0"/>
              <a:t>The official passing letter/grade point for this university is a ‘D’ or 1.0.</a:t>
            </a:r>
          </a:p>
          <a:p>
            <a:r>
              <a:rPr lang="en-US" dirty="0"/>
              <a:t>Use the spreadsheet on the course web page to estimate your term letter grade:</a:t>
            </a:r>
          </a:p>
          <a:p>
            <a:pPr lvl="1"/>
            <a:r>
              <a:rPr lang="en-US" dirty="0">
                <a:hlinkClick r:id="rId2"/>
              </a:rPr>
              <a:t>https://pages.cpsc.ucalgary.ca/~tamj/2021/233W/grade_calculator.xlsx</a:t>
            </a:r>
            <a:endParaRPr lang="en-US" dirty="0"/>
          </a:p>
          <a:p>
            <a:pPr lvl="1">
              <a:defRPr/>
            </a:pPr>
            <a:endParaRPr lang="en-US" sz="1800" dirty="0" smtClean="0"/>
          </a:p>
        </p:txBody>
      </p:sp>
      <p:sp>
        <p:nvSpPr>
          <p:cNvPr id="4" name="Rectangle 3"/>
          <p:cNvSpPr/>
          <p:nvPr/>
        </p:nvSpPr>
        <p:spPr>
          <a:xfrm>
            <a:off x="214131" y="6077111"/>
            <a:ext cx="8582628" cy="523220"/>
          </a:xfrm>
          <a:prstGeom prst="rect">
            <a:avLst/>
          </a:prstGeom>
        </p:spPr>
        <p:txBody>
          <a:bodyPr wrap="square">
            <a:spAutoFit/>
          </a:bodyPr>
          <a:lstStyle/>
          <a:p>
            <a:pPr fontAlgn="auto">
              <a:spcBef>
                <a:spcPts val="0"/>
              </a:spcBef>
              <a:spcAft>
                <a:spcPts val="0"/>
              </a:spcAft>
              <a:defRPr/>
            </a:pPr>
            <a:r>
              <a:rPr lang="en-US" dirty="0"/>
              <a:t>1 Note: to keep things simple the formula in the spreadsheet does not check if the exam component was passed or not (you can do the check manually or add it in yourself)</a:t>
            </a:r>
          </a:p>
        </p:txBody>
      </p:sp>
    </p:spTree>
    <p:extLst>
      <p:ext uri="{BB962C8B-B14F-4D97-AF65-F5344CB8AC3E}">
        <p14:creationId xmlns:p14="http://schemas.microsoft.com/office/powerpoint/2010/main" val="389411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Grade Points?</a:t>
            </a:r>
            <a:endParaRPr lang="en-US" dirty="0"/>
          </a:p>
        </p:txBody>
      </p:sp>
      <p:sp>
        <p:nvSpPr>
          <p:cNvPr id="3" name="Content Placeholder 2"/>
          <p:cNvSpPr>
            <a:spLocks noGrp="1"/>
          </p:cNvSpPr>
          <p:nvPr>
            <p:ph idx="1"/>
          </p:nvPr>
        </p:nvSpPr>
        <p:spPr>
          <a:xfrm>
            <a:off x="476794" y="1219200"/>
            <a:ext cx="8229600" cy="5029200"/>
          </a:xfrm>
        </p:spPr>
        <p:txBody>
          <a:bodyPr/>
          <a:lstStyle/>
          <a:p>
            <a:r>
              <a:rPr lang="en-US" dirty="0" smtClean="0"/>
              <a:t>It’s the official university grading system</a:t>
            </a:r>
          </a:p>
          <a:p>
            <a:pPr lvl="1"/>
            <a:r>
              <a:rPr lang="en-US" dirty="0" smtClean="0"/>
              <a:t>Alternatives are possible but require faculty level approval</a:t>
            </a:r>
          </a:p>
          <a:p>
            <a:r>
              <a:rPr lang="en-US" dirty="0"/>
              <a:t>Approval of anything other than a grade point system requires predetermined cutoffs at the start of the term e.g., &gt;= 90% equals ‘A’ etc.</a:t>
            </a:r>
          </a:p>
          <a:p>
            <a:pPr lvl="1"/>
            <a:r>
              <a:rPr lang="en-US" dirty="0"/>
              <a:t>Doesn’t allow for consideration that individual components may be more challenging than others (lower cutoffs</a:t>
            </a:r>
            <a:r>
              <a:rPr lang="en-US" dirty="0" smtClean="0"/>
              <a:t>)</a:t>
            </a:r>
          </a:p>
          <a:p>
            <a:r>
              <a:rPr lang="en-US" dirty="0" smtClean="0"/>
              <a:t>Grade points are more lenient for grades on the lower-middle end of the scale</a:t>
            </a:r>
          </a:p>
          <a:p>
            <a:pPr lvl="1"/>
            <a:r>
              <a:rPr lang="en-US" dirty="0" smtClean="0"/>
              <a:t>Grade points: Getting an “A”/4.0 on the assignment component worth 30% of the term grade yields a minimum term grade of 1.2 (4.0 * 0.3) which equates to a term grade of ‘D’ (possibly higher)</a:t>
            </a:r>
          </a:p>
          <a:p>
            <a:pPr lvl="1"/>
            <a:r>
              <a:rPr lang="en-US" dirty="0" smtClean="0"/>
              <a:t>Percentages: Getting an “A” may roughly work out to 90% or higher (depending on the scale) which works out to a minimum term percent of 27% = 90% score * 30% weight…almost certainly an “F” for the term grade.</a:t>
            </a:r>
          </a:p>
        </p:txBody>
      </p:sp>
    </p:spTree>
    <p:extLst>
      <p:ext uri="{BB962C8B-B14F-4D97-AF65-F5344CB8AC3E}">
        <p14:creationId xmlns:p14="http://schemas.microsoft.com/office/powerpoint/2010/main" val="225176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4725"/>
            <a:ext cx="8229600" cy="1143000"/>
          </a:xfrm>
        </p:spPr>
        <p:txBody>
          <a:bodyPr/>
          <a:lstStyle/>
          <a:p>
            <a:r>
              <a:rPr lang="en-US" dirty="0" smtClean="0"/>
              <a:t>Contrast The Cut-Offs</a:t>
            </a:r>
            <a:endParaRPr lang="en-US" dirty="0"/>
          </a:p>
        </p:txBody>
      </p:sp>
      <p:sp>
        <p:nvSpPr>
          <p:cNvPr id="3" name="Text Placeholder 2"/>
          <p:cNvSpPr>
            <a:spLocks noGrp="1"/>
          </p:cNvSpPr>
          <p:nvPr>
            <p:ph type="body" idx="1"/>
          </p:nvPr>
        </p:nvSpPr>
        <p:spPr>
          <a:xfrm>
            <a:off x="457201" y="869157"/>
            <a:ext cx="4040188" cy="639762"/>
          </a:xfrm>
        </p:spPr>
        <p:txBody>
          <a:bodyPr/>
          <a:lstStyle/>
          <a:p>
            <a:r>
              <a:rPr lang="en-US" sz="2000" dirty="0" smtClean="0"/>
              <a:t>Official UC cutoffs</a:t>
            </a:r>
            <a:endParaRPr lang="en-US" sz="2000" dirty="0"/>
          </a:p>
        </p:txBody>
      </p:sp>
      <p:sp>
        <p:nvSpPr>
          <p:cNvPr id="5" name="Text Placeholder 4"/>
          <p:cNvSpPr>
            <a:spLocks noGrp="1"/>
          </p:cNvSpPr>
          <p:nvPr>
            <p:ph type="body" sz="quarter" idx="3"/>
          </p:nvPr>
        </p:nvSpPr>
        <p:spPr>
          <a:xfrm>
            <a:off x="4645026" y="869157"/>
            <a:ext cx="4041775" cy="639762"/>
          </a:xfrm>
        </p:spPr>
        <p:txBody>
          <a:bodyPr/>
          <a:lstStyle/>
          <a:p>
            <a:r>
              <a:rPr lang="en-US" sz="2000" dirty="0" smtClean="0"/>
              <a:t>The Tam cutoffs</a:t>
            </a:r>
            <a:endParaRPr lang="en-US" sz="2000" dirty="0"/>
          </a:p>
        </p:txBody>
      </p:sp>
      <p:pic>
        <p:nvPicPr>
          <p:cNvPr id="7" name="Content Placeholder 6"/>
          <p:cNvPicPr>
            <a:picLocks noGrp="1" noChangeAspect="1"/>
          </p:cNvPicPr>
          <p:nvPr>
            <p:ph sz="half" idx="2"/>
          </p:nvPr>
        </p:nvPicPr>
        <p:blipFill>
          <a:blip r:embed="rId2"/>
          <a:stretch>
            <a:fillRect/>
          </a:stretch>
        </p:blipFill>
        <p:spPr>
          <a:xfrm>
            <a:off x="528321" y="1458758"/>
            <a:ext cx="3102755" cy="3245959"/>
          </a:xfrm>
          <a:prstGeom prst="rect">
            <a:avLst/>
          </a:prstGeom>
        </p:spPr>
      </p:pic>
      <p:sp>
        <p:nvSpPr>
          <p:cNvPr id="9" name="TextBox 8"/>
          <p:cNvSpPr txBox="1"/>
          <p:nvPr/>
        </p:nvSpPr>
        <p:spPr>
          <a:xfrm>
            <a:off x="3422603" y="1281593"/>
            <a:ext cx="1001159" cy="3251200"/>
          </a:xfrm>
          <a:prstGeom prst="rect">
            <a:avLst/>
          </a:prstGeom>
          <a:noFill/>
          <a:ln w="0">
            <a:noFill/>
          </a:ln>
        </p:spPr>
        <p:txBody>
          <a:bodyPr wrap="square" lIns="0" rtlCol="0">
            <a:noAutofit/>
          </a:bodyPr>
          <a:lstStyle/>
          <a:p>
            <a:pPr>
              <a:spcBef>
                <a:spcPts val="30"/>
              </a:spcBef>
              <a:spcAft>
                <a:spcPts val="30"/>
              </a:spcAft>
            </a:pPr>
            <a:r>
              <a:rPr lang="en-US" sz="1600" b="1" dirty="0" smtClean="0">
                <a:solidFill>
                  <a:srgbClr val="0070C0"/>
                </a:solidFill>
              </a:rPr>
              <a:t>Term GPA</a:t>
            </a:r>
          </a:p>
          <a:p>
            <a:pPr>
              <a:spcBef>
                <a:spcPts val="30"/>
              </a:spcBef>
              <a:spcAft>
                <a:spcPts val="30"/>
              </a:spcAft>
            </a:pPr>
            <a:r>
              <a:rPr lang="en-US" sz="1600" b="1" dirty="0" smtClean="0">
                <a:solidFill>
                  <a:srgbClr val="0070C0"/>
                </a:solidFill>
              </a:rPr>
              <a:t>4</a:t>
            </a:r>
          </a:p>
          <a:p>
            <a:pPr>
              <a:spcBef>
                <a:spcPts val="30"/>
              </a:spcBef>
              <a:spcAft>
                <a:spcPts val="30"/>
              </a:spcAft>
            </a:pPr>
            <a:r>
              <a:rPr lang="en-US" sz="1600" b="1" dirty="0" smtClean="0">
                <a:solidFill>
                  <a:srgbClr val="0070C0"/>
                </a:solidFill>
              </a:rPr>
              <a:t>4</a:t>
            </a:r>
          </a:p>
          <a:p>
            <a:pPr>
              <a:spcBef>
                <a:spcPts val="30"/>
              </a:spcBef>
              <a:spcAft>
                <a:spcPts val="30"/>
              </a:spcAft>
            </a:pPr>
            <a:r>
              <a:rPr lang="en-US" sz="1600" b="1" dirty="0" smtClean="0">
                <a:solidFill>
                  <a:srgbClr val="0070C0"/>
                </a:solidFill>
              </a:rPr>
              <a:t>3.7</a:t>
            </a:r>
          </a:p>
          <a:p>
            <a:pPr>
              <a:spcBef>
                <a:spcPts val="30"/>
              </a:spcBef>
              <a:spcAft>
                <a:spcPts val="30"/>
              </a:spcAft>
            </a:pPr>
            <a:r>
              <a:rPr lang="en-US" sz="1600" b="1" dirty="0" smtClean="0">
                <a:solidFill>
                  <a:srgbClr val="0070C0"/>
                </a:solidFill>
              </a:rPr>
              <a:t>3.3</a:t>
            </a:r>
          </a:p>
          <a:p>
            <a:pPr>
              <a:spcBef>
                <a:spcPts val="30"/>
              </a:spcBef>
              <a:spcAft>
                <a:spcPts val="30"/>
              </a:spcAft>
            </a:pPr>
            <a:r>
              <a:rPr lang="en-US" sz="1600" b="1" dirty="0" smtClean="0">
                <a:solidFill>
                  <a:srgbClr val="0070C0"/>
                </a:solidFill>
              </a:rPr>
              <a:t>3.0</a:t>
            </a:r>
          </a:p>
          <a:p>
            <a:pPr>
              <a:spcBef>
                <a:spcPts val="30"/>
              </a:spcBef>
              <a:spcAft>
                <a:spcPts val="30"/>
              </a:spcAft>
            </a:pPr>
            <a:r>
              <a:rPr lang="en-US" sz="1600" b="1" dirty="0" smtClean="0">
                <a:solidFill>
                  <a:srgbClr val="0070C0"/>
                </a:solidFill>
              </a:rPr>
              <a:t>2.7</a:t>
            </a:r>
          </a:p>
          <a:p>
            <a:pPr>
              <a:spcBef>
                <a:spcPts val="30"/>
              </a:spcBef>
              <a:spcAft>
                <a:spcPts val="30"/>
              </a:spcAft>
            </a:pPr>
            <a:r>
              <a:rPr lang="en-US" sz="1600" b="1" dirty="0" smtClean="0">
                <a:solidFill>
                  <a:srgbClr val="0070C0"/>
                </a:solidFill>
              </a:rPr>
              <a:t>2.3</a:t>
            </a:r>
          </a:p>
          <a:p>
            <a:pPr>
              <a:spcBef>
                <a:spcPts val="30"/>
              </a:spcBef>
              <a:spcAft>
                <a:spcPts val="30"/>
              </a:spcAft>
            </a:pPr>
            <a:r>
              <a:rPr lang="en-US" sz="1600" b="1" dirty="0" smtClean="0">
                <a:solidFill>
                  <a:srgbClr val="0070C0"/>
                </a:solidFill>
              </a:rPr>
              <a:t>2.0</a:t>
            </a:r>
          </a:p>
          <a:p>
            <a:pPr>
              <a:spcBef>
                <a:spcPts val="30"/>
              </a:spcBef>
              <a:spcAft>
                <a:spcPts val="30"/>
              </a:spcAft>
            </a:pPr>
            <a:r>
              <a:rPr lang="en-US" sz="1600" b="1" dirty="0" smtClean="0">
                <a:solidFill>
                  <a:srgbClr val="0070C0"/>
                </a:solidFill>
              </a:rPr>
              <a:t>1.7</a:t>
            </a:r>
          </a:p>
          <a:p>
            <a:pPr>
              <a:spcBef>
                <a:spcPts val="30"/>
              </a:spcBef>
              <a:spcAft>
                <a:spcPts val="30"/>
              </a:spcAft>
            </a:pPr>
            <a:r>
              <a:rPr lang="en-US" sz="1600" b="1" dirty="0" smtClean="0">
                <a:solidFill>
                  <a:srgbClr val="0070C0"/>
                </a:solidFill>
              </a:rPr>
              <a:t>1.3</a:t>
            </a:r>
          </a:p>
          <a:p>
            <a:pPr>
              <a:spcBef>
                <a:spcPts val="30"/>
              </a:spcBef>
              <a:spcAft>
                <a:spcPts val="30"/>
              </a:spcAft>
            </a:pPr>
            <a:r>
              <a:rPr lang="en-US" sz="1600" b="1" dirty="0" smtClean="0">
                <a:solidFill>
                  <a:srgbClr val="0070C0"/>
                </a:solidFill>
              </a:rPr>
              <a:t>1.0</a:t>
            </a:r>
          </a:p>
          <a:p>
            <a:pPr>
              <a:spcBef>
                <a:spcPts val="30"/>
              </a:spcBef>
              <a:spcAft>
                <a:spcPts val="30"/>
              </a:spcAft>
            </a:pPr>
            <a:r>
              <a:rPr lang="en-US" sz="1600" b="1" dirty="0">
                <a:solidFill>
                  <a:srgbClr val="0070C0"/>
                </a:solidFill>
              </a:rPr>
              <a:t>0</a:t>
            </a:r>
            <a:endParaRPr lang="en-US" sz="1600" b="1" dirty="0" smtClean="0">
              <a:solidFill>
                <a:srgbClr val="0070C0"/>
              </a:solidFill>
            </a:endParaRPr>
          </a:p>
          <a:p>
            <a:pPr>
              <a:spcBef>
                <a:spcPts val="30"/>
              </a:spcBef>
              <a:spcAft>
                <a:spcPts val="30"/>
              </a:spcAft>
            </a:pPr>
            <a:endParaRPr lang="en-US" sz="1600" b="1" dirty="0" smtClean="0">
              <a:solidFill>
                <a:srgbClr val="0070C0"/>
              </a:solidFill>
            </a:endParaRPr>
          </a:p>
        </p:txBody>
      </p:sp>
      <p:sp>
        <p:nvSpPr>
          <p:cNvPr id="10" name="Rectangle 9"/>
          <p:cNvSpPr/>
          <p:nvPr/>
        </p:nvSpPr>
        <p:spPr>
          <a:xfrm>
            <a:off x="-812345" y="4762387"/>
            <a:ext cx="9956345" cy="2092881"/>
          </a:xfrm>
          <a:prstGeom prst="rect">
            <a:avLst/>
          </a:prstGeom>
        </p:spPr>
        <p:txBody>
          <a:bodyPr wrap="square">
            <a:spAutoFit/>
          </a:bodyPr>
          <a:lstStyle/>
          <a:p>
            <a:pPr marL="1200150" lvl="2" indent="-285750" fontAlgn="auto">
              <a:spcBef>
                <a:spcPts val="0"/>
              </a:spcBef>
              <a:spcAft>
                <a:spcPts val="0"/>
              </a:spcAft>
              <a:buFont typeface="Arial" panose="020B0604020202020204" pitchFamily="34" charset="0"/>
              <a:buChar char="•"/>
              <a:defRPr/>
            </a:pPr>
            <a:r>
              <a:rPr lang="en-US" altLang="en-US" dirty="0"/>
              <a:t>The cutoffs in the spreadsheet are </a:t>
            </a:r>
            <a:r>
              <a:rPr lang="en-US" altLang="en-US" b="1" dirty="0"/>
              <a:t>significantly more lenient </a:t>
            </a:r>
            <a:r>
              <a:rPr lang="en-US" altLang="en-US" dirty="0"/>
              <a:t>(almost everyone “gets a big </a:t>
            </a:r>
            <a:r>
              <a:rPr lang="en-US" altLang="en-US" sz="1400" dirty="0"/>
              <a:t>break” e.g. instead of 3.7 for an A- it’s 3.5 (midpoint between A-/3.7 and B+/3.3 is the higher letter grade)</a:t>
            </a:r>
          </a:p>
          <a:p>
            <a:pPr marL="1200150" lvl="2" indent="-285750" fontAlgn="auto">
              <a:spcBef>
                <a:spcPts val="0"/>
              </a:spcBef>
              <a:spcAft>
                <a:spcPts val="0"/>
              </a:spcAft>
              <a:buFont typeface="Arial" panose="020B0604020202020204" pitchFamily="34" charset="0"/>
              <a:buChar char="•"/>
              <a:defRPr/>
            </a:pPr>
            <a:r>
              <a:rPr lang="en-US" altLang="en-US" sz="1400" dirty="0"/>
              <a:t>Do not expect a further “rounding up” at the end of the term e.g. </a:t>
            </a:r>
            <a:endParaRPr lang="en-US" altLang="en-US" sz="1400" dirty="0" smtClean="0"/>
          </a:p>
          <a:p>
            <a:pPr marL="1200150" lvl="2" indent="-285750" fontAlgn="auto">
              <a:spcBef>
                <a:spcPts val="0"/>
              </a:spcBef>
              <a:spcAft>
                <a:spcPts val="0"/>
              </a:spcAft>
              <a:buFont typeface="Arial" panose="020B0604020202020204" pitchFamily="34" charset="0"/>
              <a:buChar char="•"/>
              <a:defRPr/>
            </a:pPr>
            <a:r>
              <a:rPr lang="en-US" altLang="en-US" sz="1400" b="1" dirty="0" smtClean="0"/>
              <a:t>Q</a:t>
            </a:r>
            <a:r>
              <a:rPr lang="en-US" altLang="en-US" sz="1400" dirty="0" smtClean="0"/>
              <a:t>: 3.4999999999999999999999999999999999999999999999999 </a:t>
            </a:r>
            <a:r>
              <a:rPr lang="en-US" altLang="en-US" sz="1400" dirty="0"/>
              <a:t>is soooooooooooooooooooooooooooooooooooooooooooooooo close to 3.5 can’t you get an “A-</a:t>
            </a:r>
            <a:r>
              <a:rPr lang="en-US" altLang="en-US" sz="1400" dirty="0" smtClean="0"/>
              <a:t>”</a:t>
            </a:r>
          </a:p>
          <a:p>
            <a:pPr marL="1200150" lvl="2" indent="-285750" fontAlgn="auto">
              <a:spcBef>
                <a:spcPts val="0"/>
              </a:spcBef>
              <a:spcAft>
                <a:spcPts val="0"/>
              </a:spcAft>
              <a:buFont typeface="Arial" panose="020B0604020202020204" pitchFamily="34" charset="0"/>
              <a:buChar char="•"/>
              <a:defRPr/>
            </a:pPr>
            <a:r>
              <a:rPr lang="en-US" altLang="en-US" sz="1400" b="1" dirty="0" smtClean="0"/>
              <a:t>A</a:t>
            </a:r>
            <a:r>
              <a:rPr lang="en-US" altLang="en-US" sz="1400" dirty="0" smtClean="0"/>
              <a:t>: ‘No’ or </a:t>
            </a:r>
            <a:r>
              <a:rPr lang="en-US" altLang="en-US" sz="1400" dirty="0"/>
              <a:t>using an Internet </a:t>
            </a:r>
            <a:r>
              <a:rPr lang="en-US" altLang="en-US" sz="1400" dirty="0" smtClean="0"/>
              <a:t>lingo emphasis</a:t>
            </a:r>
          </a:p>
          <a:p>
            <a:pPr marL="1657350" lvl="3" indent="-285750" fontAlgn="auto">
              <a:spcBef>
                <a:spcPts val="0"/>
              </a:spcBef>
              <a:spcAft>
                <a:spcPts val="0"/>
              </a:spcAft>
              <a:buFont typeface="Arial" panose="020B0604020202020204" pitchFamily="34" charset="0"/>
              <a:buChar char="•"/>
              <a:defRPr/>
            </a:pPr>
            <a:r>
              <a:rPr lang="en-US" altLang="en-US" sz="1400" dirty="0" smtClean="0"/>
              <a:t>NOOOOOOOOOOOOOOOOOOOOOOOOOOOOOOOOOOOOOOOOOOOOOOOOOOOOOOOOOOOOOOOOOOOOOOOOOOOOOOOOOOOOOOOOOOOOOOOOO</a:t>
            </a:r>
            <a:r>
              <a:rPr lang="en-US" altLang="en-US" sz="1400" dirty="0"/>
              <a:t>!!!!!!!!!!!!!!!!!!!!!!!!!!!!!!!!!!!!!!!!!!!!!!!!!!!!!!!!!!!!!!!!!!!!!!!!!!!!!!!!!!!!!!!!!!!!!!!!!!!!!!!!!!!!!!!!!!!!!!!!!!!!!</a:t>
            </a:r>
            <a:endParaRPr lang="en-US" sz="1400" dirty="0"/>
          </a:p>
        </p:txBody>
      </p:sp>
      <p:pic>
        <p:nvPicPr>
          <p:cNvPr id="11" name="Picture 10"/>
          <p:cNvPicPr>
            <a:picLocks noChangeAspect="1"/>
          </p:cNvPicPr>
          <p:nvPr/>
        </p:nvPicPr>
        <p:blipFill>
          <a:blip r:embed="rId3"/>
          <a:stretch>
            <a:fillRect/>
          </a:stretch>
        </p:blipFill>
        <p:spPr>
          <a:xfrm>
            <a:off x="4724922" y="1517626"/>
            <a:ext cx="3114675" cy="2962275"/>
          </a:xfrm>
          <a:prstGeom prst="rect">
            <a:avLst/>
          </a:prstGeom>
        </p:spPr>
      </p:pic>
    </p:spTree>
    <p:extLst>
      <p:ext uri="{BB962C8B-B14F-4D97-AF65-F5344CB8AC3E}">
        <p14:creationId xmlns:p14="http://schemas.microsoft.com/office/powerpoint/2010/main" val="388797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grpId="0" nodeType="afterEffect">
                                  <p:stCondLst>
                                    <p:cond delay="0"/>
                                  </p:stCondLst>
                                  <p:childTnLst>
                                    <p:set>
                                      <p:cBhvr>
                                        <p:cTn id="37" dur="1" fill="hold">
                                          <p:stCondLst>
                                            <p:cond delay="0"/>
                                          </p:stCondLst>
                                        </p:cTn>
                                        <p:tgtEl>
                                          <p:spTgt spid="10">
                                            <p:txEl>
                                              <p:pRg st="3" end="3"/>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5" grpId="0" build="p" bldLvl="3"/>
      <p:bldP spid="9" grpId="0"/>
      <p:bldP spid="10"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29400" cy="944562"/>
          </a:xfrm>
        </p:spPr>
        <p:txBody>
          <a:bodyPr/>
          <a:lstStyle/>
          <a:p>
            <a:r>
              <a:rPr lang="en-US" dirty="0" smtClean="0"/>
              <a:t>Contact Information (James Tam)</a:t>
            </a:r>
            <a:endParaRPr lang="en-US" dirty="0"/>
          </a:p>
        </p:txBody>
      </p:sp>
      <p:sp>
        <p:nvSpPr>
          <p:cNvPr id="3" name="Content Placeholder 2"/>
          <p:cNvSpPr>
            <a:spLocks noGrp="1"/>
          </p:cNvSpPr>
          <p:nvPr>
            <p:ph idx="1"/>
          </p:nvPr>
        </p:nvSpPr>
        <p:spPr/>
        <p:txBody>
          <a:bodyPr/>
          <a:lstStyle/>
          <a:p>
            <a:pPr marL="223838" indent="-223838"/>
            <a:r>
              <a:rPr lang="en-US" altLang="en-US" sz="2000" dirty="0"/>
              <a:t>Contact </a:t>
            </a:r>
            <a:r>
              <a:rPr lang="en-US" altLang="en-US" sz="2000" dirty="0" smtClean="0"/>
              <a:t>Information (James Tam)</a:t>
            </a:r>
            <a:endParaRPr lang="en-US" altLang="en-US" sz="2000" dirty="0"/>
          </a:p>
          <a:p>
            <a:pPr marL="568325" lvl="1" indent="-171450"/>
            <a:r>
              <a:rPr lang="en-US" altLang="en-US" sz="1800" dirty="0" smtClean="0"/>
              <a:t>Regular office</a:t>
            </a:r>
            <a:r>
              <a:rPr lang="en-US" altLang="en-US" sz="1800" dirty="0"/>
              <a:t>: ICT </a:t>
            </a:r>
            <a:r>
              <a:rPr lang="en-US" altLang="en-US" sz="1800" dirty="0" smtClean="0"/>
              <a:t>707 (Memory aid: “Just like the airplane”)</a:t>
            </a:r>
          </a:p>
          <a:p>
            <a:pPr marL="685800" lvl="2" indent="-171450"/>
            <a:r>
              <a:rPr lang="en-US" altLang="en-US" dirty="0" smtClean="0"/>
              <a:t>My virtual office during the pandemic:</a:t>
            </a:r>
          </a:p>
          <a:p>
            <a:pPr marL="1031875" lvl="3" indent="-285750">
              <a:buFont typeface="Arial" panose="020B0604020202020204" pitchFamily="34" charset="0"/>
              <a:buChar char="•"/>
            </a:pPr>
            <a:r>
              <a:rPr lang="en-US" altLang="en-US" sz="1600" dirty="0" smtClean="0">
                <a:hlinkClick r:id="rId2"/>
              </a:rPr>
              <a:t>https</a:t>
            </a:r>
            <a:r>
              <a:rPr lang="en-US" altLang="en-US" sz="1600" dirty="0">
                <a:hlinkClick r:id="rId2"/>
              </a:rPr>
              <a:t>://</a:t>
            </a:r>
            <a:r>
              <a:rPr lang="en-US" altLang="en-US" sz="1600" dirty="0" smtClean="0">
                <a:hlinkClick r:id="rId2"/>
              </a:rPr>
              <a:t>ucalgary.zoom.us/j/91266944736</a:t>
            </a:r>
            <a:endParaRPr lang="en-US" altLang="en-US" sz="1600" dirty="0" smtClean="0"/>
          </a:p>
          <a:p>
            <a:pPr marL="1031875" lvl="3" indent="-285750">
              <a:buFont typeface="Arial" panose="020B0604020202020204" pitchFamily="34" charset="0"/>
              <a:buChar char="•"/>
            </a:pPr>
            <a:r>
              <a:rPr lang="en-US" altLang="en-US" sz="1600" smtClean="0"/>
              <a:t>Passcode: hope</a:t>
            </a:r>
            <a:endParaRPr lang="en-US" altLang="en-US" sz="1600" dirty="0" smtClean="0"/>
          </a:p>
          <a:p>
            <a:pPr marL="1031875" lvl="3" indent="-285750">
              <a:buFont typeface="Arial" panose="020B0604020202020204" pitchFamily="34" charset="0"/>
              <a:buChar char="•"/>
            </a:pPr>
            <a:r>
              <a:rPr lang="en-US" altLang="en-US" sz="1600" b="1" dirty="0" smtClean="0"/>
              <a:t>There is a virtual waiting room in Zoom</a:t>
            </a:r>
            <a:r>
              <a:rPr lang="en-US" altLang="en-US" sz="1600" dirty="0" smtClean="0"/>
              <a:t>: </a:t>
            </a:r>
          </a:p>
          <a:p>
            <a:pPr marL="1260475" lvl="4" indent="-285750">
              <a:buFont typeface="Arial" panose="020B0604020202020204" pitchFamily="34" charset="0"/>
              <a:buChar char="•"/>
            </a:pPr>
            <a:r>
              <a:rPr lang="en-US" altLang="en-US" sz="1600" dirty="0" smtClean="0"/>
              <a:t>It helps ensure privacy </a:t>
            </a:r>
            <a:r>
              <a:rPr lang="en-US" altLang="en-US" sz="1600" dirty="0"/>
              <a:t>(I may need to screen share actual </a:t>
            </a:r>
            <a:r>
              <a:rPr lang="en-US" altLang="en-US" sz="1600" dirty="0" smtClean="0"/>
              <a:t>code) and keep order When it gets busy you may have to sit there for a period  of time while I am helping others.</a:t>
            </a:r>
            <a:endParaRPr lang="en-US" altLang="en-US" sz="1600" dirty="0"/>
          </a:p>
          <a:p>
            <a:pPr marL="685800" lvl="2" indent="-171450"/>
            <a:r>
              <a:rPr lang="en-US" altLang="en-US" sz="1800" dirty="0" smtClean="0"/>
              <a:t>Email</a:t>
            </a:r>
            <a:r>
              <a:rPr lang="en-US" altLang="en-US" sz="1800" dirty="0"/>
              <a:t>: </a:t>
            </a:r>
            <a:r>
              <a:rPr lang="en-US" altLang="en-US" sz="1800" dirty="0">
                <a:hlinkClick r:id="rId3"/>
              </a:rPr>
              <a:t>tam@ucalgary.ca</a:t>
            </a:r>
            <a:endParaRPr lang="en-US" altLang="en-US" sz="1800" dirty="0"/>
          </a:p>
          <a:p>
            <a:pPr marL="568325" lvl="1" indent="-171450"/>
            <a:r>
              <a:rPr lang="en-US" altLang="en-US" sz="1800" dirty="0" smtClean="0"/>
              <a:t>Make sure </a:t>
            </a:r>
            <a:r>
              <a:rPr lang="en-US" altLang="en-US" sz="1800" dirty="0"/>
              <a:t>you </a:t>
            </a:r>
            <a:r>
              <a:rPr lang="en-US" altLang="en-US" sz="1800" u="sng" dirty="0"/>
              <a:t>specify the course name and number in the subject </a:t>
            </a:r>
            <a:r>
              <a:rPr lang="en-US" altLang="en-US" sz="1800" dirty="0"/>
              <a:t>line of the email ‘</a:t>
            </a:r>
            <a:r>
              <a:rPr lang="en-US" altLang="en-US" sz="1800" dirty="0">
                <a:latin typeface="Consolas" panose="020B0609020204030204" pitchFamily="49" charset="0"/>
              </a:rPr>
              <a:t>CPSC </a:t>
            </a:r>
            <a:r>
              <a:rPr lang="en-US" altLang="en-US" sz="1800" dirty="0" smtClean="0">
                <a:latin typeface="Consolas" panose="020B0609020204030204" pitchFamily="49" charset="0"/>
              </a:rPr>
              <a:t>23</a:t>
            </a:r>
            <a:r>
              <a:rPr lang="en-US" altLang="en-US" sz="1800" dirty="0" smtClean="0"/>
              <a:t>3</a:t>
            </a:r>
            <a:r>
              <a:rPr lang="en-US" altLang="en-US" sz="1800" dirty="0"/>
              <a:t>’</a:t>
            </a:r>
          </a:p>
          <a:p>
            <a:pPr marL="223838" indent="-223838"/>
            <a:r>
              <a:rPr lang="en-US" altLang="en-US" sz="2000" dirty="0"/>
              <a:t>Office </a:t>
            </a:r>
            <a:r>
              <a:rPr lang="en-US" altLang="en-US" sz="2000" dirty="0" smtClean="0"/>
              <a:t>hours (James Tam)</a:t>
            </a:r>
            <a:endParaRPr lang="en-US" altLang="en-US" sz="2000" dirty="0"/>
          </a:p>
          <a:p>
            <a:pPr marL="566738" lvl="1" indent="-160338">
              <a:tabLst>
                <a:tab pos="347663" algn="l"/>
              </a:tabLst>
            </a:pPr>
            <a:r>
              <a:rPr lang="en-US" altLang="en-US" sz="1800" dirty="0" smtClean="0"/>
              <a:t>Monday: &amp; Tuesday 1:00 </a:t>
            </a:r>
            <a:r>
              <a:rPr lang="en-US" altLang="en-US" sz="1800" dirty="0"/>
              <a:t>– </a:t>
            </a:r>
            <a:r>
              <a:rPr lang="en-US" altLang="en-US" sz="1800" dirty="0" smtClean="0"/>
              <a:t>1:50 PM</a:t>
            </a:r>
          </a:p>
          <a:p>
            <a:pPr marL="566738" lvl="1" indent="-160338">
              <a:tabLst>
                <a:tab pos="347663" algn="l"/>
              </a:tabLst>
            </a:pPr>
            <a:r>
              <a:rPr lang="en-US" altLang="en-US" sz="1800" dirty="0" smtClean="0"/>
              <a:t>Reminder other sources of help for this course is available via the “Continuous Tutorial” – more on this later.</a:t>
            </a:r>
          </a:p>
          <a:p>
            <a:pPr marL="566738" lvl="1" indent="-160338">
              <a:tabLst>
                <a:tab pos="347663" algn="l"/>
              </a:tabLst>
            </a:pPr>
            <a:r>
              <a:rPr lang="en-US" altLang="en-US" sz="1800" dirty="0" smtClean="0"/>
              <a:t>Appointments </a:t>
            </a:r>
            <a:r>
              <a:rPr lang="en-US" altLang="en-US" sz="1800" dirty="0"/>
              <a:t>possible at other days/times (subject to availability).</a:t>
            </a:r>
          </a:p>
          <a:p>
            <a:pPr marL="566738" lvl="1" indent="-160338">
              <a:tabLst>
                <a:tab pos="347663" algn="l"/>
              </a:tabLst>
            </a:pPr>
            <a:r>
              <a:rPr lang="en-US" altLang="en-US" sz="1800" dirty="0"/>
              <a:t>Dropping by outside of office hours without prior notice is “hit and </a:t>
            </a:r>
            <a:r>
              <a:rPr lang="en-US" altLang="en-US" sz="1800" dirty="0" smtClean="0"/>
              <a:t>miss”</a:t>
            </a:r>
          </a:p>
          <a:p>
            <a:pPr marL="566738" lvl="1" indent="-160338">
              <a:tabLst>
                <a:tab pos="347663" algn="l"/>
              </a:tabLst>
            </a:pPr>
            <a:endParaRPr lang="en-US" altLang="en-US" sz="1600" dirty="0" smtClean="0"/>
          </a:p>
          <a:p>
            <a:pPr marL="857250" lvl="2" indent="-171450"/>
            <a:endParaRPr lang="en-US" altLang="en-US" sz="2000" dirty="0"/>
          </a:p>
          <a:p>
            <a:endParaRPr lang="en-US" sz="2000" dirty="0"/>
          </a:p>
        </p:txBody>
      </p:sp>
      <p:sp>
        <p:nvSpPr>
          <p:cNvPr id="7" name="TextBox 6"/>
          <p:cNvSpPr txBox="1"/>
          <p:nvPr/>
        </p:nvSpPr>
        <p:spPr>
          <a:xfrm>
            <a:off x="7427334" y="1829582"/>
            <a:ext cx="990600" cy="369332"/>
          </a:xfrm>
          <a:prstGeom prst="rect">
            <a:avLst/>
          </a:prstGeom>
          <a:noFill/>
        </p:spPr>
        <p:txBody>
          <a:bodyPr wrap="square" rtlCol="0">
            <a:spAutoFit/>
          </a:bodyPr>
          <a:lstStyle/>
          <a:p>
            <a:r>
              <a:rPr lang="en-US" b="1" dirty="0" smtClean="0">
                <a:solidFill>
                  <a:schemeClr val="bg1"/>
                </a:solidFill>
              </a:rPr>
              <a:t>© Tam</a:t>
            </a:r>
            <a:endParaRPr lang="en-US" b="1"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27557" y="0"/>
            <a:ext cx="1816444" cy="2361997"/>
          </a:xfrm>
          <a:prstGeom prst="rect">
            <a:avLst/>
          </a:prstGeom>
          <a:ln>
            <a:solidFill>
              <a:srgbClr val="FFFFFF"/>
            </a:solidFill>
          </a:ln>
        </p:spPr>
      </p:pic>
      <p:grpSp>
        <p:nvGrpSpPr>
          <p:cNvPr id="10" name="Group 9"/>
          <p:cNvGrpSpPr/>
          <p:nvPr/>
        </p:nvGrpSpPr>
        <p:grpSpPr>
          <a:xfrm>
            <a:off x="8362073" y="1263018"/>
            <a:ext cx="273927" cy="149846"/>
            <a:chOff x="8243971" y="1432718"/>
            <a:chExt cx="273927" cy="149846"/>
          </a:xfrm>
        </p:grpSpPr>
        <p:sp>
          <p:nvSpPr>
            <p:cNvPr id="4" name="Freeform 3"/>
            <p:cNvSpPr/>
            <p:nvPr/>
          </p:nvSpPr>
          <p:spPr bwMode="auto">
            <a:xfrm rot="12220961">
              <a:off x="8298682" y="1487938"/>
              <a:ext cx="104655" cy="94626"/>
            </a:xfrm>
            <a:custGeom>
              <a:avLst/>
              <a:gdLst>
                <a:gd name="connsiteX0" fmla="*/ 21859 w 104655"/>
                <a:gd name="connsiteY0" fmla="*/ 47360 h 47360"/>
                <a:gd name="connsiteX1" fmla="*/ 0 w 104655"/>
                <a:gd name="connsiteY1" fmla="*/ 18216 h 47360"/>
                <a:gd name="connsiteX2" fmla="*/ 3643 w 104655"/>
                <a:gd name="connsiteY2" fmla="*/ 0 h 47360"/>
                <a:gd name="connsiteX3" fmla="*/ 76504 w 104655"/>
                <a:gd name="connsiteY3" fmla="*/ 3643 h 47360"/>
                <a:gd name="connsiteX4" fmla="*/ 98362 w 104655"/>
                <a:gd name="connsiteY4" fmla="*/ 29145 h 47360"/>
                <a:gd name="connsiteX5" fmla="*/ 87433 w 104655"/>
                <a:gd name="connsiteY5" fmla="*/ 32788 h 47360"/>
                <a:gd name="connsiteX6" fmla="*/ 54646 w 104655"/>
                <a:gd name="connsiteY6" fmla="*/ 36431 h 47360"/>
                <a:gd name="connsiteX7" fmla="*/ 21859 w 104655"/>
                <a:gd name="connsiteY7" fmla="*/ 47360 h 4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55" h="47360">
                  <a:moveTo>
                    <a:pt x="21859" y="47360"/>
                  </a:moveTo>
                  <a:cubicBezTo>
                    <a:pt x="15146" y="40647"/>
                    <a:pt x="0" y="30933"/>
                    <a:pt x="0" y="18216"/>
                  </a:cubicBezTo>
                  <a:cubicBezTo>
                    <a:pt x="0" y="12024"/>
                    <a:pt x="2429" y="6072"/>
                    <a:pt x="3643" y="0"/>
                  </a:cubicBezTo>
                  <a:cubicBezTo>
                    <a:pt x="46974" y="10832"/>
                    <a:pt x="22809" y="8118"/>
                    <a:pt x="76504" y="3643"/>
                  </a:cubicBezTo>
                  <a:cubicBezTo>
                    <a:pt x="96125" y="6446"/>
                    <a:pt x="114766" y="437"/>
                    <a:pt x="98362" y="29145"/>
                  </a:cubicBezTo>
                  <a:cubicBezTo>
                    <a:pt x="96457" y="32479"/>
                    <a:pt x="91221" y="32157"/>
                    <a:pt x="87433" y="32788"/>
                  </a:cubicBezTo>
                  <a:cubicBezTo>
                    <a:pt x="76586" y="34596"/>
                    <a:pt x="65575" y="35217"/>
                    <a:pt x="54646" y="36431"/>
                  </a:cubicBezTo>
                  <a:lnTo>
                    <a:pt x="21859" y="47360"/>
                  </a:lnTo>
                  <a:close/>
                </a:path>
              </a:pathLst>
            </a:custGeom>
            <a:solidFill>
              <a:schemeClr val="accent1">
                <a:lumMod val="60000"/>
                <a:lumOff val="40000"/>
              </a:schemeClr>
            </a:solidFill>
            <a:ln w="38100" cap="flat" cmpd="sng" algn="ctr">
              <a:solidFill>
                <a:schemeClr val="accent1">
                  <a:lumMod val="60000"/>
                  <a:lumOff val="40000"/>
                </a:schemeClr>
              </a:solidFill>
              <a:prstDash val="solid"/>
              <a:round/>
              <a:headEnd type="none" w="sm" len="sm"/>
              <a:tailEnd type="none"/>
            </a:ln>
            <a:effectLst/>
          </p:spPr>
          <p:txBody>
            <a:bodyPr rtlCol="0" anchor="t" anchorCtr="0"/>
            <a:lstStyle/>
            <a:p>
              <a:pPr algn="ctr"/>
              <a:endParaRPr lang="en-CA" sz="1600" dirty="0" smtClean="0"/>
            </a:p>
          </p:txBody>
        </p:sp>
        <p:sp>
          <p:nvSpPr>
            <p:cNvPr id="5" name="Freeform 4"/>
            <p:cNvSpPr/>
            <p:nvPr/>
          </p:nvSpPr>
          <p:spPr bwMode="auto">
            <a:xfrm>
              <a:off x="8395590" y="1432718"/>
              <a:ext cx="122308" cy="110696"/>
            </a:xfrm>
            <a:custGeom>
              <a:avLst/>
              <a:gdLst>
                <a:gd name="connsiteX0" fmla="*/ 0 w 122308"/>
                <a:gd name="connsiteY0" fmla="*/ 61190 h 110696"/>
                <a:gd name="connsiteX1" fmla="*/ 49506 w 122308"/>
                <a:gd name="connsiteY1" fmla="*/ 20421 h 110696"/>
                <a:gd name="connsiteX2" fmla="*/ 58242 w 122308"/>
                <a:gd name="connsiteY2" fmla="*/ 14597 h 110696"/>
                <a:gd name="connsiteX3" fmla="*/ 75714 w 122308"/>
                <a:gd name="connsiteY3" fmla="*/ 8772 h 110696"/>
                <a:gd name="connsiteX4" fmla="*/ 81539 w 122308"/>
                <a:gd name="connsiteY4" fmla="*/ 2948 h 110696"/>
                <a:gd name="connsiteX5" fmla="*/ 107748 w 122308"/>
                <a:gd name="connsiteY5" fmla="*/ 2948 h 110696"/>
                <a:gd name="connsiteX6" fmla="*/ 113572 w 122308"/>
                <a:gd name="connsiteY6" fmla="*/ 11685 h 110696"/>
                <a:gd name="connsiteX7" fmla="*/ 122308 w 122308"/>
                <a:gd name="connsiteY7" fmla="*/ 40806 h 110696"/>
                <a:gd name="connsiteX8" fmla="*/ 119396 w 122308"/>
                <a:gd name="connsiteY8" fmla="*/ 58278 h 110696"/>
                <a:gd name="connsiteX9" fmla="*/ 107748 w 122308"/>
                <a:gd name="connsiteY9" fmla="*/ 67014 h 110696"/>
                <a:gd name="connsiteX10" fmla="*/ 101923 w 122308"/>
                <a:gd name="connsiteY10" fmla="*/ 72839 h 110696"/>
                <a:gd name="connsiteX11" fmla="*/ 93187 w 122308"/>
                <a:gd name="connsiteY11" fmla="*/ 75751 h 110696"/>
                <a:gd name="connsiteX12" fmla="*/ 81539 w 122308"/>
                <a:gd name="connsiteY12" fmla="*/ 81575 h 110696"/>
                <a:gd name="connsiteX13" fmla="*/ 72802 w 122308"/>
                <a:gd name="connsiteY13" fmla="*/ 84487 h 110696"/>
                <a:gd name="connsiteX14" fmla="*/ 52418 w 122308"/>
                <a:gd name="connsiteY14" fmla="*/ 93223 h 110696"/>
                <a:gd name="connsiteX15" fmla="*/ 46593 w 122308"/>
                <a:gd name="connsiteY15" fmla="*/ 99048 h 110696"/>
                <a:gd name="connsiteX16" fmla="*/ 26209 w 122308"/>
                <a:gd name="connsiteY16" fmla="*/ 110696 h 110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2308" h="110696">
                  <a:moveTo>
                    <a:pt x="0" y="61190"/>
                  </a:moveTo>
                  <a:cubicBezTo>
                    <a:pt x="16502" y="47600"/>
                    <a:pt x="32813" y="33775"/>
                    <a:pt x="49506" y="20421"/>
                  </a:cubicBezTo>
                  <a:cubicBezTo>
                    <a:pt x="52239" y="18235"/>
                    <a:pt x="55044" y="16019"/>
                    <a:pt x="58242" y="14597"/>
                  </a:cubicBezTo>
                  <a:cubicBezTo>
                    <a:pt x="63852" y="12103"/>
                    <a:pt x="75714" y="8772"/>
                    <a:pt x="75714" y="8772"/>
                  </a:cubicBezTo>
                  <a:cubicBezTo>
                    <a:pt x="77656" y="6831"/>
                    <a:pt x="79185" y="4361"/>
                    <a:pt x="81539" y="2948"/>
                  </a:cubicBezTo>
                  <a:cubicBezTo>
                    <a:pt x="90890" y="-2662"/>
                    <a:pt x="96840" y="1130"/>
                    <a:pt x="107748" y="2948"/>
                  </a:cubicBezTo>
                  <a:cubicBezTo>
                    <a:pt x="109689" y="5860"/>
                    <a:pt x="112151" y="8487"/>
                    <a:pt x="113572" y="11685"/>
                  </a:cubicBezTo>
                  <a:cubicBezTo>
                    <a:pt x="117624" y="20802"/>
                    <a:pt x="119888" y="31124"/>
                    <a:pt x="122308" y="40806"/>
                  </a:cubicBezTo>
                  <a:cubicBezTo>
                    <a:pt x="121337" y="46630"/>
                    <a:pt x="122263" y="53117"/>
                    <a:pt x="119396" y="58278"/>
                  </a:cubicBezTo>
                  <a:cubicBezTo>
                    <a:pt x="117039" y="62521"/>
                    <a:pt x="111476" y="63907"/>
                    <a:pt x="107748" y="67014"/>
                  </a:cubicBezTo>
                  <a:cubicBezTo>
                    <a:pt x="105639" y="68772"/>
                    <a:pt x="104278" y="71426"/>
                    <a:pt x="101923" y="72839"/>
                  </a:cubicBezTo>
                  <a:cubicBezTo>
                    <a:pt x="99291" y="74418"/>
                    <a:pt x="96008" y="74542"/>
                    <a:pt x="93187" y="75751"/>
                  </a:cubicBezTo>
                  <a:cubicBezTo>
                    <a:pt x="89197" y="77461"/>
                    <a:pt x="85529" y="79865"/>
                    <a:pt x="81539" y="81575"/>
                  </a:cubicBezTo>
                  <a:cubicBezTo>
                    <a:pt x="78717" y="82784"/>
                    <a:pt x="75624" y="83278"/>
                    <a:pt x="72802" y="84487"/>
                  </a:cubicBezTo>
                  <a:cubicBezTo>
                    <a:pt x="47608" y="95284"/>
                    <a:pt x="72909" y="86393"/>
                    <a:pt x="52418" y="93223"/>
                  </a:cubicBezTo>
                  <a:cubicBezTo>
                    <a:pt x="50476" y="95165"/>
                    <a:pt x="49049" y="97820"/>
                    <a:pt x="46593" y="99048"/>
                  </a:cubicBezTo>
                  <a:cubicBezTo>
                    <a:pt x="24891" y="109899"/>
                    <a:pt x="32634" y="97846"/>
                    <a:pt x="26209" y="110696"/>
                  </a:cubicBezTo>
                </a:path>
              </a:pathLst>
            </a:custGeom>
            <a:noFill/>
            <a:ln w="6350" cap="flat" cmpd="sng" algn="ctr">
              <a:solidFill>
                <a:srgbClr val="FFFFFF"/>
              </a:solidFill>
              <a:prstDash val="solid"/>
              <a:round/>
              <a:headEnd type="none" w="sm" len="sm"/>
              <a:tailEnd type="none"/>
            </a:ln>
            <a:effectLst/>
          </p:spPr>
          <p:txBody>
            <a:bodyPr rtlCol="0" anchor="ctr"/>
            <a:lstStyle/>
            <a:p>
              <a:pPr algn="ctr"/>
              <a:endParaRPr lang="en-CA"/>
            </a:p>
          </p:txBody>
        </p:sp>
        <p:sp>
          <p:nvSpPr>
            <p:cNvPr id="8" name="Freeform 7"/>
            <p:cNvSpPr/>
            <p:nvPr/>
          </p:nvSpPr>
          <p:spPr bwMode="auto">
            <a:xfrm>
              <a:off x="8243971" y="1458963"/>
              <a:ext cx="49695" cy="58242"/>
            </a:xfrm>
            <a:custGeom>
              <a:avLst/>
              <a:gdLst>
                <a:gd name="connsiteX0" fmla="*/ 49695 w 49695"/>
                <a:gd name="connsiteY0" fmla="*/ 43682 h 58242"/>
                <a:gd name="connsiteX1" fmla="*/ 40959 w 49695"/>
                <a:gd name="connsiteY1" fmla="*/ 29121 h 58242"/>
                <a:gd name="connsiteX2" fmla="*/ 38047 w 49695"/>
                <a:gd name="connsiteY2" fmla="*/ 20385 h 58242"/>
                <a:gd name="connsiteX3" fmla="*/ 29311 w 49695"/>
                <a:gd name="connsiteY3" fmla="*/ 14561 h 58242"/>
                <a:gd name="connsiteX4" fmla="*/ 17662 w 49695"/>
                <a:gd name="connsiteY4" fmla="*/ 0 h 58242"/>
                <a:gd name="connsiteX5" fmla="*/ 190 w 49695"/>
                <a:gd name="connsiteY5" fmla="*/ 8736 h 58242"/>
                <a:gd name="connsiteX6" fmla="*/ 8926 w 49695"/>
                <a:gd name="connsiteY6" fmla="*/ 26209 h 58242"/>
                <a:gd name="connsiteX7" fmla="*/ 11838 w 49695"/>
                <a:gd name="connsiteY7" fmla="*/ 34945 h 58242"/>
                <a:gd name="connsiteX8" fmla="*/ 29311 w 49695"/>
                <a:gd name="connsiteY8" fmla="*/ 58242 h 58242"/>
                <a:gd name="connsiteX9" fmla="*/ 49695 w 49695"/>
                <a:gd name="connsiteY9" fmla="*/ 43682 h 58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695" h="58242">
                  <a:moveTo>
                    <a:pt x="49695" y="43682"/>
                  </a:moveTo>
                  <a:cubicBezTo>
                    <a:pt x="46783" y="38828"/>
                    <a:pt x="43490" y="34184"/>
                    <a:pt x="40959" y="29121"/>
                  </a:cubicBezTo>
                  <a:cubicBezTo>
                    <a:pt x="39586" y="26376"/>
                    <a:pt x="39965" y="22782"/>
                    <a:pt x="38047" y="20385"/>
                  </a:cubicBezTo>
                  <a:cubicBezTo>
                    <a:pt x="35861" y="17652"/>
                    <a:pt x="32044" y="16747"/>
                    <a:pt x="29311" y="14561"/>
                  </a:cubicBezTo>
                  <a:cubicBezTo>
                    <a:pt x="23383" y="9818"/>
                    <a:pt x="21987" y="6487"/>
                    <a:pt x="17662" y="0"/>
                  </a:cubicBezTo>
                  <a:cubicBezTo>
                    <a:pt x="13985" y="1226"/>
                    <a:pt x="1927" y="4394"/>
                    <a:pt x="190" y="8736"/>
                  </a:cubicBezTo>
                  <a:cubicBezTo>
                    <a:pt x="-1437" y="12803"/>
                    <a:pt x="7835" y="24028"/>
                    <a:pt x="8926" y="26209"/>
                  </a:cubicBezTo>
                  <a:cubicBezTo>
                    <a:pt x="10299" y="28954"/>
                    <a:pt x="10347" y="32262"/>
                    <a:pt x="11838" y="34945"/>
                  </a:cubicBezTo>
                  <a:cubicBezTo>
                    <a:pt x="20072" y="49766"/>
                    <a:pt x="20473" y="49405"/>
                    <a:pt x="29311" y="58242"/>
                  </a:cubicBezTo>
                  <a:lnTo>
                    <a:pt x="49695" y="43682"/>
                  </a:lnTo>
                  <a:close/>
                </a:path>
              </a:pathLst>
            </a:custGeom>
            <a:noFill/>
            <a:ln w="0" cap="flat" cmpd="sng" algn="ctr">
              <a:solidFill>
                <a:srgbClr val="FFFFFF"/>
              </a:solidFill>
              <a:prstDash val="solid"/>
              <a:round/>
              <a:headEnd type="none" w="sm" len="sm"/>
              <a:tailEnd type="none"/>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CA" sz="1600" dirty="0" smtClean="0"/>
            </a:p>
          </p:txBody>
        </p:sp>
      </p:grpSp>
    </p:spTree>
    <p:extLst>
      <p:ext uri="{BB962C8B-B14F-4D97-AF65-F5344CB8AC3E}">
        <p14:creationId xmlns:p14="http://schemas.microsoft.com/office/powerpoint/2010/main" val="82666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Examination Content</a:t>
            </a:r>
          </a:p>
        </p:txBody>
      </p:sp>
      <p:sp>
        <p:nvSpPr>
          <p:cNvPr id="3" name="Content Placeholder 2"/>
          <p:cNvSpPr>
            <a:spLocks noGrp="1"/>
          </p:cNvSpPr>
          <p:nvPr>
            <p:ph idx="1"/>
          </p:nvPr>
        </p:nvSpPr>
        <p:spPr/>
        <p:txBody>
          <a:bodyPr/>
          <a:lstStyle/>
          <a:p>
            <a:r>
              <a:rPr lang="en-US" altLang="en-US" dirty="0" smtClean="0"/>
              <a:t>Multiple choice questions:</a:t>
            </a:r>
          </a:p>
          <a:p>
            <a:pPr lvl="1"/>
            <a:r>
              <a:rPr lang="en-US" altLang="en-US" dirty="0" smtClean="0"/>
              <a:t>Partial program traces e.g., what’s the program output</a:t>
            </a:r>
          </a:p>
          <a:p>
            <a:pPr lvl="1"/>
            <a:r>
              <a:rPr lang="en-US" altLang="en-US" dirty="0" smtClean="0"/>
              <a:t>Basic program structure e.g., find the errors, which function or operator is needed for a particular mathematical operation</a:t>
            </a:r>
          </a:p>
          <a:p>
            <a:pPr lvl="1"/>
            <a:r>
              <a:rPr lang="en-US" altLang="en-US" dirty="0" smtClean="0"/>
              <a:t>More examples and details coming during the semester</a:t>
            </a:r>
          </a:p>
          <a:p>
            <a:r>
              <a:rPr lang="en-US" altLang="en-US" dirty="0" smtClean="0"/>
              <a:t>Written questions:</a:t>
            </a:r>
          </a:p>
          <a:p>
            <a:pPr lvl="1"/>
            <a:r>
              <a:rPr lang="en-US" altLang="en-US" dirty="0" smtClean="0"/>
              <a:t>Write a small/partial computer program.</a:t>
            </a:r>
          </a:p>
          <a:p>
            <a:pPr lvl="1"/>
            <a:r>
              <a:rPr lang="en-US" altLang="en-US" dirty="0" smtClean="0"/>
              <a:t>Trace the execution of a computer program e.g., what is the ‘output’.</a:t>
            </a:r>
          </a:p>
          <a:p>
            <a:pPr lvl="1"/>
            <a:r>
              <a:rPr lang="en-US" altLang="en-US" dirty="0" smtClean="0"/>
              <a:t>Conceptual (lower weight for this type of question) e.g., definition of a technical term.</a:t>
            </a:r>
          </a:p>
          <a:p>
            <a:pPr lvl="1"/>
            <a:r>
              <a:rPr lang="en-US" altLang="en-US" dirty="0" smtClean="0"/>
              <a:t>Likely there will be a smaller proportion of written questions on the midterm vs. the final.</a:t>
            </a:r>
          </a:p>
          <a:p>
            <a:r>
              <a:rPr lang="en-US" altLang="en-US" dirty="0" smtClean="0"/>
              <a:t>I will be grading the exams.</a:t>
            </a:r>
          </a:p>
          <a:p>
            <a:pPr lvl="1"/>
            <a:r>
              <a:rPr lang="en-US" altLang="en-US" dirty="0" smtClean="0"/>
              <a:t>(I’ll do the best I can to get them done in a timely fashion but remember this is often a high enrollment class).</a:t>
            </a:r>
          </a:p>
        </p:txBody>
      </p:sp>
      <p:sp>
        <p:nvSpPr>
          <p:cNvPr id="4" name="Rectangle 3"/>
          <p:cNvSpPr/>
          <p:nvPr/>
        </p:nvSpPr>
        <p:spPr bwMode="auto">
          <a:xfrm>
            <a:off x="6642529" y="144226"/>
            <a:ext cx="2397211" cy="840260"/>
          </a:xfrm>
          <a:prstGeom prst="rect">
            <a:avLst/>
          </a:prstGeom>
          <a:solidFill>
            <a:schemeClr val="bg2">
              <a:lumMod val="75000"/>
            </a:schemeClr>
          </a:solidFill>
          <a:ln w="0" cap="flat" cmpd="sng" algn="ctr">
            <a:solidFill>
              <a:srgbClr val="FFFFFF"/>
            </a:solidFill>
            <a:prstDash val="solid"/>
            <a:round/>
            <a:headEnd type="none" w="sm" len="sm"/>
            <a:tailEnd type="none"/>
          </a:ln>
          <a:effectLst/>
        </p:spPr>
        <p:txBody>
          <a:bodyPr rtlCol="0" anchor="t" anchorCtr="0"/>
          <a:lstStyle/>
          <a:p>
            <a:r>
              <a:rPr lang="en-CA" sz="1600" dirty="0" smtClean="0">
                <a:solidFill>
                  <a:srgbClr val="FFFFFF"/>
                </a:solidFill>
              </a:rPr>
              <a:t>No exams for the remote learning version of this course</a:t>
            </a:r>
          </a:p>
        </p:txBody>
      </p:sp>
      <p:cxnSp>
        <p:nvCxnSpPr>
          <p:cNvPr id="5" name="Straight Connector 4"/>
          <p:cNvCxnSpPr/>
          <p:nvPr/>
        </p:nvCxnSpPr>
        <p:spPr bwMode="auto">
          <a:xfrm flipV="1">
            <a:off x="334962" y="1143473"/>
            <a:ext cx="8301038" cy="3457102"/>
          </a:xfrm>
          <a:prstGeom prst="line">
            <a:avLst/>
          </a:prstGeom>
          <a:noFill/>
          <a:ln w="38100" cap="flat" cmpd="sng" algn="ctr">
            <a:solidFill>
              <a:srgbClr val="FF0000"/>
            </a:solidFill>
            <a:prstDash val="solid"/>
            <a:round/>
            <a:headEnd type="none" w="sm" len="sm"/>
            <a:tailEnd type="none"/>
          </a:ln>
          <a:effectLst/>
        </p:spPr>
      </p:cxnSp>
      <p:cxnSp>
        <p:nvCxnSpPr>
          <p:cNvPr id="6" name="Straight Connector 5"/>
          <p:cNvCxnSpPr/>
          <p:nvPr/>
        </p:nvCxnSpPr>
        <p:spPr bwMode="auto">
          <a:xfrm>
            <a:off x="457200" y="1143473"/>
            <a:ext cx="7829550" cy="3457102"/>
          </a:xfrm>
          <a:prstGeom prst="line">
            <a:avLst/>
          </a:prstGeom>
          <a:noFill/>
          <a:ln w="38100" cap="flat" cmpd="sng" algn="ctr">
            <a:solidFill>
              <a:srgbClr val="FF0000"/>
            </a:solidFill>
            <a:prstDash val="solid"/>
            <a:round/>
            <a:headEnd type="none" w="sm" len="sm"/>
            <a:tailEnd type="none"/>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n-US" dirty="0" smtClean="0"/>
              <a:t>Examination Content (2)</a:t>
            </a:r>
          </a:p>
        </p:txBody>
      </p:sp>
      <p:sp>
        <p:nvSpPr>
          <p:cNvPr id="23555" name="Content Placeholder 2"/>
          <p:cNvSpPr>
            <a:spLocks noGrp="1"/>
          </p:cNvSpPr>
          <p:nvPr>
            <p:ph idx="1"/>
          </p:nvPr>
        </p:nvSpPr>
        <p:spPr/>
        <p:txBody>
          <a:bodyPr/>
          <a:lstStyle/>
          <a:p>
            <a:r>
              <a:rPr lang="en-US" altLang="en-US" dirty="0" smtClean="0"/>
              <a:t>More sample ‘exam type’ questions will be provided during the semester. </a:t>
            </a:r>
          </a:p>
          <a:p>
            <a:pPr lvl="1"/>
            <a:r>
              <a:rPr lang="en-US" altLang="en-US" dirty="0" smtClean="0"/>
              <a:t>Sometimes ‘on the fly’ in lecture so  </a:t>
            </a:r>
            <a:r>
              <a:rPr lang="en-US" altLang="en-US" b="1" dirty="0" smtClean="0"/>
              <a:t>pay attention </a:t>
            </a:r>
            <a:r>
              <a:rPr lang="en-US" altLang="en-US" dirty="0" smtClean="0"/>
              <a:t>to these and </a:t>
            </a:r>
            <a:r>
              <a:rPr lang="en-US" altLang="en-US" b="1" dirty="0" smtClean="0"/>
              <a:t>take notes</a:t>
            </a:r>
            <a:r>
              <a:rPr lang="en-US" altLang="en-US" dirty="0" smtClean="0"/>
              <a:t>.</a:t>
            </a:r>
          </a:p>
          <a:p>
            <a:endParaRPr lang="en-US" altLang="en-US" dirty="0" smtClean="0"/>
          </a:p>
          <a:p>
            <a:pPr lvl="1"/>
            <a:endParaRPr lang="en-US" altLang="en-US" dirty="0" smtClean="0"/>
          </a:p>
          <a:p>
            <a:endParaRPr lang="en-US" altLang="en-US" dirty="0" smtClean="0"/>
          </a:p>
        </p:txBody>
      </p:sp>
      <p:sp>
        <p:nvSpPr>
          <p:cNvPr id="4" name="Rectangle 3"/>
          <p:cNvSpPr/>
          <p:nvPr/>
        </p:nvSpPr>
        <p:spPr bwMode="auto">
          <a:xfrm>
            <a:off x="6642529" y="144226"/>
            <a:ext cx="2397211" cy="840260"/>
          </a:xfrm>
          <a:prstGeom prst="rect">
            <a:avLst/>
          </a:prstGeom>
          <a:solidFill>
            <a:schemeClr val="bg2">
              <a:lumMod val="75000"/>
            </a:schemeClr>
          </a:solidFill>
          <a:ln w="0" cap="flat" cmpd="sng" algn="ctr">
            <a:solidFill>
              <a:srgbClr val="FFFFFF"/>
            </a:solidFill>
            <a:prstDash val="solid"/>
            <a:round/>
            <a:headEnd type="none" w="sm" len="sm"/>
            <a:tailEnd type="none"/>
          </a:ln>
          <a:effectLst/>
        </p:spPr>
        <p:txBody>
          <a:bodyPr rtlCol="0" anchor="t" anchorCtr="0"/>
          <a:lstStyle/>
          <a:p>
            <a:r>
              <a:rPr lang="en-CA" sz="1600" dirty="0" smtClean="0">
                <a:solidFill>
                  <a:srgbClr val="FFFFFF"/>
                </a:solidFill>
              </a:rPr>
              <a:t>No exams for the remote learning version of this course</a:t>
            </a:r>
          </a:p>
        </p:txBody>
      </p:sp>
      <p:cxnSp>
        <p:nvCxnSpPr>
          <p:cNvPr id="5" name="Straight Connector 4"/>
          <p:cNvCxnSpPr/>
          <p:nvPr/>
        </p:nvCxnSpPr>
        <p:spPr bwMode="auto">
          <a:xfrm flipV="1">
            <a:off x="334962" y="1143473"/>
            <a:ext cx="8301038" cy="3457102"/>
          </a:xfrm>
          <a:prstGeom prst="line">
            <a:avLst/>
          </a:prstGeom>
          <a:noFill/>
          <a:ln w="38100" cap="flat" cmpd="sng" algn="ctr">
            <a:solidFill>
              <a:srgbClr val="FF0000"/>
            </a:solidFill>
            <a:prstDash val="solid"/>
            <a:round/>
            <a:headEnd type="none" w="sm" len="sm"/>
            <a:tailEnd type="none"/>
          </a:ln>
          <a:effectLst/>
        </p:spPr>
      </p:cxnSp>
      <p:cxnSp>
        <p:nvCxnSpPr>
          <p:cNvPr id="6" name="Straight Connector 5"/>
          <p:cNvCxnSpPr/>
          <p:nvPr/>
        </p:nvCxnSpPr>
        <p:spPr bwMode="auto">
          <a:xfrm>
            <a:off x="457200" y="1143473"/>
            <a:ext cx="7829550" cy="3457102"/>
          </a:xfrm>
          <a:prstGeom prst="line">
            <a:avLst/>
          </a:prstGeom>
          <a:noFill/>
          <a:ln w="38100" cap="flat" cmpd="sng" algn="ctr">
            <a:solidFill>
              <a:srgbClr val="FF0000"/>
            </a:solidFill>
            <a:prstDash val="solid"/>
            <a:round/>
            <a:headEnd type="none" w="sm" len="sm"/>
            <a:tailEnd type="none"/>
          </a:ln>
          <a:effectLst/>
        </p:spPr>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44035"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a:p>
            <a:r>
              <a:rPr lang="en-US" altLang="en-US" dirty="0" smtClean="0">
                <a:ea typeface="ＭＳ Ｐゴシック" pitchFamily="34" charset="-128"/>
              </a:rPr>
              <a:t>Sound effects (due to budgetary constraints) were produced by James Tam </a:t>
            </a:r>
          </a:p>
        </p:txBody>
      </p:sp>
      <p:sp>
        <p:nvSpPr>
          <p:cNvPr id="44036"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900" dirty="0" smtClean="0">
                <a:solidFill>
                  <a:srgbClr val="898989"/>
                </a:solidFill>
                <a:latin typeface="Arial" charset="0"/>
              </a:rPr>
              <a:t>slide </a:t>
            </a:r>
            <a:fld id="{EE00C841-22E5-43E9-8D3D-9E5687F501B7}" type="slidenum">
              <a:rPr lang="en-US" altLang="en-US" sz="900" smtClean="0">
                <a:solidFill>
                  <a:srgbClr val="898989"/>
                </a:solidFill>
                <a:latin typeface="Arial" charset="0"/>
              </a:rPr>
              <a:pPr eaLnBrk="1" hangingPunct="1">
                <a:spcBef>
                  <a:spcPct val="0"/>
                </a:spcBef>
                <a:buFontTx/>
                <a:buNone/>
              </a:pPr>
              <a:t>32</a:t>
            </a:fld>
            <a:endParaRPr lang="en-US" altLang="en-US" sz="900" dirty="0" smtClean="0">
              <a:solidFill>
                <a:srgbClr val="898989"/>
              </a:solidFill>
              <a:latin typeface="Arial" charset="0"/>
            </a:endParaRPr>
          </a:p>
        </p:txBody>
      </p:sp>
    </p:spTree>
    <p:extLst>
      <p:ext uri="{BB962C8B-B14F-4D97-AF65-F5344CB8AC3E}">
        <p14:creationId xmlns:p14="http://schemas.microsoft.com/office/powerpoint/2010/main" val="3014196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Tutorials</a:t>
            </a:r>
            <a:endParaRPr lang="en-CA" dirty="0"/>
          </a:p>
        </p:txBody>
      </p:sp>
      <p:sp>
        <p:nvSpPr>
          <p:cNvPr id="3" name="Content Placeholder 2"/>
          <p:cNvSpPr>
            <a:spLocks noGrp="1"/>
          </p:cNvSpPr>
          <p:nvPr>
            <p:ph idx="1"/>
          </p:nvPr>
        </p:nvSpPr>
        <p:spPr/>
        <p:txBody>
          <a:bodyPr/>
          <a:lstStyle/>
          <a:p>
            <a:r>
              <a:rPr lang="en-US" dirty="0" smtClean="0"/>
              <a:t>As the name implies teaching will occur during this time.</a:t>
            </a:r>
          </a:p>
          <a:p>
            <a:pPr lvl="1"/>
            <a:r>
              <a:rPr lang="en-US" dirty="0" smtClean="0"/>
              <a:t>It may overlap with lecture but unique material will also be taught in tutorial.</a:t>
            </a:r>
          </a:p>
          <a:p>
            <a:r>
              <a:rPr lang="en-US" dirty="0" smtClean="0"/>
              <a:t>Similar to lecture you can view the content in the form of pre-created videos. </a:t>
            </a:r>
          </a:p>
          <a:p>
            <a:pPr lvl="1"/>
            <a:r>
              <a:rPr lang="en-US" dirty="0" smtClean="0"/>
              <a:t>This can be found in D2l</a:t>
            </a:r>
            <a:r>
              <a:rPr lang="en-US" dirty="0"/>
              <a:t>: </a:t>
            </a:r>
            <a:r>
              <a:rPr lang="en-US" dirty="0">
                <a:latin typeface="Consolas" panose="020B0609020204030204" pitchFamily="49" charset="0"/>
              </a:rPr>
              <a:t>Content-&gt; Teaching tutorial </a:t>
            </a:r>
            <a:r>
              <a:rPr lang="en-US" dirty="0" smtClean="0">
                <a:latin typeface="Consolas" panose="020B0609020204030204" pitchFamily="49" charset="0"/>
              </a:rPr>
              <a:t>links</a:t>
            </a:r>
          </a:p>
          <a:p>
            <a:pPr lvl="1"/>
            <a:r>
              <a:rPr lang="en-US" dirty="0" smtClean="0"/>
              <a:t>Contact </a:t>
            </a:r>
            <a:r>
              <a:rPr lang="en-US" dirty="0"/>
              <a:t>information </a:t>
            </a:r>
            <a:r>
              <a:rPr lang="en-US" dirty="0" smtClean="0"/>
              <a:t>for the tutorial instructors:</a:t>
            </a:r>
            <a:endParaRPr lang="en-US" dirty="0"/>
          </a:p>
          <a:p>
            <a:pPr lvl="2"/>
            <a:r>
              <a:rPr lang="en-CA" dirty="0">
                <a:hlinkClick r:id="rId2"/>
              </a:rPr>
              <a:t>https://pages.cpsc.ucalgary.ca/~tamj/2021/233W/#</a:t>
            </a:r>
            <a:r>
              <a:rPr lang="en-CA" dirty="0" smtClean="0">
                <a:hlinkClick r:id="rId2"/>
              </a:rPr>
              <a:t>Tutorial_information</a:t>
            </a:r>
            <a:endParaRPr lang="en-US" dirty="0" smtClean="0">
              <a:latin typeface="Consolas" panose="020B0609020204030204" pitchFamily="49" charset="0"/>
            </a:endParaRPr>
          </a:p>
          <a:p>
            <a:endParaRPr lang="en-CA" dirty="0"/>
          </a:p>
        </p:txBody>
      </p:sp>
    </p:spTree>
    <p:extLst>
      <p:ext uri="{BB962C8B-B14F-4D97-AF65-F5344CB8AC3E}">
        <p14:creationId xmlns:p14="http://schemas.microsoft.com/office/powerpoint/2010/main" val="16333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Tutorials</a:t>
            </a:r>
            <a:endParaRPr lang="en-CA" dirty="0"/>
          </a:p>
        </p:txBody>
      </p:sp>
      <p:sp>
        <p:nvSpPr>
          <p:cNvPr id="3" name="Content Placeholder 2"/>
          <p:cNvSpPr>
            <a:spLocks noGrp="1"/>
          </p:cNvSpPr>
          <p:nvPr>
            <p:ph idx="1"/>
          </p:nvPr>
        </p:nvSpPr>
        <p:spPr/>
        <p:txBody>
          <a:bodyPr/>
          <a:lstStyle/>
          <a:p>
            <a:r>
              <a:rPr lang="en-US" sz="2200" dirty="0" smtClean="0"/>
              <a:t>Also known as </a:t>
            </a:r>
            <a:r>
              <a:rPr lang="en-US" sz="2200" dirty="0"/>
              <a:t>Continuous tutorials (or CT for </a:t>
            </a:r>
            <a:r>
              <a:rPr lang="en-US" sz="2200" dirty="0" smtClean="0"/>
              <a:t>short)/</a:t>
            </a:r>
          </a:p>
          <a:p>
            <a:r>
              <a:rPr lang="en-US" altLang="en-US" sz="2200" dirty="0" smtClean="0"/>
              <a:t>A </a:t>
            </a:r>
            <a:r>
              <a:rPr lang="en-US" altLang="en-US" sz="2200" dirty="0"/>
              <a:t>sort of “Help desk” specific to this course staffed by Teaching </a:t>
            </a:r>
            <a:r>
              <a:rPr lang="en-US" altLang="en-US" sz="2200" dirty="0" smtClean="0"/>
              <a:t>Assistants.</a:t>
            </a:r>
            <a:endParaRPr lang="en-US" altLang="en-US" sz="2200" dirty="0"/>
          </a:p>
          <a:p>
            <a:r>
              <a:rPr lang="en-US" altLang="en-US" sz="2200" dirty="0" smtClean="0"/>
              <a:t>Location </a:t>
            </a:r>
            <a:r>
              <a:rPr lang="en-US" altLang="en-US" sz="2200" dirty="0"/>
              <a:t>and access to the CT (first floor Math Sciences) </a:t>
            </a:r>
            <a:r>
              <a:rPr lang="en-US" altLang="en-US" sz="2200" dirty="0">
                <a:hlinkClick r:id="rId2"/>
              </a:rPr>
              <a:t>https://pages.cpsc.ucalgary.ca/~</a:t>
            </a:r>
            <a:r>
              <a:rPr lang="en-US" altLang="en-US" sz="2200" dirty="0" smtClean="0">
                <a:hlinkClick r:id="rId2"/>
              </a:rPr>
              <a:t>tamj/2021/233W/CT_map.png</a:t>
            </a:r>
            <a:endParaRPr lang="en-US" altLang="en-US" sz="2200" dirty="0"/>
          </a:p>
          <a:p>
            <a:pPr marL="285750" indent="-276225"/>
            <a:r>
              <a:rPr lang="en-US" altLang="en-US" sz="2200" dirty="0" smtClean="0"/>
              <a:t>For the distance learning lectures look in D2L </a:t>
            </a:r>
            <a:r>
              <a:rPr lang="en-US" altLang="en-US" sz="2200" dirty="0"/>
              <a:t>under: </a:t>
            </a:r>
            <a:r>
              <a:rPr lang="en-US" altLang="en-US" sz="2200" dirty="0">
                <a:latin typeface="Consolas" panose="020B0609020204030204" pitchFamily="49" charset="0"/>
              </a:rPr>
              <a:t>Content-&gt; Help tutorial (CT) </a:t>
            </a:r>
            <a:r>
              <a:rPr lang="en-US" altLang="en-US" sz="2200" dirty="0" smtClean="0">
                <a:latin typeface="Consolas" panose="020B0609020204030204" pitchFamily="49" charset="0"/>
              </a:rPr>
              <a:t>links</a:t>
            </a:r>
            <a:r>
              <a:rPr lang="en-US" altLang="en-US" sz="2200" dirty="0" smtClean="0"/>
              <a:t> and then under the specific week.</a:t>
            </a:r>
          </a:p>
          <a:p>
            <a:pPr marL="508000" lvl="1" indent="-276225"/>
            <a:r>
              <a:rPr lang="en-US" altLang="en-US" dirty="0" smtClean="0"/>
              <a:t>In order to make the most efficient use of finite resources (Teaching Assistant work hours):</a:t>
            </a:r>
          </a:p>
          <a:p>
            <a:pPr marL="625475" lvl="2" indent="-276225"/>
            <a:r>
              <a:rPr lang="en-US" altLang="en-US" dirty="0" smtClean="0"/>
              <a:t>more hours will be scheduled when there is higher anticipated demand,</a:t>
            </a:r>
          </a:p>
          <a:p>
            <a:pPr marL="625475" lvl="2" indent="-276225"/>
            <a:r>
              <a:rPr lang="en-US" altLang="en-US" dirty="0"/>
              <a:t>s</a:t>
            </a:r>
            <a:r>
              <a:rPr lang="en-US" altLang="en-US" dirty="0" smtClean="0"/>
              <a:t>ome weeks may have little or no CT times scheduled,</a:t>
            </a:r>
          </a:p>
          <a:p>
            <a:pPr marL="625475" lvl="2" indent="-276225"/>
            <a:r>
              <a:rPr lang="en-US" altLang="en-US" dirty="0"/>
              <a:t>w</a:t>
            </a:r>
            <a:r>
              <a:rPr lang="en-US" altLang="en-US" dirty="0" smtClean="0"/>
              <a:t>henever possible try to ask your questions in CT rather than via email (it’s more time efficient for the TA and you should get a faster response).</a:t>
            </a:r>
          </a:p>
          <a:p>
            <a:pPr marL="238125" indent="-276225"/>
            <a:r>
              <a:rPr lang="en-US" altLang="en-US" sz="2200" dirty="0" smtClean="0"/>
              <a:t>Similar to my office time there is a virtual waiting room for the CT.</a:t>
            </a:r>
          </a:p>
          <a:p>
            <a:pPr marL="508000" lvl="1" indent="-276225"/>
            <a:endParaRPr lang="en-US" altLang="en-US" sz="1800" dirty="0"/>
          </a:p>
          <a:p>
            <a:endParaRPr lang="en-US" dirty="0" smtClean="0"/>
          </a:p>
          <a:p>
            <a:endParaRPr lang="en-US" b="1" dirty="0"/>
          </a:p>
          <a:p>
            <a:endParaRPr lang="en-CA" dirty="0"/>
          </a:p>
        </p:txBody>
      </p:sp>
      <p:sp>
        <p:nvSpPr>
          <p:cNvPr id="4" name="TextBox 3"/>
          <p:cNvSpPr txBox="1"/>
          <p:nvPr/>
        </p:nvSpPr>
        <p:spPr>
          <a:xfrm>
            <a:off x="6285297" y="303213"/>
            <a:ext cx="3051208" cy="804862"/>
          </a:xfrm>
          <a:prstGeom prst="rect">
            <a:avLst/>
          </a:prstGeom>
          <a:noFill/>
          <a:ln w="0">
            <a:noFill/>
          </a:ln>
        </p:spPr>
        <p:txBody>
          <a:bodyPr wrap="square" lIns="0" rtlCol="0">
            <a:noAutofit/>
          </a:bodyPr>
          <a:lstStyle/>
          <a:p>
            <a:r>
              <a:rPr lang="en-US" sz="1800" dirty="0" smtClean="0"/>
              <a:t>Passcode for all Zoom meetings = hope</a:t>
            </a:r>
            <a:endParaRPr lang="en-CA" sz="1800" dirty="0" smtClean="0"/>
          </a:p>
        </p:txBody>
      </p:sp>
    </p:spTree>
    <p:extLst>
      <p:ext uri="{BB962C8B-B14F-4D97-AF65-F5344CB8AC3E}">
        <p14:creationId xmlns:p14="http://schemas.microsoft.com/office/powerpoint/2010/main" val="339667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smtClean="0"/>
              <a:t>Course Resources</a:t>
            </a:r>
          </a:p>
        </p:txBody>
      </p:sp>
      <p:sp>
        <p:nvSpPr>
          <p:cNvPr id="352259" name="Rectangle 3"/>
          <p:cNvSpPr>
            <a:spLocks noGrp="1" noChangeArrowheads="1"/>
          </p:cNvSpPr>
          <p:nvPr>
            <p:ph type="body" idx="1"/>
          </p:nvPr>
        </p:nvSpPr>
        <p:spPr/>
        <p:txBody>
          <a:bodyPr/>
          <a:lstStyle/>
          <a:p>
            <a:pPr marL="182563" indent="-182563"/>
            <a:r>
              <a:rPr lang="en-US" altLang="en-US" dirty="0" smtClean="0"/>
              <a:t>Required resources:</a:t>
            </a:r>
          </a:p>
          <a:p>
            <a:pPr marL="577850" lvl="1" indent="-342900"/>
            <a:r>
              <a:rPr lang="en-US" altLang="en-US" dirty="0" smtClean="0"/>
              <a:t>Course website (link can be found in D2L): </a:t>
            </a:r>
            <a:r>
              <a:rPr lang="en-US" altLang="en-US" dirty="0">
                <a:hlinkClick r:id="rId3"/>
              </a:rPr>
              <a:t>http://pages.cpsc.ucalgary.ca/~</a:t>
            </a:r>
            <a:r>
              <a:rPr lang="en-US" altLang="en-US" dirty="0" smtClean="0">
                <a:hlinkClick r:id="rId3"/>
              </a:rPr>
              <a:t>tamj/2021/233W/index.html</a:t>
            </a:r>
            <a:r>
              <a:rPr lang="en-US" altLang="en-US" dirty="0" smtClean="0"/>
              <a:t>                   </a:t>
            </a:r>
          </a:p>
          <a:p>
            <a:pPr marL="577850" lvl="1" indent="-342900"/>
            <a:r>
              <a:rPr lang="en-US" altLang="en-US" dirty="0" smtClean="0"/>
              <a:t>Get the notes off the course webpage before lecture)</a:t>
            </a:r>
          </a:p>
          <a:p>
            <a:pPr marL="182563" indent="-182563"/>
            <a:r>
              <a:rPr lang="en-US" altLang="en-US" dirty="0" smtClean="0"/>
              <a:t>Recommended but not required:</a:t>
            </a:r>
          </a:p>
          <a:p>
            <a:pPr marL="417513" lvl="1" indent="-182563"/>
            <a:r>
              <a:rPr lang="en-US" altLang="en-US" dirty="0" smtClean="0"/>
              <a:t>"</a:t>
            </a:r>
            <a:r>
              <a:rPr lang="en-US" altLang="en-US" i="1" dirty="0" smtClean="0"/>
              <a:t>Absolute Java</a:t>
            </a:r>
            <a:r>
              <a:rPr lang="en-US" altLang="en-US" dirty="0" smtClean="0"/>
              <a:t>" Walter Savitch, </a:t>
            </a:r>
            <a:r>
              <a:rPr lang="en-US" altLang="en-US" i="1" dirty="0" smtClean="0"/>
              <a:t>(Pearson)</a:t>
            </a:r>
            <a:endParaRPr lang="en-US" altLang="en-US" dirty="0" smtClean="0"/>
          </a:p>
          <a:p>
            <a:pPr marL="417513" lvl="1" indent="-182563"/>
            <a:r>
              <a:rPr lang="en-US" altLang="en-US" dirty="0" smtClean="0"/>
              <a:t>Alternately you can pick out one of the ‘free’ online texts from the university library:</a:t>
            </a:r>
          </a:p>
          <a:p>
            <a:pPr marL="417513" lvl="1" indent="-182563"/>
            <a:r>
              <a:rPr lang="en-US" altLang="en-US" dirty="0" smtClean="0">
                <a:hlinkClick r:id="rId4"/>
              </a:rPr>
              <a:t>http://proquest.safaribooksonline.com.ezproxy.lib.ucalgary.ca/</a:t>
            </a:r>
            <a:endParaRPr lang="en-US" altLang="en-US" dirty="0" smtClean="0"/>
          </a:p>
          <a:p>
            <a:pPr marL="417513" lvl="1" indent="-182563"/>
            <a:endParaRPr lang="en-US" altLang="en-US" dirty="0" smtClean="0"/>
          </a:p>
        </p:txBody>
      </p:sp>
    </p:spTree>
    <p:extLst>
      <p:ext uri="{BB962C8B-B14F-4D97-AF65-F5344CB8AC3E}">
        <p14:creationId xmlns:p14="http://schemas.microsoft.com/office/powerpoint/2010/main" val="3062858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225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22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22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22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22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smtClean="0"/>
              <a:t>How To Use The Course Resources</a:t>
            </a:r>
          </a:p>
        </p:txBody>
      </p:sp>
      <p:sp>
        <p:nvSpPr>
          <p:cNvPr id="6147" name="Rectangle 3"/>
          <p:cNvSpPr>
            <a:spLocks noGrp="1" noChangeArrowheads="1"/>
          </p:cNvSpPr>
          <p:nvPr>
            <p:ph type="body" sz="half" idx="1"/>
          </p:nvPr>
        </p:nvSpPr>
        <p:spPr>
          <a:xfrm>
            <a:off x="457200" y="1108075"/>
            <a:ext cx="8169275" cy="5368925"/>
          </a:xfrm>
        </p:spPr>
        <p:txBody>
          <a:bodyPr/>
          <a:lstStyle/>
          <a:p>
            <a:pPr>
              <a:spcBef>
                <a:spcPct val="50000"/>
              </a:spcBef>
            </a:pPr>
            <a:r>
              <a:rPr lang="en-CA" altLang="en-US" dirty="0" smtClean="0"/>
              <a:t>They are provided to support and supplement this class.</a:t>
            </a:r>
          </a:p>
          <a:p>
            <a:pPr lvl="1">
              <a:spcBef>
                <a:spcPts val="600"/>
              </a:spcBef>
            </a:pPr>
            <a:r>
              <a:rPr lang="en-CA" altLang="en-US" dirty="0" smtClean="0"/>
              <a:t>The notes outline the topics to be covered </a:t>
            </a:r>
          </a:p>
          <a:p>
            <a:pPr lvl="1">
              <a:spcBef>
                <a:spcPts val="600"/>
              </a:spcBef>
            </a:pPr>
            <a:r>
              <a:rPr lang="en-CA" altLang="en-US" i="1" u="sng" dirty="0" smtClean="0"/>
              <a:t>At a minimum </a:t>
            </a:r>
            <a:r>
              <a:rPr lang="en-CA" altLang="en-US" dirty="0" smtClean="0"/>
              <a:t>look through the notes to see the important topics.</a:t>
            </a:r>
          </a:p>
          <a:p>
            <a:pPr lvl="1">
              <a:spcBef>
                <a:spcPts val="600"/>
              </a:spcBef>
            </a:pPr>
            <a:r>
              <a:rPr lang="en-CA" altLang="en-US" dirty="0" smtClean="0"/>
              <a:t>However the notes are just an outline and just looking at them without coming to class isn’t sufficient to do well</a:t>
            </a:r>
          </a:p>
          <a:p>
            <a:pPr lvl="1">
              <a:spcBef>
                <a:spcPts val="600"/>
              </a:spcBef>
            </a:pPr>
            <a:r>
              <a:rPr lang="en-CA" altLang="en-US" dirty="0" smtClean="0"/>
              <a:t>You will get the details (e.g., explanations) during lecture time</a:t>
            </a:r>
          </a:p>
          <a:p>
            <a:pPr lvl="2">
              <a:spcBef>
                <a:spcPts val="600"/>
              </a:spcBef>
            </a:pPr>
            <a:r>
              <a:rPr lang="en-CA" altLang="en-US" dirty="0" smtClean="0"/>
              <a:t>Take notes!</a:t>
            </a:r>
          </a:p>
          <a:p>
            <a:pPr lvl="2">
              <a:spcBef>
                <a:spcPts val="600"/>
              </a:spcBef>
            </a:pPr>
            <a:r>
              <a:rPr lang="en-CA" altLang="en-US" dirty="0" smtClean="0"/>
              <a:t>Remote learning version: Taking notes applies when you are viewing the recorded lectures.</a:t>
            </a:r>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31800" y="165100"/>
            <a:ext cx="8166100" cy="850900"/>
          </a:xfrm>
        </p:spPr>
        <p:txBody>
          <a:bodyPr/>
          <a:lstStyle/>
          <a:p>
            <a:r>
              <a:rPr lang="en-US" altLang="en-US" dirty="0" smtClean="0"/>
              <a:t>Your Engagement Level ---&gt; Your Learning</a:t>
            </a:r>
          </a:p>
        </p:txBody>
      </p:sp>
      <p:sp>
        <p:nvSpPr>
          <p:cNvPr id="7171" name="TextBox 3"/>
          <p:cNvSpPr txBox="1">
            <a:spLocks noChangeArrowheads="1"/>
          </p:cNvSpPr>
          <p:nvPr/>
        </p:nvSpPr>
        <p:spPr bwMode="auto">
          <a:xfrm>
            <a:off x="5146675" y="279400"/>
            <a:ext cx="2349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2000" dirty="0">
                <a:latin typeface="Arial" charset="0"/>
              </a:rPr>
              <a:t>+</a:t>
            </a:r>
          </a:p>
        </p:txBody>
      </p:sp>
      <p:grpSp>
        <p:nvGrpSpPr>
          <p:cNvPr id="17" name="Group 16"/>
          <p:cNvGrpSpPr>
            <a:grpSpLocks/>
          </p:cNvGrpSpPr>
          <p:nvPr/>
        </p:nvGrpSpPr>
        <p:grpSpPr bwMode="auto">
          <a:xfrm>
            <a:off x="6026150" y="1173163"/>
            <a:ext cx="3003550" cy="1700212"/>
            <a:chOff x="6025507" y="1172803"/>
            <a:chExt cx="3004944" cy="1700370"/>
          </a:xfrm>
        </p:grpSpPr>
        <p:pic>
          <p:nvPicPr>
            <p:cNvPr id="7195" name="Picture 2" descr="C:\Users\tamj\AppData\Local\Microsoft\Windows\Temporary Internet Files\Content.IE5\NXE19V4B\MC9003340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8351" y="1172803"/>
              <a:ext cx="992100" cy="11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96" name="Group 14"/>
            <p:cNvGrpSpPr>
              <a:grpSpLocks/>
            </p:cNvGrpSpPr>
            <p:nvPr/>
          </p:nvGrpSpPr>
          <p:grpSpPr bwMode="auto">
            <a:xfrm>
              <a:off x="6025507" y="1733144"/>
              <a:ext cx="1854931" cy="1140029"/>
              <a:chOff x="5881435" y="1733144"/>
              <a:chExt cx="1854931" cy="1140029"/>
            </a:xfrm>
          </p:grpSpPr>
          <p:pic>
            <p:nvPicPr>
              <p:cNvPr id="7197" name="Picture 8" descr="C:\Users\tamj\AppData\Local\Microsoft\Windows\Temporary Internet Files\Content.IE5\Z6TBLP53\MC9002935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435" y="1891894"/>
                <a:ext cx="722158" cy="98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8" name="TextBox 9"/>
              <p:cNvSpPr txBox="1">
                <a:spLocks noChangeArrowheads="1"/>
              </p:cNvSpPr>
              <p:nvPr/>
            </p:nvSpPr>
            <p:spPr bwMode="auto">
              <a:xfrm>
                <a:off x="6722752" y="1733144"/>
                <a:ext cx="101361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600" dirty="0">
                    <a:latin typeface="Arial" charset="0"/>
                  </a:rPr>
                  <a:t>Learning</a:t>
                </a:r>
              </a:p>
            </p:txBody>
          </p:sp>
          <p:sp>
            <p:nvSpPr>
              <p:cNvPr id="7199" name="Rectangle 10"/>
              <p:cNvSpPr>
                <a:spLocks noChangeArrowheads="1"/>
              </p:cNvSpPr>
              <p:nvPr/>
            </p:nvSpPr>
            <p:spPr bwMode="auto">
              <a:xfrm>
                <a:off x="6760852" y="205064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grpSp>
        <p:nvGrpSpPr>
          <p:cNvPr id="18" name="Group 17"/>
          <p:cNvGrpSpPr>
            <a:grpSpLocks/>
          </p:cNvGrpSpPr>
          <p:nvPr/>
        </p:nvGrpSpPr>
        <p:grpSpPr bwMode="auto">
          <a:xfrm>
            <a:off x="3865563" y="2800350"/>
            <a:ext cx="1257300" cy="820738"/>
            <a:chOff x="3974707" y="2773940"/>
            <a:chExt cx="1256908" cy="820496"/>
          </a:xfrm>
        </p:grpSpPr>
        <p:pic>
          <p:nvPicPr>
            <p:cNvPr id="7192" name="Picture 4" descr="C:\Users\tamj\AppData\Local\Microsoft\Windows\Temporary Internet Files\Content.IE5\LZWJTDG0\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707" y="2773940"/>
              <a:ext cx="1000787" cy="8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3" name="Rectangle 13"/>
            <p:cNvSpPr>
              <a:spLocks noChangeArrowheads="1"/>
            </p:cNvSpPr>
            <p:nvPr/>
          </p:nvSpPr>
          <p:spPr bwMode="auto">
            <a:xfrm>
              <a:off x="5013452" y="2773940"/>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4" name="Rectangle 11"/>
            <p:cNvSpPr>
              <a:spLocks noChangeArrowheads="1"/>
            </p:cNvSpPr>
            <p:nvPr/>
          </p:nvSpPr>
          <p:spPr bwMode="auto">
            <a:xfrm>
              <a:off x="5045349" y="3427181"/>
              <a:ext cx="154368" cy="8577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39" name="Group 38"/>
          <p:cNvGrpSpPr>
            <a:grpSpLocks/>
          </p:cNvGrpSpPr>
          <p:nvPr/>
        </p:nvGrpSpPr>
        <p:grpSpPr bwMode="auto">
          <a:xfrm>
            <a:off x="250825" y="3686175"/>
            <a:ext cx="1560513" cy="1460500"/>
            <a:chOff x="250229" y="3686581"/>
            <a:chExt cx="1560801" cy="1460685"/>
          </a:xfrm>
        </p:grpSpPr>
        <p:pic>
          <p:nvPicPr>
            <p:cNvPr id="7189" name="Picture 5" descr="C:\Users\tamj\AppData\Local\Microsoft\Windows\Temporary Internet Files\Content.IE5\LKQU817W\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50229" y="3686581"/>
              <a:ext cx="1278675" cy="14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90" name="Rectangle 26"/>
            <p:cNvSpPr>
              <a:spLocks noChangeArrowheads="1"/>
            </p:cNvSpPr>
            <p:nvPr/>
          </p:nvSpPr>
          <p:spPr bwMode="auto">
            <a:xfrm>
              <a:off x="1592867" y="437283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91" name="Rectangle 27"/>
            <p:cNvSpPr>
              <a:spLocks noChangeArrowheads="1"/>
            </p:cNvSpPr>
            <p:nvPr/>
          </p:nvSpPr>
          <p:spPr bwMode="auto">
            <a:xfrm>
              <a:off x="1624764" y="4747687"/>
              <a:ext cx="148558" cy="343105"/>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41" name="Group 40"/>
          <p:cNvGrpSpPr>
            <a:grpSpLocks/>
          </p:cNvGrpSpPr>
          <p:nvPr/>
        </p:nvGrpSpPr>
        <p:grpSpPr bwMode="auto">
          <a:xfrm>
            <a:off x="168275" y="5692775"/>
            <a:ext cx="1911350" cy="1146175"/>
            <a:chOff x="168095" y="5692453"/>
            <a:chExt cx="1911267" cy="1146425"/>
          </a:xfrm>
        </p:grpSpPr>
        <p:sp>
          <p:nvSpPr>
            <p:cNvPr id="7186" name="Documents"/>
            <p:cNvSpPr>
              <a:spLocks noEditPoints="1" noChangeArrowheads="1"/>
            </p:cNvSpPr>
            <p:nvPr/>
          </p:nvSpPr>
          <p:spPr bwMode="auto">
            <a:xfrm>
              <a:off x="168095" y="5692453"/>
              <a:ext cx="1525661" cy="1146425"/>
            </a:xfrm>
            <a:custGeom>
              <a:avLst/>
              <a:gdLst>
                <a:gd name="T0" fmla="*/ 0 w 21600"/>
                <a:gd name="T1" fmla="*/ 2147483647 h 21600"/>
                <a:gd name="T2" fmla="*/ 2147483647 w 21600"/>
                <a:gd name="T3" fmla="*/ 0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2147483647 w 21600"/>
                <a:gd name="T17" fmla="*/ 0 h 21600"/>
                <a:gd name="T18" fmla="*/ 2147483647 w 21600"/>
                <a:gd name="T19" fmla="*/ 0 h 21600"/>
                <a:gd name="T20" fmla="*/ 0 w 21600"/>
                <a:gd name="T21" fmla="*/ 2147483647 h 21600"/>
                <a:gd name="T22" fmla="*/ 2147483647 w 21600"/>
                <a:gd name="T23" fmla="*/ 2147483647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Computer programs</a:t>
              </a:r>
            </a:p>
            <a:p>
              <a:pPr eaLnBrk="1" hangingPunct="1">
                <a:spcBef>
                  <a:spcPct val="0"/>
                </a:spcBef>
                <a:buFontTx/>
                <a:buNone/>
              </a:pPr>
              <a:endParaRPr lang="en-US" altLang="en-US" sz="1400" dirty="0">
                <a:latin typeface="Arial" charset="0"/>
              </a:endParaRPr>
            </a:p>
          </p:txBody>
        </p:sp>
        <p:sp>
          <p:nvSpPr>
            <p:cNvPr id="7187" name="Rectangle 45"/>
            <p:cNvSpPr>
              <a:spLocks noChangeArrowheads="1"/>
            </p:cNvSpPr>
            <p:nvPr/>
          </p:nvSpPr>
          <p:spPr bwMode="auto">
            <a:xfrm>
              <a:off x="1861199" y="6059403"/>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8" name="Rectangle 46"/>
            <p:cNvSpPr>
              <a:spLocks noChangeArrowheads="1"/>
            </p:cNvSpPr>
            <p:nvPr/>
          </p:nvSpPr>
          <p:spPr bwMode="auto">
            <a:xfrm>
              <a:off x="1893159" y="6186037"/>
              <a:ext cx="148558" cy="605017"/>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40" name="Group 39"/>
          <p:cNvGrpSpPr>
            <a:grpSpLocks/>
          </p:cNvGrpSpPr>
          <p:nvPr/>
        </p:nvGrpSpPr>
        <p:grpSpPr bwMode="auto">
          <a:xfrm>
            <a:off x="2519363" y="5840413"/>
            <a:ext cx="2563812" cy="928687"/>
            <a:chOff x="2520116" y="5839787"/>
            <a:chExt cx="2563813" cy="929387"/>
          </a:xfrm>
        </p:grpSpPr>
        <p:grpSp>
          <p:nvGrpSpPr>
            <p:cNvPr id="7178" name="Group 20"/>
            <p:cNvGrpSpPr>
              <a:grpSpLocks/>
            </p:cNvGrpSpPr>
            <p:nvPr/>
          </p:nvGrpSpPr>
          <p:grpSpPr bwMode="auto">
            <a:xfrm>
              <a:off x="2520116" y="5839787"/>
              <a:ext cx="2183513" cy="929387"/>
              <a:chOff x="0" y="5928613"/>
              <a:chExt cx="2183513" cy="929387"/>
            </a:xfrm>
          </p:grpSpPr>
          <p:pic>
            <p:nvPicPr>
              <p:cNvPr id="7181" name="Picture 9" descr="C:\Program Files (x86)\Microsoft Office\MEDIA\CAGCAT10\j0195384.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5928613"/>
                <a:ext cx="910382" cy="9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Document"/>
              <p:cNvSpPr>
                <a:spLocks noEditPoints="1" noChangeArrowheads="1"/>
              </p:cNvSpPr>
              <p:nvPr/>
            </p:nvSpPr>
            <p:spPr bwMode="auto">
              <a:xfrm>
                <a:off x="1017042" y="5934126"/>
                <a:ext cx="1166471" cy="904875"/>
              </a:xfrm>
              <a:custGeom>
                <a:avLst/>
                <a:gdLst>
                  <a:gd name="T0" fmla="*/ 2147483647 w 21600"/>
                  <a:gd name="T1" fmla="*/ 2147483647 h 21600"/>
                  <a:gd name="T2" fmla="*/ 722891510 w 21600"/>
                  <a:gd name="T3" fmla="*/ 2147483647 h 21600"/>
                  <a:gd name="T4" fmla="*/ 2147483647 w 21600"/>
                  <a:gd name="T5" fmla="*/ 249453175 h 21600"/>
                  <a:gd name="T6" fmla="*/ 2147483647 w 21600"/>
                  <a:gd name="T7" fmla="*/ 2147483647 h 21600"/>
                  <a:gd name="T8" fmla="*/ 2147483647 w 21600"/>
                  <a:gd name="T9" fmla="*/ 2147483647 h 21600"/>
                  <a:gd name="T10" fmla="*/ 0 w 21600"/>
                  <a:gd name="T11" fmla="*/ 0 h 21600"/>
                  <a:gd name="T12" fmla="*/ 2147483647 w 21600"/>
                  <a:gd name="T13" fmla="*/ 0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Computer program</a:t>
                </a:r>
              </a:p>
            </p:txBody>
          </p:sp>
        </p:grpSp>
        <p:sp>
          <p:nvSpPr>
            <p:cNvPr id="7179" name="Rectangle 49"/>
            <p:cNvSpPr>
              <a:spLocks noChangeArrowheads="1"/>
            </p:cNvSpPr>
            <p:nvPr/>
          </p:nvSpPr>
          <p:spPr bwMode="auto">
            <a:xfrm>
              <a:off x="4865766" y="6019467"/>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7180" name="Rectangle 50"/>
            <p:cNvSpPr>
              <a:spLocks noChangeArrowheads="1"/>
            </p:cNvSpPr>
            <p:nvPr/>
          </p:nvSpPr>
          <p:spPr bwMode="auto">
            <a:xfrm>
              <a:off x="4897663" y="6244194"/>
              <a:ext cx="148558" cy="493232"/>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grpSp>
      <p:grpSp>
        <p:nvGrpSpPr>
          <p:cNvPr id="32" name="Group 31"/>
          <p:cNvGrpSpPr/>
          <p:nvPr/>
        </p:nvGrpSpPr>
        <p:grpSpPr>
          <a:xfrm>
            <a:off x="2480549" y="3873735"/>
            <a:ext cx="1504076" cy="1324196"/>
            <a:chOff x="2480549" y="3873735"/>
            <a:chExt cx="1504076" cy="1324196"/>
          </a:xfrm>
        </p:grpSpPr>
        <p:grpSp>
          <p:nvGrpSpPr>
            <p:cNvPr id="33" name="Group 32"/>
            <p:cNvGrpSpPr/>
            <p:nvPr/>
          </p:nvGrpSpPr>
          <p:grpSpPr>
            <a:xfrm>
              <a:off x="2480549" y="3873735"/>
              <a:ext cx="1504076" cy="1205140"/>
              <a:chOff x="2480549" y="3974299"/>
              <a:chExt cx="1504076" cy="1205140"/>
            </a:xfrm>
          </p:grpSpPr>
          <p:sp>
            <p:nvSpPr>
              <p:cNvPr id="35" name="Rectangle 47"/>
              <p:cNvSpPr>
                <a:spLocks noChangeArrowheads="1"/>
              </p:cNvSpPr>
              <p:nvPr/>
            </p:nvSpPr>
            <p:spPr bwMode="auto">
              <a:xfrm>
                <a:off x="3766537" y="4422121"/>
                <a:ext cx="218088" cy="749212"/>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sp>
            <p:nvSpPr>
              <p:cNvPr id="36" name="Rectangle 48"/>
              <p:cNvSpPr>
                <a:spLocks noChangeArrowheads="1"/>
              </p:cNvSpPr>
              <p:nvPr/>
            </p:nvSpPr>
            <p:spPr bwMode="auto">
              <a:xfrm>
                <a:off x="3798423" y="4943456"/>
                <a:ext cx="148507" cy="196149"/>
              </a:xfrm>
              <a:prstGeom prst="rect">
                <a:avLst/>
              </a:prstGeom>
              <a:solidFill>
                <a:srgbClr val="FF0000"/>
              </a:solidFill>
              <a:ln w="38100" algn="ctr">
                <a:solidFill>
                  <a:srgbClr val="FF0000"/>
                </a:solidFill>
                <a:round/>
                <a:headEnd type="none" w="sm" len="sm"/>
                <a:tailEnd/>
              </a:ln>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US" altLang="en-US" sz="1600" dirty="0">
                  <a:latin typeface="Arial" charset="0"/>
                </a:endParaRPr>
              </a:p>
            </p:txBody>
          </p:sp>
          <p:pic>
            <p:nvPicPr>
              <p:cNvPr id="37" name="Picture 36"/>
              <p:cNvPicPr>
                <a:picLocks noChangeAspect="1"/>
              </p:cNvPicPr>
              <p:nvPr/>
            </p:nvPicPr>
            <p:blipFill rotWithShape="1">
              <a:blip r:embed="rId8" cstate="print">
                <a:extLst>
                  <a:ext uri="{28A0092B-C50C-407E-A947-70E740481C1C}">
                    <a14:useLocalDpi xmlns:a14="http://schemas.microsoft.com/office/drawing/2010/main" val="0"/>
                  </a:ext>
                </a:extLst>
              </a:blip>
              <a:srcRect l="7288" r="19144" b="21556"/>
              <a:stretch/>
            </p:blipFill>
            <p:spPr>
              <a:xfrm>
                <a:off x="2480549" y="3974299"/>
                <a:ext cx="1279061" cy="1205140"/>
              </a:xfrm>
              <a:prstGeom prst="rect">
                <a:avLst/>
              </a:prstGeom>
            </p:spPr>
          </p:pic>
        </p:grpSp>
        <p:sp>
          <p:nvSpPr>
            <p:cNvPr id="34" name="TextBox 33"/>
            <p:cNvSpPr txBox="1"/>
            <p:nvPr/>
          </p:nvSpPr>
          <p:spPr>
            <a:xfrm>
              <a:off x="2480549" y="4982487"/>
              <a:ext cx="914400" cy="215444"/>
            </a:xfrm>
            <a:prstGeom prst="rect">
              <a:avLst/>
            </a:prstGeom>
            <a:noFill/>
          </p:spPr>
          <p:txBody>
            <a:bodyPr wrap="square" rtlCol="0">
              <a:spAutoFit/>
            </a:bodyPr>
            <a:lstStyle/>
            <a:p>
              <a:r>
                <a:rPr lang="en-US" sz="800" dirty="0" smtClean="0"/>
                <a:t>colourbox.com</a:t>
              </a:r>
              <a:endParaRPr lang="en-US" sz="800" dirty="0"/>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randombar(horizontal)">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randombar(horizontal)">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p:txBody>
          <a:bodyPr/>
          <a:lstStyle/>
          <a:p>
            <a:r>
              <a:rPr lang="en-US" altLang="en-US" sz="3200" dirty="0" smtClean="0">
                <a:latin typeface="Calibri" pitchFamily="34" charset="0"/>
              </a:rPr>
              <a:t>How To Use The Course Resources (2)</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l="2803" t="7884" r="43024" b="33548"/>
          <a:stretch>
            <a:fillRect/>
          </a:stretch>
        </p:blipFill>
        <p:spPr bwMode="auto">
          <a:xfrm>
            <a:off x="1254125" y="939800"/>
            <a:ext cx="6523038" cy="564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6467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lumMod val="75000"/>
          </a:schemeClr>
        </a:solidFill>
        <a:ln w="0" cap="flat" cmpd="sng" algn="ctr">
          <a:solidFill>
            <a:srgbClr val="FFFFFF"/>
          </a:solidFill>
          <a:prstDash val="solid"/>
          <a:round/>
          <a:headEnd type="none" w="sm" len="sm"/>
          <a:tailEnd type="none"/>
        </a:ln>
        <a:effectLst/>
      </a:spPr>
      <a:bodyPr rtlCol="0" anchor="t" anchorCtr="0"/>
      <a:lstStyle>
        <a:defPPr>
          <a:defRPr sz="1600" dirty="0" smtClean="0">
            <a:solidFill>
              <a:srgbClr val="FFFFFF"/>
            </a:solidFill>
          </a:defRPr>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36554</TotalTime>
  <Pages>8</Pages>
  <Words>2715</Words>
  <Application>Microsoft Office PowerPoint</Application>
  <PresentationFormat>On-screen Show (4:3)</PresentationFormat>
  <Paragraphs>281</Paragraphs>
  <Slides>32</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Ｐゴシック</vt:lpstr>
      <vt:lpstr>Arial</vt:lpstr>
      <vt:lpstr>Calibri</vt:lpstr>
      <vt:lpstr>Consolas</vt:lpstr>
      <vt:lpstr>Times New Roman</vt:lpstr>
      <vt:lpstr>evaluation_intro</vt:lpstr>
      <vt:lpstr>Introduction To CPSC 233</vt:lpstr>
      <vt:lpstr>Then And Now…</vt:lpstr>
      <vt:lpstr>Contact Information (James Tam)</vt:lpstr>
      <vt:lpstr>Teaching Tutorials</vt:lpstr>
      <vt:lpstr>Help Tutorials</vt:lpstr>
      <vt:lpstr>Course Resources</vt:lpstr>
      <vt:lpstr>How To Use The Course Resources</vt:lpstr>
      <vt:lpstr>Your Engagement Level ---&gt; Your Learning</vt:lpstr>
      <vt:lpstr>How To Use The Course Resources (2)</vt:lpstr>
      <vt:lpstr>How To Use The Course Resources (2)</vt:lpstr>
      <vt:lpstr>How To Use The Course Resources (3)</vt:lpstr>
      <vt:lpstr>Tam’s “House Rules”</vt:lpstr>
      <vt:lpstr>Tam’s “House Rules”</vt:lpstr>
      <vt:lpstr>233 Students: Assumed Knowledge</vt:lpstr>
      <vt:lpstr>How To Succeed In This Course: A Summary</vt:lpstr>
      <vt:lpstr>Evaluation This Term: Assignments</vt:lpstr>
      <vt:lpstr>Full Assignments</vt:lpstr>
      <vt:lpstr>No Group Is Allowed For Assignments</vt:lpstr>
      <vt:lpstr>Grading</vt:lpstr>
      <vt:lpstr>Assignments: Late Submissions</vt:lpstr>
      <vt:lpstr>Assignments: Late Submissions (2)</vt:lpstr>
      <vt:lpstr>Assignments: Minimizing Your Risk</vt:lpstr>
      <vt:lpstr>Backing Up And Submitting Your Work</vt:lpstr>
      <vt:lpstr>Examinations</vt:lpstr>
      <vt:lpstr>Examinations (2)</vt:lpstr>
      <vt:lpstr>Estimating Your Term Grade (2)</vt:lpstr>
      <vt:lpstr>Estimating Your Overall Term Grade Point</vt:lpstr>
      <vt:lpstr>Why Grade Points?</vt:lpstr>
      <vt:lpstr>Contrast The Cut-Offs</vt:lpstr>
      <vt:lpstr>Examination Content</vt:lpstr>
      <vt:lpstr>Examination Content (2)</vt:lpstr>
      <vt:lpstr>Copyright Notification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started in CPSC 233</dc:title>
  <dc:creator>James Tam</dc:creator>
  <cp:lastModifiedBy>James Tam</cp:lastModifiedBy>
  <cp:revision>3120</cp:revision>
  <cp:lastPrinted>1998-08-16T21:06:56Z</cp:lastPrinted>
  <dcterms:created xsi:type="dcterms:W3CDTF">1995-08-18T10:27:02Z</dcterms:created>
  <dcterms:modified xsi:type="dcterms:W3CDTF">2021-01-12T21:20:48Z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