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415" r:id="rId3"/>
    <p:sldId id="416" r:id="rId4"/>
    <p:sldId id="417" r:id="rId5"/>
    <p:sldId id="418" r:id="rId6"/>
    <p:sldId id="419" r:id="rId7"/>
    <p:sldId id="420" r:id="rId8"/>
    <p:sldId id="421" r:id="rId9"/>
    <p:sldId id="422" r:id="rId10"/>
    <p:sldId id="423" r:id="rId11"/>
    <p:sldId id="424" r:id="rId12"/>
    <p:sldId id="425" r:id="rId13"/>
    <p:sldId id="426" r:id="rId14"/>
    <p:sldId id="427" r:id="rId15"/>
    <p:sldId id="428" r:id="rId16"/>
    <p:sldId id="429" r:id="rId17"/>
    <p:sldId id="430" r:id="rId18"/>
    <p:sldId id="431" r:id="rId19"/>
    <p:sldId id="432" r:id="rId20"/>
    <p:sldId id="433" r:id="rId21"/>
    <p:sldId id="434" r:id="rId22"/>
    <p:sldId id="435" r:id="rId23"/>
    <p:sldId id="436" r:id="rId24"/>
    <p:sldId id="437" r:id="rId25"/>
    <p:sldId id="357" r:id="rId26"/>
    <p:sldId id="438" r:id="rId27"/>
    <p:sldId id="405" r:id="rId28"/>
  </p:sldIdLst>
  <p:sldSz cx="9144000" cy="6858000" type="screen4x3"/>
  <p:notesSz cx="6858000" cy="9144000"/>
  <p:defaultTextStyle>
    <a:defPPr>
      <a:defRPr lang="en-US"/>
    </a:defPPr>
    <a:lvl1pPr algn="l" rtl="0" fontAlgn="base">
      <a:spcBef>
        <a:spcPct val="50000"/>
      </a:spcBef>
      <a:spcAft>
        <a:spcPct val="0"/>
      </a:spcAft>
      <a:defRPr b="1" kern="1200">
        <a:solidFill>
          <a:schemeClr val="tx1"/>
        </a:solidFill>
        <a:latin typeface="Calibri" pitchFamily="34" charset="0"/>
        <a:ea typeface="+mn-ea"/>
        <a:cs typeface="Arial" charset="0"/>
      </a:defRPr>
    </a:lvl1pPr>
    <a:lvl2pPr marL="457200" algn="l" rtl="0" fontAlgn="base">
      <a:spcBef>
        <a:spcPct val="50000"/>
      </a:spcBef>
      <a:spcAft>
        <a:spcPct val="0"/>
      </a:spcAft>
      <a:defRPr b="1" kern="1200">
        <a:solidFill>
          <a:schemeClr val="tx1"/>
        </a:solidFill>
        <a:latin typeface="Calibri" pitchFamily="34" charset="0"/>
        <a:ea typeface="+mn-ea"/>
        <a:cs typeface="Arial" charset="0"/>
      </a:defRPr>
    </a:lvl2pPr>
    <a:lvl3pPr marL="914400" algn="l" rtl="0" fontAlgn="base">
      <a:spcBef>
        <a:spcPct val="50000"/>
      </a:spcBef>
      <a:spcAft>
        <a:spcPct val="0"/>
      </a:spcAft>
      <a:defRPr b="1" kern="1200">
        <a:solidFill>
          <a:schemeClr val="tx1"/>
        </a:solidFill>
        <a:latin typeface="Calibri" pitchFamily="34" charset="0"/>
        <a:ea typeface="+mn-ea"/>
        <a:cs typeface="Arial" charset="0"/>
      </a:defRPr>
    </a:lvl3pPr>
    <a:lvl4pPr marL="1371600" algn="l" rtl="0" fontAlgn="base">
      <a:spcBef>
        <a:spcPct val="50000"/>
      </a:spcBef>
      <a:spcAft>
        <a:spcPct val="0"/>
      </a:spcAft>
      <a:defRPr b="1" kern="1200">
        <a:solidFill>
          <a:schemeClr val="tx1"/>
        </a:solidFill>
        <a:latin typeface="Calibri" pitchFamily="34" charset="0"/>
        <a:ea typeface="+mn-ea"/>
        <a:cs typeface="Arial" charset="0"/>
      </a:defRPr>
    </a:lvl4pPr>
    <a:lvl5pPr marL="1828800" algn="l" rtl="0" fontAlgn="base">
      <a:spcBef>
        <a:spcPct val="50000"/>
      </a:spcBef>
      <a:spcAft>
        <a:spcPct val="0"/>
      </a:spcAft>
      <a:defRPr b="1" kern="1200">
        <a:solidFill>
          <a:schemeClr val="tx1"/>
        </a:solidFill>
        <a:latin typeface="Calibri" pitchFamily="34" charset="0"/>
        <a:ea typeface="+mn-ea"/>
        <a:cs typeface="Arial" charset="0"/>
      </a:defRPr>
    </a:lvl5pPr>
    <a:lvl6pPr marL="2286000" algn="l" defTabSz="914400" rtl="0" eaLnBrk="1" latinLnBrk="0" hangingPunct="1">
      <a:defRPr b="1" kern="1200">
        <a:solidFill>
          <a:schemeClr val="tx1"/>
        </a:solidFill>
        <a:latin typeface="Calibri" pitchFamily="34" charset="0"/>
        <a:ea typeface="+mn-ea"/>
        <a:cs typeface="Arial" charset="0"/>
      </a:defRPr>
    </a:lvl6pPr>
    <a:lvl7pPr marL="2743200" algn="l" defTabSz="914400" rtl="0" eaLnBrk="1" latinLnBrk="0" hangingPunct="1">
      <a:defRPr b="1" kern="1200">
        <a:solidFill>
          <a:schemeClr val="tx1"/>
        </a:solidFill>
        <a:latin typeface="Calibri" pitchFamily="34" charset="0"/>
        <a:ea typeface="+mn-ea"/>
        <a:cs typeface="Arial" charset="0"/>
      </a:defRPr>
    </a:lvl7pPr>
    <a:lvl8pPr marL="3200400" algn="l" defTabSz="914400" rtl="0" eaLnBrk="1" latinLnBrk="0" hangingPunct="1">
      <a:defRPr b="1" kern="1200">
        <a:solidFill>
          <a:schemeClr val="tx1"/>
        </a:solidFill>
        <a:latin typeface="Calibri" pitchFamily="34" charset="0"/>
        <a:ea typeface="+mn-ea"/>
        <a:cs typeface="Arial" charset="0"/>
      </a:defRPr>
    </a:lvl8pPr>
    <a:lvl9pPr marL="3657600" algn="l" defTabSz="914400" rtl="0" eaLnBrk="1" latinLnBrk="0" hangingPunct="1">
      <a:defRPr b="1"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sman" initials="s" lastIdx="4" clrIdx="0"/>
  <p:cmAuthor id="1" name="James Tam" initials="JT"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808000"/>
    <a:srgbClr val="666633"/>
    <a:srgbClr val="CC3300"/>
    <a:srgbClr val="000000"/>
    <a:srgbClr val="993300"/>
    <a:srgbClr val="B2B2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20" autoAdjust="0"/>
    <p:restoredTop sz="95814" autoAdjust="0"/>
  </p:normalViewPr>
  <p:slideViewPr>
    <p:cSldViewPr>
      <p:cViewPr varScale="1">
        <p:scale>
          <a:sx n="103" d="100"/>
          <a:sy n="103" d="100"/>
        </p:scale>
        <p:origin x="126" y="22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1590"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F6F15187-57C7-4FB9-A0A6-B059D65E8F88}" type="datetimeFigureOut">
              <a:rPr lang="en-US"/>
              <a:pPr>
                <a:defRPr/>
              </a:pPr>
              <a:t>4/1/2021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r>
              <a:rPr lang="en-US" dirty="0" smtClean="0"/>
              <a:t>Graphical user interfaces in Java</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00C49965-F3AF-4159-96B0-0AC56D2A66E3}" type="slidenum">
              <a:rPr lang="en-US"/>
              <a:pPr>
                <a:defRPr/>
              </a:pPr>
              <a:t>‹#›</a:t>
            </a:fld>
            <a:endParaRPr lang="en-US" dirty="0"/>
          </a:p>
        </p:txBody>
      </p:sp>
    </p:spTree>
    <p:extLst>
      <p:ext uri="{BB962C8B-B14F-4D97-AF65-F5344CB8AC3E}">
        <p14:creationId xmlns:p14="http://schemas.microsoft.com/office/powerpoint/2010/main" val="2815789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E567F207-60F6-4CF2-9504-27C1CAFA9C0B}" type="datetimeFigureOut">
              <a:rPr lang="en-US"/>
              <a:pPr>
                <a:defRPr/>
              </a:pPr>
              <a:t>4/1/2021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E46CAA75-9D47-4A80-B837-70D2A657E386}" type="slidenum">
              <a:rPr lang="en-US"/>
              <a:pPr>
                <a:defRPr/>
              </a:pPr>
              <a:t>‹#›</a:t>
            </a:fld>
            <a:endParaRPr lang="en-US" dirty="0"/>
          </a:p>
        </p:txBody>
      </p:sp>
    </p:spTree>
    <p:extLst>
      <p:ext uri="{BB962C8B-B14F-4D97-AF65-F5344CB8AC3E}">
        <p14:creationId xmlns:p14="http://schemas.microsoft.com/office/powerpoint/2010/main" val="1866997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extLst>
      <p:ext uri="{BB962C8B-B14F-4D97-AF65-F5344CB8AC3E}">
        <p14:creationId xmlns:p14="http://schemas.microsoft.com/office/powerpoint/2010/main" val="1498714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92213" y="704850"/>
            <a:ext cx="4629150" cy="3471863"/>
          </a:xfrm>
          <a:ln cap="flat"/>
        </p:spPr>
      </p:sp>
      <p:sp>
        <p:nvSpPr>
          <p:cNvPr id="109571" name="Rectangle 3"/>
          <p:cNvSpPr>
            <a:spLocks noGrp="1" noChangeArrowheads="1"/>
          </p:cNvSpPr>
          <p:nvPr>
            <p:ph type="body" idx="1"/>
          </p:nvPr>
        </p:nvSpPr>
        <p:spPr>
          <a:xfrm>
            <a:off x="935038" y="4418013"/>
            <a:ext cx="5140325" cy="4179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61" tIns="47727" rIns="93861" bIns="47727"/>
          <a:lstStyle/>
          <a:p>
            <a:pPr>
              <a:spcBef>
                <a:spcPct val="0"/>
              </a:spcBef>
            </a:pPr>
            <a:endParaRPr lang="en-CA" altLang="en-US" sz="240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12609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96975" y="695325"/>
            <a:ext cx="4616450" cy="3462338"/>
          </a:xfrm>
          <a:ln/>
        </p:spPr>
      </p:sp>
      <p:sp>
        <p:nvSpPr>
          <p:cNvPr id="111619" name="Rectangle 3"/>
          <p:cNvSpPr>
            <a:spLocks noGrp="1" noChangeArrowheads="1"/>
          </p:cNvSpPr>
          <p:nvPr>
            <p:ph type="body" idx="1"/>
          </p:nvPr>
        </p:nvSpPr>
        <p:spPr>
          <a:xfrm>
            <a:off x="933450" y="4387850"/>
            <a:ext cx="5143500" cy="1177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47887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Another true story</a:t>
            </a:r>
          </a:p>
          <a:p>
            <a:pPr>
              <a:buFontTx/>
              <a:buChar char="•"/>
            </a:pPr>
            <a:r>
              <a:rPr lang="en-US" altLang="en-US" smtClean="0">
                <a:latin typeface="Arial" panose="020B0604020202020204" pitchFamily="34" charset="0"/>
                <a:ea typeface="ＭＳ Ｐゴシック" panose="020B0600070205080204" pitchFamily="34" charset="-128"/>
              </a:rPr>
              <a:t>Using my computer one day and suddenly the machine reboot</a:t>
            </a:r>
          </a:p>
          <a:p>
            <a:pPr>
              <a:buFontTx/>
              <a:buChar char="•"/>
            </a:pPr>
            <a:r>
              <a:rPr lang="en-US" altLang="en-US" smtClean="0">
                <a:latin typeface="Arial" panose="020B0604020202020204" pitchFamily="34" charset="0"/>
                <a:ea typeface="ＭＳ Ｐゴシック" panose="020B0600070205080204" pitchFamily="34" charset="-128"/>
              </a:rPr>
              <a:t>During the BIO startup it said that there was a hardware failure: the keyboard</a:t>
            </a:r>
          </a:p>
          <a:p>
            <a:pPr>
              <a:buFontTx/>
              <a:buChar char="•"/>
            </a:pPr>
            <a:r>
              <a:rPr lang="en-US" altLang="en-US" smtClean="0">
                <a:latin typeface="Arial" panose="020B0604020202020204" pitchFamily="34" charset="0"/>
                <a:ea typeface="ＭＳ Ｐゴシック" panose="020B0600070205080204" pitchFamily="34" charset="-128"/>
              </a:rPr>
              <a:t>Then it told me to hit a key on the keyboard to continue</a:t>
            </a:r>
          </a:p>
          <a:p>
            <a:pPr>
              <a:buFontTx/>
              <a:buChar char="•"/>
            </a:pPr>
            <a:r>
              <a:rPr lang="en-US" altLang="en-US" smtClean="0">
                <a:latin typeface="Arial" panose="020B0604020202020204" pitchFamily="34" charset="0"/>
                <a:ea typeface="ＭＳ Ｐゴシック" panose="020B0600070205080204" pitchFamily="34" charset="-128"/>
              </a:rPr>
              <a:t>Nonsense instruction: hit a key when there is keyboard failure</a:t>
            </a:r>
          </a:p>
          <a:p>
            <a:endParaRPr lang="en-CA" altLang="en-US" smtClean="0">
              <a:latin typeface="Arial" panose="020B0604020202020204" pitchFamily="34" charset="0"/>
              <a:ea typeface="ＭＳ Ｐゴシック" panose="020B0600070205080204" pitchFamily="34"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1400">
                <a:solidFill>
                  <a:schemeClr val="tx1"/>
                </a:solidFill>
                <a:latin typeface="Arial" panose="020B0604020202020204" pitchFamily="34" charset="0"/>
                <a:ea typeface="ＭＳ Ｐゴシック" panose="020B0600070205080204" pitchFamily="34" charset="-128"/>
              </a:defRPr>
            </a:lvl1pPr>
            <a:lvl2pPr marL="742950" indent="-285750" defTabSz="952500">
              <a:defRPr sz="1400">
                <a:solidFill>
                  <a:schemeClr val="tx1"/>
                </a:solidFill>
                <a:latin typeface="Arial" panose="020B0604020202020204" pitchFamily="34" charset="0"/>
                <a:ea typeface="ＭＳ Ｐゴシック" panose="020B0600070205080204" pitchFamily="34" charset="-128"/>
              </a:defRPr>
            </a:lvl2pPr>
            <a:lvl3pPr marL="1143000" indent="-228600" defTabSz="952500">
              <a:defRPr sz="1400">
                <a:solidFill>
                  <a:schemeClr val="tx1"/>
                </a:solidFill>
                <a:latin typeface="Arial" panose="020B0604020202020204" pitchFamily="34" charset="0"/>
                <a:ea typeface="ＭＳ Ｐゴシック" panose="020B0600070205080204" pitchFamily="34" charset="-128"/>
              </a:defRPr>
            </a:lvl3pPr>
            <a:lvl4pPr marL="1600200" indent="-228600" defTabSz="952500">
              <a:defRPr sz="1400">
                <a:solidFill>
                  <a:schemeClr val="tx1"/>
                </a:solidFill>
                <a:latin typeface="Arial" panose="020B0604020202020204" pitchFamily="34" charset="0"/>
                <a:ea typeface="ＭＳ Ｐゴシック" panose="020B0600070205080204" pitchFamily="34" charset="-128"/>
              </a:defRPr>
            </a:lvl4pPr>
            <a:lvl5pPr marL="2057400" indent="-228600" defTabSz="952500">
              <a:defRPr sz="14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fld id="{76C4CE36-20A8-4D2F-BDC7-F123CA34113E}" type="slidenum">
              <a:rPr lang="en-US" altLang="en-US" sz="1000">
                <a:latin typeface="Times New Roman" panose="02020603050405020304" pitchFamily="18" charset="0"/>
              </a:rPr>
              <a:pPr/>
              <a:t>23</a:t>
            </a:fld>
            <a:endParaRPr lang="en-US" altLang="en-US" sz="1000">
              <a:latin typeface="Times New Roman" panose="02020603050405020304" pitchFamily="18" charset="0"/>
            </a:endParaRPr>
          </a:p>
        </p:txBody>
      </p:sp>
    </p:spTree>
    <p:extLst>
      <p:ext uri="{BB962C8B-B14F-4D97-AF65-F5344CB8AC3E}">
        <p14:creationId xmlns:p14="http://schemas.microsoft.com/office/powerpoint/2010/main" val="2539897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1675"/>
            <a:ext cx="4630738" cy="3473450"/>
          </a:xfrm>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8269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0"/>
              </a:spcBef>
            </a:pPr>
            <a:fld id="{0CC9B8CD-2468-4B32-A00C-BB88B5130EA5}" type="slidenum">
              <a:rPr lang="en-US" altLang="en-US" sz="1000">
                <a:latin typeface="Times New Roman" panose="02020603050405020304" pitchFamily="18" charset="0"/>
              </a:rPr>
              <a:pPr>
                <a:lnSpc>
                  <a:spcPct val="100000"/>
                </a:lnSpc>
                <a:spcBef>
                  <a:spcPct val="0"/>
                </a:spcBef>
              </a:pPr>
              <a:t>6</a:t>
            </a:fld>
            <a:endParaRPr lang="en-US" altLang="en-US" sz="1000">
              <a:latin typeface="Times New Roman" panose="02020603050405020304" pitchFamily="18" charset="0"/>
            </a:endParaRPr>
          </a:p>
        </p:txBody>
      </p:sp>
    </p:spTree>
    <p:extLst>
      <p:ext uri="{BB962C8B-B14F-4D97-AF65-F5344CB8AC3E}">
        <p14:creationId xmlns:p14="http://schemas.microsoft.com/office/powerpoint/2010/main" val="103576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89038" y="703263"/>
            <a:ext cx="4630737" cy="3473450"/>
          </a:xfrm>
          <a:ln cap="flat"/>
        </p:spPr>
      </p:sp>
      <p:sp>
        <p:nvSpPr>
          <p:cNvPr id="8806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1" rIns="93463" bIns="46731"/>
          <a:lstStyle/>
          <a:p>
            <a:pPr>
              <a:buFontTx/>
              <a:buChar char="-"/>
            </a:pPr>
            <a:r>
              <a:rPr lang="en-CA" altLang="en-US" smtClean="0">
                <a:latin typeface="Arial" panose="020B0604020202020204" pitchFamily="34" charset="0"/>
                <a:ea typeface="ＭＳ Ｐゴシック" panose="020B0600070205080204" pitchFamily="34" charset="-128"/>
              </a:rPr>
              <a:t>Same command (action) can be used the same way in different situations or on different objects</a:t>
            </a:r>
          </a:p>
          <a:p>
            <a:pPr>
              <a:buFontTx/>
              <a:buChar char="-"/>
            </a:pPr>
            <a:r>
              <a:rPr lang="en-CA" altLang="en-US" smtClean="0">
                <a:latin typeface="Arial" panose="020B0604020202020204" pitchFamily="34" charset="0"/>
                <a:ea typeface="ＭＳ Ｐゴシック" panose="020B0600070205080204" pitchFamily="34" charset="-128"/>
              </a:rPr>
              <a:t>E.g., In the Interplay Productions game Starfleet command I</a:t>
            </a:r>
          </a:p>
          <a:p>
            <a:r>
              <a:rPr lang="en-CA" altLang="en-US" smtClean="0">
                <a:latin typeface="Arial" panose="020B0604020202020204" pitchFamily="34" charset="0"/>
                <a:ea typeface="ＭＳ Ｐゴシック" panose="020B0600070205080204" pitchFamily="34" charset="-128"/>
              </a:rPr>
              <a:t>Pressing &lt;esc&gt; at the beginning will skip the intro videos</a:t>
            </a:r>
          </a:p>
          <a:p>
            <a:r>
              <a:rPr lang="en-CA" altLang="en-US" smtClean="0">
                <a:latin typeface="Arial" panose="020B0604020202020204" pitchFamily="34" charset="0"/>
                <a:ea typeface="ＭＳ Ｐゴシック" panose="020B0600070205080204" pitchFamily="34" charset="-128"/>
              </a:rPr>
              <a:t>Later pressing &lt;esc&gt; boots you right out of the game (and you have to watch the intro videos again!)</a:t>
            </a:r>
          </a:p>
          <a:p>
            <a:endParaRPr lang="en-CA"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40503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89038" y="703263"/>
            <a:ext cx="4630737" cy="3473450"/>
          </a:xfrm>
          <a:ln cap="flat"/>
        </p:spPr>
      </p:sp>
      <p:sp>
        <p:nvSpPr>
          <p:cNvPr id="9011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1" rIns="93463" bIns="46731"/>
          <a:lstStyle/>
          <a:p>
            <a:r>
              <a:rPr lang="en-CA" altLang="en-US" smtClean="0">
                <a:latin typeface="Arial" panose="020B0604020202020204" pitchFamily="34" charset="0"/>
                <a:ea typeface="ＭＳ Ｐゴシック" panose="020B0600070205080204" pitchFamily="34" charset="-128"/>
              </a:rPr>
              <a:t>Consistency</a:t>
            </a:r>
          </a:p>
          <a:p>
            <a:pPr>
              <a:buFontTx/>
              <a:buChar char="-"/>
            </a:pPr>
            <a:r>
              <a:rPr lang="en-CA" altLang="en-US" smtClean="0">
                <a:latin typeface="Arial" panose="020B0604020202020204" pitchFamily="34" charset="0"/>
                <a:ea typeface="ＭＳ Ｐゴシック" panose="020B0600070205080204" pitchFamily="34" charset="-128"/>
              </a:rPr>
              <a:t>Includes the consistency of placement</a:t>
            </a:r>
          </a:p>
          <a:p>
            <a:pPr>
              <a:buFontTx/>
              <a:buChar char="-"/>
            </a:pPr>
            <a:r>
              <a:rPr lang="en-CA" altLang="en-US" smtClean="0">
                <a:latin typeface="Arial" panose="020B0604020202020204" pitchFamily="34" charset="0"/>
                <a:ea typeface="ＭＳ Ｐゴシック" panose="020B0600070205080204" pitchFamily="34" charset="-128"/>
              </a:rPr>
              <a:t>Also includes being consistent in how the program behaves (e.g., one generic command should apply regardless of what object you are executing that command on). E.g. rm vs. rmdir</a:t>
            </a:r>
          </a:p>
          <a:p>
            <a:endParaRPr lang="en-CA"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1519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90625" y="703263"/>
            <a:ext cx="4629150" cy="3471862"/>
          </a:xfrm>
          <a:ln/>
        </p:spPr>
      </p:sp>
      <p:sp>
        <p:nvSpPr>
          <p:cNvPr id="111619" name="Rectangle 3"/>
          <p:cNvSpPr>
            <a:spLocks noGrp="1" noChangeArrowheads="1"/>
          </p:cNvSpPr>
          <p:nvPr>
            <p:ph type="body" idx="1"/>
          </p:nvPr>
        </p:nvSpPr>
        <p:spPr>
          <a:xfrm>
            <a:off x="935038" y="4416425"/>
            <a:ext cx="5140325" cy="41830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pPr>
              <a:defRPr/>
            </a:pPr>
            <a:r>
              <a:rPr lang="en-CA" altLang="en-US" dirty="0" smtClean="0">
                <a:latin typeface="Arial" panose="020B0604020202020204" pitchFamily="34" charset="0"/>
                <a:ea typeface="ＭＳ Ｐゴシック" panose="020B0600070205080204" pitchFamily="34" charset="-128"/>
              </a:rPr>
              <a:t>Story:</a:t>
            </a:r>
          </a:p>
          <a:p>
            <a:pPr marL="171450" indent="-171450">
              <a:buFont typeface="Arial" panose="020B0604020202020204" pitchFamily="34" charset="0"/>
              <a:buChar char="•"/>
              <a:defRPr/>
            </a:pPr>
            <a:r>
              <a:rPr lang="en-CA" altLang="en-US" dirty="0" smtClean="0">
                <a:latin typeface="Arial" panose="020B0604020202020204" pitchFamily="34" charset="0"/>
                <a:ea typeface="ＭＳ Ｐゴシック" panose="020B0600070205080204" pitchFamily="34" charset="-128"/>
              </a:rPr>
              <a:t>I was unknowing in the middle of a large Internet transfer</a:t>
            </a:r>
          </a:p>
          <a:p>
            <a:pPr marL="171450" indent="-171450">
              <a:buFont typeface="Arial" panose="020B0604020202020204" pitchFamily="34" charset="0"/>
              <a:buChar char="•"/>
              <a:defRPr/>
            </a:pPr>
            <a:r>
              <a:rPr lang="en-CA" altLang="en-US" dirty="0" smtClean="0">
                <a:latin typeface="Arial" panose="020B0604020202020204" pitchFamily="34" charset="0"/>
                <a:ea typeface="ＭＳ Ｐゴシック" panose="020B0600070205080204" pitchFamily="34" charset="-128"/>
              </a:rPr>
              <a:t>I hit send but apparently nothing happened (but depressed and bounced back up but nothing else happened)</a:t>
            </a:r>
          </a:p>
          <a:p>
            <a:pPr marL="171450" indent="-171450">
              <a:buFont typeface="Arial" panose="020B0604020202020204" pitchFamily="34" charset="0"/>
              <a:buChar char="•"/>
              <a:defRPr/>
            </a:pPr>
            <a:r>
              <a:rPr lang="en-CA" altLang="en-US" dirty="0" smtClean="0">
                <a:latin typeface="Arial" panose="020B0604020202020204" pitchFamily="34" charset="0"/>
                <a:ea typeface="ＭＳ Ｐゴシック" panose="020B0600070205080204" pitchFamily="34" charset="-128"/>
              </a:rPr>
              <a:t>I pressed send a few times wondering what was going on</a:t>
            </a:r>
          </a:p>
        </p:txBody>
      </p:sp>
    </p:spTree>
    <p:extLst>
      <p:ext uri="{BB962C8B-B14F-4D97-AF65-F5344CB8AC3E}">
        <p14:creationId xmlns:p14="http://schemas.microsoft.com/office/powerpoint/2010/main" val="2888763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9150" cy="3471862"/>
          </a:xfrm>
          <a:ln/>
        </p:spPr>
      </p:sp>
      <p:sp>
        <p:nvSpPr>
          <p:cNvPr id="9625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r>
              <a:rPr lang="en-CA" altLang="en-US" smtClean="0">
                <a:latin typeface="Arial" panose="020B0604020202020204" pitchFamily="34" charset="0"/>
                <a:ea typeface="ＭＳ Ｐゴシック" panose="020B0600070205080204" pitchFamily="34" charset="-128"/>
              </a:rPr>
              <a:t>* Result: screenshot of the many emails I sent my annoyed cousin</a:t>
            </a:r>
          </a:p>
        </p:txBody>
      </p:sp>
    </p:spTree>
    <p:extLst>
      <p:ext uri="{BB962C8B-B14F-4D97-AF65-F5344CB8AC3E}">
        <p14:creationId xmlns:p14="http://schemas.microsoft.com/office/powerpoint/2010/main" val="3841118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90625" y="703263"/>
            <a:ext cx="4629150" cy="3471862"/>
          </a:xfrm>
          <a:ln/>
        </p:spPr>
      </p:sp>
      <p:sp>
        <p:nvSpPr>
          <p:cNvPr id="10035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r>
              <a:rPr lang="en-CA" altLang="en-US" smtClean="0">
                <a:latin typeface="Arial" panose="020B0604020202020204" pitchFamily="34" charset="0"/>
                <a:ea typeface="ＭＳ Ｐゴシック" panose="020B0600070205080204" pitchFamily="34" charset="-128"/>
              </a:rPr>
              <a:t>Universal Undo</a:t>
            </a:r>
          </a:p>
          <a:p>
            <a:pPr>
              <a:buFontTx/>
              <a:buChar char="-"/>
            </a:pPr>
            <a:r>
              <a:rPr lang="en-CA" altLang="en-US" smtClean="0">
                <a:latin typeface="Arial" panose="020B0604020202020204" pitchFamily="34" charset="0"/>
                <a:ea typeface="ＭＳ Ｐゴシック" panose="020B0600070205080204" pitchFamily="34" charset="-128"/>
              </a:rPr>
              <a:t>MS-Office &lt;CTRL&gt;-&lt;Z&gt; undo, &lt;CTRL&gt;-&lt;Y&gt; redo</a:t>
            </a:r>
          </a:p>
          <a:p>
            <a:endParaRPr lang="en-CA" altLang="en-US" smtClean="0">
              <a:latin typeface="Arial" panose="020B0604020202020204" pitchFamily="34" charset="0"/>
              <a:ea typeface="ＭＳ Ｐゴシック" panose="020B0600070205080204" pitchFamily="34" charset="-128"/>
            </a:endParaRPr>
          </a:p>
          <a:p>
            <a:r>
              <a:rPr lang="en-CA" altLang="en-US" smtClean="0">
                <a:latin typeface="Arial" panose="020B0604020202020204" pitchFamily="34" charset="0"/>
                <a:ea typeface="ＭＳ Ｐゴシック" panose="020B0600070205080204" pitchFamily="34" charset="-128"/>
              </a:rPr>
              <a:t>Interrupt</a:t>
            </a:r>
          </a:p>
          <a:p>
            <a:pPr>
              <a:buFontTx/>
              <a:buChar char="-"/>
            </a:pPr>
            <a:r>
              <a:rPr lang="en-CA" altLang="en-US" smtClean="0">
                <a:latin typeface="Arial" panose="020B0604020202020204" pitchFamily="34" charset="0"/>
                <a:ea typeface="ＭＳ Ｐゴシック" panose="020B0600070205080204" pitchFamily="34" charset="-128"/>
              </a:rPr>
              <a:t>If you are in the middle of something that you don't have time for now</a:t>
            </a:r>
          </a:p>
          <a:p>
            <a:pPr>
              <a:buFontTx/>
              <a:buChar char="-"/>
            </a:pPr>
            <a:r>
              <a:rPr lang="en-CA" altLang="en-US" smtClean="0">
                <a:latin typeface="Arial" panose="020B0604020202020204" pitchFamily="34" charset="0"/>
                <a:ea typeface="ＭＳ Ｐゴシック" panose="020B0600070205080204" pitchFamily="34" charset="-128"/>
              </a:rPr>
              <a:t>The system should let you stop that operation</a:t>
            </a:r>
          </a:p>
          <a:p>
            <a:endParaRPr lang="en-CA" altLang="en-US" smtClean="0">
              <a:latin typeface="Arial" panose="020B0604020202020204" pitchFamily="34" charset="0"/>
              <a:ea typeface="ＭＳ Ｐゴシック" panose="020B0600070205080204" pitchFamily="34" charset="-128"/>
            </a:endParaRPr>
          </a:p>
          <a:p>
            <a:endParaRPr lang="en-CA"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99871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90625" y="703263"/>
            <a:ext cx="4629150" cy="3471862"/>
          </a:xfrm>
          <a:ln/>
        </p:spPr>
      </p:sp>
      <p:sp>
        <p:nvSpPr>
          <p:cNvPr id="10240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r>
              <a:rPr lang="en-CA" altLang="en-US" smtClean="0">
                <a:latin typeface="Arial" panose="020B0604020202020204" pitchFamily="34" charset="0"/>
                <a:ea typeface="ＭＳ Ｐゴシック" panose="020B0600070205080204" pitchFamily="34" charset="-128"/>
              </a:rPr>
              <a:t>Restoring defaults</a:t>
            </a:r>
          </a:p>
          <a:p>
            <a:pPr>
              <a:buFontTx/>
              <a:buChar char="-"/>
            </a:pPr>
            <a:r>
              <a:rPr lang="en-CA" altLang="en-US" smtClean="0">
                <a:latin typeface="Arial" panose="020B0604020202020204" pitchFamily="34" charset="0"/>
                <a:ea typeface="ＭＳ Ｐゴシック" panose="020B0600070205080204" pitchFamily="34" charset="-128"/>
              </a:rPr>
              <a:t>If you change the settings of a program and you don't know to change it back</a:t>
            </a:r>
          </a:p>
          <a:p>
            <a:pPr>
              <a:buFontTx/>
              <a:buChar char="-"/>
            </a:pPr>
            <a:r>
              <a:rPr lang="en-CA" altLang="en-US" smtClean="0">
                <a:latin typeface="Arial" panose="020B0604020202020204" pitchFamily="34" charset="0"/>
                <a:ea typeface="ＭＳ Ｐゴシック" panose="020B0600070205080204" pitchFamily="34" charset="-128"/>
              </a:rPr>
              <a:t>Or if changing it back will take too much work </a:t>
            </a:r>
          </a:p>
          <a:p>
            <a:pPr>
              <a:buFontTx/>
              <a:buChar char="-"/>
            </a:pPr>
            <a:r>
              <a:rPr lang="en-CA" altLang="en-US" smtClean="0">
                <a:latin typeface="Arial" panose="020B0604020202020204" pitchFamily="34" charset="0"/>
                <a:ea typeface="ＭＳ Ｐゴシック" panose="020B0600070205080204" pitchFamily="34" charset="-128"/>
              </a:rPr>
              <a:t>E.g. MS-Word: File-&gt;Page set-up and getting back the default settings for margins</a:t>
            </a:r>
          </a:p>
          <a:p>
            <a:endParaRPr lang="en-CA"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36076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96975" y="695325"/>
            <a:ext cx="4616450" cy="3462338"/>
          </a:xfrm>
          <a:ln/>
        </p:spPr>
      </p:sp>
      <p:sp>
        <p:nvSpPr>
          <p:cNvPr id="106499" name="Rectangle 3"/>
          <p:cNvSpPr>
            <a:spLocks noGrp="1" noChangeArrowheads="1"/>
          </p:cNvSpPr>
          <p:nvPr>
            <p:ph type="body" idx="1"/>
          </p:nvPr>
        </p:nvSpPr>
        <p:spPr>
          <a:xfrm>
            <a:off x="933450" y="4387850"/>
            <a:ext cx="5143500" cy="255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805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DF8F8B91-4E2B-4046-8E98-AF2E6ABBB6F7}" type="datetimeFigureOut">
              <a:rPr lang="en-US"/>
              <a:pPr>
                <a:defRPr/>
              </a:pPr>
              <a:t>4/1/2021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0983F3-3DEF-47AA-9F65-43FC793C00B7}" type="slidenum">
              <a:rPr lang="en-US"/>
              <a:pPr>
                <a:defRPr/>
              </a:pPr>
              <a:t>‹#›</a:t>
            </a:fld>
            <a:endParaRPr lang="en-US" dirty="0"/>
          </a:p>
        </p:txBody>
      </p:sp>
    </p:spTree>
    <p:extLst>
      <p:ext uri="{BB962C8B-B14F-4D97-AF65-F5344CB8AC3E}">
        <p14:creationId xmlns:p14="http://schemas.microsoft.com/office/powerpoint/2010/main" val="6067818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C3F2CE0B-2E9F-484B-AD30-2D3C17BA33BB}" type="datetimeFigureOut">
              <a:rPr lang="en-US"/>
              <a:pPr>
                <a:defRPr/>
              </a:pPr>
              <a:t>4/1/2021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E18483-0AF3-4656-83F9-0CAEC3B86A14}" type="slidenum">
              <a:rPr lang="en-US"/>
              <a:pPr>
                <a:defRPr/>
              </a:pPr>
              <a:t>‹#›</a:t>
            </a:fld>
            <a:endParaRPr lang="en-US" dirty="0"/>
          </a:p>
        </p:txBody>
      </p:sp>
    </p:spTree>
    <p:extLst>
      <p:ext uri="{BB962C8B-B14F-4D97-AF65-F5344CB8AC3E}">
        <p14:creationId xmlns:p14="http://schemas.microsoft.com/office/powerpoint/2010/main" val="91716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5D2E81D-D4B2-4EBF-A8D5-3EE132A352E2}" type="datetimeFigureOut">
              <a:rPr lang="en-US"/>
              <a:pPr>
                <a:defRPr/>
              </a:pPr>
              <a:t>4/1/2021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506350-81B3-4A9E-90AD-1B3293E5C7A4}" type="slidenum">
              <a:rPr lang="en-US"/>
              <a:pPr>
                <a:defRPr/>
              </a:pPr>
              <a:t>‹#›</a:t>
            </a:fld>
            <a:endParaRPr lang="en-US" dirty="0"/>
          </a:p>
        </p:txBody>
      </p:sp>
    </p:spTree>
    <p:extLst>
      <p:ext uri="{BB962C8B-B14F-4D97-AF65-F5344CB8AC3E}">
        <p14:creationId xmlns:p14="http://schemas.microsoft.com/office/powerpoint/2010/main" val="192014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spcBef>
                <a:spcPct val="0"/>
              </a:spcBef>
              <a:defRPr/>
            </a:pPr>
            <a:r>
              <a:rPr lang="en-US" sz="1200" b="0" dirty="0" smtClean="0"/>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8534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EDD2508-4A9C-4436-A488-5F7BFDA4B89F}" type="datetimeFigureOut">
              <a:rPr lang="en-US"/>
              <a:pPr>
                <a:defRPr/>
              </a:pPr>
              <a:t>4/1/2021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BF2958-48BB-4042-9FB8-6306AD47AFF3}" type="slidenum">
              <a:rPr lang="en-US"/>
              <a:pPr>
                <a:defRPr/>
              </a:pPr>
              <a:t>‹#›</a:t>
            </a:fld>
            <a:endParaRPr lang="en-US" dirty="0"/>
          </a:p>
        </p:txBody>
      </p:sp>
    </p:spTree>
    <p:extLst>
      <p:ext uri="{BB962C8B-B14F-4D97-AF65-F5344CB8AC3E}">
        <p14:creationId xmlns:p14="http://schemas.microsoft.com/office/powerpoint/2010/main" val="215544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88B62B9-E6CF-4E3C-B1E8-5895EE411005}" type="datetimeFigureOut">
              <a:rPr lang="en-US"/>
              <a:pPr>
                <a:defRPr/>
              </a:pPr>
              <a:t>4/1/2021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9A72B81-479B-43B9-A9B5-5A34F31C8C70}" type="slidenum">
              <a:rPr lang="en-US"/>
              <a:pPr>
                <a:defRPr/>
              </a:pPr>
              <a:t>‹#›</a:t>
            </a:fld>
            <a:endParaRPr lang="en-US" dirty="0"/>
          </a:p>
        </p:txBody>
      </p:sp>
    </p:spTree>
    <p:extLst>
      <p:ext uri="{BB962C8B-B14F-4D97-AF65-F5344CB8AC3E}">
        <p14:creationId xmlns:p14="http://schemas.microsoft.com/office/powerpoint/2010/main" val="268192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774DE26C-0BA0-4D34-8964-F74824C15F90}" type="datetimeFigureOut">
              <a:rPr lang="en-US"/>
              <a:pPr>
                <a:defRPr/>
              </a:pPr>
              <a:t>4/1/2021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29198BF-0EFF-43A3-814E-A43655AF486B}" type="slidenum">
              <a:rPr lang="en-US"/>
              <a:pPr>
                <a:defRPr/>
              </a:pPr>
              <a:t>‹#›</a:t>
            </a:fld>
            <a:endParaRPr lang="en-US" dirty="0"/>
          </a:p>
        </p:txBody>
      </p:sp>
    </p:spTree>
    <p:extLst>
      <p:ext uri="{BB962C8B-B14F-4D97-AF65-F5344CB8AC3E}">
        <p14:creationId xmlns:p14="http://schemas.microsoft.com/office/powerpoint/2010/main" val="268957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9CFC2CA3-25BB-4D0A-A5DD-76D715CD67A5}" type="datetimeFigureOut">
              <a:rPr lang="en-US"/>
              <a:pPr>
                <a:defRPr/>
              </a:pPr>
              <a:t>4/1/2021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4BAAB09-E8E3-4525-8F54-B04F4D1445F9}" type="slidenum">
              <a:rPr lang="en-US"/>
              <a:pPr>
                <a:defRPr/>
              </a:pPr>
              <a:t>‹#›</a:t>
            </a:fld>
            <a:endParaRPr lang="en-US" dirty="0"/>
          </a:p>
        </p:txBody>
      </p:sp>
    </p:spTree>
    <p:extLst>
      <p:ext uri="{BB962C8B-B14F-4D97-AF65-F5344CB8AC3E}">
        <p14:creationId xmlns:p14="http://schemas.microsoft.com/office/powerpoint/2010/main" val="72118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D793CA0-F0D9-43A2-992A-D171F0A54D16}" type="datetimeFigureOut">
              <a:rPr lang="en-US"/>
              <a:pPr>
                <a:defRPr/>
              </a:pPr>
              <a:t>4/1/2021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6EFB485-D889-4B51-9A9A-D0E961F2D33B}" type="slidenum">
              <a:rPr lang="en-US"/>
              <a:pPr>
                <a:defRPr/>
              </a:pPr>
              <a:t>‹#›</a:t>
            </a:fld>
            <a:endParaRPr lang="en-US" dirty="0"/>
          </a:p>
        </p:txBody>
      </p:sp>
    </p:spTree>
    <p:extLst>
      <p:ext uri="{BB962C8B-B14F-4D97-AF65-F5344CB8AC3E}">
        <p14:creationId xmlns:p14="http://schemas.microsoft.com/office/powerpoint/2010/main" val="315277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79717BDD-6242-4A25-89F6-30F729820C40}" type="datetimeFigureOut">
              <a:rPr lang="en-US"/>
              <a:pPr>
                <a:defRPr/>
              </a:pPr>
              <a:t>4/1/2021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01A161-4134-4EBF-9161-A4BDAE0EC9FB}" type="slidenum">
              <a:rPr lang="en-US"/>
              <a:pPr>
                <a:defRPr/>
              </a:pPr>
              <a:t>‹#›</a:t>
            </a:fld>
            <a:endParaRPr lang="en-US" dirty="0"/>
          </a:p>
        </p:txBody>
      </p:sp>
    </p:spTree>
    <p:extLst>
      <p:ext uri="{BB962C8B-B14F-4D97-AF65-F5344CB8AC3E}">
        <p14:creationId xmlns:p14="http://schemas.microsoft.com/office/powerpoint/2010/main" val="324416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82EA7490-0363-4520-8C07-D1C5770D4C89}" type="datetimeFigureOut">
              <a:rPr lang="en-US"/>
              <a:pPr>
                <a:defRPr/>
              </a:pPr>
              <a:t>4/1/2021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C07A7E7-42B2-45AB-AD62-6D9189A52175}" type="slidenum">
              <a:rPr lang="en-US"/>
              <a:pPr>
                <a:defRPr/>
              </a:pPr>
              <a:t>‹#›</a:t>
            </a:fld>
            <a:endParaRPr lang="en-US" dirty="0"/>
          </a:p>
        </p:txBody>
      </p:sp>
    </p:spTree>
    <p:extLst>
      <p:ext uri="{BB962C8B-B14F-4D97-AF65-F5344CB8AC3E}">
        <p14:creationId xmlns:p14="http://schemas.microsoft.com/office/powerpoint/2010/main" val="384612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571500" indent="-2286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742950" indent="-1714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971550" indent="-1714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pages.cpsc.ucalgary.ca/~tamj/2008/481W/index.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685800" y="2130425"/>
            <a:ext cx="7772400" cy="1470025"/>
          </a:xfrm>
        </p:spPr>
        <p:txBody>
          <a:bodyPr/>
          <a:lstStyle/>
          <a:p>
            <a:r>
              <a:rPr lang="en-US" altLang="en-US" smtClean="0"/>
              <a:t>An Introduction To Graphical User Interfaces</a:t>
            </a:r>
          </a:p>
        </p:txBody>
      </p:sp>
      <p:sp>
        <p:nvSpPr>
          <p:cNvPr id="13315" name="Rectangle 3"/>
          <p:cNvSpPr>
            <a:spLocks noGrp="1" noChangeArrowheads="1"/>
          </p:cNvSpPr>
          <p:nvPr>
            <p:ph type="subTitle" idx="4294967295"/>
          </p:nvPr>
        </p:nvSpPr>
        <p:spPr>
          <a:xfrm>
            <a:off x="1371600" y="4038600"/>
            <a:ext cx="6400800" cy="1981200"/>
          </a:xfrm>
        </p:spPr>
        <p:txBody>
          <a:bodyPr/>
          <a:lstStyle/>
          <a:p>
            <a:pPr marL="0" indent="0">
              <a:buNone/>
            </a:pPr>
            <a:r>
              <a:rPr lang="en-US" altLang="en-US" sz="2800" dirty="0" smtClean="0"/>
              <a:t>Part </a:t>
            </a:r>
            <a:r>
              <a:rPr lang="en-US" altLang="en-US" sz="2800" dirty="0"/>
              <a:t>4</a:t>
            </a:r>
            <a:r>
              <a:rPr lang="en-US" altLang="en-US" sz="2800" dirty="0" smtClean="0"/>
              <a:t>: You will be taught some usability heuristics in the design of more user </a:t>
            </a:r>
            <a:r>
              <a:rPr lang="en-US" altLang="en-US" sz="2800" smtClean="0"/>
              <a:t>friendly interfaces.</a:t>
            </a:r>
            <a:endParaRPr lang="en-US" altLang="en-US" sz="2800" dirty="0" smtClean="0"/>
          </a:p>
        </p:txBody>
      </p:sp>
    </p:spTree>
    <p:extLst>
      <p:ext uri="{BB962C8B-B14F-4D97-AF65-F5344CB8AC3E}">
        <p14:creationId xmlns:p14="http://schemas.microsoft.com/office/powerpoint/2010/main" val="1761539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p:txBody>
          <a:bodyPr/>
          <a:lstStyle/>
          <a:p>
            <a:pPr marL="533400" indent="-533400">
              <a:buFontTx/>
              <a:buAutoNum type="arabicPeriod" startAt="3"/>
            </a:pPr>
            <a:r>
              <a:rPr lang="en-CA" altLang="en-US" smtClean="0">
                <a:ea typeface="ＭＳ Ｐゴシック" panose="020B0600070205080204" pitchFamily="34" charset="-128"/>
              </a:rPr>
              <a:t>Provide Feedback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92163" name="Rectangle 3"/>
          <p:cNvSpPr>
            <a:spLocks noGrp="1"/>
          </p:cNvSpPr>
          <p:nvPr>
            <p:ph idx="1"/>
          </p:nvPr>
        </p:nvSpPr>
        <p:spPr/>
        <p:txBody>
          <a:bodyPr/>
          <a:lstStyle/>
          <a:p>
            <a:r>
              <a:rPr lang="en-CA" altLang="en-US" smtClean="0">
                <a:ea typeface="ＭＳ Ｐゴシック" panose="020B0600070205080204" pitchFamily="34" charset="-128"/>
              </a:rPr>
              <a:t>Letting the user know:</a:t>
            </a:r>
          </a:p>
          <a:p>
            <a:pPr lvl="1"/>
            <a:r>
              <a:rPr lang="en-CA" altLang="en-US" smtClean="0">
                <a:ea typeface="ＭＳ Ｐゴシック" panose="020B0600070205080204" pitchFamily="34" charset="-128"/>
              </a:rPr>
              <a:t>What the program is currently doing: was the last command understood, has it finished with it’s current task, what task is it currently working on, how long will the current task take etc.</a:t>
            </a:r>
          </a:p>
          <a:p>
            <a:pPr>
              <a:buFontTx/>
              <a:buNone/>
            </a:pPr>
            <a:r>
              <a:rPr lang="en-CA" altLang="en-US" smtClean="0">
                <a:ea typeface="ＭＳ Ｐゴシック" panose="020B0600070205080204" pitchFamily="34" charset="-128"/>
              </a:rPr>
              <a:t>	</a:t>
            </a:r>
          </a:p>
        </p:txBody>
      </p:sp>
    </p:spTree>
    <p:extLst>
      <p:ext uri="{BB962C8B-B14F-4D97-AF65-F5344CB8AC3E}">
        <p14:creationId xmlns:p14="http://schemas.microsoft.com/office/powerpoint/2010/main" val="558852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marL="533400" indent="-533400">
              <a:buFontTx/>
              <a:buAutoNum type="arabicPeriod" startAt="3"/>
            </a:pPr>
            <a:r>
              <a:rPr lang="en-CA" altLang="en-US" smtClean="0">
                <a:ea typeface="ＭＳ Ｐゴシック" panose="020B0600070205080204" pitchFamily="34" charset="-128"/>
              </a:rPr>
              <a:t>Provide Feedback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93187" name="Rectangle 3"/>
          <p:cNvSpPr>
            <a:spLocks noGrp="1" noChangeArrowheads="1"/>
          </p:cNvSpPr>
          <p:nvPr>
            <p:ph idx="1"/>
          </p:nvPr>
        </p:nvSpPr>
        <p:spPr/>
        <p:txBody>
          <a:bodyPr/>
          <a:lstStyle/>
          <a:p>
            <a:r>
              <a:rPr lang="en-CA" altLang="en-US" smtClean="0">
                <a:ea typeface="ＭＳ Ｐゴシック" panose="020B0600070205080204" pitchFamily="34" charset="-128"/>
              </a:rPr>
              <a:t>What is the program doing?</a:t>
            </a:r>
          </a:p>
        </p:txBody>
      </p:sp>
      <p:sp>
        <p:nvSpPr>
          <p:cNvPr id="7" name="TextBox 6"/>
          <p:cNvSpPr txBox="1">
            <a:spLocks noChangeArrowheads="1"/>
          </p:cNvSpPr>
          <p:nvPr/>
        </p:nvSpPr>
        <p:spPr bwMode="auto">
          <a:xfrm>
            <a:off x="155575" y="6373813"/>
            <a:ext cx="25273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a:t>Outlook Express image courteously of James Tam</a:t>
            </a:r>
          </a:p>
        </p:txBody>
      </p:sp>
      <p:pic>
        <p:nvPicPr>
          <p:cNvPr id="8"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63" y="1676400"/>
            <a:ext cx="73437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 name="Line 30"/>
          <p:cNvSpPr>
            <a:spLocks noChangeShapeType="1"/>
          </p:cNvSpPr>
          <p:nvPr/>
        </p:nvSpPr>
        <p:spPr bwMode="auto">
          <a:xfrm flipH="1" flipV="1">
            <a:off x="1131888" y="2287588"/>
            <a:ext cx="287337" cy="287337"/>
          </a:xfrm>
          <a:prstGeom prst="line">
            <a:avLst/>
          </a:prstGeom>
          <a:noFill/>
          <a:ln w="889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2075" tIns="46038" rIns="92075" bIns="46038">
            <a:spAutoFit/>
          </a:bodyPr>
          <a:lstStyle/>
          <a:p>
            <a:endParaRPr lang="en-CA"/>
          </a:p>
        </p:txBody>
      </p:sp>
    </p:spTree>
    <p:extLst>
      <p:ext uri="{BB962C8B-B14F-4D97-AF65-F5344CB8AC3E}">
        <p14:creationId xmlns:p14="http://schemas.microsoft.com/office/powerpoint/2010/main" val="1266465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title"/>
          </p:nvPr>
        </p:nvSpPr>
        <p:spPr/>
        <p:txBody>
          <a:bodyPr/>
          <a:lstStyle/>
          <a:p>
            <a:pPr marL="533400" indent="-533400">
              <a:buFontTx/>
              <a:buAutoNum type="arabicPeriod" startAt="3"/>
            </a:pPr>
            <a:r>
              <a:rPr lang="en-CA" altLang="en-US" smtClean="0">
                <a:ea typeface="ＭＳ Ｐゴシック" panose="020B0600070205080204" pitchFamily="34" charset="-128"/>
              </a:rPr>
              <a:t>Provide Feedback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95235" name="Rectangle 4"/>
          <p:cNvSpPr>
            <a:spLocks noGrp="1" noChangeArrowheads="1"/>
          </p:cNvSpPr>
          <p:nvPr>
            <p:ph idx="1"/>
          </p:nvPr>
        </p:nvSpPr>
        <p:spPr/>
        <p:txBody>
          <a:bodyPr/>
          <a:lstStyle/>
          <a:p>
            <a:r>
              <a:rPr lang="en-CA" altLang="en-US" smtClean="0">
                <a:ea typeface="ＭＳ Ｐゴシック" panose="020B0600070205080204" pitchFamily="34" charset="-128"/>
              </a:rPr>
              <a:t>The rather unfortunate effect on the (poor) recipient.</a:t>
            </a:r>
          </a:p>
        </p:txBody>
      </p:sp>
      <p:sp>
        <p:nvSpPr>
          <p:cNvPr id="6" name="TextBox 5"/>
          <p:cNvSpPr txBox="1">
            <a:spLocks noChangeArrowheads="1"/>
          </p:cNvSpPr>
          <p:nvPr/>
        </p:nvSpPr>
        <p:spPr bwMode="auto">
          <a:xfrm>
            <a:off x="155575" y="6373813"/>
            <a:ext cx="25273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a:t>Outlook Express image courteously of James Tam</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l="22435" t="4103" r="12891" b="57454"/>
          <a:stretch>
            <a:fillRect/>
          </a:stretch>
        </p:blipFill>
        <p:spPr bwMode="auto">
          <a:xfrm>
            <a:off x="838200" y="1625600"/>
            <a:ext cx="7864475"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01769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marL="533400" indent="-533400">
              <a:buFontTx/>
              <a:buAutoNum type="arabicPeriod" startAt="3"/>
            </a:pPr>
            <a:r>
              <a:rPr lang="en-US" altLang="en-US" smtClean="0">
                <a:ea typeface="ＭＳ Ｐゴシック" panose="020B0600070205080204" pitchFamily="34" charset="-128"/>
              </a:rPr>
              <a:t>Provide Feedback (If There Is Time)</a:t>
            </a:r>
          </a:p>
        </p:txBody>
      </p:sp>
      <p:sp>
        <p:nvSpPr>
          <p:cNvPr id="434179" name="Rectangle 3"/>
          <p:cNvSpPr>
            <a:spLocks noGrp="1" noChangeArrowheads="1"/>
          </p:cNvSpPr>
          <p:nvPr>
            <p:ph idx="1"/>
          </p:nvPr>
        </p:nvSpPr>
        <p:spPr/>
        <p:txBody>
          <a:bodyPr/>
          <a:lstStyle/>
          <a:p>
            <a:r>
              <a:rPr lang="en-US" altLang="en-US" smtClean="0">
                <a:ea typeface="ＭＳ Ｐゴシック" panose="020B0600070205080204" pitchFamily="34" charset="-128"/>
              </a:rPr>
              <a:t>In terms of this course, feedback is appropriate for instructions that may not successfully execute</a:t>
            </a:r>
          </a:p>
          <a:p>
            <a:pPr lvl="1"/>
            <a:r>
              <a:rPr lang="en-US" altLang="en-US" smtClean="0">
                <a:ea typeface="ＭＳ Ｐゴシック" panose="020B0600070205080204" pitchFamily="34" charset="-128"/>
              </a:rPr>
              <a:t> what the program is doing (e.g., opening a file),</a:t>
            </a:r>
          </a:p>
          <a:p>
            <a:pPr lvl="1"/>
            <a:r>
              <a:rPr lang="en-US" altLang="en-US" smtClean="0">
                <a:ea typeface="ＭＳ Ｐゴシック" panose="020B0600070205080204" pitchFamily="34" charset="-128"/>
              </a:rPr>
              <a:t>what errors may have occurred (e.g., could not open file),</a:t>
            </a:r>
          </a:p>
          <a:p>
            <a:pPr lvl="1"/>
            <a:r>
              <a:rPr lang="en-US" altLang="en-US" smtClean="0">
                <a:ea typeface="ＭＳ Ｐゴシック" panose="020B0600070205080204" pitchFamily="34" charset="-128"/>
              </a:rPr>
              <a:t>and why (e.g., file “</a:t>
            </a:r>
            <a:r>
              <a:rPr lang="en-US" altLang="ja-JP" sz="1800" smtClean="0">
                <a:latin typeface="Consolas" panose="020B0609020204030204" pitchFamily="49" charset="0"/>
                <a:ea typeface="ＭＳ Ｐゴシック" panose="020B0600070205080204" pitchFamily="34" charset="-128"/>
                <a:cs typeface="Consolas" panose="020B0609020204030204" pitchFamily="49" charset="0"/>
              </a:rPr>
              <a:t>input.txt</a:t>
            </a:r>
            <a:r>
              <a:rPr lang="en-US" altLang="en-US" smtClean="0">
                <a:ea typeface="ＭＳ Ｐゴシック" panose="020B0600070205080204" pitchFamily="34" charset="-128"/>
              </a:rPr>
              <a:t>”</a:t>
            </a:r>
            <a:r>
              <a:rPr lang="en-US" altLang="ja-JP" smtClean="0">
                <a:ea typeface="ＭＳ Ｐゴシック" panose="020B0600070205080204" pitchFamily="34" charset="-128"/>
              </a:rPr>
              <a:t> could not be found)</a:t>
            </a:r>
          </a:p>
          <a:p>
            <a:r>
              <a:rPr lang="en-US" altLang="en-US" smtClean="0">
                <a:ea typeface="ＭＳ Ｐゴシック" panose="020B0600070205080204" pitchFamily="34" charset="-128"/>
              </a:rPr>
              <a:t>...it’s not hard to do and not only provides useful updates with the state of the program (“Is the program almost finished yet?”) but also some clues as to how to avoid the error (e.g., make sure that the input file is in the specified directory).</a:t>
            </a:r>
          </a:p>
          <a:p>
            <a:r>
              <a:rPr lang="en-US" altLang="en-US" smtClean="0">
                <a:ea typeface="ＭＳ Ｐゴシック" panose="020B0600070205080204" pitchFamily="34" charset="-128"/>
              </a:rPr>
              <a:t>At this point your program should at least be able to provide some rudimentary feedback</a:t>
            </a:r>
          </a:p>
          <a:p>
            <a:pPr lvl="1"/>
            <a:r>
              <a:rPr lang="en-US" altLang="en-US" smtClean="0">
                <a:ea typeface="ＭＳ Ｐゴシック" panose="020B0600070205080204" pitchFamily="34" charset="-128"/>
              </a:rPr>
              <a:t>E.g., if a negative value is entered for age then the program can remind the user what is a valid value (the valid value should likely be shown to the user as he or she enters the value):</a:t>
            </a:r>
          </a:p>
          <a:p>
            <a:pPr lvl="1">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age = int(input ("Enter age (0 – 114): "))</a:t>
            </a:r>
          </a:p>
          <a:p>
            <a:pPr lvl="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013352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41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41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417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417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417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417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4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normAutofit fontScale="90000"/>
          </a:bodyPr>
          <a:lstStyle/>
          <a:p>
            <a:pPr marL="533400" indent="-533400">
              <a:buFontTx/>
              <a:buAutoNum type="arabicPeriod" startAt="4"/>
            </a:pPr>
            <a:r>
              <a:rPr lang="en-US" altLang="en-US" smtClean="0">
                <a:ea typeface="ＭＳ Ｐゴシック" panose="020B0600070205080204" pitchFamily="34" charset="-128"/>
              </a:rPr>
              <a:t>Provide Clearly Marked Exits (If There Is Time)</a:t>
            </a:r>
            <a:endParaRPr lang="en-CA" altLang="en-US" smtClean="0">
              <a:ea typeface="ＭＳ Ｐゴシック" panose="020B0600070205080204" pitchFamily="34" charset="-128"/>
            </a:endParaRPr>
          </a:p>
        </p:txBody>
      </p:sp>
      <p:sp>
        <p:nvSpPr>
          <p:cNvPr id="114691" name="Rectangle 3"/>
          <p:cNvSpPr>
            <a:spLocks noGrp="1"/>
          </p:cNvSpPr>
          <p:nvPr>
            <p:ph idx="1"/>
          </p:nvPr>
        </p:nvSpPr>
        <p:spPr/>
        <p:txBody>
          <a:bodyPr/>
          <a:lstStyle/>
          <a:p>
            <a:r>
              <a:rPr lang="en-CA" altLang="en-US" smtClean="0">
                <a:ea typeface="ＭＳ Ｐゴシック" panose="020B0600070205080204" pitchFamily="34" charset="-128"/>
              </a:rPr>
              <a:t>This should obviously mean that quitting the program should be self-evident (although this is not always the case with all programs!).</a:t>
            </a:r>
          </a:p>
          <a:p>
            <a:r>
              <a:rPr lang="en-CA" altLang="en-US" smtClean="0">
                <a:ea typeface="ＭＳ Ｐゴシック" panose="020B0600070205080204" pitchFamily="34" charset="-128"/>
              </a:rPr>
              <a:t>In a more subtle fashion it refers to providing the user the ability to reverse or take back past actions (e.g., the person was just experimenting with the program so it shouldn’t be ‘locked’ into mode that is difficult to exit).</a:t>
            </a:r>
          </a:p>
          <a:p>
            <a:r>
              <a:rPr lang="en-CA" altLang="en-US" smtClean="0">
                <a:ea typeface="ＭＳ Ｐゴシック" panose="020B0600070205080204" pitchFamily="34" charset="-128"/>
              </a:rPr>
              <a:t>Users should also be able to terminate lengthy operations as needed.</a:t>
            </a:r>
          </a:p>
          <a:p>
            <a:endParaRPr lang="en-CA" altLang="en-US" smtClean="0">
              <a:ea typeface="ＭＳ Ｐゴシック" panose="020B0600070205080204" pitchFamily="34" charset="-128"/>
            </a:endParaRPr>
          </a:p>
        </p:txBody>
      </p:sp>
    </p:spTree>
    <p:extLst>
      <p:ext uri="{BB962C8B-B14F-4D97-AF65-F5344CB8AC3E}">
        <p14:creationId xmlns:p14="http://schemas.microsoft.com/office/powerpoint/2010/main" val="3651196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fontScale="90000"/>
          </a:bodyPr>
          <a:lstStyle/>
          <a:p>
            <a:pPr marL="533400" indent="-533400">
              <a:buFontTx/>
              <a:buAutoNum type="arabicPeriod" startAt="4"/>
            </a:pPr>
            <a:r>
              <a:rPr lang="en-CA" altLang="en-US" smtClean="0">
                <a:ea typeface="ＭＳ Ｐゴシック" panose="020B0600070205080204" pitchFamily="34" charset="-128"/>
              </a:rPr>
              <a:t>Provide Clearly Marked Exits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448515" name="Rectangle 3"/>
          <p:cNvSpPr>
            <a:spLocks noGrp="1" noChangeArrowheads="1"/>
          </p:cNvSpPr>
          <p:nvPr>
            <p:ph idx="1"/>
          </p:nvPr>
        </p:nvSpPr>
        <p:spPr/>
        <p:txBody>
          <a:bodyPr/>
          <a:lstStyle/>
          <a:p>
            <a:r>
              <a:rPr lang="en-CA" altLang="en-US" smtClean="0">
                <a:ea typeface="ＭＳ Ｐゴシック" panose="020B0600070205080204" pitchFamily="34" charset="-128"/>
              </a:rPr>
              <a:t>This doesn’t just mean providing an exit from the program but the ability to ‘exit’ (take back) the current action.</a:t>
            </a:r>
          </a:p>
          <a:p>
            <a:pPr lvl="1"/>
            <a:r>
              <a:rPr lang="en-CA" altLang="en-US" smtClean="0">
                <a:ea typeface="ＭＳ Ｐゴシック" panose="020B0600070205080204" pitchFamily="34" charset="-128"/>
              </a:rPr>
              <a:t>Universal Undo/Redo</a:t>
            </a:r>
          </a:p>
          <a:p>
            <a:pPr lvl="2"/>
            <a:r>
              <a:rPr lang="en-CA" altLang="en-US" smtClean="0">
                <a:ea typeface="ＭＳ Ｐゴシック" panose="020B0600070205080204" pitchFamily="34" charset="-128"/>
              </a:rPr>
              <a:t>e.g., &lt;Ctrl&gt;-&lt;Z&gt; and &lt;Ctrl&gt;-&lt;Y&gt;</a:t>
            </a:r>
          </a:p>
          <a:p>
            <a:pPr lvl="1"/>
            <a:endParaRPr lang="en-CA" altLang="en-US" smtClean="0">
              <a:ea typeface="ＭＳ Ｐゴシック" panose="020B0600070205080204" pitchFamily="34" charset="-128"/>
            </a:endParaRPr>
          </a:p>
          <a:p>
            <a:pPr lvl="1"/>
            <a:r>
              <a:rPr lang="en-CA" altLang="en-US" smtClean="0">
                <a:ea typeface="ＭＳ Ｐゴシック" panose="020B0600070205080204" pitchFamily="34" charset="-128"/>
              </a:rPr>
              <a:t>Progress indicator &amp; Interrupt</a:t>
            </a:r>
          </a:p>
          <a:p>
            <a:pPr lvl="1"/>
            <a:r>
              <a:rPr lang="en-CA" altLang="en-US" sz="1800" smtClean="0">
                <a:ea typeface="ＭＳ Ｐゴシック" panose="020B0600070205080204" pitchFamily="34" charset="-128"/>
              </a:rPr>
              <a:t>Length operations</a:t>
            </a:r>
          </a:p>
          <a:p>
            <a:endParaRPr lang="en-CA" altLang="en-US" sz="2000" smtClean="0">
              <a:ea typeface="ＭＳ Ｐゴシック" panose="020B0600070205080204" pitchFamily="34" charset="-128"/>
            </a:endParaRPr>
          </a:p>
          <a:p>
            <a:endParaRPr lang="en-CA" altLang="en-US" sz="2000" smtClean="0">
              <a:ea typeface="ＭＳ Ｐゴシック" panose="020B0600070205080204" pitchFamily="34" charset="-128"/>
            </a:endParaRPr>
          </a:p>
        </p:txBody>
      </p:sp>
      <p:sp>
        <p:nvSpPr>
          <p:cNvPr id="99332" name="AutoShape 4" descr="vortal_pic_6035"/>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a:latin typeface="Arial" panose="020B0604020202020204" pitchFamily="34" charset="0"/>
            </a:endParaRPr>
          </a:p>
        </p:txBody>
      </p:sp>
      <p:sp>
        <p:nvSpPr>
          <p:cNvPr id="99333" name="AutoShape 5" descr="vortal_pic_6035"/>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a:latin typeface="Arial" panose="020B0604020202020204" pitchFamily="34" charset="0"/>
            </a:endParaRPr>
          </a:p>
        </p:txBody>
      </p:sp>
      <p:sp>
        <p:nvSpPr>
          <p:cNvPr id="2" name="TextBox 1"/>
          <p:cNvSpPr txBox="1">
            <a:spLocks noChangeArrowheads="1"/>
          </p:cNvSpPr>
          <p:nvPr/>
        </p:nvSpPr>
        <p:spPr bwMode="auto">
          <a:xfrm>
            <a:off x="15875" y="6408738"/>
            <a:ext cx="365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cs typeface="Arial" panose="020B0604020202020204" pitchFamily="34" charset="0"/>
              </a:rPr>
              <a:t>Image: From the </a:t>
            </a:r>
            <a:r>
              <a:rPr lang="ja-JP" altLang="en-US" sz="1400">
                <a:cs typeface="Arial" panose="020B0604020202020204" pitchFamily="34" charset="0"/>
              </a:rPr>
              <a:t>“</a:t>
            </a:r>
            <a:r>
              <a:rPr lang="en-US" altLang="ja-JP" sz="1400">
                <a:cs typeface="Arial" panose="020B0604020202020204" pitchFamily="34" charset="0"/>
              </a:rPr>
              <a:t>HCI Hall of Shame</a:t>
            </a:r>
            <a:r>
              <a:rPr lang="ja-JP" altLang="en-US" sz="1400">
                <a:cs typeface="Arial" panose="020B0604020202020204" pitchFamily="34" charset="0"/>
              </a:rPr>
              <a:t>”</a:t>
            </a:r>
            <a:endParaRPr lang="en-US" altLang="en-US" sz="1400">
              <a:cs typeface="Arial" panose="020B0604020202020204" pitchFamily="34" charset="0"/>
            </a:endParaRPr>
          </a:p>
        </p:txBody>
      </p:sp>
    </p:spTree>
    <p:extLst>
      <p:ext uri="{BB962C8B-B14F-4D97-AF65-F5344CB8AC3E}">
        <p14:creationId xmlns:p14="http://schemas.microsoft.com/office/powerpoint/2010/main" val="1573308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85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851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851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851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bldLvl="2"/>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fontScale="90000"/>
          </a:bodyPr>
          <a:lstStyle/>
          <a:p>
            <a:pPr marL="533400" indent="-533400">
              <a:buFontTx/>
              <a:buAutoNum type="arabicPeriod" startAt="4"/>
            </a:pPr>
            <a:r>
              <a:rPr lang="en-CA" altLang="en-US" smtClean="0">
                <a:ea typeface="ＭＳ Ｐゴシック" panose="020B0600070205080204" pitchFamily="34" charset="-128"/>
              </a:rPr>
              <a:t>Provide Clearly Marked Exits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101379" name="Rectangle 3"/>
          <p:cNvSpPr>
            <a:spLocks noGrp="1" noChangeArrowheads="1"/>
          </p:cNvSpPr>
          <p:nvPr>
            <p:ph idx="1"/>
          </p:nvPr>
        </p:nvSpPr>
        <p:spPr/>
        <p:txBody>
          <a:bodyPr/>
          <a:lstStyle/>
          <a:p>
            <a:r>
              <a:rPr lang="en-CA" altLang="en-US" sz="2000" smtClean="0">
                <a:ea typeface="ＭＳ Ｐゴシック" panose="020B0600070205080204" pitchFamily="34" charset="-128"/>
              </a:rPr>
              <a:t>Restoring defaults</a:t>
            </a:r>
          </a:p>
          <a:p>
            <a:pPr lvl="1"/>
            <a:r>
              <a:rPr lang="en-CA" altLang="en-US" sz="1800" smtClean="0">
                <a:ea typeface="ＭＳ Ｐゴシック" panose="020B0600070205080204" pitchFamily="34" charset="-128"/>
              </a:rPr>
              <a:t>Getting back original settings</a:t>
            </a:r>
          </a:p>
          <a:p>
            <a:endParaRPr lang="en-CA" altLang="en-US" sz="2000" smtClean="0">
              <a:ea typeface="ＭＳ Ｐゴシック" panose="020B0600070205080204" pitchFamily="34" charset="-128"/>
            </a:endParaRPr>
          </a:p>
        </p:txBody>
      </p:sp>
      <p:sp>
        <p:nvSpPr>
          <p:cNvPr id="101381" name="AutoShape 5" descr="vortal_pic_6035"/>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a:latin typeface="Arial" panose="020B0604020202020204" pitchFamily="34" charset="0"/>
            </a:endParaRPr>
          </a:p>
        </p:txBody>
      </p:sp>
      <p:sp>
        <p:nvSpPr>
          <p:cNvPr id="15" name="AutoShape 4" descr="vortal_pic_6035"/>
          <p:cNvSpPr>
            <a:spLocks noChangeAspect="1" noChangeArrowheads="1"/>
          </p:cNvSpPr>
          <p:nvPr/>
        </p:nvSpPr>
        <p:spPr bwMode="auto">
          <a:xfrm>
            <a:off x="4686300" y="3124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a:latin typeface="Arial" panose="020B0604020202020204"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981200"/>
            <a:ext cx="406717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0"/>
          <p:cNvGrpSpPr>
            <a:grpSpLocks/>
          </p:cNvGrpSpPr>
          <p:nvPr/>
        </p:nvGrpSpPr>
        <p:grpSpPr bwMode="auto">
          <a:xfrm>
            <a:off x="3543300" y="3071813"/>
            <a:ext cx="5494338" cy="2643187"/>
            <a:chOff x="3276600" y="3224743"/>
            <a:chExt cx="5493694" cy="2642657"/>
          </a:xfrm>
        </p:grpSpPr>
        <p:sp>
          <p:nvSpPr>
            <p:cNvPr id="18" name="TextBox 2"/>
            <p:cNvSpPr txBox="1">
              <a:spLocks noChangeArrowheads="1"/>
            </p:cNvSpPr>
            <p:nvPr/>
          </p:nvSpPr>
          <p:spPr bwMode="auto">
            <a:xfrm>
              <a:off x="6255694" y="3224743"/>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800" b="1">
                  <a:solidFill>
                    <a:srgbClr val="FF0000"/>
                  </a:solidFill>
                </a:rPr>
                <a:t>Allows for defaults to be quickly restored</a:t>
              </a:r>
            </a:p>
          </p:txBody>
        </p:sp>
        <p:cxnSp>
          <p:nvCxnSpPr>
            <p:cNvPr id="21" name="Straight Arrow Connector 20"/>
            <p:cNvCxnSpPr/>
            <p:nvPr/>
          </p:nvCxnSpPr>
          <p:spPr>
            <a:xfrm flipH="1">
              <a:off x="3276600" y="3581858"/>
              <a:ext cx="3123834" cy="22855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16"/>
          <p:cNvGrpSpPr>
            <a:grpSpLocks/>
          </p:cNvGrpSpPr>
          <p:nvPr/>
        </p:nvGrpSpPr>
        <p:grpSpPr bwMode="auto">
          <a:xfrm>
            <a:off x="2447925" y="1676400"/>
            <a:ext cx="5743575" cy="2778125"/>
            <a:chOff x="2028217" y="1676400"/>
            <a:chExt cx="5744183" cy="2778609"/>
          </a:xfrm>
        </p:grpSpPr>
        <p:sp>
          <p:nvSpPr>
            <p:cNvPr id="23" name="TextBox 17"/>
            <p:cNvSpPr txBox="1">
              <a:spLocks noChangeArrowheads="1"/>
            </p:cNvSpPr>
            <p:nvPr/>
          </p:nvSpPr>
          <p:spPr bwMode="auto">
            <a:xfrm>
              <a:off x="5257800" y="1676400"/>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800" b="1">
                  <a:solidFill>
                    <a:srgbClr val="FF0000"/>
                  </a:solidFill>
                </a:rPr>
                <a:t>What option did I change?</a:t>
              </a:r>
            </a:p>
            <a:p>
              <a:pPr eaLnBrk="1" hangingPunct="1">
                <a:spcBef>
                  <a:spcPct val="0"/>
                </a:spcBef>
              </a:pPr>
              <a:r>
                <a:rPr lang="en-US" altLang="en-US" sz="1800" b="1">
                  <a:solidFill>
                    <a:srgbClr val="FF0000"/>
                  </a:solidFill>
                </a:rPr>
                <a:t>What was the original setting?</a:t>
              </a:r>
            </a:p>
          </p:txBody>
        </p:sp>
        <p:cxnSp>
          <p:nvCxnSpPr>
            <p:cNvPr id="24" name="Straight Arrow Connector 23"/>
            <p:cNvCxnSpPr>
              <a:stCxn id="23" idx="1"/>
            </p:cNvCxnSpPr>
            <p:nvPr/>
          </p:nvCxnSpPr>
          <p:spPr>
            <a:xfrm flipH="1">
              <a:off x="2056795" y="2276580"/>
              <a:ext cx="3200739" cy="77165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3" idx="1"/>
            </p:cNvCxnSpPr>
            <p:nvPr/>
          </p:nvCxnSpPr>
          <p:spPr>
            <a:xfrm flipH="1">
              <a:off x="2028217" y="2276580"/>
              <a:ext cx="3229317" cy="217842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6" name="TextBox 3"/>
          <p:cNvSpPr txBox="1">
            <a:spLocks noChangeArrowheads="1"/>
          </p:cNvSpPr>
          <p:nvPr/>
        </p:nvSpPr>
        <p:spPr bwMode="auto">
          <a:xfrm>
            <a:off x="1104900" y="6591300"/>
            <a:ext cx="6985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latin typeface="Arial" panose="020B0604020202020204" pitchFamily="34" charset="0"/>
              </a:rPr>
              <a:t>Image: Internet Explorer security settings curtesy  ofJames Tam </a:t>
            </a:r>
          </a:p>
        </p:txBody>
      </p:sp>
    </p:spTree>
    <p:extLst>
      <p:ext uri="{BB962C8B-B14F-4D97-AF65-F5344CB8AC3E}">
        <p14:creationId xmlns:p14="http://schemas.microsoft.com/office/powerpoint/2010/main" val="159999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l="42833" t="9471" r="26584" b="61111"/>
          <a:stretch>
            <a:fillRect/>
          </a:stretch>
        </p:blipFill>
        <p:spPr bwMode="auto">
          <a:xfrm>
            <a:off x="406400" y="1778000"/>
            <a:ext cx="6480175"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6" name="Rectangle 2"/>
          <p:cNvSpPr>
            <a:spLocks noGrp="1" noChangeArrowheads="1"/>
          </p:cNvSpPr>
          <p:nvPr>
            <p:ph type="title"/>
          </p:nvPr>
        </p:nvSpPr>
        <p:spPr/>
        <p:txBody>
          <a:bodyPr>
            <a:normAutofit fontScale="90000"/>
          </a:bodyPr>
          <a:lstStyle/>
          <a:p>
            <a:pPr marL="533400" indent="-533400">
              <a:buFontTx/>
              <a:buAutoNum type="arabicPeriod" startAt="4"/>
            </a:pPr>
            <a:r>
              <a:rPr lang="en-US" altLang="en-US" smtClean="0">
                <a:ea typeface="ＭＳ Ｐゴシック" panose="020B0600070205080204" pitchFamily="34" charset="-128"/>
              </a:rPr>
              <a:t>Provide Clearly Marked Exits (If There Is Time)</a:t>
            </a:r>
          </a:p>
        </p:txBody>
      </p:sp>
      <p:grpSp>
        <p:nvGrpSpPr>
          <p:cNvPr id="103428" name="Group 13"/>
          <p:cNvGrpSpPr>
            <a:grpSpLocks/>
          </p:cNvGrpSpPr>
          <p:nvPr/>
        </p:nvGrpSpPr>
        <p:grpSpPr bwMode="auto">
          <a:xfrm>
            <a:off x="2159000" y="1055688"/>
            <a:ext cx="6688138" cy="5180012"/>
            <a:chOff x="1360" y="665"/>
            <a:chExt cx="4213" cy="3263"/>
          </a:xfrm>
        </p:grpSpPr>
        <p:sp>
          <p:nvSpPr>
            <p:cNvPr id="103430" name="Line 5"/>
            <p:cNvSpPr>
              <a:spLocks noChangeShapeType="1"/>
            </p:cNvSpPr>
            <p:nvPr/>
          </p:nvSpPr>
          <p:spPr bwMode="auto">
            <a:xfrm flipH="1">
              <a:off x="1376" y="848"/>
              <a:ext cx="2584" cy="1336"/>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03431" name="Line 6"/>
            <p:cNvSpPr>
              <a:spLocks noChangeShapeType="1"/>
            </p:cNvSpPr>
            <p:nvPr/>
          </p:nvSpPr>
          <p:spPr bwMode="auto">
            <a:xfrm flipH="1">
              <a:off x="1360" y="840"/>
              <a:ext cx="2624" cy="3088"/>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03432" name="Text Box 7"/>
            <p:cNvSpPr txBox="1">
              <a:spLocks noChangeArrowheads="1"/>
            </p:cNvSpPr>
            <p:nvPr/>
          </p:nvSpPr>
          <p:spPr bwMode="auto">
            <a:xfrm>
              <a:off x="3941" y="665"/>
              <a:ext cx="163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solidFill>
                    <a:srgbClr val="FF0000"/>
                  </a:solidFill>
                  <a:latin typeface="Arial" panose="020B0604020202020204" pitchFamily="34" charset="0"/>
                </a:rPr>
                <a:t>The user can skip or ‘exit’ any question</a:t>
              </a:r>
            </a:p>
          </p:txBody>
        </p:sp>
      </p:grpSp>
      <p:sp>
        <p:nvSpPr>
          <p:cNvPr id="103429" name="TextBox 9"/>
          <p:cNvSpPr txBox="1">
            <a:spLocks noChangeArrowheads="1"/>
          </p:cNvSpPr>
          <p:nvPr/>
        </p:nvSpPr>
        <p:spPr bwMode="auto">
          <a:xfrm>
            <a:off x="406400" y="6438900"/>
            <a:ext cx="6985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latin typeface="Arial" panose="020B0604020202020204" pitchFamily="34" charset="0"/>
              </a:rPr>
              <a:t>Image: An old CPSC 231 assignment curtesy of James Tam </a:t>
            </a:r>
          </a:p>
        </p:txBody>
      </p:sp>
    </p:spTree>
    <p:extLst>
      <p:ext uri="{BB962C8B-B14F-4D97-AF65-F5344CB8AC3E}">
        <p14:creationId xmlns:p14="http://schemas.microsoft.com/office/powerpoint/2010/main" val="739757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p:txBody>
          <a:bodyPr>
            <a:normAutofit fontScale="90000"/>
          </a:bodyPr>
          <a:lstStyle/>
          <a:p>
            <a:pPr marL="533400" indent="-533400">
              <a:buFontTx/>
              <a:buAutoNum type="arabicPeriod" startAt="5"/>
            </a:pPr>
            <a:r>
              <a:rPr lang="en-CA" altLang="en-US" smtClean="0">
                <a:ea typeface="ＭＳ Ｐゴシック" panose="020B0600070205080204" pitchFamily="34" charset="-128"/>
              </a:rPr>
              <a:t>Deal With Errors In A Helpful And </a:t>
            </a:r>
            <a:br>
              <a:rPr lang="en-CA" altLang="en-US" smtClean="0">
                <a:ea typeface="ＭＳ Ｐゴシック" panose="020B0600070205080204" pitchFamily="34" charset="-128"/>
              </a:rPr>
            </a:br>
            <a:r>
              <a:rPr lang="en-CA" altLang="en-US" smtClean="0">
                <a:ea typeface="ＭＳ Ｐゴシック" panose="020B0600070205080204" pitchFamily="34" charset="-128"/>
              </a:rPr>
              <a:t>Positive Manner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104451" name="Rectangle 3"/>
          <p:cNvSpPr>
            <a:spLocks noGrp="1"/>
          </p:cNvSpPr>
          <p:nvPr>
            <p:ph idx="1"/>
          </p:nvPr>
        </p:nvSpPr>
        <p:spPr/>
        <p:txBody>
          <a:bodyPr/>
          <a:lstStyle/>
          <a:p>
            <a:r>
              <a:rPr lang="en-CA" altLang="en-US" smtClean="0">
                <a:ea typeface="ＭＳ Ｐゴシック" panose="020B0600070205080204" pitchFamily="34" charset="-128"/>
              </a:rPr>
              <a:t>(JT: with this the heuristic it states exactly what should be done).</a:t>
            </a:r>
          </a:p>
        </p:txBody>
      </p:sp>
    </p:spTree>
    <p:extLst>
      <p:ext uri="{BB962C8B-B14F-4D97-AF65-F5344CB8AC3E}">
        <p14:creationId xmlns:p14="http://schemas.microsoft.com/office/powerpoint/2010/main" val="2222886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fontScale="90000"/>
          </a:bodyPr>
          <a:lstStyle/>
          <a:p>
            <a:pPr marL="533400" indent="-533400"/>
            <a:r>
              <a:rPr lang="en-CA" altLang="en-US" smtClean="0">
                <a:ea typeface="ＭＳ Ｐゴシック" panose="020B0600070205080204" pitchFamily="34" charset="-128"/>
              </a:rPr>
              <a:t>Rules Of Thumb For Error Messages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453635" name="Rectangle 3"/>
          <p:cNvSpPr>
            <a:spLocks noGrp="1" noChangeArrowheads="1"/>
          </p:cNvSpPr>
          <p:nvPr>
            <p:ph idx="1"/>
          </p:nvPr>
        </p:nvSpPr>
        <p:spPr/>
        <p:txBody>
          <a:bodyPr/>
          <a:lstStyle/>
          <a:p>
            <a:pPr marL="457200" indent="-457200">
              <a:lnSpc>
                <a:spcPct val="60000"/>
              </a:lnSpc>
              <a:buFontTx/>
              <a:buAutoNum type="arabicPeriod"/>
            </a:pPr>
            <a:r>
              <a:rPr lang="en-US" altLang="en-US" smtClean="0">
                <a:ea typeface="ＭＳ Ｐゴシック" panose="020B0600070205080204" pitchFamily="34" charset="-128"/>
              </a:rPr>
              <a:t>Polite and non-intimidating</a:t>
            </a:r>
          </a:p>
          <a:p>
            <a:pPr marL="661988" lvl="1" indent="-381000"/>
            <a:r>
              <a:rPr lang="en-US" altLang="en-US" smtClean="0">
                <a:ea typeface="ＭＳ Ｐゴシック" panose="020B0600070205080204" pitchFamily="34" charset="-128"/>
              </a:rPr>
              <a:t>Don’t make people feel stupid</a:t>
            </a:r>
          </a:p>
          <a:p>
            <a:pPr marL="858838" lvl="2" indent="-342900">
              <a:buFont typeface="Times New Roman" panose="02020603050405020304" pitchFamily="18" charset="0"/>
              <a:buChar char="–"/>
            </a:pP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Try again, bonehead!</a:t>
            </a:r>
          </a:p>
          <a:p>
            <a:pPr marL="858838" lvl="2" indent="-342900">
              <a:buFont typeface="Times New Roman" panose="02020603050405020304" pitchFamily="18" charset="0"/>
              <a:buChar char="–"/>
            </a:pPr>
            <a:endParaRPr lang="en-US" altLang="en-US" sz="2000" smtClean="0">
              <a:ea typeface="ＭＳ Ｐゴシック" panose="020B0600070205080204" pitchFamily="34" charset="-128"/>
            </a:endParaRPr>
          </a:p>
          <a:p>
            <a:pPr marL="457200" indent="-457200">
              <a:lnSpc>
                <a:spcPct val="60000"/>
              </a:lnSpc>
              <a:buFontTx/>
              <a:buAutoNum type="arabicPeriod"/>
            </a:pPr>
            <a:r>
              <a:rPr lang="en-US" altLang="en-US" smtClean="0">
                <a:ea typeface="ＭＳ Ｐゴシック" panose="020B0600070205080204" pitchFamily="34" charset="-128"/>
              </a:rPr>
              <a:t>Understandable</a:t>
            </a:r>
          </a:p>
          <a:p>
            <a:pPr marL="661988" lvl="1" indent="-381000"/>
            <a:r>
              <a:rPr lang="en-US" altLang="en-US" smtClean="0">
                <a:ea typeface="ＭＳ Ｐゴシック" panose="020B0600070205080204" pitchFamily="34" charset="-128"/>
              </a:rPr>
              <a:t>Error 25</a:t>
            </a:r>
          </a:p>
          <a:p>
            <a:pPr marL="457200" indent="-457200">
              <a:lnSpc>
                <a:spcPct val="60000"/>
              </a:lnSpc>
              <a:buFontTx/>
              <a:buAutoNum type="arabicPeriod"/>
            </a:pPr>
            <a:endParaRPr lang="en-US" altLang="en-US" sz="2000" smtClean="0">
              <a:ea typeface="ＭＳ Ｐゴシック" panose="020B0600070205080204" pitchFamily="34" charset="-128"/>
            </a:endParaRPr>
          </a:p>
          <a:p>
            <a:pPr marL="457200" indent="-457200">
              <a:lnSpc>
                <a:spcPct val="60000"/>
              </a:lnSpc>
              <a:buFontTx/>
              <a:buAutoNum type="arabicPeriod"/>
            </a:pPr>
            <a:r>
              <a:rPr lang="en-US" altLang="en-US" smtClean="0">
                <a:ea typeface="ＭＳ Ｐゴシック" panose="020B0600070205080204" pitchFamily="34" charset="-128"/>
              </a:rPr>
              <a:t>Specific</a:t>
            </a:r>
          </a:p>
          <a:p>
            <a:pPr marL="661988" lvl="1" indent="-381000"/>
            <a:r>
              <a:rPr lang="en-US" altLang="en-US" smtClean="0">
                <a:ea typeface="ＭＳ Ｐゴシック" panose="020B0600070205080204" pitchFamily="34" charset="-128"/>
              </a:rPr>
              <a:t>Cannot open this document</a:t>
            </a:r>
          </a:p>
          <a:p>
            <a:pPr marL="661988" lvl="1" indent="-381000"/>
            <a:r>
              <a:rPr lang="en-US" altLang="en-US" smtClean="0">
                <a:ea typeface="ＭＳ Ｐゴシック" panose="020B0600070205080204" pitchFamily="34" charset="-128"/>
              </a:rPr>
              <a:t>Cannot open “chapter 5” because the application “Microsoft Word” </a:t>
            </a:r>
            <a:br>
              <a:rPr lang="en-US" altLang="en-US" smtClean="0">
                <a:ea typeface="ＭＳ Ｐゴシック" panose="020B0600070205080204" pitchFamily="34" charset="-128"/>
              </a:rPr>
            </a:br>
            <a:r>
              <a:rPr lang="en-US" altLang="en-US" smtClean="0">
                <a:ea typeface="ＭＳ Ｐゴシック" panose="020B0600070205080204" pitchFamily="34" charset="-128"/>
              </a:rPr>
              <a:t>is not on your system</a:t>
            </a:r>
          </a:p>
          <a:p>
            <a:pPr marL="457200" indent="-457200">
              <a:lnSpc>
                <a:spcPct val="60000"/>
              </a:lnSpc>
              <a:buFontTx/>
              <a:buAutoNum type="arabicPeriod"/>
            </a:pPr>
            <a:endParaRPr lang="en-US" altLang="en-US" smtClean="0">
              <a:ea typeface="ＭＳ Ｐゴシック" panose="020B0600070205080204" pitchFamily="34" charset="-128"/>
            </a:endParaRPr>
          </a:p>
          <a:p>
            <a:pPr marL="457200" indent="-457200">
              <a:lnSpc>
                <a:spcPct val="60000"/>
              </a:lnSpc>
              <a:buFontTx/>
              <a:buAutoNum type="arabicPeriod"/>
            </a:pPr>
            <a:r>
              <a:rPr lang="en-US" altLang="en-US" smtClean="0">
                <a:ea typeface="ＭＳ Ｐゴシック" panose="020B0600070205080204" pitchFamily="34" charset="-128"/>
              </a:rPr>
              <a:t>Helpful</a:t>
            </a:r>
          </a:p>
          <a:p>
            <a:pPr marL="661988" lvl="1" indent="-381000"/>
            <a:r>
              <a:rPr lang="en-US" altLang="en-US" smtClean="0">
                <a:ea typeface="ＭＳ Ｐゴシック" panose="020B0600070205080204" pitchFamily="34" charset="-128"/>
              </a:rPr>
              <a:t>Cannot open “chapter 5” because the application “Microsoft Word” </a:t>
            </a:r>
            <a:br>
              <a:rPr lang="en-US" altLang="en-US" smtClean="0">
                <a:ea typeface="ＭＳ Ｐゴシック" panose="020B0600070205080204" pitchFamily="34" charset="-128"/>
              </a:rPr>
            </a:br>
            <a:r>
              <a:rPr lang="en-US" altLang="en-US" smtClean="0">
                <a:ea typeface="ＭＳ Ｐゴシック" panose="020B0600070205080204" pitchFamily="34" charset="-128"/>
              </a:rPr>
              <a:t>is not on your system.  Open it with “WordPad” instead?</a:t>
            </a:r>
          </a:p>
        </p:txBody>
      </p:sp>
      <p:grpSp>
        <p:nvGrpSpPr>
          <p:cNvPr id="5" name="Group 8"/>
          <p:cNvGrpSpPr>
            <a:grpSpLocks/>
          </p:cNvGrpSpPr>
          <p:nvPr/>
        </p:nvGrpSpPr>
        <p:grpSpPr bwMode="auto">
          <a:xfrm>
            <a:off x="4224338" y="1638300"/>
            <a:ext cx="2286000" cy="381000"/>
            <a:chOff x="3581400" y="1981200"/>
            <a:chExt cx="2286000" cy="381000"/>
          </a:xfrm>
        </p:grpSpPr>
        <p:sp>
          <p:nvSpPr>
            <p:cNvPr id="105494" name="TextBox 1"/>
            <p:cNvSpPr txBox="1">
              <a:spLocks noChangeArrowheads="1"/>
            </p:cNvSpPr>
            <p:nvPr/>
          </p:nvSpPr>
          <p:spPr bwMode="auto">
            <a:xfrm>
              <a:off x="4419600" y="1981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No</a:t>
              </a:r>
            </a:p>
          </p:txBody>
        </p:sp>
        <p:cxnSp>
          <p:nvCxnSpPr>
            <p:cNvPr id="4" name="Straight Arrow Connector 3"/>
            <p:cNvCxnSpPr>
              <a:stCxn id="105494" idx="1"/>
            </p:cNvCxnSpPr>
            <p:nvPr/>
          </p:nvCxnSpPr>
          <p:spPr>
            <a:xfrm flipH="1">
              <a:off x="3581400" y="2171700"/>
              <a:ext cx="838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9"/>
          <p:cNvGrpSpPr>
            <a:grpSpLocks/>
          </p:cNvGrpSpPr>
          <p:nvPr/>
        </p:nvGrpSpPr>
        <p:grpSpPr bwMode="auto">
          <a:xfrm>
            <a:off x="2100263" y="2641600"/>
            <a:ext cx="3838575" cy="381000"/>
            <a:chOff x="2057400" y="2819400"/>
            <a:chExt cx="3838903" cy="381000"/>
          </a:xfrm>
        </p:grpSpPr>
        <p:sp>
          <p:nvSpPr>
            <p:cNvPr id="105492"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Not</a:t>
              </a:r>
            </a:p>
          </p:txBody>
        </p:sp>
        <p:cxnSp>
          <p:nvCxnSpPr>
            <p:cNvPr id="8" name="Straight Arrow Connector 7"/>
            <p:cNvCxnSpPr>
              <a:stCxn id="105492"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9"/>
          <p:cNvGrpSpPr>
            <a:grpSpLocks/>
          </p:cNvGrpSpPr>
          <p:nvPr/>
        </p:nvGrpSpPr>
        <p:grpSpPr bwMode="auto">
          <a:xfrm>
            <a:off x="4167188" y="3606800"/>
            <a:ext cx="3838575" cy="381000"/>
            <a:chOff x="2057400" y="2819400"/>
            <a:chExt cx="3838903" cy="381000"/>
          </a:xfrm>
        </p:grpSpPr>
        <p:sp>
          <p:nvSpPr>
            <p:cNvPr id="105488"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Why?</a:t>
              </a:r>
            </a:p>
          </p:txBody>
        </p:sp>
        <p:cxnSp>
          <p:nvCxnSpPr>
            <p:cNvPr id="18" name="Straight Arrow Connector 17"/>
            <p:cNvCxnSpPr>
              <a:stCxn id="105488"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9"/>
          <p:cNvGrpSpPr>
            <a:grpSpLocks/>
          </p:cNvGrpSpPr>
          <p:nvPr/>
        </p:nvGrpSpPr>
        <p:grpSpPr bwMode="auto">
          <a:xfrm>
            <a:off x="3595688" y="4254500"/>
            <a:ext cx="3838575" cy="381000"/>
            <a:chOff x="2057400" y="2819400"/>
            <a:chExt cx="3838903" cy="381000"/>
          </a:xfrm>
        </p:grpSpPr>
        <p:sp>
          <p:nvSpPr>
            <p:cNvPr id="105486"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Better</a:t>
              </a:r>
            </a:p>
          </p:txBody>
        </p:sp>
        <p:cxnSp>
          <p:nvCxnSpPr>
            <p:cNvPr id="21" name="Straight Arrow Connector 20"/>
            <p:cNvCxnSpPr>
              <a:stCxn id="105486"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a:grpSpLocks/>
          </p:cNvGrpSpPr>
          <p:nvPr/>
        </p:nvGrpSpPr>
        <p:grpSpPr bwMode="auto">
          <a:xfrm>
            <a:off x="4743450" y="5829300"/>
            <a:ext cx="4400550" cy="1003300"/>
            <a:chOff x="4743451" y="5829300"/>
            <a:chExt cx="4400549" cy="1003300"/>
          </a:xfrm>
        </p:grpSpPr>
        <p:sp>
          <p:nvSpPr>
            <p:cNvPr id="105484" name="TextBox 4"/>
            <p:cNvSpPr txBox="1">
              <a:spLocks noChangeArrowheads="1"/>
            </p:cNvSpPr>
            <p:nvPr/>
          </p:nvSpPr>
          <p:spPr bwMode="auto">
            <a:xfrm>
              <a:off x="6361363" y="5930900"/>
              <a:ext cx="278263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Even better: A potentially helpful suggestion</a:t>
              </a:r>
            </a:p>
          </p:txBody>
        </p:sp>
        <p:cxnSp>
          <p:nvCxnSpPr>
            <p:cNvPr id="24" name="Straight Arrow Connector 23"/>
            <p:cNvCxnSpPr>
              <a:stCxn id="105484" idx="1"/>
            </p:cNvCxnSpPr>
            <p:nvPr/>
          </p:nvCxnSpPr>
          <p:spPr bwMode="auto">
            <a:xfrm flipH="1" flipV="1">
              <a:off x="4743451" y="5829300"/>
              <a:ext cx="1617663" cy="5524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4"/>
          <p:cNvGrpSpPr>
            <a:grpSpLocks/>
          </p:cNvGrpSpPr>
          <p:nvPr/>
        </p:nvGrpSpPr>
        <p:grpSpPr bwMode="auto">
          <a:xfrm>
            <a:off x="6045200" y="1793875"/>
            <a:ext cx="2895600" cy="1268413"/>
            <a:chOff x="346" y="2411"/>
            <a:chExt cx="2735" cy="1125"/>
          </a:xfrm>
        </p:grpSpPr>
        <p:pic>
          <p:nvPicPr>
            <p:cNvPr id="26" name="Picture 5" descr="Help from D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2411"/>
              <a:ext cx="2696"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6"/>
            <p:cNvSpPr>
              <a:spLocks noChangeArrowheads="1"/>
            </p:cNvSpPr>
            <p:nvPr/>
          </p:nvSpPr>
          <p:spPr bwMode="auto">
            <a:xfrm>
              <a:off x="346" y="3366"/>
              <a:ext cx="208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92075" bIns="46038"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CA" altLang="en-US" sz="1400">
                  <a:latin typeface="Arial" panose="020B0604020202020204" pitchFamily="34" charset="0"/>
                </a:rPr>
                <a:t>AutoCAD Mechanical</a:t>
              </a:r>
              <a:r>
                <a:rPr lang="en-CA" altLang="en-US">
                  <a:latin typeface="Times New Roman" panose="02020603050405020304" pitchFamily="18" charset="0"/>
                </a:rPr>
                <a:t> </a:t>
              </a:r>
            </a:p>
          </p:txBody>
        </p:sp>
      </p:grpSp>
      <p:sp>
        <p:nvSpPr>
          <p:cNvPr id="28" name="TextBox 27"/>
          <p:cNvSpPr txBox="1">
            <a:spLocks noChangeArrowheads="1"/>
          </p:cNvSpPr>
          <p:nvPr/>
        </p:nvSpPr>
        <p:spPr bwMode="auto">
          <a:xfrm>
            <a:off x="6019800" y="1147763"/>
            <a:ext cx="2362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dirty="0"/>
              <a:t>So obvious it could never happen?</a:t>
            </a:r>
          </a:p>
        </p:txBody>
      </p:sp>
      <p:sp>
        <p:nvSpPr>
          <p:cNvPr id="29" name="Oval 28"/>
          <p:cNvSpPr/>
          <p:nvPr/>
        </p:nvSpPr>
        <p:spPr>
          <a:xfrm>
            <a:off x="8316913" y="2171700"/>
            <a:ext cx="304800" cy="174625"/>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Tree>
    <p:extLst>
      <p:ext uri="{BB962C8B-B14F-4D97-AF65-F5344CB8AC3E}">
        <p14:creationId xmlns:p14="http://schemas.microsoft.com/office/powerpoint/2010/main" val="480024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3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3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36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3635">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3635">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3635">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3635">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3635">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3635">
                                            <p:txEl>
                                              <p:pRg st="11" end="1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3635">
                                            <p:txEl>
                                              <p:pRg st="12" end="12"/>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uiExpand="1" build="p"/>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mtClean="0">
                <a:ea typeface="ＭＳ Ｐゴシック" panose="020B0600070205080204" pitchFamily="34" charset="-128"/>
              </a:rPr>
              <a:t>User-Friendly Software (If There Is Time)</a:t>
            </a:r>
          </a:p>
        </p:txBody>
      </p:sp>
      <p:sp>
        <p:nvSpPr>
          <p:cNvPr id="97283" name="Rectangle 3"/>
          <p:cNvSpPr>
            <a:spLocks noGrp="1" noChangeArrowheads="1"/>
          </p:cNvSpPr>
          <p:nvPr>
            <p:ph idx="1"/>
          </p:nvPr>
        </p:nvSpPr>
        <p:spPr/>
        <p:txBody>
          <a:bodyPr/>
          <a:lstStyle/>
          <a:p>
            <a:r>
              <a:rPr lang="en-US" altLang="en-US" smtClean="0">
                <a:ea typeface="ＭＳ Ｐゴシック" panose="020B0600070205080204" pitchFamily="34" charset="-128"/>
              </a:rPr>
              <a:t>In today’s world it’s not just sufficient to create software that has implemented a given set of operations.</a:t>
            </a:r>
          </a:p>
          <a:p>
            <a:r>
              <a:rPr lang="en-US" altLang="en-US" smtClean="0">
                <a:ea typeface="ＭＳ Ｐゴシック" panose="020B0600070205080204" pitchFamily="34" charset="-128"/>
              </a:rPr>
              <a:t>If the person using the system cannot understand it or has troubles using common functions then the software or technology is useless.</a:t>
            </a:r>
          </a:p>
          <a:p>
            <a:r>
              <a:rPr lang="en-US" altLang="en-US" smtClean="0">
                <a:ea typeface="ＭＳ Ｐゴシック" panose="020B0600070205080204" pitchFamily="34" charset="-128"/>
              </a:rPr>
              <a:t>Reference course: If you’re interested in more information:</a:t>
            </a:r>
          </a:p>
          <a:p>
            <a:pPr lvl="1"/>
            <a:r>
              <a:rPr lang="en-US" altLang="en-US" smtClean="0">
                <a:latin typeface="Arial" panose="020B0604020202020204" pitchFamily="34" charset="0"/>
                <a:ea typeface="ＭＳ Ｐゴシック" panose="020B0600070205080204" pitchFamily="34" charset="-128"/>
                <a:hlinkClick r:id="rId2"/>
              </a:rPr>
              <a:t>http://pages.cpsc.ucalgary.ca/~tamj/2008/481W/index.html</a:t>
            </a:r>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18643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fontScale="90000"/>
          </a:bodyPr>
          <a:lstStyle/>
          <a:p>
            <a:r>
              <a:rPr lang="en-US" altLang="en-US" smtClean="0">
                <a:ea typeface="ＭＳ Ｐゴシック" panose="020B0600070205080204" pitchFamily="34" charset="-128"/>
              </a:rPr>
              <a:t>Examples Of Bad Error Messages (If There Is Time)</a:t>
            </a:r>
          </a:p>
        </p:txBody>
      </p:sp>
      <p:pic>
        <p:nvPicPr>
          <p:cNvPr id="7" name="Picture 4" descr="Should I be concer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1371600"/>
            <a:ext cx="362267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Gee, than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588" y="3063875"/>
            <a:ext cx="41529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Hm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4987925"/>
            <a:ext cx="41402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0" y="6478588"/>
            <a:ext cx="365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cs typeface="Arial" panose="020B0604020202020204" pitchFamily="34" charset="0"/>
              </a:rPr>
              <a:t>Images: From the </a:t>
            </a:r>
            <a:r>
              <a:rPr lang="ja-JP" altLang="en-US" sz="1400">
                <a:cs typeface="Arial" panose="020B0604020202020204" pitchFamily="34" charset="0"/>
              </a:rPr>
              <a:t>“</a:t>
            </a:r>
            <a:r>
              <a:rPr lang="en-US" altLang="ja-JP" sz="1400">
                <a:cs typeface="Arial" panose="020B0604020202020204" pitchFamily="34" charset="0"/>
              </a:rPr>
              <a:t>HCI Hall of Shame</a:t>
            </a:r>
            <a:r>
              <a:rPr lang="ja-JP" altLang="en-US" sz="1400">
                <a:cs typeface="Arial" panose="020B0604020202020204" pitchFamily="34" charset="0"/>
              </a:rPr>
              <a:t>”</a:t>
            </a:r>
            <a:endParaRPr lang="en-US" altLang="en-US" sz="1400">
              <a:cs typeface="Arial" panose="020B0604020202020204" pitchFamily="34" charset="0"/>
            </a:endParaRPr>
          </a:p>
        </p:txBody>
      </p:sp>
    </p:spTree>
    <p:extLst>
      <p:ext uri="{BB962C8B-B14F-4D97-AF65-F5344CB8AC3E}">
        <p14:creationId xmlns:p14="http://schemas.microsoft.com/office/powerpoint/2010/main" val="249760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1220788" y="5103813"/>
            <a:ext cx="7480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3600" b="1">
                <a:latin typeface="Comic Sans MS" panose="030F0702030302020204" pitchFamily="66" charset="0"/>
              </a:rPr>
              <a:t>“HIT ANY KEY TO CONTINUE”</a:t>
            </a:r>
          </a:p>
        </p:txBody>
      </p:sp>
      <p:sp>
        <p:nvSpPr>
          <p:cNvPr id="108548" name="Rectangle 2"/>
          <p:cNvSpPr>
            <a:spLocks noGrp="1" noChangeArrowheads="1"/>
          </p:cNvSpPr>
          <p:nvPr>
            <p:ph type="title"/>
          </p:nvPr>
        </p:nvSpPr>
        <p:spPr/>
        <p:txBody>
          <a:bodyPr/>
          <a:lstStyle/>
          <a:p>
            <a:r>
              <a:rPr lang="en-US" altLang="en-US" smtClean="0">
                <a:ea typeface="ＭＳ Ｐゴシック" panose="020B0600070205080204" pitchFamily="34" charset="-128"/>
              </a:rPr>
              <a:t> (If There Is Time)</a:t>
            </a:r>
          </a:p>
        </p:txBody>
      </p:sp>
      <p:sp>
        <p:nvSpPr>
          <p:cNvPr id="5" name="Rectangle 3"/>
          <p:cNvSpPr>
            <a:spLocks noChangeArrowheads="1"/>
          </p:cNvSpPr>
          <p:nvPr/>
        </p:nvSpPr>
        <p:spPr bwMode="auto">
          <a:xfrm>
            <a:off x="1220788" y="5103813"/>
            <a:ext cx="7480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3600" b="1">
                <a:latin typeface="Comic Sans MS" panose="030F0702030302020204" pitchFamily="66" charset="0"/>
              </a:rPr>
              <a:t>“HIT ANY KEY TO CONTINUE”</a:t>
            </a:r>
          </a:p>
        </p:txBody>
      </p:sp>
      <p:pic>
        <p:nvPicPr>
          <p:cNvPr id="6" name="Picture 5" descr="C:\Users\tamj\AppData\Local\Microsoft\Windows\Temporary Internet Files\Content.IE5\H2V5D7PC\MC9000787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04800"/>
            <a:ext cx="561975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59442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2"/>
          <p:cNvSpPr>
            <a:spLocks noGrp="1" noChangeArrowheads="1"/>
          </p:cNvSpPr>
          <p:nvPr>
            <p:ph type="title"/>
          </p:nvPr>
        </p:nvSpPr>
        <p:spPr/>
        <p:txBody>
          <a:bodyPr/>
          <a:lstStyle/>
          <a:p>
            <a:r>
              <a:rPr lang="en-US" altLang="en-US" smtClean="0">
                <a:ea typeface="ＭＳ Ｐゴシック" panose="020B0600070205080204" pitchFamily="34" charset="-128"/>
              </a:rPr>
              <a:t> (If There Is Time)</a:t>
            </a:r>
          </a:p>
        </p:txBody>
      </p:sp>
      <p:pic>
        <p:nvPicPr>
          <p:cNvPr id="6" name="Picture 6" descr="C:\Users\tamj\Dropbox\231 fall 2014\DSC031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125538"/>
            <a:ext cx="7088187"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87363" y="4383088"/>
            <a:ext cx="3195637" cy="530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eaLnBrk="1" hangingPunct="1">
              <a:defRPr/>
            </a:pPr>
            <a:r>
              <a:rPr lang="en-US" altLang="ja-JP" sz="2400" smtClean="0">
                <a:latin typeface="Comic Sans MS" pitchFamily="66" charset="0"/>
                <a:cs typeface="Arial" pitchFamily="34" charset="0"/>
              </a:rPr>
              <a:t>THE </a:t>
            </a:r>
            <a:r>
              <a:rPr lang="ja-JP" altLang="en-US" sz="2400" smtClean="0">
                <a:latin typeface="Comic Sans MS" pitchFamily="66" charset="0"/>
                <a:cs typeface="Arial" pitchFamily="34" charset="0"/>
              </a:rPr>
              <a:t>“</a:t>
            </a:r>
            <a:r>
              <a:rPr lang="en-US" altLang="ja-JP" sz="2400" smtClean="0">
                <a:latin typeface="Comic Sans MS" pitchFamily="66" charset="0"/>
                <a:cs typeface="Arial" pitchFamily="34" charset="0"/>
              </a:rPr>
              <a:t>Any Key</a:t>
            </a:r>
            <a:r>
              <a:rPr lang="ja-JP" altLang="en-US" sz="2400" smtClean="0">
                <a:latin typeface="Comic Sans MS" pitchFamily="66" charset="0"/>
                <a:cs typeface="Arial" pitchFamily="34" charset="0"/>
              </a:rPr>
              <a:t>”</a:t>
            </a:r>
            <a:endParaRPr lang="en-US" altLang="en-US" sz="2400" smtClean="0">
              <a:latin typeface="Comic Sans MS" pitchFamily="66" charset="0"/>
              <a:cs typeface="Arial" pitchFamily="34" charset="0"/>
            </a:endParaRPr>
          </a:p>
        </p:txBody>
      </p:sp>
      <p:sp>
        <p:nvSpPr>
          <p:cNvPr id="8" name="TextBox 3"/>
          <p:cNvSpPr txBox="1">
            <a:spLocks noChangeArrowheads="1"/>
          </p:cNvSpPr>
          <p:nvPr/>
        </p:nvSpPr>
        <p:spPr bwMode="auto">
          <a:xfrm>
            <a:off x="385763" y="6438900"/>
            <a:ext cx="25257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panose="020B0604020202020204" pitchFamily="34" charset="0"/>
              </a:rPr>
              <a:t>Image: Curtesy of James Tam</a:t>
            </a:r>
          </a:p>
        </p:txBody>
      </p:sp>
    </p:spTree>
    <p:extLst>
      <p:ext uri="{BB962C8B-B14F-4D97-AF65-F5344CB8AC3E}">
        <p14:creationId xmlns:p14="http://schemas.microsoft.com/office/powerpoint/2010/main" val="976139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normAutofit fontScale="90000"/>
          </a:bodyPr>
          <a:lstStyle/>
          <a:p>
            <a:r>
              <a:rPr lang="en-CA" altLang="en-US" smtClean="0">
                <a:ea typeface="ＭＳ Ｐゴシック" panose="020B0600070205080204" pitchFamily="34" charset="-128"/>
              </a:rPr>
              <a:t>I’d Rather Deal With The ‘Any’ Key (If There Is Time)</a:t>
            </a:r>
          </a:p>
        </p:txBody>
      </p:sp>
      <p:pic>
        <p:nvPicPr>
          <p:cNvPr id="6" name="Picture 5" descr="keyboard failure"/>
          <p:cNvPicPr>
            <a:picLocks noChangeAspect="1" noChangeArrowheads="1"/>
          </p:cNvPicPr>
          <p:nvPr/>
        </p:nvPicPr>
        <p:blipFill>
          <a:blip r:embed="rId3">
            <a:extLst>
              <a:ext uri="{28A0092B-C50C-407E-A947-70E740481C1C}">
                <a14:useLocalDpi xmlns:a14="http://schemas.microsoft.com/office/drawing/2010/main" val="0"/>
              </a:ext>
            </a:extLst>
          </a:blip>
          <a:srcRect l="3156" r="3156"/>
          <a:stretch>
            <a:fillRect/>
          </a:stretch>
        </p:blipFill>
        <p:spPr bwMode="auto">
          <a:xfrm>
            <a:off x="465138" y="1100138"/>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381000" y="6467878"/>
            <a:ext cx="685800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200" dirty="0">
                <a:latin typeface="Arial" panose="020B0604020202020204" pitchFamily="34" charset="0"/>
              </a:rPr>
              <a:t>Picture courtesy of James Tam: An error message from a Dell desktop computer</a:t>
            </a:r>
          </a:p>
        </p:txBody>
      </p:sp>
    </p:spTree>
    <p:extLst>
      <p:ext uri="{BB962C8B-B14F-4D97-AF65-F5344CB8AC3E}">
        <p14:creationId xmlns:p14="http://schemas.microsoft.com/office/powerpoint/2010/main" val="17276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CA" altLang="en-US" smtClean="0">
                <a:ea typeface="ＭＳ Ｐゴシック" panose="020B0600070205080204" pitchFamily="34" charset="-128"/>
              </a:rPr>
              <a:t>After This Section You Should Now Know</a:t>
            </a:r>
          </a:p>
        </p:txBody>
      </p:sp>
      <p:sp>
        <p:nvSpPr>
          <p:cNvPr id="114691" name="Rectangle 3"/>
          <p:cNvSpPr>
            <a:spLocks noGrp="1" noChangeArrowheads="1"/>
          </p:cNvSpPr>
          <p:nvPr>
            <p:ph idx="1"/>
          </p:nvPr>
        </p:nvSpPr>
        <p:spPr/>
        <p:txBody>
          <a:bodyPr/>
          <a:lstStyle/>
          <a:p>
            <a:pPr>
              <a:lnSpc>
                <a:spcPct val="90000"/>
              </a:lnSpc>
            </a:pPr>
            <a:r>
              <a:rPr lang="en-US" altLang="en-US" smtClean="0">
                <a:ea typeface="ＭＳ Ｐゴシック" panose="020B0600070205080204" pitchFamily="34" charset="-128"/>
              </a:rPr>
              <a:t>When and why are loops used in computer programs</a:t>
            </a:r>
          </a:p>
          <a:p>
            <a:pPr>
              <a:lnSpc>
                <a:spcPct val="90000"/>
              </a:lnSpc>
            </a:pPr>
            <a:r>
              <a:rPr lang="en-US" altLang="en-US" smtClean="0">
                <a:ea typeface="ＭＳ Ｐゴシック" panose="020B0600070205080204" pitchFamily="34" charset="-128"/>
              </a:rPr>
              <a:t>What is the difference between pre-test loops and post-test loops</a:t>
            </a:r>
          </a:p>
          <a:p>
            <a:pPr>
              <a:lnSpc>
                <a:spcPct val="90000"/>
              </a:lnSpc>
            </a:pPr>
            <a:r>
              <a:rPr lang="en-US" altLang="en-US" smtClean="0">
                <a:ea typeface="ＭＳ Ｐゴシック" panose="020B0600070205080204" pitchFamily="34" charset="-128"/>
              </a:rPr>
              <a:t>How to trace the execution of pre-test loops</a:t>
            </a:r>
          </a:p>
          <a:p>
            <a:pPr>
              <a:lnSpc>
                <a:spcPct val="90000"/>
              </a:lnSpc>
            </a:pPr>
            <a:r>
              <a:rPr lang="en-US" altLang="en-US" smtClean="0">
                <a:ea typeface="ＭＳ Ｐゴシック" panose="020B0600070205080204" pitchFamily="34" charset="-128"/>
              </a:rPr>
              <a:t>How to properly write the code for a loop in a program</a:t>
            </a:r>
          </a:p>
          <a:p>
            <a:pPr>
              <a:lnSpc>
                <a:spcPct val="90000"/>
              </a:lnSpc>
            </a:pPr>
            <a:r>
              <a:rPr lang="en-US" altLang="en-US" smtClean="0">
                <a:ea typeface="ＭＳ Ｐゴシック" panose="020B0600070205080204" pitchFamily="34" charset="-128"/>
              </a:rPr>
              <a:t>What are nested loops and how do you trace their execution</a:t>
            </a:r>
          </a:p>
          <a:p>
            <a:pPr>
              <a:lnSpc>
                <a:spcPct val="90000"/>
              </a:lnSpc>
            </a:pPr>
            <a:r>
              <a:rPr lang="en-US" altLang="en-US" smtClean="0">
                <a:ea typeface="ＭＳ Ｐゴシック" panose="020B0600070205080204" pitchFamily="34" charset="-128"/>
              </a:rPr>
              <a:t>How to test loops</a:t>
            </a:r>
          </a:p>
          <a:p>
            <a:pPr>
              <a:lnSpc>
                <a:spcPct val="90000"/>
              </a:lnSpc>
            </a:pPr>
            <a:r>
              <a:rPr lang="en-US" altLang="en-US" smtClean="0">
                <a:ea typeface="ＭＳ Ｐゴシック" panose="020B0600070205080204" pitchFamily="34" charset="-128"/>
              </a:rPr>
              <a:t>Some rules of thumb for interaction design (if there is time)</a:t>
            </a:r>
          </a:p>
          <a:p>
            <a:pPr marL="685800" lvl="1">
              <a:lnSpc>
                <a:spcPct val="90000"/>
              </a:lnSpc>
              <a:buFont typeface="Times New Roman" panose="02020603050405020304" pitchFamily="18" charset="0"/>
              <a:buAutoNum type="arabicPeriod"/>
            </a:pPr>
            <a:r>
              <a:rPr lang="en-US" altLang="en-US" smtClean="0">
                <a:ea typeface="ＭＳ Ｐゴシック" panose="020B0600070205080204" pitchFamily="34" charset="-128"/>
              </a:rPr>
              <a:t>Minimize the user’s memory load</a:t>
            </a:r>
          </a:p>
          <a:p>
            <a:pPr marL="685800" lvl="1">
              <a:lnSpc>
                <a:spcPct val="90000"/>
              </a:lnSpc>
              <a:buFont typeface="Times New Roman" panose="02020603050405020304" pitchFamily="18" charset="0"/>
              <a:buAutoNum type="arabicPeriod"/>
            </a:pPr>
            <a:r>
              <a:rPr lang="en-US" altLang="en-US" smtClean="0">
                <a:ea typeface="ＭＳ Ｐゴシック" panose="020B0600070205080204" pitchFamily="34" charset="-128"/>
              </a:rPr>
              <a:t>Be consistent</a:t>
            </a:r>
          </a:p>
          <a:p>
            <a:pPr marL="685800" lvl="1">
              <a:lnSpc>
                <a:spcPct val="90000"/>
              </a:lnSpc>
              <a:buFont typeface="Times New Roman" panose="02020603050405020304" pitchFamily="18" charset="0"/>
              <a:buAutoNum type="arabicPeriod"/>
            </a:pPr>
            <a:r>
              <a:rPr lang="en-US" altLang="en-US" smtClean="0">
                <a:ea typeface="ＭＳ Ｐゴシック" panose="020B0600070205080204" pitchFamily="34" charset="-128"/>
              </a:rPr>
              <a:t>Provide feedback</a:t>
            </a:r>
          </a:p>
          <a:p>
            <a:pPr marL="685800" lvl="1">
              <a:lnSpc>
                <a:spcPct val="90000"/>
              </a:lnSpc>
              <a:buFont typeface="Times New Roman" panose="02020603050405020304" pitchFamily="18" charset="0"/>
              <a:buAutoNum type="arabicPeriod"/>
            </a:pPr>
            <a:r>
              <a:rPr lang="en-US" altLang="en-US" smtClean="0">
                <a:ea typeface="ＭＳ Ｐゴシック" panose="020B0600070205080204" pitchFamily="34" charset="-128"/>
              </a:rPr>
              <a:t>Provide clearly marked exits</a:t>
            </a:r>
          </a:p>
          <a:p>
            <a:pPr marL="685800" lvl="1">
              <a:lnSpc>
                <a:spcPct val="90000"/>
              </a:lnSpc>
              <a:buFont typeface="Times New Roman" panose="02020603050405020304" pitchFamily="18" charset="0"/>
              <a:buAutoNum type="arabicPeriod"/>
            </a:pPr>
            <a:r>
              <a:rPr lang="en-CA" altLang="en-US" smtClean="0">
                <a:ea typeface="ＭＳ Ｐゴシック" panose="020B0600070205080204" pitchFamily="34" charset="-128"/>
              </a:rPr>
              <a:t>Deal with errors in a helpful and </a:t>
            </a:r>
            <a:br>
              <a:rPr lang="en-CA" altLang="en-US" smtClean="0">
                <a:ea typeface="ＭＳ Ｐゴシック" panose="020B0600070205080204" pitchFamily="34" charset="-128"/>
              </a:rPr>
            </a:br>
            <a:r>
              <a:rPr lang="en-CA" altLang="en-US" smtClean="0">
                <a:ea typeface="ＭＳ Ｐゴシック" panose="020B0600070205080204" pitchFamily="34" charset="-128"/>
              </a:rPr>
              <a:t>positive manner</a:t>
            </a: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708165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p:txBody>
          <a:bodyPr/>
          <a:lstStyle/>
          <a:p>
            <a:r>
              <a:rPr lang="en-CA" altLang="en-US" sz="3200" dirty="0" smtClean="0"/>
              <a:t>You Should Now Know</a:t>
            </a:r>
          </a:p>
        </p:txBody>
      </p:sp>
      <p:sp>
        <p:nvSpPr>
          <p:cNvPr id="116739" name="Rectangle 3"/>
          <p:cNvSpPr>
            <a:spLocks noGrp="1" noChangeArrowheads="1"/>
          </p:cNvSpPr>
          <p:nvPr>
            <p:ph type="body" idx="4294967295"/>
          </p:nvPr>
        </p:nvSpPr>
        <p:spPr/>
        <p:txBody>
          <a:bodyPr/>
          <a:lstStyle/>
          <a:p>
            <a:pPr marL="114300" indent="-114300">
              <a:tabLst>
                <a:tab pos="476250" algn="l"/>
              </a:tabLst>
            </a:pPr>
            <a:r>
              <a:rPr lang="en-CA" altLang="en-US" sz="2400" dirty="0" smtClean="0"/>
              <a:t>The difference between traditional and event driven software</a:t>
            </a:r>
          </a:p>
          <a:p>
            <a:pPr marL="114300" indent="-114300">
              <a:tabLst>
                <a:tab pos="476250" algn="l"/>
              </a:tabLst>
            </a:pPr>
            <a:r>
              <a:rPr lang="en-CA" altLang="en-US" sz="2400" dirty="0" smtClean="0"/>
              <a:t>How event-driven software works (registering and notifying event listeners)</a:t>
            </a:r>
          </a:p>
          <a:p>
            <a:pPr marL="114300" indent="-114300">
              <a:tabLst>
                <a:tab pos="476250" algn="l"/>
              </a:tabLst>
            </a:pPr>
            <a:r>
              <a:rPr lang="en-CA" altLang="en-US" sz="2400" dirty="0" smtClean="0"/>
              <a:t>How some basic Swing controls work</a:t>
            </a:r>
          </a:p>
          <a:p>
            <a:pPr marL="742950" lvl="1" indent="-285750">
              <a:tabLst>
                <a:tab pos="476250" algn="l"/>
              </a:tabLst>
            </a:pPr>
            <a:r>
              <a:rPr lang="en-CA" altLang="en-US" sz="2400" dirty="0" smtClean="0"/>
              <a:t>Capturing common events for the controls such as a button press</a:t>
            </a:r>
          </a:p>
          <a:p>
            <a:pPr marL="114300" indent="-114300">
              <a:tabLst>
                <a:tab pos="476250" algn="l"/>
              </a:tabLst>
            </a:pPr>
            <a:r>
              <a:rPr lang="en-CA" altLang="en-US" sz="2400" dirty="0" smtClean="0"/>
              <a:t>How to layout components using layout managers and laying them out manually using a coordinate system</a:t>
            </a:r>
          </a:p>
          <a:p>
            <a:pPr marL="114300" indent="-114300">
              <a:tabLst>
                <a:tab pos="476250" algn="l"/>
              </a:tabLst>
            </a:pPr>
            <a:endParaRPr lang="en-CA" altLang="en-US" sz="2400" dirty="0" smtClean="0"/>
          </a:p>
          <a:p>
            <a:pPr marL="114300" indent="-114300">
              <a:tabLst>
                <a:tab pos="476250" algn="l"/>
              </a:tabLst>
            </a:pPr>
            <a:endParaRPr lang="en-CA" altLang="en-US" sz="2400" dirty="0" smtClean="0"/>
          </a:p>
        </p:txBody>
      </p:sp>
    </p:spTree>
    <p:extLst>
      <p:ext uri="{BB962C8B-B14F-4D97-AF65-F5344CB8AC3E}">
        <p14:creationId xmlns:p14="http://schemas.microsoft.com/office/powerpoint/2010/main" val="2455348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You Should Now </a:t>
            </a:r>
            <a:r>
              <a:rPr lang="en-CA" altLang="en-US" dirty="0" smtClean="0"/>
              <a:t>Know (2)</a:t>
            </a:r>
            <a:endParaRPr lang="en-US" dirty="0"/>
          </a:p>
        </p:txBody>
      </p:sp>
      <p:sp>
        <p:nvSpPr>
          <p:cNvPr id="3" name="Content Placeholder 2"/>
          <p:cNvSpPr>
            <a:spLocks noGrp="1"/>
          </p:cNvSpPr>
          <p:nvPr>
            <p:ph idx="1"/>
          </p:nvPr>
        </p:nvSpPr>
        <p:spPr/>
        <p:txBody>
          <a:bodyPr/>
          <a:lstStyle/>
          <a:p>
            <a:pPr>
              <a:lnSpc>
                <a:spcPct val="90000"/>
              </a:lnSpc>
            </a:pPr>
            <a:r>
              <a:rPr lang="en-US" altLang="en-US" dirty="0">
                <a:ea typeface="ＭＳ Ｐゴシック" panose="020B0600070205080204" pitchFamily="34" charset="-128"/>
              </a:rPr>
              <a:t>Some rules of thumb for interaction design (if there is time)</a:t>
            </a:r>
          </a:p>
          <a:p>
            <a:pPr marL="685800" lvl="1">
              <a:lnSpc>
                <a:spcPct val="90000"/>
              </a:lnSpc>
              <a:buFont typeface="Times New Roman" panose="02020603050405020304" pitchFamily="18" charset="0"/>
              <a:buAutoNum type="arabicPeriod"/>
            </a:pPr>
            <a:r>
              <a:rPr lang="en-US" altLang="en-US" dirty="0">
                <a:ea typeface="ＭＳ Ｐゴシック" panose="020B0600070205080204" pitchFamily="34" charset="-128"/>
              </a:rPr>
              <a:t>Minimize the user’s memory load</a:t>
            </a:r>
          </a:p>
          <a:p>
            <a:pPr marL="685800" lvl="1">
              <a:lnSpc>
                <a:spcPct val="90000"/>
              </a:lnSpc>
              <a:buFont typeface="Times New Roman" panose="02020603050405020304" pitchFamily="18" charset="0"/>
              <a:buAutoNum type="arabicPeriod"/>
            </a:pPr>
            <a:r>
              <a:rPr lang="en-US" altLang="en-US" dirty="0">
                <a:ea typeface="ＭＳ Ｐゴシック" panose="020B0600070205080204" pitchFamily="34" charset="-128"/>
              </a:rPr>
              <a:t>Be consistent</a:t>
            </a:r>
          </a:p>
          <a:p>
            <a:pPr marL="685800" lvl="1">
              <a:lnSpc>
                <a:spcPct val="90000"/>
              </a:lnSpc>
              <a:buFont typeface="Times New Roman" panose="02020603050405020304" pitchFamily="18" charset="0"/>
              <a:buAutoNum type="arabicPeriod"/>
            </a:pPr>
            <a:r>
              <a:rPr lang="en-US" altLang="en-US" dirty="0">
                <a:ea typeface="ＭＳ Ｐゴシック" panose="020B0600070205080204" pitchFamily="34" charset="-128"/>
              </a:rPr>
              <a:t>Provide feedback</a:t>
            </a:r>
          </a:p>
          <a:p>
            <a:pPr marL="685800" lvl="1">
              <a:lnSpc>
                <a:spcPct val="90000"/>
              </a:lnSpc>
              <a:buFont typeface="Times New Roman" panose="02020603050405020304" pitchFamily="18" charset="0"/>
              <a:buAutoNum type="arabicPeriod"/>
            </a:pPr>
            <a:r>
              <a:rPr lang="en-US" altLang="en-US" dirty="0">
                <a:ea typeface="ＭＳ Ｐゴシック" panose="020B0600070205080204" pitchFamily="34" charset="-128"/>
              </a:rPr>
              <a:t>Provide clearly marked exits</a:t>
            </a:r>
          </a:p>
          <a:p>
            <a:pPr marL="685800" lvl="1">
              <a:lnSpc>
                <a:spcPct val="90000"/>
              </a:lnSpc>
              <a:buFont typeface="Times New Roman" panose="02020603050405020304" pitchFamily="18" charset="0"/>
              <a:buAutoNum type="arabicPeriod"/>
            </a:pPr>
            <a:r>
              <a:rPr lang="en-CA" altLang="en-US" dirty="0">
                <a:ea typeface="ＭＳ Ｐゴシック" panose="020B0600070205080204" pitchFamily="34" charset="-128"/>
              </a:rPr>
              <a:t>Deal with errors in a helpful and </a:t>
            </a:r>
            <a:br>
              <a:rPr lang="en-CA" altLang="en-US" dirty="0">
                <a:ea typeface="ＭＳ Ｐゴシック" panose="020B0600070205080204" pitchFamily="34" charset="-128"/>
              </a:rPr>
            </a:br>
            <a:r>
              <a:rPr lang="en-CA" altLang="en-US" dirty="0">
                <a:ea typeface="ＭＳ Ｐゴシック" panose="020B0600070205080204" pitchFamily="34" charset="-128"/>
              </a:rPr>
              <a:t>positive manner</a:t>
            </a:r>
            <a:endParaRPr lang="en-US" altLang="en-US"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2877320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Notice</a:t>
            </a:r>
            <a:endParaRPr lang="en-US"/>
          </a:p>
        </p:txBody>
      </p:sp>
      <p:sp>
        <p:nvSpPr>
          <p:cNvPr id="3" name="Content Placeholder 2"/>
          <p:cNvSpPr>
            <a:spLocks noGrp="1"/>
          </p:cNvSpPr>
          <p:nvPr>
            <p:ph idx="1"/>
          </p:nvPr>
        </p:nvSpPr>
        <p:spPr/>
        <p:txBody>
          <a:bodyPr/>
          <a:lstStyle/>
          <a:p>
            <a:r>
              <a:rPr lang="en-US" smtClean="0"/>
              <a:t>Unless otherwise specfied, all images were produced by the author (James Tam).</a:t>
            </a:r>
            <a:endParaRPr lang="en-US"/>
          </a:p>
        </p:txBody>
      </p:sp>
    </p:spTree>
    <p:extLst>
      <p:ext uri="{BB962C8B-B14F-4D97-AF65-F5344CB8AC3E}">
        <p14:creationId xmlns:p14="http://schemas.microsoft.com/office/powerpoint/2010/main" val="4287883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smtClean="0">
                <a:ea typeface="ＭＳ Ｐゴシック" panose="020B0600070205080204" pitchFamily="34" charset="-128"/>
              </a:rPr>
              <a:t>Not So Friendly Examples (If There Is Time)</a:t>
            </a:r>
          </a:p>
        </p:txBody>
      </p:sp>
      <p:sp>
        <p:nvSpPr>
          <p:cNvPr id="6" name="Rectangle 2"/>
          <p:cNvSpPr txBox="1">
            <a:spLocks noChangeArrowheads="1"/>
          </p:cNvSpPr>
          <p:nvPr/>
        </p:nvSpPr>
        <p:spPr bwMode="auto">
          <a:xfrm>
            <a:off x="457200" y="2746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2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0" smtClean="0">
                <a:ea typeface="ＭＳ Ｐゴシック" panose="020B0600070205080204" pitchFamily="34" charset="-128"/>
              </a:rPr>
              <a:t>Not So Friendly Examples (If There Is Time)</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7963"/>
            <a:ext cx="335438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775" y="3251200"/>
            <a:ext cx="36242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950" y="4972050"/>
            <a:ext cx="31305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06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r>
              <a:rPr lang="en-US" altLang="en-US" smtClean="0">
                <a:ea typeface="ＭＳ Ｐゴシック" panose="020B0600070205080204" pitchFamily="34" charset="-128"/>
              </a:rPr>
              <a:t>Some Rules (Of Thumb) For Designing Software (If There Is Time)</a:t>
            </a:r>
          </a:p>
        </p:txBody>
      </p:sp>
      <p:sp>
        <p:nvSpPr>
          <p:cNvPr id="82947" name="Rectangle 3"/>
          <p:cNvSpPr>
            <a:spLocks noGrp="1" noChangeArrowheads="1"/>
          </p:cNvSpPr>
          <p:nvPr>
            <p:ph idx="1"/>
          </p:nvPr>
        </p:nvSpPr>
        <p:spPr/>
        <p:txBody>
          <a:bodyPr/>
          <a:lstStyle/>
          <a:p>
            <a:r>
              <a:rPr lang="en-US" altLang="en-US" smtClean="0">
                <a:ea typeface="ＭＳ Ｐゴシック" panose="020B0600070205080204" pitchFamily="34" charset="-128"/>
              </a:rPr>
              <a:t>(The following list comes from Jakob Nielsen’s 10 usability heuristics from the book “</a:t>
            </a:r>
            <a:r>
              <a:rPr lang="en-US" altLang="ja-JP" i="1" smtClean="0">
                <a:ea typeface="ＭＳ Ｐゴシック" panose="020B0600070205080204" pitchFamily="34" charset="-128"/>
              </a:rPr>
              <a:t>Usability Engineering</a:t>
            </a:r>
            <a:r>
              <a:rPr lang="en-US" altLang="en-US" smtClean="0">
                <a:ea typeface="ＭＳ Ｐゴシック" panose="020B0600070205080204" pitchFamily="34" charset="-128"/>
              </a:rPr>
              <a:t>”</a:t>
            </a:r>
            <a:endParaRPr lang="en-US" altLang="ja-JP" smtClean="0">
              <a:ea typeface="ＭＳ Ｐゴシック" panose="020B0600070205080204" pitchFamily="34" charset="-128"/>
            </a:endParaRPr>
          </a:p>
          <a:p>
            <a:pPr marL="800100" lvl="1" indent="-234950">
              <a:buFont typeface="Times New Roman" panose="02020603050405020304" pitchFamily="18" charset="0"/>
              <a:buAutoNum type="arabicPeriod"/>
            </a:pPr>
            <a:r>
              <a:rPr lang="en-US" altLang="en-US" smtClean="0">
                <a:ea typeface="ＭＳ Ｐゴシック" panose="020B0600070205080204" pitchFamily="34" charset="-128"/>
              </a:rPr>
              <a:t>Minimize the user’s memory load</a:t>
            </a:r>
          </a:p>
          <a:p>
            <a:pPr marL="800100" lvl="1" indent="-234950">
              <a:buFont typeface="Times New Roman" panose="02020603050405020304" pitchFamily="18" charset="0"/>
              <a:buAutoNum type="arabicPeriod"/>
            </a:pPr>
            <a:r>
              <a:rPr lang="en-US" altLang="en-US" smtClean="0">
                <a:ea typeface="ＭＳ Ｐゴシック" panose="020B0600070205080204" pitchFamily="34" charset="-128"/>
              </a:rPr>
              <a:t>Be consistent</a:t>
            </a:r>
          </a:p>
          <a:p>
            <a:pPr marL="800100" lvl="1" indent="-234950">
              <a:buFont typeface="Times New Roman" panose="02020603050405020304" pitchFamily="18" charset="0"/>
              <a:buAutoNum type="arabicPeriod"/>
            </a:pPr>
            <a:r>
              <a:rPr lang="en-US" altLang="en-US" smtClean="0">
                <a:ea typeface="ＭＳ Ｐゴシック" panose="020B0600070205080204" pitchFamily="34" charset="-128"/>
              </a:rPr>
              <a:t>Provide feedback</a:t>
            </a:r>
          </a:p>
          <a:p>
            <a:pPr marL="800100" lvl="1" indent="-234950">
              <a:buFont typeface="Times New Roman" panose="02020603050405020304" pitchFamily="18" charset="0"/>
              <a:buAutoNum type="arabicPeriod"/>
            </a:pPr>
            <a:r>
              <a:rPr lang="en-US" altLang="en-US" smtClean="0">
                <a:ea typeface="ＭＳ Ｐゴシック" panose="020B0600070205080204" pitchFamily="34" charset="-128"/>
              </a:rPr>
              <a:t>Provide clearly marked exits</a:t>
            </a:r>
          </a:p>
          <a:p>
            <a:pPr marL="800100" lvl="1" indent="-234950">
              <a:buFont typeface="Times New Roman" panose="02020603050405020304" pitchFamily="18" charset="0"/>
              <a:buAutoNum type="arabicPeriod"/>
            </a:pPr>
            <a:r>
              <a:rPr lang="en-CA" altLang="en-US" smtClean="0">
                <a:ea typeface="ＭＳ Ｐゴシック" panose="020B0600070205080204" pitchFamily="34" charset="-128"/>
              </a:rPr>
              <a:t>Deal with errors in a helpful and </a:t>
            </a:r>
            <a:br>
              <a:rPr lang="en-CA" altLang="en-US" smtClean="0">
                <a:ea typeface="ＭＳ Ｐゴシック" panose="020B0600070205080204" pitchFamily="34" charset="-128"/>
              </a:rPr>
            </a:br>
            <a:r>
              <a:rPr lang="en-CA" altLang="en-US" smtClean="0">
                <a:ea typeface="ＭＳ Ｐゴシック" panose="020B0600070205080204" pitchFamily="34" charset="-128"/>
              </a:rPr>
              <a:t>positive manner</a:t>
            </a: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449947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pPr marL="533400" indent="-533400">
              <a:buFontTx/>
              <a:buAutoNum type="arabicPeriod"/>
            </a:pPr>
            <a:r>
              <a:rPr lang="en-US" altLang="en-US" smtClean="0">
                <a:ea typeface="ＭＳ Ｐゴシック" panose="020B0600070205080204" pitchFamily="34" charset="-128"/>
              </a:rPr>
              <a:t>Minimize The User’s Memory Load (If There Is Time)</a:t>
            </a:r>
          </a:p>
        </p:txBody>
      </p:sp>
      <p:sp>
        <p:nvSpPr>
          <p:cNvPr id="427011" name="Rectangle 3"/>
          <p:cNvSpPr>
            <a:spLocks noGrp="1" noChangeArrowheads="1"/>
          </p:cNvSpPr>
          <p:nvPr>
            <p:ph idx="1"/>
          </p:nvPr>
        </p:nvSpPr>
        <p:spPr/>
        <p:txBody>
          <a:bodyPr/>
          <a:lstStyle/>
          <a:p>
            <a:pPr>
              <a:spcBef>
                <a:spcPct val="50000"/>
              </a:spcBef>
            </a:pPr>
            <a:r>
              <a:rPr lang="en-US" altLang="en-US" smtClean="0">
                <a:ea typeface="ＭＳ Ｐゴシック" panose="020B0600070205080204" pitchFamily="34" charset="-128"/>
              </a:rPr>
              <a:t>Computers are good at ‘remembering’ large amounts of information.</a:t>
            </a:r>
          </a:p>
          <a:p>
            <a:pPr>
              <a:spcBef>
                <a:spcPct val="50000"/>
              </a:spcBef>
            </a:pPr>
            <a:r>
              <a:rPr lang="en-US" altLang="en-US" smtClean="0">
                <a:ea typeface="ＭＳ Ｐゴシック" panose="020B0600070205080204" pitchFamily="34" charset="-128"/>
              </a:rPr>
              <a:t>People are not so good remembering things.</a:t>
            </a:r>
          </a:p>
          <a:p>
            <a:pPr lvl="1">
              <a:spcBef>
                <a:spcPct val="50000"/>
              </a:spcBef>
            </a:pPr>
            <a:endParaRPr lang="en-US" altLang="en-US" smtClean="0">
              <a:latin typeface="Arial" panose="020B0604020202020204" pitchFamily="34" charset="0"/>
              <a:ea typeface="ＭＳ Ｐゴシック" panose="020B0600070205080204" pitchFamily="34" charset="-128"/>
            </a:endParaRPr>
          </a:p>
          <a:p>
            <a:pPr>
              <a:spcBef>
                <a:spcPct val="50000"/>
              </a:spcBef>
            </a:pPr>
            <a:endParaRPr lang="en-US" altLang="en-US" smtClean="0">
              <a:latin typeface="Arial" panose="020B0604020202020204" pitchFamily="34" charset="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83972" name="Slide Number Placeholder 1"/>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D07599A0-2167-4C6D-84AB-56B8ECDD63DA}" type="slidenum">
              <a:rPr lang="en-US" altLang="en-US" sz="900">
                <a:solidFill>
                  <a:srgbClr val="898989"/>
                </a:solidFill>
                <a:latin typeface="Arial" panose="020B0604020202020204" pitchFamily="34" charset="0"/>
              </a:rPr>
              <a:pPr eaLnBrk="1" hangingPunct="1">
                <a:spcBef>
                  <a:spcPct val="0"/>
                </a:spcBef>
                <a:buFontTx/>
                <a:buNone/>
              </a:pPr>
              <a:t>5</a:t>
            </a:fld>
            <a:endParaRPr lang="en-US" altLang="en-US" sz="900">
              <a:solidFill>
                <a:srgbClr val="898989"/>
              </a:solidFill>
              <a:latin typeface="Arial" panose="020B0604020202020204" pitchFamily="34" charset="0"/>
            </a:endParaRPr>
          </a:p>
        </p:txBody>
      </p:sp>
    </p:spTree>
    <p:extLst>
      <p:ext uri="{BB962C8B-B14F-4D97-AF65-F5344CB8AC3E}">
        <p14:creationId xmlns:p14="http://schemas.microsoft.com/office/powerpoint/2010/main" val="2332671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7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a:normAutofit fontScale="90000"/>
          </a:bodyPr>
          <a:lstStyle/>
          <a:p>
            <a:pPr marL="533400" indent="-533400">
              <a:buFontTx/>
              <a:buAutoNum type="arabicPeriod"/>
            </a:pPr>
            <a:r>
              <a:rPr lang="en-US" altLang="en-US" smtClean="0">
                <a:ea typeface="ＭＳ Ｐゴシック" panose="020B0600070205080204" pitchFamily="34" charset="-128"/>
              </a:rPr>
              <a:t>Minimize The User’s Memory Load (If There Is Time)</a:t>
            </a:r>
            <a:endParaRPr lang="en-CA" altLang="en-US" smtClean="0">
              <a:ea typeface="ＭＳ Ｐゴシック" panose="020B0600070205080204" pitchFamily="34" charset="-128"/>
            </a:endParaRPr>
          </a:p>
        </p:txBody>
      </p:sp>
      <p:sp>
        <p:nvSpPr>
          <p:cNvPr id="112643" name="Rectangle 3"/>
          <p:cNvSpPr>
            <a:spLocks noGrp="1"/>
          </p:cNvSpPr>
          <p:nvPr>
            <p:ph idx="1"/>
          </p:nvPr>
        </p:nvSpPr>
        <p:spPr/>
        <p:txBody>
          <a:bodyPr/>
          <a:lstStyle/>
          <a:p>
            <a:pPr>
              <a:spcBef>
                <a:spcPct val="50000"/>
              </a:spcBef>
            </a:pPr>
            <a:r>
              <a:rPr lang="en-US" altLang="en-US" dirty="0" smtClean="0">
                <a:ea typeface="ＭＳ Ｐゴシック" panose="020B0600070205080204" pitchFamily="34" charset="-128"/>
              </a:rPr>
              <a:t>To reduce the memory load of the user:</a:t>
            </a:r>
          </a:p>
          <a:p>
            <a:pPr lvl="1">
              <a:spcBef>
                <a:spcPct val="50000"/>
              </a:spcBef>
            </a:pPr>
            <a:r>
              <a:rPr lang="en-US" altLang="en-US" dirty="0" smtClean="0">
                <a:ea typeface="ＭＳ Ｐゴシック" panose="020B0600070205080204" pitchFamily="34" charset="-128"/>
              </a:rPr>
              <a:t>Describe required the input format, show examples of valid input, provide default inputs</a:t>
            </a:r>
          </a:p>
          <a:p>
            <a:pPr>
              <a:spcBef>
                <a:spcPct val="50000"/>
              </a:spcBef>
            </a:pPr>
            <a:r>
              <a:rPr lang="en-US" altLang="en-US" dirty="0" smtClean="0">
                <a:ea typeface="ＭＳ Ｐゴシック" panose="020B0600070205080204" pitchFamily="34" charset="-128"/>
              </a:rPr>
              <a:t>Examples:</a:t>
            </a:r>
          </a:p>
          <a:p>
            <a:endParaRPr lang="en-CA" altLang="en-US" dirty="0" smtClean="0">
              <a:ea typeface="ＭＳ Ｐゴシック" panose="020B0600070205080204" pitchFamily="34" charset="-128"/>
            </a:endParaRPr>
          </a:p>
        </p:txBody>
      </p:sp>
      <p:grpSp>
        <p:nvGrpSpPr>
          <p:cNvPr id="10" name="Group 3"/>
          <p:cNvGrpSpPr>
            <a:grpSpLocks/>
          </p:cNvGrpSpPr>
          <p:nvPr/>
        </p:nvGrpSpPr>
        <p:grpSpPr bwMode="auto">
          <a:xfrm>
            <a:off x="736600" y="2857500"/>
            <a:ext cx="1981200" cy="2090738"/>
            <a:chOff x="838200" y="3124200"/>
            <a:chExt cx="1981200" cy="2090401"/>
          </a:xfrm>
        </p:grpSpPr>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67101"/>
              <a:ext cx="1905000" cy="174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12" name="Text Box 6"/>
            <p:cNvSpPr txBox="1">
              <a:spLocks noChangeArrowheads="1"/>
            </p:cNvSpPr>
            <p:nvPr/>
          </p:nvSpPr>
          <p:spPr bwMode="auto">
            <a:xfrm>
              <a:off x="838200" y="3124200"/>
              <a:ext cx="1435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Example 1:</a:t>
              </a:r>
            </a:p>
          </p:txBody>
        </p:sp>
      </p:grpSp>
      <p:grpSp>
        <p:nvGrpSpPr>
          <p:cNvPr id="13" name="Group 10"/>
          <p:cNvGrpSpPr>
            <a:grpSpLocks/>
          </p:cNvGrpSpPr>
          <p:nvPr/>
        </p:nvGrpSpPr>
        <p:grpSpPr bwMode="auto">
          <a:xfrm>
            <a:off x="647700" y="5233988"/>
            <a:ext cx="5848350" cy="1016000"/>
            <a:chOff x="568" y="3480"/>
            <a:chExt cx="3684" cy="640"/>
          </a:xfrm>
        </p:grpSpPr>
        <p:sp>
          <p:nvSpPr>
            <p:cNvPr id="14" name="Text Box 7"/>
            <p:cNvSpPr txBox="1">
              <a:spLocks noChangeArrowheads="1"/>
            </p:cNvSpPr>
            <p:nvPr/>
          </p:nvSpPr>
          <p:spPr bwMode="auto">
            <a:xfrm>
              <a:off x="568" y="3480"/>
              <a:ext cx="9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Example 2:</a:t>
              </a:r>
            </a:p>
          </p:txBody>
        </p:sp>
        <p:pic>
          <p:nvPicPr>
            <p:cNvPr id="15" name="Picture 9"/>
            <p:cNvPicPr>
              <a:picLocks noChangeAspect="1" noChangeArrowheads="1"/>
            </p:cNvPicPr>
            <p:nvPr/>
          </p:nvPicPr>
          <p:blipFill>
            <a:blip r:embed="rId4">
              <a:extLst>
                <a:ext uri="{28A0092B-C50C-407E-A947-70E740481C1C}">
                  <a14:useLocalDpi xmlns:a14="http://schemas.microsoft.com/office/drawing/2010/main" val="0"/>
                </a:ext>
              </a:extLst>
            </a:blip>
            <a:srcRect l="48500" t="84555" r="25833" b="11444"/>
            <a:stretch>
              <a:fillRect/>
            </a:stretch>
          </p:blipFill>
          <p:spPr bwMode="auto">
            <a:xfrm>
              <a:off x="624" y="3696"/>
              <a:ext cx="362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79542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title"/>
          </p:nvPr>
        </p:nvSpPr>
        <p:spPr/>
        <p:txBody>
          <a:bodyPr/>
          <a:lstStyle/>
          <a:p>
            <a:pPr marL="533400" indent="-533400">
              <a:buFontTx/>
              <a:buAutoNum type="arabicPeriod" startAt="2"/>
            </a:pPr>
            <a:r>
              <a:rPr lang="en-US" altLang="en-US" smtClean="0">
                <a:ea typeface="ＭＳ Ｐゴシック" panose="020B0600070205080204" pitchFamily="34" charset="-128"/>
              </a:rPr>
              <a:t>Be Consistent (If There Is Time)</a:t>
            </a:r>
          </a:p>
        </p:txBody>
      </p:sp>
      <p:sp>
        <p:nvSpPr>
          <p:cNvPr id="429058" name="Rectangle 2"/>
          <p:cNvSpPr>
            <a:spLocks noGrp="1" noChangeArrowheads="1"/>
          </p:cNvSpPr>
          <p:nvPr>
            <p:ph idx="1"/>
          </p:nvPr>
        </p:nvSpPr>
        <p:spPr/>
        <p:txBody>
          <a:bodyPr/>
          <a:lstStyle/>
          <a:p>
            <a:r>
              <a:rPr lang="en-US" altLang="en-US" smtClean="0">
                <a:ea typeface="ＭＳ Ｐゴシック" panose="020B0600070205080204" pitchFamily="34" charset="-128"/>
              </a:rPr>
              <a:t>Consistency of effects</a:t>
            </a:r>
          </a:p>
          <a:p>
            <a:pPr lvl="1"/>
            <a:r>
              <a:rPr lang="en-US" altLang="en-US" smtClean="0">
                <a:ea typeface="ＭＳ Ｐゴシック" panose="020B0600070205080204" pitchFamily="34" charset="-128"/>
              </a:rPr>
              <a:t>Same words, commands, actions will always have the same effect in equivalent situations</a:t>
            </a:r>
          </a:p>
          <a:p>
            <a:pPr lvl="1"/>
            <a:r>
              <a:rPr lang="en-US" altLang="en-US" smtClean="0">
                <a:ea typeface="ＭＳ Ｐゴシック" panose="020B0600070205080204" pitchFamily="34" charset="-128"/>
              </a:rPr>
              <a:t>Makes the system more predictable</a:t>
            </a:r>
          </a:p>
          <a:p>
            <a:pPr lvl="1"/>
            <a:r>
              <a:rPr lang="en-US" altLang="en-US" smtClean="0">
                <a:ea typeface="ＭＳ Ｐゴシック" panose="020B0600070205080204" pitchFamily="34" charset="-128"/>
              </a:rPr>
              <a:t>Reduces memory load </a:t>
            </a:r>
          </a:p>
          <a:p>
            <a:r>
              <a:rPr lang="en-US" altLang="en-US" smtClean="0">
                <a:ea typeface="ＭＳ Ｐゴシック" panose="020B0600070205080204" pitchFamily="34" charset="-128"/>
              </a:rPr>
              <a:t>Consistency of layout</a:t>
            </a:r>
          </a:p>
          <a:p>
            <a:pPr lvl="1"/>
            <a:r>
              <a:rPr lang="en-US" altLang="en-US" smtClean="0">
                <a:ea typeface="ＭＳ Ｐゴシック" panose="020B0600070205080204" pitchFamily="34" charset="-128"/>
              </a:rPr>
              <a:t>Allows experienced users to predict where things should be (matches expectations)</a:t>
            </a:r>
          </a:p>
        </p:txBody>
      </p:sp>
    </p:spTree>
    <p:extLst>
      <p:ext uri="{BB962C8B-B14F-4D97-AF65-F5344CB8AC3E}">
        <p14:creationId xmlns:p14="http://schemas.microsoft.com/office/powerpoint/2010/main" val="746663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90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90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90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90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905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90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8"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marL="533400" indent="-533400">
              <a:buFontTx/>
              <a:buAutoNum type="arabicPeriod" startAt="2"/>
            </a:pPr>
            <a:r>
              <a:rPr lang="en-US" altLang="en-US" smtClean="0">
                <a:ea typeface="ＭＳ Ｐゴシック" panose="020B0600070205080204" pitchFamily="34" charset="-128"/>
              </a:rPr>
              <a:t>Be Consistent (If There Is Time)</a:t>
            </a:r>
          </a:p>
        </p:txBody>
      </p:sp>
      <p:sp>
        <p:nvSpPr>
          <p:cNvPr id="89091" name="Rectangle 3"/>
          <p:cNvSpPr>
            <a:spLocks noGrp="1" noChangeArrowheads="1"/>
          </p:cNvSpPr>
          <p:nvPr>
            <p:ph idx="1"/>
          </p:nvPr>
        </p:nvSpPr>
        <p:spPr/>
        <p:txBody>
          <a:bodyPr/>
          <a:lstStyle/>
          <a:p>
            <a:r>
              <a:rPr lang="en-US" altLang="en-US" smtClean="0">
                <a:ea typeface="ＭＳ Ｐゴシック" panose="020B0600070205080204" pitchFamily="34" charset="-128"/>
              </a:rPr>
              <a:t>Consistency of language and graphics</a:t>
            </a:r>
          </a:p>
          <a:p>
            <a:pPr lvl="1"/>
            <a:r>
              <a:rPr lang="en-US" altLang="en-US" smtClean="0">
                <a:ea typeface="ＭＳ Ｐゴシック" panose="020B0600070205080204" pitchFamily="34" charset="-128"/>
              </a:rPr>
              <a:t>Same information/controls in same location on all screens / dialog boxes forms follow boiler plate.</a:t>
            </a:r>
          </a:p>
          <a:p>
            <a:pPr lvl="1"/>
            <a:r>
              <a:rPr lang="en-US" altLang="en-US" smtClean="0">
                <a:ea typeface="ＭＳ Ｐゴシック" panose="020B0600070205080204" pitchFamily="34" charset="-128"/>
              </a:rPr>
              <a:t>Same visual appearance across the system (e.g. widgets).</a:t>
            </a:r>
          </a:p>
          <a:p>
            <a:pPr lvl="2">
              <a:buFontTx/>
              <a:buNone/>
            </a:pPr>
            <a:endParaRPr lang="en-US" altLang="en-US" sz="2000" smtClean="0">
              <a:ea typeface="ＭＳ Ｐゴシック" panose="020B0600070205080204" pitchFamily="34" charset="-128"/>
            </a:endParaRPr>
          </a:p>
          <a:p>
            <a:endParaRPr lang="en-US" altLang="en-US" sz="2000" smtClean="0">
              <a:ea typeface="ＭＳ Ｐゴシック" panose="020B0600070205080204" pitchFamily="34" charset="-128"/>
            </a:endParaRPr>
          </a:p>
        </p:txBody>
      </p:sp>
      <p:sp>
        <p:nvSpPr>
          <p:cNvPr id="3" name="TextBox 2"/>
          <p:cNvSpPr txBox="1">
            <a:spLocks noChangeArrowheads="1"/>
          </p:cNvSpPr>
          <p:nvPr/>
        </p:nvSpPr>
        <p:spPr bwMode="auto">
          <a:xfrm>
            <a:off x="93663" y="6429375"/>
            <a:ext cx="1751012"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a:t>Images courteously of James Tam</a:t>
            </a:r>
          </a:p>
        </p:txBody>
      </p:sp>
      <p:grpSp>
        <p:nvGrpSpPr>
          <p:cNvPr id="25" name="Group 7"/>
          <p:cNvGrpSpPr>
            <a:grpSpLocks/>
          </p:cNvGrpSpPr>
          <p:nvPr/>
        </p:nvGrpSpPr>
        <p:grpSpPr bwMode="auto">
          <a:xfrm>
            <a:off x="4737100" y="4737100"/>
            <a:ext cx="2046288" cy="1663700"/>
            <a:chOff x="4565528" y="5194554"/>
            <a:chExt cx="2044944" cy="1663446"/>
          </a:xfrm>
        </p:grpSpPr>
        <p:grpSp>
          <p:nvGrpSpPr>
            <p:cNvPr id="26" name="Group 5"/>
            <p:cNvGrpSpPr>
              <a:grpSpLocks/>
            </p:cNvGrpSpPr>
            <p:nvPr/>
          </p:nvGrpSpPr>
          <p:grpSpPr bwMode="auto">
            <a:xfrm>
              <a:off x="5437188" y="6581775"/>
              <a:ext cx="301625" cy="276225"/>
              <a:chOff x="3552" y="2256"/>
              <a:chExt cx="317" cy="259"/>
            </a:xfrm>
          </p:grpSpPr>
          <p:sp>
            <p:nvSpPr>
              <p:cNvPr id="28" name="Line 6"/>
              <p:cNvSpPr>
                <a:spLocks noChangeShapeType="1"/>
              </p:cNvSpPr>
              <p:nvPr/>
            </p:nvSpPr>
            <p:spPr bwMode="auto">
              <a:xfrm>
                <a:off x="3556" y="2266"/>
                <a:ext cx="283" cy="249"/>
              </a:xfrm>
              <a:prstGeom prst="line">
                <a:avLst/>
              </a:prstGeom>
              <a:noFill/>
              <a:ln w="127000">
                <a:solidFill>
                  <a:srgbClr val="00B05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sp>
            <p:nvSpPr>
              <p:cNvPr id="29" name="Line 7"/>
              <p:cNvSpPr>
                <a:spLocks noChangeShapeType="1"/>
              </p:cNvSpPr>
              <p:nvPr/>
            </p:nvSpPr>
            <p:spPr bwMode="auto">
              <a:xfrm flipV="1">
                <a:off x="3552" y="2256"/>
                <a:ext cx="317" cy="248"/>
              </a:xfrm>
              <a:prstGeom prst="line">
                <a:avLst/>
              </a:prstGeom>
              <a:noFill/>
              <a:ln w="127000">
                <a:solidFill>
                  <a:srgbClr val="00B05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grpSp>
        <p:pic>
          <p:nvPicPr>
            <p:cNvPr id="27" name="Picture 8"/>
            <p:cNvPicPr>
              <a:picLocks noChangeAspect="1" noChangeArrowheads="1"/>
            </p:cNvPicPr>
            <p:nvPr/>
          </p:nvPicPr>
          <p:blipFill>
            <a:blip r:embed="rId3">
              <a:extLst>
                <a:ext uri="{28A0092B-C50C-407E-A947-70E740481C1C}">
                  <a14:useLocalDpi xmlns:a14="http://schemas.microsoft.com/office/drawing/2010/main" val="0"/>
                </a:ext>
              </a:extLst>
            </a:blip>
            <a:srcRect l="22318" t="28299" r="53204" b="52310"/>
            <a:stretch>
              <a:fillRect/>
            </a:stretch>
          </p:blipFill>
          <p:spPr bwMode="auto">
            <a:xfrm>
              <a:off x="4565528" y="5194554"/>
              <a:ext cx="2044944"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30" name="Group 29"/>
          <p:cNvGrpSpPr>
            <a:grpSpLocks/>
          </p:cNvGrpSpPr>
          <p:nvPr/>
        </p:nvGrpSpPr>
        <p:grpSpPr bwMode="auto">
          <a:xfrm>
            <a:off x="4724400" y="2819400"/>
            <a:ext cx="2046288" cy="1563688"/>
            <a:chOff x="4552496" y="3276600"/>
            <a:chExt cx="2046270" cy="1563949"/>
          </a:xfrm>
        </p:grpSpPr>
        <p:grpSp>
          <p:nvGrpSpPr>
            <p:cNvPr id="31" name="Group 15"/>
            <p:cNvGrpSpPr>
              <a:grpSpLocks/>
            </p:cNvGrpSpPr>
            <p:nvPr/>
          </p:nvGrpSpPr>
          <p:grpSpPr bwMode="auto">
            <a:xfrm>
              <a:off x="5365750" y="4678624"/>
              <a:ext cx="433387" cy="161925"/>
              <a:chOff x="2832" y="1968"/>
              <a:chExt cx="382" cy="192"/>
            </a:xfrm>
          </p:grpSpPr>
          <p:sp>
            <p:nvSpPr>
              <p:cNvPr id="33" name="Line 16"/>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sp>
            <p:nvSpPr>
              <p:cNvPr id="34" name="Line 17"/>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grpSp>
        <p:pic>
          <p:nvPicPr>
            <p:cNvPr id="32" name="Picture 18"/>
            <p:cNvPicPr>
              <a:picLocks noChangeAspect="1" noChangeArrowheads="1"/>
            </p:cNvPicPr>
            <p:nvPr/>
          </p:nvPicPr>
          <p:blipFill>
            <a:blip r:embed="rId4">
              <a:extLst>
                <a:ext uri="{28A0092B-C50C-407E-A947-70E740481C1C}">
                  <a14:useLocalDpi xmlns:a14="http://schemas.microsoft.com/office/drawing/2010/main" val="0"/>
                </a:ext>
              </a:extLst>
            </a:blip>
            <a:srcRect l="25391" t="30273" r="49805" b="50081"/>
            <a:stretch>
              <a:fillRect/>
            </a:stretch>
          </p:blipFill>
          <p:spPr bwMode="auto">
            <a:xfrm>
              <a:off x="4552496" y="3276600"/>
              <a:ext cx="2046270" cy="12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35" name="Group 34"/>
          <p:cNvGrpSpPr>
            <a:grpSpLocks/>
          </p:cNvGrpSpPr>
          <p:nvPr/>
        </p:nvGrpSpPr>
        <p:grpSpPr bwMode="auto">
          <a:xfrm>
            <a:off x="1209675" y="4600575"/>
            <a:ext cx="2046288" cy="1630363"/>
            <a:chOff x="1037852" y="5058238"/>
            <a:chExt cx="2046270" cy="1629900"/>
          </a:xfrm>
        </p:grpSpPr>
        <p:grpSp>
          <p:nvGrpSpPr>
            <p:cNvPr id="36" name="Group 20"/>
            <p:cNvGrpSpPr>
              <a:grpSpLocks/>
            </p:cNvGrpSpPr>
            <p:nvPr/>
          </p:nvGrpSpPr>
          <p:grpSpPr bwMode="auto">
            <a:xfrm>
              <a:off x="1835150" y="6526213"/>
              <a:ext cx="433387" cy="161925"/>
              <a:chOff x="2832" y="1968"/>
              <a:chExt cx="382" cy="192"/>
            </a:xfrm>
          </p:grpSpPr>
          <p:sp>
            <p:nvSpPr>
              <p:cNvPr id="38" name="Line 21"/>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sp>
            <p:nvSpPr>
              <p:cNvPr id="39" name="Line 22"/>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grpSp>
        <p:pic>
          <p:nvPicPr>
            <p:cNvPr id="37" name="Picture 23"/>
            <p:cNvPicPr>
              <a:picLocks noChangeAspect="1" noChangeArrowheads="1"/>
            </p:cNvPicPr>
            <p:nvPr/>
          </p:nvPicPr>
          <p:blipFill>
            <a:blip r:embed="rId5">
              <a:extLst>
                <a:ext uri="{28A0092B-C50C-407E-A947-70E740481C1C}">
                  <a14:useLocalDpi xmlns:a14="http://schemas.microsoft.com/office/drawing/2010/main" val="0"/>
                </a:ext>
              </a:extLst>
            </a:blip>
            <a:srcRect l="26381" t="42822" r="49113" b="37370"/>
            <a:stretch>
              <a:fillRect/>
            </a:stretch>
          </p:blipFill>
          <p:spPr bwMode="auto">
            <a:xfrm>
              <a:off x="1037852" y="5058238"/>
              <a:ext cx="2046270" cy="132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40" name="Group 1"/>
          <p:cNvGrpSpPr>
            <a:grpSpLocks/>
          </p:cNvGrpSpPr>
          <p:nvPr/>
        </p:nvGrpSpPr>
        <p:grpSpPr bwMode="auto">
          <a:xfrm>
            <a:off x="1282700" y="2819400"/>
            <a:ext cx="1990725" cy="1563688"/>
            <a:chOff x="1111014" y="3276600"/>
            <a:chExt cx="1990571" cy="1563949"/>
          </a:xfrm>
        </p:grpSpPr>
        <p:grpSp>
          <p:nvGrpSpPr>
            <p:cNvPr id="41" name="Group 10"/>
            <p:cNvGrpSpPr>
              <a:grpSpLocks/>
            </p:cNvGrpSpPr>
            <p:nvPr/>
          </p:nvGrpSpPr>
          <p:grpSpPr bwMode="auto">
            <a:xfrm>
              <a:off x="1763713" y="4678624"/>
              <a:ext cx="433387" cy="161925"/>
              <a:chOff x="2832" y="1968"/>
              <a:chExt cx="382" cy="192"/>
            </a:xfrm>
          </p:grpSpPr>
          <p:sp>
            <p:nvSpPr>
              <p:cNvPr id="43" name="Line 11"/>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sp>
            <p:nvSpPr>
              <p:cNvPr id="44" name="Line 12"/>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grpSp>
        <p:pic>
          <p:nvPicPr>
            <p:cNvPr id="42" name="Picture 13"/>
            <p:cNvPicPr>
              <a:picLocks noChangeAspect="1" noChangeArrowheads="1"/>
            </p:cNvPicPr>
            <p:nvPr/>
          </p:nvPicPr>
          <p:blipFill>
            <a:blip r:embed="rId6">
              <a:extLst>
                <a:ext uri="{28A0092B-C50C-407E-A947-70E740481C1C}">
                  <a14:useLocalDpi xmlns:a14="http://schemas.microsoft.com/office/drawing/2010/main" val="0"/>
                </a:ext>
              </a:extLst>
            </a:blip>
            <a:srcRect l="13580" t="22607" r="61719" b="57910"/>
            <a:stretch>
              <a:fillRect/>
            </a:stretch>
          </p:blipFill>
          <p:spPr bwMode="auto">
            <a:xfrm>
              <a:off x="1111014" y="3276600"/>
              <a:ext cx="1990571" cy="125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spTree>
    <p:extLst>
      <p:ext uri="{BB962C8B-B14F-4D97-AF65-F5344CB8AC3E}">
        <p14:creationId xmlns:p14="http://schemas.microsoft.com/office/powerpoint/2010/main" val="3625596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l="42833" t="9471" r="26584" b="61111"/>
          <a:stretch>
            <a:fillRect/>
          </a:stretch>
        </p:blipFill>
        <p:spPr bwMode="auto">
          <a:xfrm>
            <a:off x="787400" y="1311275"/>
            <a:ext cx="69850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8" name="Rectangle 2"/>
          <p:cNvSpPr>
            <a:spLocks noGrp="1" noChangeArrowheads="1"/>
          </p:cNvSpPr>
          <p:nvPr>
            <p:ph type="title"/>
          </p:nvPr>
        </p:nvSpPr>
        <p:spPr/>
        <p:txBody>
          <a:bodyPr/>
          <a:lstStyle/>
          <a:p>
            <a:pPr marL="533400" indent="-533400">
              <a:buFontTx/>
              <a:buAutoNum type="arabicPeriod" startAt="2"/>
            </a:pPr>
            <a:r>
              <a:rPr lang="en-US" altLang="en-US" smtClean="0">
                <a:ea typeface="ＭＳ Ｐゴシック" panose="020B0600070205080204" pitchFamily="34" charset="-128"/>
              </a:rPr>
              <a:t>Be Consistent (If There Is Time)</a:t>
            </a:r>
          </a:p>
        </p:txBody>
      </p:sp>
      <p:grpSp>
        <p:nvGrpSpPr>
          <p:cNvPr id="91140" name="Group 2"/>
          <p:cNvGrpSpPr>
            <a:grpSpLocks/>
          </p:cNvGrpSpPr>
          <p:nvPr/>
        </p:nvGrpSpPr>
        <p:grpSpPr bwMode="auto">
          <a:xfrm>
            <a:off x="2819400" y="2265363"/>
            <a:ext cx="6457950" cy="3602037"/>
            <a:chOff x="2667440" y="2404873"/>
            <a:chExt cx="6457533" cy="3602222"/>
          </a:xfrm>
        </p:grpSpPr>
        <p:sp>
          <p:nvSpPr>
            <p:cNvPr id="91141" name="Line 10"/>
            <p:cNvSpPr>
              <a:spLocks noChangeShapeType="1"/>
            </p:cNvSpPr>
            <p:nvPr/>
          </p:nvSpPr>
          <p:spPr bwMode="auto">
            <a:xfrm flipH="1" flipV="1">
              <a:off x="6096219" y="3035142"/>
              <a:ext cx="1669392" cy="216058"/>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91142" name="Line 11"/>
            <p:cNvSpPr>
              <a:spLocks noChangeShapeType="1"/>
            </p:cNvSpPr>
            <p:nvPr/>
          </p:nvSpPr>
          <p:spPr bwMode="auto">
            <a:xfrm flipH="1">
              <a:off x="2667440" y="3251200"/>
              <a:ext cx="5098173" cy="2755895"/>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91143" name="Text Box 12"/>
            <p:cNvSpPr txBox="1">
              <a:spLocks noChangeArrowheads="1"/>
            </p:cNvSpPr>
            <p:nvPr/>
          </p:nvSpPr>
          <p:spPr bwMode="auto">
            <a:xfrm>
              <a:off x="7765614" y="2404873"/>
              <a:ext cx="135935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solidFill>
                    <a:srgbClr val="FF0000"/>
                  </a:solidFill>
                  <a:latin typeface="Arial" panose="020B0604020202020204" pitchFamily="34" charset="0"/>
                </a:rPr>
                <a:t>This last option allows the user to proceed to the next question.</a:t>
              </a:r>
            </a:p>
          </p:txBody>
        </p:sp>
      </p:grpSp>
    </p:spTree>
    <p:extLst>
      <p:ext uri="{BB962C8B-B14F-4D97-AF65-F5344CB8AC3E}">
        <p14:creationId xmlns:p14="http://schemas.microsoft.com/office/powerpoint/2010/main" val="2247866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31816</TotalTime>
  <Words>1551</Words>
  <Application>Microsoft Office PowerPoint</Application>
  <PresentationFormat>On-screen Show (4:3)</PresentationFormat>
  <Paragraphs>172</Paragraphs>
  <Slides>27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Arial</vt:lpstr>
      <vt:lpstr>Calibri</vt:lpstr>
      <vt:lpstr>Comic Sans MS</vt:lpstr>
      <vt:lpstr>Consolas</vt:lpstr>
      <vt:lpstr>Times New Roman</vt:lpstr>
      <vt:lpstr>Office Theme</vt:lpstr>
      <vt:lpstr>An Introduction To Graphical User Interfaces</vt:lpstr>
      <vt:lpstr>User-Friendly Software (If There Is Time)</vt:lpstr>
      <vt:lpstr>Not So Friendly Examples (If There Is Time)</vt:lpstr>
      <vt:lpstr>Some Rules (Of Thumb) For Designing Software (If There Is Time)</vt:lpstr>
      <vt:lpstr>Minimize The User’s Memory Load (If There Is Time)</vt:lpstr>
      <vt:lpstr>Minimize The User’s Memory Load (If There Is Time)</vt:lpstr>
      <vt:lpstr>Be Consistent (If There Is Time)</vt:lpstr>
      <vt:lpstr>Be Consistent (If There Is Time)</vt:lpstr>
      <vt:lpstr>Be Consistent (If There Is Time)</vt:lpstr>
      <vt:lpstr>Provide Feedback (If There Is Time)</vt:lpstr>
      <vt:lpstr>Provide Feedback (If There Is Time)</vt:lpstr>
      <vt:lpstr>Provide Feedback (If There Is Time)</vt:lpstr>
      <vt:lpstr>Provide Feedback (If There Is Time)</vt:lpstr>
      <vt:lpstr>Provide Clearly Marked Exits (If There Is Time)</vt:lpstr>
      <vt:lpstr>Provide Clearly Marked Exits (If There Is Time)</vt:lpstr>
      <vt:lpstr>Provide Clearly Marked Exits (If There Is Time)</vt:lpstr>
      <vt:lpstr>Provide Clearly Marked Exits (If There Is Time)</vt:lpstr>
      <vt:lpstr>Deal With Errors In A Helpful And  Positive Manner (If There Is Time)</vt:lpstr>
      <vt:lpstr>Rules Of Thumb For Error Messages (If There Is Time)</vt:lpstr>
      <vt:lpstr>Examples Of Bad Error Messages (If There Is Time)</vt:lpstr>
      <vt:lpstr> (If There Is Time)</vt:lpstr>
      <vt:lpstr> (If There Is Time)</vt:lpstr>
      <vt:lpstr>I’d Rather Deal With The ‘Any’ Key (If There Is Time)</vt:lpstr>
      <vt:lpstr>After This Section You Should Now Know</vt:lpstr>
      <vt:lpstr>You Should Now Know</vt:lpstr>
      <vt:lpstr>You Should Now Know (2)</vt:lpstr>
      <vt:lpstr>Copyright Notice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 graphic user interfaces in Java</dc:title>
  <dc:creator>James Tam</dc:creator>
  <cp:keywords>Usability Heuristics</cp:keywords>
  <cp:lastModifiedBy>James Tam</cp:lastModifiedBy>
  <cp:revision>866</cp:revision>
  <dcterms:created xsi:type="dcterms:W3CDTF">2013-08-26T22:54:00Z</dcterms:created>
  <dcterms:modified xsi:type="dcterms:W3CDTF">2021-04-02T02:08:10Z</dcterms:modified>
</cp:coreProperties>
</file>