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0"/>
  </p:notesMasterIdLst>
  <p:handoutMasterIdLst>
    <p:handoutMasterId r:id="rId81"/>
  </p:handoutMasterIdLst>
  <p:sldIdLst>
    <p:sldId id="475" r:id="rId2"/>
    <p:sldId id="331" r:id="rId3"/>
    <p:sldId id="332" r:id="rId4"/>
    <p:sldId id="333" r:id="rId5"/>
    <p:sldId id="334" r:id="rId6"/>
    <p:sldId id="335" r:id="rId7"/>
    <p:sldId id="336" r:id="rId8"/>
    <p:sldId id="337" r:id="rId9"/>
    <p:sldId id="338" r:id="rId10"/>
    <p:sldId id="399" r:id="rId11"/>
    <p:sldId id="400" r:id="rId12"/>
    <p:sldId id="401" r:id="rId13"/>
    <p:sldId id="402" r:id="rId14"/>
    <p:sldId id="403" r:id="rId15"/>
    <p:sldId id="404" r:id="rId16"/>
    <p:sldId id="339" r:id="rId17"/>
    <p:sldId id="340" r:id="rId18"/>
    <p:sldId id="341" r:id="rId19"/>
    <p:sldId id="441" r:id="rId20"/>
    <p:sldId id="342" r:id="rId21"/>
    <p:sldId id="343" r:id="rId22"/>
    <p:sldId id="344" r:id="rId23"/>
    <p:sldId id="345" r:id="rId24"/>
    <p:sldId id="346" r:id="rId25"/>
    <p:sldId id="347" r:id="rId26"/>
    <p:sldId id="397" r:id="rId27"/>
    <p:sldId id="348" r:id="rId28"/>
    <p:sldId id="349" r:id="rId29"/>
    <p:sldId id="350" r:id="rId30"/>
    <p:sldId id="351" r:id="rId31"/>
    <p:sldId id="352" r:id="rId32"/>
    <p:sldId id="353" r:id="rId33"/>
    <p:sldId id="354" r:id="rId34"/>
    <p:sldId id="355" r:id="rId35"/>
    <p:sldId id="406" r:id="rId36"/>
    <p:sldId id="442" r:id="rId37"/>
    <p:sldId id="407" r:id="rId38"/>
    <p:sldId id="408" r:id="rId39"/>
    <p:sldId id="409" r:id="rId40"/>
    <p:sldId id="410" r:id="rId41"/>
    <p:sldId id="411" r:id="rId42"/>
    <p:sldId id="412" r:id="rId43"/>
    <p:sldId id="413" r:id="rId44"/>
    <p:sldId id="414" r:id="rId45"/>
    <p:sldId id="456" r:id="rId46"/>
    <p:sldId id="457" r:id="rId47"/>
    <p:sldId id="458" r:id="rId48"/>
    <p:sldId id="459" r:id="rId49"/>
    <p:sldId id="358" r:id="rId50"/>
    <p:sldId id="359" r:id="rId51"/>
    <p:sldId id="443" r:id="rId52"/>
    <p:sldId id="360" r:id="rId53"/>
    <p:sldId id="361" r:id="rId54"/>
    <p:sldId id="362" r:id="rId55"/>
    <p:sldId id="363" r:id="rId56"/>
    <p:sldId id="364" r:id="rId57"/>
    <p:sldId id="365" r:id="rId58"/>
    <p:sldId id="470" r:id="rId59"/>
    <p:sldId id="471" r:id="rId60"/>
    <p:sldId id="472" r:id="rId61"/>
    <p:sldId id="473" r:id="rId62"/>
    <p:sldId id="474" r:id="rId63"/>
    <p:sldId id="439" r:id="rId64"/>
    <p:sldId id="444" r:id="rId65"/>
    <p:sldId id="460" r:id="rId66"/>
    <p:sldId id="461" r:id="rId67"/>
    <p:sldId id="462" r:id="rId68"/>
    <p:sldId id="463" r:id="rId69"/>
    <p:sldId id="464" r:id="rId70"/>
    <p:sldId id="465" r:id="rId71"/>
    <p:sldId id="466" r:id="rId72"/>
    <p:sldId id="467" r:id="rId73"/>
    <p:sldId id="468" r:id="rId74"/>
    <p:sldId id="469" r:id="rId75"/>
    <p:sldId id="476" r:id="rId76"/>
    <p:sldId id="477" r:id="rId77"/>
    <p:sldId id="440" r:id="rId78"/>
    <p:sldId id="405" r:id="rId79"/>
  </p:sldIdLst>
  <p:sldSz cx="9144000" cy="6858000" type="screen4x3"/>
  <p:notesSz cx="6858000" cy="9144000"/>
  <p:defaultTextStyle>
    <a:defPPr>
      <a:defRPr lang="en-US"/>
    </a:defPPr>
    <a:lvl1pPr algn="l" rtl="0" fontAlgn="base">
      <a:spcBef>
        <a:spcPct val="50000"/>
      </a:spcBef>
      <a:spcAft>
        <a:spcPct val="0"/>
      </a:spcAft>
      <a:defRPr b="1" kern="1200">
        <a:solidFill>
          <a:schemeClr val="tx1"/>
        </a:solidFill>
        <a:latin typeface="Calibri" pitchFamily="34" charset="0"/>
        <a:ea typeface="+mn-ea"/>
        <a:cs typeface="Arial" charset="0"/>
      </a:defRPr>
    </a:lvl1pPr>
    <a:lvl2pPr marL="457200" algn="l" rtl="0" fontAlgn="base">
      <a:spcBef>
        <a:spcPct val="50000"/>
      </a:spcBef>
      <a:spcAft>
        <a:spcPct val="0"/>
      </a:spcAft>
      <a:defRPr b="1" kern="1200">
        <a:solidFill>
          <a:schemeClr val="tx1"/>
        </a:solidFill>
        <a:latin typeface="Calibri" pitchFamily="34" charset="0"/>
        <a:ea typeface="+mn-ea"/>
        <a:cs typeface="Arial" charset="0"/>
      </a:defRPr>
    </a:lvl2pPr>
    <a:lvl3pPr marL="914400" algn="l" rtl="0" fontAlgn="base">
      <a:spcBef>
        <a:spcPct val="50000"/>
      </a:spcBef>
      <a:spcAft>
        <a:spcPct val="0"/>
      </a:spcAft>
      <a:defRPr b="1" kern="1200">
        <a:solidFill>
          <a:schemeClr val="tx1"/>
        </a:solidFill>
        <a:latin typeface="Calibri" pitchFamily="34" charset="0"/>
        <a:ea typeface="+mn-ea"/>
        <a:cs typeface="Arial" charset="0"/>
      </a:defRPr>
    </a:lvl3pPr>
    <a:lvl4pPr marL="1371600" algn="l" rtl="0" fontAlgn="base">
      <a:spcBef>
        <a:spcPct val="50000"/>
      </a:spcBef>
      <a:spcAft>
        <a:spcPct val="0"/>
      </a:spcAft>
      <a:defRPr b="1" kern="1200">
        <a:solidFill>
          <a:schemeClr val="tx1"/>
        </a:solidFill>
        <a:latin typeface="Calibri" pitchFamily="34" charset="0"/>
        <a:ea typeface="+mn-ea"/>
        <a:cs typeface="Arial" charset="0"/>
      </a:defRPr>
    </a:lvl4pPr>
    <a:lvl5pPr marL="1828800" algn="l" rtl="0" fontAlgn="base">
      <a:spcBef>
        <a:spcPct val="50000"/>
      </a:spcBef>
      <a:spcAft>
        <a:spcPct val="0"/>
      </a:spcAft>
      <a:defRPr b="1" kern="1200">
        <a:solidFill>
          <a:schemeClr val="tx1"/>
        </a:solidFill>
        <a:latin typeface="Calibri" pitchFamily="34" charset="0"/>
        <a:ea typeface="+mn-ea"/>
        <a:cs typeface="Arial" charset="0"/>
      </a:defRPr>
    </a:lvl5pPr>
    <a:lvl6pPr marL="2286000" algn="l" defTabSz="914400" rtl="0" eaLnBrk="1" latinLnBrk="0" hangingPunct="1">
      <a:defRPr b="1" kern="1200">
        <a:solidFill>
          <a:schemeClr val="tx1"/>
        </a:solidFill>
        <a:latin typeface="Calibri" pitchFamily="34" charset="0"/>
        <a:ea typeface="+mn-ea"/>
        <a:cs typeface="Arial" charset="0"/>
      </a:defRPr>
    </a:lvl6pPr>
    <a:lvl7pPr marL="2743200" algn="l" defTabSz="914400" rtl="0" eaLnBrk="1" latinLnBrk="0" hangingPunct="1">
      <a:defRPr b="1" kern="1200">
        <a:solidFill>
          <a:schemeClr val="tx1"/>
        </a:solidFill>
        <a:latin typeface="Calibri" pitchFamily="34" charset="0"/>
        <a:ea typeface="+mn-ea"/>
        <a:cs typeface="Arial" charset="0"/>
      </a:defRPr>
    </a:lvl7pPr>
    <a:lvl8pPr marL="3200400" algn="l" defTabSz="914400" rtl="0" eaLnBrk="1" latinLnBrk="0" hangingPunct="1">
      <a:defRPr b="1" kern="1200">
        <a:solidFill>
          <a:schemeClr val="tx1"/>
        </a:solidFill>
        <a:latin typeface="Calibri" pitchFamily="34" charset="0"/>
        <a:ea typeface="+mn-ea"/>
        <a:cs typeface="Arial" charset="0"/>
      </a:defRPr>
    </a:lvl8pPr>
    <a:lvl9pPr marL="3657600" algn="l" defTabSz="914400" rtl="0" eaLnBrk="1" latinLnBrk="0" hangingPunct="1">
      <a:defRPr b="1"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ysman" initials="s" lastIdx="4" clrIdx="0"/>
  <p:cmAuthor id="1" name="James Tam" initials="JT" lastIdx="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FF"/>
    <a:srgbClr val="808000"/>
    <a:srgbClr val="666633"/>
    <a:srgbClr val="CC3300"/>
    <a:srgbClr val="000000"/>
    <a:srgbClr val="993300"/>
    <a:srgbClr val="B2B2B2"/>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20" autoAdjust="0"/>
    <p:restoredTop sz="95814" autoAdjust="0"/>
  </p:normalViewPr>
  <p:slideViewPr>
    <p:cSldViewPr>
      <p:cViewPr varScale="1">
        <p:scale>
          <a:sx n="103" d="100"/>
          <a:sy n="103" d="100"/>
        </p:scale>
        <p:origin x="126" y="22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0" d="100"/>
          <a:sy n="70" d="100"/>
        </p:scale>
        <p:origin x="1590" y="5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commentAuthors" Target="commentAuthor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86"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0">
                <a:latin typeface="+mn-lt"/>
                <a:cs typeface="+mn-cs"/>
              </a:defRPr>
            </a:lvl1pPr>
          </a:lstStyle>
          <a:p>
            <a:pPr>
              <a:defRPr/>
            </a:pPr>
            <a:fld id="{F6F15187-57C7-4FB9-A0A6-B059D65E8F88}" type="datetimeFigureOut">
              <a:rPr lang="en-US"/>
              <a:pPr>
                <a:defRPr/>
              </a:pPr>
              <a:t>3/31/2021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0">
                <a:latin typeface="+mn-lt"/>
                <a:cs typeface="+mn-cs"/>
              </a:defRPr>
            </a:lvl1pPr>
          </a:lstStyle>
          <a:p>
            <a:pPr>
              <a:defRPr/>
            </a:pPr>
            <a:r>
              <a:rPr lang="en-US" dirty="0" smtClean="0"/>
              <a:t>Graphical user interfaces in Java</a:t>
            </a: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0">
                <a:latin typeface="+mn-lt"/>
                <a:cs typeface="+mn-cs"/>
              </a:defRPr>
            </a:lvl1pPr>
          </a:lstStyle>
          <a:p>
            <a:pPr>
              <a:defRPr/>
            </a:pPr>
            <a:fld id="{00C49965-F3AF-4159-96B0-0AC56D2A66E3}" type="slidenum">
              <a:rPr lang="en-US"/>
              <a:pPr>
                <a:defRPr/>
              </a:pPr>
              <a:t>‹#›</a:t>
            </a:fld>
            <a:endParaRPr lang="en-US" dirty="0"/>
          </a:p>
        </p:txBody>
      </p:sp>
    </p:spTree>
    <p:extLst>
      <p:ext uri="{BB962C8B-B14F-4D97-AF65-F5344CB8AC3E}">
        <p14:creationId xmlns:p14="http://schemas.microsoft.com/office/powerpoint/2010/main" val="28157895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0">
                <a:latin typeface="+mn-lt"/>
                <a:cs typeface="+mn-cs"/>
              </a:defRPr>
            </a:lvl1pPr>
          </a:lstStyle>
          <a:p>
            <a:pPr>
              <a:defRPr/>
            </a:pPr>
            <a:fld id="{E567F207-60F6-4CF2-9504-27C1CAFA9C0B}" type="datetimeFigureOut">
              <a:rPr lang="en-US"/>
              <a:pPr>
                <a:defRPr/>
              </a:pPr>
              <a:t>3/31/2021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0">
                <a:latin typeface="+mn-lt"/>
                <a:cs typeface="+mn-cs"/>
              </a:defRPr>
            </a:lvl1pPr>
          </a:lstStyle>
          <a:p>
            <a:pPr>
              <a:defRPr/>
            </a:pPr>
            <a:fld id="{E46CAA75-9D47-4A80-B837-70D2A657E386}" type="slidenum">
              <a:rPr lang="en-US"/>
              <a:pPr>
                <a:defRPr/>
              </a:pPr>
              <a:t>‹#›</a:t>
            </a:fld>
            <a:endParaRPr lang="en-US" dirty="0"/>
          </a:p>
        </p:txBody>
      </p:sp>
    </p:spTree>
    <p:extLst>
      <p:ext uri="{BB962C8B-B14F-4D97-AF65-F5344CB8AC3E}">
        <p14:creationId xmlns:p14="http://schemas.microsoft.com/office/powerpoint/2010/main" val="18669979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Rectangle 3"/>
          <p:cNvSpPr>
            <a:spLocks noGrp="1" noChangeArrowheads="1"/>
          </p:cNvSpPr>
          <p:nvPr>
            <p:ph type="body" idx="1"/>
          </p:nvPr>
        </p:nvSpPr>
        <p:spPr bwMode="auto">
          <a:xfrm>
            <a:off x="914400" y="4341813"/>
            <a:ext cx="50292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Tree>
    <p:extLst>
      <p:ext uri="{BB962C8B-B14F-4D97-AF65-F5344CB8AC3E}">
        <p14:creationId xmlns:p14="http://schemas.microsoft.com/office/powerpoint/2010/main" val="3755329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BFD5D472-86E9-459E-82BC-465273E5D244}" type="slidenum">
              <a:rPr lang="en-US" smtClean="0"/>
              <a:pPr>
                <a:defRPr/>
              </a:pPr>
              <a:t>7</a:t>
            </a:fld>
            <a:endParaRPr lang="en-US" dirty="0"/>
          </a:p>
        </p:txBody>
      </p:sp>
    </p:spTree>
    <p:extLst>
      <p:ext uri="{BB962C8B-B14F-4D97-AF65-F5344CB8AC3E}">
        <p14:creationId xmlns:p14="http://schemas.microsoft.com/office/powerpoint/2010/main" val="3790414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A923C47B-917B-411E-9807-1B1F1A79820C}" type="slidenum">
              <a:rPr lang="en-US" smtClean="0"/>
              <a:pPr>
                <a:defRPr/>
              </a:pPr>
              <a:t>10</a:t>
            </a:fld>
            <a:endParaRPr lang="en-US" dirty="0"/>
          </a:p>
        </p:txBody>
      </p:sp>
    </p:spTree>
    <p:extLst>
      <p:ext uri="{BB962C8B-B14F-4D97-AF65-F5344CB8AC3E}">
        <p14:creationId xmlns:p14="http://schemas.microsoft.com/office/powerpoint/2010/main" val="3857466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A923C47B-917B-411E-9807-1B1F1A79820C}" type="slidenum">
              <a:rPr lang="en-US" smtClean="0"/>
              <a:pPr>
                <a:defRPr/>
              </a:pPr>
              <a:t>16</a:t>
            </a:fld>
            <a:endParaRPr lang="en-US" dirty="0"/>
          </a:p>
        </p:txBody>
      </p:sp>
    </p:spTree>
    <p:extLst>
      <p:ext uri="{BB962C8B-B14F-4D97-AF65-F5344CB8AC3E}">
        <p14:creationId xmlns:p14="http://schemas.microsoft.com/office/powerpoint/2010/main" val="3857466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6" tIns="46819" rIns="92076" bIns="46819" numCol="1" anchor="t" anchorCtr="0" compatLnSpc="1">
            <a:prstTxWarp prst="textNoShape">
              <a:avLst/>
            </a:prstTxWarp>
          </a:bodyPr>
          <a:lstStyle/>
          <a:p>
            <a:r>
              <a:rPr lang="en-US" altLang="en-US" dirty="0" smtClean="0"/>
              <a:t>Do this so you can restrict access to the class and so you can see the code for the outer class and the inner class all in one place.</a:t>
            </a:r>
          </a:p>
        </p:txBody>
      </p:sp>
    </p:spTree>
    <p:extLst>
      <p:ext uri="{BB962C8B-B14F-4D97-AF65-F5344CB8AC3E}">
        <p14:creationId xmlns:p14="http://schemas.microsoft.com/office/powerpoint/2010/main" val="2425564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Class X</a:t>
            </a:r>
            <a:r>
              <a:rPr lang="en-US" baseline="0" dirty="0" smtClean="0"/>
              <a:t> {</a:t>
            </a:r>
          </a:p>
          <a:p>
            <a:r>
              <a:rPr lang="en-US" baseline="0" dirty="0" smtClean="0"/>
              <a:t>    public :</a:t>
            </a:r>
          </a:p>
          <a:p>
            <a:r>
              <a:rPr lang="en-US" baseline="0" dirty="0" smtClean="0"/>
              <a:t>        // function headers</a:t>
            </a:r>
          </a:p>
          <a:p>
            <a:r>
              <a:rPr lang="en-US" baseline="0" dirty="0" smtClean="0"/>
              <a:t>        friend void m1();</a:t>
            </a:r>
          </a:p>
          <a:p>
            <a:endParaRPr lang="en-US" baseline="0" dirty="0" smtClean="0"/>
          </a:p>
          <a:p>
            <a:r>
              <a:rPr lang="en-US" baseline="0" dirty="0" smtClean="0"/>
              <a:t>}</a:t>
            </a:r>
          </a:p>
          <a:p>
            <a:endParaRPr lang="en-US" baseline="0" dirty="0" smtClean="0"/>
          </a:p>
          <a:p>
            <a:r>
              <a:rPr lang="en-US" baseline="0" dirty="0" smtClean="0"/>
              <a:t>// Not part of any class</a:t>
            </a:r>
          </a:p>
          <a:p>
            <a:r>
              <a:rPr lang="en-US" baseline="0" dirty="0" smtClean="0"/>
              <a:t>Void m1()</a:t>
            </a:r>
          </a:p>
          <a:p>
            <a:endParaRPr lang="en-US" baseline="0" dirty="0" smtClean="0"/>
          </a:p>
          <a:p>
            <a:r>
              <a:rPr lang="en-US" baseline="0" dirty="0" smtClean="0"/>
              <a:t>{</a:t>
            </a:r>
          </a:p>
          <a:p>
            <a:r>
              <a:rPr lang="en-US" baseline="0" dirty="0" smtClean="0"/>
              <a:t>   </a:t>
            </a:r>
          </a:p>
          <a:p>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pPr>
              <a:defRPr/>
            </a:pPr>
            <a:fld id="{E46CAA75-9D47-4A80-B837-70D2A657E386}" type="slidenum">
              <a:rPr lang="en-US" smtClean="0"/>
              <a:pPr>
                <a:defRPr/>
              </a:pPr>
              <a:t>26</a:t>
            </a:fld>
            <a:endParaRPr lang="en-US" dirty="0"/>
          </a:p>
        </p:txBody>
      </p:sp>
    </p:spTree>
    <p:extLst>
      <p:ext uri="{BB962C8B-B14F-4D97-AF65-F5344CB8AC3E}">
        <p14:creationId xmlns:p14="http://schemas.microsoft.com/office/powerpoint/2010/main" val="2286688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6" tIns="46819" rIns="92076" bIns="46819" numCol="1" anchor="t" anchorCtr="0" compatLnSpc="1">
            <a:prstTxWarp prst="textNoShape">
              <a:avLst/>
            </a:prstTxWarp>
          </a:bodyPr>
          <a:lstStyle/>
          <a:p>
            <a:r>
              <a:rPr lang="en-US" altLang="en-US" b="1" smtClean="0"/>
              <a:t>Logical grouping of classes</a:t>
            </a:r>
            <a:r>
              <a:rPr lang="en-US" altLang="en-US" smtClean="0"/>
              <a:t>—If a class is useful to only one other class, then it is logical to embed it in that class and keep the two together. Nesting such "helper classes" makes their package more streamlined. </a:t>
            </a:r>
            <a:endParaRPr lang="en-US" altLang="en-US" b="1" smtClean="0"/>
          </a:p>
          <a:p>
            <a:r>
              <a:rPr lang="en-US" altLang="en-US" b="1" smtClean="0"/>
              <a:t>More readable, maintainable code</a:t>
            </a:r>
            <a:r>
              <a:rPr lang="en-US" altLang="en-US" smtClean="0"/>
              <a:t>—Nesting small classes within top-level classes places the code closer to where it is used. </a:t>
            </a:r>
          </a:p>
          <a:p>
            <a:r>
              <a:rPr lang="en-US" altLang="en-US" b="1" smtClean="0"/>
              <a:t>Increased encapsulation</a:t>
            </a:r>
            <a:r>
              <a:rPr lang="en-US" altLang="en-US" smtClean="0"/>
              <a:t>—Consider two top-level classes, A and B, where B needs access to members of A that would otherwise be declared private. By hiding class B within class A, A's members can be declared private and B can access them. In addition, B itself can be hidden from the outside world.</a:t>
            </a:r>
          </a:p>
        </p:txBody>
      </p:sp>
    </p:spTree>
    <p:extLst>
      <p:ext uri="{BB962C8B-B14F-4D97-AF65-F5344CB8AC3E}">
        <p14:creationId xmlns:p14="http://schemas.microsoft.com/office/powerpoint/2010/main" val="2504472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6" tIns="46819" rIns="92076" bIns="46819" numCol="1" anchor="t" anchorCtr="0" compatLnSpc="1">
            <a:prstTxWarp prst="textNoShape">
              <a:avLst/>
            </a:prstTxWarp>
          </a:bodyPr>
          <a:lstStyle/>
          <a:p>
            <a:r>
              <a:rPr lang="en-US" altLang="en-US" dirty="0" smtClean="0"/>
              <a:t>It could also be defined as an anonymous inner class if the code is small but I don’t know the syntax if it extends another class</a:t>
            </a:r>
          </a:p>
          <a:p>
            <a:r>
              <a:rPr lang="en-US" altLang="en-US" sz="1800" dirty="0" smtClean="0"/>
              <a:t>public class </a:t>
            </a:r>
            <a:r>
              <a:rPr lang="en-US" altLang="en-US" sz="1800" dirty="0" err="1" smtClean="0"/>
              <a:t>MyFrame</a:t>
            </a:r>
            <a:r>
              <a:rPr lang="en-US" altLang="en-US" sz="1800" dirty="0" smtClean="0"/>
              <a:t> extends </a:t>
            </a:r>
            <a:r>
              <a:rPr lang="en-US" altLang="en-US" sz="1800" dirty="0" err="1" smtClean="0"/>
              <a:t>JFrame</a:t>
            </a:r>
            <a:endParaRPr lang="en-US" altLang="en-US" sz="1800" dirty="0" smtClean="0"/>
          </a:p>
          <a:p>
            <a:r>
              <a:rPr lang="en-US" altLang="en-US" sz="1800" dirty="0" smtClean="0"/>
              <a:t>{</a:t>
            </a:r>
          </a:p>
          <a:p>
            <a:r>
              <a:rPr lang="en-US" altLang="en-US" dirty="0" smtClean="0"/>
              <a:t>    </a:t>
            </a:r>
            <a:r>
              <a:rPr lang="en-US" altLang="en-US" dirty="0" err="1" smtClean="0"/>
              <a:t>this.addWindowListener</a:t>
            </a:r>
            <a:r>
              <a:rPr lang="en-US" altLang="en-US" dirty="0" smtClean="0"/>
              <a:t> (new </a:t>
            </a:r>
            <a:r>
              <a:rPr lang="en-US" altLang="en-US" dirty="0" err="1" smtClean="0"/>
              <a:t>MyWindowListener</a:t>
            </a:r>
            <a:r>
              <a:rPr lang="en-US" altLang="en-US" dirty="0" smtClean="0"/>
              <a:t> () extends </a:t>
            </a:r>
            <a:r>
              <a:rPr lang="en-US" altLang="en-US" dirty="0" err="1" smtClean="0"/>
              <a:t>WindowAdapter</a:t>
            </a:r>
            <a:r>
              <a:rPr lang="en-US" altLang="en-US" sz="1800" dirty="0" smtClean="0"/>
              <a:t> </a:t>
            </a:r>
          </a:p>
          <a:p>
            <a:r>
              <a:rPr lang="en-US" altLang="en-US" sz="1800" dirty="0" smtClean="0"/>
              <a:t>    {</a:t>
            </a:r>
          </a:p>
          <a:p>
            <a:r>
              <a:rPr lang="en-US" altLang="en-US" sz="1800" dirty="0" smtClean="0"/>
              <a:t>       </a:t>
            </a:r>
          </a:p>
          <a:p>
            <a:r>
              <a:rPr lang="en-US" altLang="en-US" sz="1800" dirty="0" smtClean="0"/>
              <a:t>    }</a:t>
            </a:r>
          </a:p>
          <a:p>
            <a:r>
              <a:rPr lang="en-US" altLang="en-US" sz="1800" dirty="0" smtClean="0"/>
              <a:t>}</a:t>
            </a:r>
          </a:p>
        </p:txBody>
      </p:sp>
    </p:spTree>
    <p:extLst>
      <p:ext uri="{BB962C8B-B14F-4D97-AF65-F5344CB8AC3E}">
        <p14:creationId xmlns:p14="http://schemas.microsoft.com/office/powerpoint/2010/main" val="2015694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integrate the notes make sure that this is done at the right place</a:t>
            </a:r>
            <a:endParaRPr lang="en-US" dirty="0"/>
          </a:p>
        </p:txBody>
      </p:sp>
      <p:sp>
        <p:nvSpPr>
          <p:cNvPr id="4" name="Slide Number Placeholder 3"/>
          <p:cNvSpPr>
            <a:spLocks noGrp="1"/>
          </p:cNvSpPr>
          <p:nvPr>
            <p:ph type="sldNum" sz="quarter" idx="10"/>
          </p:nvPr>
        </p:nvSpPr>
        <p:spPr/>
        <p:txBody>
          <a:bodyPr/>
          <a:lstStyle/>
          <a:p>
            <a:pPr>
              <a:defRPr/>
            </a:pPr>
            <a:fld id="{E46CAA75-9D47-4A80-B837-70D2A657E386}" type="slidenum">
              <a:rPr lang="en-US" smtClean="0"/>
              <a:pPr>
                <a:defRPr/>
              </a:pPr>
              <a:t>59</a:t>
            </a:fld>
            <a:endParaRPr lang="en-US" dirty="0"/>
          </a:p>
        </p:txBody>
      </p:sp>
    </p:spTree>
    <p:extLst>
      <p:ext uri="{BB962C8B-B14F-4D97-AF65-F5344CB8AC3E}">
        <p14:creationId xmlns:p14="http://schemas.microsoft.com/office/powerpoint/2010/main" val="1352126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b="0">
                <a:latin typeface="+mn-lt"/>
                <a:cs typeface="+mn-cs"/>
              </a:defRPr>
            </a:lvl1pPr>
          </a:lstStyle>
          <a:p>
            <a:pPr>
              <a:defRPr/>
            </a:pPr>
            <a:fld id="{DF8F8B91-4E2B-4046-8E98-AF2E6ABBB6F7}" type="datetimeFigureOut">
              <a:rPr lang="en-US"/>
              <a:pPr>
                <a:defRPr/>
              </a:pPr>
              <a:t>3/31/2021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b="0">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80983F3-3DEF-47AA-9F65-43FC793C00B7}" type="slidenum">
              <a:rPr lang="en-US"/>
              <a:pPr>
                <a:defRPr/>
              </a:pPr>
              <a:t>‹#›</a:t>
            </a:fld>
            <a:endParaRPr lang="en-US" dirty="0"/>
          </a:p>
        </p:txBody>
      </p:sp>
    </p:spTree>
    <p:extLst>
      <p:ext uri="{BB962C8B-B14F-4D97-AF65-F5344CB8AC3E}">
        <p14:creationId xmlns:p14="http://schemas.microsoft.com/office/powerpoint/2010/main" val="6067818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b="0">
                <a:latin typeface="+mn-lt"/>
                <a:cs typeface="+mn-cs"/>
              </a:defRPr>
            </a:lvl1pPr>
          </a:lstStyle>
          <a:p>
            <a:pPr>
              <a:defRPr/>
            </a:pPr>
            <a:fld id="{C3F2CE0B-2E9F-484B-AD30-2D3C17BA33BB}" type="datetimeFigureOut">
              <a:rPr lang="en-US"/>
              <a:pPr>
                <a:defRPr/>
              </a:pPr>
              <a:t>3/31/2021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b="0">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E18483-0AF3-4656-83F9-0CAEC3B86A14}" type="slidenum">
              <a:rPr lang="en-US"/>
              <a:pPr>
                <a:defRPr/>
              </a:pPr>
              <a:t>‹#›</a:t>
            </a:fld>
            <a:endParaRPr lang="en-US" dirty="0"/>
          </a:p>
        </p:txBody>
      </p:sp>
    </p:spTree>
    <p:extLst>
      <p:ext uri="{BB962C8B-B14F-4D97-AF65-F5344CB8AC3E}">
        <p14:creationId xmlns:p14="http://schemas.microsoft.com/office/powerpoint/2010/main" val="91716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b="0">
                <a:latin typeface="+mn-lt"/>
                <a:cs typeface="+mn-cs"/>
              </a:defRPr>
            </a:lvl1pPr>
          </a:lstStyle>
          <a:p>
            <a:pPr>
              <a:defRPr/>
            </a:pPr>
            <a:fld id="{05D2E81D-D4B2-4EBF-A8D5-3EE132A352E2}" type="datetimeFigureOut">
              <a:rPr lang="en-US"/>
              <a:pPr>
                <a:defRPr/>
              </a:pPr>
              <a:t>3/31/2021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b="0">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506350-81B3-4A9E-90AD-1B3293E5C7A4}" type="slidenum">
              <a:rPr lang="en-US"/>
              <a:pPr>
                <a:defRPr/>
              </a:pPr>
              <a:t>‹#›</a:t>
            </a:fld>
            <a:endParaRPr lang="en-US" dirty="0"/>
          </a:p>
        </p:txBody>
      </p:sp>
    </p:spTree>
    <p:extLst>
      <p:ext uri="{BB962C8B-B14F-4D97-AF65-F5344CB8AC3E}">
        <p14:creationId xmlns:p14="http://schemas.microsoft.com/office/powerpoint/2010/main" val="1920142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924800" y="6567488"/>
            <a:ext cx="1219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spcBef>
                <a:spcPct val="0"/>
              </a:spcBef>
              <a:defRPr/>
            </a:pPr>
            <a:r>
              <a:rPr lang="en-US" sz="1200" b="0" dirty="0" smtClean="0"/>
              <a:t>James Tam</a:t>
            </a:r>
          </a:p>
        </p:txBody>
      </p:sp>
      <p:sp>
        <p:nvSpPr>
          <p:cNvPr id="2" name="Title 1"/>
          <p:cNvSpPr>
            <a:spLocks noGrp="1"/>
          </p:cNvSpPr>
          <p:nvPr>
            <p:ph type="title"/>
          </p:nvPr>
        </p:nvSpPr>
        <p:spPr>
          <a:xfrm>
            <a:off x="457200" y="274638"/>
            <a:ext cx="8229600" cy="639762"/>
          </a:xfrm>
        </p:spPr>
        <p:txBody>
          <a:bodyPr>
            <a:normAutofit/>
          </a:bodyPr>
          <a:lstStyle>
            <a:lvl1pPr>
              <a:defRPr sz="3200"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43000"/>
            <a:ext cx="8229600" cy="5410200"/>
          </a:xfrm>
        </p:spPr>
        <p:txBody>
          <a:bodyPr/>
          <a:lstStyle>
            <a:lvl1pPr>
              <a:defRPr sz="2400" baseline="0"/>
            </a:lvl1pPr>
            <a:lvl2pPr>
              <a:defRPr sz="2000" baseline="0"/>
            </a:lvl2pPr>
            <a:lvl3pPr>
              <a:defRPr sz="1800" baseline="0"/>
            </a:lvl3pPr>
            <a:lvl4pPr>
              <a:defRPr sz="1400" baseline="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68534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b="0">
                <a:latin typeface="+mn-lt"/>
                <a:cs typeface="+mn-cs"/>
              </a:defRPr>
            </a:lvl1pPr>
          </a:lstStyle>
          <a:p>
            <a:pPr>
              <a:defRPr/>
            </a:pPr>
            <a:fld id="{0EDD2508-4A9C-4436-A488-5F7BFDA4B89F}" type="datetimeFigureOut">
              <a:rPr lang="en-US"/>
              <a:pPr>
                <a:defRPr/>
              </a:pPr>
              <a:t>3/31/2021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b="0">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BF2958-48BB-4042-9FB8-6306AD47AFF3}" type="slidenum">
              <a:rPr lang="en-US"/>
              <a:pPr>
                <a:defRPr/>
              </a:pPr>
              <a:t>‹#›</a:t>
            </a:fld>
            <a:endParaRPr lang="en-US" dirty="0"/>
          </a:p>
        </p:txBody>
      </p:sp>
    </p:spTree>
    <p:extLst>
      <p:ext uri="{BB962C8B-B14F-4D97-AF65-F5344CB8AC3E}">
        <p14:creationId xmlns:p14="http://schemas.microsoft.com/office/powerpoint/2010/main" val="2155443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b="0">
                <a:latin typeface="+mn-lt"/>
                <a:cs typeface="+mn-cs"/>
              </a:defRPr>
            </a:lvl1pPr>
          </a:lstStyle>
          <a:p>
            <a:pPr>
              <a:defRPr/>
            </a:pPr>
            <a:fld id="{088B62B9-E6CF-4E3C-B1E8-5895EE411005}" type="datetimeFigureOut">
              <a:rPr lang="en-US"/>
              <a:pPr>
                <a:defRPr/>
              </a:pPr>
              <a:t>3/31/2021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b="0">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D9A72B81-479B-43B9-A9B5-5A34F31C8C70}" type="slidenum">
              <a:rPr lang="en-US"/>
              <a:pPr>
                <a:defRPr/>
              </a:pPr>
              <a:t>‹#›</a:t>
            </a:fld>
            <a:endParaRPr lang="en-US" dirty="0"/>
          </a:p>
        </p:txBody>
      </p:sp>
    </p:spTree>
    <p:extLst>
      <p:ext uri="{BB962C8B-B14F-4D97-AF65-F5344CB8AC3E}">
        <p14:creationId xmlns:p14="http://schemas.microsoft.com/office/powerpoint/2010/main" val="2681929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b="0">
                <a:latin typeface="+mn-lt"/>
                <a:cs typeface="+mn-cs"/>
              </a:defRPr>
            </a:lvl1pPr>
          </a:lstStyle>
          <a:p>
            <a:pPr>
              <a:defRPr/>
            </a:pPr>
            <a:fld id="{774DE26C-0BA0-4D34-8964-F74824C15F90}" type="datetimeFigureOut">
              <a:rPr lang="en-US"/>
              <a:pPr>
                <a:defRPr/>
              </a:pPr>
              <a:t>3/31/2021</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b="0">
                <a:latin typeface="+mn-lt"/>
                <a:cs typeface="+mn-cs"/>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29198BF-0EFF-43A3-814E-A43655AF486B}" type="slidenum">
              <a:rPr lang="en-US"/>
              <a:pPr>
                <a:defRPr/>
              </a:pPr>
              <a:t>‹#›</a:t>
            </a:fld>
            <a:endParaRPr lang="en-US" dirty="0"/>
          </a:p>
        </p:txBody>
      </p:sp>
    </p:spTree>
    <p:extLst>
      <p:ext uri="{BB962C8B-B14F-4D97-AF65-F5344CB8AC3E}">
        <p14:creationId xmlns:p14="http://schemas.microsoft.com/office/powerpoint/2010/main" val="2689573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b="0">
                <a:latin typeface="+mn-lt"/>
                <a:cs typeface="+mn-cs"/>
              </a:defRPr>
            </a:lvl1pPr>
          </a:lstStyle>
          <a:p>
            <a:pPr>
              <a:defRPr/>
            </a:pPr>
            <a:fld id="{9CFC2CA3-25BB-4D0A-A5DD-76D715CD67A5}" type="datetimeFigureOut">
              <a:rPr lang="en-US"/>
              <a:pPr>
                <a:defRPr/>
              </a:pPr>
              <a:t>3/31/2021</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b="0">
                <a:latin typeface="+mn-lt"/>
                <a:cs typeface="+mn-cs"/>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24BAAB09-E8E3-4525-8F54-B04F4D1445F9}" type="slidenum">
              <a:rPr lang="en-US"/>
              <a:pPr>
                <a:defRPr/>
              </a:pPr>
              <a:t>‹#›</a:t>
            </a:fld>
            <a:endParaRPr lang="en-US" dirty="0"/>
          </a:p>
        </p:txBody>
      </p:sp>
    </p:spTree>
    <p:extLst>
      <p:ext uri="{BB962C8B-B14F-4D97-AF65-F5344CB8AC3E}">
        <p14:creationId xmlns:p14="http://schemas.microsoft.com/office/powerpoint/2010/main" val="721189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b="0">
                <a:latin typeface="+mn-lt"/>
                <a:cs typeface="+mn-cs"/>
              </a:defRPr>
            </a:lvl1pPr>
          </a:lstStyle>
          <a:p>
            <a:pPr>
              <a:defRPr/>
            </a:pPr>
            <a:fld id="{0D793CA0-F0D9-43A2-992A-D171F0A54D16}" type="datetimeFigureOut">
              <a:rPr lang="en-US"/>
              <a:pPr>
                <a:defRPr/>
              </a:pPr>
              <a:t>3/31/2021</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b="0">
                <a:latin typeface="+mn-lt"/>
                <a:cs typeface="+mn-cs"/>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E6EFB485-D889-4B51-9A9A-D0E961F2D33B}" type="slidenum">
              <a:rPr lang="en-US"/>
              <a:pPr>
                <a:defRPr/>
              </a:pPr>
              <a:t>‹#›</a:t>
            </a:fld>
            <a:endParaRPr lang="en-US" dirty="0"/>
          </a:p>
        </p:txBody>
      </p:sp>
    </p:spTree>
    <p:extLst>
      <p:ext uri="{BB962C8B-B14F-4D97-AF65-F5344CB8AC3E}">
        <p14:creationId xmlns:p14="http://schemas.microsoft.com/office/powerpoint/2010/main" val="3152777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b="0">
                <a:latin typeface="+mn-lt"/>
                <a:cs typeface="+mn-cs"/>
              </a:defRPr>
            </a:lvl1pPr>
          </a:lstStyle>
          <a:p>
            <a:pPr>
              <a:defRPr/>
            </a:pPr>
            <a:fld id="{79717BDD-6242-4A25-89F6-30F729820C40}" type="datetimeFigureOut">
              <a:rPr lang="en-US"/>
              <a:pPr>
                <a:defRPr/>
              </a:pPr>
              <a:t>3/31/2021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b="0">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801A161-4134-4EBF-9161-A4BDAE0EC9FB}" type="slidenum">
              <a:rPr lang="en-US"/>
              <a:pPr>
                <a:defRPr/>
              </a:pPr>
              <a:t>‹#›</a:t>
            </a:fld>
            <a:endParaRPr lang="en-US" dirty="0"/>
          </a:p>
        </p:txBody>
      </p:sp>
    </p:spTree>
    <p:extLst>
      <p:ext uri="{BB962C8B-B14F-4D97-AF65-F5344CB8AC3E}">
        <p14:creationId xmlns:p14="http://schemas.microsoft.com/office/powerpoint/2010/main" val="3244169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b="0">
                <a:latin typeface="+mn-lt"/>
                <a:cs typeface="+mn-cs"/>
              </a:defRPr>
            </a:lvl1pPr>
          </a:lstStyle>
          <a:p>
            <a:pPr>
              <a:defRPr/>
            </a:pPr>
            <a:fld id="{82EA7490-0363-4520-8C07-D1C5770D4C89}" type="datetimeFigureOut">
              <a:rPr lang="en-US"/>
              <a:pPr>
                <a:defRPr/>
              </a:pPr>
              <a:t>3/31/2021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b="0">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C07A7E7-42B2-45AB-AD62-6D9189A52175}" type="slidenum">
              <a:rPr lang="en-US"/>
              <a:pPr>
                <a:defRPr/>
              </a:pPr>
              <a:t>‹#›</a:t>
            </a:fld>
            <a:endParaRPr lang="en-US" dirty="0"/>
          </a:p>
        </p:txBody>
      </p:sp>
    </p:spTree>
    <p:extLst>
      <p:ext uri="{BB962C8B-B14F-4D97-AF65-F5344CB8AC3E}">
        <p14:creationId xmlns:p14="http://schemas.microsoft.com/office/powerpoint/2010/main" val="3846125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a:solidFill>
                  <a:schemeClr val="tx1">
                    <a:tint val="75000"/>
                  </a:schemeClr>
                </a:solidFill>
                <a:latin typeface="+mn-lt"/>
                <a:cs typeface="+mn-cs"/>
              </a:defRPr>
            </a:lvl1pPr>
          </a:lstStyle>
          <a:p>
            <a:pPr>
              <a:defRPr/>
            </a:pPr>
            <a:r>
              <a:rPr lang="en-US"/>
              <a:t>James Tam</a:t>
            </a:r>
          </a:p>
        </p:txBody>
      </p:sp>
    </p:spTree>
  </p:cSld>
  <p:clrMap bg1="lt1" tx1="dk1" bg2="lt2" tx2="dk2" accent1="accent1" accent2="accent2" accent3="accent3" accent4="accent4" accent5="accent5" accent6="accent6" hlink="hlink" folHlink="folHlink"/>
  <p:sldLayoutIdLst>
    <p:sldLayoutId id="2147484199" r:id="rId1"/>
    <p:sldLayoutId id="2147484200" r:id="rId2"/>
    <p:sldLayoutId id="2147484201" r:id="rId3"/>
    <p:sldLayoutId id="2147484202" r:id="rId4"/>
    <p:sldLayoutId id="2147484203" r:id="rId5"/>
    <p:sldLayoutId id="2147484204" r:id="rId6"/>
    <p:sldLayoutId id="2147484205" r:id="rId7"/>
    <p:sldLayoutId id="2147484206" r:id="rId8"/>
    <p:sldLayoutId id="2147484207" r:id="rId9"/>
    <p:sldLayoutId id="2147484208" r:id="rId10"/>
    <p:sldLayoutId id="2147484209"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571500" indent="-2286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742950" indent="-1714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971550" indent="-17145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download.oracle.com/javase/tutorial/java/javaOO/nested.html"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hyperlink" Target="http://download.oracle.com/javase/tutorial/uiswing/" TargetMode="External"/><Relationship Id="rId2" Type="http://schemas.openxmlformats.org/officeDocument/2006/relationships/hyperlink" Target="https://docs.oracle.com/en/java/javase/11/docs/api/index.html" TargetMode="External"/><Relationship Id="rId1" Type="http://schemas.openxmlformats.org/officeDocument/2006/relationships/slideLayout" Target="../slideLayouts/slideLayout2.xml"/><Relationship Id="rId4" Type="http://schemas.openxmlformats.org/officeDocument/2006/relationships/hyperlink" Target="http://docs.oracle.com/javase/tutorial/uiswing/layout/using.html"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idx="4294967295"/>
          </p:nvPr>
        </p:nvSpPr>
        <p:spPr>
          <a:xfrm>
            <a:off x="1657350" y="2455070"/>
            <a:ext cx="5829300" cy="1102519"/>
          </a:xfrm>
        </p:spPr>
        <p:txBody>
          <a:bodyPr/>
          <a:lstStyle/>
          <a:p>
            <a:r>
              <a:rPr lang="en-US" altLang="en-US" smtClean="0"/>
              <a:t>An Introduction To Graphical User Interfaces</a:t>
            </a:r>
          </a:p>
        </p:txBody>
      </p:sp>
      <p:sp>
        <p:nvSpPr>
          <p:cNvPr id="13315" name="Rectangle 3"/>
          <p:cNvSpPr>
            <a:spLocks noGrp="1" noChangeArrowheads="1"/>
          </p:cNvSpPr>
          <p:nvPr>
            <p:ph type="subTitle" idx="4294967295"/>
          </p:nvPr>
        </p:nvSpPr>
        <p:spPr>
          <a:xfrm>
            <a:off x="1828800" y="4343400"/>
            <a:ext cx="5865018" cy="2286000"/>
          </a:xfrm>
        </p:spPr>
        <p:txBody>
          <a:bodyPr>
            <a:noAutofit/>
          </a:bodyPr>
          <a:lstStyle/>
          <a:p>
            <a:pPr marL="0" indent="0">
              <a:buNone/>
            </a:pPr>
            <a:r>
              <a:rPr lang="en-US" altLang="en-US" sz="2400" dirty="0"/>
              <a:t>Part </a:t>
            </a:r>
            <a:r>
              <a:rPr lang="en-US" altLang="en-US" sz="2400" dirty="0"/>
              <a:t>3</a:t>
            </a:r>
            <a:r>
              <a:rPr lang="en-US" altLang="en-US" sz="2400" dirty="0"/>
              <a:t>: You will learn different ways of having one control access other </a:t>
            </a:r>
            <a:r>
              <a:rPr lang="en-US" altLang="en-US" sz="2400" dirty="0" smtClean="0"/>
              <a:t>controls as well as learning the basics of some additional java components. In addition,  important non-GUI concepts such anonymous classes/objects, inner classes, friend functions are introduced.</a:t>
            </a:r>
            <a:endParaRPr lang="en-US" altLang="en-US" sz="2400" dirty="0"/>
          </a:p>
        </p:txBody>
      </p:sp>
    </p:spTree>
    <p:extLst>
      <p:ext uri="{BB962C8B-B14F-4D97-AF65-F5344CB8AC3E}">
        <p14:creationId xmlns:p14="http://schemas.microsoft.com/office/powerpoint/2010/main" val="3457120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1" name="Text Box 5"/>
          <p:cNvSpPr txBox="1">
            <a:spLocks noChangeArrowheads="1"/>
          </p:cNvSpPr>
          <p:nvPr/>
        </p:nvSpPr>
        <p:spPr bwMode="auto">
          <a:xfrm>
            <a:off x="1054100" y="2971800"/>
            <a:ext cx="7416800" cy="1224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dirty="0" smtClean="0">
                <a:solidFill>
                  <a:srgbClr val="0000FF"/>
                </a:solidFill>
                <a:latin typeface="Consolas" pitchFamily="49" charset="0"/>
                <a:cs typeface="Consolas" pitchFamily="49" charset="0"/>
              </a:rPr>
              <a:t>// From class </a:t>
            </a:r>
            <a:r>
              <a:rPr lang="en-US" altLang="en-US" sz="1600" dirty="0" err="1" smtClean="0">
                <a:solidFill>
                  <a:srgbClr val="0000FF"/>
                </a:solidFill>
                <a:latin typeface="Consolas" pitchFamily="49" charset="0"/>
                <a:cs typeface="Consolas" pitchFamily="49" charset="0"/>
              </a:rPr>
              <a:t>MyFrame</a:t>
            </a:r>
            <a:endParaRPr lang="en-US" altLang="en-US" sz="1600" dirty="0" smtClean="0">
              <a:solidFill>
                <a:srgbClr val="0000FF"/>
              </a:solidFill>
              <a:latin typeface="Consolas" pitchFamily="49" charset="0"/>
              <a:cs typeface="Consolas" pitchFamily="49" charset="0"/>
            </a:endParaRPr>
          </a:p>
          <a:p>
            <a:pPr>
              <a:buFontTx/>
              <a:buNone/>
            </a:pPr>
            <a:r>
              <a:rPr lang="en-US" altLang="en-US" sz="1600" b="0" dirty="0">
                <a:latin typeface="Consolas" pitchFamily="49" charset="0"/>
                <a:cs typeface="Consolas" pitchFamily="49" charset="0"/>
              </a:rPr>
              <a:t> add(aLabel1</a:t>
            </a:r>
            <a:r>
              <a:rPr lang="en-US" altLang="en-US" sz="1600" b="0" dirty="0" smtClean="0">
                <a:latin typeface="Consolas" pitchFamily="49" charset="0"/>
                <a:cs typeface="Consolas" pitchFamily="49" charset="0"/>
              </a:rPr>
              <a:t>);  </a:t>
            </a:r>
            <a:r>
              <a:rPr lang="en-US" altLang="en-US" sz="1600" dirty="0" smtClean="0">
                <a:solidFill>
                  <a:srgbClr val="0000FF"/>
                </a:solidFill>
                <a:latin typeface="Consolas" pitchFamily="49" charset="0"/>
                <a:cs typeface="Consolas" pitchFamily="49" charset="0"/>
              </a:rPr>
              <a:t>// Added first</a:t>
            </a:r>
            <a:endParaRPr lang="en-US" altLang="en-US" sz="1600" dirty="0">
              <a:solidFill>
                <a:srgbClr val="0000FF"/>
              </a:solidFill>
              <a:latin typeface="Consolas" pitchFamily="49" charset="0"/>
              <a:cs typeface="Consolas" pitchFamily="49" charset="0"/>
            </a:endParaRPr>
          </a:p>
          <a:p>
            <a:pPr>
              <a:buFontTx/>
              <a:buNone/>
            </a:pPr>
            <a:r>
              <a:rPr lang="en-US" altLang="en-US" sz="1600" b="0" dirty="0">
                <a:latin typeface="Consolas" pitchFamily="49" charset="0"/>
                <a:cs typeface="Consolas" pitchFamily="49" charset="0"/>
              </a:rPr>
              <a:t> </a:t>
            </a:r>
            <a:r>
              <a:rPr lang="en-US" altLang="en-US" sz="1600" b="0" dirty="0" smtClean="0">
                <a:latin typeface="Consolas" pitchFamily="49" charset="0"/>
                <a:cs typeface="Consolas" pitchFamily="49" charset="0"/>
              </a:rPr>
              <a:t>add(aLabel2);  </a:t>
            </a:r>
            <a:r>
              <a:rPr lang="en-US" altLang="en-US" sz="1600" dirty="0" smtClean="0">
                <a:solidFill>
                  <a:srgbClr val="0000FF"/>
                </a:solidFill>
                <a:latin typeface="Consolas" pitchFamily="49" charset="0"/>
                <a:cs typeface="Consolas" pitchFamily="49" charset="0"/>
              </a:rPr>
              <a:t>// Added second</a:t>
            </a:r>
            <a:endParaRPr lang="en-US" altLang="en-US" sz="1600" dirty="0">
              <a:solidFill>
                <a:srgbClr val="0000FF"/>
              </a:solidFill>
              <a:latin typeface="Consolas" pitchFamily="49" charset="0"/>
              <a:cs typeface="Consolas" pitchFamily="49" charset="0"/>
            </a:endParaRPr>
          </a:p>
          <a:p>
            <a:pPr>
              <a:buFontTx/>
              <a:buNone/>
            </a:pPr>
            <a:r>
              <a:rPr lang="en-US" altLang="en-US" sz="1600" b="0" dirty="0">
                <a:latin typeface="Consolas" pitchFamily="49" charset="0"/>
                <a:cs typeface="Consolas" pitchFamily="49" charset="0"/>
              </a:rPr>
              <a:t> </a:t>
            </a:r>
            <a:r>
              <a:rPr lang="en-US" altLang="en-US" sz="1600" b="0" dirty="0" smtClean="0">
                <a:latin typeface="Consolas" pitchFamily="49" charset="0"/>
                <a:cs typeface="Consolas" pitchFamily="49" charset="0"/>
              </a:rPr>
              <a:t>add(</a:t>
            </a:r>
            <a:r>
              <a:rPr lang="en-US" altLang="en-US" sz="1600" b="0" dirty="0" err="1" smtClean="0">
                <a:latin typeface="Consolas" pitchFamily="49" charset="0"/>
                <a:cs typeface="Consolas" pitchFamily="49" charset="0"/>
              </a:rPr>
              <a:t>aButton</a:t>
            </a:r>
            <a:r>
              <a:rPr lang="en-US" altLang="en-US" sz="1600" b="0" dirty="0">
                <a:latin typeface="Consolas" pitchFamily="49" charset="0"/>
                <a:cs typeface="Consolas" pitchFamily="49" charset="0"/>
              </a:rPr>
              <a:t>);</a:t>
            </a:r>
          </a:p>
        </p:txBody>
      </p:sp>
      <p:sp>
        <p:nvSpPr>
          <p:cNvPr id="98307" name="Rectangle 2"/>
          <p:cNvSpPr>
            <a:spLocks noGrp="1" noChangeArrowheads="1"/>
          </p:cNvSpPr>
          <p:nvPr>
            <p:ph type="title" idx="4294967295"/>
          </p:nvPr>
        </p:nvSpPr>
        <p:spPr/>
        <p:txBody>
          <a:bodyPr/>
          <a:lstStyle/>
          <a:p>
            <a:r>
              <a:rPr lang="en-US" altLang="en-US" sz="3200" smtClean="0"/>
              <a:t>Last Example: Critique</a:t>
            </a:r>
          </a:p>
        </p:txBody>
      </p:sp>
      <p:sp>
        <p:nvSpPr>
          <p:cNvPr id="137219" name="Rectangle 3"/>
          <p:cNvSpPr>
            <a:spLocks noGrp="1" noChangeArrowheads="1"/>
          </p:cNvSpPr>
          <p:nvPr>
            <p:ph type="body" idx="4294967295"/>
          </p:nvPr>
        </p:nvSpPr>
        <p:spPr>
          <a:xfrm>
            <a:off x="609600" y="1295400"/>
            <a:ext cx="8229600" cy="2286000"/>
          </a:xfrm>
        </p:spPr>
        <p:txBody>
          <a:bodyPr/>
          <a:lstStyle/>
          <a:p>
            <a:pPr>
              <a:defRPr/>
            </a:pPr>
            <a:r>
              <a:rPr lang="en-US" altLang="en-US" sz="2000" dirty="0" smtClean="0">
                <a:latin typeface="+mj-lt"/>
              </a:rPr>
              <a:t>The implementation of the button listener class required knowledge of the implementation of the frame listener class.</a:t>
            </a:r>
          </a:p>
          <a:p>
            <a:pPr lvl="1">
              <a:defRPr/>
            </a:pPr>
            <a:r>
              <a:rPr lang="en-US" altLang="en-US" sz="1600" dirty="0" smtClean="0">
                <a:latin typeface="+mj-lt"/>
              </a:rPr>
              <a:t>The order in which controls are added to the frame must be known!</a:t>
            </a:r>
          </a:p>
          <a:p>
            <a:pPr lvl="1">
              <a:defRPr/>
            </a:pPr>
            <a:r>
              <a:rPr lang="en-US" altLang="en-US" sz="1600" dirty="0" smtClean="0">
                <a:latin typeface="+mj-lt"/>
              </a:rPr>
              <a:t>What if there are two different authors for these classes?</a:t>
            </a:r>
          </a:p>
          <a:p>
            <a:pPr lvl="1">
              <a:defRPr/>
            </a:pPr>
            <a:r>
              <a:rPr lang="en-US" altLang="en-US" sz="1600" dirty="0" smtClean="0">
                <a:latin typeface="+mj-lt"/>
              </a:rPr>
              <a:t>This approach couples the implementation of two classes (changes can introduce errors)</a:t>
            </a:r>
          </a:p>
        </p:txBody>
      </p:sp>
      <p:sp>
        <p:nvSpPr>
          <p:cNvPr id="137220" name="Text Box 4"/>
          <p:cNvSpPr txBox="1">
            <a:spLocks noChangeArrowheads="1"/>
          </p:cNvSpPr>
          <p:nvPr/>
        </p:nvSpPr>
        <p:spPr bwMode="auto">
          <a:xfrm>
            <a:off x="1054100" y="4419600"/>
            <a:ext cx="76962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dirty="0">
                <a:solidFill>
                  <a:srgbClr val="0000FF"/>
                </a:solidFill>
                <a:latin typeface="Consolas" pitchFamily="49" charset="0"/>
                <a:cs typeface="Consolas" pitchFamily="49" charset="0"/>
              </a:rPr>
              <a:t>// From class </a:t>
            </a:r>
            <a:r>
              <a:rPr lang="en-US" altLang="en-US" sz="1600" dirty="0" err="1" smtClean="0">
                <a:solidFill>
                  <a:srgbClr val="0000FF"/>
                </a:solidFill>
                <a:latin typeface="Consolas" pitchFamily="49" charset="0"/>
                <a:cs typeface="Consolas" pitchFamily="49" charset="0"/>
              </a:rPr>
              <a:t>MyButtonListener</a:t>
            </a:r>
            <a:endParaRPr lang="en-US" altLang="en-US" sz="1600" dirty="0">
              <a:solidFill>
                <a:srgbClr val="0000FF"/>
              </a:solidFill>
              <a:latin typeface="Consolas" pitchFamily="49" charset="0"/>
              <a:cs typeface="Consolas" pitchFamily="49" charset="0"/>
            </a:endParaRPr>
          </a:p>
          <a:p>
            <a:pPr>
              <a:buNone/>
            </a:pPr>
            <a:r>
              <a:rPr lang="en-US" altLang="en-US" sz="1600" b="0" dirty="0" smtClean="0">
                <a:latin typeface="Consolas" pitchFamily="49" charset="0"/>
                <a:cs typeface="Consolas" pitchFamily="49" charset="0"/>
              </a:rPr>
              <a:t>Component </a:t>
            </a:r>
            <a:r>
              <a:rPr lang="en-US" altLang="en-US" sz="1600" b="0" dirty="0" err="1">
                <a:latin typeface="Consolas" pitchFamily="49" charset="0"/>
                <a:cs typeface="Consolas" pitchFamily="49" charset="0"/>
              </a:rPr>
              <a:t>aComponent</a:t>
            </a:r>
            <a:r>
              <a:rPr lang="en-US" altLang="en-US" sz="1600" b="0" dirty="0">
                <a:latin typeface="Consolas" pitchFamily="49" charset="0"/>
                <a:cs typeface="Consolas" pitchFamily="49" charset="0"/>
              </a:rPr>
              <a:t> = </a:t>
            </a:r>
            <a:r>
              <a:rPr lang="en-US" altLang="en-US" sz="1600" b="0" dirty="0" err="1">
                <a:latin typeface="Consolas" pitchFamily="49" charset="0"/>
                <a:cs typeface="Consolas" pitchFamily="49" charset="0"/>
              </a:rPr>
              <a:t>aContainer.getComponent</a:t>
            </a:r>
            <a:r>
              <a:rPr lang="en-US" altLang="en-US" sz="1600" b="0" dirty="0">
                <a:latin typeface="Consolas" pitchFamily="49" charset="0"/>
                <a:cs typeface="Consolas" pitchFamily="49" charset="0"/>
              </a:rPr>
              <a:t>(0); </a:t>
            </a:r>
          </a:p>
          <a:p>
            <a:pPr>
              <a:buNone/>
            </a:pPr>
            <a:r>
              <a:rPr lang="en-US" altLang="en-US" sz="1600" b="0" dirty="0" smtClean="0">
                <a:latin typeface="Consolas" pitchFamily="49" charset="0"/>
                <a:cs typeface="Consolas" pitchFamily="49" charset="0"/>
              </a:rPr>
              <a:t>if </a:t>
            </a:r>
            <a:r>
              <a:rPr lang="en-US" altLang="en-US" sz="1600" b="0" dirty="0">
                <a:latin typeface="Consolas" pitchFamily="49" charset="0"/>
                <a:cs typeface="Consolas" pitchFamily="49" charset="0"/>
              </a:rPr>
              <a:t>(</a:t>
            </a:r>
            <a:r>
              <a:rPr lang="en-US" altLang="en-US" sz="1600" b="0" dirty="0" err="1">
                <a:latin typeface="Consolas" pitchFamily="49" charset="0"/>
                <a:cs typeface="Consolas" pitchFamily="49" charset="0"/>
              </a:rPr>
              <a:t>aComponent</a:t>
            </a:r>
            <a:r>
              <a:rPr lang="en-US" altLang="en-US" sz="1600" b="0" dirty="0">
                <a:latin typeface="Consolas" pitchFamily="49" charset="0"/>
                <a:cs typeface="Consolas" pitchFamily="49" charset="0"/>
              </a:rPr>
              <a:t> instanceof </a:t>
            </a:r>
            <a:r>
              <a:rPr lang="en-US" altLang="en-US" sz="1600" b="0" dirty="0" err="1">
                <a:latin typeface="Consolas" pitchFamily="49" charset="0"/>
                <a:cs typeface="Consolas" pitchFamily="49" charset="0"/>
              </a:rPr>
              <a:t>JLabel</a:t>
            </a:r>
            <a:r>
              <a:rPr lang="en-US" altLang="en-US" sz="1600" b="0" dirty="0">
                <a:latin typeface="Consolas" pitchFamily="49" charset="0"/>
                <a:cs typeface="Consolas" pitchFamily="49" charset="0"/>
              </a:rPr>
              <a:t>) {</a:t>
            </a:r>
          </a:p>
          <a:p>
            <a:pPr>
              <a:buNone/>
            </a:pPr>
            <a:r>
              <a:rPr lang="en-US" altLang="en-US" sz="1600" b="0" dirty="0" smtClean="0">
                <a:latin typeface="Consolas" pitchFamily="49" charset="0"/>
                <a:cs typeface="Consolas" pitchFamily="49" charset="0"/>
              </a:rPr>
              <a:t>    aLabel1 </a:t>
            </a:r>
            <a:r>
              <a:rPr lang="en-US" altLang="en-US" sz="1600" b="0" dirty="0">
                <a:latin typeface="Consolas" pitchFamily="49" charset="0"/>
                <a:cs typeface="Consolas" pitchFamily="49" charset="0"/>
              </a:rPr>
              <a:t>= (</a:t>
            </a:r>
            <a:r>
              <a:rPr lang="en-US" altLang="en-US" sz="1600" b="0" dirty="0" err="1">
                <a:latin typeface="Consolas" pitchFamily="49" charset="0"/>
                <a:cs typeface="Consolas" pitchFamily="49" charset="0"/>
              </a:rPr>
              <a:t>JLabel</a:t>
            </a:r>
            <a:r>
              <a:rPr lang="en-US" altLang="en-US" sz="1600" b="0" dirty="0">
                <a:latin typeface="Consolas" pitchFamily="49" charset="0"/>
                <a:cs typeface="Consolas" pitchFamily="49" charset="0"/>
              </a:rPr>
              <a:t>) </a:t>
            </a:r>
            <a:r>
              <a:rPr lang="en-US" altLang="en-US" sz="1600" b="0" dirty="0" err="1">
                <a:latin typeface="Consolas" pitchFamily="49" charset="0"/>
                <a:cs typeface="Consolas" pitchFamily="49" charset="0"/>
              </a:rPr>
              <a:t>aComponent</a:t>
            </a:r>
            <a:r>
              <a:rPr lang="en-US" altLang="en-US" sz="1600" b="0" dirty="0">
                <a:latin typeface="Consolas" pitchFamily="49" charset="0"/>
                <a:cs typeface="Consolas" pitchFamily="49" charset="0"/>
              </a:rPr>
              <a:t>;</a:t>
            </a:r>
          </a:p>
          <a:p>
            <a:pPr>
              <a:buNone/>
            </a:pPr>
            <a:r>
              <a:rPr lang="en-US" altLang="en-US" sz="1600" b="0" dirty="0">
                <a:latin typeface="Consolas" pitchFamily="49" charset="0"/>
                <a:cs typeface="Consolas" pitchFamily="49" charset="0"/>
              </a:rPr>
              <a:t>    </a:t>
            </a:r>
            <a:r>
              <a:rPr lang="en-US" altLang="en-US" sz="1600" b="0" dirty="0" smtClean="0">
                <a:latin typeface="Consolas" pitchFamily="49" charset="0"/>
                <a:cs typeface="Consolas" pitchFamily="49" charset="0"/>
              </a:rPr>
              <a:t>aLabel1.setText</a:t>
            </a:r>
            <a:r>
              <a:rPr lang="en-US" altLang="en-US" sz="1600" b="0" dirty="0">
                <a:latin typeface="Consolas" pitchFamily="49" charset="0"/>
                <a:cs typeface="Consolas" pitchFamily="49" charset="0"/>
              </a:rPr>
              <a:t>("Effect1");</a:t>
            </a:r>
          </a:p>
          <a:p>
            <a:pPr>
              <a:buNone/>
            </a:pPr>
            <a:r>
              <a:rPr lang="en-US" altLang="en-US" sz="1600" b="0" dirty="0" smtClean="0">
                <a:latin typeface="Consolas" pitchFamily="49" charset="0"/>
                <a:cs typeface="Consolas" pitchFamily="49" charset="0"/>
              </a:rPr>
              <a:t>}</a:t>
            </a:r>
            <a:endParaRPr lang="en-US" altLang="en-US" sz="1600" b="0" dirty="0">
              <a:latin typeface="Consolas" pitchFamily="49" charset="0"/>
              <a:cs typeface="Consolas" pitchFamily="49" charset="0"/>
            </a:endParaRPr>
          </a:p>
        </p:txBody>
      </p:sp>
      <p:sp>
        <p:nvSpPr>
          <p:cNvPr id="2" name="Freeform 1"/>
          <p:cNvSpPr/>
          <p:nvPr/>
        </p:nvSpPr>
        <p:spPr>
          <a:xfrm>
            <a:off x="4592782" y="3293918"/>
            <a:ext cx="3241963" cy="1579443"/>
          </a:xfrm>
          <a:custGeom>
            <a:avLst/>
            <a:gdLst>
              <a:gd name="connsiteX0" fmla="*/ 0 w 3241963"/>
              <a:gd name="connsiteY0" fmla="*/ 93518 h 1579443"/>
              <a:gd name="connsiteX1" fmla="*/ 51954 w 3241963"/>
              <a:gd name="connsiteY1" fmla="*/ 62346 h 1579443"/>
              <a:gd name="connsiteX2" fmla="*/ 249382 w 3241963"/>
              <a:gd name="connsiteY2" fmla="*/ 20782 h 1579443"/>
              <a:gd name="connsiteX3" fmla="*/ 290945 w 3241963"/>
              <a:gd name="connsiteY3" fmla="*/ 10391 h 1579443"/>
              <a:gd name="connsiteX4" fmla="*/ 353291 w 3241963"/>
              <a:gd name="connsiteY4" fmla="*/ 0 h 1579443"/>
              <a:gd name="connsiteX5" fmla="*/ 2566554 w 3241963"/>
              <a:gd name="connsiteY5" fmla="*/ 20782 h 1579443"/>
              <a:gd name="connsiteX6" fmla="*/ 2618509 w 3241963"/>
              <a:gd name="connsiteY6" fmla="*/ 51955 h 1579443"/>
              <a:gd name="connsiteX7" fmla="*/ 2701636 w 3241963"/>
              <a:gd name="connsiteY7" fmla="*/ 83127 h 1579443"/>
              <a:gd name="connsiteX8" fmla="*/ 2763982 w 3241963"/>
              <a:gd name="connsiteY8" fmla="*/ 114300 h 1579443"/>
              <a:gd name="connsiteX9" fmla="*/ 2867891 w 3241963"/>
              <a:gd name="connsiteY9" fmla="*/ 155864 h 1579443"/>
              <a:gd name="connsiteX10" fmla="*/ 2899063 w 3241963"/>
              <a:gd name="connsiteY10" fmla="*/ 207818 h 1579443"/>
              <a:gd name="connsiteX11" fmla="*/ 3054927 w 3241963"/>
              <a:gd name="connsiteY11" fmla="*/ 332509 h 1579443"/>
              <a:gd name="connsiteX12" fmla="*/ 3086100 w 3241963"/>
              <a:gd name="connsiteY12" fmla="*/ 353291 h 1579443"/>
              <a:gd name="connsiteX13" fmla="*/ 3190009 w 3241963"/>
              <a:gd name="connsiteY13" fmla="*/ 436418 h 1579443"/>
              <a:gd name="connsiteX14" fmla="*/ 3200400 w 3241963"/>
              <a:gd name="connsiteY14" fmla="*/ 477982 h 1579443"/>
              <a:gd name="connsiteX15" fmla="*/ 3221182 w 3241963"/>
              <a:gd name="connsiteY15" fmla="*/ 509155 h 1579443"/>
              <a:gd name="connsiteX16" fmla="*/ 3231573 w 3241963"/>
              <a:gd name="connsiteY16" fmla="*/ 665018 h 1579443"/>
              <a:gd name="connsiteX17" fmla="*/ 3241963 w 3241963"/>
              <a:gd name="connsiteY17" fmla="*/ 945573 h 1579443"/>
              <a:gd name="connsiteX18" fmla="*/ 3210791 w 3241963"/>
              <a:gd name="connsiteY18" fmla="*/ 1153391 h 1579443"/>
              <a:gd name="connsiteX19" fmla="*/ 3200400 w 3241963"/>
              <a:gd name="connsiteY19" fmla="*/ 1184564 h 1579443"/>
              <a:gd name="connsiteX20" fmla="*/ 3158836 w 3241963"/>
              <a:gd name="connsiteY20" fmla="*/ 1226127 h 1579443"/>
              <a:gd name="connsiteX21" fmla="*/ 3138054 w 3241963"/>
              <a:gd name="connsiteY21" fmla="*/ 1257300 h 1579443"/>
              <a:gd name="connsiteX22" fmla="*/ 3044536 w 3241963"/>
              <a:gd name="connsiteY22" fmla="*/ 1319646 h 1579443"/>
              <a:gd name="connsiteX23" fmla="*/ 2909454 w 3241963"/>
              <a:gd name="connsiteY23" fmla="*/ 1423555 h 1579443"/>
              <a:gd name="connsiteX24" fmla="*/ 2867891 w 3241963"/>
              <a:gd name="connsiteY24" fmla="*/ 1454727 h 1579443"/>
              <a:gd name="connsiteX25" fmla="*/ 2826327 w 3241963"/>
              <a:gd name="connsiteY25" fmla="*/ 1475509 h 1579443"/>
              <a:gd name="connsiteX26" fmla="*/ 2763982 w 3241963"/>
              <a:gd name="connsiteY26" fmla="*/ 1527464 h 1579443"/>
              <a:gd name="connsiteX27" fmla="*/ 2732809 w 3241963"/>
              <a:gd name="connsiteY27" fmla="*/ 1548246 h 1579443"/>
              <a:gd name="connsiteX28" fmla="*/ 2680854 w 3241963"/>
              <a:gd name="connsiteY28" fmla="*/ 1579418 h 1579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241963" h="1579443">
                <a:moveTo>
                  <a:pt x="0" y="93518"/>
                </a:moveTo>
                <a:cubicBezTo>
                  <a:pt x="17318" y="83127"/>
                  <a:pt x="32909" y="69068"/>
                  <a:pt x="51954" y="62346"/>
                </a:cubicBezTo>
                <a:cubicBezTo>
                  <a:pt x="156968" y="25283"/>
                  <a:pt x="159065" y="37203"/>
                  <a:pt x="249382" y="20782"/>
                </a:cubicBezTo>
                <a:cubicBezTo>
                  <a:pt x="263432" y="18227"/>
                  <a:pt x="276942" y="13192"/>
                  <a:pt x="290945" y="10391"/>
                </a:cubicBezTo>
                <a:cubicBezTo>
                  <a:pt x="311605" y="6259"/>
                  <a:pt x="332509" y="3464"/>
                  <a:pt x="353291" y="0"/>
                </a:cubicBezTo>
                <a:lnTo>
                  <a:pt x="2566554" y="20782"/>
                </a:lnTo>
                <a:cubicBezTo>
                  <a:pt x="2586745" y="21245"/>
                  <a:pt x="2600171" y="43492"/>
                  <a:pt x="2618509" y="51955"/>
                </a:cubicBezTo>
                <a:cubicBezTo>
                  <a:pt x="2645378" y="64356"/>
                  <a:pt x="2674436" y="71470"/>
                  <a:pt x="2701636" y="83127"/>
                </a:cubicBezTo>
                <a:cubicBezTo>
                  <a:pt x="2722992" y="92280"/>
                  <a:pt x="2742534" y="105363"/>
                  <a:pt x="2763982" y="114300"/>
                </a:cubicBezTo>
                <a:cubicBezTo>
                  <a:pt x="2918063" y="178501"/>
                  <a:pt x="2752257" y="98047"/>
                  <a:pt x="2867891" y="155864"/>
                </a:cubicBezTo>
                <a:cubicBezTo>
                  <a:pt x="2878282" y="173182"/>
                  <a:pt x="2884380" y="193951"/>
                  <a:pt x="2899063" y="207818"/>
                </a:cubicBezTo>
                <a:cubicBezTo>
                  <a:pt x="2947434" y="253502"/>
                  <a:pt x="2999567" y="295602"/>
                  <a:pt x="3054927" y="332509"/>
                </a:cubicBezTo>
                <a:cubicBezTo>
                  <a:pt x="3065318" y="339436"/>
                  <a:pt x="3076766" y="344994"/>
                  <a:pt x="3086100" y="353291"/>
                </a:cubicBezTo>
                <a:cubicBezTo>
                  <a:pt x="3180340" y="437060"/>
                  <a:pt x="3111120" y="396976"/>
                  <a:pt x="3190009" y="436418"/>
                </a:cubicBezTo>
                <a:cubicBezTo>
                  <a:pt x="3193473" y="450273"/>
                  <a:pt x="3194774" y="464856"/>
                  <a:pt x="3200400" y="477982"/>
                </a:cubicBezTo>
                <a:cubicBezTo>
                  <a:pt x="3205319" y="489461"/>
                  <a:pt x="3219129" y="496836"/>
                  <a:pt x="3221182" y="509155"/>
                </a:cubicBezTo>
                <a:cubicBezTo>
                  <a:pt x="3229742" y="560516"/>
                  <a:pt x="3229096" y="613007"/>
                  <a:pt x="3231573" y="665018"/>
                </a:cubicBezTo>
                <a:cubicBezTo>
                  <a:pt x="3236024" y="758495"/>
                  <a:pt x="3238500" y="852055"/>
                  <a:pt x="3241963" y="945573"/>
                </a:cubicBezTo>
                <a:cubicBezTo>
                  <a:pt x="3230664" y="1092475"/>
                  <a:pt x="3243408" y="1044670"/>
                  <a:pt x="3210791" y="1153391"/>
                </a:cubicBezTo>
                <a:cubicBezTo>
                  <a:pt x="3207644" y="1163882"/>
                  <a:pt x="3206766" y="1175651"/>
                  <a:pt x="3200400" y="1184564"/>
                </a:cubicBezTo>
                <a:cubicBezTo>
                  <a:pt x="3189012" y="1200508"/>
                  <a:pt x="3171587" y="1211251"/>
                  <a:pt x="3158836" y="1226127"/>
                </a:cubicBezTo>
                <a:cubicBezTo>
                  <a:pt x="3150709" y="1235609"/>
                  <a:pt x="3147452" y="1249076"/>
                  <a:pt x="3138054" y="1257300"/>
                </a:cubicBezTo>
                <a:cubicBezTo>
                  <a:pt x="3102426" y="1288475"/>
                  <a:pt x="3077937" y="1293668"/>
                  <a:pt x="3044536" y="1319646"/>
                </a:cubicBezTo>
                <a:cubicBezTo>
                  <a:pt x="2937366" y="1403000"/>
                  <a:pt x="2982603" y="1368693"/>
                  <a:pt x="2909454" y="1423555"/>
                </a:cubicBezTo>
                <a:cubicBezTo>
                  <a:pt x="2895600" y="1433946"/>
                  <a:pt x="2883381" y="1446982"/>
                  <a:pt x="2867891" y="1454727"/>
                </a:cubicBezTo>
                <a:cubicBezTo>
                  <a:pt x="2854036" y="1461654"/>
                  <a:pt x="2839776" y="1467824"/>
                  <a:pt x="2826327" y="1475509"/>
                </a:cubicBezTo>
                <a:cubicBezTo>
                  <a:pt x="2777073" y="1503654"/>
                  <a:pt x="2810873" y="1488387"/>
                  <a:pt x="2763982" y="1527464"/>
                </a:cubicBezTo>
                <a:cubicBezTo>
                  <a:pt x="2754388" y="1535459"/>
                  <a:pt x="2742971" y="1540987"/>
                  <a:pt x="2732809" y="1548246"/>
                </a:cubicBezTo>
                <a:cubicBezTo>
                  <a:pt x="2686258" y="1581496"/>
                  <a:pt x="2709006" y="1579418"/>
                  <a:pt x="2680854" y="1579418"/>
                </a:cubicBezTo>
              </a:path>
            </a:pathLst>
          </a:custGeom>
          <a:noFill/>
          <a:ln w="3810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31811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7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72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72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7219">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7219">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up)">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1" grpId="0"/>
      <p:bldP spid="137219" grpId="0" uiExpand="1" build="p" bldLvl="2"/>
      <p:bldP spid="137220"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idx="4294967295"/>
          </p:nvPr>
        </p:nvSpPr>
        <p:spPr/>
        <p:txBody>
          <a:bodyPr/>
          <a:lstStyle/>
          <a:p>
            <a:r>
              <a:rPr lang="en-US" altLang="en-US" sz="3200" smtClean="0"/>
              <a:t>Components Effecting The State Of Other Components: Alternate Approach</a:t>
            </a:r>
          </a:p>
        </p:txBody>
      </p:sp>
      <p:sp>
        <p:nvSpPr>
          <p:cNvPr id="90115" name="Rectangle 3"/>
          <p:cNvSpPr>
            <a:spLocks noGrp="1" noChangeArrowheads="1"/>
          </p:cNvSpPr>
          <p:nvPr>
            <p:ph type="body" idx="4294967295"/>
          </p:nvPr>
        </p:nvSpPr>
        <p:spPr/>
        <p:txBody>
          <a:bodyPr/>
          <a:lstStyle/>
          <a:p>
            <a:pPr marL="114300" indent="-114300">
              <a:tabLst>
                <a:tab pos="476250" algn="l"/>
              </a:tabLst>
            </a:pPr>
            <a:r>
              <a:rPr lang="en-US" altLang="en-US" sz="2400" b="1" dirty="0" smtClean="0"/>
              <a:t>Name of the full online example</a:t>
            </a:r>
            <a:r>
              <a:rPr lang="en-US" altLang="en-US" sz="2400" dirty="0" smtClean="0"/>
              <a:t>: </a:t>
            </a:r>
            <a:r>
              <a:rPr lang="en-US" altLang="en-US" sz="2400" dirty="0" smtClean="0">
                <a:latin typeface="Consolas" panose="020B0609020204030204" pitchFamily="49" charset="0"/>
                <a:cs typeface="Consolas" pitchFamily="49" charset="0"/>
              </a:rPr>
              <a:t>7controlAffectControlsActionCommand</a:t>
            </a:r>
          </a:p>
          <a:p>
            <a:pPr marL="114300" indent="-114300">
              <a:tabLst>
                <a:tab pos="476250" algn="l"/>
              </a:tabLst>
            </a:pPr>
            <a:endParaRPr lang="en-US" altLang="en-US" sz="2400" dirty="0">
              <a:latin typeface="Consolas" panose="020B0609020204030204" pitchFamily="49" charset="0"/>
              <a:cs typeface="Consolas" pitchFamily="49" charset="0"/>
            </a:endParaRPr>
          </a:p>
          <a:p>
            <a:pPr marL="457200" lvl="1" indent="-114300">
              <a:tabLst>
                <a:tab pos="476250" algn="l"/>
              </a:tabLst>
            </a:pPr>
            <a:r>
              <a:rPr lang="en-US" altLang="en-US" sz="2000" dirty="0" smtClean="0">
                <a:cs typeface="Consolas" pitchFamily="49" charset="0"/>
              </a:rPr>
              <a:t>Identifying controls via the: </a:t>
            </a:r>
            <a:r>
              <a:rPr lang="en-US" altLang="en-US" sz="2000" dirty="0" err="1" smtClean="0">
                <a:latin typeface="Consolas" panose="020B0609020204030204" pitchFamily="49" charset="0"/>
                <a:cs typeface="Consolas" pitchFamily="49" charset="0"/>
              </a:rPr>
              <a:t>actionCommandAttribute</a:t>
            </a:r>
            <a:endParaRPr lang="en-US" altLang="en-US" sz="2000" dirty="0" smtClean="0">
              <a:latin typeface="Consolas" pitchFamily="49" charset="0"/>
              <a:cs typeface="Consolas" pitchFamily="49" charset="0"/>
            </a:endParaRPr>
          </a:p>
          <a:p>
            <a:pPr marL="114300" indent="-114300">
              <a:tabLst>
                <a:tab pos="476250" algn="l"/>
              </a:tabLst>
            </a:pPr>
            <a:endParaRPr lang="en-US" altLang="en-US" sz="2000" dirty="0" smtClean="0"/>
          </a:p>
          <a:p>
            <a:pPr marL="114300" indent="-114300">
              <a:tabLst>
                <a:tab pos="476250" algn="l"/>
              </a:tabLst>
            </a:pPr>
            <a:endParaRPr lang="en-US" altLang="en-US" sz="2000" dirty="0" smtClean="0">
              <a:latin typeface="Times New Roman" pitchFamily="18" charset="0"/>
            </a:endParaRPr>
          </a:p>
        </p:txBody>
      </p:sp>
    </p:spTree>
    <p:extLst>
      <p:ext uri="{BB962C8B-B14F-4D97-AF65-F5344CB8AC3E}">
        <p14:creationId xmlns:p14="http://schemas.microsoft.com/office/powerpoint/2010/main" val="29391443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a:t>
            </a:r>
            <a:r>
              <a:rPr lang="en-US" smtClean="0">
                <a:latin typeface="Consolas" panose="020B0609020204030204" pitchFamily="49" charset="0"/>
                <a:cs typeface="Consolas" panose="020B0609020204030204" pitchFamily="49" charset="0"/>
              </a:rPr>
              <a:t>Driver</a:t>
            </a:r>
            <a:r>
              <a:rPr lang="en-US" smtClean="0"/>
              <a:t> Class</a:t>
            </a:r>
            <a:endParaRPr lang="en-US"/>
          </a:p>
        </p:txBody>
      </p:sp>
      <p:sp>
        <p:nvSpPr>
          <p:cNvPr id="3" name="Content Placeholder 2"/>
          <p:cNvSpPr>
            <a:spLocks noGrp="1"/>
          </p:cNvSpPr>
          <p:nvPr>
            <p:ph idx="1"/>
          </p:nvPr>
        </p:nvSpPr>
        <p:spPr/>
        <p:txBody>
          <a:bodyPr/>
          <a:lstStyle/>
          <a:p>
            <a:pPr marL="0" indent="0">
              <a:buNone/>
            </a:pPr>
            <a:r>
              <a:rPr lang="en-US" sz="1800" dirty="0">
                <a:latin typeface="Consolas" panose="020B0609020204030204" pitchFamily="49" charset="0"/>
                <a:cs typeface="Consolas" panose="020B0609020204030204" pitchFamily="49" charset="0"/>
              </a:rPr>
              <a:t>public class Driver</a:t>
            </a:r>
          </a:p>
          <a:p>
            <a:pPr marL="0" indent="0">
              <a:buNone/>
            </a:pPr>
            <a:r>
              <a:rPr lang="en-US" sz="1800" dirty="0">
                <a:latin typeface="Consolas" panose="020B0609020204030204" pitchFamily="49" charset="0"/>
                <a:cs typeface="Consolas" panose="020B0609020204030204" pitchFamily="49" charset="0"/>
              </a:rPr>
              <a:t>{</a:t>
            </a:r>
          </a:p>
          <a:p>
            <a:pPr marL="0" indent="0">
              <a:buNone/>
            </a:pPr>
            <a:r>
              <a:rPr lang="en-US" sz="1800" dirty="0">
                <a:latin typeface="Consolas" panose="020B0609020204030204" pitchFamily="49" charset="0"/>
                <a:cs typeface="Consolas" panose="020B0609020204030204" pitchFamily="49" charset="0"/>
              </a:rPr>
              <a:t>     public static final int WIDTH = 800;</a:t>
            </a:r>
          </a:p>
          <a:p>
            <a:pPr marL="0" indent="0">
              <a:buNone/>
            </a:pPr>
            <a:r>
              <a:rPr lang="en-US" sz="1800" dirty="0">
                <a:latin typeface="Consolas" panose="020B0609020204030204" pitchFamily="49" charset="0"/>
                <a:cs typeface="Consolas" panose="020B0609020204030204" pitchFamily="49" charset="0"/>
              </a:rPr>
              <a:t>     public static final int HEIGHT = 600;</a:t>
            </a:r>
          </a:p>
          <a:p>
            <a:pPr marL="0" indent="0">
              <a:buNone/>
            </a:pPr>
            <a:r>
              <a:rPr lang="en-US" sz="1800" dirty="0">
                <a:latin typeface="Consolas" panose="020B0609020204030204" pitchFamily="49" charset="0"/>
                <a:cs typeface="Consolas" panose="020B0609020204030204" pitchFamily="49" charset="0"/>
              </a:rPr>
              <a:t>     public static void </a:t>
            </a:r>
            <a:r>
              <a:rPr lang="en-US" sz="1800" dirty="0" smtClean="0">
                <a:latin typeface="Consolas" panose="020B0609020204030204" pitchFamily="49" charset="0"/>
                <a:cs typeface="Consolas" panose="020B0609020204030204" pitchFamily="49" charset="0"/>
              </a:rPr>
              <a:t>main(String </a:t>
            </a:r>
            <a:r>
              <a:rPr lang="en-US" sz="1800" dirty="0">
                <a:latin typeface="Consolas" panose="020B0609020204030204" pitchFamily="49" charset="0"/>
                <a:cs typeface="Consolas" panose="020B0609020204030204" pitchFamily="49" charset="0"/>
              </a:rPr>
              <a:t>[] args)</a:t>
            </a:r>
          </a:p>
          <a:p>
            <a:pPr marL="0" indent="0">
              <a:buNone/>
            </a:pPr>
            <a:r>
              <a:rPr lang="en-US" sz="1800" dirty="0">
                <a:latin typeface="Consolas" panose="020B0609020204030204" pitchFamily="49" charset="0"/>
                <a:cs typeface="Consolas" panose="020B0609020204030204" pitchFamily="49" charset="0"/>
              </a:rPr>
              <a:t>     {</a:t>
            </a:r>
          </a:p>
          <a:p>
            <a:pPr marL="0" indent="0">
              <a:buNone/>
            </a:pPr>
            <a:r>
              <a:rPr lang="en-US" sz="1800" dirty="0">
                <a:latin typeface="Consolas" panose="020B0609020204030204" pitchFamily="49" charset="0"/>
                <a:cs typeface="Consolas" panose="020B0609020204030204" pitchFamily="49" charset="0"/>
              </a:rPr>
              <a:t>         </a:t>
            </a:r>
            <a:r>
              <a:rPr lang="en-US" sz="1800" dirty="0" err="1">
                <a:latin typeface="Consolas" panose="020B0609020204030204" pitchFamily="49" charset="0"/>
                <a:cs typeface="Consolas" panose="020B0609020204030204" pitchFamily="49" charset="0"/>
              </a:rPr>
              <a:t>MyFrame</a:t>
            </a:r>
            <a:r>
              <a:rPr lang="en-US" sz="1800" dirty="0">
                <a:latin typeface="Consolas" panose="020B0609020204030204" pitchFamily="49" charset="0"/>
                <a:cs typeface="Consolas" panose="020B0609020204030204" pitchFamily="49" charset="0"/>
              </a:rPr>
              <a:t> </a:t>
            </a:r>
            <a:r>
              <a:rPr lang="en-US" sz="1800" dirty="0" err="1">
                <a:latin typeface="Consolas" panose="020B0609020204030204" pitchFamily="49" charset="0"/>
                <a:cs typeface="Consolas" panose="020B0609020204030204" pitchFamily="49" charset="0"/>
              </a:rPr>
              <a:t>aFrame</a:t>
            </a:r>
            <a:r>
              <a:rPr lang="en-US" sz="1800" dirty="0">
                <a:latin typeface="Consolas" panose="020B0609020204030204" pitchFamily="49" charset="0"/>
                <a:cs typeface="Consolas" panose="020B0609020204030204" pitchFamily="49" charset="0"/>
              </a:rPr>
              <a:t> = new </a:t>
            </a:r>
            <a:r>
              <a:rPr lang="en-US" sz="1800" dirty="0" err="1">
                <a:latin typeface="Consolas" panose="020B0609020204030204" pitchFamily="49" charset="0"/>
                <a:cs typeface="Consolas" panose="020B0609020204030204" pitchFamily="49" charset="0"/>
              </a:rPr>
              <a:t>MyFrame</a:t>
            </a:r>
            <a:r>
              <a:rPr lang="en-US" sz="1800" dirty="0">
                <a:latin typeface="Consolas" panose="020B0609020204030204" pitchFamily="49" charset="0"/>
                <a:cs typeface="Consolas" panose="020B0609020204030204" pitchFamily="49" charset="0"/>
              </a:rPr>
              <a:t> ();</a:t>
            </a:r>
          </a:p>
          <a:p>
            <a:pPr marL="0" indent="0">
              <a:buNone/>
            </a:pPr>
            <a:r>
              <a:rPr lang="en-US" sz="1800" dirty="0">
                <a:latin typeface="Consolas" panose="020B0609020204030204" pitchFamily="49" charset="0"/>
                <a:cs typeface="Consolas" panose="020B0609020204030204" pitchFamily="49" charset="0"/>
              </a:rPr>
              <a:t>	  </a:t>
            </a:r>
            <a:r>
              <a:rPr lang="en-US" sz="1800" dirty="0" err="1" smtClean="0">
                <a:latin typeface="Consolas" panose="020B0609020204030204" pitchFamily="49" charset="0"/>
                <a:cs typeface="Consolas" panose="020B0609020204030204" pitchFamily="49" charset="0"/>
              </a:rPr>
              <a:t>aFrame.setSize</a:t>
            </a:r>
            <a:r>
              <a:rPr lang="en-US" sz="1800" dirty="0" smtClean="0">
                <a:latin typeface="Consolas" panose="020B0609020204030204" pitchFamily="49" charset="0"/>
                <a:cs typeface="Consolas" panose="020B0609020204030204" pitchFamily="49" charset="0"/>
              </a:rPr>
              <a:t>(WIDTH,HEIGHT</a:t>
            </a:r>
            <a:r>
              <a:rPr lang="en-US" sz="1800" dirty="0">
                <a:latin typeface="Consolas" panose="020B0609020204030204" pitchFamily="49" charset="0"/>
                <a:cs typeface="Consolas" panose="020B0609020204030204" pitchFamily="49" charset="0"/>
              </a:rPr>
              <a:t>);</a:t>
            </a:r>
          </a:p>
          <a:p>
            <a:pPr marL="0" indent="0">
              <a:buNone/>
            </a:pPr>
            <a:r>
              <a:rPr lang="en-US" sz="1800" dirty="0">
                <a:latin typeface="Consolas" panose="020B0609020204030204" pitchFamily="49" charset="0"/>
                <a:cs typeface="Consolas" panose="020B0609020204030204" pitchFamily="49" charset="0"/>
              </a:rPr>
              <a:t>         </a:t>
            </a:r>
            <a:r>
              <a:rPr lang="en-US" sz="1800" dirty="0" err="1">
                <a:latin typeface="Consolas" panose="020B0609020204030204" pitchFamily="49" charset="0"/>
                <a:cs typeface="Consolas" panose="020B0609020204030204" pitchFamily="49" charset="0"/>
              </a:rPr>
              <a:t>aFrame.setVisible</a:t>
            </a:r>
            <a:r>
              <a:rPr lang="en-US" sz="1800" dirty="0">
                <a:latin typeface="Consolas" panose="020B0609020204030204" pitchFamily="49" charset="0"/>
                <a:cs typeface="Consolas" panose="020B0609020204030204" pitchFamily="49" charset="0"/>
              </a:rPr>
              <a:t>(true);</a:t>
            </a:r>
          </a:p>
          <a:p>
            <a:pPr marL="0" indent="0">
              <a:buNone/>
            </a:pPr>
            <a:r>
              <a:rPr lang="en-US" sz="1800" dirty="0">
                <a:latin typeface="Consolas" panose="020B0609020204030204" pitchFamily="49" charset="0"/>
                <a:cs typeface="Consolas" panose="020B0609020204030204" pitchFamily="49" charset="0"/>
              </a:rPr>
              <a:t>     }</a:t>
            </a:r>
          </a:p>
          <a:p>
            <a:pPr marL="0" indent="0">
              <a:buNone/>
            </a:pPr>
            <a:r>
              <a:rPr lang="en-US" sz="1800" dirty="0">
                <a:latin typeface="Consolas" panose="020B0609020204030204" pitchFamily="49" charset="0"/>
                <a:cs typeface="Consolas" panose="020B0609020204030204" pitchFamily="49" charset="0"/>
              </a:rPr>
              <a:t>}</a:t>
            </a:r>
          </a:p>
          <a:p>
            <a:pPr marL="0" indent="0">
              <a:buNone/>
            </a:pPr>
            <a:endParaRPr lang="en-US" sz="18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4044215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Class </a:t>
            </a:r>
            <a:r>
              <a:rPr lang="en-US" smtClean="0">
                <a:latin typeface="Consolas" panose="020B0609020204030204" pitchFamily="49" charset="0"/>
                <a:cs typeface="Consolas" panose="020B0609020204030204" pitchFamily="49" charset="0"/>
              </a:rPr>
              <a:t>MyFrame</a:t>
            </a:r>
            <a:endParaRPr lang="en-US">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p:txBody>
          <a:bodyPr/>
          <a:lstStyle/>
          <a:p>
            <a:pPr marL="0" indent="0">
              <a:buNone/>
            </a:pPr>
            <a:r>
              <a:rPr lang="en-US" sz="1800" dirty="0">
                <a:latin typeface="Consolas" panose="020B0609020204030204" pitchFamily="49" charset="0"/>
                <a:cs typeface="Consolas" panose="020B0609020204030204" pitchFamily="49" charset="0"/>
              </a:rPr>
              <a:t>public class </a:t>
            </a:r>
            <a:r>
              <a:rPr lang="en-US" sz="1800" dirty="0" err="1">
                <a:latin typeface="Consolas" panose="020B0609020204030204" pitchFamily="49" charset="0"/>
                <a:cs typeface="Consolas" panose="020B0609020204030204" pitchFamily="49" charset="0"/>
              </a:rPr>
              <a:t>MyFrame</a:t>
            </a:r>
            <a:r>
              <a:rPr lang="en-US" sz="1800" dirty="0">
                <a:latin typeface="Consolas" panose="020B0609020204030204" pitchFamily="49" charset="0"/>
                <a:cs typeface="Consolas" panose="020B0609020204030204" pitchFamily="49" charset="0"/>
              </a:rPr>
              <a:t> extends </a:t>
            </a:r>
            <a:r>
              <a:rPr lang="en-US" sz="1800" dirty="0" err="1" smtClean="0">
                <a:latin typeface="Consolas" panose="020B0609020204030204" pitchFamily="49" charset="0"/>
                <a:cs typeface="Consolas" panose="020B0609020204030204" pitchFamily="49" charset="0"/>
              </a:rPr>
              <a:t>JFrame</a:t>
            </a:r>
            <a:r>
              <a:rPr lang="en-US" sz="1800" dirty="0" smtClean="0">
                <a:latin typeface="Consolas" panose="020B0609020204030204" pitchFamily="49" charset="0"/>
                <a:cs typeface="Consolas" panose="020B0609020204030204" pitchFamily="49" charset="0"/>
              </a:rPr>
              <a:t> {</a:t>
            </a:r>
            <a:endParaRPr lang="en-US" sz="1800" dirty="0">
              <a:latin typeface="Consolas" panose="020B0609020204030204" pitchFamily="49" charset="0"/>
              <a:cs typeface="Consolas" panose="020B0609020204030204" pitchFamily="49" charset="0"/>
            </a:endParaRPr>
          </a:p>
          <a:p>
            <a:pPr marL="0" indent="0">
              <a:buNone/>
            </a:pPr>
            <a:r>
              <a:rPr lang="en-US" sz="1800" b="1" dirty="0">
                <a:solidFill>
                  <a:srgbClr val="FF0000"/>
                </a:solidFill>
                <a:latin typeface="Consolas" panose="020B0609020204030204" pitchFamily="49" charset="0"/>
                <a:cs typeface="Consolas" panose="020B0609020204030204" pitchFamily="49" charset="0"/>
              </a:rPr>
              <a:t>    public static final String B1IDENTIFIER = "1";</a:t>
            </a:r>
          </a:p>
          <a:p>
            <a:pPr marL="0" indent="0">
              <a:buNone/>
            </a:pPr>
            <a:r>
              <a:rPr lang="en-US" sz="1800" b="1" dirty="0">
                <a:solidFill>
                  <a:srgbClr val="FF0000"/>
                </a:solidFill>
                <a:latin typeface="Consolas" panose="020B0609020204030204" pitchFamily="49" charset="0"/>
                <a:cs typeface="Consolas" panose="020B0609020204030204" pitchFamily="49" charset="0"/>
              </a:rPr>
              <a:t>    public static final String B2IDENTIFIER = "2</a:t>
            </a:r>
            <a:r>
              <a:rPr lang="en-US" sz="1800" b="1" dirty="0" smtClean="0">
                <a:solidFill>
                  <a:srgbClr val="FF0000"/>
                </a:solidFill>
                <a:latin typeface="Consolas" panose="020B0609020204030204" pitchFamily="49" charset="0"/>
                <a:cs typeface="Consolas" panose="020B0609020204030204" pitchFamily="49" charset="0"/>
              </a:rPr>
              <a:t>";</a:t>
            </a:r>
            <a:endParaRPr lang="en-US" sz="1800" b="1" dirty="0">
              <a:solidFill>
                <a:srgbClr val="FF0000"/>
              </a:solidFill>
              <a:latin typeface="Consolas" panose="020B0609020204030204" pitchFamily="49" charset="0"/>
              <a:cs typeface="Consolas" panose="020B0609020204030204" pitchFamily="49" charset="0"/>
            </a:endParaRPr>
          </a:p>
          <a:p>
            <a:pPr marL="0" indent="0">
              <a:buNone/>
            </a:pPr>
            <a:r>
              <a:rPr lang="en-US" sz="1800" dirty="0">
                <a:latin typeface="Consolas" panose="020B0609020204030204" pitchFamily="49" charset="0"/>
                <a:cs typeface="Consolas" panose="020B0609020204030204" pitchFamily="49" charset="0"/>
              </a:rPr>
              <a:t>    private </a:t>
            </a:r>
            <a:r>
              <a:rPr lang="en-US" sz="1800" dirty="0" err="1">
                <a:latin typeface="Consolas" panose="020B0609020204030204" pitchFamily="49" charset="0"/>
                <a:cs typeface="Consolas" panose="020B0609020204030204" pitchFamily="49" charset="0"/>
              </a:rPr>
              <a:t>JButton</a:t>
            </a:r>
            <a:r>
              <a:rPr lang="en-US" sz="1800" dirty="0">
                <a:latin typeface="Consolas" panose="020B0609020204030204" pitchFamily="49" charset="0"/>
                <a:cs typeface="Consolas" panose="020B0609020204030204" pitchFamily="49" charset="0"/>
              </a:rPr>
              <a:t> button1;</a:t>
            </a:r>
          </a:p>
          <a:p>
            <a:pPr marL="0" indent="0">
              <a:buNone/>
            </a:pPr>
            <a:r>
              <a:rPr lang="en-US" sz="1800" dirty="0">
                <a:latin typeface="Consolas" panose="020B0609020204030204" pitchFamily="49" charset="0"/>
                <a:cs typeface="Consolas" panose="020B0609020204030204" pitchFamily="49" charset="0"/>
              </a:rPr>
              <a:t>    private </a:t>
            </a:r>
            <a:r>
              <a:rPr lang="en-US" sz="1800" dirty="0" err="1">
                <a:latin typeface="Consolas" panose="020B0609020204030204" pitchFamily="49" charset="0"/>
                <a:cs typeface="Consolas" panose="020B0609020204030204" pitchFamily="49" charset="0"/>
              </a:rPr>
              <a:t>JButton</a:t>
            </a:r>
            <a:r>
              <a:rPr lang="en-US" sz="1800" dirty="0">
                <a:latin typeface="Consolas" panose="020B0609020204030204" pitchFamily="49" charset="0"/>
                <a:cs typeface="Consolas" panose="020B0609020204030204" pitchFamily="49" charset="0"/>
              </a:rPr>
              <a:t> button2;</a:t>
            </a:r>
          </a:p>
          <a:p>
            <a:pPr marL="0" indent="0">
              <a:buNone/>
            </a:pPr>
            <a:r>
              <a:rPr lang="en-US" sz="1800" dirty="0">
                <a:latin typeface="Consolas" panose="020B0609020204030204" pitchFamily="49" charset="0"/>
                <a:cs typeface="Consolas" panose="020B0609020204030204" pitchFamily="49" charset="0"/>
              </a:rPr>
              <a:t>    private </a:t>
            </a:r>
            <a:r>
              <a:rPr lang="en-US" sz="1800" dirty="0" err="1">
                <a:latin typeface="Consolas" panose="020B0609020204030204" pitchFamily="49" charset="0"/>
                <a:cs typeface="Consolas" panose="020B0609020204030204" pitchFamily="49" charset="0"/>
              </a:rPr>
              <a:t>MyButtonListener</a:t>
            </a:r>
            <a:r>
              <a:rPr lang="en-US" sz="1800" dirty="0">
                <a:latin typeface="Consolas" panose="020B0609020204030204" pitchFamily="49" charset="0"/>
                <a:cs typeface="Consolas" panose="020B0609020204030204" pitchFamily="49" charset="0"/>
              </a:rPr>
              <a:t> </a:t>
            </a:r>
            <a:r>
              <a:rPr lang="en-US" sz="1800" dirty="0" err="1">
                <a:latin typeface="Consolas" panose="020B0609020204030204" pitchFamily="49" charset="0"/>
                <a:cs typeface="Consolas" panose="020B0609020204030204" pitchFamily="49" charset="0"/>
              </a:rPr>
              <a:t>aButtonListener</a:t>
            </a:r>
            <a:r>
              <a:rPr lang="en-US" sz="1800" dirty="0">
                <a:latin typeface="Consolas" panose="020B0609020204030204" pitchFamily="49" charset="0"/>
                <a:cs typeface="Consolas" panose="020B0609020204030204" pitchFamily="49" charset="0"/>
              </a:rPr>
              <a:t>;</a:t>
            </a:r>
          </a:p>
          <a:p>
            <a:pPr marL="0" indent="0">
              <a:buNone/>
            </a:pPr>
            <a:endParaRPr lang="en-US" sz="1800" dirty="0">
              <a:latin typeface="Consolas" panose="020B0609020204030204" pitchFamily="49" charset="0"/>
              <a:cs typeface="Consolas" panose="020B0609020204030204" pitchFamily="49" charset="0"/>
            </a:endParaRPr>
          </a:p>
          <a:p>
            <a:pPr marL="0" indent="0">
              <a:buNone/>
            </a:pPr>
            <a:r>
              <a:rPr lang="en-US" sz="1800" dirty="0">
                <a:latin typeface="Consolas" panose="020B0609020204030204" pitchFamily="49" charset="0"/>
                <a:cs typeface="Consolas" panose="020B0609020204030204" pitchFamily="49" charset="0"/>
              </a:rPr>
              <a:t>    public </a:t>
            </a:r>
            <a:r>
              <a:rPr lang="en-US" sz="1800" dirty="0" err="1" smtClean="0">
                <a:latin typeface="Consolas" panose="020B0609020204030204" pitchFamily="49" charset="0"/>
                <a:cs typeface="Consolas" panose="020B0609020204030204" pitchFamily="49" charset="0"/>
              </a:rPr>
              <a:t>MyFrame</a:t>
            </a:r>
            <a:r>
              <a:rPr lang="en-US" sz="1800" dirty="0" smtClean="0">
                <a:latin typeface="Consolas" panose="020B0609020204030204" pitchFamily="49" charset="0"/>
                <a:cs typeface="Consolas" panose="020B0609020204030204" pitchFamily="49" charset="0"/>
              </a:rPr>
              <a:t>() {</a:t>
            </a:r>
            <a:endParaRPr lang="en-US" sz="1800" dirty="0">
              <a:latin typeface="Consolas" panose="020B0609020204030204" pitchFamily="49" charset="0"/>
              <a:cs typeface="Consolas" panose="020B0609020204030204" pitchFamily="49" charset="0"/>
            </a:endParaRPr>
          </a:p>
          <a:p>
            <a:pPr marL="0" indent="0">
              <a:buNone/>
            </a:pPr>
            <a:r>
              <a:rPr lang="en-US" sz="1800" dirty="0">
                <a:latin typeface="Consolas" panose="020B0609020204030204" pitchFamily="49" charset="0"/>
                <a:cs typeface="Consolas" panose="020B0609020204030204" pitchFamily="49" charset="0"/>
              </a:rPr>
              <a:t>        </a:t>
            </a:r>
            <a:r>
              <a:rPr lang="en-US" sz="1800" dirty="0" err="1">
                <a:latin typeface="Consolas" panose="020B0609020204030204" pitchFamily="49" charset="0"/>
                <a:cs typeface="Consolas" panose="020B0609020204030204" pitchFamily="49" charset="0"/>
              </a:rPr>
              <a:t>MyWindowListener</a:t>
            </a:r>
            <a:r>
              <a:rPr lang="en-US" sz="1800" dirty="0">
                <a:latin typeface="Consolas" panose="020B0609020204030204" pitchFamily="49" charset="0"/>
                <a:cs typeface="Consolas" panose="020B0609020204030204" pitchFamily="49" charset="0"/>
              </a:rPr>
              <a:t> </a:t>
            </a:r>
            <a:r>
              <a:rPr lang="en-US" sz="1800" dirty="0" err="1">
                <a:latin typeface="Consolas" panose="020B0609020204030204" pitchFamily="49" charset="0"/>
                <a:cs typeface="Consolas" panose="020B0609020204030204" pitchFamily="49" charset="0"/>
              </a:rPr>
              <a:t>aWindowListener</a:t>
            </a:r>
            <a:r>
              <a:rPr lang="en-US" sz="1800" dirty="0">
                <a:latin typeface="Consolas" panose="020B0609020204030204" pitchFamily="49" charset="0"/>
                <a:cs typeface="Consolas" panose="020B0609020204030204" pitchFamily="49" charset="0"/>
              </a:rPr>
              <a:t> = new </a:t>
            </a:r>
            <a:endParaRPr lang="en-US" sz="1800" dirty="0" smtClean="0">
              <a:latin typeface="Consolas" panose="020B0609020204030204" pitchFamily="49" charset="0"/>
              <a:cs typeface="Consolas" panose="020B0609020204030204" pitchFamily="49" charset="0"/>
            </a:endParaRPr>
          </a:p>
          <a:p>
            <a:pPr marL="0"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a:t>
            </a:r>
            <a:r>
              <a:rPr lang="en-US" sz="1800" dirty="0" err="1" smtClean="0">
                <a:latin typeface="Consolas" panose="020B0609020204030204" pitchFamily="49" charset="0"/>
                <a:cs typeface="Consolas" panose="020B0609020204030204" pitchFamily="49" charset="0"/>
              </a:rPr>
              <a:t>MyWindowListener</a:t>
            </a:r>
            <a:r>
              <a:rPr lang="en-US" sz="1800" dirty="0">
                <a:latin typeface="Consolas" panose="020B0609020204030204" pitchFamily="49" charset="0"/>
                <a:cs typeface="Consolas" panose="020B0609020204030204" pitchFamily="49" charset="0"/>
              </a:rPr>
              <a:t>();</a:t>
            </a:r>
          </a:p>
          <a:p>
            <a:pPr marL="0" indent="0">
              <a:buNone/>
            </a:pPr>
            <a:r>
              <a:rPr lang="en-US" sz="1800" dirty="0">
                <a:latin typeface="Consolas" panose="020B0609020204030204" pitchFamily="49" charset="0"/>
                <a:cs typeface="Consolas" panose="020B0609020204030204" pitchFamily="49" charset="0"/>
              </a:rPr>
              <a:t>        </a:t>
            </a:r>
            <a:r>
              <a:rPr lang="en-US" sz="1800" dirty="0" err="1">
                <a:latin typeface="Consolas" panose="020B0609020204030204" pitchFamily="49" charset="0"/>
                <a:cs typeface="Consolas" panose="020B0609020204030204" pitchFamily="49" charset="0"/>
              </a:rPr>
              <a:t>addWindowListener</a:t>
            </a:r>
            <a:r>
              <a:rPr lang="en-US" sz="1800" dirty="0">
                <a:latin typeface="Consolas" panose="020B0609020204030204" pitchFamily="49" charset="0"/>
                <a:cs typeface="Consolas" panose="020B0609020204030204" pitchFamily="49" charset="0"/>
              </a:rPr>
              <a:t>(</a:t>
            </a:r>
            <a:r>
              <a:rPr lang="en-US" sz="1800" dirty="0" err="1">
                <a:latin typeface="Consolas" panose="020B0609020204030204" pitchFamily="49" charset="0"/>
                <a:cs typeface="Consolas" panose="020B0609020204030204" pitchFamily="49" charset="0"/>
              </a:rPr>
              <a:t>aWindowListener</a:t>
            </a:r>
            <a:r>
              <a:rPr lang="en-US" sz="1800" dirty="0">
                <a:latin typeface="Consolas" panose="020B0609020204030204" pitchFamily="49" charset="0"/>
                <a:cs typeface="Consolas" panose="020B0609020204030204" pitchFamily="49" charset="0"/>
              </a:rPr>
              <a:t>); </a:t>
            </a:r>
          </a:p>
          <a:p>
            <a:pPr marL="0"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a:t>
            </a:r>
            <a:r>
              <a:rPr lang="en-US" sz="1800" dirty="0" err="1" smtClean="0">
                <a:latin typeface="Consolas" panose="020B0609020204030204" pitchFamily="49" charset="0"/>
                <a:cs typeface="Consolas" panose="020B0609020204030204" pitchFamily="49" charset="0"/>
              </a:rPr>
              <a:t>aButtonListener</a:t>
            </a:r>
            <a:r>
              <a:rPr lang="en-US" sz="1800" dirty="0" smtClean="0">
                <a:latin typeface="Consolas" panose="020B0609020204030204" pitchFamily="49" charset="0"/>
                <a:cs typeface="Consolas" panose="020B0609020204030204" pitchFamily="49" charset="0"/>
              </a:rPr>
              <a:t> </a:t>
            </a:r>
            <a:r>
              <a:rPr lang="en-US" sz="1800" dirty="0">
                <a:latin typeface="Consolas" panose="020B0609020204030204" pitchFamily="49" charset="0"/>
                <a:cs typeface="Consolas" panose="020B0609020204030204" pitchFamily="49" charset="0"/>
              </a:rPr>
              <a:t>= new </a:t>
            </a:r>
            <a:r>
              <a:rPr lang="en-US" sz="1800" dirty="0" err="1">
                <a:latin typeface="Consolas" panose="020B0609020204030204" pitchFamily="49" charset="0"/>
                <a:cs typeface="Consolas" panose="020B0609020204030204" pitchFamily="49" charset="0"/>
              </a:rPr>
              <a:t>MyButtonListener</a:t>
            </a:r>
            <a:r>
              <a:rPr lang="en-US" sz="1800" dirty="0">
                <a:latin typeface="Consolas" panose="020B0609020204030204" pitchFamily="49" charset="0"/>
                <a:cs typeface="Consolas" panose="020B0609020204030204" pitchFamily="49" charset="0"/>
              </a:rPr>
              <a:t>();</a:t>
            </a:r>
          </a:p>
          <a:p>
            <a:pPr marL="0"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a:t>
            </a:r>
            <a:endParaRPr lang="en-US" sz="18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3927773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Class </a:t>
            </a:r>
            <a:r>
              <a:rPr lang="en-US" smtClean="0">
                <a:latin typeface="Consolas" panose="020B0609020204030204" pitchFamily="49" charset="0"/>
                <a:cs typeface="Consolas" panose="020B0609020204030204" pitchFamily="49" charset="0"/>
              </a:rPr>
              <a:t>MyFrame</a:t>
            </a:r>
            <a:r>
              <a:rPr lang="en-US" smtClean="0">
                <a:latin typeface="+mn-lt"/>
                <a:cs typeface="Consolas" panose="020B0609020204030204" pitchFamily="49" charset="0"/>
              </a:rPr>
              <a:t> (2)</a:t>
            </a:r>
            <a:endParaRPr lang="en-US"/>
          </a:p>
        </p:txBody>
      </p:sp>
      <p:sp>
        <p:nvSpPr>
          <p:cNvPr id="3" name="Content Placeholder 2"/>
          <p:cNvSpPr>
            <a:spLocks noGrp="1"/>
          </p:cNvSpPr>
          <p:nvPr>
            <p:ph idx="1"/>
          </p:nvPr>
        </p:nvSpPr>
        <p:spPr/>
        <p:txBody>
          <a:bodyPr/>
          <a:lstStyle/>
          <a:p>
            <a:pPr marL="0" indent="0">
              <a:buNone/>
            </a:pPr>
            <a:r>
              <a:rPr lang="en-US" sz="1800" dirty="0" smtClean="0">
                <a:latin typeface="Consolas" panose="020B0609020204030204" pitchFamily="49" charset="0"/>
                <a:cs typeface="Consolas" panose="020B0609020204030204" pitchFamily="49" charset="0"/>
              </a:rPr>
              <a:t>        button1 </a:t>
            </a:r>
            <a:r>
              <a:rPr lang="en-US" sz="1800" dirty="0">
                <a:latin typeface="Consolas" panose="020B0609020204030204" pitchFamily="49" charset="0"/>
                <a:cs typeface="Consolas" panose="020B0609020204030204" pitchFamily="49" charset="0"/>
              </a:rPr>
              <a:t>= new </a:t>
            </a:r>
            <a:r>
              <a:rPr lang="en-US" sz="1800" dirty="0" err="1">
                <a:latin typeface="Consolas" panose="020B0609020204030204" pitchFamily="49" charset="0"/>
                <a:cs typeface="Consolas" panose="020B0609020204030204" pitchFamily="49" charset="0"/>
              </a:rPr>
              <a:t>JButton</a:t>
            </a:r>
            <a:r>
              <a:rPr lang="en-US" sz="1800" dirty="0">
                <a:latin typeface="Consolas" panose="020B0609020204030204" pitchFamily="49" charset="0"/>
                <a:cs typeface="Consolas" panose="020B0609020204030204" pitchFamily="49" charset="0"/>
              </a:rPr>
              <a:t>("Button1");</a:t>
            </a:r>
          </a:p>
          <a:p>
            <a:pPr marL="0" indent="0">
              <a:buNone/>
            </a:pPr>
            <a:r>
              <a:rPr lang="en-US" sz="1800" dirty="0">
                <a:latin typeface="Consolas" panose="020B0609020204030204" pitchFamily="49" charset="0"/>
                <a:cs typeface="Consolas" panose="020B0609020204030204" pitchFamily="49" charset="0"/>
              </a:rPr>
              <a:t>        button1.setActionCommand(</a:t>
            </a:r>
            <a:r>
              <a:rPr lang="en-US" sz="1800" b="1" dirty="0">
                <a:solidFill>
                  <a:srgbClr val="FF0000"/>
                </a:solidFill>
                <a:latin typeface="Consolas" panose="020B0609020204030204" pitchFamily="49" charset="0"/>
                <a:cs typeface="Consolas" panose="020B0609020204030204" pitchFamily="49" charset="0"/>
              </a:rPr>
              <a:t>B1IDENTIFIER</a:t>
            </a:r>
            <a:r>
              <a:rPr lang="en-US" sz="1800" dirty="0">
                <a:latin typeface="Consolas" panose="020B0609020204030204" pitchFamily="49" charset="0"/>
                <a:cs typeface="Consolas" panose="020B0609020204030204" pitchFamily="49" charset="0"/>
              </a:rPr>
              <a:t>);</a:t>
            </a:r>
          </a:p>
          <a:p>
            <a:pPr marL="0" indent="0">
              <a:buNone/>
            </a:pPr>
            <a:r>
              <a:rPr lang="en-US" sz="1800" dirty="0">
                <a:latin typeface="Consolas" panose="020B0609020204030204" pitchFamily="49" charset="0"/>
                <a:cs typeface="Consolas" panose="020B0609020204030204" pitchFamily="49" charset="0"/>
              </a:rPr>
              <a:t>        button1.setBounds(100,100,100,30);       </a:t>
            </a:r>
          </a:p>
          <a:p>
            <a:pPr marL="0"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button1.addActionListener(</a:t>
            </a:r>
            <a:r>
              <a:rPr lang="en-US" sz="1800" dirty="0" err="1" smtClean="0">
                <a:latin typeface="Consolas" panose="020B0609020204030204" pitchFamily="49" charset="0"/>
                <a:cs typeface="Consolas" panose="020B0609020204030204" pitchFamily="49" charset="0"/>
              </a:rPr>
              <a:t>aButtonListener</a:t>
            </a:r>
            <a:r>
              <a:rPr lang="en-US" sz="1800" dirty="0" smtClean="0">
                <a:latin typeface="Consolas" panose="020B0609020204030204" pitchFamily="49" charset="0"/>
                <a:cs typeface="Consolas" panose="020B0609020204030204" pitchFamily="49" charset="0"/>
              </a:rPr>
              <a:t>);</a:t>
            </a:r>
          </a:p>
          <a:p>
            <a:pPr marL="0" indent="0">
              <a:buNone/>
            </a:pPr>
            <a:endParaRPr lang="en-US" sz="1800" dirty="0">
              <a:latin typeface="Consolas" panose="020B0609020204030204" pitchFamily="49" charset="0"/>
              <a:cs typeface="Consolas" panose="020B0609020204030204" pitchFamily="49" charset="0"/>
            </a:endParaRPr>
          </a:p>
          <a:p>
            <a:pPr marL="0"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button2 </a:t>
            </a:r>
            <a:r>
              <a:rPr lang="en-US" sz="1800" dirty="0">
                <a:latin typeface="Consolas" panose="020B0609020204030204" pitchFamily="49" charset="0"/>
                <a:cs typeface="Consolas" panose="020B0609020204030204" pitchFamily="49" charset="0"/>
              </a:rPr>
              <a:t>= new </a:t>
            </a:r>
            <a:r>
              <a:rPr lang="en-US" sz="1800" dirty="0" err="1">
                <a:latin typeface="Consolas" panose="020B0609020204030204" pitchFamily="49" charset="0"/>
                <a:cs typeface="Consolas" panose="020B0609020204030204" pitchFamily="49" charset="0"/>
              </a:rPr>
              <a:t>JButton</a:t>
            </a:r>
            <a:r>
              <a:rPr lang="en-US" sz="1800" dirty="0">
                <a:latin typeface="Consolas" panose="020B0609020204030204" pitchFamily="49" charset="0"/>
                <a:cs typeface="Consolas" panose="020B0609020204030204" pitchFamily="49" charset="0"/>
              </a:rPr>
              <a:t>("Button2");</a:t>
            </a:r>
          </a:p>
          <a:p>
            <a:pPr marL="0"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button2.setActionCommand(</a:t>
            </a:r>
            <a:r>
              <a:rPr lang="en-US" sz="1800" b="1" dirty="0" smtClean="0">
                <a:solidFill>
                  <a:srgbClr val="FF0000"/>
                </a:solidFill>
                <a:latin typeface="Consolas" panose="020B0609020204030204" pitchFamily="49" charset="0"/>
                <a:cs typeface="Consolas" panose="020B0609020204030204" pitchFamily="49" charset="0"/>
              </a:rPr>
              <a:t>B2IDENTIFIER</a:t>
            </a:r>
            <a:r>
              <a:rPr lang="en-US" sz="1800" dirty="0">
                <a:latin typeface="Consolas" panose="020B0609020204030204" pitchFamily="49" charset="0"/>
                <a:cs typeface="Consolas" panose="020B0609020204030204" pitchFamily="49" charset="0"/>
              </a:rPr>
              <a:t>);</a:t>
            </a:r>
          </a:p>
          <a:p>
            <a:pPr marL="0"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button2.setBounds(300,100,100,30</a:t>
            </a:r>
            <a:r>
              <a:rPr lang="en-US" sz="1800" dirty="0">
                <a:latin typeface="Consolas" panose="020B0609020204030204" pitchFamily="49" charset="0"/>
                <a:cs typeface="Consolas" panose="020B0609020204030204" pitchFamily="49" charset="0"/>
              </a:rPr>
              <a:t>); </a:t>
            </a:r>
          </a:p>
          <a:p>
            <a:pPr marL="0"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button2.addActionListener(</a:t>
            </a:r>
            <a:r>
              <a:rPr lang="en-US" sz="1800" dirty="0" err="1" smtClean="0">
                <a:latin typeface="Consolas" panose="020B0609020204030204" pitchFamily="49" charset="0"/>
                <a:cs typeface="Consolas" panose="020B0609020204030204" pitchFamily="49" charset="0"/>
              </a:rPr>
              <a:t>aButtonListener</a:t>
            </a:r>
            <a:r>
              <a:rPr lang="en-US" sz="1800" dirty="0">
                <a:latin typeface="Consolas" panose="020B0609020204030204" pitchFamily="49" charset="0"/>
                <a:cs typeface="Consolas" panose="020B0609020204030204" pitchFamily="49" charset="0"/>
              </a:rPr>
              <a:t>);</a:t>
            </a:r>
          </a:p>
          <a:p>
            <a:pPr marL="0" indent="0">
              <a:buNone/>
            </a:pPr>
            <a:endParaRPr lang="en-US" sz="1800" dirty="0" smtClean="0">
              <a:latin typeface="Consolas" panose="020B0609020204030204" pitchFamily="49" charset="0"/>
              <a:cs typeface="Consolas" panose="020B0609020204030204" pitchFamily="49" charset="0"/>
            </a:endParaRPr>
          </a:p>
          <a:p>
            <a:pPr marL="0" indent="0">
              <a:buNone/>
            </a:pPr>
            <a:r>
              <a:rPr lang="en-US" sz="1800" dirty="0" smtClean="0">
                <a:latin typeface="Consolas" panose="020B0609020204030204" pitchFamily="49" charset="0"/>
                <a:cs typeface="Consolas" panose="020B0609020204030204" pitchFamily="49" charset="0"/>
              </a:rPr>
              <a:t>        add(button1</a:t>
            </a:r>
            <a:r>
              <a:rPr lang="en-US" sz="1800" dirty="0">
                <a:latin typeface="Consolas" panose="020B0609020204030204" pitchFamily="49" charset="0"/>
                <a:cs typeface="Consolas" panose="020B0609020204030204" pitchFamily="49" charset="0"/>
              </a:rPr>
              <a:t>);     </a:t>
            </a:r>
          </a:p>
          <a:p>
            <a:pPr marL="0"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add(button2</a:t>
            </a:r>
            <a:r>
              <a:rPr lang="en-US" sz="1800" dirty="0">
                <a:latin typeface="Consolas" panose="020B0609020204030204" pitchFamily="49" charset="0"/>
                <a:cs typeface="Consolas" panose="020B0609020204030204" pitchFamily="49" charset="0"/>
              </a:rPr>
              <a:t>);    </a:t>
            </a:r>
          </a:p>
          <a:p>
            <a:pPr marL="0"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a:t>
            </a:r>
            <a:r>
              <a:rPr lang="en-US" sz="1800" dirty="0" err="1" smtClean="0">
                <a:latin typeface="Consolas" panose="020B0609020204030204" pitchFamily="49" charset="0"/>
                <a:cs typeface="Consolas" panose="020B0609020204030204" pitchFamily="49" charset="0"/>
              </a:rPr>
              <a:t>setLayout</a:t>
            </a:r>
            <a:r>
              <a:rPr lang="en-US" sz="1800" dirty="0" smtClean="0">
                <a:latin typeface="Consolas" panose="020B0609020204030204" pitchFamily="49" charset="0"/>
                <a:cs typeface="Consolas" panose="020B0609020204030204" pitchFamily="49" charset="0"/>
              </a:rPr>
              <a:t>(null</a:t>
            </a:r>
            <a:r>
              <a:rPr lang="en-US" sz="1800" dirty="0">
                <a:latin typeface="Consolas" panose="020B0609020204030204" pitchFamily="49" charset="0"/>
                <a:cs typeface="Consolas" panose="020B0609020204030204" pitchFamily="49" charset="0"/>
              </a:rPr>
              <a:t>);</a:t>
            </a:r>
          </a:p>
          <a:p>
            <a:pPr marL="0" indent="0">
              <a:buNone/>
            </a:pPr>
            <a:r>
              <a:rPr lang="en-US" sz="1800" dirty="0">
                <a:latin typeface="Consolas" panose="020B0609020204030204" pitchFamily="49" charset="0"/>
                <a:cs typeface="Consolas" panose="020B0609020204030204" pitchFamily="49" charset="0"/>
              </a:rPr>
              <a:t>    }</a:t>
            </a:r>
          </a:p>
          <a:p>
            <a:pPr marL="0" indent="0">
              <a:buNone/>
            </a:pPr>
            <a:r>
              <a:rPr lang="en-US" sz="1800" dirty="0">
                <a:latin typeface="Consolas" panose="020B0609020204030204" pitchFamily="49" charset="0"/>
                <a:cs typeface="Consolas" panose="020B0609020204030204" pitchFamily="49" charset="0"/>
              </a:rPr>
              <a:t>   </a:t>
            </a:r>
          </a:p>
          <a:p>
            <a:pPr marL="0" indent="0">
              <a:buNone/>
            </a:pPr>
            <a:r>
              <a:rPr lang="en-US" sz="1800" dirty="0">
                <a:latin typeface="Consolas" panose="020B0609020204030204" pitchFamily="49" charset="0"/>
                <a:cs typeface="Consolas" panose="020B0609020204030204" pitchFamily="49" charset="0"/>
              </a:rPr>
              <a:t>}</a:t>
            </a:r>
          </a:p>
          <a:p>
            <a:endParaRPr lang="en-US" sz="1800" dirty="0"/>
          </a:p>
        </p:txBody>
      </p:sp>
    </p:spTree>
    <p:extLst>
      <p:ext uri="{BB962C8B-B14F-4D97-AF65-F5344CB8AC3E}">
        <p14:creationId xmlns:p14="http://schemas.microsoft.com/office/powerpoint/2010/main" val="9761046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Class </a:t>
            </a:r>
            <a:r>
              <a:rPr lang="en-US" smtClean="0">
                <a:latin typeface="Consolas" panose="020B0609020204030204" pitchFamily="49" charset="0"/>
                <a:cs typeface="Consolas" panose="020B0609020204030204" pitchFamily="49" charset="0"/>
              </a:rPr>
              <a:t>MyButtonListener</a:t>
            </a:r>
            <a:r>
              <a:rPr lang="en-US" smtClean="0"/>
              <a:t> </a:t>
            </a:r>
            <a:endParaRPr lang="en-US"/>
          </a:p>
        </p:txBody>
      </p:sp>
      <p:sp>
        <p:nvSpPr>
          <p:cNvPr id="3" name="Content Placeholder 2"/>
          <p:cNvSpPr>
            <a:spLocks noGrp="1"/>
          </p:cNvSpPr>
          <p:nvPr>
            <p:ph idx="1"/>
          </p:nvPr>
        </p:nvSpPr>
        <p:spPr/>
        <p:txBody>
          <a:bodyPr/>
          <a:lstStyle/>
          <a:p>
            <a:r>
              <a:rPr lang="en-US" b="1" dirty="0" smtClean="0">
                <a:solidFill>
                  <a:srgbClr val="FF0000"/>
                </a:solidFill>
                <a:cs typeface="Consolas" panose="020B0609020204030204" pitchFamily="49" charset="0"/>
              </a:rPr>
              <a:t>Identifying the buttons</a:t>
            </a:r>
          </a:p>
          <a:p>
            <a:endParaRPr lang="en-US" dirty="0" smtClean="0">
              <a:cs typeface="Consolas" panose="020B0609020204030204" pitchFamily="49" charset="0"/>
            </a:endParaRPr>
          </a:p>
          <a:p>
            <a:pPr marL="0" indent="0">
              <a:buNone/>
            </a:pPr>
            <a:r>
              <a:rPr lang="en-US" sz="1800" dirty="0" smtClean="0">
                <a:latin typeface="Consolas" panose="020B0609020204030204" pitchFamily="49" charset="0"/>
                <a:cs typeface="Consolas" panose="020B0609020204030204" pitchFamily="49" charset="0"/>
              </a:rPr>
              <a:t>public </a:t>
            </a:r>
            <a:r>
              <a:rPr lang="en-US" sz="1800" dirty="0">
                <a:latin typeface="Consolas" panose="020B0609020204030204" pitchFamily="49" charset="0"/>
                <a:cs typeface="Consolas" panose="020B0609020204030204" pitchFamily="49" charset="0"/>
              </a:rPr>
              <a:t>class </a:t>
            </a:r>
            <a:r>
              <a:rPr lang="en-US" sz="1800" dirty="0" err="1">
                <a:latin typeface="Consolas" panose="020B0609020204030204" pitchFamily="49" charset="0"/>
                <a:cs typeface="Consolas" panose="020B0609020204030204" pitchFamily="49" charset="0"/>
              </a:rPr>
              <a:t>MyButtonListener</a:t>
            </a:r>
            <a:r>
              <a:rPr lang="en-US" sz="1800" dirty="0">
                <a:latin typeface="Consolas" panose="020B0609020204030204" pitchFamily="49" charset="0"/>
                <a:cs typeface="Consolas" panose="020B0609020204030204" pitchFamily="49" charset="0"/>
              </a:rPr>
              <a:t> implements </a:t>
            </a:r>
            <a:r>
              <a:rPr lang="en-US" sz="1800" dirty="0" err="1" smtClean="0">
                <a:latin typeface="Consolas" panose="020B0609020204030204" pitchFamily="49" charset="0"/>
                <a:cs typeface="Consolas" panose="020B0609020204030204" pitchFamily="49" charset="0"/>
              </a:rPr>
              <a:t>ActionListener</a:t>
            </a:r>
            <a:r>
              <a:rPr lang="en-US" sz="1800" dirty="0" smtClean="0">
                <a:latin typeface="Consolas" panose="020B0609020204030204" pitchFamily="49" charset="0"/>
                <a:cs typeface="Consolas" panose="020B0609020204030204" pitchFamily="49" charset="0"/>
              </a:rPr>
              <a:t> </a:t>
            </a:r>
          </a:p>
          <a:p>
            <a:pPr marL="0" indent="0">
              <a:buNone/>
            </a:pPr>
            <a:r>
              <a:rPr lang="en-US" sz="1800" dirty="0" smtClean="0">
                <a:latin typeface="Consolas" panose="020B0609020204030204" pitchFamily="49" charset="0"/>
                <a:cs typeface="Consolas" panose="020B0609020204030204" pitchFamily="49" charset="0"/>
              </a:rPr>
              <a:t>{</a:t>
            </a:r>
            <a:endParaRPr lang="en-US" sz="1800" dirty="0">
              <a:latin typeface="Consolas" panose="020B0609020204030204" pitchFamily="49" charset="0"/>
              <a:cs typeface="Consolas" panose="020B0609020204030204" pitchFamily="49" charset="0"/>
            </a:endParaRPr>
          </a:p>
          <a:p>
            <a:pPr marL="0" indent="0">
              <a:buNone/>
            </a:pPr>
            <a:r>
              <a:rPr lang="en-US" sz="1800" dirty="0" smtClean="0">
                <a:latin typeface="Consolas" panose="020B0609020204030204" pitchFamily="49" charset="0"/>
                <a:cs typeface="Consolas" panose="020B0609020204030204" pitchFamily="49" charset="0"/>
              </a:rPr>
              <a:t>    public </a:t>
            </a:r>
            <a:r>
              <a:rPr lang="en-US" sz="1800" dirty="0">
                <a:latin typeface="Consolas" panose="020B0609020204030204" pitchFamily="49" charset="0"/>
                <a:cs typeface="Consolas" panose="020B0609020204030204" pitchFamily="49" charset="0"/>
              </a:rPr>
              <a:t>void </a:t>
            </a:r>
            <a:r>
              <a:rPr lang="en-US" sz="1800" dirty="0" err="1">
                <a:latin typeface="Consolas" panose="020B0609020204030204" pitchFamily="49" charset="0"/>
                <a:cs typeface="Consolas" panose="020B0609020204030204" pitchFamily="49" charset="0"/>
              </a:rPr>
              <a:t>actionPerformed</a:t>
            </a:r>
            <a:r>
              <a:rPr lang="en-US" sz="1800" dirty="0">
                <a:latin typeface="Consolas" panose="020B0609020204030204" pitchFamily="49" charset="0"/>
                <a:cs typeface="Consolas" panose="020B0609020204030204" pitchFamily="49" charset="0"/>
              </a:rPr>
              <a:t>(</a:t>
            </a:r>
            <a:r>
              <a:rPr lang="en-US" sz="1800" dirty="0" err="1">
                <a:latin typeface="Consolas" panose="020B0609020204030204" pitchFamily="49" charset="0"/>
                <a:cs typeface="Consolas" panose="020B0609020204030204" pitchFamily="49" charset="0"/>
              </a:rPr>
              <a:t>ActionEvent</a:t>
            </a:r>
            <a:r>
              <a:rPr lang="en-US" sz="1800" dirty="0">
                <a:latin typeface="Consolas" panose="020B0609020204030204" pitchFamily="49" charset="0"/>
                <a:cs typeface="Consolas" panose="020B0609020204030204" pitchFamily="49" charset="0"/>
              </a:rPr>
              <a:t> e</a:t>
            </a:r>
            <a:r>
              <a:rPr lang="en-US" sz="1800" dirty="0" smtClean="0">
                <a:latin typeface="Consolas" panose="020B0609020204030204" pitchFamily="49" charset="0"/>
                <a:cs typeface="Consolas" panose="020B0609020204030204" pitchFamily="49" charset="0"/>
              </a:rPr>
              <a:t>) </a:t>
            </a:r>
          </a:p>
          <a:p>
            <a:pPr marL="0"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a:t>
            </a:r>
            <a:endParaRPr lang="en-US" sz="1800" dirty="0">
              <a:latin typeface="Consolas" panose="020B0609020204030204" pitchFamily="49" charset="0"/>
              <a:cs typeface="Consolas" panose="020B0609020204030204" pitchFamily="49" charset="0"/>
            </a:endParaRPr>
          </a:p>
          <a:p>
            <a:pPr marL="0"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a:t>
            </a:r>
            <a:r>
              <a:rPr lang="en-US" sz="1800" dirty="0" err="1" smtClean="0">
                <a:latin typeface="Consolas" panose="020B0609020204030204" pitchFamily="49" charset="0"/>
                <a:cs typeface="Consolas" panose="020B0609020204030204" pitchFamily="49" charset="0"/>
              </a:rPr>
              <a:t>JButton</a:t>
            </a:r>
            <a:r>
              <a:rPr lang="en-US" sz="1800" dirty="0" smtClean="0">
                <a:latin typeface="Consolas" panose="020B0609020204030204" pitchFamily="49" charset="0"/>
                <a:cs typeface="Consolas" panose="020B0609020204030204" pitchFamily="49" charset="0"/>
              </a:rPr>
              <a:t> </a:t>
            </a:r>
            <a:r>
              <a:rPr lang="en-US" sz="1800" dirty="0" err="1">
                <a:latin typeface="Consolas" panose="020B0609020204030204" pitchFamily="49" charset="0"/>
                <a:cs typeface="Consolas" panose="020B0609020204030204" pitchFamily="49" charset="0"/>
              </a:rPr>
              <a:t>aButton</a:t>
            </a:r>
            <a:r>
              <a:rPr lang="en-US" sz="1800" dirty="0">
                <a:latin typeface="Consolas" panose="020B0609020204030204" pitchFamily="49" charset="0"/>
                <a:cs typeface="Consolas" panose="020B0609020204030204" pitchFamily="49" charset="0"/>
              </a:rPr>
              <a:t> = (</a:t>
            </a:r>
            <a:r>
              <a:rPr lang="en-US" sz="1800" dirty="0" err="1">
                <a:latin typeface="Consolas" panose="020B0609020204030204" pitchFamily="49" charset="0"/>
                <a:cs typeface="Consolas" panose="020B0609020204030204" pitchFamily="49" charset="0"/>
              </a:rPr>
              <a:t>JButton</a:t>
            </a:r>
            <a:r>
              <a:rPr lang="en-US" sz="1800" dirty="0">
                <a:latin typeface="Consolas" panose="020B0609020204030204" pitchFamily="49" charset="0"/>
                <a:cs typeface="Consolas" panose="020B0609020204030204" pitchFamily="49" charset="0"/>
              </a:rPr>
              <a:t>) </a:t>
            </a:r>
            <a:r>
              <a:rPr lang="en-US" sz="1800" dirty="0" err="1">
                <a:latin typeface="Consolas" panose="020B0609020204030204" pitchFamily="49" charset="0"/>
                <a:cs typeface="Consolas" panose="020B0609020204030204" pitchFamily="49" charset="0"/>
              </a:rPr>
              <a:t>e.getSource</a:t>
            </a:r>
            <a:r>
              <a:rPr lang="en-US" sz="1800" dirty="0">
                <a:latin typeface="Consolas" panose="020B0609020204030204" pitchFamily="49" charset="0"/>
                <a:cs typeface="Consolas" panose="020B0609020204030204" pitchFamily="49" charset="0"/>
              </a:rPr>
              <a:t>();	</a:t>
            </a:r>
          </a:p>
          <a:p>
            <a:pPr marL="0" indent="0">
              <a:buNone/>
            </a:pPr>
            <a:r>
              <a:rPr lang="en-US" sz="1800" dirty="0" smtClean="0">
                <a:latin typeface="Consolas" panose="020B0609020204030204" pitchFamily="49" charset="0"/>
                <a:cs typeface="Consolas" panose="020B0609020204030204" pitchFamily="49" charset="0"/>
              </a:rPr>
              <a:t>        </a:t>
            </a:r>
            <a:r>
              <a:rPr lang="en-US" sz="1800" dirty="0" err="1" smtClean="0">
                <a:latin typeface="Consolas" panose="020B0609020204030204" pitchFamily="49" charset="0"/>
                <a:cs typeface="Consolas" panose="020B0609020204030204" pitchFamily="49" charset="0"/>
              </a:rPr>
              <a:t>MyFrame</a:t>
            </a:r>
            <a:r>
              <a:rPr lang="en-US" sz="1800" dirty="0" smtClean="0">
                <a:latin typeface="Consolas" panose="020B0609020204030204" pitchFamily="49" charset="0"/>
                <a:cs typeface="Consolas" panose="020B0609020204030204" pitchFamily="49" charset="0"/>
              </a:rPr>
              <a:t> </a:t>
            </a:r>
            <a:r>
              <a:rPr lang="en-US" sz="1800" dirty="0" err="1">
                <a:latin typeface="Consolas" panose="020B0609020204030204" pitchFamily="49" charset="0"/>
                <a:cs typeface="Consolas" panose="020B0609020204030204" pitchFamily="49" charset="0"/>
              </a:rPr>
              <a:t>aFrame</a:t>
            </a:r>
            <a:r>
              <a:rPr lang="en-US" sz="1800" dirty="0">
                <a:latin typeface="Consolas" panose="020B0609020204030204" pitchFamily="49" charset="0"/>
                <a:cs typeface="Consolas" panose="020B0609020204030204" pitchFamily="49" charset="0"/>
              </a:rPr>
              <a:t> = (</a:t>
            </a:r>
            <a:r>
              <a:rPr lang="en-US" sz="1800" dirty="0" err="1">
                <a:latin typeface="Consolas" panose="020B0609020204030204" pitchFamily="49" charset="0"/>
                <a:cs typeface="Consolas" panose="020B0609020204030204" pitchFamily="49" charset="0"/>
              </a:rPr>
              <a:t>MyFrame</a:t>
            </a:r>
            <a:r>
              <a:rPr lang="en-US" sz="1800" dirty="0">
                <a:latin typeface="Consolas" panose="020B0609020204030204" pitchFamily="49" charset="0"/>
                <a:cs typeface="Consolas" panose="020B0609020204030204" pitchFamily="49" charset="0"/>
              </a:rPr>
              <a:t>) </a:t>
            </a:r>
            <a:endParaRPr lang="en-US" sz="1800" dirty="0" smtClean="0">
              <a:latin typeface="Consolas" panose="020B0609020204030204" pitchFamily="49" charset="0"/>
              <a:cs typeface="Consolas" panose="020B0609020204030204" pitchFamily="49" charset="0"/>
            </a:endParaRPr>
          </a:p>
          <a:p>
            <a:pPr marL="0"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a:t>
            </a:r>
            <a:r>
              <a:rPr lang="en-US" sz="1800" dirty="0" err="1" smtClean="0">
                <a:latin typeface="Consolas" panose="020B0609020204030204" pitchFamily="49" charset="0"/>
                <a:cs typeface="Consolas" panose="020B0609020204030204" pitchFamily="49" charset="0"/>
              </a:rPr>
              <a:t>aButton.getRootPane</a:t>
            </a:r>
            <a:r>
              <a:rPr lang="en-US" sz="1800" dirty="0">
                <a:latin typeface="Consolas" panose="020B0609020204030204" pitchFamily="49" charset="0"/>
                <a:cs typeface="Consolas" panose="020B0609020204030204" pitchFamily="49" charset="0"/>
              </a:rPr>
              <a:t>().</a:t>
            </a:r>
            <a:r>
              <a:rPr lang="en-US" sz="1800" dirty="0" err="1">
                <a:latin typeface="Consolas" panose="020B0609020204030204" pitchFamily="49" charset="0"/>
                <a:cs typeface="Consolas" panose="020B0609020204030204" pitchFamily="49" charset="0"/>
              </a:rPr>
              <a:t>getParent</a:t>
            </a:r>
            <a:r>
              <a:rPr lang="en-US" sz="1800" dirty="0">
                <a:latin typeface="Consolas" panose="020B0609020204030204" pitchFamily="49" charset="0"/>
                <a:cs typeface="Consolas" panose="020B0609020204030204" pitchFamily="49" charset="0"/>
              </a:rPr>
              <a:t>();   </a:t>
            </a:r>
          </a:p>
          <a:p>
            <a:pPr marL="0"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String </a:t>
            </a:r>
            <a:r>
              <a:rPr lang="en-US" sz="1800" dirty="0">
                <a:latin typeface="Consolas" panose="020B0609020204030204" pitchFamily="49" charset="0"/>
                <a:cs typeface="Consolas" panose="020B0609020204030204" pitchFamily="49" charset="0"/>
              </a:rPr>
              <a:t>temp = </a:t>
            </a:r>
            <a:r>
              <a:rPr lang="en-US" sz="1800" dirty="0" err="1">
                <a:latin typeface="Consolas" panose="020B0609020204030204" pitchFamily="49" charset="0"/>
                <a:cs typeface="Consolas" panose="020B0609020204030204" pitchFamily="49" charset="0"/>
              </a:rPr>
              <a:t>aButton.getActionCommand</a:t>
            </a:r>
            <a:r>
              <a:rPr lang="en-US" sz="1800" dirty="0">
                <a:latin typeface="Consolas" panose="020B0609020204030204" pitchFamily="49" charset="0"/>
                <a:cs typeface="Consolas" panose="020B0609020204030204" pitchFamily="49" charset="0"/>
              </a:rPr>
              <a:t>();</a:t>
            </a:r>
          </a:p>
          <a:p>
            <a:pPr marL="0" indent="0">
              <a:buNone/>
            </a:pPr>
            <a:r>
              <a:rPr lang="en-US" sz="1800" b="1" dirty="0">
                <a:solidFill>
                  <a:srgbClr val="FF0000"/>
                </a:solidFill>
                <a:latin typeface="Consolas" panose="020B0609020204030204" pitchFamily="49" charset="0"/>
                <a:cs typeface="Consolas" panose="020B0609020204030204" pitchFamily="49" charset="0"/>
              </a:rPr>
              <a:t>        </a:t>
            </a:r>
            <a:r>
              <a:rPr lang="en-US" sz="1800" b="1" dirty="0" smtClean="0">
                <a:solidFill>
                  <a:srgbClr val="FF0000"/>
                </a:solidFill>
                <a:latin typeface="Consolas" panose="020B0609020204030204" pitchFamily="49" charset="0"/>
                <a:cs typeface="Consolas" panose="020B0609020204030204" pitchFamily="49" charset="0"/>
              </a:rPr>
              <a:t>if(</a:t>
            </a:r>
            <a:r>
              <a:rPr lang="en-US" sz="1800" b="1" dirty="0" err="1" smtClean="0">
                <a:solidFill>
                  <a:srgbClr val="FF0000"/>
                </a:solidFill>
                <a:latin typeface="Consolas" panose="020B0609020204030204" pitchFamily="49" charset="0"/>
                <a:cs typeface="Consolas" panose="020B0609020204030204" pitchFamily="49" charset="0"/>
              </a:rPr>
              <a:t>temp.equalsIgnoreCase</a:t>
            </a:r>
            <a:r>
              <a:rPr lang="en-US" sz="1800" b="1" dirty="0" smtClean="0">
                <a:solidFill>
                  <a:srgbClr val="FF0000"/>
                </a:solidFill>
                <a:latin typeface="Consolas" panose="020B0609020204030204" pitchFamily="49" charset="0"/>
                <a:cs typeface="Consolas" panose="020B0609020204030204" pitchFamily="49" charset="0"/>
              </a:rPr>
              <a:t>(MyFrame.B1IDENTIFIER</a:t>
            </a:r>
            <a:r>
              <a:rPr lang="en-US" sz="1800" b="1" dirty="0">
                <a:solidFill>
                  <a:srgbClr val="FF0000"/>
                </a:solidFill>
                <a:latin typeface="Consolas" panose="020B0609020204030204" pitchFamily="49" charset="0"/>
                <a:cs typeface="Consolas" panose="020B0609020204030204" pitchFamily="49" charset="0"/>
              </a:rPr>
              <a:t>))</a:t>
            </a:r>
          </a:p>
          <a:p>
            <a:pPr marL="0"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a:t>
            </a:r>
            <a:r>
              <a:rPr lang="en-US" sz="1800" dirty="0" err="1" smtClean="0">
                <a:latin typeface="Consolas" panose="020B0609020204030204" pitchFamily="49" charset="0"/>
                <a:cs typeface="Consolas" panose="020B0609020204030204" pitchFamily="49" charset="0"/>
              </a:rPr>
              <a:t>aFrame.setTitle</a:t>
            </a:r>
            <a:r>
              <a:rPr lang="en-US" sz="1800" dirty="0">
                <a:latin typeface="Consolas" panose="020B0609020204030204" pitchFamily="49" charset="0"/>
                <a:cs typeface="Consolas" panose="020B0609020204030204" pitchFamily="49" charset="0"/>
              </a:rPr>
              <a:t>("Button 1 pressed");</a:t>
            </a:r>
          </a:p>
          <a:p>
            <a:pPr marL="0" indent="0">
              <a:buNone/>
            </a:pPr>
            <a:r>
              <a:rPr lang="en-US" sz="1800" b="1" dirty="0">
                <a:solidFill>
                  <a:srgbClr val="FF0000"/>
                </a:solidFill>
                <a:latin typeface="Consolas" panose="020B0609020204030204" pitchFamily="49" charset="0"/>
                <a:cs typeface="Consolas" panose="020B0609020204030204" pitchFamily="49" charset="0"/>
              </a:rPr>
              <a:t>        </a:t>
            </a:r>
            <a:r>
              <a:rPr lang="en-US" sz="1800" b="1" dirty="0" smtClean="0">
                <a:solidFill>
                  <a:srgbClr val="FF0000"/>
                </a:solidFill>
                <a:latin typeface="Consolas" panose="020B0609020204030204" pitchFamily="49" charset="0"/>
                <a:cs typeface="Consolas" panose="020B0609020204030204" pitchFamily="49" charset="0"/>
              </a:rPr>
              <a:t>else </a:t>
            </a:r>
            <a:r>
              <a:rPr lang="en-US" sz="1800" b="1" dirty="0">
                <a:solidFill>
                  <a:srgbClr val="FF0000"/>
                </a:solidFill>
                <a:latin typeface="Consolas" panose="020B0609020204030204" pitchFamily="49" charset="0"/>
                <a:cs typeface="Consolas" panose="020B0609020204030204" pitchFamily="49" charset="0"/>
              </a:rPr>
              <a:t>if(</a:t>
            </a:r>
            <a:r>
              <a:rPr lang="en-US" sz="1800" b="1" dirty="0" err="1">
                <a:solidFill>
                  <a:srgbClr val="FF0000"/>
                </a:solidFill>
                <a:latin typeface="Consolas" panose="020B0609020204030204" pitchFamily="49" charset="0"/>
                <a:cs typeface="Consolas" panose="020B0609020204030204" pitchFamily="49" charset="0"/>
              </a:rPr>
              <a:t>temp.equalsIgnoreCase</a:t>
            </a:r>
            <a:r>
              <a:rPr lang="en-US" sz="1800" b="1" dirty="0">
                <a:solidFill>
                  <a:srgbClr val="FF0000"/>
                </a:solidFill>
                <a:latin typeface="Consolas" panose="020B0609020204030204" pitchFamily="49" charset="0"/>
                <a:cs typeface="Consolas" panose="020B0609020204030204" pitchFamily="49" charset="0"/>
              </a:rPr>
              <a:t>(MyFrame.B2IDENTIFIER))</a:t>
            </a:r>
          </a:p>
          <a:p>
            <a:pPr marL="0"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a:t>
            </a:r>
            <a:r>
              <a:rPr lang="en-US" sz="1800" dirty="0" err="1">
                <a:latin typeface="Consolas" panose="020B0609020204030204" pitchFamily="49" charset="0"/>
                <a:cs typeface="Consolas" panose="020B0609020204030204" pitchFamily="49" charset="0"/>
              </a:rPr>
              <a:t>aFrame.setTitle</a:t>
            </a:r>
            <a:r>
              <a:rPr lang="en-US" sz="1800" dirty="0">
                <a:latin typeface="Consolas" panose="020B0609020204030204" pitchFamily="49" charset="0"/>
                <a:cs typeface="Consolas" panose="020B0609020204030204" pitchFamily="49" charset="0"/>
              </a:rPr>
              <a:t>("Button 2 pressed</a:t>
            </a:r>
            <a:r>
              <a:rPr lang="en-US" sz="1800" dirty="0" smtClean="0">
                <a:latin typeface="Consolas" panose="020B0609020204030204" pitchFamily="49" charset="0"/>
                <a:cs typeface="Consolas" panose="020B0609020204030204" pitchFamily="49" charset="0"/>
              </a:rPr>
              <a:t>");</a:t>
            </a:r>
            <a:endParaRPr lang="en-US" sz="1800" dirty="0">
              <a:latin typeface="Consolas" panose="020B0609020204030204" pitchFamily="49" charset="0"/>
              <a:cs typeface="Consolas" panose="020B0609020204030204" pitchFamily="49" charset="0"/>
            </a:endParaRPr>
          </a:p>
          <a:p>
            <a:pPr marL="0" indent="0">
              <a:buNone/>
            </a:pPr>
            <a:r>
              <a:rPr lang="en-US" sz="1800" dirty="0">
                <a:latin typeface="Consolas" panose="020B0609020204030204" pitchFamily="49" charset="0"/>
                <a:cs typeface="Consolas" panose="020B0609020204030204" pitchFamily="49" charset="0"/>
              </a:rPr>
              <a:t>    }</a:t>
            </a:r>
          </a:p>
          <a:p>
            <a:pPr marL="0" indent="0">
              <a:buNone/>
            </a:pPr>
            <a:r>
              <a:rPr lang="en-US" sz="18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5661624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1" name="Text Box 5"/>
          <p:cNvSpPr txBox="1">
            <a:spLocks noChangeArrowheads="1"/>
          </p:cNvSpPr>
          <p:nvPr/>
        </p:nvSpPr>
        <p:spPr bwMode="auto">
          <a:xfrm>
            <a:off x="1066800" y="3744913"/>
            <a:ext cx="74168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b="0" dirty="0">
                <a:latin typeface="Consolas" pitchFamily="49" charset="0"/>
                <a:cs typeface="Consolas" pitchFamily="49" charset="0"/>
              </a:rPr>
              <a:t>  public void </a:t>
            </a:r>
            <a:r>
              <a:rPr lang="en-US" altLang="en-US" sz="1600" b="0" dirty="0" err="1" smtClean="0">
                <a:latin typeface="Consolas" pitchFamily="49" charset="0"/>
                <a:cs typeface="Consolas" pitchFamily="49" charset="0"/>
              </a:rPr>
              <a:t>actionPerformed</a:t>
            </a:r>
            <a:r>
              <a:rPr lang="en-US" altLang="en-US" sz="1600" b="0" dirty="0" smtClean="0">
                <a:latin typeface="Consolas" pitchFamily="49" charset="0"/>
                <a:cs typeface="Consolas" pitchFamily="49" charset="0"/>
              </a:rPr>
              <a:t>(</a:t>
            </a:r>
            <a:r>
              <a:rPr lang="en-US" altLang="en-US" sz="1600" b="0" dirty="0" err="1" smtClean="0">
                <a:latin typeface="Consolas" pitchFamily="49" charset="0"/>
                <a:cs typeface="Consolas" pitchFamily="49" charset="0"/>
              </a:rPr>
              <a:t>ActionEvent</a:t>
            </a:r>
            <a:r>
              <a:rPr lang="en-US" altLang="en-US" sz="1600" b="0" dirty="0" smtClean="0">
                <a:latin typeface="Consolas" pitchFamily="49" charset="0"/>
                <a:cs typeface="Consolas" pitchFamily="49" charset="0"/>
              </a:rPr>
              <a:t> </a:t>
            </a:r>
            <a:r>
              <a:rPr lang="en-US" altLang="en-US" sz="1600" b="0" dirty="0">
                <a:latin typeface="Consolas" pitchFamily="49" charset="0"/>
                <a:cs typeface="Consolas" pitchFamily="49" charset="0"/>
              </a:rPr>
              <a:t>e) </a:t>
            </a:r>
          </a:p>
          <a:p>
            <a:pPr eaLnBrk="1" hangingPunct="1">
              <a:spcBef>
                <a:spcPct val="0"/>
              </a:spcBef>
              <a:buFontTx/>
              <a:buNone/>
            </a:pPr>
            <a:r>
              <a:rPr lang="en-US" altLang="en-US" sz="1600" b="0" dirty="0">
                <a:latin typeface="Consolas" pitchFamily="49" charset="0"/>
                <a:cs typeface="Consolas" pitchFamily="49" charset="0"/>
              </a:rPr>
              <a:t>  {</a:t>
            </a:r>
          </a:p>
          <a:p>
            <a:pPr eaLnBrk="1" hangingPunct="1">
              <a:spcBef>
                <a:spcPct val="0"/>
              </a:spcBef>
              <a:buFontTx/>
              <a:buNone/>
            </a:pPr>
            <a:r>
              <a:rPr lang="en-US" altLang="en-US" sz="1600" b="0" dirty="0">
                <a:latin typeface="Consolas" pitchFamily="49" charset="0"/>
                <a:cs typeface="Consolas" pitchFamily="49" charset="0"/>
              </a:rPr>
              <a:t>     String s = </a:t>
            </a:r>
            <a:r>
              <a:rPr lang="en-US" altLang="en-US" sz="1600" b="0" dirty="0" err="1">
                <a:latin typeface="Consolas" pitchFamily="49" charset="0"/>
                <a:cs typeface="Consolas" pitchFamily="49" charset="0"/>
              </a:rPr>
              <a:t>e.getActionCommand</a:t>
            </a:r>
            <a:r>
              <a:rPr lang="en-US" altLang="en-US" sz="1600" b="0" dirty="0" smtClean="0">
                <a:latin typeface="Consolas" pitchFamily="49" charset="0"/>
                <a:cs typeface="Consolas" pitchFamily="49" charset="0"/>
              </a:rPr>
              <a:t>();</a:t>
            </a:r>
          </a:p>
          <a:p>
            <a:pPr eaLnBrk="1" hangingPunct="1">
              <a:spcBef>
                <a:spcPct val="0"/>
              </a:spcBef>
              <a:buFontTx/>
              <a:buNone/>
            </a:pPr>
            <a:endParaRPr lang="en-US" altLang="en-US" sz="1600" b="0" dirty="0">
              <a:latin typeface="Consolas" pitchFamily="49" charset="0"/>
              <a:cs typeface="Consolas" pitchFamily="49" charset="0"/>
            </a:endParaRPr>
          </a:p>
          <a:p>
            <a:pPr eaLnBrk="1" hangingPunct="1">
              <a:spcBef>
                <a:spcPct val="0"/>
              </a:spcBef>
              <a:buFontTx/>
              <a:buNone/>
            </a:pPr>
            <a:endParaRPr lang="en-US" altLang="en-US" sz="1600" b="0" dirty="0">
              <a:latin typeface="Consolas" pitchFamily="49" charset="0"/>
              <a:cs typeface="Consolas" pitchFamily="49" charset="0"/>
            </a:endParaRPr>
          </a:p>
          <a:p>
            <a:pPr eaLnBrk="1" hangingPunct="1">
              <a:spcBef>
                <a:spcPct val="0"/>
              </a:spcBef>
              <a:buFontTx/>
              <a:buNone/>
            </a:pPr>
            <a:r>
              <a:rPr lang="en-US" altLang="en-US" sz="1600" b="0" dirty="0">
                <a:latin typeface="Consolas" pitchFamily="49" charset="0"/>
                <a:cs typeface="Consolas" pitchFamily="49" charset="0"/>
              </a:rPr>
              <a:t>    </a:t>
            </a:r>
          </a:p>
          <a:p>
            <a:pPr eaLnBrk="1" hangingPunct="1">
              <a:spcBef>
                <a:spcPct val="0"/>
              </a:spcBef>
              <a:buFontTx/>
              <a:buNone/>
            </a:pPr>
            <a:endParaRPr lang="en-US" altLang="en-US" sz="1600" b="0" dirty="0">
              <a:latin typeface="Consolas" pitchFamily="49" charset="0"/>
              <a:cs typeface="Consolas" pitchFamily="49" charset="0"/>
            </a:endParaRPr>
          </a:p>
          <a:p>
            <a:pPr eaLnBrk="1" hangingPunct="1">
              <a:spcBef>
                <a:spcPct val="0"/>
              </a:spcBef>
              <a:buFontTx/>
              <a:buNone/>
            </a:pPr>
            <a:endParaRPr lang="en-US" altLang="en-US" sz="1600" b="0" dirty="0">
              <a:latin typeface="Consolas" pitchFamily="49" charset="0"/>
              <a:cs typeface="Consolas" pitchFamily="49" charset="0"/>
            </a:endParaRPr>
          </a:p>
          <a:p>
            <a:pPr eaLnBrk="1" hangingPunct="1">
              <a:spcBef>
                <a:spcPct val="0"/>
              </a:spcBef>
              <a:buFontTx/>
              <a:buNone/>
            </a:pPr>
            <a:endParaRPr lang="en-US" altLang="en-US" sz="1600" b="0" dirty="0">
              <a:latin typeface="Consolas" pitchFamily="49" charset="0"/>
              <a:cs typeface="Consolas" pitchFamily="49" charset="0"/>
            </a:endParaRPr>
          </a:p>
          <a:p>
            <a:pPr eaLnBrk="1" hangingPunct="1">
              <a:spcBef>
                <a:spcPct val="0"/>
              </a:spcBef>
              <a:buFontTx/>
              <a:buNone/>
            </a:pPr>
            <a:r>
              <a:rPr lang="en-US" altLang="en-US" sz="1600" b="0" dirty="0">
                <a:latin typeface="Consolas" pitchFamily="49" charset="0"/>
                <a:cs typeface="Consolas" pitchFamily="49" charset="0"/>
              </a:rPr>
              <a:t>  }</a:t>
            </a:r>
          </a:p>
        </p:txBody>
      </p:sp>
      <p:sp>
        <p:nvSpPr>
          <p:cNvPr id="98307" name="Rectangle 2"/>
          <p:cNvSpPr>
            <a:spLocks noGrp="1" noChangeArrowheads="1"/>
          </p:cNvSpPr>
          <p:nvPr>
            <p:ph type="title" idx="4294967295"/>
          </p:nvPr>
        </p:nvSpPr>
        <p:spPr/>
        <p:txBody>
          <a:bodyPr/>
          <a:lstStyle/>
          <a:p>
            <a:r>
              <a:rPr lang="en-US" altLang="en-US" sz="3200" smtClean="0"/>
              <a:t>This Version: Critique</a:t>
            </a:r>
          </a:p>
        </p:txBody>
      </p:sp>
      <p:sp>
        <p:nvSpPr>
          <p:cNvPr id="137219" name="Rectangle 3"/>
          <p:cNvSpPr>
            <a:spLocks noGrp="1" noChangeArrowheads="1"/>
          </p:cNvSpPr>
          <p:nvPr>
            <p:ph type="body" idx="4294967295"/>
          </p:nvPr>
        </p:nvSpPr>
        <p:spPr>
          <a:xfrm>
            <a:off x="609600" y="1295400"/>
            <a:ext cx="8229600" cy="2286000"/>
          </a:xfrm>
        </p:spPr>
        <p:txBody>
          <a:bodyPr/>
          <a:lstStyle/>
          <a:p>
            <a:pPr>
              <a:defRPr/>
            </a:pPr>
            <a:r>
              <a:rPr lang="en-US" altLang="en-US" sz="2400" dirty="0" smtClean="0">
                <a:latin typeface="+mj-lt"/>
              </a:rPr>
              <a:t>There was one method handles events for all the buttons.</a:t>
            </a:r>
          </a:p>
          <a:p>
            <a:pPr>
              <a:defRPr/>
            </a:pPr>
            <a:r>
              <a:rPr lang="en-US" altLang="en-US" sz="2400" dirty="0" smtClean="0">
                <a:latin typeface="+mj-lt"/>
              </a:rPr>
              <a:t>Inside that method there was a need to ‘identify’ the source of the event.</a:t>
            </a:r>
          </a:p>
          <a:p>
            <a:pPr lvl="1">
              <a:defRPr/>
            </a:pPr>
            <a:r>
              <a:rPr lang="en-US" altLang="en-US" sz="2000" dirty="0" smtClean="0">
                <a:latin typeface="+mj-lt"/>
              </a:rPr>
              <a:t>The method could get very long even though there are few sources of events (buttons)</a:t>
            </a:r>
          </a:p>
          <a:p>
            <a:pPr lvl="1">
              <a:defRPr/>
            </a:pPr>
            <a:r>
              <a:rPr lang="en-US" altLang="en-US" sz="2000" dirty="0" smtClean="0">
                <a:latin typeface="+mj-lt"/>
              </a:rPr>
              <a:t>What if the GUI has dozens </a:t>
            </a:r>
            <a:r>
              <a:rPr lang="en-US" altLang="en-US" sz="2000" smtClean="0">
                <a:latin typeface="+mj-lt"/>
              </a:rPr>
              <a:t>of buttons or other controls</a:t>
            </a:r>
            <a:endParaRPr lang="en-US" altLang="en-US" sz="2000" dirty="0" smtClean="0">
              <a:latin typeface="+mj-lt"/>
            </a:endParaRPr>
          </a:p>
        </p:txBody>
      </p:sp>
      <p:sp>
        <p:nvSpPr>
          <p:cNvPr id="137220" name="Text Box 4"/>
          <p:cNvSpPr txBox="1">
            <a:spLocks noChangeArrowheads="1"/>
          </p:cNvSpPr>
          <p:nvPr/>
        </p:nvSpPr>
        <p:spPr bwMode="auto">
          <a:xfrm>
            <a:off x="1371600" y="4602162"/>
            <a:ext cx="7467600" cy="1224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a:buNone/>
            </a:pPr>
            <a:r>
              <a:rPr lang="en-US" sz="1600" dirty="0">
                <a:solidFill>
                  <a:srgbClr val="FF0000"/>
                </a:solidFill>
                <a:latin typeface="Consolas" panose="020B0609020204030204" pitchFamily="49" charset="0"/>
                <a:cs typeface="Consolas" panose="020B0609020204030204" pitchFamily="49" charset="0"/>
              </a:rPr>
              <a:t> </a:t>
            </a:r>
            <a:r>
              <a:rPr lang="en-US" sz="1600" dirty="0" smtClean="0">
                <a:solidFill>
                  <a:srgbClr val="FF0000"/>
                </a:solidFill>
                <a:latin typeface="Consolas" panose="020B0609020204030204" pitchFamily="49" charset="0"/>
                <a:cs typeface="Consolas" panose="020B0609020204030204" pitchFamily="49" charset="0"/>
              </a:rPr>
              <a:t> </a:t>
            </a:r>
            <a:r>
              <a:rPr lang="en-US" sz="1600" b="0" dirty="0" smtClean="0">
                <a:latin typeface="Consolas" panose="020B0609020204030204" pitchFamily="49" charset="0"/>
                <a:cs typeface="Consolas" panose="020B0609020204030204" pitchFamily="49" charset="0"/>
              </a:rPr>
              <a:t>if(</a:t>
            </a:r>
            <a:r>
              <a:rPr lang="en-US" sz="1600" b="0" dirty="0" err="1" smtClean="0">
                <a:latin typeface="Consolas" panose="020B0609020204030204" pitchFamily="49" charset="0"/>
                <a:cs typeface="Consolas" panose="020B0609020204030204" pitchFamily="49" charset="0"/>
              </a:rPr>
              <a:t>temp.equalsIgnoreCase</a:t>
            </a:r>
            <a:r>
              <a:rPr lang="en-US" sz="1600" b="0" dirty="0" smtClean="0">
                <a:latin typeface="Consolas" panose="020B0609020204030204" pitchFamily="49" charset="0"/>
                <a:cs typeface="Consolas" panose="020B0609020204030204" pitchFamily="49" charset="0"/>
              </a:rPr>
              <a:t>(MyFrame.B1IDENTIFIER</a:t>
            </a:r>
            <a:r>
              <a:rPr lang="en-US" sz="1600" b="0" dirty="0">
                <a:latin typeface="Consolas" panose="020B0609020204030204" pitchFamily="49" charset="0"/>
                <a:cs typeface="Consolas" panose="020B0609020204030204" pitchFamily="49" charset="0"/>
              </a:rPr>
              <a:t>))</a:t>
            </a:r>
          </a:p>
          <a:p>
            <a:pPr marL="0" indent="0">
              <a:buNone/>
            </a:pPr>
            <a:r>
              <a:rPr lang="en-US" sz="1600" b="0" dirty="0">
                <a:latin typeface="Consolas" panose="020B0609020204030204" pitchFamily="49" charset="0"/>
                <a:cs typeface="Consolas" panose="020B0609020204030204" pitchFamily="49" charset="0"/>
              </a:rPr>
              <a:t>  </a:t>
            </a:r>
            <a:r>
              <a:rPr lang="en-US" sz="1600" b="0" dirty="0" smtClean="0">
                <a:latin typeface="Consolas" panose="020B0609020204030204" pitchFamily="49" charset="0"/>
                <a:cs typeface="Consolas" panose="020B0609020204030204" pitchFamily="49" charset="0"/>
              </a:rPr>
              <a:t>    </a:t>
            </a:r>
            <a:r>
              <a:rPr lang="en-US" sz="1600" b="0" dirty="0" err="1" smtClean="0">
                <a:latin typeface="Consolas" panose="020B0609020204030204" pitchFamily="49" charset="0"/>
                <a:cs typeface="Consolas" panose="020B0609020204030204" pitchFamily="49" charset="0"/>
              </a:rPr>
              <a:t>aFrame.setTitle</a:t>
            </a:r>
            <a:r>
              <a:rPr lang="en-US" sz="1600" b="0" dirty="0">
                <a:latin typeface="Consolas" panose="020B0609020204030204" pitchFamily="49" charset="0"/>
                <a:cs typeface="Consolas" panose="020B0609020204030204" pitchFamily="49" charset="0"/>
              </a:rPr>
              <a:t>("Button 1 pressed");</a:t>
            </a:r>
          </a:p>
          <a:p>
            <a:pPr marL="0" indent="0">
              <a:buNone/>
            </a:pPr>
            <a:r>
              <a:rPr lang="en-US" sz="1600" b="0" dirty="0" smtClean="0">
                <a:latin typeface="Consolas" panose="020B0609020204030204" pitchFamily="49" charset="0"/>
                <a:cs typeface="Consolas" panose="020B0609020204030204" pitchFamily="49" charset="0"/>
              </a:rPr>
              <a:t>  else </a:t>
            </a:r>
            <a:r>
              <a:rPr lang="en-US" sz="1600" b="0" dirty="0">
                <a:latin typeface="Consolas" panose="020B0609020204030204" pitchFamily="49" charset="0"/>
                <a:cs typeface="Consolas" panose="020B0609020204030204" pitchFamily="49" charset="0"/>
              </a:rPr>
              <a:t>if(</a:t>
            </a:r>
            <a:r>
              <a:rPr lang="en-US" sz="1600" b="0" dirty="0" err="1">
                <a:latin typeface="Consolas" panose="020B0609020204030204" pitchFamily="49" charset="0"/>
                <a:cs typeface="Consolas" panose="020B0609020204030204" pitchFamily="49" charset="0"/>
              </a:rPr>
              <a:t>temp.equalsIgnoreCase</a:t>
            </a:r>
            <a:r>
              <a:rPr lang="en-US" sz="1600" b="0" dirty="0">
                <a:latin typeface="Consolas" panose="020B0609020204030204" pitchFamily="49" charset="0"/>
                <a:cs typeface="Consolas" panose="020B0609020204030204" pitchFamily="49" charset="0"/>
              </a:rPr>
              <a:t>(MyFrame.B2IDENTIFIER))</a:t>
            </a:r>
          </a:p>
          <a:p>
            <a:pPr marL="0" indent="0">
              <a:buNone/>
            </a:pPr>
            <a:r>
              <a:rPr lang="en-US" sz="1600" b="0" dirty="0">
                <a:latin typeface="Consolas" panose="020B0609020204030204" pitchFamily="49" charset="0"/>
                <a:cs typeface="Consolas" panose="020B0609020204030204" pitchFamily="49" charset="0"/>
              </a:rPr>
              <a:t>      </a:t>
            </a:r>
            <a:r>
              <a:rPr lang="en-US" sz="1600" b="0" dirty="0" err="1" smtClean="0">
                <a:latin typeface="Consolas" panose="020B0609020204030204" pitchFamily="49" charset="0"/>
                <a:cs typeface="Consolas" panose="020B0609020204030204" pitchFamily="49" charset="0"/>
              </a:rPr>
              <a:t>aFrame.setTitle</a:t>
            </a:r>
            <a:r>
              <a:rPr lang="en-US" sz="1600" b="0" dirty="0">
                <a:latin typeface="Consolas" panose="020B0609020204030204" pitchFamily="49" charset="0"/>
                <a:cs typeface="Consolas" panose="020B0609020204030204" pitchFamily="49" charset="0"/>
              </a:rPr>
              <a:t>("Button 2 pressed");</a:t>
            </a:r>
            <a:endParaRPr lang="en-US" altLang="en-US" sz="1600" b="0" dirty="0">
              <a:latin typeface="Consolas" pitchFamily="49" charset="0"/>
              <a:cs typeface="Consolas" pitchFamily="49" charset="0"/>
            </a:endParaRPr>
          </a:p>
        </p:txBody>
      </p:sp>
    </p:spTree>
    <p:extLst>
      <p:ext uri="{BB962C8B-B14F-4D97-AF65-F5344CB8AC3E}">
        <p14:creationId xmlns:p14="http://schemas.microsoft.com/office/powerpoint/2010/main" val="40230886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7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722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7219">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7219">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7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1" grpId="0"/>
      <p:bldP spid="137219" grpId="0" build="p" bldLvl="2"/>
      <p:bldP spid="1372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idx="4294967295"/>
          </p:nvPr>
        </p:nvSpPr>
        <p:spPr/>
        <p:txBody>
          <a:bodyPr/>
          <a:lstStyle/>
          <a:p>
            <a:r>
              <a:rPr lang="en-US" altLang="en-US" sz="3200" smtClean="0"/>
              <a:t>Anonymous Objects/Anonymous Class</a:t>
            </a:r>
          </a:p>
        </p:txBody>
      </p:sp>
      <p:sp>
        <p:nvSpPr>
          <p:cNvPr id="713731" name="Rectangle 3"/>
          <p:cNvSpPr>
            <a:spLocks noGrp="1" noChangeArrowheads="1"/>
          </p:cNvSpPr>
          <p:nvPr>
            <p:ph type="body" idx="4294967295"/>
          </p:nvPr>
        </p:nvSpPr>
        <p:spPr>
          <a:xfrm>
            <a:off x="457200" y="1452900"/>
            <a:ext cx="8229600" cy="4525963"/>
          </a:xfrm>
        </p:spPr>
        <p:txBody>
          <a:bodyPr/>
          <a:lstStyle/>
          <a:p>
            <a:r>
              <a:rPr lang="en-US" altLang="en-US" sz="2400" dirty="0" smtClean="0"/>
              <a:t>If an object needs to be created but never directly referenced then it may be candidate for being created as an anonymous object.</a:t>
            </a:r>
          </a:p>
          <a:p>
            <a:r>
              <a:rPr lang="en-US" altLang="en-US" sz="2400" dirty="0" smtClean="0"/>
              <a:t>An example of where an anonymous object may be created is an event listener.</a:t>
            </a:r>
          </a:p>
          <a:p>
            <a:r>
              <a:rPr lang="en-US" altLang="en-US" sz="2400" dirty="0" smtClean="0"/>
              <a:t>Creating an anonymous object:</a:t>
            </a:r>
          </a:p>
          <a:p>
            <a:pPr lvl="1">
              <a:buFont typeface="Times New Roman" pitchFamily="18" charset="0"/>
              <a:buNone/>
            </a:pPr>
            <a:endParaRPr lang="en-US" altLang="en-US" sz="2400" dirty="0" smtClean="0"/>
          </a:p>
          <a:p>
            <a:pPr lvl="1">
              <a:buFont typeface="Times New Roman" pitchFamily="18" charset="0"/>
              <a:buNone/>
            </a:pPr>
            <a:r>
              <a:rPr lang="en-US" altLang="en-US" sz="1600" dirty="0" err="1" smtClean="0">
                <a:latin typeface="Consolas" pitchFamily="49" charset="0"/>
                <a:cs typeface="Consolas" pitchFamily="49" charset="0"/>
              </a:rPr>
              <a:t>JButton</a:t>
            </a:r>
            <a:r>
              <a:rPr lang="en-US" altLang="en-US" sz="1600" dirty="0" smtClean="0">
                <a:latin typeface="Consolas" pitchFamily="49" charset="0"/>
                <a:cs typeface="Consolas" pitchFamily="49" charset="0"/>
              </a:rPr>
              <a:t> </a:t>
            </a:r>
            <a:r>
              <a:rPr lang="en-US" altLang="en-US" sz="1600" dirty="0" err="1" smtClean="0">
                <a:latin typeface="Consolas" pitchFamily="49" charset="0"/>
                <a:cs typeface="Consolas" pitchFamily="49" charset="0"/>
              </a:rPr>
              <a:t>aButton</a:t>
            </a:r>
            <a:r>
              <a:rPr lang="en-US" altLang="en-US" sz="1600" dirty="0" smtClean="0">
                <a:latin typeface="Consolas" pitchFamily="49" charset="0"/>
                <a:cs typeface="Consolas" pitchFamily="49" charset="0"/>
              </a:rPr>
              <a:t> = new </a:t>
            </a:r>
            <a:r>
              <a:rPr lang="en-US" altLang="en-US" sz="1600" dirty="0" err="1" smtClean="0">
                <a:latin typeface="Consolas" pitchFamily="49" charset="0"/>
                <a:cs typeface="Consolas" pitchFamily="49" charset="0"/>
              </a:rPr>
              <a:t>JButton</a:t>
            </a:r>
            <a:r>
              <a:rPr lang="en-US" altLang="en-US" sz="1600" dirty="0" smtClean="0">
                <a:latin typeface="Consolas" pitchFamily="49" charset="0"/>
                <a:cs typeface="Consolas" pitchFamily="49" charset="0"/>
              </a:rPr>
              <a:t>("Press me.");</a:t>
            </a:r>
          </a:p>
          <a:p>
            <a:pPr lvl="1">
              <a:buFont typeface="Times New Roman" pitchFamily="18" charset="0"/>
              <a:buNone/>
            </a:pPr>
            <a:r>
              <a:rPr lang="en-US" altLang="en-US" sz="1600" dirty="0" err="1" smtClean="0">
                <a:latin typeface="Consolas" pitchFamily="49" charset="0"/>
                <a:cs typeface="Consolas" pitchFamily="49" charset="0"/>
              </a:rPr>
              <a:t>aButton.addActionListener</a:t>
            </a:r>
            <a:r>
              <a:rPr lang="en-US" altLang="en-US" sz="1600" dirty="0" smtClean="0">
                <a:latin typeface="Consolas" pitchFamily="49" charset="0"/>
                <a:cs typeface="Consolas" pitchFamily="49" charset="0"/>
              </a:rPr>
              <a:t>(new </a:t>
            </a:r>
            <a:r>
              <a:rPr lang="en-US" altLang="en-US" sz="1600" dirty="0" err="1" smtClean="0">
                <a:latin typeface="Consolas" pitchFamily="49" charset="0"/>
                <a:cs typeface="Consolas" pitchFamily="49" charset="0"/>
              </a:rPr>
              <a:t>ActionListener</a:t>
            </a:r>
            <a:r>
              <a:rPr lang="en-US" altLang="en-US" sz="1600" dirty="0" smtClean="0">
                <a:latin typeface="Consolas" pitchFamily="49" charset="0"/>
                <a:cs typeface="Consolas" pitchFamily="49" charset="0"/>
              </a:rPr>
              <a:t>() {</a:t>
            </a:r>
          </a:p>
          <a:p>
            <a:pPr lvl="1">
              <a:buFont typeface="Times New Roman" pitchFamily="18" charset="0"/>
              <a:buNone/>
            </a:pPr>
            <a:r>
              <a:rPr lang="en-US" altLang="en-US" sz="1600" dirty="0" smtClean="0">
                <a:latin typeface="Consolas" pitchFamily="49" charset="0"/>
                <a:cs typeface="Consolas" pitchFamily="49" charset="0"/>
              </a:rPr>
              <a:t>                          public void </a:t>
            </a:r>
            <a:r>
              <a:rPr lang="en-US" altLang="en-US" sz="1600" dirty="0" err="1" smtClean="0">
                <a:latin typeface="Consolas" pitchFamily="49" charset="0"/>
                <a:cs typeface="Consolas" pitchFamily="49" charset="0"/>
              </a:rPr>
              <a:t>actionPerformed</a:t>
            </a:r>
            <a:r>
              <a:rPr lang="en-US" altLang="en-US" sz="1600" dirty="0" smtClean="0">
                <a:latin typeface="Consolas" pitchFamily="49" charset="0"/>
                <a:cs typeface="Consolas" pitchFamily="49" charset="0"/>
              </a:rPr>
              <a:t>(</a:t>
            </a:r>
            <a:r>
              <a:rPr lang="en-US" altLang="en-US" sz="1600" dirty="0" err="1" smtClean="0">
                <a:latin typeface="Consolas" pitchFamily="49" charset="0"/>
                <a:cs typeface="Consolas" pitchFamily="49" charset="0"/>
              </a:rPr>
              <a:t>ActionEvent</a:t>
            </a:r>
            <a:r>
              <a:rPr lang="en-US" altLang="en-US" sz="1600" dirty="0" smtClean="0">
                <a:latin typeface="Consolas" pitchFamily="49" charset="0"/>
                <a:cs typeface="Consolas" pitchFamily="49" charset="0"/>
              </a:rPr>
              <a:t> e)</a:t>
            </a:r>
          </a:p>
          <a:p>
            <a:pPr lvl="1">
              <a:buFont typeface="Times New Roman" pitchFamily="18" charset="0"/>
              <a:buNone/>
            </a:pPr>
            <a:r>
              <a:rPr lang="en-US" altLang="en-US" sz="1600" dirty="0" smtClean="0">
                <a:latin typeface="Consolas" pitchFamily="49" charset="0"/>
                <a:cs typeface="Consolas" pitchFamily="49" charset="0"/>
              </a:rPr>
              <a:t>                          {</a:t>
            </a:r>
          </a:p>
          <a:p>
            <a:pPr lvl="1">
              <a:buFont typeface="Times New Roman" pitchFamily="18" charset="0"/>
              <a:buNone/>
            </a:pPr>
            <a:r>
              <a:rPr lang="en-US" altLang="en-US" sz="1600" dirty="0" smtClean="0">
                <a:latin typeface="Consolas" pitchFamily="49" charset="0"/>
                <a:cs typeface="Consolas" pitchFamily="49" charset="0"/>
              </a:rPr>
              <a:t>	                           </a:t>
            </a:r>
            <a:r>
              <a:rPr lang="en-US" altLang="en-US" sz="1600" dirty="0" err="1" smtClean="0">
                <a:latin typeface="Consolas" pitchFamily="49" charset="0"/>
                <a:cs typeface="Consolas" pitchFamily="49" charset="0"/>
              </a:rPr>
              <a:t>JButton</a:t>
            </a:r>
            <a:r>
              <a:rPr lang="en-US" altLang="en-US" sz="1600" dirty="0" smtClean="0">
                <a:latin typeface="Consolas" pitchFamily="49" charset="0"/>
                <a:cs typeface="Consolas" pitchFamily="49" charset="0"/>
              </a:rPr>
              <a:t> </a:t>
            </a:r>
            <a:r>
              <a:rPr lang="en-US" altLang="en-US" sz="1600" dirty="0" err="1" smtClean="0">
                <a:latin typeface="Consolas" pitchFamily="49" charset="0"/>
                <a:cs typeface="Consolas" pitchFamily="49" charset="0"/>
              </a:rPr>
              <a:t>aButton</a:t>
            </a:r>
            <a:r>
              <a:rPr lang="en-US" altLang="en-US" sz="1600" dirty="0" smtClean="0">
                <a:latin typeface="Consolas" pitchFamily="49" charset="0"/>
                <a:cs typeface="Consolas" pitchFamily="49" charset="0"/>
              </a:rPr>
              <a:t> = (</a:t>
            </a:r>
            <a:r>
              <a:rPr lang="en-US" altLang="en-US" sz="1600" dirty="0" err="1" smtClean="0">
                <a:latin typeface="Consolas" pitchFamily="49" charset="0"/>
                <a:cs typeface="Consolas" pitchFamily="49" charset="0"/>
              </a:rPr>
              <a:t>JButton</a:t>
            </a:r>
            <a:r>
              <a:rPr lang="en-US" altLang="en-US" sz="1600" dirty="0" smtClean="0">
                <a:latin typeface="Consolas" pitchFamily="49" charset="0"/>
                <a:cs typeface="Consolas" pitchFamily="49" charset="0"/>
              </a:rPr>
              <a:t>) </a:t>
            </a:r>
          </a:p>
          <a:p>
            <a:pPr lvl="1">
              <a:buFont typeface="Times New Roman" pitchFamily="18" charset="0"/>
              <a:buNone/>
            </a:pPr>
            <a:r>
              <a:rPr lang="en-US" altLang="en-US" sz="1600" dirty="0" smtClean="0">
                <a:latin typeface="Consolas" pitchFamily="49" charset="0"/>
                <a:cs typeface="Consolas" pitchFamily="49" charset="0"/>
              </a:rPr>
              <a:t>                             </a:t>
            </a:r>
            <a:r>
              <a:rPr lang="en-US" altLang="en-US" sz="1600" dirty="0" err="1" smtClean="0">
                <a:latin typeface="Consolas" pitchFamily="49" charset="0"/>
                <a:cs typeface="Consolas" pitchFamily="49" charset="0"/>
              </a:rPr>
              <a:t>e.getSource</a:t>
            </a:r>
            <a:r>
              <a:rPr lang="en-US" altLang="en-US" sz="1600" dirty="0" smtClean="0">
                <a:latin typeface="Consolas" pitchFamily="49" charset="0"/>
                <a:cs typeface="Consolas" pitchFamily="49" charset="0"/>
              </a:rPr>
              <a:t>();</a:t>
            </a:r>
          </a:p>
          <a:p>
            <a:pPr lvl="1">
              <a:buFont typeface="Times New Roman" pitchFamily="18" charset="0"/>
              <a:buNone/>
            </a:pPr>
            <a:r>
              <a:rPr lang="en-US" altLang="en-US" sz="1600" dirty="0" smtClean="0">
                <a:latin typeface="Consolas" pitchFamily="49" charset="0"/>
                <a:cs typeface="Consolas" pitchFamily="49" charset="0"/>
              </a:rPr>
              <a:t>                             </a:t>
            </a:r>
            <a:r>
              <a:rPr lang="en-US" altLang="en-US" sz="1600" dirty="0" err="1" smtClean="0">
                <a:latin typeface="Consolas" pitchFamily="49" charset="0"/>
                <a:cs typeface="Consolas" pitchFamily="49" charset="0"/>
              </a:rPr>
              <a:t>aButton.setText</a:t>
            </a:r>
            <a:r>
              <a:rPr lang="en-US" altLang="en-US" sz="1600" dirty="0" smtClean="0">
                <a:latin typeface="Consolas" pitchFamily="49" charset="0"/>
                <a:cs typeface="Consolas" pitchFamily="49" charset="0"/>
              </a:rPr>
              <a:t>("Stop pressing me!");</a:t>
            </a:r>
          </a:p>
          <a:p>
            <a:pPr lvl="1">
              <a:buFont typeface="Times New Roman" pitchFamily="18" charset="0"/>
              <a:buNone/>
            </a:pPr>
            <a:r>
              <a:rPr lang="en-US" altLang="en-US" sz="1600" dirty="0" smtClean="0">
                <a:latin typeface="Consolas" pitchFamily="49" charset="0"/>
                <a:cs typeface="Consolas" pitchFamily="49" charset="0"/>
              </a:rPr>
              <a:t>                          }</a:t>
            </a:r>
          </a:p>
          <a:p>
            <a:pPr lvl="1">
              <a:buFont typeface="Times New Roman" pitchFamily="18" charset="0"/>
              <a:buNone/>
            </a:pPr>
            <a:r>
              <a:rPr lang="en-US" altLang="en-US" sz="1600" dirty="0" smtClean="0">
                <a:latin typeface="Consolas" pitchFamily="49" charset="0"/>
                <a:cs typeface="Consolas" pitchFamily="49" charset="0"/>
              </a:rPr>
              <a:t>           });</a:t>
            </a:r>
          </a:p>
          <a:p>
            <a:endParaRPr lang="en-US" altLang="en-US" sz="2400" dirty="0" smtClean="0"/>
          </a:p>
        </p:txBody>
      </p:sp>
      <p:grpSp>
        <p:nvGrpSpPr>
          <p:cNvPr id="2" name="Group 4"/>
          <p:cNvGrpSpPr>
            <a:grpSpLocks/>
          </p:cNvGrpSpPr>
          <p:nvPr/>
        </p:nvGrpSpPr>
        <p:grpSpPr bwMode="auto">
          <a:xfrm>
            <a:off x="4191000" y="3913187"/>
            <a:ext cx="3136900" cy="774700"/>
            <a:chOff x="3672" y="1712"/>
            <a:chExt cx="1976" cy="488"/>
          </a:xfrm>
        </p:grpSpPr>
        <p:sp>
          <p:nvSpPr>
            <p:cNvPr id="99339" name="Line 5"/>
            <p:cNvSpPr>
              <a:spLocks noChangeShapeType="1"/>
            </p:cNvSpPr>
            <p:nvPr/>
          </p:nvSpPr>
          <p:spPr bwMode="auto">
            <a:xfrm flipH="1">
              <a:off x="3672" y="1840"/>
              <a:ext cx="832" cy="36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9340" name="Text Box 6"/>
            <p:cNvSpPr txBox="1">
              <a:spLocks noChangeArrowheads="1"/>
            </p:cNvSpPr>
            <p:nvPr/>
          </p:nvSpPr>
          <p:spPr bwMode="auto">
            <a:xfrm>
              <a:off x="4456" y="1712"/>
              <a:ext cx="1192"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dirty="0" smtClean="0">
                  <a:solidFill>
                    <a:srgbClr val="FF0000"/>
                  </a:solidFill>
                  <a:latin typeface="Arial" charset="0"/>
                </a:rPr>
                <a:t>No </a:t>
              </a:r>
              <a:r>
                <a:rPr lang="en-US" altLang="en-US" sz="1600" dirty="0">
                  <a:solidFill>
                    <a:srgbClr val="FF0000"/>
                  </a:solidFill>
                  <a:latin typeface="Arial" charset="0"/>
                </a:rPr>
                <a:t>reference name</a:t>
              </a:r>
            </a:p>
          </p:txBody>
        </p:sp>
      </p:grpSp>
      <p:grpSp>
        <p:nvGrpSpPr>
          <p:cNvPr id="3" name="Group 7"/>
          <p:cNvGrpSpPr>
            <a:grpSpLocks/>
          </p:cNvGrpSpPr>
          <p:nvPr/>
        </p:nvGrpSpPr>
        <p:grpSpPr bwMode="auto">
          <a:xfrm>
            <a:off x="1905000" y="5461000"/>
            <a:ext cx="1828800" cy="1069975"/>
            <a:chOff x="0" y="2344"/>
            <a:chExt cx="1152" cy="674"/>
          </a:xfrm>
        </p:grpSpPr>
        <p:sp>
          <p:nvSpPr>
            <p:cNvPr id="99337" name="Text Box 8"/>
            <p:cNvSpPr txBox="1">
              <a:spLocks noChangeArrowheads="1"/>
            </p:cNvSpPr>
            <p:nvPr/>
          </p:nvSpPr>
          <p:spPr bwMode="auto">
            <a:xfrm>
              <a:off x="0" y="2344"/>
              <a:ext cx="984"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dirty="0">
                  <a:solidFill>
                    <a:srgbClr val="FF0000"/>
                  </a:solidFill>
                  <a:latin typeface="Arial" charset="0"/>
                </a:rPr>
                <a:t>Awkward if complex programming is required.</a:t>
              </a:r>
            </a:p>
          </p:txBody>
        </p:sp>
        <p:sp>
          <p:nvSpPr>
            <p:cNvPr id="99338" name="AutoShape 9"/>
            <p:cNvSpPr>
              <a:spLocks/>
            </p:cNvSpPr>
            <p:nvPr/>
          </p:nvSpPr>
          <p:spPr bwMode="auto">
            <a:xfrm>
              <a:off x="920" y="2512"/>
              <a:ext cx="232" cy="424"/>
            </a:xfrm>
            <a:prstGeom prst="leftBrace">
              <a:avLst>
                <a:gd name="adj1" fmla="val 15230"/>
                <a:gd name="adj2" fmla="val 50000"/>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grpSp>
      <p:grpSp>
        <p:nvGrpSpPr>
          <p:cNvPr id="4" name="Group 3"/>
          <p:cNvGrpSpPr>
            <a:grpSpLocks/>
          </p:cNvGrpSpPr>
          <p:nvPr/>
        </p:nvGrpSpPr>
        <p:grpSpPr bwMode="auto">
          <a:xfrm>
            <a:off x="6773863" y="3643313"/>
            <a:ext cx="2274887" cy="1993900"/>
            <a:chOff x="6774270" y="3643873"/>
            <a:chExt cx="2274729" cy="1992576"/>
          </a:xfrm>
        </p:grpSpPr>
        <p:sp>
          <p:nvSpPr>
            <p:cNvPr id="99335" name="Text Box 6"/>
            <p:cNvSpPr txBox="1">
              <a:spLocks noChangeArrowheads="1"/>
            </p:cNvSpPr>
            <p:nvPr/>
          </p:nvSpPr>
          <p:spPr bwMode="auto">
            <a:xfrm>
              <a:off x="7156699" y="3643873"/>
              <a:ext cx="18923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dirty="0">
                  <a:solidFill>
                    <a:srgbClr val="FF0000"/>
                  </a:solidFill>
                  <a:latin typeface="Arial" charset="0"/>
                </a:rPr>
                <a:t>One advantage: code for widget and event handler are in the same place.</a:t>
              </a:r>
            </a:p>
          </p:txBody>
        </p:sp>
        <p:sp>
          <p:nvSpPr>
            <p:cNvPr id="99336" name="AutoShape 13"/>
            <p:cNvSpPr>
              <a:spLocks/>
            </p:cNvSpPr>
            <p:nvPr/>
          </p:nvSpPr>
          <p:spPr bwMode="auto">
            <a:xfrm rot="-1247195">
              <a:off x="6774270" y="4493449"/>
              <a:ext cx="723900" cy="1143000"/>
            </a:xfrm>
            <a:prstGeom prst="rightBrace">
              <a:avLst>
                <a:gd name="adj1" fmla="val 13158"/>
                <a:gd name="adj2" fmla="val 50000"/>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800"/>
            </a:p>
          </p:txBody>
        </p:sp>
      </p:grpSp>
    </p:spTree>
    <p:extLst>
      <p:ext uri="{BB962C8B-B14F-4D97-AF65-F5344CB8AC3E}">
        <p14:creationId xmlns:p14="http://schemas.microsoft.com/office/powerpoint/2010/main" val="2604358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37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37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373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373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1373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1373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13731">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13731">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13731">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13731">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13731">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13731">
                                            <p:txEl>
                                              <p:pRg st="12" end="12"/>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1+#ppt_w/2"/>
                                          </p:val>
                                        </p:tav>
                                        <p:tav tm="100000">
                                          <p:val>
                                            <p:strVal val="#ppt_x"/>
                                          </p:val>
                                        </p:tav>
                                      </p:tavLst>
                                    </p:anim>
                                    <p:anim calcmode="lin" valueType="num">
                                      <p:cBhvr additive="base">
                                        <p:cTn id="3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0-#ppt_w/2"/>
                                          </p:val>
                                        </p:tav>
                                        <p:tav tm="100000">
                                          <p:val>
                                            <p:strVal val="#ppt_x"/>
                                          </p:val>
                                        </p:tav>
                                      </p:tavLst>
                                    </p:anim>
                                    <p:anim calcmode="lin" valueType="num">
                                      <p:cBhvr additive="base">
                                        <p:cTn id="4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4" presetClass="entr" presetSubtype="10"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randombar(horizontal)">
                                      <p:cBhvr>
                                        <p:cTn id="4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373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idx="4294967295"/>
          </p:nvPr>
        </p:nvSpPr>
        <p:spPr/>
        <p:txBody>
          <a:bodyPr/>
          <a:lstStyle/>
          <a:p>
            <a:r>
              <a:rPr lang="en-US" altLang="en-US" sz="3200" dirty="0" smtClean="0"/>
              <a:t>An Example Using Anonymous Class And Object</a:t>
            </a:r>
          </a:p>
        </p:txBody>
      </p:sp>
      <p:sp>
        <p:nvSpPr>
          <p:cNvPr id="100355" name="Rectangle 3"/>
          <p:cNvSpPr>
            <a:spLocks noGrp="1" noChangeArrowheads="1"/>
          </p:cNvSpPr>
          <p:nvPr>
            <p:ph type="body" idx="4294967295"/>
          </p:nvPr>
        </p:nvSpPr>
        <p:spPr/>
        <p:txBody>
          <a:bodyPr/>
          <a:lstStyle/>
          <a:p>
            <a:r>
              <a:rPr lang="en-US" altLang="en-US" sz="2400" b="1" dirty="0" smtClean="0"/>
              <a:t>Name of the folder containing the complete example</a:t>
            </a:r>
            <a:r>
              <a:rPr lang="en-US" altLang="en-US" sz="2400" dirty="0" smtClean="0"/>
              <a:t>:</a:t>
            </a:r>
          </a:p>
          <a:p>
            <a:pPr>
              <a:buFontTx/>
              <a:buNone/>
            </a:pPr>
            <a:r>
              <a:rPr lang="en-US" altLang="en-US" sz="2400" dirty="0" smtClean="0">
                <a:latin typeface="Consolas" pitchFamily="49" charset="0"/>
                <a:cs typeface="Consolas" pitchFamily="49" charset="0"/>
              </a:rPr>
              <a:t>8controlAffectControlsAnonymousObjectClass</a:t>
            </a:r>
          </a:p>
          <a:p>
            <a:pPr>
              <a:buFontTx/>
              <a:buNone/>
            </a:pPr>
            <a:endParaRPr lang="en-US" altLang="en-US" sz="2400" dirty="0">
              <a:latin typeface="Consolas" pitchFamily="49" charset="0"/>
              <a:cs typeface="Consolas" pitchFamily="49" charset="0"/>
            </a:endParaRPr>
          </a:p>
          <a:p>
            <a:pPr lvl="1"/>
            <a:r>
              <a:rPr lang="en-US" altLang="en-US" sz="2000" dirty="0" smtClean="0">
                <a:cs typeface="Consolas" pitchFamily="49" charset="0"/>
              </a:rPr>
              <a:t>Anonymous objects/classes are used for the listeners (nested inside the container).</a:t>
            </a:r>
          </a:p>
          <a:p>
            <a:pPr lvl="1"/>
            <a:r>
              <a:rPr lang="en-US" altLang="en-US" sz="2000" dirty="0" smtClean="0">
                <a:cs typeface="Consolas" pitchFamily="49" charset="0"/>
              </a:rPr>
              <a:t>GUI component are then accessed via the containers accessor methods.</a:t>
            </a:r>
          </a:p>
          <a:p>
            <a:pPr>
              <a:buFontTx/>
              <a:buNone/>
            </a:pPr>
            <a:endParaRPr lang="en-US" altLang="en-US" sz="1800" dirty="0" smtClean="0">
              <a:latin typeface="Times New Roman" pitchFamily="18" charset="0"/>
            </a:endParaRPr>
          </a:p>
        </p:txBody>
      </p:sp>
    </p:spTree>
    <p:extLst>
      <p:ext uri="{BB962C8B-B14F-4D97-AF65-F5344CB8AC3E}">
        <p14:creationId xmlns:p14="http://schemas.microsoft.com/office/powerpoint/2010/main" val="36729425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idx="4294967295"/>
          </p:nvPr>
        </p:nvSpPr>
        <p:spPr/>
        <p:txBody>
          <a:bodyPr/>
          <a:lstStyle/>
          <a:p>
            <a:r>
              <a:rPr lang="en-US" altLang="en-US" sz="3200" dirty="0"/>
              <a:t>An Example Using Anonymous Class And </a:t>
            </a:r>
            <a:r>
              <a:rPr lang="en-US" altLang="en-US" sz="3200" dirty="0" smtClean="0"/>
              <a:t>Object (</a:t>
            </a:r>
            <a:r>
              <a:rPr lang="en-US" altLang="en-US" sz="3200" dirty="0"/>
              <a:t>2</a:t>
            </a:r>
            <a:r>
              <a:rPr lang="en-US" altLang="en-US" sz="3200" dirty="0" smtClean="0"/>
              <a:t>)</a:t>
            </a:r>
          </a:p>
        </p:txBody>
      </p:sp>
      <p:grpSp>
        <p:nvGrpSpPr>
          <p:cNvPr id="109571" name="Group 4"/>
          <p:cNvGrpSpPr>
            <a:grpSpLocks/>
          </p:cNvGrpSpPr>
          <p:nvPr/>
        </p:nvGrpSpPr>
        <p:grpSpPr bwMode="auto">
          <a:xfrm>
            <a:off x="285750" y="4711700"/>
            <a:ext cx="1244600" cy="985838"/>
            <a:chOff x="944" y="2211"/>
            <a:chExt cx="784" cy="621"/>
          </a:xfrm>
        </p:grpSpPr>
        <p:sp>
          <p:nvSpPr>
            <p:cNvPr id="109601" name="Rectangle 5"/>
            <p:cNvSpPr>
              <a:spLocks noChangeArrowheads="1"/>
            </p:cNvSpPr>
            <p:nvPr/>
          </p:nvSpPr>
          <p:spPr bwMode="auto">
            <a:xfrm>
              <a:off x="944" y="2211"/>
              <a:ext cx="784" cy="62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Arial" charset="0"/>
                </a:rPr>
                <a:t>MyFrame</a:t>
              </a:r>
            </a:p>
          </p:txBody>
        </p:sp>
        <p:sp>
          <p:nvSpPr>
            <p:cNvPr id="109602" name="Line 6"/>
            <p:cNvSpPr>
              <a:spLocks noChangeShapeType="1"/>
            </p:cNvSpPr>
            <p:nvPr/>
          </p:nvSpPr>
          <p:spPr bwMode="auto">
            <a:xfrm>
              <a:off x="960" y="2448"/>
              <a:ext cx="76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grpSp>
        <p:nvGrpSpPr>
          <p:cNvPr id="109572" name="Group 7"/>
          <p:cNvGrpSpPr>
            <a:grpSpLocks/>
          </p:cNvGrpSpPr>
          <p:nvPr/>
        </p:nvGrpSpPr>
        <p:grpSpPr bwMode="auto">
          <a:xfrm>
            <a:off x="3670300" y="5426075"/>
            <a:ext cx="1244600" cy="985838"/>
            <a:chOff x="944" y="2211"/>
            <a:chExt cx="784" cy="621"/>
          </a:xfrm>
        </p:grpSpPr>
        <p:sp>
          <p:nvSpPr>
            <p:cNvPr id="109599" name="Rectangle 8"/>
            <p:cNvSpPr>
              <a:spLocks noChangeArrowheads="1"/>
            </p:cNvSpPr>
            <p:nvPr/>
          </p:nvSpPr>
          <p:spPr bwMode="auto">
            <a:xfrm>
              <a:off x="944" y="2211"/>
              <a:ext cx="784" cy="621"/>
            </a:xfrm>
            <a:prstGeom prst="rect">
              <a:avLst/>
            </a:prstGeom>
            <a:solidFill>
              <a:srgbClr val="FFFFFF"/>
            </a:solidFill>
            <a:ln w="38100">
              <a:solidFill>
                <a:schemeClr val="tx1"/>
              </a:solidFill>
              <a:miter lim="800000"/>
              <a:headEnd/>
              <a:tailEnd/>
            </a:ln>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Arial" charset="0"/>
                </a:rPr>
                <a:t>Driver</a:t>
              </a:r>
            </a:p>
          </p:txBody>
        </p:sp>
        <p:sp>
          <p:nvSpPr>
            <p:cNvPr id="109600" name="Line 9"/>
            <p:cNvSpPr>
              <a:spLocks noChangeShapeType="1"/>
            </p:cNvSpPr>
            <p:nvPr/>
          </p:nvSpPr>
          <p:spPr bwMode="auto">
            <a:xfrm>
              <a:off x="960" y="2448"/>
              <a:ext cx="76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sp>
        <p:nvSpPr>
          <p:cNvPr id="109573" name="Line 10"/>
          <p:cNvSpPr>
            <a:spLocks noChangeShapeType="1"/>
          </p:cNvSpPr>
          <p:nvPr/>
        </p:nvSpPr>
        <p:spPr bwMode="auto">
          <a:xfrm flipH="1" flipV="1">
            <a:off x="1509713" y="4927600"/>
            <a:ext cx="2736850" cy="50323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109574" name="Line 12"/>
          <p:cNvSpPr>
            <a:spLocks noChangeShapeType="1"/>
          </p:cNvSpPr>
          <p:nvPr/>
        </p:nvSpPr>
        <p:spPr bwMode="auto">
          <a:xfrm flipH="1">
            <a:off x="908050" y="3914775"/>
            <a:ext cx="1588" cy="7969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lstStyle/>
          <a:p>
            <a:endParaRPr lang="en-US"/>
          </a:p>
        </p:txBody>
      </p:sp>
      <p:sp>
        <p:nvSpPr>
          <p:cNvPr id="109575" name="AutoShape 13"/>
          <p:cNvSpPr>
            <a:spLocks noChangeArrowheads="1"/>
          </p:cNvSpPr>
          <p:nvPr/>
        </p:nvSpPr>
        <p:spPr bwMode="auto">
          <a:xfrm>
            <a:off x="755650" y="3598863"/>
            <a:ext cx="304800" cy="287337"/>
          </a:xfrm>
          <a:prstGeom prst="triangle">
            <a:avLst>
              <a:gd name="adj" fmla="val 50000"/>
            </a:avLst>
          </a:prstGeom>
          <a:solidFill>
            <a:srgbClr val="FFFFFF"/>
          </a:solidFill>
          <a:ln w="12700">
            <a:solidFill>
              <a:schemeClr val="tx1"/>
            </a:solidFill>
            <a:miter lim="800000"/>
            <a:headEnd/>
            <a:tailEnd/>
          </a:ln>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grpSp>
        <p:nvGrpSpPr>
          <p:cNvPr id="109576" name="Group 14"/>
          <p:cNvGrpSpPr>
            <a:grpSpLocks/>
          </p:cNvGrpSpPr>
          <p:nvPr/>
        </p:nvGrpSpPr>
        <p:grpSpPr bwMode="auto">
          <a:xfrm>
            <a:off x="441325" y="2644775"/>
            <a:ext cx="935038" cy="914400"/>
            <a:chOff x="204" y="2205"/>
            <a:chExt cx="589" cy="621"/>
          </a:xfrm>
        </p:grpSpPr>
        <p:sp>
          <p:nvSpPr>
            <p:cNvPr id="109597" name="Rectangle 15"/>
            <p:cNvSpPr>
              <a:spLocks noChangeArrowheads="1"/>
            </p:cNvSpPr>
            <p:nvPr/>
          </p:nvSpPr>
          <p:spPr bwMode="auto">
            <a:xfrm>
              <a:off x="204" y="2205"/>
              <a:ext cx="589" cy="62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Arial" charset="0"/>
                </a:rPr>
                <a:t>JFrame</a:t>
              </a:r>
            </a:p>
          </p:txBody>
        </p:sp>
        <p:sp>
          <p:nvSpPr>
            <p:cNvPr id="109598" name="Line 16"/>
            <p:cNvSpPr>
              <a:spLocks noChangeShapeType="1"/>
            </p:cNvSpPr>
            <p:nvPr/>
          </p:nvSpPr>
          <p:spPr bwMode="auto">
            <a:xfrm>
              <a:off x="204" y="2432"/>
              <a:ext cx="58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sp>
        <p:nvSpPr>
          <p:cNvPr id="109577" name="Line 17"/>
          <p:cNvSpPr>
            <a:spLocks noChangeShapeType="1"/>
          </p:cNvSpPr>
          <p:nvPr/>
        </p:nvSpPr>
        <p:spPr bwMode="auto">
          <a:xfrm flipV="1">
            <a:off x="1530350" y="4184650"/>
            <a:ext cx="1239838" cy="700088"/>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nvGrpSpPr>
          <p:cNvPr id="109578" name="Group 18"/>
          <p:cNvGrpSpPr>
            <a:grpSpLocks/>
          </p:cNvGrpSpPr>
          <p:nvPr/>
        </p:nvGrpSpPr>
        <p:grpSpPr bwMode="auto">
          <a:xfrm>
            <a:off x="1725613" y="3198813"/>
            <a:ext cx="2087562" cy="985837"/>
            <a:chOff x="3833" y="3022"/>
            <a:chExt cx="1224" cy="621"/>
          </a:xfrm>
        </p:grpSpPr>
        <p:sp>
          <p:nvSpPr>
            <p:cNvPr id="109595" name="Rectangle 19"/>
            <p:cNvSpPr>
              <a:spLocks noChangeArrowheads="1"/>
            </p:cNvSpPr>
            <p:nvPr/>
          </p:nvSpPr>
          <p:spPr bwMode="auto">
            <a:xfrm>
              <a:off x="3833" y="3022"/>
              <a:ext cx="1224" cy="62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Arial" charset="0"/>
                </a:rPr>
                <a:t>MyWindowListener</a:t>
              </a:r>
            </a:p>
          </p:txBody>
        </p:sp>
        <p:sp>
          <p:nvSpPr>
            <p:cNvPr id="109596" name="Line 20"/>
            <p:cNvSpPr>
              <a:spLocks noChangeShapeType="1"/>
            </p:cNvSpPr>
            <p:nvPr/>
          </p:nvSpPr>
          <p:spPr bwMode="auto">
            <a:xfrm>
              <a:off x="3833" y="3249"/>
              <a:ext cx="12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grpSp>
        <p:nvGrpSpPr>
          <p:cNvPr id="109579" name="Group 21"/>
          <p:cNvGrpSpPr>
            <a:grpSpLocks/>
          </p:cNvGrpSpPr>
          <p:nvPr/>
        </p:nvGrpSpPr>
        <p:grpSpPr bwMode="auto">
          <a:xfrm>
            <a:off x="1843088" y="1422400"/>
            <a:ext cx="2087562" cy="985838"/>
            <a:chOff x="3833" y="3022"/>
            <a:chExt cx="1224" cy="621"/>
          </a:xfrm>
        </p:grpSpPr>
        <p:sp>
          <p:nvSpPr>
            <p:cNvPr id="109593" name="Rectangle 22"/>
            <p:cNvSpPr>
              <a:spLocks noChangeArrowheads="1"/>
            </p:cNvSpPr>
            <p:nvPr/>
          </p:nvSpPr>
          <p:spPr bwMode="auto">
            <a:xfrm>
              <a:off x="3833" y="3022"/>
              <a:ext cx="1224" cy="62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Arial" charset="0"/>
                </a:rPr>
                <a:t>WindowAdaptor</a:t>
              </a:r>
            </a:p>
          </p:txBody>
        </p:sp>
        <p:sp>
          <p:nvSpPr>
            <p:cNvPr id="109594" name="Line 23"/>
            <p:cNvSpPr>
              <a:spLocks noChangeShapeType="1"/>
            </p:cNvSpPr>
            <p:nvPr/>
          </p:nvSpPr>
          <p:spPr bwMode="auto">
            <a:xfrm>
              <a:off x="3833" y="3249"/>
              <a:ext cx="12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sp>
        <p:nvSpPr>
          <p:cNvPr id="109580" name="Line 25"/>
          <p:cNvSpPr>
            <a:spLocks noChangeShapeType="1"/>
          </p:cNvSpPr>
          <p:nvPr/>
        </p:nvSpPr>
        <p:spPr bwMode="auto">
          <a:xfrm flipH="1">
            <a:off x="2876550" y="2738438"/>
            <a:ext cx="1588" cy="4603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lstStyle/>
          <a:p>
            <a:endParaRPr lang="en-US"/>
          </a:p>
        </p:txBody>
      </p:sp>
      <p:sp>
        <p:nvSpPr>
          <p:cNvPr id="109581" name="AutoShape 26"/>
          <p:cNvSpPr>
            <a:spLocks noChangeArrowheads="1"/>
          </p:cNvSpPr>
          <p:nvPr/>
        </p:nvSpPr>
        <p:spPr bwMode="auto">
          <a:xfrm>
            <a:off x="2733675" y="2408238"/>
            <a:ext cx="304800" cy="330200"/>
          </a:xfrm>
          <a:prstGeom prst="triangle">
            <a:avLst>
              <a:gd name="adj" fmla="val 50000"/>
            </a:avLst>
          </a:prstGeom>
          <a:solidFill>
            <a:srgbClr val="FFFFFF"/>
          </a:solidFill>
          <a:ln w="12700">
            <a:solidFill>
              <a:schemeClr val="tx1"/>
            </a:solidFill>
            <a:miter lim="800000"/>
            <a:headEnd/>
            <a:tailEnd/>
          </a:ln>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sp>
        <p:nvSpPr>
          <p:cNvPr id="109582" name="Line 27"/>
          <p:cNvSpPr>
            <a:spLocks noChangeShapeType="1"/>
          </p:cNvSpPr>
          <p:nvPr/>
        </p:nvSpPr>
        <p:spPr bwMode="auto">
          <a:xfrm flipV="1">
            <a:off x="4389438" y="4638675"/>
            <a:ext cx="2663825" cy="7921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nvGrpSpPr>
          <p:cNvPr id="109583" name="Group 28"/>
          <p:cNvGrpSpPr>
            <a:grpSpLocks/>
          </p:cNvGrpSpPr>
          <p:nvPr/>
        </p:nvGrpSpPr>
        <p:grpSpPr bwMode="auto">
          <a:xfrm>
            <a:off x="4605338" y="2551113"/>
            <a:ext cx="1584325" cy="909637"/>
            <a:chOff x="2789" y="2478"/>
            <a:chExt cx="998" cy="573"/>
          </a:xfrm>
        </p:grpSpPr>
        <p:sp>
          <p:nvSpPr>
            <p:cNvPr id="109591" name="Rectangle 29"/>
            <p:cNvSpPr>
              <a:spLocks noChangeArrowheads="1"/>
            </p:cNvSpPr>
            <p:nvPr/>
          </p:nvSpPr>
          <p:spPr bwMode="auto">
            <a:xfrm>
              <a:off x="2789" y="2478"/>
              <a:ext cx="998" cy="57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Arial" charset="0"/>
                </a:rPr>
                <a:t>JButton</a:t>
              </a:r>
            </a:p>
            <a:p>
              <a:pPr algn="ctr" eaLnBrk="1" hangingPunct="1">
                <a:spcBef>
                  <a:spcPct val="50000"/>
                </a:spcBef>
                <a:buFontTx/>
                <a:buNone/>
              </a:pPr>
              <a:endParaRPr lang="en-US" altLang="en-US" sz="1600">
                <a:latin typeface="Arial" charset="0"/>
              </a:endParaRPr>
            </a:p>
          </p:txBody>
        </p:sp>
        <p:sp>
          <p:nvSpPr>
            <p:cNvPr id="109592" name="Line 30"/>
            <p:cNvSpPr>
              <a:spLocks noChangeShapeType="1"/>
            </p:cNvSpPr>
            <p:nvPr/>
          </p:nvSpPr>
          <p:spPr bwMode="auto">
            <a:xfrm>
              <a:off x="2789" y="2704"/>
              <a:ext cx="99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sp>
        <p:nvSpPr>
          <p:cNvPr id="109584" name="Line 31"/>
          <p:cNvSpPr>
            <a:spLocks noChangeShapeType="1"/>
          </p:cNvSpPr>
          <p:nvPr/>
        </p:nvSpPr>
        <p:spPr bwMode="auto">
          <a:xfrm flipV="1">
            <a:off x="4318000" y="3487738"/>
            <a:ext cx="1079500" cy="19431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109585" name="Oval 33"/>
          <p:cNvSpPr>
            <a:spLocks noChangeArrowheads="1"/>
          </p:cNvSpPr>
          <p:nvPr/>
        </p:nvSpPr>
        <p:spPr bwMode="auto">
          <a:xfrm>
            <a:off x="6835504" y="2073275"/>
            <a:ext cx="280987" cy="404813"/>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square" lIns="93600" tIns="46800" rIns="93600" bIns="46800"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sp>
        <p:nvSpPr>
          <p:cNvPr id="109586" name="Text Box 34"/>
          <p:cNvSpPr txBox="1">
            <a:spLocks noChangeArrowheads="1"/>
          </p:cNvSpPr>
          <p:nvPr/>
        </p:nvSpPr>
        <p:spPr bwMode="auto">
          <a:xfrm>
            <a:off x="7088188" y="2073275"/>
            <a:ext cx="16557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a:latin typeface="Arial" charset="0"/>
              </a:rPr>
              <a:t>ActionListener</a:t>
            </a:r>
          </a:p>
        </p:txBody>
      </p:sp>
      <p:sp>
        <p:nvSpPr>
          <p:cNvPr id="109587" name="Line 35"/>
          <p:cNvSpPr>
            <a:spLocks noChangeShapeType="1"/>
          </p:cNvSpPr>
          <p:nvPr/>
        </p:nvSpPr>
        <p:spPr bwMode="auto">
          <a:xfrm>
            <a:off x="6981825" y="2478088"/>
            <a:ext cx="0" cy="11525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nvGrpSpPr>
          <p:cNvPr id="109588" name="Group 36"/>
          <p:cNvGrpSpPr>
            <a:grpSpLocks/>
          </p:cNvGrpSpPr>
          <p:nvPr/>
        </p:nvGrpSpPr>
        <p:grpSpPr bwMode="auto">
          <a:xfrm>
            <a:off x="6261100" y="3630613"/>
            <a:ext cx="2017713" cy="985837"/>
            <a:chOff x="3968" y="2568"/>
            <a:chExt cx="1135" cy="621"/>
          </a:xfrm>
        </p:grpSpPr>
        <p:sp>
          <p:nvSpPr>
            <p:cNvPr id="109589" name="Rectangle 37"/>
            <p:cNvSpPr>
              <a:spLocks noChangeArrowheads="1"/>
            </p:cNvSpPr>
            <p:nvPr/>
          </p:nvSpPr>
          <p:spPr bwMode="auto">
            <a:xfrm>
              <a:off x="3968" y="2568"/>
              <a:ext cx="1135" cy="62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None/>
              </a:pPr>
              <a:r>
                <a:rPr lang="en-US" altLang="en-US" sz="1600" dirty="0">
                  <a:latin typeface="Arial" charset="0"/>
                </a:rPr>
                <a:t>??? (Anonymous</a:t>
              </a:r>
              <a:r>
                <a:rPr lang="en-US" altLang="en-US" sz="1600" dirty="0" smtClean="0">
                  <a:latin typeface="Arial" charset="0"/>
                </a:rPr>
                <a:t>)</a:t>
              </a:r>
              <a:endParaRPr lang="en-US" altLang="en-US" sz="1600" dirty="0">
                <a:latin typeface="Arial" charset="0"/>
              </a:endParaRPr>
            </a:p>
          </p:txBody>
        </p:sp>
        <p:sp>
          <p:nvSpPr>
            <p:cNvPr id="109590" name="Line 38"/>
            <p:cNvSpPr>
              <a:spLocks noChangeShapeType="1"/>
            </p:cNvSpPr>
            <p:nvPr/>
          </p:nvSpPr>
          <p:spPr bwMode="auto">
            <a:xfrm>
              <a:off x="3969" y="2795"/>
              <a:ext cx="113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spTree>
    <p:extLst>
      <p:ext uri="{BB962C8B-B14F-4D97-AF65-F5344CB8AC3E}">
        <p14:creationId xmlns:p14="http://schemas.microsoft.com/office/powerpoint/2010/main" val="30572341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idx="4294967295"/>
          </p:nvPr>
        </p:nvSpPr>
        <p:spPr/>
        <p:txBody>
          <a:bodyPr/>
          <a:lstStyle/>
          <a:p>
            <a:r>
              <a:rPr lang="en-US" altLang="en-US" sz="3200" smtClean="0"/>
              <a:t>Components Effecting The State Of Other Components</a:t>
            </a:r>
          </a:p>
        </p:txBody>
      </p:sp>
      <p:sp>
        <p:nvSpPr>
          <p:cNvPr id="90115" name="Rectangle 3"/>
          <p:cNvSpPr>
            <a:spLocks noGrp="1" noChangeArrowheads="1"/>
          </p:cNvSpPr>
          <p:nvPr>
            <p:ph type="body" idx="4294967295"/>
          </p:nvPr>
        </p:nvSpPr>
        <p:spPr/>
        <p:txBody>
          <a:bodyPr/>
          <a:lstStyle/>
          <a:p>
            <a:pPr marL="114300" indent="-114300">
              <a:tabLst>
                <a:tab pos="476250" algn="l"/>
              </a:tabLst>
            </a:pPr>
            <a:r>
              <a:rPr lang="en-US" altLang="en-US" sz="2400" b="1" dirty="0" smtClean="0"/>
              <a:t>Name of the folder containing the full example</a:t>
            </a:r>
            <a:r>
              <a:rPr lang="en-US" altLang="en-US" sz="2400" dirty="0" smtClean="0"/>
              <a:t>: </a:t>
            </a:r>
            <a:r>
              <a:rPr lang="en-US" altLang="en-US" sz="2400" dirty="0" smtClean="0">
                <a:latin typeface="Consolas" pitchFamily="49" charset="0"/>
                <a:cs typeface="Consolas" pitchFamily="49" charset="0"/>
              </a:rPr>
              <a:t>6controlAffectControls</a:t>
            </a:r>
          </a:p>
          <a:p>
            <a:pPr marL="114300" indent="-114300">
              <a:tabLst>
                <a:tab pos="476250" algn="l"/>
              </a:tabLst>
            </a:pPr>
            <a:endParaRPr lang="en-US" altLang="en-US" sz="2400" dirty="0">
              <a:latin typeface="Consolas" pitchFamily="49" charset="0"/>
              <a:cs typeface="Consolas" pitchFamily="49" charset="0"/>
            </a:endParaRPr>
          </a:p>
          <a:p>
            <a:pPr marL="457200" lvl="1" indent="-114300">
              <a:tabLst>
                <a:tab pos="476250" algn="l"/>
              </a:tabLst>
            </a:pPr>
            <a:r>
              <a:rPr lang="en-US" altLang="en-US" sz="2000" dirty="0" smtClean="0">
                <a:cs typeface="Consolas" pitchFamily="49" charset="0"/>
              </a:rPr>
              <a:t>Access to other controls will occur via the existing Java </a:t>
            </a:r>
            <a:r>
              <a:rPr lang="en-US" altLang="en-US" sz="2000" dirty="0" err="1" smtClean="0">
                <a:cs typeface="Consolas" pitchFamily="49" charset="0"/>
              </a:rPr>
              <a:t>clases</a:t>
            </a:r>
            <a:r>
              <a:rPr lang="en-US" altLang="en-US" sz="2000" dirty="0" smtClean="0">
                <a:cs typeface="Consolas" pitchFamily="49" charset="0"/>
              </a:rPr>
              <a:t> and methods: </a:t>
            </a:r>
            <a:r>
              <a:rPr lang="en-US" altLang="en-US" sz="2000" dirty="0" err="1" smtClean="0">
                <a:latin typeface="Consolas" panose="020B0609020204030204" pitchFamily="49" charset="0"/>
                <a:cs typeface="Consolas" pitchFamily="49" charset="0"/>
              </a:rPr>
              <a:t>getContentPane</a:t>
            </a:r>
            <a:r>
              <a:rPr lang="en-US" altLang="en-US" sz="2000" dirty="0" smtClean="0">
                <a:latin typeface="Consolas" panose="020B0609020204030204" pitchFamily="49" charset="0"/>
                <a:cs typeface="Consolas" pitchFamily="49" charset="0"/>
              </a:rPr>
              <a:t>()</a:t>
            </a:r>
            <a:r>
              <a:rPr lang="en-US" altLang="en-US" sz="2000" dirty="0" smtClean="0">
                <a:cs typeface="Consolas" pitchFamily="49" charset="0"/>
              </a:rPr>
              <a:t>, </a:t>
            </a:r>
            <a:r>
              <a:rPr lang="en-US" altLang="en-US" sz="2000" dirty="0" err="1" smtClean="0">
                <a:latin typeface="Consolas" panose="020B0609020204030204" pitchFamily="49" charset="0"/>
                <a:cs typeface="Consolas" pitchFamily="49" charset="0"/>
              </a:rPr>
              <a:t>getComponent</a:t>
            </a:r>
            <a:r>
              <a:rPr lang="en-US" altLang="en-US" sz="2000" dirty="0" smtClean="0">
                <a:latin typeface="Consolas" panose="020B0609020204030204" pitchFamily="49" charset="0"/>
                <a:cs typeface="Consolas" pitchFamily="49" charset="0"/>
              </a:rPr>
              <a:t>()</a:t>
            </a:r>
            <a:r>
              <a:rPr lang="en-US" altLang="en-US" sz="2000" dirty="0" smtClean="0">
                <a:cs typeface="Consolas" pitchFamily="49" charset="0"/>
              </a:rPr>
              <a:t>.</a:t>
            </a:r>
          </a:p>
          <a:p>
            <a:pPr marL="114300" indent="-114300">
              <a:tabLst>
                <a:tab pos="476250" algn="l"/>
              </a:tabLst>
            </a:pPr>
            <a:endParaRPr lang="en-US" altLang="en-US" sz="2000" dirty="0" smtClean="0"/>
          </a:p>
          <a:p>
            <a:pPr marL="114300" indent="-114300">
              <a:tabLst>
                <a:tab pos="476250" algn="l"/>
              </a:tabLst>
            </a:pPr>
            <a:endParaRPr lang="en-US" altLang="en-US" sz="2000" dirty="0" smtClean="0">
              <a:latin typeface="Times New Roman" pitchFamily="18" charset="0"/>
            </a:endParaRPr>
          </a:p>
        </p:txBody>
      </p:sp>
    </p:spTree>
    <p:extLst>
      <p:ext uri="{BB962C8B-B14F-4D97-AF65-F5344CB8AC3E}">
        <p14:creationId xmlns:p14="http://schemas.microsoft.com/office/powerpoint/2010/main" val="41854484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idx="4294967295"/>
          </p:nvPr>
        </p:nvSpPr>
        <p:spPr/>
        <p:txBody>
          <a:bodyPr/>
          <a:lstStyle/>
          <a:p>
            <a:r>
              <a:rPr lang="en-US" altLang="en-US" sz="3200" smtClean="0">
                <a:latin typeface="Consolas" pitchFamily="49" charset="0"/>
                <a:cs typeface="Consolas" pitchFamily="49" charset="0"/>
              </a:rPr>
              <a:t>Driver</a:t>
            </a:r>
            <a:r>
              <a:rPr lang="en-US" altLang="en-US" sz="3200" smtClean="0"/>
              <a:t> Class</a:t>
            </a:r>
          </a:p>
        </p:txBody>
      </p:sp>
      <p:sp>
        <p:nvSpPr>
          <p:cNvPr id="101379" name="Rectangle 3"/>
          <p:cNvSpPr>
            <a:spLocks noGrp="1" noChangeArrowheads="1"/>
          </p:cNvSpPr>
          <p:nvPr>
            <p:ph type="body" idx="4294967295"/>
          </p:nvPr>
        </p:nvSpPr>
        <p:spPr/>
        <p:txBody>
          <a:bodyPr/>
          <a:lstStyle/>
          <a:p>
            <a:pPr>
              <a:buFontTx/>
              <a:buNone/>
            </a:pPr>
            <a:r>
              <a:rPr lang="en-US" altLang="en-US" sz="1800" dirty="0" smtClean="0">
                <a:latin typeface="Consolas" pitchFamily="49" charset="0"/>
                <a:cs typeface="Consolas" pitchFamily="49" charset="0"/>
              </a:rPr>
              <a:t>public class Driver</a:t>
            </a:r>
          </a:p>
          <a:p>
            <a:pPr>
              <a:buFontTx/>
              <a:buNone/>
            </a:pPr>
            <a:r>
              <a:rPr lang="en-US" altLang="en-US" sz="1800" dirty="0" smtClean="0">
                <a:latin typeface="Consolas" pitchFamily="49" charset="0"/>
                <a:cs typeface="Consolas" pitchFamily="49" charset="0"/>
              </a:rPr>
              <a:t>{</a:t>
            </a:r>
          </a:p>
          <a:p>
            <a:pPr>
              <a:buFontTx/>
              <a:buNone/>
            </a:pPr>
            <a:r>
              <a:rPr lang="en-US" altLang="en-US" sz="1800" dirty="0" smtClean="0">
                <a:latin typeface="Consolas" pitchFamily="49" charset="0"/>
                <a:cs typeface="Consolas" pitchFamily="49" charset="0"/>
              </a:rPr>
              <a:t>     public static final int WIDTH = 400;</a:t>
            </a:r>
          </a:p>
          <a:p>
            <a:pPr>
              <a:buFontTx/>
              <a:buNone/>
            </a:pPr>
            <a:r>
              <a:rPr lang="en-US" altLang="en-US" sz="1800" dirty="0" smtClean="0">
                <a:latin typeface="Consolas" pitchFamily="49" charset="0"/>
                <a:cs typeface="Consolas" pitchFamily="49" charset="0"/>
              </a:rPr>
              <a:t>     public static final int HEIGHT = 300;</a:t>
            </a:r>
          </a:p>
          <a:p>
            <a:pPr>
              <a:buFontTx/>
              <a:buNone/>
            </a:pPr>
            <a:r>
              <a:rPr lang="en-US" altLang="en-US" sz="1800" dirty="0" smtClean="0">
                <a:latin typeface="Consolas" pitchFamily="49" charset="0"/>
                <a:cs typeface="Consolas" pitchFamily="49" charset="0"/>
              </a:rPr>
              <a:t>     public static void main(String [] args)</a:t>
            </a:r>
          </a:p>
          <a:p>
            <a:pPr>
              <a:buFontTx/>
              <a:buNone/>
            </a:pPr>
            <a:r>
              <a:rPr lang="en-US" altLang="en-US" sz="1800" dirty="0" smtClean="0">
                <a:latin typeface="Consolas" pitchFamily="49" charset="0"/>
                <a:cs typeface="Consolas" pitchFamily="49" charset="0"/>
              </a:rPr>
              <a:t>     {</a:t>
            </a:r>
          </a:p>
          <a:p>
            <a:pPr>
              <a:buFontTx/>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MyFrame</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aFrame</a:t>
            </a:r>
            <a:r>
              <a:rPr lang="en-US" altLang="en-US" sz="1800" dirty="0" smtClean="0">
                <a:latin typeface="Consolas" pitchFamily="49" charset="0"/>
                <a:cs typeface="Consolas" pitchFamily="49" charset="0"/>
              </a:rPr>
              <a:t> = new </a:t>
            </a:r>
            <a:r>
              <a:rPr lang="en-US" altLang="en-US" sz="1800" dirty="0" err="1" smtClean="0">
                <a:latin typeface="Consolas" pitchFamily="49" charset="0"/>
                <a:cs typeface="Consolas" pitchFamily="49" charset="0"/>
              </a:rPr>
              <a:t>MyFrame</a:t>
            </a:r>
            <a:r>
              <a:rPr lang="en-US" altLang="en-US" sz="1800" dirty="0" smtClean="0">
                <a:latin typeface="Consolas" pitchFamily="49" charset="0"/>
                <a:cs typeface="Consolas" pitchFamily="49" charset="0"/>
              </a:rPr>
              <a:t> ();</a:t>
            </a:r>
          </a:p>
          <a:p>
            <a:pPr>
              <a:buFontTx/>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aFrame.setTitle</a:t>
            </a:r>
            <a:r>
              <a:rPr lang="en-US" altLang="en-US" sz="1800" dirty="0" smtClean="0">
                <a:latin typeface="Consolas" pitchFamily="49" charset="0"/>
                <a:cs typeface="Consolas" pitchFamily="49" charset="0"/>
              </a:rPr>
              <a:t>(</a:t>
            </a:r>
            <a:r>
              <a:rPr lang="en-US" altLang="en-US" sz="1800" dirty="0" smtClean="0">
                <a:latin typeface="Times New Roman" pitchFamily="18" charset="0"/>
              </a:rPr>
              <a:t>"</a:t>
            </a:r>
            <a:r>
              <a:rPr lang="en-US" altLang="en-US" sz="1800" dirty="0" smtClean="0">
                <a:latin typeface="Consolas" pitchFamily="49" charset="0"/>
                <a:cs typeface="Consolas" pitchFamily="49" charset="0"/>
              </a:rPr>
              <a:t>Original");</a:t>
            </a:r>
          </a:p>
          <a:p>
            <a:pPr>
              <a:buFontTx/>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aFrame.setSize</a:t>
            </a:r>
            <a:r>
              <a:rPr lang="en-US" altLang="en-US" sz="1800" dirty="0" smtClean="0">
                <a:latin typeface="Consolas" pitchFamily="49" charset="0"/>
                <a:cs typeface="Consolas" pitchFamily="49" charset="0"/>
              </a:rPr>
              <a:t>(WIDTH,HEIGHT);</a:t>
            </a:r>
          </a:p>
          <a:p>
            <a:pPr>
              <a:buFontTx/>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aFrame.setVisible</a:t>
            </a:r>
            <a:r>
              <a:rPr lang="en-US" altLang="en-US" sz="1800" dirty="0" smtClean="0">
                <a:latin typeface="Consolas" pitchFamily="49" charset="0"/>
                <a:cs typeface="Consolas" pitchFamily="49" charset="0"/>
              </a:rPr>
              <a:t>(true);</a:t>
            </a:r>
          </a:p>
          <a:p>
            <a:pPr>
              <a:buFontTx/>
              <a:buNone/>
            </a:pPr>
            <a:r>
              <a:rPr lang="en-US" altLang="en-US" sz="1800" dirty="0" smtClean="0">
                <a:latin typeface="Consolas" pitchFamily="49" charset="0"/>
                <a:cs typeface="Consolas" pitchFamily="49" charset="0"/>
              </a:rPr>
              <a:t>     }</a:t>
            </a:r>
          </a:p>
          <a:p>
            <a:pPr>
              <a:buFontTx/>
              <a:buNone/>
            </a:pPr>
            <a:r>
              <a:rPr lang="en-US" altLang="en-US" sz="1800" dirty="0" smtClean="0">
                <a:latin typeface="Consolas" pitchFamily="49" charset="0"/>
                <a:cs typeface="Consolas" pitchFamily="49" charset="0"/>
              </a:rPr>
              <a:t>}</a:t>
            </a:r>
          </a:p>
        </p:txBody>
      </p:sp>
    </p:spTree>
    <p:extLst>
      <p:ext uri="{BB962C8B-B14F-4D97-AF65-F5344CB8AC3E}">
        <p14:creationId xmlns:p14="http://schemas.microsoft.com/office/powerpoint/2010/main" val="30630985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idx="4294967295"/>
          </p:nvPr>
        </p:nvSpPr>
        <p:spPr/>
        <p:txBody>
          <a:bodyPr/>
          <a:lstStyle/>
          <a:p>
            <a:r>
              <a:rPr lang="en-US" altLang="en-US" sz="3200" smtClean="0"/>
              <a:t>Class </a:t>
            </a:r>
            <a:r>
              <a:rPr lang="en-US" altLang="en-US" sz="3200" smtClean="0">
                <a:latin typeface="Consolas" pitchFamily="49" charset="0"/>
                <a:cs typeface="Consolas" pitchFamily="49" charset="0"/>
              </a:rPr>
              <a:t>MyFrame</a:t>
            </a:r>
          </a:p>
        </p:txBody>
      </p:sp>
      <p:sp>
        <p:nvSpPr>
          <p:cNvPr id="102403" name="Rectangle 3"/>
          <p:cNvSpPr>
            <a:spLocks noGrp="1" noChangeArrowheads="1"/>
          </p:cNvSpPr>
          <p:nvPr>
            <p:ph type="body" idx="4294967295"/>
          </p:nvPr>
        </p:nvSpPr>
        <p:spPr/>
        <p:txBody>
          <a:bodyPr/>
          <a:lstStyle/>
          <a:p>
            <a:pPr marL="0" indent="0">
              <a:buFont typeface="Arial" charset="0"/>
              <a:buNone/>
            </a:pPr>
            <a:r>
              <a:rPr lang="en-US" altLang="en-US" sz="1800" dirty="0" smtClean="0">
                <a:latin typeface="Consolas" pitchFamily="49" charset="0"/>
                <a:cs typeface="Consolas" pitchFamily="49" charset="0"/>
              </a:rPr>
              <a:t>public class </a:t>
            </a:r>
            <a:r>
              <a:rPr lang="en-US" altLang="en-US" sz="1800" dirty="0" err="1" smtClean="0">
                <a:latin typeface="Consolas" pitchFamily="49" charset="0"/>
                <a:cs typeface="Consolas" pitchFamily="49" charset="0"/>
              </a:rPr>
              <a:t>MyFrame</a:t>
            </a:r>
            <a:r>
              <a:rPr lang="en-US" altLang="en-US" sz="1800" dirty="0" smtClean="0">
                <a:latin typeface="Consolas" pitchFamily="49" charset="0"/>
                <a:cs typeface="Consolas" pitchFamily="49" charset="0"/>
              </a:rPr>
              <a:t> extends </a:t>
            </a:r>
            <a:r>
              <a:rPr lang="en-US" altLang="en-US" sz="1800" dirty="0" err="1" smtClean="0">
                <a:latin typeface="Consolas" pitchFamily="49" charset="0"/>
                <a:cs typeface="Consolas" pitchFamily="49" charset="0"/>
              </a:rPr>
              <a:t>JFrame</a:t>
            </a:r>
            <a:endParaRPr lang="en-US" altLang="en-US" sz="1800" dirty="0" smtClean="0">
              <a:latin typeface="Consolas" pitchFamily="49" charset="0"/>
              <a:cs typeface="Consolas" pitchFamily="49" charset="0"/>
            </a:endParaRPr>
          </a:p>
          <a:p>
            <a:pPr marL="0" indent="0">
              <a:buFont typeface="Arial" charset="0"/>
              <a:buNone/>
            </a:pP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private </a:t>
            </a:r>
            <a:r>
              <a:rPr lang="en-US" altLang="en-US" sz="1800" dirty="0" err="1" smtClean="0">
                <a:latin typeface="Consolas" pitchFamily="49" charset="0"/>
                <a:cs typeface="Consolas" pitchFamily="49" charset="0"/>
              </a:rPr>
              <a:t>JLabel</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aLabel</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private </a:t>
            </a:r>
            <a:r>
              <a:rPr lang="en-US" altLang="en-US" sz="1800" dirty="0" err="1" smtClean="0">
                <a:latin typeface="Consolas" pitchFamily="49" charset="0"/>
                <a:cs typeface="Consolas" pitchFamily="49" charset="0"/>
              </a:rPr>
              <a:t>GridBagLayout</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aLayout</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private </a:t>
            </a:r>
            <a:r>
              <a:rPr lang="en-US" altLang="en-US" sz="1800" dirty="0" err="1" smtClean="0">
                <a:latin typeface="Consolas" pitchFamily="49" charset="0"/>
                <a:cs typeface="Consolas" pitchFamily="49" charset="0"/>
              </a:rPr>
              <a:t>GridBagConstraints</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aConstraint</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private </a:t>
            </a:r>
            <a:r>
              <a:rPr lang="en-US" altLang="en-US" sz="1800" dirty="0" err="1" smtClean="0">
                <a:latin typeface="Consolas" pitchFamily="49" charset="0"/>
                <a:cs typeface="Consolas" pitchFamily="49" charset="0"/>
              </a:rPr>
              <a:t>JButton</a:t>
            </a:r>
            <a:r>
              <a:rPr lang="en-US" altLang="en-US" sz="1800" dirty="0" smtClean="0">
                <a:latin typeface="Consolas" pitchFamily="49" charset="0"/>
                <a:cs typeface="Consolas" pitchFamily="49" charset="0"/>
              </a:rPr>
              <a:t> left;</a:t>
            </a:r>
          </a:p>
          <a:p>
            <a:pPr marL="0" indent="0">
              <a:buFont typeface="Arial" charset="0"/>
              <a:buNone/>
            </a:pPr>
            <a:r>
              <a:rPr lang="en-US" altLang="en-US" sz="1800" dirty="0" smtClean="0">
                <a:latin typeface="Consolas" pitchFamily="49" charset="0"/>
                <a:cs typeface="Consolas" pitchFamily="49" charset="0"/>
              </a:rPr>
              <a:t>    private </a:t>
            </a:r>
            <a:r>
              <a:rPr lang="en-US" altLang="en-US" sz="1800" dirty="0" err="1" smtClean="0">
                <a:latin typeface="Consolas" pitchFamily="49" charset="0"/>
                <a:cs typeface="Consolas" pitchFamily="49" charset="0"/>
              </a:rPr>
              <a:t>JButton</a:t>
            </a:r>
            <a:r>
              <a:rPr lang="en-US" altLang="en-US" sz="1800" dirty="0" smtClean="0">
                <a:latin typeface="Consolas" pitchFamily="49" charset="0"/>
                <a:cs typeface="Consolas" pitchFamily="49" charset="0"/>
              </a:rPr>
              <a:t> right;</a:t>
            </a:r>
          </a:p>
          <a:p>
            <a:pPr marL="0" indent="0">
              <a:buFont typeface="Arial" charset="0"/>
              <a:buNone/>
            </a:pPr>
            <a:r>
              <a:rPr lang="en-US" altLang="en-US" sz="1800" dirty="0" smtClean="0">
                <a:latin typeface="Consolas" pitchFamily="49" charset="0"/>
                <a:cs typeface="Consolas" pitchFamily="49" charset="0"/>
              </a:rPr>
              <a:t>    </a:t>
            </a:r>
          </a:p>
        </p:txBody>
      </p:sp>
    </p:spTree>
    <p:extLst>
      <p:ext uri="{BB962C8B-B14F-4D97-AF65-F5344CB8AC3E}">
        <p14:creationId xmlns:p14="http://schemas.microsoft.com/office/powerpoint/2010/main" val="32733768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idx="4294967295"/>
          </p:nvPr>
        </p:nvSpPr>
        <p:spPr/>
        <p:txBody>
          <a:bodyPr/>
          <a:lstStyle/>
          <a:p>
            <a:r>
              <a:rPr lang="en-US" altLang="en-US" sz="3200" smtClean="0"/>
              <a:t>Class </a:t>
            </a:r>
            <a:r>
              <a:rPr lang="en-US" altLang="en-US" sz="3200" smtClean="0">
                <a:latin typeface="Consolas" pitchFamily="49" charset="0"/>
                <a:cs typeface="Consolas" pitchFamily="49" charset="0"/>
              </a:rPr>
              <a:t>MyFrame</a:t>
            </a:r>
            <a:r>
              <a:rPr lang="en-US" altLang="en-US" sz="3200" smtClean="0">
                <a:cs typeface="Consolas" pitchFamily="49" charset="0"/>
              </a:rPr>
              <a:t> (2)</a:t>
            </a:r>
            <a:endParaRPr lang="en-US" altLang="en-US" sz="3200" smtClean="0"/>
          </a:p>
        </p:txBody>
      </p:sp>
      <p:sp>
        <p:nvSpPr>
          <p:cNvPr id="103427" name="Rectangle 3"/>
          <p:cNvSpPr>
            <a:spLocks noGrp="1" noChangeArrowheads="1"/>
          </p:cNvSpPr>
          <p:nvPr>
            <p:ph type="body" idx="4294967295"/>
          </p:nvPr>
        </p:nvSpPr>
        <p:spPr/>
        <p:txBody>
          <a:bodyPr/>
          <a:lstStyle/>
          <a:p>
            <a:pPr marL="0" indent="0">
              <a:buFont typeface="Arial" charset="0"/>
              <a:buNone/>
            </a:pPr>
            <a:r>
              <a:rPr lang="en-US" altLang="en-US" sz="1800" dirty="0" smtClean="0">
                <a:latin typeface="Consolas" pitchFamily="49" charset="0"/>
                <a:cs typeface="Consolas" pitchFamily="49" charset="0"/>
              </a:rPr>
              <a:t>    public </a:t>
            </a:r>
            <a:r>
              <a:rPr lang="en-US" altLang="en-US" sz="1800" dirty="0" err="1" smtClean="0">
                <a:latin typeface="Consolas" pitchFamily="49" charset="0"/>
                <a:cs typeface="Consolas" pitchFamily="49" charset="0"/>
              </a:rPr>
              <a:t>MyFrame</a:t>
            </a:r>
            <a:r>
              <a:rPr lang="en-US" altLang="en-US" sz="1800"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MyWindowListener</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aWindowListener</a:t>
            </a:r>
            <a:r>
              <a:rPr lang="en-US" altLang="en-US" sz="1800" dirty="0" smtClean="0">
                <a:latin typeface="Consolas" pitchFamily="49" charset="0"/>
                <a:cs typeface="Consolas" pitchFamily="49" charset="0"/>
              </a:rPr>
              <a:t> = </a:t>
            </a:r>
          </a:p>
          <a:p>
            <a:pPr marL="0" indent="0">
              <a:buFont typeface="Arial" charset="0"/>
              <a:buNone/>
            </a:pPr>
            <a:r>
              <a:rPr lang="en-US" altLang="en-US" sz="1800" dirty="0" smtClean="0">
                <a:latin typeface="Consolas" pitchFamily="49" charset="0"/>
                <a:cs typeface="Consolas" pitchFamily="49" charset="0"/>
              </a:rPr>
              <a:t>          new </a:t>
            </a:r>
            <a:r>
              <a:rPr lang="en-US" altLang="en-US" sz="1800" dirty="0" err="1" smtClean="0">
                <a:latin typeface="Consolas" pitchFamily="49" charset="0"/>
                <a:cs typeface="Consolas" pitchFamily="49" charset="0"/>
              </a:rPr>
              <a:t>MyWindowListener</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addWindowListener</a:t>
            </a:r>
            <a:r>
              <a:rPr lang="en-US" altLang="en-US" sz="1800" dirty="0" smtClean="0">
                <a:latin typeface="Consolas" pitchFamily="49" charset="0"/>
                <a:cs typeface="Consolas" pitchFamily="49" charset="0"/>
              </a:rPr>
              <a:t>(</a:t>
            </a:r>
            <a:r>
              <a:rPr lang="en-US" altLang="en-US" sz="1800" dirty="0" err="1" smtClean="0">
                <a:latin typeface="Consolas" pitchFamily="49" charset="0"/>
                <a:cs typeface="Consolas" pitchFamily="49" charset="0"/>
              </a:rPr>
              <a:t>aWindowListener</a:t>
            </a:r>
            <a:r>
              <a:rPr lang="en-US" altLang="en-US" sz="1800"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aConstraint</a:t>
            </a:r>
            <a:r>
              <a:rPr lang="en-US" altLang="en-US" sz="1800" dirty="0" smtClean="0">
                <a:latin typeface="Consolas" pitchFamily="49" charset="0"/>
                <a:cs typeface="Consolas" pitchFamily="49" charset="0"/>
              </a:rPr>
              <a:t> = new </a:t>
            </a:r>
            <a:r>
              <a:rPr lang="en-US" altLang="en-US" sz="1800" dirty="0" err="1" smtClean="0">
                <a:latin typeface="Consolas" pitchFamily="49" charset="0"/>
                <a:cs typeface="Consolas" pitchFamily="49" charset="0"/>
              </a:rPr>
              <a:t>GridBagConstraints</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	</a:t>
            </a:r>
            <a:r>
              <a:rPr lang="en-US" altLang="en-US" sz="1800" b="1" dirty="0" smtClean="0">
                <a:latin typeface="Consolas" pitchFamily="49" charset="0"/>
                <a:cs typeface="Consolas" pitchFamily="49" charset="0"/>
              </a:rPr>
              <a:t>left = new </a:t>
            </a:r>
            <a:r>
              <a:rPr lang="en-US" altLang="en-US" sz="1800" b="1" dirty="0" err="1" smtClean="0">
                <a:latin typeface="Consolas" pitchFamily="49" charset="0"/>
                <a:cs typeface="Consolas" pitchFamily="49" charset="0"/>
              </a:rPr>
              <a:t>JButton</a:t>
            </a:r>
            <a:r>
              <a:rPr lang="en-US" altLang="en-US" sz="1800" b="1" dirty="0" smtClean="0">
                <a:latin typeface="Consolas" pitchFamily="49" charset="0"/>
                <a:cs typeface="Consolas" pitchFamily="49" charset="0"/>
              </a:rPr>
              <a:t>("LEFT: Press right button.");</a:t>
            </a:r>
          </a:p>
          <a:p>
            <a:pPr marL="0" indent="0">
              <a:buFont typeface="Arial" charset="0"/>
              <a:buNone/>
            </a:pPr>
            <a:r>
              <a:rPr lang="en-US" altLang="en-US" sz="1800" b="1" dirty="0" smtClean="0">
                <a:latin typeface="Consolas" pitchFamily="49" charset="0"/>
                <a:cs typeface="Consolas" pitchFamily="49" charset="0"/>
              </a:rPr>
              <a:t>	</a:t>
            </a:r>
            <a:r>
              <a:rPr lang="en-US" altLang="en-US" sz="1800" b="1" dirty="0" err="1" smtClean="0">
                <a:latin typeface="Consolas" pitchFamily="49" charset="0"/>
                <a:cs typeface="Consolas" pitchFamily="49" charset="0"/>
              </a:rPr>
              <a:t>left.setBackground</a:t>
            </a:r>
            <a:r>
              <a:rPr lang="en-US" altLang="en-US" sz="1800" b="1" dirty="0" smtClean="0">
                <a:latin typeface="Consolas" pitchFamily="49" charset="0"/>
                <a:cs typeface="Consolas" pitchFamily="49" charset="0"/>
              </a:rPr>
              <a:t>(</a:t>
            </a:r>
            <a:r>
              <a:rPr lang="en-US" altLang="en-US" sz="1800" b="1" dirty="0" err="1" smtClean="0">
                <a:latin typeface="Consolas" pitchFamily="49" charset="0"/>
                <a:cs typeface="Consolas" pitchFamily="49" charset="0"/>
              </a:rPr>
              <a:t>Color.lightGray</a:t>
            </a:r>
            <a:r>
              <a:rPr lang="en-US" altLang="en-US" sz="1800" b="1" dirty="0" smtClean="0">
                <a:latin typeface="Consolas" pitchFamily="49" charset="0"/>
                <a:cs typeface="Consolas" pitchFamily="49" charset="0"/>
              </a:rPr>
              <a:t>);	</a:t>
            </a:r>
          </a:p>
        </p:txBody>
      </p:sp>
    </p:spTree>
    <p:extLst>
      <p:ext uri="{BB962C8B-B14F-4D97-AF65-F5344CB8AC3E}">
        <p14:creationId xmlns:p14="http://schemas.microsoft.com/office/powerpoint/2010/main" val="10734820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r>
              <a:rPr lang="en-US" altLang="en-US" smtClean="0"/>
              <a:t>Class </a:t>
            </a:r>
            <a:r>
              <a:rPr lang="en-US" altLang="en-US" smtClean="0">
                <a:latin typeface="Consolas" pitchFamily="49" charset="0"/>
                <a:cs typeface="Consolas" pitchFamily="49" charset="0"/>
              </a:rPr>
              <a:t>MyFrame</a:t>
            </a:r>
            <a:r>
              <a:rPr lang="en-US" altLang="en-US" smtClean="0">
                <a:cs typeface="Consolas" pitchFamily="49" charset="0"/>
              </a:rPr>
              <a:t> (3)</a:t>
            </a:r>
            <a:endParaRPr lang="en-US" altLang="en-US" smtClean="0"/>
          </a:p>
        </p:txBody>
      </p:sp>
      <p:sp>
        <p:nvSpPr>
          <p:cNvPr id="3" name="Content Placeholder 2"/>
          <p:cNvSpPr>
            <a:spLocks noGrp="1"/>
          </p:cNvSpPr>
          <p:nvPr>
            <p:ph idx="1"/>
          </p:nvPr>
        </p:nvSpPr>
        <p:spPr/>
        <p:txBody>
          <a:bodyPr/>
          <a:lstStyle/>
          <a:p>
            <a:pPr marL="0" indent="0">
              <a:buFont typeface="Arial" charset="0"/>
              <a:buNone/>
              <a:defRPr/>
            </a:pPr>
            <a:r>
              <a:rPr lang="en-US" sz="1800" dirty="0">
                <a:latin typeface="Consolas" panose="020B0609020204030204" pitchFamily="49" charset="0"/>
                <a:cs typeface="Consolas" panose="020B0609020204030204" pitchFamily="49" charset="0"/>
              </a:rPr>
              <a:t>	</a:t>
            </a:r>
            <a:r>
              <a:rPr lang="en-US" sz="1800" dirty="0" err="1">
                <a:latin typeface="Consolas" panose="020B0609020204030204" pitchFamily="49" charset="0"/>
                <a:cs typeface="Consolas" panose="020B0609020204030204" pitchFamily="49" charset="0"/>
              </a:rPr>
              <a:t>left.addActionListener</a:t>
            </a:r>
            <a:r>
              <a:rPr lang="en-US" sz="1800" dirty="0">
                <a:latin typeface="Consolas" panose="020B0609020204030204" pitchFamily="49" charset="0"/>
                <a:cs typeface="Consolas" panose="020B0609020204030204" pitchFamily="49" charset="0"/>
              </a:rPr>
              <a:t>(new </a:t>
            </a:r>
            <a:r>
              <a:rPr lang="en-US" sz="1800" dirty="0" err="1">
                <a:latin typeface="Consolas" panose="020B0609020204030204" pitchFamily="49" charset="0"/>
                <a:cs typeface="Consolas" panose="020B0609020204030204" pitchFamily="49" charset="0"/>
              </a:rPr>
              <a:t>ActionListener</a:t>
            </a:r>
            <a:r>
              <a:rPr lang="en-US" sz="1800" dirty="0">
                <a:latin typeface="Consolas" panose="020B0609020204030204" pitchFamily="49" charset="0"/>
                <a:cs typeface="Consolas" panose="020B0609020204030204" pitchFamily="49" charset="0"/>
              </a:rPr>
              <a:t>() </a:t>
            </a:r>
          </a:p>
          <a:p>
            <a:pPr marL="0" indent="0">
              <a:buFont typeface="Arial" charset="0"/>
              <a:buNone/>
              <a:defRPr/>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a:t>
            </a:r>
            <a:r>
              <a:rPr lang="en-US" sz="1800" dirty="0" smtClean="0">
                <a:solidFill>
                  <a:srgbClr val="0000FF"/>
                </a:solidFill>
                <a:latin typeface="Consolas" panose="020B0609020204030204" pitchFamily="49" charset="0"/>
                <a:cs typeface="Consolas" panose="020B0609020204030204" pitchFamily="49" charset="0"/>
              </a:rPr>
              <a:t> // class definition</a:t>
            </a:r>
            <a:endParaRPr lang="en-US" sz="1800" dirty="0">
              <a:solidFill>
                <a:srgbClr val="0000FF"/>
              </a:solidFill>
              <a:latin typeface="Consolas" panose="020B0609020204030204" pitchFamily="49" charset="0"/>
              <a:cs typeface="Consolas" panose="020B0609020204030204" pitchFamily="49" charset="0"/>
            </a:endParaRPr>
          </a:p>
          <a:p>
            <a:pPr marL="0" indent="0">
              <a:buFont typeface="Arial" charset="0"/>
              <a:buNone/>
              <a:defRPr/>
            </a:pPr>
            <a:r>
              <a:rPr lang="en-US" sz="1800" dirty="0">
                <a:latin typeface="Consolas" panose="020B0609020204030204" pitchFamily="49" charset="0"/>
                <a:cs typeface="Consolas" panose="020B0609020204030204" pitchFamily="49" charset="0"/>
              </a:rPr>
              <a:t>	    public void </a:t>
            </a:r>
            <a:r>
              <a:rPr lang="en-US" sz="1800" dirty="0" err="1">
                <a:latin typeface="Consolas" panose="020B0609020204030204" pitchFamily="49" charset="0"/>
                <a:cs typeface="Consolas" panose="020B0609020204030204" pitchFamily="49" charset="0"/>
              </a:rPr>
              <a:t>actionPerformed</a:t>
            </a:r>
            <a:r>
              <a:rPr lang="en-US" sz="1800" dirty="0">
                <a:latin typeface="Consolas" panose="020B0609020204030204" pitchFamily="49" charset="0"/>
                <a:cs typeface="Consolas" panose="020B0609020204030204" pitchFamily="49" charset="0"/>
              </a:rPr>
              <a:t>(</a:t>
            </a:r>
            <a:r>
              <a:rPr lang="en-US" sz="1800" dirty="0" err="1">
                <a:latin typeface="Consolas" panose="020B0609020204030204" pitchFamily="49" charset="0"/>
                <a:cs typeface="Consolas" panose="020B0609020204030204" pitchFamily="49" charset="0"/>
              </a:rPr>
              <a:t>ActionEvent</a:t>
            </a:r>
            <a:r>
              <a:rPr lang="en-US" sz="1800" dirty="0">
                <a:latin typeface="Consolas" panose="020B0609020204030204" pitchFamily="49" charset="0"/>
                <a:cs typeface="Consolas" panose="020B0609020204030204" pitchFamily="49" charset="0"/>
              </a:rPr>
              <a:t> e)  </a:t>
            </a:r>
            <a:r>
              <a:rPr lang="en-US" sz="1800" dirty="0" smtClean="0">
                <a:latin typeface="Consolas" panose="020B0609020204030204" pitchFamily="49" charset="0"/>
                <a:cs typeface="Consolas" panose="020B0609020204030204" pitchFamily="49" charset="0"/>
              </a:rPr>
              <a:t>{</a:t>
            </a:r>
          </a:p>
          <a:p>
            <a:pPr marL="0" indent="0">
              <a:buFont typeface="Arial" charset="0"/>
              <a:buNone/>
              <a:defRPr/>
            </a:pPr>
            <a:r>
              <a:rPr lang="en-US" sz="1800" dirty="0">
                <a:solidFill>
                  <a:srgbClr val="0000FF"/>
                </a:solidFill>
                <a:latin typeface="Consolas" panose="020B0609020204030204" pitchFamily="49" charset="0"/>
                <a:cs typeface="Consolas" panose="020B0609020204030204" pitchFamily="49" charset="0"/>
              </a:rPr>
              <a:t> </a:t>
            </a:r>
            <a:r>
              <a:rPr lang="en-US" sz="1800" dirty="0" smtClean="0">
                <a:solidFill>
                  <a:srgbClr val="0000FF"/>
                </a:solidFill>
                <a:latin typeface="Consolas" panose="020B0609020204030204" pitchFamily="49" charset="0"/>
                <a:cs typeface="Consolas" panose="020B0609020204030204" pitchFamily="49" charset="0"/>
              </a:rPr>
              <a:t>              // method definition: left button</a:t>
            </a:r>
            <a:endParaRPr lang="en-US" sz="1800" dirty="0">
              <a:solidFill>
                <a:srgbClr val="0000FF"/>
              </a:solidFill>
              <a:latin typeface="Consolas" panose="020B0609020204030204" pitchFamily="49" charset="0"/>
              <a:cs typeface="Consolas" panose="020B0609020204030204" pitchFamily="49" charset="0"/>
            </a:endParaRPr>
          </a:p>
          <a:p>
            <a:pPr marL="0" indent="0">
              <a:buFont typeface="Arial" charset="0"/>
              <a:buNone/>
              <a:defRPr/>
            </a:pPr>
            <a:r>
              <a:rPr lang="en-US" sz="1800" dirty="0">
                <a:latin typeface="Consolas" panose="020B0609020204030204" pitchFamily="49" charset="0"/>
                <a:cs typeface="Consolas" panose="020B0609020204030204" pitchFamily="49" charset="0"/>
              </a:rPr>
              <a:t>		</a:t>
            </a:r>
            <a:r>
              <a:rPr lang="en-US" sz="1800" dirty="0" err="1">
                <a:latin typeface="Consolas" panose="020B0609020204030204" pitchFamily="49" charset="0"/>
                <a:cs typeface="Consolas" panose="020B0609020204030204" pitchFamily="49" charset="0"/>
              </a:rPr>
              <a:t>JButton</a:t>
            </a:r>
            <a:r>
              <a:rPr lang="en-US" sz="1800" dirty="0">
                <a:latin typeface="Consolas" panose="020B0609020204030204" pitchFamily="49" charset="0"/>
                <a:cs typeface="Consolas" panose="020B0609020204030204" pitchFamily="49" charset="0"/>
              </a:rPr>
              <a:t> left = (</a:t>
            </a:r>
            <a:r>
              <a:rPr lang="en-US" sz="1800" dirty="0" err="1">
                <a:latin typeface="Consolas" panose="020B0609020204030204" pitchFamily="49" charset="0"/>
                <a:cs typeface="Consolas" panose="020B0609020204030204" pitchFamily="49" charset="0"/>
              </a:rPr>
              <a:t>JButton</a:t>
            </a:r>
            <a:r>
              <a:rPr lang="en-US" sz="1800" dirty="0">
                <a:latin typeface="Consolas" panose="020B0609020204030204" pitchFamily="49" charset="0"/>
                <a:cs typeface="Consolas" panose="020B0609020204030204" pitchFamily="49" charset="0"/>
              </a:rPr>
              <a:t>) </a:t>
            </a:r>
            <a:r>
              <a:rPr lang="en-US" sz="1800" dirty="0" err="1">
                <a:latin typeface="Consolas" panose="020B0609020204030204" pitchFamily="49" charset="0"/>
                <a:cs typeface="Consolas" panose="020B0609020204030204" pitchFamily="49" charset="0"/>
              </a:rPr>
              <a:t>e.getSource</a:t>
            </a:r>
            <a:r>
              <a:rPr lang="en-US" sz="1800" dirty="0" smtClean="0">
                <a:latin typeface="Consolas" panose="020B0609020204030204" pitchFamily="49" charset="0"/>
                <a:cs typeface="Consolas" panose="020B0609020204030204" pitchFamily="49" charset="0"/>
              </a:rPr>
              <a:t>();</a:t>
            </a:r>
            <a:r>
              <a:rPr lang="en-US" sz="1800" dirty="0">
                <a:latin typeface="Consolas" panose="020B0609020204030204" pitchFamily="49" charset="0"/>
                <a:cs typeface="Consolas" panose="020B0609020204030204" pitchFamily="49" charset="0"/>
              </a:rPr>
              <a:t>	</a:t>
            </a:r>
          </a:p>
          <a:p>
            <a:pPr marL="0" indent="0">
              <a:buFont typeface="Arial" charset="0"/>
              <a:buNone/>
              <a:defRPr/>
            </a:pPr>
            <a:r>
              <a:rPr lang="en-US" sz="1800" b="1" dirty="0">
                <a:latin typeface="Consolas" panose="020B0609020204030204" pitchFamily="49" charset="0"/>
                <a:cs typeface="Consolas" panose="020B0609020204030204" pitchFamily="49" charset="0"/>
              </a:rPr>
              <a:t>		</a:t>
            </a:r>
            <a:r>
              <a:rPr lang="en-US" sz="1800" b="1" dirty="0" err="1">
                <a:latin typeface="Consolas" panose="020B0609020204030204" pitchFamily="49" charset="0"/>
                <a:cs typeface="Consolas" panose="020B0609020204030204" pitchFamily="49" charset="0"/>
              </a:rPr>
              <a:t>MyFrame</a:t>
            </a:r>
            <a:r>
              <a:rPr lang="en-US" sz="1800" b="1" dirty="0">
                <a:latin typeface="Consolas" panose="020B0609020204030204" pitchFamily="49" charset="0"/>
                <a:cs typeface="Consolas" panose="020B0609020204030204" pitchFamily="49" charset="0"/>
              </a:rPr>
              <a:t> </a:t>
            </a:r>
            <a:r>
              <a:rPr lang="en-US" sz="1800" b="1" dirty="0" err="1">
                <a:latin typeface="Consolas" panose="020B0609020204030204" pitchFamily="49" charset="0"/>
                <a:cs typeface="Consolas" panose="020B0609020204030204" pitchFamily="49" charset="0"/>
              </a:rPr>
              <a:t>aFrame</a:t>
            </a:r>
            <a:r>
              <a:rPr lang="en-US" sz="1800" b="1" dirty="0">
                <a:latin typeface="Consolas" panose="020B0609020204030204" pitchFamily="49" charset="0"/>
                <a:cs typeface="Consolas" panose="020B0609020204030204" pitchFamily="49" charset="0"/>
              </a:rPr>
              <a:t> = (</a:t>
            </a:r>
            <a:r>
              <a:rPr lang="en-US" sz="1800" b="1" dirty="0" err="1">
                <a:latin typeface="Consolas" panose="020B0609020204030204" pitchFamily="49" charset="0"/>
                <a:cs typeface="Consolas" panose="020B0609020204030204" pitchFamily="49" charset="0"/>
              </a:rPr>
              <a:t>MyFrame</a:t>
            </a:r>
            <a:r>
              <a:rPr lang="en-US" sz="1800" b="1" dirty="0">
                <a:latin typeface="Consolas" panose="020B0609020204030204" pitchFamily="49" charset="0"/>
                <a:cs typeface="Consolas" panose="020B0609020204030204" pitchFamily="49" charset="0"/>
              </a:rPr>
              <a:t>) </a:t>
            </a:r>
            <a:r>
              <a:rPr lang="en-US" sz="1800" b="1" dirty="0" smtClean="0">
                <a:latin typeface="Consolas" panose="020B0609020204030204" pitchFamily="49" charset="0"/>
                <a:cs typeface="Consolas" panose="020B0609020204030204" pitchFamily="49" charset="0"/>
              </a:rPr>
              <a:t>    </a:t>
            </a:r>
          </a:p>
          <a:p>
            <a:pPr marL="0" indent="0">
              <a:buFont typeface="Arial" charset="0"/>
              <a:buNone/>
              <a:defRPr/>
            </a:pPr>
            <a:r>
              <a:rPr lang="en-US" sz="1800" b="1" dirty="0">
                <a:latin typeface="Consolas" panose="020B0609020204030204" pitchFamily="49" charset="0"/>
                <a:cs typeface="Consolas" panose="020B0609020204030204" pitchFamily="49" charset="0"/>
              </a:rPr>
              <a:t> </a:t>
            </a:r>
            <a:r>
              <a:rPr lang="en-US" sz="1800" b="1" dirty="0" smtClean="0">
                <a:latin typeface="Consolas" panose="020B0609020204030204" pitchFamily="49" charset="0"/>
                <a:cs typeface="Consolas" panose="020B0609020204030204" pitchFamily="49" charset="0"/>
              </a:rPr>
              <a:t>                </a:t>
            </a:r>
            <a:r>
              <a:rPr lang="en-US" sz="1800" b="1" dirty="0" err="1" smtClean="0">
                <a:latin typeface="Consolas" panose="020B0609020204030204" pitchFamily="49" charset="0"/>
                <a:cs typeface="Consolas" panose="020B0609020204030204" pitchFamily="49" charset="0"/>
              </a:rPr>
              <a:t>left.getRootPane</a:t>
            </a:r>
            <a:r>
              <a:rPr lang="en-US" sz="1800" b="1" dirty="0">
                <a:latin typeface="Consolas" panose="020B0609020204030204" pitchFamily="49" charset="0"/>
                <a:cs typeface="Consolas" panose="020B0609020204030204" pitchFamily="49" charset="0"/>
              </a:rPr>
              <a:t>().</a:t>
            </a:r>
            <a:r>
              <a:rPr lang="en-US" sz="1800" b="1" dirty="0" err="1">
                <a:latin typeface="Consolas" panose="020B0609020204030204" pitchFamily="49" charset="0"/>
                <a:cs typeface="Consolas" panose="020B0609020204030204" pitchFamily="49" charset="0"/>
              </a:rPr>
              <a:t>getParent</a:t>
            </a:r>
            <a:r>
              <a:rPr lang="en-US" sz="1800" b="1" dirty="0">
                <a:latin typeface="Consolas" panose="020B0609020204030204" pitchFamily="49" charset="0"/>
                <a:cs typeface="Consolas" panose="020B0609020204030204" pitchFamily="49" charset="0"/>
              </a:rPr>
              <a:t>();  </a:t>
            </a:r>
          </a:p>
          <a:p>
            <a:pPr marL="0" indent="0">
              <a:buFont typeface="Arial" charset="0"/>
              <a:buNone/>
              <a:defRPr/>
            </a:pPr>
            <a:r>
              <a:rPr lang="en-US" sz="1800" dirty="0">
                <a:latin typeface="Consolas" panose="020B0609020204030204" pitchFamily="49" charset="0"/>
                <a:cs typeface="Consolas" panose="020B0609020204030204" pitchFamily="49" charset="0"/>
              </a:rPr>
              <a:t>		String title = </a:t>
            </a:r>
            <a:r>
              <a:rPr lang="en-US" sz="1800" dirty="0" err="1">
                <a:latin typeface="Consolas" panose="020B0609020204030204" pitchFamily="49" charset="0"/>
                <a:cs typeface="Consolas" panose="020B0609020204030204" pitchFamily="49" charset="0"/>
              </a:rPr>
              <a:t>aFrame.getTitle</a:t>
            </a:r>
            <a:r>
              <a:rPr lang="en-US" sz="1800" dirty="0">
                <a:latin typeface="Consolas" panose="020B0609020204030204" pitchFamily="49" charset="0"/>
                <a:cs typeface="Consolas" panose="020B0609020204030204" pitchFamily="49" charset="0"/>
              </a:rPr>
              <a:t>();</a:t>
            </a:r>
          </a:p>
          <a:p>
            <a:pPr marL="0" indent="0">
              <a:buFont typeface="Arial" charset="0"/>
              <a:buNone/>
              <a:defRPr/>
            </a:pPr>
            <a:r>
              <a:rPr lang="en-US" sz="1800" dirty="0">
                <a:latin typeface="Consolas" panose="020B0609020204030204" pitchFamily="49" charset="0"/>
                <a:cs typeface="Consolas" panose="020B0609020204030204" pitchFamily="49" charset="0"/>
              </a:rPr>
              <a:t>		</a:t>
            </a:r>
            <a:r>
              <a:rPr lang="en-US" sz="1800" dirty="0" err="1">
                <a:latin typeface="Consolas" panose="020B0609020204030204" pitchFamily="49" charset="0"/>
                <a:cs typeface="Consolas" panose="020B0609020204030204" pitchFamily="49" charset="0"/>
              </a:rPr>
              <a:t>aFrame.setTitle</a:t>
            </a:r>
            <a:r>
              <a:rPr lang="en-US" sz="1800" dirty="0">
                <a:latin typeface="Consolas" panose="020B0609020204030204" pitchFamily="49" charset="0"/>
                <a:cs typeface="Consolas" panose="020B0609020204030204" pitchFamily="49" charset="0"/>
              </a:rPr>
              <a:t>("Left pressed</a:t>
            </a:r>
            <a:r>
              <a:rPr lang="en-US" sz="1800" dirty="0" smtClean="0">
                <a:latin typeface="Consolas" panose="020B0609020204030204" pitchFamily="49" charset="0"/>
                <a:cs typeface="Consolas" panose="020B0609020204030204" pitchFamily="49" charset="0"/>
              </a:rPr>
              <a:t>");</a:t>
            </a:r>
          </a:p>
          <a:p>
            <a:pPr marL="0" indent="0">
              <a:buNone/>
              <a:defRPr/>
            </a:pPr>
            <a:r>
              <a:rPr lang="en-US" altLang="en-US" sz="1800" dirty="0">
                <a:latin typeface="Consolas" pitchFamily="49" charset="0"/>
                <a:cs typeface="Consolas" pitchFamily="49" charset="0"/>
              </a:rPr>
              <a:t>	</a:t>
            </a:r>
            <a:r>
              <a:rPr lang="en-US" altLang="en-US" sz="1800" b="1" dirty="0">
                <a:latin typeface="Consolas" pitchFamily="49" charset="0"/>
                <a:cs typeface="Consolas" pitchFamily="49" charset="0"/>
              </a:rPr>
              <a:t>	</a:t>
            </a:r>
            <a:r>
              <a:rPr lang="en-US" altLang="en-US" sz="1800" b="1" dirty="0" smtClean="0">
                <a:latin typeface="Consolas" pitchFamily="49" charset="0"/>
                <a:cs typeface="Consolas" pitchFamily="49" charset="0"/>
              </a:rPr>
              <a:t>right </a:t>
            </a:r>
            <a:r>
              <a:rPr lang="en-US" altLang="en-US" sz="1800" b="1" dirty="0">
                <a:latin typeface="Consolas" pitchFamily="49" charset="0"/>
                <a:cs typeface="Consolas" pitchFamily="49" charset="0"/>
              </a:rPr>
              <a:t>= </a:t>
            </a:r>
            <a:r>
              <a:rPr lang="en-US" altLang="en-US" sz="1800" b="1" dirty="0" err="1" smtClean="0">
                <a:latin typeface="Consolas" pitchFamily="49" charset="0"/>
                <a:cs typeface="Consolas" pitchFamily="49" charset="0"/>
              </a:rPr>
              <a:t>aFrame.getRight</a:t>
            </a:r>
            <a:r>
              <a:rPr lang="en-US" altLang="en-US" sz="1800" b="1" dirty="0" smtClean="0">
                <a:latin typeface="Consolas" pitchFamily="49" charset="0"/>
                <a:cs typeface="Consolas" pitchFamily="49" charset="0"/>
              </a:rPr>
              <a:t>();</a:t>
            </a:r>
            <a:endParaRPr lang="en-US" sz="1800" dirty="0">
              <a:latin typeface="Consolas" panose="020B0609020204030204" pitchFamily="49" charset="0"/>
              <a:cs typeface="Consolas" panose="020B0609020204030204" pitchFamily="49" charset="0"/>
            </a:endParaRPr>
          </a:p>
          <a:p>
            <a:pPr marL="0" indent="0">
              <a:buFont typeface="Arial" charset="0"/>
              <a:buNone/>
              <a:defRPr/>
            </a:pPr>
            <a:r>
              <a:rPr lang="en-US" sz="1800" b="1" dirty="0">
                <a:latin typeface="Consolas" panose="020B0609020204030204" pitchFamily="49" charset="0"/>
                <a:cs typeface="Consolas" panose="020B0609020204030204" pitchFamily="49" charset="0"/>
              </a:rPr>
              <a:t>		</a:t>
            </a:r>
            <a:r>
              <a:rPr lang="en-US" sz="1800" b="1" dirty="0" err="1">
                <a:latin typeface="Consolas" panose="020B0609020204030204" pitchFamily="49" charset="0"/>
                <a:cs typeface="Consolas" panose="020B0609020204030204" pitchFamily="49" charset="0"/>
              </a:rPr>
              <a:t>right.setBackground</a:t>
            </a:r>
            <a:r>
              <a:rPr lang="en-US" sz="1800" b="1" dirty="0">
                <a:latin typeface="Consolas" panose="020B0609020204030204" pitchFamily="49" charset="0"/>
                <a:cs typeface="Consolas" panose="020B0609020204030204" pitchFamily="49" charset="0"/>
              </a:rPr>
              <a:t>(</a:t>
            </a:r>
            <a:r>
              <a:rPr lang="en-US" sz="1800" b="1" dirty="0" err="1">
                <a:latin typeface="Consolas" panose="020B0609020204030204" pitchFamily="49" charset="0"/>
                <a:cs typeface="Consolas" panose="020B0609020204030204" pitchFamily="49" charset="0"/>
              </a:rPr>
              <a:t>Color.green</a:t>
            </a:r>
            <a:r>
              <a:rPr lang="en-US" sz="1800" b="1" dirty="0">
                <a:latin typeface="Consolas" panose="020B0609020204030204" pitchFamily="49" charset="0"/>
                <a:cs typeface="Consolas" panose="020B0609020204030204" pitchFamily="49" charset="0"/>
              </a:rPr>
              <a:t>);</a:t>
            </a:r>
          </a:p>
          <a:p>
            <a:pPr marL="0" indent="0">
              <a:buFont typeface="Arial" charset="0"/>
              <a:buNone/>
              <a:defRPr/>
            </a:pPr>
            <a:r>
              <a:rPr lang="en-US" sz="1800" b="1" dirty="0">
                <a:latin typeface="Consolas" panose="020B0609020204030204" pitchFamily="49" charset="0"/>
                <a:cs typeface="Consolas" panose="020B0609020204030204" pitchFamily="49" charset="0"/>
              </a:rPr>
              <a:t>		</a:t>
            </a:r>
            <a:r>
              <a:rPr lang="en-US" sz="1800" b="1" dirty="0" err="1">
                <a:latin typeface="Consolas" panose="020B0609020204030204" pitchFamily="49" charset="0"/>
                <a:cs typeface="Consolas" panose="020B0609020204030204" pitchFamily="49" charset="0"/>
              </a:rPr>
              <a:t>left.setBackground</a:t>
            </a:r>
            <a:r>
              <a:rPr lang="en-US" sz="1800" b="1" dirty="0">
                <a:latin typeface="Consolas" panose="020B0609020204030204" pitchFamily="49" charset="0"/>
                <a:cs typeface="Consolas" panose="020B0609020204030204" pitchFamily="49" charset="0"/>
              </a:rPr>
              <a:t>(</a:t>
            </a:r>
            <a:r>
              <a:rPr lang="en-US" sz="1800" b="1" dirty="0" err="1">
                <a:latin typeface="Consolas" panose="020B0609020204030204" pitchFamily="49" charset="0"/>
                <a:cs typeface="Consolas" panose="020B0609020204030204" pitchFamily="49" charset="0"/>
              </a:rPr>
              <a:t>Color.lightGray</a:t>
            </a:r>
            <a:r>
              <a:rPr lang="en-US" sz="1800" b="1" dirty="0">
                <a:latin typeface="Consolas" panose="020B0609020204030204" pitchFamily="49" charset="0"/>
                <a:cs typeface="Consolas" panose="020B0609020204030204" pitchFamily="49" charset="0"/>
              </a:rPr>
              <a:t>);     </a:t>
            </a:r>
          </a:p>
          <a:p>
            <a:pPr marL="0" indent="0">
              <a:buFont typeface="Arial" charset="0"/>
              <a:buNone/>
              <a:defRPr/>
            </a:pPr>
            <a:r>
              <a:rPr lang="en-US" sz="1800" dirty="0">
                <a:latin typeface="Consolas" panose="020B0609020204030204" pitchFamily="49" charset="0"/>
                <a:cs typeface="Consolas" panose="020B0609020204030204" pitchFamily="49" charset="0"/>
              </a:rPr>
              <a:t>		</a:t>
            </a:r>
            <a:r>
              <a:rPr lang="en-US" sz="1800" dirty="0" err="1">
                <a:latin typeface="Consolas" panose="020B0609020204030204" pitchFamily="49" charset="0"/>
                <a:cs typeface="Consolas" panose="020B0609020204030204" pitchFamily="49" charset="0"/>
              </a:rPr>
              <a:t>timeDelay</a:t>
            </a:r>
            <a:r>
              <a:rPr lang="en-US" sz="1800" dirty="0">
                <a:latin typeface="Consolas" panose="020B0609020204030204" pitchFamily="49" charset="0"/>
                <a:cs typeface="Consolas" panose="020B0609020204030204" pitchFamily="49" charset="0"/>
              </a:rPr>
              <a:t>();          </a:t>
            </a:r>
          </a:p>
          <a:p>
            <a:pPr marL="0" indent="0">
              <a:buFont typeface="Arial" charset="0"/>
              <a:buNone/>
              <a:defRPr/>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a:t>
            </a:r>
            <a:r>
              <a:rPr lang="en-US" sz="1800" dirty="0" err="1" smtClean="0">
                <a:latin typeface="Consolas" panose="020B0609020204030204" pitchFamily="49" charset="0"/>
                <a:cs typeface="Consolas" panose="020B0609020204030204" pitchFamily="49" charset="0"/>
              </a:rPr>
              <a:t>aFrame.setTitle</a:t>
            </a:r>
            <a:r>
              <a:rPr lang="en-US" sz="1800" dirty="0" smtClean="0">
                <a:latin typeface="Consolas" panose="020B0609020204030204" pitchFamily="49" charset="0"/>
                <a:cs typeface="Consolas" panose="020B0609020204030204" pitchFamily="49" charset="0"/>
              </a:rPr>
              <a:t>(title</a:t>
            </a:r>
            <a:r>
              <a:rPr lang="en-US" sz="1800" dirty="0">
                <a:latin typeface="Consolas" panose="020B0609020204030204" pitchFamily="49" charset="0"/>
                <a:cs typeface="Consolas" panose="020B0609020204030204" pitchFamily="49" charset="0"/>
              </a:rPr>
              <a:t>);</a:t>
            </a:r>
          </a:p>
          <a:p>
            <a:pPr marL="0" indent="0">
              <a:buFont typeface="Arial" charset="0"/>
              <a:buNone/>
              <a:defRPr/>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a:t>
            </a:r>
            <a:r>
              <a:rPr lang="en-US" sz="1800" dirty="0" smtClean="0">
                <a:solidFill>
                  <a:srgbClr val="0000FF"/>
                </a:solidFill>
                <a:latin typeface="Consolas" panose="020B0609020204030204" pitchFamily="49" charset="0"/>
                <a:cs typeface="Consolas" panose="020B0609020204030204" pitchFamily="49" charset="0"/>
              </a:rPr>
              <a:t>// End method definition</a:t>
            </a:r>
            <a:endParaRPr lang="en-US" sz="1800" dirty="0">
              <a:solidFill>
                <a:srgbClr val="0000FF"/>
              </a:solidFill>
              <a:latin typeface="Consolas" panose="020B0609020204030204" pitchFamily="49" charset="0"/>
              <a:cs typeface="Consolas" panose="020B0609020204030204" pitchFamily="49" charset="0"/>
            </a:endParaRPr>
          </a:p>
          <a:p>
            <a:pPr marL="0" indent="0">
              <a:buFont typeface="Arial" charset="0"/>
              <a:buNone/>
              <a:defRPr/>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a:t>
            </a:r>
            <a:r>
              <a:rPr lang="en-US" sz="1800" dirty="0">
                <a:solidFill>
                  <a:srgbClr val="0000FF"/>
                </a:solidFill>
                <a:latin typeface="Consolas" panose="020B0609020204030204" pitchFamily="49" charset="0"/>
                <a:cs typeface="Consolas" panose="020B0609020204030204" pitchFamily="49" charset="0"/>
              </a:rPr>
              <a:t>// </a:t>
            </a:r>
            <a:r>
              <a:rPr lang="en-US" sz="1800" dirty="0" smtClean="0">
                <a:solidFill>
                  <a:srgbClr val="0000FF"/>
                </a:solidFill>
                <a:latin typeface="Consolas" panose="020B0609020204030204" pitchFamily="49" charset="0"/>
                <a:cs typeface="Consolas" panose="020B0609020204030204" pitchFamily="49" charset="0"/>
              </a:rPr>
              <a:t>End class </a:t>
            </a:r>
            <a:r>
              <a:rPr lang="en-US" sz="1800" dirty="0">
                <a:solidFill>
                  <a:srgbClr val="0000FF"/>
                </a:solidFill>
                <a:latin typeface="Consolas" panose="020B0609020204030204" pitchFamily="49" charset="0"/>
                <a:cs typeface="Consolas" panose="020B0609020204030204" pitchFamily="49" charset="0"/>
              </a:rPr>
              <a:t>definition</a:t>
            </a:r>
            <a:endParaRPr lang="en-US" sz="1800" dirty="0" smtClean="0">
              <a:solidFill>
                <a:srgbClr val="0000FF"/>
              </a:solidFill>
              <a:latin typeface="Consolas" panose="020B0609020204030204" pitchFamily="49" charset="0"/>
              <a:cs typeface="Consolas" panose="020B0609020204030204" pitchFamily="49" charset="0"/>
            </a:endParaRPr>
          </a:p>
          <a:p>
            <a:pPr marL="0" indent="0">
              <a:buFont typeface="Arial" charset="0"/>
              <a:buNone/>
              <a:defRPr/>
            </a:pPr>
            <a:r>
              <a:rPr lang="en-US" sz="1800" dirty="0" smtClean="0">
                <a:latin typeface="Consolas" panose="020B0609020204030204" pitchFamily="49" charset="0"/>
                <a:cs typeface="Consolas" panose="020B0609020204030204" pitchFamily="49" charset="0"/>
              </a:rPr>
              <a:t>      ); </a:t>
            </a:r>
            <a:r>
              <a:rPr lang="en-US" sz="1800" dirty="0">
                <a:solidFill>
                  <a:srgbClr val="0000FF"/>
                </a:solidFill>
                <a:latin typeface="Consolas" panose="020B0609020204030204" pitchFamily="49" charset="0"/>
                <a:cs typeface="Consolas" panose="020B0609020204030204" pitchFamily="49" charset="0"/>
              </a:rPr>
              <a:t>// End </a:t>
            </a:r>
            <a:r>
              <a:rPr lang="en-US" sz="1800" dirty="0" smtClean="0">
                <a:solidFill>
                  <a:srgbClr val="0000FF"/>
                </a:solidFill>
                <a:latin typeface="Consolas" panose="020B0609020204030204" pitchFamily="49" charset="0"/>
                <a:cs typeface="Consolas" panose="020B0609020204030204" pitchFamily="49" charset="0"/>
              </a:rPr>
              <a:t>of parameter list for </a:t>
            </a:r>
            <a:r>
              <a:rPr lang="en-US" sz="1800" dirty="0" err="1" smtClean="0">
                <a:solidFill>
                  <a:srgbClr val="0000FF"/>
                </a:solidFill>
                <a:latin typeface="Consolas" panose="020B0609020204030204" pitchFamily="49" charset="0"/>
                <a:cs typeface="Consolas" panose="020B0609020204030204" pitchFamily="49" charset="0"/>
              </a:rPr>
              <a:t>addActionListener</a:t>
            </a:r>
            <a:r>
              <a:rPr lang="en-US" sz="1800" dirty="0" smtClean="0">
                <a:solidFill>
                  <a:srgbClr val="0000FF"/>
                </a:solidFill>
                <a:latin typeface="Consolas" panose="020B0609020204030204" pitchFamily="49" charset="0"/>
                <a:cs typeface="Consolas" panose="020B0609020204030204" pitchFamily="49" charset="0"/>
              </a:rPr>
              <a:t>()</a:t>
            </a:r>
            <a:endParaRPr lang="en-US" altLang="en-US" sz="1800" dirty="0">
              <a:solidFill>
                <a:srgbClr val="0000FF"/>
              </a:solidFill>
              <a:latin typeface="Consolas" panose="020B0609020204030204" pitchFamily="49" charset="0"/>
              <a:cs typeface="Consolas" panose="020B0609020204030204" pitchFamily="49" charset="0"/>
            </a:endParaRPr>
          </a:p>
          <a:p>
            <a:pPr>
              <a:defRPr/>
            </a:pPr>
            <a:endParaRPr lang="en-US" sz="1800" dirty="0"/>
          </a:p>
        </p:txBody>
      </p:sp>
    </p:spTree>
    <p:extLst>
      <p:ext uri="{BB962C8B-B14F-4D97-AF65-F5344CB8AC3E}">
        <p14:creationId xmlns:p14="http://schemas.microsoft.com/office/powerpoint/2010/main" val="15379488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r>
              <a:rPr lang="en-US" altLang="en-US" smtClean="0"/>
              <a:t>Class </a:t>
            </a:r>
            <a:r>
              <a:rPr lang="en-US" altLang="en-US" smtClean="0">
                <a:latin typeface="Consolas" pitchFamily="49" charset="0"/>
                <a:cs typeface="Consolas" pitchFamily="49" charset="0"/>
              </a:rPr>
              <a:t>MyFrame</a:t>
            </a:r>
            <a:r>
              <a:rPr lang="en-US" altLang="en-US" smtClean="0">
                <a:cs typeface="Consolas" pitchFamily="49" charset="0"/>
              </a:rPr>
              <a:t> (4)</a:t>
            </a:r>
            <a:endParaRPr lang="en-US" altLang="en-US" smtClean="0"/>
          </a:p>
        </p:txBody>
      </p:sp>
      <p:sp>
        <p:nvSpPr>
          <p:cNvPr id="105475" name="Content Placeholder 2"/>
          <p:cNvSpPr>
            <a:spLocks noGrp="1"/>
          </p:cNvSpPr>
          <p:nvPr>
            <p:ph idx="1"/>
          </p:nvPr>
        </p:nvSpPr>
        <p:spPr>
          <a:xfrm>
            <a:off x="533400" y="990600"/>
            <a:ext cx="8229600" cy="5410200"/>
          </a:xfrm>
        </p:spPr>
        <p:txBody>
          <a:bodyPr/>
          <a:lstStyle/>
          <a:p>
            <a:pPr marL="0" indent="0">
              <a:buFont typeface="Arial" charset="0"/>
              <a:buNone/>
            </a:pPr>
            <a:r>
              <a:rPr lang="en-US" altLang="en-US" sz="1800" b="1" dirty="0" smtClean="0">
                <a:latin typeface="Consolas" pitchFamily="49" charset="0"/>
                <a:cs typeface="Consolas" pitchFamily="49" charset="0"/>
              </a:rPr>
              <a:t>	right = new </a:t>
            </a:r>
            <a:r>
              <a:rPr lang="en-US" altLang="en-US" sz="1800" b="1" dirty="0" err="1" smtClean="0">
                <a:latin typeface="Consolas" pitchFamily="49" charset="0"/>
                <a:cs typeface="Consolas" pitchFamily="49" charset="0"/>
              </a:rPr>
              <a:t>JButton</a:t>
            </a:r>
            <a:r>
              <a:rPr lang="en-US" altLang="en-US" sz="1800" b="1" dirty="0" smtClean="0">
                <a:latin typeface="Consolas" pitchFamily="49" charset="0"/>
                <a:cs typeface="Consolas" pitchFamily="49" charset="0"/>
              </a:rPr>
              <a:t>("RIGHT: Press left button");</a:t>
            </a:r>
          </a:p>
          <a:p>
            <a:pPr marL="0" indent="0">
              <a:buFont typeface="Arial" charset="0"/>
              <a:buNone/>
            </a:pPr>
            <a:r>
              <a:rPr lang="en-US" altLang="en-US" sz="1800" b="1" dirty="0" smtClean="0">
                <a:latin typeface="Consolas" pitchFamily="49" charset="0"/>
                <a:cs typeface="Consolas" pitchFamily="49" charset="0"/>
              </a:rPr>
              <a:t>	</a:t>
            </a:r>
            <a:r>
              <a:rPr lang="en-US" altLang="en-US" sz="1800" b="1" dirty="0" err="1" smtClean="0">
                <a:latin typeface="Consolas" pitchFamily="49" charset="0"/>
                <a:cs typeface="Consolas" pitchFamily="49" charset="0"/>
              </a:rPr>
              <a:t>right.setBackground</a:t>
            </a:r>
            <a:r>
              <a:rPr lang="en-US" altLang="en-US" sz="1800" b="1" dirty="0" smtClean="0">
                <a:latin typeface="Consolas" pitchFamily="49" charset="0"/>
                <a:cs typeface="Consolas" pitchFamily="49" charset="0"/>
              </a:rPr>
              <a:t>(</a:t>
            </a:r>
            <a:r>
              <a:rPr lang="en-US" altLang="en-US" sz="1800" b="1" dirty="0" err="1" smtClean="0">
                <a:latin typeface="Consolas" pitchFamily="49" charset="0"/>
                <a:cs typeface="Consolas" pitchFamily="49" charset="0"/>
              </a:rPr>
              <a:t>Color.lightGray</a:t>
            </a:r>
            <a:r>
              <a:rPr lang="en-US" altLang="en-US" sz="1800" b="1"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right.addActionListener</a:t>
            </a:r>
            <a:r>
              <a:rPr lang="en-US" altLang="en-US" sz="1800" dirty="0" smtClean="0">
                <a:latin typeface="Consolas" pitchFamily="49" charset="0"/>
                <a:cs typeface="Consolas" pitchFamily="49" charset="0"/>
              </a:rPr>
              <a:t>(new </a:t>
            </a:r>
            <a:r>
              <a:rPr lang="en-US" altLang="en-US" sz="1800" dirty="0" err="1" smtClean="0">
                <a:latin typeface="Consolas" pitchFamily="49" charset="0"/>
                <a:cs typeface="Consolas" pitchFamily="49" charset="0"/>
              </a:rPr>
              <a:t>ActionListener</a:t>
            </a:r>
            <a:r>
              <a:rPr lang="en-US" altLang="en-US" sz="1800"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	{  </a:t>
            </a:r>
            <a:r>
              <a:rPr lang="en-US" altLang="en-US" sz="1800" dirty="0" smtClean="0">
                <a:solidFill>
                  <a:srgbClr val="0000FF"/>
                </a:solidFill>
                <a:latin typeface="Consolas" pitchFamily="49" charset="0"/>
                <a:cs typeface="Consolas" pitchFamily="49" charset="0"/>
              </a:rPr>
              <a:t>// Class definition</a:t>
            </a:r>
          </a:p>
          <a:p>
            <a:pPr marL="0" indent="0">
              <a:buFont typeface="Arial" charset="0"/>
              <a:buNone/>
            </a:pPr>
            <a:r>
              <a:rPr lang="en-US" altLang="en-US" sz="1800" dirty="0" smtClean="0">
                <a:latin typeface="Consolas" pitchFamily="49" charset="0"/>
                <a:cs typeface="Consolas" pitchFamily="49" charset="0"/>
              </a:rPr>
              <a:t>	    public void </a:t>
            </a:r>
            <a:r>
              <a:rPr lang="en-US" altLang="en-US" sz="1800" dirty="0" err="1" smtClean="0">
                <a:latin typeface="Consolas" pitchFamily="49" charset="0"/>
                <a:cs typeface="Consolas" pitchFamily="49" charset="0"/>
              </a:rPr>
              <a:t>actionPerformed</a:t>
            </a:r>
            <a:r>
              <a:rPr lang="en-US" altLang="en-US" sz="1800" dirty="0" smtClean="0">
                <a:latin typeface="Consolas" pitchFamily="49" charset="0"/>
                <a:cs typeface="Consolas" pitchFamily="49" charset="0"/>
              </a:rPr>
              <a:t>(</a:t>
            </a:r>
            <a:r>
              <a:rPr lang="en-US" altLang="en-US" sz="1800" dirty="0" err="1" smtClean="0">
                <a:latin typeface="Consolas" pitchFamily="49" charset="0"/>
                <a:cs typeface="Consolas" pitchFamily="49" charset="0"/>
              </a:rPr>
              <a:t>ActionEvent</a:t>
            </a:r>
            <a:r>
              <a:rPr lang="en-US" altLang="en-US" sz="1800" dirty="0" smtClean="0">
                <a:latin typeface="Consolas" pitchFamily="49" charset="0"/>
                <a:cs typeface="Consolas" pitchFamily="49" charset="0"/>
              </a:rPr>
              <a:t> e)  {</a:t>
            </a:r>
          </a:p>
          <a:p>
            <a:pPr marL="0" indent="0">
              <a:buFont typeface="Arial" charset="0"/>
              <a:buNone/>
            </a:pPr>
            <a:r>
              <a:rPr lang="en-US" altLang="en-US" sz="1800" dirty="0" smtClean="0">
                <a:solidFill>
                  <a:srgbClr val="0000FF"/>
                </a:solidFill>
                <a:latin typeface="Consolas" pitchFamily="49" charset="0"/>
                <a:cs typeface="Consolas" pitchFamily="49" charset="0"/>
              </a:rPr>
              <a:t>               // Method definition</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JButton</a:t>
            </a:r>
            <a:r>
              <a:rPr lang="en-US" altLang="en-US" sz="1800" dirty="0" smtClean="0">
                <a:latin typeface="Consolas" pitchFamily="49" charset="0"/>
                <a:cs typeface="Consolas" pitchFamily="49" charset="0"/>
              </a:rPr>
              <a:t> right = (</a:t>
            </a:r>
            <a:r>
              <a:rPr lang="en-US" altLang="en-US" sz="1800" dirty="0" err="1" smtClean="0">
                <a:latin typeface="Consolas" pitchFamily="49" charset="0"/>
                <a:cs typeface="Consolas" pitchFamily="49" charset="0"/>
              </a:rPr>
              <a:t>JButton</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e.getSource</a:t>
            </a:r>
            <a:r>
              <a:rPr lang="en-US" altLang="en-US" sz="1800" dirty="0" smtClean="0">
                <a:latin typeface="Consolas" pitchFamily="49" charset="0"/>
                <a:cs typeface="Consolas" pitchFamily="49" charset="0"/>
              </a:rPr>
              <a:t>();</a:t>
            </a:r>
          </a:p>
          <a:p>
            <a:pPr marL="0" indent="0">
              <a:buFont typeface="Arial" charset="0"/>
              <a:buNone/>
            </a:pPr>
            <a:r>
              <a:rPr lang="en-US" altLang="en-US" sz="1800" b="1" dirty="0" smtClean="0">
                <a:latin typeface="Consolas" pitchFamily="49" charset="0"/>
                <a:cs typeface="Consolas" pitchFamily="49" charset="0"/>
              </a:rPr>
              <a:t>		</a:t>
            </a:r>
            <a:r>
              <a:rPr lang="en-US" altLang="en-US" sz="1800" b="1" dirty="0" err="1" smtClean="0">
                <a:latin typeface="Consolas" pitchFamily="49" charset="0"/>
                <a:cs typeface="Consolas" pitchFamily="49" charset="0"/>
              </a:rPr>
              <a:t>MyFrame</a:t>
            </a:r>
            <a:r>
              <a:rPr lang="en-US" altLang="en-US" sz="1800" b="1" dirty="0" smtClean="0">
                <a:latin typeface="Consolas" pitchFamily="49" charset="0"/>
                <a:cs typeface="Consolas" pitchFamily="49" charset="0"/>
              </a:rPr>
              <a:t> </a:t>
            </a:r>
            <a:r>
              <a:rPr lang="en-US" altLang="en-US" sz="1800" b="1" dirty="0" err="1" smtClean="0">
                <a:latin typeface="Consolas" pitchFamily="49" charset="0"/>
                <a:cs typeface="Consolas" pitchFamily="49" charset="0"/>
              </a:rPr>
              <a:t>aFrame</a:t>
            </a:r>
            <a:r>
              <a:rPr lang="en-US" altLang="en-US" sz="1800" b="1" dirty="0" smtClean="0">
                <a:latin typeface="Consolas" pitchFamily="49" charset="0"/>
                <a:cs typeface="Consolas" pitchFamily="49" charset="0"/>
              </a:rPr>
              <a:t> = (</a:t>
            </a:r>
            <a:r>
              <a:rPr lang="en-US" altLang="en-US" sz="1800" b="1" dirty="0" err="1" smtClean="0">
                <a:latin typeface="Consolas" pitchFamily="49" charset="0"/>
                <a:cs typeface="Consolas" pitchFamily="49" charset="0"/>
              </a:rPr>
              <a:t>MyFrame</a:t>
            </a:r>
            <a:r>
              <a:rPr lang="en-US" altLang="en-US" sz="1800" b="1" dirty="0" smtClean="0">
                <a:latin typeface="Consolas" pitchFamily="49" charset="0"/>
                <a:cs typeface="Consolas" pitchFamily="49" charset="0"/>
              </a:rPr>
              <a:t>) </a:t>
            </a:r>
          </a:p>
          <a:p>
            <a:pPr marL="0" indent="0">
              <a:buFont typeface="Arial" charset="0"/>
              <a:buNone/>
            </a:pPr>
            <a:r>
              <a:rPr lang="en-US" altLang="en-US" sz="1800" b="1" smtClean="0">
                <a:latin typeface="Consolas" pitchFamily="49" charset="0"/>
                <a:cs typeface="Consolas" pitchFamily="49" charset="0"/>
              </a:rPr>
              <a:t>              right.getRootPane</a:t>
            </a:r>
            <a:r>
              <a:rPr lang="en-US" altLang="en-US" sz="1800" b="1" dirty="0" smtClean="0">
                <a:latin typeface="Consolas" pitchFamily="49" charset="0"/>
                <a:cs typeface="Consolas" pitchFamily="49" charset="0"/>
              </a:rPr>
              <a:t>().</a:t>
            </a:r>
            <a:r>
              <a:rPr lang="en-US" altLang="en-US" sz="1800" b="1" dirty="0" err="1" smtClean="0">
                <a:latin typeface="Consolas" pitchFamily="49" charset="0"/>
                <a:cs typeface="Consolas" pitchFamily="49" charset="0"/>
              </a:rPr>
              <a:t>getParent</a:t>
            </a:r>
            <a:r>
              <a:rPr lang="en-US" altLang="en-US" sz="1800" b="1"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		String title = </a:t>
            </a:r>
            <a:r>
              <a:rPr lang="en-US" altLang="en-US" sz="1800" dirty="0" err="1" smtClean="0">
                <a:latin typeface="Consolas" pitchFamily="49" charset="0"/>
                <a:cs typeface="Consolas" pitchFamily="49" charset="0"/>
              </a:rPr>
              <a:t>aFrame.getTitle</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a:t>
            </a:r>
            <a:r>
              <a:rPr lang="en-US" altLang="en-US" sz="1800" b="1" dirty="0" smtClean="0">
                <a:latin typeface="Consolas" pitchFamily="49" charset="0"/>
                <a:cs typeface="Consolas" pitchFamily="49" charset="0"/>
              </a:rPr>
              <a:t>	</a:t>
            </a:r>
            <a:r>
              <a:rPr lang="en-US" altLang="en-US" sz="1800" b="1" dirty="0" err="1" smtClean="0">
                <a:latin typeface="Consolas" pitchFamily="49" charset="0"/>
                <a:cs typeface="Consolas" pitchFamily="49" charset="0"/>
              </a:rPr>
              <a:t>JButton</a:t>
            </a:r>
            <a:r>
              <a:rPr lang="en-US" altLang="en-US" sz="1800" b="1" dirty="0" smtClean="0">
                <a:latin typeface="Consolas" pitchFamily="49" charset="0"/>
                <a:cs typeface="Consolas" pitchFamily="49" charset="0"/>
              </a:rPr>
              <a:t> left = </a:t>
            </a:r>
            <a:r>
              <a:rPr lang="en-US" altLang="en-US" sz="1800" b="1" dirty="0" err="1" smtClean="0">
                <a:latin typeface="Consolas" pitchFamily="49" charset="0"/>
                <a:cs typeface="Consolas" pitchFamily="49" charset="0"/>
              </a:rPr>
              <a:t>aFrame.getLeft</a:t>
            </a:r>
            <a:r>
              <a:rPr lang="en-US" altLang="en-US" sz="1800" b="1"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aFrame.setTitle</a:t>
            </a:r>
            <a:r>
              <a:rPr lang="en-US" altLang="en-US" sz="1800" dirty="0" smtClean="0">
                <a:latin typeface="Consolas" pitchFamily="49" charset="0"/>
                <a:cs typeface="Consolas" pitchFamily="49" charset="0"/>
              </a:rPr>
              <a:t>("Right pressed");</a:t>
            </a:r>
          </a:p>
          <a:p>
            <a:pPr marL="0" indent="0">
              <a:buFont typeface="Arial" charset="0"/>
              <a:buNone/>
            </a:pPr>
            <a:r>
              <a:rPr lang="en-US" altLang="en-US" sz="1800" b="1" dirty="0" smtClean="0">
                <a:latin typeface="Consolas" pitchFamily="49" charset="0"/>
                <a:cs typeface="Consolas" pitchFamily="49" charset="0"/>
              </a:rPr>
              <a:t>		</a:t>
            </a:r>
            <a:r>
              <a:rPr lang="en-US" altLang="en-US" sz="1800" b="1" dirty="0" err="1" smtClean="0">
                <a:latin typeface="Consolas" pitchFamily="49" charset="0"/>
                <a:cs typeface="Consolas" pitchFamily="49" charset="0"/>
              </a:rPr>
              <a:t>left.setBackground</a:t>
            </a:r>
            <a:r>
              <a:rPr lang="en-US" altLang="en-US" sz="1800" b="1" dirty="0" smtClean="0">
                <a:latin typeface="Consolas" pitchFamily="49" charset="0"/>
                <a:cs typeface="Consolas" pitchFamily="49" charset="0"/>
              </a:rPr>
              <a:t>(</a:t>
            </a:r>
            <a:r>
              <a:rPr lang="en-US" altLang="en-US" sz="1800" b="1" dirty="0" err="1" smtClean="0">
                <a:latin typeface="Consolas" pitchFamily="49" charset="0"/>
                <a:cs typeface="Consolas" pitchFamily="49" charset="0"/>
              </a:rPr>
              <a:t>Color.green</a:t>
            </a:r>
            <a:r>
              <a:rPr lang="en-US" altLang="en-US" sz="1800" b="1" dirty="0" smtClean="0">
                <a:latin typeface="Consolas" pitchFamily="49" charset="0"/>
                <a:cs typeface="Consolas" pitchFamily="49" charset="0"/>
              </a:rPr>
              <a:t>);</a:t>
            </a:r>
          </a:p>
          <a:p>
            <a:pPr marL="0" indent="0">
              <a:buFont typeface="Arial" charset="0"/>
              <a:buNone/>
            </a:pPr>
            <a:r>
              <a:rPr lang="en-US" altLang="en-US" sz="1800" b="1" dirty="0" smtClean="0">
                <a:latin typeface="Consolas" pitchFamily="49" charset="0"/>
                <a:cs typeface="Consolas" pitchFamily="49" charset="0"/>
              </a:rPr>
              <a:t>		</a:t>
            </a:r>
            <a:r>
              <a:rPr lang="en-US" altLang="en-US" sz="1800" b="1" dirty="0" err="1" smtClean="0">
                <a:latin typeface="Consolas" pitchFamily="49" charset="0"/>
                <a:cs typeface="Consolas" pitchFamily="49" charset="0"/>
              </a:rPr>
              <a:t>right.setBackground</a:t>
            </a:r>
            <a:r>
              <a:rPr lang="en-US" altLang="en-US" sz="1800" b="1" dirty="0" smtClean="0">
                <a:latin typeface="Consolas" pitchFamily="49" charset="0"/>
                <a:cs typeface="Consolas" pitchFamily="49" charset="0"/>
              </a:rPr>
              <a:t>(</a:t>
            </a:r>
            <a:r>
              <a:rPr lang="en-US" altLang="en-US" sz="1800" b="1" dirty="0" err="1" smtClean="0">
                <a:latin typeface="Consolas" pitchFamily="49" charset="0"/>
                <a:cs typeface="Consolas" pitchFamily="49" charset="0"/>
              </a:rPr>
              <a:t>Color.lightGray</a:t>
            </a:r>
            <a:r>
              <a:rPr lang="en-US" altLang="en-US" sz="1800" b="1"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timeDelay</a:t>
            </a:r>
            <a:r>
              <a:rPr lang="en-US" altLang="en-US" sz="1800"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aFrame.setTitle</a:t>
            </a:r>
            <a:r>
              <a:rPr lang="en-US" altLang="en-US" sz="1800" dirty="0" smtClean="0">
                <a:latin typeface="Consolas" pitchFamily="49" charset="0"/>
                <a:cs typeface="Consolas" pitchFamily="49" charset="0"/>
              </a:rPr>
              <a:t>(title);</a:t>
            </a:r>
          </a:p>
          <a:p>
            <a:pPr marL="0" indent="0">
              <a:buFont typeface="Arial" charset="0"/>
              <a:buNone/>
            </a:pPr>
            <a:r>
              <a:rPr lang="en-US" altLang="en-US" sz="1800"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	});</a:t>
            </a:r>
          </a:p>
        </p:txBody>
      </p:sp>
    </p:spTree>
    <p:extLst>
      <p:ext uri="{BB962C8B-B14F-4D97-AF65-F5344CB8AC3E}">
        <p14:creationId xmlns:p14="http://schemas.microsoft.com/office/powerpoint/2010/main" val="36336996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r>
              <a:rPr lang="en-US" altLang="en-US" smtClean="0"/>
              <a:t>Class </a:t>
            </a:r>
            <a:r>
              <a:rPr lang="en-US" altLang="en-US" smtClean="0">
                <a:latin typeface="Consolas" pitchFamily="49" charset="0"/>
                <a:cs typeface="Consolas" pitchFamily="49" charset="0"/>
              </a:rPr>
              <a:t>MyFrame</a:t>
            </a:r>
            <a:r>
              <a:rPr lang="en-US" altLang="en-US" smtClean="0">
                <a:cs typeface="Consolas" pitchFamily="49" charset="0"/>
              </a:rPr>
              <a:t> (5)</a:t>
            </a:r>
            <a:endParaRPr lang="en-US" altLang="en-US" smtClean="0"/>
          </a:p>
        </p:txBody>
      </p:sp>
      <p:sp>
        <p:nvSpPr>
          <p:cNvPr id="106499" name="Content Placeholder 2"/>
          <p:cNvSpPr>
            <a:spLocks noGrp="1"/>
          </p:cNvSpPr>
          <p:nvPr>
            <p:ph idx="1"/>
          </p:nvPr>
        </p:nvSpPr>
        <p:spPr/>
        <p:txBody>
          <a:bodyPr/>
          <a:lstStyle/>
          <a:p>
            <a:pPr marL="0" indent="0">
              <a:buFont typeface="Arial" charset="0"/>
              <a:buNone/>
            </a:pPr>
            <a:r>
              <a:rPr lang="en-US" altLang="en-US" sz="1800" dirty="0" smtClean="0">
                <a:latin typeface="Consolas" pitchFamily="49" charset="0"/>
                <a:cs typeface="Consolas" pitchFamily="49" charset="0"/>
              </a:rPr>
              <a:t>    private void </a:t>
            </a:r>
            <a:r>
              <a:rPr lang="en-US" altLang="en-US" sz="1800" dirty="0" err="1" smtClean="0">
                <a:latin typeface="Consolas" pitchFamily="49" charset="0"/>
                <a:cs typeface="Consolas" pitchFamily="49" charset="0"/>
              </a:rPr>
              <a:t>timeDelay</a:t>
            </a:r>
            <a:r>
              <a:rPr lang="en-US" altLang="en-US" sz="1800"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        try {</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Thread.sleep</a:t>
            </a:r>
            <a:r>
              <a:rPr lang="en-US" altLang="en-US" sz="1800" dirty="0" smtClean="0">
                <a:latin typeface="Consolas" pitchFamily="49" charset="0"/>
                <a:cs typeface="Consolas" pitchFamily="49" charset="0"/>
              </a:rPr>
              <a:t>(3000);</a:t>
            </a:r>
          </a:p>
          <a:p>
            <a:pPr marL="0" indent="0">
              <a:buFont typeface="Arial" charset="0"/>
              <a:buNone/>
            </a:pPr>
            <a:r>
              <a:rPr lang="en-US" altLang="en-US" sz="1800"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        catch (</a:t>
            </a:r>
            <a:r>
              <a:rPr lang="en-US" altLang="en-US" sz="1800" dirty="0" err="1" smtClean="0">
                <a:latin typeface="Consolas" pitchFamily="49" charset="0"/>
                <a:cs typeface="Consolas" pitchFamily="49" charset="0"/>
              </a:rPr>
              <a:t>InterruptedException</a:t>
            </a:r>
            <a:r>
              <a:rPr lang="en-US" altLang="en-US" sz="1800" dirty="0" smtClean="0">
                <a:latin typeface="Consolas" pitchFamily="49" charset="0"/>
                <a:cs typeface="Consolas" pitchFamily="49" charset="0"/>
              </a:rPr>
              <a:t> e) {</a:t>
            </a:r>
          </a:p>
          <a:p>
            <a:pPr marL="0" indent="0">
              <a:buFont typeface="Arial" charset="0"/>
              <a:buNone/>
            </a:pPr>
            <a:r>
              <a:rPr lang="en-US" altLang="en-US" sz="1800" dirty="0" smtClean="0">
                <a:latin typeface="Consolas" pitchFamily="49" charset="0"/>
                <a:cs typeface="Consolas" pitchFamily="49" charset="0"/>
              </a:rPr>
              <a:t>		System.out.println("Problem with pausing of the </a:t>
            </a:r>
          </a:p>
          <a:p>
            <a:pPr marL="0" indent="0">
              <a:buFont typeface="Arial" charset="0"/>
              <a:buNone/>
            </a:pPr>
            <a:r>
              <a:rPr lang="en-US" altLang="en-US" sz="1800" dirty="0" smtClean="0">
                <a:latin typeface="Consolas" pitchFamily="49" charset="0"/>
                <a:cs typeface="Consolas" pitchFamily="49" charset="0"/>
              </a:rPr>
              <a:t>                 program");</a:t>
            </a:r>
          </a:p>
          <a:p>
            <a:pPr marL="0" indent="0">
              <a:buFont typeface="Arial" charset="0"/>
              <a:buNone/>
            </a:pPr>
            <a:r>
              <a:rPr lang="en-US" altLang="en-US" sz="1800"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    public </a:t>
            </a:r>
            <a:r>
              <a:rPr lang="en-US" altLang="en-US" sz="1800" dirty="0" err="1" smtClean="0">
                <a:latin typeface="Consolas" pitchFamily="49" charset="0"/>
                <a:cs typeface="Consolas" pitchFamily="49" charset="0"/>
              </a:rPr>
              <a:t>JButton</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getLeft</a:t>
            </a:r>
            <a:r>
              <a:rPr lang="en-US" altLang="en-US" sz="1800" dirty="0" smtClean="0">
                <a:latin typeface="Consolas" pitchFamily="49" charset="0"/>
                <a:cs typeface="Consolas" pitchFamily="49" charset="0"/>
              </a:rPr>
              <a:t>() { </a:t>
            </a:r>
          </a:p>
          <a:p>
            <a:pPr marL="0" indent="0">
              <a:buFont typeface="Arial" charset="0"/>
              <a:buNone/>
            </a:pPr>
            <a:r>
              <a:rPr lang="en-US" altLang="en-US" sz="1800" dirty="0">
                <a:latin typeface="Consolas" pitchFamily="49" charset="0"/>
                <a:cs typeface="Consolas" pitchFamily="49" charset="0"/>
              </a:rPr>
              <a:t> </a:t>
            </a:r>
            <a:r>
              <a:rPr lang="en-US" altLang="en-US" sz="1800" dirty="0" smtClean="0">
                <a:latin typeface="Consolas" pitchFamily="49" charset="0"/>
                <a:cs typeface="Consolas" pitchFamily="49" charset="0"/>
              </a:rPr>
              <a:t>       return(left); </a:t>
            </a:r>
          </a:p>
          <a:p>
            <a:pPr marL="0" indent="0">
              <a:buFont typeface="Arial" charset="0"/>
              <a:buNone/>
            </a:pPr>
            <a:r>
              <a:rPr lang="en-US" altLang="en-US" sz="1800"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    public </a:t>
            </a:r>
            <a:r>
              <a:rPr lang="en-US" altLang="en-US" sz="1800" dirty="0" err="1" smtClean="0">
                <a:latin typeface="Consolas" pitchFamily="49" charset="0"/>
                <a:cs typeface="Consolas" pitchFamily="49" charset="0"/>
              </a:rPr>
              <a:t>JButton</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getRight</a:t>
            </a:r>
            <a:r>
              <a:rPr lang="en-US" altLang="en-US" sz="1800" dirty="0" smtClean="0">
                <a:latin typeface="Consolas" pitchFamily="49" charset="0"/>
                <a:cs typeface="Consolas" pitchFamily="49" charset="0"/>
              </a:rPr>
              <a:t>() { </a:t>
            </a:r>
          </a:p>
          <a:p>
            <a:pPr marL="0" indent="0">
              <a:buFont typeface="Arial" charset="0"/>
              <a:buNone/>
            </a:pPr>
            <a:r>
              <a:rPr lang="en-US" altLang="en-US" sz="1800" dirty="0">
                <a:latin typeface="Consolas" pitchFamily="49" charset="0"/>
                <a:cs typeface="Consolas" pitchFamily="49" charset="0"/>
              </a:rPr>
              <a:t> </a:t>
            </a:r>
            <a:r>
              <a:rPr lang="en-US" altLang="en-US" sz="1800" dirty="0" smtClean="0">
                <a:latin typeface="Consolas" pitchFamily="49" charset="0"/>
                <a:cs typeface="Consolas" pitchFamily="49" charset="0"/>
              </a:rPr>
              <a:t>       return(right); </a:t>
            </a:r>
          </a:p>
          <a:p>
            <a:pPr marL="0" indent="0">
              <a:buFont typeface="Arial" charset="0"/>
              <a:buNone/>
            </a:pPr>
            <a:r>
              <a:rPr lang="en-US" altLang="en-US" sz="1800" dirty="0">
                <a:latin typeface="Consolas" pitchFamily="49" charset="0"/>
                <a:cs typeface="Consolas" pitchFamily="49" charset="0"/>
              </a:rPr>
              <a:t> </a:t>
            </a:r>
            <a:r>
              <a:rPr lang="en-US" altLang="en-US" sz="1800"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a:t>
            </a:r>
          </a:p>
          <a:p>
            <a:pPr marL="0" indent="0">
              <a:buFont typeface="Arial" charset="0"/>
              <a:buNone/>
            </a:pPr>
            <a:endParaRPr lang="en-US" altLang="en-US" sz="1800" dirty="0" smtClean="0">
              <a:latin typeface="Consolas" pitchFamily="49" charset="0"/>
              <a:cs typeface="Consolas" pitchFamily="49" charset="0"/>
            </a:endParaRPr>
          </a:p>
          <a:p>
            <a:pPr marL="0" indent="0">
              <a:buFont typeface="Arial" charset="0"/>
              <a:buNone/>
            </a:pPr>
            <a:endParaRPr lang="en-US" altLang="en-US" sz="1800" dirty="0" smtClean="0">
              <a:latin typeface="Consolas" pitchFamily="49" charset="0"/>
              <a:cs typeface="Consolas" pitchFamily="49" charset="0"/>
            </a:endParaRPr>
          </a:p>
        </p:txBody>
      </p:sp>
    </p:spTree>
    <p:extLst>
      <p:ext uri="{BB962C8B-B14F-4D97-AF65-F5344CB8AC3E}">
        <p14:creationId xmlns:p14="http://schemas.microsoft.com/office/powerpoint/2010/main" val="26453046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‘Friend Functions’</a:t>
            </a:r>
            <a:endParaRPr lang="en-US"/>
          </a:p>
        </p:txBody>
      </p:sp>
      <p:sp>
        <p:nvSpPr>
          <p:cNvPr id="3" name="Content Placeholder 2"/>
          <p:cNvSpPr>
            <a:spLocks noGrp="1"/>
          </p:cNvSpPr>
          <p:nvPr>
            <p:ph idx="1"/>
          </p:nvPr>
        </p:nvSpPr>
        <p:spPr/>
        <p:txBody>
          <a:bodyPr/>
          <a:lstStyle/>
          <a:p>
            <a:r>
              <a:rPr lang="en-US" dirty="0" smtClean="0"/>
              <a:t>Some programming languages allow classes to be ‘friendly’.</a:t>
            </a:r>
          </a:p>
          <a:p>
            <a:r>
              <a:rPr lang="en-US" dirty="0" smtClean="0"/>
              <a:t>A method can be declared in class </a:t>
            </a:r>
            <a:r>
              <a:rPr lang="en-US" dirty="0" smtClean="0">
                <a:latin typeface="Consolas" panose="020B0609020204030204" pitchFamily="49" charset="0"/>
              </a:rPr>
              <a:t>X</a:t>
            </a:r>
            <a:r>
              <a:rPr lang="en-US" dirty="0" smtClean="0"/>
              <a:t> so it’s accessible by another class </a:t>
            </a:r>
            <a:r>
              <a:rPr lang="en-US" dirty="0" smtClean="0">
                <a:latin typeface="Consolas" panose="020B0609020204030204" pitchFamily="49" charset="0"/>
              </a:rPr>
              <a:t>Y</a:t>
            </a:r>
            <a:r>
              <a:rPr lang="en-US" dirty="0" smtClean="0"/>
              <a:t> even though the method is outside of the scope of class </a:t>
            </a:r>
            <a:r>
              <a:rPr lang="en-US" dirty="0">
                <a:latin typeface="Consolas" panose="020B0609020204030204" pitchFamily="49" charset="0"/>
              </a:rPr>
              <a:t>Y</a:t>
            </a:r>
            <a:r>
              <a:rPr lang="en-US" dirty="0" smtClean="0"/>
              <a:t>.</a:t>
            </a:r>
          </a:p>
          <a:p>
            <a:r>
              <a:rPr lang="en-US" dirty="0" smtClean="0"/>
              <a:t>The ‘friendly’ method of class </a:t>
            </a:r>
            <a:r>
              <a:rPr lang="en-US" dirty="0">
                <a:latin typeface="Consolas" panose="020B0609020204030204" pitchFamily="49" charset="0"/>
              </a:rPr>
              <a:t>X</a:t>
            </a:r>
            <a:r>
              <a:rPr lang="en-US" dirty="0" smtClean="0"/>
              <a:t> allows access to all of the privates &amp; protected parts of </a:t>
            </a:r>
            <a:r>
              <a:rPr lang="en-US" dirty="0">
                <a:latin typeface="Consolas" panose="020B0609020204030204" pitchFamily="49" charset="0"/>
              </a:rPr>
              <a:t>X</a:t>
            </a:r>
            <a:r>
              <a:rPr lang="en-US" dirty="0" smtClean="0"/>
              <a:t> to instances of </a:t>
            </a:r>
            <a:r>
              <a:rPr lang="en-US" dirty="0">
                <a:latin typeface="Consolas" panose="020B0609020204030204" pitchFamily="49" charset="0"/>
              </a:rPr>
              <a:t>Y</a:t>
            </a:r>
            <a:r>
              <a:rPr lang="en-US" dirty="0" smtClean="0"/>
              <a:t>.</a:t>
            </a:r>
          </a:p>
          <a:p>
            <a:r>
              <a:rPr lang="en-US" dirty="0" smtClean="0"/>
              <a:t>It’s used when instances of classes </a:t>
            </a:r>
            <a:r>
              <a:rPr lang="en-US" dirty="0">
                <a:latin typeface="Consolas" panose="020B0609020204030204" pitchFamily="49" charset="0"/>
              </a:rPr>
              <a:t>X</a:t>
            </a:r>
            <a:r>
              <a:rPr lang="en-US" dirty="0" smtClean="0"/>
              <a:t> &amp; </a:t>
            </a:r>
            <a:r>
              <a:rPr lang="en-US" dirty="0">
                <a:latin typeface="Consolas" panose="020B0609020204030204" pitchFamily="49" charset="0"/>
              </a:rPr>
              <a:t>Y</a:t>
            </a:r>
            <a:r>
              <a:rPr lang="en-US" dirty="0" smtClean="0"/>
              <a:t> operate closely.</a:t>
            </a:r>
          </a:p>
          <a:p>
            <a:r>
              <a:rPr lang="en-US" dirty="0" smtClean="0"/>
              <a:t>Java does not directly allow for friend functions but other languages such as C++ do.</a:t>
            </a:r>
          </a:p>
          <a:p>
            <a:r>
              <a:rPr lang="en-US" dirty="0"/>
              <a:t>Does this violate encapsulation?</a:t>
            </a:r>
          </a:p>
          <a:p>
            <a:endParaRPr lang="en-US" dirty="0"/>
          </a:p>
        </p:txBody>
      </p:sp>
    </p:spTree>
    <p:extLst>
      <p:ext uri="{BB962C8B-B14F-4D97-AF65-F5344CB8AC3E}">
        <p14:creationId xmlns:p14="http://schemas.microsoft.com/office/powerpoint/2010/main" val="39967027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idx="4294967295"/>
          </p:nvPr>
        </p:nvSpPr>
        <p:spPr/>
        <p:txBody>
          <a:bodyPr/>
          <a:lstStyle/>
          <a:p>
            <a:r>
              <a:rPr lang="en-US" altLang="en-US" sz="3200" smtClean="0"/>
              <a:t>Nested/Inner Classes</a:t>
            </a:r>
          </a:p>
        </p:txBody>
      </p:sp>
      <p:sp>
        <p:nvSpPr>
          <p:cNvPr id="715779" name="Rectangle 3"/>
          <p:cNvSpPr>
            <a:spLocks noGrp="1" noChangeArrowheads="1"/>
          </p:cNvSpPr>
          <p:nvPr>
            <p:ph type="body" idx="4294967295"/>
          </p:nvPr>
        </p:nvSpPr>
        <p:spPr/>
        <p:txBody>
          <a:bodyPr/>
          <a:lstStyle/>
          <a:p>
            <a:r>
              <a:rPr lang="en-US" altLang="en-US" sz="2000" dirty="0" smtClean="0"/>
              <a:t>Occurs when one class (body) is defined inside of another class:</a:t>
            </a:r>
          </a:p>
          <a:p>
            <a:pPr lvl="1">
              <a:buFont typeface="Times New Roman" pitchFamily="18" charset="0"/>
              <a:buNone/>
            </a:pPr>
            <a:r>
              <a:rPr lang="en-US" altLang="en-US" sz="1600" dirty="0" smtClean="0">
                <a:latin typeface="Consolas" pitchFamily="49" charset="0"/>
                <a:cs typeface="Consolas" pitchFamily="49" charset="0"/>
              </a:rPr>
              <a:t>public class X {</a:t>
            </a:r>
          </a:p>
          <a:p>
            <a:pPr lvl="1">
              <a:buFont typeface="Times New Roman" pitchFamily="18" charset="0"/>
              <a:buNone/>
            </a:pPr>
            <a:r>
              <a:rPr lang="en-US" altLang="en-US" sz="1600" dirty="0" smtClean="0">
                <a:latin typeface="Consolas" pitchFamily="49" charset="0"/>
                <a:cs typeface="Consolas" pitchFamily="49" charset="0"/>
              </a:rPr>
              <a:t>     private class Y {</a:t>
            </a:r>
          </a:p>
          <a:p>
            <a:pPr lvl="1">
              <a:buFont typeface="Times New Roman" pitchFamily="18" charset="0"/>
              <a:buNone/>
            </a:pPr>
            <a:endParaRPr lang="en-US" altLang="en-US" sz="1600" dirty="0" smtClean="0">
              <a:latin typeface="Consolas" pitchFamily="49" charset="0"/>
              <a:cs typeface="Consolas" pitchFamily="49" charset="0"/>
            </a:endParaRPr>
          </a:p>
          <a:p>
            <a:pPr lvl="1">
              <a:buFont typeface="Times New Roman" pitchFamily="18" charset="0"/>
              <a:buNone/>
            </a:pPr>
            <a:r>
              <a:rPr lang="en-US" altLang="en-US" sz="1600" dirty="0" smtClean="0">
                <a:latin typeface="Consolas" pitchFamily="49" charset="0"/>
                <a:cs typeface="Consolas" pitchFamily="49" charset="0"/>
              </a:rPr>
              <a:t>     }</a:t>
            </a:r>
          </a:p>
          <a:p>
            <a:pPr lvl="1">
              <a:buFont typeface="Times New Roman" pitchFamily="18" charset="0"/>
              <a:buNone/>
            </a:pPr>
            <a:r>
              <a:rPr lang="en-US" altLang="en-US" sz="1600" dirty="0" smtClean="0">
                <a:latin typeface="Consolas" pitchFamily="49" charset="0"/>
                <a:cs typeface="Consolas" pitchFamily="49" charset="0"/>
              </a:rPr>
              <a:t>}</a:t>
            </a:r>
          </a:p>
          <a:p>
            <a:r>
              <a:rPr lang="en-US" altLang="en-US" sz="2000" dirty="0" smtClean="0"/>
              <a:t>Why nest class definitions</a:t>
            </a:r>
            <a:r>
              <a:rPr lang="en-US" altLang="en-US" sz="2000" baseline="30000" dirty="0" smtClean="0"/>
              <a:t>1</a:t>
            </a:r>
            <a:r>
              <a:rPr lang="en-US" altLang="en-US" sz="2000" dirty="0" smtClean="0"/>
              <a:t>:</a:t>
            </a:r>
          </a:p>
          <a:p>
            <a:pPr lvl="1"/>
            <a:r>
              <a:rPr lang="en-US" altLang="en-US" sz="1800" dirty="0" smtClean="0"/>
              <a:t>It is a way of logically grouping classes that are only used in one place. </a:t>
            </a:r>
          </a:p>
          <a:p>
            <a:pPr lvl="1"/>
            <a:r>
              <a:rPr lang="en-US" altLang="en-US" sz="1800" dirty="0" smtClean="0"/>
              <a:t>Nested classes can lead to more readable and maintainable code. </a:t>
            </a:r>
          </a:p>
          <a:p>
            <a:pPr lvl="1"/>
            <a:r>
              <a:rPr lang="en-US" altLang="en-US" sz="1800" dirty="0" smtClean="0"/>
              <a:t>It increases encapsulation (inner class hidden from all classes except the outer class).</a:t>
            </a:r>
          </a:p>
          <a:p>
            <a:r>
              <a:rPr lang="en-US" altLang="en-US" sz="1800" dirty="0" smtClean="0"/>
              <a:t>Similar to declaring anonymous objects, nesting classes may be used when creating event listeners.</a:t>
            </a:r>
          </a:p>
          <a:p>
            <a:endParaRPr lang="en-US" altLang="en-US" sz="1800" dirty="0" smtClean="0"/>
          </a:p>
        </p:txBody>
      </p:sp>
      <p:sp>
        <p:nvSpPr>
          <p:cNvPr id="715780" name="Text Box 4"/>
          <p:cNvSpPr txBox="1">
            <a:spLocks noChangeArrowheads="1"/>
          </p:cNvSpPr>
          <p:nvPr/>
        </p:nvSpPr>
        <p:spPr bwMode="auto">
          <a:xfrm>
            <a:off x="6350" y="6400800"/>
            <a:ext cx="7543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400" b="0" dirty="0">
                <a:latin typeface="Arial" charset="0"/>
              </a:rPr>
              <a:t>1 For more </a:t>
            </a:r>
            <a:r>
              <a:rPr lang="en-US" altLang="en-US" sz="1400" b="0" dirty="0" smtClean="0">
                <a:latin typeface="Arial" charset="0"/>
              </a:rPr>
              <a:t>information (last accessed 2021): </a:t>
            </a:r>
            <a:r>
              <a:rPr lang="en-US" altLang="en-US" sz="1400" b="0" dirty="0">
                <a:latin typeface="Arial" charset="0"/>
                <a:hlinkClick r:id="rId3"/>
              </a:rPr>
              <a:t>http://</a:t>
            </a:r>
            <a:r>
              <a:rPr lang="en-US" altLang="en-US" sz="1400" b="0" dirty="0" smtClean="0">
                <a:latin typeface="Arial" charset="0"/>
                <a:hlinkClick r:id="rId3"/>
              </a:rPr>
              <a:t>download.oracle.com/javase/tutorial/java/javaOO/nested.html</a:t>
            </a:r>
            <a:endParaRPr lang="en-US" altLang="en-US" sz="1400" b="0" dirty="0">
              <a:latin typeface="Arial" charset="0"/>
            </a:endParaRPr>
          </a:p>
        </p:txBody>
      </p:sp>
      <p:grpSp>
        <p:nvGrpSpPr>
          <p:cNvPr id="5" name="Group 4"/>
          <p:cNvGrpSpPr/>
          <p:nvPr/>
        </p:nvGrpSpPr>
        <p:grpSpPr>
          <a:xfrm>
            <a:off x="7389586" y="2092325"/>
            <a:ext cx="1765300" cy="1241425"/>
            <a:chOff x="5791200" y="2133600"/>
            <a:chExt cx="1765300" cy="1241425"/>
          </a:xfrm>
        </p:grpSpPr>
        <p:sp>
          <p:nvSpPr>
            <p:cNvPr id="107528" name="Text Box 10"/>
            <p:cNvSpPr txBox="1">
              <a:spLocks noChangeArrowheads="1"/>
            </p:cNvSpPr>
            <p:nvPr/>
          </p:nvSpPr>
          <p:spPr bwMode="auto">
            <a:xfrm>
              <a:off x="6248400" y="2586037"/>
              <a:ext cx="1308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dirty="0">
                  <a:solidFill>
                    <a:srgbClr val="FF0000"/>
                  </a:solidFill>
                  <a:latin typeface="Arial" charset="0"/>
                </a:rPr>
                <a:t>Outer class</a:t>
              </a:r>
            </a:p>
          </p:txBody>
        </p:sp>
        <p:sp>
          <p:nvSpPr>
            <p:cNvPr id="4" name="Right Brace 3"/>
            <p:cNvSpPr/>
            <p:nvPr/>
          </p:nvSpPr>
          <p:spPr>
            <a:xfrm>
              <a:off x="5791200" y="2133600"/>
              <a:ext cx="457200" cy="1241425"/>
            </a:xfrm>
            <a:prstGeom prst="rightBrac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6" name="Group 5"/>
          <p:cNvGrpSpPr/>
          <p:nvPr/>
        </p:nvGrpSpPr>
        <p:grpSpPr>
          <a:xfrm>
            <a:off x="3505200" y="2379299"/>
            <a:ext cx="1720850" cy="585788"/>
            <a:chOff x="3505200" y="2379299"/>
            <a:chExt cx="1720850" cy="585788"/>
          </a:xfrm>
        </p:grpSpPr>
        <p:sp>
          <p:nvSpPr>
            <p:cNvPr id="107530" name="Text Box 7"/>
            <p:cNvSpPr txBox="1">
              <a:spLocks noChangeArrowheads="1"/>
            </p:cNvSpPr>
            <p:nvPr/>
          </p:nvSpPr>
          <p:spPr bwMode="auto">
            <a:xfrm>
              <a:off x="3917950" y="2493963"/>
              <a:ext cx="1308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dirty="0">
                  <a:solidFill>
                    <a:srgbClr val="FF0000"/>
                  </a:solidFill>
                  <a:latin typeface="Arial" charset="0"/>
                </a:rPr>
                <a:t>Inner class</a:t>
              </a:r>
            </a:p>
          </p:txBody>
        </p:sp>
        <p:sp>
          <p:nvSpPr>
            <p:cNvPr id="13" name="Right Brace 12"/>
            <p:cNvSpPr/>
            <p:nvPr/>
          </p:nvSpPr>
          <p:spPr>
            <a:xfrm>
              <a:off x="3505200" y="2379299"/>
              <a:ext cx="457200" cy="585788"/>
            </a:xfrm>
            <a:prstGeom prst="rightBrac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spTree>
    <p:extLst>
      <p:ext uri="{BB962C8B-B14F-4D97-AF65-F5344CB8AC3E}">
        <p14:creationId xmlns:p14="http://schemas.microsoft.com/office/powerpoint/2010/main" val="216514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57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57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157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5779">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5779">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4"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4" presetClass="entr" presetSubtype="1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15779">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15779">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15779">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15779">
                                            <p:txEl>
                                              <p:pRg st="9" end="9"/>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15779">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157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5779" grpId="0" uiExpand="1" build="p"/>
      <p:bldP spid="71578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idx="4294967295"/>
          </p:nvPr>
        </p:nvSpPr>
        <p:spPr/>
        <p:txBody>
          <a:bodyPr/>
          <a:lstStyle/>
          <a:p>
            <a:r>
              <a:rPr lang="en-US" altLang="en-US" sz="3200" smtClean="0"/>
              <a:t>Example: Inner Classes</a:t>
            </a:r>
          </a:p>
        </p:txBody>
      </p:sp>
      <p:sp>
        <p:nvSpPr>
          <p:cNvPr id="108547" name="Rectangle 3"/>
          <p:cNvSpPr>
            <a:spLocks noGrp="1" noChangeArrowheads="1"/>
          </p:cNvSpPr>
          <p:nvPr>
            <p:ph type="body" idx="4294967295"/>
          </p:nvPr>
        </p:nvSpPr>
        <p:spPr/>
        <p:txBody>
          <a:bodyPr/>
          <a:lstStyle/>
          <a:p>
            <a:pPr marL="114300" indent="-114300"/>
            <a:r>
              <a:rPr lang="en-US" altLang="en-US" sz="2400" b="1" dirty="0" smtClean="0"/>
              <a:t>Name of the folder containing the full online example</a:t>
            </a:r>
            <a:r>
              <a:rPr lang="en-US" altLang="en-US" sz="2400" dirty="0" smtClean="0"/>
              <a:t>: </a:t>
            </a:r>
          </a:p>
          <a:p>
            <a:pPr marL="114300" indent="-114300">
              <a:buFontTx/>
              <a:buNone/>
            </a:pPr>
            <a:r>
              <a:rPr lang="en-US" altLang="en-US" sz="2400" dirty="0" smtClean="0">
                <a:latin typeface="Consolas" pitchFamily="49" charset="0"/>
                <a:cs typeface="Consolas" pitchFamily="49" charset="0"/>
              </a:rPr>
              <a:t>9buttonAlternateInnerClasses</a:t>
            </a:r>
          </a:p>
          <a:p>
            <a:pPr marL="114300" indent="-114300">
              <a:buFontTx/>
              <a:buNone/>
            </a:pPr>
            <a:endParaRPr lang="en-US" altLang="en-US" sz="2400" dirty="0">
              <a:latin typeface="Consolas" pitchFamily="49" charset="0"/>
              <a:cs typeface="Consolas" pitchFamily="49" charset="0"/>
            </a:endParaRPr>
          </a:p>
          <a:p>
            <a:pPr lvl="1"/>
            <a:r>
              <a:rPr lang="en-US" altLang="en-US" sz="2000" dirty="0" smtClean="0">
                <a:cs typeface="Consolas" pitchFamily="49" charset="0"/>
              </a:rPr>
              <a:t>The example again employs an anonymous object/class (not a new concept).</a:t>
            </a:r>
          </a:p>
          <a:p>
            <a:pPr lvl="1"/>
            <a:r>
              <a:rPr lang="en-US" altLang="en-US" sz="2000" dirty="0" smtClean="0">
                <a:cs typeface="Consolas" pitchFamily="49" charset="0"/>
              </a:rPr>
              <a:t>What’s </a:t>
            </a:r>
            <a:r>
              <a:rPr lang="en-US" altLang="en-US" sz="2000" b="1" dirty="0" smtClean="0">
                <a:cs typeface="Consolas" pitchFamily="49" charset="0"/>
              </a:rPr>
              <a:t>new</a:t>
            </a:r>
            <a:r>
              <a:rPr lang="en-US" altLang="en-US" sz="2000" dirty="0" smtClean="0">
                <a:cs typeface="Consolas" pitchFamily="49" charset="0"/>
              </a:rPr>
              <a:t> is the use of a </a:t>
            </a:r>
            <a:r>
              <a:rPr lang="en-US" altLang="en-US" sz="2000" b="1" dirty="0" smtClean="0">
                <a:cs typeface="Consolas" pitchFamily="49" charset="0"/>
              </a:rPr>
              <a:t>class definition nested within another class definition</a:t>
            </a:r>
            <a:r>
              <a:rPr lang="en-US" altLang="en-US" sz="2000" dirty="0" smtClean="0">
                <a:cs typeface="Consolas" pitchFamily="49" charset="0"/>
              </a:rPr>
              <a:t>.</a:t>
            </a:r>
          </a:p>
          <a:p>
            <a:pPr marL="114300" indent="-114300"/>
            <a:endParaRPr lang="en-US" altLang="en-US" sz="1800" dirty="0" smtClean="0"/>
          </a:p>
        </p:txBody>
      </p:sp>
    </p:spTree>
    <p:extLst>
      <p:ext uri="{BB962C8B-B14F-4D97-AF65-F5344CB8AC3E}">
        <p14:creationId xmlns:p14="http://schemas.microsoft.com/office/powerpoint/2010/main" val="21587943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idx="4294967295"/>
          </p:nvPr>
        </p:nvSpPr>
        <p:spPr/>
        <p:txBody>
          <a:bodyPr/>
          <a:lstStyle/>
          <a:p>
            <a:r>
              <a:rPr lang="en-US" altLang="en-US" sz="3200" dirty="0" smtClean="0"/>
              <a:t>Example: </a:t>
            </a:r>
            <a:r>
              <a:rPr lang="en-US" altLang="en-US" sz="3200" b="1" dirty="0" smtClean="0">
                <a:solidFill>
                  <a:srgbClr val="0000FF"/>
                </a:solidFill>
              </a:rPr>
              <a:t>Inner Classes </a:t>
            </a:r>
            <a:r>
              <a:rPr lang="en-US" altLang="en-US" sz="3200" dirty="0" smtClean="0"/>
              <a:t>(2)</a:t>
            </a:r>
          </a:p>
        </p:txBody>
      </p:sp>
      <p:grpSp>
        <p:nvGrpSpPr>
          <p:cNvPr id="109571" name="Group 4"/>
          <p:cNvGrpSpPr>
            <a:grpSpLocks/>
          </p:cNvGrpSpPr>
          <p:nvPr/>
        </p:nvGrpSpPr>
        <p:grpSpPr bwMode="auto">
          <a:xfrm>
            <a:off x="285750" y="4711700"/>
            <a:ext cx="1244600" cy="985838"/>
            <a:chOff x="944" y="2211"/>
            <a:chExt cx="784" cy="621"/>
          </a:xfrm>
        </p:grpSpPr>
        <p:sp>
          <p:nvSpPr>
            <p:cNvPr id="109601" name="Rectangle 5"/>
            <p:cNvSpPr>
              <a:spLocks noChangeArrowheads="1"/>
            </p:cNvSpPr>
            <p:nvPr/>
          </p:nvSpPr>
          <p:spPr bwMode="auto">
            <a:xfrm>
              <a:off x="944" y="2211"/>
              <a:ext cx="784" cy="62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Arial" charset="0"/>
                </a:rPr>
                <a:t>MyFrame</a:t>
              </a:r>
            </a:p>
          </p:txBody>
        </p:sp>
        <p:sp>
          <p:nvSpPr>
            <p:cNvPr id="109602" name="Line 6"/>
            <p:cNvSpPr>
              <a:spLocks noChangeShapeType="1"/>
            </p:cNvSpPr>
            <p:nvPr/>
          </p:nvSpPr>
          <p:spPr bwMode="auto">
            <a:xfrm>
              <a:off x="960" y="2448"/>
              <a:ext cx="76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grpSp>
        <p:nvGrpSpPr>
          <p:cNvPr id="109572" name="Group 7"/>
          <p:cNvGrpSpPr>
            <a:grpSpLocks/>
          </p:cNvGrpSpPr>
          <p:nvPr/>
        </p:nvGrpSpPr>
        <p:grpSpPr bwMode="auto">
          <a:xfrm>
            <a:off x="3670300" y="5426075"/>
            <a:ext cx="1244600" cy="985838"/>
            <a:chOff x="944" y="2211"/>
            <a:chExt cx="784" cy="621"/>
          </a:xfrm>
        </p:grpSpPr>
        <p:sp>
          <p:nvSpPr>
            <p:cNvPr id="109599" name="Rectangle 8"/>
            <p:cNvSpPr>
              <a:spLocks noChangeArrowheads="1"/>
            </p:cNvSpPr>
            <p:nvPr/>
          </p:nvSpPr>
          <p:spPr bwMode="auto">
            <a:xfrm>
              <a:off x="944" y="2211"/>
              <a:ext cx="784" cy="621"/>
            </a:xfrm>
            <a:prstGeom prst="rect">
              <a:avLst/>
            </a:prstGeom>
            <a:solidFill>
              <a:srgbClr val="FFFFFF"/>
            </a:solidFill>
            <a:ln w="38100">
              <a:solidFill>
                <a:schemeClr val="tx1"/>
              </a:solidFill>
              <a:miter lim="800000"/>
              <a:headEnd/>
              <a:tailEnd/>
            </a:ln>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Arial" charset="0"/>
                </a:rPr>
                <a:t>Driver</a:t>
              </a:r>
            </a:p>
          </p:txBody>
        </p:sp>
        <p:sp>
          <p:nvSpPr>
            <p:cNvPr id="109600" name="Line 9"/>
            <p:cNvSpPr>
              <a:spLocks noChangeShapeType="1"/>
            </p:cNvSpPr>
            <p:nvPr/>
          </p:nvSpPr>
          <p:spPr bwMode="auto">
            <a:xfrm>
              <a:off x="960" y="2448"/>
              <a:ext cx="76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sp>
        <p:nvSpPr>
          <p:cNvPr id="109573" name="Line 10"/>
          <p:cNvSpPr>
            <a:spLocks noChangeShapeType="1"/>
          </p:cNvSpPr>
          <p:nvPr/>
        </p:nvSpPr>
        <p:spPr bwMode="auto">
          <a:xfrm flipH="1" flipV="1">
            <a:off x="1509713" y="4927600"/>
            <a:ext cx="2736850" cy="50323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109574" name="Line 12"/>
          <p:cNvSpPr>
            <a:spLocks noChangeShapeType="1"/>
          </p:cNvSpPr>
          <p:nvPr/>
        </p:nvSpPr>
        <p:spPr bwMode="auto">
          <a:xfrm flipH="1">
            <a:off x="908050" y="3914775"/>
            <a:ext cx="1588" cy="7969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lstStyle/>
          <a:p>
            <a:endParaRPr lang="en-US"/>
          </a:p>
        </p:txBody>
      </p:sp>
      <p:sp>
        <p:nvSpPr>
          <p:cNvPr id="109575" name="AutoShape 13"/>
          <p:cNvSpPr>
            <a:spLocks noChangeArrowheads="1"/>
          </p:cNvSpPr>
          <p:nvPr/>
        </p:nvSpPr>
        <p:spPr bwMode="auto">
          <a:xfrm>
            <a:off x="755650" y="3598863"/>
            <a:ext cx="304800" cy="287337"/>
          </a:xfrm>
          <a:prstGeom prst="triangle">
            <a:avLst>
              <a:gd name="adj" fmla="val 50000"/>
            </a:avLst>
          </a:prstGeom>
          <a:solidFill>
            <a:srgbClr val="FFFFFF"/>
          </a:solidFill>
          <a:ln w="12700">
            <a:solidFill>
              <a:schemeClr val="tx1"/>
            </a:solidFill>
            <a:miter lim="800000"/>
            <a:headEnd/>
            <a:tailEnd/>
          </a:ln>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grpSp>
        <p:nvGrpSpPr>
          <p:cNvPr id="109576" name="Group 14"/>
          <p:cNvGrpSpPr>
            <a:grpSpLocks/>
          </p:cNvGrpSpPr>
          <p:nvPr/>
        </p:nvGrpSpPr>
        <p:grpSpPr bwMode="auto">
          <a:xfrm>
            <a:off x="441325" y="2644775"/>
            <a:ext cx="935038" cy="914400"/>
            <a:chOff x="204" y="2205"/>
            <a:chExt cx="589" cy="621"/>
          </a:xfrm>
        </p:grpSpPr>
        <p:sp>
          <p:nvSpPr>
            <p:cNvPr id="109597" name="Rectangle 15"/>
            <p:cNvSpPr>
              <a:spLocks noChangeArrowheads="1"/>
            </p:cNvSpPr>
            <p:nvPr/>
          </p:nvSpPr>
          <p:spPr bwMode="auto">
            <a:xfrm>
              <a:off x="204" y="2205"/>
              <a:ext cx="589" cy="62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Arial" charset="0"/>
                </a:rPr>
                <a:t>JFrame</a:t>
              </a:r>
            </a:p>
          </p:txBody>
        </p:sp>
        <p:sp>
          <p:nvSpPr>
            <p:cNvPr id="109598" name="Line 16"/>
            <p:cNvSpPr>
              <a:spLocks noChangeShapeType="1"/>
            </p:cNvSpPr>
            <p:nvPr/>
          </p:nvSpPr>
          <p:spPr bwMode="auto">
            <a:xfrm>
              <a:off x="204" y="2432"/>
              <a:ext cx="58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sp>
        <p:nvSpPr>
          <p:cNvPr id="109577" name="Line 17"/>
          <p:cNvSpPr>
            <a:spLocks noChangeShapeType="1"/>
          </p:cNvSpPr>
          <p:nvPr/>
        </p:nvSpPr>
        <p:spPr bwMode="auto">
          <a:xfrm flipV="1">
            <a:off x="1530350" y="4184650"/>
            <a:ext cx="1239838" cy="700088"/>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nvGrpSpPr>
          <p:cNvPr id="109578" name="Group 18"/>
          <p:cNvGrpSpPr>
            <a:grpSpLocks/>
          </p:cNvGrpSpPr>
          <p:nvPr/>
        </p:nvGrpSpPr>
        <p:grpSpPr bwMode="auto">
          <a:xfrm>
            <a:off x="1725613" y="3198813"/>
            <a:ext cx="2087562" cy="985837"/>
            <a:chOff x="3833" y="3022"/>
            <a:chExt cx="1224" cy="621"/>
          </a:xfrm>
        </p:grpSpPr>
        <p:sp>
          <p:nvSpPr>
            <p:cNvPr id="109595" name="Rectangle 19"/>
            <p:cNvSpPr>
              <a:spLocks noChangeArrowheads="1"/>
            </p:cNvSpPr>
            <p:nvPr/>
          </p:nvSpPr>
          <p:spPr bwMode="auto">
            <a:xfrm>
              <a:off x="3833" y="3022"/>
              <a:ext cx="1224" cy="621"/>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dirty="0" err="1">
                  <a:solidFill>
                    <a:srgbClr val="0000FF"/>
                  </a:solidFill>
                  <a:latin typeface="Arial" charset="0"/>
                </a:rPr>
                <a:t>MyWindowListener</a:t>
              </a:r>
              <a:endParaRPr lang="en-US" altLang="en-US" sz="1600" dirty="0">
                <a:solidFill>
                  <a:srgbClr val="0000FF"/>
                </a:solidFill>
                <a:latin typeface="Arial" charset="0"/>
              </a:endParaRPr>
            </a:p>
          </p:txBody>
        </p:sp>
        <p:sp>
          <p:nvSpPr>
            <p:cNvPr id="109596" name="Line 20"/>
            <p:cNvSpPr>
              <a:spLocks noChangeShapeType="1"/>
            </p:cNvSpPr>
            <p:nvPr/>
          </p:nvSpPr>
          <p:spPr bwMode="auto">
            <a:xfrm>
              <a:off x="3833" y="3249"/>
              <a:ext cx="1224"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grpSp>
        <p:nvGrpSpPr>
          <p:cNvPr id="109579" name="Group 21"/>
          <p:cNvGrpSpPr>
            <a:grpSpLocks/>
          </p:cNvGrpSpPr>
          <p:nvPr/>
        </p:nvGrpSpPr>
        <p:grpSpPr bwMode="auto">
          <a:xfrm>
            <a:off x="1843088" y="1422400"/>
            <a:ext cx="2087562" cy="985838"/>
            <a:chOff x="3833" y="3022"/>
            <a:chExt cx="1224" cy="621"/>
          </a:xfrm>
        </p:grpSpPr>
        <p:sp>
          <p:nvSpPr>
            <p:cNvPr id="109593" name="Rectangle 22"/>
            <p:cNvSpPr>
              <a:spLocks noChangeArrowheads="1"/>
            </p:cNvSpPr>
            <p:nvPr/>
          </p:nvSpPr>
          <p:spPr bwMode="auto">
            <a:xfrm>
              <a:off x="3833" y="3022"/>
              <a:ext cx="1224" cy="62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Arial" charset="0"/>
                </a:rPr>
                <a:t>WindowAdaptor</a:t>
              </a:r>
            </a:p>
          </p:txBody>
        </p:sp>
        <p:sp>
          <p:nvSpPr>
            <p:cNvPr id="109594" name="Line 23"/>
            <p:cNvSpPr>
              <a:spLocks noChangeShapeType="1"/>
            </p:cNvSpPr>
            <p:nvPr/>
          </p:nvSpPr>
          <p:spPr bwMode="auto">
            <a:xfrm>
              <a:off x="3833" y="3249"/>
              <a:ext cx="12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sp>
        <p:nvSpPr>
          <p:cNvPr id="109580" name="Line 25"/>
          <p:cNvSpPr>
            <a:spLocks noChangeShapeType="1"/>
          </p:cNvSpPr>
          <p:nvPr/>
        </p:nvSpPr>
        <p:spPr bwMode="auto">
          <a:xfrm flipH="1">
            <a:off x="2876550" y="2738438"/>
            <a:ext cx="1588" cy="4603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lstStyle/>
          <a:p>
            <a:endParaRPr lang="en-US"/>
          </a:p>
        </p:txBody>
      </p:sp>
      <p:sp>
        <p:nvSpPr>
          <p:cNvPr id="109581" name="AutoShape 26"/>
          <p:cNvSpPr>
            <a:spLocks noChangeArrowheads="1"/>
          </p:cNvSpPr>
          <p:nvPr/>
        </p:nvSpPr>
        <p:spPr bwMode="auto">
          <a:xfrm>
            <a:off x="2733675" y="2408238"/>
            <a:ext cx="304800" cy="330200"/>
          </a:xfrm>
          <a:prstGeom prst="triangle">
            <a:avLst>
              <a:gd name="adj" fmla="val 50000"/>
            </a:avLst>
          </a:prstGeom>
          <a:solidFill>
            <a:srgbClr val="FFFFFF"/>
          </a:solidFill>
          <a:ln w="12700">
            <a:solidFill>
              <a:schemeClr val="tx1"/>
            </a:solidFill>
            <a:miter lim="800000"/>
            <a:headEnd/>
            <a:tailEnd/>
          </a:ln>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sp>
        <p:nvSpPr>
          <p:cNvPr id="109582" name="Line 27"/>
          <p:cNvSpPr>
            <a:spLocks noChangeShapeType="1"/>
          </p:cNvSpPr>
          <p:nvPr/>
        </p:nvSpPr>
        <p:spPr bwMode="auto">
          <a:xfrm flipV="1">
            <a:off x="4389438" y="4638675"/>
            <a:ext cx="2663825" cy="7921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nvGrpSpPr>
          <p:cNvPr id="109583" name="Group 28"/>
          <p:cNvGrpSpPr>
            <a:grpSpLocks/>
          </p:cNvGrpSpPr>
          <p:nvPr/>
        </p:nvGrpSpPr>
        <p:grpSpPr bwMode="auto">
          <a:xfrm>
            <a:off x="4605338" y="2551113"/>
            <a:ext cx="1584325" cy="909637"/>
            <a:chOff x="2789" y="2478"/>
            <a:chExt cx="998" cy="573"/>
          </a:xfrm>
        </p:grpSpPr>
        <p:sp>
          <p:nvSpPr>
            <p:cNvPr id="109591" name="Rectangle 29"/>
            <p:cNvSpPr>
              <a:spLocks noChangeArrowheads="1"/>
            </p:cNvSpPr>
            <p:nvPr/>
          </p:nvSpPr>
          <p:spPr bwMode="auto">
            <a:xfrm>
              <a:off x="2789" y="2478"/>
              <a:ext cx="998" cy="57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Arial" charset="0"/>
                </a:rPr>
                <a:t>JButton</a:t>
              </a:r>
            </a:p>
            <a:p>
              <a:pPr algn="ctr" eaLnBrk="1" hangingPunct="1">
                <a:spcBef>
                  <a:spcPct val="50000"/>
                </a:spcBef>
                <a:buFontTx/>
                <a:buNone/>
              </a:pPr>
              <a:endParaRPr lang="en-US" altLang="en-US" sz="1600">
                <a:latin typeface="Arial" charset="0"/>
              </a:endParaRPr>
            </a:p>
          </p:txBody>
        </p:sp>
        <p:sp>
          <p:nvSpPr>
            <p:cNvPr id="109592" name="Line 30"/>
            <p:cNvSpPr>
              <a:spLocks noChangeShapeType="1"/>
            </p:cNvSpPr>
            <p:nvPr/>
          </p:nvSpPr>
          <p:spPr bwMode="auto">
            <a:xfrm>
              <a:off x="2789" y="2704"/>
              <a:ext cx="99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sp>
        <p:nvSpPr>
          <p:cNvPr id="109584" name="Line 31"/>
          <p:cNvSpPr>
            <a:spLocks noChangeShapeType="1"/>
          </p:cNvSpPr>
          <p:nvPr/>
        </p:nvSpPr>
        <p:spPr bwMode="auto">
          <a:xfrm flipV="1">
            <a:off x="4318000" y="3487738"/>
            <a:ext cx="1079500" cy="19431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109585" name="Oval 33"/>
          <p:cNvSpPr>
            <a:spLocks noChangeArrowheads="1"/>
          </p:cNvSpPr>
          <p:nvPr/>
        </p:nvSpPr>
        <p:spPr bwMode="auto">
          <a:xfrm>
            <a:off x="6835504" y="2073275"/>
            <a:ext cx="280987" cy="404813"/>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square" lIns="93600" tIns="46800" rIns="93600" bIns="46800"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sp>
        <p:nvSpPr>
          <p:cNvPr id="109586" name="Text Box 34"/>
          <p:cNvSpPr txBox="1">
            <a:spLocks noChangeArrowheads="1"/>
          </p:cNvSpPr>
          <p:nvPr/>
        </p:nvSpPr>
        <p:spPr bwMode="auto">
          <a:xfrm>
            <a:off x="7088188" y="2073275"/>
            <a:ext cx="16557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600">
                <a:latin typeface="Arial" charset="0"/>
              </a:rPr>
              <a:t>ActionListener</a:t>
            </a:r>
          </a:p>
        </p:txBody>
      </p:sp>
      <p:sp>
        <p:nvSpPr>
          <p:cNvPr id="109587" name="Line 35"/>
          <p:cNvSpPr>
            <a:spLocks noChangeShapeType="1"/>
          </p:cNvSpPr>
          <p:nvPr/>
        </p:nvSpPr>
        <p:spPr bwMode="auto">
          <a:xfrm>
            <a:off x="6981825" y="2478088"/>
            <a:ext cx="0" cy="11525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nvGrpSpPr>
          <p:cNvPr id="109588" name="Group 36"/>
          <p:cNvGrpSpPr>
            <a:grpSpLocks/>
          </p:cNvGrpSpPr>
          <p:nvPr/>
        </p:nvGrpSpPr>
        <p:grpSpPr bwMode="auto">
          <a:xfrm>
            <a:off x="6261100" y="3630613"/>
            <a:ext cx="2017713" cy="985837"/>
            <a:chOff x="3968" y="2568"/>
            <a:chExt cx="1135" cy="621"/>
          </a:xfrm>
        </p:grpSpPr>
        <p:sp>
          <p:nvSpPr>
            <p:cNvPr id="109589" name="Rectangle 37"/>
            <p:cNvSpPr>
              <a:spLocks noChangeArrowheads="1"/>
            </p:cNvSpPr>
            <p:nvPr/>
          </p:nvSpPr>
          <p:spPr bwMode="auto">
            <a:xfrm>
              <a:off x="3968" y="2568"/>
              <a:ext cx="1135" cy="62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dirty="0" smtClean="0">
                  <a:latin typeface="Arial" charset="0"/>
                </a:rPr>
                <a:t>??? (Anonymous)</a:t>
              </a:r>
              <a:endParaRPr lang="en-US" altLang="en-US" sz="1600" dirty="0">
                <a:latin typeface="Arial" charset="0"/>
              </a:endParaRPr>
            </a:p>
          </p:txBody>
        </p:sp>
        <p:sp>
          <p:nvSpPr>
            <p:cNvPr id="109590" name="Line 38"/>
            <p:cNvSpPr>
              <a:spLocks noChangeShapeType="1"/>
            </p:cNvSpPr>
            <p:nvPr/>
          </p:nvSpPr>
          <p:spPr bwMode="auto">
            <a:xfrm>
              <a:off x="3969" y="2795"/>
              <a:ext cx="113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spTree>
    <p:extLst>
      <p:ext uri="{BB962C8B-B14F-4D97-AF65-F5344CB8AC3E}">
        <p14:creationId xmlns:p14="http://schemas.microsoft.com/office/powerpoint/2010/main" val="33509940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idx="4294967295"/>
          </p:nvPr>
        </p:nvSpPr>
        <p:spPr/>
        <p:txBody>
          <a:bodyPr/>
          <a:lstStyle/>
          <a:p>
            <a:r>
              <a:rPr lang="en-US" altLang="en-US" sz="3200" smtClean="0"/>
              <a:t>Components Effecting The State Of Other Components: The </a:t>
            </a:r>
            <a:r>
              <a:rPr lang="en-US" altLang="en-US" sz="3200" smtClean="0">
                <a:latin typeface="Consolas" pitchFamily="49" charset="0"/>
                <a:cs typeface="Consolas" pitchFamily="49" charset="0"/>
              </a:rPr>
              <a:t>Driver</a:t>
            </a:r>
            <a:r>
              <a:rPr lang="en-US" altLang="en-US" sz="3200" smtClean="0"/>
              <a:t> Class</a:t>
            </a:r>
          </a:p>
        </p:txBody>
      </p:sp>
      <p:sp>
        <p:nvSpPr>
          <p:cNvPr id="91139" name="Rectangle 3"/>
          <p:cNvSpPr>
            <a:spLocks noGrp="1" noChangeArrowheads="1"/>
          </p:cNvSpPr>
          <p:nvPr>
            <p:ph type="body" idx="4294967295"/>
          </p:nvPr>
        </p:nvSpPr>
        <p:spPr/>
        <p:txBody>
          <a:bodyPr/>
          <a:lstStyle/>
          <a:p>
            <a:pPr>
              <a:buFontTx/>
              <a:buNone/>
            </a:pPr>
            <a:r>
              <a:rPr lang="en-US" altLang="en-US" sz="1800" dirty="0" smtClean="0">
                <a:latin typeface="Consolas" panose="020B0609020204030204" pitchFamily="49" charset="0"/>
              </a:rPr>
              <a:t>public class Driver</a:t>
            </a:r>
          </a:p>
          <a:p>
            <a:pPr>
              <a:buFontTx/>
              <a:buNone/>
            </a:pPr>
            <a:r>
              <a:rPr lang="en-US" altLang="en-US" sz="1800" dirty="0" smtClean="0">
                <a:latin typeface="Consolas" panose="020B0609020204030204" pitchFamily="49" charset="0"/>
              </a:rPr>
              <a:t>{</a:t>
            </a:r>
          </a:p>
          <a:p>
            <a:pPr>
              <a:buFontTx/>
              <a:buNone/>
            </a:pPr>
            <a:r>
              <a:rPr lang="en-US" altLang="en-US" sz="1800" dirty="0" smtClean="0">
                <a:latin typeface="Consolas" panose="020B0609020204030204" pitchFamily="49" charset="0"/>
              </a:rPr>
              <a:t>     public static final </a:t>
            </a:r>
            <a:r>
              <a:rPr lang="en-US" altLang="en-US" sz="1800" dirty="0" err="1" smtClean="0">
                <a:latin typeface="Consolas" panose="020B0609020204030204" pitchFamily="49" charset="0"/>
              </a:rPr>
              <a:t>int</a:t>
            </a:r>
            <a:r>
              <a:rPr lang="en-US" altLang="en-US" sz="1800" dirty="0" smtClean="0">
                <a:latin typeface="Consolas" panose="020B0609020204030204" pitchFamily="49" charset="0"/>
              </a:rPr>
              <a:t> WIDTH = 800;</a:t>
            </a:r>
          </a:p>
          <a:p>
            <a:pPr>
              <a:buFontTx/>
              <a:buNone/>
            </a:pPr>
            <a:r>
              <a:rPr lang="en-US" altLang="en-US" sz="1800" dirty="0" smtClean="0">
                <a:latin typeface="Consolas" panose="020B0609020204030204" pitchFamily="49" charset="0"/>
              </a:rPr>
              <a:t>     public static final </a:t>
            </a:r>
            <a:r>
              <a:rPr lang="en-US" altLang="en-US" sz="1800" dirty="0" err="1" smtClean="0">
                <a:latin typeface="Consolas" panose="020B0609020204030204" pitchFamily="49" charset="0"/>
              </a:rPr>
              <a:t>int</a:t>
            </a:r>
            <a:r>
              <a:rPr lang="en-US" altLang="en-US" sz="1800" dirty="0" smtClean="0">
                <a:latin typeface="Consolas" panose="020B0609020204030204" pitchFamily="49" charset="0"/>
              </a:rPr>
              <a:t> HEIGHT = 600;</a:t>
            </a:r>
          </a:p>
          <a:p>
            <a:pPr>
              <a:buFontTx/>
              <a:buNone/>
            </a:pPr>
            <a:r>
              <a:rPr lang="en-US" altLang="en-US" sz="1800" dirty="0" smtClean="0">
                <a:latin typeface="Consolas" panose="020B0609020204030204" pitchFamily="49" charset="0"/>
              </a:rPr>
              <a:t>     public static void main(String [] args)</a:t>
            </a:r>
          </a:p>
          <a:p>
            <a:pPr>
              <a:buFontTx/>
              <a:buNone/>
            </a:pPr>
            <a:r>
              <a:rPr lang="en-US" altLang="en-US" sz="1800" dirty="0" smtClean="0">
                <a:latin typeface="Consolas" panose="020B0609020204030204" pitchFamily="49" charset="0"/>
              </a:rPr>
              <a:t>     {</a:t>
            </a:r>
          </a:p>
          <a:p>
            <a:pPr>
              <a:buFontTx/>
              <a:buNone/>
            </a:pPr>
            <a:r>
              <a:rPr lang="en-US" altLang="en-US" sz="1800" dirty="0" smtClean="0">
                <a:latin typeface="Consolas" panose="020B0609020204030204" pitchFamily="49" charset="0"/>
              </a:rPr>
              <a:t>           </a:t>
            </a:r>
            <a:r>
              <a:rPr lang="en-US" altLang="en-US" sz="1800" dirty="0" err="1" smtClean="0">
                <a:latin typeface="Consolas" panose="020B0609020204030204" pitchFamily="49" charset="0"/>
              </a:rPr>
              <a:t>MyFrame</a:t>
            </a:r>
            <a:r>
              <a:rPr lang="en-US" altLang="en-US" sz="1800" dirty="0" smtClean="0">
                <a:latin typeface="Consolas" panose="020B0609020204030204" pitchFamily="49" charset="0"/>
              </a:rPr>
              <a:t> </a:t>
            </a:r>
            <a:r>
              <a:rPr lang="en-US" altLang="en-US" sz="1800" dirty="0" err="1" smtClean="0">
                <a:latin typeface="Consolas" panose="020B0609020204030204" pitchFamily="49" charset="0"/>
              </a:rPr>
              <a:t>aFrame</a:t>
            </a:r>
            <a:r>
              <a:rPr lang="en-US" altLang="en-US" sz="1800" dirty="0" smtClean="0">
                <a:latin typeface="Consolas" panose="020B0609020204030204" pitchFamily="49" charset="0"/>
              </a:rPr>
              <a:t> = new </a:t>
            </a:r>
            <a:r>
              <a:rPr lang="en-US" altLang="en-US" sz="1800" dirty="0" err="1" smtClean="0">
                <a:latin typeface="Consolas" panose="020B0609020204030204" pitchFamily="49" charset="0"/>
              </a:rPr>
              <a:t>MyFrame</a:t>
            </a:r>
            <a:r>
              <a:rPr lang="en-US" altLang="en-US" sz="1800" dirty="0" smtClean="0">
                <a:latin typeface="Consolas" panose="020B0609020204030204" pitchFamily="49" charset="0"/>
              </a:rPr>
              <a:t>();</a:t>
            </a:r>
          </a:p>
          <a:p>
            <a:pPr>
              <a:buFontTx/>
              <a:buNone/>
            </a:pPr>
            <a:r>
              <a:rPr lang="en-US" altLang="en-US" sz="1800" dirty="0" smtClean="0">
                <a:latin typeface="Consolas" panose="020B0609020204030204" pitchFamily="49" charset="0"/>
              </a:rPr>
              <a:t>	         </a:t>
            </a:r>
            <a:r>
              <a:rPr lang="en-US" altLang="en-US" sz="1800" dirty="0" err="1" smtClean="0">
                <a:latin typeface="Consolas" panose="020B0609020204030204" pitchFamily="49" charset="0"/>
              </a:rPr>
              <a:t>aFrame.setSize</a:t>
            </a:r>
            <a:r>
              <a:rPr lang="en-US" altLang="en-US" sz="1800" dirty="0" smtClean="0">
                <a:latin typeface="Consolas" panose="020B0609020204030204" pitchFamily="49" charset="0"/>
              </a:rPr>
              <a:t>(WIDTH,HEIGHT);</a:t>
            </a:r>
          </a:p>
          <a:p>
            <a:pPr>
              <a:buFontTx/>
              <a:buNone/>
            </a:pPr>
            <a:r>
              <a:rPr lang="en-US" altLang="en-US" sz="1800" dirty="0" smtClean="0">
                <a:latin typeface="Consolas" panose="020B0609020204030204" pitchFamily="49" charset="0"/>
              </a:rPr>
              <a:t>           </a:t>
            </a:r>
            <a:r>
              <a:rPr lang="en-US" altLang="en-US" sz="1800" dirty="0" err="1" smtClean="0">
                <a:latin typeface="Consolas" panose="020B0609020204030204" pitchFamily="49" charset="0"/>
              </a:rPr>
              <a:t>aFrame.setVisible</a:t>
            </a:r>
            <a:r>
              <a:rPr lang="en-US" altLang="en-US" sz="1800" dirty="0" smtClean="0">
                <a:latin typeface="Consolas" panose="020B0609020204030204" pitchFamily="49" charset="0"/>
              </a:rPr>
              <a:t>(true);</a:t>
            </a:r>
          </a:p>
          <a:p>
            <a:pPr>
              <a:buFontTx/>
              <a:buNone/>
            </a:pPr>
            <a:r>
              <a:rPr lang="en-US" altLang="en-US" sz="1800" dirty="0" smtClean="0">
                <a:latin typeface="Consolas" panose="020B0609020204030204" pitchFamily="49" charset="0"/>
              </a:rPr>
              <a:t>     }</a:t>
            </a:r>
          </a:p>
          <a:p>
            <a:pPr>
              <a:buFontTx/>
              <a:buNone/>
            </a:pPr>
            <a:r>
              <a:rPr lang="en-US" altLang="en-US" sz="1800" dirty="0" smtClean="0">
                <a:latin typeface="Consolas" panose="020B0609020204030204" pitchFamily="49" charset="0"/>
              </a:rPr>
              <a:t>}</a:t>
            </a:r>
          </a:p>
        </p:txBody>
      </p:sp>
    </p:spTree>
    <p:extLst>
      <p:ext uri="{BB962C8B-B14F-4D97-AF65-F5344CB8AC3E}">
        <p14:creationId xmlns:p14="http://schemas.microsoft.com/office/powerpoint/2010/main" val="29248660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p:txBody>
          <a:bodyPr/>
          <a:lstStyle/>
          <a:p>
            <a:r>
              <a:rPr lang="en-US" altLang="en-US" sz="3200" smtClean="0"/>
              <a:t>The </a:t>
            </a:r>
            <a:r>
              <a:rPr lang="en-US" altLang="en-US" sz="3200" smtClean="0">
                <a:latin typeface="Consolas" pitchFamily="49" charset="0"/>
                <a:cs typeface="Consolas" pitchFamily="49" charset="0"/>
              </a:rPr>
              <a:t>Driver</a:t>
            </a:r>
            <a:r>
              <a:rPr lang="en-US" altLang="en-US" sz="3200" smtClean="0"/>
              <a:t> Class</a:t>
            </a:r>
          </a:p>
        </p:txBody>
      </p:sp>
      <p:sp>
        <p:nvSpPr>
          <p:cNvPr id="110595" name="Rectangle 3"/>
          <p:cNvSpPr>
            <a:spLocks noGrp="1" noChangeArrowheads="1"/>
          </p:cNvSpPr>
          <p:nvPr>
            <p:ph type="body" idx="4294967295"/>
          </p:nvPr>
        </p:nvSpPr>
        <p:spPr/>
        <p:txBody>
          <a:bodyPr/>
          <a:lstStyle/>
          <a:p>
            <a:pPr>
              <a:lnSpc>
                <a:spcPct val="80000"/>
              </a:lnSpc>
              <a:buFontTx/>
              <a:buNone/>
            </a:pPr>
            <a:r>
              <a:rPr lang="en-US" altLang="en-US" sz="1600" dirty="0" smtClean="0">
                <a:latin typeface="Consolas" pitchFamily="49" charset="0"/>
                <a:cs typeface="Consolas" pitchFamily="49" charset="0"/>
              </a:rPr>
              <a:t>import </a:t>
            </a:r>
            <a:r>
              <a:rPr lang="en-US" altLang="en-US" sz="1600" dirty="0" err="1" smtClean="0">
                <a:latin typeface="Consolas" pitchFamily="49" charset="0"/>
                <a:cs typeface="Consolas" pitchFamily="49" charset="0"/>
              </a:rPr>
              <a:t>javax.swing.JButton</a:t>
            </a:r>
            <a:r>
              <a:rPr lang="en-US" altLang="en-US" sz="1600" dirty="0" smtClean="0">
                <a:latin typeface="Consolas" pitchFamily="49" charset="0"/>
                <a:cs typeface="Consolas" pitchFamily="49" charset="0"/>
              </a:rPr>
              <a:t>;</a:t>
            </a:r>
          </a:p>
          <a:p>
            <a:pPr>
              <a:lnSpc>
                <a:spcPct val="80000"/>
              </a:lnSpc>
              <a:buFontTx/>
              <a:buNone/>
            </a:pPr>
            <a:r>
              <a:rPr lang="en-US" altLang="en-US" sz="1600" dirty="0" smtClean="0">
                <a:latin typeface="Consolas" pitchFamily="49" charset="0"/>
                <a:cs typeface="Consolas" pitchFamily="49" charset="0"/>
              </a:rPr>
              <a:t>import </a:t>
            </a:r>
            <a:r>
              <a:rPr lang="en-US" altLang="en-US" sz="1600" dirty="0" err="1" smtClean="0">
                <a:latin typeface="Consolas" pitchFamily="49" charset="0"/>
                <a:cs typeface="Consolas" pitchFamily="49" charset="0"/>
              </a:rPr>
              <a:t>java.awt.event.ActionEvent</a:t>
            </a:r>
            <a:r>
              <a:rPr lang="en-US" altLang="en-US" sz="1600" dirty="0" smtClean="0">
                <a:latin typeface="Consolas" pitchFamily="49" charset="0"/>
                <a:cs typeface="Consolas" pitchFamily="49" charset="0"/>
              </a:rPr>
              <a:t>;</a:t>
            </a:r>
          </a:p>
          <a:p>
            <a:pPr>
              <a:lnSpc>
                <a:spcPct val="80000"/>
              </a:lnSpc>
              <a:buFontTx/>
              <a:buNone/>
            </a:pPr>
            <a:r>
              <a:rPr lang="en-US" altLang="en-US" sz="1600" dirty="0" smtClean="0">
                <a:latin typeface="Consolas" pitchFamily="49" charset="0"/>
                <a:cs typeface="Consolas" pitchFamily="49" charset="0"/>
              </a:rPr>
              <a:t>import </a:t>
            </a:r>
            <a:r>
              <a:rPr lang="en-US" altLang="en-US" sz="1600" dirty="0" err="1" smtClean="0">
                <a:latin typeface="Consolas" pitchFamily="49" charset="0"/>
                <a:cs typeface="Consolas" pitchFamily="49" charset="0"/>
              </a:rPr>
              <a:t>java.awt.event.ActionListener</a:t>
            </a:r>
            <a:r>
              <a:rPr lang="en-US" altLang="en-US" sz="1600" dirty="0" smtClean="0">
                <a:latin typeface="Consolas" pitchFamily="49" charset="0"/>
                <a:cs typeface="Consolas" pitchFamily="49" charset="0"/>
              </a:rPr>
              <a:t>;</a:t>
            </a:r>
          </a:p>
          <a:p>
            <a:pPr>
              <a:lnSpc>
                <a:spcPct val="80000"/>
              </a:lnSpc>
              <a:buFontTx/>
              <a:buNone/>
            </a:pPr>
            <a:endParaRPr lang="en-US" altLang="en-US" sz="1600" dirty="0" smtClean="0">
              <a:latin typeface="Consolas" pitchFamily="49" charset="0"/>
              <a:cs typeface="Consolas" pitchFamily="49" charset="0"/>
            </a:endParaRPr>
          </a:p>
          <a:p>
            <a:pPr>
              <a:lnSpc>
                <a:spcPct val="80000"/>
              </a:lnSpc>
              <a:buFontTx/>
              <a:buNone/>
            </a:pPr>
            <a:r>
              <a:rPr lang="en-US" altLang="en-US" sz="1600" dirty="0" smtClean="0">
                <a:latin typeface="Consolas" pitchFamily="49" charset="0"/>
                <a:cs typeface="Consolas" pitchFamily="49" charset="0"/>
              </a:rPr>
              <a:t>public class Driver</a:t>
            </a:r>
          </a:p>
          <a:p>
            <a:pPr>
              <a:lnSpc>
                <a:spcPct val="80000"/>
              </a:lnSpc>
              <a:buFontTx/>
              <a:buNone/>
            </a:pPr>
            <a:r>
              <a:rPr lang="en-US" altLang="en-US" sz="1600" dirty="0" smtClean="0">
                <a:latin typeface="Consolas" pitchFamily="49" charset="0"/>
                <a:cs typeface="Consolas" pitchFamily="49" charset="0"/>
              </a:rPr>
              <a:t>{</a:t>
            </a:r>
          </a:p>
          <a:p>
            <a:pPr>
              <a:lnSpc>
                <a:spcPct val="80000"/>
              </a:lnSpc>
              <a:buFontTx/>
              <a:buNone/>
            </a:pPr>
            <a:r>
              <a:rPr lang="en-US" altLang="en-US" sz="1600" dirty="0" smtClean="0">
                <a:latin typeface="Consolas" pitchFamily="49" charset="0"/>
                <a:cs typeface="Consolas" pitchFamily="49" charset="0"/>
              </a:rPr>
              <a:t>     public static final int WIDTH = 300;</a:t>
            </a:r>
          </a:p>
          <a:p>
            <a:pPr>
              <a:lnSpc>
                <a:spcPct val="80000"/>
              </a:lnSpc>
              <a:buFontTx/>
              <a:buNone/>
            </a:pPr>
            <a:r>
              <a:rPr lang="en-US" altLang="en-US" sz="1600" dirty="0" smtClean="0">
                <a:latin typeface="Consolas" pitchFamily="49" charset="0"/>
                <a:cs typeface="Consolas" pitchFamily="49" charset="0"/>
              </a:rPr>
              <a:t>     public static final int HEIGHT = 200;</a:t>
            </a:r>
          </a:p>
          <a:p>
            <a:pPr>
              <a:lnSpc>
                <a:spcPct val="80000"/>
              </a:lnSpc>
              <a:buFontTx/>
              <a:buNone/>
            </a:pPr>
            <a:r>
              <a:rPr lang="en-US" altLang="en-US" sz="1600" dirty="0" smtClean="0">
                <a:latin typeface="Consolas" pitchFamily="49" charset="0"/>
                <a:cs typeface="Consolas" pitchFamily="49" charset="0"/>
              </a:rPr>
              <a:t>     public static void main(String [] args)</a:t>
            </a:r>
          </a:p>
          <a:p>
            <a:pPr>
              <a:lnSpc>
                <a:spcPct val="80000"/>
              </a:lnSpc>
              <a:buFontTx/>
              <a:buNone/>
            </a:pPr>
            <a:r>
              <a:rPr lang="en-US" altLang="en-US" sz="1600" dirty="0" smtClean="0">
                <a:latin typeface="Consolas" pitchFamily="49" charset="0"/>
                <a:cs typeface="Consolas" pitchFamily="49" charset="0"/>
              </a:rPr>
              <a:t>     {</a:t>
            </a:r>
          </a:p>
          <a:p>
            <a:pPr>
              <a:lnSpc>
                <a:spcPct val="80000"/>
              </a:lnSpc>
              <a:buFontTx/>
              <a:buNone/>
            </a:pPr>
            <a:r>
              <a:rPr lang="en-US" altLang="en-US" sz="1600" dirty="0" smtClean="0">
                <a:latin typeface="Consolas" pitchFamily="49" charset="0"/>
                <a:cs typeface="Consolas" pitchFamily="49" charset="0"/>
              </a:rPr>
              <a:t>         </a:t>
            </a:r>
            <a:r>
              <a:rPr lang="en-US" altLang="en-US" sz="1600" dirty="0" err="1" smtClean="0">
                <a:latin typeface="Consolas" pitchFamily="49" charset="0"/>
                <a:cs typeface="Consolas" pitchFamily="49" charset="0"/>
              </a:rPr>
              <a:t>MyFrame</a:t>
            </a:r>
            <a:r>
              <a:rPr lang="en-US" altLang="en-US" sz="1600" dirty="0" smtClean="0">
                <a:latin typeface="Consolas" pitchFamily="49" charset="0"/>
                <a:cs typeface="Consolas" pitchFamily="49" charset="0"/>
              </a:rPr>
              <a:t> </a:t>
            </a:r>
            <a:r>
              <a:rPr lang="en-US" altLang="en-US" sz="1600" dirty="0" err="1" smtClean="0">
                <a:latin typeface="Consolas" pitchFamily="49" charset="0"/>
                <a:cs typeface="Consolas" pitchFamily="49" charset="0"/>
              </a:rPr>
              <a:t>aFrame</a:t>
            </a:r>
            <a:r>
              <a:rPr lang="en-US" altLang="en-US" sz="1600" dirty="0" smtClean="0">
                <a:latin typeface="Consolas" pitchFamily="49" charset="0"/>
                <a:cs typeface="Consolas" pitchFamily="49" charset="0"/>
              </a:rPr>
              <a:t> = new </a:t>
            </a:r>
            <a:r>
              <a:rPr lang="en-US" altLang="en-US" sz="1600" dirty="0" err="1" smtClean="0">
                <a:latin typeface="Consolas" pitchFamily="49" charset="0"/>
                <a:cs typeface="Consolas" pitchFamily="49" charset="0"/>
              </a:rPr>
              <a:t>MyFrame</a:t>
            </a:r>
            <a:r>
              <a:rPr lang="en-US" altLang="en-US" sz="1600" dirty="0" smtClean="0">
                <a:latin typeface="Consolas" pitchFamily="49" charset="0"/>
                <a:cs typeface="Consolas" pitchFamily="49" charset="0"/>
              </a:rPr>
              <a:t>();</a:t>
            </a:r>
          </a:p>
          <a:p>
            <a:pPr>
              <a:lnSpc>
                <a:spcPct val="80000"/>
              </a:lnSpc>
              <a:buFontTx/>
              <a:buNone/>
            </a:pPr>
            <a:r>
              <a:rPr lang="en-US" altLang="en-US" sz="1600" dirty="0" smtClean="0">
                <a:latin typeface="Consolas" pitchFamily="49" charset="0"/>
                <a:cs typeface="Consolas" pitchFamily="49" charset="0"/>
              </a:rPr>
              <a:t>         </a:t>
            </a:r>
            <a:r>
              <a:rPr lang="en-US" altLang="en-US" sz="1600" dirty="0" err="1" smtClean="0">
                <a:latin typeface="Consolas" pitchFamily="49" charset="0"/>
                <a:cs typeface="Consolas" pitchFamily="49" charset="0"/>
              </a:rPr>
              <a:t>aFrame.setSize</a:t>
            </a:r>
            <a:r>
              <a:rPr lang="en-US" altLang="en-US" sz="1600" dirty="0" smtClean="0">
                <a:latin typeface="Consolas" pitchFamily="49" charset="0"/>
                <a:cs typeface="Consolas" pitchFamily="49" charset="0"/>
              </a:rPr>
              <a:t>(WIDTH,HEIGHT);</a:t>
            </a:r>
          </a:p>
          <a:p>
            <a:pPr>
              <a:lnSpc>
                <a:spcPct val="80000"/>
              </a:lnSpc>
              <a:buFontTx/>
              <a:buNone/>
            </a:pPr>
            <a:r>
              <a:rPr lang="en-US" altLang="en-US" sz="1600" dirty="0" smtClean="0">
                <a:latin typeface="Consolas" pitchFamily="49" charset="0"/>
                <a:cs typeface="Consolas" pitchFamily="49" charset="0"/>
              </a:rPr>
              <a:t>         </a:t>
            </a:r>
            <a:r>
              <a:rPr lang="en-US" altLang="en-US" sz="1600" dirty="0" err="1" smtClean="0">
                <a:latin typeface="Consolas" pitchFamily="49" charset="0"/>
                <a:cs typeface="Consolas" pitchFamily="49" charset="0"/>
              </a:rPr>
              <a:t>JButton</a:t>
            </a:r>
            <a:r>
              <a:rPr lang="en-US" altLang="en-US" sz="1600" dirty="0" smtClean="0">
                <a:latin typeface="Consolas" pitchFamily="49" charset="0"/>
                <a:cs typeface="Consolas" pitchFamily="49" charset="0"/>
              </a:rPr>
              <a:t> </a:t>
            </a:r>
            <a:r>
              <a:rPr lang="en-US" altLang="en-US" sz="1600" dirty="0" err="1" smtClean="0">
                <a:latin typeface="Consolas" pitchFamily="49" charset="0"/>
                <a:cs typeface="Consolas" pitchFamily="49" charset="0"/>
              </a:rPr>
              <a:t>aButton</a:t>
            </a:r>
            <a:r>
              <a:rPr lang="en-US" altLang="en-US" sz="1600" dirty="0" smtClean="0">
                <a:latin typeface="Consolas" pitchFamily="49" charset="0"/>
                <a:cs typeface="Consolas" pitchFamily="49" charset="0"/>
              </a:rPr>
              <a:t> = new </a:t>
            </a:r>
            <a:r>
              <a:rPr lang="en-US" altLang="en-US" sz="1600" dirty="0" err="1" smtClean="0">
                <a:latin typeface="Consolas" pitchFamily="49" charset="0"/>
                <a:cs typeface="Consolas" pitchFamily="49" charset="0"/>
              </a:rPr>
              <a:t>JButton</a:t>
            </a:r>
            <a:r>
              <a:rPr lang="en-US" altLang="en-US" sz="1600" dirty="0" smtClean="0">
                <a:latin typeface="Consolas" pitchFamily="49" charset="0"/>
                <a:cs typeface="Consolas" pitchFamily="49" charset="0"/>
              </a:rPr>
              <a:t>("Press me.");</a:t>
            </a:r>
          </a:p>
        </p:txBody>
      </p:sp>
    </p:spTree>
    <p:extLst>
      <p:ext uri="{BB962C8B-B14F-4D97-AF65-F5344CB8AC3E}">
        <p14:creationId xmlns:p14="http://schemas.microsoft.com/office/powerpoint/2010/main" val="11326415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idx="4294967295"/>
          </p:nvPr>
        </p:nvSpPr>
        <p:spPr/>
        <p:txBody>
          <a:bodyPr/>
          <a:lstStyle/>
          <a:p>
            <a:r>
              <a:rPr lang="en-US" altLang="en-US" sz="3200" smtClean="0"/>
              <a:t>The </a:t>
            </a:r>
            <a:r>
              <a:rPr lang="en-US" altLang="en-US" sz="3200" smtClean="0">
                <a:latin typeface="Consolas" pitchFamily="49" charset="0"/>
                <a:cs typeface="Consolas" pitchFamily="49" charset="0"/>
              </a:rPr>
              <a:t>Driver</a:t>
            </a:r>
            <a:r>
              <a:rPr lang="en-US" altLang="en-US" sz="3200" smtClean="0"/>
              <a:t> Class (2)</a:t>
            </a:r>
            <a:endParaRPr lang="en-US" altLang="en-US" sz="3200" smtClean="0">
              <a:latin typeface="Times New Roman" pitchFamily="18" charset="0"/>
            </a:endParaRPr>
          </a:p>
        </p:txBody>
      </p:sp>
      <p:sp>
        <p:nvSpPr>
          <p:cNvPr id="111619" name="Rectangle 3"/>
          <p:cNvSpPr>
            <a:spLocks noGrp="1" noChangeArrowheads="1"/>
          </p:cNvSpPr>
          <p:nvPr>
            <p:ph type="body" idx="4294967295"/>
          </p:nvPr>
        </p:nvSpPr>
        <p:spPr/>
        <p:txBody>
          <a:bodyPr/>
          <a:lstStyle/>
          <a:p>
            <a:pPr>
              <a:lnSpc>
                <a:spcPct val="90000"/>
              </a:lnSpc>
              <a:buFontTx/>
              <a:buNone/>
            </a:pPr>
            <a:r>
              <a:rPr lang="en-US" altLang="en-US" sz="1600" dirty="0" smtClean="0">
                <a:latin typeface="Consolas" pitchFamily="49" charset="0"/>
                <a:cs typeface="Consolas" pitchFamily="49" charset="0"/>
              </a:rPr>
              <a:t>      </a:t>
            </a:r>
            <a:r>
              <a:rPr lang="en-US" altLang="en-US" sz="1600" dirty="0" err="1" smtClean="0">
                <a:latin typeface="Consolas" pitchFamily="49" charset="0"/>
                <a:cs typeface="Consolas" pitchFamily="49" charset="0"/>
              </a:rPr>
              <a:t>aButton.addActionListener</a:t>
            </a:r>
            <a:r>
              <a:rPr lang="en-US" altLang="en-US" sz="1600" dirty="0" smtClean="0">
                <a:latin typeface="Consolas" pitchFamily="49" charset="0"/>
                <a:cs typeface="Consolas" pitchFamily="49" charset="0"/>
              </a:rPr>
              <a:t>(</a:t>
            </a:r>
          </a:p>
          <a:p>
            <a:pPr>
              <a:lnSpc>
                <a:spcPct val="90000"/>
              </a:lnSpc>
              <a:buFontTx/>
              <a:buNone/>
            </a:pPr>
            <a:r>
              <a:rPr lang="en-US" altLang="en-US" sz="1600" b="1" dirty="0" smtClean="0">
                <a:latin typeface="Consolas" pitchFamily="49" charset="0"/>
                <a:cs typeface="Consolas" pitchFamily="49" charset="0"/>
              </a:rPr>
              <a:t>              new </a:t>
            </a:r>
            <a:r>
              <a:rPr lang="en-US" altLang="en-US" sz="1600" b="1" dirty="0" err="1" smtClean="0">
                <a:latin typeface="Consolas" pitchFamily="49" charset="0"/>
                <a:cs typeface="Consolas" pitchFamily="49" charset="0"/>
              </a:rPr>
              <a:t>ActionListener</a:t>
            </a:r>
            <a:r>
              <a:rPr lang="en-US" altLang="en-US" sz="1600" b="1" dirty="0" smtClean="0">
                <a:latin typeface="Consolas" pitchFamily="49" charset="0"/>
                <a:cs typeface="Consolas" pitchFamily="49" charset="0"/>
              </a:rPr>
              <a:t>() </a:t>
            </a:r>
            <a:r>
              <a:rPr lang="en-US" altLang="en-US" sz="1600" dirty="0">
                <a:solidFill>
                  <a:srgbClr val="0000FF"/>
                </a:solidFill>
                <a:latin typeface="Consolas" pitchFamily="49" charset="0"/>
                <a:cs typeface="Consolas" pitchFamily="49" charset="0"/>
              </a:rPr>
              <a:t>// Anonymous object/class</a:t>
            </a:r>
            <a:endParaRPr lang="en-US" altLang="en-US" sz="1600" b="1" dirty="0" smtClean="0">
              <a:latin typeface="Consolas" pitchFamily="49" charset="0"/>
              <a:cs typeface="Consolas" pitchFamily="49" charset="0"/>
            </a:endParaRPr>
          </a:p>
          <a:p>
            <a:pPr>
              <a:lnSpc>
                <a:spcPct val="90000"/>
              </a:lnSpc>
              <a:buFontTx/>
              <a:buNone/>
            </a:pPr>
            <a:r>
              <a:rPr lang="en-US" altLang="en-US" sz="1600" b="1" dirty="0" smtClean="0">
                <a:latin typeface="Consolas" pitchFamily="49" charset="0"/>
                <a:cs typeface="Consolas" pitchFamily="49" charset="0"/>
              </a:rPr>
              <a:t>              {</a:t>
            </a:r>
          </a:p>
          <a:p>
            <a:pPr>
              <a:lnSpc>
                <a:spcPct val="90000"/>
              </a:lnSpc>
              <a:buFontTx/>
              <a:buNone/>
            </a:pPr>
            <a:r>
              <a:rPr lang="en-US" altLang="en-US" sz="1600" b="1" dirty="0" smtClean="0">
                <a:latin typeface="Consolas" pitchFamily="49" charset="0"/>
                <a:cs typeface="Consolas" pitchFamily="49" charset="0"/>
              </a:rPr>
              <a:t>                    public void </a:t>
            </a:r>
            <a:r>
              <a:rPr lang="en-US" altLang="en-US" sz="1600" b="1" dirty="0" err="1" smtClean="0">
                <a:latin typeface="Consolas" pitchFamily="49" charset="0"/>
                <a:cs typeface="Consolas" pitchFamily="49" charset="0"/>
              </a:rPr>
              <a:t>actionPerformed</a:t>
            </a:r>
            <a:r>
              <a:rPr lang="en-US" altLang="en-US" sz="1600" b="1" dirty="0" smtClean="0">
                <a:latin typeface="Consolas" pitchFamily="49" charset="0"/>
                <a:cs typeface="Consolas" pitchFamily="49" charset="0"/>
              </a:rPr>
              <a:t>(</a:t>
            </a:r>
            <a:r>
              <a:rPr lang="en-US" altLang="en-US" sz="1600" b="1" dirty="0" err="1" smtClean="0">
                <a:latin typeface="Consolas" pitchFamily="49" charset="0"/>
                <a:cs typeface="Consolas" pitchFamily="49" charset="0"/>
              </a:rPr>
              <a:t>ActionEvent</a:t>
            </a:r>
            <a:r>
              <a:rPr lang="en-US" altLang="en-US" sz="1600" b="1" dirty="0" smtClean="0">
                <a:latin typeface="Consolas" pitchFamily="49" charset="0"/>
                <a:cs typeface="Consolas" pitchFamily="49" charset="0"/>
              </a:rPr>
              <a:t> e) </a:t>
            </a:r>
          </a:p>
          <a:p>
            <a:pPr>
              <a:lnSpc>
                <a:spcPct val="90000"/>
              </a:lnSpc>
              <a:buFontTx/>
              <a:buNone/>
            </a:pPr>
            <a:r>
              <a:rPr lang="en-US" altLang="en-US" sz="1600" b="1" dirty="0" smtClean="0">
                <a:latin typeface="Consolas" pitchFamily="49" charset="0"/>
                <a:cs typeface="Consolas" pitchFamily="49" charset="0"/>
              </a:rPr>
              <a:t>                    {</a:t>
            </a:r>
          </a:p>
          <a:p>
            <a:pPr>
              <a:lnSpc>
                <a:spcPct val="90000"/>
              </a:lnSpc>
              <a:buFontTx/>
              <a:buNone/>
            </a:pPr>
            <a:r>
              <a:rPr lang="en-US" altLang="en-US" sz="1600" b="1" dirty="0" smtClean="0">
                <a:latin typeface="Consolas" pitchFamily="49" charset="0"/>
                <a:cs typeface="Consolas" pitchFamily="49" charset="0"/>
              </a:rPr>
              <a:t>	                       </a:t>
            </a:r>
            <a:r>
              <a:rPr lang="en-US" altLang="en-US" sz="1600" b="1" dirty="0" err="1" smtClean="0">
                <a:latin typeface="Consolas" pitchFamily="49" charset="0"/>
                <a:cs typeface="Consolas" pitchFamily="49" charset="0"/>
              </a:rPr>
              <a:t>JButton</a:t>
            </a:r>
            <a:r>
              <a:rPr lang="en-US" altLang="en-US" sz="1600" b="1" dirty="0" smtClean="0">
                <a:latin typeface="Consolas" pitchFamily="49" charset="0"/>
                <a:cs typeface="Consolas" pitchFamily="49" charset="0"/>
              </a:rPr>
              <a:t> </a:t>
            </a:r>
            <a:r>
              <a:rPr lang="en-US" altLang="en-US" sz="1600" b="1" dirty="0" err="1" smtClean="0">
                <a:latin typeface="Consolas" pitchFamily="49" charset="0"/>
                <a:cs typeface="Consolas" pitchFamily="49" charset="0"/>
              </a:rPr>
              <a:t>aButton</a:t>
            </a:r>
            <a:r>
              <a:rPr lang="en-US" altLang="en-US" sz="1600" b="1" dirty="0" smtClean="0">
                <a:latin typeface="Consolas" pitchFamily="49" charset="0"/>
                <a:cs typeface="Consolas" pitchFamily="49" charset="0"/>
              </a:rPr>
              <a:t> = (</a:t>
            </a:r>
            <a:r>
              <a:rPr lang="en-US" altLang="en-US" sz="1600" b="1" dirty="0" err="1" smtClean="0">
                <a:latin typeface="Consolas" pitchFamily="49" charset="0"/>
                <a:cs typeface="Consolas" pitchFamily="49" charset="0"/>
              </a:rPr>
              <a:t>JButton</a:t>
            </a:r>
            <a:r>
              <a:rPr lang="en-US" altLang="en-US" sz="1600" b="1" dirty="0" smtClean="0">
                <a:latin typeface="Consolas" pitchFamily="49" charset="0"/>
                <a:cs typeface="Consolas" pitchFamily="49" charset="0"/>
              </a:rPr>
              <a:t>) </a:t>
            </a:r>
            <a:r>
              <a:rPr lang="en-US" altLang="en-US" sz="1600" b="1" dirty="0" err="1" smtClean="0">
                <a:latin typeface="Consolas" pitchFamily="49" charset="0"/>
                <a:cs typeface="Consolas" pitchFamily="49" charset="0"/>
              </a:rPr>
              <a:t>e.getSource</a:t>
            </a:r>
            <a:r>
              <a:rPr lang="en-US" altLang="en-US" sz="1600" b="1" dirty="0" smtClean="0">
                <a:latin typeface="Consolas" pitchFamily="49" charset="0"/>
                <a:cs typeface="Consolas" pitchFamily="49" charset="0"/>
              </a:rPr>
              <a:t>();</a:t>
            </a:r>
          </a:p>
          <a:p>
            <a:pPr>
              <a:lnSpc>
                <a:spcPct val="90000"/>
              </a:lnSpc>
              <a:buFontTx/>
              <a:buNone/>
            </a:pPr>
            <a:r>
              <a:rPr lang="en-US" altLang="en-US" sz="1600" b="1" dirty="0" smtClean="0">
                <a:latin typeface="Consolas" pitchFamily="49" charset="0"/>
                <a:cs typeface="Consolas" pitchFamily="49" charset="0"/>
              </a:rPr>
              <a:t>                         </a:t>
            </a:r>
            <a:r>
              <a:rPr lang="en-US" altLang="en-US" sz="1600" b="1" dirty="0" err="1" smtClean="0">
                <a:latin typeface="Consolas" pitchFamily="49" charset="0"/>
                <a:cs typeface="Consolas" pitchFamily="49" charset="0"/>
              </a:rPr>
              <a:t>aButton.setText</a:t>
            </a:r>
            <a:r>
              <a:rPr lang="en-US" altLang="en-US" sz="1600" b="1" dirty="0" smtClean="0">
                <a:latin typeface="Consolas" pitchFamily="49" charset="0"/>
                <a:cs typeface="Consolas" pitchFamily="49" charset="0"/>
              </a:rPr>
              <a:t>("Stop pressing me!");</a:t>
            </a:r>
          </a:p>
          <a:p>
            <a:pPr>
              <a:lnSpc>
                <a:spcPct val="90000"/>
              </a:lnSpc>
              <a:buFontTx/>
              <a:buNone/>
            </a:pPr>
            <a:r>
              <a:rPr lang="en-US" altLang="en-US" sz="1600" b="1" dirty="0" smtClean="0">
                <a:latin typeface="Consolas" pitchFamily="49" charset="0"/>
                <a:cs typeface="Consolas" pitchFamily="49" charset="0"/>
              </a:rPr>
              <a:t>                    } </a:t>
            </a:r>
            <a:r>
              <a:rPr lang="en-US" altLang="en-US" sz="1600" b="1" dirty="0" smtClean="0">
                <a:solidFill>
                  <a:srgbClr val="0000FF"/>
                </a:solidFill>
                <a:latin typeface="Consolas" pitchFamily="49" charset="0"/>
                <a:cs typeface="Consolas" pitchFamily="49" charset="0"/>
              </a:rPr>
              <a:t>// End: Defining method </a:t>
            </a:r>
            <a:r>
              <a:rPr lang="en-US" altLang="en-US" sz="1600" b="1" dirty="0" err="1" smtClean="0">
                <a:solidFill>
                  <a:srgbClr val="0000FF"/>
                </a:solidFill>
                <a:latin typeface="Consolas" pitchFamily="49" charset="0"/>
                <a:cs typeface="Consolas" pitchFamily="49" charset="0"/>
              </a:rPr>
              <a:t>actionPerformed</a:t>
            </a:r>
            <a:endParaRPr lang="en-US" altLang="en-US" sz="1600" b="1" dirty="0" smtClean="0">
              <a:solidFill>
                <a:srgbClr val="0000FF"/>
              </a:solidFill>
              <a:latin typeface="Consolas" pitchFamily="49" charset="0"/>
              <a:cs typeface="Consolas" pitchFamily="49" charset="0"/>
            </a:endParaRPr>
          </a:p>
          <a:p>
            <a:pPr>
              <a:lnSpc>
                <a:spcPct val="90000"/>
              </a:lnSpc>
              <a:buFontTx/>
              <a:buNone/>
            </a:pPr>
            <a:r>
              <a:rPr lang="en-US" altLang="en-US" sz="1600" b="1" dirty="0" smtClean="0">
                <a:latin typeface="Consolas" pitchFamily="49" charset="0"/>
                <a:cs typeface="Consolas" pitchFamily="49" charset="0"/>
              </a:rPr>
              <a:t>              }  </a:t>
            </a:r>
            <a:r>
              <a:rPr lang="en-US" altLang="en-US" sz="1600" b="1" dirty="0" smtClean="0">
                <a:solidFill>
                  <a:srgbClr val="0000FF"/>
                </a:solidFill>
                <a:latin typeface="Consolas" pitchFamily="49" charset="0"/>
                <a:cs typeface="Consolas" pitchFamily="49" charset="0"/>
              </a:rPr>
              <a:t>// End: Defining anonymous object/class</a:t>
            </a:r>
          </a:p>
          <a:p>
            <a:pPr>
              <a:lnSpc>
                <a:spcPct val="90000"/>
              </a:lnSpc>
              <a:buFontTx/>
              <a:buNone/>
            </a:pPr>
            <a:r>
              <a:rPr lang="en-US" altLang="en-US" sz="1600" b="1" dirty="0" smtClean="0">
                <a:latin typeface="Consolas" pitchFamily="49" charset="0"/>
                <a:cs typeface="Consolas" pitchFamily="49" charset="0"/>
              </a:rPr>
              <a:t>           );  </a:t>
            </a:r>
            <a:r>
              <a:rPr lang="en-US" altLang="en-US" sz="1600" b="1" dirty="0" smtClean="0">
                <a:solidFill>
                  <a:srgbClr val="0000FF"/>
                </a:solidFill>
                <a:latin typeface="Consolas" pitchFamily="49" charset="0"/>
                <a:cs typeface="Consolas" pitchFamily="49" charset="0"/>
              </a:rPr>
              <a:t>// End: Parameter list for </a:t>
            </a:r>
            <a:r>
              <a:rPr lang="en-US" altLang="en-US" sz="1600" b="1" dirty="0" err="1" smtClean="0">
                <a:solidFill>
                  <a:srgbClr val="0000FF"/>
                </a:solidFill>
                <a:latin typeface="Consolas" pitchFamily="49" charset="0"/>
                <a:cs typeface="Consolas" pitchFamily="49" charset="0"/>
              </a:rPr>
              <a:t>addActionListener</a:t>
            </a:r>
            <a:endParaRPr lang="en-US" altLang="en-US" sz="1600" b="1" dirty="0" smtClean="0">
              <a:solidFill>
                <a:srgbClr val="0000FF"/>
              </a:solidFill>
              <a:latin typeface="Consolas" pitchFamily="49" charset="0"/>
              <a:cs typeface="Consolas" pitchFamily="49" charset="0"/>
            </a:endParaRPr>
          </a:p>
          <a:p>
            <a:pPr>
              <a:lnSpc>
                <a:spcPct val="90000"/>
              </a:lnSpc>
              <a:buFontTx/>
              <a:buNone/>
            </a:pPr>
            <a:endParaRPr lang="en-US" altLang="en-US" sz="1600" b="1" dirty="0" smtClean="0">
              <a:latin typeface="Consolas" pitchFamily="49" charset="0"/>
              <a:cs typeface="Consolas" pitchFamily="49" charset="0"/>
            </a:endParaRPr>
          </a:p>
          <a:p>
            <a:pPr>
              <a:lnSpc>
                <a:spcPct val="90000"/>
              </a:lnSpc>
              <a:buFontTx/>
              <a:buNone/>
            </a:pPr>
            <a:r>
              <a:rPr lang="en-US" altLang="en-US" sz="1600" dirty="0" smtClean="0">
                <a:latin typeface="Consolas" pitchFamily="49" charset="0"/>
                <a:cs typeface="Consolas" pitchFamily="49" charset="0"/>
              </a:rPr>
              <a:t>           </a:t>
            </a:r>
            <a:r>
              <a:rPr lang="en-US" altLang="en-US" sz="1600" dirty="0" err="1" smtClean="0">
                <a:latin typeface="Consolas" pitchFamily="49" charset="0"/>
                <a:cs typeface="Consolas" pitchFamily="49" charset="0"/>
              </a:rPr>
              <a:t>aFrame.add</a:t>
            </a:r>
            <a:r>
              <a:rPr lang="en-US" altLang="en-US" sz="1600" dirty="0" smtClean="0">
                <a:latin typeface="Consolas" pitchFamily="49" charset="0"/>
                <a:cs typeface="Consolas" pitchFamily="49" charset="0"/>
              </a:rPr>
              <a:t>(</a:t>
            </a:r>
            <a:r>
              <a:rPr lang="en-US" altLang="en-US" sz="1600" dirty="0" err="1" smtClean="0">
                <a:latin typeface="Consolas" pitchFamily="49" charset="0"/>
                <a:cs typeface="Consolas" pitchFamily="49" charset="0"/>
              </a:rPr>
              <a:t>aButton</a:t>
            </a:r>
            <a:r>
              <a:rPr lang="en-US" altLang="en-US" sz="1600" dirty="0" smtClean="0">
                <a:latin typeface="Consolas" pitchFamily="49" charset="0"/>
                <a:cs typeface="Consolas" pitchFamily="49" charset="0"/>
              </a:rPr>
              <a:t>);</a:t>
            </a:r>
          </a:p>
          <a:p>
            <a:pPr>
              <a:lnSpc>
                <a:spcPct val="90000"/>
              </a:lnSpc>
              <a:buFontTx/>
              <a:buNone/>
            </a:pPr>
            <a:r>
              <a:rPr lang="en-US" altLang="en-US" sz="1600" dirty="0" smtClean="0">
                <a:latin typeface="Consolas" pitchFamily="49" charset="0"/>
                <a:cs typeface="Consolas" pitchFamily="49" charset="0"/>
              </a:rPr>
              <a:t>           </a:t>
            </a:r>
            <a:r>
              <a:rPr lang="en-US" altLang="en-US" sz="1600" dirty="0" err="1" smtClean="0">
                <a:latin typeface="Consolas" pitchFamily="49" charset="0"/>
                <a:cs typeface="Consolas" pitchFamily="49" charset="0"/>
              </a:rPr>
              <a:t>aFrame.setVisible</a:t>
            </a:r>
            <a:r>
              <a:rPr lang="en-US" altLang="en-US" sz="1600" dirty="0" smtClean="0">
                <a:latin typeface="Consolas" pitchFamily="49" charset="0"/>
                <a:cs typeface="Consolas" pitchFamily="49" charset="0"/>
              </a:rPr>
              <a:t>(true);</a:t>
            </a:r>
          </a:p>
          <a:p>
            <a:pPr>
              <a:lnSpc>
                <a:spcPct val="90000"/>
              </a:lnSpc>
              <a:buFontTx/>
              <a:buNone/>
            </a:pPr>
            <a:r>
              <a:rPr lang="en-US" altLang="en-US" sz="1600" dirty="0" smtClean="0">
                <a:latin typeface="Consolas" pitchFamily="49" charset="0"/>
                <a:cs typeface="Consolas" pitchFamily="49" charset="0"/>
              </a:rPr>
              <a:t>     }</a:t>
            </a:r>
          </a:p>
          <a:p>
            <a:pPr>
              <a:lnSpc>
                <a:spcPct val="90000"/>
              </a:lnSpc>
              <a:buFontTx/>
              <a:buNone/>
            </a:pPr>
            <a:r>
              <a:rPr lang="en-US" altLang="en-US" sz="1600" dirty="0" smtClean="0">
                <a:latin typeface="Consolas" pitchFamily="49" charset="0"/>
                <a:cs typeface="Consolas" pitchFamily="49" charset="0"/>
              </a:rPr>
              <a:t>}</a:t>
            </a:r>
          </a:p>
          <a:p>
            <a:pPr>
              <a:lnSpc>
                <a:spcPct val="90000"/>
              </a:lnSpc>
              <a:buFontTx/>
              <a:buNone/>
            </a:pPr>
            <a:endParaRPr lang="en-US" altLang="en-US" sz="1600" dirty="0" smtClean="0"/>
          </a:p>
        </p:txBody>
      </p:sp>
    </p:spTree>
    <p:extLst>
      <p:ext uri="{BB962C8B-B14F-4D97-AF65-F5344CB8AC3E}">
        <p14:creationId xmlns:p14="http://schemas.microsoft.com/office/powerpoint/2010/main" val="4002117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idx="4294967295"/>
          </p:nvPr>
        </p:nvSpPr>
        <p:spPr/>
        <p:txBody>
          <a:bodyPr/>
          <a:lstStyle/>
          <a:p>
            <a:r>
              <a:rPr lang="en-US" altLang="en-US" sz="3200" smtClean="0"/>
              <a:t>Class </a:t>
            </a:r>
            <a:r>
              <a:rPr lang="en-US" altLang="en-US" sz="3200" smtClean="0">
                <a:latin typeface="Consolas" pitchFamily="49" charset="0"/>
                <a:cs typeface="Consolas" pitchFamily="49" charset="0"/>
              </a:rPr>
              <a:t>MyFrame</a:t>
            </a:r>
            <a:r>
              <a:rPr lang="en-US" altLang="en-US" sz="3200" smtClean="0"/>
              <a:t>: Outline</a:t>
            </a:r>
          </a:p>
        </p:txBody>
      </p:sp>
      <p:sp>
        <p:nvSpPr>
          <p:cNvPr id="112643" name="Rectangle 3"/>
          <p:cNvSpPr>
            <a:spLocks noGrp="1" noChangeArrowheads="1"/>
          </p:cNvSpPr>
          <p:nvPr>
            <p:ph type="body" idx="4294967295"/>
          </p:nvPr>
        </p:nvSpPr>
        <p:spPr/>
        <p:txBody>
          <a:bodyPr/>
          <a:lstStyle/>
          <a:p>
            <a:pPr>
              <a:lnSpc>
                <a:spcPct val="90000"/>
              </a:lnSpc>
              <a:buFontTx/>
              <a:buNone/>
            </a:pPr>
            <a:r>
              <a:rPr lang="en-US" altLang="en-US" sz="1600" dirty="0" smtClean="0">
                <a:latin typeface="Consolas" pitchFamily="49" charset="0"/>
                <a:cs typeface="Consolas" pitchFamily="49" charset="0"/>
              </a:rPr>
              <a:t>public class </a:t>
            </a:r>
            <a:r>
              <a:rPr lang="en-US" altLang="en-US" sz="1600" dirty="0" err="1" smtClean="0">
                <a:latin typeface="Consolas" pitchFamily="49" charset="0"/>
                <a:cs typeface="Consolas" pitchFamily="49" charset="0"/>
              </a:rPr>
              <a:t>MyFrame</a:t>
            </a:r>
            <a:r>
              <a:rPr lang="en-US" altLang="en-US" sz="1600" dirty="0" smtClean="0">
                <a:latin typeface="Consolas" pitchFamily="49" charset="0"/>
                <a:cs typeface="Consolas" pitchFamily="49" charset="0"/>
              </a:rPr>
              <a:t> extends </a:t>
            </a:r>
            <a:r>
              <a:rPr lang="en-US" altLang="en-US" sz="1600" dirty="0" err="1" smtClean="0">
                <a:latin typeface="Consolas" pitchFamily="49" charset="0"/>
                <a:cs typeface="Consolas" pitchFamily="49" charset="0"/>
              </a:rPr>
              <a:t>JFrame</a:t>
            </a:r>
            <a:endParaRPr lang="en-US" altLang="en-US" sz="1600" dirty="0" smtClean="0">
              <a:latin typeface="Consolas" pitchFamily="49" charset="0"/>
              <a:cs typeface="Consolas" pitchFamily="49" charset="0"/>
            </a:endParaRPr>
          </a:p>
          <a:p>
            <a:pPr>
              <a:lnSpc>
                <a:spcPct val="90000"/>
              </a:lnSpc>
              <a:buFontTx/>
              <a:buNone/>
            </a:pPr>
            <a:r>
              <a:rPr lang="en-US" altLang="en-US" sz="1600" dirty="0" smtClean="0">
                <a:latin typeface="Consolas" pitchFamily="49" charset="0"/>
                <a:cs typeface="Consolas" pitchFamily="49" charset="0"/>
              </a:rPr>
              <a:t>{</a:t>
            </a:r>
          </a:p>
          <a:p>
            <a:pPr>
              <a:lnSpc>
                <a:spcPct val="90000"/>
              </a:lnSpc>
              <a:buFontTx/>
              <a:buNone/>
            </a:pPr>
            <a:r>
              <a:rPr lang="en-US" altLang="en-US" sz="1600" dirty="0" smtClean="0">
                <a:solidFill>
                  <a:srgbClr val="0000FF"/>
                </a:solidFill>
                <a:latin typeface="Consolas" pitchFamily="49" charset="0"/>
                <a:cs typeface="Consolas" pitchFamily="49" charset="0"/>
              </a:rPr>
              <a:t>      // </a:t>
            </a:r>
            <a:r>
              <a:rPr lang="en-US" altLang="en-US" sz="1600" dirty="0" err="1" smtClean="0">
                <a:solidFill>
                  <a:srgbClr val="0000FF"/>
                </a:solidFill>
                <a:latin typeface="Consolas" pitchFamily="49" charset="0"/>
                <a:cs typeface="Consolas" pitchFamily="49" charset="0"/>
              </a:rPr>
              <a:t>MyFrame’s</a:t>
            </a:r>
            <a:r>
              <a:rPr lang="en-US" altLang="en-US" sz="1600" dirty="0" smtClean="0">
                <a:solidFill>
                  <a:srgbClr val="0000FF"/>
                </a:solidFill>
                <a:latin typeface="Consolas" pitchFamily="49" charset="0"/>
                <a:cs typeface="Consolas" pitchFamily="49" charset="0"/>
              </a:rPr>
              <a:t> private parts</a:t>
            </a:r>
          </a:p>
          <a:p>
            <a:pPr>
              <a:lnSpc>
                <a:spcPct val="90000"/>
              </a:lnSpc>
              <a:buFontTx/>
              <a:buNone/>
            </a:pPr>
            <a:r>
              <a:rPr lang="en-US" altLang="en-US" sz="1600" dirty="0" smtClean="0">
                <a:latin typeface="Consolas" pitchFamily="49" charset="0"/>
                <a:cs typeface="Consolas" pitchFamily="49" charset="0"/>
              </a:rPr>
              <a:t>	     public </a:t>
            </a:r>
            <a:r>
              <a:rPr lang="en-US" altLang="en-US" sz="1600" dirty="0" err="1" smtClean="0">
                <a:latin typeface="Consolas" pitchFamily="49" charset="0"/>
                <a:cs typeface="Consolas" pitchFamily="49" charset="0"/>
              </a:rPr>
              <a:t>MyFrame</a:t>
            </a:r>
            <a:r>
              <a:rPr lang="en-US" altLang="en-US" sz="1600" dirty="0" smtClean="0">
                <a:latin typeface="Consolas" pitchFamily="49" charset="0"/>
                <a:cs typeface="Consolas" pitchFamily="49" charset="0"/>
              </a:rPr>
              <a:t>()</a:t>
            </a:r>
          </a:p>
          <a:p>
            <a:pPr>
              <a:lnSpc>
                <a:spcPct val="90000"/>
              </a:lnSpc>
              <a:buFontTx/>
              <a:buNone/>
            </a:pPr>
            <a:r>
              <a:rPr lang="en-US" altLang="en-US" sz="1600" dirty="0" smtClean="0">
                <a:latin typeface="Consolas" pitchFamily="49" charset="0"/>
                <a:cs typeface="Consolas" pitchFamily="49" charset="0"/>
              </a:rPr>
              <a:t>      {</a:t>
            </a:r>
          </a:p>
          <a:p>
            <a:pPr>
              <a:lnSpc>
                <a:spcPct val="90000"/>
              </a:lnSpc>
              <a:buFontTx/>
              <a:buNone/>
            </a:pPr>
            <a:r>
              <a:rPr lang="en-US" altLang="en-US" sz="1600" dirty="0" smtClean="0">
                <a:latin typeface="Consolas" pitchFamily="49" charset="0"/>
                <a:cs typeface="Consolas" pitchFamily="49" charset="0"/>
              </a:rPr>
              <a:t>            :    :</a:t>
            </a:r>
          </a:p>
          <a:p>
            <a:pPr>
              <a:lnSpc>
                <a:spcPct val="90000"/>
              </a:lnSpc>
              <a:buFontTx/>
              <a:buNone/>
            </a:pPr>
            <a:r>
              <a:rPr lang="en-US" altLang="en-US" sz="1600" dirty="0" smtClean="0">
                <a:latin typeface="Consolas" pitchFamily="49" charset="0"/>
                <a:cs typeface="Consolas" pitchFamily="49" charset="0"/>
              </a:rPr>
              <a:t>      }</a:t>
            </a:r>
          </a:p>
          <a:p>
            <a:pPr>
              <a:lnSpc>
                <a:spcPct val="90000"/>
              </a:lnSpc>
              <a:buFontTx/>
              <a:buNone/>
            </a:pPr>
            <a:r>
              <a:rPr lang="en-US" altLang="en-US" sz="1600" dirty="0" smtClean="0">
                <a:latin typeface="Consolas" pitchFamily="49" charset="0"/>
                <a:cs typeface="Consolas" pitchFamily="49" charset="0"/>
              </a:rPr>
              <a:t>      </a:t>
            </a:r>
          </a:p>
          <a:p>
            <a:pPr>
              <a:lnSpc>
                <a:spcPct val="90000"/>
              </a:lnSpc>
              <a:buFontTx/>
              <a:buNone/>
            </a:pPr>
            <a:r>
              <a:rPr lang="en-US" altLang="en-US" sz="1600" dirty="0" smtClean="0">
                <a:solidFill>
                  <a:srgbClr val="0000FF"/>
                </a:solidFill>
                <a:latin typeface="Times New Roman" pitchFamily="18" charset="0"/>
              </a:rPr>
              <a:t>              </a:t>
            </a:r>
            <a:r>
              <a:rPr lang="en-US" altLang="en-US" sz="1600" dirty="0" smtClean="0">
                <a:solidFill>
                  <a:srgbClr val="0000FF"/>
                </a:solidFill>
                <a:latin typeface="Consolas" pitchFamily="49" charset="0"/>
                <a:cs typeface="Consolas" pitchFamily="49" charset="0"/>
              </a:rPr>
              <a:t>// Inner class defined within the </a:t>
            </a:r>
            <a:r>
              <a:rPr lang="en-US" altLang="en-US" sz="1600" dirty="0" err="1" smtClean="0">
                <a:solidFill>
                  <a:srgbClr val="0000FF"/>
                </a:solidFill>
                <a:latin typeface="Consolas" pitchFamily="49" charset="0"/>
                <a:cs typeface="Consolas" pitchFamily="49" charset="0"/>
              </a:rPr>
              <a:t>MyFrame</a:t>
            </a:r>
            <a:r>
              <a:rPr lang="en-US" altLang="en-US" sz="1600" dirty="0" smtClean="0">
                <a:solidFill>
                  <a:srgbClr val="0000FF"/>
                </a:solidFill>
                <a:latin typeface="Consolas" pitchFamily="49" charset="0"/>
                <a:cs typeface="Consolas" pitchFamily="49" charset="0"/>
              </a:rPr>
              <a:t> class.</a:t>
            </a:r>
          </a:p>
          <a:p>
            <a:pPr>
              <a:lnSpc>
                <a:spcPct val="90000"/>
              </a:lnSpc>
              <a:buFontTx/>
              <a:buNone/>
            </a:pPr>
            <a:r>
              <a:rPr lang="en-US" altLang="en-US" sz="1600" dirty="0" smtClean="0">
                <a:solidFill>
                  <a:srgbClr val="0000FF"/>
                </a:solidFill>
                <a:latin typeface="Consolas" pitchFamily="49" charset="0"/>
                <a:cs typeface="Consolas" pitchFamily="49" charset="0"/>
              </a:rPr>
              <a:t>      //  Private because it's only used by the </a:t>
            </a:r>
            <a:r>
              <a:rPr lang="en-US" altLang="en-US" sz="1600" dirty="0" err="1" smtClean="0">
                <a:solidFill>
                  <a:srgbClr val="0000FF"/>
                </a:solidFill>
                <a:latin typeface="Consolas" pitchFamily="49" charset="0"/>
                <a:cs typeface="Consolas" pitchFamily="49" charset="0"/>
              </a:rPr>
              <a:t>MyFrame</a:t>
            </a:r>
            <a:r>
              <a:rPr lang="en-US" altLang="en-US" sz="1600" dirty="0" smtClean="0">
                <a:solidFill>
                  <a:srgbClr val="0000FF"/>
                </a:solidFill>
                <a:latin typeface="Consolas" pitchFamily="49" charset="0"/>
                <a:cs typeface="Consolas" pitchFamily="49" charset="0"/>
              </a:rPr>
              <a:t> class.</a:t>
            </a:r>
          </a:p>
          <a:p>
            <a:pPr>
              <a:lnSpc>
                <a:spcPct val="90000"/>
              </a:lnSpc>
              <a:buFontTx/>
              <a:buNone/>
            </a:pPr>
            <a:r>
              <a:rPr lang="en-US" altLang="en-US" sz="1600" b="1" dirty="0" smtClean="0">
                <a:latin typeface="Consolas" pitchFamily="49" charset="0"/>
                <a:cs typeface="Consolas" pitchFamily="49" charset="0"/>
              </a:rPr>
              <a:t>      private class </a:t>
            </a:r>
            <a:r>
              <a:rPr lang="en-US" altLang="en-US" sz="1600" b="1" dirty="0" err="1" smtClean="0">
                <a:latin typeface="Consolas" pitchFamily="49" charset="0"/>
                <a:cs typeface="Consolas" pitchFamily="49" charset="0"/>
              </a:rPr>
              <a:t>MyWindowListener</a:t>
            </a:r>
            <a:r>
              <a:rPr lang="en-US" altLang="en-US" sz="1600" b="1" dirty="0" smtClean="0">
                <a:latin typeface="Consolas" pitchFamily="49" charset="0"/>
                <a:cs typeface="Consolas" pitchFamily="49" charset="0"/>
              </a:rPr>
              <a:t> extends </a:t>
            </a:r>
            <a:r>
              <a:rPr lang="en-US" altLang="en-US" sz="1600" b="1" dirty="0" err="1" smtClean="0">
                <a:latin typeface="Consolas" pitchFamily="49" charset="0"/>
                <a:cs typeface="Consolas" pitchFamily="49" charset="0"/>
              </a:rPr>
              <a:t>WindowAdapter</a:t>
            </a:r>
            <a:endParaRPr lang="en-US" altLang="en-US" sz="1600" b="1" dirty="0" smtClean="0">
              <a:latin typeface="Consolas" pitchFamily="49" charset="0"/>
              <a:cs typeface="Consolas" pitchFamily="49" charset="0"/>
            </a:endParaRPr>
          </a:p>
          <a:p>
            <a:pPr>
              <a:lnSpc>
                <a:spcPct val="90000"/>
              </a:lnSpc>
              <a:buFontTx/>
              <a:buNone/>
            </a:pPr>
            <a:r>
              <a:rPr lang="en-US" altLang="en-US" sz="1600" b="1" dirty="0" smtClean="0">
                <a:latin typeface="Consolas" pitchFamily="49" charset="0"/>
                <a:cs typeface="Consolas" pitchFamily="49" charset="0"/>
              </a:rPr>
              <a:t>      {</a:t>
            </a:r>
          </a:p>
          <a:p>
            <a:pPr>
              <a:lnSpc>
                <a:spcPct val="90000"/>
              </a:lnSpc>
              <a:buFontTx/>
              <a:buNone/>
            </a:pPr>
            <a:r>
              <a:rPr lang="en-US" altLang="en-US" sz="1600" b="1" dirty="0" smtClean="0">
                <a:latin typeface="Consolas" pitchFamily="49" charset="0"/>
                <a:cs typeface="Consolas" pitchFamily="49" charset="0"/>
              </a:rPr>
              <a:t>          public void </a:t>
            </a:r>
            <a:r>
              <a:rPr lang="en-US" altLang="en-US" sz="1600" b="1" dirty="0" err="1" smtClean="0">
                <a:latin typeface="Consolas" pitchFamily="49" charset="0"/>
                <a:cs typeface="Consolas" pitchFamily="49" charset="0"/>
              </a:rPr>
              <a:t>windowClosing</a:t>
            </a:r>
            <a:r>
              <a:rPr lang="en-US" altLang="en-US" sz="1600" b="1" dirty="0" smtClean="0">
                <a:latin typeface="Consolas" pitchFamily="49" charset="0"/>
                <a:cs typeface="Consolas" pitchFamily="49" charset="0"/>
              </a:rPr>
              <a:t>(</a:t>
            </a:r>
            <a:r>
              <a:rPr lang="en-US" altLang="en-US" sz="1600" b="1" dirty="0" err="1" smtClean="0">
                <a:latin typeface="Consolas" pitchFamily="49" charset="0"/>
                <a:cs typeface="Consolas" pitchFamily="49" charset="0"/>
              </a:rPr>
              <a:t>WindowEvent</a:t>
            </a:r>
            <a:r>
              <a:rPr lang="en-US" altLang="en-US" sz="1600" b="1" dirty="0" smtClean="0">
                <a:latin typeface="Consolas" pitchFamily="49" charset="0"/>
                <a:cs typeface="Consolas" pitchFamily="49" charset="0"/>
              </a:rPr>
              <a:t> e)</a:t>
            </a:r>
          </a:p>
          <a:p>
            <a:pPr>
              <a:lnSpc>
                <a:spcPct val="90000"/>
              </a:lnSpc>
              <a:buFontTx/>
              <a:buNone/>
            </a:pPr>
            <a:r>
              <a:rPr lang="en-US" altLang="en-US" sz="1600" b="1" dirty="0" smtClean="0">
                <a:latin typeface="Consolas" pitchFamily="49" charset="0"/>
                <a:cs typeface="Consolas" pitchFamily="49" charset="0"/>
              </a:rPr>
              <a:t>          {</a:t>
            </a:r>
          </a:p>
          <a:p>
            <a:pPr>
              <a:lnSpc>
                <a:spcPct val="90000"/>
              </a:lnSpc>
              <a:buFontTx/>
              <a:buNone/>
            </a:pPr>
            <a:r>
              <a:rPr lang="en-US" altLang="en-US" sz="1600" b="1" dirty="0" smtClean="0">
                <a:latin typeface="Consolas" pitchFamily="49" charset="0"/>
                <a:cs typeface="Consolas" pitchFamily="49" charset="0"/>
              </a:rPr>
              <a:t>               :     :</a:t>
            </a:r>
          </a:p>
          <a:p>
            <a:pPr>
              <a:lnSpc>
                <a:spcPct val="90000"/>
              </a:lnSpc>
              <a:buFontTx/>
              <a:buNone/>
            </a:pPr>
            <a:r>
              <a:rPr lang="en-US" altLang="en-US" sz="1600" b="1" dirty="0" smtClean="0">
                <a:latin typeface="Consolas" pitchFamily="49" charset="0"/>
                <a:cs typeface="Consolas" pitchFamily="49" charset="0"/>
              </a:rPr>
              <a:t>          }</a:t>
            </a:r>
          </a:p>
          <a:p>
            <a:pPr>
              <a:lnSpc>
                <a:spcPct val="90000"/>
              </a:lnSpc>
              <a:buFontTx/>
              <a:buNone/>
            </a:pPr>
            <a:r>
              <a:rPr lang="en-US" altLang="en-US" sz="1600" b="1" dirty="0" smtClean="0">
                <a:latin typeface="Consolas" pitchFamily="49" charset="0"/>
                <a:cs typeface="Consolas" pitchFamily="49" charset="0"/>
              </a:rPr>
              <a:t>      }</a:t>
            </a:r>
          </a:p>
          <a:p>
            <a:pPr>
              <a:lnSpc>
                <a:spcPct val="90000"/>
              </a:lnSpc>
              <a:buFontTx/>
              <a:buNone/>
            </a:pPr>
            <a:r>
              <a:rPr lang="en-US" altLang="en-US" sz="1600" dirty="0" smtClean="0">
                <a:latin typeface="Consolas" pitchFamily="49" charset="0"/>
                <a:cs typeface="Consolas" pitchFamily="49" charset="0"/>
              </a:rPr>
              <a:t>}</a:t>
            </a:r>
          </a:p>
          <a:p>
            <a:pPr>
              <a:lnSpc>
                <a:spcPct val="90000"/>
              </a:lnSpc>
              <a:buFontTx/>
              <a:buNone/>
            </a:pPr>
            <a:endParaRPr lang="en-US" altLang="en-US" sz="1600" dirty="0" smtClean="0">
              <a:latin typeface="Consolas" pitchFamily="49" charset="0"/>
              <a:cs typeface="Consolas" pitchFamily="49" charset="0"/>
            </a:endParaRPr>
          </a:p>
        </p:txBody>
      </p:sp>
      <p:grpSp>
        <p:nvGrpSpPr>
          <p:cNvPr id="158727" name="Group 7"/>
          <p:cNvGrpSpPr>
            <a:grpSpLocks/>
          </p:cNvGrpSpPr>
          <p:nvPr/>
        </p:nvGrpSpPr>
        <p:grpSpPr bwMode="auto">
          <a:xfrm>
            <a:off x="762000" y="2286000"/>
            <a:ext cx="8382000" cy="3886200"/>
            <a:chOff x="480" y="1056"/>
            <a:chExt cx="5280" cy="2448"/>
          </a:xfrm>
        </p:grpSpPr>
        <p:sp>
          <p:nvSpPr>
            <p:cNvPr id="112648" name="Rectangle 4"/>
            <p:cNvSpPr>
              <a:spLocks noChangeArrowheads="1"/>
            </p:cNvSpPr>
            <p:nvPr/>
          </p:nvSpPr>
          <p:spPr bwMode="auto">
            <a:xfrm>
              <a:off x="480" y="1968"/>
              <a:ext cx="4320" cy="1536"/>
            </a:xfrm>
            <a:prstGeom prst="rect">
              <a:avLst/>
            </a:prstGeom>
            <a:noFill/>
            <a:ln w="38100"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800"/>
            </a:p>
          </p:txBody>
        </p:sp>
        <p:sp>
          <p:nvSpPr>
            <p:cNvPr id="112649" name="Line 5"/>
            <p:cNvSpPr>
              <a:spLocks noChangeShapeType="1"/>
            </p:cNvSpPr>
            <p:nvPr/>
          </p:nvSpPr>
          <p:spPr bwMode="auto">
            <a:xfrm flipH="1">
              <a:off x="3806" y="1744"/>
              <a:ext cx="440" cy="552"/>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650" name="Text Box 6"/>
            <p:cNvSpPr txBox="1">
              <a:spLocks noChangeArrowheads="1"/>
            </p:cNvSpPr>
            <p:nvPr/>
          </p:nvSpPr>
          <p:spPr bwMode="auto">
            <a:xfrm>
              <a:off x="2976" y="1056"/>
              <a:ext cx="2784" cy="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dirty="0">
                  <a:solidFill>
                    <a:srgbClr val="FF0000"/>
                  </a:solidFill>
                </a:rPr>
                <a:t>Definition of class </a:t>
              </a:r>
              <a:r>
                <a:rPr lang="en-US" altLang="en-US" sz="1800" dirty="0" err="1">
                  <a:solidFill>
                    <a:srgbClr val="FF0000"/>
                  </a:solidFill>
                  <a:latin typeface="Consolas" pitchFamily="49" charset="0"/>
                  <a:cs typeface="Consolas" pitchFamily="49" charset="0"/>
                </a:rPr>
                <a:t>MyWindowListener</a:t>
              </a:r>
              <a:r>
                <a:rPr lang="en-US" altLang="en-US" sz="1800" dirty="0">
                  <a:solidFill>
                    <a:srgbClr val="FF0000"/>
                  </a:solidFill>
                </a:rPr>
                <a:t> entirely within definition of class </a:t>
              </a:r>
              <a:r>
                <a:rPr lang="en-US" altLang="en-US" sz="1800" dirty="0" err="1">
                  <a:solidFill>
                    <a:srgbClr val="FF0000"/>
                  </a:solidFill>
                  <a:latin typeface="Consolas" pitchFamily="49" charset="0"/>
                  <a:cs typeface="Consolas" pitchFamily="49" charset="0"/>
                </a:rPr>
                <a:t>MyFrame</a:t>
              </a:r>
              <a:r>
                <a:rPr lang="en-US" altLang="en-US" sz="1800" dirty="0">
                  <a:solidFill>
                    <a:srgbClr val="FF0000"/>
                  </a:solidFill>
                </a:rPr>
                <a:t> </a:t>
              </a:r>
            </a:p>
            <a:p>
              <a:pPr eaLnBrk="1" hangingPunct="1">
                <a:spcBef>
                  <a:spcPct val="50000"/>
                </a:spcBef>
                <a:buFontTx/>
                <a:buChar char="•"/>
              </a:pPr>
              <a:r>
                <a:rPr lang="en-US" altLang="en-US" sz="1800" dirty="0">
                  <a:solidFill>
                    <a:srgbClr val="FF0000"/>
                  </a:solidFill>
                </a:rPr>
                <a:t>Listens for events for that window</a:t>
              </a:r>
            </a:p>
          </p:txBody>
        </p:sp>
      </p:grpSp>
      <p:grpSp>
        <p:nvGrpSpPr>
          <p:cNvPr id="158731" name="Group 11"/>
          <p:cNvGrpSpPr>
            <a:grpSpLocks/>
          </p:cNvGrpSpPr>
          <p:nvPr/>
        </p:nvGrpSpPr>
        <p:grpSpPr bwMode="auto">
          <a:xfrm>
            <a:off x="0" y="2438926"/>
            <a:ext cx="4102100" cy="3123674"/>
            <a:chOff x="80" y="1323"/>
            <a:chExt cx="2584" cy="2349"/>
          </a:xfrm>
        </p:grpSpPr>
        <p:sp>
          <p:nvSpPr>
            <p:cNvPr id="112646" name="Freeform 9"/>
            <p:cNvSpPr>
              <a:spLocks/>
            </p:cNvSpPr>
            <p:nvPr/>
          </p:nvSpPr>
          <p:spPr bwMode="auto">
            <a:xfrm>
              <a:off x="80" y="1323"/>
              <a:ext cx="864" cy="2349"/>
            </a:xfrm>
            <a:custGeom>
              <a:avLst/>
              <a:gdLst>
                <a:gd name="T0" fmla="*/ 640 w 640"/>
                <a:gd name="T1" fmla="*/ 2464 h 2464"/>
                <a:gd name="T2" fmla="*/ 232 w 640"/>
                <a:gd name="T3" fmla="*/ 2264 h 2464"/>
                <a:gd name="T4" fmla="*/ 80 w 640"/>
                <a:gd name="T5" fmla="*/ 1800 h 2464"/>
                <a:gd name="T6" fmla="*/ 72 w 640"/>
                <a:gd name="T7" fmla="*/ 1216 h 2464"/>
                <a:gd name="T8" fmla="*/ 72 w 640"/>
                <a:gd name="T9" fmla="*/ 648 h 2464"/>
                <a:gd name="T10" fmla="*/ 504 w 640"/>
                <a:gd name="T11" fmla="*/ 0 h 24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0" h="2464">
                  <a:moveTo>
                    <a:pt x="640" y="2464"/>
                  </a:moveTo>
                  <a:cubicBezTo>
                    <a:pt x="482" y="2419"/>
                    <a:pt x="325" y="2375"/>
                    <a:pt x="232" y="2264"/>
                  </a:cubicBezTo>
                  <a:cubicBezTo>
                    <a:pt x="139" y="2153"/>
                    <a:pt x="107" y="1975"/>
                    <a:pt x="80" y="1800"/>
                  </a:cubicBezTo>
                  <a:cubicBezTo>
                    <a:pt x="53" y="1625"/>
                    <a:pt x="73" y="1408"/>
                    <a:pt x="72" y="1216"/>
                  </a:cubicBezTo>
                  <a:cubicBezTo>
                    <a:pt x="71" y="1024"/>
                    <a:pt x="0" y="851"/>
                    <a:pt x="72" y="648"/>
                  </a:cubicBezTo>
                  <a:cubicBezTo>
                    <a:pt x="144" y="445"/>
                    <a:pt x="324" y="222"/>
                    <a:pt x="504" y="0"/>
                  </a:cubicBezTo>
                </a:path>
              </a:pathLst>
            </a:custGeom>
            <a:noFill/>
            <a:ln w="38100" cap="flat" cmpd="sng">
              <a:solidFill>
                <a:srgbClr val="FF0000"/>
              </a:solidFill>
              <a:prstDash val="dash"/>
              <a:round/>
              <a:headEn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647" name="Text Box 10"/>
            <p:cNvSpPr txBox="1">
              <a:spLocks noChangeArrowheads="1"/>
            </p:cNvSpPr>
            <p:nvPr/>
          </p:nvSpPr>
          <p:spPr bwMode="auto">
            <a:xfrm>
              <a:off x="480" y="1857"/>
              <a:ext cx="2184" cy="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dirty="0">
                  <a:solidFill>
                    <a:srgbClr val="FF0000"/>
                  </a:solidFill>
                </a:rPr>
                <a:t>NOTE: The inner class can access the outer class’ privates! “Friend”</a:t>
              </a:r>
            </a:p>
          </p:txBody>
        </p:sp>
      </p:grpSp>
    </p:spTree>
    <p:extLst>
      <p:ext uri="{BB962C8B-B14F-4D97-AF65-F5344CB8AC3E}">
        <p14:creationId xmlns:p14="http://schemas.microsoft.com/office/powerpoint/2010/main" val="12663851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87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nodeType="clickEffect">
                                  <p:stCondLst>
                                    <p:cond delay="0"/>
                                  </p:stCondLst>
                                  <p:childTnLst>
                                    <p:set>
                                      <p:cBhvr>
                                        <p:cTn id="10" dur="1" fill="hold">
                                          <p:stCondLst>
                                            <p:cond delay="0"/>
                                          </p:stCondLst>
                                        </p:cTn>
                                        <p:tgtEl>
                                          <p:spTgt spid="158731"/>
                                        </p:tgtEl>
                                        <p:attrNameLst>
                                          <p:attrName>style.visibility</p:attrName>
                                        </p:attrNameLst>
                                      </p:cBhvr>
                                      <p:to>
                                        <p:strVal val="visible"/>
                                      </p:to>
                                    </p:set>
                                    <p:animEffect transition="in" filter="wipe(down)">
                                      <p:cBhvr>
                                        <p:cTn id="11" dur="500"/>
                                        <p:tgtEl>
                                          <p:spTgt spid="158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idx="4294967295"/>
          </p:nvPr>
        </p:nvSpPr>
        <p:spPr/>
        <p:txBody>
          <a:bodyPr/>
          <a:lstStyle/>
          <a:p>
            <a:r>
              <a:rPr lang="en-US" altLang="en-US" sz="3200" smtClean="0"/>
              <a:t>Class </a:t>
            </a:r>
            <a:r>
              <a:rPr lang="en-US" altLang="en-US" sz="3200" smtClean="0">
                <a:latin typeface="Consolas" pitchFamily="49" charset="0"/>
                <a:cs typeface="Consolas" pitchFamily="49" charset="0"/>
              </a:rPr>
              <a:t>MyFrame</a:t>
            </a:r>
            <a:r>
              <a:rPr lang="en-US" altLang="en-US" sz="3200" smtClean="0"/>
              <a:t> (2)</a:t>
            </a:r>
          </a:p>
        </p:txBody>
      </p:sp>
      <p:sp>
        <p:nvSpPr>
          <p:cNvPr id="113667" name="Rectangle 3"/>
          <p:cNvSpPr>
            <a:spLocks noGrp="1" noChangeArrowheads="1"/>
          </p:cNvSpPr>
          <p:nvPr>
            <p:ph type="body" idx="4294967295"/>
          </p:nvPr>
        </p:nvSpPr>
        <p:spPr/>
        <p:txBody>
          <a:bodyPr/>
          <a:lstStyle/>
          <a:p>
            <a:pPr>
              <a:lnSpc>
                <a:spcPct val="80000"/>
              </a:lnSpc>
              <a:buFontTx/>
              <a:buNone/>
            </a:pPr>
            <a:r>
              <a:rPr lang="en-US" altLang="en-US" sz="1800" smtClean="0">
                <a:latin typeface="Consolas" pitchFamily="49" charset="0"/>
                <a:cs typeface="Consolas" pitchFamily="49" charset="0"/>
              </a:rPr>
              <a:t>import javax.swing.JFrame;</a:t>
            </a:r>
          </a:p>
          <a:p>
            <a:pPr>
              <a:lnSpc>
                <a:spcPct val="80000"/>
              </a:lnSpc>
              <a:buFontTx/>
              <a:buNone/>
            </a:pPr>
            <a:r>
              <a:rPr lang="en-US" altLang="en-US" sz="1800" smtClean="0">
                <a:latin typeface="Consolas" pitchFamily="49" charset="0"/>
                <a:cs typeface="Consolas" pitchFamily="49" charset="0"/>
              </a:rPr>
              <a:t>import java.awt.event.WindowAdapter;</a:t>
            </a:r>
          </a:p>
          <a:p>
            <a:pPr>
              <a:lnSpc>
                <a:spcPct val="80000"/>
              </a:lnSpc>
              <a:buFontTx/>
              <a:buNone/>
            </a:pPr>
            <a:r>
              <a:rPr lang="en-US" altLang="en-US" sz="1800" smtClean="0">
                <a:latin typeface="Consolas" pitchFamily="49" charset="0"/>
                <a:cs typeface="Consolas" pitchFamily="49" charset="0"/>
              </a:rPr>
              <a:t>import java.awt.event.WindowEvent;</a:t>
            </a:r>
          </a:p>
          <a:p>
            <a:pPr>
              <a:lnSpc>
                <a:spcPct val="80000"/>
              </a:lnSpc>
              <a:buFontTx/>
              <a:buNone/>
            </a:pPr>
            <a:endParaRPr lang="en-US" altLang="en-US" sz="1800" smtClean="0">
              <a:latin typeface="Consolas" pitchFamily="49" charset="0"/>
              <a:cs typeface="Consolas" pitchFamily="49" charset="0"/>
            </a:endParaRPr>
          </a:p>
          <a:p>
            <a:pPr>
              <a:lnSpc>
                <a:spcPct val="80000"/>
              </a:lnSpc>
              <a:buFontTx/>
              <a:buNone/>
            </a:pPr>
            <a:r>
              <a:rPr lang="en-US" altLang="en-US" sz="1800" smtClean="0">
                <a:latin typeface="Consolas" pitchFamily="49" charset="0"/>
                <a:cs typeface="Consolas" pitchFamily="49" charset="0"/>
              </a:rPr>
              <a:t>public class MyFrame extends JFrame</a:t>
            </a:r>
          </a:p>
          <a:p>
            <a:pPr>
              <a:lnSpc>
                <a:spcPct val="80000"/>
              </a:lnSpc>
              <a:buFontTx/>
              <a:buNone/>
            </a:pPr>
            <a:r>
              <a:rPr lang="en-US" altLang="en-US" sz="1800" smtClean="0">
                <a:latin typeface="Consolas" pitchFamily="49" charset="0"/>
                <a:cs typeface="Consolas" pitchFamily="49" charset="0"/>
              </a:rPr>
              <a:t>{</a:t>
            </a:r>
          </a:p>
          <a:p>
            <a:pPr>
              <a:lnSpc>
                <a:spcPct val="80000"/>
              </a:lnSpc>
              <a:buFontTx/>
              <a:buNone/>
            </a:pPr>
            <a:r>
              <a:rPr lang="en-US" altLang="en-US" sz="1800" smtClean="0">
                <a:latin typeface="Consolas" pitchFamily="49" charset="0"/>
                <a:cs typeface="Consolas" pitchFamily="49" charset="0"/>
              </a:rPr>
              <a:t>	  public MyFrame ()</a:t>
            </a:r>
          </a:p>
          <a:p>
            <a:pPr>
              <a:lnSpc>
                <a:spcPct val="80000"/>
              </a:lnSpc>
              <a:buFontTx/>
              <a:buNone/>
            </a:pPr>
            <a:r>
              <a:rPr lang="en-US" altLang="en-US" sz="1800" smtClean="0">
                <a:latin typeface="Consolas" pitchFamily="49" charset="0"/>
                <a:cs typeface="Consolas" pitchFamily="49" charset="0"/>
              </a:rPr>
              <a:t>    {</a:t>
            </a:r>
          </a:p>
          <a:p>
            <a:pPr>
              <a:lnSpc>
                <a:spcPct val="80000"/>
              </a:lnSpc>
              <a:buFontTx/>
              <a:buNone/>
            </a:pPr>
            <a:r>
              <a:rPr lang="en-US" altLang="en-US" sz="1800" smtClean="0">
                <a:latin typeface="Consolas" pitchFamily="49" charset="0"/>
                <a:cs typeface="Consolas" pitchFamily="49" charset="0"/>
              </a:rPr>
              <a:t>        MyWindowListener aWindowListener = new </a:t>
            </a:r>
          </a:p>
          <a:p>
            <a:pPr>
              <a:lnSpc>
                <a:spcPct val="80000"/>
              </a:lnSpc>
              <a:buFontTx/>
              <a:buNone/>
            </a:pPr>
            <a:r>
              <a:rPr lang="en-US" altLang="en-US" sz="1800" smtClean="0">
                <a:latin typeface="Consolas" pitchFamily="49" charset="0"/>
                <a:cs typeface="Consolas" pitchFamily="49" charset="0"/>
              </a:rPr>
              <a:t>          MyWindowListener();</a:t>
            </a:r>
          </a:p>
          <a:p>
            <a:pPr>
              <a:lnSpc>
                <a:spcPct val="80000"/>
              </a:lnSpc>
              <a:buFontTx/>
              <a:buNone/>
            </a:pPr>
            <a:r>
              <a:rPr lang="en-US" altLang="en-US" sz="1800" smtClean="0">
                <a:latin typeface="Consolas" pitchFamily="49" charset="0"/>
                <a:cs typeface="Consolas" pitchFamily="49" charset="0"/>
              </a:rPr>
              <a:t>        this.addWindowListener(aWindowListener);</a:t>
            </a:r>
          </a:p>
          <a:p>
            <a:pPr>
              <a:lnSpc>
                <a:spcPct val="80000"/>
              </a:lnSpc>
              <a:buFontTx/>
              <a:buNone/>
            </a:pPr>
            <a:r>
              <a:rPr lang="en-US" altLang="en-US" sz="1800" smtClean="0">
                <a:latin typeface="Consolas" pitchFamily="49" charset="0"/>
                <a:cs typeface="Consolas" pitchFamily="49" charset="0"/>
              </a:rPr>
              <a:t>    }</a:t>
            </a:r>
          </a:p>
          <a:p>
            <a:pPr>
              <a:lnSpc>
                <a:spcPct val="80000"/>
              </a:lnSpc>
              <a:buFontTx/>
              <a:buNone/>
            </a:pPr>
            <a:r>
              <a:rPr lang="en-US" altLang="en-US" sz="1800" smtClean="0">
                <a:latin typeface="Consolas" pitchFamily="49" charset="0"/>
                <a:cs typeface="Consolas" pitchFamily="49" charset="0"/>
              </a:rPr>
              <a:t>      </a:t>
            </a:r>
          </a:p>
        </p:txBody>
      </p:sp>
    </p:spTree>
    <p:extLst>
      <p:ext uri="{BB962C8B-B14F-4D97-AF65-F5344CB8AC3E}">
        <p14:creationId xmlns:p14="http://schemas.microsoft.com/office/powerpoint/2010/main" val="25678162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idx="4294967295"/>
          </p:nvPr>
        </p:nvSpPr>
        <p:spPr/>
        <p:txBody>
          <a:bodyPr/>
          <a:lstStyle/>
          <a:p>
            <a:r>
              <a:rPr lang="en-US" altLang="en-US" sz="3200" smtClean="0"/>
              <a:t>Class </a:t>
            </a:r>
            <a:r>
              <a:rPr lang="en-US" altLang="en-US" sz="3200" smtClean="0">
                <a:latin typeface="Consolas" pitchFamily="49" charset="0"/>
                <a:cs typeface="Consolas" pitchFamily="49" charset="0"/>
              </a:rPr>
              <a:t>MyFrame</a:t>
            </a:r>
            <a:r>
              <a:rPr lang="en-US" altLang="en-US" sz="3200" smtClean="0"/>
              <a:t> (3)</a:t>
            </a:r>
          </a:p>
        </p:txBody>
      </p:sp>
      <p:sp>
        <p:nvSpPr>
          <p:cNvPr id="114691" name="Rectangle 3"/>
          <p:cNvSpPr>
            <a:spLocks noGrp="1" noChangeArrowheads="1"/>
          </p:cNvSpPr>
          <p:nvPr>
            <p:ph type="body" idx="4294967295"/>
          </p:nvPr>
        </p:nvSpPr>
        <p:spPr/>
        <p:txBody>
          <a:bodyPr/>
          <a:lstStyle/>
          <a:p>
            <a:pPr>
              <a:lnSpc>
                <a:spcPct val="80000"/>
              </a:lnSpc>
              <a:buFontTx/>
              <a:buNone/>
            </a:pPr>
            <a:r>
              <a:rPr lang="en-US" altLang="en-US" sz="1800" dirty="0" smtClean="0">
                <a:solidFill>
                  <a:srgbClr val="0000FF"/>
                </a:solidFill>
                <a:latin typeface="Times New Roman" pitchFamily="18" charset="0"/>
              </a:rPr>
              <a:t>            </a:t>
            </a:r>
            <a:r>
              <a:rPr lang="en-US" altLang="en-US" sz="1600" dirty="0" smtClean="0">
                <a:solidFill>
                  <a:srgbClr val="0000FF"/>
                </a:solidFill>
                <a:latin typeface="Consolas" pitchFamily="49" charset="0"/>
                <a:cs typeface="Consolas" pitchFamily="49" charset="0"/>
              </a:rPr>
              <a:t>// Inner class defined within the </a:t>
            </a:r>
            <a:r>
              <a:rPr lang="en-US" altLang="en-US" sz="1600" dirty="0" err="1" smtClean="0">
                <a:solidFill>
                  <a:srgbClr val="0000FF"/>
                </a:solidFill>
                <a:latin typeface="Consolas" pitchFamily="49" charset="0"/>
                <a:cs typeface="Consolas" pitchFamily="49" charset="0"/>
              </a:rPr>
              <a:t>MyFrame</a:t>
            </a:r>
            <a:r>
              <a:rPr lang="en-US" altLang="en-US" sz="1600" dirty="0" smtClean="0">
                <a:solidFill>
                  <a:srgbClr val="0000FF"/>
                </a:solidFill>
                <a:latin typeface="Consolas" pitchFamily="49" charset="0"/>
                <a:cs typeface="Consolas" pitchFamily="49" charset="0"/>
              </a:rPr>
              <a:t> class.</a:t>
            </a:r>
          </a:p>
          <a:p>
            <a:pPr>
              <a:lnSpc>
                <a:spcPct val="80000"/>
              </a:lnSpc>
              <a:buFontTx/>
              <a:buNone/>
            </a:pPr>
            <a:r>
              <a:rPr lang="en-US" altLang="en-US" sz="1600" dirty="0" smtClean="0">
                <a:solidFill>
                  <a:srgbClr val="0000FF"/>
                </a:solidFill>
                <a:latin typeface="Consolas" pitchFamily="49" charset="0"/>
                <a:cs typeface="Consolas" pitchFamily="49" charset="0"/>
              </a:rPr>
              <a:t>      // Private because it's only used by the </a:t>
            </a:r>
            <a:r>
              <a:rPr lang="en-US" altLang="en-US" sz="1600" dirty="0" err="1" smtClean="0">
                <a:solidFill>
                  <a:srgbClr val="0000FF"/>
                </a:solidFill>
                <a:latin typeface="Consolas" pitchFamily="49" charset="0"/>
                <a:cs typeface="Consolas" pitchFamily="49" charset="0"/>
              </a:rPr>
              <a:t>MyFrame</a:t>
            </a:r>
            <a:r>
              <a:rPr lang="en-US" altLang="en-US" sz="1600" dirty="0" smtClean="0">
                <a:solidFill>
                  <a:srgbClr val="0000FF"/>
                </a:solidFill>
                <a:latin typeface="Consolas" pitchFamily="49" charset="0"/>
                <a:cs typeface="Consolas" pitchFamily="49" charset="0"/>
              </a:rPr>
              <a:t> class.</a:t>
            </a:r>
          </a:p>
          <a:p>
            <a:pPr>
              <a:lnSpc>
                <a:spcPct val="80000"/>
              </a:lnSpc>
              <a:buFontTx/>
              <a:buNone/>
            </a:pPr>
            <a:r>
              <a:rPr lang="en-US" altLang="en-US" sz="1600" b="1" dirty="0" smtClean="0">
                <a:latin typeface="Consolas" pitchFamily="49" charset="0"/>
                <a:cs typeface="Consolas" pitchFamily="49" charset="0"/>
              </a:rPr>
              <a:t>      private class </a:t>
            </a:r>
            <a:r>
              <a:rPr lang="en-US" altLang="en-US" sz="1600" b="1" dirty="0" err="1" smtClean="0">
                <a:latin typeface="Consolas" pitchFamily="49" charset="0"/>
                <a:cs typeface="Consolas" pitchFamily="49" charset="0"/>
              </a:rPr>
              <a:t>MyWindowListener</a:t>
            </a:r>
            <a:r>
              <a:rPr lang="en-US" altLang="en-US" sz="1600" b="1" dirty="0" smtClean="0">
                <a:latin typeface="Consolas" pitchFamily="49" charset="0"/>
                <a:cs typeface="Consolas" pitchFamily="49" charset="0"/>
              </a:rPr>
              <a:t> extends </a:t>
            </a:r>
            <a:r>
              <a:rPr lang="en-US" altLang="en-US" sz="1600" b="1" dirty="0" err="1" smtClean="0">
                <a:latin typeface="Consolas" pitchFamily="49" charset="0"/>
                <a:cs typeface="Consolas" pitchFamily="49" charset="0"/>
              </a:rPr>
              <a:t>WindowAdapter</a:t>
            </a:r>
            <a:r>
              <a:rPr lang="en-US" altLang="en-US" sz="1600" b="1" dirty="0" smtClean="0">
                <a:latin typeface="Consolas" pitchFamily="49" charset="0"/>
                <a:cs typeface="Consolas" pitchFamily="49" charset="0"/>
              </a:rPr>
              <a:t> {</a:t>
            </a:r>
          </a:p>
          <a:p>
            <a:pPr>
              <a:lnSpc>
                <a:spcPct val="80000"/>
              </a:lnSpc>
              <a:buFontTx/>
              <a:buNone/>
            </a:pPr>
            <a:r>
              <a:rPr lang="en-US" altLang="en-US" sz="1600" b="1" dirty="0" smtClean="0">
                <a:latin typeface="Consolas" pitchFamily="49" charset="0"/>
                <a:cs typeface="Consolas" pitchFamily="49" charset="0"/>
              </a:rPr>
              <a:t>        public void </a:t>
            </a:r>
            <a:r>
              <a:rPr lang="en-US" altLang="en-US" sz="1600" b="1" dirty="0" err="1" smtClean="0">
                <a:latin typeface="Consolas" pitchFamily="49" charset="0"/>
                <a:cs typeface="Consolas" pitchFamily="49" charset="0"/>
              </a:rPr>
              <a:t>windowClosing</a:t>
            </a:r>
            <a:r>
              <a:rPr lang="en-US" altLang="en-US" sz="1600" b="1" dirty="0" smtClean="0">
                <a:latin typeface="Consolas" pitchFamily="49" charset="0"/>
                <a:cs typeface="Consolas" pitchFamily="49" charset="0"/>
              </a:rPr>
              <a:t> (</a:t>
            </a:r>
            <a:r>
              <a:rPr lang="en-US" altLang="en-US" sz="1600" b="1" dirty="0" err="1" smtClean="0">
                <a:latin typeface="Consolas" pitchFamily="49" charset="0"/>
                <a:cs typeface="Consolas" pitchFamily="49" charset="0"/>
              </a:rPr>
              <a:t>WindowEvent</a:t>
            </a:r>
            <a:r>
              <a:rPr lang="en-US" altLang="en-US" sz="1600" b="1" dirty="0" smtClean="0">
                <a:latin typeface="Consolas" pitchFamily="49" charset="0"/>
                <a:cs typeface="Consolas" pitchFamily="49" charset="0"/>
              </a:rPr>
              <a:t> e) {</a:t>
            </a:r>
          </a:p>
          <a:p>
            <a:pPr>
              <a:lnSpc>
                <a:spcPct val="80000"/>
              </a:lnSpc>
              <a:buFontTx/>
              <a:buNone/>
            </a:pPr>
            <a:r>
              <a:rPr lang="en-US" altLang="en-US" sz="1600" b="1" dirty="0" smtClean="0">
                <a:latin typeface="Consolas" pitchFamily="49" charset="0"/>
                <a:cs typeface="Consolas" pitchFamily="49" charset="0"/>
              </a:rPr>
              <a:t>           </a:t>
            </a:r>
            <a:r>
              <a:rPr lang="en-US" altLang="en-US" sz="1600" b="1" dirty="0" err="1" smtClean="0">
                <a:latin typeface="Consolas" pitchFamily="49" charset="0"/>
                <a:cs typeface="Consolas" pitchFamily="49" charset="0"/>
              </a:rPr>
              <a:t>JFrame</a:t>
            </a:r>
            <a:r>
              <a:rPr lang="en-US" altLang="en-US" sz="1600" b="1" dirty="0" smtClean="0">
                <a:latin typeface="Consolas" pitchFamily="49" charset="0"/>
                <a:cs typeface="Consolas" pitchFamily="49" charset="0"/>
              </a:rPr>
              <a:t> </a:t>
            </a:r>
            <a:r>
              <a:rPr lang="en-US" altLang="en-US" sz="1600" b="1" dirty="0" err="1" smtClean="0">
                <a:latin typeface="Consolas" pitchFamily="49" charset="0"/>
                <a:cs typeface="Consolas" pitchFamily="49" charset="0"/>
              </a:rPr>
              <a:t>aFrame</a:t>
            </a:r>
            <a:r>
              <a:rPr lang="en-US" altLang="en-US" sz="1600" b="1" dirty="0" smtClean="0">
                <a:latin typeface="Consolas" pitchFamily="49" charset="0"/>
                <a:cs typeface="Consolas" pitchFamily="49" charset="0"/>
              </a:rPr>
              <a:t> = (</a:t>
            </a:r>
            <a:r>
              <a:rPr lang="en-US" altLang="en-US" sz="1600" b="1" dirty="0" err="1" smtClean="0">
                <a:latin typeface="Consolas" pitchFamily="49" charset="0"/>
                <a:cs typeface="Consolas" pitchFamily="49" charset="0"/>
              </a:rPr>
              <a:t>JFrame</a:t>
            </a:r>
            <a:r>
              <a:rPr lang="en-US" altLang="en-US" sz="1600" b="1" dirty="0" smtClean="0">
                <a:latin typeface="Consolas" pitchFamily="49" charset="0"/>
                <a:cs typeface="Consolas" pitchFamily="49" charset="0"/>
              </a:rPr>
              <a:t>) </a:t>
            </a:r>
            <a:r>
              <a:rPr lang="en-US" altLang="en-US" sz="1600" b="1" dirty="0" err="1" smtClean="0">
                <a:latin typeface="Consolas" pitchFamily="49" charset="0"/>
                <a:cs typeface="Consolas" pitchFamily="49" charset="0"/>
              </a:rPr>
              <a:t>e.getWindow</a:t>
            </a:r>
            <a:r>
              <a:rPr lang="en-US" altLang="en-US" sz="1600" b="1" dirty="0" smtClean="0">
                <a:latin typeface="Consolas" pitchFamily="49" charset="0"/>
                <a:cs typeface="Consolas" pitchFamily="49" charset="0"/>
              </a:rPr>
              <a:t>();</a:t>
            </a:r>
          </a:p>
          <a:p>
            <a:pPr>
              <a:lnSpc>
                <a:spcPct val="80000"/>
              </a:lnSpc>
              <a:buFontTx/>
              <a:buNone/>
            </a:pPr>
            <a:r>
              <a:rPr lang="en-US" altLang="en-US" sz="1600" b="1" dirty="0" smtClean="0">
                <a:latin typeface="Consolas" pitchFamily="49" charset="0"/>
                <a:cs typeface="Consolas" pitchFamily="49" charset="0"/>
              </a:rPr>
              <a:t>           </a:t>
            </a:r>
            <a:r>
              <a:rPr lang="en-US" altLang="en-US" sz="1600" b="1" dirty="0" err="1" smtClean="0">
                <a:latin typeface="Consolas" pitchFamily="49" charset="0"/>
                <a:cs typeface="Consolas" pitchFamily="49" charset="0"/>
              </a:rPr>
              <a:t>aFrame.setTitle</a:t>
            </a:r>
            <a:r>
              <a:rPr lang="en-US" altLang="en-US" sz="1600" b="1" dirty="0" smtClean="0">
                <a:latin typeface="Consolas" pitchFamily="49" charset="0"/>
                <a:cs typeface="Consolas" pitchFamily="49" charset="0"/>
              </a:rPr>
              <a:t>("Closing window...");</a:t>
            </a:r>
          </a:p>
          <a:p>
            <a:pPr>
              <a:lnSpc>
                <a:spcPct val="80000"/>
              </a:lnSpc>
              <a:buFontTx/>
              <a:buNone/>
            </a:pPr>
            <a:r>
              <a:rPr lang="en-US" altLang="en-US" sz="1600" b="1" dirty="0" smtClean="0">
                <a:latin typeface="Consolas" pitchFamily="49" charset="0"/>
                <a:cs typeface="Consolas" pitchFamily="49" charset="0"/>
              </a:rPr>
              <a:t>           delay();</a:t>
            </a:r>
          </a:p>
          <a:p>
            <a:pPr>
              <a:lnSpc>
                <a:spcPct val="80000"/>
              </a:lnSpc>
              <a:buFontTx/>
              <a:buNone/>
            </a:pPr>
            <a:r>
              <a:rPr lang="en-US" altLang="en-US" sz="1600" b="1" dirty="0" smtClean="0">
                <a:latin typeface="Consolas" pitchFamily="49" charset="0"/>
                <a:cs typeface="Consolas" pitchFamily="49" charset="0"/>
              </a:rPr>
              <a:t>           </a:t>
            </a:r>
            <a:r>
              <a:rPr lang="en-US" altLang="en-US" sz="1600" b="1" dirty="0" err="1" smtClean="0">
                <a:latin typeface="Consolas" pitchFamily="49" charset="0"/>
                <a:cs typeface="Consolas" pitchFamily="49" charset="0"/>
              </a:rPr>
              <a:t>aFrame.setVisible</a:t>
            </a:r>
            <a:r>
              <a:rPr lang="en-US" altLang="en-US" sz="1600" b="1" dirty="0" smtClean="0">
                <a:latin typeface="Consolas" pitchFamily="49" charset="0"/>
                <a:cs typeface="Consolas" pitchFamily="49" charset="0"/>
              </a:rPr>
              <a:t>(false);</a:t>
            </a:r>
          </a:p>
          <a:p>
            <a:pPr>
              <a:lnSpc>
                <a:spcPct val="80000"/>
              </a:lnSpc>
              <a:buFontTx/>
              <a:buNone/>
            </a:pPr>
            <a:r>
              <a:rPr lang="en-US" altLang="en-US" sz="1600" b="1" dirty="0" smtClean="0">
                <a:latin typeface="Consolas" pitchFamily="49" charset="0"/>
                <a:cs typeface="Consolas" pitchFamily="49" charset="0"/>
              </a:rPr>
              <a:t>           </a:t>
            </a:r>
            <a:r>
              <a:rPr lang="en-US" altLang="en-US" sz="1600" b="1" dirty="0" err="1" smtClean="0">
                <a:latin typeface="Consolas" pitchFamily="49" charset="0"/>
                <a:cs typeface="Consolas" pitchFamily="49" charset="0"/>
              </a:rPr>
              <a:t>aFrame.dispose</a:t>
            </a:r>
            <a:r>
              <a:rPr lang="en-US" altLang="en-US" sz="1600" b="1" dirty="0" smtClean="0">
                <a:latin typeface="Consolas" pitchFamily="49" charset="0"/>
                <a:cs typeface="Consolas" pitchFamily="49" charset="0"/>
              </a:rPr>
              <a:t>();</a:t>
            </a:r>
          </a:p>
          <a:p>
            <a:pPr>
              <a:lnSpc>
                <a:spcPct val="80000"/>
              </a:lnSpc>
              <a:buFontTx/>
              <a:buNone/>
            </a:pPr>
            <a:r>
              <a:rPr lang="en-US" altLang="en-US" sz="1600" b="1" dirty="0" smtClean="0">
                <a:latin typeface="Consolas" pitchFamily="49" charset="0"/>
                <a:cs typeface="Consolas" pitchFamily="49" charset="0"/>
              </a:rPr>
              <a:t>        }</a:t>
            </a:r>
          </a:p>
          <a:p>
            <a:pPr>
              <a:lnSpc>
                <a:spcPct val="80000"/>
              </a:lnSpc>
              <a:buFontTx/>
              <a:buNone/>
            </a:pPr>
            <a:r>
              <a:rPr lang="en-US" altLang="en-US" sz="1600" b="1" dirty="0" smtClean="0">
                <a:latin typeface="Consolas" pitchFamily="49" charset="0"/>
                <a:cs typeface="Consolas" pitchFamily="49" charset="0"/>
              </a:rPr>
              <a:t>      }  // End: Definition of class </a:t>
            </a:r>
            <a:r>
              <a:rPr lang="en-US" altLang="en-US" sz="1600" b="1" dirty="0" err="1" smtClean="0">
                <a:latin typeface="Consolas" pitchFamily="49" charset="0"/>
                <a:cs typeface="Consolas" pitchFamily="49" charset="0"/>
              </a:rPr>
              <a:t>MyWindowListener</a:t>
            </a:r>
            <a:endParaRPr lang="en-US" altLang="en-US" sz="1600" b="1" dirty="0" smtClean="0">
              <a:latin typeface="Consolas" pitchFamily="49" charset="0"/>
              <a:cs typeface="Consolas" pitchFamily="49" charset="0"/>
            </a:endParaRPr>
          </a:p>
          <a:p>
            <a:pPr>
              <a:lnSpc>
                <a:spcPct val="80000"/>
              </a:lnSpc>
              <a:buFontTx/>
              <a:buNone/>
            </a:pPr>
            <a:endParaRPr lang="en-US" altLang="en-US" sz="1600" b="1" dirty="0" smtClean="0">
              <a:latin typeface="Consolas" pitchFamily="49" charset="0"/>
              <a:cs typeface="Consolas" pitchFamily="49" charset="0"/>
            </a:endParaRPr>
          </a:p>
          <a:p>
            <a:pPr>
              <a:buFontTx/>
              <a:buNone/>
            </a:pPr>
            <a:r>
              <a:rPr lang="en-US" altLang="en-US" sz="1600" dirty="0" smtClean="0">
                <a:latin typeface="Consolas" pitchFamily="49" charset="0"/>
                <a:cs typeface="Consolas" pitchFamily="49" charset="0"/>
              </a:rPr>
              <a:t>      </a:t>
            </a:r>
            <a:r>
              <a:rPr lang="en-US" altLang="en-US" sz="1600" b="1" dirty="0" smtClean="0">
                <a:latin typeface="Consolas" pitchFamily="49" charset="0"/>
                <a:cs typeface="Consolas" pitchFamily="49" charset="0"/>
              </a:rPr>
              <a:t>private void delay() {</a:t>
            </a:r>
          </a:p>
          <a:p>
            <a:pPr>
              <a:buFontTx/>
              <a:buNone/>
            </a:pPr>
            <a:r>
              <a:rPr lang="en-US" altLang="en-US" sz="1600" b="1" dirty="0" smtClean="0">
                <a:latin typeface="Consolas" pitchFamily="49" charset="0"/>
                <a:cs typeface="Consolas" pitchFamily="49" charset="0"/>
              </a:rPr>
              <a:t>           try  {</a:t>
            </a:r>
          </a:p>
          <a:p>
            <a:pPr>
              <a:buFontTx/>
              <a:buNone/>
            </a:pPr>
            <a:r>
              <a:rPr lang="en-US" altLang="en-US" sz="1600" b="1" dirty="0" smtClean="0">
                <a:latin typeface="Consolas" pitchFamily="49" charset="0"/>
                <a:cs typeface="Consolas" pitchFamily="49" charset="0"/>
              </a:rPr>
              <a:t>              </a:t>
            </a:r>
            <a:r>
              <a:rPr lang="en-US" altLang="en-US" sz="1600" b="1" dirty="0" err="1" smtClean="0">
                <a:latin typeface="Consolas" pitchFamily="49" charset="0"/>
                <a:cs typeface="Consolas" pitchFamily="49" charset="0"/>
              </a:rPr>
              <a:t>Thread.sleep</a:t>
            </a:r>
            <a:r>
              <a:rPr lang="en-US" altLang="en-US" sz="1600" b="1" dirty="0" smtClean="0">
                <a:latin typeface="Consolas" pitchFamily="49" charset="0"/>
                <a:cs typeface="Consolas" pitchFamily="49" charset="0"/>
              </a:rPr>
              <a:t>(3000); }</a:t>
            </a:r>
          </a:p>
          <a:p>
            <a:pPr>
              <a:buFontTx/>
              <a:buNone/>
            </a:pPr>
            <a:r>
              <a:rPr lang="en-US" altLang="en-US" sz="1600" b="1" dirty="0" smtClean="0">
                <a:latin typeface="Consolas" pitchFamily="49" charset="0"/>
                <a:cs typeface="Consolas" pitchFamily="49" charset="0"/>
              </a:rPr>
              <a:t>           catch (</a:t>
            </a:r>
            <a:r>
              <a:rPr lang="en-US" altLang="en-US" sz="1600" b="1" dirty="0" err="1" smtClean="0">
                <a:latin typeface="Consolas" pitchFamily="49" charset="0"/>
                <a:cs typeface="Consolas" pitchFamily="49" charset="0"/>
              </a:rPr>
              <a:t>InterruptedException</a:t>
            </a:r>
            <a:r>
              <a:rPr lang="en-US" altLang="en-US" sz="1600" b="1" dirty="0" smtClean="0">
                <a:latin typeface="Consolas" pitchFamily="49" charset="0"/>
                <a:cs typeface="Consolas" pitchFamily="49" charset="0"/>
              </a:rPr>
              <a:t> ex)  {</a:t>
            </a:r>
          </a:p>
          <a:p>
            <a:pPr>
              <a:buFontTx/>
              <a:buNone/>
            </a:pPr>
            <a:r>
              <a:rPr lang="en-US" altLang="en-US" sz="1600" b="1" dirty="0" smtClean="0">
                <a:latin typeface="Consolas" pitchFamily="49" charset="0"/>
                <a:cs typeface="Consolas" pitchFamily="49" charset="0"/>
              </a:rPr>
              <a:t>              System.out.println("Pausing of program was interrupted"); }           </a:t>
            </a:r>
          </a:p>
          <a:p>
            <a:pPr>
              <a:buFontTx/>
              <a:buNone/>
            </a:pPr>
            <a:r>
              <a:rPr lang="en-US" altLang="en-US" sz="1600" b="1" dirty="0" smtClean="0">
                <a:latin typeface="Consolas" pitchFamily="49" charset="0"/>
                <a:cs typeface="Consolas" pitchFamily="49" charset="0"/>
              </a:rPr>
              <a:t>        }</a:t>
            </a:r>
          </a:p>
          <a:p>
            <a:pPr>
              <a:lnSpc>
                <a:spcPct val="80000"/>
              </a:lnSpc>
              <a:buFontTx/>
              <a:buNone/>
            </a:pPr>
            <a:r>
              <a:rPr lang="en-US" altLang="en-US" sz="1600" dirty="0" smtClean="0">
                <a:latin typeface="Consolas" pitchFamily="49" charset="0"/>
                <a:cs typeface="Consolas" pitchFamily="49" charset="0"/>
              </a:rPr>
              <a:t>} </a:t>
            </a:r>
            <a:r>
              <a:rPr lang="en-US" altLang="en-US" sz="1600" dirty="0" smtClean="0">
                <a:solidFill>
                  <a:srgbClr val="0000FF"/>
                </a:solidFill>
                <a:latin typeface="Consolas" pitchFamily="49" charset="0"/>
                <a:cs typeface="Consolas" pitchFamily="49" charset="0"/>
              </a:rPr>
              <a:t>// End: Definition of class </a:t>
            </a:r>
            <a:r>
              <a:rPr lang="en-US" altLang="en-US" sz="1600" dirty="0" err="1" smtClean="0">
                <a:solidFill>
                  <a:srgbClr val="0000FF"/>
                </a:solidFill>
                <a:latin typeface="Consolas" pitchFamily="49" charset="0"/>
                <a:cs typeface="Consolas" pitchFamily="49" charset="0"/>
              </a:rPr>
              <a:t>MyFrame</a:t>
            </a:r>
            <a:endParaRPr lang="en-US" altLang="en-US" sz="1600" dirty="0" smtClean="0">
              <a:solidFill>
                <a:srgbClr val="0000FF"/>
              </a:solidFill>
              <a:latin typeface="Consolas" pitchFamily="49" charset="0"/>
              <a:cs typeface="Consolas" pitchFamily="49" charset="0"/>
            </a:endParaRPr>
          </a:p>
        </p:txBody>
      </p:sp>
      <p:sp>
        <p:nvSpPr>
          <p:cNvPr id="146436" name="Rectangle 4"/>
          <p:cNvSpPr>
            <a:spLocks noChangeArrowheads="1"/>
          </p:cNvSpPr>
          <p:nvPr/>
        </p:nvSpPr>
        <p:spPr bwMode="auto">
          <a:xfrm>
            <a:off x="838200" y="4495800"/>
            <a:ext cx="7645400" cy="1892300"/>
          </a:xfrm>
          <a:prstGeom prst="rect">
            <a:avLst/>
          </a:prstGeom>
          <a:noFill/>
          <a:ln w="38100"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800"/>
          </a:p>
        </p:txBody>
      </p:sp>
      <p:grpSp>
        <p:nvGrpSpPr>
          <p:cNvPr id="146439" name="Group 7"/>
          <p:cNvGrpSpPr>
            <a:grpSpLocks/>
          </p:cNvGrpSpPr>
          <p:nvPr/>
        </p:nvGrpSpPr>
        <p:grpSpPr bwMode="auto">
          <a:xfrm>
            <a:off x="2819400" y="3124200"/>
            <a:ext cx="5232400" cy="1714500"/>
            <a:chOff x="1288" y="1864"/>
            <a:chExt cx="3296" cy="1080"/>
          </a:xfrm>
        </p:grpSpPr>
        <p:sp>
          <p:nvSpPr>
            <p:cNvPr id="114694" name="Freeform 5"/>
            <p:cNvSpPr>
              <a:spLocks/>
            </p:cNvSpPr>
            <p:nvPr/>
          </p:nvSpPr>
          <p:spPr bwMode="auto">
            <a:xfrm>
              <a:off x="1288" y="1920"/>
              <a:ext cx="1840" cy="1024"/>
            </a:xfrm>
            <a:custGeom>
              <a:avLst/>
              <a:gdLst>
                <a:gd name="T0" fmla="*/ 0 w 1840"/>
                <a:gd name="T1" fmla="*/ 16 h 1024"/>
                <a:gd name="T2" fmla="*/ 792 w 1840"/>
                <a:gd name="T3" fmla="*/ 16 h 1024"/>
                <a:gd name="T4" fmla="*/ 1120 w 1840"/>
                <a:gd name="T5" fmla="*/ 112 h 1024"/>
                <a:gd name="T6" fmla="*/ 1336 w 1840"/>
                <a:gd name="T7" fmla="*/ 232 h 1024"/>
                <a:gd name="T8" fmla="*/ 1704 w 1840"/>
                <a:gd name="T9" fmla="*/ 696 h 1024"/>
                <a:gd name="T10" fmla="*/ 1840 w 1840"/>
                <a:gd name="T11" fmla="*/ 1024 h 10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40" h="1024">
                  <a:moveTo>
                    <a:pt x="0" y="16"/>
                  </a:moveTo>
                  <a:cubicBezTo>
                    <a:pt x="302" y="8"/>
                    <a:pt x="605" y="0"/>
                    <a:pt x="792" y="16"/>
                  </a:cubicBezTo>
                  <a:cubicBezTo>
                    <a:pt x="979" y="32"/>
                    <a:pt x="1029" y="76"/>
                    <a:pt x="1120" y="112"/>
                  </a:cubicBezTo>
                  <a:cubicBezTo>
                    <a:pt x="1211" y="148"/>
                    <a:pt x="1239" y="135"/>
                    <a:pt x="1336" y="232"/>
                  </a:cubicBezTo>
                  <a:cubicBezTo>
                    <a:pt x="1433" y="329"/>
                    <a:pt x="1620" y="564"/>
                    <a:pt x="1704" y="696"/>
                  </a:cubicBezTo>
                  <a:cubicBezTo>
                    <a:pt x="1788" y="828"/>
                    <a:pt x="1814" y="926"/>
                    <a:pt x="1840" y="1024"/>
                  </a:cubicBezTo>
                </a:path>
              </a:pathLst>
            </a:custGeom>
            <a:noFill/>
            <a:ln w="38100" cap="flat" cmpd="sng">
              <a:solidFill>
                <a:srgbClr val="FF0000"/>
              </a:solidFill>
              <a:prstDash val="dash"/>
              <a:round/>
              <a:headEn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4695" name="Text Box 6"/>
            <p:cNvSpPr txBox="1">
              <a:spLocks noChangeArrowheads="1"/>
            </p:cNvSpPr>
            <p:nvPr/>
          </p:nvSpPr>
          <p:spPr bwMode="auto">
            <a:xfrm>
              <a:off x="2824" y="1864"/>
              <a:ext cx="1760"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dirty="0">
                  <a:solidFill>
                    <a:srgbClr val="FF0000"/>
                  </a:solidFill>
                </a:rPr>
                <a:t>Proof that the inner class can access the outer class’ privates</a:t>
              </a:r>
            </a:p>
          </p:txBody>
        </p:sp>
      </p:grpSp>
    </p:spTree>
    <p:extLst>
      <p:ext uri="{BB962C8B-B14F-4D97-AF65-F5344CB8AC3E}">
        <p14:creationId xmlns:p14="http://schemas.microsoft.com/office/powerpoint/2010/main" val="16226118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46439"/>
                                        </p:tgtEl>
                                        <p:attrNameLst>
                                          <p:attrName>style.visibility</p:attrName>
                                        </p:attrNameLst>
                                      </p:cBhvr>
                                      <p:to>
                                        <p:strVal val="visible"/>
                                      </p:to>
                                    </p:set>
                                    <p:animEffect transition="in" filter="wipe(up)">
                                      <p:cBhvr>
                                        <p:cTn id="7" dur="500"/>
                                        <p:tgtEl>
                                          <p:spTgt spid="1464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6436"/>
                                        </p:tgtEl>
                                        <p:attrNameLst>
                                          <p:attrName>style.visibility</p:attrName>
                                        </p:attrNameLst>
                                      </p:cBhvr>
                                      <p:to>
                                        <p:strVal val="visible"/>
                                      </p:to>
                                    </p:set>
                                    <p:animEffect transition="in" filter="blinds(horizontal)">
                                      <p:cBhvr>
                                        <p:cTn id="12" dur="500"/>
                                        <p:tgtEl>
                                          <p:spTgt spid="146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t>Types Of Input Text Fields: Short</a:t>
            </a:r>
          </a:p>
        </p:txBody>
      </p:sp>
      <p:sp>
        <p:nvSpPr>
          <p:cNvPr id="26627" name="Content Placeholder 2"/>
          <p:cNvSpPr>
            <a:spLocks noGrp="1"/>
          </p:cNvSpPr>
          <p:nvPr>
            <p:ph idx="1"/>
          </p:nvPr>
        </p:nvSpPr>
        <p:spPr/>
        <p:txBody>
          <a:bodyPr/>
          <a:lstStyle/>
          <a:p>
            <a:r>
              <a:rPr lang="en-US" altLang="en-US" dirty="0" err="1" smtClean="0">
                <a:latin typeface="Consolas" pitchFamily="49" charset="0"/>
                <a:cs typeface="Consolas" pitchFamily="49" charset="0"/>
              </a:rPr>
              <a:t>JTextField</a:t>
            </a:r>
            <a:r>
              <a:rPr lang="en-US" altLang="en-US" dirty="0" smtClean="0">
                <a:latin typeface="Times New Roman" pitchFamily="18" charset="0"/>
              </a:rPr>
              <a:t>: </a:t>
            </a:r>
            <a:r>
              <a:rPr lang="en-US" altLang="en-US" dirty="0" smtClean="0"/>
              <a:t>Used to get short user input </a:t>
            </a:r>
          </a:p>
          <a:p>
            <a:pPr lvl="1"/>
            <a:r>
              <a:rPr lang="en-US" altLang="en-US" dirty="0" smtClean="0"/>
              <a:t>e.g., entering login or personal information.</a:t>
            </a:r>
          </a:p>
          <a:p>
            <a:endParaRPr lang="en-US" altLang="en-US" dirty="0" smtClean="0"/>
          </a:p>
          <a:p>
            <a:endParaRPr lang="en-US" altLang="en-US" dirty="0"/>
          </a:p>
          <a:p>
            <a:endParaRPr lang="en-US" altLang="en-US" dirty="0" smtClean="0"/>
          </a:p>
          <a:p>
            <a:endParaRPr lang="en-US" altLang="en-US" dirty="0"/>
          </a:p>
          <a:p>
            <a:endParaRPr lang="en-US" altLang="en-US" dirty="0" smtClean="0"/>
          </a:p>
          <a:p>
            <a:r>
              <a:rPr lang="en-US" altLang="en-US" b="1" dirty="0" smtClean="0"/>
              <a:t>Name of the folder containing the full online example</a:t>
            </a:r>
            <a:r>
              <a:rPr lang="en-US" altLang="en-US" dirty="0" smtClean="0"/>
              <a:t>:</a:t>
            </a:r>
            <a:endParaRPr lang="en-US" altLang="en-US" dirty="0"/>
          </a:p>
          <a:p>
            <a:pPr marL="342900" lvl="1" indent="0">
              <a:buNone/>
            </a:pPr>
            <a:r>
              <a:rPr lang="en-US" altLang="en-US" sz="2400" dirty="0" smtClean="0">
                <a:latin typeface="Consolas" pitchFamily="49" charset="0"/>
                <a:cs typeface="Consolas" pitchFamily="49" charset="0"/>
              </a:rPr>
              <a:t>10textFieldExample</a:t>
            </a:r>
            <a:endParaRPr lang="en-US" altLang="en-US" sz="2400" dirty="0">
              <a:latin typeface="Consolas" pitchFamily="49" charset="0"/>
              <a:cs typeface="Consolas" pitchFamily="49" charset="0"/>
            </a:endParaRPr>
          </a:p>
          <a:p>
            <a:endParaRPr lang="en-US" altLang="en-US" dirty="0" smtClean="0"/>
          </a:p>
        </p:txBody>
      </p:sp>
      <p:grpSp>
        <p:nvGrpSpPr>
          <p:cNvPr id="7" name="Group 14"/>
          <p:cNvGrpSpPr>
            <a:grpSpLocks/>
          </p:cNvGrpSpPr>
          <p:nvPr/>
        </p:nvGrpSpPr>
        <p:grpSpPr bwMode="auto">
          <a:xfrm>
            <a:off x="762000" y="2133600"/>
            <a:ext cx="5435600" cy="1481138"/>
            <a:chOff x="408" y="1210"/>
            <a:chExt cx="3424" cy="933"/>
          </a:xfrm>
        </p:grpSpPr>
        <p:pic>
          <p:nvPicPr>
            <p:cNvPr id="8" name="Picture 10"/>
            <p:cNvPicPr>
              <a:picLocks noChangeAspect="1" noChangeArrowheads="1"/>
            </p:cNvPicPr>
            <p:nvPr/>
          </p:nvPicPr>
          <p:blipFill>
            <a:blip r:embed="rId2">
              <a:extLst>
                <a:ext uri="{28A0092B-C50C-407E-A947-70E740481C1C}">
                  <a14:useLocalDpi xmlns:a14="http://schemas.microsoft.com/office/drawing/2010/main" val="0"/>
                </a:ext>
              </a:extLst>
            </a:blip>
            <a:srcRect l="32001" t="21222" r="26582" b="67334"/>
            <a:stretch>
              <a:fillRect/>
            </a:stretch>
          </p:blipFill>
          <p:spPr bwMode="auto">
            <a:xfrm>
              <a:off x="408" y="1210"/>
              <a:ext cx="3424" cy="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Text Box 11"/>
            <p:cNvSpPr txBox="1">
              <a:spLocks noChangeArrowheads="1"/>
            </p:cNvSpPr>
            <p:nvPr/>
          </p:nvSpPr>
          <p:spPr bwMode="auto">
            <a:xfrm>
              <a:off x="464" y="1912"/>
              <a:ext cx="11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dirty="0"/>
                <a:t>Bing search query</a:t>
              </a:r>
            </a:p>
          </p:txBody>
        </p:sp>
      </p:grpSp>
    </p:spTree>
    <p:extLst>
      <p:ext uri="{BB962C8B-B14F-4D97-AF65-F5344CB8AC3E}">
        <p14:creationId xmlns:p14="http://schemas.microsoft.com/office/powerpoint/2010/main" val="1401615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627">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6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idx="4294967295"/>
          </p:nvPr>
        </p:nvSpPr>
        <p:spPr/>
        <p:txBody>
          <a:bodyPr/>
          <a:lstStyle/>
          <a:p>
            <a:r>
              <a:rPr lang="en-US" altLang="en-US" sz="3200" dirty="0" smtClean="0"/>
              <a:t>Example</a:t>
            </a:r>
            <a:r>
              <a:rPr lang="en-US" altLang="en-US" sz="3200" b="1" dirty="0" smtClean="0"/>
              <a:t>: </a:t>
            </a:r>
            <a:r>
              <a:rPr lang="en-US" altLang="en-US" sz="3200" dirty="0" err="1" smtClean="0">
                <a:latin typeface="Consolas" panose="020B0609020204030204" pitchFamily="49" charset="0"/>
              </a:rPr>
              <a:t>JTextField</a:t>
            </a:r>
            <a:r>
              <a:rPr lang="en-US" altLang="en-US" sz="3200" b="1" dirty="0" smtClean="0"/>
              <a:t> (</a:t>
            </a:r>
            <a:r>
              <a:rPr lang="en-US" altLang="en-US" sz="3200" dirty="0" smtClean="0"/>
              <a:t>2)</a:t>
            </a:r>
          </a:p>
        </p:txBody>
      </p:sp>
      <p:grpSp>
        <p:nvGrpSpPr>
          <p:cNvPr id="109571" name="Group 4"/>
          <p:cNvGrpSpPr>
            <a:grpSpLocks/>
          </p:cNvGrpSpPr>
          <p:nvPr/>
        </p:nvGrpSpPr>
        <p:grpSpPr bwMode="auto">
          <a:xfrm>
            <a:off x="285750" y="4711700"/>
            <a:ext cx="1244600" cy="985838"/>
            <a:chOff x="944" y="2211"/>
            <a:chExt cx="784" cy="621"/>
          </a:xfrm>
        </p:grpSpPr>
        <p:sp>
          <p:nvSpPr>
            <p:cNvPr id="109601" name="Rectangle 5"/>
            <p:cNvSpPr>
              <a:spLocks noChangeArrowheads="1"/>
            </p:cNvSpPr>
            <p:nvPr/>
          </p:nvSpPr>
          <p:spPr bwMode="auto">
            <a:xfrm>
              <a:off x="944" y="2211"/>
              <a:ext cx="784" cy="62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Arial" charset="0"/>
                </a:rPr>
                <a:t>MyFrame</a:t>
              </a:r>
            </a:p>
          </p:txBody>
        </p:sp>
        <p:sp>
          <p:nvSpPr>
            <p:cNvPr id="109602" name="Line 6"/>
            <p:cNvSpPr>
              <a:spLocks noChangeShapeType="1"/>
            </p:cNvSpPr>
            <p:nvPr/>
          </p:nvSpPr>
          <p:spPr bwMode="auto">
            <a:xfrm>
              <a:off x="960" y="2448"/>
              <a:ext cx="76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grpSp>
        <p:nvGrpSpPr>
          <p:cNvPr id="109572" name="Group 7"/>
          <p:cNvGrpSpPr>
            <a:grpSpLocks/>
          </p:cNvGrpSpPr>
          <p:nvPr/>
        </p:nvGrpSpPr>
        <p:grpSpPr bwMode="auto">
          <a:xfrm>
            <a:off x="3670300" y="5426075"/>
            <a:ext cx="1244600" cy="985838"/>
            <a:chOff x="944" y="2211"/>
            <a:chExt cx="784" cy="621"/>
          </a:xfrm>
        </p:grpSpPr>
        <p:sp>
          <p:nvSpPr>
            <p:cNvPr id="109599" name="Rectangle 8"/>
            <p:cNvSpPr>
              <a:spLocks noChangeArrowheads="1"/>
            </p:cNvSpPr>
            <p:nvPr/>
          </p:nvSpPr>
          <p:spPr bwMode="auto">
            <a:xfrm>
              <a:off x="944" y="2211"/>
              <a:ext cx="784" cy="621"/>
            </a:xfrm>
            <a:prstGeom prst="rect">
              <a:avLst/>
            </a:prstGeom>
            <a:solidFill>
              <a:srgbClr val="FFFFFF"/>
            </a:solidFill>
            <a:ln w="38100">
              <a:solidFill>
                <a:schemeClr val="tx1"/>
              </a:solidFill>
              <a:miter lim="800000"/>
              <a:headEnd/>
              <a:tailEnd/>
            </a:ln>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Arial" charset="0"/>
                </a:rPr>
                <a:t>Driver</a:t>
              </a:r>
            </a:p>
          </p:txBody>
        </p:sp>
        <p:sp>
          <p:nvSpPr>
            <p:cNvPr id="109600" name="Line 9"/>
            <p:cNvSpPr>
              <a:spLocks noChangeShapeType="1"/>
            </p:cNvSpPr>
            <p:nvPr/>
          </p:nvSpPr>
          <p:spPr bwMode="auto">
            <a:xfrm>
              <a:off x="960" y="2448"/>
              <a:ext cx="76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sp>
        <p:nvSpPr>
          <p:cNvPr id="109573" name="Line 10"/>
          <p:cNvSpPr>
            <a:spLocks noChangeShapeType="1"/>
          </p:cNvSpPr>
          <p:nvPr/>
        </p:nvSpPr>
        <p:spPr bwMode="auto">
          <a:xfrm flipH="1" flipV="1">
            <a:off x="1509713" y="4927600"/>
            <a:ext cx="2736850" cy="50323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109574" name="Line 12"/>
          <p:cNvSpPr>
            <a:spLocks noChangeShapeType="1"/>
          </p:cNvSpPr>
          <p:nvPr/>
        </p:nvSpPr>
        <p:spPr bwMode="auto">
          <a:xfrm flipH="1">
            <a:off x="908050" y="3914775"/>
            <a:ext cx="1588" cy="7969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lstStyle/>
          <a:p>
            <a:endParaRPr lang="en-US"/>
          </a:p>
        </p:txBody>
      </p:sp>
      <p:sp>
        <p:nvSpPr>
          <p:cNvPr id="109575" name="AutoShape 13"/>
          <p:cNvSpPr>
            <a:spLocks noChangeArrowheads="1"/>
          </p:cNvSpPr>
          <p:nvPr/>
        </p:nvSpPr>
        <p:spPr bwMode="auto">
          <a:xfrm>
            <a:off x="755650" y="3598863"/>
            <a:ext cx="304800" cy="287337"/>
          </a:xfrm>
          <a:prstGeom prst="triangle">
            <a:avLst>
              <a:gd name="adj" fmla="val 50000"/>
            </a:avLst>
          </a:prstGeom>
          <a:solidFill>
            <a:srgbClr val="FFFFFF"/>
          </a:solidFill>
          <a:ln w="12700">
            <a:solidFill>
              <a:schemeClr val="tx1"/>
            </a:solidFill>
            <a:miter lim="800000"/>
            <a:headEnd/>
            <a:tailEnd/>
          </a:ln>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grpSp>
        <p:nvGrpSpPr>
          <p:cNvPr id="109576" name="Group 14"/>
          <p:cNvGrpSpPr>
            <a:grpSpLocks/>
          </p:cNvGrpSpPr>
          <p:nvPr/>
        </p:nvGrpSpPr>
        <p:grpSpPr bwMode="auto">
          <a:xfrm>
            <a:off x="441325" y="2644775"/>
            <a:ext cx="935038" cy="914400"/>
            <a:chOff x="204" y="2205"/>
            <a:chExt cx="589" cy="621"/>
          </a:xfrm>
        </p:grpSpPr>
        <p:sp>
          <p:nvSpPr>
            <p:cNvPr id="109597" name="Rectangle 15"/>
            <p:cNvSpPr>
              <a:spLocks noChangeArrowheads="1"/>
            </p:cNvSpPr>
            <p:nvPr/>
          </p:nvSpPr>
          <p:spPr bwMode="auto">
            <a:xfrm>
              <a:off x="204" y="2205"/>
              <a:ext cx="589" cy="62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Arial" charset="0"/>
                </a:rPr>
                <a:t>JFrame</a:t>
              </a:r>
            </a:p>
          </p:txBody>
        </p:sp>
        <p:sp>
          <p:nvSpPr>
            <p:cNvPr id="109598" name="Line 16"/>
            <p:cNvSpPr>
              <a:spLocks noChangeShapeType="1"/>
            </p:cNvSpPr>
            <p:nvPr/>
          </p:nvSpPr>
          <p:spPr bwMode="auto">
            <a:xfrm>
              <a:off x="204" y="2432"/>
              <a:ext cx="58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sp>
        <p:nvSpPr>
          <p:cNvPr id="109577" name="Line 17"/>
          <p:cNvSpPr>
            <a:spLocks noChangeShapeType="1"/>
          </p:cNvSpPr>
          <p:nvPr/>
        </p:nvSpPr>
        <p:spPr bwMode="auto">
          <a:xfrm flipV="1">
            <a:off x="1530350" y="3150313"/>
            <a:ext cx="3194050" cy="1734425"/>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square" lIns="93600" tIns="46800" rIns="93600" bIns="46800">
            <a:spAutoFit/>
          </a:bodyPr>
          <a:lstStyle/>
          <a:p>
            <a:endParaRPr lang="en-US"/>
          </a:p>
        </p:txBody>
      </p:sp>
      <p:grpSp>
        <p:nvGrpSpPr>
          <p:cNvPr id="109578" name="Group 18"/>
          <p:cNvGrpSpPr>
            <a:grpSpLocks/>
          </p:cNvGrpSpPr>
          <p:nvPr/>
        </p:nvGrpSpPr>
        <p:grpSpPr bwMode="auto">
          <a:xfrm>
            <a:off x="3713629" y="2095595"/>
            <a:ext cx="2087562" cy="985837"/>
            <a:chOff x="3833" y="3022"/>
            <a:chExt cx="1224" cy="621"/>
          </a:xfrm>
        </p:grpSpPr>
        <p:sp>
          <p:nvSpPr>
            <p:cNvPr id="109595" name="Rectangle 19"/>
            <p:cNvSpPr>
              <a:spLocks noChangeArrowheads="1"/>
            </p:cNvSpPr>
            <p:nvPr/>
          </p:nvSpPr>
          <p:spPr bwMode="auto">
            <a:xfrm>
              <a:off x="3833" y="3022"/>
              <a:ext cx="1224" cy="62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b="0" dirty="0" err="1" smtClean="0">
                  <a:latin typeface="Arial" charset="0"/>
                </a:rPr>
                <a:t>JTextField</a:t>
              </a:r>
              <a:endParaRPr lang="en-US" altLang="en-US" sz="1600" b="0" dirty="0">
                <a:latin typeface="Arial" charset="0"/>
              </a:endParaRPr>
            </a:p>
          </p:txBody>
        </p:sp>
        <p:sp>
          <p:nvSpPr>
            <p:cNvPr id="109596" name="Line 20"/>
            <p:cNvSpPr>
              <a:spLocks noChangeShapeType="1"/>
            </p:cNvSpPr>
            <p:nvPr/>
          </p:nvSpPr>
          <p:spPr bwMode="auto">
            <a:xfrm>
              <a:off x="3833" y="3249"/>
              <a:ext cx="12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sp>
        <p:nvSpPr>
          <p:cNvPr id="109592" name="Line 30"/>
          <p:cNvSpPr>
            <a:spLocks noChangeShapeType="1"/>
          </p:cNvSpPr>
          <p:nvPr/>
        </p:nvSpPr>
        <p:spPr bwMode="auto">
          <a:xfrm>
            <a:off x="4605338" y="-1380006"/>
            <a:ext cx="15843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109590" name="Line 38"/>
          <p:cNvSpPr>
            <a:spLocks noChangeShapeType="1"/>
          </p:cNvSpPr>
          <p:nvPr/>
        </p:nvSpPr>
        <p:spPr bwMode="auto">
          <a:xfrm>
            <a:off x="6262877" y="-443290"/>
            <a:ext cx="201593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Tree>
    <p:extLst>
      <p:ext uri="{BB962C8B-B14F-4D97-AF65-F5344CB8AC3E}">
        <p14:creationId xmlns:p14="http://schemas.microsoft.com/office/powerpoint/2010/main" val="34979790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smtClean="0">
                <a:latin typeface="Consolas" panose="020B0609020204030204" pitchFamily="49" charset="0"/>
                <a:cs typeface="Consolas" panose="020B0609020204030204" pitchFamily="49" charset="0"/>
              </a:rPr>
              <a:t>Driver</a:t>
            </a:r>
            <a:r>
              <a:rPr lang="en-US" dirty="0" smtClean="0"/>
              <a:t> Class</a:t>
            </a:r>
            <a:endParaRPr lang="en-US" dirty="0"/>
          </a:p>
        </p:txBody>
      </p:sp>
      <p:sp>
        <p:nvSpPr>
          <p:cNvPr id="3" name="Content Placeholder 2"/>
          <p:cNvSpPr>
            <a:spLocks noGrp="1"/>
          </p:cNvSpPr>
          <p:nvPr>
            <p:ph idx="1"/>
          </p:nvPr>
        </p:nvSpPr>
        <p:spPr/>
        <p:txBody>
          <a:bodyPr/>
          <a:lstStyle/>
          <a:p>
            <a:pPr marL="0" indent="0">
              <a:buNone/>
            </a:pPr>
            <a:r>
              <a:rPr lang="en-US" sz="2000" dirty="0">
                <a:latin typeface="Consolas" panose="020B0609020204030204" pitchFamily="49" charset="0"/>
                <a:cs typeface="Consolas" panose="020B0609020204030204" pitchFamily="49" charset="0"/>
              </a:rPr>
              <a:t>public class Driver</a:t>
            </a:r>
          </a:p>
          <a:p>
            <a:pPr marL="0" indent="0">
              <a:buNone/>
            </a:pPr>
            <a:r>
              <a:rPr lang="en-US" sz="2000" dirty="0">
                <a:latin typeface="Consolas" panose="020B0609020204030204" pitchFamily="49" charset="0"/>
                <a:cs typeface="Consolas" panose="020B0609020204030204" pitchFamily="49" charset="0"/>
              </a:rPr>
              <a:t>{</a:t>
            </a:r>
          </a:p>
          <a:p>
            <a:pPr marL="0" indent="0">
              <a:buNone/>
            </a:pPr>
            <a:r>
              <a:rPr lang="en-US" sz="2000" dirty="0">
                <a:latin typeface="Consolas" panose="020B0609020204030204" pitchFamily="49" charset="0"/>
                <a:cs typeface="Consolas" panose="020B0609020204030204" pitchFamily="49" charset="0"/>
              </a:rPr>
              <a:t>    public static void main(String [] </a:t>
            </a:r>
            <a:r>
              <a:rPr lang="en-US" sz="2000" dirty="0" err="1">
                <a:latin typeface="Consolas" panose="020B0609020204030204" pitchFamily="49" charset="0"/>
                <a:cs typeface="Consolas" panose="020B0609020204030204" pitchFamily="49" charset="0"/>
              </a:rPr>
              <a:t>args</a:t>
            </a:r>
            <a:r>
              <a:rPr lang="en-US" sz="2000" dirty="0">
                <a:latin typeface="Consolas" panose="020B0609020204030204" pitchFamily="49" charset="0"/>
                <a:cs typeface="Consolas" panose="020B0609020204030204" pitchFamily="49" charset="0"/>
              </a:rPr>
              <a:t>)</a:t>
            </a:r>
          </a:p>
          <a:p>
            <a:pPr marL="0" indent="0">
              <a:buNone/>
            </a:pPr>
            <a:r>
              <a:rPr lang="en-US" sz="2000" dirty="0">
                <a:latin typeface="Consolas" panose="020B0609020204030204" pitchFamily="49" charset="0"/>
                <a:cs typeface="Consolas" panose="020B0609020204030204" pitchFamily="49" charset="0"/>
              </a:rPr>
              <a:t>    {</a:t>
            </a:r>
          </a:p>
          <a:p>
            <a:pPr marL="0" indent="0">
              <a:buNone/>
            </a:pPr>
            <a:r>
              <a:rPr lang="en-US" sz="2000" dirty="0">
                <a:latin typeface="Consolas" panose="020B0609020204030204" pitchFamily="49" charset="0"/>
                <a:cs typeface="Consolas" panose="020B0609020204030204" pitchFamily="49" charset="0"/>
              </a:rPr>
              <a:t>        </a:t>
            </a:r>
            <a:r>
              <a:rPr lang="en-US" sz="2000" dirty="0" err="1">
                <a:latin typeface="Consolas" panose="020B0609020204030204" pitchFamily="49" charset="0"/>
                <a:cs typeface="Consolas" panose="020B0609020204030204" pitchFamily="49" charset="0"/>
              </a:rPr>
              <a:t>MyFrame</a:t>
            </a:r>
            <a:r>
              <a:rPr lang="en-US" sz="2000" dirty="0">
                <a:latin typeface="Consolas" panose="020B0609020204030204" pitchFamily="49" charset="0"/>
                <a:cs typeface="Consolas" panose="020B0609020204030204" pitchFamily="49" charset="0"/>
              </a:rPr>
              <a:t> </a:t>
            </a:r>
            <a:r>
              <a:rPr lang="en-US" sz="2000" dirty="0" err="1">
                <a:latin typeface="Consolas" panose="020B0609020204030204" pitchFamily="49" charset="0"/>
                <a:cs typeface="Consolas" panose="020B0609020204030204" pitchFamily="49" charset="0"/>
              </a:rPr>
              <a:t>aFrame</a:t>
            </a:r>
            <a:r>
              <a:rPr lang="en-US" sz="2000" dirty="0">
                <a:latin typeface="Consolas" panose="020B0609020204030204" pitchFamily="49" charset="0"/>
                <a:cs typeface="Consolas" panose="020B0609020204030204" pitchFamily="49" charset="0"/>
              </a:rPr>
              <a:t> = new </a:t>
            </a:r>
            <a:r>
              <a:rPr lang="en-US" sz="2000" dirty="0" err="1">
                <a:latin typeface="Consolas" panose="020B0609020204030204" pitchFamily="49" charset="0"/>
                <a:cs typeface="Consolas" panose="020B0609020204030204" pitchFamily="49" charset="0"/>
              </a:rPr>
              <a:t>MyFrame</a:t>
            </a:r>
            <a:r>
              <a:rPr lang="en-US" sz="2000" dirty="0">
                <a:latin typeface="Consolas" panose="020B0609020204030204" pitchFamily="49" charset="0"/>
                <a:cs typeface="Consolas" panose="020B0609020204030204" pitchFamily="49" charset="0"/>
              </a:rPr>
              <a:t>();</a:t>
            </a:r>
          </a:p>
          <a:p>
            <a:pPr marL="0" indent="0">
              <a:buNone/>
            </a:pPr>
            <a:r>
              <a:rPr lang="en-US" sz="2000" dirty="0">
                <a:latin typeface="Consolas" panose="020B0609020204030204" pitchFamily="49" charset="0"/>
                <a:cs typeface="Consolas" panose="020B0609020204030204" pitchFamily="49" charset="0"/>
              </a:rPr>
              <a:t>    }</a:t>
            </a:r>
          </a:p>
          <a:p>
            <a:pPr marL="0" indent="0">
              <a:buNone/>
            </a:pPr>
            <a:r>
              <a:rPr lang="en-US" sz="20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12813394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a:t>
            </a:r>
            <a:r>
              <a:rPr lang="en-US" dirty="0" err="1" smtClean="0">
                <a:latin typeface="Consolas" panose="020B0609020204030204" pitchFamily="49" charset="0"/>
                <a:cs typeface="Consolas" panose="020B0609020204030204" pitchFamily="49" charset="0"/>
              </a:rPr>
              <a:t>MyFrame</a:t>
            </a:r>
            <a:endParaRPr lang="en-US" dirty="0">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p:txBody>
          <a:bodyPr/>
          <a:lstStyle/>
          <a:p>
            <a:pPr marL="0" indent="0">
              <a:buNone/>
            </a:pPr>
            <a:r>
              <a:rPr lang="en-US" sz="2000" dirty="0">
                <a:latin typeface="Consolas" panose="020B0609020204030204" pitchFamily="49" charset="0"/>
                <a:cs typeface="Consolas" panose="020B0609020204030204" pitchFamily="49" charset="0"/>
              </a:rPr>
              <a:t>public class </a:t>
            </a:r>
            <a:r>
              <a:rPr lang="en-US" sz="2000" dirty="0" err="1">
                <a:latin typeface="Consolas" panose="020B0609020204030204" pitchFamily="49" charset="0"/>
                <a:cs typeface="Consolas" panose="020B0609020204030204" pitchFamily="49" charset="0"/>
              </a:rPr>
              <a:t>MyFrame</a:t>
            </a:r>
            <a:r>
              <a:rPr lang="en-US" sz="2000" dirty="0">
                <a:latin typeface="Consolas" panose="020B0609020204030204" pitchFamily="49" charset="0"/>
                <a:cs typeface="Consolas" panose="020B0609020204030204" pitchFamily="49" charset="0"/>
              </a:rPr>
              <a:t> extends </a:t>
            </a:r>
            <a:r>
              <a:rPr lang="en-US" sz="2000" dirty="0" err="1">
                <a:latin typeface="Consolas" panose="020B0609020204030204" pitchFamily="49" charset="0"/>
                <a:cs typeface="Consolas" panose="020B0609020204030204" pitchFamily="49" charset="0"/>
              </a:rPr>
              <a:t>JFrame</a:t>
            </a:r>
            <a:r>
              <a:rPr lang="en-US" sz="2000" dirty="0">
                <a:latin typeface="Consolas" panose="020B0609020204030204" pitchFamily="49" charset="0"/>
                <a:cs typeface="Consolas" panose="020B0609020204030204" pitchFamily="49" charset="0"/>
              </a:rPr>
              <a:t> </a:t>
            </a:r>
            <a:r>
              <a:rPr lang="en-US" sz="2000" i="1" dirty="0">
                <a:latin typeface="Consolas" panose="020B0609020204030204" pitchFamily="49" charset="0"/>
                <a:cs typeface="Consolas" panose="020B0609020204030204" pitchFamily="49" charset="0"/>
              </a:rPr>
              <a:t>implements </a:t>
            </a:r>
            <a:r>
              <a:rPr lang="en-US" sz="2000" i="1" dirty="0" err="1">
                <a:latin typeface="Consolas" panose="020B0609020204030204" pitchFamily="49" charset="0"/>
                <a:cs typeface="Consolas" panose="020B0609020204030204" pitchFamily="49" charset="0"/>
              </a:rPr>
              <a:t>ActionListener</a:t>
            </a:r>
            <a:endParaRPr lang="en-US" sz="2000" i="1" dirty="0">
              <a:latin typeface="Consolas" panose="020B0609020204030204" pitchFamily="49" charset="0"/>
              <a:cs typeface="Consolas" panose="020B0609020204030204" pitchFamily="49" charset="0"/>
            </a:endParaRPr>
          </a:p>
          <a:p>
            <a:pPr marL="0" indent="0">
              <a:buNone/>
            </a:pPr>
            <a:r>
              <a:rPr lang="en" sz="2000" dirty="0">
                <a:latin typeface="Consolas" panose="020B0609020204030204" pitchFamily="49" charset="0"/>
                <a:cs typeface="Consolas" panose="020B0609020204030204" pitchFamily="49" charset="0"/>
              </a:rPr>
              <a:t>{</a:t>
            </a:r>
          </a:p>
          <a:p>
            <a:pPr marL="0" indent="0">
              <a:buNone/>
            </a:pPr>
            <a:r>
              <a:rPr lang="en-US" sz="2000" b="1" dirty="0">
                <a:solidFill>
                  <a:srgbClr val="FF0000"/>
                </a:solidFill>
                <a:latin typeface="Consolas" panose="020B0609020204030204" pitchFamily="49" charset="0"/>
                <a:cs typeface="Consolas" panose="020B0609020204030204" pitchFamily="49" charset="0"/>
              </a:rPr>
              <a:t>    private </a:t>
            </a:r>
            <a:r>
              <a:rPr lang="en-US" sz="2000" b="1" dirty="0" err="1">
                <a:solidFill>
                  <a:srgbClr val="FF0000"/>
                </a:solidFill>
                <a:latin typeface="Consolas" panose="020B0609020204030204" pitchFamily="49" charset="0"/>
                <a:cs typeface="Consolas" panose="020B0609020204030204" pitchFamily="49" charset="0"/>
              </a:rPr>
              <a:t>JTextField</a:t>
            </a:r>
            <a:r>
              <a:rPr lang="en-US" sz="2000" b="1" dirty="0">
                <a:solidFill>
                  <a:srgbClr val="FF0000"/>
                </a:solidFill>
                <a:latin typeface="Consolas" panose="020B0609020204030204" pitchFamily="49" charset="0"/>
                <a:cs typeface="Consolas" panose="020B0609020204030204" pitchFamily="49" charset="0"/>
              </a:rPr>
              <a:t> text</a:t>
            </a:r>
            <a:r>
              <a:rPr lang="en-US" sz="2000" b="1" dirty="0" smtClean="0">
                <a:solidFill>
                  <a:srgbClr val="FF0000"/>
                </a:solidFill>
                <a:latin typeface="Consolas" panose="020B0609020204030204" pitchFamily="49" charset="0"/>
                <a:cs typeface="Consolas" panose="020B0609020204030204" pitchFamily="49" charset="0"/>
              </a:rPr>
              <a:t>; </a:t>
            </a:r>
            <a:r>
              <a:rPr lang="en-US" sz="2000" b="1" dirty="0" smtClean="0">
                <a:solidFill>
                  <a:srgbClr val="0000FF"/>
                </a:solidFill>
                <a:latin typeface="Consolas" panose="020B0609020204030204" pitchFamily="49" charset="0"/>
                <a:cs typeface="Consolas" panose="020B0609020204030204" pitchFamily="49" charset="0"/>
              </a:rPr>
              <a:t>// New control</a:t>
            </a:r>
            <a:endParaRPr lang="en-US" sz="2000" b="1" dirty="0">
              <a:solidFill>
                <a:srgbClr val="0000FF"/>
              </a:solidFill>
              <a:latin typeface="Consolas" panose="020B0609020204030204" pitchFamily="49" charset="0"/>
              <a:cs typeface="Consolas" panose="020B0609020204030204" pitchFamily="49" charset="0"/>
            </a:endParaRPr>
          </a:p>
          <a:p>
            <a:pPr marL="0" indent="0">
              <a:buNone/>
            </a:pPr>
            <a:r>
              <a:rPr lang="en-US" sz="2000" dirty="0">
                <a:latin typeface="Consolas" panose="020B0609020204030204" pitchFamily="49" charset="0"/>
                <a:cs typeface="Consolas" panose="020B0609020204030204" pitchFamily="49" charset="0"/>
              </a:rPr>
              <a:t>    private </a:t>
            </a:r>
            <a:r>
              <a:rPr lang="en-US" sz="2000" dirty="0" err="1">
                <a:latin typeface="Consolas" panose="020B0609020204030204" pitchFamily="49" charset="0"/>
                <a:cs typeface="Consolas" panose="020B0609020204030204" pitchFamily="49" charset="0"/>
              </a:rPr>
              <a:t>GridBagLayout</a:t>
            </a:r>
            <a:r>
              <a:rPr lang="en-US" sz="2000" dirty="0">
                <a:latin typeface="Consolas" panose="020B0609020204030204" pitchFamily="49" charset="0"/>
                <a:cs typeface="Consolas" panose="020B0609020204030204" pitchFamily="49" charset="0"/>
              </a:rPr>
              <a:t> </a:t>
            </a:r>
            <a:r>
              <a:rPr lang="en-US" sz="2000" dirty="0" err="1">
                <a:latin typeface="Consolas" panose="020B0609020204030204" pitchFamily="49" charset="0"/>
                <a:cs typeface="Consolas" panose="020B0609020204030204" pitchFamily="49" charset="0"/>
              </a:rPr>
              <a:t>aLayout</a:t>
            </a:r>
            <a:r>
              <a:rPr lang="en-US" sz="2000" dirty="0">
                <a:latin typeface="Consolas" panose="020B0609020204030204" pitchFamily="49" charset="0"/>
                <a:cs typeface="Consolas" panose="020B0609020204030204" pitchFamily="49" charset="0"/>
              </a:rPr>
              <a:t>;</a:t>
            </a:r>
          </a:p>
          <a:p>
            <a:pPr marL="0" indent="0">
              <a:buNone/>
            </a:pPr>
            <a:r>
              <a:rPr lang="en-US" sz="2000" dirty="0">
                <a:latin typeface="Consolas" panose="020B0609020204030204" pitchFamily="49" charset="0"/>
                <a:cs typeface="Consolas" panose="020B0609020204030204" pitchFamily="49" charset="0"/>
              </a:rPr>
              <a:t>    private </a:t>
            </a:r>
            <a:r>
              <a:rPr lang="en-US" sz="2000" dirty="0" err="1">
                <a:latin typeface="Consolas" panose="020B0609020204030204" pitchFamily="49" charset="0"/>
                <a:cs typeface="Consolas" panose="020B0609020204030204" pitchFamily="49" charset="0"/>
              </a:rPr>
              <a:t>GridBagConstraints</a:t>
            </a:r>
            <a:r>
              <a:rPr lang="en-US" sz="2000" dirty="0">
                <a:latin typeface="Consolas" panose="020B0609020204030204" pitchFamily="49" charset="0"/>
                <a:cs typeface="Consolas" panose="020B0609020204030204" pitchFamily="49" charset="0"/>
              </a:rPr>
              <a:t> </a:t>
            </a:r>
            <a:r>
              <a:rPr lang="en-US" sz="2000" dirty="0" err="1">
                <a:latin typeface="Consolas" panose="020B0609020204030204" pitchFamily="49" charset="0"/>
                <a:cs typeface="Consolas" panose="020B0609020204030204" pitchFamily="49" charset="0"/>
              </a:rPr>
              <a:t>aConstraint</a:t>
            </a:r>
            <a:r>
              <a:rPr lang="en-US" sz="2000" dirty="0">
                <a:latin typeface="Consolas" panose="020B0609020204030204" pitchFamily="49" charset="0"/>
                <a:cs typeface="Consolas" panose="020B0609020204030204" pitchFamily="49" charset="0"/>
              </a:rPr>
              <a:t>;</a:t>
            </a:r>
          </a:p>
          <a:p>
            <a:pPr marL="0" indent="0">
              <a:buNone/>
            </a:pPr>
            <a:endParaRPr lang="en-US" sz="20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8753055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a:t>
            </a:r>
            <a:r>
              <a:rPr lang="en-US" dirty="0" err="1" smtClean="0">
                <a:latin typeface="Consolas" panose="020B0609020204030204" pitchFamily="49" charset="0"/>
                <a:cs typeface="Consolas" panose="020B0609020204030204" pitchFamily="49" charset="0"/>
              </a:rPr>
              <a:t>MyFrame</a:t>
            </a:r>
            <a:r>
              <a:rPr lang="en-US" dirty="0" smtClean="0">
                <a:latin typeface="+mn-lt"/>
                <a:cs typeface="Consolas" panose="020B0609020204030204" pitchFamily="49" charset="0"/>
              </a:rPr>
              <a:t>: Using </a:t>
            </a:r>
            <a:r>
              <a:rPr lang="en-US" b="1" dirty="0" err="1" smtClean="0">
                <a:solidFill>
                  <a:srgbClr val="FF0000"/>
                </a:solidFill>
                <a:latin typeface="Consolas" panose="020B0609020204030204" pitchFamily="49" charset="0"/>
                <a:cs typeface="Consolas" panose="020B0609020204030204" pitchFamily="49" charset="0"/>
              </a:rPr>
              <a:t>JTextField</a:t>
            </a:r>
            <a:endParaRPr lang="en-US" b="1" dirty="0">
              <a:solidFill>
                <a:srgbClr val="FF0000"/>
              </a:solidFill>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p:txBody>
          <a:bodyPr/>
          <a:lstStyle/>
          <a:p>
            <a:pPr marL="0" indent="0">
              <a:buNone/>
            </a:pPr>
            <a:r>
              <a:rPr lang="en-US" sz="2000" dirty="0">
                <a:latin typeface="Consolas" panose="020B0609020204030204" pitchFamily="49" charset="0"/>
                <a:cs typeface="Consolas" panose="020B0609020204030204" pitchFamily="49" charset="0"/>
              </a:rPr>
              <a:t> </a:t>
            </a:r>
            <a:r>
              <a:rPr lang="en-US" sz="2000" dirty="0" smtClean="0">
                <a:latin typeface="Consolas" panose="020B0609020204030204" pitchFamily="49" charset="0"/>
                <a:cs typeface="Consolas" panose="020B0609020204030204" pitchFamily="49" charset="0"/>
              </a:rPr>
              <a:t>    public </a:t>
            </a:r>
            <a:r>
              <a:rPr lang="en-US" sz="2000" dirty="0" err="1">
                <a:latin typeface="Consolas" panose="020B0609020204030204" pitchFamily="49" charset="0"/>
                <a:cs typeface="Consolas" panose="020B0609020204030204" pitchFamily="49" charset="0"/>
              </a:rPr>
              <a:t>MyFrame</a:t>
            </a:r>
            <a:r>
              <a:rPr lang="en-US" sz="2000" dirty="0">
                <a:latin typeface="Consolas" panose="020B0609020204030204" pitchFamily="49" charset="0"/>
                <a:cs typeface="Consolas" panose="020B0609020204030204" pitchFamily="49" charset="0"/>
              </a:rPr>
              <a:t>()</a:t>
            </a:r>
          </a:p>
          <a:p>
            <a:pPr marL="0" indent="0">
              <a:buNone/>
            </a:pPr>
            <a:r>
              <a:rPr lang="en" sz="2000" dirty="0">
                <a:latin typeface="Consolas" panose="020B0609020204030204" pitchFamily="49" charset="0"/>
                <a:cs typeface="Consolas" panose="020B0609020204030204" pitchFamily="49" charset="0"/>
              </a:rPr>
              <a:t>   </a:t>
            </a:r>
            <a:r>
              <a:rPr lang="en" sz="2000" dirty="0" smtClean="0">
                <a:latin typeface="Consolas" panose="020B0609020204030204" pitchFamily="49" charset="0"/>
                <a:cs typeface="Consolas" panose="020B0609020204030204" pitchFamily="49" charset="0"/>
              </a:rPr>
              <a:t>  {</a:t>
            </a:r>
            <a:endParaRPr lang="en" sz="2000" dirty="0">
              <a:latin typeface="Consolas" panose="020B0609020204030204" pitchFamily="49" charset="0"/>
              <a:cs typeface="Consolas" panose="020B0609020204030204" pitchFamily="49" charset="0"/>
            </a:endParaRPr>
          </a:p>
          <a:p>
            <a:pPr marL="0" indent="0">
              <a:buNone/>
            </a:pPr>
            <a:r>
              <a:rPr lang="en-US" sz="2000" dirty="0">
                <a:latin typeface="Consolas" panose="020B0609020204030204" pitchFamily="49" charset="0"/>
                <a:cs typeface="Consolas" panose="020B0609020204030204" pitchFamily="49" charset="0"/>
              </a:rPr>
              <a:t>       </a:t>
            </a:r>
            <a:r>
              <a:rPr lang="en-US" sz="2000" dirty="0" err="1" smtClean="0">
                <a:latin typeface="Consolas" panose="020B0609020204030204" pitchFamily="49" charset="0"/>
                <a:cs typeface="Consolas" panose="020B0609020204030204" pitchFamily="49" charset="0"/>
              </a:rPr>
              <a:t>setSize</a:t>
            </a:r>
            <a:r>
              <a:rPr lang="en-US" sz="2000" dirty="0" smtClean="0">
                <a:latin typeface="Consolas" panose="020B0609020204030204" pitchFamily="49" charset="0"/>
                <a:cs typeface="Consolas" panose="020B0609020204030204" pitchFamily="49" charset="0"/>
              </a:rPr>
              <a:t>(300,200</a:t>
            </a:r>
            <a:r>
              <a:rPr lang="en-US" sz="2000" dirty="0">
                <a:latin typeface="Consolas" panose="020B0609020204030204" pitchFamily="49" charset="0"/>
                <a:cs typeface="Consolas" panose="020B0609020204030204" pitchFamily="49" charset="0"/>
              </a:rPr>
              <a:t>);</a:t>
            </a:r>
          </a:p>
          <a:p>
            <a:pPr marL="0" indent="0">
              <a:buNone/>
            </a:pPr>
            <a:r>
              <a:rPr lang="en-US" sz="2000" dirty="0">
                <a:latin typeface="Consolas" panose="020B0609020204030204" pitchFamily="49" charset="0"/>
                <a:cs typeface="Consolas" panose="020B0609020204030204" pitchFamily="49" charset="0"/>
              </a:rPr>
              <a:t>   </a:t>
            </a:r>
            <a:r>
              <a:rPr lang="en-US" sz="2000" dirty="0" smtClean="0">
                <a:latin typeface="Consolas" panose="020B0609020204030204" pitchFamily="49" charset="0"/>
                <a:cs typeface="Consolas" panose="020B0609020204030204" pitchFamily="49" charset="0"/>
              </a:rPr>
              <a:t>    </a:t>
            </a:r>
            <a:r>
              <a:rPr lang="en-US" sz="2000" dirty="0" err="1" smtClean="0">
                <a:latin typeface="Consolas" panose="020B0609020204030204" pitchFamily="49" charset="0"/>
                <a:cs typeface="Consolas" panose="020B0609020204030204" pitchFamily="49" charset="0"/>
              </a:rPr>
              <a:t>setDefaultCloseOperation</a:t>
            </a:r>
            <a:endParaRPr lang="en-US" sz="2000" dirty="0" smtClean="0">
              <a:latin typeface="Consolas" panose="020B0609020204030204" pitchFamily="49" charset="0"/>
              <a:cs typeface="Consolas" panose="020B0609020204030204" pitchFamily="49" charset="0"/>
            </a:endParaRPr>
          </a:p>
          <a:p>
            <a:pPr marL="0" indent="0">
              <a:buNone/>
            </a:pPr>
            <a:r>
              <a:rPr lang="en-US" sz="2000" dirty="0">
                <a:latin typeface="Consolas" panose="020B0609020204030204" pitchFamily="49" charset="0"/>
                <a:cs typeface="Consolas" panose="020B0609020204030204" pitchFamily="49" charset="0"/>
              </a:rPr>
              <a:t> </a:t>
            </a:r>
            <a:r>
              <a:rPr lang="en-US" sz="2000" dirty="0" smtClean="0">
                <a:latin typeface="Consolas" panose="020B0609020204030204" pitchFamily="49" charset="0"/>
                <a:cs typeface="Consolas" panose="020B0609020204030204" pitchFamily="49" charset="0"/>
              </a:rPr>
              <a:t>        (</a:t>
            </a:r>
            <a:r>
              <a:rPr lang="en-US" sz="2000" dirty="0" err="1">
                <a:latin typeface="Consolas" panose="020B0609020204030204" pitchFamily="49" charset="0"/>
                <a:cs typeface="Consolas" panose="020B0609020204030204" pitchFamily="49" charset="0"/>
              </a:rPr>
              <a:t>JFrame.DISPOSE_ON_CLOSE</a:t>
            </a:r>
            <a:r>
              <a:rPr lang="en-US" sz="2000" dirty="0">
                <a:latin typeface="Consolas" panose="020B0609020204030204" pitchFamily="49" charset="0"/>
                <a:cs typeface="Consolas" panose="020B0609020204030204" pitchFamily="49" charset="0"/>
              </a:rPr>
              <a:t>);</a:t>
            </a:r>
          </a:p>
          <a:p>
            <a:pPr marL="0" indent="0">
              <a:buNone/>
            </a:pPr>
            <a:r>
              <a:rPr lang="en-US" sz="2000" dirty="0">
                <a:latin typeface="Consolas" panose="020B0609020204030204" pitchFamily="49" charset="0"/>
                <a:cs typeface="Consolas" panose="020B0609020204030204" pitchFamily="49" charset="0"/>
              </a:rPr>
              <a:t>	 </a:t>
            </a:r>
            <a:r>
              <a:rPr lang="en-US" sz="2000" dirty="0" err="1" smtClean="0">
                <a:latin typeface="Consolas" panose="020B0609020204030204" pitchFamily="49" charset="0"/>
                <a:cs typeface="Consolas" panose="020B0609020204030204" pitchFamily="49" charset="0"/>
              </a:rPr>
              <a:t>aConstraint</a:t>
            </a:r>
            <a:r>
              <a:rPr lang="en-US" sz="2000" dirty="0" smtClean="0">
                <a:latin typeface="Consolas" panose="020B0609020204030204" pitchFamily="49" charset="0"/>
                <a:cs typeface="Consolas" panose="020B0609020204030204" pitchFamily="49" charset="0"/>
              </a:rPr>
              <a:t> </a:t>
            </a:r>
            <a:r>
              <a:rPr lang="en-US" sz="2000" dirty="0">
                <a:latin typeface="Consolas" panose="020B0609020204030204" pitchFamily="49" charset="0"/>
                <a:cs typeface="Consolas" panose="020B0609020204030204" pitchFamily="49" charset="0"/>
              </a:rPr>
              <a:t>= new </a:t>
            </a:r>
            <a:r>
              <a:rPr lang="en-US" sz="2000" dirty="0" err="1">
                <a:latin typeface="Consolas" panose="020B0609020204030204" pitchFamily="49" charset="0"/>
                <a:cs typeface="Consolas" panose="020B0609020204030204" pitchFamily="49" charset="0"/>
              </a:rPr>
              <a:t>GridBagConstraints</a:t>
            </a:r>
            <a:r>
              <a:rPr lang="en-US" sz="2000" dirty="0">
                <a:latin typeface="Consolas" panose="020B0609020204030204" pitchFamily="49" charset="0"/>
                <a:cs typeface="Consolas" panose="020B0609020204030204" pitchFamily="49" charset="0"/>
              </a:rPr>
              <a:t>();</a:t>
            </a:r>
          </a:p>
          <a:p>
            <a:pPr marL="0" indent="0">
              <a:buNone/>
            </a:pPr>
            <a:r>
              <a:rPr lang="en-US" sz="2000" dirty="0">
                <a:latin typeface="Consolas" panose="020B0609020204030204" pitchFamily="49" charset="0"/>
                <a:cs typeface="Consolas" panose="020B0609020204030204" pitchFamily="49" charset="0"/>
              </a:rPr>
              <a:t>       </a:t>
            </a:r>
            <a:r>
              <a:rPr lang="en-US" sz="2000" dirty="0" err="1" smtClean="0">
                <a:latin typeface="Consolas" panose="020B0609020204030204" pitchFamily="49" charset="0"/>
                <a:cs typeface="Consolas" panose="020B0609020204030204" pitchFamily="49" charset="0"/>
              </a:rPr>
              <a:t>aLayout</a:t>
            </a:r>
            <a:r>
              <a:rPr lang="en-US" sz="2000" dirty="0" smtClean="0">
                <a:latin typeface="Consolas" panose="020B0609020204030204" pitchFamily="49" charset="0"/>
                <a:cs typeface="Consolas" panose="020B0609020204030204" pitchFamily="49" charset="0"/>
              </a:rPr>
              <a:t> </a:t>
            </a:r>
            <a:r>
              <a:rPr lang="en-US" sz="2000" dirty="0">
                <a:latin typeface="Consolas" panose="020B0609020204030204" pitchFamily="49" charset="0"/>
                <a:cs typeface="Consolas" panose="020B0609020204030204" pitchFamily="49" charset="0"/>
              </a:rPr>
              <a:t>= new </a:t>
            </a:r>
            <a:r>
              <a:rPr lang="en-US" sz="2000" dirty="0" err="1">
                <a:latin typeface="Consolas" panose="020B0609020204030204" pitchFamily="49" charset="0"/>
                <a:cs typeface="Consolas" panose="020B0609020204030204" pitchFamily="49" charset="0"/>
              </a:rPr>
              <a:t>GridBagLayout</a:t>
            </a:r>
            <a:r>
              <a:rPr lang="en-US" sz="2000" dirty="0">
                <a:latin typeface="Consolas" panose="020B0609020204030204" pitchFamily="49" charset="0"/>
                <a:cs typeface="Consolas" panose="020B0609020204030204" pitchFamily="49" charset="0"/>
              </a:rPr>
              <a:t>();</a:t>
            </a:r>
          </a:p>
          <a:p>
            <a:pPr marL="0" indent="0">
              <a:buNone/>
            </a:pPr>
            <a:r>
              <a:rPr lang="en-US" sz="2000" dirty="0">
                <a:latin typeface="Consolas" panose="020B0609020204030204" pitchFamily="49" charset="0"/>
                <a:cs typeface="Consolas" panose="020B0609020204030204" pitchFamily="49" charset="0"/>
              </a:rPr>
              <a:t>       </a:t>
            </a:r>
            <a:r>
              <a:rPr lang="en-US" sz="2000" dirty="0" err="1" smtClean="0">
                <a:latin typeface="Consolas" panose="020B0609020204030204" pitchFamily="49" charset="0"/>
                <a:cs typeface="Consolas" panose="020B0609020204030204" pitchFamily="49" charset="0"/>
              </a:rPr>
              <a:t>setLayout</a:t>
            </a:r>
            <a:r>
              <a:rPr lang="en-US" sz="2000" dirty="0" smtClean="0">
                <a:latin typeface="Consolas" panose="020B0609020204030204" pitchFamily="49" charset="0"/>
                <a:cs typeface="Consolas" panose="020B0609020204030204" pitchFamily="49" charset="0"/>
              </a:rPr>
              <a:t>(</a:t>
            </a:r>
            <a:r>
              <a:rPr lang="en-US" sz="2000" dirty="0" err="1" smtClean="0">
                <a:latin typeface="Consolas" panose="020B0609020204030204" pitchFamily="49" charset="0"/>
                <a:cs typeface="Consolas" panose="020B0609020204030204" pitchFamily="49" charset="0"/>
              </a:rPr>
              <a:t>aLayout</a:t>
            </a:r>
            <a:r>
              <a:rPr lang="en-US" sz="2000" dirty="0">
                <a:latin typeface="Consolas" panose="020B0609020204030204" pitchFamily="49" charset="0"/>
                <a:cs typeface="Consolas" panose="020B0609020204030204" pitchFamily="49" charset="0"/>
              </a:rPr>
              <a:t>);     </a:t>
            </a:r>
          </a:p>
          <a:p>
            <a:pPr marL="0" indent="0">
              <a:buNone/>
            </a:pPr>
            <a:r>
              <a:rPr lang="en-US" sz="2000" b="1" dirty="0">
                <a:solidFill>
                  <a:srgbClr val="FF0000"/>
                </a:solidFill>
                <a:latin typeface="Consolas" panose="020B0609020204030204" pitchFamily="49" charset="0"/>
                <a:cs typeface="Consolas" panose="020B0609020204030204" pitchFamily="49" charset="0"/>
              </a:rPr>
              <a:t>       </a:t>
            </a:r>
            <a:r>
              <a:rPr lang="en-US" sz="2000" b="1" dirty="0" smtClean="0">
                <a:solidFill>
                  <a:srgbClr val="FF0000"/>
                </a:solidFill>
                <a:latin typeface="Consolas" panose="020B0609020204030204" pitchFamily="49" charset="0"/>
                <a:cs typeface="Consolas" panose="020B0609020204030204" pitchFamily="49" charset="0"/>
              </a:rPr>
              <a:t>text </a:t>
            </a:r>
            <a:r>
              <a:rPr lang="en-US" sz="2000" b="1" dirty="0">
                <a:solidFill>
                  <a:srgbClr val="FF0000"/>
                </a:solidFill>
                <a:latin typeface="Consolas" panose="020B0609020204030204" pitchFamily="49" charset="0"/>
                <a:cs typeface="Consolas" panose="020B0609020204030204" pitchFamily="49" charset="0"/>
              </a:rPr>
              <a:t>= new </a:t>
            </a:r>
            <a:r>
              <a:rPr lang="en-US" sz="2000" b="1" dirty="0" err="1">
                <a:solidFill>
                  <a:srgbClr val="FF0000"/>
                </a:solidFill>
                <a:latin typeface="Consolas" panose="020B0609020204030204" pitchFamily="49" charset="0"/>
                <a:cs typeface="Consolas" panose="020B0609020204030204" pitchFamily="49" charset="0"/>
              </a:rPr>
              <a:t>JTextField</a:t>
            </a:r>
            <a:r>
              <a:rPr lang="en-US" sz="2000" b="1" dirty="0">
                <a:solidFill>
                  <a:srgbClr val="FF0000"/>
                </a:solidFill>
                <a:latin typeface="Consolas" panose="020B0609020204030204" pitchFamily="49" charset="0"/>
                <a:cs typeface="Consolas" panose="020B0609020204030204" pitchFamily="49" charset="0"/>
              </a:rPr>
              <a:t>("default");</a:t>
            </a:r>
          </a:p>
          <a:p>
            <a:pPr marL="0" indent="0">
              <a:buNone/>
            </a:pPr>
            <a:r>
              <a:rPr lang="en-US" sz="2000" b="1" dirty="0">
                <a:solidFill>
                  <a:srgbClr val="FF0000"/>
                </a:solidFill>
                <a:latin typeface="Consolas" panose="020B0609020204030204" pitchFamily="49" charset="0"/>
                <a:cs typeface="Consolas" panose="020B0609020204030204" pitchFamily="49" charset="0"/>
              </a:rPr>
              <a:t>     </a:t>
            </a:r>
            <a:r>
              <a:rPr lang="en-US" sz="2000" b="1" dirty="0" smtClean="0">
                <a:solidFill>
                  <a:srgbClr val="FF0000"/>
                </a:solidFill>
                <a:latin typeface="Consolas" panose="020B0609020204030204" pitchFamily="49" charset="0"/>
                <a:cs typeface="Consolas" panose="020B0609020204030204" pitchFamily="49" charset="0"/>
              </a:rPr>
              <a:t>  </a:t>
            </a:r>
            <a:r>
              <a:rPr lang="en-US" sz="2000" b="1" dirty="0" err="1">
                <a:solidFill>
                  <a:srgbClr val="FF0000"/>
                </a:solidFill>
                <a:latin typeface="Consolas" panose="020B0609020204030204" pitchFamily="49" charset="0"/>
                <a:cs typeface="Consolas" panose="020B0609020204030204" pitchFamily="49" charset="0"/>
              </a:rPr>
              <a:t>text.addActionListener</a:t>
            </a:r>
            <a:r>
              <a:rPr lang="en-US" sz="2000" b="1" dirty="0">
                <a:solidFill>
                  <a:srgbClr val="FF0000"/>
                </a:solidFill>
                <a:latin typeface="Consolas" panose="020B0609020204030204" pitchFamily="49" charset="0"/>
                <a:cs typeface="Consolas" panose="020B0609020204030204" pitchFamily="49" charset="0"/>
              </a:rPr>
              <a:t>(this);</a:t>
            </a:r>
          </a:p>
          <a:p>
            <a:pPr marL="0" indent="0">
              <a:buNone/>
            </a:pPr>
            <a:r>
              <a:rPr lang="en-US" sz="2000" dirty="0">
                <a:latin typeface="Consolas" panose="020B0609020204030204" pitchFamily="49" charset="0"/>
                <a:cs typeface="Consolas" panose="020B0609020204030204" pitchFamily="49" charset="0"/>
              </a:rPr>
              <a:t>     </a:t>
            </a:r>
            <a:r>
              <a:rPr lang="en-US" sz="2000" dirty="0" smtClean="0">
                <a:latin typeface="Consolas" panose="020B0609020204030204" pitchFamily="49" charset="0"/>
                <a:cs typeface="Consolas" panose="020B0609020204030204" pitchFamily="49" charset="0"/>
              </a:rPr>
              <a:t>  </a:t>
            </a:r>
            <a:r>
              <a:rPr lang="en-US" sz="2000" dirty="0" err="1">
                <a:latin typeface="Consolas" panose="020B0609020204030204" pitchFamily="49" charset="0"/>
                <a:cs typeface="Consolas" panose="020B0609020204030204" pitchFamily="49" charset="0"/>
              </a:rPr>
              <a:t>addWidget</a:t>
            </a:r>
            <a:r>
              <a:rPr lang="en-US" sz="2000" dirty="0">
                <a:latin typeface="Consolas" panose="020B0609020204030204" pitchFamily="49" charset="0"/>
                <a:cs typeface="Consolas" panose="020B0609020204030204" pitchFamily="49" charset="0"/>
              </a:rPr>
              <a:t>(text,0,0,1,1);</a:t>
            </a:r>
          </a:p>
          <a:p>
            <a:pPr marL="0" indent="0">
              <a:buNone/>
            </a:pPr>
            <a:r>
              <a:rPr lang="en-US" sz="2000" dirty="0">
                <a:latin typeface="Consolas" panose="020B0609020204030204" pitchFamily="49" charset="0"/>
                <a:cs typeface="Consolas" panose="020B0609020204030204" pitchFamily="49" charset="0"/>
              </a:rPr>
              <a:t>     </a:t>
            </a:r>
            <a:r>
              <a:rPr lang="en-US" sz="2000" dirty="0" smtClean="0">
                <a:latin typeface="Consolas" panose="020B0609020204030204" pitchFamily="49" charset="0"/>
                <a:cs typeface="Consolas" panose="020B0609020204030204" pitchFamily="49" charset="0"/>
              </a:rPr>
              <a:t>  </a:t>
            </a:r>
            <a:r>
              <a:rPr lang="en-US" sz="2000" dirty="0" err="1">
                <a:latin typeface="Consolas" panose="020B0609020204030204" pitchFamily="49" charset="0"/>
                <a:cs typeface="Consolas" panose="020B0609020204030204" pitchFamily="49" charset="0"/>
              </a:rPr>
              <a:t>setVisible</a:t>
            </a:r>
            <a:r>
              <a:rPr lang="en-US" sz="2000" dirty="0">
                <a:latin typeface="Consolas" panose="020B0609020204030204" pitchFamily="49" charset="0"/>
                <a:cs typeface="Consolas" panose="020B0609020204030204" pitchFamily="49" charset="0"/>
              </a:rPr>
              <a:t>(true);</a:t>
            </a:r>
            <a:endParaRPr lang="en" sz="2000" dirty="0">
              <a:latin typeface="Consolas" panose="020B0609020204030204" pitchFamily="49" charset="0"/>
              <a:cs typeface="Consolas" panose="020B0609020204030204" pitchFamily="49" charset="0"/>
            </a:endParaRPr>
          </a:p>
          <a:p>
            <a:pPr marL="0" indent="0">
              <a:buNone/>
            </a:pPr>
            <a:r>
              <a:rPr lang="en" sz="2000" dirty="0">
                <a:latin typeface="Consolas" panose="020B0609020204030204" pitchFamily="49" charset="0"/>
                <a:cs typeface="Consolas" panose="020B0609020204030204" pitchFamily="49" charset="0"/>
              </a:rPr>
              <a:t>    }</a:t>
            </a:r>
            <a:endParaRPr lang="en-US" sz="20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3257161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idx="4294967295"/>
          </p:nvPr>
        </p:nvSpPr>
        <p:spPr/>
        <p:txBody>
          <a:bodyPr/>
          <a:lstStyle/>
          <a:p>
            <a:r>
              <a:rPr lang="en-US" altLang="en-US" sz="3200" smtClean="0"/>
              <a:t>Components Effecting The State Of Other Components: Class MyFrame</a:t>
            </a:r>
          </a:p>
        </p:txBody>
      </p:sp>
      <p:sp>
        <p:nvSpPr>
          <p:cNvPr id="92163" name="Rectangle 3"/>
          <p:cNvSpPr>
            <a:spLocks noGrp="1" noChangeArrowheads="1"/>
          </p:cNvSpPr>
          <p:nvPr>
            <p:ph type="body" idx="4294967295"/>
          </p:nvPr>
        </p:nvSpPr>
        <p:spPr/>
        <p:txBody>
          <a:bodyPr/>
          <a:lstStyle/>
          <a:p>
            <a:pPr marL="0" indent="0">
              <a:buFontTx/>
              <a:buNone/>
            </a:pPr>
            <a:r>
              <a:rPr lang="en-US" altLang="en-US" sz="1800" dirty="0" smtClean="0">
                <a:latin typeface="Consolas" panose="020B0609020204030204" pitchFamily="49" charset="0"/>
                <a:cs typeface="Consolas" panose="020B0609020204030204" pitchFamily="49" charset="0"/>
              </a:rPr>
              <a:t>public class </a:t>
            </a:r>
            <a:r>
              <a:rPr lang="en-US" altLang="en-US" sz="1800" dirty="0" err="1" smtClean="0">
                <a:latin typeface="Consolas" panose="020B0609020204030204" pitchFamily="49" charset="0"/>
                <a:cs typeface="Consolas" panose="020B0609020204030204" pitchFamily="49" charset="0"/>
              </a:rPr>
              <a:t>MyFrame</a:t>
            </a:r>
            <a:r>
              <a:rPr lang="en-US" altLang="en-US" sz="1800" dirty="0" smtClean="0">
                <a:latin typeface="Consolas" panose="020B0609020204030204" pitchFamily="49" charset="0"/>
                <a:cs typeface="Consolas" panose="020B0609020204030204" pitchFamily="49" charset="0"/>
              </a:rPr>
              <a:t> extends </a:t>
            </a:r>
            <a:r>
              <a:rPr lang="en-US" altLang="en-US" sz="1800" dirty="0" err="1" smtClean="0">
                <a:latin typeface="Consolas" panose="020B0609020204030204" pitchFamily="49" charset="0"/>
                <a:cs typeface="Consolas" panose="020B0609020204030204" pitchFamily="49" charset="0"/>
              </a:rPr>
              <a:t>JFrame</a:t>
            </a:r>
            <a:endParaRPr lang="en-US" altLang="en-US" sz="1800" dirty="0" smtClean="0">
              <a:latin typeface="Consolas" panose="020B0609020204030204" pitchFamily="49" charset="0"/>
              <a:cs typeface="Consolas" panose="020B0609020204030204" pitchFamily="49" charset="0"/>
            </a:endParaRPr>
          </a:p>
          <a:p>
            <a:pPr marL="0" indent="0">
              <a:buFontTx/>
              <a:buNone/>
            </a:pPr>
            <a:r>
              <a:rPr lang="en-US" altLang="en-US" sz="1800" dirty="0" smtClean="0">
                <a:latin typeface="Consolas" panose="020B0609020204030204" pitchFamily="49" charset="0"/>
                <a:cs typeface="Consolas" panose="020B0609020204030204" pitchFamily="49" charset="0"/>
              </a:rPr>
              <a:t>{</a:t>
            </a:r>
          </a:p>
          <a:p>
            <a:pPr marL="0" indent="0">
              <a:buFontTx/>
              <a:buNone/>
            </a:pPr>
            <a:r>
              <a:rPr lang="en-US" altLang="en-US" sz="1800" dirty="0" smtClean="0">
                <a:latin typeface="Consolas" panose="020B0609020204030204" pitchFamily="49" charset="0"/>
                <a:cs typeface="Consolas" panose="020B0609020204030204" pitchFamily="49" charset="0"/>
              </a:rPr>
              <a:t>    private </a:t>
            </a:r>
            <a:r>
              <a:rPr lang="en-US" altLang="en-US" sz="1800" dirty="0" err="1" smtClean="0">
                <a:latin typeface="Consolas" panose="020B0609020204030204" pitchFamily="49" charset="0"/>
                <a:cs typeface="Consolas" panose="020B0609020204030204" pitchFamily="49" charset="0"/>
              </a:rPr>
              <a:t>JLabel</a:t>
            </a:r>
            <a:r>
              <a:rPr lang="en-US" altLang="en-US" sz="1800" dirty="0" smtClean="0">
                <a:latin typeface="Consolas" panose="020B0609020204030204" pitchFamily="49" charset="0"/>
                <a:cs typeface="Consolas" panose="020B0609020204030204" pitchFamily="49" charset="0"/>
              </a:rPr>
              <a:t> aLabel1;</a:t>
            </a:r>
          </a:p>
          <a:p>
            <a:pPr marL="0" indent="0">
              <a:buFontTx/>
              <a:buNone/>
            </a:pPr>
            <a:r>
              <a:rPr lang="en-US" altLang="en-US" sz="1800" dirty="0" smtClean="0">
                <a:latin typeface="Consolas" panose="020B0609020204030204" pitchFamily="49" charset="0"/>
                <a:cs typeface="Consolas" panose="020B0609020204030204" pitchFamily="49" charset="0"/>
              </a:rPr>
              <a:t>    private </a:t>
            </a:r>
            <a:r>
              <a:rPr lang="en-US" altLang="en-US" sz="1800" dirty="0" err="1" smtClean="0">
                <a:latin typeface="Consolas" panose="020B0609020204030204" pitchFamily="49" charset="0"/>
                <a:cs typeface="Consolas" panose="020B0609020204030204" pitchFamily="49" charset="0"/>
              </a:rPr>
              <a:t>JLabel</a:t>
            </a:r>
            <a:r>
              <a:rPr lang="en-US" altLang="en-US" sz="1800" dirty="0" smtClean="0">
                <a:latin typeface="Consolas" panose="020B0609020204030204" pitchFamily="49" charset="0"/>
                <a:cs typeface="Consolas" panose="020B0609020204030204" pitchFamily="49" charset="0"/>
              </a:rPr>
              <a:t> aLabel2;</a:t>
            </a:r>
          </a:p>
          <a:p>
            <a:pPr marL="0" indent="0">
              <a:buFontTx/>
              <a:buNone/>
            </a:pPr>
            <a:r>
              <a:rPr lang="en-US" altLang="en-US" sz="1800" dirty="0" smtClean="0">
                <a:latin typeface="Consolas" panose="020B0609020204030204" pitchFamily="49" charset="0"/>
                <a:cs typeface="Consolas" panose="020B0609020204030204" pitchFamily="49" charset="0"/>
              </a:rPr>
              <a:t>    private </a:t>
            </a:r>
            <a:r>
              <a:rPr lang="en-US" altLang="en-US" sz="1800" dirty="0" err="1" smtClean="0">
                <a:latin typeface="Consolas" panose="020B0609020204030204" pitchFamily="49" charset="0"/>
                <a:cs typeface="Consolas" panose="020B0609020204030204" pitchFamily="49" charset="0"/>
              </a:rPr>
              <a:t>JButton</a:t>
            </a:r>
            <a:r>
              <a:rPr lang="en-US" altLang="en-US" sz="1800" dirty="0" smtClean="0">
                <a:latin typeface="Consolas" panose="020B0609020204030204" pitchFamily="49" charset="0"/>
                <a:cs typeface="Consolas" panose="020B0609020204030204" pitchFamily="49" charset="0"/>
              </a:rPr>
              <a:t> </a:t>
            </a:r>
            <a:r>
              <a:rPr lang="en-US" altLang="en-US" sz="1800" dirty="0" err="1" smtClean="0">
                <a:latin typeface="Consolas" panose="020B0609020204030204" pitchFamily="49" charset="0"/>
                <a:cs typeface="Consolas" panose="020B0609020204030204" pitchFamily="49" charset="0"/>
              </a:rPr>
              <a:t>aButton</a:t>
            </a:r>
            <a:r>
              <a:rPr lang="en-US" altLang="en-US" sz="1800" dirty="0" smtClean="0">
                <a:latin typeface="Consolas" panose="020B0609020204030204" pitchFamily="49" charset="0"/>
                <a:cs typeface="Consolas" panose="020B0609020204030204" pitchFamily="49" charset="0"/>
              </a:rPr>
              <a:t>;</a:t>
            </a:r>
          </a:p>
          <a:p>
            <a:pPr marL="0" indent="0">
              <a:buFontTx/>
              <a:buNone/>
            </a:pPr>
            <a:r>
              <a:rPr lang="en-US" altLang="en-US" sz="1800" dirty="0" smtClean="0">
                <a:latin typeface="Consolas" panose="020B0609020204030204" pitchFamily="49" charset="0"/>
                <a:cs typeface="Consolas" panose="020B0609020204030204" pitchFamily="49" charset="0"/>
              </a:rPr>
              <a:t>    private </a:t>
            </a:r>
            <a:r>
              <a:rPr lang="en-US" altLang="en-US" sz="1800" dirty="0" err="1" smtClean="0">
                <a:latin typeface="Consolas" panose="020B0609020204030204" pitchFamily="49" charset="0"/>
                <a:cs typeface="Consolas" panose="020B0609020204030204" pitchFamily="49" charset="0"/>
              </a:rPr>
              <a:t>MyButtonListener</a:t>
            </a:r>
            <a:r>
              <a:rPr lang="en-US" altLang="en-US" sz="1800" dirty="0" smtClean="0">
                <a:latin typeface="Consolas" panose="020B0609020204030204" pitchFamily="49" charset="0"/>
                <a:cs typeface="Consolas" panose="020B0609020204030204" pitchFamily="49" charset="0"/>
              </a:rPr>
              <a:t> </a:t>
            </a:r>
            <a:r>
              <a:rPr lang="en-US" altLang="en-US" sz="1800" dirty="0" err="1" smtClean="0">
                <a:latin typeface="Consolas" panose="020B0609020204030204" pitchFamily="49" charset="0"/>
                <a:cs typeface="Consolas" panose="020B0609020204030204" pitchFamily="49" charset="0"/>
              </a:rPr>
              <a:t>aButtonListener</a:t>
            </a:r>
            <a:r>
              <a:rPr lang="en-US" altLang="en-US" sz="1800" dirty="0" smtClean="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26518009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a:t>
            </a:r>
            <a:r>
              <a:rPr lang="en-US" dirty="0" err="1">
                <a:latin typeface="Consolas" panose="020B0609020204030204" pitchFamily="49" charset="0"/>
                <a:cs typeface="Consolas" panose="020B0609020204030204" pitchFamily="49" charset="0"/>
              </a:rPr>
              <a:t>MyFrame</a:t>
            </a:r>
            <a:r>
              <a:rPr lang="en-US" dirty="0" smtClean="0">
                <a:cs typeface="Consolas" panose="020B0609020204030204" pitchFamily="49" charset="0"/>
              </a:rPr>
              <a:t>: </a:t>
            </a:r>
            <a:r>
              <a:rPr lang="en-US" b="1" dirty="0" smtClean="0">
                <a:solidFill>
                  <a:srgbClr val="FF0000"/>
                </a:solidFill>
                <a:cs typeface="Consolas" panose="020B0609020204030204" pitchFamily="49" charset="0"/>
              </a:rPr>
              <a:t>Reacting</a:t>
            </a:r>
            <a:r>
              <a:rPr lang="en-US" dirty="0" smtClean="0">
                <a:cs typeface="Consolas" panose="020B0609020204030204" pitchFamily="49" charset="0"/>
              </a:rPr>
              <a:t> To The Event</a:t>
            </a:r>
            <a:endParaRPr lang="en-US" dirty="0"/>
          </a:p>
        </p:txBody>
      </p:sp>
      <p:sp>
        <p:nvSpPr>
          <p:cNvPr id="3" name="Content Placeholder 2"/>
          <p:cNvSpPr>
            <a:spLocks noGrp="1"/>
          </p:cNvSpPr>
          <p:nvPr>
            <p:ph idx="1"/>
          </p:nvPr>
        </p:nvSpPr>
        <p:spPr/>
        <p:txBody>
          <a:bodyPr/>
          <a:lstStyle/>
          <a:p>
            <a:pPr marL="0" indent="0">
              <a:buNone/>
            </a:pPr>
            <a:r>
              <a:rPr lang="en-US" sz="2000" dirty="0">
                <a:latin typeface="Consolas" panose="020B0609020204030204" pitchFamily="49" charset="0"/>
                <a:cs typeface="Consolas" panose="020B0609020204030204" pitchFamily="49" charset="0"/>
              </a:rPr>
              <a:t> </a:t>
            </a:r>
            <a:r>
              <a:rPr lang="en-US" sz="2000" dirty="0" smtClean="0">
                <a:latin typeface="Consolas" panose="020B0609020204030204" pitchFamily="49" charset="0"/>
                <a:cs typeface="Consolas" panose="020B0609020204030204" pitchFamily="49" charset="0"/>
              </a:rPr>
              <a:t>   public </a:t>
            </a:r>
            <a:r>
              <a:rPr lang="en-US" sz="2000" dirty="0">
                <a:latin typeface="Consolas" panose="020B0609020204030204" pitchFamily="49" charset="0"/>
                <a:cs typeface="Consolas" panose="020B0609020204030204" pitchFamily="49" charset="0"/>
              </a:rPr>
              <a:t>void </a:t>
            </a:r>
            <a:r>
              <a:rPr lang="en-US" sz="2000" b="1" dirty="0" err="1">
                <a:solidFill>
                  <a:srgbClr val="FF0000"/>
                </a:solidFill>
                <a:latin typeface="Consolas" panose="020B0609020204030204" pitchFamily="49" charset="0"/>
                <a:cs typeface="Consolas" panose="020B0609020204030204" pitchFamily="49" charset="0"/>
              </a:rPr>
              <a:t>actionPerformed</a:t>
            </a:r>
            <a:r>
              <a:rPr lang="en-US" sz="2000" b="1" dirty="0">
                <a:solidFill>
                  <a:srgbClr val="FF0000"/>
                </a:solidFill>
                <a:latin typeface="Consolas" panose="020B0609020204030204" pitchFamily="49" charset="0"/>
                <a:cs typeface="Consolas" panose="020B0609020204030204" pitchFamily="49" charset="0"/>
              </a:rPr>
              <a:t>(</a:t>
            </a:r>
            <a:r>
              <a:rPr lang="en-US" sz="2000" dirty="0" err="1">
                <a:latin typeface="Consolas" panose="020B0609020204030204" pitchFamily="49" charset="0"/>
                <a:cs typeface="Consolas" panose="020B0609020204030204" pitchFamily="49" charset="0"/>
              </a:rPr>
              <a:t>ActionEvent</a:t>
            </a:r>
            <a:r>
              <a:rPr lang="en-US" sz="2000" dirty="0">
                <a:latin typeface="Consolas" panose="020B0609020204030204" pitchFamily="49" charset="0"/>
                <a:cs typeface="Consolas" panose="020B0609020204030204" pitchFamily="49" charset="0"/>
              </a:rPr>
              <a:t> e</a:t>
            </a:r>
            <a:r>
              <a:rPr lang="en-US" sz="2000" b="1" dirty="0">
                <a:solidFill>
                  <a:srgbClr val="FF0000"/>
                </a:solidFill>
                <a:latin typeface="Consolas" panose="020B0609020204030204" pitchFamily="49" charset="0"/>
                <a:cs typeface="Consolas" panose="020B0609020204030204" pitchFamily="49" charset="0"/>
              </a:rPr>
              <a:t>)</a:t>
            </a:r>
          </a:p>
          <a:p>
            <a:pPr marL="0" indent="0">
              <a:buNone/>
            </a:pPr>
            <a:r>
              <a:rPr lang="en-US" sz="2000" dirty="0">
                <a:latin typeface="Consolas" panose="020B0609020204030204" pitchFamily="49" charset="0"/>
                <a:cs typeface="Consolas" panose="020B0609020204030204" pitchFamily="49" charset="0"/>
              </a:rPr>
              <a:t>    {</a:t>
            </a:r>
          </a:p>
          <a:p>
            <a:pPr marL="0" indent="0">
              <a:buNone/>
            </a:pPr>
            <a:r>
              <a:rPr lang="en-US" sz="2000" dirty="0">
                <a:latin typeface="Consolas" panose="020B0609020204030204" pitchFamily="49" charset="0"/>
                <a:cs typeface="Consolas" panose="020B0609020204030204" pitchFamily="49" charset="0"/>
              </a:rPr>
              <a:t>        </a:t>
            </a:r>
            <a:r>
              <a:rPr lang="en-US" sz="2000" dirty="0" err="1">
                <a:latin typeface="Consolas" panose="020B0609020204030204" pitchFamily="49" charset="0"/>
                <a:cs typeface="Consolas" panose="020B0609020204030204" pitchFamily="49" charset="0"/>
              </a:rPr>
              <a:t>setTitle</a:t>
            </a:r>
            <a:r>
              <a:rPr lang="en-US" sz="2000" dirty="0">
                <a:latin typeface="Consolas" panose="020B0609020204030204" pitchFamily="49" charset="0"/>
                <a:cs typeface="Consolas" panose="020B0609020204030204" pitchFamily="49" charset="0"/>
              </a:rPr>
              <a:t>("enter");</a:t>
            </a:r>
          </a:p>
          <a:p>
            <a:pPr marL="0" indent="0">
              <a:buNone/>
            </a:pPr>
            <a:r>
              <a:rPr lang="en-US" sz="2000" dirty="0">
                <a:latin typeface="Consolas" panose="020B0609020204030204" pitchFamily="49" charset="0"/>
                <a:cs typeface="Consolas" panose="020B0609020204030204" pitchFamily="49" charset="0"/>
              </a:rPr>
              <a:t>    }</a:t>
            </a:r>
            <a:endParaRPr lang="en" sz="2000" dirty="0">
              <a:latin typeface="Consolas" panose="020B0609020204030204" pitchFamily="49" charset="0"/>
              <a:cs typeface="Consolas" panose="020B0609020204030204" pitchFamily="49" charset="0"/>
            </a:endParaRPr>
          </a:p>
          <a:p>
            <a:pPr marL="0" indent="0">
              <a:buNone/>
            </a:pPr>
            <a:r>
              <a:rPr lang="en" sz="2000" dirty="0">
                <a:latin typeface="Consolas" panose="020B0609020204030204" pitchFamily="49" charset="0"/>
                <a:cs typeface="Consolas" panose="020B0609020204030204" pitchFamily="49" charset="0"/>
              </a:rPr>
              <a:t>}</a:t>
            </a:r>
            <a:endParaRPr lang="en-US" sz="2000" dirty="0">
              <a:latin typeface="Consolas" panose="020B0609020204030204" pitchFamily="49" charset="0"/>
              <a:cs typeface="Consolas" panose="020B0609020204030204" pitchFamily="49"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157536"/>
            <a:ext cx="3534158" cy="2352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9859" y="4306610"/>
            <a:ext cx="3200400" cy="2122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4296158" y="4333618"/>
            <a:ext cx="762000" cy="371219"/>
          </a:xfrm>
          <a:prstGeom prst="ellipse">
            <a:avLst/>
          </a:prstGeom>
          <a:noFill/>
          <a:ln w="635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Tree>
    <p:extLst>
      <p:ext uri="{BB962C8B-B14F-4D97-AF65-F5344CB8AC3E}">
        <p14:creationId xmlns:p14="http://schemas.microsoft.com/office/powerpoint/2010/main" val="2884603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t>Types Of Input Text Fields: Long</a:t>
            </a:r>
          </a:p>
        </p:txBody>
      </p:sp>
      <p:sp>
        <p:nvSpPr>
          <p:cNvPr id="27651" name="Content Placeholder 2"/>
          <p:cNvSpPr>
            <a:spLocks noGrp="1"/>
          </p:cNvSpPr>
          <p:nvPr>
            <p:ph idx="1"/>
          </p:nvPr>
        </p:nvSpPr>
        <p:spPr/>
        <p:txBody>
          <a:bodyPr/>
          <a:lstStyle/>
          <a:p>
            <a:r>
              <a:rPr lang="en-US" altLang="en-US" dirty="0" smtClean="0"/>
              <a:t>Getting more extensive input</a:t>
            </a:r>
          </a:p>
          <a:p>
            <a:pPr lvl="1"/>
            <a:r>
              <a:rPr lang="en-US" altLang="en-US" dirty="0" smtClean="0"/>
              <a:t>e.g., feedback form, user review/comments on a website</a:t>
            </a:r>
          </a:p>
          <a:p>
            <a:pPr lvl="1"/>
            <a:r>
              <a:rPr lang="en-US" altLang="en-US" dirty="0" smtClean="0"/>
              <a:t>Requires the use of another control: </a:t>
            </a:r>
            <a:r>
              <a:rPr lang="en-US" altLang="en-US" dirty="0" err="1" smtClean="0">
                <a:latin typeface="Consolas" pitchFamily="49" charset="0"/>
                <a:cs typeface="Consolas" pitchFamily="49" charset="0"/>
              </a:rPr>
              <a:t>JTextArea</a:t>
            </a:r>
            <a:endParaRPr lang="en-US" altLang="en-US" dirty="0" smtClean="0">
              <a:latin typeface="Consolas" pitchFamily="49" charset="0"/>
              <a:cs typeface="Consolas" pitchFamily="49" charset="0"/>
            </a:endParaRPr>
          </a:p>
          <a:p>
            <a:pPr lvl="1"/>
            <a:endParaRPr lang="en-US" altLang="en-US" dirty="0">
              <a:latin typeface="Consolas" pitchFamily="49" charset="0"/>
              <a:cs typeface="Consolas" pitchFamily="49" charset="0"/>
            </a:endParaRPr>
          </a:p>
          <a:p>
            <a:pPr lvl="1"/>
            <a:endParaRPr lang="en-US" altLang="en-US" dirty="0" smtClean="0">
              <a:latin typeface="Consolas" pitchFamily="49" charset="0"/>
              <a:cs typeface="Consolas" pitchFamily="49" charset="0"/>
            </a:endParaRPr>
          </a:p>
          <a:p>
            <a:pPr lvl="1"/>
            <a:endParaRPr lang="en-US" altLang="en-US" dirty="0">
              <a:latin typeface="Consolas" pitchFamily="49" charset="0"/>
              <a:cs typeface="Consolas" pitchFamily="49" charset="0"/>
            </a:endParaRPr>
          </a:p>
          <a:p>
            <a:pPr lvl="1"/>
            <a:endParaRPr lang="en-US" altLang="en-US" dirty="0" smtClean="0">
              <a:latin typeface="Consolas" pitchFamily="49" charset="0"/>
              <a:cs typeface="Consolas" pitchFamily="49" charset="0"/>
            </a:endParaRPr>
          </a:p>
          <a:p>
            <a:pPr lvl="1"/>
            <a:endParaRPr lang="en-US" altLang="en-US" dirty="0">
              <a:latin typeface="Consolas" pitchFamily="49" charset="0"/>
              <a:cs typeface="Consolas" pitchFamily="49" charset="0"/>
            </a:endParaRPr>
          </a:p>
          <a:p>
            <a:pPr lvl="1"/>
            <a:endParaRPr lang="en-US" altLang="en-US" dirty="0" smtClean="0">
              <a:latin typeface="Consolas" pitchFamily="49" charset="0"/>
              <a:cs typeface="Consolas" pitchFamily="49" charset="0"/>
            </a:endParaRPr>
          </a:p>
          <a:p>
            <a:pPr lvl="1"/>
            <a:endParaRPr lang="en-US" altLang="en-US" dirty="0">
              <a:latin typeface="Consolas" pitchFamily="49" charset="0"/>
              <a:cs typeface="Consolas" pitchFamily="49" charset="0"/>
            </a:endParaRPr>
          </a:p>
          <a:p>
            <a:r>
              <a:rPr lang="en-US" altLang="en-US" b="1" dirty="0" smtClean="0"/>
              <a:t>Name of the folder containing the full online example</a:t>
            </a:r>
            <a:r>
              <a:rPr lang="en-US" altLang="en-US" dirty="0" smtClean="0"/>
              <a:t>:</a:t>
            </a:r>
            <a:endParaRPr lang="en-US" altLang="en-US" dirty="0"/>
          </a:p>
          <a:p>
            <a:pPr marL="342900" lvl="1" indent="0">
              <a:buNone/>
            </a:pPr>
            <a:r>
              <a:rPr lang="en-US" altLang="en-US" sz="2400" dirty="0" smtClean="0">
                <a:latin typeface="Consolas" pitchFamily="49" charset="0"/>
                <a:cs typeface="Consolas" pitchFamily="49" charset="0"/>
              </a:rPr>
              <a:t>11textAreaExample</a:t>
            </a:r>
            <a:endParaRPr lang="en-US" altLang="en-US" sz="2400" dirty="0">
              <a:latin typeface="Consolas" pitchFamily="49" charset="0"/>
              <a:cs typeface="Consolas" pitchFamily="49" charset="0"/>
            </a:endParaRPr>
          </a:p>
          <a:p>
            <a:pPr lvl="1"/>
            <a:endParaRPr lang="en-US" altLang="en-US" dirty="0" smtClean="0">
              <a:latin typeface="Consolas" pitchFamily="49" charset="0"/>
              <a:cs typeface="Consolas" pitchFamily="49" charset="0"/>
            </a:endParaRPr>
          </a:p>
          <a:p>
            <a:endParaRPr lang="en-US" altLang="en-US" dirty="0" smtClean="0"/>
          </a:p>
        </p:txBody>
      </p:sp>
      <p:grpSp>
        <p:nvGrpSpPr>
          <p:cNvPr id="7" name="Group 15"/>
          <p:cNvGrpSpPr>
            <a:grpSpLocks/>
          </p:cNvGrpSpPr>
          <p:nvPr/>
        </p:nvGrpSpPr>
        <p:grpSpPr bwMode="auto">
          <a:xfrm>
            <a:off x="838200" y="2438400"/>
            <a:ext cx="3886200" cy="2362202"/>
            <a:chOff x="376" y="3090"/>
            <a:chExt cx="2156" cy="1230"/>
          </a:xfrm>
        </p:grpSpPr>
        <p:pic>
          <p:nvPicPr>
            <p:cNvPr id="8" name="Picture 9" descr="JTextAr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 y="3090"/>
              <a:ext cx="2152" cy="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2"/>
            <p:cNvSpPr txBox="1">
              <a:spLocks noChangeArrowheads="1"/>
            </p:cNvSpPr>
            <p:nvPr/>
          </p:nvSpPr>
          <p:spPr bwMode="auto">
            <a:xfrm>
              <a:off x="376" y="4128"/>
              <a:ext cx="195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t>Facebook status update field</a:t>
              </a:r>
            </a:p>
          </p:txBody>
        </p:sp>
      </p:grpSp>
    </p:spTree>
    <p:extLst>
      <p:ext uri="{BB962C8B-B14F-4D97-AF65-F5344CB8AC3E}">
        <p14:creationId xmlns:p14="http://schemas.microsoft.com/office/powerpoint/2010/main" val="3600588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65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1">
                                            <p:txEl>
                                              <p:pRg st="10" end="1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65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dirty="0" smtClean="0"/>
              <a:t>The </a:t>
            </a:r>
            <a:r>
              <a:rPr lang="en-US" altLang="en-US" dirty="0" smtClean="0">
                <a:latin typeface="Consolas" pitchFamily="49" charset="0"/>
                <a:cs typeface="Consolas" pitchFamily="49" charset="0"/>
              </a:rPr>
              <a:t>Driver</a:t>
            </a:r>
            <a:r>
              <a:rPr lang="en-US" altLang="en-US" dirty="0" smtClean="0"/>
              <a:t> Class: Using </a:t>
            </a:r>
            <a:r>
              <a:rPr lang="en-US" altLang="en-US" dirty="0" err="1" smtClean="0">
                <a:latin typeface="Consolas" panose="020B0609020204030204" pitchFamily="49" charset="0"/>
                <a:cs typeface="Consolas" panose="020B0609020204030204" pitchFamily="49" charset="0"/>
              </a:rPr>
              <a:t>JTextArea</a:t>
            </a:r>
            <a:endParaRPr lang="en-US" altLang="en-US" dirty="0" smtClean="0">
              <a:latin typeface="Consolas" panose="020B0609020204030204" pitchFamily="49" charset="0"/>
              <a:cs typeface="Consolas" panose="020B0609020204030204" pitchFamily="49" charset="0"/>
            </a:endParaRPr>
          </a:p>
        </p:txBody>
      </p:sp>
      <p:sp>
        <p:nvSpPr>
          <p:cNvPr id="28675" name="Content Placeholder 2"/>
          <p:cNvSpPr>
            <a:spLocks noGrp="1"/>
          </p:cNvSpPr>
          <p:nvPr>
            <p:ph idx="1"/>
          </p:nvPr>
        </p:nvSpPr>
        <p:spPr/>
        <p:txBody>
          <a:bodyPr/>
          <a:lstStyle/>
          <a:p>
            <a:pPr marL="0" indent="0">
              <a:buFont typeface="Arial" charset="0"/>
              <a:buNone/>
            </a:pPr>
            <a:r>
              <a:rPr lang="en-US" altLang="en-US" sz="1600" dirty="0" smtClean="0">
                <a:latin typeface="Consolas" pitchFamily="49" charset="0"/>
                <a:cs typeface="Consolas" pitchFamily="49" charset="0"/>
              </a:rPr>
              <a:t>public class Driver {</a:t>
            </a:r>
          </a:p>
          <a:p>
            <a:pPr marL="0" indent="0">
              <a:buFont typeface="Arial" charset="0"/>
              <a:buNone/>
            </a:pPr>
            <a:r>
              <a:rPr lang="en-US" altLang="en-US" sz="1600" dirty="0" smtClean="0">
                <a:latin typeface="Consolas" pitchFamily="49" charset="0"/>
                <a:cs typeface="Consolas" pitchFamily="49" charset="0"/>
              </a:rPr>
              <a:t>    public static void main(String [] </a:t>
            </a:r>
            <a:r>
              <a:rPr lang="en-US" altLang="en-US" sz="1600" dirty="0" err="1" smtClean="0">
                <a:latin typeface="Consolas" pitchFamily="49" charset="0"/>
                <a:cs typeface="Consolas" pitchFamily="49" charset="0"/>
              </a:rPr>
              <a:t>args</a:t>
            </a:r>
            <a:r>
              <a:rPr lang="en-US" altLang="en-US" sz="1600" dirty="0" smtClean="0">
                <a:latin typeface="Consolas" pitchFamily="49" charset="0"/>
                <a:cs typeface="Consolas" pitchFamily="49" charset="0"/>
              </a:rPr>
              <a:t>) {</a:t>
            </a:r>
          </a:p>
          <a:p>
            <a:pPr marL="0" indent="0">
              <a:buFont typeface="Arial" charset="0"/>
              <a:buNone/>
            </a:pPr>
            <a:r>
              <a:rPr lang="en-US" altLang="en-US" sz="1600" dirty="0" smtClean="0">
                <a:latin typeface="Consolas" pitchFamily="49" charset="0"/>
                <a:cs typeface="Consolas" pitchFamily="49" charset="0"/>
              </a:rPr>
              <a:t>	</a:t>
            </a:r>
            <a:r>
              <a:rPr lang="en-US" altLang="en-US" sz="1600" dirty="0" err="1" smtClean="0">
                <a:latin typeface="Consolas" pitchFamily="49" charset="0"/>
                <a:cs typeface="Consolas" pitchFamily="49" charset="0"/>
              </a:rPr>
              <a:t>JFrame</a:t>
            </a:r>
            <a:r>
              <a:rPr lang="en-US" altLang="en-US" sz="1600" dirty="0" smtClean="0">
                <a:latin typeface="Consolas" pitchFamily="49" charset="0"/>
                <a:cs typeface="Consolas" pitchFamily="49" charset="0"/>
              </a:rPr>
              <a:t> frame = new </a:t>
            </a:r>
            <a:r>
              <a:rPr lang="en-US" altLang="en-US" sz="1600" dirty="0" err="1" smtClean="0">
                <a:latin typeface="Consolas" pitchFamily="49" charset="0"/>
                <a:cs typeface="Consolas" pitchFamily="49" charset="0"/>
              </a:rPr>
              <a:t>JFrame</a:t>
            </a:r>
            <a:r>
              <a:rPr lang="en-US" altLang="en-US" sz="1600" dirty="0" smtClean="0">
                <a:latin typeface="Consolas" pitchFamily="49" charset="0"/>
                <a:cs typeface="Consolas" pitchFamily="49" charset="0"/>
              </a:rPr>
              <a:t>();</a:t>
            </a:r>
          </a:p>
          <a:p>
            <a:pPr marL="0" indent="0">
              <a:buFont typeface="Arial" charset="0"/>
              <a:buNone/>
            </a:pPr>
            <a:r>
              <a:rPr lang="en-US" altLang="en-US" sz="1600" dirty="0" smtClean="0">
                <a:latin typeface="Consolas" pitchFamily="49" charset="0"/>
                <a:cs typeface="Consolas" pitchFamily="49" charset="0"/>
              </a:rPr>
              <a:t>	</a:t>
            </a:r>
            <a:r>
              <a:rPr lang="en-US" altLang="en-US" sz="1600" dirty="0" err="1" smtClean="0">
                <a:latin typeface="Consolas" pitchFamily="49" charset="0"/>
                <a:cs typeface="Consolas" pitchFamily="49" charset="0"/>
              </a:rPr>
              <a:t>frame.setSize</a:t>
            </a:r>
            <a:r>
              <a:rPr lang="en-US" altLang="en-US" sz="1600" dirty="0" smtClean="0">
                <a:latin typeface="Consolas" pitchFamily="49" charset="0"/>
                <a:cs typeface="Consolas" pitchFamily="49" charset="0"/>
              </a:rPr>
              <a:t>(400,250);</a:t>
            </a:r>
          </a:p>
          <a:p>
            <a:pPr marL="0" indent="0">
              <a:buFont typeface="Arial" charset="0"/>
              <a:buNone/>
            </a:pPr>
            <a:r>
              <a:rPr lang="en-US" altLang="en-US" sz="1600" dirty="0">
                <a:solidFill>
                  <a:srgbClr val="0000FF"/>
                </a:solidFill>
                <a:latin typeface="Consolas" pitchFamily="49" charset="0"/>
                <a:cs typeface="Consolas" pitchFamily="49" charset="0"/>
              </a:rPr>
              <a:t> </a:t>
            </a:r>
            <a:r>
              <a:rPr lang="en-US" altLang="en-US" sz="1600" dirty="0" smtClean="0">
                <a:solidFill>
                  <a:srgbClr val="0000FF"/>
                </a:solidFill>
                <a:latin typeface="Consolas" pitchFamily="49" charset="0"/>
                <a:cs typeface="Consolas" pitchFamily="49" charset="0"/>
              </a:rPr>
              <a:t>       //New control</a:t>
            </a:r>
          </a:p>
          <a:p>
            <a:pPr marL="0" indent="0">
              <a:buFont typeface="Arial" charset="0"/>
              <a:buNone/>
            </a:pPr>
            <a:r>
              <a:rPr lang="en-US" altLang="en-US" sz="1600" b="1" dirty="0" smtClean="0">
                <a:solidFill>
                  <a:srgbClr val="FF0000"/>
                </a:solidFill>
                <a:latin typeface="Consolas" pitchFamily="49" charset="0"/>
                <a:cs typeface="Consolas" pitchFamily="49" charset="0"/>
              </a:rPr>
              <a:t>	</a:t>
            </a:r>
            <a:r>
              <a:rPr lang="en-US" altLang="en-US" sz="1600" b="1" dirty="0" err="1" smtClean="0">
                <a:solidFill>
                  <a:srgbClr val="FF0000"/>
                </a:solidFill>
                <a:latin typeface="Consolas" pitchFamily="49" charset="0"/>
                <a:cs typeface="Consolas" pitchFamily="49" charset="0"/>
              </a:rPr>
              <a:t>JTextArea</a:t>
            </a:r>
            <a:r>
              <a:rPr lang="en-US" altLang="en-US" sz="1600" b="1" dirty="0" smtClean="0">
                <a:solidFill>
                  <a:srgbClr val="FF0000"/>
                </a:solidFill>
                <a:latin typeface="Consolas" pitchFamily="49" charset="0"/>
                <a:cs typeface="Consolas" pitchFamily="49" charset="0"/>
              </a:rPr>
              <a:t> text = new </a:t>
            </a:r>
            <a:r>
              <a:rPr lang="en-US" altLang="en-US" sz="1600" b="1" dirty="0" err="1" smtClean="0">
                <a:solidFill>
                  <a:srgbClr val="FF0000"/>
                </a:solidFill>
                <a:latin typeface="Consolas" pitchFamily="49" charset="0"/>
                <a:cs typeface="Consolas" pitchFamily="49" charset="0"/>
              </a:rPr>
              <a:t>JTextArea</a:t>
            </a:r>
            <a:r>
              <a:rPr lang="en-US" altLang="en-US" sz="1600" b="1" dirty="0" smtClean="0">
                <a:solidFill>
                  <a:srgbClr val="FF0000"/>
                </a:solidFill>
                <a:latin typeface="Consolas" pitchFamily="49" charset="0"/>
                <a:cs typeface="Consolas" pitchFamily="49" charset="0"/>
              </a:rPr>
              <a:t>();</a:t>
            </a:r>
          </a:p>
          <a:p>
            <a:pPr marL="0" indent="0">
              <a:buFont typeface="Arial" charset="0"/>
              <a:buNone/>
            </a:pPr>
            <a:r>
              <a:rPr lang="en-US" altLang="en-US" sz="1600" b="1" dirty="0" smtClean="0">
                <a:solidFill>
                  <a:srgbClr val="FF0000"/>
                </a:solidFill>
                <a:latin typeface="Consolas" pitchFamily="49" charset="0"/>
                <a:cs typeface="Consolas" pitchFamily="49" charset="0"/>
              </a:rPr>
              <a:t>        </a:t>
            </a:r>
            <a:r>
              <a:rPr lang="en-US" altLang="en-US" sz="1600" b="1" dirty="0" err="1" smtClean="0">
                <a:solidFill>
                  <a:srgbClr val="FF0000"/>
                </a:solidFill>
                <a:latin typeface="Consolas" pitchFamily="49" charset="0"/>
                <a:cs typeface="Consolas" pitchFamily="49" charset="0"/>
              </a:rPr>
              <a:t>JScrollPane</a:t>
            </a:r>
            <a:r>
              <a:rPr lang="en-US" altLang="en-US" sz="1600" b="1" dirty="0" smtClean="0">
                <a:solidFill>
                  <a:srgbClr val="FF0000"/>
                </a:solidFill>
                <a:latin typeface="Consolas" pitchFamily="49" charset="0"/>
                <a:cs typeface="Consolas" pitchFamily="49" charset="0"/>
              </a:rPr>
              <a:t> </a:t>
            </a:r>
            <a:r>
              <a:rPr lang="en-US" altLang="en-US" sz="1600" b="1" dirty="0" err="1" smtClean="0">
                <a:solidFill>
                  <a:srgbClr val="FF0000"/>
                </a:solidFill>
                <a:latin typeface="Consolas" pitchFamily="49" charset="0"/>
                <a:cs typeface="Consolas" pitchFamily="49" charset="0"/>
              </a:rPr>
              <a:t>scrollPane</a:t>
            </a:r>
            <a:r>
              <a:rPr lang="en-US" altLang="en-US" sz="1600" b="1" dirty="0" smtClean="0">
                <a:solidFill>
                  <a:srgbClr val="FF0000"/>
                </a:solidFill>
                <a:latin typeface="Consolas" pitchFamily="49" charset="0"/>
                <a:cs typeface="Consolas" pitchFamily="49" charset="0"/>
              </a:rPr>
              <a:t> = new </a:t>
            </a:r>
            <a:r>
              <a:rPr lang="en-US" altLang="en-US" sz="1600" b="1" dirty="0" err="1" smtClean="0">
                <a:solidFill>
                  <a:srgbClr val="FF0000"/>
                </a:solidFill>
                <a:latin typeface="Consolas" pitchFamily="49" charset="0"/>
                <a:cs typeface="Consolas" pitchFamily="49" charset="0"/>
              </a:rPr>
              <a:t>JScrollPane</a:t>
            </a:r>
            <a:r>
              <a:rPr lang="en-US" altLang="en-US" sz="1600" b="1" dirty="0" smtClean="0">
                <a:solidFill>
                  <a:srgbClr val="FF0000"/>
                </a:solidFill>
                <a:latin typeface="Consolas" pitchFamily="49" charset="0"/>
                <a:cs typeface="Consolas" pitchFamily="49" charset="0"/>
              </a:rPr>
              <a:t>(text); </a:t>
            </a:r>
          </a:p>
          <a:p>
            <a:pPr marL="0" indent="0">
              <a:buFont typeface="Arial" charset="0"/>
              <a:buNone/>
            </a:pPr>
            <a:r>
              <a:rPr lang="en-US" altLang="en-US" sz="1600" b="1" dirty="0" smtClean="0">
                <a:solidFill>
                  <a:srgbClr val="FF0000"/>
                </a:solidFill>
                <a:latin typeface="Consolas" pitchFamily="49" charset="0"/>
                <a:cs typeface="Consolas" pitchFamily="49" charset="0"/>
              </a:rPr>
              <a:t>	</a:t>
            </a:r>
            <a:r>
              <a:rPr lang="en-US" altLang="en-US" sz="1600" b="1" dirty="0" err="1" smtClean="0">
                <a:solidFill>
                  <a:srgbClr val="FF0000"/>
                </a:solidFill>
                <a:latin typeface="Consolas" pitchFamily="49" charset="0"/>
                <a:cs typeface="Consolas" pitchFamily="49" charset="0"/>
              </a:rPr>
              <a:t>text.setFont</a:t>
            </a:r>
            <a:r>
              <a:rPr lang="en-US" altLang="en-US" sz="1600" b="1" dirty="0" smtClean="0">
                <a:solidFill>
                  <a:srgbClr val="FF0000"/>
                </a:solidFill>
                <a:latin typeface="Consolas" pitchFamily="49" charset="0"/>
                <a:cs typeface="Consolas" pitchFamily="49" charset="0"/>
              </a:rPr>
              <a:t>(new Font("Times",</a:t>
            </a:r>
            <a:r>
              <a:rPr lang="en-US" altLang="en-US" sz="1600" b="1" dirty="0" err="1" smtClean="0">
                <a:solidFill>
                  <a:srgbClr val="FF0000"/>
                </a:solidFill>
                <a:latin typeface="Consolas" pitchFamily="49" charset="0"/>
                <a:cs typeface="Consolas" pitchFamily="49" charset="0"/>
              </a:rPr>
              <a:t>Font.BOLD</a:t>
            </a:r>
            <a:r>
              <a:rPr lang="en-US" altLang="en-US" sz="1600" b="1" dirty="0" smtClean="0">
                <a:solidFill>
                  <a:srgbClr val="FF0000"/>
                </a:solidFill>
                <a:latin typeface="Consolas" pitchFamily="49" charset="0"/>
                <a:cs typeface="Consolas" pitchFamily="49" charset="0"/>
              </a:rPr>
              <a:t>, 32));</a:t>
            </a:r>
          </a:p>
          <a:p>
            <a:pPr marL="0" indent="0">
              <a:buFont typeface="Arial" charset="0"/>
              <a:buNone/>
            </a:pPr>
            <a:r>
              <a:rPr lang="nn-NO" altLang="en-US" sz="1600" dirty="0" smtClean="0">
                <a:latin typeface="Consolas" pitchFamily="49" charset="0"/>
                <a:cs typeface="Consolas" pitchFamily="49" charset="0"/>
              </a:rPr>
              <a:t>	for (int i = 0;i &lt; 10; i++)</a:t>
            </a:r>
          </a:p>
          <a:p>
            <a:pPr marL="0" indent="0">
              <a:buFont typeface="Arial" charset="0"/>
              <a:buNone/>
            </a:pPr>
            <a:r>
              <a:rPr lang="en-US" altLang="en-US" sz="1600" dirty="0" smtClean="0">
                <a:latin typeface="Consolas" pitchFamily="49" charset="0"/>
                <a:cs typeface="Consolas" pitchFamily="49" charset="0"/>
              </a:rPr>
              <a:t>	</a:t>
            </a:r>
            <a:r>
              <a:rPr lang="en-US" altLang="en-US" sz="1600" dirty="0" smtClean="0">
                <a:solidFill>
                  <a:srgbClr val="FF0000"/>
                </a:solidFill>
                <a:latin typeface="Consolas" pitchFamily="49" charset="0"/>
                <a:cs typeface="Consolas" pitchFamily="49" charset="0"/>
              </a:rPr>
              <a:t>    </a:t>
            </a:r>
            <a:r>
              <a:rPr lang="en-US" altLang="en-US" sz="1600" b="1" dirty="0" err="1" smtClean="0">
                <a:solidFill>
                  <a:srgbClr val="FF0000"/>
                </a:solidFill>
                <a:latin typeface="Consolas" pitchFamily="49" charset="0"/>
                <a:cs typeface="Consolas" pitchFamily="49" charset="0"/>
              </a:rPr>
              <a:t>text.append</a:t>
            </a:r>
            <a:r>
              <a:rPr lang="en-US" altLang="en-US" sz="1600" b="1" dirty="0" smtClean="0">
                <a:latin typeface="Consolas" pitchFamily="49" charset="0"/>
                <a:cs typeface="Consolas" pitchFamily="49" charset="0"/>
              </a:rPr>
              <a:t>(</a:t>
            </a:r>
            <a:r>
              <a:rPr lang="en-US" altLang="en-US" sz="1600" dirty="0" smtClean="0">
                <a:latin typeface="Consolas" pitchFamily="49" charset="0"/>
                <a:cs typeface="Consolas" pitchFamily="49" charset="0"/>
              </a:rPr>
              <a:t>"foo" + </a:t>
            </a:r>
            <a:r>
              <a:rPr lang="en-US" altLang="en-US" sz="1600" dirty="0" err="1" smtClean="0">
                <a:latin typeface="Consolas" pitchFamily="49" charset="0"/>
                <a:cs typeface="Consolas" pitchFamily="49" charset="0"/>
              </a:rPr>
              <a:t>i</a:t>
            </a:r>
            <a:r>
              <a:rPr lang="en-US" altLang="en-US" sz="1600" dirty="0" smtClean="0">
                <a:latin typeface="Consolas" pitchFamily="49" charset="0"/>
                <a:cs typeface="Consolas" pitchFamily="49" charset="0"/>
              </a:rPr>
              <a:t> + "\n"</a:t>
            </a:r>
            <a:r>
              <a:rPr lang="en-US" altLang="en-US" sz="1600" b="1" dirty="0" smtClean="0">
                <a:latin typeface="Consolas" pitchFamily="49" charset="0"/>
                <a:cs typeface="Consolas" pitchFamily="49" charset="0"/>
              </a:rPr>
              <a:t>)</a:t>
            </a:r>
            <a:r>
              <a:rPr lang="en-US" altLang="en-US" sz="1600" dirty="0" smtClean="0">
                <a:latin typeface="Consolas" pitchFamily="49" charset="0"/>
                <a:cs typeface="Consolas" pitchFamily="49" charset="0"/>
              </a:rPr>
              <a:t>;</a:t>
            </a:r>
          </a:p>
          <a:p>
            <a:pPr marL="0" indent="0">
              <a:buFont typeface="Arial" charset="0"/>
              <a:buNone/>
            </a:pPr>
            <a:r>
              <a:rPr lang="en-US" altLang="en-US" sz="1600" dirty="0" smtClean="0">
                <a:latin typeface="Consolas" pitchFamily="49" charset="0"/>
                <a:cs typeface="Consolas" pitchFamily="49" charset="0"/>
              </a:rPr>
              <a:t>	</a:t>
            </a:r>
            <a:r>
              <a:rPr lang="en-US" altLang="en-US" sz="1600" dirty="0" err="1" smtClean="0">
                <a:latin typeface="Consolas" pitchFamily="49" charset="0"/>
                <a:cs typeface="Consolas" pitchFamily="49" charset="0"/>
              </a:rPr>
              <a:t>frame.add</a:t>
            </a:r>
            <a:r>
              <a:rPr lang="en-US" altLang="en-US" sz="1600" dirty="0" smtClean="0">
                <a:latin typeface="Consolas" pitchFamily="49" charset="0"/>
                <a:cs typeface="Consolas" pitchFamily="49" charset="0"/>
              </a:rPr>
              <a:t>(</a:t>
            </a:r>
            <a:r>
              <a:rPr lang="en-US" altLang="en-US" sz="1600" i="1" dirty="0" err="1" smtClean="0">
                <a:latin typeface="Consolas" pitchFamily="49" charset="0"/>
                <a:cs typeface="Consolas" pitchFamily="49" charset="0"/>
              </a:rPr>
              <a:t>scrollPane</a:t>
            </a:r>
            <a:r>
              <a:rPr lang="en-US" altLang="en-US" sz="1600" dirty="0" smtClean="0">
                <a:latin typeface="Consolas" pitchFamily="49" charset="0"/>
                <a:cs typeface="Consolas" pitchFamily="49" charset="0"/>
              </a:rPr>
              <a:t>);</a:t>
            </a:r>
          </a:p>
          <a:p>
            <a:pPr marL="0" indent="0">
              <a:buFont typeface="Arial" charset="0"/>
              <a:buNone/>
            </a:pPr>
            <a:r>
              <a:rPr lang="en-US" altLang="en-US" sz="1600" b="1" dirty="0" smtClean="0">
                <a:solidFill>
                  <a:srgbClr val="FF0000"/>
                </a:solidFill>
                <a:latin typeface="Consolas" pitchFamily="49" charset="0"/>
                <a:cs typeface="Consolas" pitchFamily="49" charset="0"/>
              </a:rPr>
              <a:t>	</a:t>
            </a:r>
            <a:r>
              <a:rPr lang="en-US" altLang="en-US" sz="1600" b="1" dirty="0" err="1" smtClean="0">
                <a:solidFill>
                  <a:srgbClr val="FF0000"/>
                </a:solidFill>
                <a:latin typeface="Consolas" pitchFamily="49" charset="0"/>
                <a:cs typeface="Consolas" pitchFamily="49" charset="0"/>
              </a:rPr>
              <a:t>MyDocumentListener</a:t>
            </a:r>
            <a:r>
              <a:rPr lang="en-US" altLang="en-US" sz="1600" b="1" dirty="0" smtClean="0">
                <a:solidFill>
                  <a:srgbClr val="FF0000"/>
                </a:solidFill>
                <a:latin typeface="Consolas" pitchFamily="49" charset="0"/>
                <a:cs typeface="Consolas" pitchFamily="49" charset="0"/>
              </a:rPr>
              <a:t> listen = new </a:t>
            </a:r>
            <a:r>
              <a:rPr lang="en-US" altLang="en-US" sz="1600" b="1" dirty="0" err="1" smtClean="0">
                <a:solidFill>
                  <a:srgbClr val="FF0000"/>
                </a:solidFill>
                <a:latin typeface="Consolas" pitchFamily="49" charset="0"/>
                <a:cs typeface="Consolas" pitchFamily="49" charset="0"/>
              </a:rPr>
              <a:t>MyDocumentListener</a:t>
            </a:r>
            <a:r>
              <a:rPr lang="en-US" altLang="en-US" sz="1600" b="1" dirty="0" smtClean="0">
                <a:solidFill>
                  <a:srgbClr val="FF0000"/>
                </a:solidFill>
                <a:latin typeface="Consolas" pitchFamily="49" charset="0"/>
                <a:cs typeface="Consolas" pitchFamily="49" charset="0"/>
              </a:rPr>
              <a:t>();</a:t>
            </a:r>
          </a:p>
          <a:p>
            <a:pPr marL="0" indent="0">
              <a:buFont typeface="Arial" charset="0"/>
              <a:buNone/>
            </a:pPr>
            <a:r>
              <a:rPr lang="en-US" altLang="en-US" sz="1600" b="1" dirty="0" smtClean="0">
                <a:solidFill>
                  <a:srgbClr val="FF0000"/>
                </a:solidFill>
                <a:latin typeface="Consolas" pitchFamily="49" charset="0"/>
                <a:cs typeface="Consolas" pitchFamily="49" charset="0"/>
              </a:rPr>
              <a:t>	(</a:t>
            </a:r>
            <a:r>
              <a:rPr lang="en-US" altLang="en-US" sz="1600" b="1" dirty="0" err="1" smtClean="0">
                <a:solidFill>
                  <a:srgbClr val="FF0000"/>
                </a:solidFill>
                <a:latin typeface="Consolas" pitchFamily="49" charset="0"/>
                <a:cs typeface="Consolas" pitchFamily="49" charset="0"/>
              </a:rPr>
              <a:t>text.getDocument</a:t>
            </a:r>
            <a:r>
              <a:rPr lang="en-US" altLang="en-US" sz="1600" b="1" dirty="0" smtClean="0">
                <a:solidFill>
                  <a:srgbClr val="FF0000"/>
                </a:solidFill>
                <a:latin typeface="Consolas" pitchFamily="49" charset="0"/>
                <a:cs typeface="Consolas" pitchFamily="49" charset="0"/>
              </a:rPr>
              <a:t>()).</a:t>
            </a:r>
            <a:r>
              <a:rPr lang="en-US" altLang="en-US" sz="1600" b="1" dirty="0" err="1" smtClean="0">
                <a:solidFill>
                  <a:srgbClr val="FF0000"/>
                </a:solidFill>
                <a:latin typeface="Consolas" pitchFamily="49" charset="0"/>
                <a:cs typeface="Consolas" pitchFamily="49" charset="0"/>
              </a:rPr>
              <a:t>addDocumentListener</a:t>
            </a:r>
            <a:r>
              <a:rPr lang="en-US" altLang="en-US" sz="1600" b="1" dirty="0" smtClean="0">
                <a:solidFill>
                  <a:srgbClr val="FF0000"/>
                </a:solidFill>
                <a:latin typeface="Consolas" pitchFamily="49" charset="0"/>
                <a:cs typeface="Consolas" pitchFamily="49" charset="0"/>
              </a:rPr>
              <a:t>(listen);</a:t>
            </a:r>
          </a:p>
          <a:p>
            <a:pPr marL="0" indent="0">
              <a:buFont typeface="Arial" charset="0"/>
              <a:buNone/>
            </a:pPr>
            <a:r>
              <a:rPr lang="en-US" altLang="en-US" sz="1600" dirty="0" smtClean="0">
                <a:latin typeface="Consolas" pitchFamily="49" charset="0"/>
                <a:cs typeface="Consolas" pitchFamily="49" charset="0"/>
              </a:rPr>
              <a:t>	</a:t>
            </a:r>
            <a:r>
              <a:rPr lang="en-US" altLang="en-US" sz="1600" dirty="0" err="1" smtClean="0">
                <a:latin typeface="Consolas" pitchFamily="49" charset="0"/>
                <a:cs typeface="Consolas" pitchFamily="49" charset="0"/>
              </a:rPr>
              <a:t>frame.setVisible</a:t>
            </a:r>
            <a:r>
              <a:rPr lang="en-US" altLang="en-US" sz="1600" dirty="0" smtClean="0">
                <a:latin typeface="Consolas" pitchFamily="49" charset="0"/>
                <a:cs typeface="Consolas" pitchFamily="49" charset="0"/>
              </a:rPr>
              <a:t>(true);</a:t>
            </a:r>
          </a:p>
          <a:p>
            <a:pPr marL="0" indent="0">
              <a:buFont typeface="Arial" charset="0"/>
              <a:buNone/>
            </a:pPr>
            <a:r>
              <a:rPr lang="en-US" altLang="en-US" sz="1600" dirty="0" smtClean="0">
                <a:latin typeface="Consolas" pitchFamily="49" charset="0"/>
                <a:cs typeface="Consolas" pitchFamily="49" charset="0"/>
              </a:rPr>
              <a:t>	</a:t>
            </a:r>
            <a:r>
              <a:rPr lang="en-US" altLang="en-US" sz="1600" dirty="0" err="1" smtClean="0">
                <a:latin typeface="Consolas" pitchFamily="49" charset="0"/>
                <a:cs typeface="Consolas" pitchFamily="49" charset="0"/>
              </a:rPr>
              <a:t>frame.setLayout</a:t>
            </a:r>
            <a:r>
              <a:rPr lang="en-US" altLang="en-US" sz="1600" dirty="0" smtClean="0">
                <a:latin typeface="Consolas" pitchFamily="49" charset="0"/>
                <a:cs typeface="Consolas" pitchFamily="49" charset="0"/>
              </a:rPr>
              <a:t>(null);</a:t>
            </a:r>
          </a:p>
          <a:p>
            <a:pPr marL="0" indent="0">
              <a:buFont typeface="Arial" charset="0"/>
              <a:buNone/>
            </a:pPr>
            <a:r>
              <a:rPr lang="en-US" altLang="en-US" sz="1600" dirty="0" smtClean="0">
                <a:latin typeface="Consolas" pitchFamily="49" charset="0"/>
                <a:cs typeface="Consolas" pitchFamily="49" charset="0"/>
              </a:rPr>
              <a:t>        </a:t>
            </a:r>
            <a:r>
              <a:rPr lang="en-US" altLang="en-US" sz="1600" dirty="0" err="1" smtClean="0">
                <a:latin typeface="Consolas" pitchFamily="49" charset="0"/>
                <a:cs typeface="Consolas" pitchFamily="49" charset="0"/>
              </a:rPr>
              <a:t>frame.setDefaultCloseOperation</a:t>
            </a:r>
            <a:r>
              <a:rPr lang="en-US" altLang="en-US" sz="1600" dirty="0" smtClean="0">
                <a:latin typeface="Consolas" pitchFamily="49" charset="0"/>
                <a:cs typeface="Consolas" pitchFamily="49" charset="0"/>
              </a:rPr>
              <a:t>(</a:t>
            </a:r>
            <a:r>
              <a:rPr lang="en-US" altLang="en-US" sz="1600" dirty="0" err="1" smtClean="0">
                <a:latin typeface="Consolas" pitchFamily="49" charset="0"/>
                <a:cs typeface="Consolas" pitchFamily="49" charset="0"/>
              </a:rPr>
              <a:t>JFrame.DISPOSE_ON_CLOSE</a:t>
            </a:r>
            <a:r>
              <a:rPr lang="en-US" altLang="en-US" sz="1600" dirty="0" smtClean="0">
                <a:latin typeface="Consolas" pitchFamily="49" charset="0"/>
                <a:cs typeface="Consolas" pitchFamily="49" charset="0"/>
              </a:rPr>
              <a:t>);</a:t>
            </a:r>
          </a:p>
          <a:p>
            <a:pPr marL="0" indent="0">
              <a:buFont typeface="Arial" charset="0"/>
              <a:buNone/>
            </a:pPr>
            <a:r>
              <a:rPr lang="en-US" altLang="en-US" sz="1600" dirty="0" smtClean="0">
                <a:latin typeface="Consolas" pitchFamily="49" charset="0"/>
                <a:cs typeface="Consolas" pitchFamily="49" charset="0"/>
              </a:rPr>
              <a:t>    }</a:t>
            </a:r>
          </a:p>
          <a:p>
            <a:pPr marL="0" indent="0">
              <a:buFont typeface="Arial" charset="0"/>
              <a:buNone/>
            </a:pPr>
            <a:r>
              <a:rPr lang="en-US" altLang="en-US" sz="1600" dirty="0" smtClean="0">
                <a:latin typeface="Consolas" pitchFamily="49" charset="0"/>
                <a:cs typeface="Consolas" pitchFamily="49" charset="0"/>
              </a:rPr>
              <a:t>}</a:t>
            </a:r>
          </a:p>
        </p:txBody>
      </p:sp>
    </p:spTree>
    <p:extLst>
      <p:ext uri="{BB962C8B-B14F-4D97-AF65-F5344CB8AC3E}">
        <p14:creationId xmlns:p14="http://schemas.microsoft.com/office/powerpoint/2010/main" val="7509854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t>The Text Listener: </a:t>
            </a:r>
            <a:r>
              <a:rPr lang="en-US" altLang="en-US" smtClean="0">
                <a:latin typeface="Consolas" pitchFamily="49" charset="0"/>
                <a:cs typeface="Consolas" pitchFamily="49" charset="0"/>
              </a:rPr>
              <a:t>MyDocumentListener</a:t>
            </a:r>
          </a:p>
        </p:txBody>
      </p:sp>
      <p:sp>
        <p:nvSpPr>
          <p:cNvPr id="29699" name="Content Placeholder 2"/>
          <p:cNvSpPr>
            <a:spLocks noGrp="1"/>
          </p:cNvSpPr>
          <p:nvPr>
            <p:ph idx="1"/>
          </p:nvPr>
        </p:nvSpPr>
        <p:spPr/>
        <p:txBody>
          <a:bodyPr/>
          <a:lstStyle/>
          <a:p>
            <a:pPr marL="0" indent="0">
              <a:buNone/>
            </a:pPr>
            <a:r>
              <a:rPr lang="fr-FR" altLang="en-US" sz="1800" dirty="0">
                <a:latin typeface="Consolas" pitchFamily="49" charset="0"/>
                <a:cs typeface="Consolas" pitchFamily="49" charset="0"/>
              </a:rPr>
              <a:t>public class </a:t>
            </a:r>
            <a:r>
              <a:rPr lang="fr-FR" altLang="en-US" sz="1800" dirty="0" err="1">
                <a:latin typeface="Consolas" pitchFamily="49" charset="0"/>
                <a:cs typeface="Consolas" pitchFamily="49" charset="0"/>
              </a:rPr>
              <a:t>MyDocumentListener</a:t>
            </a:r>
            <a:r>
              <a:rPr lang="fr-FR" altLang="en-US" sz="1800" dirty="0">
                <a:latin typeface="Consolas" pitchFamily="49" charset="0"/>
                <a:cs typeface="Consolas" pitchFamily="49" charset="0"/>
              </a:rPr>
              <a:t> </a:t>
            </a:r>
            <a:r>
              <a:rPr lang="fr-FR" altLang="en-US" sz="1800" dirty="0" err="1">
                <a:latin typeface="Consolas" pitchFamily="49" charset="0"/>
                <a:cs typeface="Consolas" pitchFamily="49" charset="0"/>
              </a:rPr>
              <a:t>implements</a:t>
            </a:r>
            <a:r>
              <a:rPr lang="fr-FR" altLang="en-US" sz="1800" dirty="0">
                <a:latin typeface="Consolas" pitchFamily="49" charset="0"/>
                <a:cs typeface="Consolas" pitchFamily="49" charset="0"/>
              </a:rPr>
              <a:t> </a:t>
            </a:r>
            <a:r>
              <a:rPr lang="fr-FR" altLang="en-US" sz="1800" dirty="0" err="1" smtClean="0">
                <a:latin typeface="Consolas" pitchFamily="49" charset="0"/>
                <a:cs typeface="Consolas" pitchFamily="49" charset="0"/>
              </a:rPr>
              <a:t>DocumentListener</a:t>
            </a:r>
            <a:r>
              <a:rPr lang="fr-FR" altLang="en-US" sz="1800" dirty="0" smtClean="0">
                <a:latin typeface="Consolas" pitchFamily="49" charset="0"/>
                <a:cs typeface="Consolas" pitchFamily="49" charset="0"/>
              </a:rPr>
              <a:t> {</a:t>
            </a:r>
            <a:endParaRPr lang="fr-FR" altLang="en-US" sz="1800" dirty="0">
              <a:latin typeface="Consolas" pitchFamily="49" charset="0"/>
              <a:cs typeface="Consolas" pitchFamily="49" charset="0"/>
            </a:endParaRPr>
          </a:p>
          <a:p>
            <a:pPr marL="0" indent="0">
              <a:buNone/>
            </a:pPr>
            <a:r>
              <a:rPr lang="fr-FR" altLang="en-US" sz="1800" dirty="0">
                <a:latin typeface="Consolas" pitchFamily="49" charset="0"/>
                <a:cs typeface="Consolas" pitchFamily="49" charset="0"/>
              </a:rPr>
              <a:t>    public </a:t>
            </a:r>
            <a:r>
              <a:rPr lang="fr-FR" altLang="en-US" sz="1800" dirty="0" err="1">
                <a:latin typeface="Consolas" pitchFamily="49" charset="0"/>
                <a:cs typeface="Consolas" pitchFamily="49" charset="0"/>
              </a:rPr>
              <a:t>void</a:t>
            </a:r>
            <a:r>
              <a:rPr lang="fr-FR" altLang="en-US" sz="1800" dirty="0">
                <a:latin typeface="Consolas" pitchFamily="49" charset="0"/>
                <a:cs typeface="Consolas" pitchFamily="49" charset="0"/>
              </a:rPr>
              <a:t> </a:t>
            </a:r>
            <a:r>
              <a:rPr lang="fr-FR" altLang="en-US" sz="1800" dirty="0" err="1">
                <a:latin typeface="Consolas" pitchFamily="49" charset="0"/>
                <a:cs typeface="Consolas" pitchFamily="49" charset="0"/>
              </a:rPr>
              <a:t>changedUpdate</a:t>
            </a:r>
            <a:r>
              <a:rPr lang="fr-FR" altLang="en-US" sz="1800" dirty="0">
                <a:latin typeface="Consolas" pitchFamily="49" charset="0"/>
                <a:cs typeface="Consolas" pitchFamily="49" charset="0"/>
              </a:rPr>
              <a:t>(</a:t>
            </a:r>
            <a:r>
              <a:rPr lang="fr-FR" altLang="en-US" sz="1800" dirty="0" err="1">
                <a:latin typeface="Consolas" pitchFamily="49" charset="0"/>
                <a:cs typeface="Consolas" pitchFamily="49" charset="0"/>
              </a:rPr>
              <a:t>DocumentEvent</a:t>
            </a:r>
            <a:r>
              <a:rPr lang="fr-FR" altLang="en-US" sz="1800" dirty="0">
                <a:latin typeface="Consolas" pitchFamily="49" charset="0"/>
                <a:cs typeface="Consolas" pitchFamily="49" charset="0"/>
              </a:rPr>
              <a:t> e</a:t>
            </a:r>
            <a:r>
              <a:rPr lang="fr-FR" altLang="en-US" sz="1800" dirty="0" smtClean="0">
                <a:latin typeface="Consolas" pitchFamily="49" charset="0"/>
                <a:cs typeface="Consolas" pitchFamily="49" charset="0"/>
              </a:rPr>
              <a:t>) {</a:t>
            </a:r>
            <a:endParaRPr lang="fr-FR" altLang="en-US" sz="1800" dirty="0">
              <a:latin typeface="Consolas" pitchFamily="49" charset="0"/>
              <a:cs typeface="Consolas" pitchFamily="49" charset="0"/>
            </a:endParaRPr>
          </a:p>
          <a:p>
            <a:pPr marL="0" indent="0">
              <a:buNone/>
            </a:pPr>
            <a:r>
              <a:rPr lang="fr-FR" altLang="en-US" sz="1800" dirty="0">
                <a:latin typeface="Consolas" pitchFamily="49" charset="0"/>
                <a:cs typeface="Consolas" pitchFamily="49" charset="0"/>
              </a:rPr>
              <a:t>	System.out.println("</a:t>
            </a:r>
            <a:r>
              <a:rPr lang="fr-FR" altLang="en-US" sz="1800" dirty="0" err="1">
                <a:latin typeface="Consolas" pitchFamily="49" charset="0"/>
                <a:cs typeface="Consolas" pitchFamily="49" charset="0"/>
              </a:rPr>
              <a:t>updated</a:t>
            </a:r>
            <a:r>
              <a:rPr lang="fr-FR" altLang="en-US" sz="1800" dirty="0">
                <a:latin typeface="Consolas" pitchFamily="49" charset="0"/>
                <a:cs typeface="Consolas" pitchFamily="49" charset="0"/>
              </a:rPr>
              <a:t>");</a:t>
            </a:r>
          </a:p>
          <a:p>
            <a:pPr marL="0" indent="0">
              <a:buNone/>
            </a:pPr>
            <a:r>
              <a:rPr lang="fr-FR" altLang="en-US" sz="1800" dirty="0">
                <a:latin typeface="Consolas" pitchFamily="49" charset="0"/>
                <a:cs typeface="Consolas" pitchFamily="49" charset="0"/>
              </a:rPr>
              <a:t>	</a:t>
            </a:r>
            <a:r>
              <a:rPr lang="fr-FR" altLang="en-US" sz="1800" dirty="0" err="1">
                <a:latin typeface="Consolas" pitchFamily="49" charset="0"/>
                <a:cs typeface="Consolas" pitchFamily="49" charset="0"/>
              </a:rPr>
              <a:t>displayChanges</a:t>
            </a:r>
            <a:r>
              <a:rPr lang="fr-FR" altLang="en-US" sz="1800" dirty="0">
                <a:latin typeface="Consolas" pitchFamily="49" charset="0"/>
                <a:cs typeface="Consolas" pitchFamily="49" charset="0"/>
              </a:rPr>
              <a:t>(e);</a:t>
            </a:r>
          </a:p>
          <a:p>
            <a:pPr marL="0" indent="0">
              <a:buNone/>
            </a:pPr>
            <a:r>
              <a:rPr lang="fr-FR" altLang="en-US" sz="1800" dirty="0">
                <a:latin typeface="Consolas" pitchFamily="49" charset="0"/>
                <a:cs typeface="Consolas" pitchFamily="49" charset="0"/>
              </a:rPr>
              <a:t>    }</a:t>
            </a:r>
          </a:p>
          <a:p>
            <a:pPr marL="0" indent="0">
              <a:buNone/>
            </a:pPr>
            <a:endParaRPr lang="fr-FR" altLang="en-US" sz="1800" dirty="0">
              <a:latin typeface="Consolas" pitchFamily="49" charset="0"/>
              <a:cs typeface="Consolas" pitchFamily="49" charset="0"/>
            </a:endParaRPr>
          </a:p>
          <a:p>
            <a:pPr marL="0" indent="0">
              <a:buNone/>
            </a:pPr>
            <a:r>
              <a:rPr lang="fr-FR" altLang="en-US" sz="1800" dirty="0">
                <a:latin typeface="Consolas" pitchFamily="49" charset="0"/>
                <a:cs typeface="Consolas" pitchFamily="49" charset="0"/>
              </a:rPr>
              <a:t>    public </a:t>
            </a:r>
            <a:r>
              <a:rPr lang="fr-FR" altLang="en-US" sz="1800" dirty="0" err="1">
                <a:latin typeface="Consolas" pitchFamily="49" charset="0"/>
                <a:cs typeface="Consolas" pitchFamily="49" charset="0"/>
              </a:rPr>
              <a:t>void</a:t>
            </a:r>
            <a:r>
              <a:rPr lang="fr-FR" altLang="en-US" sz="1800" dirty="0">
                <a:latin typeface="Consolas" pitchFamily="49" charset="0"/>
                <a:cs typeface="Consolas" pitchFamily="49" charset="0"/>
              </a:rPr>
              <a:t> </a:t>
            </a:r>
            <a:r>
              <a:rPr lang="fr-FR" altLang="en-US" sz="1800" dirty="0" err="1">
                <a:latin typeface="Consolas" pitchFamily="49" charset="0"/>
                <a:cs typeface="Consolas" pitchFamily="49" charset="0"/>
              </a:rPr>
              <a:t>insertUpdate</a:t>
            </a:r>
            <a:r>
              <a:rPr lang="fr-FR" altLang="en-US" sz="1800" dirty="0">
                <a:latin typeface="Consolas" pitchFamily="49" charset="0"/>
                <a:cs typeface="Consolas" pitchFamily="49" charset="0"/>
              </a:rPr>
              <a:t>(</a:t>
            </a:r>
            <a:r>
              <a:rPr lang="fr-FR" altLang="en-US" sz="1800" dirty="0" err="1">
                <a:latin typeface="Consolas" pitchFamily="49" charset="0"/>
                <a:cs typeface="Consolas" pitchFamily="49" charset="0"/>
              </a:rPr>
              <a:t>DocumentEvent</a:t>
            </a:r>
            <a:r>
              <a:rPr lang="fr-FR" altLang="en-US" sz="1800" dirty="0">
                <a:latin typeface="Consolas" pitchFamily="49" charset="0"/>
                <a:cs typeface="Consolas" pitchFamily="49" charset="0"/>
              </a:rPr>
              <a:t> e</a:t>
            </a:r>
            <a:r>
              <a:rPr lang="fr-FR" altLang="en-US" sz="1800" dirty="0" smtClean="0">
                <a:latin typeface="Consolas" pitchFamily="49" charset="0"/>
                <a:cs typeface="Consolas" pitchFamily="49" charset="0"/>
              </a:rPr>
              <a:t>) {</a:t>
            </a:r>
            <a:endParaRPr lang="fr-FR" altLang="en-US" sz="1800" dirty="0">
              <a:latin typeface="Consolas" pitchFamily="49" charset="0"/>
              <a:cs typeface="Consolas" pitchFamily="49" charset="0"/>
            </a:endParaRPr>
          </a:p>
          <a:p>
            <a:pPr marL="0" indent="0">
              <a:buNone/>
            </a:pPr>
            <a:r>
              <a:rPr lang="fr-FR" altLang="en-US" sz="1800" dirty="0">
                <a:latin typeface="Consolas" pitchFamily="49" charset="0"/>
                <a:cs typeface="Consolas" pitchFamily="49" charset="0"/>
              </a:rPr>
              <a:t>	System.out.println("insert");</a:t>
            </a:r>
          </a:p>
          <a:p>
            <a:pPr marL="0" indent="0">
              <a:buNone/>
            </a:pPr>
            <a:r>
              <a:rPr lang="fr-FR" altLang="en-US" sz="1800" dirty="0">
                <a:latin typeface="Consolas" pitchFamily="49" charset="0"/>
                <a:cs typeface="Consolas" pitchFamily="49" charset="0"/>
              </a:rPr>
              <a:t>	System.out.println(</a:t>
            </a:r>
            <a:r>
              <a:rPr lang="fr-FR" altLang="en-US" sz="1800" dirty="0" err="1">
                <a:latin typeface="Consolas" pitchFamily="49" charset="0"/>
                <a:cs typeface="Consolas" pitchFamily="49" charset="0"/>
              </a:rPr>
              <a:t>e.getLength</a:t>
            </a:r>
            <a:r>
              <a:rPr lang="fr-FR" altLang="en-US" sz="1800" dirty="0">
                <a:latin typeface="Consolas" pitchFamily="49" charset="0"/>
                <a:cs typeface="Consolas" pitchFamily="49" charset="0"/>
              </a:rPr>
              <a:t>());</a:t>
            </a:r>
          </a:p>
          <a:p>
            <a:pPr marL="0" indent="0">
              <a:buNone/>
            </a:pPr>
            <a:r>
              <a:rPr lang="fr-FR" altLang="en-US" sz="1800" dirty="0">
                <a:latin typeface="Consolas" pitchFamily="49" charset="0"/>
                <a:cs typeface="Consolas" pitchFamily="49" charset="0"/>
              </a:rPr>
              <a:t>	</a:t>
            </a:r>
            <a:r>
              <a:rPr lang="fr-FR" altLang="en-US" sz="1800" dirty="0" err="1">
                <a:latin typeface="Consolas" pitchFamily="49" charset="0"/>
                <a:cs typeface="Consolas" pitchFamily="49" charset="0"/>
              </a:rPr>
              <a:t>displayChanges</a:t>
            </a:r>
            <a:r>
              <a:rPr lang="fr-FR" altLang="en-US" sz="1800" dirty="0">
                <a:latin typeface="Consolas" pitchFamily="49" charset="0"/>
                <a:cs typeface="Consolas" pitchFamily="49" charset="0"/>
              </a:rPr>
              <a:t>(e);</a:t>
            </a:r>
          </a:p>
          <a:p>
            <a:pPr marL="0" indent="0">
              <a:buNone/>
            </a:pPr>
            <a:r>
              <a:rPr lang="fr-FR" altLang="en-US" sz="1800" dirty="0">
                <a:latin typeface="Consolas" pitchFamily="49" charset="0"/>
                <a:cs typeface="Consolas" pitchFamily="49" charset="0"/>
              </a:rPr>
              <a:t>    }</a:t>
            </a:r>
          </a:p>
          <a:p>
            <a:pPr marL="0" indent="0">
              <a:buNone/>
            </a:pPr>
            <a:endParaRPr lang="fr-FR" altLang="en-US" sz="1800" dirty="0">
              <a:latin typeface="Consolas" pitchFamily="49" charset="0"/>
              <a:cs typeface="Consolas" pitchFamily="49" charset="0"/>
            </a:endParaRPr>
          </a:p>
          <a:p>
            <a:pPr marL="0" indent="0">
              <a:buNone/>
            </a:pPr>
            <a:r>
              <a:rPr lang="fr-FR" altLang="en-US" sz="1800" dirty="0">
                <a:latin typeface="Consolas" pitchFamily="49" charset="0"/>
                <a:cs typeface="Consolas" pitchFamily="49" charset="0"/>
              </a:rPr>
              <a:t>    public </a:t>
            </a:r>
            <a:r>
              <a:rPr lang="fr-FR" altLang="en-US" sz="1800" dirty="0" err="1">
                <a:latin typeface="Consolas" pitchFamily="49" charset="0"/>
                <a:cs typeface="Consolas" pitchFamily="49" charset="0"/>
              </a:rPr>
              <a:t>void</a:t>
            </a:r>
            <a:r>
              <a:rPr lang="fr-FR" altLang="en-US" sz="1800" dirty="0">
                <a:latin typeface="Consolas" pitchFamily="49" charset="0"/>
                <a:cs typeface="Consolas" pitchFamily="49" charset="0"/>
              </a:rPr>
              <a:t> </a:t>
            </a:r>
            <a:r>
              <a:rPr lang="fr-FR" altLang="en-US" sz="1800" dirty="0" err="1">
                <a:latin typeface="Consolas" pitchFamily="49" charset="0"/>
                <a:cs typeface="Consolas" pitchFamily="49" charset="0"/>
              </a:rPr>
              <a:t>removeUpdate</a:t>
            </a:r>
            <a:r>
              <a:rPr lang="fr-FR" altLang="en-US" sz="1800" dirty="0">
                <a:latin typeface="Consolas" pitchFamily="49" charset="0"/>
                <a:cs typeface="Consolas" pitchFamily="49" charset="0"/>
              </a:rPr>
              <a:t>(</a:t>
            </a:r>
            <a:r>
              <a:rPr lang="fr-FR" altLang="en-US" sz="1800" dirty="0" err="1">
                <a:latin typeface="Consolas" pitchFamily="49" charset="0"/>
                <a:cs typeface="Consolas" pitchFamily="49" charset="0"/>
              </a:rPr>
              <a:t>DocumentEvent</a:t>
            </a:r>
            <a:r>
              <a:rPr lang="fr-FR" altLang="en-US" sz="1800" dirty="0">
                <a:latin typeface="Consolas" pitchFamily="49" charset="0"/>
                <a:cs typeface="Consolas" pitchFamily="49" charset="0"/>
              </a:rPr>
              <a:t> e</a:t>
            </a:r>
            <a:r>
              <a:rPr lang="fr-FR" altLang="en-US" sz="1800" dirty="0" smtClean="0">
                <a:latin typeface="Consolas" pitchFamily="49" charset="0"/>
                <a:cs typeface="Consolas" pitchFamily="49" charset="0"/>
              </a:rPr>
              <a:t>) {</a:t>
            </a:r>
            <a:endParaRPr lang="fr-FR" altLang="en-US" sz="1800" dirty="0">
              <a:latin typeface="Consolas" pitchFamily="49" charset="0"/>
              <a:cs typeface="Consolas" pitchFamily="49" charset="0"/>
            </a:endParaRPr>
          </a:p>
          <a:p>
            <a:pPr marL="0" indent="0">
              <a:buNone/>
            </a:pPr>
            <a:r>
              <a:rPr lang="fr-FR" altLang="en-US" sz="1800" dirty="0">
                <a:latin typeface="Consolas" pitchFamily="49" charset="0"/>
                <a:cs typeface="Consolas" pitchFamily="49" charset="0"/>
              </a:rPr>
              <a:t>	System.out.println("</a:t>
            </a:r>
            <a:r>
              <a:rPr lang="fr-FR" altLang="en-US" sz="1800" dirty="0" err="1">
                <a:latin typeface="Consolas" pitchFamily="49" charset="0"/>
                <a:cs typeface="Consolas" pitchFamily="49" charset="0"/>
              </a:rPr>
              <a:t>removed</a:t>
            </a:r>
            <a:r>
              <a:rPr lang="fr-FR" altLang="en-US" sz="1800" dirty="0">
                <a:latin typeface="Consolas" pitchFamily="49" charset="0"/>
                <a:cs typeface="Consolas" pitchFamily="49" charset="0"/>
              </a:rPr>
              <a:t>");</a:t>
            </a:r>
          </a:p>
          <a:p>
            <a:pPr marL="0" indent="0">
              <a:buNone/>
            </a:pPr>
            <a:r>
              <a:rPr lang="fr-FR" altLang="en-US" sz="1800" dirty="0">
                <a:latin typeface="Consolas" pitchFamily="49" charset="0"/>
                <a:cs typeface="Consolas" pitchFamily="49" charset="0"/>
              </a:rPr>
              <a:t>	</a:t>
            </a:r>
            <a:r>
              <a:rPr lang="fr-FR" altLang="en-US" sz="1800" dirty="0" err="1">
                <a:latin typeface="Consolas" pitchFamily="49" charset="0"/>
                <a:cs typeface="Consolas" pitchFamily="49" charset="0"/>
              </a:rPr>
              <a:t>displayChanges</a:t>
            </a:r>
            <a:r>
              <a:rPr lang="fr-FR" altLang="en-US" sz="1800" dirty="0">
                <a:latin typeface="Consolas" pitchFamily="49" charset="0"/>
                <a:cs typeface="Consolas" pitchFamily="49" charset="0"/>
              </a:rPr>
              <a:t>(e);</a:t>
            </a:r>
          </a:p>
          <a:p>
            <a:pPr marL="0" indent="0">
              <a:buNone/>
            </a:pPr>
            <a:r>
              <a:rPr lang="fr-FR" altLang="en-US" sz="1800" dirty="0">
                <a:latin typeface="Consolas" pitchFamily="49" charset="0"/>
                <a:cs typeface="Consolas" pitchFamily="49" charset="0"/>
              </a:rPr>
              <a:t>    </a:t>
            </a:r>
            <a:r>
              <a:rPr lang="fr-FR" altLang="en-US" sz="1800" dirty="0" smtClean="0">
                <a:latin typeface="Consolas" pitchFamily="49" charset="0"/>
                <a:cs typeface="Consolas" pitchFamily="49" charset="0"/>
              </a:rPr>
              <a:t>}</a:t>
            </a:r>
            <a:endParaRPr lang="fr-FR" altLang="en-US" sz="1800" dirty="0">
              <a:latin typeface="Consolas" pitchFamily="49" charset="0"/>
              <a:cs typeface="Consolas" pitchFamily="49" charset="0"/>
            </a:endParaRPr>
          </a:p>
        </p:txBody>
      </p:sp>
    </p:spTree>
    <p:extLst>
      <p:ext uri="{BB962C8B-B14F-4D97-AF65-F5344CB8AC3E}">
        <p14:creationId xmlns:p14="http://schemas.microsoft.com/office/powerpoint/2010/main" val="34838821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t>The Text Listener: </a:t>
            </a:r>
            <a:r>
              <a:rPr lang="en-US" altLang="en-US" smtClean="0">
                <a:latin typeface="Consolas" pitchFamily="49" charset="0"/>
                <a:cs typeface="Consolas" pitchFamily="49" charset="0"/>
              </a:rPr>
              <a:t>MyDocumentListener</a:t>
            </a:r>
            <a:r>
              <a:rPr lang="en-US" altLang="en-US" smtClean="0">
                <a:cs typeface="Consolas" pitchFamily="49" charset="0"/>
              </a:rPr>
              <a:t> (2)</a:t>
            </a:r>
          </a:p>
        </p:txBody>
      </p:sp>
      <p:sp>
        <p:nvSpPr>
          <p:cNvPr id="30723" name="Content Placeholder 2"/>
          <p:cNvSpPr>
            <a:spLocks noGrp="1"/>
          </p:cNvSpPr>
          <p:nvPr>
            <p:ph idx="1"/>
          </p:nvPr>
        </p:nvSpPr>
        <p:spPr/>
        <p:txBody>
          <a:bodyPr/>
          <a:lstStyle/>
          <a:p>
            <a:pPr marL="0" indent="0">
              <a:buNone/>
            </a:pPr>
            <a:r>
              <a:rPr lang="en-US" altLang="en-US" sz="1800" dirty="0" smtClean="0">
                <a:latin typeface="Consolas" pitchFamily="49" charset="0"/>
                <a:cs typeface="Consolas" pitchFamily="49" charset="0"/>
              </a:rPr>
              <a:t>    </a:t>
            </a:r>
            <a:r>
              <a:rPr lang="fr-FR" altLang="en-US" sz="1800" dirty="0">
                <a:latin typeface="Consolas" pitchFamily="49" charset="0"/>
                <a:cs typeface="Consolas" pitchFamily="49" charset="0"/>
              </a:rPr>
              <a:t>public </a:t>
            </a:r>
            <a:r>
              <a:rPr lang="fr-FR" altLang="en-US" sz="1800" dirty="0" err="1">
                <a:latin typeface="Consolas" pitchFamily="49" charset="0"/>
                <a:cs typeface="Consolas" pitchFamily="49" charset="0"/>
              </a:rPr>
              <a:t>void</a:t>
            </a:r>
            <a:r>
              <a:rPr lang="fr-FR" altLang="en-US" sz="1800" dirty="0">
                <a:latin typeface="Consolas" pitchFamily="49" charset="0"/>
                <a:cs typeface="Consolas" pitchFamily="49" charset="0"/>
              </a:rPr>
              <a:t> </a:t>
            </a:r>
            <a:r>
              <a:rPr lang="fr-FR" altLang="en-US" sz="1800" dirty="0" err="1">
                <a:latin typeface="Consolas" pitchFamily="49" charset="0"/>
                <a:cs typeface="Consolas" pitchFamily="49" charset="0"/>
              </a:rPr>
              <a:t>displayChanges</a:t>
            </a:r>
            <a:r>
              <a:rPr lang="fr-FR" altLang="en-US" sz="1800" dirty="0">
                <a:latin typeface="Consolas" pitchFamily="49" charset="0"/>
                <a:cs typeface="Consolas" pitchFamily="49" charset="0"/>
              </a:rPr>
              <a:t>(</a:t>
            </a:r>
            <a:r>
              <a:rPr lang="fr-FR" altLang="en-US" sz="1800" dirty="0" err="1">
                <a:latin typeface="Consolas" pitchFamily="49" charset="0"/>
                <a:cs typeface="Consolas" pitchFamily="49" charset="0"/>
              </a:rPr>
              <a:t>DocumentEvent</a:t>
            </a:r>
            <a:r>
              <a:rPr lang="fr-FR" altLang="en-US" sz="1800" dirty="0">
                <a:latin typeface="Consolas" pitchFamily="49" charset="0"/>
                <a:cs typeface="Consolas" pitchFamily="49" charset="0"/>
              </a:rPr>
              <a:t> e)</a:t>
            </a:r>
          </a:p>
          <a:p>
            <a:pPr marL="0" indent="0">
              <a:buNone/>
            </a:pPr>
            <a:r>
              <a:rPr lang="fr-FR" altLang="en-US" sz="1800" dirty="0">
                <a:latin typeface="Consolas" pitchFamily="49" charset="0"/>
                <a:cs typeface="Consolas" pitchFamily="49" charset="0"/>
              </a:rPr>
              <a:t>    {</a:t>
            </a:r>
          </a:p>
          <a:p>
            <a:pPr marL="0" indent="0">
              <a:buNone/>
            </a:pPr>
            <a:r>
              <a:rPr lang="fr-FR" altLang="en-US" sz="1800" dirty="0">
                <a:latin typeface="Consolas" pitchFamily="49" charset="0"/>
                <a:cs typeface="Consolas" pitchFamily="49" charset="0"/>
              </a:rPr>
              <a:t>	Document d = </a:t>
            </a:r>
            <a:r>
              <a:rPr lang="fr-FR" altLang="en-US" sz="1800" dirty="0" err="1">
                <a:latin typeface="Consolas" pitchFamily="49" charset="0"/>
                <a:cs typeface="Consolas" pitchFamily="49" charset="0"/>
              </a:rPr>
              <a:t>e.getDocument</a:t>
            </a:r>
            <a:r>
              <a:rPr lang="fr-FR" altLang="en-US" sz="1800" dirty="0">
                <a:latin typeface="Consolas" pitchFamily="49" charset="0"/>
                <a:cs typeface="Consolas" pitchFamily="49" charset="0"/>
              </a:rPr>
              <a:t>();</a:t>
            </a:r>
          </a:p>
          <a:p>
            <a:pPr marL="0" indent="0">
              <a:buNone/>
            </a:pPr>
            <a:r>
              <a:rPr lang="fr-FR" altLang="en-US" sz="1800" dirty="0">
                <a:latin typeface="Consolas" pitchFamily="49" charset="0"/>
                <a:cs typeface="Consolas" pitchFamily="49" charset="0"/>
              </a:rPr>
              <a:t>	</a:t>
            </a:r>
            <a:r>
              <a:rPr lang="fr-FR" altLang="en-US" sz="1800" dirty="0" err="1">
                <a:latin typeface="Consolas" pitchFamily="49" charset="0"/>
                <a:cs typeface="Consolas" pitchFamily="49" charset="0"/>
              </a:rPr>
              <a:t>try</a:t>
            </a:r>
            <a:endParaRPr lang="fr-FR" altLang="en-US" sz="1800" dirty="0">
              <a:latin typeface="Consolas" pitchFamily="49" charset="0"/>
              <a:cs typeface="Consolas" pitchFamily="49" charset="0"/>
            </a:endParaRPr>
          </a:p>
          <a:p>
            <a:pPr marL="0" indent="0">
              <a:buNone/>
            </a:pPr>
            <a:r>
              <a:rPr lang="fr-FR" altLang="en-US" sz="1800" dirty="0">
                <a:latin typeface="Consolas" pitchFamily="49" charset="0"/>
                <a:cs typeface="Consolas" pitchFamily="49" charset="0"/>
              </a:rPr>
              <a:t>	{</a:t>
            </a:r>
          </a:p>
          <a:p>
            <a:pPr marL="0" indent="0">
              <a:buNone/>
            </a:pPr>
            <a:r>
              <a:rPr lang="fr-FR" altLang="en-US" sz="1800" dirty="0">
                <a:latin typeface="Consolas" pitchFamily="49" charset="0"/>
                <a:cs typeface="Consolas" pitchFamily="49" charset="0"/>
              </a:rPr>
              <a:t>	    String s = </a:t>
            </a:r>
            <a:r>
              <a:rPr lang="fr-FR" altLang="en-US" sz="1800" dirty="0" err="1">
                <a:latin typeface="Consolas" pitchFamily="49" charset="0"/>
                <a:cs typeface="Consolas" pitchFamily="49" charset="0"/>
              </a:rPr>
              <a:t>d.getText</a:t>
            </a:r>
            <a:r>
              <a:rPr lang="fr-FR" altLang="en-US" sz="1800" dirty="0">
                <a:latin typeface="Consolas" pitchFamily="49" charset="0"/>
                <a:cs typeface="Consolas" pitchFamily="49" charset="0"/>
              </a:rPr>
              <a:t>(0,d.getLength());</a:t>
            </a:r>
          </a:p>
          <a:p>
            <a:pPr marL="0" indent="0">
              <a:buNone/>
            </a:pPr>
            <a:r>
              <a:rPr lang="fr-FR" altLang="en-US" sz="1800" dirty="0">
                <a:latin typeface="Consolas" pitchFamily="49" charset="0"/>
                <a:cs typeface="Consolas" pitchFamily="49" charset="0"/>
              </a:rPr>
              <a:t>	    System.out.println(s);</a:t>
            </a:r>
          </a:p>
          <a:p>
            <a:pPr marL="0" indent="0">
              <a:buNone/>
            </a:pPr>
            <a:r>
              <a:rPr lang="fr-FR" altLang="en-US" sz="1800" dirty="0">
                <a:latin typeface="Consolas" pitchFamily="49" charset="0"/>
                <a:cs typeface="Consolas" pitchFamily="49" charset="0"/>
              </a:rPr>
              <a:t>	}</a:t>
            </a:r>
          </a:p>
          <a:p>
            <a:pPr marL="0" indent="0">
              <a:buNone/>
            </a:pPr>
            <a:r>
              <a:rPr lang="fr-FR" altLang="en-US" sz="1800" dirty="0">
                <a:latin typeface="Consolas" pitchFamily="49" charset="0"/>
                <a:cs typeface="Consolas" pitchFamily="49" charset="0"/>
              </a:rPr>
              <a:t>	catch (</a:t>
            </a:r>
            <a:r>
              <a:rPr lang="fr-FR" altLang="en-US" sz="1800" dirty="0" err="1">
                <a:latin typeface="Consolas" pitchFamily="49" charset="0"/>
                <a:cs typeface="Consolas" pitchFamily="49" charset="0"/>
              </a:rPr>
              <a:t>BadLocationException</a:t>
            </a:r>
            <a:r>
              <a:rPr lang="fr-FR" altLang="en-US" sz="1800" dirty="0">
                <a:latin typeface="Consolas" pitchFamily="49" charset="0"/>
                <a:cs typeface="Consolas" pitchFamily="49" charset="0"/>
              </a:rPr>
              <a:t> ex)</a:t>
            </a:r>
          </a:p>
          <a:p>
            <a:pPr marL="0" indent="0">
              <a:buNone/>
            </a:pPr>
            <a:r>
              <a:rPr lang="fr-FR" altLang="en-US" sz="1800" dirty="0">
                <a:latin typeface="Consolas" pitchFamily="49" charset="0"/>
                <a:cs typeface="Consolas" pitchFamily="49" charset="0"/>
              </a:rPr>
              <a:t>	{</a:t>
            </a:r>
          </a:p>
          <a:p>
            <a:pPr marL="0" indent="0">
              <a:buNone/>
            </a:pPr>
            <a:r>
              <a:rPr lang="fr-FR" altLang="en-US" sz="1800" dirty="0">
                <a:latin typeface="Consolas" pitchFamily="49" charset="0"/>
                <a:cs typeface="Consolas" pitchFamily="49" charset="0"/>
              </a:rPr>
              <a:t>	    System.out.println(ex);</a:t>
            </a:r>
          </a:p>
          <a:p>
            <a:pPr marL="0" indent="0">
              <a:buNone/>
            </a:pPr>
            <a:r>
              <a:rPr lang="fr-FR" altLang="en-US" sz="1800" dirty="0">
                <a:latin typeface="Consolas" pitchFamily="49" charset="0"/>
                <a:cs typeface="Consolas" pitchFamily="49" charset="0"/>
              </a:rPr>
              <a:t>	}</a:t>
            </a:r>
          </a:p>
          <a:p>
            <a:pPr marL="0" indent="0">
              <a:buNone/>
            </a:pPr>
            <a:r>
              <a:rPr lang="fr-FR" altLang="en-US" sz="1800" dirty="0">
                <a:latin typeface="Consolas" pitchFamily="49" charset="0"/>
                <a:cs typeface="Consolas" pitchFamily="49" charset="0"/>
              </a:rPr>
              <a:t>    }</a:t>
            </a:r>
          </a:p>
          <a:p>
            <a:pPr marL="0" indent="0">
              <a:buNone/>
            </a:pPr>
            <a:r>
              <a:rPr lang="fr-FR" altLang="en-US" sz="1800" dirty="0">
                <a:latin typeface="Consolas" pitchFamily="49" charset="0"/>
                <a:cs typeface="Consolas" pitchFamily="49" charset="0"/>
              </a:rPr>
              <a:t>}</a:t>
            </a:r>
            <a:endParaRPr lang="en-US" altLang="en-US" sz="1800" dirty="0">
              <a:latin typeface="Consolas" pitchFamily="49" charset="0"/>
              <a:cs typeface="Consolas" pitchFamily="49" charset="0"/>
            </a:endParaRPr>
          </a:p>
        </p:txBody>
      </p:sp>
    </p:spTree>
    <p:extLst>
      <p:ext uri="{BB962C8B-B14F-4D97-AF65-F5344CB8AC3E}">
        <p14:creationId xmlns:p14="http://schemas.microsoft.com/office/powerpoint/2010/main" val="21018711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t>Dialog Boxes And “User-Friendly Design”</a:t>
            </a:r>
          </a:p>
        </p:txBody>
      </p:sp>
      <p:sp>
        <p:nvSpPr>
          <p:cNvPr id="22531" name="Content Placeholder 2"/>
          <p:cNvSpPr>
            <a:spLocks noGrp="1"/>
          </p:cNvSpPr>
          <p:nvPr>
            <p:ph idx="1"/>
          </p:nvPr>
        </p:nvSpPr>
        <p:spPr/>
        <p:txBody>
          <a:bodyPr/>
          <a:lstStyle/>
          <a:p>
            <a:r>
              <a:rPr lang="en-US" altLang="en-US" smtClean="0"/>
              <a:t>Note: used </a:t>
            </a:r>
            <a:r>
              <a:rPr lang="en-US" altLang="en-US" i="1" smtClean="0"/>
              <a:t>sparingly</a:t>
            </a:r>
            <a:r>
              <a:rPr lang="en-US" altLang="en-US" smtClean="0"/>
              <a:t> dialog boxes can communicate important information or to prevent unintentional and undesired actions.</a:t>
            </a:r>
          </a:p>
          <a:p>
            <a:endParaRPr lang="en-US" altLang="en-US" smtClean="0"/>
          </a:p>
        </p:txBody>
      </p:sp>
      <p:pic>
        <p:nvPicPr>
          <p:cNvPr id="5" name="Picture 11" descr="war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981200"/>
            <a:ext cx="7489825" cy="47990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9681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mtClean="0"/>
              <a:t>Dialog Boxes And “User-Friendly Design” (2)</a:t>
            </a:r>
          </a:p>
        </p:txBody>
      </p:sp>
      <p:sp>
        <p:nvSpPr>
          <p:cNvPr id="3" name="Content Placeholder 2"/>
          <p:cNvSpPr>
            <a:spLocks noGrp="1"/>
          </p:cNvSpPr>
          <p:nvPr>
            <p:ph idx="1"/>
          </p:nvPr>
        </p:nvSpPr>
        <p:spPr/>
        <p:txBody>
          <a:bodyPr/>
          <a:lstStyle/>
          <a:p>
            <a:r>
              <a:rPr lang="en-US" altLang="en-US" smtClean="0"/>
              <a:t>They interupt the regular use of the program so make sure they are only used sparingly</a:t>
            </a:r>
          </a:p>
          <a:p>
            <a:pPr lvl="1"/>
            <a:r>
              <a:rPr lang="en-US" altLang="en-US" smtClean="0"/>
              <a:t>…they can easily be over/misused!)</a:t>
            </a:r>
          </a:p>
          <a:p>
            <a:endParaRPr lang="en-US" altLang="en-US" smtClean="0"/>
          </a:p>
        </p:txBody>
      </p:sp>
      <p:grpSp>
        <p:nvGrpSpPr>
          <p:cNvPr id="17" name="Group 16"/>
          <p:cNvGrpSpPr>
            <a:grpSpLocks/>
          </p:cNvGrpSpPr>
          <p:nvPr/>
        </p:nvGrpSpPr>
        <p:grpSpPr bwMode="auto">
          <a:xfrm>
            <a:off x="842963" y="2506663"/>
            <a:ext cx="3700462" cy="2886075"/>
            <a:chOff x="938363" y="2451315"/>
            <a:chExt cx="3700463" cy="2886075"/>
          </a:xfrm>
        </p:grpSpPr>
        <p:pic>
          <p:nvPicPr>
            <p:cNvPr id="18" name="Picture 72"/>
            <p:cNvPicPr>
              <a:picLocks noChangeAspect="1" noChangeArrowheads="1"/>
            </p:cNvPicPr>
            <p:nvPr/>
          </p:nvPicPr>
          <p:blipFill>
            <a:blip r:embed="rId2">
              <a:extLst>
                <a:ext uri="{28A0092B-C50C-407E-A947-70E740481C1C}">
                  <a14:useLocalDpi xmlns:a14="http://schemas.microsoft.com/office/drawing/2010/main" val="0"/>
                </a:ext>
              </a:extLst>
            </a:blip>
            <a:srcRect l="13580" t="22607" r="61719" b="57910"/>
            <a:stretch>
              <a:fillRect/>
            </a:stretch>
          </p:blipFill>
          <p:spPr bwMode="auto">
            <a:xfrm>
              <a:off x="938363" y="2451315"/>
              <a:ext cx="2328863"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72"/>
            <p:cNvPicPr>
              <a:picLocks noChangeAspect="1" noChangeArrowheads="1"/>
            </p:cNvPicPr>
            <p:nvPr/>
          </p:nvPicPr>
          <p:blipFill>
            <a:blip r:embed="rId2">
              <a:extLst>
                <a:ext uri="{28A0092B-C50C-407E-A947-70E740481C1C}">
                  <a14:useLocalDpi xmlns:a14="http://schemas.microsoft.com/office/drawing/2010/main" val="0"/>
                </a:ext>
              </a:extLst>
            </a:blip>
            <a:srcRect l="13580" t="22607" r="61719" b="57910"/>
            <a:stretch>
              <a:fillRect/>
            </a:stretch>
          </p:blipFill>
          <p:spPr bwMode="auto">
            <a:xfrm>
              <a:off x="1090763" y="2603715"/>
              <a:ext cx="2328863"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72"/>
            <p:cNvPicPr>
              <a:picLocks noChangeAspect="1" noChangeArrowheads="1"/>
            </p:cNvPicPr>
            <p:nvPr/>
          </p:nvPicPr>
          <p:blipFill>
            <a:blip r:embed="rId2">
              <a:extLst>
                <a:ext uri="{28A0092B-C50C-407E-A947-70E740481C1C}">
                  <a14:useLocalDpi xmlns:a14="http://schemas.microsoft.com/office/drawing/2010/main" val="0"/>
                </a:ext>
              </a:extLst>
            </a:blip>
            <a:srcRect l="13580" t="22607" r="61719" b="57910"/>
            <a:stretch>
              <a:fillRect/>
            </a:stretch>
          </p:blipFill>
          <p:spPr bwMode="auto">
            <a:xfrm>
              <a:off x="1243163" y="2756115"/>
              <a:ext cx="2328863"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72"/>
            <p:cNvPicPr>
              <a:picLocks noChangeAspect="1" noChangeArrowheads="1"/>
            </p:cNvPicPr>
            <p:nvPr/>
          </p:nvPicPr>
          <p:blipFill>
            <a:blip r:embed="rId2">
              <a:extLst>
                <a:ext uri="{28A0092B-C50C-407E-A947-70E740481C1C}">
                  <a14:useLocalDpi xmlns:a14="http://schemas.microsoft.com/office/drawing/2010/main" val="0"/>
                </a:ext>
              </a:extLst>
            </a:blip>
            <a:srcRect l="13580" t="22607" r="61719" b="57910"/>
            <a:stretch>
              <a:fillRect/>
            </a:stretch>
          </p:blipFill>
          <p:spPr bwMode="auto">
            <a:xfrm>
              <a:off x="1395563" y="2908515"/>
              <a:ext cx="2328863"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72"/>
            <p:cNvPicPr>
              <a:picLocks noChangeAspect="1" noChangeArrowheads="1"/>
            </p:cNvPicPr>
            <p:nvPr/>
          </p:nvPicPr>
          <p:blipFill>
            <a:blip r:embed="rId2">
              <a:extLst>
                <a:ext uri="{28A0092B-C50C-407E-A947-70E740481C1C}">
                  <a14:useLocalDpi xmlns:a14="http://schemas.microsoft.com/office/drawing/2010/main" val="0"/>
                </a:ext>
              </a:extLst>
            </a:blip>
            <a:srcRect l="13580" t="22607" r="61719" b="57910"/>
            <a:stretch>
              <a:fillRect/>
            </a:stretch>
          </p:blipFill>
          <p:spPr bwMode="auto">
            <a:xfrm>
              <a:off x="1547963" y="3060915"/>
              <a:ext cx="2328863"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72"/>
            <p:cNvPicPr>
              <a:picLocks noChangeAspect="1" noChangeArrowheads="1"/>
            </p:cNvPicPr>
            <p:nvPr/>
          </p:nvPicPr>
          <p:blipFill>
            <a:blip r:embed="rId2">
              <a:extLst>
                <a:ext uri="{28A0092B-C50C-407E-A947-70E740481C1C}">
                  <a14:useLocalDpi xmlns:a14="http://schemas.microsoft.com/office/drawing/2010/main" val="0"/>
                </a:ext>
              </a:extLst>
            </a:blip>
            <a:srcRect l="13580" t="22607" r="61719" b="57910"/>
            <a:stretch>
              <a:fillRect/>
            </a:stretch>
          </p:blipFill>
          <p:spPr bwMode="auto">
            <a:xfrm>
              <a:off x="1700363" y="3213315"/>
              <a:ext cx="2328863"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72"/>
            <p:cNvPicPr>
              <a:picLocks noChangeAspect="1" noChangeArrowheads="1"/>
            </p:cNvPicPr>
            <p:nvPr/>
          </p:nvPicPr>
          <p:blipFill>
            <a:blip r:embed="rId2">
              <a:extLst>
                <a:ext uri="{28A0092B-C50C-407E-A947-70E740481C1C}">
                  <a14:useLocalDpi xmlns:a14="http://schemas.microsoft.com/office/drawing/2010/main" val="0"/>
                </a:ext>
              </a:extLst>
            </a:blip>
            <a:srcRect l="13580" t="22607" r="61719" b="57910"/>
            <a:stretch>
              <a:fillRect/>
            </a:stretch>
          </p:blipFill>
          <p:spPr bwMode="auto">
            <a:xfrm>
              <a:off x="1852763" y="3365715"/>
              <a:ext cx="2328863"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72"/>
            <p:cNvPicPr>
              <a:picLocks noChangeAspect="1" noChangeArrowheads="1"/>
            </p:cNvPicPr>
            <p:nvPr/>
          </p:nvPicPr>
          <p:blipFill>
            <a:blip r:embed="rId2">
              <a:extLst>
                <a:ext uri="{28A0092B-C50C-407E-A947-70E740481C1C}">
                  <a14:useLocalDpi xmlns:a14="http://schemas.microsoft.com/office/drawing/2010/main" val="0"/>
                </a:ext>
              </a:extLst>
            </a:blip>
            <a:srcRect l="13580" t="22607" r="61719" b="57910"/>
            <a:stretch>
              <a:fillRect/>
            </a:stretch>
          </p:blipFill>
          <p:spPr bwMode="auto">
            <a:xfrm>
              <a:off x="2005163" y="3518115"/>
              <a:ext cx="2328863"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72"/>
            <p:cNvPicPr>
              <a:picLocks noChangeAspect="1" noChangeArrowheads="1"/>
            </p:cNvPicPr>
            <p:nvPr/>
          </p:nvPicPr>
          <p:blipFill>
            <a:blip r:embed="rId2">
              <a:extLst>
                <a:ext uri="{28A0092B-C50C-407E-A947-70E740481C1C}">
                  <a14:useLocalDpi xmlns:a14="http://schemas.microsoft.com/office/drawing/2010/main" val="0"/>
                </a:ext>
              </a:extLst>
            </a:blip>
            <a:srcRect l="13580" t="22607" r="61719" b="57910"/>
            <a:stretch>
              <a:fillRect/>
            </a:stretch>
          </p:blipFill>
          <p:spPr bwMode="auto">
            <a:xfrm>
              <a:off x="2157563" y="3670515"/>
              <a:ext cx="2328863"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72"/>
            <p:cNvPicPr>
              <a:picLocks noChangeAspect="1" noChangeArrowheads="1"/>
            </p:cNvPicPr>
            <p:nvPr/>
          </p:nvPicPr>
          <p:blipFill>
            <a:blip r:embed="rId2">
              <a:extLst>
                <a:ext uri="{28A0092B-C50C-407E-A947-70E740481C1C}">
                  <a14:useLocalDpi xmlns:a14="http://schemas.microsoft.com/office/drawing/2010/main" val="0"/>
                </a:ext>
              </a:extLst>
            </a:blip>
            <a:srcRect l="13580" t="22607" r="61719" b="57910"/>
            <a:stretch>
              <a:fillRect/>
            </a:stretch>
          </p:blipFill>
          <p:spPr bwMode="auto">
            <a:xfrm>
              <a:off x="2309963" y="3822915"/>
              <a:ext cx="2328863"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8" name="Picture 6"/>
          <p:cNvPicPr>
            <a:picLocks noChangeAspect="1" noChangeArrowheads="1"/>
          </p:cNvPicPr>
          <p:nvPr/>
        </p:nvPicPr>
        <p:blipFill>
          <a:blip r:embed="rId3">
            <a:extLst>
              <a:ext uri="{28A0092B-C50C-407E-A947-70E740481C1C}">
                <a14:useLocalDpi xmlns:a14="http://schemas.microsoft.com/office/drawing/2010/main" val="0"/>
              </a:ext>
            </a:extLst>
          </a:blip>
          <a:srcRect b="17860"/>
          <a:stretch>
            <a:fillRect/>
          </a:stretch>
        </p:blipFill>
        <p:spPr bwMode="auto">
          <a:xfrm>
            <a:off x="4876800" y="2490788"/>
            <a:ext cx="4105275"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85944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Dialogs Are Frequently Used Online</a:t>
            </a:r>
          </a:p>
        </p:txBody>
      </p:sp>
      <p:sp>
        <p:nvSpPr>
          <p:cNvPr id="24579" name="Content Placeholder 2"/>
          <p:cNvSpPr>
            <a:spLocks noGrp="1"/>
          </p:cNvSpPr>
          <p:nvPr>
            <p:ph idx="1"/>
          </p:nvPr>
        </p:nvSpPr>
        <p:spPr/>
        <p:txBody>
          <a:bodyPr/>
          <a:lstStyle/>
          <a:p>
            <a:r>
              <a:rPr lang="en-US" altLang="en-US" smtClean="0"/>
              <a:t>Great! I’ve got the info that I need.</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58938"/>
            <a:ext cx="5715000" cy="499745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99"/>
                </a:solidFill>
              </a14:hiddenFill>
            </a:ext>
          </a:extLst>
        </p:spPr>
      </p:pic>
    </p:spTree>
    <p:extLst>
      <p:ext uri="{BB962C8B-B14F-4D97-AF65-F5344CB8AC3E}">
        <p14:creationId xmlns:p14="http://schemas.microsoft.com/office/powerpoint/2010/main" val="14841541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t>Dialogs Are Frequently Used Online</a:t>
            </a:r>
          </a:p>
        </p:txBody>
      </p:sp>
      <p:sp>
        <p:nvSpPr>
          <p:cNvPr id="25603" name="Content Placeholder 2"/>
          <p:cNvSpPr>
            <a:spLocks noGrp="1"/>
          </p:cNvSpPr>
          <p:nvPr>
            <p:ph idx="1"/>
          </p:nvPr>
        </p:nvSpPr>
        <p:spPr/>
        <p:txBody>
          <a:bodyPr/>
          <a:lstStyle/>
          <a:p>
            <a:r>
              <a:rPr lang="en-US" altLang="en-US" smtClean="0"/>
              <a:t>Hey I was reading that!</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58938"/>
            <a:ext cx="5715000" cy="499745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99"/>
                </a:solidFill>
              </a14:hiddenFill>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l="14684" t="28210" r="16382" b="19943"/>
          <a:stretch>
            <a:fillRect/>
          </a:stretch>
        </p:blipFill>
        <p:spPr bwMode="auto">
          <a:xfrm>
            <a:off x="885825" y="3276600"/>
            <a:ext cx="5208588" cy="33178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lgn="ctr">
                <a:solidFill>
                  <a:srgbClr val="FF0000"/>
                </a:solidFill>
                <a:miter lim="800000"/>
                <a:headEnd/>
                <a:tailEnd/>
              </a14:hiddenLine>
            </a:ext>
          </a:extLst>
        </p:spPr>
      </p:pic>
    </p:spTree>
    <p:extLst>
      <p:ext uri="{BB962C8B-B14F-4D97-AF65-F5344CB8AC3E}">
        <p14:creationId xmlns:p14="http://schemas.microsoft.com/office/powerpoint/2010/main" val="232881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dirty="0" smtClean="0"/>
              <a:t>Dialog Boxes (If There Is Time)</a:t>
            </a:r>
          </a:p>
        </p:txBody>
      </p:sp>
      <p:sp>
        <p:nvSpPr>
          <p:cNvPr id="14339" name="Content Placeholder 2"/>
          <p:cNvSpPr>
            <a:spLocks noGrp="1"/>
          </p:cNvSpPr>
          <p:nvPr>
            <p:ph idx="1"/>
          </p:nvPr>
        </p:nvSpPr>
        <p:spPr/>
        <p:txBody>
          <a:bodyPr/>
          <a:lstStyle/>
          <a:p>
            <a:r>
              <a:rPr lang="en-US" altLang="en-US" smtClean="0"/>
              <a:t>Typically take the form of a small window that ‘pops up’ during program execution.</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181225"/>
            <a:ext cx="4648200" cy="38957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lgn="ctr">
                <a:solidFill>
                  <a:srgbClr val="FF0000"/>
                </a:solidFill>
                <a:miter lim="800000"/>
                <a:headEnd/>
                <a:tailEnd/>
              </a14:hiddenLine>
            </a:ext>
          </a:extLst>
        </p:spPr>
      </p:pic>
      <p:grpSp>
        <p:nvGrpSpPr>
          <p:cNvPr id="14341" name="Group 6"/>
          <p:cNvGrpSpPr>
            <a:grpSpLocks/>
          </p:cNvGrpSpPr>
          <p:nvPr/>
        </p:nvGrpSpPr>
        <p:grpSpPr bwMode="auto">
          <a:xfrm>
            <a:off x="3429000" y="4191000"/>
            <a:ext cx="3819525" cy="1404938"/>
            <a:chOff x="3429000" y="4191000"/>
            <a:chExt cx="3820274" cy="1404823"/>
          </a:xfrm>
        </p:grpSpPr>
        <p:cxnSp>
          <p:nvCxnSpPr>
            <p:cNvPr id="5" name="Straight Arrow Connector 4"/>
            <p:cNvCxnSpPr/>
            <p:nvPr/>
          </p:nvCxnSpPr>
          <p:spPr>
            <a:xfrm flipH="1" flipV="1">
              <a:off x="3429000" y="4191000"/>
              <a:ext cx="2210233" cy="106671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343" name="TextBox 5"/>
            <p:cNvSpPr txBox="1">
              <a:spLocks noChangeArrowheads="1"/>
            </p:cNvSpPr>
            <p:nvPr/>
          </p:nvSpPr>
          <p:spPr bwMode="auto">
            <a:xfrm>
              <a:off x="5562600" y="4919776"/>
              <a:ext cx="1686674" cy="67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solidFill>
                    <a:srgbClr val="FF0000"/>
                  </a:solidFill>
                </a:rPr>
                <a:t>Part of the login ‘dialog’</a:t>
              </a:r>
            </a:p>
          </p:txBody>
        </p:sp>
      </p:grpSp>
    </p:spTree>
    <p:extLst>
      <p:ext uri="{BB962C8B-B14F-4D97-AF65-F5344CB8AC3E}">
        <p14:creationId xmlns:p14="http://schemas.microsoft.com/office/powerpoint/2010/main" val="20143021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idx="4294967295"/>
          </p:nvPr>
        </p:nvSpPr>
        <p:spPr/>
        <p:txBody>
          <a:bodyPr/>
          <a:lstStyle/>
          <a:p>
            <a:r>
              <a:rPr lang="en-US" altLang="en-US" sz="3200" smtClean="0"/>
              <a:t>Components Effecting The State Of Other Components: Class </a:t>
            </a:r>
            <a:r>
              <a:rPr lang="en-US" altLang="en-US" sz="3200" smtClean="0">
                <a:latin typeface="Consolas" pitchFamily="49" charset="0"/>
                <a:cs typeface="Consolas" pitchFamily="49" charset="0"/>
              </a:rPr>
              <a:t>MyFrame</a:t>
            </a:r>
            <a:r>
              <a:rPr lang="en-US" altLang="en-US" sz="3200" smtClean="0"/>
              <a:t> (2)</a:t>
            </a:r>
          </a:p>
        </p:txBody>
      </p:sp>
      <p:sp>
        <p:nvSpPr>
          <p:cNvPr id="93187" name="Rectangle 3"/>
          <p:cNvSpPr>
            <a:spLocks noGrp="1" noChangeArrowheads="1"/>
          </p:cNvSpPr>
          <p:nvPr>
            <p:ph type="body" idx="4294967295"/>
          </p:nvPr>
        </p:nvSpPr>
        <p:spPr/>
        <p:txBody>
          <a:bodyPr/>
          <a:lstStyle/>
          <a:p>
            <a:pPr marL="0" indent="0">
              <a:buFontTx/>
              <a:buNone/>
            </a:pPr>
            <a:r>
              <a:rPr lang="en-US" altLang="en-US" sz="1800" dirty="0" smtClean="0">
                <a:latin typeface="Consolas" pitchFamily="49" charset="0"/>
                <a:cs typeface="Consolas" pitchFamily="49" charset="0"/>
              </a:rPr>
              <a:t>public </a:t>
            </a:r>
            <a:r>
              <a:rPr lang="en-US" altLang="en-US" sz="1800" dirty="0" err="1" smtClean="0">
                <a:latin typeface="Consolas" pitchFamily="49" charset="0"/>
                <a:cs typeface="Consolas" pitchFamily="49" charset="0"/>
              </a:rPr>
              <a:t>MyFrame</a:t>
            </a:r>
            <a:r>
              <a:rPr lang="en-US" altLang="en-US" sz="1800" dirty="0" smtClean="0">
                <a:latin typeface="Consolas" pitchFamily="49" charset="0"/>
                <a:cs typeface="Consolas" pitchFamily="49" charset="0"/>
              </a:rPr>
              <a:t>()</a:t>
            </a:r>
          </a:p>
          <a:p>
            <a:pPr marL="0" indent="0">
              <a:buFontTx/>
              <a:buNone/>
            </a:pPr>
            <a:r>
              <a:rPr lang="en-US" altLang="en-US" sz="1800" dirty="0" smtClean="0">
                <a:latin typeface="Consolas" pitchFamily="49" charset="0"/>
                <a:cs typeface="Consolas" pitchFamily="49" charset="0"/>
              </a:rPr>
              <a:t>{</a:t>
            </a:r>
          </a:p>
          <a:p>
            <a:pPr marL="0" indent="0">
              <a:buFontTx/>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MyWindowListener</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aWindowListener</a:t>
            </a:r>
            <a:r>
              <a:rPr lang="en-US" altLang="en-US" sz="1800" dirty="0" smtClean="0">
                <a:latin typeface="Consolas" pitchFamily="49" charset="0"/>
                <a:cs typeface="Consolas" pitchFamily="49" charset="0"/>
              </a:rPr>
              <a:t> = </a:t>
            </a:r>
          </a:p>
          <a:p>
            <a:pPr marL="0" indent="0">
              <a:buFontTx/>
              <a:buNone/>
            </a:pPr>
            <a:r>
              <a:rPr lang="en-US" altLang="en-US" sz="1800" dirty="0" smtClean="0">
                <a:latin typeface="Consolas" pitchFamily="49" charset="0"/>
                <a:cs typeface="Consolas" pitchFamily="49" charset="0"/>
              </a:rPr>
              <a:t>        new </a:t>
            </a:r>
            <a:r>
              <a:rPr lang="en-US" altLang="en-US" sz="1800" dirty="0" err="1" smtClean="0">
                <a:latin typeface="Consolas" pitchFamily="49" charset="0"/>
                <a:cs typeface="Consolas" pitchFamily="49" charset="0"/>
              </a:rPr>
              <a:t>MyWindowListener</a:t>
            </a:r>
            <a:r>
              <a:rPr lang="en-US" altLang="en-US" sz="1800" dirty="0" smtClean="0">
                <a:latin typeface="Consolas" pitchFamily="49" charset="0"/>
                <a:cs typeface="Consolas" pitchFamily="49" charset="0"/>
              </a:rPr>
              <a:t>();</a:t>
            </a:r>
          </a:p>
          <a:p>
            <a:pPr marL="0" indent="0">
              <a:buFontTx/>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addWindowListener</a:t>
            </a:r>
            <a:r>
              <a:rPr lang="en-US" altLang="en-US" sz="1800" dirty="0" smtClean="0">
                <a:latin typeface="Consolas" pitchFamily="49" charset="0"/>
                <a:cs typeface="Consolas" pitchFamily="49" charset="0"/>
              </a:rPr>
              <a:t>(</a:t>
            </a:r>
            <a:r>
              <a:rPr lang="en-US" altLang="en-US" sz="1800" dirty="0" err="1" smtClean="0">
                <a:latin typeface="Consolas" pitchFamily="49" charset="0"/>
                <a:cs typeface="Consolas" pitchFamily="49" charset="0"/>
              </a:rPr>
              <a:t>aWindowListener</a:t>
            </a:r>
            <a:r>
              <a:rPr lang="en-US" altLang="en-US" sz="1800" dirty="0" smtClean="0">
                <a:latin typeface="Consolas" pitchFamily="49" charset="0"/>
                <a:cs typeface="Consolas" pitchFamily="49" charset="0"/>
              </a:rPr>
              <a:t>);</a:t>
            </a:r>
          </a:p>
          <a:p>
            <a:pPr marL="0" indent="0">
              <a:buFontTx/>
              <a:buNone/>
            </a:pPr>
            <a:r>
              <a:rPr lang="en-US" altLang="en-US" sz="1800" dirty="0" smtClean="0">
                <a:latin typeface="Consolas" pitchFamily="49" charset="0"/>
                <a:cs typeface="Consolas" pitchFamily="49" charset="0"/>
              </a:rPr>
              <a:t>      aLabel1 = new </a:t>
            </a:r>
            <a:r>
              <a:rPr lang="en-US" altLang="en-US" sz="1800" dirty="0" err="1" smtClean="0">
                <a:latin typeface="Consolas" pitchFamily="49" charset="0"/>
                <a:cs typeface="Consolas" pitchFamily="49" charset="0"/>
              </a:rPr>
              <a:t>JLabel</a:t>
            </a:r>
            <a:r>
              <a:rPr lang="en-US" altLang="en-US" sz="1800" dirty="0" smtClean="0">
                <a:latin typeface="Consolas" pitchFamily="49" charset="0"/>
                <a:cs typeface="Consolas" pitchFamily="49" charset="0"/>
              </a:rPr>
              <a:t>("Label 1");</a:t>
            </a:r>
          </a:p>
          <a:p>
            <a:pPr marL="0" indent="0">
              <a:buFontTx/>
              <a:buNone/>
            </a:pPr>
            <a:r>
              <a:rPr lang="en-US" altLang="en-US" sz="1800" dirty="0" smtClean="0">
                <a:latin typeface="Consolas" pitchFamily="49" charset="0"/>
                <a:cs typeface="Consolas" pitchFamily="49" charset="0"/>
              </a:rPr>
              <a:t>      aLabel2 = new </a:t>
            </a:r>
            <a:r>
              <a:rPr lang="en-US" altLang="en-US" sz="1800" dirty="0" err="1" smtClean="0">
                <a:latin typeface="Consolas" pitchFamily="49" charset="0"/>
                <a:cs typeface="Consolas" pitchFamily="49" charset="0"/>
              </a:rPr>
              <a:t>JLabel</a:t>
            </a:r>
            <a:r>
              <a:rPr lang="en-US" altLang="en-US" sz="1800" dirty="0" smtClean="0">
                <a:latin typeface="Consolas" pitchFamily="49" charset="0"/>
                <a:cs typeface="Consolas" pitchFamily="49" charset="0"/>
              </a:rPr>
              <a:t>("Label 2");</a:t>
            </a:r>
          </a:p>
          <a:p>
            <a:pPr marL="0" indent="0">
              <a:buFontTx/>
              <a:buNone/>
            </a:pPr>
            <a:r>
              <a:rPr lang="en-US" altLang="en-US" sz="1800" b="1" dirty="0">
                <a:solidFill>
                  <a:srgbClr val="0000FF"/>
                </a:solidFill>
                <a:latin typeface="Consolas" pitchFamily="49" charset="0"/>
                <a:cs typeface="Consolas" pitchFamily="49" charset="0"/>
              </a:rPr>
              <a:t> </a:t>
            </a:r>
            <a:r>
              <a:rPr lang="en-US" altLang="en-US" sz="1800" b="1" dirty="0" smtClean="0">
                <a:solidFill>
                  <a:srgbClr val="0000FF"/>
                </a:solidFill>
                <a:latin typeface="Consolas" pitchFamily="49" charset="0"/>
                <a:cs typeface="Consolas" pitchFamily="49" charset="0"/>
              </a:rPr>
              <a:t>     // </a:t>
            </a:r>
            <a:r>
              <a:rPr lang="en-US" altLang="en-US" sz="1800" b="1" dirty="0" err="1" smtClean="0">
                <a:solidFill>
                  <a:srgbClr val="0000FF"/>
                </a:solidFill>
                <a:latin typeface="Consolas" pitchFamily="49" charset="0"/>
                <a:cs typeface="Consolas" pitchFamily="49" charset="0"/>
              </a:rPr>
              <a:t>Component.setBounds</a:t>
            </a:r>
            <a:r>
              <a:rPr lang="en-US" altLang="en-US" sz="1800" b="1" dirty="0" smtClean="0">
                <a:solidFill>
                  <a:srgbClr val="0000FF"/>
                </a:solidFill>
                <a:latin typeface="Consolas" pitchFamily="49" charset="0"/>
                <a:cs typeface="Consolas" pitchFamily="49" charset="0"/>
              </a:rPr>
              <a:t>(</a:t>
            </a:r>
            <a:r>
              <a:rPr lang="en-US" altLang="en-US" sz="1800" b="1" dirty="0" err="1" smtClean="0">
                <a:solidFill>
                  <a:srgbClr val="0000FF"/>
                </a:solidFill>
                <a:latin typeface="Consolas" pitchFamily="49" charset="0"/>
                <a:cs typeface="Consolas" pitchFamily="49" charset="0"/>
              </a:rPr>
              <a:t>x,y,w,h</a:t>
            </a:r>
            <a:r>
              <a:rPr lang="en-US" altLang="en-US" sz="1800" b="1" dirty="0" smtClean="0">
                <a:solidFill>
                  <a:srgbClr val="0000FF"/>
                </a:solidFill>
                <a:latin typeface="Consolas" pitchFamily="49" charset="0"/>
                <a:cs typeface="Consolas" pitchFamily="49" charset="0"/>
              </a:rPr>
              <a:t>)</a:t>
            </a:r>
          </a:p>
          <a:p>
            <a:pPr marL="0" indent="0">
              <a:buFontTx/>
              <a:buNone/>
            </a:pPr>
            <a:r>
              <a:rPr lang="en-US" altLang="en-US" sz="1800" dirty="0" smtClean="0">
                <a:latin typeface="Consolas" pitchFamily="49" charset="0"/>
                <a:cs typeface="Consolas" pitchFamily="49" charset="0"/>
              </a:rPr>
              <a:t>      aLabel1.setBounds(100,100,100,30); </a:t>
            </a:r>
          </a:p>
          <a:p>
            <a:pPr marL="0" indent="0">
              <a:buFontTx/>
              <a:buNone/>
            </a:pPr>
            <a:r>
              <a:rPr lang="en-US" altLang="en-US" sz="1800" dirty="0" smtClean="0">
                <a:latin typeface="Consolas" pitchFamily="49" charset="0"/>
                <a:cs typeface="Consolas" pitchFamily="49" charset="0"/>
              </a:rPr>
              <a:t>      aLabel2.setBounds(300,100,100,30);</a:t>
            </a:r>
          </a:p>
        </p:txBody>
      </p:sp>
    </p:spTree>
    <p:extLst>
      <p:ext uri="{BB962C8B-B14F-4D97-AF65-F5344CB8AC3E}">
        <p14:creationId xmlns:p14="http://schemas.microsoft.com/office/powerpoint/2010/main" val="37004813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latin typeface="Consolas" pitchFamily="49" charset="0"/>
                <a:cs typeface="Consolas" pitchFamily="49" charset="0"/>
              </a:rPr>
              <a:t>JDialog</a:t>
            </a:r>
            <a:r>
              <a:rPr lang="en-US" altLang="en-US" smtClean="0"/>
              <a:t> Example</a:t>
            </a:r>
          </a:p>
        </p:txBody>
      </p:sp>
      <p:sp>
        <p:nvSpPr>
          <p:cNvPr id="15363" name="Content Placeholder 2"/>
          <p:cNvSpPr>
            <a:spLocks noGrp="1"/>
          </p:cNvSpPr>
          <p:nvPr>
            <p:ph idx="1"/>
          </p:nvPr>
        </p:nvSpPr>
        <p:spPr/>
        <p:txBody>
          <a:bodyPr/>
          <a:lstStyle/>
          <a:p>
            <a:r>
              <a:rPr lang="en-US" altLang="en-US" b="1" dirty="0" smtClean="0"/>
              <a:t>Name of the folder containing the full online example</a:t>
            </a:r>
            <a:r>
              <a:rPr lang="en-US" altLang="en-US" dirty="0" smtClean="0"/>
              <a:t>:</a:t>
            </a:r>
          </a:p>
          <a:p>
            <a:pPr marL="342900" lvl="1" indent="0">
              <a:buFont typeface="Arial" charset="0"/>
              <a:buNone/>
            </a:pPr>
            <a:r>
              <a:rPr lang="en-US" altLang="en-US" sz="2400" dirty="0" smtClean="0">
                <a:latin typeface="Consolas" pitchFamily="49" charset="0"/>
                <a:cs typeface="Consolas" pitchFamily="49" charset="0"/>
              </a:rPr>
              <a:t>12dialogExample</a:t>
            </a:r>
          </a:p>
        </p:txBody>
      </p:sp>
    </p:spTree>
    <p:extLst>
      <p:ext uri="{BB962C8B-B14F-4D97-AF65-F5344CB8AC3E}">
        <p14:creationId xmlns:p14="http://schemas.microsoft.com/office/powerpoint/2010/main" val="416402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idx="4294967295"/>
          </p:nvPr>
        </p:nvSpPr>
        <p:spPr/>
        <p:txBody>
          <a:bodyPr/>
          <a:lstStyle/>
          <a:p>
            <a:r>
              <a:rPr lang="en-US" altLang="en-US" sz="3200" dirty="0" smtClean="0"/>
              <a:t>Example</a:t>
            </a:r>
            <a:r>
              <a:rPr lang="en-US" altLang="en-US" sz="3200" b="1" dirty="0" smtClean="0"/>
              <a:t>: </a:t>
            </a:r>
            <a:r>
              <a:rPr lang="en-US" altLang="en-US" sz="3200" dirty="0" err="1" smtClean="0">
                <a:latin typeface="Consolas" panose="020B0609020204030204" pitchFamily="49" charset="0"/>
              </a:rPr>
              <a:t>JDialog</a:t>
            </a:r>
            <a:r>
              <a:rPr lang="en-US" altLang="en-US" sz="3200" b="1" dirty="0" smtClean="0"/>
              <a:t> (</a:t>
            </a:r>
            <a:r>
              <a:rPr lang="en-US" altLang="en-US" sz="3200" dirty="0" smtClean="0"/>
              <a:t>2)</a:t>
            </a:r>
          </a:p>
        </p:txBody>
      </p:sp>
      <p:grpSp>
        <p:nvGrpSpPr>
          <p:cNvPr id="109571" name="Group 4"/>
          <p:cNvGrpSpPr>
            <a:grpSpLocks/>
          </p:cNvGrpSpPr>
          <p:nvPr/>
        </p:nvGrpSpPr>
        <p:grpSpPr bwMode="auto">
          <a:xfrm>
            <a:off x="285750" y="4711700"/>
            <a:ext cx="1244600" cy="985838"/>
            <a:chOff x="944" y="2211"/>
            <a:chExt cx="784" cy="621"/>
          </a:xfrm>
        </p:grpSpPr>
        <p:sp>
          <p:nvSpPr>
            <p:cNvPr id="109601" name="Rectangle 5"/>
            <p:cNvSpPr>
              <a:spLocks noChangeArrowheads="1"/>
            </p:cNvSpPr>
            <p:nvPr/>
          </p:nvSpPr>
          <p:spPr bwMode="auto">
            <a:xfrm>
              <a:off x="944" y="2211"/>
              <a:ext cx="784" cy="62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dirty="0" err="1" smtClean="0">
                  <a:latin typeface="Arial" charset="0"/>
                </a:rPr>
                <a:t>MyDialog</a:t>
              </a:r>
              <a:endParaRPr lang="en-US" altLang="en-US" sz="1600" dirty="0">
                <a:latin typeface="Arial" charset="0"/>
              </a:endParaRPr>
            </a:p>
          </p:txBody>
        </p:sp>
        <p:sp>
          <p:nvSpPr>
            <p:cNvPr id="109602" name="Line 6"/>
            <p:cNvSpPr>
              <a:spLocks noChangeShapeType="1"/>
            </p:cNvSpPr>
            <p:nvPr/>
          </p:nvSpPr>
          <p:spPr bwMode="auto">
            <a:xfrm>
              <a:off x="960" y="2448"/>
              <a:ext cx="76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grpSp>
        <p:nvGrpSpPr>
          <p:cNvPr id="109572" name="Group 7"/>
          <p:cNvGrpSpPr>
            <a:grpSpLocks/>
          </p:cNvGrpSpPr>
          <p:nvPr/>
        </p:nvGrpSpPr>
        <p:grpSpPr bwMode="auto">
          <a:xfrm>
            <a:off x="3670300" y="5426075"/>
            <a:ext cx="1244600" cy="985838"/>
            <a:chOff x="944" y="2211"/>
            <a:chExt cx="784" cy="621"/>
          </a:xfrm>
        </p:grpSpPr>
        <p:sp>
          <p:nvSpPr>
            <p:cNvPr id="109599" name="Rectangle 8"/>
            <p:cNvSpPr>
              <a:spLocks noChangeArrowheads="1"/>
            </p:cNvSpPr>
            <p:nvPr/>
          </p:nvSpPr>
          <p:spPr bwMode="auto">
            <a:xfrm>
              <a:off x="944" y="2211"/>
              <a:ext cx="784" cy="621"/>
            </a:xfrm>
            <a:prstGeom prst="rect">
              <a:avLst/>
            </a:prstGeom>
            <a:solidFill>
              <a:srgbClr val="FFFFFF"/>
            </a:solidFill>
            <a:ln w="38100">
              <a:solidFill>
                <a:schemeClr val="tx1"/>
              </a:solidFill>
              <a:miter lim="800000"/>
              <a:headEnd/>
              <a:tailEnd/>
            </a:ln>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Arial" charset="0"/>
                </a:rPr>
                <a:t>Driver</a:t>
              </a:r>
            </a:p>
          </p:txBody>
        </p:sp>
        <p:sp>
          <p:nvSpPr>
            <p:cNvPr id="109600" name="Line 9"/>
            <p:cNvSpPr>
              <a:spLocks noChangeShapeType="1"/>
            </p:cNvSpPr>
            <p:nvPr/>
          </p:nvSpPr>
          <p:spPr bwMode="auto">
            <a:xfrm>
              <a:off x="960" y="2448"/>
              <a:ext cx="76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sp>
        <p:nvSpPr>
          <p:cNvPr id="109573" name="Line 10"/>
          <p:cNvSpPr>
            <a:spLocks noChangeShapeType="1"/>
          </p:cNvSpPr>
          <p:nvPr/>
        </p:nvSpPr>
        <p:spPr bwMode="auto">
          <a:xfrm flipH="1" flipV="1">
            <a:off x="1509713" y="4927600"/>
            <a:ext cx="2736850" cy="50323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109574" name="Line 12"/>
          <p:cNvSpPr>
            <a:spLocks noChangeShapeType="1"/>
          </p:cNvSpPr>
          <p:nvPr/>
        </p:nvSpPr>
        <p:spPr bwMode="auto">
          <a:xfrm flipH="1">
            <a:off x="908050" y="3914775"/>
            <a:ext cx="1588" cy="7969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lstStyle/>
          <a:p>
            <a:endParaRPr lang="en-US"/>
          </a:p>
        </p:txBody>
      </p:sp>
      <p:sp>
        <p:nvSpPr>
          <p:cNvPr id="109575" name="AutoShape 13"/>
          <p:cNvSpPr>
            <a:spLocks noChangeArrowheads="1"/>
          </p:cNvSpPr>
          <p:nvPr/>
        </p:nvSpPr>
        <p:spPr bwMode="auto">
          <a:xfrm>
            <a:off x="755650" y="3598863"/>
            <a:ext cx="304800" cy="287337"/>
          </a:xfrm>
          <a:prstGeom prst="triangle">
            <a:avLst>
              <a:gd name="adj" fmla="val 50000"/>
            </a:avLst>
          </a:prstGeom>
          <a:solidFill>
            <a:srgbClr val="FFFFFF"/>
          </a:solidFill>
          <a:ln w="12700">
            <a:solidFill>
              <a:schemeClr val="tx1"/>
            </a:solidFill>
            <a:miter lim="800000"/>
            <a:headEnd/>
            <a:tailEnd/>
          </a:ln>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grpSp>
        <p:nvGrpSpPr>
          <p:cNvPr id="109576" name="Group 14"/>
          <p:cNvGrpSpPr>
            <a:grpSpLocks/>
          </p:cNvGrpSpPr>
          <p:nvPr/>
        </p:nvGrpSpPr>
        <p:grpSpPr bwMode="auto">
          <a:xfrm>
            <a:off x="441325" y="2644775"/>
            <a:ext cx="935038" cy="914400"/>
            <a:chOff x="204" y="2205"/>
            <a:chExt cx="589" cy="621"/>
          </a:xfrm>
        </p:grpSpPr>
        <p:sp>
          <p:nvSpPr>
            <p:cNvPr id="109597" name="Rectangle 15"/>
            <p:cNvSpPr>
              <a:spLocks noChangeArrowheads="1"/>
            </p:cNvSpPr>
            <p:nvPr/>
          </p:nvSpPr>
          <p:spPr bwMode="auto">
            <a:xfrm>
              <a:off x="204" y="2205"/>
              <a:ext cx="589" cy="62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b="0" dirty="0" err="1" smtClean="0">
                  <a:latin typeface="Arial" charset="0"/>
                </a:rPr>
                <a:t>JDialog</a:t>
              </a:r>
              <a:endParaRPr lang="en-US" altLang="en-US" sz="1600" b="0" dirty="0">
                <a:latin typeface="Arial" charset="0"/>
              </a:endParaRPr>
            </a:p>
          </p:txBody>
        </p:sp>
        <p:sp>
          <p:nvSpPr>
            <p:cNvPr id="109598" name="Line 16"/>
            <p:cNvSpPr>
              <a:spLocks noChangeShapeType="1"/>
            </p:cNvSpPr>
            <p:nvPr/>
          </p:nvSpPr>
          <p:spPr bwMode="auto">
            <a:xfrm>
              <a:off x="204" y="2432"/>
              <a:ext cx="58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sp>
        <p:nvSpPr>
          <p:cNvPr id="109577" name="Line 17"/>
          <p:cNvSpPr>
            <a:spLocks noChangeShapeType="1"/>
          </p:cNvSpPr>
          <p:nvPr/>
        </p:nvSpPr>
        <p:spPr bwMode="auto">
          <a:xfrm flipV="1">
            <a:off x="1530350" y="3150313"/>
            <a:ext cx="3194050" cy="1734425"/>
          </a:xfrm>
          <a:prstGeom prst="line">
            <a:avLst/>
          </a:prstGeom>
          <a:noFill/>
          <a:ln w="12700">
            <a:solidFill>
              <a:schemeClr val="tx1"/>
            </a:solidFill>
            <a:round/>
            <a:headEnd type="none" w="med" len="med"/>
            <a:tailEnd type="triangle" w="med" len="med"/>
          </a:ln>
          <a:extLst>
            <a:ext uri="{909E8E84-426E-40DD-AFC4-6F175D3DCCD1}">
              <a14:hiddenFill xmlns:a14="http://schemas.microsoft.com/office/drawing/2010/main">
                <a:noFill/>
              </a14:hiddenFill>
            </a:ext>
          </a:extLst>
        </p:spPr>
        <p:txBody>
          <a:bodyPr wrap="square" lIns="93600" tIns="46800" rIns="93600" bIns="46800">
            <a:spAutoFit/>
          </a:bodyPr>
          <a:lstStyle/>
          <a:p>
            <a:endParaRPr lang="en-US"/>
          </a:p>
        </p:txBody>
      </p:sp>
      <p:grpSp>
        <p:nvGrpSpPr>
          <p:cNvPr id="109578" name="Group 18"/>
          <p:cNvGrpSpPr>
            <a:grpSpLocks/>
          </p:cNvGrpSpPr>
          <p:nvPr/>
        </p:nvGrpSpPr>
        <p:grpSpPr bwMode="auto">
          <a:xfrm>
            <a:off x="3713629" y="2095595"/>
            <a:ext cx="2087562" cy="985837"/>
            <a:chOff x="3833" y="3022"/>
            <a:chExt cx="1224" cy="621"/>
          </a:xfrm>
        </p:grpSpPr>
        <p:sp>
          <p:nvSpPr>
            <p:cNvPr id="109595" name="Rectangle 19"/>
            <p:cNvSpPr>
              <a:spLocks noChangeArrowheads="1"/>
            </p:cNvSpPr>
            <p:nvPr/>
          </p:nvSpPr>
          <p:spPr bwMode="auto">
            <a:xfrm>
              <a:off x="3833" y="3022"/>
              <a:ext cx="1224" cy="62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b="0" dirty="0" err="1" smtClean="0">
                  <a:latin typeface="Arial" charset="0"/>
                </a:rPr>
                <a:t>JPasswordField</a:t>
              </a:r>
              <a:endParaRPr lang="en-US" altLang="en-US" sz="1600" b="0" dirty="0">
                <a:latin typeface="Arial" charset="0"/>
              </a:endParaRPr>
            </a:p>
          </p:txBody>
        </p:sp>
        <p:sp>
          <p:nvSpPr>
            <p:cNvPr id="109596" name="Line 20"/>
            <p:cNvSpPr>
              <a:spLocks noChangeShapeType="1"/>
            </p:cNvSpPr>
            <p:nvPr/>
          </p:nvSpPr>
          <p:spPr bwMode="auto">
            <a:xfrm>
              <a:off x="3833" y="3249"/>
              <a:ext cx="12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sp>
        <p:nvSpPr>
          <p:cNvPr id="21" name="Line 17"/>
          <p:cNvSpPr>
            <a:spLocks noChangeShapeType="1"/>
          </p:cNvSpPr>
          <p:nvPr/>
        </p:nvSpPr>
        <p:spPr bwMode="auto">
          <a:xfrm flipV="1">
            <a:off x="1681162" y="3886200"/>
            <a:ext cx="4719638" cy="998538"/>
          </a:xfrm>
          <a:prstGeom prst="line">
            <a:avLst/>
          </a:prstGeom>
          <a:noFill/>
          <a:ln w="12700">
            <a:solidFill>
              <a:schemeClr val="tx1"/>
            </a:solidFill>
            <a:round/>
            <a:headEnd type="none" w="med" len="med"/>
            <a:tailEnd type="triangle" w="med" len="med"/>
          </a:ln>
          <a:extLst>
            <a:ext uri="{909E8E84-426E-40DD-AFC4-6F175D3DCCD1}">
              <a14:hiddenFill xmlns:a14="http://schemas.microsoft.com/office/drawing/2010/main">
                <a:noFill/>
              </a14:hiddenFill>
            </a:ext>
          </a:extLst>
        </p:spPr>
        <p:txBody>
          <a:bodyPr wrap="square" lIns="93600" tIns="46800" rIns="93600" bIns="46800">
            <a:spAutoFit/>
          </a:bodyPr>
          <a:lstStyle/>
          <a:p>
            <a:endParaRPr lang="en-US"/>
          </a:p>
        </p:txBody>
      </p:sp>
      <p:grpSp>
        <p:nvGrpSpPr>
          <p:cNvPr id="22" name="Group 18"/>
          <p:cNvGrpSpPr>
            <a:grpSpLocks/>
          </p:cNvGrpSpPr>
          <p:nvPr/>
        </p:nvGrpSpPr>
        <p:grpSpPr bwMode="auto">
          <a:xfrm>
            <a:off x="6400800" y="3324509"/>
            <a:ext cx="2087562" cy="985837"/>
            <a:chOff x="3833" y="3022"/>
            <a:chExt cx="1224" cy="621"/>
          </a:xfrm>
        </p:grpSpPr>
        <p:sp>
          <p:nvSpPr>
            <p:cNvPr id="23" name="Rectangle 19"/>
            <p:cNvSpPr>
              <a:spLocks noChangeArrowheads="1"/>
            </p:cNvSpPr>
            <p:nvPr/>
          </p:nvSpPr>
          <p:spPr bwMode="auto">
            <a:xfrm>
              <a:off x="3833" y="3022"/>
              <a:ext cx="1224" cy="62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b="0" dirty="0" err="1" smtClean="0">
                  <a:latin typeface="Arial" charset="0"/>
                </a:rPr>
                <a:t>JLabel</a:t>
              </a:r>
              <a:endParaRPr lang="en-US" altLang="en-US" sz="1600" b="0" dirty="0">
                <a:latin typeface="Arial" charset="0"/>
              </a:endParaRPr>
            </a:p>
          </p:txBody>
        </p:sp>
        <p:sp>
          <p:nvSpPr>
            <p:cNvPr id="24" name="Line 20"/>
            <p:cNvSpPr>
              <a:spLocks noChangeShapeType="1"/>
            </p:cNvSpPr>
            <p:nvPr/>
          </p:nvSpPr>
          <p:spPr bwMode="auto">
            <a:xfrm>
              <a:off x="3833" y="3249"/>
              <a:ext cx="12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spTree>
    <p:extLst>
      <p:ext uri="{BB962C8B-B14F-4D97-AF65-F5344CB8AC3E}">
        <p14:creationId xmlns:p14="http://schemas.microsoft.com/office/powerpoint/2010/main" val="17813593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The </a:t>
            </a:r>
            <a:r>
              <a:rPr lang="en-US" altLang="en-US" smtClean="0">
                <a:latin typeface="Consolas" pitchFamily="49" charset="0"/>
                <a:cs typeface="Consolas" pitchFamily="49" charset="0"/>
              </a:rPr>
              <a:t>Driver</a:t>
            </a:r>
            <a:r>
              <a:rPr lang="en-US" altLang="en-US" smtClean="0"/>
              <a:t> Class</a:t>
            </a:r>
          </a:p>
        </p:txBody>
      </p:sp>
      <p:sp>
        <p:nvSpPr>
          <p:cNvPr id="16387" name="Content Placeholder 2"/>
          <p:cNvSpPr>
            <a:spLocks noGrp="1"/>
          </p:cNvSpPr>
          <p:nvPr>
            <p:ph idx="1"/>
          </p:nvPr>
        </p:nvSpPr>
        <p:spPr/>
        <p:txBody>
          <a:bodyPr/>
          <a:lstStyle/>
          <a:p>
            <a:pPr marL="0" indent="0">
              <a:buFont typeface="Arial" charset="0"/>
              <a:buNone/>
            </a:pPr>
            <a:r>
              <a:rPr lang="en-US" altLang="en-US" sz="1800" smtClean="0">
                <a:latin typeface="Consolas" pitchFamily="49" charset="0"/>
                <a:cs typeface="Consolas" pitchFamily="49" charset="0"/>
              </a:rPr>
              <a:t>public class Driver</a:t>
            </a:r>
          </a:p>
          <a:p>
            <a:pPr marL="0" indent="0">
              <a:buFont typeface="Arial" charset="0"/>
              <a:buNone/>
            </a:pPr>
            <a:r>
              <a:rPr lang="en-US" altLang="en-US" sz="1800" smtClean="0">
                <a:latin typeface="Consolas" pitchFamily="49" charset="0"/>
                <a:cs typeface="Consolas" pitchFamily="49" charset="0"/>
              </a:rPr>
              <a:t>{</a:t>
            </a:r>
          </a:p>
          <a:p>
            <a:pPr marL="0" indent="0">
              <a:buFont typeface="Arial" charset="0"/>
              <a:buNone/>
            </a:pPr>
            <a:r>
              <a:rPr lang="en-US" altLang="en-US" sz="1800" smtClean="0">
                <a:latin typeface="Consolas" pitchFamily="49" charset="0"/>
                <a:cs typeface="Consolas" pitchFamily="49" charset="0"/>
              </a:rPr>
              <a:t>    public static void main(String [] args)</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        MyDialog aDialog = new MyDialog();</a:t>
            </a:r>
          </a:p>
          <a:p>
            <a:pPr marL="0" indent="0">
              <a:buFont typeface="Arial" charset="0"/>
              <a:buNone/>
            </a:pPr>
            <a:r>
              <a:rPr lang="en-US" altLang="en-US" sz="1800" smtClean="0">
                <a:latin typeface="Consolas" pitchFamily="49" charset="0"/>
                <a:cs typeface="Consolas" pitchFamily="49" charset="0"/>
              </a:rPr>
              <a:t>        aDialog.setBounds(100,100,300,200);</a:t>
            </a:r>
          </a:p>
          <a:p>
            <a:pPr marL="0" indent="0">
              <a:buFont typeface="Arial" charset="0"/>
              <a:buNone/>
            </a:pPr>
            <a:r>
              <a:rPr lang="en-US" altLang="en-US" sz="1800" smtClean="0">
                <a:latin typeface="Consolas" pitchFamily="49" charset="0"/>
                <a:cs typeface="Consolas" pitchFamily="49" charset="0"/>
              </a:rPr>
              <a:t>        aDialog.setVisible(true);</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a:t>
            </a:r>
          </a:p>
        </p:txBody>
      </p:sp>
    </p:spTree>
    <p:extLst>
      <p:ext uri="{BB962C8B-B14F-4D97-AF65-F5344CB8AC3E}">
        <p14:creationId xmlns:p14="http://schemas.microsoft.com/office/powerpoint/2010/main" val="190495850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Class </a:t>
            </a:r>
            <a:r>
              <a:rPr lang="en-US" altLang="en-US" smtClean="0">
                <a:latin typeface="Consolas" pitchFamily="49" charset="0"/>
                <a:cs typeface="Consolas" pitchFamily="49" charset="0"/>
              </a:rPr>
              <a:t>MyDialog</a:t>
            </a:r>
          </a:p>
        </p:txBody>
      </p:sp>
      <p:sp>
        <p:nvSpPr>
          <p:cNvPr id="17411" name="Content Placeholder 2"/>
          <p:cNvSpPr>
            <a:spLocks noGrp="1"/>
          </p:cNvSpPr>
          <p:nvPr>
            <p:ph idx="1"/>
          </p:nvPr>
        </p:nvSpPr>
        <p:spPr/>
        <p:txBody>
          <a:bodyPr/>
          <a:lstStyle/>
          <a:p>
            <a:pPr marL="0" indent="0">
              <a:buFont typeface="Arial" charset="0"/>
              <a:buNone/>
            </a:pPr>
            <a:r>
              <a:rPr lang="en-US" altLang="en-US" sz="1800" dirty="0" smtClean="0">
                <a:latin typeface="Consolas" pitchFamily="49" charset="0"/>
                <a:cs typeface="Consolas" pitchFamily="49" charset="0"/>
              </a:rPr>
              <a:t>public class </a:t>
            </a:r>
            <a:r>
              <a:rPr lang="en-US" altLang="en-US" sz="1800" dirty="0" err="1" smtClean="0">
                <a:latin typeface="Consolas" pitchFamily="49" charset="0"/>
                <a:cs typeface="Consolas" pitchFamily="49" charset="0"/>
              </a:rPr>
              <a:t>MyDialog</a:t>
            </a:r>
            <a:r>
              <a:rPr lang="en-US" altLang="en-US" sz="1800" dirty="0" smtClean="0">
                <a:latin typeface="Consolas" pitchFamily="49" charset="0"/>
                <a:cs typeface="Consolas" pitchFamily="49" charset="0"/>
              </a:rPr>
              <a:t> extends </a:t>
            </a:r>
            <a:r>
              <a:rPr lang="en-US" altLang="en-US" sz="1800" dirty="0" err="1" smtClean="0">
                <a:latin typeface="Consolas" pitchFamily="49" charset="0"/>
                <a:cs typeface="Consolas" pitchFamily="49" charset="0"/>
              </a:rPr>
              <a:t>JDialog</a:t>
            </a:r>
            <a:r>
              <a:rPr lang="en-US" altLang="en-US" sz="1800" dirty="0" smtClean="0">
                <a:latin typeface="Consolas" pitchFamily="49" charset="0"/>
                <a:cs typeface="Consolas" pitchFamily="49" charset="0"/>
              </a:rPr>
              <a:t> </a:t>
            </a:r>
            <a:r>
              <a:rPr lang="en-US" altLang="en-US" sz="1800" i="1" dirty="0" smtClean="0">
                <a:latin typeface="Consolas" pitchFamily="49" charset="0"/>
                <a:cs typeface="Consolas" pitchFamily="49" charset="0"/>
              </a:rPr>
              <a:t>implements </a:t>
            </a:r>
            <a:r>
              <a:rPr lang="en-US" altLang="en-US" sz="1800" i="1" dirty="0" err="1" smtClean="0">
                <a:latin typeface="Consolas" pitchFamily="49" charset="0"/>
                <a:cs typeface="Consolas" pitchFamily="49" charset="0"/>
              </a:rPr>
              <a:t>ActionListener</a:t>
            </a:r>
            <a:endParaRPr lang="en-US" altLang="en-US" sz="1800" i="1" dirty="0" smtClean="0">
              <a:latin typeface="Consolas" pitchFamily="49" charset="0"/>
              <a:cs typeface="Consolas" pitchFamily="49" charset="0"/>
            </a:endParaRPr>
          </a:p>
          <a:p>
            <a:pPr marL="0" indent="0">
              <a:buFont typeface="Arial" charset="0"/>
              <a:buNone/>
            </a:pP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private static final </a:t>
            </a:r>
            <a:r>
              <a:rPr lang="en-US" altLang="en-US" sz="1800" dirty="0" err="1" smtClean="0">
                <a:latin typeface="Consolas" pitchFamily="49" charset="0"/>
                <a:cs typeface="Consolas" pitchFamily="49" charset="0"/>
              </a:rPr>
              <a:t>int</a:t>
            </a:r>
            <a:r>
              <a:rPr lang="en-US" altLang="en-US" sz="1800" dirty="0" smtClean="0">
                <a:latin typeface="Consolas" pitchFamily="49" charset="0"/>
                <a:cs typeface="Consolas" pitchFamily="49" charset="0"/>
              </a:rPr>
              <a:t> MATCH = 0;</a:t>
            </a:r>
          </a:p>
          <a:p>
            <a:pPr marL="0" indent="0">
              <a:buFont typeface="Arial" charset="0"/>
              <a:buNone/>
            </a:pPr>
            <a:r>
              <a:rPr lang="en-US" altLang="en-US" sz="1800" dirty="0" smtClean="0">
                <a:latin typeface="Consolas" pitchFamily="49" charset="0"/>
                <a:cs typeface="Consolas" pitchFamily="49" charset="0"/>
              </a:rPr>
              <a:t>    private static final String ACTUAL_PASSWORD = "123456";</a:t>
            </a:r>
          </a:p>
          <a:p>
            <a:pPr marL="0" indent="0">
              <a:buFont typeface="Arial" charset="0"/>
              <a:buNone/>
            </a:pPr>
            <a:r>
              <a:rPr lang="en-US" altLang="en-US" sz="1800" dirty="0" smtClean="0">
                <a:latin typeface="Consolas" pitchFamily="49" charset="0"/>
                <a:cs typeface="Consolas" pitchFamily="49" charset="0"/>
              </a:rPr>
              <a:t>    private </a:t>
            </a:r>
            <a:r>
              <a:rPr lang="en-US" altLang="en-US" sz="1800" dirty="0" err="1" smtClean="0">
                <a:latin typeface="Consolas" pitchFamily="49" charset="0"/>
                <a:cs typeface="Consolas" pitchFamily="49" charset="0"/>
              </a:rPr>
              <a:t>JPasswordField</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aPasswordField</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private </a:t>
            </a:r>
            <a:r>
              <a:rPr lang="en-US" altLang="en-US" sz="1800" dirty="0" err="1" smtClean="0">
                <a:latin typeface="Consolas" pitchFamily="49" charset="0"/>
                <a:cs typeface="Consolas" pitchFamily="49" charset="0"/>
              </a:rPr>
              <a:t>JLabel</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aLabel</a:t>
            </a:r>
            <a:r>
              <a:rPr lang="en-US" altLang="en-US" sz="1800" dirty="0" smtClean="0">
                <a:latin typeface="Consolas" pitchFamily="49" charset="0"/>
                <a:cs typeface="Consolas" pitchFamily="49" charset="0"/>
              </a:rPr>
              <a:t>;</a:t>
            </a:r>
          </a:p>
          <a:p>
            <a:pPr marL="0" indent="0">
              <a:buFont typeface="Arial" charset="0"/>
              <a:buNone/>
            </a:pPr>
            <a:endParaRPr lang="en-US" altLang="en-US" sz="1800" dirty="0" smtClean="0">
              <a:latin typeface="Consolas" pitchFamily="49" charset="0"/>
              <a:cs typeface="Consolas" pitchFamily="49" charset="0"/>
            </a:endParaRPr>
          </a:p>
          <a:p>
            <a:pPr marL="0" indent="0">
              <a:buFont typeface="Arial" charset="0"/>
              <a:buNone/>
            </a:pPr>
            <a:r>
              <a:rPr lang="en-US" altLang="en-US" sz="1800" dirty="0" smtClean="0">
                <a:latin typeface="Consolas" pitchFamily="49" charset="0"/>
                <a:cs typeface="Consolas" pitchFamily="49" charset="0"/>
              </a:rPr>
              <a:t>    public </a:t>
            </a:r>
            <a:r>
              <a:rPr lang="en-US" altLang="en-US" sz="1800" dirty="0" err="1" smtClean="0">
                <a:latin typeface="Consolas" pitchFamily="49" charset="0"/>
                <a:cs typeface="Consolas" pitchFamily="49" charset="0"/>
              </a:rPr>
              <a:t>MyDialog</a:t>
            </a:r>
            <a:r>
              <a:rPr lang="en-US" altLang="en-US" sz="1800"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aLabel</a:t>
            </a:r>
            <a:r>
              <a:rPr lang="en-US" altLang="en-US" sz="1800" dirty="0" smtClean="0">
                <a:latin typeface="Consolas" pitchFamily="49" charset="0"/>
                <a:cs typeface="Consolas" pitchFamily="49" charset="0"/>
              </a:rPr>
              <a:t> = new </a:t>
            </a:r>
            <a:r>
              <a:rPr lang="en-US" altLang="en-US" sz="1800" dirty="0" err="1" smtClean="0">
                <a:latin typeface="Consolas" pitchFamily="49" charset="0"/>
                <a:cs typeface="Consolas" pitchFamily="49" charset="0"/>
              </a:rPr>
              <a:t>JLabel</a:t>
            </a:r>
            <a:r>
              <a:rPr lang="en-US" altLang="en-US" sz="1800" dirty="0" smtClean="0">
                <a:latin typeface="Consolas" pitchFamily="49" charset="0"/>
                <a:cs typeface="Consolas" pitchFamily="49" charset="0"/>
              </a:rPr>
              <a:t>("Enter password");</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aLabel.setBounds</a:t>
            </a:r>
            <a:r>
              <a:rPr lang="en-US" altLang="en-US" sz="1800" dirty="0" smtClean="0">
                <a:latin typeface="Consolas" pitchFamily="49" charset="0"/>
                <a:cs typeface="Consolas" pitchFamily="49" charset="0"/>
              </a:rPr>
              <a:t>(50,20,120,20);</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aPasswordField</a:t>
            </a:r>
            <a:r>
              <a:rPr lang="en-US" altLang="en-US" sz="1800" dirty="0" smtClean="0">
                <a:latin typeface="Consolas" pitchFamily="49" charset="0"/>
                <a:cs typeface="Consolas" pitchFamily="49" charset="0"/>
              </a:rPr>
              <a:t> = new </a:t>
            </a:r>
            <a:r>
              <a:rPr lang="en-US" altLang="en-US" sz="1800" dirty="0" err="1" smtClean="0">
                <a:latin typeface="Consolas" pitchFamily="49" charset="0"/>
                <a:cs typeface="Consolas" pitchFamily="49" charset="0"/>
              </a:rPr>
              <a:t>JPasswordField</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aPasswordField.setBounds</a:t>
            </a:r>
            <a:r>
              <a:rPr lang="en-US" altLang="en-US" sz="1800" dirty="0" smtClean="0">
                <a:latin typeface="Consolas" pitchFamily="49" charset="0"/>
                <a:cs typeface="Consolas" pitchFamily="49" charset="0"/>
              </a:rPr>
              <a:t>(50,40,120,20);</a:t>
            </a:r>
          </a:p>
          <a:p>
            <a:pPr marL="0" indent="0">
              <a:buFont typeface="Arial" charset="0"/>
              <a:buNone/>
            </a:pPr>
            <a:r>
              <a:rPr lang="en-US" altLang="en-US" sz="1800" b="1" dirty="0" smtClean="0">
                <a:latin typeface="Consolas" pitchFamily="49" charset="0"/>
                <a:cs typeface="Consolas" pitchFamily="49" charset="0"/>
              </a:rPr>
              <a:t>        </a:t>
            </a:r>
            <a:r>
              <a:rPr lang="en-US" altLang="en-US" sz="1800" b="1" dirty="0" err="1" smtClean="0">
                <a:latin typeface="Consolas" pitchFamily="49" charset="0"/>
                <a:cs typeface="Consolas" pitchFamily="49" charset="0"/>
              </a:rPr>
              <a:t>aPasswordField.addActionListener</a:t>
            </a:r>
            <a:r>
              <a:rPr lang="en-US" altLang="en-US" sz="1800" b="1" dirty="0" smtClean="0">
                <a:latin typeface="Consolas" pitchFamily="49" charset="0"/>
                <a:cs typeface="Consolas" pitchFamily="49" charset="0"/>
              </a:rPr>
              <a:t>(this); </a:t>
            </a:r>
            <a:r>
              <a:rPr lang="en-US" altLang="en-US" sz="1800" dirty="0" smtClean="0">
                <a:latin typeface="Consolas" pitchFamily="49" charset="0"/>
                <a:cs typeface="Consolas" pitchFamily="49" charset="0"/>
              </a:rPr>
              <a:t> </a:t>
            </a:r>
            <a:r>
              <a:rPr lang="en-US" altLang="en-US" sz="1800" i="1" dirty="0" smtClean="0">
                <a:solidFill>
                  <a:srgbClr val="0000FF"/>
                </a:solidFill>
                <a:latin typeface="Consolas" pitchFamily="49" charset="0"/>
                <a:cs typeface="Consolas" pitchFamily="49" charset="0"/>
              </a:rPr>
              <a:t>//Event handler</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setLayout</a:t>
            </a:r>
            <a:r>
              <a:rPr lang="en-US" altLang="en-US" sz="1800" dirty="0" smtClean="0">
                <a:latin typeface="Consolas" pitchFamily="49" charset="0"/>
                <a:cs typeface="Consolas" pitchFamily="49" charset="0"/>
              </a:rPr>
              <a:t>(null);</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addControls</a:t>
            </a:r>
            <a:r>
              <a:rPr lang="en-US" altLang="en-US" sz="1800" dirty="0" smtClean="0">
                <a:latin typeface="Consolas" pitchFamily="49" charset="0"/>
                <a:cs typeface="Consolas" pitchFamily="49" charset="0"/>
              </a:rPr>
              <a:t>();  </a:t>
            </a:r>
            <a:r>
              <a:rPr lang="en-US" altLang="en-US" sz="1800" dirty="0" smtClean="0">
                <a:solidFill>
                  <a:srgbClr val="0000FF"/>
                </a:solidFill>
                <a:latin typeface="Consolas" pitchFamily="49" charset="0"/>
                <a:cs typeface="Consolas" pitchFamily="49" charset="0"/>
              </a:rPr>
              <a:t>// Slide #2        </a:t>
            </a:r>
          </a:p>
          <a:p>
            <a:pPr marL="0" indent="0">
              <a:buFont typeface="Arial" charset="0"/>
              <a:buNone/>
            </a:pPr>
            <a:r>
              <a:rPr lang="en-US" altLang="en-US" sz="1800" dirty="0" smtClean="0">
                <a:solidFill>
                  <a:srgbClr val="FF00FF"/>
                </a:solidFill>
                <a:latin typeface="Consolas" pitchFamily="49" charset="0"/>
                <a:cs typeface="Consolas" pitchFamily="49" charset="0"/>
              </a:rPr>
              <a:t>        </a:t>
            </a:r>
            <a:r>
              <a:rPr lang="en-US" altLang="en-US" sz="1800" dirty="0" err="1" smtClean="0">
                <a:latin typeface="Consolas" pitchFamily="49" charset="0"/>
                <a:cs typeface="Consolas" pitchFamily="49" charset="0"/>
              </a:rPr>
              <a:t>setDefaultCloseOperation</a:t>
            </a:r>
            <a:r>
              <a:rPr lang="en-US" altLang="en-US" sz="1800" dirty="0" smtClean="0">
                <a:latin typeface="Consolas" pitchFamily="49" charset="0"/>
                <a:cs typeface="Consolas" pitchFamily="49" charset="0"/>
              </a:rPr>
              <a:t>(</a:t>
            </a:r>
            <a:r>
              <a:rPr lang="en-US" altLang="en-US" sz="1800" dirty="0" err="1" smtClean="0">
                <a:latin typeface="Consolas" pitchFamily="49" charset="0"/>
                <a:cs typeface="Consolas" pitchFamily="49" charset="0"/>
              </a:rPr>
              <a:t>JDialog.DISPOSE_ON_CLOSE</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a:t>
            </a:r>
          </a:p>
        </p:txBody>
      </p:sp>
    </p:spTree>
    <p:extLst>
      <p:ext uri="{BB962C8B-B14F-4D97-AF65-F5344CB8AC3E}">
        <p14:creationId xmlns:p14="http://schemas.microsoft.com/office/powerpoint/2010/main" val="282780482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t>Class </a:t>
            </a:r>
            <a:r>
              <a:rPr lang="en-US" altLang="en-US" smtClean="0">
                <a:latin typeface="Consolas" pitchFamily="49" charset="0"/>
                <a:cs typeface="Consolas" pitchFamily="49" charset="0"/>
              </a:rPr>
              <a:t>MyDialog</a:t>
            </a:r>
            <a:r>
              <a:rPr lang="en-US" altLang="en-US" smtClean="0">
                <a:cs typeface="Consolas" pitchFamily="49" charset="0"/>
              </a:rPr>
              <a:t> (2)</a:t>
            </a:r>
          </a:p>
        </p:txBody>
      </p:sp>
      <p:sp>
        <p:nvSpPr>
          <p:cNvPr id="18435" name="Content Placeholder 2"/>
          <p:cNvSpPr>
            <a:spLocks noGrp="1"/>
          </p:cNvSpPr>
          <p:nvPr>
            <p:ph idx="1"/>
          </p:nvPr>
        </p:nvSpPr>
        <p:spPr/>
        <p:txBody>
          <a:bodyPr/>
          <a:lstStyle/>
          <a:p>
            <a:pPr marL="0" indent="0">
              <a:buFont typeface="Arial" charset="0"/>
              <a:buNone/>
            </a:pPr>
            <a:r>
              <a:rPr lang="en-US" altLang="en-US" sz="1800" smtClean="0">
                <a:latin typeface="Consolas" pitchFamily="49" charset="0"/>
                <a:cs typeface="Consolas" pitchFamily="49" charset="0"/>
              </a:rPr>
              <a:t>    public void addControls() </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        add(aLabel);</a:t>
            </a:r>
          </a:p>
          <a:p>
            <a:pPr marL="0" indent="0">
              <a:buFont typeface="Arial" charset="0"/>
              <a:buNone/>
            </a:pPr>
            <a:r>
              <a:rPr lang="en-US" altLang="en-US" sz="1800" smtClean="0">
                <a:latin typeface="Consolas" pitchFamily="49" charset="0"/>
                <a:cs typeface="Consolas" pitchFamily="49" charset="0"/>
              </a:rPr>
              <a:t>        add(aPasswordField);</a:t>
            </a:r>
          </a:p>
          <a:p>
            <a:pPr marL="0" indent="0">
              <a:buFont typeface="Arial" charset="0"/>
              <a:buNone/>
            </a:pPr>
            <a:r>
              <a:rPr lang="en-US" altLang="en-US" sz="1800" smtClean="0">
                <a:latin typeface="Consolas" pitchFamily="49" charset="0"/>
                <a:cs typeface="Consolas" pitchFamily="49" charset="0"/>
              </a:rPr>
              <a:t>    }</a:t>
            </a:r>
          </a:p>
        </p:txBody>
      </p:sp>
    </p:spTree>
    <p:extLst>
      <p:ext uri="{BB962C8B-B14F-4D97-AF65-F5344CB8AC3E}">
        <p14:creationId xmlns:p14="http://schemas.microsoft.com/office/powerpoint/2010/main" val="131795647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t>Class </a:t>
            </a:r>
            <a:r>
              <a:rPr lang="en-US" altLang="en-US" smtClean="0">
                <a:latin typeface="Consolas" pitchFamily="49" charset="0"/>
                <a:cs typeface="Consolas" pitchFamily="49" charset="0"/>
              </a:rPr>
              <a:t>MyDialog</a:t>
            </a:r>
            <a:r>
              <a:rPr lang="en-US" altLang="en-US" smtClean="0">
                <a:cs typeface="Consolas" pitchFamily="49" charset="0"/>
              </a:rPr>
              <a:t> (3)</a:t>
            </a:r>
          </a:p>
        </p:txBody>
      </p:sp>
      <p:sp>
        <p:nvSpPr>
          <p:cNvPr id="19459" name="Content Placeholder 2"/>
          <p:cNvSpPr>
            <a:spLocks noGrp="1"/>
          </p:cNvSpPr>
          <p:nvPr>
            <p:ph idx="1"/>
          </p:nvPr>
        </p:nvSpPr>
        <p:spPr/>
        <p:txBody>
          <a:bodyPr/>
          <a:lstStyle/>
          <a:p>
            <a:pPr marL="0" indent="0">
              <a:buFont typeface="Arial" charset="0"/>
              <a:buNone/>
            </a:pPr>
            <a:r>
              <a:rPr lang="en-US" altLang="en-US" sz="1800" dirty="0" smtClean="0">
                <a:latin typeface="Consolas" pitchFamily="49" charset="0"/>
                <a:cs typeface="Consolas" pitchFamily="49" charset="0"/>
              </a:rPr>
              <a:t>    public void </a:t>
            </a:r>
            <a:r>
              <a:rPr lang="en-US" altLang="en-US" sz="1800" dirty="0" err="1" smtClean="0">
                <a:latin typeface="Consolas" pitchFamily="49" charset="0"/>
                <a:cs typeface="Consolas" pitchFamily="49" charset="0"/>
              </a:rPr>
              <a:t>actionPerformed</a:t>
            </a:r>
            <a:r>
              <a:rPr lang="en-US" altLang="en-US" sz="1800" dirty="0" smtClean="0">
                <a:latin typeface="Consolas" pitchFamily="49" charset="0"/>
                <a:cs typeface="Consolas" pitchFamily="49" charset="0"/>
              </a:rPr>
              <a:t>(</a:t>
            </a:r>
            <a:r>
              <a:rPr lang="en-US" altLang="en-US" sz="1800" dirty="0" err="1" smtClean="0">
                <a:latin typeface="Consolas" pitchFamily="49" charset="0"/>
                <a:cs typeface="Consolas" pitchFamily="49" charset="0"/>
              </a:rPr>
              <a:t>ActionEvent</a:t>
            </a:r>
            <a:r>
              <a:rPr lang="en-US" altLang="en-US" sz="1800" dirty="0" smtClean="0">
                <a:latin typeface="Consolas" pitchFamily="49" charset="0"/>
                <a:cs typeface="Consolas" pitchFamily="49" charset="0"/>
              </a:rPr>
              <a:t> e) {</a:t>
            </a:r>
          </a:p>
          <a:p>
            <a:pPr marL="0" indent="0">
              <a:buFont typeface="Arial" charset="0"/>
              <a:buNone/>
            </a:pPr>
            <a:r>
              <a:rPr lang="en-US" altLang="en-US" sz="1800" dirty="0" smtClean="0">
                <a:latin typeface="Consolas" pitchFamily="49" charset="0"/>
                <a:cs typeface="Consolas" pitchFamily="49" charset="0"/>
              </a:rPr>
              <a:t>	Component </a:t>
            </a:r>
            <a:r>
              <a:rPr lang="en-US" altLang="en-US" sz="1800" dirty="0" err="1" smtClean="0">
                <a:latin typeface="Consolas" pitchFamily="49" charset="0"/>
                <a:cs typeface="Consolas" pitchFamily="49" charset="0"/>
              </a:rPr>
              <a:t>aComponent</a:t>
            </a:r>
            <a:r>
              <a:rPr lang="en-US" altLang="en-US" sz="1800" dirty="0" smtClean="0">
                <a:latin typeface="Consolas" pitchFamily="49" charset="0"/>
                <a:cs typeface="Consolas" pitchFamily="49" charset="0"/>
              </a:rPr>
              <a:t> = (Component) </a:t>
            </a:r>
            <a:r>
              <a:rPr lang="en-US" altLang="en-US" sz="1800" dirty="0" err="1" smtClean="0">
                <a:latin typeface="Consolas" pitchFamily="49" charset="0"/>
                <a:cs typeface="Consolas" pitchFamily="49" charset="0"/>
              </a:rPr>
              <a:t>e.getSource</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if (</a:t>
            </a:r>
            <a:r>
              <a:rPr lang="en-US" altLang="en-US" sz="1800" dirty="0" err="1" smtClean="0">
                <a:latin typeface="Consolas" pitchFamily="49" charset="0"/>
                <a:cs typeface="Consolas" pitchFamily="49" charset="0"/>
              </a:rPr>
              <a:t>aComponent</a:t>
            </a:r>
            <a:r>
              <a:rPr lang="en-US" altLang="en-US" sz="1800" dirty="0" smtClean="0">
                <a:latin typeface="Consolas" pitchFamily="49" charset="0"/>
                <a:cs typeface="Consolas" pitchFamily="49" charset="0"/>
              </a:rPr>
              <a:t> instanceof </a:t>
            </a:r>
            <a:r>
              <a:rPr lang="en-US" altLang="en-US" sz="1800" dirty="0" err="1" smtClean="0">
                <a:latin typeface="Consolas" pitchFamily="49" charset="0"/>
                <a:cs typeface="Consolas" pitchFamily="49" charset="0"/>
              </a:rPr>
              <a:t>JPasswordField</a:t>
            </a:r>
            <a:r>
              <a:rPr lang="en-US" altLang="en-US" sz="1800"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JPasswordField</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aPasswordField</a:t>
            </a:r>
            <a:r>
              <a:rPr lang="en-US" altLang="en-US" sz="1800" dirty="0" smtClean="0">
                <a:latin typeface="Consolas" pitchFamily="49" charset="0"/>
                <a:cs typeface="Consolas" pitchFamily="49" charset="0"/>
              </a:rPr>
              <a:t> = </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JPasswordField</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aComponent</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String </a:t>
            </a:r>
            <a:r>
              <a:rPr lang="en-US" altLang="en-US" sz="1800" dirty="0" err="1" smtClean="0">
                <a:latin typeface="Consolas" pitchFamily="49" charset="0"/>
                <a:cs typeface="Consolas" pitchFamily="49" charset="0"/>
              </a:rPr>
              <a:t>passWordEntered</a:t>
            </a:r>
            <a:r>
              <a:rPr lang="en-US" altLang="en-US" sz="1800" dirty="0" smtClean="0">
                <a:latin typeface="Consolas" pitchFamily="49" charset="0"/>
                <a:cs typeface="Consolas" pitchFamily="49" charset="0"/>
              </a:rPr>
              <a:t> = new </a:t>
            </a:r>
          </a:p>
          <a:p>
            <a:pPr marL="0" indent="0">
              <a:buFont typeface="Arial" charset="0"/>
              <a:buNone/>
            </a:pPr>
            <a:r>
              <a:rPr lang="en-US" altLang="en-US" sz="1800" dirty="0" smtClean="0">
                <a:latin typeface="Consolas" pitchFamily="49" charset="0"/>
                <a:cs typeface="Consolas" pitchFamily="49" charset="0"/>
              </a:rPr>
              <a:t>             String(</a:t>
            </a:r>
            <a:r>
              <a:rPr lang="en-US" altLang="en-US" sz="1800" dirty="0" err="1" smtClean="0">
                <a:latin typeface="Consolas" pitchFamily="49" charset="0"/>
                <a:cs typeface="Consolas" pitchFamily="49" charset="0"/>
              </a:rPr>
              <a:t>aPasswordField.getPassword</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if (</a:t>
            </a:r>
            <a:r>
              <a:rPr lang="en-US" altLang="en-US" sz="1800" dirty="0" err="1" smtClean="0">
                <a:latin typeface="Consolas" pitchFamily="49" charset="0"/>
                <a:cs typeface="Consolas" pitchFamily="49" charset="0"/>
              </a:rPr>
              <a:t>passWordEntered.compareTo</a:t>
            </a:r>
            <a:r>
              <a:rPr lang="en-US" altLang="en-US" sz="1800" dirty="0" smtClean="0">
                <a:latin typeface="Consolas" pitchFamily="49" charset="0"/>
                <a:cs typeface="Consolas" pitchFamily="49" charset="0"/>
              </a:rPr>
              <a:t>(ACTUAL_PASSWORD) </a:t>
            </a:r>
          </a:p>
          <a:p>
            <a:pPr marL="0" indent="0">
              <a:buFont typeface="Arial" charset="0"/>
              <a:buNone/>
            </a:pPr>
            <a:r>
              <a:rPr lang="en-US" altLang="en-US" sz="1800" dirty="0" smtClean="0">
                <a:latin typeface="Consolas" pitchFamily="49" charset="0"/>
                <a:cs typeface="Consolas" pitchFamily="49" charset="0"/>
              </a:rPr>
              <a:t>                                          == MATCH)</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loginSuccess</a:t>
            </a:r>
            <a:r>
              <a:rPr lang="en-US" altLang="en-US" sz="1800" dirty="0" smtClean="0">
                <a:latin typeface="Consolas" pitchFamily="49" charset="0"/>
                <a:cs typeface="Consolas" pitchFamily="49" charset="0"/>
              </a:rPr>
              <a:t>();  </a:t>
            </a:r>
            <a:r>
              <a:rPr lang="en-US" altLang="en-US" sz="1800" dirty="0" smtClean="0">
                <a:solidFill>
                  <a:srgbClr val="0000FF"/>
                </a:solidFill>
                <a:latin typeface="Consolas" pitchFamily="49" charset="0"/>
                <a:cs typeface="Consolas" pitchFamily="49" charset="0"/>
              </a:rPr>
              <a:t>//Slide #4</a:t>
            </a:r>
          </a:p>
          <a:p>
            <a:pPr marL="0" indent="0">
              <a:buFont typeface="Arial" charset="0"/>
              <a:buNone/>
            </a:pPr>
            <a:r>
              <a:rPr lang="en-US" altLang="en-US" sz="1800" dirty="0" smtClean="0">
                <a:latin typeface="Consolas" pitchFamily="49" charset="0"/>
                <a:cs typeface="Consolas" pitchFamily="49" charset="0"/>
              </a:rPr>
              <a:t>	    else</a:t>
            </a:r>
          </a:p>
          <a:p>
            <a:pPr marL="0" inden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loginFailed</a:t>
            </a:r>
            <a:r>
              <a:rPr lang="en-US" altLang="en-US" sz="1800" dirty="0" smtClean="0">
                <a:latin typeface="Consolas" pitchFamily="49" charset="0"/>
                <a:cs typeface="Consolas" pitchFamily="49" charset="0"/>
              </a:rPr>
              <a:t>() </a:t>
            </a:r>
            <a:r>
              <a:rPr lang="en-US" altLang="en-US" sz="1800" dirty="0">
                <a:solidFill>
                  <a:srgbClr val="0000FF"/>
                </a:solidFill>
                <a:latin typeface="Consolas" pitchFamily="49" charset="0"/>
                <a:cs typeface="Consolas" pitchFamily="49" charset="0"/>
              </a:rPr>
              <a:t>//Slide </a:t>
            </a:r>
            <a:r>
              <a:rPr lang="en-US" altLang="en-US" sz="1800" dirty="0" smtClean="0">
                <a:solidFill>
                  <a:srgbClr val="0000FF"/>
                </a:solidFill>
                <a:latin typeface="Consolas" pitchFamily="49" charset="0"/>
                <a:cs typeface="Consolas" pitchFamily="49" charset="0"/>
              </a:rPr>
              <a:t>#</a:t>
            </a:r>
            <a:r>
              <a:rPr lang="en-US" altLang="en-US" sz="1800" dirty="0">
                <a:solidFill>
                  <a:srgbClr val="0000FF"/>
                </a:solidFill>
                <a:latin typeface="Consolas" pitchFamily="49" charset="0"/>
                <a:cs typeface="Consolas" pitchFamily="49" charset="0"/>
              </a:rPr>
              <a:t>5</a:t>
            </a:r>
            <a:endParaRPr lang="en-US" altLang="en-US" sz="1800" dirty="0" smtClean="0">
              <a:latin typeface="Consolas" pitchFamily="49" charset="0"/>
              <a:cs typeface="Consolas" pitchFamily="49" charset="0"/>
            </a:endParaRPr>
          </a:p>
          <a:p>
            <a:pPr marL="0" indent="0">
              <a:buFont typeface="Arial" charset="0"/>
              <a:buNone/>
            </a:pPr>
            <a:r>
              <a:rPr lang="en-US" altLang="en-US" sz="1800"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    }</a:t>
            </a:r>
          </a:p>
          <a:p>
            <a:pPr marL="0" indent="0">
              <a:buFont typeface="Arial" charset="0"/>
              <a:buNone/>
            </a:pPr>
            <a:endParaRPr lang="en-US" altLang="en-US" sz="1800" dirty="0" smtClean="0">
              <a:latin typeface="Consolas" pitchFamily="49" charset="0"/>
              <a:cs typeface="Consolas" pitchFamily="49" charset="0"/>
            </a:endParaRPr>
          </a:p>
          <a:p>
            <a:pPr marL="0" indent="0">
              <a:buFont typeface="Arial" charset="0"/>
              <a:buNone/>
            </a:pPr>
            <a:endParaRPr lang="en-US" altLang="en-US" sz="1800" dirty="0" smtClean="0">
              <a:latin typeface="Consolas" pitchFamily="49" charset="0"/>
              <a:cs typeface="Consolas" pitchFamily="49" charset="0"/>
            </a:endParaRPr>
          </a:p>
        </p:txBody>
      </p:sp>
    </p:spTree>
    <p:extLst>
      <p:ext uri="{BB962C8B-B14F-4D97-AF65-F5344CB8AC3E}">
        <p14:creationId xmlns:p14="http://schemas.microsoft.com/office/powerpoint/2010/main" val="27304790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mtClean="0"/>
              <a:t>Class </a:t>
            </a:r>
            <a:r>
              <a:rPr lang="en-US" altLang="en-US" smtClean="0">
                <a:latin typeface="Consolas" pitchFamily="49" charset="0"/>
                <a:cs typeface="Consolas" pitchFamily="49" charset="0"/>
              </a:rPr>
              <a:t>MyDialog</a:t>
            </a:r>
            <a:r>
              <a:rPr lang="en-US" altLang="en-US" smtClean="0">
                <a:cs typeface="Consolas" pitchFamily="49" charset="0"/>
              </a:rPr>
              <a:t> (4)</a:t>
            </a:r>
          </a:p>
        </p:txBody>
      </p:sp>
      <p:sp>
        <p:nvSpPr>
          <p:cNvPr id="20483" name="Content Placeholder 2"/>
          <p:cNvSpPr>
            <a:spLocks noGrp="1"/>
          </p:cNvSpPr>
          <p:nvPr>
            <p:ph idx="1"/>
          </p:nvPr>
        </p:nvSpPr>
        <p:spPr/>
        <p:txBody>
          <a:bodyPr/>
          <a:lstStyle/>
          <a:p>
            <a:pPr marL="0" indent="0">
              <a:spcBef>
                <a:spcPct val="0"/>
              </a:spcBef>
              <a:buFont typeface="Arial" charset="0"/>
              <a:buNone/>
            </a:pPr>
            <a:r>
              <a:rPr lang="en-US" altLang="en-US" sz="1800" dirty="0" smtClean="0">
                <a:latin typeface="Consolas" pitchFamily="49" charset="0"/>
                <a:cs typeface="Consolas" pitchFamily="49" charset="0"/>
              </a:rPr>
              <a:t>    public void </a:t>
            </a:r>
            <a:r>
              <a:rPr lang="en-US" altLang="en-US" sz="1800" dirty="0" err="1" smtClean="0">
                <a:latin typeface="Consolas" pitchFamily="49" charset="0"/>
                <a:cs typeface="Consolas" pitchFamily="49" charset="0"/>
              </a:rPr>
              <a:t>loginSuccess</a:t>
            </a:r>
            <a:r>
              <a:rPr lang="en-US" altLang="en-US" sz="1800" dirty="0" smtClean="0">
                <a:latin typeface="Consolas" pitchFamily="49" charset="0"/>
                <a:cs typeface="Consolas" pitchFamily="49" charset="0"/>
              </a:rPr>
              <a:t>() {</a:t>
            </a:r>
          </a:p>
          <a:p>
            <a:pPr marL="0" indent="0">
              <a:spcBef>
                <a:spcPct val="0"/>
              </a:spcBef>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JDialog</a:t>
            </a:r>
            <a:r>
              <a:rPr lang="en-US" altLang="en-US" sz="1800" dirty="0" smtClean="0">
                <a:latin typeface="Consolas" pitchFamily="49" charset="0"/>
                <a:cs typeface="Consolas" pitchFamily="49" charset="0"/>
              </a:rPr>
              <a:t> success = new </a:t>
            </a:r>
            <a:r>
              <a:rPr lang="en-US" altLang="en-US" sz="1800" dirty="0" err="1" smtClean="0">
                <a:latin typeface="Consolas" pitchFamily="49" charset="0"/>
                <a:cs typeface="Consolas" pitchFamily="49" charset="0"/>
              </a:rPr>
              <a:t>JDialog</a:t>
            </a:r>
            <a:r>
              <a:rPr lang="en-US" altLang="en-US" sz="1800" dirty="0" smtClean="0">
                <a:latin typeface="Consolas" pitchFamily="49" charset="0"/>
                <a:cs typeface="Consolas" pitchFamily="49" charset="0"/>
              </a:rPr>
              <a:t>();</a:t>
            </a:r>
          </a:p>
          <a:p>
            <a:pPr marL="0" indent="0">
              <a:spcBef>
                <a:spcPct val="0"/>
              </a:spcBef>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success.setTitle</a:t>
            </a:r>
            <a:r>
              <a:rPr lang="en-US" altLang="en-US" sz="1800" dirty="0" smtClean="0">
                <a:latin typeface="Consolas" pitchFamily="49" charset="0"/>
                <a:cs typeface="Consolas" pitchFamily="49" charset="0"/>
              </a:rPr>
              <a:t>("Login successful!");</a:t>
            </a:r>
          </a:p>
          <a:p>
            <a:pPr marL="0" indent="0">
              <a:spcBef>
                <a:spcPct val="0"/>
              </a:spcBef>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success.setSize</a:t>
            </a:r>
            <a:r>
              <a:rPr lang="en-US" altLang="en-US" sz="1800" dirty="0" smtClean="0">
                <a:latin typeface="Consolas" pitchFamily="49" charset="0"/>
                <a:cs typeface="Consolas" pitchFamily="49" charset="0"/>
              </a:rPr>
              <a:t>(200,50);</a:t>
            </a:r>
          </a:p>
          <a:p>
            <a:pPr marL="0" indent="0">
              <a:spcBef>
                <a:spcPct val="0"/>
              </a:spcBef>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success.setVisible</a:t>
            </a:r>
            <a:r>
              <a:rPr lang="en-US" altLang="en-US" sz="1800" dirty="0" smtClean="0">
                <a:latin typeface="Consolas" pitchFamily="49" charset="0"/>
                <a:cs typeface="Consolas" pitchFamily="49" charset="0"/>
              </a:rPr>
              <a:t>(true);</a:t>
            </a:r>
          </a:p>
          <a:p>
            <a:pPr marL="0" indent="0">
              <a:spcBef>
                <a:spcPct val="0"/>
              </a:spcBef>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cleanUp</a:t>
            </a:r>
            <a:r>
              <a:rPr lang="en-US" altLang="en-US" sz="1800" dirty="0" smtClean="0">
                <a:latin typeface="Consolas" pitchFamily="49" charset="0"/>
                <a:cs typeface="Consolas" pitchFamily="49" charset="0"/>
              </a:rPr>
              <a:t>(success);</a:t>
            </a:r>
          </a:p>
          <a:p>
            <a:pPr marL="0" indent="0">
              <a:spcBef>
                <a:spcPct val="0"/>
              </a:spcBef>
              <a:buFont typeface="Arial" charset="0"/>
              <a:buNone/>
            </a:pPr>
            <a:r>
              <a:rPr lang="en-US" altLang="en-US" sz="1800" dirty="0" smtClean="0">
                <a:latin typeface="Consolas" pitchFamily="49" charset="0"/>
                <a:cs typeface="Consolas" pitchFamily="49" charset="0"/>
              </a:rPr>
              <a:t>    }</a:t>
            </a:r>
          </a:p>
          <a:p>
            <a:pPr marL="0" indent="0">
              <a:spcBef>
                <a:spcPct val="0"/>
              </a:spcBef>
              <a:buFont typeface="Arial" charset="0"/>
              <a:buNone/>
            </a:pPr>
            <a:endParaRPr lang="en-US" altLang="en-US" sz="1800" dirty="0" smtClean="0">
              <a:latin typeface="Consolas" pitchFamily="49" charset="0"/>
              <a:cs typeface="Consolas" pitchFamily="49" charset="0"/>
            </a:endParaRPr>
          </a:p>
          <a:p>
            <a:pPr marL="0" indent="0">
              <a:spcBef>
                <a:spcPct val="0"/>
              </a:spcBef>
              <a:buFont typeface="Arial" charset="0"/>
              <a:buNone/>
            </a:pPr>
            <a:r>
              <a:rPr lang="en-US" altLang="en-US" sz="1800" dirty="0" smtClean="0">
                <a:latin typeface="Consolas" pitchFamily="49" charset="0"/>
                <a:cs typeface="Consolas" pitchFamily="49" charset="0"/>
              </a:rPr>
              <a:t>    public void </a:t>
            </a:r>
            <a:r>
              <a:rPr lang="en-US" altLang="en-US" sz="1800" dirty="0" err="1" smtClean="0">
                <a:latin typeface="Consolas" pitchFamily="49" charset="0"/>
                <a:cs typeface="Consolas" pitchFamily="49" charset="0"/>
              </a:rPr>
              <a:t>cleanUp</a:t>
            </a:r>
            <a:r>
              <a:rPr lang="en-US" altLang="en-US" sz="1800" dirty="0" smtClean="0">
                <a:latin typeface="Consolas" pitchFamily="49" charset="0"/>
                <a:cs typeface="Consolas" pitchFamily="49" charset="0"/>
              </a:rPr>
              <a:t>(</a:t>
            </a:r>
            <a:r>
              <a:rPr lang="en-US" altLang="en-US" sz="1800" dirty="0" err="1" smtClean="0">
                <a:latin typeface="Consolas" pitchFamily="49" charset="0"/>
                <a:cs typeface="Consolas" pitchFamily="49" charset="0"/>
              </a:rPr>
              <a:t>JDialog</a:t>
            </a:r>
            <a:r>
              <a:rPr lang="en-US" altLang="en-US" sz="1800" dirty="0" smtClean="0">
                <a:latin typeface="Consolas" pitchFamily="49" charset="0"/>
                <a:cs typeface="Consolas" pitchFamily="49" charset="0"/>
              </a:rPr>
              <a:t> popup) {</a:t>
            </a:r>
          </a:p>
          <a:p>
            <a:pPr marL="0" indent="0">
              <a:spcBef>
                <a:spcPct val="0"/>
              </a:spcBef>
              <a:buFont typeface="Arial" charset="0"/>
              <a:buNone/>
            </a:pPr>
            <a:r>
              <a:rPr lang="en-US" altLang="en-US" sz="1800" dirty="0" smtClean="0">
                <a:latin typeface="Consolas" pitchFamily="49" charset="0"/>
                <a:cs typeface="Consolas" pitchFamily="49" charset="0"/>
              </a:rPr>
              <a:t>	try</a:t>
            </a:r>
          </a:p>
          <a:p>
            <a:pPr marL="0" indent="0">
              <a:spcBef>
                <a:spcPct val="0"/>
              </a:spcBef>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Thread.sleep</a:t>
            </a:r>
            <a:r>
              <a:rPr lang="en-US" altLang="en-US" sz="1800" dirty="0" smtClean="0">
                <a:latin typeface="Consolas" pitchFamily="49" charset="0"/>
                <a:cs typeface="Consolas" pitchFamily="49" charset="0"/>
              </a:rPr>
              <a:t>(3000); </a:t>
            </a:r>
          </a:p>
          <a:p>
            <a:pPr marL="0" indent="0">
              <a:spcBef>
                <a:spcPct val="0"/>
              </a:spcBef>
              <a:buFont typeface="Arial" charset="0"/>
              <a:buNone/>
            </a:pPr>
            <a:r>
              <a:rPr lang="en-US" altLang="en-US" sz="1800" dirty="0" smtClean="0">
                <a:latin typeface="Consolas" pitchFamily="49" charset="0"/>
                <a:cs typeface="Consolas" pitchFamily="49" charset="0"/>
              </a:rPr>
              <a:t>	catch (</a:t>
            </a:r>
            <a:r>
              <a:rPr lang="en-US" altLang="en-US" sz="1800" dirty="0" err="1" smtClean="0">
                <a:latin typeface="Consolas" pitchFamily="49" charset="0"/>
                <a:cs typeface="Consolas" pitchFamily="49" charset="0"/>
              </a:rPr>
              <a:t>InterruptedException</a:t>
            </a:r>
            <a:r>
              <a:rPr lang="en-US" altLang="en-US" sz="1800" dirty="0" smtClean="0">
                <a:latin typeface="Consolas" pitchFamily="49" charset="0"/>
                <a:cs typeface="Consolas" pitchFamily="49" charset="0"/>
              </a:rPr>
              <a:t> ex)  </a:t>
            </a:r>
          </a:p>
          <a:p>
            <a:pPr marL="0" indent="0">
              <a:spcBef>
                <a:spcPct val="0"/>
              </a:spcBef>
              <a:buFont typeface="Arial" charset="0"/>
              <a:buNone/>
            </a:pPr>
            <a:r>
              <a:rPr lang="en-US" altLang="en-US" sz="1800" dirty="0" smtClean="0">
                <a:latin typeface="Consolas" pitchFamily="49" charset="0"/>
                <a:cs typeface="Consolas" pitchFamily="49" charset="0"/>
              </a:rPr>
              <a:t>	    System.out.println("Program interrupted");</a:t>
            </a:r>
          </a:p>
          <a:p>
            <a:pPr marL="0" indent="0">
              <a:spcBef>
                <a:spcPct val="0"/>
              </a:spcBef>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this.setVisible</a:t>
            </a:r>
            <a:r>
              <a:rPr lang="en-US" altLang="en-US" sz="1800" dirty="0" smtClean="0">
                <a:latin typeface="Consolas" pitchFamily="49" charset="0"/>
                <a:cs typeface="Consolas" pitchFamily="49" charset="0"/>
              </a:rPr>
              <a:t>(false);</a:t>
            </a:r>
          </a:p>
          <a:p>
            <a:pPr marL="0" indent="0">
              <a:spcBef>
                <a:spcPct val="0"/>
              </a:spcBef>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this.dispose</a:t>
            </a:r>
            <a:r>
              <a:rPr lang="en-US" altLang="en-US" sz="1800" dirty="0" smtClean="0">
                <a:latin typeface="Consolas" pitchFamily="49" charset="0"/>
                <a:cs typeface="Consolas" pitchFamily="49" charset="0"/>
              </a:rPr>
              <a:t>();</a:t>
            </a:r>
          </a:p>
          <a:p>
            <a:pPr marL="0" indent="0">
              <a:spcBef>
                <a:spcPct val="0"/>
              </a:spcBef>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popup.setVisible</a:t>
            </a:r>
            <a:r>
              <a:rPr lang="en-US" altLang="en-US" sz="1800" dirty="0" smtClean="0">
                <a:latin typeface="Consolas" pitchFamily="49" charset="0"/>
                <a:cs typeface="Consolas" pitchFamily="49" charset="0"/>
              </a:rPr>
              <a:t>(false);</a:t>
            </a:r>
          </a:p>
          <a:p>
            <a:pPr marL="0" indent="0">
              <a:spcBef>
                <a:spcPct val="0"/>
              </a:spcBef>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popup.dispose</a:t>
            </a:r>
            <a:r>
              <a:rPr lang="en-US" altLang="en-US" sz="1800" dirty="0" smtClean="0">
                <a:latin typeface="Consolas" pitchFamily="49" charset="0"/>
                <a:cs typeface="Consolas" pitchFamily="49" charset="0"/>
              </a:rPr>
              <a:t>();</a:t>
            </a:r>
          </a:p>
          <a:p>
            <a:pPr marL="0" indent="0">
              <a:spcBef>
                <a:spcPct val="0"/>
              </a:spcBef>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System.exit</a:t>
            </a:r>
            <a:r>
              <a:rPr lang="en-US" altLang="en-US" sz="1800" dirty="0" smtClean="0">
                <a:latin typeface="Consolas" pitchFamily="49" charset="0"/>
                <a:cs typeface="Consolas" pitchFamily="49" charset="0"/>
              </a:rPr>
              <a:t>(0);  </a:t>
            </a:r>
            <a:r>
              <a:rPr lang="en-US" altLang="en-US" sz="1800" dirty="0" smtClean="0">
                <a:solidFill>
                  <a:srgbClr val="0000FF"/>
                </a:solidFill>
                <a:latin typeface="Consolas" pitchFamily="49" charset="0"/>
                <a:cs typeface="Consolas" pitchFamily="49" charset="0"/>
              </a:rPr>
              <a:t>// Dialog cannot end whole program</a:t>
            </a:r>
          </a:p>
          <a:p>
            <a:pPr marL="0" indent="0">
              <a:spcBef>
                <a:spcPct val="0"/>
              </a:spcBef>
              <a:buFont typeface="Arial" charset="0"/>
              <a:buNone/>
            </a:pPr>
            <a:r>
              <a:rPr lang="en-US" altLang="en-US" sz="1800" dirty="0" smtClean="0">
                <a:latin typeface="Consolas" pitchFamily="49" charset="0"/>
                <a:cs typeface="Consolas" pitchFamily="49" charset="0"/>
              </a:rPr>
              <a:t>    }</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r="76158" b="71468"/>
          <a:stretch>
            <a:fillRect/>
          </a:stretch>
        </p:blipFill>
        <p:spPr bwMode="auto">
          <a:xfrm>
            <a:off x="6172200" y="76200"/>
            <a:ext cx="2852738" cy="21336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lgn="ctr">
                <a:solidFill>
                  <a:srgbClr val="FF0000"/>
                </a:solidFill>
                <a:miter lim="800000"/>
                <a:headEnd/>
                <a:tailEnd/>
              </a14:hiddenLine>
            </a:ext>
          </a:extLst>
        </p:spPr>
      </p:pic>
      <p:cxnSp>
        <p:nvCxnSpPr>
          <p:cNvPr id="8" name="Straight Arrow Connector 7"/>
          <p:cNvCxnSpPr/>
          <p:nvPr/>
        </p:nvCxnSpPr>
        <p:spPr>
          <a:xfrm flipH="1" flipV="1">
            <a:off x="6858000" y="228600"/>
            <a:ext cx="739775" cy="914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6369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Class </a:t>
            </a:r>
            <a:r>
              <a:rPr lang="en-US" altLang="en-US" smtClean="0">
                <a:latin typeface="Consolas" pitchFamily="49" charset="0"/>
                <a:cs typeface="Consolas" pitchFamily="49" charset="0"/>
              </a:rPr>
              <a:t>MyDialog</a:t>
            </a:r>
            <a:r>
              <a:rPr lang="en-US" altLang="en-US" smtClean="0">
                <a:cs typeface="Consolas" pitchFamily="49" charset="0"/>
              </a:rPr>
              <a:t> (5)</a:t>
            </a:r>
          </a:p>
        </p:txBody>
      </p:sp>
      <p:sp>
        <p:nvSpPr>
          <p:cNvPr id="21507" name="Content Placeholder 2"/>
          <p:cNvSpPr>
            <a:spLocks noGrp="1"/>
          </p:cNvSpPr>
          <p:nvPr>
            <p:ph idx="1"/>
          </p:nvPr>
        </p:nvSpPr>
        <p:spPr/>
        <p:txBody>
          <a:bodyPr/>
          <a:lstStyle/>
          <a:p>
            <a:pPr marL="0" indent="0">
              <a:buFont typeface="Arial" charset="0"/>
              <a:buNone/>
            </a:pPr>
            <a:r>
              <a:rPr lang="en-US" altLang="en-US" sz="1800" dirty="0" smtClean="0">
                <a:latin typeface="Consolas" pitchFamily="49" charset="0"/>
                <a:cs typeface="Consolas" pitchFamily="49" charset="0"/>
              </a:rPr>
              <a:t>    public void </a:t>
            </a:r>
            <a:r>
              <a:rPr lang="en-US" altLang="en-US" sz="1800" dirty="0" err="1" smtClean="0">
                <a:latin typeface="Consolas" pitchFamily="49" charset="0"/>
                <a:cs typeface="Consolas" pitchFamily="49" charset="0"/>
              </a:rPr>
              <a:t>loginFailed</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JDialog</a:t>
            </a:r>
            <a:r>
              <a:rPr lang="en-US" altLang="en-US" sz="1800" dirty="0" smtClean="0">
                <a:latin typeface="Consolas" pitchFamily="49" charset="0"/>
                <a:cs typeface="Consolas" pitchFamily="49" charset="0"/>
              </a:rPr>
              <a:t> failed = new </a:t>
            </a:r>
            <a:r>
              <a:rPr lang="en-US" altLang="en-US" sz="1800" dirty="0" err="1" smtClean="0">
                <a:latin typeface="Consolas" pitchFamily="49" charset="0"/>
                <a:cs typeface="Consolas" pitchFamily="49" charset="0"/>
              </a:rPr>
              <a:t>JDialog</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failed.setTitle</a:t>
            </a:r>
            <a:r>
              <a:rPr lang="en-US" altLang="en-US" sz="1800" dirty="0" smtClean="0">
                <a:latin typeface="Consolas" pitchFamily="49" charset="0"/>
                <a:cs typeface="Consolas" pitchFamily="49" charset="0"/>
              </a:rPr>
              <a:t>("Login failed!");</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failed.setSize</a:t>
            </a:r>
            <a:r>
              <a:rPr lang="en-US" altLang="en-US" sz="1800" dirty="0" smtClean="0">
                <a:latin typeface="Consolas" pitchFamily="49" charset="0"/>
                <a:cs typeface="Consolas" pitchFamily="49" charset="0"/>
              </a:rPr>
              <a:t>(200,50);</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failed.setVisible</a:t>
            </a:r>
            <a:r>
              <a:rPr lang="en-US" altLang="en-US" sz="1800" dirty="0" smtClean="0">
                <a:latin typeface="Consolas" pitchFamily="49" charset="0"/>
                <a:cs typeface="Consolas" pitchFamily="49" charset="0"/>
              </a:rPr>
              <a:t>(true);</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cleanUp</a:t>
            </a:r>
            <a:r>
              <a:rPr lang="en-US" altLang="en-US" sz="1800" dirty="0" smtClean="0">
                <a:latin typeface="Consolas" pitchFamily="49" charset="0"/>
                <a:cs typeface="Consolas" pitchFamily="49" charset="0"/>
              </a:rPr>
              <a:t>(failed);</a:t>
            </a:r>
          </a:p>
          <a:p>
            <a:pPr marL="0" indent="0">
              <a:buFont typeface="Arial" charset="0"/>
              <a:buNone/>
            </a:pPr>
            <a:r>
              <a:rPr lang="en-US" altLang="en-US" sz="1800" dirty="0" smtClean="0">
                <a:latin typeface="Consolas" pitchFamily="49" charset="0"/>
                <a:cs typeface="Consolas" pitchFamily="49" charset="0"/>
              </a:rPr>
              <a:t>    }</a:t>
            </a:r>
          </a:p>
          <a:p>
            <a:pPr marL="0" indent="0">
              <a:spcBef>
                <a:spcPct val="0"/>
              </a:spcBef>
              <a:buFont typeface="Arial" charset="0"/>
              <a:buNone/>
            </a:pPr>
            <a:r>
              <a:rPr lang="en-US" altLang="en-US" sz="1800" dirty="0" smtClean="0">
                <a:latin typeface="Consolas" pitchFamily="49" charset="0"/>
                <a:cs typeface="Consolas" pitchFamily="49" charset="0"/>
              </a:rPr>
              <a:t>    public void </a:t>
            </a:r>
            <a:r>
              <a:rPr lang="en-US" altLang="en-US" sz="1800" dirty="0" err="1" smtClean="0">
                <a:latin typeface="Consolas" pitchFamily="49" charset="0"/>
                <a:cs typeface="Consolas" pitchFamily="49" charset="0"/>
              </a:rPr>
              <a:t>cleanUp</a:t>
            </a:r>
            <a:r>
              <a:rPr lang="en-US" altLang="en-US" sz="1800" dirty="0" smtClean="0">
                <a:latin typeface="Consolas" pitchFamily="49" charset="0"/>
                <a:cs typeface="Consolas" pitchFamily="49" charset="0"/>
              </a:rPr>
              <a:t>(</a:t>
            </a:r>
            <a:r>
              <a:rPr lang="en-US" altLang="en-US" sz="1800" dirty="0" err="1" smtClean="0">
                <a:latin typeface="Consolas" pitchFamily="49" charset="0"/>
                <a:cs typeface="Consolas" pitchFamily="49" charset="0"/>
              </a:rPr>
              <a:t>JDialog</a:t>
            </a:r>
            <a:r>
              <a:rPr lang="en-US" altLang="en-US" sz="1800" dirty="0" smtClean="0">
                <a:latin typeface="Consolas" pitchFamily="49" charset="0"/>
                <a:cs typeface="Consolas" pitchFamily="49" charset="0"/>
              </a:rPr>
              <a:t> popup) {</a:t>
            </a:r>
          </a:p>
          <a:p>
            <a:pPr marL="0" indent="0">
              <a:spcBef>
                <a:spcPct val="0"/>
              </a:spcBef>
              <a:buFont typeface="Arial" charset="0"/>
              <a:buNone/>
            </a:pPr>
            <a:r>
              <a:rPr lang="en-US" altLang="en-US" sz="1800" dirty="0" smtClean="0">
                <a:latin typeface="Consolas" pitchFamily="49" charset="0"/>
                <a:cs typeface="Consolas" pitchFamily="49" charset="0"/>
              </a:rPr>
              <a:t>	try</a:t>
            </a:r>
          </a:p>
          <a:p>
            <a:pPr marL="0" indent="0">
              <a:spcBef>
                <a:spcPct val="0"/>
              </a:spcBef>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Thread.sleep</a:t>
            </a:r>
            <a:r>
              <a:rPr lang="en-US" altLang="en-US" sz="1800" dirty="0" smtClean="0">
                <a:latin typeface="Consolas" pitchFamily="49" charset="0"/>
                <a:cs typeface="Consolas" pitchFamily="49" charset="0"/>
              </a:rPr>
              <a:t>(3000); </a:t>
            </a:r>
          </a:p>
          <a:p>
            <a:pPr marL="0" indent="0">
              <a:spcBef>
                <a:spcPct val="0"/>
              </a:spcBef>
              <a:buFont typeface="Arial" charset="0"/>
              <a:buNone/>
            </a:pPr>
            <a:r>
              <a:rPr lang="en-US" altLang="en-US" sz="1800" dirty="0" smtClean="0">
                <a:latin typeface="Consolas" pitchFamily="49" charset="0"/>
                <a:cs typeface="Consolas" pitchFamily="49" charset="0"/>
              </a:rPr>
              <a:t>	catch (</a:t>
            </a:r>
            <a:r>
              <a:rPr lang="en-US" altLang="en-US" sz="1800" dirty="0" err="1" smtClean="0">
                <a:latin typeface="Consolas" pitchFamily="49" charset="0"/>
                <a:cs typeface="Consolas" pitchFamily="49" charset="0"/>
              </a:rPr>
              <a:t>InterruptedException</a:t>
            </a:r>
            <a:r>
              <a:rPr lang="en-US" altLang="en-US" sz="1800" dirty="0" smtClean="0">
                <a:latin typeface="Consolas" pitchFamily="49" charset="0"/>
                <a:cs typeface="Consolas" pitchFamily="49" charset="0"/>
              </a:rPr>
              <a:t> ex)  </a:t>
            </a:r>
          </a:p>
          <a:p>
            <a:pPr marL="0" indent="0">
              <a:spcBef>
                <a:spcPct val="0"/>
              </a:spcBef>
              <a:buFont typeface="Arial" charset="0"/>
              <a:buNone/>
            </a:pPr>
            <a:r>
              <a:rPr lang="en-US" altLang="en-US" sz="1800" dirty="0" smtClean="0">
                <a:latin typeface="Consolas" pitchFamily="49" charset="0"/>
                <a:cs typeface="Consolas" pitchFamily="49" charset="0"/>
              </a:rPr>
              <a:t>	    System.out.println("Program interrupted");</a:t>
            </a:r>
          </a:p>
          <a:p>
            <a:pPr marL="0" indent="0">
              <a:spcBef>
                <a:spcPct val="0"/>
              </a:spcBef>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this.setVisible</a:t>
            </a:r>
            <a:r>
              <a:rPr lang="en-US" altLang="en-US" sz="1800" dirty="0" smtClean="0">
                <a:latin typeface="Consolas" pitchFamily="49" charset="0"/>
                <a:cs typeface="Consolas" pitchFamily="49" charset="0"/>
              </a:rPr>
              <a:t>(false);</a:t>
            </a:r>
          </a:p>
          <a:p>
            <a:pPr marL="0" indent="0">
              <a:spcBef>
                <a:spcPct val="0"/>
              </a:spcBef>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this.dispose</a:t>
            </a:r>
            <a:r>
              <a:rPr lang="en-US" altLang="en-US" sz="1800" dirty="0" smtClean="0">
                <a:latin typeface="Consolas" pitchFamily="49" charset="0"/>
                <a:cs typeface="Consolas" pitchFamily="49" charset="0"/>
              </a:rPr>
              <a:t>();</a:t>
            </a:r>
          </a:p>
          <a:p>
            <a:pPr marL="0" indent="0">
              <a:spcBef>
                <a:spcPct val="0"/>
              </a:spcBef>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popup.setVisible</a:t>
            </a:r>
            <a:r>
              <a:rPr lang="en-US" altLang="en-US" sz="1800" dirty="0" smtClean="0">
                <a:latin typeface="Consolas" pitchFamily="49" charset="0"/>
                <a:cs typeface="Consolas" pitchFamily="49" charset="0"/>
              </a:rPr>
              <a:t>(false);</a:t>
            </a:r>
          </a:p>
          <a:p>
            <a:pPr marL="0" indent="0">
              <a:spcBef>
                <a:spcPct val="0"/>
              </a:spcBef>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popup.dispose</a:t>
            </a:r>
            <a:r>
              <a:rPr lang="en-US" altLang="en-US" sz="1800" dirty="0" smtClean="0">
                <a:latin typeface="Consolas" pitchFamily="49" charset="0"/>
                <a:cs typeface="Consolas" pitchFamily="49" charset="0"/>
              </a:rPr>
              <a:t>();</a:t>
            </a:r>
          </a:p>
          <a:p>
            <a:pPr marL="0" indent="0">
              <a:spcBef>
                <a:spcPct val="0"/>
              </a:spcBef>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System.exit</a:t>
            </a:r>
            <a:r>
              <a:rPr lang="en-US" altLang="en-US" sz="1800" dirty="0" smtClean="0">
                <a:latin typeface="Consolas" pitchFamily="49" charset="0"/>
                <a:cs typeface="Consolas" pitchFamily="49" charset="0"/>
              </a:rPr>
              <a:t>(0);  </a:t>
            </a:r>
            <a:r>
              <a:rPr lang="en-US" altLang="en-US" sz="1800" dirty="0" smtClean="0">
                <a:solidFill>
                  <a:srgbClr val="0000FF"/>
                </a:solidFill>
                <a:latin typeface="Consolas" pitchFamily="49" charset="0"/>
                <a:cs typeface="Consolas" pitchFamily="49" charset="0"/>
              </a:rPr>
              <a:t>// Dialog cannot end whole program</a:t>
            </a:r>
          </a:p>
          <a:p>
            <a:pPr marL="0" indent="0">
              <a:spcBef>
                <a:spcPct val="0"/>
              </a:spcBef>
              <a:buFont typeface="Arial" charset="0"/>
              <a:buNone/>
            </a:pPr>
            <a:r>
              <a:rPr lang="en-US" altLang="en-US" sz="1800" dirty="0" smtClean="0">
                <a:latin typeface="Consolas" pitchFamily="49" charset="0"/>
                <a:cs typeface="Consolas" pitchFamily="49" charset="0"/>
              </a:rPr>
              <a:t>    }</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l="-192" r="76268" b="71442"/>
          <a:stretch>
            <a:fillRect/>
          </a:stretch>
        </p:blipFill>
        <p:spPr bwMode="auto">
          <a:xfrm>
            <a:off x="5638800" y="987425"/>
            <a:ext cx="3829050" cy="28575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lgn="ctr">
                <a:solidFill>
                  <a:srgbClr val="FF0000"/>
                </a:solidFill>
                <a:miter lim="800000"/>
                <a:headEnd/>
                <a:tailEnd/>
              </a14:hiddenLine>
            </a:ext>
          </a:extLst>
        </p:spPr>
      </p:pic>
      <p:cxnSp>
        <p:nvCxnSpPr>
          <p:cNvPr id="8" name="Straight Arrow Connector 7"/>
          <p:cNvCxnSpPr/>
          <p:nvPr/>
        </p:nvCxnSpPr>
        <p:spPr>
          <a:xfrm flipH="1" flipV="1">
            <a:off x="6400800" y="1371600"/>
            <a:ext cx="914400" cy="1295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933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en-US" dirty="0" smtClean="0"/>
              <a:t>As previously shown this is not an uncommon occurrence</a:t>
            </a:r>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r>
              <a:rPr lang="en-US" altLang="en-US" dirty="0" smtClean="0"/>
              <a:t>The code to react to the event allows for easy access to the control that raised the event.</a:t>
            </a:r>
          </a:p>
        </p:txBody>
      </p:sp>
      <p:sp>
        <p:nvSpPr>
          <p:cNvPr id="31748" name="Title 1"/>
          <p:cNvSpPr>
            <a:spLocks noGrp="1"/>
          </p:cNvSpPr>
          <p:nvPr>
            <p:ph type="title"/>
          </p:nvPr>
        </p:nvSpPr>
        <p:spPr/>
        <p:txBody>
          <a:bodyPr/>
          <a:lstStyle/>
          <a:p>
            <a:r>
              <a:rPr lang="en-US" altLang="en-US" smtClean="0"/>
              <a:t>Controls Affecting Other Controls</a:t>
            </a:r>
          </a:p>
        </p:txBody>
      </p:sp>
      <p:grpSp>
        <p:nvGrpSpPr>
          <p:cNvPr id="22" name="Group 21"/>
          <p:cNvGrpSpPr>
            <a:grpSpLocks/>
          </p:cNvGrpSpPr>
          <p:nvPr/>
        </p:nvGrpSpPr>
        <p:grpSpPr bwMode="auto">
          <a:xfrm>
            <a:off x="1524000" y="1670050"/>
            <a:ext cx="4975225" cy="2749550"/>
            <a:chOff x="1524000" y="1670756"/>
            <a:chExt cx="4975860" cy="2748844"/>
          </a:xfrm>
        </p:grpSpPr>
        <p:pic>
          <p:nvPicPr>
            <p:cNvPr id="23" name="Picture 3" descr="C:\Users\tamj\AppData\Local\Microsoft\Windows\Temporary Internet Files\Content.IE5\B6R0P5GS\MP90038795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7400" y="1752600"/>
              <a:ext cx="190246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Freeform 23"/>
            <p:cNvSpPr/>
            <p:nvPr/>
          </p:nvSpPr>
          <p:spPr>
            <a:xfrm>
              <a:off x="1524000" y="1670756"/>
              <a:ext cx="3092845" cy="530089"/>
            </a:xfrm>
            <a:custGeom>
              <a:avLst/>
              <a:gdLst>
                <a:gd name="connsiteX0" fmla="*/ 0 w 3093156"/>
                <a:gd name="connsiteY0" fmla="*/ 237066 h 530642"/>
                <a:gd name="connsiteX1" fmla="*/ 67733 w 3093156"/>
                <a:gd name="connsiteY1" fmla="*/ 158044 h 530642"/>
                <a:gd name="connsiteX2" fmla="*/ 101600 w 3093156"/>
                <a:gd name="connsiteY2" fmla="*/ 124177 h 530642"/>
                <a:gd name="connsiteX3" fmla="*/ 169333 w 3093156"/>
                <a:gd name="connsiteY3" fmla="*/ 90311 h 530642"/>
                <a:gd name="connsiteX4" fmla="*/ 203200 w 3093156"/>
                <a:gd name="connsiteY4" fmla="*/ 56444 h 530642"/>
                <a:gd name="connsiteX5" fmla="*/ 237067 w 3093156"/>
                <a:gd name="connsiteY5" fmla="*/ 45155 h 530642"/>
                <a:gd name="connsiteX6" fmla="*/ 327378 w 3093156"/>
                <a:gd name="connsiteY6" fmla="*/ 22577 h 530642"/>
                <a:gd name="connsiteX7" fmla="*/ 451556 w 3093156"/>
                <a:gd name="connsiteY7" fmla="*/ 0 h 530642"/>
                <a:gd name="connsiteX8" fmla="*/ 1941689 w 3093156"/>
                <a:gd name="connsiteY8" fmla="*/ 11288 h 530642"/>
                <a:gd name="connsiteX9" fmla="*/ 2020711 w 3093156"/>
                <a:gd name="connsiteY9" fmla="*/ 22577 h 530642"/>
                <a:gd name="connsiteX10" fmla="*/ 2122311 w 3093156"/>
                <a:gd name="connsiteY10" fmla="*/ 33866 h 530642"/>
                <a:gd name="connsiteX11" fmla="*/ 2235200 w 3093156"/>
                <a:gd name="connsiteY11" fmla="*/ 56444 h 530642"/>
                <a:gd name="connsiteX12" fmla="*/ 2291644 w 3093156"/>
                <a:gd name="connsiteY12" fmla="*/ 67733 h 530642"/>
                <a:gd name="connsiteX13" fmla="*/ 2393244 w 3093156"/>
                <a:gd name="connsiteY13" fmla="*/ 101600 h 530642"/>
                <a:gd name="connsiteX14" fmla="*/ 2460978 w 3093156"/>
                <a:gd name="connsiteY14" fmla="*/ 146755 h 530642"/>
                <a:gd name="connsiteX15" fmla="*/ 2483556 w 3093156"/>
                <a:gd name="connsiteY15" fmla="*/ 180622 h 530642"/>
                <a:gd name="connsiteX16" fmla="*/ 2517422 w 3093156"/>
                <a:gd name="connsiteY16" fmla="*/ 191911 h 530642"/>
                <a:gd name="connsiteX17" fmla="*/ 2585156 w 3093156"/>
                <a:gd name="connsiteY17" fmla="*/ 225777 h 530642"/>
                <a:gd name="connsiteX18" fmla="*/ 2619022 w 3093156"/>
                <a:gd name="connsiteY18" fmla="*/ 248355 h 530642"/>
                <a:gd name="connsiteX19" fmla="*/ 2720622 w 3093156"/>
                <a:gd name="connsiteY19" fmla="*/ 270933 h 530642"/>
                <a:gd name="connsiteX20" fmla="*/ 2822222 w 3093156"/>
                <a:gd name="connsiteY20" fmla="*/ 327377 h 530642"/>
                <a:gd name="connsiteX21" fmla="*/ 2856089 w 3093156"/>
                <a:gd name="connsiteY21" fmla="*/ 361244 h 530642"/>
                <a:gd name="connsiteX22" fmla="*/ 2901244 w 3093156"/>
                <a:gd name="connsiteY22" fmla="*/ 372533 h 530642"/>
                <a:gd name="connsiteX23" fmla="*/ 3002844 w 3093156"/>
                <a:gd name="connsiteY23" fmla="*/ 451555 h 530642"/>
                <a:gd name="connsiteX24" fmla="*/ 3025422 w 3093156"/>
                <a:gd name="connsiteY24" fmla="*/ 485422 h 530642"/>
                <a:gd name="connsiteX25" fmla="*/ 3059289 w 3093156"/>
                <a:gd name="connsiteY25" fmla="*/ 496711 h 530642"/>
                <a:gd name="connsiteX26" fmla="*/ 3093156 w 3093156"/>
                <a:gd name="connsiteY26" fmla="*/ 530577 h 530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093156" h="530642">
                  <a:moveTo>
                    <a:pt x="0" y="237066"/>
                  </a:moveTo>
                  <a:cubicBezTo>
                    <a:pt x="57706" y="140891"/>
                    <a:pt x="5186" y="210167"/>
                    <a:pt x="67733" y="158044"/>
                  </a:cubicBezTo>
                  <a:cubicBezTo>
                    <a:pt x="79998" y="147823"/>
                    <a:pt x="88316" y="133033"/>
                    <a:pt x="101600" y="124177"/>
                  </a:cubicBezTo>
                  <a:cubicBezTo>
                    <a:pt x="203425" y="56293"/>
                    <a:pt x="62759" y="179123"/>
                    <a:pt x="169333" y="90311"/>
                  </a:cubicBezTo>
                  <a:cubicBezTo>
                    <a:pt x="181598" y="80090"/>
                    <a:pt x="189916" y="65300"/>
                    <a:pt x="203200" y="56444"/>
                  </a:cubicBezTo>
                  <a:cubicBezTo>
                    <a:pt x="213101" y="49843"/>
                    <a:pt x="225587" y="48286"/>
                    <a:pt x="237067" y="45155"/>
                  </a:cubicBezTo>
                  <a:cubicBezTo>
                    <a:pt x="267004" y="36990"/>
                    <a:pt x="296660" y="26965"/>
                    <a:pt x="327378" y="22577"/>
                  </a:cubicBezTo>
                  <a:cubicBezTo>
                    <a:pt x="421759" y="9094"/>
                    <a:pt x="380586" y="17741"/>
                    <a:pt x="451556" y="0"/>
                  </a:cubicBezTo>
                  <a:lnTo>
                    <a:pt x="1941689" y="11288"/>
                  </a:lnTo>
                  <a:cubicBezTo>
                    <a:pt x="1968294" y="11671"/>
                    <a:pt x="1994308" y="19277"/>
                    <a:pt x="2020711" y="22577"/>
                  </a:cubicBezTo>
                  <a:cubicBezTo>
                    <a:pt x="2054523" y="26804"/>
                    <a:pt x="2088535" y="29362"/>
                    <a:pt x="2122311" y="33866"/>
                  </a:cubicBezTo>
                  <a:cubicBezTo>
                    <a:pt x="2205261" y="44926"/>
                    <a:pt x="2167897" y="41488"/>
                    <a:pt x="2235200" y="56444"/>
                  </a:cubicBezTo>
                  <a:cubicBezTo>
                    <a:pt x="2253930" y="60606"/>
                    <a:pt x="2273195" y="62462"/>
                    <a:pt x="2291644" y="67733"/>
                  </a:cubicBezTo>
                  <a:cubicBezTo>
                    <a:pt x="2325969" y="77540"/>
                    <a:pt x="2363541" y="81798"/>
                    <a:pt x="2393244" y="101600"/>
                  </a:cubicBezTo>
                  <a:lnTo>
                    <a:pt x="2460978" y="146755"/>
                  </a:lnTo>
                  <a:cubicBezTo>
                    <a:pt x="2468504" y="158044"/>
                    <a:pt x="2472961" y="172146"/>
                    <a:pt x="2483556" y="180622"/>
                  </a:cubicBezTo>
                  <a:cubicBezTo>
                    <a:pt x="2492848" y="188056"/>
                    <a:pt x="2506779" y="186590"/>
                    <a:pt x="2517422" y="191911"/>
                  </a:cubicBezTo>
                  <a:cubicBezTo>
                    <a:pt x="2604955" y="235677"/>
                    <a:pt x="2500033" y="197403"/>
                    <a:pt x="2585156" y="225777"/>
                  </a:cubicBezTo>
                  <a:cubicBezTo>
                    <a:pt x="2596445" y="233303"/>
                    <a:pt x="2606887" y="242287"/>
                    <a:pt x="2619022" y="248355"/>
                  </a:cubicBezTo>
                  <a:cubicBezTo>
                    <a:pt x="2646812" y="262250"/>
                    <a:pt x="2694609" y="266597"/>
                    <a:pt x="2720622" y="270933"/>
                  </a:cubicBezTo>
                  <a:cubicBezTo>
                    <a:pt x="2798257" y="322688"/>
                    <a:pt x="2762613" y="307507"/>
                    <a:pt x="2822222" y="327377"/>
                  </a:cubicBezTo>
                  <a:cubicBezTo>
                    <a:pt x="2833511" y="338666"/>
                    <a:pt x="2842227" y="353323"/>
                    <a:pt x="2856089" y="361244"/>
                  </a:cubicBezTo>
                  <a:cubicBezTo>
                    <a:pt x="2869560" y="368942"/>
                    <a:pt x="2888534" y="363636"/>
                    <a:pt x="2901244" y="372533"/>
                  </a:cubicBezTo>
                  <a:cubicBezTo>
                    <a:pt x="3039695" y="469448"/>
                    <a:pt x="2915468" y="422429"/>
                    <a:pt x="3002844" y="451555"/>
                  </a:cubicBezTo>
                  <a:cubicBezTo>
                    <a:pt x="3010370" y="462844"/>
                    <a:pt x="3014827" y="476946"/>
                    <a:pt x="3025422" y="485422"/>
                  </a:cubicBezTo>
                  <a:cubicBezTo>
                    <a:pt x="3034714" y="492856"/>
                    <a:pt x="3049997" y="489277"/>
                    <a:pt x="3059289" y="496711"/>
                  </a:cubicBezTo>
                  <a:cubicBezTo>
                    <a:pt x="3105536" y="533708"/>
                    <a:pt x="3062314" y="530577"/>
                    <a:pt x="3093156" y="530577"/>
                  </a:cubicBez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25" name="Group 24"/>
          <p:cNvGrpSpPr>
            <a:grpSpLocks/>
          </p:cNvGrpSpPr>
          <p:nvPr/>
        </p:nvGrpSpPr>
        <p:grpSpPr bwMode="auto">
          <a:xfrm>
            <a:off x="661988" y="1600200"/>
            <a:ext cx="1063625" cy="1068388"/>
            <a:chOff x="661811" y="1600200"/>
            <a:chExt cx="1064411" cy="1068363"/>
          </a:xfrm>
        </p:grpSpPr>
        <p:pic>
          <p:nvPicPr>
            <p:cNvPr id="26" name="Picture 2" descr="C:\Users\tamj\AppData\Local\Microsoft\Windows\Temporary Internet Files\Content.IE5\BXRWTSP3\MC900442123[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811" y="1600200"/>
              <a:ext cx="990600" cy="977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ight Arrow 26"/>
            <p:cNvSpPr/>
            <p:nvPr/>
          </p:nvSpPr>
          <p:spPr>
            <a:xfrm rot="13570468">
              <a:off x="1203803" y="2146144"/>
              <a:ext cx="668322" cy="376516"/>
            </a:xfrm>
            <a:prstGeom prst="right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grpSp>
        <p:nvGrpSpPr>
          <p:cNvPr id="28" name="Group 27"/>
          <p:cNvGrpSpPr>
            <a:grpSpLocks/>
          </p:cNvGrpSpPr>
          <p:nvPr/>
        </p:nvGrpSpPr>
        <p:grpSpPr bwMode="auto">
          <a:xfrm>
            <a:off x="4724400" y="1963738"/>
            <a:ext cx="866775" cy="931862"/>
            <a:chOff x="4724400" y="1963377"/>
            <a:chExt cx="866703" cy="932223"/>
          </a:xfrm>
        </p:grpSpPr>
        <p:cxnSp>
          <p:nvCxnSpPr>
            <p:cNvPr id="29" name="Straight Connector 28"/>
            <p:cNvCxnSpPr/>
            <p:nvPr/>
          </p:nvCxnSpPr>
          <p:spPr>
            <a:xfrm flipV="1">
              <a:off x="5275217" y="2219063"/>
              <a:ext cx="304775" cy="104816"/>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4724400" y="2404873"/>
              <a:ext cx="304775" cy="103227"/>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5105368" y="2606563"/>
              <a:ext cx="0" cy="289037"/>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5105368" y="1963377"/>
              <a:ext cx="17462" cy="177869"/>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286328" y="2490631"/>
              <a:ext cx="304775" cy="174693"/>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4876787" y="2554156"/>
              <a:ext cx="166674" cy="196926"/>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724400" y="2096779"/>
              <a:ext cx="304775" cy="174693"/>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91728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randombar(horizontal)">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par>
                          <p:cTn id="17" fill="hold">
                            <p:stCondLst>
                              <p:cond delay="500"/>
                            </p:stCondLst>
                            <p:childTnLst>
                              <p:par>
                                <p:cTn id="18" presetID="6" presetClass="entr" presetSubtype="16" fill="hold"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circle(in)">
                                      <p:cBhvr>
                                        <p:cTn id="20" dur="20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mtClean="0"/>
              <a:t>Ways Of Accessing Other Controls</a:t>
            </a:r>
          </a:p>
        </p:txBody>
      </p:sp>
      <p:sp>
        <p:nvSpPr>
          <p:cNvPr id="3" name="Content Placeholder 2"/>
          <p:cNvSpPr>
            <a:spLocks noGrp="1"/>
          </p:cNvSpPr>
          <p:nvPr>
            <p:ph idx="1"/>
          </p:nvPr>
        </p:nvSpPr>
        <p:spPr/>
        <p:txBody>
          <a:bodyPr/>
          <a:lstStyle/>
          <a:p>
            <a:pPr marL="457200" indent="-457200">
              <a:buFont typeface="+mj-lt"/>
              <a:buAutoNum type="arabicPeriod"/>
              <a:defRPr/>
            </a:pPr>
            <a:r>
              <a:rPr lang="en-US" dirty="0" smtClean="0"/>
              <a:t>Via Java Swing containment </a:t>
            </a:r>
          </a:p>
          <a:p>
            <a:pPr lvl="1">
              <a:buFont typeface="Arial" pitchFamily="34" charset="0"/>
              <a:buChar char="–"/>
              <a:defRPr/>
            </a:pPr>
            <a:r>
              <a:rPr lang="en-US" dirty="0" smtClean="0"/>
              <a:t>Example to illustrate with </a:t>
            </a:r>
            <a:r>
              <a:rPr lang="en-US" dirty="0" err="1" smtClean="0">
                <a:latin typeface="Consolas" panose="020B0609020204030204" pitchFamily="49" charset="0"/>
                <a:cs typeface="Consolas" panose="020B0609020204030204" pitchFamily="49" charset="0"/>
              </a:rPr>
              <a:t>JButton</a:t>
            </a:r>
            <a:r>
              <a:rPr lang="en-US" dirty="0" smtClean="0"/>
              <a:t> control: </a:t>
            </a:r>
            <a:r>
              <a:rPr lang="en-US" altLang="en-US" sz="1800" dirty="0" smtClean="0">
                <a:latin typeface="Consolas" pitchFamily="49" charset="0"/>
                <a:cs typeface="Consolas" pitchFamily="49" charset="0"/>
              </a:rPr>
              <a:t>6controlAffectControls</a:t>
            </a:r>
          </a:p>
          <a:p>
            <a:pPr lvl="1">
              <a:buFont typeface="Arial" pitchFamily="34" charset="0"/>
              <a:buChar char="–"/>
              <a:defRPr/>
            </a:pPr>
            <a:endParaRPr lang="en-US" altLang="en-US" sz="1800" dirty="0">
              <a:latin typeface="Consolas" pitchFamily="49" charset="0"/>
              <a:cs typeface="Consolas" pitchFamily="49" charset="0"/>
            </a:endParaRPr>
          </a:p>
          <a:p>
            <a:pPr lvl="1">
              <a:buFont typeface="Arial" pitchFamily="34" charset="0"/>
              <a:buChar char="–"/>
              <a:defRPr/>
            </a:pPr>
            <a:endParaRPr lang="en-US" altLang="en-US" sz="1800" dirty="0" smtClean="0">
              <a:latin typeface="Consolas" pitchFamily="49" charset="0"/>
              <a:cs typeface="Consolas" pitchFamily="49" charset="0"/>
            </a:endParaRPr>
          </a:p>
          <a:p>
            <a:pPr lvl="1">
              <a:buFont typeface="Arial" pitchFamily="34" charset="0"/>
              <a:buChar char="–"/>
              <a:defRPr/>
            </a:pPr>
            <a:endParaRPr lang="en-US" altLang="en-US" sz="1800" dirty="0">
              <a:latin typeface="Consolas" pitchFamily="49" charset="0"/>
              <a:cs typeface="Consolas" pitchFamily="49" charset="0"/>
            </a:endParaRPr>
          </a:p>
          <a:p>
            <a:pPr lvl="1">
              <a:buFont typeface="Arial" pitchFamily="34" charset="0"/>
              <a:buChar char="–"/>
              <a:defRPr/>
            </a:pPr>
            <a:endParaRPr lang="en-US" altLang="en-US" sz="1800" dirty="0" smtClean="0">
              <a:latin typeface="Consolas" pitchFamily="49" charset="0"/>
              <a:cs typeface="Consolas" pitchFamily="49" charset="0"/>
            </a:endParaRPr>
          </a:p>
          <a:p>
            <a:pPr lvl="1">
              <a:buFont typeface="Arial" pitchFamily="34" charset="0"/>
              <a:buChar char="–"/>
              <a:defRPr/>
            </a:pPr>
            <a:endParaRPr lang="en-US" altLang="en-US" sz="1800" dirty="0" smtClean="0">
              <a:latin typeface="Consolas" pitchFamily="49" charset="0"/>
              <a:cs typeface="Consolas" pitchFamily="49" charset="0"/>
            </a:endParaRPr>
          </a:p>
          <a:p>
            <a:pPr lvl="1">
              <a:buFont typeface="Arial" pitchFamily="34" charset="0"/>
              <a:buChar char="–"/>
              <a:defRPr/>
            </a:pPr>
            <a:r>
              <a:rPr lang="en-US" sz="1800" dirty="0" smtClean="0"/>
              <a:t>JT’s $0.02</a:t>
            </a:r>
          </a:p>
          <a:p>
            <a:pPr lvl="2">
              <a:buFont typeface="Arial" pitchFamily="34" charset="0"/>
              <a:buChar char="•"/>
              <a:defRPr/>
            </a:pPr>
            <a:r>
              <a:rPr lang="en-US" sz="1600" dirty="0" smtClean="0"/>
              <a:t>Stylistically acceptable (of course!)</a:t>
            </a:r>
          </a:p>
          <a:p>
            <a:pPr lvl="2">
              <a:buFont typeface="Arial" pitchFamily="34" charset="0"/>
              <a:buChar char="•"/>
              <a:defRPr/>
            </a:pPr>
            <a:r>
              <a:rPr lang="en-US" sz="1600" dirty="0" smtClean="0"/>
              <a:t>Can </a:t>
            </a:r>
            <a:r>
              <a:rPr lang="en-US" sz="1600" dirty="0"/>
              <a:t>be challenging to track down specific </a:t>
            </a:r>
            <a:r>
              <a:rPr lang="en-US" sz="1600" dirty="0" smtClean="0"/>
              <a:t>container/method</a:t>
            </a:r>
            <a:endParaRPr lang="en-US" sz="1600" dirty="0"/>
          </a:p>
          <a:p>
            <a:pPr lvl="1">
              <a:buFont typeface="Arial" pitchFamily="34" charset="0"/>
              <a:buChar char="–"/>
              <a:defRPr/>
            </a:pPr>
            <a:endParaRPr lang="en-US" altLang="en-US" sz="1800" dirty="0">
              <a:latin typeface="Consolas" pitchFamily="49" charset="0"/>
              <a:cs typeface="Consolas" pitchFamily="49" charset="0"/>
            </a:endParaRPr>
          </a:p>
          <a:p>
            <a:pPr marL="800100" lvl="1" indent="-457200">
              <a:buFont typeface="+mj-lt"/>
              <a:buAutoNum type="arabicPeriod"/>
              <a:defRPr/>
            </a:pP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86000"/>
            <a:ext cx="4267200" cy="158908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lgn="ctr">
                <a:solidFill>
                  <a:srgbClr val="FF0000"/>
                </a:solidFill>
                <a:miter lim="800000"/>
                <a:headEnd/>
                <a:tailEnd/>
              </a14:hiddenLine>
            </a:ext>
          </a:extLst>
        </p:spPr>
      </p:pic>
    </p:spTree>
    <p:extLst>
      <p:ext uri="{BB962C8B-B14F-4D97-AF65-F5344CB8AC3E}">
        <p14:creationId xmlns:p14="http://schemas.microsoft.com/office/powerpoint/2010/main" val="28965390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idx="4294967295"/>
          </p:nvPr>
        </p:nvSpPr>
        <p:spPr/>
        <p:txBody>
          <a:bodyPr/>
          <a:lstStyle/>
          <a:p>
            <a:r>
              <a:rPr lang="en-US" altLang="en-US" sz="3200" smtClean="0"/>
              <a:t>Components Effecting The State Of Other Components: Class </a:t>
            </a:r>
            <a:r>
              <a:rPr lang="en-US" altLang="en-US" sz="3200" smtClean="0">
                <a:latin typeface="Consolas" pitchFamily="49" charset="0"/>
                <a:cs typeface="Consolas" pitchFamily="49" charset="0"/>
              </a:rPr>
              <a:t>MyFrame</a:t>
            </a:r>
            <a:r>
              <a:rPr lang="en-US" altLang="en-US" sz="3200" smtClean="0"/>
              <a:t> (3)</a:t>
            </a:r>
          </a:p>
        </p:txBody>
      </p:sp>
      <p:sp>
        <p:nvSpPr>
          <p:cNvPr id="94211" name="Rectangle 3"/>
          <p:cNvSpPr>
            <a:spLocks noGrp="1" noChangeArrowheads="1"/>
          </p:cNvSpPr>
          <p:nvPr>
            <p:ph type="body" idx="4294967295"/>
          </p:nvPr>
        </p:nvSpPr>
        <p:spPr/>
        <p:txBody>
          <a:bodyPr/>
          <a:lstStyle/>
          <a:p>
            <a:pPr>
              <a:buFontTx/>
              <a:buNone/>
            </a:pPr>
            <a:r>
              <a:rPr lang="en-US" altLang="en-US" sz="1800" dirty="0" smtClean="0">
                <a:latin typeface="Consolas" pitchFamily="49" charset="0"/>
                <a:cs typeface="Consolas" pitchFamily="49" charset="0"/>
              </a:rPr>
              <a:t>      aLabel1 = new </a:t>
            </a:r>
            <a:r>
              <a:rPr lang="en-US" altLang="en-US" sz="1800" dirty="0" err="1" smtClean="0">
                <a:latin typeface="Consolas" pitchFamily="49" charset="0"/>
                <a:cs typeface="Consolas" pitchFamily="49" charset="0"/>
              </a:rPr>
              <a:t>JLabel</a:t>
            </a:r>
            <a:r>
              <a:rPr lang="en-US" altLang="en-US" sz="1800" dirty="0" smtClean="0">
                <a:latin typeface="Consolas" pitchFamily="49" charset="0"/>
                <a:cs typeface="Consolas" pitchFamily="49" charset="0"/>
              </a:rPr>
              <a:t>("Label 1");</a:t>
            </a:r>
          </a:p>
          <a:p>
            <a:pPr>
              <a:buFontTx/>
              <a:buNone/>
            </a:pPr>
            <a:r>
              <a:rPr lang="en-US" altLang="en-US" sz="1800" dirty="0" smtClean="0">
                <a:latin typeface="Consolas" pitchFamily="49" charset="0"/>
                <a:cs typeface="Consolas" pitchFamily="49" charset="0"/>
              </a:rPr>
              <a:t>      aLabel2 = new </a:t>
            </a:r>
            <a:r>
              <a:rPr lang="en-US" altLang="en-US" sz="1800" dirty="0" err="1" smtClean="0">
                <a:latin typeface="Consolas" pitchFamily="49" charset="0"/>
                <a:cs typeface="Consolas" pitchFamily="49" charset="0"/>
              </a:rPr>
              <a:t>JLabel</a:t>
            </a:r>
            <a:r>
              <a:rPr lang="en-US" altLang="en-US" sz="1800" dirty="0" smtClean="0">
                <a:latin typeface="Consolas" pitchFamily="49" charset="0"/>
                <a:cs typeface="Consolas" pitchFamily="49" charset="0"/>
              </a:rPr>
              <a:t>("Label 2");</a:t>
            </a:r>
          </a:p>
          <a:p>
            <a:pPr>
              <a:buFontTx/>
              <a:buNone/>
            </a:pPr>
            <a:r>
              <a:rPr lang="en-US" altLang="en-US" sz="1800" dirty="0" smtClean="0">
                <a:latin typeface="Consolas" pitchFamily="49" charset="0"/>
                <a:cs typeface="Consolas" pitchFamily="49" charset="0"/>
              </a:rPr>
              <a:t>      aLabel1.setBounds(100,100,100,30);</a:t>
            </a:r>
          </a:p>
          <a:p>
            <a:pPr>
              <a:buFontTx/>
              <a:buNone/>
            </a:pPr>
            <a:r>
              <a:rPr lang="en-US" altLang="en-US" sz="1800" dirty="0" smtClean="0">
                <a:latin typeface="Consolas" pitchFamily="49" charset="0"/>
                <a:cs typeface="Consolas" pitchFamily="49" charset="0"/>
              </a:rPr>
              <a:t>      aLabel2.setBounds(300,100,100,30);</a:t>
            </a:r>
          </a:p>
          <a:p>
            <a:pPr>
              <a:buFontTx/>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aButtonListener</a:t>
            </a:r>
            <a:r>
              <a:rPr lang="en-US" altLang="en-US" sz="1800" dirty="0" smtClean="0">
                <a:latin typeface="Consolas" pitchFamily="49" charset="0"/>
                <a:cs typeface="Consolas" pitchFamily="49" charset="0"/>
              </a:rPr>
              <a:t> = new </a:t>
            </a:r>
            <a:r>
              <a:rPr lang="en-US" altLang="en-US" sz="1800" dirty="0" err="1" smtClean="0">
                <a:latin typeface="Consolas" pitchFamily="49" charset="0"/>
                <a:cs typeface="Consolas" pitchFamily="49" charset="0"/>
              </a:rPr>
              <a:t>MyButtonListener</a:t>
            </a:r>
            <a:r>
              <a:rPr lang="en-US" altLang="en-US" sz="1800" dirty="0" smtClean="0">
                <a:latin typeface="Consolas" pitchFamily="49" charset="0"/>
                <a:cs typeface="Consolas" pitchFamily="49" charset="0"/>
              </a:rPr>
              <a:t>();</a:t>
            </a:r>
          </a:p>
          <a:p>
            <a:pPr>
              <a:buFontTx/>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aButton</a:t>
            </a:r>
            <a:r>
              <a:rPr lang="en-US" altLang="en-US" sz="1800" dirty="0" smtClean="0">
                <a:latin typeface="Consolas" pitchFamily="49" charset="0"/>
                <a:cs typeface="Consolas" pitchFamily="49" charset="0"/>
              </a:rPr>
              <a:t> = new </a:t>
            </a:r>
            <a:r>
              <a:rPr lang="en-US" altLang="en-US" sz="1800" dirty="0" err="1" smtClean="0">
                <a:latin typeface="Consolas" pitchFamily="49" charset="0"/>
                <a:cs typeface="Consolas" pitchFamily="49" charset="0"/>
              </a:rPr>
              <a:t>JButton</a:t>
            </a:r>
            <a:r>
              <a:rPr lang="en-US" altLang="en-US" sz="1800" dirty="0" smtClean="0">
                <a:latin typeface="Consolas" pitchFamily="49" charset="0"/>
                <a:cs typeface="Consolas" pitchFamily="49" charset="0"/>
              </a:rPr>
              <a:t>("Press for multiple effects");</a:t>
            </a:r>
          </a:p>
          <a:p>
            <a:pPr>
              <a:buFontTx/>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aButton.addActionListener</a:t>
            </a:r>
            <a:r>
              <a:rPr lang="en-US" altLang="en-US" sz="1800" dirty="0" smtClean="0">
                <a:latin typeface="Consolas" pitchFamily="49" charset="0"/>
                <a:cs typeface="Consolas" pitchFamily="49" charset="0"/>
              </a:rPr>
              <a:t>(</a:t>
            </a:r>
            <a:r>
              <a:rPr lang="en-US" altLang="en-US" sz="1800" dirty="0" err="1" smtClean="0">
                <a:latin typeface="Consolas" pitchFamily="49" charset="0"/>
                <a:cs typeface="Consolas" pitchFamily="49" charset="0"/>
              </a:rPr>
              <a:t>aButtonListener</a:t>
            </a:r>
            <a:r>
              <a:rPr lang="en-US" altLang="en-US" sz="1800" dirty="0" smtClean="0">
                <a:latin typeface="Consolas" pitchFamily="49" charset="0"/>
                <a:cs typeface="Consolas" pitchFamily="49" charset="0"/>
              </a:rPr>
              <a:t>);</a:t>
            </a:r>
          </a:p>
          <a:p>
            <a:pPr>
              <a:buFontTx/>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aButton.setBounds</a:t>
            </a:r>
            <a:r>
              <a:rPr lang="en-US" altLang="en-US" sz="1800" dirty="0" smtClean="0">
                <a:latin typeface="Consolas" pitchFamily="49" charset="0"/>
                <a:cs typeface="Consolas" pitchFamily="49" charset="0"/>
              </a:rPr>
              <a:t>(150,300,200,50);</a:t>
            </a:r>
          </a:p>
          <a:p>
            <a:pPr>
              <a:buFontTx/>
              <a:buNone/>
            </a:pPr>
            <a:r>
              <a:rPr lang="en-US" altLang="en-US" sz="1800" dirty="0" smtClean="0">
                <a:latin typeface="Consolas" pitchFamily="49" charset="0"/>
                <a:cs typeface="Consolas" pitchFamily="49" charset="0"/>
              </a:rPr>
              <a:t>      add(aLabel1);</a:t>
            </a:r>
          </a:p>
          <a:p>
            <a:pPr>
              <a:buFontTx/>
              <a:buNone/>
            </a:pPr>
            <a:r>
              <a:rPr lang="en-US" altLang="en-US" sz="1800" dirty="0" smtClean="0">
                <a:latin typeface="Consolas" pitchFamily="49" charset="0"/>
                <a:cs typeface="Consolas" pitchFamily="49" charset="0"/>
              </a:rPr>
              <a:t>      add(aLabel2);</a:t>
            </a:r>
          </a:p>
          <a:p>
            <a:pPr>
              <a:buFontTx/>
              <a:buNone/>
            </a:pPr>
            <a:r>
              <a:rPr lang="en-US" altLang="en-US" sz="1800" dirty="0" smtClean="0">
                <a:latin typeface="Consolas" pitchFamily="49" charset="0"/>
                <a:cs typeface="Consolas" pitchFamily="49" charset="0"/>
              </a:rPr>
              <a:t>      add(</a:t>
            </a:r>
            <a:r>
              <a:rPr lang="en-US" altLang="en-US" sz="1800" dirty="0" err="1" smtClean="0">
                <a:latin typeface="Consolas" pitchFamily="49" charset="0"/>
                <a:cs typeface="Consolas" pitchFamily="49" charset="0"/>
              </a:rPr>
              <a:t>aButton</a:t>
            </a:r>
            <a:r>
              <a:rPr lang="en-US" altLang="en-US" sz="1800" dirty="0" smtClean="0">
                <a:latin typeface="Consolas" pitchFamily="49" charset="0"/>
                <a:cs typeface="Consolas" pitchFamily="49" charset="0"/>
              </a:rPr>
              <a:t>);</a:t>
            </a:r>
          </a:p>
          <a:p>
            <a:pPr>
              <a:buFontTx/>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setLayout</a:t>
            </a:r>
            <a:r>
              <a:rPr lang="en-US" altLang="en-US" sz="1800" dirty="0" smtClean="0">
                <a:latin typeface="Consolas" pitchFamily="49" charset="0"/>
                <a:cs typeface="Consolas" pitchFamily="49" charset="0"/>
              </a:rPr>
              <a:t>(null);</a:t>
            </a:r>
          </a:p>
          <a:p>
            <a:pPr>
              <a:buFontTx/>
              <a:buNone/>
            </a:pPr>
            <a:r>
              <a:rPr lang="en-US" altLang="en-US" sz="1800" dirty="0" smtClean="0">
                <a:latin typeface="Consolas" pitchFamily="49" charset="0"/>
                <a:cs typeface="Consolas" pitchFamily="49" charset="0"/>
              </a:rPr>
              <a:t>    }</a:t>
            </a:r>
          </a:p>
          <a:p>
            <a:pPr>
              <a:buFontTx/>
              <a:buNone/>
            </a:pPr>
            <a:r>
              <a:rPr lang="en-US" altLang="en-US" sz="1800" b="1" dirty="0" smtClean="0">
                <a:latin typeface="Consolas" pitchFamily="49" charset="0"/>
                <a:cs typeface="Consolas" pitchFamily="49" charset="0"/>
              </a:rPr>
              <a:t>    public </a:t>
            </a:r>
            <a:r>
              <a:rPr lang="en-US" altLang="en-US" sz="1800" b="1" dirty="0" err="1" smtClean="0">
                <a:latin typeface="Consolas" pitchFamily="49" charset="0"/>
                <a:cs typeface="Consolas" pitchFamily="49" charset="0"/>
              </a:rPr>
              <a:t>JLabel</a:t>
            </a:r>
            <a:r>
              <a:rPr lang="en-US" altLang="en-US" sz="1800" b="1" dirty="0" smtClean="0">
                <a:latin typeface="Consolas" pitchFamily="49" charset="0"/>
                <a:cs typeface="Consolas" pitchFamily="49" charset="0"/>
              </a:rPr>
              <a:t> getLabel1() { return aLabel1; }</a:t>
            </a:r>
          </a:p>
          <a:p>
            <a:pPr>
              <a:buFontTx/>
              <a:buNone/>
            </a:pPr>
            <a:r>
              <a:rPr lang="en-US" altLang="en-US" sz="1800" b="1" dirty="0" smtClean="0">
                <a:latin typeface="Consolas" pitchFamily="49" charset="0"/>
                <a:cs typeface="Consolas" pitchFamily="49" charset="0"/>
              </a:rPr>
              <a:t>    public </a:t>
            </a:r>
            <a:r>
              <a:rPr lang="en-US" altLang="en-US" sz="1800" b="1" dirty="0" err="1" smtClean="0">
                <a:latin typeface="Consolas" pitchFamily="49" charset="0"/>
                <a:cs typeface="Consolas" pitchFamily="49" charset="0"/>
              </a:rPr>
              <a:t>JLabel</a:t>
            </a:r>
            <a:r>
              <a:rPr lang="en-US" altLang="en-US" sz="1800" b="1" dirty="0" smtClean="0">
                <a:latin typeface="Consolas" pitchFamily="49" charset="0"/>
                <a:cs typeface="Consolas" pitchFamily="49" charset="0"/>
              </a:rPr>
              <a:t> getLabel2() { return aLabel2; }</a:t>
            </a:r>
          </a:p>
          <a:p>
            <a:pPr>
              <a:buFontTx/>
              <a:buNone/>
            </a:pPr>
            <a:r>
              <a:rPr lang="en-US" altLang="en-US" sz="1800" dirty="0" smtClean="0">
                <a:latin typeface="Consolas" pitchFamily="49" charset="0"/>
                <a:cs typeface="Consolas" pitchFamily="49" charset="0"/>
              </a:rPr>
              <a:t>}</a:t>
            </a:r>
          </a:p>
        </p:txBody>
      </p:sp>
    </p:spTree>
    <p:extLst>
      <p:ext uri="{BB962C8B-B14F-4D97-AF65-F5344CB8AC3E}">
        <p14:creationId xmlns:p14="http://schemas.microsoft.com/office/powerpoint/2010/main" val="180170166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mtClean="0"/>
              <a:t>Ways Of Accessing Other Controls (2)</a:t>
            </a:r>
          </a:p>
        </p:txBody>
      </p:sp>
      <p:sp>
        <p:nvSpPr>
          <p:cNvPr id="3" name="Content Placeholder 2"/>
          <p:cNvSpPr>
            <a:spLocks noGrp="1"/>
          </p:cNvSpPr>
          <p:nvPr>
            <p:ph idx="1"/>
          </p:nvPr>
        </p:nvSpPr>
        <p:spPr/>
        <p:txBody>
          <a:bodyPr/>
          <a:lstStyle/>
          <a:p>
            <a:pPr marL="457200" indent="-457200">
              <a:buFont typeface="+mj-lt"/>
              <a:buAutoNum type="arabicPeriod" startAt="2"/>
              <a:defRPr/>
            </a:pPr>
            <a:r>
              <a:rPr lang="en-US" dirty="0" smtClean="0"/>
              <a:t>Implementing the listener class as a nested inner class.</a:t>
            </a:r>
          </a:p>
          <a:p>
            <a:pPr lvl="1">
              <a:buFont typeface="Arial" pitchFamily="34" charset="0"/>
              <a:buChar char="–"/>
              <a:defRPr/>
            </a:pPr>
            <a:r>
              <a:rPr lang="en-US" dirty="0" smtClean="0"/>
              <a:t>(Recall that if one class is defined inside the definition of another class that the inner class is within the scope of the outer class and as a consequence it can access private attributes or methods).</a:t>
            </a:r>
          </a:p>
          <a:p>
            <a:pPr lvl="1">
              <a:buFont typeface="Arial" pitchFamily="34" charset="0"/>
              <a:buChar char="–"/>
              <a:defRPr/>
            </a:pPr>
            <a:r>
              <a:rPr lang="en-US" dirty="0" smtClean="0"/>
              <a:t>JT’s $0.02: take care that you don’t employ this technique too often and/or to bypass encapsulation/information hiding.</a:t>
            </a:r>
          </a:p>
          <a:p>
            <a:pPr lvl="1">
              <a:buFont typeface="Arial" pitchFamily="34" charset="0"/>
              <a:buChar char="–"/>
              <a:defRPr/>
            </a:pPr>
            <a:endParaRPr lang="en-US" altLang="en-US" sz="1800" dirty="0">
              <a:latin typeface="Consolas" pitchFamily="49" charset="0"/>
              <a:cs typeface="Consolas" pitchFamily="49" charset="0"/>
            </a:endParaRPr>
          </a:p>
          <a:p>
            <a:pPr lvl="2">
              <a:lnSpc>
                <a:spcPct val="80000"/>
              </a:lnSpc>
              <a:buFontTx/>
              <a:buNone/>
              <a:defRPr/>
            </a:pPr>
            <a:r>
              <a:rPr lang="en-US" altLang="en-US" sz="1600" dirty="0">
                <a:latin typeface="Consolas" pitchFamily="49" charset="0"/>
                <a:cs typeface="Consolas" pitchFamily="49" charset="0"/>
              </a:rPr>
              <a:t>public class MyFrame extends </a:t>
            </a:r>
            <a:r>
              <a:rPr lang="en-US" altLang="en-US" sz="1600" dirty="0" smtClean="0">
                <a:latin typeface="Consolas" pitchFamily="49" charset="0"/>
                <a:cs typeface="Consolas" pitchFamily="49" charset="0"/>
              </a:rPr>
              <a:t>JFrame {</a:t>
            </a:r>
          </a:p>
          <a:p>
            <a:pPr lvl="2">
              <a:lnSpc>
                <a:spcPct val="80000"/>
              </a:lnSpc>
              <a:buFontTx/>
              <a:buNone/>
              <a:defRPr/>
            </a:pPr>
            <a:r>
              <a:rPr lang="en-US" altLang="en-US" sz="1600" dirty="0">
                <a:latin typeface="Consolas" pitchFamily="49" charset="0"/>
                <a:cs typeface="Consolas" pitchFamily="49" charset="0"/>
              </a:rPr>
              <a:t> </a:t>
            </a:r>
            <a:r>
              <a:rPr lang="en-US" altLang="en-US" sz="1600" dirty="0" smtClean="0">
                <a:latin typeface="Consolas" pitchFamily="49" charset="0"/>
                <a:cs typeface="Consolas" pitchFamily="49" charset="0"/>
              </a:rPr>
              <a:t>   private JLabel a Label;</a:t>
            </a:r>
          </a:p>
          <a:p>
            <a:pPr lvl="2">
              <a:lnSpc>
                <a:spcPct val="80000"/>
              </a:lnSpc>
              <a:buFontTx/>
              <a:buNone/>
              <a:defRPr/>
            </a:pPr>
            <a:r>
              <a:rPr lang="en-US" altLang="en-US" sz="1600" dirty="0">
                <a:latin typeface="Consolas" pitchFamily="49" charset="0"/>
                <a:cs typeface="Consolas" pitchFamily="49" charset="0"/>
              </a:rPr>
              <a:t> </a:t>
            </a:r>
            <a:r>
              <a:rPr lang="en-US" altLang="en-US" sz="1600" dirty="0" smtClean="0">
                <a:latin typeface="Consolas" pitchFamily="49" charset="0"/>
                <a:cs typeface="Consolas" pitchFamily="49" charset="0"/>
              </a:rPr>
              <a:t>     ...</a:t>
            </a:r>
            <a:endParaRPr lang="en-US" altLang="en-US" sz="1600" dirty="0">
              <a:latin typeface="Consolas" pitchFamily="49" charset="0"/>
              <a:cs typeface="Consolas" pitchFamily="49" charset="0"/>
            </a:endParaRPr>
          </a:p>
          <a:p>
            <a:pPr marL="514350" lvl="2" indent="0">
              <a:buFont typeface="Arial" pitchFamily="34" charset="0"/>
              <a:buNone/>
              <a:defRPr/>
            </a:pPr>
            <a:r>
              <a:rPr lang="en-US" altLang="en-US" sz="1600" dirty="0" smtClean="0">
                <a:latin typeface="Consolas" pitchFamily="49" charset="0"/>
                <a:cs typeface="Consolas" pitchFamily="49" charset="0"/>
              </a:rPr>
              <a:t>    private class MyWindowListener extends extends </a:t>
            </a:r>
          </a:p>
          <a:p>
            <a:pPr marL="514350" lvl="2" indent="0">
              <a:buFont typeface="Arial" pitchFamily="34" charset="0"/>
              <a:buNone/>
              <a:defRPr/>
            </a:pPr>
            <a:r>
              <a:rPr lang="en-US" altLang="en-US" sz="1600" dirty="0">
                <a:latin typeface="Consolas" pitchFamily="49" charset="0"/>
                <a:cs typeface="Consolas" pitchFamily="49" charset="0"/>
              </a:rPr>
              <a:t> </a:t>
            </a:r>
            <a:r>
              <a:rPr lang="en-US" altLang="en-US" sz="1600" dirty="0" smtClean="0">
                <a:latin typeface="Consolas" pitchFamily="49" charset="0"/>
                <a:cs typeface="Consolas" pitchFamily="49" charset="0"/>
              </a:rPr>
              <a:t>     WindowAdapter {</a:t>
            </a:r>
          </a:p>
          <a:p>
            <a:pPr lvl="1" eaLnBrk="1" hangingPunct="1">
              <a:spcBef>
                <a:spcPct val="50000"/>
              </a:spcBef>
              <a:buFontTx/>
              <a:buNone/>
              <a:defRPr/>
            </a:pPr>
            <a:r>
              <a:rPr lang="en-US" altLang="en-US" sz="1600" dirty="0">
                <a:latin typeface="Consolas" pitchFamily="49" charset="0"/>
                <a:cs typeface="Consolas" pitchFamily="49" charset="0"/>
              </a:rPr>
              <a:t> </a:t>
            </a:r>
            <a:r>
              <a:rPr lang="en-US" altLang="en-US" sz="1600" dirty="0" smtClean="0">
                <a:latin typeface="Consolas" pitchFamily="49" charset="0"/>
                <a:cs typeface="Consolas" pitchFamily="49" charset="0"/>
              </a:rPr>
              <a:t>           public </a:t>
            </a:r>
            <a:r>
              <a:rPr lang="en-US" altLang="en-US" sz="1600" dirty="0">
                <a:latin typeface="Consolas" pitchFamily="49" charset="0"/>
                <a:cs typeface="Consolas" pitchFamily="49" charset="0"/>
              </a:rPr>
              <a:t>void windowClosing </a:t>
            </a:r>
            <a:r>
              <a:rPr lang="en-US" altLang="en-US" sz="1600" dirty="0" smtClean="0">
                <a:latin typeface="Consolas" pitchFamily="49" charset="0"/>
                <a:cs typeface="Consolas" pitchFamily="49" charset="0"/>
              </a:rPr>
              <a:t> (</a:t>
            </a:r>
            <a:r>
              <a:rPr lang="en-US" altLang="en-US" sz="1600" dirty="0">
                <a:latin typeface="Consolas" pitchFamily="49" charset="0"/>
                <a:cs typeface="Consolas" pitchFamily="49" charset="0"/>
              </a:rPr>
              <a:t>WindowEvent e</a:t>
            </a:r>
            <a:r>
              <a:rPr lang="en-US" altLang="en-US" sz="1600" dirty="0" smtClean="0">
                <a:latin typeface="Consolas" pitchFamily="49" charset="0"/>
                <a:cs typeface="Consolas" pitchFamily="49" charset="0"/>
              </a:rPr>
              <a:t>) {</a:t>
            </a:r>
          </a:p>
          <a:p>
            <a:pPr lvl="1" eaLnBrk="1" hangingPunct="1">
              <a:spcBef>
                <a:spcPct val="50000"/>
              </a:spcBef>
              <a:buFontTx/>
              <a:buNone/>
              <a:defRPr/>
            </a:pPr>
            <a:r>
              <a:rPr lang="en-US" altLang="en-US" sz="1600" dirty="0">
                <a:latin typeface="Consolas" pitchFamily="49" charset="0"/>
                <a:cs typeface="Consolas" pitchFamily="49" charset="0"/>
              </a:rPr>
              <a:t> </a:t>
            </a:r>
            <a:r>
              <a:rPr lang="en-US" altLang="en-US" sz="1600" dirty="0" smtClean="0">
                <a:latin typeface="Consolas" pitchFamily="49" charset="0"/>
                <a:cs typeface="Consolas" pitchFamily="49" charset="0"/>
              </a:rPr>
              <a:t>               aLabel.setText(“Shutting down”);</a:t>
            </a:r>
            <a:endParaRPr lang="en-US" altLang="en-US" sz="1600" dirty="0">
              <a:latin typeface="Consolas" pitchFamily="49" charset="0"/>
              <a:cs typeface="Consolas" pitchFamily="49" charset="0"/>
            </a:endParaRPr>
          </a:p>
          <a:p>
            <a:pPr marL="514350" lvl="2" indent="0">
              <a:buFont typeface="Arial" pitchFamily="34" charset="0"/>
              <a:buNone/>
              <a:defRPr/>
            </a:pPr>
            <a:r>
              <a:rPr lang="en-US" altLang="en-US" sz="1600" dirty="0" smtClean="0">
                <a:latin typeface="Consolas" pitchFamily="49" charset="0"/>
                <a:cs typeface="Consolas" pitchFamily="49" charset="0"/>
              </a:rPr>
              <a:t>         }</a:t>
            </a:r>
          </a:p>
          <a:p>
            <a:pPr marL="514350" lvl="2" indent="0">
              <a:buFont typeface="Arial" pitchFamily="34" charset="0"/>
              <a:buNone/>
              <a:defRPr/>
            </a:pPr>
            <a:r>
              <a:rPr lang="en-US" altLang="en-US" sz="1600" dirty="0">
                <a:latin typeface="Consolas" pitchFamily="49" charset="0"/>
                <a:cs typeface="Consolas" pitchFamily="49" charset="0"/>
              </a:rPr>
              <a:t> </a:t>
            </a:r>
            <a:r>
              <a:rPr lang="en-US" altLang="en-US" sz="1600" dirty="0" smtClean="0">
                <a:latin typeface="Consolas" pitchFamily="49" charset="0"/>
                <a:cs typeface="Consolas" pitchFamily="49" charset="0"/>
              </a:rPr>
              <a:t>   } </a:t>
            </a:r>
            <a:r>
              <a:rPr lang="en-US" altLang="en-US" sz="1600" dirty="0" smtClean="0">
                <a:solidFill>
                  <a:srgbClr val="0000FF"/>
                </a:solidFill>
                <a:latin typeface="Consolas" pitchFamily="49" charset="0"/>
                <a:cs typeface="Consolas" pitchFamily="49" charset="0"/>
              </a:rPr>
              <a:t>// End definition for inner window listener class</a:t>
            </a:r>
            <a:endParaRPr lang="en-US" altLang="en-US" sz="1600" dirty="0">
              <a:solidFill>
                <a:srgbClr val="0000FF"/>
              </a:solidFill>
              <a:latin typeface="Consolas" pitchFamily="49" charset="0"/>
              <a:cs typeface="Consolas" pitchFamily="49" charset="0"/>
            </a:endParaRPr>
          </a:p>
          <a:p>
            <a:pPr marL="514350" lvl="2" indent="0">
              <a:buFont typeface="Arial" pitchFamily="34" charset="0"/>
              <a:buNone/>
              <a:defRPr/>
            </a:pPr>
            <a:r>
              <a:rPr lang="en-US" sz="1600" dirty="0" smtClean="0">
                <a:latin typeface="Consolas" panose="020B0609020204030204" pitchFamily="49" charset="0"/>
                <a:cs typeface="Consolas" panose="020B0609020204030204" pitchFamily="49" charset="0"/>
              </a:rPr>
              <a:t>}  </a:t>
            </a:r>
            <a:r>
              <a:rPr lang="en-US" sz="1600" dirty="0" smtClean="0">
                <a:solidFill>
                  <a:srgbClr val="0000FF"/>
                </a:solidFill>
                <a:latin typeface="Consolas" panose="020B0609020204030204" pitchFamily="49" charset="0"/>
                <a:cs typeface="Consolas" panose="020B0609020204030204" pitchFamily="49" charset="0"/>
              </a:rPr>
              <a:t>// End definition for outer frame class</a:t>
            </a:r>
            <a:endParaRPr lang="en-US" sz="1600" dirty="0">
              <a:solidFill>
                <a:srgbClr val="0000FF"/>
              </a:solidFill>
              <a:latin typeface="Consolas" panose="020B0609020204030204" pitchFamily="49" charset="0"/>
              <a:cs typeface="Consolas" panose="020B0609020204030204" pitchFamily="49" charset="0"/>
            </a:endParaRPr>
          </a:p>
        </p:txBody>
      </p:sp>
      <p:sp>
        <p:nvSpPr>
          <p:cNvPr id="4" name="Freeform 3"/>
          <p:cNvSpPr/>
          <p:nvPr/>
        </p:nvSpPr>
        <p:spPr>
          <a:xfrm>
            <a:off x="4191000" y="3929063"/>
            <a:ext cx="3003550" cy="1579562"/>
          </a:xfrm>
          <a:custGeom>
            <a:avLst/>
            <a:gdLst>
              <a:gd name="connsiteX0" fmla="*/ 1941689 w 3002845"/>
              <a:gd name="connsiteY0" fmla="*/ 1580462 h 1580462"/>
              <a:gd name="connsiteX1" fmla="*/ 2269067 w 3002845"/>
              <a:gd name="connsiteY1" fmla="*/ 1569173 h 1580462"/>
              <a:gd name="connsiteX2" fmla="*/ 2302934 w 3002845"/>
              <a:gd name="connsiteY2" fmla="*/ 1557884 h 1580462"/>
              <a:gd name="connsiteX3" fmla="*/ 2438400 w 3002845"/>
              <a:gd name="connsiteY3" fmla="*/ 1546595 h 1580462"/>
              <a:gd name="connsiteX4" fmla="*/ 2506134 w 3002845"/>
              <a:gd name="connsiteY4" fmla="*/ 1524017 h 1580462"/>
              <a:gd name="connsiteX5" fmla="*/ 2551289 w 3002845"/>
              <a:gd name="connsiteY5" fmla="*/ 1512728 h 1580462"/>
              <a:gd name="connsiteX6" fmla="*/ 2596445 w 3002845"/>
              <a:gd name="connsiteY6" fmla="*/ 1490151 h 1580462"/>
              <a:gd name="connsiteX7" fmla="*/ 2652889 w 3002845"/>
              <a:gd name="connsiteY7" fmla="*/ 1467573 h 1580462"/>
              <a:gd name="connsiteX8" fmla="*/ 2686756 w 3002845"/>
              <a:gd name="connsiteY8" fmla="*/ 1444995 h 1580462"/>
              <a:gd name="connsiteX9" fmla="*/ 2743200 w 3002845"/>
              <a:gd name="connsiteY9" fmla="*/ 1422417 h 1580462"/>
              <a:gd name="connsiteX10" fmla="*/ 2777067 w 3002845"/>
              <a:gd name="connsiteY10" fmla="*/ 1388551 h 1580462"/>
              <a:gd name="connsiteX11" fmla="*/ 2810934 w 3002845"/>
              <a:gd name="connsiteY11" fmla="*/ 1377262 h 1580462"/>
              <a:gd name="connsiteX12" fmla="*/ 2833511 w 3002845"/>
              <a:gd name="connsiteY12" fmla="*/ 1343395 h 1580462"/>
              <a:gd name="connsiteX13" fmla="*/ 2901245 w 3002845"/>
              <a:gd name="connsiteY13" fmla="*/ 1275662 h 1580462"/>
              <a:gd name="connsiteX14" fmla="*/ 2946400 w 3002845"/>
              <a:gd name="connsiteY14" fmla="*/ 1219217 h 1580462"/>
              <a:gd name="connsiteX15" fmla="*/ 2957689 w 3002845"/>
              <a:gd name="connsiteY15" fmla="*/ 1185351 h 1580462"/>
              <a:gd name="connsiteX16" fmla="*/ 2980267 w 3002845"/>
              <a:gd name="connsiteY16" fmla="*/ 1151484 h 1580462"/>
              <a:gd name="connsiteX17" fmla="*/ 3002845 w 3002845"/>
              <a:gd name="connsiteY17" fmla="*/ 1072462 h 1580462"/>
              <a:gd name="connsiteX18" fmla="*/ 2991556 w 3002845"/>
              <a:gd name="connsiteY18" fmla="*/ 688640 h 1580462"/>
              <a:gd name="connsiteX19" fmla="*/ 2980267 w 3002845"/>
              <a:gd name="connsiteY19" fmla="*/ 643484 h 1580462"/>
              <a:gd name="connsiteX20" fmla="*/ 2946400 w 3002845"/>
              <a:gd name="connsiteY20" fmla="*/ 620906 h 1580462"/>
              <a:gd name="connsiteX21" fmla="*/ 2935111 w 3002845"/>
              <a:gd name="connsiteY21" fmla="*/ 587040 h 1580462"/>
              <a:gd name="connsiteX22" fmla="*/ 2867378 w 3002845"/>
              <a:gd name="connsiteY22" fmla="*/ 530595 h 1580462"/>
              <a:gd name="connsiteX23" fmla="*/ 2822223 w 3002845"/>
              <a:gd name="connsiteY23" fmla="*/ 474151 h 1580462"/>
              <a:gd name="connsiteX24" fmla="*/ 2799645 w 3002845"/>
              <a:gd name="connsiteY24" fmla="*/ 440284 h 1580462"/>
              <a:gd name="connsiteX25" fmla="*/ 2754489 w 3002845"/>
              <a:gd name="connsiteY25" fmla="*/ 406417 h 1580462"/>
              <a:gd name="connsiteX26" fmla="*/ 2675467 w 3002845"/>
              <a:gd name="connsiteY26" fmla="*/ 338684 h 1580462"/>
              <a:gd name="connsiteX27" fmla="*/ 2630311 w 3002845"/>
              <a:gd name="connsiteY27" fmla="*/ 316106 h 1580462"/>
              <a:gd name="connsiteX28" fmla="*/ 2596445 w 3002845"/>
              <a:gd name="connsiteY28" fmla="*/ 293528 h 1580462"/>
              <a:gd name="connsiteX29" fmla="*/ 2551289 w 3002845"/>
              <a:gd name="connsiteY29" fmla="*/ 270951 h 1580462"/>
              <a:gd name="connsiteX30" fmla="*/ 2460978 w 3002845"/>
              <a:gd name="connsiteY30" fmla="*/ 214506 h 1580462"/>
              <a:gd name="connsiteX31" fmla="*/ 2370667 w 3002845"/>
              <a:gd name="connsiteY31" fmla="*/ 191928 h 1580462"/>
              <a:gd name="connsiteX32" fmla="*/ 2280356 w 3002845"/>
              <a:gd name="connsiteY32" fmla="*/ 169351 h 1580462"/>
              <a:gd name="connsiteX33" fmla="*/ 2212623 w 3002845"/>
              <a:gd name="connsiteY33" fmla="*/ 158062 h 1580462"/>
              <a:gd name="connsiteX34" fmla="*/ 2043289 w 3002845"/>
              <a:gd name="connsiteY34" fmla="*/ 146773 h 1580462"/>
              <a:gd name="connsiteX35" fmla="*/ 1828800 w 3002845"/>
              <a:gd name="connsiteY35" fmla="*/ 124195 h 1580462"/>
              <a:gd name="connsiteX36" fmla="*/ 1761067 w 3002845"/>
              <a:gd name="connsiteY36" fmla="*/ 112906 h 1580462"/>
              <a:gd name="connsiteX37" fmla="*/ 1557867 w 3002845"/>
              <a:gd name="connsiteY37" fmla="*/ 101617 h 1580462"/>
              <a:gd name="connsiteX38" fmla="*/ 1377245 w 3002845"/>
              <a:gd name="connsiteY38" fmla="*/ 90328 h 1580462"/>
              <a:gd name="connsiteX39" fmla="*/ 1174045 w 3002845"/>
              <a:gd name="connsiteY39" fmla="*/ 67751 h 1580462"/>
              <a:gd name="connsiteX40" fmla="*/ 1038578 w 3002845"/>
              <a:gd name="connsiteY40" fmla="*/ 45173 h 1580462"/>
              <a:gd name="connsiteX41" fmla="*/ 914400 w 3002845"/>
              <a:gd name="connsiteY41" fmla="*/ 33884 h 1580462"/>
              <a:gd name="connsiteX42" fmla="*/ 553156 w 3002845"/>
              <a:gd name="connsiteY42" fmla="*/ 11306 h 1580462"/>
              <a:gd name="connsiteX43" fmla="*/ 0 w 3002845"/>
              <a:gd name="connsiteY43" fmla="*/ 17 h 158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002845" h="1580462">
                <a:moveTo>
                  <a:pt x="1941689" y="1580462"/>
                </a:moveTo>
                <a:cubicBezTo>
                  <a:pt x="2050815" y="1576699"/>
                  <a:pt x="2160089" y="1575984"/>
                  <a:pt x="2269067" y="1569173"/>
                </a:cubicBezTo>
                <a:cubicBezTo>
                  <a:pt x="2280943" y="1568431"/>
                  <a:pt x="2291139" y="1559457"/>
                  <a:pt x="2302934" y="1557884"/>
                </a:cubicBezTo>
                <a:cubicBezTo>
                  <a:pt x="2347848" y="1551895"/>
                  <a:pt x="2393245" y="1550358"/>
                  <a:pt x="2438400" y="1546595"/>
                </a:cubicBezTo>
                <a:cubicBezTo>
                  <a:pt x="2460978" y="1539069"/>
                  <a:pt x="2483045" y="1529789"/>
                  <a:pt x="2506134" y="1524017"/>
                </a:cubicBezTo>
                <a:cubicBezTo>
                  <a:pt x="2521186" y="1520254"/>
                  <a:pt x="2536762" y="1518176"/>
                  <a:pt x="2551289" y="1512728"/>
                </a:cubicBezTo>
                <a:cubicBezTo>
                  <a:pt x="2567046" y="1506819"/>
                  <a:pt x="2581067" y="1496986"/>
                  <a:pt x="2596445" y="1490151"/>
                </a:cubicBezTo>
                <a:cubicBezTo>
                  <a:pt x="2614963" y="1481921"/>
                  <a:pt x="2634764" y="1476635"/>
                  <a:pt x="2652889" y="1467573"/>
                </a:cubicBezTo>
                <a:cubicBezTo>
                  <a:pt x="2665024" y="1461505"/>
                  <a:pt x="2674621" y="1451063"/>
                  <a:pt x="2686756" y="1444995"/>
                </a:cubicBezTo>
                <a:cubicBezTo>
                  <a:pt x="2704881" y="1435933"/>
                  <a:pt x="2724385" y="1429943"/>
                  <a:pt x="2743200" y="1422417"/>
                </a:cubicBezTo>
                <a:cubicBezTo>
                  <a:pt x="2754489" y="1411128"/>
                  <a:pt x="2763783" y="1397407"/>
                  <a:pt x="2777067" y="1388551"/>
                </a:cubicBezTo>
                <a:cubicBezTo>
                  <a:pt x="2786968" y="1381950"/>
                  <a:pt x="2801642" y="1384696"/>
                  <a:pt x="2810934" y="1377262"/>
                </a:cubicBezTo>
                <a:cubicBezTo>
                  <a:pt x="2821528" y="1368786"/>
                  <a:pt x="2824497" y="1353535"/>
                  <a:pt x="2833511" y="1343395"/>
                </a:cubicBezTo>
                <a:cubicBezTo>
                  <a:pt x="2854724" y="1319530"/>
                  <a:pt x="2901245" y="1275662"/>
                  <a:pt x="2901245" y="1275662"/>
                </a:cubicBezTo>
                <a:cubicBezTo>
                  <a:pt x="2929620" y="1190538"/>
                  <a:pt x="2888044" y="1292162"/>
                  <a:pt x="2946400" y="1219217"/>
                </a:cubicBezTo>
                <a:cubicBezTo>
                  <a:pt x="2953833" y="1209925"/>
                  <a:pt x="2952367" y="1195994"/>
                  <a:pt x="2957689" y="1185351"/>
                </a:cubicBezTo>
                <a:cubicBezTo>
                  <a:pt x="2963757" y="1173216"/>
                  <a:pt x="2974199" y="1163619"/>
                  <a:pt x="2980267" y="1151484"/>
                </a:cubicBezTo>
                <a:cubicBezTo>
                  <a:pt x="2988364" y="1135289"/>
                  <a:pt x="2999228" y="1086929"/>
                  <a:pt x="3002845" y="1072462"/>
                </a:cubicBezTo>
                <a:cubicBezTo>
                  <a:pt x="2999082" y="944521"/>
                  <a:pt x="2998283" y="816459"/>
                  <a:pt x="2991556" y="688640"/>
                </a:cubicBezTo>
                <a:cubicBezTo>
                  <a:pt x="2990741" y="673146"/>
                  <a:pt x="2988873" y="656393"/>
                  <a:pt x="2980267" y="643484"/>
                </a:cubicBezTo>
                <a:cubicBezTo>
                  <a:pt x="2972741" y="632195"/>
                  <a:pt x="2957689" y="628432"/>
                  <a:pt x="2946400" y="620906"/>
                </a:cubicBezTo>
                <a:cubicBezTo>
                  <a:pt x="2942637" y="609617"/>
                  <a:pt x="2941712" y="596941"/>
                  <a:pt x="2935111" y="587040"/>
                </a:cubicBezTo>
                <a:cubicBezTo>
                  <a:pt x="2917726" y="560962"/>
                  <a:pt x="2892369" y="547256"/>
                  <a:pt x="2867378" y="530595"/>
                </a:cubicBezTo>
                <a:cubicBezTo>
                  <a:pt x="2845401" y="464663"/>
                  <a:pt x="2873285" y="525213"/>
                  <a:pt x="2822223" y="474151"/>
                </a:cubicBezTo>
                <a:cubicBezTo>
                  <a:pt x="2812629" y="464557"/>
                  <a:pt x="2809239" y="449878"/>
                  <a:pt x="2799645" y="440284"/>
                </a:cubicBezTo>
                <a:cubicBezTo>
                  <a:pt x="2786341" y="426980"/>
                  <a:pt x="2768774" y="418662"/>
                  <a:pt x="2754489" y="406417"/>
                </a:cubicBezTo>
                <a:cubicBezTo>
                  <a:pt x="2704757" y="363790"/>
                  <a:pt x="2736414" y="376776"/>
                  <a:pt x="2675467" y="338684"/>
                </a:cubicBezTo>
                <a:cubicBezTo>
                  <a:pt x="2661196" y="329765"/>
                  <a:pt x="2644922" y="324455"/>
                  <a:pt x="2630311" y="316106"/>
                </a:cubicBezTo>
                <a:cubicBezTo>
                  <a:pt x="2618531" y="309375"/>
                  <a:pt x="2608225" y="300259"/>
                  <a:pt x="2596445" y="293528"/>
                </a:cubicBezTo>
                <a:cubicBezTo>
                  <a:pt x="2581834" y="285179"/>
                  <a:pt x="2565560" y="279870"/>
                  <a:pt x="2551289" y="270951"/>
                </a:cubicBezTo>
                <a:cubicBezTo>
                  <a:pt x="2507145" y="243361"/>
                  <a:pt x="2510017" y="230852"/>
                  <a:pt x="2460978" y="214506"/>
                </a:cubicBezTo>
                <a:cubicBezTo>
                  <a:pt x="2431540" y="204693"/>
                  <a:pt x="2400105" y="201740"/>
                  <a:pt x="2370667" y="191928"/>
                </a:cubicBezTo>
                <a:cubicBezTo>
                  <a:pt x="2323667" y="176263"/>
                  <a:pt x="2340293" y="180249"/>
                  <a:pt x="2280356" y="169351"/>
                </a:cubicBezTo>
                <a:cubicBezTo>
                  <a:pt x="2257836" y="165256"/>
                  <a:pt x="2235409" y="160232"/>
                  <a:pt x="2212623" y="158062"/>
                </a:cubicBezTo>
                <a:cubicBezTo>
                  <a:pt x="2156308" y="152699"/>
                  <a:pt x="2099734" y="150536"/>
                  <a:pt x="2043289" y="146773"/>
                </a:cubicBezTo>
                <a:cubicBezTo>
                  <a:pt x="1836181" y="117186"/>
                  <a:pt x="2132518" y="157942"/>
                  <a:pt x="1828800" y="124195"/>
                </a:cubicBezTo>
                <a:cubicBezTo>
                  <a:pt x="1806051" y="121667"/>
                  <a:pt x="1783877" y="114807"/>
                  <a:pt x="1761067" y="112906"/>
                </a:cubicBezTo>
                <a:cubicBezTo>
                  <a:pt x="1693464" y="107272"/>
                  <a:pt x="1625588" y="105601"/>
                  <a:pt x="1557867" y="101617"/>
                </a:cubicBezTo>
                <a:lnTo>
                  <a:pt x="1377245" y="90328"/>
                </a:lnTo>
                <a:cubicBezTo>
                  <a:pt x="1285899" y="59882"/>
                  <a:pt x="1373374" y="85872"/>
                  <a:pt x="1174045" y="67751"/>
                </a:cubicBezTo>
                <a:cubicBezTo>
                  <a:pt x="973587" y="49527"/>
                  <a:pt x="1194987" y="64724"/>
                  <a:pt x="1038578" y="45173"/>
                </a:cubicBezTo>
                <a:cubicBezTo>
                  <a:pt x="997336" y="40018"/>
                  <a:pt x="955793" y="37647"/>
                  <a:pt x="914400" y="33884"/>
                </a:cubicBezTo>
                <a:cubicBezTo>
                  <a:pt x="777564" y="-11729"/>
                  <a:pt x="886766" y="21118"/>
                  <a:pt x="553156" y="11306"/>
                </a:cubicBezTo>
                <a:cubicBezTo>
                  <a:pt x="136539" y="-948"/>
                  <a:pt x="243989" y="17"/>
                  <a:pt x="0" y="17"/>
                </a:cubicBezTo>
              </a:path>
            </a:pathLst>
          </a:custGeom>
          <a:noFill/>
          <a:ln w="38100">
            <a:solidFill>
              <a:srgbClr val="FF0000"/>
            </a:solidFill>
            <a:prstDash val="dash"/>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31013226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down)">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t>Ways Of Accessing Other Controls (3)</a:t>
            </a:r>
          </a:p>
        </p:txBody>
      </p:sp>
      <p:sp>
        <p:nvSpPr>
          <p:cNvPr id="3" name="Content Placeholder 2"/>
          <p:cNvSpPr>
            <a:spLocks noGrp="1"/>
          </p:cNvSpPr>
          <p:nvPr>
            <p:ph idx="1"/>
          </p:nvPr>
        </p:nvSpPr>
        <p:spPr/>
        <p:txBody>
          <a:bodyPr/>
          <a:lstStyle/>
          <a:p>
            <a:pPr marL="457200" indent="-457200">
              <a:buFont typeface="+mj-lt"/>
              <a:buAutoNum type="arabicPeriod" startAt="3"/>
              <a:defRPr/>
            </a:pPr>
            <a:r>
              <a:rPr lang="en-US" dirty="0" smtClean="0"/>
              <a:t>Adding the control as an attribute of the control that could raise the event.</a:t>
            </a:r>
          </a:p>
          <a:p>
            <a:pPr lvl="1">
              <a:buFont typeface="Arial" pitchFamily="34" charset="0"/>
              <a:buChar char="–"/>
              <a:defRPr/>
            </a:pPr>
            <a:r>
              <a:rPr lang="en-US" dirty="0" smtClean="0"/>
              <a:t>Once you have access to the container then you can use accessor methods to get a reference to all the GUI components contained within that container.</a:t>
            </a:r>
            <a:endParaRPr lang="en-US" dirty="0"/>
          </a:p>
          <a:p>
            <a:pPr lvl="1">
              <a:buFont typeface="Arial" pitchFamily="34" charset="0"/>
              <a:buChar char="–"/>
              <a:defRPr/>
            </a:pPr>
            <a:r>
              <a:rPr lang="en-US" dirty="0" smtClean="0"/>
              <a:t>The previously mentioned example (#6) illustrated this:</a:t>
            </a:r>
          </a:p>
          <a:p>
            <a:pPr marL="571500" lvl="2" indent="0">
              <a:buFont typeface="Arial" pitchFamily="34" charset="0"/>
              <a:buNone/>
              <a:defRPr/>
            </a:pPr>
            <a:r>
              <a:rPr lang="en-US" dirty="0">
                <a:latin typeface="Consolas" panose="020B0609020204030204" pitchFamily="49" charset="0"/>
                <a:cs typeface="Consolas" panose="020B0609020204030204" pitchFamily="49" charset="0"/>
              </a:rPr>
              <a:t>p</a:t>
            </a:r>
            <a:r>
              <a:rPr lang="en-US" dirty="0" smtClean="0">
                <a:latin typeface="Consolas" panose="020B0609020204030204" pitchFamily="49" charset="0"/>
                <a:cs typeface="Consolas" panose="020B0609020204030204" pitchFamily="49" charset="0"/>
              </a:rPr>
              <a:t>ublic class MyFrame extends Jframe {</a:t>
            </a:r>
          </a:p>
          <a:p>
            <a:pPr marL="342900" lvl="1" indent="0">
              <a:buFont typeface="Arial" pitchFamily="34" charset="0"/>
              <a:buNone/>
              <a:defRPr/>
            </a:pPr>
            <a:r>
              <a:rPr lang="en-US" altLang="en-US" sz="1800" dirty="0">
                <a:latin typeface="Consolas" panose="020B0609020204030204" pitchFamily="49" charset="0"/>
                <a:cs typeface="Consolas" panose="020B0609020204030204" pitchFamily="49" charset="0"/>
              </a:rPr>
              <a:t> </a:t>
            </a:r>
            <a:r>
              <a:rPr lang="en-US" altLang="en-US" sz="1800" dirty="0" smtClean="0">
                <a:latin typeface="Consolas" panose="020B0609020204030204" pitchFamily="49" charset="0"/>
                <a:cs typeface="Consolas" panose="020B0609020204030204" pitchFamily="49" charset="0"/>
              </a:rPr>
              <a:t>     private </a:t>
            </a:r>
            <a:r>
              <a:rPr lang="en-US" altLang="en-US" sz="1800" dirty="0">
                <a:latin typeface="Consolas" panose="020B0609020204030204" pitchFamily="49" charset="0"/>
                <a:cs typeface="Consolas" panose="020B0609020204030204" pitchFamily="49" charset="0"/>
              </a:rPr>
              <a:t>JLabel aLabel1;</a:t>
            </a:r>
          </a:p>
          <a:p>
            <a:pPr marL="342900" lvl="1" indent="0">
              <a:buFont typeface="Arial" pitchFamily="34" charset="0"/>
              <a:buNone/>
              <a:defRPr/>
            </a:pPr>
            <a:r>
              <a:rPr lang="en-US" altLang="en-US" sz="1800" dirty="0">
                <a:latin typeface="Consolas" panose="020B0609020204030204" pitchFamily="49" charset="0"/>
                <a:cs typeface="Consolas" panose="020B0609020204030204" pitchFamily="49" charset="0"/>
              </a:rPr>
              <a:t>    </a:t>
            </a:r>
            <a:r>
              <a:rPr lang="en-US" altLang="en-US" sz="1800" dirty="0" smtClean="0">
                <a:latin typeface="Consolas" panose="020B0609020204030204" pitchFamily="49" charset="0"/>
                <a:cs typeface="Consolas" panose="020B0609020204030204" pitchFamily="49" charset="0"/>
              </a:rPr>
              <a:t>  private </a:t>
            </a:r>
            <a:r>
              <a:rPr lang="en-US" altLang="en-US" sz="1800" dirty="0">
                <a:latin typeface="Consolas" panose="020B0609020204030204" pitchFamily="49" charset="0"/>
                <a:cs typeface="Consolas" panose="020B0609020204030204" pitchFamily="49" charset="0"/>
              </a:rPr>
              <a:t>JLabel aLabel2;</a:t>
            </a:r>
          </a:p>
          <a:p>
            <a:pPr marL="342900" lvl="1" indent="0">
              <a:buFont typeface="Arial" pitchFamily="34" charset="0"/>
              <a:buNone/>
              <a:defRPr/>
            </a:pPr>
            <a:r>
              <a:rPr lang="en-US" sz="1800" dirty="0" smtClean="0">
                <a:latin typeface="Consolas" panose="020B0609020204030204" pitchFamily="49" charset="0"/>
                <a:cs typeface="Consolas" panose="020B0609020204030204" pitchFamily="49" charset="0"/>
              </a:rPr>
              <a:t>        ...</a:t>
            </a:r>
          </a:p>
          <a:p>
            <a:pPr>
              <a:buFontTx/>
              <a:buNone/>
              <a:defRPr/>
            </a:pPr>
            <a:r>
              <a:rPr lang="en-US" altLang="en-US" sz="1800" b="1" dirty="0">
                <a:latin typeface="Consolas" pitchFamily="49" charset="0"/>
                <a:cs typeface="Consolas" pitchFamily="49" charset="0"/>
              </a:rPr>
              <a:t> </a:t>
            </a:r>
            <a:r>
              <a:rPr lang="en-US" altLang="en-US" sz="1800" b="1" dirty="0" smtClean="0">
                <a:latin typeface="Consolas" pitchFamily="49" charset="0"/>
                <a:cs typeface="Consolas" pitchFamily="49" charset="0"/>
              </a:rPr>
              <a:t>        public </a:t>
            </a:r>
            <a:r>
              <a:rPr lang="en-US" altLang="en-US" sz="1800" b="1" dirty="0">
                <a:latin typeface="Consolas" pitchFamily="49" charset="0"/>
                <a:cs typeface="Consolas" pitchFamily="49" charset="0"/>
              </a:rPr>
              <a:t>JLabel getLabel1 () { return aLabel1; }</a:t>
            </a:r>
          </a:p>
          <a:p>
            <a:pPr>
              <a:buFontTx/>
              <a:buNone/>
              <a:defRPr/>
            </a:pPr>
            <a:r>
              <a:rPr lang="en-US" altLang="en-US" sz="1800" b="1" dirty="0">
                <a:latin typeface="Consolas" pitchFamily="49" charset="0"/>
                <a:cs typeface="Consolas" pitchFamily="49" charset="0"/>
              </a:rPr>
              <a:t>    </a:t>
            </a:r>
            <a:r>
              <a:rPr lang="en-US" altLang="en-US" sz="1800" b="1" dirty="0" smtClean="0">
                <a:latin typeface="Consolas" pitchFamily="49" charset="0"/>
                <a:cs typeface="Consolas" pitchFamily="49" charset="0"/>
              </a:rPr>
              <a:t>     public </a:t>
            </a:r>
            <a:r>
              <a:rPr lang="en-US" altLang="en-US" sz="1800" b="1" dirty="0">
                <a:latin typeface="Consolas" pitchFamily="49" charset="0"/>
                <a:cs typeface="Consolas" pitchFamily="49" charset="0"/>
              </a:rPr>
              <a:t>JLabel getLabel2 () { return aLabel2; }</a:t>
            </a:r>
            <a:endParaRPr lang="en-US" sz="1800" dirty="0">
              <a:latin typeface="Consolas" panose="020B0609020204030204" pitchFamily="49" charset="0"/>
              <a:cs typeface="Consolas" panose="020B0609020204030204" pitchFamily="49" charset="0"/>
            </a:endParaRPr>
          </a:p>
          <a:p>
            <a:pPr marL="571500" lvl="2" indent="0">
              <a:buFont typeface="Arial" pitchFamily="34" charset="0"/>
              <a:buNone/>
              <a:defRPr/>
            </a:pPr>
            <a:r>
              <a:rPr lang="en-US" dirty="0" smtClean="0">
                <a:latin typeface="Consolas" panose="020B0609020204030204" pitchFamily="49" charset="0"/>
                <a:cs typeface="Consolas" panose="020B0609020204030204" pitchFamily="49" charset="0"/>
              </a:rPr>
              <a:t>}</a:t>
            </a:r>
          </a:p>
          <a:p>
            <a:pPr lvl="1">
              <a:buFont typeface="Arial" pitchFamily="34" charset="0"/>
              <a:buChar char="–"/>
              <a:defRPr/>
            </a:pPr>
            <a:r>
              <a:rPr lang="en-US" dirty="0" smtClean="0">
                <a:cs typeface="Consolas" panose="020B0609020204030204" pitchFamily="49" charset="0"/>
              </a:rPr>
              <a:t>JT’s $0.02:</a:t>
            </a:r>
          </a:p>
          <a:p>
            <a:pPr lvl="2">
              <a:buFont typeface="Arial" pitchFamily="34" charset="0"/>
              <a:buChar char="•"/>
              <a:defRPr/>
            </a:pPr>
            <a:r>
              <a:rPr lang="en-US" dirty="0" smtClean="0">
                <a:cs typeface="Consolas" panose="020B0609020204030204" pitchFamily="49" charset="0"/>
              </a:rPr>
              <a:t>Replaces Java’s containment with a simpler has-a relation that you created</a:t>
            </a:r>
          </a:p>
          <a:p>
            <a:pPr marL="342900" lvl="1" indent="0">
              <a:buFont typeface="Arial" pitchFamily="34" charset="0"/>
              <a:buNone/>
              <a:defRPr/>
            </a:pPr>
            <a:endParaRPr lang="en-US" sz="1800" dirty="0">
              <a:cs typeface="Consolas" panose="020B0609020204030204" pitchFamily="49" charset="0"/>
            </a:endParaRPr>
          </a:p>
        </p:txBody>
      </p:sp>
    </p:spTree>
    <p:extLst>
      <p:ext uri="{BB962C8B-B14F-4D97-AF65-F5344CB8AC3E}">
        <p14:creationId xmlns:p14="http://schemas.microsoft.com/office/powerpoint/2010/main" val="14468286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mtClean="0"/>
              <a:t>Ways Of Accessing Other Controls (4)</a:t>
            </a:r>
          </a:p>
        </p:txBody>
      </p:sp>
      <p:sp>
        <p:nvSpPr>
          <p:cNvPr id="35843" name="Content Placeholder 2"/>
          <p:cNvSpPr>
            <a:spLocks noGrp="1"/>
          </p:cNvSpPr>
          <p:nvPr>
            <p:ph idx="1"/>
          </p:nvPr>
        </p:nvSpPr>
        <p:spPr/>
        <p:txBody>
          <a:bodyPr/>
          <a:lstStyle/>
          <a:p>
            <a:pPr lvl="1"/>
            <a:r>
              <a:rPr lang="en-US" altLang="en-US" dirty="0" smtClean="0"/>
              <a:t>Note: adding one control as an attribute of another control need not be limited only to actual ‘containers’ such as </a:t>
            </a:r>
            <a:r>
              <a:rPr lang="en-US" altLang="en-US" dirty="0" err="1" smtClean="0">
                <a:latin typeface="Consolas" pitchFamily="49" charset="0"/>
                <a:cs typeface="Consolas" pitchFamily="49" charset="0"/>
              </a:rPr>
              <a:t>JFrame</a:t>
            </a:r>
            <a:r>
              <a:rPr lang="en-US" altLang="en-US" dirty="0" smtClean="0"/>
              <a:t> or </a:t>
            </a:r>
            <a:r>
              <a:rPr lang="en-US" altLang="en-US" dirty="0" err="1" smtClean="0">
                <a:latin typeface="Consolas" pitchFamily="49" charset="0"/>
                <a:cs typeface="Consolas" pitchFamily="49" charset="0"/>
              </a:rPr>
              <a:t>JDialog</a:t>
            </a:r>
            <a:endParaRPr lang="en-US" altLang="en-US" dirty="0" smtClean="0">
              <a:latin typeface="Consolas" pitchFamily="49" charset="0"/>
              <a:cs typeface="Consolas" pitchFamily="49" charset="0"/>
            </a:endParaRPr>
          </a:p>
          <a:p>
            <a:pPr lvl="1"/>
            <a:r>
              <a:rPr lang="en-US" altLang="en-US" dirty="0" smtClean="0"/>
              <a:t>Example (button event changes a label)</a:t>
            </a:r>
          </a:p>
          <a:p>
            <a:pPr marL="571500" lvl="2" indent="0">
              <a:buFont typeface="Arial" charset="0"/>
              <a:buNone/>
            </a:pPr>
            <a:r>
              <a:rPr lang="en-US" altLang="en-US" dirty="0" smtClean="0">
                <a:latin typeface="Consolas" pitchFamily="49" charset="0"/>
                <a:cs typeface="Consolas" pitchFamily="49" charset="0"/>
              </a:rPr>
              <a:t>public class </a:t>
            </a:r>
            <a:r>
              <a:rPr lang="en-US" altLang="en-US" dirty="0" err="1" smtClean="0">
                <a:latin typeface="Consolas" pitchFamily="49" charset="0"/>
                <a:cs typeface="Consolas" pitchFamily="49" charset="0"/>
              </a:rPr>
              <a:t>MyButton</a:t>
            </a:r>
            <a:r>
              <a:rPr lang="en-US" altLang="en-US" dirty="0" smtClean="0">
                <a:latin typeface="Consolas" pitchFamily="49" charset="0"/>
                <a:cs typeface="Consolas" pitchFamily="49" charset="0"/>
              </a:rPr>
              <a:t> extends </a:t>
            </a:r>
            <a:r>
              <a:rPr lang="en-US" altLang="en-US" dirty="0" err="1" smtClean="0">
                <a:latin typeface="Consolas" pitchFamily="49" charset="0"/>
                <a:cs typeface="Consolas" pitchFamily="49" charset="0"/>
              </a:rPr>
              <a:t>JButton</a:t>
            </a:r>
            <a:r>
              <a:rPr lang="en-US" altLang="en-US" dirty="0" smtClean="0">
                <a:latin typeface="Consolas" pitchFamily="49" charset="0"/>
                <a:cs typeface="Consolas" pitchFamily="49" charset="0"/>
              </a:rPr>
              <a:t> {</a:t>
            </a:r>
          </a:p>
          <a:p>
            <a:pPr marL="571500" lvl="2" indent="0">
              <a:buFont typeface="Arial" charset="0"/>
              <a:buNone/>
            </a:pPr>
            <a:r>
              <a:rPr lang="en-US" altLang="en-US" dirty="0" smtClean="0">
                <a:latin typeface="Consolas" pitchFamily="49" charset="0"/>
                <a:cs typeface="Consolas" pitchFamily="49" charset="0"/>
              </a:rPr>
              <a:t>     private </a:t>
            </a:r>
            <a:r>
              <a:rPr lang="en-US" altLang="en-US" dirty="0" err="1" smtClean="0">
                <a:latin typeface="Consolas" pitchFamily="49" charset="0"/>
                <a:cs typeface="Consolas" pitchFamily="49" charset="0"/>
              </a:rPr>
              <a:t>JLabel</a:t>
            </a:r>
            <a:r>
              <a:rPr lang="en-US" altLang="en-US" dirty="0" smtClean="0">
                <a:latin typeface="Consolas" pitchFamily="49" charset="0"/>
                <a:cs typeface="Consolas" pitchFamily="49" charset="0"/>
              </a:rPr>
              <a:t> </a:t>
            </a:r>
            <a:r>
              <a:rPr lang="en-US" altLang="en-US" dirty="0" err="1" smtClean="0">
                <a:latin typeface="Consolas" pitchFamily="49" charset="0"/>
                <a:cs typeface="Consolas" pitchFamily="49" charset="0"/>
              </a:rPr>
              <a:t>aLabel</a:t>
            </a:r>
            <a:r>
              <a:rPr lang="en-US" altLang="en-US" dirty="0" smtClean="0">
                <a:latin typeface="Consolas" pitchFamily="49" charset="0"/>
                <a:cs typeface="Consolas" pitchFamily="49" charset="0"/>
              </a:rPr>
              <a:t>;</a:t>
            </a:r>
          </a:p>
          <a:p>
            <a:pPr marL="571500" lvl="2" indent="0">
              <a:buFont typeface="Arial" charset="0"/>
              <a:buNone/>
            </a:pPr>
            <a:r>
              <a:rPr lang="en-US" altLang="en-US" dirty="0" smtClean="0">
                <a:latin typeface="Consolas" pitchFamily="49" charset="0"/>
                <a:cs typeface="Consolas" pitchFamily="49" charset="0"/>
              </a:rPr>
              <a:t>     ...</a:t>
            </a:r>
          </a:p>
          <a:p>
            <a:pPr marL="571500" lvl="2" indent="0">
              <a:buFont typeface="Arial" charset="0"/>
              <a:buNone/>
            </a:pPr>
            <a:r>
              <a:rPr lang="en-US" altLang="en-US" dirty="0" smtClean="0">
                <a:latin typeface="Consolas" pitchFamily="49" charset="0"/>
                <a:cs typeface="Consolas" pitchFamily="49" charset="0"/>
              </a:rPr>
              <a:t>     public </a:t>
            </a:r>
            <a:r>
              <a:rPr lang="en-US" altLang="en-US" dirty="0" err="1" smtClean="0">
                <a:latin typeface="Consolas" pitchFamily="49" charset="0"/>
                <a:cs typeface="Consolas" pitchFamily="49" charset="0"/>
              </a:rPr>
              <a:t>Jlabel</a:t>
            </a:r>
            <a:r>
              <a:rPr lang="en-US" altLang="en-US" dirty="0" smtClean="0">
                <a:latin typeface="Consolas" pitchFamily="49" charset="0"/>
                <a:cs typeface="Consolas" pitchFamily="49" charset="0"/>
              </a:rPr>
              <a:t> </a:t>
            </a:r>
            <a:r>
              <a:rPr lang="en-US" altLang="en-US" dirty="0" err="1" smtClean="0">
                <a:latin typeface="Consolas" pitchFamily="49" charset="0"/>
                <a:cs typeface="Consolas" pitchFamily="49" charset="0"/>
              </a:rPr>
              <a:t>getLabel</a:t>
            </a:r>
            <a:r>
              <a:rPr lang="en-US" altLang="en-US" dirty="0" smtClean="0">
                <a:latin typeface="Consolas" pitchFamily="49" charset="0"/>
                <a:cs typeface="Consolas" pitchFamily="49" charset="0"/>
              </a:rPr>
              <a:t>() {  return(</a:t>
            </a:r>
            <a:r>
              <a:rPr lang="en-US" altLang="en-US" dirty="0" err="1" smtClean="0">
                <a:latin typeface="Consolas" pitchFamily="49" charset="0"/>
                <a:cs typeface="Consolas" pitchFamily="49" charset="0"/>
              </a:rPr>
              <a:t>aLabel</a:t>
            </a:r>
            <a:r>
              <a:rPr lang="en-US" altLang="en-US" dirty="0" smtClean="0">
                <a:latin typeface="Consolas" pitchFamily="49" charset="0"/>
                <a:cs typeface="Consolas" pitchFamily="49" charset="0"/>
              </a:rPr>
              <a:t>); }</a:t>
            </a:r>
          </a:p>
          <a:p>
            <a:pPr marL="571500" lvl="2" indent="0">
              <a:buFont typeface="Arial" charset="0"/>
              <a:buNone/>
            </a:pPr>
            <a:r>
              <a:rPr lang="en-US" altLang="en-US" dirty="0" smtClean="0">
                <a:latin typeface="Consolas" pitchFamily="49" charset="0"/>
                <a:cs typeface="Consolas" pitchFamily="49" charset="0"/>
              </a:rPr>
              <a:t>}</a:t>
            </a:r>
          </a:p>
          <a:p>
            <a:pPr marL="571500" lvl="2" indent="0">
              <a:buFont typeface="Arial" charset="0"/>
              <a:buNone/>
            </a:pPr>
            <a:endParaRPr lang="en-US" altLang="en-US" dirty="0" smtClean="0">
              <a:latin typeface="Consolas" pitchFamily="49" charset="0"/>
              <a:cs typeface="Consolas" pitchFamily="49" charset="0"/>
            </a:endParaRPr>
          </a:p>
          <a:p>
            <a:pPr marL="571500" lvl="2" indent="0">
              <a:buFont typeface="Arial" charset="0"/>
              <a:buNone/>
            </a:pPr>
            <a:r>
              <a:rPr lang="en-US" altLang="en-US" dirty="0" smtClean="0">
                <a:latin typeface="Consolas" pitchFamily="49" charset="0"/>
                <a:cs typeface="Consolas" pitchFamily="49" charset="0"/>
              </a:rPr>
              <a:t>public class </a:t>
            </a:r>
            <a:r>
              <a:rPr lang="en-US" altLang="en-US" dirty="0" err="1" smtClean="0">
                <a:latin typeface="Consolas" pitchFamily="49" charset="0"/>
                <a:cs typeface="Consolas" pitchFamily="49" charset="0"/>
              </a:rPr>
              <a:t>MyButtonListener</a:t>
            </a:r>
            <a:r>
              <a:rPr lang="en-US" altLang="en-US" dirty="0" smtClean="0">
                <a:latin typeface="Consolas" pitchFamily="49" charset="0"/>
                <a:cs typeface="Consolas" pitchFamily="49" charset="0"/>
              </a:rPr>
              <a:t> implements </a:t>
            </a:r>
            <a:r>
              <a:rPr lang="en-US" altLang="en-US" dirty="0" err="1" smtClean="0">
                <a:latin typeface="Consolas" pitchFamily="49" charset="0"/>
                <a:cs typeface="Consolas" pitchFamily="49" charset="0"/>
              </a:rPr>
              <a:t>ActionListener</a:t>
            </a:r>
            <a:r>
              <a:rPr lang="en-US" altLang="en-US" dirty="0" smtClean="0">
                <a:latin typeface="Consolas" pitchFamily="49" charset="0"/>
                <a:cs typeface="Consolas" pitchFamily="49" charset="0"/>
              </a:rPr>
              <a:t> {</a:t>
            </a:r>
          </a:p>
          <a:p>
            <a:pPr marL="571500" lvl="2" indent="0">
              <a:buFont typeface="Arial" charset="0"/>
              <a:buNone/>
            </a:pPr>
            <a:r>
              <a:rPr lang="en-US" altLang="en-US" dirty="0" smtClean="0">
                <a:latin typeface="Consolas" pitchFamily="49" charset="0"/>
                <a:cs typeface="Consolas" pitchFamily="49" charset="0"/>
              </a:rPr>
              <a:t>    public void </a:t>
            </a:r>
            <a:r>
              <a:rPr lang="en-US" altLang="en-US" dirty="0" err="1" smtClean="0">
                <a:latin typeface="Consolas" pitchFamily="49" charset="0"/>
                <a:cs typeface="Consolas" pitchFamily="49" charset="0"/>
              </a:rPr>
              <a:t>actionPerformed</a:t>
            </a:r>
            <a:r>
              <a:rPr lang="en-US" altLang="en-US" dirty="0" smtClean="0">
                <a:latin typeface="Consolas" pitchFamily="49" charset="0"/>
                <a:cs typeface="Consolas" pitchFamily="49" charset="0"/>
              </a:rPr>
              <a:t>(</a:t>
            </a:r>
            <a:r>
              <a:rPr lang="en-US" altLang="en-US" dirty="0" err="1" smtClean="0">
                <a:latin typeface="Consolas" pitchFamily="49" charset="0"/>
                <a:cs typeface="Consolas" pitchFamily="49" charset="0"/>
              </a:rPr>
              <a:t>ActionEvent</a:t>
            </a:r>
            <a:r>
              <a:rPr lang="en-US" altLang="en-US" dirty="0" smtClean="0">
                <a:latin typeface="Consolas" pitchFamily="49" charset="0"/>
                <a:cs typeface="Consolas" pitchFamily="49" charset="0"/>
              </a:rPr>
              <a:t> e) {</a:t>
            </a:r>
          </a:p>
          <a:p>
            <a:pPr marL="571500" lvl="2" indent="0">
              <a:buFont typeface="Arial" charset="0"/>
              <a:buNone/>
            </a:pPr>
            <a:r>
              <a:rPr lang="en-US" altLang="en-US" dirty="0" smtClean="0">
                <a:latin typeface="Consolas" pitchFamily="49" charset="0"/>
                <a:cs typeface="Consolas" pitchFamily="49" charset="0"/>
              </a:rPr>
              <a:t>        </a:t>
            </a:r>
            <a:r>
              <a:rPr lang="en-US" altLang="en-US" dirty="0" err="1" smtClean="0">
                <a:latin typeface="Consolas" pitchFamily="49" charset="0"/>
                <a:cs typeface="Consolas" pitchFamily="49" charset="0"/>
              </a:rPr>
              <a:t>MyButton</a:t>
            </a:r>
            <a:r>
              <a:rPr lang="en-US" altLang="en-US" dirty="0" smtClean="0">
                <a:latin typeface="Consolas" pitchFamily="49" charset="0"/>
                <a:cs typeface="Consolas" pitchFamily="49" charset="0"/>
              </a:rPr>
              <a:t> </a:t>
            </a:r>
            <a:r>
              <a:rPr lang="en-US" altLang="en-US" dirty="0" err="1" smtClean="0">
                <a:latin typeface="Consolas" pitchFamily="49" charset="0"/>
                <a:cs typeface="Consolas" pitchFamily="49" charset="0"/>
              </a:rPr>
              <a:t>aButton</a:t>
            </a:r>
            <a:r>
              <a:rPr lang="en-US" altLang="en-US" dirty="0" smtClean="0">
                <a:latin typeface="Consolas" pitchFamily="49" charset="0"/>
                <a:cs typeface="Consolas" pitchFamily="49" charset="0"/>
              </a:rPr>
              <a:t> = (</a:t>
            </a:r>
            <a:r>
              <a:rPr lang="en-US" altLang="en-US" dirty="0" err="1" smtClean="0">
                <a:latin typeface="Consolas" pitchFamily="49" charset="0"/>
                <a:cs typeface="Consolas" pitchFamily="49" charset="0"/>
              </a:rPr>
              <a:t>MyButton</a:t>
            </a:r>
            <a:r>
              <a:rPr lang="en-US" altLang="en-US" dirty="0" smtClean="0">
                <a:latin typeface="Consolas" pitchFamily="49" charset="0"/>
                <a:cs typeface="Consolas" pitchFamily="49" charset="0"/>
              </a:rPr>
              <a:t>) </a:t>
            </a:r>
            <a:r>
              <a:rPr lang="en-US" altLang="en-US" dirty="0" err="1" smtClean="0">
                <a:latin typeface="Consolas" pitchFamily="49" charset="0"/>
                <a:cs typeface="Consolas" pitchFamily="49" charset="0"/>
              </a:rPr>
              <a:t>e.getSource</a:t>
            </a:r>
            <a:r>
              <a:rPr lang="en-US" altLang="en-US" dirty="0" smtClean="0">
                <a:latin typeface="Consolas" pitchFamily="49" charset="0"/>
                <a:cs typeface="Consolas" pitchFamily="49" charset="0"/>
              </a:rPr>
              <a:t>();</a:t>
            </a:r>
          </a:p>
          <a:p>
            <a:pPr marL="571500" lvl="2" indent="0">
              <a:buFont typeface="Arial" charset="0"/>
              <a:buNone/>
            </a:pPr>
            <a:r>
              <a:rPr lang="en-US" altLang="en-US" dirty="0" smtClean="0">
                <a:latin typeface="Consolas" pitchFamily="49" charset="0"/>
                <a:cs typeface="Consolas" pitchFamily="49" charset="0"/>
              </a:rPr>
              <a:t>        </a:t>
            </a:r>
            <a:r>
              <a:rPr lang="en-US" altLang="en-US" dirty="0" err="1" smtClean="0">
                <a:latin typeface="Consolas" pitchFamily="49" charset="0"/>
                <a:cs typeface="Consolas" pitchFamily="49" charset="0"/>
              </a:rPr>
              <a:t>JLabel</a:t>
            </a:r>
            <a:r>
              <a:rPr lang="en-US" altLang="en-US" dirty="0" smtClean="0">
                <a:latin typeface="Consolas" pitchFamily="49" charset="0"/>
                <a:cs typeface="Consolas" pitchFamily="49" charset="0"/>
              </a:rPr>
              <a:t> </a:t>
            </a:r>
            <a:r>
              <a:rPr lang="en-US" altLang="en-US" dirty="0" err="1" smtClean="0">
                <a:latin typeface="Consolas" pitchFamily="49" charset="0"/>
                <a:cs typeface="Consolas" pitchFamily="49" charset="0"/>
              </a:rPr>
              <a:t>aLabel</a:t>
            </a:r>
            <a:r>
              <a:rPr lang="en-US" altLang="en-US" dirty="0" smtClean="0">
                <a:latin typeface="Consolas" pitchFamily="49" charset="0"/>
                <a:cs typeface="Consolas" pitchFamily="49" charset="0"/>
              </a:rPr>
              <a:t> = </a:t>
            </a:r>
            <a:r>
              <a:rPr lang="en-US" altLang="en-US" dirty="0" err="1" smtClean="0">
                <a:latin typeface="Consolas" pitchFamily="49" charset="0"/>
                <a:cs typeface="Consolas" pitchFamily="49" charset="0"/>
              </a:rPr>
              <a:t>aButton.getLabel</a:t>
            </a:r>
            <a:r>
              <a:rPr lang="en-US" altLang="en-US" dirty="0" smtClean="0">
                <a:latin typeface="Consolas" pitchFamily="49" charset="0"/>
                <a:cs typeface="Consolas" pitchFamily="49" charset="0"/>
              </a:rPr>
              <a:t>();</a:t>
            </a:r>
          </a:p>
          <a:p>
            <a:pPr marL="571500" lvl="2" indent="0">
              <a:buFont typeface="Arial" charset="0"/>
              <a:buNone/>
            </a:pPr>
            <a:r>
              <a:rPr lang="en-US" altLang="en-US" dirty="0" smtClean="0">
                <a:latin typeface="Consolas" pitchFamily="49" charset="0"/>
                <a:cs typeface="Consolas" pitchFamily="49" charset="0"/>
              </a:rPr>
              <a:t>    }</a:t>
            </a:r>
          </a:p>
          <a:p>
            <a:pPr marL="571500" lvl="2" indent="0">
              <a:buFont typeface="Arial" charset="0"/>
              <a:buNone/>
            </a:pPr>
            <a:r>
              <a:rPr lang="en-US" altLang="en-US" dirty="0" smtClean="0">
                <a:latin typeface="Consolas" pitchFamily="49" charset="0"/>
                <a:cs typeface="Consolas" pitchFamily="49" charset="0"/>
              </a:rPr>
              <a:t>}</a:t>
            </a:r>
          </a:p>
        </p:txBody>
      </p:sp>
    </p:spTree>
    <p:extLst>
      <p:ext uri="{BB962C8B-B14F-4D97-AF65-F5344CB8AC3E}">
        <p14:creationId xmlns:p14="http://schemas.microsoft.com/office/powerpoint/2010/main" val="671784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84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84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84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84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84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84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84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84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84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843">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84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bldLvl="2"/>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Graphics To Java Controls</a:t>
            </a:r>
            <a:endParaRPr lang="en-CA" dirty="0"/>
          </a:p>
        </p:txBody>
      </p:sp>
      <p:sp>
        <p:nvSpPr>
          <p:cNvPr id="3" name="Content Placeholder 2"/>
          <p:cNvSpPr>
            <a:spLocks noGrp="1"/>
          </p:cNvSpPr>
          <p:nvPr>
            <p:ph idx="1"/>
          </p:nvPr>
        </p:nvSpPr>
        <p:spPr/>
        <p:txBody>
          <a:bodyPr/>
          <a:lstStyle/>
          <a:p>
            <a:r>
              <a:rPr lang="en-US" b="1" dirty="0" smtClean="0"/>
              <a:t>Name of the folder containing the full online example</a:t>
            </a:r>
            <a:r>
              <a:rPr lang="en-US" dirty="0"/>
              <a:t>: </a:t>
            </a:r>
            <a:r>
              <a:rPr lang="en-US" dirty="0" smtClean="0">
                <a:latin typeface="Consolas" panose="020B0609020204030204" pitchFamily="49" charset="0"/>
              </a:rPr>
              <a:t>13addingPicturesToControlsTrackingState</a:t>
            </a:r>
          </a:p>
          <a:p>
            <a:endParaRPr lang="en-US" dirty="0">
              <a:latin typeface="Consolas" panose="020B0609020204030204" pitchFamily="49" charset="0"/>
            </a:endParaRPr>
          </a:p>
          <a:p>
            <a:endParaRPr lang="en-US" dirty="0" smtClean="0">
              <a:latin typeface="Consolas" panose="020B0609020204030204" pitchFamily="49" charset="0"/>
            </a:endParaRPr>
          </a:p>
          <a:p>
            <a:endParaRPr lang="en-US" dirty="0">
              <a:latin typeface="Consolas" panose="020B0609020204030204" pitchFamily="49" charset="0"/>
            </a:endParaRPr>
          </a:p>
          <a:p>
            <a:endParaRPr lang="en-US" dirty="0" smtClean="0">
              <a:latin typeface="Consolas" panose="020B0609020204030204" pitchFamily="49" charset="0"/>
            </a:endParaRPr>
          </a:p>
          <a:p>
            <a:endParaRPr lang="en-US" dirty="0">
              <a:latin typeface="Consolas" panose="020B0609020204030204" pitchFamily="49" charset="0"/>
            </a:endParaRPr>
          </a:p>
          <a:p>
            <a:pPr marL="0" indent="0">
              <a:buNone/>
            </a:pPr>
            <a:endParaRPr lang="en-US" dirty="0">
              <a:latin typeface="Consolas" panose="020B0609020204030204" pitchFamily="49" charset="0"/>
            </a:endParaRPr>
          </a:p>
          <a:p>
            <a:r>
              <a:rPr lang="en-US" dirty="0" smtClean="0"/>
              <a:t>This program allows the state of the GUI (number of button presses) to be tracked and displayed.</a:t>
            </a:r>
            <a:endParaRPr lang="en-CA" dirty="0"/>
          </a:p>
        </p:txBody>
      </p:sp>
      <p:pic>
        <p:nvPicPr>
          <p:cNvPr id="5" name="Picture 4"/>
          <p:cNvPicPr>
            <a:picLocks noChangeAspect="1"/>
          </p:cNvPicPr>
          <p:nvPr/>
        </p:nvPicPr>
        <p:blipFill>
          <a:blip r:embed="rId2"/>
          <a:stretch>
            <a:fillRect/>
          </a:stretch>
        </p:blipFill>
        <p:spPr>
          <a:xfrm>
            <a:off x="762000" y="2057400"/>
            <a:ext cx="6219825" cy="2257425"/>
          </a:xfrm>
          <a:prstGeom prst="rect">
            <a:avLst/>
          </a:prstGeom>
        </p:spPr>
      </p:pic>
    </p:spTree>
    <p:extLst>
      <p:ext uri="{BB962C8B-B14F-4D97-AF65-F5344CB8AC3E}">
        <p14:creationId xmlns:p14="http://schemas.microsoft.com/office/powerpoint/2010/main" val="219943731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idx="4294967295"/>
          </p:nvPr>
        </p:nvSpPr>
        <p:spPr/>
        <p:txBody>
          <a:bodyPr/>
          <a:lstStyle/>
          <a:p>
            <a:r>
              <a:rPr lang="en-US" altLang="en-US" sz="3200" dirty="0" smtClean="0"/>
              <a:t>Example: Adding Pictures To Controls (2)</a:t>
            </a:r>
          </a:p>
        </p:txBody>
      </p:sp>
      <p:grpSp>
        <p:nvGrpSpPr>
          <p:cNvPr id="109571" name="Group 4"/>
          <p:cNvGrpSpPr>
            <a:grpSpLocks/>
          </p:cNvGrpSpPr>
          <p:nvPr/>
        </p:nvGrpSpPr>
        <p:grpSpPr bwMode="auto">
          <a:xfrm>
            <a:off x="285750" y="4711700"/>
            <a:ext cx="1244600" cy="985838"/>
            <a:chOff x="944" y="2211"/>
            <a:chExt cx="784" cy="621"/>
          </a:xfrm>
        </p:grpSpPr>
        <p:sp>
          <p:nvSpPr>
            <p:cNvPr id="109601" name="Rectangle 5"/>
            <p:cNvSpPr>
              <a:spLocks noChangeArrowheads="1"/>
            </p:cNvSpPr>
            <p:nvPr/>
          </p:nvSpPr>
          <p:spPr bwMode="auto">
            <a:xfrm>
              <a:off x="944" y="2211"/>
              <a:ext cx="784" cy="62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dirty="0" err="1" smtClean="0">
                  <a:latin typeface="Arial" charset="0"/>
                </a:rPr>
                <a:t>MyFrame</a:t>
              </a:r>
              <a:endParaRPr lang="en-US" altLang="en-US" sz="1600" dirty="0">
                <a:latin typeface="Arial" charset="0"/>
              </a:endParaRPr>
            </a:p>
          </p:txBody>
        </p:sp>
        <p:sp>
          <p:nvSpPr>
            <p:cNvPr id="109602" name="Line 6"/>
            <p:cNvSpPr>
              <a:spLocks noChangeShapeType="1"/>
            </p:cNvSpPr>
            <p:nvPr/>
          </p:nvSpPr>
          <p:spPr bwMode="auto">
            <a:xfrm>
              <a:off x="960" y="2448"/>
              <a:ext cx="76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grpSp>
        <p:nvGrpSpPr>
          <p:cNvPr id="109572" name="Group 7"/>
          <p:cNvGrpSpPr>
            <a:grpSpLocks/>
          </p:cNvGrpSpPr>
          <p:nvPr/>
        </p:nvGrpSpPr>
        <p:grpSpPr bwMode="auto">
          <a:xfrm>
            <a:off x="3670300" y="5426075"/>
            <a:ext cx="1244600" cy="985838"/>
            <a:chOff x="944" y="2211"/>
            <a:chExt cx="784" cy="621"/>
          </a:xfrm>
        </p:grpSpPr>
        <p:sp>
          <p:nvSpPr>
            <p:cNvPr id="109599" name="Rectangle 8"/>
            <p:cNvSpPr>
              <a:spLocks noChangeArrowheads="1"/>
            </p:cNvSpPr>
            <p:nvPr/>
          </p:nvSpPr>
          <p:spPr bwMode="auto">
            <a:xfrm>
              <a:off x="944" y="2211"/>
              <a:ext cx="784" cy="621"/>
            </a:xfrm>
            <a:prstGeom prst="rect">
              <a:avLst/>
            </a:prstGeom>
            <a:solidFill>
              <a:srgbClr val="FFFFFF"/>
            </a:solidFill>
            <a:ln w="38100">
              <a:solidFill>
                <a:schemeClr val="tx1"/>
              </a:solidFill>
              <a:miter lim="800000"/>
              <a:headEnd/>
              <a:tailEnd/>
            </a:ln>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a:latin typeface="Arial" charset="0"/>
                </a:rPr>
                <a:t>Driver</a:t>
              </a:r>
            </a:p>
          </p:txBody>
        </p:sp>
        <p:sp>
          <p:nvSpPr>
            <p:cNvPr id="109600" name="Line 9"/>
            <p:cNvSpPr>
              <a:spLocks noChangeShapeType="1"/>
            </p:cNvSpPr>
            <p:nvPr/>
          </p:nvSpPr>
          <p:spPr bwMode="auto">
            <a:xfrm>
              <a:off x="960" y="2448"/>
              <a:ext cx="76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sp>
        <p:nvSpPr>
          <p:cNvPr id="109573" name="Line 10"/>
          <p:cNvSpPr>
            <a:spLocks noChangeShapeType="1"/>
          </p:cNvSpPr>
          <p:nvPr/>
        </p:nvSpPr>
        <p:spPr bwMode="auto">
          <a:xfrm flipH="1" flipV="1">
            <a:off x="1509713" y="4927600"/>
            <a:ext cx="2736850" cy="50323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sp>
        <p:nvSpPr>
          <p:cNvPr id="109574" name="Line 12"/>
          <p:cNvSpPr>
            <a:spLocks noChangeShapeType="1"/>
          </p:cNvSpPr>
          <p:nvPr/>
        </p:nvSpPr>
        <p:spPr bwMode="auto">
          <a:xfrm flipH="1">
            <a:off x="908050" y="3914775"/>
            <a:ext cx="1588" cy="7969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lstStyle/>
          <a:p>
            <a:endParaRPr lang="en-US"/>
          </a:p>
        </p:txBody>
      </p:sp>
      <p:sp>
        <p:nvSpPr>
          <p:cNvPr id="109575" name="AutoShape 13"/>
          <p:cNvSpPr>
            <a:spLocks noChangeArrowheads="1"/>
          </p:cNvSpPr>
          <p:nvPr/>
        </p:nvSpPr>
        <p:spPr bwMode="auto">
          <a:xfrm>
            <a:off x="755650" y="3598863"/>
            <a:ext cx="304800" cy="287337"/>
          </a:xfrm>
          <a:prstGeom prst="triangle">
            <a:avLst>
              <a:gd name="adj" fmla="val 50000"/>
            </a:avLst>
          </a:prstGeom>
          <a:solidFill>
            <a:srgbClr val="FFFFFF"/>
          </a:solidFill>
          <a:ln w="12700">
            <a:solidFill>
              <a:schemeClr val="tx1"/>
            </a:solidFill>
            <a:miter lim="800000"/>
            <a:headEnd/>
            <a:tailEnd/>
          </a:ln>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grpSp>
        <p:nvGrpSpPr>
          <p:cNvPr id="109576" name="Group 14"/>
          <p:cNvGrpSpPr>
            <a:grpSpLocks/>
          </p:cNvGrpSpPr>
          <p:nvPr/>
        </p:nvGrpSpPr>
        <p:grpSpPr bwMode="auto">
          <a:xfrm>
            <a:off x="441325" y="2644775"/>
            <a:ext cx="935038" cy="914400"/>
            <a:chOff x="204" y="2205"/>
            <a:chExt cx="589" cy="621"/>
          </a:xfrm>
        </p:grpSpPr>
        <p:sp>
          <p:nvSpPr>
            <p:cNvPr id="109597" name="Rectangle 15"/>
            <p:cNvSpPr>
              <a:spLocks noChangeArrowheads="1"/>
            </p:cNvSpPr>
            <p:nvPr/>
          </p:nvSpPr>
          <p:spPr bwMode="auto">
            <a:xfrm>
              <a:off x="204" y="2205"/>
              <a:ext cx="589" cy="62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b="0" dirty="0" err="1" smtClean="0">
                  <a:latin typeface="Arial" charset="0"/>
                </a:rPr>
                <a:t>JFrame</a:t>
              </a:r>
              <a:endParaRPr lang="en-US" altLang="en-US" sz="1600" b="0" dirty="0">
                <a:latin typeface="Arial" charset="0"/>
              </a:endParaRPr>
            </a:p>
          </p:txBody>
        </p:sp>
        <p:sp>
          <p:nvSpPr>
            <p:cNvPr id="109598" name="Line 16"/>
            <p:cNvSpPr>
              <a:spLocks noChangeShapeType="1"/>
            </p:cNvSpPr>
            <p:nvPr/>
          </p:nvSpPr>
          <p:spPr bwMode="auto">
            <a:xfrm>
              <a:off x="204" y="2432"/>
              <a:ext cx="58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sp>
        <p:nvSpPr>
          <p:cNvPr id="109577" name="Line 17"/>
          <p:cNvSpPr>
            <a:spLocks noChangeShapeType="1"/>
          </p:cNvSpPr>
          <p:nvPr/>
        </p:nvSpPr>
        <p:spPr bwMode="auto">
          <a:xfrm flipV="1">
            <a:off x="1530350" y="3717843"/>
            <a:ext cx="3194050" cy="1166893"/>
          </a:xfrm>
          <a:prstGeom prst="line">
            <a:avLst/>
          </a:prstGeom>
          <a:noFill/>
          <a:ln w="12700">
            <a:solidFill>
              <a:schemeClr val="tx1"/>
            </a:solidFill>
            <a:round/>
            <a:headEnd type="none" w="med" len="med"/>
            <a:tailEnd type="triangle" w="med" len="med"/>
          </a:ln>
          <a:extLst>
            <a:ext uri="{909E8E84-426E-40DD-AFC4-6F175D3DCCD1}">
              <a14:hiddenFill xmlns:a14="http://schemas.microsoft.com/office/drawing/2010/main">
                <a:noFill/>
              </a14:hiddenFill>
            </a:ext>
          </a:extLst>
        </p:spPr>
        <p:txBody>
          <a:bodyPr wrap="square" lIns="93600" tIns="46800" rIns="93600" bIns="46800">
            <a:spAutoFit/>
          </a:bodyPr>
          <a:lstStyle/>
          <a:p>
            <a:endParaRPr lang="en-US"/>
          </a:p>
        </p:txBody>
      </p:sp>
      <p:grpSp>
        <p:nvGrpSpPr>
          <p:cNvPr id="109578" name="Group 18"/>
          <p:cNvGrpSpPr>
            <a:grpSpLocks/>
          </p:cNvGrpSpPr>
          <p:nvPr/>
        </p:nvGrpSpPr>
        <p:grpSpPr bwMode="auto">
          <a:xfrm>
            <a:off x="3670300" y="2712956"/>
            <a:ext cx="2087562" cy="985837"/>
            <a:chOff x="3833" y="3022"/>
            <a:chExt cx="1224" cy="621"/>
          </a:xfrm>
        </p:grpSpPr>
        <p:sp>
          <p:nvSpPr>
            <p:cNvPr id="109595" name="Rectangle 19"/>
            <p:cNvSpPr>
              <a:spLocks noChangeArrowheads="1"/>
            </p:cNvSpPr>
            <p:nvPr/>
          </p:nvSpPr>
          <p:spPr bwMode="auto">
            <a:xfrm>
              <a:off x="3833" y="3022"/>
              <a:ext cx="1224" cy="62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dirty="0" err="1" smtClean="0">
                  <a:latin typeface="Arial" charset="0"/>
                </a:rPr>
                <a:t>MyButton</a:t>
              </a:r>
              <a:endParaRPr lang="en-US" altLang="en-US" sz="1600" dirty="0">
                <a:latin typeface="Arial" charset="0"/>
              </a:endParaRPr>
            </a:p>
          </p:txBody>
        </p:sp>
        <p:sp>
          <p:nvSpPr>
            <p:cNvPr id="109596" name="Line 20"/>
            <p:cNvSpPr>
              <a:spLocks noChangeShapeType="1"/>
            </p:cNvSpPr>
            <p:nvPr/>
          </p:nvSpPr>
          <p:spPr bwMode="auto">
            <a:xfrm>
              <a:off x="3833" y="3249"/>
              <a:ext cx="12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sp>
        <p:nvSpPr>
          <p:cNvPr id="21" name="Line 17"/>
          <p:cNvSpPr>
            <a:spLocks noChangeShapeType="1"/>
          </p:cNvSpPr>
          <p:nvPr/>
        </p:nvSpPr>
        <p:spPr bwMode="auto">
          <a:xfrm flipV="1">
            <a:off x="1681162" y="3886200"/>
            <a:ext cx="4719638" cy="998538"/>
          </a:xfrm>
          <a:prstGeom prst="line">
            <a:avLst/>
          </a:prstGeom>
          <a:noFill/>
          <a:ln w="12700">
            <a:solidFill>
              <a:schemeClr val="tx1"/>
            </a:solidFill>
            <a:round/>
            <a:headEnd type="none" w="med" len="med"/>
            <a:tailEnd type="triangle" w="med" len="med"/>
          </a:ln>
          <a:extLst>
            <a:ext uri="{909E8E84-426E-40DD-AFC4-6F175D3DCCD1}">
              <a14:hiddenFill xmlns:a14="http://schemas.microsoft.com/office/drawing/2010/main">
                <a:noFill/>
              </a14:hiddenFill>
            </a:ext>
          </a:extLst>
        </p:spPr>
        <p:txBody>
          <a:bodyPr wrap="square" lIns="93600" tIns="46800" rIns="93600" bIns="46800">
            <a:spAutoFit/>
          </a:bodyPr>
          <a:lstStyle/>
          <a:p>
            <a:endParaRPr lang="en-US"/>
          </a:p>
        </p:txBody>
      </p:sp>
      <p:grpSp>
        <p:nvGrpSpPr>
          <p:cNvPr id="22" name="Group 18"/>
          <p:cNvGrpSpPr>
            <a:grpSpLocks/>
          </p:cNvGrpSpPr>
          <p:nvPr/>
        </p:nvGrpSpPr>
        <p:grpSpPr bwMode="auto">
          <a:xfrm>
            <a:off x="6400800" y="3324509"/>
            <a:ext cx="2087562" cy="985837"/>
            <a:chOff x="3833" y="3022"/>
            <a:chExt cx="1224" cy="621"/>
          </a:xfrm>
        </p:grpSpPr>
        <p:sp>
          <p:nvSpPr>
            <p:cNvPr id="23" name="Rectangle 19"/>
            <p:cNvSpPr>
              <a:spLocks noChangeArrowheads="1"/>
            </p:cNvSpPr>
            <p:nvPr/>
          </p:nvSpPr>
          <p:spPr bwMode="auto">
            <a:xfrm>
              <a:off x="3833" y="3022"/>
              <a:ext cx="1224" cy="62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b="0" dirty="0" err="1" smtClean="0">
                  <a:latin typeface="Arial" charset="0"/>
                </a:rPr>
                <a:t>JLabel</a:t>
              </a:r>
              <a:endParaRPr lang="en-US" altLang="en-US" sz="1600" b="0" dirty="0">
                <a:latin typeface="Arial" charset="0"/>
              </a:endParaRPr>
            </a:p>
          </p:txBody>
        </p:sp>
        <p:sp>
          <p:nvSpPr>
            <p:cNvPr id="24" name="Line 20"/>
            <p:cNvSpPr>
              <a:spLocks noChangeShapeType="1"/>
            </p:cNvSpPr>
            <p:nvPr/>
          </p:nvSpPr>
          <p:spPr bwMode="auto">
            <a:xfrm>
              <a:off x="3833" y="3249"/>
              <a:ext cx="12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spAutoFit/>
            </a:bodyPr>
            <a:lstStyle/>
            <a:p>
              <a:endParaRPr lang="en-US"/>
            </a:p>
          </p:txBody>
        </p:sp>
      </p:grpSp>
      <p:sp>
        <p:nvSpPr>
          <p:cNvPr id="25" name="Line 12"/>
          <p:cNvSpPr>
            <a:spLocks noChangeShapeType="1"/>
          </p:cNvSpPr>
          <p:nvPr/>
        </p:nvSpPr>
        <p:spPr bwMode="auto">
          <a:xfrm flipH="1">
            <a:off x="4850109" y="2390802"/>
            <a:ext cx="0" cy="32215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3600" tIns="46800" rIns="93600" bIns="46800"/>
          <a:lstStyle/>
          <a:p>
            <a:endParaRPr lang="en-US"/>
          </a:p>
        </p:txBody>
      </p:sp>
      <p:sp>
        <p:nvSpPr>
          <p:cNvPr id="26" name="AutoShape 13"/>
          <p:cNvSpPr>
            <a:spLocks noChangeArrowheads="1"/>
          </p:cNvSpPr>
          <p:nvPr/>
        </p:nvSpPr>
        <p:spPr bwMode="auto">
          <a:xfrm>
            <a:off x="4674021" y="2180580"/>
            <a:ext cx="352176" cy="191694"/>
          </a:xfrm>
          <a:prstGeom prst="triangle">
            <a:avLst>
              <a:gd name="adj" fmla="val 50000"/>
            </a:avLst>
          </a:prstGeom>
          <a:solidFill>
            <a:srgbClr val="FFFFFF"/>
          </a:solidFill>
          <a:ln w="12700">
            <a:solidFill>
              <a:schemeClr val="tx1"/>
            </a:solidFill>
            <a:miter lim="800000"/>
            <a:headEnd/>
            <a:tailEnd/>
          </a:ln>
        </p:spPr>
        <p:txBody>
          <a:bodyPr lIns="93600" tIns="46800" rIns="93600" bIns="468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endParaRPr lang="en-US" altLang="en-US" sz="1400">
              <a:latin typeface="Arial" charset="0"/>
            </a:endParaRPr>
          </a:p>
        </p:txBody>
      </p:sp>
      <p:grpSp>
        <p:nvGrpSpPr>
          <p:cNvPr id="27" name="Group 14"/>
          <p:cNvGrpSpPr>
            <a:grpSpLocks/>
          </p:cNvGrpSpPr>
          <p:nvPr/>
        </p:nvGrpSpPr>
        <p:grpSpPr bwMode="auto">
          <a:xfrm>
            <a:off x="4259879" y="1247653"/>
            <a:ext cx="1100138" cy="914400"/>
            <a:chOff x="135" y="2214"/>
            <a:chExt cx="693" cy="621"/>
          </a:xfrm>
        </p:grpSpPr>
        <p:sp>
          <p:nvSpPr>
            <p:cNvPr id="28" name="Rectangle 15"/>
            <p:cNvSpPr>
              <a:spLocks noChangeArrowheads="1"/>
            </p:cNvSpPr>
            <p:nvPr/>
          </p:nvSpPr>
          <p:spPr bwMode="auto">
            <a:xfrm>
              <a:off x="135" y="2214"/>
              <a:ext cx="693" cy="62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600" dirty="0" err="1" smtClean="0">
                  <a:latin typeface="Arial" charset="0"/>
                </a:rPr>
                <a:t>JButton</a:t>
              </a:r>
              <a:endParaRPr lang="en-US" altLang="en-US" sz="1600" dirty="0">
                <a:latin typeface="Arial" charset="0"/>
              </a:endParaRPr>
            </a:p>
          </p:txBody>
        </p:sp>
        <p:sp>
          <p:nvSpPr>
            <p:cNvPr id="29" name="Line 16"/>
            <p:cNvSpPr>
              <a:spLocks noChangeShapeType="1"/>
            </p:cNvSpPr>
            <p:nvPr/>
          </p:nvSpPr>
          <p:spPr bwMode="auto">
            <a:xfrm>
              <a:off x="135" y="2467"/>
              <a:ext cx="693"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square" lIns="93600" tIns="46800" rIns="93600" bIns="46800">
              <a:spAutoFit/>
            </a:bodyPr>
            <a:lstStyle/>
            <a:p>
              <a:endParaRPr lang="en-US"/>
            </a:p>
          </p:txBody>
        </p:sp>
      </p:grpSp>
    </p:spTree>
    <p:extLst>
      <p:ext uri="{BB962C8B-B14F-4D97-AF65-F5344CB8AC3E}">
        <p14:creationId xmlns:p14="http://schemas.microsoft.com/office/powerpoint/2010/main" val="87336992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mtClean="0"/>
              <a:t>The </a:t>
            </a:r>
            <a:r>
              <a:rPr lang="en-US" altLang="en-US" smtClean="0">
                <a:latin typeface="Consolas" pitchFamily="49" charset="0"/>
                <a:cs typeface="Consolas" pitchFamily="49" charset="0"/>
              </a:rPr>
              <a:t>Driver</a:t>
            </a:r>
            <a:r>
              <a:rPr lang="en-US" altLang="en-US" smtClean="0"/>
              <a:t> Class</a:t>
            </a:r>
          </a:p>
        </p:txBody>
      </p:sp>
      <p:sp>
        <p:nvSpPr>
          <p:cNvPr id="37891" name="Content Placeholder 2"/>
          <p:cNvSpPr>
            <a:spLocks noGrp="1"/>
          </p:cNvSpPr>
          <p:nvPr>
            <p:ph idx="1"/>
          </p:nvPr>
        </p:nvSpPr>
        <p:spPr/>
        <p:txBody>
          <a:bodyPr/>
          <a:lstStyle/>
          <a:p>
            <a:pPr marL="0" indent="0">
              <a:buFont typeface="Arial" charset="0"/>
              <a:buNone/>
            </a:pPr>
            <a:r>
              <a:rPr lang="en-US" altLang="en-US" sz="1800" smtClean="0">
                <a:latin typeface="Consolas" pitchFamily="49" charset="0"/>
                <a:cs typeface="Consolas" pitchFamily="49" charset="0"/>
              </a:rPr>
              <a:t>public class Driver</a:t>
            </a:r>
          </a:p>
          <a:p>
            <a:pPr marL="0" indent="0">
              <a:buFont typeface="Arial" charset="0"/>
              <a:buNone/>
            </a:pPr>
            <a:r>
              <a:rPr lang="en-US" altLang="en-US" sz="1800" smtClean="0">
                <a:latin typeface="Consolas" pitchFamily="49" charset="0"/>
                <a:cs typeface="Consolas" pitchFamily="49" charset="0"/>
              </a:rPr>
              <a:t>{</a:t>
            </a:r>
          </a:p>
          <a:p>
            <a:pPr marL="0" indent="0">
              <a:buFont typeface="Arial" charset="0"/>
              <a:buNone/>
            </a:pPr>
            <a:r>
              <a:rPr lang="en-US" altLang="en-US" sz="1800" smtClean="0">
                <a:latin typeface="Consolas" pitchFamily="49" charset="0"/>
                <a:cs typeface="Consolas" pitchFamily="49" charset="0"/>
              </a:rPr>
              <a:t>    public static void main(String [] args)</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	MyFrame aFrame = new MyFrame();</a:t>
            </a:r>
          </a:p>
          <a:p>
            <a:pPr marL="0" indent="0">
              <a:buFont typeface="Arial" charset="0"/>
              <a:buNone/>
            </a:pPr>
            <a:r>
              <a:rPr lang="en-US" altLang="en-US" sz="1800" smtClean="0">
                <a:latin typeface="Consolas" pitchFamily="49" charset="0"/>
                <a:cs typeface="Consolas" pitchFamily="49" charset="0"/>
              </a:rPr>
              <a:t>	aFrame.setVisible(true);</a:t>
            </a:r>
          </a:p>
          <a:p>
            <a:pPr marL="0" indent="0">
              <a:buFont typeface="Arial" charset="0"/>
              <a:buNone/>
            </a:pPr>
            <a:r>
              <a:rPr lang="en-US" altLang="en-US" sz="1800" smtClean="0">
                <a:latin typeface="Consolas" pitchFamily="49" charset="0"/>
                <a:cs typeface="Consolas" pitchFamily="49" charset="0"/>
              </a:rPr>
              <a:t>    }</a:t>
            </a:r>
          </a:p>
          <a:p>
            <a:pPr marL="0" indent="0">
              <a:buFont typeface="Arial" charset="0"/>
              <a:buNone/>
            </a:pPr>
            <a:r>
              <a:rPr lang="en-US" altLang="en-US" sz="1800" smtClean="0">
                <a:latin typeface="Consolas" pitchFamily="49" charset="0"/>
                <a:cs typeface="Consolas" pitchFamily="49" charset="0"/>
              </a:rPr>
              <a:t>}</a:t>
            </a:r>
          </a:p>
        </p:txBody>
      </p:sp>
    </p:spTree>
    <p:extLst>
      <p:ext uri="{BB962C8B-B14F-4D97-AF65-F5344CB8AC3E}">
        <p14:creationId xmlns:p14="http://schemas.microsoft.com/office/powerpoint/2010/main" val="79671520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mtClean="0"/>
              <a:t>Class </a:t>
            </a:r>
            <a:r>
              <a:rPr lang="en-US" altLang="en-US" smtClean="0">
                <a:latin typeface="Consolas" pitchFamily="49" charset="0"/>
                <a:cs typeface="Consolas" pitchFamily="49" charset="0"/>
              </a:rPr>
              <a:t>MyFrame</a:t>
            </a:r>
          </a:p>
        </p:txBody>
      </p:sp>
      <p:sp>
        <p:nvSpPr>
          <p:cNvPr id="38915" name="Content Placeholder 2"/>
          <p:cNvSpPr>
            <a:spLocks noGrp="1"/>
          </p:cNvSpPr>
          <p:nvPr>
            <p:ph idx="1"/>
          </p:nvPr>
        </p:nvSpPr>
        <p:spPr/>
        <p:txBody>
          <a:bodyPr/>
          <a:lstStyle/>
          <a:p>
            <a:pPr marL="0" indent="0">
              <a:buFont typeface="Arial" charset="0"/>
              <a:buNone/>
            </a:pPr>
            <a:r>
              <a:rPr lang="en-US" altLang="en-US" sz="1800" dirty="0" smtClean="0">
                <a:latin typeface="Consolas" pitchFamily="49" charset="0"/>
                <a:cs typeface="Consolas" pitchFamily="49" charset="0"/>
              </a:rPr>
              <a:t>public class </a:t>
            </a:r>
            <a:r>
              <a:rPr lang="en-US" altLang="en-US" sz="1800" dirty="0" err="1" smtClean="0">
                <a:latin typeface="Consolas" pitchFamily="49" charset="0"/>
                <a:cs typeface="Consolas" pitchFamily="49" charset="0"/>
              </a:rPr>
              <a:t>MyFrame</a:t>
            </a:r>
            <a:r>
              <a:rPr lang="en-US" altLang="en-US" sz="1800" dirty="0" smtClean="0">
                <a:latin typeface="Consolas" pitchFamily="49" charset="0"/>
                <a:cs typeface="Consolas" pitchFamily="49" charset="0"/>
              </a:rPr>
              <a:t> extends </a:t>
            </a:r>
            <a:r>
              <a:rPr lang="en-US" altLang="en-US" sz="1800" dirty="0" err="1" smtClean="0">
                <a:latin typeface="Consolas" pitchFamily="49" charset="0"/>
                <a:cs typeface="Consolas" pitchFamily="49" charset="0"/>
              </a:rPr>
              <a:t>JFrame</a:t>
            </a:r>
            <a:endParaRPr lang="en-US" altLang="en-US" sz="1800" dirty="0" smtClean="0">
              <a:latin typeface="Consolas" pitchFamily="49" charset="0"/>
              <a:cs typeface="Consolas" pitchFamily="49" charset="0"/>
            </a:endParaRPr>
          </a:p>
          <a:p>
            <a:pPr marL="0" indent="0">
              <a:buFont typeface="Arial" charset="0"/>
              <a:buNone/>
            </a:pP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public static final String DEFAULT_LABEL_STRING = "Number  </a:t>
            </a:r>
          </a:p>
          <a:p>
            <a:pPr marL="0" indent="0">
              <a:buFont typeface="Arial" charset="0"/>
              <a:buNone/>
            </a:pPr>
            <a:r>
              <a:rPr lang="en-US" altLang="en-US" sz="1800" dirty="0" smtClean="0">
                <a:latin typeface="Consolas" pitchFamily="49" charset="0"/>
                <a:cs typeface="Consolas" pitchFamily="49" charset="0"/>
              </a:rPr>
              <a:t>      presses: ";</a:t>
            </a:r>
          </a:p>
          <a:p>
            <a:pPr marL="0" indent="0">
              <a:buFont typeface="Arial" charset="0"/>
              <a:buNone/>
            </a:pPr>
            <a:r>
              <a:rPr lang="en-US" altLang="en-US" sz="1800" dirty="0" smtClean="0">
                <a:latin typeface="Consolas" pitchFamily="49" charset="0"/>
                <a:cs typeface="Consolas" pitchFamily="49" charset="0"/>
              </a:rPr>
              <a:t>    public static final </a:t>
            </a:r>
            <a:r>
              <a:rPr lang="en-US" altLang="en-US" sz="1800" dirty="0" err="1" smtClean="0">
                <a:latin typeface="Consolas" pitchFamily="49" charset="0"/>
                <a:cs typeface="Consolas" pitchFamily="49" charset="0"/>
              </a:rPr>
              <a:t>int</a:t>
            </a:r>
            <a:r>
              <a:rPr lang="en-US" altLang="en-US" sz="1800" dirty="0" smtClean="0">
                <a:latin typeface="Consolas" pitchFamily="49" charset="0"/>
                <a:cs typeface="Consolas" pitchFamily="49" charset="0"/>
              </a:rPr>
              <a:t> WIDTH = 700;</a:t>
            </a:r>
          </a:p>
          <a:p>
            <a:pPr marL="0" indent="0">
              <a:buFont typeface="Arial" charset="0"/>
              <a:buNone/>
            </a:pPr>
            <a:r>
              <a:rPr lang="en-US" altLang="en-US" sz="1800" dirty="0" smtClean="0">
                <a:latin typeface="Consolas" pitchFamily="49" charset="0"/>
                <a:cs typeface="Consolas" pitchFamily="49" charset="0"/>
              </a:rPr>
              <a:t>    public static final </a:t>
            </a:r>
            <a:r>
              <a:rPr lang="en-US" altLang="en-US" sz="1800" dirty="0" err="1" smtClean="0">
                <a:latin typeface="Consolas" pitchFamily="49" charset="0"/>
                <a:cs typeface="Consolas" pitchFamily="49" charset="0"/>
              </a:rPr>
              <a:t>int</a:t>
            </a:r>
            <a:r>
              <a:rPr lang="en-US" altLang="en-US" sz="1800" dirty="0" smtClean="0">
                <a:latin typeface="Consolas" pitchFamily="49" charset="0"/>
                <a:cs typeface="Consolas" pitchFamily="49" charset="0"/>
              </a:rPr>
              <a:t> HEIGHT = 300;</a:t>
            </a:r>
          </a:p>
          <a:p>
            <a:pPr marL="0" indent="0">
              <a:buFont typeface="Arial" charset="0"/>
              <a:buNone/>
            </a:pPr>
            <a:r>
              <a:rPr lang="en-US" altLang="en-US" sz="1800" dirty="0" smtClean="0">
                <a:latin typeface="Consolas" pitchFamily="49" charset="0"/>
                <a:cs typeface="Consolas" pitchFamily="49" charset="0"/>
              </a:rPr>
              <a:t>    private </a:t>
            </a:r>
            <a:r>
              <a:rPr lang="en-US" altLang="en-US" sz="1800" dirty="0" err="1" smtClean="0">
                <a:latin typeface="Consolas" pitchFamily="49" charset="0"/>
                <a:cs typeface="Consolas" pitchFamily="49" charset="0"/>
              </a:rPr>
              <a:t>MyButton</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frameButton</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private </a:t>
            </a:r>
            <a:r>
              <a:rPr lang="en-US" altLang="en-US" sz="1800" dirty="0" err="1" smtClean="0">
                <a:latin typeface="Consolas" pitchFamily="49" charset="0"/>
                <a:cs typeface="Consolas" pitchFamily="49" charset="0"/>
              </a:rPr>
              <a:t>MyButton</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labelButton</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private </a:t>
            </a:r>
            <a:r>
              <a:rPr lang="en-US" altLang="en-US" sz="1800" dirty="0" err="1" smtClean="0">
                <a:latin typeface="Consolas" pitchFamily="49" charset="0"/>
                <a:cs typeface="Consolas" pitchFamily="49" charset="0"/>
              </a:rPr>
              <a:t>JLabel</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aLabel</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private </a:t>
            </a:r>
            <a:r>
              <a:rPr lang="en-US" altLang="en-US" sz="1800" dirty="0" err="1" smtClean="0">
                <a:latin typeface="Consolas" pitchFamily="49" charset="0"/>
                <a:cs typeface="Consolas" pitchFamily="49" charset="0"/>
              </a:rPr>
              <a:t>int</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numPresses</a:t>
            </a:r>
            <a:r>
              <a:rPr lang="en-US" altLang="en-US" sz="1800" dirty="0" smtClean="0">
                <a:latin typeface="Consolas" pitchFamily="49" charset="0"/>
                <a:cs typeface="Consolas" pitchFamily="49" charset="0"/>
              </a:rPr>
              <a:t>;</a:t>
            </a:r>
          </a:p>
          <a:p>
            <a:pPr marL="0" indent="0">
              <a:buFont typeface="Arial" charset="0"/>
              <a:buNone/>
            </a:pPr>
            <a:endParaRPr lang="en-US" altLang="en-US" sz="1800" dirty="0" smtClean="0">
              <a:latin typeface="Consolas" pitchFamily="49" charset="0"/>
              <a:cs typeface="Consolas" pitchFamily="49" charset="0"/>
            </a:endParaRPr>
          </a:p>
          <a:p>
            <a:pPr marL="0" indent="0">
              <a:buFont typeface="Arial" charset="0"/>
              <a:buNone/>
            </a:pPr>
            <a:r>
              <a:rPr lang="en-US" altLang="en-US" sz="1800" dirty="0" smtClean="0">
                <a:latin typeface="Consolas" pitchFamily="49" charset="0"/>
                <a:cs typeface="Consolas" pitchFamily="49" charset="0"/>
              </a:rPr>
              <a:t>    public </a:t>
            </a:r>
            <a:r>
              <a:rPr lang="en-US" altLang="en-US" sz="1800" dirty="0" err="1" smtClean="0">
                <a:latin typeface="Consolas" pitchFamily="49" charset="0"/>
                <a:cs typeface="Consolas" pitchFamily="49" charset="0"/>
              </a:rPr>
              <a:t>MyFrame</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numPresses</a:t>
            </a:r>
            <a:r>
              <a:rPr lang="en-US" altLang="en-US" sz="1800" dirty="0" smtClean="0">
                <a:latin typeface="Consolas" pitchFamily="49" charset="0"/>
                <a:cs typeface="Consolas" pitchFamily="49" charset="0"/>
              </a:rPr>
              <a:t> = 0;</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initializeControls</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initializeFrame</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a:t>
            </a:r>
          </a:p>
        </p:txBody>
      </p:sp>
    </p:spTree>
    <p:extLst>
      <p:ext uri="{BB962C8B-B14F-4D97-AF65-F5344CB8AC3E}">
        <p14:creationId xmlns:p14="http://schemas.microsoft.com/office/powerpoint/2010/main" val="343414173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smtClean="0"/>
              <a:t>Class </a:t>
            </a:r>
            <a:r>
              <a:rPr lang="en-US" altLang="en-US" smtClean="0">
                <a:latin typeface="Consolas" pitchFamily="49" charset="0"/>
                <a:cs typeface="Consolas" pitchFamily="49" charset="0"/>
              </a:rPr>
              <a:t>MyFrame</a:t>
            </a:r>
            <a:r>
              <a:rPr lang="en-US" altLang="en-US" smtClean="0">
                <a:cs typeface="Consolas" pitchFamily="49" charset="0"/>
              </a:rPr>
              <a:t> (2)</a:t>
            </a:r>
          </a:p>
        </p:txBody>
      </p:sp>
      <p:sp>
        <p:nvSpPr>
          <p:cNvPr id="39939" name="Content Placeholder 2"/>
          <p:cNvSpPr>
            <a:spLocks noGrp="1"/>
          </p:cNvSpPr>
          <p:nvPr>
            <p:ph idx="1"/>
          </p:nvPr>
        </p:nvSpPr>
        <p:spPr/>
        <p:txBody>
          <a:bodyPr/>
          <a:lstStyle/>
          <a:p>
            <a:pPr marL="0" indent="0">
              <a:buFont typeface="Arial" charset="0"/>
              <a:buNone/>
            </a:pPr>
            <a:r>
              <a:rPr lang="en-US" altLang="en-US" sz="1800" dirty="0" smtClean="0">
                <a:latin typeface="Consolas" pitchFamily="49" charset="0"/>
                <a:cs typeface="Consolas" pitchFamily="49" charset="0"/>
              </a:rPr>
              <a:t>    public void </a:t>
            </a:r>
            <a:r>
              <a:rPr lang="en-US" altLang="en-US" sz="1800" dirty="0" err="1" smtClean="0">
                <a:latin typeface="Consolas" pitchFamily="49" charset="0"/>
                <a:cs typeface="Consolas" pitchFamily="49" charset="0"/>
              </a:rPr>
              <a:t>addControls</a:t>
            </a:r>
            <a:r>
              <a:rPr lang="en-US" altLang="en-US" sz="1800"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	add(</a:t>
            </a:r>
            <a:r>
              <a:rPr lang="en-US" altLang="en-US" sz="1800" dirty="0" err="1" smtClean="0">
                <a:latin typeface="Consolas" pitchFamily="49" charset="0"/>
                <a:cs typeface="Consolas" pitchFamily="49" charset="0"/>
              </a:rPr>
              <a:t>frameButton</a:t>
            </a:r>
            <a:r>
              <a:rPr lang="en-US" altLang="en-US" sz="1800" dirty="0" smtClean="0">
                <a:latin typeface="Consolas" pitchFamily="49" charset="0"/>
                <a:cs typeface="Consolas" pitchFamily="49" charset="0"/>
              </a:rPr>
              <a:t>); </a:t>
            </a:r>
            <a:r>
              <a:rPr lang="en-US" altLang="en-US" sz="1800" dirty="0" smtClean="0">
                <a:solidFill>
                  <a:srgbClr val="0000FF"/>
                </a:solidFill>
                <a:latin typeface="Consolas" pitchFamily="49" charset="0"/>
                <a:cs typeface="Consolas" pitchFamily="49" charset="0"/>
              </a:rPr>
              <a:t>//Calls to super class method</a:t>
            </a:r>
          </a:p>
          <a:p>
            <a:pPr marL="0" indent="0">
              <a:buFont typeface="Arial" charset="0"/>
              <a:buNone/>
            </a:pPr>
            <a:r>
              <a:rPr lang="en-US" altLang="en-US" sz="1800" dirty="0" smtClean="0">
                <a:latin typeface="Consolas" pitchFamily="49" charset="0"/>
                <a:cs typeface="Consolas" pitchFamily="49" charset="0"/>
              </a:rPr>
              <a:t>	add(</a:t>
            </a:r>
            <a:r>
              <a:rPr lang="en-US" altLang="en-US" sz="1800" dirty="0" err="1" smtClean="0">
                <a:latin typeface="Consolas" pitchFamily="49" charset="0"/>
                <a:cs typeface="Consolas" pitchFamily="49" charset="0"/>
              </a:rPr>
              <a:t>labelButton</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add(</a:t>
            </a:r>
            <a:r>
              <a:rPr lang="en-US" altLang="en-US" sz="1800" dirty="0" err="1" smtClean="0">
                <a:latin typeface="Consolas" pitchFamily="49" charset="0"/>
                <a:cs typeface="Consolas" pitchFamily="49" charset="0"/>
              </a:rPr>
              <a:t>aLabel</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a:t>
            </a:r>
          </a:p>
          <a:p>
            <a:pPr marL="0" indent="0">
              <a:buFont typeface="Arial" charset="0"/>
              <a:buNone/>
            </a:pPr>
            <a:endParaRPr lang="en-US" altLang="en-US" sz="1800" dirty="0" smtClean="0">
              <a:latin typeface="Consolas" pitchFamily="49" charset="0"/>
              <a:cs typeface="Consolas" pitchFamily="49" charset="0"/>
            </a:endParaRPr>
          </a:p>
          <a:p>
            <a:pPr marL="0" indent="0">
              <a:buFont typeface="Arial" charset="0"/>
              <a:buNone/>
            </a:pPr>
            <a:r>
              <a:rPr lang="en-US" altLang="en-US" sz="1800" dirty="0" smtClean="0">
                <a:latin typeface="Consolas" pitchFamily="49" charset="0"/>
                <a:cs typeface="Consolas" pitchFamily="49" charset="0"/>
              </a:rPr>
              <a:t>    public </a:t>
            </a:r>
            <a:r>
              <a:rPr lang="en-US" altLang="en-US" sz="1800" dirty="0" err="1" smtClean="0">
                <a:latin typeface="Consolas" pitchFamily="49" charset="0"/>
                <a:cs typeface="Consolas" pitchFamily="49" charset="0"/>
              </a:rPr>
              <a:t>JLabel</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getLabel</a:t>
            </a:r>
            <a:r>
              <a:rPr lang="en-US" altLang="en-US" sz="1800"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	return(</a:t>
            </a:r>
            <a:r>
              <a:rPr lang="en-US" altLang="en-US" sz="1800" dirty="0" err="1" smtClean="0">
                <a:latin typeface="Consolas" pitchFamily="49" charset="0"/>
                <a:cs typeface="Consolas" pitchFamily="49" charset="0"/>
              </a:rPr>
              <a:t>aLabel</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a:t>
            </a:r>
          </a:p>
          <a:p>
            <a:pPr marL="0" indent="0">
              <a:buFont typeface="Arial" charset="0"/>
              <a:buNone/>
            </a:pPr>
            <a:endParaRPr lang="en-US" altLang="en-US" sz="1800" dirty="0" smtClean="0">
              <a:latin typeface="Consolas" pitchFamily="49" charset="0"/>
              <a:cs typeface="Consolas" pitchFamily="49" charset="0"/>
            </a:endParaRPr>
          </a:p>
          <a:p>
            <a:pPr marL="0" indent="0">
              <a:buFont typeface="Arial" charset="0"/>
              <a:buNone/>
            </a:pPr>
            <a:r>
              <a:rPr lang="en-US" altLang="en-US" sz="1800" dirty="0" smtClean="0">
                <a:latin typeface="Consolas" pitchFamily="49" charset="0"/>
                <a:cs typeface="Consolas" pitchFamily="49" charset="0"/>
              </a:rPr>
              <a:t>    public </a:t>
            </a:r>
            <a:r>
              <a:rPr lang="en-US" altLang="en-US" sz="1800" dirty="0" err="1" smtClean="0">
                <a:latin typeface="Consolas" pitchFamily="49" charset="0"/>
                <a:cs typeface="Consolas" pitchFamily="49" charset="0"/>
              </a:rPr>
              <a:t>int</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getNumPresses</a:t>
            </a:r>
            <a:r>
              <a:rPr lang="en-US" altLang="en-US" sz="1800"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	return(</a:t>
            </a:r>
            <a:r>
              <a:rPr lang="en-US" altLang="en-US" sz="1800" dirty="0" err="1" smtClean="0">
                <a:latin typeface="Consolas" pitchFamily="49" charset="0"/>
                <a:cs typeface="Consolas" pitchFamily="49" charset="0"/>
              </a:rPr>
              <a:t>numPresses</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a:t>
            </a:r>
          </a:p>
          <a:p>
            <a:pPr marL="0" indent="0">
              <a:buFont typeface="Arial" charset="0"/>
              <a:buNone/>
            </a:pPr>
            <a:endParaRPr lang="en-US" altLang="en-US" sz="1800" dirty="0" smtClean="0">
              <a:latin typeface="Consolas" pitchFamily="49" charset="0"/>
              <a:cs typeface="Consolas" pitchFamily="49" charset="0"/>
            </a:endParaRPr>
          </a:p>
          <a:p>
            <a:pPr marL="0" indent="0">
              <a:buFont typeface="Arial" charset="0"/>
              <a:buNone/>
            </a:pPr>
            <a:r>
              <a:rPr lang="en-US" altLang="en-US" sz="1800" dirty="0" smtClean="0">
                <a:latin typeface="Consolas" pitchFamily="49" charset="0"/>
                <a:cs typeface="Consolas" pitchFamily="49" charset="0"/>
              </a:rPr>
              <a:t>    public void </a:t>
            </a:r>
            <a:r>
              <a:rPr lang="en-US" altLang="en-US" sz="1800" dirty="0" err="1" smtClean="0">
                <a:latin typeface="Consolas" pitchFamily="49" charset="0"/>
                <a:cs typeface="Consolas" pitchFamily="49" charset="0"/>
              </a:rPr>
              <a:t>incrementPresses</a:t>
            </a:r>
            <a:r>
              <a:rPr lang="en-US" altLang="en-US" sz="1800"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numPresses</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a:t>
            </a:r>
          </a:p>
        </p:txBody>
      </p:sp>
    </p:spTree>
    <p:extLst>
      <p:ext uri="{BB962C8B-B14F-4D97-AF65-F5344CB8AC3E}">
        <p14:creationId xmlns:p14="http://schemas.microsoft.com/office/powerpoint/2010/main" val="376862130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mtClean="0"/>
              <a:t>Class </a:t>
            </a:r>
            <a:r>
              <a:rPr lang="en-US" altLang="en-US" smtClean="0">
                <a:latin typeface="Consolas" pitchFamily="49" charset="0"/>
                <a:cs typeface="Consolas" pitchFamily="49" charset="0"/>
              </a:rPr>
              <a:t>MyFrame</a:t>
            </a:r>
            <a:r>
              <a:rPr lang="en-US" altLang="en-US" smtClean="0">
                <a:cs typeface="Consolas" pitchFamily="49" charset="0"/>
              </a:rPr>
              <a:t> (3)</a:t>
            </a:r>
          </a:p>
        </p:txBody>
      </p:sp>
      <p:sp>
        <p:nvSpPr>
          <p:cNvPr id="40963" name="Content Placeholder 2"/>
          <p:cNvSpPr>
            <a:spLocks noGrp="1"/>
          </p:cNvSpPr>
          <p:nvPr>
            <p:ph idx="1"/>
          </p:nvPr>
        </p:nvSpPr>
        <p:spPr/>
        <p:txBody>
          <a:bodyPr/>
          <a:lstStyle/>
          <a:p>
            <a:pPr marL="0" indent="0">
              <a:buFont typeface="Arial" charset="0"/>
              <a:buNone/>
            </a:pPr>
            <a:r>
              <a:rPr lang="en-US" altLang="en-US" sz="1800" dirty="0" smtClean="0">
                <a:latin typeface="Consolas" pitchFamily="49" charset="0"/>
                <a:cs typeface="Consolas" pitchFamily="49" charset="0"/>
              </a:rPr>
              <a:t>    public void </a:t>
            </a:r>
            <a:r>
              <a:rPr lang="en-US" altLang="en-US" sz="1800" dirty="0" err="1" smtClean="0">
                <a:latin typeface="Consolas" pitchFamily="49" charset="0"/>
                <a:cs typeface="Consolas" pitchFamily="49" charset="0"/>
              </a:rPr>
              <a:t>initializeFrame</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setSize</a:t>
            </a:r>
            <a:r>
              <a:rPr lang="en-US" altLang="en-US" sz="1800" dirty="0" smtClean="0">
                <a:latin typeface="Consolas" pitchFamily="49" charset="0"/>
                <a:cs typeface="Consolas" pitchFamily="49" charset="0"/>
              </a:rPr>
              <a:t>(WIDTH,HEIGHT);</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setLayout</a:t>
            </a:r>
            <a:r>
              <a:rPr lang="en-US" altLang="en-US" sz="1800" dirty="0" smtClean="0">
                <a:latin typeface="Consolas" pitchFamily="49" charset="0"/>
                <a:cs typeface="Consolas" pitchFamily="49" charset="0"/>
              </a:rPr>
              <a:t>(null);</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addControls</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setDefaultCloseOperation</a:t>
            </a:r>
            <a:r>
              <a:rPr lang="en-US" altLang="en-US" sz="1800" dirty="0" smtClean="0">
                <a:latin typeface="Consolas" pitchFamily="49" charset="0"/>
                <a:cs typeface="Consolas" pitchFamily="49" charset="0"/>
              </a:rPr>
              <a:t>(</a:t>
            </a:r>
            <a:r>
              <a:rPr lang="en-US" altLang="en-US" sz="1800" dirty="0" err="1" smtClean="0">
                <a:latin typeface="Consolas" pitchFamily="49" charset="0"/>
                <a:cs typeface="Consolas" pitchFamily="49" charset="0"/>
              </a:rPr>
              <a:t>JFrame.EXIT_ON_CLOSE</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a:t>
            </a:r>
          </a:p>
        </p:txBody>
      </p:sp>
    </p:spTree>
    <p:extLst>
      <p:ext uri="{BB962C8B-B14F-4D97-AF65-F5344CB8AC3E}">
        <p14:creationId xmlns:p14="http://schemas.microsoft.com/office/powerpoint/2010/main" val="160731621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mtClean="0"/>
              <a:t>Class </a:t>
            </a:r>
            <a:r>
              <a:rPr lang="en-US" altLang="en-US" smtClean="0">
                <a:latin typeface="Consolas" pitchFamily="49" charset="0"/>
                <a:cs typeface="Consolas" pitchFamily="49" charset="0"/>
              </a:rPr>
              <a:t>MyFrame</a:t>
            </a:r>
            <a:r>
              <a:rPr lang="en-US" altLang="en-US" smtClean="0">
                <a:cs typeface="Consolas" pitchFamily="49" charset="0"/>
              </a:rPr>
              <a:t> (4)</a:t>
            </a:r>
          </a:p>
        </p:txBody>
      </p:sp>
      <p:sp>
        <p:nvSpPr>
          <p:cNvPr id="41987" name="Content Placeholder 2"/>
          <p:cNvSpPr>
            <a:spLocks noGrp="1"/>
          </p:cNvSpPr>
          <p:nvPr>
            <p:ph idx="1"/>
          </p:nvPr>
        </p:nvSpPr>
        <p:spPr/>
        <p:txBody>
          <a:bodyPr/>
          <a:lstStyle/>
          <a:p>
            <a:pPr marL="0" indent="0">
              <a:buFont typeface="Arial" charset="0"/>
              <a:buNone/>
            </a:pPr>
            <a:r>
              <a:rPr lang="en-US" altLang="en-US" sz="1800" dirty="0" smtClean="0">
                <a:latin typeface="Consolas" pitchFamily="49" charset="0"/>
                <a:cs typeface="Consolas" pitchFamily="49" charset="0"/>
              </a:rPr>
              <a:t>    public void </a:t>
            </a:r>
            <a:r>
              <a:rPr lang="en-US" altLang="en-US" sz="1800" dirty="0" err="1" smtClean="0">
                <a:latin typeface="Consolas" pitchFamily="49" charset="0"/>
                <a:cs typeface="Consolas" pitchFamily="49" charset="0"/>
              </a:rPr>
              <a:t>initializeControls</a:t>
            </a:r>
            <a:r>
              <a:rPr lang="en-US" altLang="en-US" sz="1800"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	</a:t>
            </a:r>
            <a:r>
              <a:rPr lang="en-US" altLang="en-US" sz="1800" b="1" dirty="0" err="1" smtClean="0">
                <a:solidFill>
                  <a:srgbClr val="FF0000"/>
                </a:solidFill>
                <a:latin typeface="Consolas" pitchFamily="49" charset="0"/>
                <a:cs typeface="Consolas" pitchFamily="49" charset="0"/>
              </a:rPr>
              <a:t>ImageIcon</a:t>
            </a:r>
            <a:r>
              <a:rPr lang="en-US" altLang="en-US" sz="1800" b="1" dirty="0" smtClean="0">
                <a:solidFill>
                  <a:srgbClr val="FF0000"/>
                </a:solidFill>
                <a:latin typeface="Consolas" pitchFamily="49" charset="0"/>
                <a:cs typeface="Consolas" pitchFamily="49" charset="0"/>
              </a:rPr>
              <a:t> </a:t>
            </a:r>
            <a:r>
              <a:rPr lang="en-US" altLang="en-US" sz="1800" b="1" dirty="0" err="1" smtClean="0">
                <a:solidFill>
                  <a:srgbClr val="FF0000"/>
                </a:solidFill>
                <a:latin typeface="Consolas" pitchFamily="49" charset="0"/>
                <a:cs typeface="Consolas" pitchFamily="49" charset="0"/>
              </a:rPr>
              <a:t>anIcon</a:t>
            </a:r>
            <a:r>
              <a:rPr lang="en-US" altLang="en-US" sz="1800" b="1" dirty="0" smtClean="0">
                <a:solidFill>
                  <a:srgbClr val="FF0000"/>
                </a:solidFill>
                <a:latin typeface="Consolas" pitchFamily="49" charset="0"/>
                <a:cs typeface="Consolas" pitchFamily="49" charset="0"/>
              </a:rPr>
              <a:t> = new </a:t>
            </a:r>
            <a:r>
              <a:rPr lang="en-US" altLang="en-US" sz="1800" b="1" dirty="0" err="1" smtClean="0">
                <a:solidFill>
                  <a:srgbClr val="FF0000"/>
                </a:solidFill>
                <a:latin typeface="Consolas" pitchFamily="49" charset="0"/>
                <a:cs typeface="Consolas" pitchFamily="49" charset="0"/>
              </a:rPr>
              <a:t>ImageIcon</a:t>
            </a:r>
            <a:r>
              <a:rPr lang="en-US" altLang="en-US" sz="1800" b="1" dirty="0" smtClean="0">
                <a:solidFill>
                  <a:srgbClr val="FF0000"/>
                </a:solidFill>
                <a:latin typeface="Consolas" pitchFamily="49" charset="0"/>
                <a:cs typeface="Consolas" pitchFamily="49" charset="0"/>
              </a:rPr>
              <a:t>("IconPic.gif");</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frameButton</a:t>
            </a:r>
            <a:r>
              <a:rPr lang="en-US" altLang="en-US" sz="1800" dirty="0" smtClean="0">
                <a:latin typeface="Consolas" pitchFamily="49" charset="0"/>
                <a:cs typeface="Consolas" pitchFamily="49" charset="0"/>
              </a:rPr>
              <a:t> = new </a:t>
            </a:r>
            <a:r>
              <a:rPr lang="en-US" altLang="en-US" sz="1800" dirty="0" err="1" smtClean="0">
                <a:latin typeface="Consolas" pitchFamily="49" charset="0"/>
                <a:cs typeface="Consolas" pitchFamily="49" charset="0"/>
              </a:rPr>
              <a:t>MyButton</a:t>
            </a:r>
            <a:r>
              <a:rPr lang="en-US" altLang="en-US" sz="1800" dirty="0" smtClean="0">
                <a:latin typeface="Consolas" pitchFamily="49" charset="0"/>
                <a:cs typeface="Consolas" pitchFamily="49" charset="0"/>
              </a:rPr>
              <a:t>("Affects </a:t>
            </a:r>
          </a:p>
          <a:p>
            <a:pPr marL="0" indent="0">
              <a:buFont typeface="Arial" charset="0"/>
              <a:buNone/>
            </a:pPr>
            <a:r>
              <a:rPr lang="en-US" altLang="en-US" sz="1800" dirty="0" smtClean="0">
                <a:latin typeface="Consolas" pitchFamily="49" charset="0"/>
                <a:cs typeface="Consolas" pitchFamily="49" charset="0"/>
              </a:rPr>
              <a:t>                                   window",</a:t>
            </a:r>
            <a:r>
              <a:rPr lang="en-US" altLang="en-US" sz="1800" b="1" dirty="0" err="1" smtClean="0">
                <a:solidFill>
                  <a:srgbClr val="FF0000"/>
                </a:solidFill>
                <a:latin typeface="Consolas" pitchFamily="49" charset="0"/>
                <a:cs typeface="Consolas" pitchFamily="49" charset="0"/>
              </a:rPr>
              <a:t>anIcon</a:t>
            </a:r>
            <a:r>
              <a:rPr lang="en-US" altLang="en-US" sz="1800" dirty="0" err="1" smtClean="0">
                <a:latin typeface="Consolas" pitchFamily="49" charset="0"/>
                <a:cs typeface="Consolas" pitchFamily="49" charset="0"/>
              </a:rPr>
              <a:t>,this</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frameButton.setBounds</a:t>
            </a:r>
            <a:r>
              <a:rPr lang="en-US" altLang="en-US" sz="1800" dirty="0" smtClean="0">
                <a:latin typeface="Consolas" pitchFamily="49" charset="0"/>
                <a:cs typeface="Consolas" pitchFamily="49" charset="0"/>
              </a:rPr>
              <a:t>(50,100,150,20);</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frameButton.addActionListener</a:t>
            </a:r>
            <a:endParaRPr lang="en-US" altLang="en-US" sz="1800" dirty="0" smtClean="0">
              <a:latin typeface="Consolas" pitchFamily="49" charset="0"/>
              <a:cs typeface="Consolas" pitchFamily="49" charset="0"/>
            </a:endParaRPr>
          </a:p>
          <a:p>
            <a:pPr marL="0" indent="0">
              <a:buFont typeface="Arial" charset="0"/>
              <a:buNone/>
            </a:pPr>
            <a:r>
              <a:rPr lang="en-US" altLang="en-US" sz="1800" dirty="0" smtClean="0">
                <a:latin typeface="Consolas" pitchFamily="49" charset="0"/>
                <a:cs typeface="Consolas" pitchFamily="49" charset="0"/>
              </a:rPr>
              <a:t>         (new </a:t>
            </a:r>
            <a:r>
              <a:rPr lang="en-US" altLang="en-US" sz="1800" dirty="0" err="1" smtClean="0">
                <a:latin typeface="Consolas" pitchFamily="49" charset="0"/>
                <a:cs typeface="Consolas" pitchFamily="49" charset="0"/>
              </a:rPr>
              <a:t>FrameButtonListener</a:t>
            </a:r>
            <a:r>
              <a:rPr lang="en-US" altLang="en-US" sz="1800" dirty="0" smtClean="0">
                <a:latin typeface="Consolas" pitchFamily="49" charset="0"/>
                <a:cs typeface="Consolas" pitchFamily="49" charset="0"/>
              </a:rPr>
              <a:t>()); </a:t>
            </a:r>
            <a:r>
              <a:rPr lang="en-US" altLang="en-US" sz="1800" dirty="0" smtClean="0">
                <a:solidFill>
                  <a:srgbClr val="0000FF"/>
                </a:solidFill>
                <a:latin typeface="Consolas" pitchFamily="49" charset="0"/>
                <a:cs typeface="Consolas" pitchFamily="49" charset="0"/>
              </a:rPr>
              <a:t>// Frame events only</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labelButton</a:t>
            </a:r>
            <a:r>
              <a:rPr lang="en-US" altLang="en-US" sz="1800" dirty="0" smtClean="0">
                <a:latin typeface="Consolas" pitchFamily="49" charset="0"/>
                <a:cs typeface="Consolas" pitchFamily="49" charset="0"/>
              </a:rPr>
              <a:t> = new </a:t>
            </a:r>
            <a:r>
              <a:rPr lang="en-US" altLang="en-US" sz="1800" dirty="0" err="1" smtClean="0">
                <a:latin typeface="Consolas" pitchFamily="49" charset="0"/>
                <a:cs typeface="Consolas" pitchFamily="49" charset="0"/>
              </a:rPr>
              <a:t>MyButton</a:t>
            </a:r>
            <a:r>
              <a:rPr lang="en-US" altLang="en-US" sz="1800" dirty="0" smtClean="0">
                <a:latin typeface="Consolas" pitchFamily="49" charset="0"/>
                <a:cs typeface="Consolas" pitchFamily="49" charset="0"/>
              </a:rPr>
              <a:t>("Affects label",</a:t>
            </a:r>
            <a:r>
              <a:rPr lang="en-US" altLang="en-US" sz="1800" b="1" dirty="0" err="1" smtClean="0">
                <a:solidFill>
                  <a:srgbClr val="FF0000"/>
                </a:solidFill>
                <a:latin typeface="Consolas" pitchFamily="49" charset="0"/>
                <a:cs typeface="Consolas" pitchFamily="49" charset="0"/>
              </a:rPr>
              <a:t>anIcon</a:t>
            </a:r>
            <a:r>
              <a:rPr lang="en-US" altLang="en-US" sz="1800" dirty="0" err="1" smtClean="0">
                <a:latin typeface="Consolas" pitchFamily="49" charset="0"/>
                <a:cs typeface="Consolas" pitchFamily="49" charset="0"/>
              </a:rPr>
              <a:t>,this</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labelButton.setBounds</a:t>
            </a:r>
            <a:r>
              <a:rPr lang="en-US" altLang="en-US" sz="1800" dirty="0" smtClean="0">
                <a:latin typeface="Consolas" pitchFamily="49" charset="0"/>
                <a:cs typeface="Consolas" pitchFamily="49" charset="0"/>
              </a:rPr>
              <a:t>(250,100,150,20);</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labelButton.addActionListener</a:t>
            </a:r>
            <a:endParaRPr lang="en-US" altLang="en-US" sz="1800" dirty="0" smtClean="0">
              <a:latin typeface="Consolas" pitchFamily="49" charset="0"/>
              <a:cs typeface="Consolas" pitchFamily="49" charset="0"/>
            </a:endParaRPr>
          </a:p>
          <a:p>
            <a:pPr marL="0" indent="0">
              <a:buFont typeface="Arial" charset="0"/>
              <a:buNone/>
            </a:pPr>
            <a:r>
              <a:rPr lang="en-US" altLang="en-US" sz="1800" dirty="0" smtClean="0">
                <a:latin typeface="Consolas" pitchFamily="49" charset="0"/>
                <a:cs typeface="Consolas" pitchFamily="49" charset="0"/>
              </a:rPr>
              <a:t>         (new </a:t>
            </a:r>
            <a:r>
              <a:rPr lang="en-US" altLang="en-US" sz="1800" dirty="0" err="1" smtClean="0">
                <a:latin typeface="Consolas" pitchFamily="49" charset="0"/>
                <a:cs typeface="Consolas" pitchFamily="49" charset="0"/>
              </a:rPr>
              <a:t>LabelButtonListener</a:t>
            </a:r>
            <a:r>
              <a:rPr lang="en-US" altLang="en-US" sz="1800" dirty="0" smtClean="0">
                <a:latin typeface="Consolas" pitchFamily="49" charset="0"/>
                <a:cs typeface="Consolas" pitchFamily="49" charset="0"/>
              </a:rPr>
              <a:t>());  </a:t>
            </a:r>
            <a:r>
              <a:rPr lang="en-US" altLang="en-US" sz="1800" dirty="0" smtClean="0">
                <a:solidFill>
                  <a:srgbClr val="0000FF"/>
                </a:solidFill>
                <a:latin typeface="Consolas" pitchFamily="49" charset="0"/>
                <a:cs typeface="Consolas" pitchFamily="49" charset="0"/>
              </a:rPr>
              <a:t>// Label events only</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aLabel</a:t>
            </a:r>
            <a:r>
              <a:rPr lang="en-US" altLang="en-US" sz="1800" dirty="0" smtClean="0">
                <a:latin typeface="Consolas" pitchFamily="49" charset="0"/>
                <a:cs typeface="Consolas" pitchFamily="49" charset="0"/>
              </a:rPr>
              <a:t> = new </a:t>
            </a:r>
            <a:r>
              <a:rPr lang="en-US" altLang="en-US" sz="1800" dirty="0" err="1" smtClean="0">
                <a:latin typeface="Consolas" pitchFamily="49" charset="0"/>
                <a:cs typeface="Consolas" pitchFamily="49" charset="0"/>
              </a:rPr>
              <a:t>JLabel</a:t>
            </a:r>
            <a:r>
              <a:rPr lang="en-US" altLang="en-US" sz="1800" dirty="0" smtClean="0">
                <a:latin typeface="Consolas" pitchFamily="49" charset="0"/>
                <a:cs typeface="Consolas" pitchFamily="49" charset="0"/>
              </a:rPr>
              <a:t>(DEFAULT_LABEL_STRING + </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Integer.toString</a:t>
            </a:r>
            <a:r>
              <a:rPr lang="en-US" altLang="en-US" sz="1800" dirty="0" smtClean="0">
                <a:latin typeface="Consolas" pitchFamily="49" charset="0"/>
                <a:cs typeface="Consolas" pitchFamily="49" charset="0"/>
              </a:rPr>
              <a:t>(</a:t>
            </a:r>
            <a:r>
              <a:rPr lang="en-US" altLang="en-US" sz="1800" dirty="0" err="1" smtClean="0">
                <a:latin typeface="Consolas" pitchFamily="49" charset="0"/>
                <a:cs typeface="Consolas" pitchFamily="49" charset="0"/>
              </a:rPr>
              <a:t>numPresses</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aLabel.setBounds</a:t>
            </a:r>
            <a:r>
              <a:rPr lang="en-US" altLang="en-US" sz="1800" dirty="0" smtClean="0">
                <a:latin typeface="Consolas" pitchFamily="49" charset="0"/>
                <a:cs typeface="Consolas" pitchFamily="49" charset="0"/>
              </a:rPr>
              <a:t>(450,100,150,20);</a:t>
            </a:r>
          </a:p>
          <a:p>
            <a:pPr marL="0" indent="0">
              <a:buFont typeface="Arial" charset="0"/>
              <a:buNone/>
            </a:pPr>
            <a:r>
              <a:rPr lang="en-US" altLang="en-US" sz="1800"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a:t>
            </a:r>
          </a:p>
          <a:p>
            <a:pPr marL="0" indent="0">
              <a:buFont typeface="Arial" charset="0"/>
              <a:buNone/>
            </a:pPr>
            <a:endParaRPr lang="en-US" altLang="en-US" sz="1800" dirty="0" smtClean="0">
              <a:latin typeface="Consolas" pitchFamily="49" charset="0"/>
              <a:cs typeface="Consolas" pitchFamily="49" charset="0"/>
            </a:endParaRPr>
          </a:p>
        </p:txBody>
      </p:sp>
      <p:sp>
        <p:nvSpPr>
          <p:cNvPr id="4" name="TextBox 3"/>
          <p:cNvSpPr txBox="1">
            <a:spLocks noChangeArrowheads="1"/>
          </p:cNvSpPr>
          <p:nvPr/>
        </p:nvSpPr>
        <p:spPr bwMode="auto">
          <a:xfrm>
            <a:off x="6477000" y="533400"/>
            <a:ext cx="2667000" cy="990600"/>
          </a:xfrm>
          <a:prstGeom prst="rect">
            <a:avLst/>
          </a:prstGeom>
          <a:solidFill>
            <a:srgbClr val="FFFFCC"/>
          </a:solidFill>
          <a:ln w="9525">
            <a:solidFill>
              <a:schemeClr val="tx1"/>
            </a:solidFill>
            <a:miter lim="800000"/>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solidFill>
                  <a:srgbClr val="FF0000"/>
                </a:solidFill>
              </a:rPr>
              <a:t>No path provided: location is the same directory as the program</a:t>
            </a:r>
          </a:p>
        </p:txBody>
      </p:sp>
    </p:spTree>
    <p:extLst>
      <p:ext uri="{BB962C8B-B14F-4D97-AF65-F5344CB8AC3E}">
        <p14:creationId xmlns:p14="http://schemas.microsoft.com/office/powerpoint/2010/main" val="24835928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altLang="en-US" smtClean="0"/>
              <a:t>Note: </a:t>
            </a:r>
            <a:r>
              <a:rPr lang="en-US" altLang="en-US" smtClean="0">
                <a:latin typeface="Consolas" pitchFamily="49" charset="0"/>
                <a:cs typeface="Consolas" pitchFamily="49" charset="0"/>
              </a:rPr>
              <a:t>JFrame</a:t>
            </a:r>
            <a:r>
              <a:rPr lang="en-US" altLang="en-US" smtClean="0"/>
              <a:t> Containment</a:t>
            </a:r>
          </a:p>
        </p:txBody>
      </p:sp>
      <p:sp>
        <p:nvSpPr>
          <p:cNvPr id="3" name="Content Placeholder 2"/>
          <p:cNvSpPr>
            <a:spLocks noGrp="1"/>
          </p:cNvSpPr>
          <p:nvPr>
            <p:ph idx="1"/>
          </p:nvPr>
        </p:nvSpPr>
        <p:spPr>
          <a:xfrm>
            <a:off x="457200" y="1147763"/>
            <a:ext cx="8229600" cy="5410200"/>
          </a:xfrm>
        </p:spPr>
        <p:txBody>
          <a:bodyPr/>
          <a:lstStyle/>
          <a:p>
            <a:r>
              <a:rPr lang="en-US" altLang="en-US" smtClean="0"/>
              <a:t> A </a:t>
            </a:r>
            <a:r>
              <a:rPr lang="en-US" altLang="en-US" smtClean="0">
                <a:latin typeface="Consolas" pitchFamily="49" charset="0"/>
                <a:cs typeface="Consolas" pitchFamily="49" charset="0"/>
              </a:rPr>
              <a:t>JFrame</a:t>
            </a:r>
            <a:r>
              <a:rPr lang="en-US" altLang="en-US" smtClean="0"/>
              <a:t> actually contains just one GUI component, the content pane.                                                </a:t>
            </a:r>
          </a:p>
          <a:p>
            <a:r>
              <a:rPr lang="en-US" altLang="en-US" smtClean="0"/>
              <a:t>GUI widgets that appear to be added to the </a:t>
            </a:r>
            <a:r>
              <a:rPr lang="en-US" altLang="en-US" smtClean="0">
                <a:latin typeface="Consolas" pitchFamily="49" charset="0"/>
                <a:cs typeface="Consolas" pitchFamily="49" charset="0"/>
              </a:rPr>
              <a:t>JFrame</a:t>
            </a:r>
            <a:r>
              <a:rPr lang="en-US" altLang="en-US" smtClean="0"/>
              <a:t> are actually added to the content pane (a container in and of itself). Get the components inside the content pane to actually get the widgets that appeared to be added to the JFrame. </a:t>
            </a:r>
          </a:p>
        </p:txBody>
      </p:sp>
      <p:sp>
        <p:nvSpPr>
          <p:cNvPr id="4" name="Rectangle 3"/>
          <p:cNvSpPr/>
          <p:nvPr/>
        </p:nvSpPr>
        <p:spPr>
          <a:xfrm>
            <a:off x="381000" y="4005263"/>
            <a:ext cx="3581400" cy="2395537"/>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dirty="0">
                <a:solidFill>
                  <a:schemeClr val="tx1"/>
                </a:solidFill>
                <a:latin typeface="Consolas" panose="020B0609020204030204" pitchFamily="49" charset="0"/>
                <a:cs typeface="Consolas" panose="020B0609020204030204" pitchFamily="49" charset="0"/>
              </a:rPr>
              <a:t>JFrame</a:t>
            </a:r>
          </a:p>
        </p:txBody>
      </p:sp>
      <p:sp>
        <p:nvSpPr>
          <p:cNvPr id="6" name="Rectangle 5"/>
          <p:cNvSpPr/>
          <p:nvPr/>
        </p:nvSpPr>
        <p:spPr>
          <a:xfrm>
            <a:off x="690563" y="4487863"/>
            <a:ext cx="3048000" cy="1912937"/>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dirty="0" err="1">
                <a:solidFill>
                  <a:schemeClr val="tx1"/>
                </a:solidFill>
                <a:latin typeface="Consolas" panose="020B0609020204030204" pitchFamily="49" charset="0"/>
                <a:cs typeface="Consolas" panose="020B0609020204030204" pitchFamily="49" charset="0"/>
              </a:rPr>
              <a:t>ContentPane</a:t>
            </a:r>
            <a:endParaRPr lang="en-US" dirty="0">
              <a:solidFill>
                <a:schemeClr val="tx1"/>
              </a:solidFill>
              <a:latin typeface="Consolas" panose="020B0609020204030204" pitchFamily="49" charset="0"/>
              <a:cs typeface="Consolas" panose="020B0609020204030204" pitchFamily="49" charset="0"/>
            </a:endParaRPr>
          </a:p>
        </p:txBody>
      </p:sp>
      <p:sp>
        <p:nvSpPr>
          <p:cNvPr id="10" name="TextBox 9"/>
          <p:cNvSpPr txBox="1">
            <a:spLocks noChangeArrowheads="1"/>
          </p:cNvSpPr>
          <p:nvPr/>
        </p:nvSpPr>
        <p:spPr bwMode="auto">
          <a:xfrm>
            <a:off x="4508500" y="4033838"/>
            <a:ext cx="2819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t>To access controls “added to the frame”</a:t>
            </a:r>
          </a:p>
        </p:txBody>
      </p:sp>
      <p:sp>
        <p:nvSpPr>
          <p:cNvPr id="12" name="Rectangle 11"/>
          <p:cNvSpPr>
            <a:spLocks noChangeArrowheads="1"/>
          </p:cNvSpPr>
          <p:nvPr/>
        </p:nvSpPr>
        <p:spPr bwMode="auto">
          <a:xfrm>
            <a:off x="4586288" y="4648200"/>
            <a:ext cx="42243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a:solidFill>
                  <a:srgbClr val="666633"/>
                </a:solidFill>
                <a:latin typeface="Consolas" pitchFamily="49" charset="0"/>
                <a:cs typeface="Consolas" pitchFamily="49" charset="0"/>
              </a:rPr>
              <a:t>aContainer = aFrame.getContentPane()</a:t>
            </a:r>
            <a:endParaRPr lang="en-US" altLang="en-US" sz="1600">
              <a:solidFill>
                <a:srgbClr val="666633"/>
              </a:solidFill>
            </a:endParaRPr>
          </a:p>
        </p:txBody>
      </p:sp>
      <p:sp>
        <p:nvSpPr>
          <p:cNvPr id="13" name="Rectangle 12"/>
          <p:cNvSpPr>
            <a:spLocks noChangeArrowheads="1"/>
          </p:cNvSpPr>
          <p:nvPr/>
        </p:nvSpPr>
        <p:spPr bwMode="auto">
          <a:xfrm>
            <a:off x="4583113" y="4975225"/>
            <a:ext cx="44481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a:solidFill>
                  <a:srgbClr val="FFC000"/>
                </a:solidFill>
                <a:latin typeface="Consolas" pitchFamily="49" charset="0"/>
                <a:cs typeface="Consolas" pitchFamily="49" charset="0"/>
              </a:rPr>
              <a:t>component = aContainer.getComponent(0)</a:t>
            </a:r>
            <a:endParaRPr lang="en-US" altLang="en-US" sz="1600">
              <a:solidFill>
                <a:srgbClr val="FFC000"/>
              </a:solidFill>
            </a:endParaRPr>
          </a:p>
        </p:txBody>
      </p:sp>
      <p:graphicFrame>
        <p:nvGraphicFramePr>
          <p:cNvPr id="14" name="Table 13"/>
          <p:cNvGraphicFramePr>
            <a:graphicFrameLocks noGrp="1"/>
          </p:cNvGraphicFramePr>
          <p:nvPr/>
        </p:nvGraphicFramePr>
        <p:xfrm>
          <a:off x="1366838" y="4953000"/>
          <a:ext cx="1447800" cy="1282702"/>
        </p:xfrm>
        <a:graphic>
          <a:graphicData uri="http://schemas.openxmlformats.org/drawingml/2006/table">
            <a:tbl>
              <a:tblPr firstRow="1" bandRow="1">
                <a:tableStyleId>{5C22544A-7EE6-4342-B048-85BDC9FD1C3A}</a:tableStyleId>
              </a:tblPr>
              <a:tblGrid>
                <a:gridCol w="1447800">
                  <a:extLst>
                    <a:ext uri="{9D8B030D-6E8A-4147-A177-3AD203B41FA5}">
                      <a16:colId xmlns="" xmlns:a16="http://schemas.microsoft.com/office/drawing/2014/main" val="20000"/>
                    </a:ext>
                  </a:extLst>
                </a:gridCol>
              </a:tblGrid>
              <a:tr h="274215">
                <a:tc>
                  <a:txBody>
                    <a:bodyPr/>
                    <a:lstStyle/>
                    <a:p>
                      <a:r>
                        <a:rPr lang="en-US" sz="1200" dirty="0" smtClean="0"/>
                        <a:t>Components</a:t>
                      </a:r>
                      <a:endParaRPr lang="en-US" sz="1200" dirty="0"/>
                    </a:p>
                  </a:txBody>
                  <a:tcPr marT="45668" marB="45668"/>
                </a:tc>
                <a:extLst>
                  <a:ext uri="{0D108BD9-81ED-4DB2-BD59-A6C34878D82A}">
                    <a16:rowId xmlns="" xmlns:a16="http://schemas.microsoft.com/office/drawing/2014/main" val="10000"/>
                  </a:ext>
                </a:extLst>
              </a:tr>
              <a:tr h="336162">
                <a:tc>
                  <a:txBody>
                    <a:bodyPr/>
                    <a:lstStyle/>
                    <a:p>
                      <a:r>
                        <a:rPr lang="en-US" sz="1200" dirty="0" smtClean="0"/>
                        <a:t>First</a:t>
                      </a:r>
                      <a:endParaRPr lang="en-US" sz="1200" dirty="0"/>
                    </a:p>
                  </a:txBody>
                  <a:tcPr marT="45668" marB="45668"/>
                </a:tc>
                <a:extLst>
                  <a:ext uri="{0D108BD9-81ED-4DB2-BD59-A6C34878D82A}">
                    <a16:rowId xmlns="" xmlns:a16="http://schemas.microsoft.com/office/drawing/2014/main" val="10001"/>
                  </a:ext>
                </a:extLst>
              </a:tr>
              <a:tr h="336162">
                <a:tc>
                  <a:txBody>
                    <a:bodyPr/>
                    <a:lstStyle/>
                    <a:p>
                      <a:r>
                        <a:rPr lang="en-US" sz="1200" dirty="0" smtClean="0"/>
                        <a:t>Second</a:t>
                      </a:r>
                      <a:endParaRPr lang="en-US" sz="1200" dirty="0"/>
                    </a:p>
                  </a:txBody>
                  <a:tcPr marT="45668" marB="45668"/>
                </a:tc>
                <a:extLst>
                  <a:ext uri="{0D108BD9-81ED-4DB2-BD59-A6C34878D82A}">
                    <a16:rowId xmlns="" xmlns:a16="http://schemas.microsoft.com/office/drawing/2014/main" val="10002"/>
                  </a:ext>
                </a:extLst>
              </a:tr>
              <a:tr h="336162">
                <a:tc>
                  <a:txBody>
                    <a:bodyPr/>
                    <a:lstStyle/>
                    <a:p>
                      <a:r>
                        <a:rPr lang="en-US" sz="1200" dirty="0" err="1" smtClean="0"/>
                        <a:t>Etc</a:t>
                      </a:r>
                      <a:endParaRPr lang="en-US" sz="1200" dirty="0"/>
                    </a:p>
                  </a:txBody>
                  <a:tcPr marT="45668" marB="45668"/>
                </a:tc>
                <a:extLst>
                  <a:ext uri="{0D108BD9-81ED-4DB2-BD59-A6C34878D82A}">
                    <a16:rowId xmlns="" xmlns:a16="http://schemas.microsoft.com/office/drawing/2014/main" val="10003"/>
                  </a:ext>
                </a:extLst>
              </a:tr>
            </a:tbl>
          </a:graphicData>
        </a:graphic>
      </p:graphicFrame>
      <p:sp>
        <p:nvSpPr>
          <p:cNvPr id="16" name="Rectangle 15"/>
          <p:cNvSpPr/>
          <p:nvPr/>
        </p:nvSpPr>
        <p:spPr>
          <a:xfrm>
            <a:off x="1370013" y="4929188"/>
            <a:ext cx="1447800" cy="1308100"/>
          </a:xfrm>
          <a:prstGeom prst="rect">
            <a:avLst/>
          </a:prstGeom>
          <a:noFill/>
          <a:ln w="44450">
            <a:solidFill>
              <a:srgbClr val="6666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666633"/>
              </a:solidFill>
            </a:endParaRPr>
          </a:p>
        </p:txBody>
      </p:sp>
      <p:sp>
        <p:nvSpPr>
          <p:cNvPr id="17" name="Rectangle 16"/>
          <p:cNvSpPr/>
          <p:nvPr/>
        </p:nvSpPr>
        <p:spPr>
          <a:xfrm>
            <a:off x="1447800" y="5233988"/>
            <a:ext cx="1143000" cy="350837"/>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nvGrpSpPr>
          <p:cNvPr id="15" name="Group 14"/>
          <p:cNvGrpSpPr>
            <a:grpSpLocks/>
          </p:cNvGrpSpPr>
          <p:nvPr/>
        </p:nvGrpSpPr>
        <p:grpSpPr bwMode="auto">
          <a:xfrm>
            <a:off x="2667000" y="3548063"/>
            <a:ext cx="4622800" cy="1579562"/>
            <a:chOff x="3200400" y="3547605"/>
            <a:chExt cx="4623371" cy="1580508"/>
          </a:xfrm>
        </p:grpSpPr>
        <p:sp>
          <p:nvSpPr>
            <p:cNvPr id="95256" name="TextBox 6"/>
            <p:cNvSpPr txBox="1">
              <a:spLocks noChangeArrowheads="1"/>
            </p:cNvSpPr>
            <p:nvPr/>
          </p:nvSpPr>
          <p:spPr bwMode="auto">
            <a:xfrm>
              <a:off x="5080571" y="3547605"/>
              <a:ext cx="2743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b="0">
                  <a:latin typeface="Consolas" pitchFamily="49" charset="0"/>
                  <a:cs typeface="Consolas" pitchFamily="49" charset="0"/>
                </a:rPr>
                <a:t>myFrame.add(aButton)</a:t>
              </a:r>
            </a:p>
          </p:txBody>
        </p:sp>
        <p:sp>
          <p:nvSpPr>
            <p:cNvPr id="9" name="Freeform 8"/>
            <p:cNvSpPr/>
            <p:nvPr/>
          </p:nvSpPr>
          <p:spPr>
            <a:xfrm>
              <a:off x="3200400" y="3700096"/>
              <a:ext cx="1879832" cy="1428017"/>
            </a:xfrm>
            <a:custGeom>
              <a:avLst/>
              <a:gdLst>
                <a:gd name="connsiteX0" fmla="*/ 1880171 w 1880171"/>
                <a:gd name="connsiteY0" fmla="*/ 0 h 1428108"/>
                <a:gd name="connsiteX1" fmla="*/ 1674687 w 1880171"/>
                <a:gd name="connsiteY1" fmla="*/ 10274 h 1428108"/>
                <a:gd name="connsiteX2" fmla="*/ 1458930 w 1880171"/>
                <a:gd name="connsiteY2" fmla="*/ 30822 h 1428108"/>
                <a:gd name="connsiteX3" fmla="*/ 1356188 w 1880171"/>
                <a:gd name="connsiteY3" fmla="*/ 71919 h 1428108"/>
                <a:gd name="connsiteX4" fmla="*/ 1325366 w 1880171"/>
                <a:gd name="connsiteY4" fmla="*/ 92467 h 1428108"/>
                <a:gd name="connsiteX5" fmla="*/ 1243173 w 1880171"/>
                <a:gd name="connsiteY5" fmla="*/ 133564 h 1428108"/>
                <a:gd name="connsiteX6" fmla="*/ 1150705 w 1880171"/>
                <a:gd name="connsiteY6" fmla="*/ 174660 h 1428108"/>
                <a:gd name="connsiteX7" fmla="*/ 1099335 w 1880171"/>
                <a:gd name="connsiteY7" fmla="*/ 195209 h 1428108"/>
                <a:gd name="connsiteX8" fmla="*/ 1068512 w 1880171"/>
                <a:gd name="connsiteY8" fmla="*/ 205483 h 1428108"/>
                <a:gd name="connsiteX9" fmla="*/ 1027415 w 1880171"/>
                <a:gd name="connsiteY9" fmla="*/ 226031 h 1428108"/>
                <a:gd name="connsiteX10" fmla="*/ 1006867 w 1880171"/>
                <a:gd name="connsiteY10" fmla="*/ 246580 h 1428108"/>
                <a:gd name="connsiteX11" fmla="*/ 873303 w 1880171"/>
                <a:gd name="connsiteY11" fmla="*/ 277402 h 1428108"/>
                <a:gd name="connsiteX12" fmla="*/ 842481 w 1880171"/>
                <a:gd name="connsiteY12" fmla="*/ 308224 h 1428108"/>
                <a:gd name="connsiteX13" fmla="*/ 770562 w 1880171"/>
                <a:gd name="connsiteY13" fmla="*/ 328773 h 1428108"/>
                <a:gd name="connsiteX14" fmla="*/ 729465 w 1880171"/>
                <a:gd name="connsiteY14" fmla="*/ 349321 h 1428108"/>
                <a:gd name="connsiteX15" fmla="*/ 698642 w 1880171"/>
                <a:gd name="connsiteY15" fmla="*/ 359595 h 1428108"/>
                <a:gd name="connsiteX16" fmla="*/ 647272 w 1880171"/>
                <a:gd name="connsiteY16" fmla="*/ 400692 h 1428108"/>
                <a:gd name="connsiteX17" fmla="*/ 626723 w 1880171"/>
                <a:gd name="connsiteY17" fmla="*/ 421240 h 1428108"/>
                <a:gd name="connsiteX18" fmla="*/ 595901 w 1880171"/>
                <a:gd name="connsiteY18" fmla="*/ 431514 h 1428108"/>
                <a:gd name="connsiteX19" fmla="*/ 523982 w 1880171"/>
                <a:gd name="connsiteY19" fmla="*/ 493159 h 1428108"/>
                <a:gd name="connsiteX20" fmla="*/ 493159 w 1880171"/>
                <a:gd name="connsiteY20" fmla="*/ 513708 h 1428108"/>
                <a:gd name="connsiteX21" fmla="*/ 431514 w 1880171"/>
                <a:gd name="connsiteY21" fmla="*/ 575353 h 1428108"/>
                <a:gd name="connsiteX22" fmla="*/ 410966 w 1880171"/>
                <a:gd name="connsiteY22" fmla="*/ 606175 h 1428108"/>
                <a:gd name="connsiteX23" fmla="*/ 380144 w 1880171"/>
                <a:gd name="connsiteY23" fmla="*/ 636997 h 1428108"/>
                <a:gd name="connsiteX24" fmla="*/ 339047 w 1880171"/>
                <a:gd name="connsiteY24" fmla="*/ 688368 h 1428108"/>
                <a:gd name="connsiteX25" fmla="*/ 318499 w 1880171"/>
                <a:gd name="connsiteY25" fmla="*/ 719191 h 1428108"/>
                <a:gd name="connsiteX26" fmla="*/ 308224 w 1880171"/>
                <a:gd name="connsiteY26" fmla="*/ 760287 h 1428108"/>
                <a:gd name="connsiteX27" fmla="*/ 256854 w 1880171"/>
                <a:gd name="connsiteY27" fmla="*/ 811658 h 1428108"/>
                <a:gd name="connsiteX28" fmla="*/ 246579 w 1880171"/>
                <a:gd name="connsiteY28" fmla="*/ 863029 h 1428108"/>
                <a:gd name="connsiteX29" fmla="*/ 226031 w 1880171"/>
                <a:gd name="connsiteY29" fmla="*/ 893851 h 1428108"/>
                <a:gd name="connsiteX30" fmla="*/ 184935 w 1880171"/>
                <a:gd name="connsiteY30" fmla="*/ 976045 h 1428108"/>
                <a:gd name="connsiteX31" fmla="*/ 143838 w 1880171"/>
                <a:gd name="connsiteY31" fmla="*/ 1099335 h 1428108"/>
                <a:gd name="connsiteX32" fmla="*/ 133564 w 1880171"/>
                <a:gd name="connsiteY32" fmla="*/ 1130157 h 1428108"/>
                <a:gd name="connsiteX33" fmla="*/ 123290 w 1880171"/>
                <a:gd name="connsiteY33" fmla="*/ 1171254 h 1428108"/>
                <a:gd name="connsiteX34" fmla="*/ 102741 w 1880171"/>
                <a:gd name="connsiteY34" fmla="*/ 1202076 h 1428108"/>
                <a:gd name="connsiteX35" fmla="*/ 82193 w 1880171"/>
                <a:gd name="connsiteY35" fmla="*/ 1304818 h 1428108"/>
                <a:gd name="connsiteX36" fmla="*/ 61645 w 1880171"/>
                <a:gd name="connsiteY36" fmla="*/ 1366463 h 1428108"/>
                <a:gd name="connsiteX37" fmla="*/ 41096 w 1880171"/>
                <a:gd name="connsiteY37" fmla="*/ 1387011 h 1428108"/>
                <a:gd name="connsiteX38" fmla="*/ 0 w 1880171"/>
                <a:gd name="connsiteY38" fmla="*/ 1428108 h 142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80171" h="1428108">
                  <a:moveTo>
                    <a:pt x="1880171" y="0"/>
                  </a:moveTo>
                  <a:lnTo>
                    <a:pt x="1674687" y="10274"/>
                  </a:lnTo>
                  <a:cubicBezTo>
                    <a:pt x="1609464" y="13897"/>
                    <a:pt x="1527053" y="12243"/>
                    <a:pt x="1458930" y="30822"/>
                  </a:cubicBezTo>
                  <a:cubicBezTo>
                    <a:pt x="1418665" y="41803"/>
                    <a:pt x="1391266" y="51875"/>
                    <a:pt x="1356188" y="71919"/>
                  </a:cubicBezTo>
                  <a:cubicBezTo>
                    <a:pt x="1345467" y="78045"/>
                    <a:pt x="1336206" y="86554"/>
                    <a:pt x="1325366" y="92467"/>
                  </a:cubicBezTo>
                  <a:cubicBezTo>
                    <a:pt x="1298475" y="107135"/>
                    <a:pt x="1267678" y="115185"/>
                    <a:pt x="1243173" y="133564"/>
                  </a:cubicBezTo>
                  <a:cubicBezTo>
                    <a:pt x="1188106" y="174863"/>
                    <a:pt x="1218867" y="161028"/>
                    <a:pt x="1150705" y="174660"/>
                  </a:cubicBezTo>
                  <a:cubicBezTo>
                    <a:pt x="1133582" y="181510"/>
                    <a:pt x="1116603" y="188733"/>
                    <a:pt x="1099335" y="195209"/>
                  </a:cubicBezTo>
                  <a:cubicBezTo>
                    <a:pt x="1089195" y="199012"/>
                    <a:pt x="1078466" y="201217"/>
                    <a:pt x="1068512" y="205483"/>
                  </a:cubicBezTo>
                  <a:cubicBezTo>
                    <a:pt x="1054434" y="211516"/>
                    <a:pt x="1041114" y="219182"/>
                    <a:pt x="1027415" y="226031"/>
                  </a:cubicBezTo>
                  <a:cubicBezTo>
                    <a:pt x="1020566" y="232881"/>
                    <a:pt x="1015861" y="242982"/>
                    <a:pt x="1006867" y="246580"/>
                  </a:cubicBezTo>
                  <a:cubicBezTo>
                    <a:pt x="982084" y="256493"/>
                    <a:pt x="906391" y="270785"/>
                    <a:pt x="873303" y="277402"/>
                  </a:cubicBezTo>
                  <a:cubicBezTo>
                    <a:pt x="863029" y="287676"/>
                    <a:pt x="854570" y="300164"/>
                    <a:pt x="842481" y="308224"/>
                  </a:cubicBezTo>
                  <a:cubicBezTo>
                    <a:pt x="831832" y="315323"/>
                    <a:pt x="778397" y="325835"/>
                    <a:pt x="770562" y="328773"/>
                  </a:cubicBezTo>
                  <a:cubicBezTo>
                    <a:pt x="756221" y="334151"/>
                    <a:pt x="743543" y="343288"/>
                    <a:pt x="729465" y="349321"/>
                  </a:cubicBezTo>
                  <a:cubicBezTo>
                    <a:pt x="719511" y="353587"/>
                    <a:pt x="708916" y="356170"/>
                    <a:pt x="698642" y="359595"/>
                  </a:cubicBezTo>
                  <a:cubicBezTo>
                    <a:pt x="649037" y="409202"/>
                    <a:pt x="712064" y="348860"/>
                    <a:pt x="647272" y="400692"/>
                  </a:cubicBezTo>
                  <a:cubicBezTo>
                    <a:pt x="639708" y="406743"/>
                    <a:pt x="635029" y="416256"/>
                    <a:pt x="626723" y="421240"/>
                  </a:cubicBezTo>
                  <a:cubicBezTo>
                    <a:pt x="617437" y="426812"/>
                    <a:pt x="606175" y="428089"/>
                    <a:pt x="595901" y="431514"/>
                  </a:cubicBezTo>
                  <a:cubicBezTo>
                    <a:pt x="558561" y="468854"/>
                    <a:pt x="570113" y="460208"/>
                    <a:pt x="523982" y="493159"/>
                  </a:cubicBezTo>
                  <a:cubicBezTo>
                    <a:pt x="513934" y="500336"/>
                    <a:pt x="501891" y="504976"/>
                    <a:pt x="493159" y="513708"/>
                  </a:cubicBezTo>
                  <a:cubicBezTo>
                    <a:pt x="416696" y="590171"/>
                    <a:pt x="504155" y="526925"/>
                    <a:pt x="431514" y="575353"/>
                  </a:cubicBezTo>
                  <a:cubicBezTo>
                    <a:pt x="424665" y="585627"/>
                    <a:pt x="418871" y="596689"/>
                    <a:pt x="410966" y="606175"/>
                  </a:cubicBezTo>
                  <a:cubicBezTo>
                    <a:pt x="401664" y="617337"/>
                    <a:pt x="388204" y="624908"/>
                    <a:pt x="380144" y="636997"/>
                  </a:cubicBezTo>
                  <a:cubicBezTo>
                    <a:pt x="340443" y="696548"/>
                    <a:pt x="407978" y="642414"/>
                    <a:pt x="339047" y="688368"/>
                  </a:cubicBezTo>
                  <a:cubicBezTo>
                    <a:pt x="332198" y="698642"/>
                    <a:pt x="323363" y="707841"/>
                    <a:pt x="318499" y="719191"/>
                  </a:cubicBezTo>
                  <a:cubicBezTo>
                    <a:pt x="312937" y="732170"/>
                    <a:pt x="316057" y="748538"/>
                    <a:pt x="308224" y="760287"/>
                  </a:cubicBezTo>
                  <a:cubicBezTo>
                    <a:pt x="294791" y="780436"/>
                    <a:pt x="256854" y="811658"/>
                    <a:pt x="256854" y="811658"/>
                  </a:cubicBezTo>
                  <a:cubicBezTo>
                    <a:pt x="253429" y="828782"/>
                    <a:pt x="252711" y="846678"/>
                    <a:pt x="246579" y="863029"/>
                  </a:cubicBezTo>
                  <a:cubicBezTo>
                    <a:pt x="242243" y="874591"/>
                    <a:pt x="231944" y="883011"/>
                    <a:pt x="226031" y="893851"/>
                  </a:cubicBezTo>
                  <a:cubicBezTo>
                    <a:pt x="211363" y="920743"/>
                    <a:pt x="194622" y="946985"/>
                    <a:pt x="184935" y="976045"/>
                  </a:cubicBezTo>
                  <a:lnTo>
                    <a:pt x="143838" y="1099335"/>
                  </a:lnTo>
                  <a:cubicBezTo>
                    <a:pt x="140413" y="1109609"/>
                    <a:pt x="136191" y="1119651"/>
                    <a:pt x="133564" y="1130157"/>
                  </a:cubicBezTo>
                  <a:cubicBezTo>
                    <a:pt x="130139" y="1143856"/>
                    <a:pt x="128852" y="1158275"/>
                    <a:pt x="123290" y="1171254"/>
                  </a:cubicBezTo>
                  <a:cubicBezTo>
                    <a:pt x="118426" y="1182604"/>
                    <a:pt x="109591" y="1191802"/>
                    <a:pt x="102741" y="1202076"/>
                  </a:cubicBezTo>
                  <a:cubicBezTo>
                    <a:pt x="74250" y="1287553"/>
                    <a:pt x="117611" y="1151339"/>
                    <a:pt x="82193" y="1304818"/>
                  </a:cubicBezTo>
                  <a:cubicBezTo>
                    <a:pt x="77323" y="1325923"/>
                    <a:pt x="76961" y="1351148"/>
                    <a:pt x="61645" y="1366463"/>
                  </a:cubicBezTo>
                  <a:cubicBezTo>
                    <a:pt x="54795" y="1373312"/>
                    <a:pt x="47147" y="1379447"/>
                    <a:pt x="41096" y="1387011"/>
                  </a:cubicBezTo>
                  <a:cubicBezTo>
                    <a:pt x="8033" y="1428339"/>
                    <a:pt x="36719" y="1409747"/>
                    <a:pt x="0" y="1428108"/>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18519303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right)">
                                      <p:cBhvr>
                                        <p:cTn id="22" dur="500"/>
                                        <p:tgtEl>
                                          <p:spTgt spid="1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6" grpId="0" animBg="1"/>
      <p:bldP spid="10" grpId="0"/>
      <p:bldP spid="12" grpId="0"/>
      <p:bldP spid="13" grpId="0"/>
      <p:bldP spid="16" grpId="0" animBg="1"/>
      <p:bldP spid="1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dirty="0" smtClean="0"/>
              <a:t>Class </a:t>
            </a:r>
            <a:r>
              <a:rPr lang="en-US" altLang="en-US" dirty="0" err="1" smtClean="0">
                <a:latin typeface="Consolas" pitchFamily="49" charset="0"/>
                <a:cs typeface="Consolas" pitchFamily="49" charset="0"/>
              </a:rPr>
              <a:t>MyButton</a:t>
            </a:r>
            <a:endParaRPr lang="en-US" altLang="en-US" dirty="0" smtClean="0">
              <a:latin typeface="Consolas" pitchFamily="49" charset="0"/>
              <a:cs typeface="Consolas" pitchFamily="49" charset="0"/>
            </a:endParaRPr>
          </a:p>
        </p:txBody>
      </p:sp>
      <p:sp>
        <p:nvSpPr>
          <p:cNvPr id="43011" name="Content Placeholder 2"/>
          <p:cNvSpPr>
            <a:spLocks noGrp="1"/>
          </p:cNvSpPr>
          <p:nvPr>
            <p:ph idx="1"/>
          </p:nvPr>
        </p:nvSpPr>
        <p:spPr/>
        <p:txBody>
          <a:bodyPr/>
          <a:lstStyle/>
          <a:p>
            <a:pPr marL="0" indent="0">
              <a:buFont typeface="Arial" charset="0"/>
              <a:buNone/>
            </a:pPr>
            <a:r>
              <a:rPr lang="en-US" altLang="en-US" sz="1800" dirty="0" smtClean="0">
                <a:latin typeface="Consolas" pitchFamily="49" charset="0"/>
                <a:cs typeface="Consolas" pitchFamily="49" charset="0"/>
              </a:rPr>
              <a:t>public class </a:t>
            </a:r>
            <a:r>
              <a:rPr lang="en-US" altLang="en-US" sz="1800" dirty="0" err="1" smtClean="0">
                <a:latin typeface="Consolas" pitchFamily="49" charset="0"/>
                <a:cs typeface="Consolas" pitchFamily="49" charset="0"/>
              </a:rPr>
              <a:t>MyButton</a:t>
            </a:r>
            <a:r>
              <a:rPr lang="en-US" altLang="en-US" sz="1800" dirty="0" smtClean="0">
                <a:latin typeface="Consolas" pitchFamily="49" charset="0"/>
                <a:cs typeface="Consolas" pitchFamily="49" charset="0"/>
              </a:rPr>
              <a:t> extends </a:t>
            </a:r>
            <a:r>
              <a:rPr lang="en-US" altLang="en-US" sz="1800" dirty="0" err="1" smtClean="0">
                <a:latin typeface="Consolas" pitchFamily="49" charset="0"/>
                <a:cs typeface="Consolas" pitchFamily="49" charset="0"/>
              </a:rPr>
              <a:t>JButton</a:t>
            </a:r>
            <a:endParaRPr lang="en-US" altLang="en-US" sz="1800" dirty="0" smtClean="0">
              <a:latin typeface="Consolas" pitchFamily="49" charset="0"/>
              <a:cs typeface="Consolas" pitchFamily="49" charset="0"/>
            </a:endParaRPr>
          </a:p>
          <a:p>
            <a:pPr marL="0" indent="0">
              <a:buFont typeface="Arial" charset="0"/>
              <a:buNone/>
            </a:pP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private Component </a:t>
            </a:r>
            <a:r>
              <a:rPr lang="en-US" altLang="en-US" sz="1800" dirty="0" err="1" smtClean="0">
                <a:latin typeface="Consolas" pitchFamily="49" charset="0"/>
                <a:cs typeface="Consolas" pitchFamily="49" charset="0"/>
              </a:rPr>
              <a:t>aComponent</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    public </a:t>
            </a:r>
            <a:r>
              <a:rPr lang="en-US" altLang="en-US" sz="1800" dirty="0" err="1" smtClean="0">
                <a:latin typeface="Consolas" pitchFamily="49" charset="0"/>
                <a:cs typeface="Consolas" pitchFamily="49" charset="0"/>
              </a:rPr>
              <a:t>MyButton</a:t>
            </a:r>
            <a:r>
              <a:rPr lang="en-US" altLang="en-US" sz="1800" dirty="0" smtClean="0">
                <a:latin typeface="Consolas" pitchFamily="49" charset="0"/>
                <a:cs typeface="Consolas" pitchFamily="49" charset="0"/>
              </a:rPr>
              <a:t>(String s, </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ImageIcon</a:t>
            </a:r>
            <a:r>
              <a:rPr lang="en-US" altLang="en-US" sz="1800" dirty="0" smtClean="0">
                <a:latin typeface="Consolas" pitchFamily="49" charset="0"/>
                <a:cs typeface="Consolas" pitchFamily="49" charset="0"/>
              </a:rPr>
              <a:t> </a:t>
            </a:r>
            <a:r>
              <a:rPr lang="en-US" altLang="en-US" sz="1800" b="1" dirty="0" smtClean="0">
                <a:solidFill>
                  <a:srgbClr val="FF0000"/>
                </a:solidFill>
                <a:latin typeface="Consolas" pitchFamily="49" charset="0"/>
                <a:cs typeface="Consolas" pitchFamily="49" charset="0"/>
              </a:rPr>
              <a:t>pic</a:t>
            </a:r>
            <a:r>
              <a:rPr lang="en-US" altLang="en-US" sz="1800"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                    Component </a:t>
            </a:r>
            <a:r>
              <a:rPr lang="en-US" altLang="en-US" sz="1800" dirty="0" err="1" smtClean="0">
                <a:latin typeface="Consolas" pitchFamily="49" charset="0"/>
                <a:cs typeface="Consolas" pitchFamily="49" charset="0"/>
              </a:rPr>
              <a:t>aComponent</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	super(</a:t>
            </a:r>
            <a:r>
              <a:rPr lang="en-US" altLang="en-US" sz="1800" dirty="0" err="1" smtClean="0">
                <a:latin typeface="Consolas" pitchFamily="49" charset="0"/>
                <a:cs typeface="Consolas" pitchFamily="49" charset="0"/>
              </a:rPr>
              <a:t>s,</a:t>
            </a:r>
            <a:r>
              <a:rPr lang="en-US" altLang="en-US" sz="1800" b="1" dirty="0" err="1" smtClean="0">
                <a:solidFill>
                  <a:srgbClr val="FF0000"/>
                </a:solidFill>
                <a:latin typeface="Consolas" pitchFamily="49" charset="0"/>
                <a:cs typeface="Consolas" pitchFamily="49" charset="0"/>
              </a:rPr>
              <a:t>pic</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this.aComponent</a:t>
            </a:r>
            <a:r>
              <a:rPr lang="en-US" altLang="en-US" sz="1800" dirty="0" smtClean="0">
                <a:latin typeface="Consolas" pitchFamily="49" charset="0"/>
                <a:cs typeface="Consolas" pitchFamily="49" charset="0"/>
              </a:rPr>
              <a:t> = </a:t>
            </a:r>
            <a:r>
              <a:rPr lang="en-US" altLang="en-US" sz="1800" dirty="0" err="1" smtClean="0">
                <a:latin typeface="Consolas" pitchFamily="49" charset="0"/>
                <a:cs typeface="Consolas" pitchFamily="49" charset="0"/>
              </a:rPr>
              <a:t>aComponent</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a:t>
            </a:r>
          </a:p>
          <a:p>
            <a:pPr marL="0" indent="0">
              <a:buFont typeface="Arial" charset="0"/>
              <a:buNone/>
            </a:pPr>
            <a:endParaRPr lang="en-US" altLang="en-US" sz="1800" dirty="0" smtClean="0">
              <a:latin typeface="Consolas" pitchFamily="49" charset="0"/>
              <a:cs typeface="Consolas" pitchFamily="49" charset="0"/>
            </a:endParaRPr>
          </a:p>
          <a:p>
            <a:pPr marL="0" indent="0">
              <a:buFont typeface="Arial" charset="0"/>
              <a:buNone/>
            </a:pPr>
            <a:r>
              <a:rPr lang="en-US" altLang="en-US" sz="1800" dirty="0" smtClean="0">
                <a:latin typeface="Consolas" pitchFamily="49" charset="0"/>
                <a:cs typeface="Consolas" pitchFamily="49" charset="0"/>
              </a:rPr>
              <a:t>    public Component </a:t>
            </a:r>
            <a:r>
              <a:rPr lang="en-US" altLang="en-US" sz="1800" dirty="0" err="1" smtClean="0">
                <a:latin typeface="Consolas" pitchFamily="49" charset="0"/>
                <a:cs typeface="Consolas" pitchFamily="49" charset="0"/>
              </a:rPr>
              <a:t>getComponent</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	return(</a:t>
            </a:r>
            <a:r>
              <a:rPr lang="en-US" altLang="en-US" sz="1800" dirty="0" err="1" smtClean="0">
                <a:latin typeface="Consolas" pitchFamily="49" charset="0"/>
                <a:cs typeface="Consolas" pitchFamily="49" charset="0"/>
              </a:rPr>
              <a:t>aComponent</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a:t>
            </a:r>
          </a:p>
        </p:txBody>
      </p:sp>
      <p:grpSp>
        <p:nvGrpSpPr>
          <p:cNvPr id="7" name="Group 6"/>
          <p:cNvGrpSpPr>
            <a:grpSpLocks/>
          </p:cNvGrpSpPr>
          <p:nvPr/>
        </p:nvGrpSpPr>
        <p:grpSpPr bwMode="auto">
          <a:xfrm>
            <a:off x="2819400" y="2497138"/>
            <a:ext cx="5715000" cy="1431925"/>
            <a:chOff x="3124200" y="2531533"/>
            <a:chExt cx="5715000" cy="1430867"/>
          </a:xfrm>
        </p:grpSpPr>
        <p:sp>
          <p:nvSpPr>
            <p:cNvPr id="43016" name="TextBox 3"/>
            <p:cNvSpPr txBox="1">
              <a:spLocks noChangeArrowheads="1"/>
            </p:cNvSpPr>
            <p:nvPr/>
          </p:nvSpPr>
          <p:spPr bwMode="auto">
            <a:xfrm>
              <a:off x="6172200" y="2531533"/>
              <a:ext cx="2667000" cy="990600"/>
            </a:xfrm>
            <a:prstGeom prst="rect">
              <a:avLst/>
            </a:prstGeom>
            <a:solidFill>
              <a:srgbClr val="FFFFCC"/>
            </a:solidFill>
            <a:ln w="9525">
              <a:solidFill>
                <a:schemeClr val="tx1"/>
              </a:solidFill>
              <a:miter lim="800000"/>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solidFill>
                    <a:srgbClr val="FF0000"/>
                  </a:solidFill>
                </a:rPr>
                <a:t>Image reference passed onto the appropriate super class constructor</a:t>
              </a:r>
            </a:p>
          </p:txBody>
        </p:sp>
        <p:cxnSp>
          <p:nvCxnSpPr>
            <p:cNvPr id="6" name="Straight Connector 5"/>
            <p:cNvCxnSpPr/>
            <p:nvPr/>
          </p:nvCxnSpPr>
          <p:spPr>
            <a:xfrm flipH="1">
              <a:off x="3124200" y="3026467"/>
              <a:ext cx="3048000" cy="935933"/>
            </a:xfrm>
            <a:prstGeom prst="line">
              <a:avLst/>
            </a:prstGeom>
            <a:ln w="38100">
              <a:solidFill>
                <a:srgbClr val="FF0000"/>
              </a:solidFill>
              <a:prstDash val="dash"/>
              <a:tailEnd type="none"/>
            </a:ln>
          </p:spPr>
          <p:style>
            <a:lnRef idx="1">
              <a:schemeClr val="accent1"/>
            </a:lnRef>
            <a:fillRef idx="0">
              <a:schemeClr val="accent1"/>
            </a:fillRef>
            <a:effectRef idx="0">
              <a:schemeClr val="accent1"/>
            </a:effectRef>
            <a:fontRef idx="minor">
              <a:schemeClr val="tx1"/>
            </a:fontRef>
          </p:style>
        </p:cxnSp>
      </p:grpSp>
      <p:grpSp>
        <p:nvGrpSpPr>
          <p:cNvPr id="11" name="Group 10"/>
          <p:cNvGrpSpPr>
            <a:grpSpLocks/>
          </p:cNvGrpSpPr>
          <p:nvPr/>
        </p:nvGrpSpPr>
        <p:grpSpPr bwMode="auto">
          <a:xfrm>
            <a:off x="3657600" y="800100"/>
            <a:ext cx="4876800" cy="1104900"/>
            <a:chOff x="3657600" y="800100"/>
            <a:chExt cx="4876800" cy="1104900"/>
          </a:xfrm>
        </p:grpSpPr>
        <p:sp>
          <p:nvSpPr>
            <p:cNvPr id="43014" name="TextBox 7"/>
            <p:cNvSpPr txBox="1">
              <a:spLocks noChangeArrowheads="1"/>
            </p:cNvSpPr>
            <p:nvPr/>
          </p:nvSpPr>
          <p:spPr bwMode="auto">
            <a:xfrm>
              <a:off x="5867400" y="800100"/>
              <a:ext cx="2667000" cy="990600"/>
            </a:xfrm>
            <a:prstGeom prst="rect">
              <a:avLst/>
            </a:prstGeom>
            <a:solidFill>
              <a:srgbClr val="FFFFCC"/>
            </a:solidFill>
            <a:ln w="9525">
              <a:solidFill>
                <a:schemeClr val="tx1"/>
              </a:solidFill>
              <a:miter lim="800000"/>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800">
                  <a:solidFill>
                    <a:srgbClr val="FF0000"/>
                  </a:solidFill>
                </a:rPr>
                <a:t>Each instance will have a reference to a Java GUI widget (label, frame etc.)</a:t>
              </a:r>
            </a:p>
          </p:txBody>
        </p:sp>
        <p:cxnSp>
          <p:nvCxnSpPr>
            <p:cNvPr id="10" name="Straight Connector 9"/>
            <p:cNvCxnSpPr/>
            <p:nvPr/>
          </p:nvCxnSpPr>
          <p:spPr>
            <a:xfrm flipH="1">
              <a:off x="3657600" y="1295400"/>
              <a:ext cx="2209800" cy="609600"/>
            </a:xfrm>
            <a:prstGeom prst="line">
              <a:avLst/>
            </a:prstGeom>
            <a:ln w="38100">
              <a:solidFill>
                <a:srgbClr val="FF0000"/>
              </a:solidFill>
              <a:prstDash val="lgDas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485884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smtClean="0"/>
              <a:t>Class To Change Label: </a:t>
            </a:r>
            <a:r>
              <a:rPr lang="en-US" altLang="en-US" smtClean="0">
                <a:latin typeface="Consolas" pitchFamily="49" charset="0"/>
                <a:cs typeface="Consolas" pitchFamily="49" charset="0"/>
              </a:rPr>
              <a:t>LabelButtonListener</a:t>
            </a:r>
          </a:p>
        </p:txBody>
      </p:sp>
      <p:sp>
        <p:nvSpPr>
          <p:cNvPr id="44035" name="Content Placeholder 2"/>
          <p:cNvSpPr>
            <a:spLocks noGrp="1"/>
          </p:cNvSpPr>
          <p:nvPr>
            <p:ph idx="1"/>
          </p:nvPr>
        </p:nvSpPr>
        <p:spPr/>
        <p:txBody>
          <a:bodyPr/>
          <a:lstStyle/>
          <a:p>
            <a:pPr marL="0" indent="0">
              <a:buFont typeface="Arial" charset="0"/>
              <a:buNone/>
            </a:pPr>
            <a:r>
              <a:rPr lang="en-US" altLang="en-US" sz="1800" dirty="0" smtClean="0">
                <a:latin typeface="Consolas" pitchFamily="49" charset="0"/>
                <a:cs typeface="Consolas" pitchFamily="49" charset="0"/>
              </a:rPr>
              <a:t>public class </a:t>
            </a:r>
            <a:r>
              <a:rPr lang="en-US" altLang="en-US" sz="1800" dirty="0" err="1" smtClean="0">
                <a:latin typeface="Consolas" pitchFamily="49" charset="0"/>
                <a:cs typeface="Consolas" pitchFamily="49" charset="0"/>
              </a:rPr>
              <a:t>LabelButtonListener</a:t>
            </a:r>
            <a:r>
              <a:rPr lang="en-US" altLang="en-US" sz="1800" dirty="0" smtClean="0">
                <a:latin typeface="Consolas" pitchFamily="49" charset="0"/>
                <a:cs typeface="Consolas" pitchFamily="49" charset="0"/>
              </a:rPr>
              <a:t> implements </a:t>
            </a:r>
            <a:r>
              <a:rPr lang="en-US" altLang="en-US" sz="1800" dirty="0" err="1" smtClean="0">
                <a:latin typeface="Consolas" pitchFamily="49" charset="0"/>
                <a:cs typeface="Consolas" pitchFamily="49" charset="0"/>
              </a:rPr>
              <a:t>ActionListener</a:t>
            </a:r>
            <a:endParaRPr lang="en-US" altLang="en-US" sz="1800" dirty="0" smtClean="0">
              <a:latin typeface="Consolas" pitchFamily="49" charset="0"/>
              <a:cs typeface="Consolas" pitchFamily="49" charset="0"/>
            </a:endParaRPr>
          </a:p>
          <a:p>
            <a:pPr marL="0" indent="0">
              <a:buFont typeface="Arial" charset="0"/>
              <a:buNone/>
            </a:pP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public void </a:t>
            </a:r>
            <a:r>
              <a:rPr lang="en-US" altLang="en-US" sz="1800" dirty="0" err="1" smtClean="0">
                <a:latin typeface="Consolas" pitchFamily="49" charset="0"/>
                <a:cs typeface="Consolas" pitchFamily="49" charset="0"/>
              </a:rPr>
              <a:t>actionPerformed</a:t>
            </a:r>
            <a:r>
              <a:rPr lang="en-US" altLang="en-US" sz="1800" dirty="0" smtClean="0">
                <a:latin typeface="Consolas" pitchFamily="49" charset="0"/>
                <a:cs typeface="Consolas" pitchFamily="49" charset="0"/>
              </a:rPr>
              <a:t>(</a:t>
            </a:r>
            <a:r>
              <a:rPr lang="en-US" altLang="en-US" sz="1800" dirty="0" err="1" smtClean="0">
                <a:latin typeface="Consolas" pitchFamily="49" charset="0"/>
                <a:cs typeface="Consolas" pitchFamily="49" charset="0"/>
              </a:rPr>
              <a:t>ActionEvent</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anEvent</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MyButton</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aButton</a:t>
            </a:r>
            <a:r>
              <a:rPr lang="en-US" altLang="en-US" sz="1800" dirty="0" smtClean="0">
                <a:latin typeface="Consolas" pitchFamily="49" charset="0"/>
                <a:cs typeface="Consolas" pitchFamily="49" charset="0"/>
              </a:rPr>
              <a:t> = (</a:t>
            </a:r>
            <a:r>
              <a:rPr lang="en-US" altLang="en-US" sz="1800" dirty="0" err="1" smtClean="0">
                <a:latin typeface="Consolas" pitchFamily="49" charset="0"/>
                <a:cs typeface="Consolas" pitchFamily="49" charset="0"/>
              </a:rPr>
              <a:t>MyButton</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anEvent.getSource</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MyFrame</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aFrame</a:t>
            </a:r>
            <a:r>
              <a:rPr lang="en-US" altLang="en-US" sz="1800" dirty="0" smtClean="0">
                <a:latin typeface="Consolas" pitchFamily="49" charset="0"/>
                <a:cs typeface="Consolas" pitchFamily="49" charset="0"/>
              </a:rPr>
              <a:t> = (</a:t>
            </a:r>
            <a:r>
              <a:rPr lang="en-US" altLang="en-US" sz="1800" dirty="0" err="1" smtClean="0">
                <a:latin typeface="Consolas" pitchFamily="49" charset="0"/>
                <a:cs typeface="Consolas" pitchFamily="49" charset="0"/>
              </a:rPr>
              <a:t>MyFrame</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aButton.getComponent</a:t>
            </a:r>
            <a:r>
              <a:rPr lang="en-US" altLang="en-US" sz="1800" dirty="0" smtClean="0">
                <a:latin typeface="Consolas" pitchFamily="49" charset="0"/>
                <a:cs typeface="Consolas" pitchFamily="49" charset="0"/>
              </a:rPr>
              <a:t>();</a:t>
            </a:r>
          </a:p>
          <a:p>
            <a:pPr marL="0" indent="0">
              <a:buFont typeface="Arial" charset="0"/>
              <a:buNone/>
            </a:pPr>
            <a:r>
              <a:rPr lang="en-US" altLang="en-US" sz="1800" dirty="0">
                <a:solidFill>
                  <a:srgbClr val="0000FF"/>
                </a:solidFill>
                <a:latin typeface="Consolas" pitchFamily="49" charset="0"/>
                <a:cs typeface="Consolas" pitchFamily="49" charset="0"/>
              </a:rPr>
              <a:t> </a:t>
            </a:r>
            <a:r>
              <a:rPr lang="en-US" altLang="en-US" sz="1800" dirty="0" smtClean="0">
                <a:solidFill>
                  <a:srgbClr val="0000FF"/>
                </a:solidFill>
                <a:latin typeface="Consolas" pitchFamily="49" charset="0"/>
                <a:cs typeface="Consolas" pitchFamily="49" charset="0"/>
              </a:rPr>
              <a:t>          // Method of </a:t>
            </a:r>
            <a:r>
              <a:rPr lang="en-US" altLang="en-US" sz="1800" dirty="0" err="1" smtClean="0">
                <a:solidFill>
                  <a:srgbClr val="0000FF"/>
                </a:solidFill>
                <a:latin typeface="Consolas" pitchFamily="49" charset="0"/>
                <a:cs typeface="Consolas" pitchFamily="49" charset="0"/>
              </a:rPr>
              <a:t>MyButton</a:t>
            </a:r>
            <a:endParaRPr lang="en-US" altLang="en-US" sz="1800" dirty="0" smtClean="0">
              <a:solidFill>
                <a:srgbClr val="0000FF"/>
              </a:solidFill>
              <a:latin typeface="Consolas" pitchFamily="49" charset="0"/>
              <a:cs typeface="Consolas" pitchFamily="49" charset="0"/>
            </a:endParaRP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aFrame.incrementPresses</a:t>
            </a:r>
            <a:r>
              <a:rPr lang="en-US" altLang="en-US" sz="1800" dirty="0" smtClean="0">
                <a:latin typeface="Consolas" pitchFamily="49" charset="0"/>
                <a:cs typeface="Consolas" pitchFamily="49" charset="0"/>
              </a:rPr>
              <a:t>();  </a:t>
            </a:r>
            <a:r>
              <a:rPr lang="en-US" altLang="en-US" sz="1800" dirty="0" smtClean="0">
                <a:solidFill>
                  <a:srgbClr val="0000FF"/>
                </a:solidFill>
                <a:latin typeface="Consolas" pitchFamily="49" charset="0"/>
                <a:cs typeface="Consolas" pitchFamily="49" charset="0"/>
              </a:rPr>
              <a:t>// Frame stores count</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JLabel</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aLabel</a:t>
            </a:r>
            <a:r>
              <a:rPr lang="en-US" altLang="en-US" sz="1800" dirty="0" smtClean="0">
                <a:latin typeface="Consolas" pitchFamily="49" charset="0"/>
                <a:cs typeface="Consolas" pitchFamily="49" charset="0"/>
              </a:rPr>
              <a:t> = </a:t>
            </a:r>
            <a:r>
              <a:rPr lang="en-US" altLang="en-US" sz="1800" dirty="0" err="1" smtClean="0">
                <a:latin typeface="Consolas" pitchFamily="49" charset="0"/>
                <a:cs typeface="Consolas" pitchFamily="49" charset="0"/>
              </a:rPr>
              <a:t>aFrame.getLabel</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String s = </a:t>
            </a:r>
            <a:r>
              <a:rPr lang="en-US" altLang="en-US" sz="1800" dirty="0" err="1" smtClean="0">
                <a:latin typeface="Consolas" pitchFamily="49" charset="0"/>
                <a:cs typeface="Consolas" pitchFamily="49" charset="0"/>
              </a:rPr>
              <a:t>MyFrame.DEFAULT_LABEL_STRING</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int</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currentPresses</a:t>
            </a:r>
            <a:r>
              <a:rPr lang="en-US" altLang="en-US" sz="1800" dirty="0" smtClean="0">
                <a:latin typeface="Consolas" pitchFamily="49" charset="0"/>
                <a:cs typeface="Consolas" pitchFamily="49" charset="0"/>
              </a:rPr>
              <a:t> = </a:t>
            </a:r>
            <a:r>
              <a:rPr lang="en-US" altLang="en-US" sz="1800" dirty="0" err="1" smtClean="0">
                <a:latin typeface="Consolas" pitchFamily="49" charset="0"/>
                <a:cs typeface="Consolas" pitchFamily="49" charset="0"/>
              </a:rPr>
              <a:t>aFrame.getNumPresses</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s = s + </a:t>
            </a:r>
            <a:r>
              <a:rPr lang="en-US" altLang="en-US" sz="1800" dirty="0" err="1" smtClean="0">
                <a:latin typeface="Consolas" pitchFamily="49" charset="0"/>
                <a:cs typeface="Consolas" pitchFamily="49" charset="0"/>
              </a:rPr>
              <a:t>Integer.toString</a:t>
            </a:r>
            <a:r>
              <a:rPr lang="en-US" altLang="en-US" sz="1800" dirty="0" smtClean="0">
                <a:latin typeface="Consolas" pitchFamily="49" charset="0"/>
                <a:cs typeface="Consolas" pitchFamily="49" charset="0"/>
              </a:rPr>
              <a:t>(</a:t>
            </a:r>
            <a:r>
              <a:rPr lang="en-US" altLang="en-US" sz="1800" dirty="0" err="1" smtClean="0">
                <a:latin typeface="Consolas" pitchFamily="49" charset="0"/>
                <a:cs typeface="Consolas" pitchFamily="49" charset="0"/>
              </a:rPr>
              <a:t>currentPresses</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aLabel.setText</a:t>
            </a:r>
            <a:r>
              <a:rPr lang="en-US" altLang="en-US" sz="1800" dirty="0" smtClean="0">
                <a:latin typeface="Consolas" pitchFamily="49" charset="0"/>
                <a:cs typeface="Consolas" pitchFamily="49" charset="0"/>
              </a:rPr>
              <a:t>(s); </a:t>
            </a:r>
            <a:r>
              <a:rPr lang="en-US" altLang="en-US" sz="1800" dirty="0" smtClean="0">
                <a:solidFill>
                  <a:srgbClr val="0000FF"/>
                </a:solidFill>
                <a:latin typeface="Consolas" pitchFamily="49" charset="0"/>
                <a:cs typeface="Consolas" pitchFamily="49" charset="0"/>
              </a:rPr>
              <a:t>// Label displays current count</a:t>
            </a:r>
          </a:p>
          <a:p>
            <a:pPr marL="0" indent="0">
              <a:buFont typeface="Arial" charset="0"/>
              <a:buNone/>
            </a:pPr>
            <a:r>
              <a:rPr lang="en-US" altLang="en-US" sz="1800"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a:t>
            </a:r>
          </a:p>
        </p:txBody>
      </p:sp>
      <p:sp>
        <p:nvSpPr>
          <p:cNvPr id="2" name="Rectangle 1"/>
          <p:cNvSpPr/>
          <p:nvPr/>
        </p:nvSpPr>
        <p:spPr>
          <a:xfrm>
            <a:off x="5715000" y="3663434"/>
            <a:ext cx="2819400" cy="369332"/>
          </a:xfrm>
          <a:prstGeom prst="rect">
            <a:avLst/>
          </a:prstGeom>
        </p:spPr>
        <p:txBody>
          <a:bodyPr wrap="square">
            <a:spAutoFit/>
          </a:bodyPr>
          <a:lstStyle/>
          <a:p>
            <a:pPr marL="0" indent="0">
              <a:buFont typeface="Arial" charset="0"/>
              <a:buNone/>
            </a:pPr>
            <a:r>
              <a:rPr lang="en-US" altLang="en-US" smtClean="0">
                <a:solidFill>
                  <a:srgbClr val="FF0000"/>
                </a:solidFill>
                <a:latin typeface="Consolas" pitchFamily="49" charset="0"/>
                <a:cs typeface="Consolas" pitchFamily="49" charset="0"/>
              </a:rPr>
              <a:t>"Number presses</a:t>
            </a:r>
            <a:r>
              <a:rPr lang="en-US" altLang="en-US">
                <a:solidFill>
                  <a:srgbClr val="FF0000"/>
                </a:solidFill>
                <a:latin typeface="Consolas" pitchFamily="49" charset="0"/>
                <a:cs typeface="Consolas" pitchFamily="49" charset="0"/>
              </a:rPr>
              <a:t>: "</a:t>
            </a:r>
            <a:endParaRPr lang="en-US">
              <a:solidFill>
                <a:srgbClr val="FF0000"/>
              </a:solidFill>
            </a:endParaRPr>
          </a:p>
        </p:txBody>
      </p:sp>
      <p:sp>
        <p:nvSpPr>
          <p:cNvPr id="5" name="Rectangle 4"/>
          <p:cNvSpPr/>
          <p:nvPr/>
        </p:nvSpPr>
        <p:spPr>
          <a:xfrm>
            <a:off x="6477000" y="4261366"/>
            <a:ext cx="2971800" cy="369332"/>
          </a:xfrm>
          <a:prstGeom prst="rect">
            <a:avLst/>
          </a:prstGeom>
        </p:spPr>
        <p:txBody>
          <a:bodyPr wrap="square">
            <a:spAutoFit/>
          </a:bodyPr>
          <a:lstStyle/>
          <a:p>
            <a:pPr marL="0" indent="0">
              <a:buFont typeface="Arial" charset="0"/>
              <a:buNone/>
            </a:pPr>
            <a:r>
              <a:rPr lang="en-US" altLang="en-US" dirty="0" smtClean="0">
                <a:solidFill>
                  <a:srgbClr val="FF0000"/>
                </a:solidFill>
                <a:latin typeface="Consolas" pitchFamily="49" charset="0"/>
                <a:cs typeface="Consolas" pitchFamily="49" charset="0"/>
              </a:rPr>
              <a:t>"Number presses</a:t>
            </a:r>
            <a:r>
              <a:rPr lang="en-US" altLang="en-US" dirty="0">
                <a:solidFill>
                  <a:srgbClr val="FF0000"/>
                </a:solidFill>
                <a:latin typeface="Consolas" pitchFamily="49" charset="0"/>
                <a:cs typeface="Consolas" pitchFamily="49" charset="0"/>
              </a:rPr>
              <a:t>: </a:t>
            </a:r>
            <a:r>
              <a:rPr lang="en-US" altLang="en-US" dirty="0" smtClean="0">
                <a:solidFill>
                  <a:srgbClr val="FF0000"/>
                </a:solidFill>
                <a:latin typeface="Consolas" pitchFamily="49" charset="0"/>
                <a:cs typeface="Consolas" pitchFamily="49" charset="0"/>
              </a:rPr>
              <a:t>"&lt;#&gt;</a:t>
            </a:r>
            <a:endParaRPr lang="en-US" dirty="0">
              <a:solidFill>
                <a:srgbClr val="FF0000"/>
              </a:solidFill>
            </a:endParaRPr>
          </a:p>
        </p:txBody>
      </p:sp>
    </p:spTree>
    <p:extLst>
      <p:ext uri="{BB962C8B-B14F-4D97-AF65-F5344CB8AC3E}">
        <p14:creationId xmlns:p14="http://schemas.microsoft.com/office/powerpoint/2010/main" val="365002612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Class To Update Frame: </a:t>
            </a:r>
            <a:r>
              <a:rPr lang="en-US" dirty="0" err="1" smtClean="0">
                <a:latin typeface="Consolas" panose="020B0609020204030204" pitchFamily="49" charset="0"/>
                <a:cs typeface="Consolas" panose="020B0609020204030204" pitchFamily="49" charset="0"/>
              </a:rPr>
              <a:t>FrameButtonListener</a:t>
            </a:r>
            <a:endParaRPr lang="en-US" dirty="0">
              <a:latin typeface="Consolas" panose="020B0609020204030204" pitchFamily="49" charset="0"/>
              <a:cs typeface="Consolas" panose="020B0609020204030204" pitchFamily="49" charset="0"/>
            </a:endParaRPr>
          </a:p>
        </p:txBody>
      </p:sp>
      <p:sp>
        <p:nvSpPr>
          <p:cNvPr id="45059" name="Content Placeholder 2"/>
          <p:cNvSpPr>
            <a:spLocks noGrp="1"/>
          </p:cNvSpPr>
          <p:nvPr>
            <p:ph idx="1"/>
          </p:nvPr>
        </p:nvSpPr>
        <p:spPr/>
        <p:txBody>
          <a:bodyPr/>
          <a:lstStyle/>
          <a:p>
            <a:pPr marL="0" indent="0">
              <a:buFont typeface="Arial" charset="0"/>
              <a:buNone/>
            </a:pPr>
            <a:r>
              <a:rPr lang="en-US" altLang="en-US" sz="1800" dirty="0" smtClean="0">
                <a:latin typeface="Consolas" pitchFamily="49" charset="0"/>
                <a:cs typeface="Consolas" pitchFamily="49" charset="0"/>
              </a:rPr>
              <a:t>public class </a:t>
            </a:r>
            <a:r>
              <a:rPr lang="en-US" altLang="en-US" sz="1800" dirty="0" err="1" smtClean="0">
                <a:latin typeface="Consolas" pitchFamily="49" charset="0"/>
                <a:cs typeface="Consolas" pitchFamily="49" charset="0"/>
              </a:rPr>
              <a:t>FrameButtonListener</a:t>
            </a:r>
            <a:r>
              <a:rPr lang="en-US" altLang="en-US" sz="1800" dirty="0" smtClean="0">
                <a:latin typeface="Consolas" pitchFamily="49" charset="0"/>
                <a:cs typeface="Consolas" pitchFamily="49" charset="0"/>
              </a:rPr>
              <a:t> implements </a:t>
            </a:r>
            <a:r>
              <a:rPr lang="en-US" altLang="en-US" sz="1800" dirty="0" err="1" smtClean="0">
                <a:latin typeface="Consolas" pitchFamily="49" charset="0"/>
                <a:cs typeface="Consolas" pitchFamily="49" charset="0"/>
              </a:rPr>
              <a:t>ActionListener</a:t>
            </a:r>
            <a:endParaRPr lang="en-US" altLang="en-US" sz="1800" dirty="0" smtClean="0">
              <a:latin typeface="Consolas" pitchFamily="49" charset="0"/>
              <a:cs typeface="Consolas" pitchFamily="49" charset="0"/>
            </a:endParaRPr>
          </a:p>
          <a:p>
            <a:pPr marL="0" indent="0">
              <a:buFont typeface="Arial" charset="0"/>
              <a:buNone/>
            </a:pP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solidFill>
                  <a:srgbClr val="0000FF"/>
                </a:solidFill>
                <a:latin typeface="Consolas" pitchFamily="49" charset="0"/>
                <a:cs typeface="Consolas" pitchFamily="49" charset="0"/>
              </a:rPr>
              <a:t>    // Assumes screen resolution is at least 1024 x 768                                          </a:t>
            </a:r>
          </a:p>
          <a:p>
            <a:pPr marL="0" indent="0">
              <a:buFont typeface="Arial" charset="0"/>
              <a:buNone/>
            </a:pPr>
            <a:r>
              <a:rPr lang="en-US" altLang="en-US" sz="1800" dirty="0" smtClean="0">
                <a:latin typeface="Consolas" pitchFamily="49" charset="0"/>
                <a:cs typeface="Consolas" pitchFamily="49" charset="0"/>
              </a:rPr>
              <a:t>    private final static </a:t>
            </a:r>
            <a:r>
              <a:rPr lang="en-US" altLang="en-US" sz="1800" dirty="0" err="1" smtClean="0">
                <a:latin typeface="Consolas" pitchFamily="49" charset="0"/>
                <a:cs typeface="Consolas" pitchFamily="49" charset="0"/>
              </a:rPr>
              <a:t>int</a:t>
            </a:r>
            <a:r>
              <a:rPr lang="en-US" altLang="en-US" sz="1800" dirty="0" smtClean="0">
                <a:latin typeface="Consolas" pitchFamily="49" charset="0"/>
                <a:cs typeface="Consolas" pitchFamily="49" charset="0"/>
              </a:rPr>
              <a:t> MAX_X = 1023;</a:t>
            </a:r>
          </a:p>
          <a:p>
            <a:pPr marL="0" indent="0">
              <a:buFont typeface="Arial" charset="0"/>
              <a:buNone/>
            </a:pPr>
            <a:r>
              <a:rPr lang="en-US" altLang="en-US" sz="1800" dirty="0" smtClean="0">
                <a:latin typeface="Consolas" pitchFamily="49" charset="0"/>
                <a:cs typeface="Consolas" pitchFamily="49" charset="0"/>
              </a:rPr>
              <a:t>    private final static </a:t>
            </a:r>
            <a:r>
              <a:rPr lang="en-US" altLang="en-US" sz="1800" dirty="0" err="1" smtClean="0">
                <a:latin typeface="Consolas" pitchFamily="49" charset="0"/>
                <a:cs typeface="Consolas" pitchFamily="49" charset="0"/>
              </a:rPr>
              <a:t>int</a:t>
            </a:r>
            <a:r>
              <a:rPr lang="en-US" altLang="en-US" sz="1800" dirty="0" smtClean="0">
                <a:latin typeface="Consolas" pitchFamily="49" charset="0"/>
                <a:cs typeface="Consolas" pitchFamily="49" charset="0"/>
              </a:rPr>
              <a:t> MAX_Y = 767;</a:t>
            </a:r>
          </a:p>
          <a:p>
            <a:pPr marL="0" indent="0">
              <a:buFont typeface="Arial" charset="0"/>
              <a:buNone/>
            </a:pPr>
            <a:r>
              <a:rPr lang="en-US" altLang="en-US" sz="1800" dirty="0" smtClean="0">
                <a:latin typeface="Consolas" pitchFamily="49" charset="0"/>
                <a:cs typeface="Consolas" pitchFamily="49" charset="0"/>
              </a:rPr>
              <a:t>    </a:t>
            </a:r>
          </a:p>
          <a:p>
            <a:pPr marL="0" indent="0">
              <a:buFont typeface="Arial" charset="0"/>
              <a:buNone/>
            </a:pPr>
            <a:r>
              <a:rPr lang="en-US" altLang="en-US" sz="1800" dirty="0" smtClean="0">
                <a:solidFill>
                  <a:srgbClr val="0000FF"/>
                </a:solidFill>
                <a:latin typeface="Consolas" pitchFamily="49" charset="0"/>
                <a:cs typeface="Consolas" pitchFamily="49" charset="0"/>
              </a:rPr>
              <a:t>    // Time in milliseconds                                                                       </a:t>
            </a:r>
          </a:p>
          <a:p>
            <a:pPr marL="0" indent="0">
              <a:buFont typeface="Arial" charset="0"/>
              <a:buNone/>
            </a:pPr>
            <a:r>
              <a:rPr lang="en-US" altLang="en-US" sz="1800" dirty="0" smtClean="0">
                <a:latin typeface="Consolas" pitchFamily="49" charset="0"/>
                <a:cs typeface="Consolas" pitchFamily="49" charset="0"/>
              </a:rPr>
              <a:t>    private final static int DELAY_TIME = 2500;</a:t>
            </a:r>
          </a:p>
        </p:txBody>
      </p:sp>
    </p:spTree>
    <p:extLst>
      <p:ext uri="{BB962C8B-B14F-4D97-AF65-F5344CB8AC3E}">
        <p14:creationId xmlns:p14="http://schemas.microsoft.com/office/powerpoint/2010/main" val="292754980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Class To Update Frame: </a:t>
            </a:r>
            <a:r>
              <a:rPr lang="en-US" dirty="0" err="1" smtClean="0">
                <a:latin typeface="Consolas" panose="020B0609020204030204" pitchFamily="49" charset="0"/>
                <a:cs typeface="Consolas" panose="020B0609020204030204" pitchFamily="49" charset="0"/>
              </a:rPr>
              <a:t>FrameButtonListener</a:t>
            </a:r>
            <a:r>
              <a:rPr lang="en-US" dirty="0" smtClean="0">
                <a:latin typeface="Consolas" panose="020B0609020204030204" pitchFamily="49" charset="0"/>
                <a:cs typeface="Consolas" panose="020B0609020204030204" pitchFamily="49" charset="0"/>
              </a:rPr>
              <a:t> </a:t>
            </a:r>
            <a:r>
              <a:rPr lang="en-US" dirty="0" smtClean="0">
                <a:cs typeface="Consolas" panose="020B0609020204030204" pitchFamily="49" charset="0"/>
              </a:rPr>
              <a:t>(2)</a:t>
            </a:r>
            <a:endParaRPr lang="en-US" dirty="0">
              <a:cs typeface="Consolas" panose="020B0609020204030204" pitchFamily="49" charset="0"/>
            </a:endParaRPr>
          </a:p>
        </p:txBody>
      </p:sp>
      <p:sp>
        <p:nvSpPr>
          <p:cNvPr id="46083" name="Content Placeholder 2"/>
          <p:cNvSpPr>
            <a:spLocks noGrp="1"/>
          </p:cNvSpPr>
          <p:nvPr>
            <p:ph idx="1"/>
          </p:nvPr>
        </p:nvSpPr>
        <p:spPr/>
        <p:txBody>
          <a:bodyPr/>
          <a:lstStyle/>
          <a:p>
            <a:pPr marL="0" indent="0">
              <a:buFont typeface="Arial" charset="0"/>
              <a:buNone/>
            </a:pPr>
            <a:r>
              <a:rPr lang="en-US" altLang="en-US" sz="1800" dirty="0" smtClean="0">
                <a:latin typeface="Consolas" pitchFamily="49" charset="0"/>
                <a:cs typeface="Consolas" pitchFamily="49" charset="0"/>
              </a:rPr>
              <a:t>    public void </a:t>
            </a:r>
            <a:r>
              <a:rPr lang="en-US" altLang="en-US" sz="1800" dirty="0" err="1" smtClean="0">
                <a:latin typeface="Consolas" pitchFamily="49" charset="0"/>
                <a:cs typeface="Consolas" pitchFamily="49" charset="0"/>
              </a:rPr>
              <a:t>actionPerformed</a:t>
            </a:r>
            <a:r>
              <a:rPr lang="en-US" altLang="en-US" sz="1800" dirty="0" smtClean="0">
                <a:latin typeface="Consolas" pitchFamily="49" charset="0"/>
                <a:cs typeface="Consolas" pitchFamily="49" charset="0"/>
              </a:rPr>
              <a:t>(</a:t>
            </a:r>
            <a:r>
              <a:rPr lang="en-US" altLang="en-US" sz="1800" dirty="0" err="1" smtClean="0">
                <a:latin typeface="Consolas" pitchFamily="49" charset="0"/>
                <a:cs typeface="Consolas" pitchFamily="49" charset="0"/>
              </a:rPr>
              <a:t>ActionEvent</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anEvent</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MyButton</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aButton</a:t>
            </a:r>
            <a:r>
              <a:rPr lang="en-US" altLang="en-US" sz="1800" dirty="0" smtClean="0">
                <a:latin typeface="Consolas" pitchFamily="49" charset="0"/>
                <a:cs typeface="Consolas" pitchFamily="49" charset="0"/>
              </a:rPr>
              <a:t> = (</a:t>
            </a:r>
            <a:r>
              <a:rPr lang="en-US" altLang="en-US" sz="1800" dirty="0" err="1" smtClean="0">
                <a:latin typeface="Consolas" pitchFamily="49" charset="0"/>
                <a:cs typeface="Consolas" pitchFamily="49" charset="0"/>
              </a:rPr>
              <a:t>MyButton</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anEvent.getSource</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JFrame</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aFrame</a:t>
            </a:r>
            <a:r>
              <a:rPr lang="en-US" altLang="en-US" sz="1800" dirty="0" smtClean="0">
                <a:latin typeface="Consolas" pitchFamily="49" charset="0"/>
                <a:cs typeface="Consolas" pitchFamily="49" charset="0"/>
              </a:rPr>
              <a:t> = (</a:t>
            </a:r>
            <a:r>
              <a:rPr lang="en-US" altLang="en-US" sz="1800" dirty="0" err="1" smtClean="0">
                <a:latin typeface="Consolas" pitchFamily="49" charset="0"/>
                <a:cs typeface="Consolas" pitchFamily="49" charset="0"/>
              </a:rPr>
              <a:t>JFrame</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aButton.getComponent</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aFrame.setTitle</a:t>
            </a:r>
            <a:r>
              <a:rPr lang="en-US" altLang="en-US" sz="1800" dirty="0" smtClean="0">
                <a:latin typeface="Consolas" pitchFamily="49" charset="0"/>
                <a:cs typeface="Consolas" pitchFamily="49" charset="0"/>
              </a:rPr>
              <a:t>("Don't you click me! I'm in a bad </a:t>
            </a:r>
          </a:p>
          <a:p>
            <a:pPr marL="0" indent="0">
              <a:buFont typeface="Arial" charset="0"/>
              <a:buNone/>
            </a:pPr>
            <a:r>
              <a:rPr lang="en-US" altLang="en-US" sz="1800" dirty="0" smtClean="0">
                <a:latin typeface="Consolas" pitchFamily="49" charset="0"/>
                <a:cs typeface="Consolas" pitchFamily="49" charset="0"/>
              </a:rPr>
              <a:t>                        mood!!!");</a:t>
            </a:r>
          </a:p>
          <a:p>
            <a:pPr marL="0" indent="0">
              <a:buFont typeface="Arial" charset="0"/>
              <a:buNone/>
            </a:pPr>
            <a:r>
              <a:rPr lang="en-US" altLang="en-US" sz="1800" dirty="0" smtClean="0">
                <a:latin typeface="Consolas" pitchFamily="49" charset="0"/>
                <a:cs typeface="Consolas" pitchFamily="49" charset="0"/>
              </a:rPr>
              <a:t>	Random </a:t>
            </a:r>
            <a:r>
              <a:rPr lang="en-US" altLang="en-US" sz="1800" dirty="0" err="1" smtClean="0">
                <a:latin typeface="Consolas" pitchFamily="49" charset="0"/>
                <a:cs typeface="Consolas" pitchFamily="49" charset="0"/>
              </a:rPr>
              <a:t>aGenerator</a:t>
            </a:r>
            <a:r>
              <a:rPr lang="en-US" altLang="en-US" sz="1800" dirty="0" smtClean="0">
                <a:latin typeface="Consolas" pitchFamily="49" charset="0"/>
                <a:cs typeface="Consolas" pitchFamily="49" charset="0"/>
              </a:rPr>
              <a:t> = new Random();</a:t>
            </a:r>
          </a:p>
          <a:p>
            <a:pPr marL="0" indent="0">
              <a:buFont typeface="Arial" charset="0"/>
              <a:buNone/>
            </a:pPr>
            <a:r>
              <a:rPr lang="en-US" altLang="en-US" sz="1800" dirty="0" smtClean="0">
                <a:latin typeface="Consolas" pitchFamily="49" charset="0"/>
                <a:cs typeface="Consolas" pitchFamily="49" charset="0"/>
              </a:rPr>
              <a:t> </a:t>
            </a:r>
            <a:r>
              <a:rPr lang="en-US" altLang="en-US" sz="1800" dirty="0" smtClean="0">
                <a:solidFill>
                  <a:srgbClr val="FF00FF"/>
                </a:solidFill>
                <a:latin typeface="Consolas" pitchFamily="49" charset="0"/>
                <a:cs typeface="Consolas" pitchFamily="49" charset="0"/>
              </a:rPr>
              <a:t>      //</a:t>
            </a:r>
            <a:r>
              <a:rPr lang="en-US" altLang="en-US" sz="1800" dirty="0" smtClean="0">
                <a:solidFill>
                  <a:srgbClr val="0000FF"/>
                </a:solidFill>
                <a:latin typeface="Consolas" pitchFamily="49" charset="0"/>
                <a:cs typeface="Consolas" pitchFamily="49" charset="0"/>
              </a:rPr>
              <a:t> Control randomly “runs away” based on screen size</a:t>
            </a:r>
          </a:p>
          <a:p>
            <a:pPr marL="0" indent="0">
              <a:buFont typeface="Arial" charset="0"/>
              <a:buNone/>
            </a:pPr>
            <a:r>
              <a:rPr lang="en-US" altLang="en-US" sz="1800" dirty="0" smtClean="0">
                <a:latin typeface="Consolas" pitchFamily="49" charset="0"/>
                <a:cs typeface="Consolas" pitchFamily="49" charset="0"/>
              </a:rPr>
              <a:t>	int x = </a:t>
            </a:r>
            <a:r>
              <a:rPr lang="en-US" altLang="en-US" sz="1800" dirty="0" err="1" smtClean="0">
                <a:latin typeface="Consolas" pitchFamily="49" charset="0"/>
                <a:cs typeface="Consolas" pitchFamily="49" charset="0"/>
              </a:rPr>
              <a:t>aGenerator.nextInt</a:t>
            </a:r>
            <a:r>
              <a:rPr lang="en-US" altLang="en-US" sz="1800" dirty="0" smtClean="0">
                <a:latin typeface="Consolas" pitchFamily="49" charset="0"/>
                <a:cs typeface="Consolas" pitchFamily="49" charset="0"/>
              </a:rPr>
              <a:t>(MAX_X);</a:t>
            </a:r>
          </a:p>
          <a:p>
            <a:pPr marL="0" indent="0">
              <a:buFont typeface="Arial" charset="0"/>
              <a:buNone/>
            </a:pPr>
            <a:r>
              <a:rPr lang="en-US" altLang="en-US" sz="1800" dirty="0" smtClean="0">
                <a:latin typeface="Consolas" pitchFamily="49" charset="0"/>
                <a:cs typeface="Consolas" pitchFamily="49" charset="0"/>
              </a:rPr>
              <a:t>	int y = </a:t>
            </a:r>
            <a:r>
              <a:rPr lang="en-US" altLang="en-US" sz="1800" dirty="0" err="1" smtClean="0">
                <a:latin typeface="Consolas" pitchFamily="49" charset="0"/>
                <a:cs typeface="Consolas" pitchFamily="49" charset="0"/>
              </a:rPr>
              <a:t>aGenerator.nextInt</a:t>
            </a:r>
            <a:r>
              <a:rPr lang="en-US" altLang="en-US" sz="1800" dirty="0" smtClean="0">
                <a:latin typeface="Consolas" pitchFamily="49" charset="0"/>
                <a:cs typeface="Consolas" pitchFamily="49" charset="0"/>
              </a:rPr>
              <a:t>(MAX_Y);</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aFrame.setLocation</a:t>
            </a:r>
            <a:r>
              <a:rPr lang="en-US" altLang="en-US" sz="1800" dirty="0" smtClean="0">
                <a:latin typeface="Consolas" pitchFamily="49" charset="0"/>
                <a:cs typeface="Consolas" pitchFamily="49" charset="0"/>
              </a:rPr>
              <a:t>(</a:t>
            </a:r>
            <a:r>
              <a:rPr lang="en-US" altLang="en-US" sz="1800" dirty="0" err="1" smtClean="0">
                <a:latin typeface="Consolas" pitchFamily="49" charset="0"/>
                <a:cs typeface="Consolas" pitchFamily="49" charset="0"/>
              </a:rPr>
              <a:t>x,y</a:t>
            </a:r>
            <a:r>
              <a:rPr lang="en-US" altLang="en-US" sz="1800" dirty="0" smtClean="0">
                <a:latin typeface="Consolas" pitchFamily="49" charset="0"/>
                <a:cs typeface="Consolas" pitchFamily="49" charset="0"/>
              </a:rPr>
              <a:t>); </a:t>
            </a:r>
            <a:r>
              <a:rPr lang="en-US" altLang="en-US" sz="1800" dirty="0" smtClean="0">
                <a:solidFill>
                  <a:srgbClr val="0000FF"/>
                </a:solidFill>
                <a:latin typeface="Consolas" pitchFamily="49" charset="0"/>
                <a:cs typeface="Consolas" pitchFamily="49" charset="0"/>
              </a:rPr>
              <a:t>// Move control to new location</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aButton.setBackground</a:t>
            </a:r>
            <a:r>
              <a:rPr lang="en-US" altLang="en-US" sz="1800" dirty="0" smtClean="0">
                <a:latin typeface="Consolas" pitchFamily="49" charset="0"/>
                <a:cs typeface="Consolas" pitchFamily="49" charset="0"/>
              </a:rPr>
              <a:t>(</a:t>
            </a:r>
            <a:r>
              <a:rPr lang="en-US" altLang="en-US" sz="1800" dirty="0" err="1" smtClean="0">
                <a:latin typeface="Consolas" pitchFamily="49" charset="0"/>
                <a:cs typeface="Consolas" pitchFamily="49" charset="0"/>
              </a:rPr>
              <a:t>Color.RED</a:t>
            </a:r>
            <a:r>
              <a:rPr lang="en-US" altLang="en-US" sz="1800" dirty="0" smtClean="0">
                <a:latin typeface="Consolas" pitchFamily="49" charset="0"/>
                <a:cs typeface="Consolas" pitchFamily="49" charset="0"/>
              </a:rPr>
              <a:t>);  </a:t>
            </a:r>
            <a:r>
              <a:rPr lang="en-US" altLang="en-US" sz="1800" dirty="0" smtClean="0">
                <a:solidFill>
                  <a:srgbClr val="0000FF"/>
                </a:solidFill>
                <a:latin typeface="Consolas" pitchFamily="49" charset="0"/>
                <a:cs typeface="Consolas" pitchFamily="49" charset="0"/>
              </a:rPr>
              <a:t>// Control is angry</a:t>
            </a:r>
          </a:p>
          <a:p>
            <a:pPr marL="0" indent="0">
              <a:buFont typeface="Arial" charset="0"/>
              <a:buNone/>
            </a:pPr>
            <a:r>
              <a:rPr lang="en-US" altLang="en-US" sz="1800" i="1" dirty="0" smtClean="0">
                <a:latin typeface="Consolas" pitchFamily="49" charset="0"/>
                <a:cs typeface="Consolas" pitchFamily="49" charset="0"/>
              </a:rPr>
              <a:t>	pause();</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aFrame.setTitle</a:t>
            </a:r>
            <a:r>
              <a:rPr lang="en-US" altLang="en-US" sz="1800" dirty="0" smtClean="0">
                <a:latin typeface="Consolas" pitchFamily="49" charset="0"/>
                <a:cs typeface="Consolas" pitchFamily="49" charset="0"/>
              </a:rPr>
              <a:t>("");  </a:t>
            </a:r>
            <a:r>
              <a:rPr lang="en-US" altLang="en-US" sz="1800" dirty="0" smtClean="0">
                <a:solidFill>
                  <a:srgbClr val="0000FF"/>
                </a:solidFill>
                <a:latin typeface="Consolas" pitchFamily="49" charset="0"/>
                <a:cs typeface="Consolas" pitchFamily="49" charset="0"/>
              </a:rPr>
              <a:t>// Angry text is gone </a:t>
            </a:r>
          </a:p>
          <a:p>
            <a:pPr marL="0" indent="0">
              <a:buFont typeface="Arial" charset="0"/>
              <a:buNone/>
            </a:pPr>
            <a:r>
              <a:rPr lang="en-US" altLang="en-US" sz="1800" dirty="0" smtClean="0">
                <a:latin typeface="Consolas" pitchFamily="49" charset="0"/>
                <a:cs typeface="Consolas" pitchFamily="49" charset="0"/>
              </a:rPr>
              <a:t>    }</a:t>
            </a:r>
          </a:p>
        </p:txBody>
      </p:sp>
      <p:sp>
        <p:nvSpPr>
          <p:cNvPr id="3" name="Rectangle 2"/>
          <p:cNvSpPr/>
          <p:nvPr/>
        </p:nvSpPr>
        <p:spPr>
          <a:xfrm>
            <a:off x="7239000" y="2209800"/>
            <a:ext cx="1905000" cy="1200329"/>
          </a:xfrm>
          <a:prstGeom prst="rect">
            <a:avLst/>
          </a:prstGeom>
        </p:spPr>
        <p:txBody>
          <a:bodyPr wrap="square">
            <a:spAutoFit/>
          </a:bodyPr>
          <a:lstStyle/>
          <a:p>
            <a:pPr marL="0" indent="0">
              <a:buFont typeface="Arial" charset="0"/>
              <a:buNone/>
            </a:pPr>
            <a:r>
              <a:rPr lang="en-US" altLang="en-US" dirty="0" smtClean="0">
                <a:solidFill>
                  <a:srgbClr val="FF0000"/>
                </a:solidFill>
                <a:latin typeface="Consolas" pitchFamily="49" charset="0"/>
                <a:cs typeface="Consolas" pitchFamily="49" charset="0"/>
              </a:rPr>
              <a:t>This class</a:t>
            </a:r>
          </a:p>
          <a:p>
            <a:pPr marL="0" indent="0">
              <a:buFont typeface="Arial" charset="0"/>
              <a:buNone/>
            </a:pPr>
            <a:r>
              <a:rPr lang="en-US" altLang="en-US" dirty="0" smtClean="0">
                <a:solidFill>
                  <a:srgbClr val="FF0000"/>
                </a:solidFill>
                <a:latin typeface="Consolas" pitchFamily="49" charset="0"/>
                <a:cs typeface="Consolas" pitchFamily="49" charset="0"/>
              </a:rPr>
              <a:t>MAX_X </a:t>
            </a:r>
            <a:r>
              <a:rPr lang="en-US" altLang="en-US" dirty="0">
                <a:solidFill>
                  <a:srgbClr val="FF0000"/>
                </a:solidFill>
                <a:latin typeface="Consolas" pitchFamily="49" charset="0"/>
                <a:cs typeface="Consolas" pitchFamily="49" charset="0"/>
              </a:rPr>
              <a:t>= 1023;</a:t>
            </a:r>
          </a:p>
          <a:p>
            <a:pPr marL="0" indent="0">
              <a:buFont typeface="Arial" charset="0"/>
              <a:buNone/>
            </a:pPr>
            <a:r>
              <a:rPr lang="en-US" altLang="en-US" dirty="0" smtClean="0">
                <a:solidFill>
                  <a:srgbClr val="FF0000"/>
                </a:solidFill>
                <a:latin typeface="Consolas" pitchFamily="49" charset="0"/>
                <a:cs typeface="Consolas" pitchFamily="49" charset="0"/>
              </a:rPr>
              <a:t>MAX_Y </a:t>
            </a:r>
            <a:r>
              <a:rPr lang="en-US" altLang="en-US" dirty="0">
                <a:solidFill>
                  <a:srgbClr val="FF0000"/>
                </a:solidFill>
                <a:latin typeface="Consolas" pitchFamily="49" charset="0"/>
                <a:cs typeface="Consolas" pitchFamily="49" charset="0"/>
              </a:rPr>
              <a:t>= 767;</a:t>
            </a:r>
            <a:endParaRPr lang="en-US" dirty="0">
              <a:solidFill>
                <a:srgbClr val="FF0000"/>
              </a:solidFill>
            </a:endParaRPr>
          </a:p>
        </p:txBody>
      </p:sp>
    </p:spTree>
    <p:extLst>
      <p:ext uri="{BB962C8B-B14F-4D97-AF65-F5344CB8AC3E}">
        <p14:creationId xmlns:p14="http://schemas.microsoft.com/office/powerpoint/2010/main" val="31998252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Class To Update Frame: </a:t>
            </a:r>
            <a:r>
              <a:rPr lang="en-US" dirty="0" err="1" smtClean="0">
                <a:latin typeface="Consolas" panose="020B0609020204030204" pitchFamily="49" charset="0"/>
                <a:cs typeface="Consolas" panose="020B0609020204030204" pitchFamily="49" charset="0"/>
              </a:rPr>
              <a:t>FrameButtonListener</a:t>
            </a:r>
            <a:r>
              <a:rPr lang="en-US" dirty="0" smtClean="0">
                <a:latin typeface="Consolas" panose="020B0609020204030204" pitchFamily="49" charset="0"/>
                <a:cs typeface="Consolas" panose="020B0609020204030204" pitchFamily="49" charset="0"/>
              </a:rPr>
              <a:t> </a:t>
            </a:r>
            <a:r>
              <a:rPr lang="en-US" dirty="0" smtClean="0">
                <a:cs typeface="Consolas" panose="020B0609020204030204" pitchFamily="49" charset="0"/>
              </a:rPr>
              <a:t>(3)</a:t>
            </a:r>
            <a:endParaRPr lang="en-US" dirty="0">
              <a:cs typeface="Consolas" panose="020B0609020204030204" pitchFamily="49" charset="0"/>
            </a:endParaRPr>
          </a:p>
        </p:txBody>
      </p:sp>
      <p:sp>
        <p:nvSpPr>
          <p:cNvPr id="47107" name="Content Placeholder 2"/>
          <p:cNvSpPr>
            <a:spLocks noGrp="1"/>
          </p:cNvSpPr>
          <p:nvPr>
            <p:ph idx="1"/>
          </p:nvPr>
        </p:nvSpPr>
        <p:spPr/>
        <p:txBody>
          <a:bodyPr/>
          <a:lstStyle/>
          <a:p>
            <a:pPr marL="0" indent="0">
              <a:buFont typeface="Arial" charset="0"/>
              <a:buNone/>
            </a:pPr>
            <a:r>
              <a:rPr lang="en-US" altLang="en-US" sz="1800" dirty="0" smtClean="0">
                <a:latin typeface="Consolas" pitchFamily="49" charset="0"/>
                <a:cs typeface="Consolas" pitchFamily="49" charset="0"/>
              </a:rPr>
              <a:t>    private void </a:t>
            </a:r>
            <a:r>
              <a:rPr lang="en-US" altLang="en-US" sz="1800" i="1" dirty="0" smtClean="0">
                <a:latin typeface="Consolas" pitchFamily="49" charset="0"/>
                <a:cs typeface="Consolas" pitchFamily="49" charset="0"/>
              </a:rPr>
              <a:t>pause()  </a:t>
            </a:r>
            <a:r>
              <a:rPr lang="en-US" altLang="en-US" sz="1800" dirty="0" smtClean="0">
                <a:solidFill>
                  <a:srgbClr val="0000FF"/>
                </a:solidFill>
                <a:latin typeface="Consolas" pitchFamily="49" charset="0"/>
                <a:cs typeface="Consolas" pitchFamily="49" charset="0"/>
              </a:rPr>
              <a:t>// Give user time to note GUI changes  </a:t>
            </a:r>
          </a:p>
          <a:p>
            <a:pPr marL="0" indent="0">
              <a:buFont typeface="Arial" charset="0"/>
              <a:buNone/>
            </a:pPr>
            <a:r>
              <a:rPr lang="en-US" altLang="en-US" sz="1800"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	try</a:t>
            </a:r>
          </a:p>
          <a:p>
            <a:pPr marL="0" indent="0">
              <a:buFont typeface="Arial" charset="0"/>
              <a:buNone/>
            </a:pPr>
            <a:r>
              <a:rPr lang="en-US" altLang="en-US" sz="1800"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Thread.sleep</a:t>
            </a:r>
            <a:r>
              <a:rPr lang="en-US" altLang="en-US" sz="1800" dirty="0" smtClean="0">
                <a:latin typeface="Consolas" pitchFamily="49" charset="0"/>
                <a:cs typeface="Consolas" pitchFamily="49" charset="0"/>
              </a:rPr>
              <a:t>(DELAY_TIME);</a:t>
            </a:r>
          </a:p>
          <a:p>
            <a:pPr marL="0" indent="0">
              <a:buFont typeface="Arial" charset="0"/>
              <a:buNone/>
            </a:pPr>
            <a:r>
              <a:rPr lang="en-US" altLang="en-US" sz="1800"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	catch (</a:t>
            </a:r>
            <a:r>
              <a:rPr lang="en-US" altLang="en-US" sz="1800" dirty="0" err="1" smtClean="0">
                <a:latin typeface="Consolas" pitchFamily="49" charset="0"/>
                <a:cs typeface="Consolas" pitchFamily="49" charset="0"/>
              </a:rPr>
              <a:t>InterruptedException</a:t>
            </a:r>
            <a:r>
              <a:rPr lang="en-US" altLang="en-US" sz="1800" dirty="0" smtClean="0">
                <a:latin typeface="Consolas" pitchFamily="49" charset="0"/>
                <a:cs typeface="Consolas" pitchFamily="49" charset="0"/>
              </a:rPr>
              <a:t> ex)</a:t>
            </a:r>
          </a:p>
          <a:p>
            <a:pPr marL="0" indent="0">
              <a:buFont typeface="Arial" charset="0"/>
              <a:buNone/>
            </a:pPr>
            <a:r>
              <a:rPr lang="en-US" altLang="en-US" sz="1800"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ex.printStackTrace</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a:t>
            </a:r>
          </a:p>
          <a:p>
            <a:pPr marL="0" indent="0">
              <a:buFont typeface="Arial" charset="0"/>
              <a:buNone/>
            </a:pPr>
            <a:endParaRPr lang="en-US" altLang="en-US" sz="1800" dirty="0" smtClean="0">
              <a:latin typeface="Consolas" pitchFamily="49" charset="0"/>
              <a:cs typeface="Consolas" pitchFamily="49" charset="0"/>
            </a:endParaRPr>
          </a:p>
          <a:p>
            <a:pPr marL="0" indent="0">
              <a:buFont typeface="Arial" charset="0"/>
              <a:buNone/>
            </a:pPr>
            <a:endParaRPr lang="en-US" altLang="en-US" sz="1800" dirty="0" smtClean="0">
              <a:latin typeface="Consolas" pitchFamily="49" charset="0"/>
              <a:cs typeface="Consolas" pitchFamily="49" charset="0"/>
            </a:endParaRPr>
          </a:p>
        </p:txBody>
      </p:sp>
      <p:sp>
        <p:nvSpPr>
          <p:cNvPr id="3" name="Rectangle 2"/>
          <p:cNvSpPr/>
          <p:nvPr/>
        </p:nvSpPr>
        <p:spPr>
          <a:xfrm>
            <a:off x="5486400" y="2286000"/>
            <a:ext cx="2337499" cy="784830"/>
          </a:xfrm>
          <a:prstGeom prst="rect">
            <a:avLst/>
          </a:prstGeom>
        </p:spPr>
        <p:txBody>
          <a:bodyPr wrap="none">
            <a:spAutoFit/>
          </a:bodyPr>
          <a:lstStyle/>
          <a:p>
            <a:r>
              <a:rPr lang="en-US" altLang="en-US" dirty="0" smtClean="0">
                <a:solidFill>
                  <a:srgbClr val="FF0000"/>
                </a:solidFill>
                <a:latin typeface="Consolas" pitchFamily="49" charset="0"/>
                <a:cs typeface="Consolas" pitchFamily="49" charset="0"/>
              </a:rPr>
              <a:t>This class</a:t>
            </a:r>
          </a:p>
          <a:p>
            <a:r>
              <a:rPr lang="en-US" altLang="en-US" dirty="0" smtClean="0">
                <a:solidFill>
                  <a:srgbClr val="FF0000"/>
                </a:solidFill>
                <a:latin typeface="Consolas" pitchFamily="49" charset="0"/>
                <a:cs typeface="Consolas" pitchFamily="49" charset="0"/>
              </a:rPr>
              <a:t>DELAY_TIME </a:t>
            </a:r>
            <a:r>
              <a:rPr lang="en-US" altLang="en-US" dirty="0">
                <a:solidFill>
                  <a:srgbClr val="FF0000"/>
                </a:solidFill>
                <a:latin typeface="Consolas" pitchFamily="49" charset="0"/>
                <a:cs typeface="Consolas" pitchFamily="49" charset="0"/>
              </a:rPr>
              <a:t>= 2500</a:t>
            </a:r>
            <a:endParaRPr lang="en-US" dirty="0">
              <a:solidFill>
                <a:srgbClr val="FF0000"/>
              </a:solidFill>
            </a:endParaRPr>
          </a:p>
        </p:txBody>
      </p:sp>
    </p:spTree>
    <p:extLst>
      <p:ext uri="{BB962C8B-B14F-4D97-AF65-F5344CB8AC3E}">
        <p14:creationId xmlns:p14="http://schemas.microsoft.com/office/powerpoint/2010/main" val="40538523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idx="4294967295"/>
          </p:nvPr>
        </p:nvSpPr>
        <p:spPr/>
        <p:txBody>
          <a:bodyPr/>
          <a:lstStyle/>
          <a:p>
            <a:r>
              <a:rPr lang="en-CA" altLang="en-US" sz="3200" dirty="0"/>
              <a:t>After This Section You Should Now Know</a:t>
            </a:r>
          </a:p>
        </p:txBody>
      </p:sp>
      <p:sp>
        <p:nvSpPr>
          <p:cNvPr id="116739" name="Rectangle 3"/>
          <p:cNvSpPr>
            <a:spLocks noGrp="1" noChangeArrowheads="1"/>
          </p:cNvSpPr>
          <p:nvPr>
            <p:ph type="body" idx="4294967295"/>
          </p:nvPr>
        </p:nvSpPr>
        <p:spPr/>
        <p:txBody>
          <a:bodyPr>
            <a:noAutofit/>
          </a:bodyPr>
          <a:lstStyle/>
          <a:p>
            <a:pPr marL="85725" indent="-85725">
              <a:tabLst>
                <a:tab pos="357188" algn="l"/>
              </a:tabLst>
            </a:pPr>
            <a:r>
              <a:rPr lang="en-US" altLang="en-US" sz="2400" dirty="0"/>
              <a:t>Different ways of having events from one Java </a:t>
            </a:r>
            <a:r>
              <a:rPr lang="en-US" altLang="en-US" sz="2400" dirty="0">
                <a:latin typeface="Consolas" panose="020B0609020204030204" pitchFamily="49" charset="0"/>
              </a:rPr>
              <a:t>Component</a:t>
            </a:r>
            <a:r>
              <a:rPr lang="en-US" altLang="en-US" sz="2400" dirty="0"/>
              <a:t> after other </a:t>
            </a:r>
            <a:r>
              <a:rPr lang="en-US" altLang="en-US" sz="2400" dirty="0">
                <a:latin typeface="Consolas" panose="020B0609020204030204" pitchFamily="49" charset="0"/>
              </a:rPr>
              <a:t>Component</a:t>
            </a:r>
            <a:r>
              <a:rPr lang="en-US" altLang="en-US" sz="2400" dirty="0"/>
              <a:t>:</a:t>
            </a:r>
          </a:p>
          <a:p>
            <a:pPr marL="428625" lvl="1" indent="-85725">
              <a:tabLst>
                <a:tab pos="357188" algn="l"/>
              </a:tabLst>
            </a:pPr>
            <a:r>
              <a:rPr lang="en-US" altLang="en-US" sz="2000" dirty="0"/>
              <a:t>Using Java’s built in containment classes and methods of access.</a:t>
            </a:r>
          </a:p>
          <a:p>
            <a:pPr marL="428625" lvl="1" indent="-85725">
              <a:tabLst>
                <a:tab pos="357188" algn="l"/>
              </a:tabLst>
            </a:pPr>
            <a:r>
              <a:rPr lang="en-US" altLang="en-US" sz="2000" dirty="0"/>
              <a:t>Declaring the </a:t>
            </a:r>
            <a:r>
              <a:rPr lang="en-US" altLang="en-US" sz="2000" dirty="0">
                <a:latin typeface="Consolas" panose="020B0609020204030204" pitchFamily="49" charset="0"/>
              </a:rPr>
              <a:t>Component</a:t>
            </a:r>
            <a:r>
              <a:rPr lang="en-US" altLang="en-US" sz="2000" dirty="0"/>
              <a:t> as an attribute of the container class (and then access the </a:t>
            </a:r>
            <a:r>
              <a:rPr lang="en-US" altLang="en-US" sz="2000" dirty="0">
                <a:latin typeface="Consolas" panose="020B0609020204030204" pitchFamily="49" charset="0"/>
              </a:rPr>
              <a:t>Component</a:t>
            </a:r>
            <a:r>
              <a:rPr lang="en-US" altLang="en-US" sz="2000" dirty="0"/>
              <a:t> via an accessor method).</a:t>
            </a:r>
          </a:p>
          <a:p>
            <a:pPr marL="428625" lvl="1" indent="-85725">
              <a:tabLst>
                <a:tab pos="357188" algn="l"/>
              </a:tabLst>
            </a:pPr>
            <a:r>
              <a:rPr lang="en-US" altLang="en-US" sz="2000" dirty="0"/>
              <a:t>Implementing the listener ability in the container class for the control.</a:t>
            </a:r>
          </a:p>
          <a:p>
            <a:pPr marL="428625" lvl="1" indent="-85725">
              <a:tabLst>
                <a:tab pos="357188" algn="l"/>
              </a:tabLst>
            </a:pPr>
            <a:r>
              <a:rPr lang="en-US" altLang="en-US" sz="2000" dirty="0"/>
              <a:t>Declaring the container  as an attribute of the component that is the source of the event.</a:t>
            </a:r>
          </a:p>
          <a:p>
            <a:pPr marL="85725" indent="-85725">
              <a:tabLst>
                <a:tab pos="357188" algn="l"/>
              </a:tabLst>
            </a:pPr>
            <a:r>
              <a:rPr lang="en-US" altLang="en-US" sz="2400" dirty="0" smtClean="0"/>
              <a:t>Anonymous objects/classes as well as an inner class </a:t>
            </a:r>
          </a:p>
          <a:p>
            <a:pPr marL="428625" lvl="1" indent="-85725">
              <a:tabLst>
                <a:tab pos="357188" algn="l"/>
              </a:tabLst>
            </a:pPr>
            <a:r>
              <a:rPr lang="en-US" altLang="en-US" sz="2400" dirty="0" smtClean="0"/>
              <a:t>How to declare of define each one</a:t>
            </a:r>
          </a:p>
          <a:p>
            <a:pPr marL="428625" lvl="1" indent="-85725">
              <a:tabLst>
                <a:tab pos="357188" algn="l"/>
              </a:tabLst>
            </a:pPr>
            <a:r>
              <a:rPr lang="en-US" altLang="en-US" sz="2400" dirty="0" smtClean="0"/>
              <a:t>How they can be used in conjunction with event listeners.</a:t>
            </a:r>
          </a:p>
          <a:p>
            <a:pPr marL="428625" lvl="1" indent="-85725">
              <a:tabLst>
                <a:tab pos="357188" algn="l"/>
              </a:tabLst>
            </a:pPr>
            <a:r>
              <a:rPr lang="en-US" altLang="en-US" sz="2400" dirty="0" smtClean="0"/>
              <a:t>(Inner classes) how this approach for defining a class is similar to defining friend functions</a:t>
            </a:r>
          </a:p>
        </p:txBody>
      </p:sp>
    </p:spTree>
    <p:extLst>
      <p:ext uri="{BB962C8B-B14F-4D97-AF65-F5344CB8AC3E}">
        <p14:creationId xmlns:p14="http://schemas.microsoft.com/office/powerpoint/2010/main" val="303153836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idx="4294967295"/>
          </p:nvPr>
        </p:nvSpPr>
        <p:spPr/>
        <p:txBody>
          <a:bodyPr/>
          <a:lstStyle/>
          <a:p>
            <a:r>
              <a:rPr lang="en-CA" altLang="en-US" sz="3200" dirty="0"/>
              <a:t>After This Section You Should Now </a:t>
            </a:r>
            <a:r>
              <a:rPr lang="en-CA" altLang="en-US" sz="3200" dirty="0" smtClean="0"/>
              <a:t>Know (2)</a:t>
            </a:r>
            <a:endParaRPr lang="en-CA" altLang="en-US" sz="3200" dirty="0"/>
          </a:p>
        </p:txBody>
      </p:sp>
      <p:sp>
        <p:nvSpPr>
          <p:cNvPr id="116739" name="Rectangle 3"/>
          <p:cNvSpPr>
            <a:spLocks noGrp="1" noChangeArrowheads="1"/>
          </p:cNvSpPr>
          <p:nvPr>
            <p:ph type="body" idx="4294967295"/>
          </p:nvPr>
        </p:nvSpPr>
        <p:spPr/>
        <p:txBody>
          <a:bodyPr>
            <a:noAutofit/>
          </a:bodyPr>
          <a:lstStyle/>
          <a:p>
            <a:pPr marL="85725" indent="-85725">
              <a:tabLst>
                <a:tab pos="357188" algn="l"/>
              </a:tabLst>
            </a:pPr>
            <a:r>
              <a:rPr lang="en-US" altLang="en-US" sz="2400" dirty="0" smtClean="0"/>
              <a:t>Methods of reacting to events from different controls</a:t>
            </a:r>
          </a:p>
          <a:p>
            <a:pPr marL="428625" lvl="1" indent="-85725">
              <a:tabLst>
                <a:tab pos="357188" algn="l"/>
              </a:tabLst>
            </a:pPr>
            <a:r>
              <a:rPr lang="en-US" altLang="en-US" sz="2400" dirty="0"/>
              <a:t>Using the </a:t>
            </a:r>
            <a:r>
              <a:rPr lang="en-US" altLang="en-US" sz="2400" dirty="0" err="1">
                <a:latin typeface="Consolas" panose="020B0609020204030204" pitchFamily="49" charset="0"/>
              </a:rPr>
              <a:t>actionCommandAttribute</a:t>
            </a:r>
            <a:r>
              <a:rPr lang="en-US" altLang="en-US" sz="2400" dirty="0"/>
              <a:t> to differentiate between controls that caused the event to be raised.</a:t>
            </a:r>
          </a:p>
          <a:p>
            <a:pPr marL="85725" indent="-85725">
              <a:tabLst>
                <a:tab pos="357188" algn="l"/>
              </a:tabLst>
            </a:pPr>
            <a:r>
              <a:rPr lang="en-US" altLang="en-US" sz="2400" dirty="0" smtClean="0"/>
              <a:t>Basic method and attributes for setting the physical properties (e.g. size) and visual characteristics (e.g. color) of a Java </a:t>
            </a:r>
            <a:r>
              <a:rPr lang="en-US" altLang="en-US" sz="2400" dirty="0" smtClean="0">
                <a:latin typeface="Consolas" panose="020B0609020204030204" pitchFamily="49" charset="0"/>
              </a:rPr>
              <a:t>Component</a:t>
            </a:r>
            <a:r>
              <a:rPr lang="en-US" altLang="en-US" sz="2400" dirty="0" smtClean="0"/>
              <a:t>.</a:t>
            </a:r>
          </a:p>
          <a:p>
            <a:pPr marL="85725" indent="-85725">
              <a:tabLst>
                <a:tab pos="357188" algn="l"/>
              </a:tabLst>
            </a:pPr>
            <a:r>
              <a:rPr lang="en-US" altLang="en-US" sz="2400" dirty="0" smtClean="0"/>
              <a:t>The basic use of the following Java controls: </a:t>
            </a:r>
            <a:r>
              <a:rPr lang="en-US" altLang="en-US" sz="2400" dirty="0" err="1" smtClean="0">
                <a:latin typeface="Consolas" panose="020B0609020204030204" pitchFamily="49" charset="0"/>
              </a:rPr>
              <a:t>JTextField</a:t>
            </a:r>
            <a:r>
              <a:rPr lang="en-US" altLang="en-US" sz="2400" dirty="0" smtClean="0"/>
              <a:t>, </a:t>
            </a:r>
            <a:r>
              <a:rPr lang="en-US" altLang="en-US" sz="2400" dirty="0" err="1" smtClean="0">
                <a:latin typeface="Consolas" panose="020B0609020204030204" pitchFamily="49" charset="0"/>
              </a:rPr>
              <a:t>JTextArea</a:t>
            </a:r>
            <a:r>
              <a:rPr lang="en-US" altLang="en-US" sz="2400" dirty="0" smtClean="0"/>
              <a:t>, </a:t>
            </a:r>
            <a:r>
              <a:rPr lang="en-US" altLang="en-US" sz="2400" dirty="0" err="1" smtClean="0">
                <a:latin typeface="Consolas" panose="020B0609020204030204" pitchFamily="49" charset="0"/>
              </a:rPr>
              <a:t>JScrollPane</a:t>
            </a:r>
            <a:r>
              <a:rPr lang="en-US" altLang="en-US" sz="2400" dirty="0" smtClean="0"/>
              <a:t>, </a:t>
            </a:r>
            <a:r>
              <a:rPr lang="en-US" altLang="en-US" sz="2400" dirty="0" err="1" smtClean="0">
                <a:latin typeface="Consolas" panose="020B0609020204030204" pitchFamily="49" charset="0"/>
              </a:rPr>
              <a:t>Jdialog</a:t>
            </a:r>
            <a:r>
              <a:rPr lang="en-US" altLang="en-US" sz="2400" dirty="0" smtClean="0">
                <a:latin typeface="+mj-lt"/>
              </a:rPr>
              <a:t> (along with cautions about their over use)</a:t>
            </a:r>
            <a:r>
              <a:rPr lang="en-US" altLang="en-US" sz="2400" dirty="0" smtClean="0"/>
              <a:t>, </a:t>
            </a:r>
            <a:r>
              <a:rPr lang="en-US" altLang="en-US" sz="2400" dirty="0" err="1" smtClean="0">
                <a:latin typeface="Consolas" panose="020B0609020204030204" pitchFamily="49" charset="0"/>
              </a:rPr>
              <a:t>JPasswordField</a:t>
            </a:r>
            <a:r>
              <a:rPr lang="en-US" altLang="en-US" sz="2400" dirty="0" smtClean="0"/>
              <a:t>.</a:t>
            </a:r>
          </a:p>
          <a:p>
            <a:pPr marL="85725" indent="-85725">
              <a:tabLst>
                <a:tab pos="357188" algn="l"/>
              </a:tabLst>
            </a:pPr>
            <a:r>
              <a:rPr lang="en-US" altLang="en-US" sz="2400" dirty="0" smtClean="0"/>
              <a:t>How to augment a </a:t>
            </a:r>
            <a:r>
              <a:rPr lang="en-US" altLang="en-US" sz="2400" dirty="0" smtClean="0"/>
              <a:t>Java </a:t>
            </a:r>
            <a:r>
              <a:rPr lang="en-US" altLang="en-US" sz="2400" dirty="0" smtClean="0">
                <a:latin typeface="Consolas" panose="020B0609020204030204" pitchFamily="49" charset="0"/>
              </a:rPr>
              <a:t>Component</a:t>
            </a:r>
            <a:r>
              <a:rPr lang="en-US" altLang="en-US" sz="2400" dirty="0" smtClean="0"/>
              <a:t> </a:t>
            </a:r>
            <a:r>
              <a:rPr lang="en-US" altLang="en-US" sz="2400" dirty="0" smtClean="0"/>
              <a:t>with an image (via the </a:t>
            </a:r>
            <a:r>
              <a:rPr lang="en-US" altLang="en-US" sz="2400" dirty="0" smtClean="0"/>
              <a:t>Java </a:t>
            </a:r>
            <a:r>
              <a:rPr lang="en-US" altLang="en-US" sz="2400" dirty="0" err="1" smtClean="0">
                <a:latin typeface="Consolas" panose="020B0609020204030204" pitchFamily="49" charset="0"/>
              </a:rPr>
              <a:t>ImageIcon</a:t>
            </a:r>
            <a:r>
              <a:rPr lang="en-US" altLang="en-US" sz="2400" dirty="0" smtClean="0"/>
              <a:t> class).</a:t>
            </a:r>
          </a:p>
          <a:p>
            <a:pPr marL="85725" indent="-85725">
              <a:tabLst>
                <a:tab pos="357188" algn="l"/>
              </a:tabLst>
            </a:pPr>
            <a:endParaRPr lang="en-CA" altLang="en-US" sz="2400" dirty="0"/>
          </a:p>
          <a:p>
            <a:pPr marL="85725" indent="-85725">
              <a:tabLst>
                <a:tab pos="357188" algn="l"/>
              </a:tabLst>
            </a:pPr>
            <a:endParaRPr lang="en-CA" altLang="en-US" sz="2400" dirty="0"/>
          </a:p>
        </p:txBody>
      </p:sp>
    </p:spTree>
    <p:extLst>
      <p:ext uri="{BB962C8B-B14F-4D97-AF65-F5344CB8AC3E}">
        <p14:creationId xmlns:p14="http://schemas.microsoft.com/office/powerpoint/2010/main" val="197233626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References</a:t>
            </a:r>
            <a:endParaRPr lang="en-CA" dirty="0"/>
          </a:p>
        </p:txBody>
      </p:sp>
      <p:sp>
        <p:nvSpPr>
          <p:cNvPr id="3" name="Content Placeholder 2"/>
          <p:cNvSpPr>
            <a:spLocks noGrp="1"/>
          </p:cNvSpPr>
          <p:nvPr>
            <p:ph idx="1"/>
          </p:nvPr>
        </p:nvSpPr>
        <p:spPr/>
        <p:txBody>
          <a:bodyPr/>
          <a:lstStyle/>
          <a:p>
            <a:r>
              <a:rPr lang="en-US" altLang="en-US" dirty="0"/>
              <a:t>Books:</a:t>
            </a:r>
          </a:p>
          <a:p>
            <a:pPr lvl="1"/>
            <a:r>
              <a:rPr lang="en-US" altLang="en-US" dirty="0"/>
              <a:t>“</a:t>
            </a:r>
            <a:r>
              <a:rPr lang="en-US" altLang="en-US" i="1" dirty="0"/>
              <a:t>Java Swing</a:t>
            </a:r>
            <a:r>
              <a:rPr lang="en-US" altLang="en-US" dirty="0"/>
              <a:t>” by Robert Eckstein, Marc Loy and Dave Wood (O’Reilly)</a:t>
            </a:r>
          </a:p>
          <a:p>
            <a:pPr lvl="1"/>
            <a:r>
              <a:rPr lang="en-US" altLang="en-US" dirty="0"/>
              <a:t>“</a:t>
            </a:r>
            <a:r>
              <a:rPr lang="en-US" altLang="en-US" i="1" dirty="0"/>
              <a:t>Absolute Java</a:t>
            </a:r>
            <a:r>
              <a:rPr lang="en-US" altLang="en-US" dirty="0"/>
              <a:t>” (4th Edition) by Walter </a:t>
            </a:r>
            <a:r>
              <a:rPr lang="en-US" altLang="en-US" dirty="0" err="1"/>
              <a:t>Savitch</a:t>
            </a:r>
            <a:r>
              <a:rPr lang="en-US" altLang="en-US" dirty="0"/>
              <a:t> (Pearson)</a:t>
            </a:r>
          </a:p>
          <a:p>
            <a:pPr lvl="1"/>
            <a:r>
              <a:rPr lang="en-US" altLang="en-US" dirty="0"/>
              <a:t>“</a:t>
            </a:r>
            <a:r>
              <a:rPr lang="en-US" altLang="en-US" i="1" dirty="0"/>
              <a:t>Java: How to Program</a:t>
            </a:r>
            <a:r>
              <a:rPr lang="en-US" altLang="en-US" dirty="0"/>
              <a:t>” (6th Edition) by H.M. </a:t>
            </a:r>
            <a:r>
              <a:rPr lang="en-US" altLang="en-US" dirty="0" err="1"/>
              <a:t>Deitel</a:t>
            </a:r>
            <a:r>
              <a:rPr lang="en-US" altLang="en-US" dirty="0"/>
              <a:t> and P.J. </a:t>
            </a:r>
            <a:r>
              <a:rPr lang="en-US" altLang="en-US" dirty="0" err="1"/>
              <a:t>Deitel</a:t>
            </a:r>
            <a:r>
              <a:rPr lang="en-US" altLang="en-US" dirty="0"/>
              <a:t>  (Pearson)</a:t>
            </a:r>
          </a:p>
          <a:p>
            <a:r>
              <a:rPr lang="en-US" altLang="en-US" dirty="0"/>
              <a:t>Websites:</a:t>
            </a:r>
          </a:p>
          <a:p>
            <a:pPr lvl="1"/>
            <a:r>
              <a:rPr lang="en-US" altLang="en-US" dirty="0"/>
              <a:t>Java API </a:t>
            </a:r>
            <a:r>
              <a:rPr lang="en-US" altLang="en-US" dirty="0" smtClean="0"/>
              <a:t>specifications (last accessed 2021): </a:t>
            </a:r>
            <a:r>
              <a:rPr lang="en-US" altLang="en-US" dirty="0">
                <a:hlinkClick r:id="rId2"/>
              </a:rPr>
              <a:t>https://</a:t>
            </a:r>
            <a:r>
              <a:rPr lang="en-US" altLang="en-US" dirty="0" smtClean="0">
                <a:hlinkClick r:id="rId2"/>
              </a:rPr>
              <a:t>docs.oracle.com/en/java/javase/11/docs/api/index.html</a:t>
            </a:r>
            <a:endParaRPr lang="en-US" altLang="en-US" dirty="0"/>
          </a:p>
          <a:p>
            <a:pPr lvl="1"/>
            <a:r>
              <a:rPr lang="en-US" altLang="en-US" dirty="0"/>
              <a:t>Java tutorials (last accessed 2021): </a:t>
            </a:r>
            <a:r>
              <a:rPr lang="en-US" altLang="en-US" dirty="0" smtClean="0">
                <a:hlinkClick r:id="rId3"/>
              </a:rPr>
              <a:t>http://download.oracle.com/javase/tutorial/uiswing/</a:t>
            </a:r>
            <a:endParaRPr lang="en-US" altLang="en-US" dirty="0" smtClean="0"/>
          </a:p>
          <a:p>
            <a:pPr lvl="1"/>
            <a:r>
              <a:rPr lang="en-US" altLang="en-US" dirty="0"/>
              <a:t>Java tutorial, layout </a:t>
            </a:r>
            <a:r>
              <a:rPr lang="en-US" altLang="en-US" dirty="0" smtClean="0"/>
              <a:t>(last </a:t>
            </a:r>
            <a:r>
              <a:rPr lang="en-US" altLang="en-US" dirty="0"/>
              <a:t>accessed </a:t>
            </a:r>
            <a:r>
              <a:rPr lang="en-US" altLang="en-US" dirty="0" smtClean="0"/>
              <a:t>2021): </a:t>
            </a:r>
            <a:r>
              <a:rPr lang="en-US" altLang="en-US" dirty="0">
                <a:hlinkClick r:id="rId4"/>
              </a:rPr>
              <a:t>http://docs.oracle.com/javase/tutorial/uiswing/layout/using.html</a:t>
            </a:r>
            <a:endParaRPr lang="en-US" altLang="en-US" dirty="0"/>
          </a:p>
          <a:p>
            <a:endParaRPr lang="en-CA" dirty="0"/>
          </a:p>
        </p:txBody>
      </p:sp>
    </p:spTree>
    <p:extLst>
      <p:ext uri="{BB962C8B-B14F-4D97-AF65-F5344CB8AC3E}">
        <p14:creationId xmlns:p14="http://schemas.microsoft.com/office/powerpoint/2010/main" val="111232968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Copyright Notice</a:t>
            </a:r>
            <a:endParaRPr lang="en-US"/>
          </a:p>
        </p:txBody>
      </p:sp>
      <p:sp>
        <p:nvSpPr>
          <p:cNvPr id="3" name="Content Placeholder 2"/>
          <p:cNvSpPr>
            <a:spLocks noGrp="1"/>
          </p:cNvSpPr>
          <p:nvPr>
            <p:ph idx="1"/>
          </p:nvPr>
        </p:nvSpPr>
        <p:spPr/>
        <p:txBody>
          <a:bodyPr/>
          <a:lstStyle/>
          <a:p>
            <a:r>
              <a:rPr lang="en-US" smtClean="0"/>
              <a:t>Unless otherwise specfied, all images were produced by the author (James Tam).</a:t>
            </a:r>
            <a:endParaRPr lang="en-US"/>
          </a:p>
        </p:txBody>
      </p:sp>
    </p:spTree>
    <p:extLst>
      <p:ext uri="{BB962C8B-B14F-4D97-AF65-F5344CB8AC3E}">
        <p14:creationId xmlns:p14="http://schemas.microsoft.com/office/powerpoint/2010/main" val="42878836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altLang="en-US" dirty="0"/>
              <a:t>Components Effecting The State Of Other Components: Class </a:t>
            </a:r>
            <a:r>
              <a:rPr lang="en-US" dirty="0" err="1">
                <a:latin typeface="Consolas" panose="020B0609020204030204" pitchFamily="49" charset="0"/>
                <a:cs typeface="Consolas" panose="020B0609020204030204" pitchFamily="49" charset="0"/>
              </a:rPr>
              <a:t>MyButtonListener</a:t>
            </a:r>
            <a:endParaRPr lang="en-US" dirty="0"/>
          </a:p>
        </p:txBody>
      </p:sp>
      <p:sp>
        <p:nvSpPr>
          <p:cNvPr id="96259" name="Content Placeholder 2"/>
          <p:cNvSpPr>
            <a:spLocks noGrp="1"/>
          </p:cNvSpPr>
          <p:nvPr>
            <p:ph idx="1"/>
          </p:nvPr>
        </p:nvSpPr>
        <p:spPr/>
        <p:txBody>
          <a:bodyPr/>
          <a:lstStyle/>
          <a:p>
            <a:pPr marL="0" indent="0">
              <a:buFont typeface="Arial" charset="0"/>
              <a:buNone/>
            </a:pPr>
            <a:r>
              <a:rPr lang="en-US" altLang="en-US" sz="1800" dirty="0" smtClean="0">
                <a:latin typeface="Consolas" pitchFamily="49" charset="0"/>
                <a:cs typeface="Consolas" pitchFamily="49" charset="0"/>
              </a:rPr>
              <a:t>    public void </a:t>
            </a:r>
            <a:r>
              <a:rPr lang="en-US" altLang="en-US" sz="1800" dirty="0" err="1" smtClean="0">
                <a:latin typeface="Consolas" pitchFamily="49" charset="0"/>
                <a:cs typeface="Consolas" pitchFamily="49" charset="0"/>
              </a:rPr>
              <a:t>actionPerformed</a:t>
            </a:r>
            <a:r>
              <a:rPr lang="en-US" altLang="en-US" sz="1800" dirty="0" smtClean="0">
                <a:latin typeface="Consolas" pitchFamily="49" charset="0"/>
                <a:cs typeface="Consolas" pitchFamily="49" charset="0"/>
              </a:rPr>
              <a:t>(</a:t>
            </a:r>
            <a:r>
              <a:rPr lang="en-US" altLang="en-US" sz="1800" dirty="0" err="1" smtClean="0">
                <a:latin typeface="Consolas" pitchFamily="49" charset="0"/>
                <a:cs typeface="Consolas" pitchFamily="49" charset="0"/>
              </a:rPr>
              <a:t>ActionEvent</a:t>
            </a:r>
            <a:r>
              <a:rPr lang="en-US" altLang="en-US" sz="1800" dirty="0" smtClean="0">
                <a:latin typeface="Consolas" pitchFamily="49" charset="0"/>
                <a:cs typeface="Consolas" pitchFamily="49" charset="0"/>
              </a:rPr>
              <a:t> e)</a:t>
            </a:r>
          </a:p>
          <a:p>
            <a:pPr marL="0" indent="0">
              <a:buFont typeface="Arial" charset="0"/>
              <a:buNone/>
            </a:pPr>
            <a:r>
              <a:rPr lang="en-US" altLang="en-US" sz="1800"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JButton</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aButton</a:t>
            </a:r>
            <a:r>
              <a:rPr lang="en-US" altLang="en-US" sz="1800" dirty="0" smtClean="0">
                <a:latin typeface="Consolas" pitchFamily="49" charset="0"/>
                <a:cs typeface="Consolas" pitchFamily="49" charset="0"/>
              </a:rPr>
              <a:t> = (</a:t>
            </a:r>
            <a:r>
              <a:rPr lang="en-US" altLang="en-US" sz="1800" dirty="0" err="1" smtClean="0">
                <a:latin typeface="Consolas" pitchFamily="49" charset="0"/>
                <a:cs typeface="Consolas" pitchFamily="49" charset="0"/>
              </a:rPr>
              <a:t>JButton</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e.getSource</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MyFrame</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aFrame</a:t>
            </a:r>
            <a:r>
              <a:rPr lang="en-US" altLang="en-US" sz="1800" dirty="0" smtClean="0">
                <a:latin typeface="Consolas" pitchFamily="49" charset="0"/>
                <a:cs typeface="Consolas" pitchFamily="49" charset="0"/>
              </a:rPr>
              <a:t> = (</a:t>
            </a:r>
            <a:r>
              <a:rPr lang="en-US" altLang="en-US" sz="1800" dirty="0" err="1" smtClean="0">
                <a:latin typeface="Consolas" pitchFamily="49" charset="0"/>
                <a:cs typeface="Consolas" pitchFamily="49" charset="0"/>
              </a:rPr>
              <a:t>MyFrame</a:t>
            </a:r>
            <a:r>
              <a:rPr lang="en-US" altLang="en-US" sz="1800"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aButton.getRootPane</a:t>
            </a:r>
            <a:r>
              <a:rPr lang="en-US" altLang="en-US" sz="1800" dirty="0" smtClean="0">
                <a:latin typeface="Consolas" pitchFamily="49" charset="0"/>
                <a:cs typeface="Consolas" pitchFamily="49" charset="0"/>
              </a:rPr>
              <a:t>().</a:t>
            </a:r>
            <a:r>
              <a:rPr lang="en-US" altLang="en-US" sz="1800" dirty="0" err="1" smtClean="0">
                <a:latin typeface="Consolas" pitchFamily="49" charset="0"/>
                <a:cs typeface="Consolas" pitchFamily="49" charset="0"/>
              </a:rPr>
              <a:t>getParent</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JLabel</a:t>
            </a:r>
            <a:r>
              <a:rPr lang="en-US" altLang="en-US" sz="1800" dirty="0" smtClean="0">
                <a:latin typeface="Consolas" pitchFamily="49" charset="0"/>
                <a:cs typeface="Consolas" pitchFamily="49" charset="0"/>
              </a:rPr>
              <a:t> aLabel1 = aFrame.getLabel1();</a:t>
            </a:r>
          </a:p>
          <a:p>
            <a:pPr marL="0" indent="0">
              <a:buFont typeface="Arial" charset="0"/>
              <a:buNone/>
            </a:pP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JLabel</a:t>
            </a:r>
            <a:r>
              <a:rPr lang="en-US" altLang="en-US" sz="1800" dirty="0" smtClean="0">
                <a:latin typeface="Consolas" pitchFamily="49" charset="0"/>
                <a:cs typeface="Consolas" pitchFamily="49" charset="0"/>
              </a:rPr>
              <a:t> aLabel2 = aFrame.getLabel2();</a:t>
            </a:r>
          </a:p>
          <a:p>
            <a:pPr marL="0" indent="0">
              <a:buFont typeface="Arial" charset="0"/>
              <a:buNone/>
            </a:pPr>
            <a:endParaRPr lang="en-US" altLang="en-US" sz="1800" dirty="0" smtClean="0">
              <a:latin typeface="Consolas" pitchFamily="49" charset="0"/>
              <a:cs typeface="Consolas" pitchFamily="49" charset="0"/>
            </a:endParaRPr>
          </a:p>
          <a:p>
            <a:pPr marL="0" indent="0">
              <a:buFont typeface="Arial" charset="0"/>
              <a:buNone/>
            </a:pPr>
            <a:r>
              <a:rPr lang="en-US" altLang="en-US" sz="1800" dirty="0" smtClean="0">
                <a:latin typeface="Consolas" pitchFamily="49" charset="0"/>
                <a:cs typeface="Consolas" pitchFamily="49" charset="0"/>
              </a:rPr>
              <a:t>            Container </a:t>
            </a:r>
            <a:r>
              <a:rPr lang="en-US" altLang="en-US" sz="1800" dirty="0" err="1" smtClean="0">
                <a:latin typeface="Consolas" pitchFamily="49" charset="0"/>
                <a:cs typeface="Consolas" pitchFamily="49" charset="0"/>
              </a:rPr>
              <a:t>aContainer</a:t>
            </a:r>
            <a:r>
              <a:rPr lang="en-US" altLang="en-US" sz="1800" dirty="0" smtClean="0">
                <a:latin typeface="Consolas" pitchFamily="49" charset="0"/>
                <a:cs typeface="Consolas" pitchFamily="49" charset="0"/>
              </a:rPr>
              <a:t> = </a:t>
            </a:r>
            <a:r>
              <a:rPr lang="en-US" altLang="en-US" sz="1800" dirty="0" err="1" smtClean="0">
                <a:latin typeface="Consolas" pitchFamily="49" charset="0"/>
                <a:cs typeface="Consolas" pitchFamily="49" charset="0"/>
              </a:rPr>
              <a:t>aFrame.getContentPane</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solidFill>
                  <a:srgbClr val="0000FF"/>
                </a:solidFill>
                <a:latin typeface="Consolas" pitchFamily="49" charset="0"/>
                <a:cs typeface="Consolas" pitchFamily="49" charset="0"/>
              </a:rPr>
              <a:t>            // First item added to list, first label         </a:t>
            </a:r>
          </a:p>
          <a:p>
            <a:pPr marL="0" indent="0">
              <a:buFont typeface="Arial" charset="0"/>
              <a:buNone/>
            </a:pPr>
            <a:r>
              <a:rPr lang="en-US" altLang="en-US" sz="1800" dirty="0" smtClean="0">
                <a:latin typeface="Consolas" pitchFamily="49" charset="0"/>
                <a:cs typeface="Consolas" pitchFamily="49" charset="0"/>
              </a:rPr>
              <a:t>            Component </a:t>
            </a:r>
            <a:r>
              <a:rPr lang="en-US" altLang="en-US" sz="1800" dirty="0" err="1" smtClean="0">
                <a:latin typeface="Consolas" pitchFamily="49" charset="0"/>
                <a:cs typeface="Consolas" pitchFamily="49" charset="0"/>
              </a:rPr>
              <a:t>aComponent</a:t>
            </a:r>
            <a:r>
              <a:rPr lang="en-US" altLang="en-US" sz="1800" dirty="0" smtClean="0">
                <a:latin typeface="Consolas" pitchFamily="49" charset="0"/>
                <a:cs typeface="Consolas" pitchFamily="49" charset="0"/>
              </a:rPr>
              <a:t> = </a:t>
            </a:r>
            <a:r>
              <a:rPr lang="en-US" altLang="en-US" sz="1800" dirty="0" err="1" smtClean="0">
                <a:latin typeface="Consolas" pitchFamily="49" charset="0"/>
                <a:cs typeface="Consolas" pitchFamily="49" charset="0"/>
              </a:rPr>
              <a:t>aContainer.getComponent</a:t>
            </a:r>
            <a:r>
              <a:rPr lang="en-US" altLang="en-US" sz="1800" dirty="0" smtClean="0">
                <a:latin typeface="Consolas" pitchFamily="49" charset="0"/>
                <a:cs typeface="Consolas" pitchFamily="49" charset="0"/>
              </a:rPr>
              <a:t>(0); </a:t>
            </a:r>
          </a:p>
          <a:p>
            <a:pPr marL="0" indent="0">
              <a:buFont typeface="Arial" charset="0"/>
              <a:buNone/>
            </a:pPr>
            <a:r>
              <a:rPr lang="en-US" altLang="en-US" sz="1800" dirty="0" smtClean="0">
                <a:latin typeface="Consolas" pitchFamily="49" charset="0"/>
                <a:cs typeface="Consolas" pitchFamily="49" charset="0"/>
              </a:rPr>
              <a:t>            if (</a:t>
            </a:r>
            <a:r>
              <a:rPr lang="en-US" altLang="en-US" sz="1800" dirty="0" err="1" smtClean="0">
                <a:latin typeface="Consolas" pitchFamily="49" charset="0"/>
                <a:cs typeface="Consolas" pitchFamily="49" charset="0"/>
              </a:rPr>
              <a:t>aComponent</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instanceof</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JLabel</a:t>
            </a:r>
            <a:r>
              <a:rPr lang="en-US" altLang="en-US" sz="1800" dirty="0" smtClean="0">
                <a:latin typeface="Consolas" pitchFamily="49" charset="0"/>
                <a:cs typeface="Consolas" pitchFamily="49" charset="0"/>
              </a:rPr>
              <a:t>) {</a:t>
            </a:r>
          </a:p>
          <a:p>
            <a:pPr marL="0" indent="0">
              <a:buFont typeface="Arial" charset="0"/>
              <a:buNone/>
            </a:pPr>
            <a:r>
              <a:rPr lang="en-US" altLang="en-US" sz="1800" dirty="0" smtClean="0">
                <a:latin typeface="Consolas" pitchFamily="49" charset="0"/>
                <a:cs typeface="Consolas" pitchFamily="49" charset="0"/>
              </a:rPr>
              <a:t>                aLabel1 = (</a:t>
            </a:r>
            <a:r>
              <a:rPr lang="en-US" altLang="en-US" sz="1800" dirty="0" err="1" smtClean="0">
                <a:latin typeface="Consolas" pitchFamily="49" charset="0"/>
                <a:cs typeface="Consolas" pitchFamily="49" charset="0"/>
              </a:rPr>
              <a:t>JLabel</a:t>
            </a:r>
            <a:r>
              <a:rPr lang="en-US" altLang="en-US" sz="1800" dirty="0" smtClean="0">
                <a:latin typeface="Consolas" pitchFamily="49" charset="0"/>
                <a:cs typeface="Consolas" pitchFamily="49" charset="0"/>
              </a:rPr>
              <a:t>) </a:t>
            </a:r>
            <a:r>
              <a:rPr lang="en-US" altLang="en-US" sz="1800" dirty="0" err="1" smtClean="0">
                <a:latin typeface="Consolas" pitchFamily="49" charset="0"/>
                <a:cs typeface="Consolas" pitchFamily="49" charset="0"/>
              </a:rPr>
              <a:t>aComponent</a:t>
            </a:r>
            <a:r>
              <a:rPr lang="en-US" altLang="en-US" sz="1800" dirty="0" smtClean="0">
                <a:latin typeface="Consolas" pitchFamily="49" charset="0"/>
                <a:cs typeface="Consolas" pitchFamily="49" charset="0"/>
              </a:rPr>
              <a:t>;</a:t>
            </a:r>
          </a:p>
          <a:p>
            <a:pPr marL="0" indent="0">
              <a:buFont typeface="Arial" charset="0"/>
              <a:buNone/>
            </a:pPr>
            <a:r>
              <a:rPr lang="en-US" altLang="en-US" sz="1800" dirty="0" smtClean="0">
                <a:latin typeface="Consolas" pitchFamily="49" charset="0"/>
                <a:cs typeface="Consolas" pitchFamily="49" charset="0"/>
              </a:rPr>
              <a:t>                aLabel1.setText("Effect1");</a:t>
            </a:r>
          </a:p>
          <a:p>
            <a:pPr marL="0" indent="0">
              <a:buFont typeface="Arial" charset="0"/>
              <a:buNone/>
            </a:pPr>
            <a:r>
              <a:rPr lang="en-US" altLang="en-US" sz="1800" dirty="0" smtClean="0">
                <a:latin typeface="Consolas" pitchFamily="49" charset="0"/>
                <a:cs typeface="Consolas" pitchFamily="49" charset="0"/>
              </a:rPr>
              <a:t>            }</a:t>
            </a:r>
          </a:p>
        </p:txBody>
      </p:sp>
    </p:spTree>
    <p:extLst>
      <p:ext uri="{BB962C8B-B14F-4D97-AF65-F5344CB8AC3E}">
        <p14:creationId xmlns:p14="http://schemas.microsoft.com/office/powerpoint/2010/main" val="15503773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altLang="en-US" dirty="0"/>
              <a:t>Components Effecting The State Of Other Components: Class </a:t>
            </a:r>
            <a:r>
              <a:rPr lang="en-US" dirty="0" err="1" smtClean="0">
                <a:latin typeface="Consolas" panose="020B0609020204030204" pitchFamily="49" charset="0"/>
                <a:cs typeface="Consolas" panose="020B0609020204030204" pitchFamily="49" charset="0"/>
              </a:rPr>
              <a:t>MyButtonListener</a:t>
            </a:r>
            <a:r>
              <a:rPr lang="en-US" dirty="0" smtClean="0">
                <a:latin typeface="+mn-lt"/>
                <a:cs typeface="Consolas" panose="020B0609020204030204" pitchFamily="49" charset="0"/>
              </a:rPr>
              <a:t> (2)</a:t>
            </a:r>
            <a:endParaRPr lang="en-US" dirty="0">
              <a:latin typeface="+mn-lt"/>
            </a:endParaRPr>
          </a:p>
        </p:txBody>
      </p:sp>
      <p:sp>
        <p:nvSpPr>
          <p:cNvPr id="3" name="Content Placeholder 2"/>
          <p:cNvSpPr>
            <a:spLocks noGrp="1"/>
          </p:cNvSpPr>
          <p:nvPr>
            <p:ph idx="1"/>
          </p:nvPr>
        </p:nvSpPr>
        <p:spPr/>
        <p:txBody>
          <a:bodyPr/>
          <a:lstStyle/>
          <a:p>
            <a:pPr marL="0" indent="0">
              <a:buFont typeface="Arial" charset="0"/>
              <a:buNone/>
              <a:defRPr/>
            </a:pPr>
            <a:r>
              <a:rPr lang="en-US" sz="1800" dirty="0" smtClean="0">
                <a:solidFill>
                  <a:srgbClr val="0000FF"/>
                </a:solidFill>
                <a:latin typeface="Consolas" panose="020B0609020204030204" pitchFamily="49" charset="0"/>
                <a:cs typeface="Consolas" panose="020B0609020204030204" pitchFamily="49" charset="0"/>
              </a:rPr>
              <a:t>            // </a:t>
            </a:r>
            <a:r>
              <a:rPr lang="en-US" sz="1800" dirty="0">
                <a:solidFill>
                  <a:srgbClr val="0000FF"/>
                </a:solidFill>
                <a:latin typeface="Consolas" panose="020B0609020204030204" pitchFamily="49" charset="0"/>
                <a:cs typeface="Consolas" panose="020B0609020204030204" pitchFamily="49" charset="0"/>
              </a:rPr>
              <a:t>Second item added to </a:t>
            </a:r>
            <a:r>
              <a:rPr lang="en-US" sz="1800" dirty="0" smtClean="0">
                <a:solidFill>
                  <a:srgbClr val="0000FF"/>
                </a:solidFill>
                <a:latin typeface="Consolas" panose="020B0609020204030204" pitchFamily="49" charset="0"/>
                <a:cs typeface="Consolas" panose="020B0609020204030204" pitchFamily="49" charset="0"/>
              </a:rPr>
              <a:t>list, second label</a:t>
            </a:r>
          </a:p>
          <a:p>
            <a:pPr marL="0" indent="0">
              <a:buFont typeface="Arial" charset="0"/>
              <a:buNone/>
              <a:defRPr/>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a:t>
            </a:r>
            <a:r>
              <a:rPr lang="en-US" sz="1800" dirty="0" err="1" smtClean="0">
                <a:latin typeface="Consolas" panose="020B0609020204030204" pitchFamily="49" charset="0"/>
                <a:cs typeface="Consolas" panose="020B0609020204030204" pitchFamily="49" charset="0"/>
              </a:rPr>
              <a:t>aComponent</a:t>
            </a:r>
            <a:r>
              <a:rPr lang="en-US" sz="1800" dirty="0" smtClean="0">
                <a:latin typeface="Consolas" panose="020B0609020204030204" pitchFamily="49" charset="0"/>
                <a:cs typeface="Consolas" panose="020B0609020204030204" pitchFamily="49" charset="0"/>
              </a:rPr>
              <a:t> </a:t>
            </a:r>
            <a:r>
              <a:rPr lang="en-US" sz="1800" dirty="0">
                <a:latin typeface="Consolas" panose="020B0609020204030204" pitchFamily="49" charset="0"/>
                <a:cs typeface="Consolas" panose="020B0609020204030204" pitchFamily="49" charset="0"/>
              </a:rPr>
              <a:t>= </a:t>
            </a:r>
            <a:r>
              <a:rPr lang="en-US" sz="1800" dirty="0" err="1">
                <a:latin typeface="Consolas" panose="020B0609020204030204" pitchFamily="49" charset="0"/>
                <a:cs typeface="Consolas" panose="020B0609020204030204" pitchFamily="49" charset="0"/>
              </a:rPr>
              <a:t>aContainer.getComponent</a:t>
            </a:r>
            <a:r>
              <a:rPr lang="en-US" sz="1800" dirty="0">
                <a:latin typeface="Consolas" panose="020B0609020204030204" pitchFamily="49" charset="0"/>
                <a:cs typeface="Consolas" panose="020B0609020204030204" pitchFamily="49" charset="0"/>
              </a:rPr>
              <a:t>(1);  </a:t>
            </a:r>
          </a:p>
          <a:p>
            <a:pPr marL="0" indent="0">
              <a:buFont typeface="Arial" charset="0"/>
              <a:buNone/>
              <a:defRPr/>
            </a:pPr>
            <a:r>
              <a:rPr lang="en-US" sz="1800" dirty="0">
                <a:latin typeface="Consolas" panose="020B0609020204030204" pitchFamily="49" charset="0"/>
                <a:cs typeface="Consolas" panose="020B0609020204030204" pitchFamily="49" charset="0"/>
              </a:rPr>
              <a:t>            if (</a:t>
            </a:r>
            <a:r>
              <a:rPr lang="en-US" sz="1800" dirty="0" err="1">
                <a:latin typeface="Consolas" panose="020B0609020204030204" pitchFamily="49" charset="0"/>
                <a:cs typeface="Consolas" panose="020B0609020204030204" pitchFamily="49" charset="0"/>
              </a:rPr>
              <a:t>aComponent</a:t>
            </a:r>
            <a:r>
              <a:rPr lang="en-US" sz="1800" dirty="0">
                <a:latin typeface="Consolas" panose="020B0609020204030204" pitchFamily="49" charset="0"/>
                <a:cs typeface="Consolas" panose="020B0609020204030204" pitchFamily="49" charset="0"/>
              </a:rPr>
              <a:t> </a:t>
            </a:r>
            <a:r>
              <a:rPr lang="en-US" sz="1800" dirty="0" err="1">
                <a:latin typeface="Consolas" panose="020B0609020204030204" pitchFamily="49" charset="0"/>
                <a:cs typeface="Consolas" panose="020B0609020204030204" pitchFamily="49" charset="0"/>
              </a:rPr>
              <a:t>instanceof</a:t>
            </a:r>
            <a:r>
              <a:rPr lang="en-US" sz="1800" dirty="0">
                <a:latin typeface="Consolas" panose="020B0609020204030204" pitchFamily="49" charset="0"/>
                <a:cs typeface="Consolas" panose="020B0609020204030204" pitchFamily="49" charset="0"/>
              </a:rPr>
              <a:t> </a:t>
            </a:r>
            <a:r>
              <a:rPr lang="en-US" sz="1800" dirty="0" err="1">
                <a:latin typeface="Consolas" panose="020B0609020204030204" pitchFamily="49" charset="0"/>
                <a:cs typeface="Consolas" panose="020B0609020204030204" pitchFamily="49" charset="0"/>
              </a:rPr>
              <a:t>JLabel</a:t>
            </a:r>
            <a:r>
              <a:rPr lang="en-US" sz="1800" dirty="0" smtClean="0">
                <a:latin typeface="Consolas" panose="020B0609020204030204" pitchFamily="49" charset="0"/>
                <a:cs typeface="Consolas" panose="020B0609020204030204" pitchFamily="49" charset="0"/>
              </a:rPr>
              <a:t>) {</a:t>
            </a:r>
            <a:endParaRPr lang="en-US" sz="1800" dirty="0">
              <a:latin typeface="Consolas" panose="020B0609020204030204" pitchFamily="49" charset="0"/>
              <a:cs typeface="Consolas" panose="020B0609020204030204" pitchFamily="49" charset="0"/>
            </a:endParaRPr>
          </a:p>
          <a:p>
            <a:pPr marL="0" indent="0">
              <a:buFont typeface="Arial" charset="0"/>
              <a:buNone/>
              <a:defRPr/>
            </a:pPr>
            <a:r>
              <a:rPr lang="en-US" sz="1800" dirty="0">
                <a:latin typeface="Consolas" panose="020B0609020204030204" pitchFamily="49" charset="0"/>
                <a:cs typeface="Consolas" panose="020B0609020204030204" pitchFamily="49" charset="0"/>
              </a:rPr>
              <a:t>                aLabel2 = (</a:t>
            </a:r>
            <a:r>
              <a:rPr lang="en-US" sz="1800" dirty="0" err="1">
                <a:latin typeface="Consolas" panose="020B0609020204030204" pitchFamily="49" charset="0"/>
                <a:cs typeface="Consolas" panose="020B0609020204030204" pitchFamily="49" charset="0"/>
              </a:rPr>
              <a:t>JLabel</a:t>
            </a:r>
            <a:r>
              <a:rPr lang="en-US" sz="1800" dirty="0">
                <a:latin typeface="Consolas" panose="020B0609020204030204" pitchFamily="49" charset="0"/>
                <a:cs typeface="Consolas" panose="020B0609020204030204" pitchFamily="49" charset="0"/>
              </a:rPr>
              <a:t>) </a:t>
            </a:r>
            <a:r>
              <a:rPr lang="en-US" sz="1800" dirty="0" err="1">
                <a:latin typeface="Consolas" panose="020B0609020204030204" pitchFamily="49" charset="0"/>
                <a:cs typeface="Consolas" panose="020B0609020204030204" pitchFamily="49" charset="0"/>
              </a:rPr>
              <a:t>aComponent</a:t>
            </a:r>
            <a:r>
              <a:rPr lang="en-US" sz="1800" dirty="0">
                <a:latin typeface="Consolas" panose="020B0609020204030204" pitchFamily="49" charset="0"/>
                <a:cs typeface="Consolas" panose="020B0609020204030204" pitchFamily="49" charset="0"/>
              </a:rPr>
              <a:t>;</a:t>
            </a:r>
          </a:p>
          <a:p>
            <a:pPr marL="0" indent="0">
              <a:buFont typeface="Arial" charset="0"/>
              <a:buNone/>
              <a:defRPr/>
            </a:pPr>
            <a:r>
              <a:rPr lang="en-US" sz="1800" dirty="0">
                <a:latin typeface="Consolas" panose="020B0609020204030204" pitchFamily="49" charset="0"/>
                <a:cs typeface="Consolas" panose="020B0609020204030204" pitchFamily="49" charset="0"/>
              </a:rPr>
              <a:t>                aLabel2.setText("Effect1");</a:t>
            </a:r>
          </a:p>
          <a:p>
            <a:pPr marL="0" indent="0">
              <a:buFont typeface="Arial" charset="0"/>
              <a:buNone/>
              <a:defRPr/>
            </a:pPr>
            <a:r>
              <a:rPr lang="en-US" sz="1800" dirty="0">
                <a:latin typeface="Consolas" panose="020B0609020204030204" pitchFamily="49" charset="0"/>
                <a:cs typeface="Consolas" panose="020B0609020204030204" pitchFamily="49" charset="0"/>
              </a:rPr>
              <a:t>            }</a:t>
            </a:r>
          </a:p>
          <a:p>
            <a:pPr marL="0" indent="0">
              <a:buFont typeface="Arial" charset="0"/>
              <a:buNone/>
              <a:defRPr/>
            </a:pPr>
            <a:r>
              <a:rPr lang="en-US" sz="1800" dirty="0">
                <a:latin typeface="Consolas" panose="020B0609020204030204" pitchFamily="49" charset="0"/>
                <a:cs typeface="Consolas" panose="020B0609020204030204" pitchFamily="49" charset="0"/>
              </a:rPr>
              <a:t>    }</a:t>
            </a:r>
          </a:p>
          <a:p>
            <a:pPr>
              <a:defRPr/>
            </a:pPr>
            <a:endParaRPr lang="en-US" sz="1800" dirty="0"/>
          </a:p>
        </p:txBody>
      </p:sp>
    </p:spTree>
    <p:extLst>
      <p:ext uri="{BB962C8B-B14F-4D97-AF65-F5344CB8AC3E}">
        <p14:creationId xmlns:p14="http://schemas.microsoft.com/office/powerpoint/2010/main" val="22828418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CC"/>
        </a:solidFill>
        <a:ln>
          <a:solidFill>
            <a:schemeClr val="tx1"/>
          </a:solidFill>
        </a:ln>
      </a:spPr>
      <a:bodyPr rtlCol="0" anchor="ctr"/>
      <a:lstStyle>
        <a:defPP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FF0000"/>
          </a:solidFill>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31883</TotalTime>
  <Words>3746</Words>
  <Application>Microsoft Office PowerPoint</Application>
  <PresentationFormat>On-screen Show (4:3)</PresentationFormat>
  <Paragraphs>946</Paragraphs>
  <Slides>78</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78</vt:i4>
      </vt:variant>
    </vt:vector>
  </HeadingPairs>
  <TitlesOfParts>
    <vt:vector size="83" baseType="lpstr">
      <vt:lpstr>Arial</vt:lpstr>
      <vt:lpstr>Calibri</vt:lpstr>
      <vt:lpstr>Consolas</vt:lpstr>
      <vt:lpstr>Times New Roman</vt:lpstr>
      <vt:lpstr>Office Theme</vt:lpstr>
      <vt:lpstr>An Introduction To Graphical User Interfaces</vt:lpstr>
      <vt:lpstr>Components Effecting The State Of Other Components</vt:lpstr>
      <vt:lpstr>Components Effecting The State Of Other Components: The Driver Class</vt:lpstr>
      <vt:lpstr>Components Effecting The State Of Other Components: Class MyFrame</vt:lpstr>
      <vt:lpstr>Components Effecting The State Of Other Components: Class MyFrame (2)</vt:lpstr>
      <vt:lpstr>Components Effecting The State Of Other Components: Class MyFrame (3)</vt:lpstr>
      <vt:lpstr>Note: JFrame Containment</vt:lpstr>
      <vt:lpstr>Components Effecting The State Of Other Components: Class MyButtonListener</vt:lpstr>
      <vt:lpstr>Components Effecting The State Of Other Components: Class MyButtonListener (2)</vt:lpstr>
      <vt:lpstr>Last Example: Critique</vt:lpstr>
      <vt:lpstr>Components Effecting The State Of Other Components: Alternate Approach</vt:lpstr>
      <vt:lpstr>The Driver Class</vt:lpstr>
      <vt:lpstr>Class MyFrame</vt:lpstr>
      <vt:lpstr>Class MyFrame (2)</vt:lpstr>
      <vt:lpstr>Class MyButtonListener </vt:lpstr>
      <vt:lpstr>This Version: Critique</vt:lpstr>
      <vt:lpstr>Anonymous Objects/Anonymous Class</vt:lpstr>
      <vt:lpstr>An Example Using Anonymous Class And Object</vt:lpstr>
      <vt:lpstr>An Example Using Anonymous Class And Object (2)</vt:lpstr>
      <vt:lpstr>Driver Class</vt:lpstr>
      <vt:lpstr>Class MyFrame</vt:lpstr>
      <vt:lpstr>Class MyFrame (2)</vt:lpstr>
      <vt:lpstr>Class MyFrame (3)</vt:lpstr>
      <vt:lpstr>Class MyFrame (4)</vt:lpstr>
      <vt:lpstr>Class MyFrame (5)</vt:lpstr>
      <vt:lpstr>‘Friend Functions’</vt:lpstr>
      <vt:lpstr>Nested/Inner Classes</vt:lpstr>
      <vt:lpstr>Example: Inner Classes</vt:lpstr>
      <vt:lpstr>Example: Inner Classes (2)</vt:lpstr>
      <vt:lpstr>The Driver Class</vt:lpstr>
      <vt:lpstr>The Driver Class (2)</vt:lpstr>
      <vt:lpstr>Class MyFrame: Outline</vt:lpstr>
      <vt:lpstr>Class MyFrame (2)</vt:lpstr>
      <vt:lpstr>Class MyFrame (3)</vt:lpstr>
      <vt:lpstr>Types Of Input Text Fields: Short</vt:lpstr>
      <vt:lpstr>Example: JTextField (2)</vt:lpstr>
      <vt:lpstr>The Driver Class</vt:lpstr>
      <vt:lpstr>Class MyFrame</vt:lpstr>
      <vt:lpstr>Class MyFrame: Using JTextField</vt:lpstr>
      <vt:lpstr>Class MyFrame: Reacting To The Event</vt:lpstr>
      <vt:lpstr>Types Of Input Text Fields: Long</vt:lpstr>
      <vt:lpstr>The Driver Class: Using JTextArea</vt:lpstr>
      <vt:lpstr>The Text Listener: MyDocumentListener</vt:lpstr>
      <vt:lpstr>The Text Listener: MyDocumentListener (2)</vt:lpstr>
      <vt:lpstr>Dialog Boxes And “User-Friendly Design”</vt:lpstr>
      <vt:lpstr>Dialog Boxes And “User-Friendly Design” (2)</vt:lpstr>
      <vt:lpstr>Dialogs Are Frequently Used Online</vt:lpstr>
      <vt:lpstr>Dialogs Are Frequently Used Online</vt:lpstr>
      <vt:lpstr>Dialog Boxes (If There Is Time)</vt:lpstr>
      <vt:lpstr>JDialog Example</vt:lpstr>
      <vt:lpstr>Example: JDialog (2)</vt:lpstr>
      <vt:lpstr>The Driver Class</vt:lpstr>
      <vt:lpstr>Class MyDialog</vt:lpstr>
      <vt:lpstr>Class MyDialog (2)</vt:lpstr>
      <vt:lpstr>Class MyDialog (3)</vt:lpstr>
      <vt:lpstr>Class MyDialog (4)</vt:lpstr>
      <vt:lpstr>Class MyDialog (5)</vt:lpstr>
      <vt:lpstr>Controls Affecting Other Controls</vt:lpstr>
      <vt:lpstr>Ways Of Accessing Other Controls</vt:lpstr>
      <vt:lpstr>Ways Of Accessing Other Controls (2)</vt:lpstr>
      <vt:lpstr>Ways Of Accessing Other Controls (3)</vt:lpstr>
      <vt:lpstr>Ways Of Accessing Other Controls (4)</vt:lpstr>
      <vt:lpstr>Adding Graphics To Java Controls</vt:lpstr>
      <vt:lpstr>Example: Adding Pictures To Controls (2)</vt:lpstr>
      <vt:lpstr>The Driver Class</vt:lpstr>
      <vt:lpstr>Class MyFrame</vt:lpstr>
      <vt:lpstr>Class MyFrame (2)</vt:lpstr>
      <vt:lpstr>Class MyFrame (3)</vt:lpstr>
      <vt:lpstr>Class MyFrame (4)</vt:lpstr>
      <vt:lpstr>Class MyButton</vt:lpstr>
      <vt:lpstr>Class To Change Label: LabelButtonListener</vt:lpstr>
      <vt:lpstr>Class To Update Frame: FrameButtonListener</vt:lpstr>
      <vt:lpstr>Class To Update Frame: FrameButtonListener (2)</vt:lpstr>
      <vt:lpstr>Class To Update Frame: FrameButtonListener (3)</vt:lpstr>
      <vt:lpstr>After This Section You Should Now Know</vt:lpstr>
      <vt:lpstr>After This Section You Should Now Know (2)</vt:lpstr>
      <vt:lpstr>References</vt:lpstr>
      <vt:lpstr>Copyright Notice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programming graphic user interfaces in Java</dc:title>
  <dc:creator>James Tam</dc:creator>
  <cp:keywords>JTextField;JTextArea;JPasswordField;JDialog,Event listeners,Accessing GUI components, Anonymous classes/objects;Inner classes</cp:keywords>
  <cp:lastModifiedBy>James Tam</cp:lastModifiedBy>
  <cp:revision>872</cp:revision>
  <dcterms:created xsi:type="dcterms:W3CDTF">2013-08-26T22:54:00Z</dcterms:created>
  <dcterms:modified xsi:type="dcterms:W3CDTF">2021-03-31T23:28:32Z</dcterms:modified>
</cp:coreProperties>
</file>