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439" r:id="rId34"/>
    <p:sldId id="405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man" initials="s" lastIdx="4" clrIdx="0"/>
  <p:cmAuthor id="1" name="James Tam" initials="JT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808000"/>
    <a:srgbClr val="666633"/>
    <a:srgbClr val="CC3300"/>
    <a:srgbClr val="000000"/>
    <a:srgbClr val="993300"/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20" autoAdjust="0"/>
    <p:restoredTop sz="95814" autoAdjust="0"/>
  </p:normalViewPr>
  <p:slideViewPr>
    <p:cSldViewPr>
      <p:cViewPr varScale="1">
        <p:scale>
          <a:sx n="110" d="100"/>
          <a:sy n="110" d="100"/>
        </p:scale>
        <p:origin x="88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1590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F6F15187-57C7-4FB9-A0A6-B059D65E8F88}" type="datetimeFigureOut">
              <a:rPr lang="en-US"/>
              <a:pPr>
                <a:defRPr/>
              </a:pPr>
              <a:t>3/26/2021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Graphical user interfaces in Java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00C49965-F3AF-4159-96B0-0AC56D2A66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89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E567F207-60F6-4CF2-9504-27C1CAFA9C0B}" type="datetimeFigureOut">
              <a:rPr lang="en-US"/>
              <a:pPr>
                <a:defRPr/>
              </a:pPr>
              <a:t>3/26/2021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E46CAA75-9D47-4A80-B837-70D2A657E3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97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1498714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 altLang="en-US" smtClean="0"/>
              <a:t>The x,y coordinates of the components are relative a 0,0 origin of the container e.g., if the frame.setBounds(40,40,200,200) then button.setBounds(40,40,100,20) would be offset the frame’s 40,40 by an additional 40,40.  The frames 40,40 would offset the monitor’s bounds.</a:t>
            </a:r>
          </a:p>
          <a:p>
            <a:pPr>
              <a:buFontTx/>
              <a:buChar char="•"/>
            </a:pPr>
            <a:r>
              <a:rPr lang="en-US" altLang="en-US" smtClean="0"/>
              <a:t>“Invisible label”</a:t>
            </a:r>
          </a:p>
          <a:p>
            <a:r>
              <a:rPr lang="en-US" altLang="en-US" smtClean="0"/>
              <a:t> JFrame aFrame = new JFrame ();</a:t>
            </a:r>
          </a:p>
          <a:p>
            <a:r>
              <a:rPr lang="en-US" altLang="en-US" smtClean="0"/>
              <a:t>        aFrame.setLayout(null);</a:t>
            </a:r>
          </a:p>
          <a:p>
            <a:r>
              <a:rPr lang="en-US" altLang="en-US" smtClean="0"/>
              <a:t>        aFrame.setSize(640,480);</a:t>
            </a:r>
          </a:p>
          <a:p>
            <a:endParaRPr lang="en-US" altLang="en-US" smtClean="0"/>
          </a:p>
          <a:p>
            <a:r>
              <a:rPr lang="en-US" altLang="en-US" smtClean="0"/>
              <a:t>        JLabel aLabel = new JLabel("Some text");</a:t>
            </a:r>
          </a:p>
          <a:p>
            <a:r>
              <a:rPr lang="en-US" altLang="en-US" smtClean="0"/>
              <a:t>        aLabel.setLocation(0,0);</a:t>
            </a:r>
          </a:p>
          <a:p>
            <a:r>
              <a:rPr lang="en-US" altLang="en-US" smtClean="0"/>
              <a:t>        aFrame.add(aLabel);</a:t>
            </a:r>
          </a:p>
          <a:p>
            <a:r>
              <a:rPr lang="en-US" altLang="en-US" smtClean="0"/>
              <a:t>        aFrame.setVisible(true);</a:t>
            </a:r>
          </a:p>
        </p:txBody>
      </p:sp>
    </p:spTree>
    <p:extLst>
      <p:ext uri="{BB962C8B-B14F-4D97-AF65-F5344CB8AC3E}">
        <p14:creationId xmlns:p14="http://schemas.microsoft.com/office/powerpoint/2010/main" val="4201957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0321B1-20A8-437E-A249-DBF962D26B9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990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74B8E9-5623-414C-961F-B687A08E647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231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1365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DF8F8B91-4E2B-4046-8E98-AF2E6ABBB6F7}" type="datetimeFigureOut">
              <a:rPr lang="en-US"/>
              <a:pPr>
                <a:defRPr/>
              </a:pPr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983F3-3DEF-47AA-9F65-43FC793C00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781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C3F2CE0B-2E9F-484B-AD30-2D3C17BA33BB}" type="datetimeFigureOut">
              <a:rPr lang="en-US"/>
              <a:pPr>
                <a:defRPr/>
              </a:pPr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18483-0AF3-4656-83F9-0CAEC3B86A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67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05D2E81D-D4B2-4EBF-A8D5-3EE132A352E2}" type="datetimeFigureOut">
              <a:rPr lang="en-US"/>
              <a:pPr>
                <a:defRPr/>
              </a:pPr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06350-81B3-4A9E-90AD-1B3293E5C7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4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924800" y="6567488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r>
              <a:rPr lang="en-US" sz="1200" b="0" dirty="0" smtClean="0"/>
              <a:t>James Tam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400" baseline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8534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0EDD2508-4A9C-4436-A488-5F7BFDA4B89F}" type="datetimeFigureOut">
              <a:rPr lang="en-US"/>
              <a:pPr>
                <a:defRPr/>
              </a:pPr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F2958-48BB-4042-9FB8-6306AD47AF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4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088B62B9-E6CF-4E3C-B1E8-5895EE411005}" type="datetimeFigureOut">
              <a:rPr lang="en-US"/>
              <a:pPr>
                <a:defRPr/>
              </a:pPr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2B81-479B-43B9-A9B5-5A34F31C8C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929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774DE26C-0BA0-4D34-8964-F74824C15F90}" type="datetimeFigureOut">
              <a:rPr lang="en-US"/>
              <a:pPr>
                <a:defRPr/>
              </a:pPr>
              <a:t>3/26/2021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198BF-0EFF-43A3-814E-A43655AF48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7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9CFC2CA3-25BB-4D0A-A5DD-76D715CD67A5}" type="datetimeFigureOut">
              <a:rPr lang="en-US"/>
              <a:pPr>
                <a:defRPr/>
              </a:pPr>
              <a:t>3/26/2021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AAB09-E8E3-4525-8F54-B04F4D1445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189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0D793CA0-F0D9-43A2-992A-D171F0A54D16}" type="datetimeFigureOut">
              <a:rPr lang="en-US"/>
              <a:pPr>
                <a:defRPr/>
              </a:pPr>
              <a:t>3/26/2021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FB485-D889-4B51-9A9A-D0E961F2D3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77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79717BDD-6242-4A25-89F6-30F729820C40}" type="datetimeFigureOut">
              <a:rPr lang="en-US"/>
              <a:pPr>
                <a:defRPr/>
              </a:pPr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1A161-4134-4EBF-9161-A4BDAE0EC9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169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82EA7490-0363-4520-8C07-D1C5770D4C89}" type="datetimeFigureOut">
              <a:rPr lang="en-US"/>
              <a:pPr>
                <a:defRPr/>
              </a:pPr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7A7E7-42B2-45AB-AD62-6D9189A521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12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James Tam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715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oracle.com/en/java/javase/16/docs/api/java.desktop/java/awt/class-use/GridBagConstraints.html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m.com/developerworks/opensource/library/os-ecvisual/" TargetMode="External"/><Relationship Id="rId2" Type="http://schemas.openxmlformats.org/officeDocument/2006/relationships/hyperlink" Target="http://docs.oracle.com/javase/tutorial/uiswing/learn/index.html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en-US" smtClean="0"/>
              <a:t>An Introduction To Graphical User Interfaces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4038600"/>
            <a:ext cx="6400800" cy="1981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 smtClean="0"/>
              <a:t>Part 2: You will learn how to arrange or organize graphical controls within a GUI manually and using a layout manager class.</a:t>
            </a:r>
          </a:p>
        </p:txBody>
      </p:sp>
    </p:spTree>
    <p:extLst>
      <p:ext uri="{BB962C8B-B14F-4D97-AF65-F5344CB8AC3E}">
        <p14:creationId xmlns:p14="http://schemas.microsoft.com/office/powerpoint/2010/main" val="17615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smtClean="0"/>
              <a:t>An Example With Manual Layout: </a:t>
            </a:r>
            <a:br>
              <a:rPr lang="en-US" altLang="en-US" sz="3200" smtClean="0"/>
            </a:br>
            <a:r>
              <a:rPr lang="en-US" altLang="en-US" sz="3200" smtClean="0"/>
              <a:t>The </a:t>
            </a:r>
            <a:r>
              <a:rPr lang="en-US" altLang="en-US" sz="3200" smtClean="0">
                <a:latin typeface="Consolas" pitchFamily="49" charset="0"/>
                <a:cs typeface="Consolas" pitchFamily="49" charset="0"/>
              </a:rPr>
              <a:t>Driver</a:t>
            </a:r>
            <a:r>
              <a:rPr lang="en-US" altLang="en-US" sz="3200" smtClean="0"/>
              <a:t> Class (2)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 public static void main(String [] args)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altLang="en-US" sz="1800" dirty="0" err="1" smtClean="0">
                <a:latin typeface="Consolas" pitchFamily="49" charset="0"/>
                <a:cs typeface="Consolas" pitchFamily="49" charset="0"/>
              </a:rPr>
              <a:t>JFrame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err="1" smtClean="0">
                <a:latin typeface="Consolas" pitchFamily="49" charset="0"/>
                <a:cs typeface="Consolas" pitchFamily="49" charset="0"/>
              </a:rPr>
              <a:t>aFrame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= new </a:t>
            </a:r>
            <a:r>
              <a:rPr lang="en-US" altLang="en-US" sz="1800" dirty="0" err="1" smtClean="0">
                <a:latin typeface="Consolas" pitchFamily="49" charset="0"/>
                <a:cs typeface="Consolas" pitchFamily="49" charset="0"/>
              </a:rPr>
              <a:t>JFrame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altLang="en-US" sz="1800" b="1" dirty="0" err="1" smtClean="0">
                <a:latin typeface="Consolas" pitchFamily="49" charset="0"/>
                <a:cs typeface="Consolas" pitchFamily="49" charset="0"/>
              </a:rPr>
              <a:t>aFrame.setLayout</a:t>
            </a:r>
            <a:r>
              <a:rPr lang="en-US" altLang="en-US" sz="1800" b="1" dirty="0" smtClean="0">
                <a:latin typeface="Consolas" pitchFamily="49" charset="0"/>
                <a:cs typeface="Consolas" pitchFamily="49" charset="0"/>
              </a:rPr>
              <a:t>(null);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altLang="en-US" sz="1800" dirty="0" err="1" smtClean="0">
                <a:latin typeface="Consolas" pitchFamily="49" charset="0"/>
                <a:cs typeface="Consolas" pitchFamily="49" charset="0"/>
              </a:rPr>
              <a:t>aFrame.setSize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(WIDTH_FRAME,HEIGHT_FRAME);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altLang="en-US" sz="1800" dirty="0" err="1" smtClean="0">
                <a:latin typeface="Consolas" pitchFamily="49" charset="0"/>
                <a:cs typeface="Consolas" pitchFamily="49" charset="0"/>
              </a:rPr>
              <a:t>JButton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err="1" smtClean="0">
                <a:latin typeface="Consolas" pitchFamily="49" charset="0"/>
                <a:cs typeface="Consolas" pitchFamily="49" charset="0"/>
              </a:rPr>
              <a:t>aButton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= new </a:t>
            </a:r>
            <a:r>
              <a:rPr lang="en-US" altLang="en-US" sz="1800" dirty="0" err="1" smtClean="0">
                <a:latin typeface="Consolas" pitchFamily="49" charset="0"/>
                <a:cs typeface="Consolas" pitchFamily="49" charset="0"/>
              </a:rPr>
              <a:t>JButton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("Press me.");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altLang="en-US" sz="1800" b="1" dirty="0" err="1" smtClean="0">
                <a:latin typeface="Consolas" pitchFamily="49" charset="0"/>
                <a:cs typeface="Consolas" pitchFamily="49" charset="0"/>
              </a:rPr>
              <a:t>aButton.setBounds</a:t>
            </a:r>
            <a:r>
              <a:rPr lang="en-US" altLang="en-US" sz="1800" b="1" dirty="0" smtClean="0">
                <a:latin typeface="Consolas" pitchFamily="49" charset="0"/>
                <a:cs typeface="Consolas" pitchFamily="49" charset="0"/>
              </a:rPr>
              <a:t>(X_COORD_BUTTON,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 dirty="0" smtClean="0">
                <a:latin typeface="Consolas" pitchFamily="49" charset="0"/>
                <a:cs typeface="Consolas" pitchFamily="49" charset="0"/>
              </a:rPr>
              <a:t>                           Y_COORD_BUTTON,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 dirty="0" smtClean="0">
                <a:latin typeface="Consolas" pitchFamily="49" charset="0"/>
                <a:cs typeface="Consolas" pitchFamily="49" charset="0"/>
              </a:rPr>
              <a:t>                           WIDTH_BUTTON,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 dirty="0" smtClean="0">
                <a:latin typeface="Consolas" pitchFamily="49" charset="0"/>
                <a:cs typeface="Consolas" pitchFamily="49" charset="0"/>
              </a:rPr>
              <a:t>                           HEIGHT_BUTTON);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altLang="en-US" sz="1800" dirty="0" err="1" smtClean="0">
                <a:latin typeface="Consolas" pitchFamily="49" charset="0"/>
                <a:cs typeface="Consolas" pitchFamily="49" charset="0"/>
              </a:rPr>
              <a:t>JLabel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err="1" smtClean="0">
                <a:latin typeface="Consolas" pitchFamily="49" charset="0"/>
                <a:cs typeface="Consolas" pitchFamily="49" charset="0"/>
              </a:rPr>
              <a:t>aLabel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= new </a:t>
            </a:r>
            <a:r>
              <a:rPr lang="en-US" altLang="en-US" sz="1800" dirty="0" err="1" smtClean="0">
                <a:latin typeface="Consolas" pitchFamily="49" charset="0"/>
                <a:cs typeface="Consolas" pitchFamily="49" charset="0"/>
              </a:rPr>
              <a:t>JLabel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("Simple label");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altLang="en-US" sz="1800" b="1" dirty="0" err="1" smtClean="0">
                <a:latin typeface="Consolas" pitchFamily="49" charset="0"/>
                <a:cs typeface="Consolas" pitchFamily="49" charset="0"/>
              </a:rPr>
              <a:t>aLabel.setBounds</a:t>
            </a:r>
            <a:r>
              <a:rPr lang="en-US" altLang="en-US" sz="1800" b="1" dirty="0" smtClean="0">
                <a:latin typeface="Consolas" pitchFamily="49" charset="0"/>
                <a:cs typeface="Consolas" pitchFamily="49" charset="0"/>
              </a:rPr>
              <a:t>(X_COORD_LABEL,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 dirty="0" smtClean="0">
                <a:latin typeface="Consolas" pitchFamily="49" charset="0"/>
                <a:cs typeface="Consolas" pitchFamily="49" charset="0"/>
              </a:rPr>
              <a:t>                          Y_COORD_LABEL,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 dirty="0" smtClean="0">
                <a:latin typeface="Consolas" pitchFamily="49" charset="0"/>
                <a:cs typeface="Consolas" pitchFamily="49" charset="0"/>
              </a:rPr>
              <a:t>                          WIDTH_LABEL,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 dirty="0" smtClean="0">
                <a:latin typeface="Consolas" pitchFamily="49" charset="0"/>
                <a:cs typeface="Consolas" pitchFamily="49" charset="0"/>
              </a:rPr>
              <a:t>                          HEIGHT_LABEL);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altLang="en-US" sz="1800" dirty="0" err="1" smtClean="0">
                <a:latin typeface="Consolas" pitchFamily="49" charset="0"/>
                <a:cs typeface="Consolas" pitchFamily="49" charset="0"/>
              </a:rPr>
              <a:t>aFrame.add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en-US" sz="1800" dirty="0" err="1" smtClean="0">
                <a:latin typeface="Consolas" pitchFamily="49" charset="0"/>
                <a:cs typeface="Consolas" pitchFamily="49" charset="0"/>
              </a:rPr>
              <a:t>aButton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altLang="en-US" sz="1800" dirty="0" err="1" smtClean="0">
                <a:latin typeface="Consolas" pitchFamily="49" charset="0"/>
                <a:cs typeface="Consolas" pitchFamily="49" charset="0"/>
              </a:rPr>
              <a:t>aFrame.add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en-US" sz="1800" dirty="0" err="1" smtClean="0">
                <a:latin typeface="Consolas" pitchFamily="49" charset="0"/>
                <a:cs typeface="Consolas" pitchFamily="49" charset="0"/>
              </a:rPr>
              <a:t>aLabel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altLang="en-US" sz="1800" dirty="0" err="1" smtClean="0">
                <a:latin typeface="Consolas" pitchFamily="49" charset="0"/>
                <a:cs typeface="Consolas" pitchFamily="49" charset="0"/>
              </a:rPr>
              <a:t>aFrame.setVisible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(true);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" name="Rectangle 1"/>
          <p:cNvSpPr/>
          <p:nvPr/>
        </p:nvSpPr>
        <p:spPr>
          <a:xfrm>
            <a:off x="7772400" y="69056"/>
            <a:ext cx="2362200" cy="259794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To manually set the layout you must make the layout manager (object) null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Don’t use an automatic layout manager (layout is manually specified)</a:t>
            </a:r>
            <a:endParaRPr lang="en-CA" dirty="0" smtClean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>
          <a:xfrm flipH="1">
            <a:off x="4495800" y="1368028"/>
            <a:ext cx="3276600" cy="9179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85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smtClean="0"/>
              <a:t>How To Handle The Layout Of </a:t>
            </a:r>
            <a:r>
              <a:rPr lang="en-US" altLang="en-US" sz="3200" smtClean="0">
                <a:latin typeface="Consolas" pitchFamily="49" charset="0"/>
                <a:cs typeface="Consolas" pitchFamily="49" charset="0"/>
              </a:rPr>
              <a:t>Components</a:t>
            </a:r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  <a:tabLst>
                <a:tab pos="476250" algn="l"/>
              </a:tabLst>
            </a:pPr>
            <a:r>
              <a:rPr lang="en-US" altLang="en-US" sz="2400" smtClean="0"/>
              <a:t>Manually set the coordinates yourself</a:t>
            </a:r>
          </a:p>
          <a:p>
            <a:pPr marL="457200" indent="-457200">
              <a:buFontTx/>
              <a:buAutoNum type="arabicPeriod"/>
              <a:tabLst>
                <a:tab pos="476250" algn="l"/>
              </a:tabLst>
            </a:pPr>
            <a:r>
              <a:rPr lang="en-US" altLang="en-US" sz="2400" b="1" smtClean="0"/>
              <a:t>Use one of Java’s built-in layout manager classes</a:t>
            </a:r>
          </a:p>
        </p:txBody>
      </p:sp>
    </p:spTree>
    <p:extLst>
      <p:ext uri="{BB962C8B-B14F-4D97-AF65-F5344CB8AC3E}">
        <p14:creationId xmlns:p14="http://schemas.microsoft.com/office/powerpoint/2010/main" val="77470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3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73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73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smtClean="0"/>
              <a:t>Java Layout Classes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114300" indent="-114300">
              <a:tabLst>
                <a:tab pos="476250" algn="l"/>
              </a:tabLst>
            </a:pPr>
            <a:r>
              <a:rPr lang="en-US" altLang="en-US" sz="2400" smtClean="0"/>
              <a:t>There are many implementations (this diagram only includes the original classes that were implemented by Sun).</a:t>
            </a:r>
          </a:p>
        </p:txBody>
      </p:sp>
      <p:grpSp>
        <p:nvGrpSpPr>
          <p:cNvPr id="68612" name="Group 4"/>
          <p:cNvGrpSpPr>
            <a:grpSpLocks/>
          </p:cNvGrpSpPr>
          <p:nvPr/>
        </p:nvGrpSpPr>
        <p:grpSpPr bwMode="auto">
          <a:xfrm>
            <a:off x="4211638" y="2740025"/>
            <a:ext cx="2017712" cy="436563"/>
            <a:chOff x="2608" y="1364"/>
            <a:chExt cx="1271" cy="275"/>
          </a:xfrm>
        </p:grpSpPr>
        <p:sp>
          <p:nvSpPr>
            <p:cNvPr id="68625" name="Oval 5"/>
            <p:cNvSpPr>
              <a:spLocks noChangeArrowheads="1"/>
            </p:cNvSpPr>
            <p:nvPr/>
          </p:nvSpPr>
          <p:spPr bwMode="auto">
            <a:xfrm>
              <a:off x="2608" y="1364"/>
              <a:ext cx="272" cy="2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68626" name="Text Box 6"/>
            <p:cNvSpPr txBox="1">
              <a:spLocks noChangeArrowheads="1"/>
            </p:cNvSpPr>
            <p:nvPr/>
          </p:nvSpPr>
          <p:spPr bwMode="auto">
            <a:xfrm>
              <a:off x="2835" y="1389"/>
              <a:ext cx="104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latin typeface="Consolas" pitchFamily="49" charset="0"/>
                  <a:cs typeface="Consolas" pitchFamily="49" charset="0"/>
                </a:rPr>
                <a:t>LayoutManager</a:t>
              </a:r>
            </a:p>
          </p:txBody>
        </p:sp>
      </p:grpSp>
      <p:sp>
        <p:nvSpPr>
          <p:cNvPr id="68613" name="Rectangle 7"/>
          <p:cNvSpPr>
            <a:spLocks noChangeArrowheads="1"/>
          </p:cNvSpPr>
          <p:nvPr/>
        </p:nvSpPr>
        <p:spPr bwMode="auto">
          <a:xfrm>
            <a:off x="179388" y="5445125"/>
            <a:ext cx="1419225" cy="10398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3600" tIns="46800" rIns="93600" bIns="468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Consolas" pitchFamily="49" charset="0"/>
                <a:cs typeface="Consolas" pitchFamily="49" charset="0"/>
              </a:rPr>
              <a:t>BorderLayout</a:t>
            </a:r>
          </a:p>
        </p:txBody>
      </p:sp>
      <p:sp>
        <p:nvSpPr>
          <p:cNvPr id="68614" name="Rectangle 8"/>
          <p:cNvSpPr>
            <a:spLocks noChangeArrowheads="1"/>
          </p:cNvSpPr>
          <p:nvPr/>
        </p:nvSpPr>
        <p:spPr bwMode="auto">
          <a:xfrm>
            <a:off x="3779838" y="5445125"/>
            <a:ext cx="1419225" cy="10398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3600" tIns="46800" rIns="93600" bIns="468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Consolas" pitchFamily="49" charset="0"/>
                <a:cs typeface="Consolas" pitchFamily="49" charset="0"/>
              </a:rPr>
              <a:t>FlowLayout</a:t>
            </a:r>
          </a:p>
        </p:txBody>
      </p:sp>
      <p:sp>
        <p:nvSpPr>
          <p:cNvPr id="68615" name="Rectangle 9"/>
          <p:cNvSpPr>
            <a:spLocks noChangeArrowheads="1"/>
          </p:cNvSpPr>
          <p:nvPr/>
        </p:nvSpPr>
        <p:spPr bwMode="auto">
          <a:xfrm>
            <a:off x="5580063" y="5445125"/>
            <a:ext cx="1419225" cy="10398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3600" tIns="46800" rIns="93600" bIns="468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Consolas" pitchFamily="49" charset="0"/>
                <a:cs typeface="Consolas" pitchFamily="49" charset="0"/>
              </a:rPr>
              <a:t>GridLayout</a:t>
            </a:r>
          </a:p>
        </p:txBody>
      </p:sp>
      <p:sp>
        <p:nvSpPr>
          <p:cNvPr id="68616" name="Rectangle 10"/>
          <p:cNvSpPr>
            <a:spLocks noChangeArrowheads="1"/>
          </p:cNvSpPr>
          <p:nvPr/>
        </p:nvSpPr>
        <p:spPr bwMode="auto">
          <a:xfrm>
            <a:off x="1979613" y="5445125"/>
            <a:ext cx="1419225" cy="10398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3600" tIns="46800" rIns="93600" bIns="468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Consolas" pitchFamily="49" charset="0"/>
                <a:cs typeface="Consolas" pitchFamily="49" charset="0"/>
              </a:rPr>
              <a:t>CardLayout</a:t>
            </a:r>
          </a:p>
        </p:txBody>
      </p:sp>
      <p:sp>
        <p:nvSpPr>
          <p:cNvPr id="68617" name="Rectangle 11"/>
          <p:cNvSpPr>
            <a:spLocks noChangeArrowheads="1"/>
          </p:cNvSpPr>
          <p:nvPr/>
        </p:nvSpPr>
        <p:spPr bwMode="auto">
          <a:xfrm>
            <a:off x="7451725" y="5445125"/>
            <a:ext cx="1419225" cy="10398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3600" tIns="46800" rIns="93600" bIns="468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Consolas" pitchFamily="49" charset="0"/>
                <a:cs typeface="Consolas" pitchFamily="49" charset="0"/>
              </a:rPr>
              <a:t>GridBagLayout</a:t>
            </a:r>
          </a:p>
        </p:txBody>
      </p:sp>
      <p:sp>
        <p:nvSpPr>
          <p:cNvPr id="68618" name="Line 12"/>
          <p:cNvSpPr>
            <a:spLocks noChangeShapeType="1"/>
          </p:cNvSpPr>
          <p:nvPr/>
        </p:nvSpPr>
        <p:spPr bwMode="auto">
          <a:xfrm>
            <a:off x="971550" y="4581525"/>
            <a:ext cx="7200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/>
          </a:p>
        </p:txBody>
      </p:sp>
      <p:sp>
        <p:nvSpPr>
          <p:cNvPr id="68619" name="Line 13"/>
          <p:cNvSpPr>
            <a:spLocks noChangeShapeType="1"/>
          </p:cNvSpPr>
          <p:nvPr/>
        </p:nvSpPr>
        <p:spPr bwMode="auto">
          <a:xfrm>
            <a:off x="971550" y="4581525"/>
            <a:ext cx="0" cy="86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/>
          </a:p>
        </p:txBody>
      </p:sp>
      <p:sp>
        <p:nvSpPr>
          <p:cNvPr id="68620" name="Line 14"/>
          <p:cNvSpPr>
            <a:spLocks noChangeShapeType="1"/>
          </p:cNvSpPr>
          <p:nvPr/>
        </p:nvSpPr>
        <p:spPr bwMode="auto">
          <a:xfrm>
            <a:off x="2700338" y="4581525"/>
            <a:ext cx="0" cy="86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/>
          </a:p>
        </p:txBody>
      </p:sp>
      <p:sp>
        <p:nvSpPr>
          <p:cNvPr id="68621" name="Line 15"/>
          <p:cNvSpPr>
            <a:spLocks noChangeShapeType="1"/>
          </p:cNvSpPr>
          <p:nvPr/>
        </p:nvSpPr>
        <p:spPr bwMode="auto">
          <a:xfrm>
            <a:off x="8172450" y="4581525"/>
            <a:ext cx="0" cy="86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/>
          </a:p>
        </p:txBody>
      </p:sp>
      <p:sp>
        <p:nvSpPr>
          <p:cNvPr id="68622" name="Line 16"/>
          <p:cNvSpPr>
            <a:spLocks noChangeShapeType="1"/>
          </p:cNvSpPr>
          <p:nvPr/>
        </p:nvSpPr>
        <p:spPr bwMode="auto">
          <a:xfrm>
            <a:off x="6300788" y="4581525"/>
            <a:ext cx="0" cy="86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/>
          </a:p>
        </p:txBody>
      </p:sp>
      <p:sp>
        <p:nvSpPr>
          <p:cNvPr id="68623" name="Line 17"/>
          <p:cNvSpPr>
            <a:spLocks noChangeShapeType="1"/>
          </p:cNvSpPr>
          <p:nvPr/>
        </p:nvSpPr>
        <p:spPr bwMode="auto">
          <a:xfrm>
            <a:off x="4427538" y="4581525"/>
            <a:ext cx="0" cy="86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/>
          </a:p>
        </p:txBody>
      </p:sp>
      <p:sp>
        <p:nvSpPr>
          <p:cNvPr id="68624" name="Line 18"/>
          <p:cNvSpPr>
            <a:spLocks noChangeShapeType="1"/>
          </p:cNvSpPr>
          <p:nvPr/>
        </p:nvSpPr>
        <p:spPr bwMode="auto">
          <a:xfrm>
            <a:off x="4427538" y="3213100"/>
            <a:ext cx="0" cy="136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6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smtClean="0">
                <a:latin typeface="Consolas" pitchFamily="49" charset="0"/>
                <a:cs typeface="Consolas" pitchFamily="49" charset="0"/>
              </a:rPr>
              <a:t>BorderLayout</a:t>
            </a:r>
            <a:r>
              <a:rPr lang="en-US" altLang="en-US" sz="3200" smtClean="0">
                <a:cs typeface="Consolas" pitchFamily="49" charset="0"/>
              </a:rPr>
              <a:t> (“Compass Directions”)</a:t>
            </a:r>
          </a:p>
        </p:txBody>
      </p:sp>
      <p:pic>
        <p:nvPicPr>
          <p:cNvPr id="6963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371600"/>
            <a:ext cx="3608388" cy="4800600"/>
          </a:xfrm>
          <a:noFill/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0" y="6583363"/>
            <a:ext cx="29876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0">
                <a:latin typeface="Arial" charset="0"/>
              </a:rPr>
              <a:t>From Java: AWT Reference p. 256</a:t>
            </a:r>
          </a:p>
        </p:txBody>
      </p:sp>
    </p:spTree>
    <p:extLst>
      <p:ext uri="{BB962C8B-B14F-4D97-AF65-F5344CB8AC3E}">
        <p14:creationId xmlns:p14="http://schemas.microsoft.com/office/powerpoint/2010/main" val="292290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smtClean="0">
                <a:latin typeface="Consolas" pitchFamily="49" charset="0"/>
                <a:cs typeface="Consolas" pitchFamily="49" charset="0"/>
              </a:rPr>
              <a:t>CardLayout</a:t>
            </a:r>
            <a:r>
              <a:rPr lang="en-US" altLang="en-US" sz="3200" smtClean="0">
                <a:cs typeface="Consolas" pitchFamily="49" charset="0"/>
              </a:rPr>
              <a:t> (“Tab-Like”)</a:t>
            </a:r>
          </a:p>
        </p:txBody>
      </p:sp>
      <p:pic>
        <p:nvPicPr>
          <p:cNvPr id="70659" name="Picture 3" descr="card layou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" t="7251" r="1711" b="3687"/>
          <a:stretch>
            <a:fillRect/>
          </a:stretch>
        </p:blipFill>
        <p:spPr>
          <a:xfrm>
            <a:off x="179388" y="2492375"/>
            <a:ext cx="8785225" cy="3949700"/>
          </a:xfrm>
          <a:noFill/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0" y="6583363"/>
            <a:ext cx="29876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0">
                <a:latin typeface="Arial" charset="0"/>
              </a:rPr>
              <a:t>From Java: AWT Reference p. 264</a:t>
            </a:r>
            <a:endParaRPr lang="en-US" altLang="en-US" sz="1600" b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71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smtClean="0">
                <a:latin typeface="Consolas" pitchFamily="49" charset="0"/>
                <a:cs typeface="Consolas" pitchFamily="49" charset="0"/>
              </a:rPr>
              <a:t>FlowLayout</a:t>
            </a:r>
            <a:r>
              <a:rPr lang="en-US" altLang="en-US" sz="3200" smtClean="0">
                <a:cs typeface="Consolas" pitchFamily="49" charset="0"/>
              </a:rPr>
              <a:t> (Adapts To Resizing “Web-Like”)</a:t>
            </a:r>
          </a:p>
        </p:txBody>
      </p:sp>
      <p:pic>
        <p:nvPicPr>
          <p:cNvPr id="71683" name="Picture 3" descr="flow layou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r="10045" b="40987"/>
          <a:stretch>
            <a:fillRect/>
          </a:stretch>
        </p:blipFill>
        <p:spPr>
          <a:xfrm>
            <a:off x="1187450" y="1484313"/>
            <a:ext cx="6985000" cy="5076825"/>
          </a:xfrm>
          <a:noFill/>
        </p:spPr>
      </p:pic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0" y="6583363"/>
            <a:ext cx="29876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0">
                <a:latin typeface="Arial" charset="0"/>
              </a:rPr>
              <a:t>From Java: AWT Reference p. 253</a:t>
            </a:r>
            <a:endParaRPr lang="en-US" altLang="en-US" sz="1600" b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83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smtClean="0">
                <a:latin typeface="Consolas" pitchFamily="49" charset="0"/>
                <a:cs typeface="Consolas" pitchFamily="49" charset="0"/>
              </a:rPr>
              <a:t>GridLayout</a:t>
            </a:r>
          </a:p>
        </p:txBody>
      </p:sp>
      <p:pic>
        <p:nvPicPr>
          <p:cNvPr id="72707" name="Picture 3" descr="grid layou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/>
          <a:stretch>
            <a:fillRect/>
          </a:stretch>
        </p:blipFill>
        <p:spPr>
          <a:xfrm>
            <a:off x="827088" y="1463675"/>
            <a:ext cx="7705725" cy="4941888"/>
          </a:xfrm>
          <a:noFill/>
        </p:spPr>
      </p:pic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0" y="6583363"/>
            <a:ext cx="29876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0">
                <a:latin typeface="Arial" charset="0"/>
              </a:rPr>
              <a:t>From Java: AWT Reference p. 260</a:t>
            </a:r>
            <a:endParaRPr lang="en-US" altLang="en-US" sz="1600" b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60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smtClean="0">
                <a:latin typeface="Consolas" pitchFamily="49" charset="0"/>
                <a:cs typeface="Consolas" pitchFamily="49" charset="0"/>
              </a:rPr>
              <a:t>GridBagLayout</a:t>
            </a:r>
          </a:p>
        </p:txBody>
      </p:sp>
      <p:pic>
        <p:nvPicPr>
          <p:cNvPr id="73731" name="Picture 3" descr="grid bag layout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" t="3009" r="3566" b="5984"/>
          <a:stretch>
            <a:fillRect/>
          </a:stretch>
        </p:blipFill>
        <p:spPr>
          <a:xfrm>
            <a:off x="2051050" y="1341438"/>
            <a:ext cx="5256213" cy="5170487"/>
          </a:xfrm>
          <a:noFill/>
        </p:spPr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0" y="6583363"/>
            <a:ext cx="29876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Arial" charset="0"/>
              </a:rPr>
              <a:t>From Java: AWT </a:t>
            </a:r>
            <a:r>
              <a:rPr lang="en-US" altLang="en-US" sz="1200" b="0">
                <a:latin typeface="Arial" charset="0"/>
              </a:rPr>
              <a:t>Reference</a:t>
            </a:r>
            <a:r>
              <a:rPr lang="en-US" altLang="en-US" sz="1200">
                <a:latin typeface="Arial" charset="0"/>
              </a:rPr>
              <a:t> p. 269</a:t>
            </a:r>
            <a:endParaRPr lang="en-US" altLang="en-US" sz="16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97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smtClean="0"/>
              <a:t>Implementing A GUI When Using The </a:t>
            </a:r>
            <a:r>
              <a:rPr lang="en-US" altLang="en-US" sz="3200" smtClean="0">
                <a:latin typeface="Consolas" pitchFamily="49" charset="0"/>
                <a:cs typeface="Consolas" pitchFamily="49" charset="0"/>
              </a:rPr>
              <a:t>GridBagLayout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76400"/>
            <a:ext cx="8153400" cy="533400"/>
          </a:xfrm>
        </p:spPr>
        <p:txBody>
          <a:bodyPr/>
          <a:lstStyle/>
          <a:p>
            <a:r>
              <a:rPr lang="en-US" altLang="en-US" sz="2400" smtClean="0"/>
              <a:t>Use graph paper or draw out a table</a:t>
            </a:r>
            <a:r>
              <a:rPr lang="en-US" altLang="en-US" smtClean="0">
                <a:latin typeface="Times New Roman" pitchFamily="18" charset="0"/>
              </a:rPr>
              <a:t>.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3570288" y="3716338"/>
            <a:ext cx="936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Label1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4651375" y="4508500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Button1</a:t>
            </a:r>
          </a:p>
        </p:txBody>
      </p:sp>
      <p:graphicFrame>
        <p:nvGraphicFramePr>
          <p:cNvPr id="740358" name="Group 6"/>
          <p:cNvGraphicFramePr>
            <a:graphicFrameLocks noGrp="1"/>
          </p:cNvGraphicFramePr>
          <p:nvPr>
            <p:ph sz="quarter" idx="4294967295"/>
          </p:nvPr>
        </p:nvGraphicFramePr>
        <p:xfrm>
          <a:off x="3294063" y="3506788"/>
          <a:ext cx="4008438" cy="2400300"/>
        </p:xfrm>
        <a:graphic>
          <a:graphicData uri="http://schemas.openxmlformats.org/drawingml/2006/table">
            <a:tbl>
              <a:tblPr/>
              <a:tblGrid>
                <a:gridCol w="1336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5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6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endParaRPr kumimoji="0" lang="en-C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endParaRPr kumimoji="0" lang="en-C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endParaRPr kumimoji="0" lang="en-C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4776" name="Text Box 24"/>
          <p:cNvSpPr txBox="1">
            <a:spLocks noChangeArrowheads="1"/>
          </p:cNvSpPr>
          <p:nvPr/>
        </p:nvSpPr>
        <p:spPr bwMode="auto">
          <a:xfrm>
            <a:off x="3857625" y="3140075"/>
            <a:ext cx="28733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0</a:t>
            </a:r>
          </a:p>
        </p:txBody>
      </p:sp>
      <p:sp>
        <p:nvSpPr>
          <p:cNvPr id="74777" name="Text Box 25"/>
          <p:cNvSpPr txBox="1">
            <a:spLocks noChangeArrowheads="1"/>
          </p:cNvSpPr>
          <p:nvPr/>
        </p:nvSpPr>
        <p:spPr bwMode="auto">
          <a:xfrm>
            <a:off x="5154613" y="3140075"/>
            <a:ext cx="2873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1</a:t>
            </a:r>
          </a:p>
        </p:txBody>
      </p:sp>
      <p:sp>
        <p:nvSpPr>
          <p:cNvPr id="74778" name="Text Box 26"/>
          <p:cNvSpPr txBox="1">
            <a:spLocks noChangeArrowheads="1"/>
          </p:cNvSpPr>
          <p:nvPr/>
        </p:nvSpPr>
        <p:spPr bwMode="auto">
          <a:xfrm>
            <a:off x="6450013" y="3140075"/>
            <a:ext cx="2873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2</a:t>
            </a:r>
          </a:p>
        </p:txBody>
      </p:sp>
      <p:sp>
        <p:nvSpPr>
          <p:cNvPr id="74779" name="Text Box 27"/>
          <p:cNvSpPr txBox="1">
            <a:spLocks noChangeArrowheads="1"/>
          </p:cNvSpPr>
          <p:nvPr/>
        </p:nvSpPr>
        <p:spPr bwMode="auto">
          <a:xfrm flipV="1">
            <a:off x="2886075" y="3551238"/>
            <a:ext cx="28733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0</a:t>
            </a:r>
          </a:p>
        </p:txBody>
      </p:sp>
      <p:sp>
        <p:nvSpPr>
          <p:cNvPr id="74780" name="Text Box 28"/>
          <p:cNvSpPr txBox="1">
            <a:spLocks noChangeArrowheads="1"/>
          </p:cNvSpPr>
          <p:nvPr/>
        </p:nvSpPr>
        <p:spPr bwMode="auto">
          <a:xfrm>
            <a:off x="2886075" y="4416425"/>
            <a:ext cx="28733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1</a:t>
            </a:r>
          </a:p>
        </p:txBody>
      </p:sp>
      <p:sp>
        <p:nvSpPr>
          <p:cNvPr id="74781" name="Text Box 29"/>
          <p:cNvSpPr txBox="1">
            <a:spLocks noChangeArrowheads="1"/>
          </p:cNvSpPr>
          <p:nvPr/>
        </p:nvSpPr>
        <p:spPr bwMode="auto">
          <a:xfrm>
            <a:off x="2886075" y="5135563"/>
            <a:ext cx="28733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2</a:t>
            </a:r>
          </a:p>
        </p:txBody>
      </p:sp>
      <p:sp>
        <p:nvSpPr>
          <p:cNvPr id="74782" name="AutoShape 30"/>
          <p:cNvSpPr>
            <a:spLocks/>
          </p:cNvSpPr>
          <p:nvPr/>
        </p:nvSpPr>
        <p:spPr bwMode="auto">
          <a:xfrm rot="5400000">
            <a:off x="5053013" y="1655762"/>
            <a:ext cx="488950" cy="2879725"/>
          </a:xfrm>
          <a:prstGeom prst="leftBrace">
            <a:avLst>
              <a:gd name="adj1" fmla="val 8316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>
              <a:solidFill>
                <a:srgbClr val="808000"/>
              </a:solidFill>
              <a:latin typeface="Arial" charset="0"/>
            </a:endParaRPr>
          </a:p>
        </p:txBody>
      </p:sp>
      <p:sp>
        <p:nvSpPr>
          <p:cNvPr id="74783" name="Text Box 31"/>
          <p:cNvSpPr txBox="1">
            <a:spLocks noChangeArrowheads="1"/>
          </p:cNvSpPr>
          <p:nvPr/>
        </p:nvSpPr>
        <p:spPr bwMode="auto">
          <a:xfrm>
            <a:off x="3502025" y="2392363"/>
            <a:ext cx="445611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charset="0"/>
              </a:rPr>
              <a:t>x 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coordinates</a:t>
            </a:r>
            <a:r>
              <a:rPr lang="en-US" alt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000" i="1" dirty="0">
                <a:solidFill>
                  <a:srgbClr val="FF0000"/>
                </a:solidFill>
                <a:latin typeface="Arial" charset="0"/>
              </a:rPr>
              <a:t>in the</a:t>
            </a:r>
            <a:r>
              <a:rPr lang="en-US" altLang="en-US" sz="2000" dirty="0">
                <a:solidFill>
                  <a:srgbClr val="FF0000"/>
                </a:solidFill>
                <a:latin typeface="Arial" charset="0"/>
              </a:rPr>
              <a:t> grid</a:t>
            </a:r>
          </a:p>
        </p:txBody>
      </p:sp>
      <p:sp>
        <p:nvSpPr>
          <p:cNvPr id="74784" name="AutoShape 32"/>
          <p:cNvSpPr>
            <a:spLocks/>
          </p:cNvSpPr>
          <p:nvPr/>
        </p:nvSpPr>
        <p:spPr bwMode="auto">
          <a:xfrm>
            <a:off x="2354263" y="3551238"/>
            <a:ext cx="531812" cy="2239962"/>
          </a:xfrm>
          <a:prstGeom prst="leftBrace">
            <a:avLst>
              <a:gd name="adj1" fmla="val 13669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3600" tIns="46800" rIns="93600" bIns="4680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b="0">
              <a:latin typeface="Arial" charset="0"/>
            </a:endParaRPr>
          </a:p>
        </p:txBody>
      </p:sp>
      <p:sp>
        <p:nvSpPr>
          <p:cNvPr id="74785" name="Text Box 33"/>
          <p:cNvSpPr txBox="1">
            <a:spLocks noChangeArrowheads="1"/>
          </p:cNvSpPr>
          <p:nvPr/>
        </p:nvSpPr>
        <p:spPr bwMode="auto">
          <a:xfrm>
            <a:off x="762000" y="4083050"/>
            <a:ext cx="1687513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charset="0"/>
              </a:rPr>
              <a:t>y coordinates </a:t>
            </a:r>
            <a:r>
              <a:rPr lang="en-US" altLang="en-US" sz="2000" i="1" dirty="0">
                <a:solidFill>
                  <a:srgbClr val="FF0000"/>
                </a:solidFill>
                <a:latin typeface="Arial" charset="0"/>
              </a:rPr>
              <a:t>in the</a:t>
            </a:r>
            <a:r>
              <a:rPr lang="en-US" altLang="en-US" sz="2000" dirty="0">
                <a:solidFill>
                  <a:srgbClr val="FF0000"/>
                </a:solidFill>
                <a:latin typeface="Arial" charset="0"/>
              </a:rPr>
              <a:t> grid</a:t>
            </a:r>
          </a:p>
        </p:txBody>
      </p:sp>
    </p:spTree>
    <p:extLst>
      <p:ext uri="{BB962C8B-B14F-4D97-AF65-F5344CB8AC3E}">
        <p14:creationId xmlns:p14="http://schemas.microsoft.com/office/powerpoint/2010/main" val="11409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smtClean="0"/>
              <a:t>Implementing A GUI When Using The </a:t>
            </a:r>
            <a:r>
              <a:rPr lang="en-US" altLang="en-US" sz="3200" smtClean="0">
                <a:latin typeface="Consolas" pitchFamily="49" charset="0"/>
                <a:cs typeface="Consolas" pitchFamily="49" charset="0"/>
              </a:rPr>
              <a:t>GridBagLayout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76400"/>
            <a:ext cx="8153400" cy="533400"/>
          </a:xfrm>
        </p:spPr>
        <p:txBody>
          <a:bodyPr/>
          <a:lstStyle/>
          <a:p>
            <a:r>
              <a:rPr lang="en-US" altLang="en-US" sz="2400" smtClean="0"/>
              <a:t>Use graph paper or draw out a table</a:t>
            </a:r>
            <a:r>
              <a:rPr lang="en-US" altLang="en-US" smtClean="0">
                <a:latin typeface="Times New Roman" pitchFamily="18" charset="0"/>
              </a:rPr>
              <a:t>.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3570288" y="3716338"/>
            <a:ext cx="936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Label1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651375" y="4508500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Button1</a:t>
            </a:r>
          </a:p>
        </p:txBody>
      </p:sp>
      <p:graphicFrame>
        <p:nvGraphicFramePr>
          <p:cNvPr id="740358" name="Group 6"/>
          <p:cNvGraphicFramePr>
            <a:graphicFrameLocks noGrp="1"/>
          </p:cNvGraphicFramePr>
          <p:nvPr>
            <p:ph sz="quarter" idx="4294967295"/>
          </p:nvPr>
        </p:nvGraphicFramePr>
        <p:xfrm>
          <a:off x="3294063" y="3506788"/>
          <a:ext cx="4008438" cy="2400300"/>
        </p:xfrm>
        <a:graphic>
          <a:graphicData uri="http://schemas.openxmlformats.org/drawingml/2006/table">
            <a:tbl>
              <a:tblPr/>
              <a:tblGrid>
                <a:gridCol w="1336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5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6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endParaRPr kumimoji="0" lang="en-C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endParaRPr kumimoji="0" lang="en-C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endParaRPr kumimoji="0" lang="en-C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5800" name="Text Box 24"/>
          <p:cNvSpPr txBox="1">
            <a:spLocks noChangeArrowheads="1"/>
          </p:cNvSpPr>
          <p:nvPr/>
        </p:nvSpPr>
        <p:spPr bwMode="auto">
          <a:xfrm>
            <a:off x="3857625" y="3140075"/>
            <a:ext cx="28733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0</a:t>
            </a:r>
          </a:p>
        </p:txBody>
      </p:sp>
      <p:sp>
        <p:nvSpPr>
          <p:cNvPr id="75801" name="Text Box 25"/>
          <p:cNvSpPr txBox="1">
            <a:spLocks noChangeArrowheads="1"/>
          </p:cNvSpPr>
          <p:nvPr/>
        </p:nvSpPr>
        <p:spPr bwMode="auto">
          <a:xfrm>
            <a:off x="5154613" y="3140075"/>
            <a:ext cx="2873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1</a:t>
            </a:r>
          </a:p>
        </p:txBody>
      </p:sp>
      <p:sp>
        <p:nvSpPr>
          <p:cNvPr id="75802" name="Text Box 26"/>
          <p:cNvSpPr txBox="1">
            <a:spLocks noChangeArrowheads="1"/>
          </p:cNvSpPr>
          <p:nvPr/>
        </p:nvSpPr>
        <p:spPr bwMode="auto">
          <a:xfrm>
            <a:off x="6450013" y="3140075"/>
            <a:ext cx="2873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2</a:t>
            </a:r>
          </a:p>
        </p:txBody>
      </p:sp>
      <p:sp>
        <p:nvSpPr>
          <p:cNvPr id="75803" name="Text Box 27"/>
          <p:cNvSpPr txBox="1">
            <a:spLocks noChangeArrowheads="1"/>
          </p:cNvSpPr>
          <p:nvPr/>
        </p:nvSpPr>
        <p:spPr bwMode="auto">
          <a:xfrm flipV="1">
            <a:off x="2886075" y="3551238"/>
            <a:ext cx="28733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0</a:t>
            </a:r>
          </a:p>
        </p:txBody>
      </p:sp>
      <p:sp>
        <p:nvSpPr>
          <p:cNvPr id="75804" name="Text Box 28"/>
          <p:cNvSpPr txBox="1">
            <a:spLocks noChangeArrowheads="1"/>
          </p:cNvSpPr>
          <p:nvPr/>
        </p:nvSpPr>
        <p:spPr bwMode="auto">
          <a:xfrm>
            <a:off x="2886075" y="4416425"/>
            <a:ext cx="28733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1</a:t>
            </a:r>
          </a:p>
        </p:txBody>
      </p:sp>
      <p:sp>
        <p:nvSpPr>
          <p:cNvPr id="75805" name="Text Box 29"/>
          <p:cNvSpPr txBox="1">
            <a:spLocks noChangeArrowheads="1"/>
          </p:cNvSpPr>
          <p:nvPr/>
        </p:nvSpPr>
        <p:spPr bwMode="auto">
          <a:xfrm>
            <a:off x="2886075" y="5135563"/>
            <a:ext cx="28733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2</a:t>
            </a:r>
          </a:p>
        </p:txBody>
      </p:sp>
      <p:sp>
        <p:nvSpPr>
          <p:cNvPr id="75806" name="AutoShape 30"/>
          <p:cNvSpPr>
            <a:spLocks/>
          </p:cNvSpPr>
          <p:nvPr/>
        </p:nvSpPr>
        <p:spPr bwMode="auto">
          <a:xfrm rot="5400000">
            <a:off x="5053013" y="1655762"/>
            <a:ext cx="488950" cy="2879725"/>
          </a:xfrm>
          <a:prstGeom prst="leftBrace">
            <a:avLst>
              <a:gd name="adj1" fmla="val 8316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>
              <a:solidFill>
                <a:srgbClr val="808000"/>
              </a:solidFill>
              <a:latin typeface="Arial" charset="0"/>
            </a:endParaRPr>
          </a:p>
        </p:txBody>
      </p:sp>
      <p:sp>
        <p:nvSpPr>
          <p:cNvPr id="75807" name="Text Box 31"/>
          <p:cNvSpPr txBox="1">
            <a:spLocks noChangeArrowheads="1"/>
          </p:cNvSpPr>
          <p:nvPr/>
        </p:nvSpPr>
        <p:spPr bwMode="auto">
          <a:xfrm>
            <a:off x="3502025" y="2392363"/>
            <a:ext cx="445611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charset="0"/>
              </a:rPr>
              <a:t>x 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coordinates</a:t>
            </a:r>
            <a:r>
              <a:rPr lang="en-US" alt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000" i="1" dirty="0">
                <a:solidFill>
                  <a:srgbClr val="FF0000"/>
                </a:solidFill>
                <a:latin typeface="Arial" charset="0"/>
              </a:rPr>
              <a:t>in the</a:t>
            </a:r>
            <a:r>
              <a:rPr lang="en-US" altLang="en-US" sz="2000" dirty="0">
                <a:solidFill>
                  <a:srgbClr val="FF0000"/>
                </a:solidFill>
                <a:latin typeface="Arial" charset="0"/>
              </a:rPr>
              <a:t> grid</a:t>
            </a:r>
          </a:p>
        </p:txBody>
      </p:sp>
      <p:sp>
        <p:nvSpPr>
          <p:cNvPr id="75808" name="AutoShape 32"/>
          <p:cNvSpPr>
            <a:spLocks/>
          </p:cNvSpPr>
          <p:nvPr/>
        </p:nvSpPr>
        <p:spPr bwMode="auto">
          <a:xfrm>
            <a:off x="2354263" y="3551238"/>
            <a:ext cx="531812" cy="2239962"/>
          </a:xfrm>
          <a:prstGeom prst="leftBrace">
            <a:avLst>
              <a:gd name="adj1" fmla="val 13669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3600" tIns="46800" rIns="93600" bIns="4680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b="0">
              <a:latin typeface="Arial" charset="0"/>
            </a:endParaRPr>
          </a:p>
        </p:txBody>
      </p:sp>
      <p:sp>
        <p:nvSpPr>
          <p:cNvPr id="75809" name="Text Box 33"/>
          <p:cNvSpPr txBox="1">
            <a:spLocks noChangeArrowheads="1"/>
          </p:cNvSpPr>
          <p:nvPr/>
        </p:nvSpPr>
        <p:spPr bwMode="auto">
          <a:xfrm>
            <a:off x="762000" y="4083050"/>
            <a:ext cx="1687513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charset="0"/>
              </a:rPr>
              <a:t>y coordinates </a:t>
            </a:r>
            <a:r>
              <a:rPr lang="en-US" altLang="en-US" sz="2000" i="1" dirty="0">
                <a:solidFill>
                  <a:srgbClr val="FF0000"/>
                </a:solidFill>
                <a:latin typeface="Arial" charset="0"/>
              </a:rPr>
              <a:t>in the</a:t>
            </a:r>
            <a:r>
              <a:rPr lang="en-US" altLang="en-US" sz="2000" dirty="0">
                <a:solidFill>
                  <a:srgbClr val="FF0000"/>
                </a:solidFill>
                <a:latin typeface="Arial" charset="0"/>
              </a:rPr>
              <a:t> grid</a:t>
            </a:r>
          </a:p>
        </p:txBody>
      </p:sp>
      <p:pic>
        <p:nvPicPr>
          <p:cNvPr id="75810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3348038"/>
            <a:ext cx="3941762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41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smtClean="0"/>
              <a:t>How To Handle The Layout Of </a:t>
            </a:r>
            <a:r>
              <a:rPr lang="en-US" altLang="en-US" sz="3200" smtClean="0">
                <a:latin typeface="Consolas" pitchFamily="49" charset="0"/>
                <a:cs typeface="Consolas" pitchFamily="49" charset="0"/>
              </a:rPr>
              <a:t>Components</a:t>
            </a:r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  <a:tabLst>
                <a:tab pos="476250" algn="l"/>
              </a:tabLst>
            </a:pPr>
            <a:r>
              <a:rPr lang="en-US" altLang="en-US" sz="2400" smtClean="0"/>
              <a:t>Manually set the coordinates yourself</a:t>
            </a:r>
          </a:p>
          <a:p>
            <a:pPr marL="457200" indent="-457200">
              <a:buFontTx/>
              <a:buAutoNum type="arabicPeriod"/>
              <a:tabLst>
                <a:tab pos="476250" algn="l"/>
              </a:tabLst>
            </a:pPr>
            <a:r>
              <a:rPr lang="en-US" altLang="en-US" sz="2400" smtClean="0"/>
              <a:t>Use one of Java’s built-in layout manager classes</a:t>
            </a:r>
          </a:p>
        </p:txBody>
      </p:sp>
    </p:spTree>
    <p:extLst>
      <p:ext uri="{BB962C8B-B14F-4D97-AF65-F5344CB8AC3E}">
        <p14:creationId xmlns:p14="http://schemas.microsoft.com/office/powerpoint/2010/main" val="111339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2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72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72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dirty="0" err="1" smtClean="0">
                <a:latin typeface="Consolas" pitchFamily="49" charset="0"/>
                <a:cs typeface="Consolas" pitchFamily="49" charset="0"/>
              </a:rPr>
              <a:t>GridBagConstraints</a:t>
            </a:r>
            <a:endParaRPr lang="en-US" altLang="en-US" sz="32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42403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115888" indent="-115888">
              <a:tabLst>
                <a:tab pos="476250" algn="l"/>
              </a:tabLst>
            </a:pPr>
            <a:r>
              <a:rPr lang="en-US" altLang="en-US" sz="2400" dirty="0" smtClean="0"/>
              <a:t>Goes with the </a:t>
            </a:r>
            <a:r>
              <a:rPr lang="en-US" altLang="en-US" sz="2400" dirty="0" err="1" smtClean="0">
                <a:latin typeface="Consolas" pitchFamily="49" charset="0"/>
                <a:cs typeface="Consolas" pitchFamily="49" charset="0"/>
              </a:rPr>
              <a:t>GridBagLayout</a:t>
            </a:r>
            <a:r>
              <a:rPr lang="en-US" altLang="en-US" sz="2400" dirty="0" smtClean="0"/>
              <a:t> class.</a:t>
            </a:r>
          </a:p>
          <a:p>
            <a:pPr marL="115888" indent="-115888">
              <a:tabLst>
                <a:tab pos="476250" algn="l"/>
              </a:tabLst>
            </a:pPr>
            <a:r>
              <a:rPr lang="en-US" altLang="en-US" sz="2400" dirty="0" smtClean="0"/>
              <a:t>Because the </a:t>
            </a:r>
            <a:r>
              <a:rPr lang="en-US" altLang="en-US" sz="2400" dirty="0" err="1" smtClean="0">
                <a:latin typeface="Consolas" pitchFamily="49" charset="0"/>
                <a:cs typeface="Consolas" pitchFamily="49" charset="0"/>
              </a:rPr>
              <a:t>GridBagLayout</a:t>
            </a:r>
            <a:r>
              <a:rPr lang="en-US" altLang="en-US" sz="2400" dirty="0" smtClean="0"/>
              <a:t> doesn’t know ‘how’ to display components you also need </a:t>
            </a:r>
            <a:r>
              <a:rPr lang="en-US" altLang="en-US" sz="2400" dirty="0" err="1" smtClean="0">
                <a:latin typeface="Consolas" pitchFamily="49" charset="0"/>
                <a:cs typeface="Consolas" pitchFamily="49" charset="0"/>
              </a:rPr>
              <a:t>GridBagConstraints</a:t>
            </a:r>
            <a:r>
              <a:rPr lang="en-US" altLang="en-US" sz="2400" dirty="0" smtClean="0"/>
              <a:t> to constrain things (determine the layout).</a:t>
            </a:r>
          </a:p>
          <a:p>
            <a:pPr marL="115888" indent="-115888">
              <a:tabLst>
                <a:tab pos="476250" algn="l"/>
              </a:tabLst>
            </a:pPr>
            <a:r>
              <a:rPr lang="en-US" altLang="en-US" sz="2400" dirty="0" err="1" smtClean="0">
                <a:latin typeface="Consolas" pitchFamily="49" charset="0"/>
                <a:cs typeface="Consolas" pitchFamily="49" charset="0"/>
              </a:rPr>
              <a:t>GridBagConstraints</a:t>
            </a:r>
            <a:r>
              <a:rPr lang="en-US" altLang="en-US" sz="2400" dirty="0" smtClean="0"/>
              <a:t> indicates how components should be displayed for a particular </a:t>
            </a:r>
            <a:r>
              <a:rPr lang="en-US" altLang="en-US" sz="2400" dirty="0" err="1" smtClean="0">
                <a:latin typeface="Consolas" pitchFamily="49" charset="0"/>
                <a:cs typeface="Consolas" pitchFamily="49" charset="0"/>
              </a:rPr>
              <a:t>GridBagLayout</a:t>
            </a:r>
            <a:r>
              <a:rPr lang="en-US" altLang="en-US" sz="2400" dirty="0" smtClean="0"/>
              <a:t>.</a:t>
            </a:r>
          </a:p>
          <a:p>
            <a:pPr marL="115888" indent="-115888">
              <a:tabLst>
                <a:tab pos="476250" algn="l"/>
              </a:tabLst>
            </a:pPr>
            <a:r>
              <a:rPr lang="en-US" altLang="en-US" sz="2400" dirty="0" smtClean="0"/>
              <a:t>For more complete information see:</a:t>
            </a:r>
          </a:p>
          <a:p>
            <a:pPr marL="458788" lvl="1" indent="-115888">
              <a:tabLst>
                <a:tab pos="476250" algn="l"/>
              </a:tabLst>
            </a:pPr>
            <a:r>
              <a:rPr lang="en-US" altLang="en-US" sz="1400" i="1" dirty="0" smtClean="0">
                <a:latin typeface="Consolas" pitchFamily="49" charset="0"/>
                <a:cs typeface="Consolas" pitchFamily="49" charset="0"/>
                <a:hlinkClick r:id="rId2"/>
              </a:rPr>
              <a:t>https</a:t>
            </a:r>
            <a:r>
              <a:rPr lang="en-US" altLang="en-US" sz="1400" i="1" dirty="0">
                <a:latin typeface="Consolas" pitchFamily="49" charset="0"/>
                <a:cs typeface="Consolas" pitchFamily="49" charset="0"/>
                <a:hlinkClick r:id="rId2"/>
              </a:rPr>
              <a:t>://</a:t>
            </a:r>
            <a:r>
              <a:rPr lang="en-US" altLang="en-US" sz="1400" i="1" dirty="0" smtClean="0">
                <a:latin typeface="Consolas" pitchFamily="49" charset="0"/>
                <a:cs typeface="Consolas" pitchFamily="49" charset="0"/>
                <a:hlinkClick r:id="rId2"/>
              </a:rPr>
              <a:t>docs.oracle.com/en/java/javase/16/docs/api/java.desktop/java/awt/class-use/GridBagConstraints.html</a:t>
            </a:r>
            <a:endParaRPr lang="en-US" altLang="en-US" sz="1400" i="1" dirty="0" smtClean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98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0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smtClean="0"/>
              <a:t>Some Important Parts Of The </a:t>
            </a:r>
            <a:r>
              <a:rPr lang="en-US" altLang="en-US" sz="3200" smtClean="0">
                <a:latin typeface="Consolas" pitchFamily="49" charset="0"/>
                <a:cs typeface="Consolas" pitchFamily="49" charset="0"/>
              </a:rPr>
              <a:t>GridBagConstraints</a:t>
            </a:r>
            <a:r>
              <a:rPr lang="en-US" altLang="en-US" sz="3200" smtClean="0"/>
              <a:t> Class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public class </a:t>
            </a:r>
            <a:r>
              <a:rPr lang="en-US" altLang="en-US" sz="1800" dirty="0" err="1" smtClean="0">
                <a:latin typeface="Consolas" pitchFamily="49" charset="0"/>
                <a:cs typeface="Consolas" pitchFamily="49" charset="0"/>
              </a:rPr>
              <a:t>GridBagConstraints</a:t>
            </a:r>
            <a:endParaRPr lang="en-US" altLang="en-US" sz="18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altLang="en-US" sz="18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	// Used in conjunction with the constants below to determine // the resize policy of the component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	public </a:t>
            </a:r>
            <a:r>
              <a:rPr lang="en-US" altLang="en-US" sz="18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fill;</a:t>
            </a:r>
          </a:p>
          <a:p>
            <a:pPr>
              <a:buFontTx/>
              <a:buNone/>
            </a:pPr>
            <a:endParaRPr lang="en-US" altLang="en-US" sz="18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8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	// Apply only if there is available space.</a:t>
            </a:r>
          </a:p>
          <a:p>
            <a:pPr>
              <a:buFontTx/>
              <a:buNone/>
            </a:pPr>
            <a:r>
              <a:rPr lang="en-US" altLang="en-US" sz="18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	// Determine in which direction (if any) that the component 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// expands to fill the space.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	public final static </a:t>
            </a:r>
            <a:r>
              <a:rPr lang="en-US" altLang="en-US" sz="18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NONE; 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	public final static </a:t>
            </a:r>
            <a:r>
              <a:rPr lang="en-US" altLang="en-US" sz="18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BOTH;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	public final static </a:t>
            </a:r>
            <a:r>
              <a:rPr lang="en-US" altLang="en-US" sz="18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HORIZONTAL;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	public final static </a:t>
            </a:r>
            <a:r>
              <a:rPr lang="en-US" altLang="en-US" sz="18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VERTICAL;</a:t>
            </a:r>
          </a:p>
          <a:p>
            <a:pPr>
              <a:buFontTx/>
              <a:buNone/>
            </a:pPr>
            <a:endParaRPr lang="en-US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54886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smtClean="0">
                <a:latin typeface="Consolas" pitchFamily="49" charset="0"/>
                <a:cs typeface="Consolas" pitchFamily="49" charset="0"/>
              </a:rPr>
              <a:t>GridBagContraints</a:t>
            </a:r>
            <a:r>
              <a:rPr lang="en-US" altLang="en-US" sz="3200" smtClean="0"/>
              <a:t>: Fill Values</a:t>
            </a:r>
          </a:p>
        </p:txBody>
      </p:sp>
      <p:grpSp>
        <p:nvGrpSpPr>
          <p:cNvPr id="78851" name="Group 3"/>
          <p:cNvGrpSpPr>
            <a:grpSpLocks/>
          </p:cNvGrpSpPr>
          <p:nvPr/>
        </p:nvGrpSpPr>
        <p:grpSpPr bwMode="auto">
          <a:xfrm>
            <a:off x="395288" y="2205038"/>
            <a:ext cx="2663825" cy="2713037"/>
            <a:chOff x="249" y="1389"/>
            <a:chExt cx="1678" cy="1709"/>
          </a:xfrm>
        </p:grpSpPr>
        <p:pic>
          <p:nvPicPr>
            <p:cNvPr id="78858" name="Picture 4" descr="fill horizonta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389"/>
              <a:ext cx="1678" cy="1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859" name="Text Box 5"/>
            <p:cNvSpPr txBox="1">
              <a:spLocks noChangeArrowheads="1"/>
            </p:cNvSpPr>
            <p:nvPr/>
          </p:nvSpPr>
          <p:spPr bwMode="auto">
            <a:xfrm>
              <a:off x="249" y="2886"/>
              <a:ext cx="113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latin typeface="Arial" charset="0"/>
                </a:rPr>
                <a:t>Horizontal</a:t>
              </a:r>
            </a:p>
          </p:txBody>
        </p:sp>
      </p:grpSp>
      <p:grpSp>
        <p:nvGrpSpPr>
          <p:cNvPr id="78852" name="Group 6"/>
          <p:cNvGrpSpPr>
            <a:grpSpLocks/>
          </p:cNvGrpSpPr>
          <p:nvPr/>
        </p:nvGrpSpPr>
        <p:grpSpPr bwMode="auto">
          <a:xfrm>
            <a:off x="3409950" y="1763713"/>
            <a:ext cx="2578100" cy="3154362"/>
            <a:chOff x="2148" y="1111"/>
            <a:chExt cx="1624" cy="1987"/>
          </a:xfrm>
        </p:grpSpPr>
        <p:pic>
          <p:nvPicPr>
            <p:cNvPr id="78856" name="Picture 7" descr="fill vertic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8" y="1111"/>
              <a:ext cx="1624" cy="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857" name="Text Box 8"/>
            <p:cNvSpPr txBox="1">
              <a:spLocks noChangeArrowheads="1"/>
            </p:cNvSpPr>
            <p:nvPr/>
          </p:nvSpPr>
          <p:spPr bwMode="auto">
            <a:xfrm>
              <a:off x="2200" y="2886"/>
              <a:ext cx="113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latin typeface="Arial" charset="0"/>
                </a:rPr>
                <a:t>Vertical</a:t>
              </a:r>
            </a:p>
          </p:txBody>
        </p:sp>
      </p:grpSp>
      <p:grpSp>
        <p:nvGrpSpPr>
          <p:cNvPr id="78853" name="Group 9"/>
          <p:cNvGrpSpPr>
            <a:grpSpLocks/>
          </p:cNvGrpSpPr>
          <p:nvPr/>
        </p:nvGrpSpPr>
        <p:grpSpPr bwMode="auto">
          <a:xfrm>
            <a:off x="6372225" y="2205038"/>
            <a:ext cx="2484438" cy="2713037"/>
            <a:chOff x="4014" y="1389"/>
            <a:chExt cx="1565" cy="1709"/>
          </a:xfrm>
        </p:grpSpPr>
        <p:pic>
          <p:nvPicPr>
            <p:cNvPr id="78854" name="Picture 10" descr="fill no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1389"/>
              <a:ext cx="1565" cy="1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855" name="Text Box 11"/>
            <p:cNvSpPr txBox="1">
              <a:spLocks noChangeArrowheads="1"/>
            </p:cNvSpPr>
            <p:nvPr/>
          </p:nvSpPr>
          <p:spPr bwMode="auto">
            <a:xfrm>
              <a:off x="4014" y="2886"/>
              <a:ext cx="113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latin typeface="Arial" charset="0"/>
                </a:rPr>
                <a:t>None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285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smtClean="0"/>
              <a:t>Some Important Parts Of The </a:t>
            </a:r>
            <a:r>
              <a:rPr lang="en-US" altLang="en-US" sz="3200" smtClean="0">
                <a:latin typeface="Consolas" pitchFamily="49" charset="0"/>
                <a:cs typeface="Consolas" pitchFamily="49" charset="0"/>
              </a:rPr>
              <a:t>GridBagConstraints</a:t>
            </a:r>
            <a:r>
              <a:rPr lang="en-US" altLang="en-US" sz="3200" smtClean="0"/>
              <a:t> Class (2)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18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  // Position within the grid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	public int </a:t>
            </a:r>
            <a:r>
              <a:rPr lang="en-US" altLang="en-US" sz="1800" dirty="0" err="1" smtClean="0">
                <a:latin typeface="Consolas" pitchFamily="49" charset="0"/>
                <a:cs typeface="Consolas" pitchFamily="49" charset="0"/>
              </a:rPr>
              <a:t>gridx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public int </a:t>
            </a:r>
            <a:r>
              <a:rPr lang="en-US" altLang="en-US" sz="1800" dirty="0" err="1" smtClean="0">
                <a:latin typeface="Consolas" pitchFamily="49" charset="0"/>
                <a:cs typeface="Consolas" pitchFamily="49" charset="0"/>
              </a:rPr>
              <a:t>gridy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FontTx/>
              <a:buNone/>
            </a:pPr>
            <a:endParaRPr lang="en-US" altLang="en-US" sz="18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8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	// Number of grid squares occupied by a component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	public int </a:t>
            </a:r>
            <a:r>
              <a:rPr lang="en-US" altLang="en-US" sz="1800" dirty="0" err="1" smtClean="0">
                <a:latin typeface="Consolas" pitchFamily="49" charset="0"/>
                <a:cs typeface="Consolas" pitchFamily="49" charset="0"/>
              </a:rPr>
              <a:t>gridwidth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	public int </a:t>
            </a:r>
            <a:r>
              <a:rPr lang="en-US" altLang="en-US" sz="1800" dirty="0" err="1" smtClean="0">
                <a:latin typeface="Consolas" pitchFamily="49" charset="0"/>
                <a:cs typeface="Consolas" pitchFamily="49" charset="0"/>
              </a:rPr>
              <a:t>gridheight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22583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smtClean="0"/>
              <a:t>Some Important Parts Of The </a:t>
            </a:r>
            <a:r>
              <a:rPr lang="en-US" altLang="en-US" sz="3200" smtClean="0">
                <a:latin typeface="Consolas" pitchFamily="49" charset="0"/>
                <a:cs typeface="Consolas" pitchFamily="49" charset="0"/>
              </a:rPr>
              <a:t>GridBagConstraints</a:t>
            </a:r>
            <a:r>
              <a:rPr lang="en-US" altLang="en-US" sz="3200" smtClean="0"/>
              <a:t> Class (3)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600200"/>
            <a:ext cx="8229600" cy="223678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8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	// Used in conjunction with the constants below to determine // that the component drift if the space available is larger // than the component.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	public int anchor;</a:t>
            </a:r>
          </a:p>
          <a:p>
            <a:pPr>
              <a:buFontTx/>
              <a:buNone/>
            </a:pPr>
            <a:endParaRPr lang="en-US" altLang="en-US" sz="18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8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	// Only if the component is smaller than the available space.</a:t>
            </a:r>
          </a:p>
          <a:p>
            <a:pPr>
              <a:buFontTx/>
              <a:buNone/>
            </a:pPr>
            <a:r>
              <a:rPr lang="en-US" altLang="en-US" sz="18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	// Determine the anchor direction 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public final static int CENTER; 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	public final static int EAST;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	public final static int NORTH;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	public final static int NORTHEAST;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	public final static int NORTHWEST; 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	public final static int SOUTH;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	public final static int SOUTHEAST;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	public final static int SOUTHWEST;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	public final static int WEST;</a:t>
            </a:r>
          </a:p>
        </p:txBody>
      </p:sp>
      <p:grpSp>
        <p:nvGrpSpPr>
          <p:cNvPr id="80900" name="Group 2"/>
          <p:cNvGrpSpPr>
            <a:grpSpLocks/>
          </p:cNvGrpSpPr>
          <p:nvPr/>
        </p:nvGrpSpPr>
        <p:grpSpPr bwMode="auto">
          <a:xfrm>
            <a:off x="5210175" y="3810000"/>
            <a:ext cx="377825" cy="376238"/>
            <a:chOff x="5210925" y="3809999"/>
            <a:chExt cx="377115" cy="377031"/>
          </a:xfrm>
        </p:grpSpPr>
        <p:sp>
          <p:nvSpPr>
            <p:cNvPr id="80924" name="Rectangle 5"/>
            <p:cNvSpPr>
              <a:spLocks noChangeArrowheads="1"/>
            </p:cNvSpPr>
            <p:nvPr/>
          </p:nvSpPr>
          <p:spPr bwMode="auto">
            <a:xfrm>
              <a:off x="5210925" y="3809999"/>
              <a:ext cx="377115" cy="37703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>
                <a:latin typeface="Arial" charset="0"/>
              </a:endParaRPr>
            </a:p>
          </p:txBody>
        </p:sp>
        <p:sp>
          <p:nvSpPr>
            <p:cNvPr id="80925" name="Rectangle 6"/>
            <p:cNvSpPr>
              <a:spLocks noChangeArrowheads="1"/>
            </p:cNvSpPr>
            <p:nvPr/>
          </p:nvSpPr>
          <p:spPr bwMode="auto">
            <a:xfrm>
              <a:off x="5312984" y="3926680"/>
              <a:ext cx="169862" cy="15875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3600" tIns="46800" rIns="93600" bIns="4680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>
                <a:latin typeface="Arial" charset="0"/>
              </a:endParaRPr>
            </a:p>
          </p:txBody>
        </p:sp>
      </p:grpSp>
      <p:grpSp>
        <p:nvGrpSpPr>
          <p:cNvPr id="80901" name="Group 3"/>
          <p:cNvGrpSpPr>
            <a:grpSpLocks/>
          </p:cNvGrpSpPr>
          <p:nvPr/>
        </p:nvGrpSpPr>
        <p:grpSpPr bwMode="auto">
          <a:xfrm>
            <a:off x="5791200" y="4191000"/>
            <a:ext cx="314325" cy="354013"/>
            <a:chOff x="5791200" y="4191000"/>
            <a:chExt cx="314325" cy="354013"/>
          </a:xfrm>
        </p:grpSpPr>
        <p:sp>
          <p:nvSpPr>
            <p:cNvPr id="80922" name="Rectangle 5"/>
            <p:cNvSpPr>
              <a:spLocks noChangeArrowheads="1"/>
            </p:cNvSpPr>
            <p:nvPr/>
          </p:nvSpPr>
          <p:spPr bwMode="auto">
            <a:xfrm>
              <a:off x="5791200" y="4191000"/>
              <a:ext cx="314325" cy="3540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>
                <a:latin typeface="Arial" charset="0"/>
              </a:endParaRPr>
            </a:p>
          </p:txBody>
        </p:sp>
        <p:sp>
          <p:nvSpPr>
            <p:cNvPr id="80923" name="Rectangle 6"/>
            <p:cNvSpPr>
              <a:spLocks noChangeArrowheads="1"/>
            </p:cNvSpPr>
            <p:nvPr/>
          </p:nvSpPr>
          <p:spPr bwMode="auto">
            <a:xfrm>
              <a:off x="5935663" y="4284663"/>
              <a:ext cx="169862" cy="15875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3600" tIns="46800" rIns="93600" bIns="4680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>
                <a:latin typeface="Arial" charset="0"/>
              </a:endParaRPr>
            </a:p>
          </p:txBody>
        </p:sp>
      </p:grpSp>
      <p:grpSp>
        <p:nvGrpSpPr>
          <p:cNvPr id="80902" name="Group 4"/>
          <p:cNvGrpSpPr>
            <a:grpSpLocks/>
          </p:cNvGrpSpPr>
          <p:nvPr/>
        </p:nvGrpSpPr>
        <p:grpSpPr bwMode="auto">
          <a:xfrm>
            <a:off x="5240338" y="4541838"/>
            <a:ext cx="314325" cy="354012"/>
            <a:chOff x="5240752" y="4542589"/>
            <a:chExt cx="314325" cy="354013"/>
          </a:xfrm>
        </p:grpSpPr>
        <p:sp>
          <p:nvSpPr>
            <p:cNvPr id="80920" name="Rectangle 5"/>
            <p:cNvSpPr>
              <a:spLocks noChangeArrowheads="1"/>
            </p:cNvSpPr>
            <p:nvPr/>
          </p:nvSpPr>
          <p:spPr bwMode="auto">
            <a:xfrm>
              <a:off x="5240752" y="4542589"/>
              <a:ext cx="314325" cy="3540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>
                <a:latin typeface="Arial" charset="0"/>
              </a:endParaRPr>
            </a:p>
          </p:txBody>
        </p:sp>
        <p:sp>
          <p:nvSpPr>
            <p:cNvPr id="80921" name="Rectangle 6"/>
            <p:cNvSpPr>
              <a:spLocks noChangeArrowheads="1"/>
            </p:cNvSpPr>
            <p:nvPr/>
          </p:nvSpPr>
          <p:spPr bwMode="auto">
            <a:xfrm>
              <a:off x="5312983" y="4545013"/>
              <a:ext cx="169862" cy="15875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3600" tIns="46800" rIns="93600" bIns="4680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>
                <a:latin typeface="Arial" charset="0"/>
              </a:endParaRPr>
            </a:p>
          </p:txBody>
        </p:sp>
      </p:grpSp>
      <p:sp>
        <p:nvSpPr>
          <p:cNvPr id="80903" name="Rectangle 5"/>
          <p:cNvSpPr>
            <a:spLocks noChangeArrowheads="1"/>
          </p:cNvSpPr>
          <p:nvPr/>
        </p:nvSpPr>
        <p:spPr bwMode="auto">
          <a:xfrm>
            <a:off x="5778500" y="4800600"/>
            <a:ext cx="314325" cy="3540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80904" name="Rectangle 6"/>
          <p:cNvSpPr>
            <a:spLocks noChangeArrowheads="1"/>
          </p:cNvSpPr>
          <p:nvPr/>
        </p:nvSpPr>
        <p:spPr bwMode="auto">
          <a:xfrm>
            <a:off x="5922963" y="4814888"/>
            <a:ext cx="169862" cy="1587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3600" tIns="46800" rIns="93600" bIns="4680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grpSp>
        <p:nvGrpSpPr>
          <p:cNvPr id="80905" name="Group 5"/>
          <p:cNvGrpSpPr>
            <a:grpSpLocks/>
          </p:cNvGrpSpPr>
          <p:nvPr/>
        </p:nvGrpSpPr>
        <p:grpSpPr bwMode="auto">
          <a:xfrm>
            <a:off x="5241925" y="5181600"/>
            <a:ext cx="314325" cy="354013"/>
            <a:chOff x="5242319" y="5181600"/>
            <a:chExt cx="314325" cy="354013"/>
          </a:xfrm>
        </p:grpSpPr>
        <p:sp>
          <p:nvSpPr>
            <p:cNvPr id="80918" name="Rectangle 5"/>
            <p:cNvSpPr>
              <a:spLocks noChangeArrowheads="1"/>
            </p:cNvSpPr>
            <p:nvPr/>
          </p:nvSpPr>
          <p:spPr bwMode="auto">
            <a:xfrm>
              <a:off x="5242319" y="5181600"/>
              <a:ext cx="314325" cy="3540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>
                <a:latin typeface="Arial" charset="0"/>
              </a:endParaRPr>
            </a:p>
          </p:txBody>
        </p:sp>
        <p:sp>
          <p:nvSpPr>
            <p:cNvPr id="80919" name="Rectangle 6"/>
            <p:cNvSpPr>
              <a:spLocks noChangeArrowheads="1"/>
            </p:cNvSpPr>
            <p:nvPr/>
          </p:nvSpPr>
          <p:spPr bwMode="auto">
            <a:xfrm>
              <a:off x="5242319" y="5181600"/>
              <a:ext cx="169862" cy="15875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3600" tIns="46800" rIns="93600" bIns="4680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>
                <a:latin typeface="Arial" charset="0"/>
              </a:endParaRPr>
            </a:p>
          </p:txBody>
        </p:sp>
      </p:grpSp>
      <p:grpSp>
        <p:nvGrpSpPr>
          <p:cNvPr id="80906" name="Group 6"/>
          <p:cNvGrpSpPr>
            <a:grpSpLocks/>
          </p:cNvGrpSpPr>
          <p:nvPr/>
        </p:nvGrpSpPr>
        <p:grpSpPr bwMode="auto">
          <a:xfrm>
            <a:off x="5765800" y="5486400"/>
            <a:ext cx="314325" cy="354013"/>
            <a:chOff x="5765800" y="5486400"/>
            <a:chExt cx="314325" cy="354013"/>
          </a:xfrm>
        </p:grpSpPr>
        <p:sp>
          <p:nvSpPr>
            <p:cNvPr id="80916" name="Rectangle 5"/>
            <p:cNvSpPr>
              <a:spLocks noChangeArrowheads="1"/>
            </p:cNvSpPr>
            <p:nvPr/>
          </p:nvSpPr>
          <p:spPr bwMode="auto">
            <a:xfrm>
              <a:off x="5765800" y="5486400"/>
              <a:ext cx="314325" cy="3540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>
                <a:latin typeface="Arial" charset="0"/>
              </a:endParaRPr>
            </a:p>
          </p:txBody>
        </p:sp>
        <p:sp>
          <p:nvSpPr>
            <p:cNvPr id="80917" name="Rectangle 6"/>
            <p:cNvSpPr>
              <a:spLocks noChangeArrowheads="1"/>
            </p:cNvSpPr>
            <p:nvPr/>
          </p:nvSpPr>
          <p:spPr bwMode="auto">
            <a:xfrm>
              <a:off x="5842920" y="5678154"/>
              <a:ext cx="169862" cy="15875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3600" tIns="46800" rIns="93600" bIns="4680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>
                <a:latin typeface="Arial" charset="0"/>
              </a:endParaRPr>
            </a:p>
          </p:txBody>
        </p:sp>
      </p:grpSp>
      <p:grpSp>
        <p:nvGrpSpPr>
          <p:cNvPr id="80907" name="Group 7"/>
          <p:cNvGrpSpPr>
            <a:grpSpLocks/>
          </p:cNvGrpSpPr>
          <p:nvPr/>
        </p:nvGrpSpPr>
        <p:grpSpPr bwMode="auto">
          <a:xfrm>
            <a:off x="5245100" y="5867400"/>
            <a:ext cx="314325" cy="354013"/>
            <a:chOff x="5244346" y="5867400"/>
            <a:chExt cx="314325" cy="354013"/>
          </a:xfrm>
        </p:grpSpPr>
        <p:sp>
          <p:nvSpPr>
            <p:cNvPr id="80914" name="Rectangle 5"/>
            <p:cNvSpPr>
              <a:spLocks noChangeArrowheads="1"/>
            </p:cNvSpPr>
            <p:nvPr/>
          </p:nvSpPr>
          <p:spPr bwMode="auto">
            <a:xfrm>
              <a:off x="5244346" y="5867400"/>
              <a:ext cx="314325" cy="3540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>
                <a:latin typeface="Arial" charset="0"/>
              </a:endParaRPr>
            </a:p>
          </p:txBody>
        </p:sp>
        <p:sp>
          <p:nvSpPr>
            <p:cNvPr id="80915" name="Rectangle 6"/>
            <p:cNvSpPr>
              <a:spLocks noChangeArrowheads="1"/>
            </p:cNvSpPr>
            <p:nvPr/>
          </p:nvSpPr>
          <p:spPr bwMode="auto">
            <a:xfrm>
              <a:off x="5385215" y="6062663"/>
              <a:ext cx="169862" cy="15875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3600" tIns="46800" rIns="93600" bIns="4680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>
                <a:latin typeface="Arial" charset="0"/>
              </a:endParaRPr>
            </a:p>
          </p:txBody>
        </p:sp>
      </p:grpSp>
      <p:grpSp>
        <p:nvGrpSpPr>
          <p:cNvPr id="80908" name="Group 8"/>
          <p:cNvGrpSpPr>
            <a:grpSpLocks/>
          </p:cNvGrpSpPr>
          <p:nvPr/>
        </p:nvGrpSpPr>
        <p:grpSpPr bwMode="auto">
          <a:xfrm>
            <a:off x="5778500" y="6070600"/>
            <a:ext cx="314325" cy="354013"/>
            <a:chOff x="5778500" y="6070934"/>
            <a:chExt cx="314325" cy="354013"/>
          </a:xfrm>
        </p:grpSpPr>
        <p:sp>
          <p:nvSpPr>
            <p:cNvPr id="80912" name="Rectangle 5"/>
            <p:cNvSpPr>
              <a:spLocks noChangeArrowheads="1"/>
            </p:cNvSpPr>
            <p:nvPr/>
          </p:nvSpPr>
          <p:spPr bwMode="auto">
            <a:xfrm>
              <a:off x="5778500" y="6070934"/>
              <a:ext cx="314325" cy="3540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>
                <a:latin typeface="Arial" charset="0"/>
              </a:endParaRPr>
            </a:p>
          </p:txBody>
        </p:sp>
        <p:sp>
          <p:nvSpPr>
            <p:cNvPr id="80913" name="Rectangle 6"/>
            <p:cNvSpPr>
              <a:spLocks noChangeArrowheads="1"/>
            </p:cNvSpPr>
            <p:nvPr/>
          </p:nvSpPr>
          <p:spPr bwMode="auto">
            <a:xfrm>
              <a:off x="5783388" y="6263273"/>
              <a:ext cx="169862" cy="15875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3600" tIns="46800" rIns="93600" bIns="4680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>
                <a:latin typeface="Arial" charset="0"/>
              </a:endParaRPr>
            </a:p>
          </p:txBody>
        </p:sp>
      </p:grpSp>
      <p:grpSp>
        <p:nvGrpSpPr>
          <p:cNvPr id="80909" name="Group 9"/>
          <p:cNvGrpSpPr>
            <a:grpSpLocks/>
          </p:cNvGrpSpPr>
          <p:nvPr/>
        </p:nvGrpSpPr>
        <p:grpSpPr bwMode="auto">
          <a:xfrm>
            <a:off x="5254625" y="6503988"/>
            <a:ext cx="314325" cy="354012"/>
            <a:chOff x="5255018" y="6503987"/>
            <a:chExt cx="314325" cy="354013"/>
          </a:xfrm>
        </p:grpSpPr>
        <p:sp>
          <p:nvSpPr>
            <p:cNvPr id="80910" name="Rectangle 5"/>
            <p:cNvSpPr>
              <a:spLocks noChangeArrowheads="1"/>
            </p:cNvSpPr>
            <p:nvPr/>
          </p:nvSpPr>
          <p:spPr bwMode="auto">
            <a:xfrm>
              <a:off x="5255018" y="6503987"/>
              <a:ext cx="314325" cy="3540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>
                <a:latin typeface="Arial" charset="0"/>
              </a:endParaRPr>
            </a:p>
          </p:txBody>
        </p:sp>
        <p:sp>
          <p:nvSpPr>
            <p:cNvPr id="80911" name="Rectangle 6"/>
            <p:cNvSpPr>
              <a:spLocks noChangeArrowheads="1"/>
            </p:cNvSpPr>
            <p:nvPr/>
          </p:nvSpPr>
          <p:spPr bwMode="auto">
            <a:xfrm>
              <a:off x="5255018" y="6597650"/>
              <a:ext cx="169862" cy="15875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3600" tIns="46800" rIns="93600" bIns="4680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873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smtClean="0"/>
              <a:t>Some Important Parts Of The </a:t>
            </a:r>
            <a:r>
              <a:rPr lang="en-US" altLang="en-US" sz="3200" smtClean="0">
                <a:latin typeface="Consolas" pitchFamily="49" charset="0"/>
                <a:cs typeface="Consolas" pitchFamily="49" charset="0"/>
              </a:rPr>
              <a:t>GridBagConstraints</a:t>
            </a:r>
            <a:r>
              <a:rPr lang="en-US" altLang="en-US" sz="3200" smtClean="0"/>
              <a:t> Class (4)</a:t>
            </a:r>
            <a:endParaRPr lang="en-CA" altLang="en-US" sz="3200" smtClean="0"/>
          </a:p>
        </p:txBody>
      </p:sp>
      <p:sp>
        <p:nvSpPr>
          <p:cNvPr id="819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z="1800" dirty="0" smtClean="0">
                <a:solidFill>
                  <a:srgbClr val="0000FF"/>
                </a:solidFill>
                <a:latin typeface="Consolas" pitchFamily="49" charset="0"/>
              </a:rPr>
              <a:t>// With a particular ‘cell’ in the grid this attribute</a:t>
            </a:r>
          </a:p>
          <a:p>
            <a:pPr>
              <a:buFont typeface="Arial" charset="0"/>
              <a:buNone/>
            </a:pPr>
            <a:r>
              <a:rPr lang="en-CA" altLang="en-US" sz="1800" dirty="0" smtClean="0">
                <a:solidFill>
                  <a:srgbClr val="0000FF"/>
                </a:solidFill>
                <a:latin typeface="Consolas" pitchFamily="49" charset="0"/>
              </a:rPr>
              <a:t>// specifies the amount of padding around the component</a:t>
            </a:r>
          </a:p>
          <a:p>
            <a:pPr>
              <a:buFont typeface="Arial" charset="0"/>
              <a:buNone/>
            </a:pPr>
            <a:r>
              <a:rPr lang="en-CA" altLang="en-US" sz="1800" dirty="0" smtClean="0">
                <a:solidFill>
                  <a:srgbClr val="0000FF"/>
                </a:solidFill>
                <a:latin typeface="Consolas" pitchFamily="49" charset="0"/>
              </a:rPr>
              <a:t>// to separate it from other components. </a:t>
            </a:r>
          </a:p>
          <a:p>
            <a:pPr>
              <a:buFont typeface="Arial" charset="0"/>
              <a:buNone/>
            </a:pPr>
            <a:r>
              <a:rPr lang="en-CA" altLang="en-US" sz="1800" dirty="0" smtClean="0">
                <a:solidFill>
                  <a:srgbClr val="0000FF"/>
                </a:solidFill>
                <a:latin typeface="Consolas" pitchFamily="49" charset="0"/>
              </a:rPr>
              <a:t>// Usage: </a:t>
            </a:r>
          </a:p>
          <a:p>
            <a:pPr>
              <a:buFont typeface="Arial" charset="0"/>
              <a:buNone/>
            </a:pPr>
            <a:r>
              <a:rPr lang="en-CA" altLang="en-US" sz="1800" dirty="0" smtClean="0">
                <a:solidFill>
                  <a:srgbClr val="0000FF"/>
                </a:solidFill>
                <a:latin typeface="Consolas" pitchFamily="49" charset="0"/>
              </a:rPr>
              <a:t>// insets = new Insets(&lt;top&gt;,&lt;left&gt;,&lt;bottom&gt;,&lt;right&gt;);</a:t>
            </a:r>
          </a:p>
          <a:p>
            <a:pPr>
              <a:buFont typeface="Arial" charset="0"/>
              <a:buNone/>
            </a:pPr>
            <a:r>
              <a:rPr lang="en-CA" altLang="en-US" sz="1800" dirty="0" smtClean="0">
                <a:solidFill>
                  <a:srgbClr val="0000FF"/>
                </a:solidFill>
                <a:latin typeface="Consolas" pitchFamily="49" charset="0"/>
              </a:rPr>
              <a:t>// Example </a:t>
            </a:r>
            <a:r>
              <a:rPr lang="en-CA" altLang="en-US" sz="18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en-US" sz="18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Set top, left, bottom, and right)</a:t>
            </a:r>
            <a:endParaRPr lang="en-CA" altLang="en-US" sz="1800" dirty="0" smtClean="0">
              <a:solidFill>
                <a:srgbClr val="0000FF"/>
              </a:solidFill>
              <a:latin typeface="Consolas" pitchFamily="49" charset="0"/>
              <a:cs typeface="Consolas" pitchFamily="49" charset="0"/>
            </a:endParaRPr>
          </a:p>
          <a:p>
            <a:pPr>
              <a:buFont typeface="Arial" charset="0"/>
              <a:buNone/>
            </a:pPr>
            <a:r>
              <a:rPr lang="en-CA" altLang="en-US" sz="1800" dirty="0" smtClean="0">
                <a:solidFill>
                  <a:srgbClr val="0000FF"/>
                </a:solidFill>
                <a:latin typeface="Consolas" pitchFamily="49" charset="0"/>
              </a:rPr>
              <a:t>// insets = new Insets(0, 0, 0, 0); // No padding (default)</a:t>
            </a:r>
          </a:p>
          <a:p>
            <a:pPr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</a:rPr>
              <a:t>public insets;</a:t>
            </a:r>
          </a:p>
        </p:txBody>
      </p:sp>
      <p:sp>
        <p:nvSpPr>
          <p:cNvPr id="81924" name="Rectangle 4"/>
          <p:cNvSpPr>
            <a:spLocks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71500" indent="-2286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742950" indent="-1714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971550" indent="-1714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CA" altLang="en-US" b="0"/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43425"/>
            <a:ext cx="26765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95800"/>
            <a:ext cx="34020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7" name="TextBox 1"/>
          <p:cNvSpPr txBox="1">
            <a:spLocks noChangeArrowheads="1"/>
          </p:cNvSpPr>
          <p:nvPr/>
        </p:nvSpPr>
        <p:spPr bwMode="auto">
          <a:xfrm>
            <a:off x="917575" y="6048375"/>
            <a:ext cx="25479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Insets = 0: no padding</a:t>
            </a:r>
          </a:p>
        </p:txBody>
      </p:sp>
      <p:sp>
        <p:nvSpPr>
          <p:cNvPr id="81928" name="TextBox 7"/>
          <p:cNvSpPr txBox="1">
            <a:spLocks noChangeArrowheads="1"/>
          </p:cNvSpPr>
          <p:nvPr/>
        </p:nvSpPr>
        <p:spPr bwMode="auto">
          <a:xfrm>
            <a:off x="4953000" y="6096000"/>
            <a:ext cx="34020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Insets = 10: many spaces/padding</a:t>
            </a:r>
          </a:p>
        </p:txBody>
      </p:sp>
    </p:spTree>
    <p:extLst>
      <p:ext uri="{BB962C8B-B14F-4D97-AF65-F5344CB8AC3E}">
        <p14:creationId xmlns:p14="http://schemas.microsoft.com/office/powerpoint/2010/main" val="398650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smtClean="0"/>
              <a:t>An Example Using The </a:t>
            </a:r>
            <a:r>
              <a:rPr lang="en-US" altLang="en-US" sz="3200" smtClean="0">
                <a:latin typeface="Consolas" pitchFamily="49" charset="0"/>
              </a:rPr>
              <a:t>GridBagL</a:t>
            </a:r>
            <a:r>
              <a:rPr lang="en-US" altLang="en-US" sz="3200" smtClean="0"/>
              <a:t>ayout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114300" indent="-114300">
              <a:tabLst>
                <a:tab pos="476250" algn="l"/>
              </a:tabLst>
            </a:pPr>
            <a:r>
              <a:rPr lang="en-US" altLang="en-US" sz="2400" b="1" dirty="0"/>
              <a:t>Name of the folder containing the complete example</a:t>
            </a:r>
            <a:r>
              <a:rPr lang="en-US" altLang="en-US" sz="2400" dirty="0"/>
              <a:t>: : </a:t>
            </a:r>
            <a:endParaRPr lang="en-US" altLang="en-US" sz="2400" dirty="0" smtClean="0"/>
          </a:p>
          <a:p>
            <a:pPr marL="114300" indent="-114300">
              <a:buFontTx/>
              <a:buNone/>
              <a:tabLst>
                <a:tab pos="476250" algn="l"/>
              </a:tabLst>
            </a:pPr>
            <a:r>
              <a:rPr lang="en-US" altLang="en-US" sz="2400" dirty="0" smtClean="0">
                <a:latin typeface="Consolas" pitchFamily="49" charset="0"/>
              </a:rPr>
              <a:t>5gridbaglayout</a:t>
            </a:r>
          </a:p>
          <a:p>
            <a:pPr marL="114300" indent="-114300">
              <a:tabLst>
                <a:tab pos="476250" algn="l"/>
              </a:tabLst>
            </a:pPr>
            <a:endParaRPr lang="en-US" altLang="en-US" sz="2000" dirty="0" smtClean="0"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08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smtClean="0"/>
              <a:t>An Example Using The </a:t>
            </a:r>
            <a:r>
              <a:rPr lang="en-US" altLang="en-US" sz="3200" smtClean="0">
                <a:latin typeface="Consolas" pitchFamily="49" charset="0"/>
              </a:rPr>
              <a:t>GridBagLayout</a:t>
            </a:r>
            <a:r>
              <a:rPr lang="en-US" altLang="en-US" sz="3200" smtClean="0"/>
              <a:t>:</a:t>
            </a:r>
            <a:br>
              <a:rPr lang="en-US" altLang="en-US" sz="3200" smtClean="0"/>
            </a:br>
            <a:r>
              <a:rPr lang="en-US" altLang="en-US" sz="3200" smtClean="0"/>
              <a:t>The </a:t>
            </a:r>
            <a:r>
              <a:rPr lang="en-US" altLang="en-US" sz="3200" smtClean="0">
                <a:latin typeface="Consolas" pitchFamily="49" charset="0"/>
              </a:rPr>
              <a:t>Driver</a:t>
            </a:r>
            <a:r>
              <a:rPr lang="en-US" altLang="en-US" sz="3200" smtClean="0"/>
              <a:t> Class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</a:rPr>
              <a:t>public class Driver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</a:rPr>
              <a:t>     public static final </a:t>
            </a:r>
            <a:r>
              <a:rPr lang="en-US" altLang="en-US" sz="1800" dirty="0" err="1" smtClean="0">
                <a:latin typeface="Consolas" pitchFamily="49" charset="0"/>
              </a:rPr>
              <a:t>int</a:t>
            </a:r>
            <a:r>
              <a:rPr lang="en-US" altLang="en-US" sz="1800" dirty="0" smtClean="0">
                <a:latin typeface="Consolas" pitchFamily="49" charset="0"/>
              </a:rPr>
              <a:t> WIDTH = 400;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</a:rPr>
              <a:t>     public static final </a:t>
            </a:r>
            <a:r>
              <a:rPr lang="en-US" altLang="en-US" sz="1800" dirty="0" err="1" smtClean="0">
                <a:latin typeface="Consolas" pitchFamily="49" charset="0"/>
              </a:rPr>
              <a:t>int</a:t>
            </a:r>
            <a:r>
              <a:rPr lang="en-US" altLang="en-US" sz="1800" dirty="0" smtClean="0">
                <a:latin typeface="Consolas" pitchFamily="49" charset="0"/>
              </a:rPr>
              <a:t> HEIGHT = 300;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</a:rPr>
              <a:t>     public static void main(String [] args)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</a:rPr>
              <a:t>     {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</a:rPr>
              <a:t>         </a:t>
            </a:r>
            <a:r>
              <a:rPr lang="en-US" altLang="en-US" sz="1800" dirty="0" err="1" smtClean="0">
                <a:latin typeface="Consolas" pitchFamily="49" charset="0"/>
              </a:rPr>
              <a:t>MyFrame</a:t>
            </a:r>
            <a:r>
              <a:rPr lang="en-US" altLang="en-US" sz="1800" dirty="0" smtClean="0">
                <a:latin typeface="Consolas" pitchFamily="49" charset="0"/>
              </a:rPr>
              <a:t> </a:t>
            </a:r>
            <a:r>
              <a:rPr lang="en-US" altLang="en-US" sz="1800" dirty="0" err="1" smtClean="0">
                <a:latin typeface="Consolas" pitchFamily="49" charset="0"/>
              </a:rPr>
              <a:t>aFrame</a:t>
            </a:r>
            <a:r>
              <a:rPr lang="en-US" altLang="en-US" sz="1800" dirty="0" smtClean="0">
                <a:latin typeface="Consolas" pitchFamily="49" charset="0"/>
              </a:rPr>
              <a:t> = new </a:t>
            </a:r>
            <a:r>
              <a:rPr lang="en-US" altLang="en-US" sz="1800" dirty="0" err="1" smtClean="0">
                <a:latin typeface="Consolas" pitchFamily="49" charset="0"/>
              </a:rPr>
              <a:t>MyFrame</a:t>
            </a:r>
            <a:r>
              <a:rPr lang="en-US" altLang="en-US" sz="1800" dirty="0" smtClean="0">
                <a:latin typeface="Consolas" pitchFamily="49" charset="0"/>
              </a:rPr>
              <a:t> ();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</a:rPr>
              <a:t>	       </a:t>
            </a:r>
            <a:r>
              <a:rPr lang="en-US" altLang="en-US" sz="1800" dirty="0" err="1" smtClean="0">
                <a:latin typeface="Consolas" pitchFamily="49" charset="0"/>
              </a:rPr>
              <a:t>aFrame.setSize</a:t>
            </a:r>
            <a:r>
              <a:rPr lang="en-US" altLang="en-US" sz="1800" dirty="0" smtClean="0">
                <a:latin typeface="Consolas" pitchFamily="49" charset="0"/>
              </a:rPr>
              <a:t>(WIDTH,HEIGHT);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</a:rPr>
              <a:t>         </a:t>
            </a:r>
            <a:r>
              <a:rPr lang="en-US" altLang="en-US" sz="1800" dirty="0" err="1" smtClean="0">
                <a:latin typeface="Consolas" pitchFamily="49" charset="0"/>
              </a:rPr>
              <a:t>aFrame.setVisible</a:t>
            </a:r>
            <a:r>
              <a:rPr lang="en-US" altLang="en-US" sz="1800" dirty="0" smtClean="0">
                <a:latin typeface="Consolas" pitchFamily="49" charset="0"/>
              </a:rPr>
              <a:t>(true);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</a:rPr>
              <a:t>     }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4227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smtClean="0"/>
              <a:t>An Example Using The </a:t>
            </a:r>
            <a:r>
              <a:rPr lang="en-US" altLang="en-US" sz="3200" smtClean="0">
                <a:latin typeface="Consolas" pitchFamily="49" charset="0"/>
              </a:rPr>
              <a:t>GridBagLayout</a:t>
            </a:r>
            <a:r>
              <a:rPr lang="en-US" altLang="en-US" sz="3200" smtClean="0"/>
              <a:t>: </a:t>
            </a:r>
            <a:br>
              <a:rPr lang="en-US" altLang="en-US" sz="3200" smtClean="0"/>
            </a:br>
            <a:r>
              <a:rPr lang="en-US" altLang="en-US" sz="3200" smtClean="0"/>
              <a:t>Class </a:t>
            </a:r>
            <a:r>
              <a:rPr lang="en-US" altLang="en-US" sz="3200" smtClean="0">
                <a:latin typeface="Consolas" pitchFamily="49" charset="0"/>
              </a:rPr>
              <a:t>MyFrame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public class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MyFrame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extends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JFrame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marL="0" indent="0">
              <a:buFont typeface="Arial" charset="0"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private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JButton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left;</a:t>
            </a:r>
          </a:p>
          <a:p>
            <a:pPr marL="0" indent="0">
              <a:buFont typeface="Arial" charset="0"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private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JButton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right;</a:t>
            </a:r>
          </a:p>
          <a:p>
            <a:pPr marL="0" indent="0">
              <a:buFont typeface="Arial" charset="0"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private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JLabel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aLabel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Font typeface="Arial" charset="0"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600" b="1" dirty="0" smtClean="0">
                <a:latin typeface="Consolas" pitchFamily="49" charset="0"/>
                <a:cs typeface="Consolas" pitchFamily="49" charset="0"/>
              </a:rPr>
              <a:t>private </a:t>
            </a:r>
            <a:r>
              <a:rPr lang="en-US" altLang="en-US" sz="1600" b="1" dirty="0" err="1" smtClean="0">
                <a:latin typeface="Consolas" pitchFamily="49" charset="0"/>
                <a:cs typeface="Consolas" pitchFamily="49" charset="0"/>
              </a:rPr>
              <a:t>GridBagLayout</a:t>
            </a:r>
            <a:r>
              <a:rPr lang="en-US" altLang="en-US" sz="16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600" b="1" dirty="0" err="1" smtClean="0">
                <a:latin typeface="Consolas" pitchFamily="49" charset="0"/>
                <a:cs typeface="Consolas" pitchFamily="49" charset="0"/>
              </a:rPr>
              <a:t>aLayout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Font typeface="Arial" charset="0"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600" b="1" dirty="0" err="1" smtClean="0">
                <a:latin typeface="Consolas" pitchFamily="49" charset="0"/>
                <a:cs typeface="Consolas" pitchFamily="49" charset="0"/>
              </a:rPr>
              <a:t>GridBagConstraints</a:t>
            </a:r>
            <a:r>
              <a:rPr lang="en-US" altLang="en-US" sz="16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600" b="1" dirty="0" err="1" smtClean="0">
                <a:latin typeface="Consolas" pitchFamily="49" charset="0"/>
                <a:cs typeface="Consolas" pitchFamily="49" charset="0"/>
              </a:rPr>
              <a:t>aConstraint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Font typeface="Arial" charset="0"/>
              <a:buNone/>
            </a:pPr>
            <a:endParaRPr lang="en-US" altLang="en-US" sz="16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Font typeface="Arial" charset="0"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public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MyFrame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() {</a:t>
            </a:r>
          </a:p>
          <a:p>
            <a:pPr marL="0" indent="0">
              <a:buFont typeface="Arial" charset="0"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MyWindowListener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aWindowListener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= new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MyWindowListener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marL="0" indent="0">
              <a:buFont typeface="Arial" charset="0"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addWindowListener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aWindowListener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); </a:t>
            </a:r>
          </a:p>
          <a:p>
            <a:pPr marL="0" indent="0">
              <a:buFont typeface="Arial" charset="0"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aConstraint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= new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GridBagConstraints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marL="0" indent="0">
              <a:buFont typeface="Arial" charset="0"/>
              <a:buNone/>
            </a:pPr>
            <a:r>
              <a:rPr lang="en-US" altLang="en-US" sz="1600" b="1" dirty="0" smtClean="0">
                <a:latin typeface="Consolas" pitchFamily="49" charset="0"/>
                <a:cs typeface="Consolas" pitchFamily="49" charset="0"/>
              </a:rPr>
              <a:t>	Scanner in = new Scanner(System.in);</a:t>
            </a:r>
          </a:p>
          <a:p>
            <a:pPr marL="0" indent="0">
              <a:buFont typeface="Arial" charset="0"/>
              <a:buNone/>
            </a:pPr>
            <a:r>
              <a:rPr lang="en-US" altLang="en-US" sz="1600" b="1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 sz="1600" b="1" dirty="0" err="1" smtClean="0">
                <a:latin typeface="Consolas" pitchFamily="49" charset="0"/>
                <a:cs typeface="Consolas" pitchFamily="49" charset="0"/>
              </a:rPr>
              <a:t>System.out.print</a:t>
            </a:r>
            <a:r>
              <a:rPr lang="en-US" altLang="en-US" sz="1600" b="1" dirty="0" smtClean="0">
                <a:latin typeface="Consolas" pitchFamily="49" charset="0"/>
                <a:cs typeface="Consolas" pitchFamily="49" charset="0"/>
              </a:rPr>
              <a:t>("Buffer size to pad the grid: ");</a:t>
            </a:r>
          </a:p>
          <a:p>
            <a:pPr marL="0" indent="0">
              <a:buFont typeface="Arial" charset="0"/>
              <a:buNone/>
            </a:pPr>
            <a:r>
              <a:rPr lang="en-US" altLang="en-US" sz="1600" b="1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 sz="1600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600" b="1" dirty="0" smtClean="0">
                <a:latin typeface="Consolas" pitchFamily="49" charset="0"/>
                <a:cs typeface="Consolas" pitchFamily="49" charset="0"/>
              </a:rPr>
              <a:t> padding = </a:t>
            </a:r>
            <a:r>
              <a:rPr lang="en-US" altLang="en-US" sz="1600" b="1" dirty="0" err="1" smtClean="0">
                <a:latin typeface="Consolas" pitchFamily="49" charset="0"/>
                <a:cs typeface="Consolas" pitchFamily="49" charset="0"/>
              </a:rPr>
              <a:t>in.nextInt</a:t>
            </a:r>
            <a:r>
              <a:rPr lang="en-US" altLang="en-US" sz="1600" b="1" dirty="0" smtClean="0">
                <a:latin typeface="Consolas" pitchFamily="49" charset="0"/>
                <a:cs typeface="Consolas" pitchFamily="49" charset="0"/>
              </a:rPr>
              <a:t>();        </a:t>
            </a:r>
          </a:p>
        </p:txBody>
      </p:sp>
    </p:spTree>
    <p:extLst>
      <p:ext uri="{BB962C8B-B14F-4D97-AF65-F5344CB8AC3E}">
        <p14:creationId xmlns:p14="http://schemas.microsoft.com/office/powerpoint/2010/main" val="71382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smtClean="0"/>
              <a:t>An Example Using The </a:t>
            </a:r>
            <a:r>
              <a:rPr lang="en-US" altLang="en-US" sz="3200" smtClean="0">
                <a:latin typeface="Consolas" pitchFamily="49" charset="0"/>
              </a:rPr>
              <a:t>GridBagLayout</a:t>
            </a:r>
            <a:r>
              <a:rPr lang="en-US" altLang="en-US" sz="3200" smtClean="0"/>
              <a:t>: </a:t>
            </a:r>
            <a:br>
              <a:rPr lang="en-US" altLang="en-US" sz="3200" smtClean="0"/>
            </a:br>
            <a:r>
              <a:rPr lang="en-US" altLang="en-US" sz="3200" smtClean="0"/>
              <a:t>Class </a:t>
            </a:r>
            <a:r>
              <a:rPr lang="en-US" altLang="en-US" sz="3200" smtClean="0">
                <a:latin typeface="Consolas" pitchFamily="49" charset="0"/>
              </a:rPr>
              <a:t>MyFrame</a:t>
            </a:r>
            <a:r>
              <a:rPr lang="en-US" altLang="en-US" sz="3200" smtClean="0"/>
              <a:t> (2)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    left = new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JButton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("L: Press me");</a:t>
            </a:r>
          </a:p>
          <a:p>
            <a:pPr marL="0" indent="0">
              <a:buFont typeface="Arial" charset="0"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    right = new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JButton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("R: Press me");</a:t>
            </a:r>
          </a:p>
          <a:p>
            <a:pPr marL="0" indent="0">
              <a:buFont typeface="Arial" charset="0"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MyButtonListener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aButtonListener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= new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MyButtonListener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marL="0" indent="0">
              <a:buFont typeface="Arial" charset="0"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left.addActionListener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aButtonListener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Font typeface="Arial" charset="0"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right.addActionListener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aButtonListener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Font typeface="Arial" charset="0"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aLabel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= new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JLabel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("Simple label");</a:t>
            </a:r>
          </a:p>
          <a:p>
            <a:pPr marL="0" indent="0">
              <a:buFont typeface="Arial" charset="0"/>
              <a:buNone/>
            </a:pPr>
            <a:r>
              <a:rPr lang="en-US" altLang="en-US" sz="1600" b="1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 sz="1600" b="1" dirty="0" err="1" smtClean="0">
                <a:latin typeface="Consolas" pitchFamily="49" charset="0"/>
                <a:cs typeface="Consolas" pitchFamily="49" charset="0"/>
              </a:rPr>
              <a:t>aConstraint.insets</a:t>
            </a:r>
            <a:r>
              <a:rPr lang="en-US" altLang="en-US" sz="1600" b="1" dirty="0" smtClean="0">
                <a:latin typeface="Consolas" pitchFamily="49" charset="0"/>
                <a:cs typeface="Consolas" pitchFamily="49" charset="0"/>
              </a:rPr>
              <a:t> = new                      </a:t>
            </a:r>
          </a:p>
          <a:p>
            <a:pPr marL="0" indent="0">
              <a:buFont typeface="Arial" charset="0"/>
              <a:buNone/>
            </a:pPr>
            <a:r>
              <a:rPr lang="en-US" altLang="en-US" sz="1600" b="1" dirty="0" smtClean="0">
                <a:latin typeface="Consolas" pitchFamily="49" charset="0"/>
                <a:cs typeface="Consolas" pitchFamily="49" charset="0"/>
              </a:rPr>
              <a:t>           Insets(</a:t>
            </a:r>
            <a:r>
              <a:rPr lang="en-US" altLang="en-US" sz="1600" b="1" dirty="0" err="1" smtClean="0">
                <a:latin typeface="Consolas" pitchFamily="49" charset="0"/>
                <a:cs typeface="Consolas" pitchFamily="49" charset="0"/>
              </a:rPr>
              <a:t>padding,padding,padding,padding</a:t>
            </a:r>
            <a:r>
              <a:rPr lang="en-US" altLang="en-US" sz="1600" b="1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Font typeface="Arial" charset="0"/>
              <a:buNone/>
            </a:pPr>
            <a:r>
              <a:rPr lang="en-US" altLang="en-US" sz="1600" b="1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600" b="1" dirty="0" err="1" smtClean="0">
                <a:latin typeface="Consolas" pitchFamily="49" charset="0"/>
                <a:cs typeface="Consolas" pitchFamily="49" charset="0"/>
              </a:rPr>
              <a:t>aLayout</a:t>
            </a:r>
            <a:r>
              <a:rPr lang="en-US" altLang="en-US" sz="1600" b="1" dirty="0" smtClean="0">
                <a:latin typeface="Consolas" pitchFamily="49" charset="0"/>
                <a:cs typeface="Consolas" pitchFamily="49" charset="0"/>
              </a:rPr>
              <a:t> = new </a:t>
            </a:r>
            <a:r>
              <a:rPr lang="en-US" altLang="en-US" sz="1600" b="1" dirty="0" err="1" smtClean="0">
                <a:latin typeface="Consolas" pitchFamily="49" charset="0"/>
                <a:cs typeface="Consolas" pitchFamily="49" charset="0"/>
              </a:rPr>
              <a:t>GridBagLayout</a:t>
            </a:r>
            <a:r>
              <a:rPr lang="en-US" altLang="en-US" sz="1600" b="1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marL="0" indent="0">
              <a:buFont typeface="Arial" charset="0"/>
              <a:buNone/>
            </a:pPr>
            <a:r>
              <a:rPr lang="en-US" altLang="en-US" sz="1600" b="1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600" b="1" dirty="0" err="1" smtClean="0">
                <a:latin typeface="Consolas" pitchFamily="49" charset="0"/>
                <a:cs typeface="Consolas" pitchFamily="49" charset="0"/>
              </a:rPr>
              <a:t>setLayout</a:t>
            </a:r>
            <a:r>
              <a:rPr lang="en-US" altLang="en-US" sz="1600" b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en-US" sz="1600" b="1" dirty="0" err="1" smtClean="0">
                <a:latin typeface="Consolas" pitchFamily="49" charset="0"/>
                <a:cs typeface="Consolas" pitchFamily="49" charset="0"/>
              </a:rPr>
              <a:t>aLayout</a:t>
            </a:r>
            <a:r>
              <a:rPr lang="en-US" altLang="en-US" sz="1600" b="1" dirty="0" smtClean="0">
                <a:latin typeface="Consolas" pitchFamily="49" charset="0"/>
                <a:cs typeface="Consolas" pitchFamily="49" charset="0"/>
              </a:rPr>
              <a:t>);     </a:t>
            </a:r>
            <a:r>
              <a:rPr lang="en-US" altLang="en-US" sz="16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// Calling method of super class.</a:t>
            </a:r>
          </a:p>
          <a:p>
            <a:pPr marL="0" indent="0">
              <a:buFont typeface="Arial" charset="0"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600" b="1" dirty="0" err="1" smtClean="0">
                <a:latin typeface="Consolas" pitchFamily="49" charset="0"/>
                <a:cs typeface="Consolas" pitchFamily="49" charset="0"/>
              </a:rPr>
              <a:t>addWidget</a:t>
            </a:r>
            <a:r>
              <a:rPr lang="en-US" altLang="en-US" sz="1600" b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aLabel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, 0, 0, 1, 1</a:t>
            </a:r>
            <a:r>
              <a:rPr lang="en-US" altLang="en-US" sz="1600" b="1" dirty="0" smtClean="0">
                <a:latin typeface="Consolas" pitchFamily="49" charset="0"/>
                <a:cs typeface="Consolas" pitchFamily="49" charset="0"/>
              </a:rPr>
              <a:t>)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Font typeface="Arial" charset="0"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600" b="1" dirty="0" err="1" smtClean="0">
                <a:latin typeface="Consolas" pitchFamily="49" charset="0"/>
                <a:cs typeface="Consolas" pitchFamily="49" charset="0"/>
              </a:rPr>
              <a:t>addWidget</a:t>
            </a:r>
            <a:r>
              <a:rPr lang="en-US" altLang="en-US" sz="1600" b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left, 0, 1, 1, 1</a:t>
            </a:r>
            <a:r>
              <a:rPr lang="en-US" altLang="en-US" sz="1600" b="1" dirty="0" smtClean="0">
                <a:latin typeface="Consolas" pitchFamily="49" charset="0"/>
                <a:cs typeface="Consolas" pitchFamily="49" charset="0"/>
              </a:rPr>
              <a:t>)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;	</a:t>
            </a:r>
          </a:p>
          <a:p>
            <a:pPr marL="0" indent="0">
              <a:buFont typeface="Arial" charset="0"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600" b="1" dirty="0" err="1" smtClean="0">
                <a:latin typeface="Consolas" pitchFamily="49" charset="0"/>
                <a:cs typeface="Consolas" pitchFamily="49" charset="0"/>
              </a:rPr>
              <a:t>addWidget</a:t>
            </a:r>
            <a:r>
              <a:rPr lang="en-US" altLang="en-US" sz="1600" b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right, 1, 1, 1, 1</a:t>
            </a:r>
            <a:r>
              <a:rPr lang="en-US" altLang="en-US" sz="1600" b="1" dirty="0" smtClean="0">
                <a:latin typeface="Consolas" pitchFamily="49" charset="0"/>
                <a:cs typeface="Consolas" pitchFamily="49" charset="0"/>
              </a:rPr>
              <a:t>)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Font typeface="Arial" charset="0"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337447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smtClean="0"/>
              <a:t>How To Handle The Layout Of </a:t>
            </a:r>
            <a:r>
              <a:rPr lang="en-US" altLang="en-US" sz="3200" smtClean="0">
                <a:latin typeface="Consolas" pitchFamily="49" charset="0"/>
                <a:cs typeface="Consolas" pitchFamily="49" charset="0"/>
              </a:rPr>
              <a:t>Components</a:t>
            </a:r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  <a:tabLst>
                <a:tab pos="476250" algn="l"/>
              </a:tabLst>
            </a:pPr>
            <a:r>
              <a:rPr lang="en-US" altLang="en-US" sz="2400" b="1" smtClean="0"/>
              <a:t>Manually set the coordinates yourself</a:t>
            </a:r>
          </a:p>
          <a:p>
            <a:pPr marL="457200" indent="-457200">
              <a:buFontTx/>
              <a:buAutoNum type="arabicPeriod"/>
              <a:tabLst>
                <a:tab pos="476250" algn="l"/>
              </a:tabLst>
            </a:pPr>
            <a:r>
              <a:rPr lang="en-US" altLang="en-US" sz="2400" smtClean="0"/>
              <a:t>Use one of Java’s built-in layout manager classes</a:t>
            </a:r>
          </a:p>
        </p:txBody>
      </p:sp>
    </p:spTree>
    <p:extLst>
      <p:ext uri="{BB962C8B-B14F-4D97-AF65-F5344CB8AC3E}">
        <p14:creationId xmlns:p14="http://schemas.microsoft.com/office/powerpoint/2010/main" val="193480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2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72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72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smtClean="0"/>
              <a:t>An Example Using The </a:t>
            </a:r>
            <a:r>
              <a:rPr lang="en-US" altLang="en-US" sz="3200" smtClean="0">
                <a:latin typeface="Consolas" pitchFamily="49" charset="0"/>
              </a:rPr>
              <a:t>GridBagLayout</a:t>
            </a:r>
            <a:r>
              <a:rPr lang="en-US" altLang="en-US" sz="3200" smtClean="0"/>
              <a:t>: </a:t>
            </a:r>
            <a:br>
              <a:rPr lang="en-US" altLang="en-US" sz="3200" smtClean="0"/>
            </a:br>
            <a:r>
              <a:rPr lang="en-US" altLang="en-US" sz="3200" smtClean="0"/>
              <a:t>Class </a:t>
            </a:r>
            <a:r>
              <a:rPr lang="en-US" altLang="en-US" sz="3200" smtClean="0">
                <a:latin typeface="Consolas" pitchFamily="49" charset="0"/>
              </a:rPr>
              <a:t>MyFrame</a:t>
            </a:r>
            <a:r>
              <a:rPr lang="en-US" altLang="en-US" sz="3200" smtClean="0"/>
              <a:t> (3)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dirty="0" smtClean="0">
                <a:latin typeface="Consolas" panose="020B0609020204030204" pitchFamily="49" charset="0"/>
              </a:rPr>
              <a:t>    public void </a:t>
            </a:r>
            <a:r>
              <a:rPr lang="en-US" altLang="en-US" sz="1800" dirty="0" err="1" smtClean="0">
                <a:latin typeface="Consolas" panose="020B0609020204030204" pitchFamily="49" charset="0"/>
              </a:rPr>
              <a:t>addWidget</a:t>
            </a:r>
            <a:r>
              <a:rPr lang="en-US" altLang="en-US" sz="1800" dirty="0" smtClean="0">
                <a:latin typeface="Consolas" panose="020B0609020204030204" pitchFamily="49" charset="0"/>
              </a:rPr>
              <a:t>(Component widget,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nsolas" panose="020B0609020204030204" pitchFamily="49" charset="0"/>
              </a:rPr>
              <a:t> </a:t>
            </a:r>
            <a:r>
              <a:rPr lang="en-US" altLang="en-US" sz="1800" dirty="0" smtClean="0">
                <a:latin typeface="Consolas" panose="020B0609020204030204" pitchFamily="49" charset="0"/>
              </a:rPr>
              <a:t>                         int x,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nsolas" panose="020B0609020204030204" pitchFamily="49" charset="0"/>
              </a:rPr>
              <a:t> </a:t>
            </a:r>
            <a:r>
              <a:rPr lang="en-US" altLang="en-US" sz="1800" dirty="0" smtClean="0">
                <a:latin typeface="Consolas" panose="020B0609020204030204" pitchFamily="49" charset="0"/>
              </a:rPr>
              <a:t>                         int y,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nsolas" panose="020B0609020204030204" pitchFamily="49" charset="0"/>
              </a:rPr>
              <a:t> </a:t>
            </a:r>
            <a:r>
              <a:rPr lang="en-US" altLang="en-US" sz="1800" dirty="0" smtClean="0">
                <a:latin typeface="Consolas" panose="020B0609020204030204" pitchFamily="49" charset="0"/>
              </a:rPr>
              <a:t>                         int w,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nsolas" panose="020B0609020204030204" pitchFamily="49" charset="0"/>
              </a:rPr>
              <a:t> </a:t>
            </a:r>
            <a:r>
              <a:rPr lang="en-US" altLang="en-US" sz="1800" smtClean="0">
                <a:latin typeface="Consolas" panose="020B0609020204030204" pitchFamily="49" charset="0"/>
              </a:rPr>
              <a:t>                         int </a:t>
            </a:r>
            <a:r>
              <a:rPr lang="en-US" altLang="en-US" sz="1800" dirty="0" smtClean="0">
                <a:latin typeface="Consolas" panose="020B0609020204030204" pitchFamily="49" charset="0"/>
              </a:rPr>
              <a:t>h)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dirty="0" smtClean="0">
                <a:latin typeface="Consolas" panose="020B0609020204030204" pitchFamily="49" charset="0"/>
              </a:rPr>
              <a:t>    {   </a:t>
            </a:r>
            <a:r>
              <a:rPr lang="en-US" altLang="en-US" sz="18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// </a:t>
            </a:r>
            <a:r>
              <a:rPr lang="en-US" altLang="en-US" sz="18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aConstraint</a:t>
            </a:r>
            <a:r>
              <a:rPr lang="en-US" altLang="en-US" sz="18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: refers to instance of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8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   // </a:t>
            </a:r>
            <a:r>
              <a:rPr lang="en-US" altLang="en-US" sz="18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GridBagConstraints</a:t>
            </a:r>
            <a:endParaRPr lang="en-US" altLang="en-US" sz="180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 dirty="0" smtClean="0">
                <a:latin typeface="Consolas" panose="020B0609020204030204" pitchFamily="49" charset="0"/>
              </a:rPr>
              <a:t>        </a:t>
            </a:r>
            <a:r>
              <a:rPr lang="en-US" altLang="en-US" sz="1800" b="1" dirty="0" err="1" smtClean="0">
                <a:latin typeface="Consolas" panose="020B0609020204030204" pitchFamily="49" charset="0"/>
              </a:rPr>
              <a:t>aConstraint.gridx</a:t>
            </a:r>
            <a:r>
              <a:rPr lang="en-US" altLang="en-US" sz="1800" b="1" dirty="0" smtClean="0">
                <a:latin typeface="Consolas" panose="020B0609020204030204" pitchFamily="49" charset="0"/>
              </a:rPr>
              <a:t> = x;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 dirty="0" smtClean="0">
                <a:latin typeface="Consolas" panose="020B0609020204030204" pitchFamily="49" charset="0"/>
              </a:rPr>
              <a:t>        </a:t>
            </a:r>
            <a:r>
              <a:rPr lang="en-US" altLang="en-US" sz="1800" b="1" dirty="0" err="1" smtClean="0">
                <a:latin typeface="Consolas" panose="020B0609020204030204" pitchFamily="49" charset="0"/>
              </a:rPr>
              <a:t>aConstraint.gridy</a:t>
            </a:r>
            <a:r>
              <a:rPr lang="en-US" altLang="en-US" sz="1800" b="1" dirty="0" smtClean="0">
                <a:latin typeface="Consolas" panose="020B0609020204030204" pitchFamily="49" charset="0"/>
              </a:rPr>
              <a:t> = y;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 dirty="0" smtClean="0">
                <a:latin typeface="Consolas" panose="020B0609020204030204" pitchFamily="49" charset="0"/>
              </a:rPr>
              <a:t>        </a:t>
            </a:r>
            <a:r>
              <a:rPr lang="en-US" altLang="en-US" sz="1800" b="1" dirty="0" err="1" smtClean="0">
                <a:latin typeface="Consolas" panose="020B0609020204030204" pitchFamily="49" charset="0"/>
              </a:rPr>
              <a:t>aConstraint.gridwidth</a:t>
            </a:r>
            <a:r>
              <a:rPr lang="en-US" altLang="en-US" sz="1800" b="1" dirty="0" smtClean="0">
                <a:latin typeface="Consolas" panose="020B0609020204030204" pitchFamily="49" charset="0"/>
              </a:rPr>
              <a:t> = w;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 dirty="0" smtClean="0">
                <a:latin typeface="Consolas" panose="020B0609020204030204" pitchFamily="49" charset="0"/>
              </a:rPr>
              <a:t>        </a:t>
            </a:r>
            <a:r>
              <a:rPr lang="en-US" altLang="en-US" sz="1800" b="1" dirty="0" err="1" smtClean="0">
                <a:latin typeface="Consolas" panose="020B0609020204030204" pitchFamily="49" charset="0"/>
              </a:rPr>
              <a:t>aConstraint.gridheight</a:t>
            </a:r>
            <a:r>
              <a:rPr lang="en-US" altLang="en-US" sz="1800" b="1" dirty="0" smtClean="0">
                <a:latin typeface="Consolas" panose="020B0609020204030204" pitchFamily="49" charset="0"/>
              </a:rPr>
              <a:t> = h;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 dirty="0" smtClean="0">
                <a:latin typeface="Consolas" panose="020B0609020204030204" pitchFamily="49" charset="0"/>
              </a:rPr>
              <a:t>        </a:t>
            </a:r>
            <a:r>
              <a:rPr lang="en-US" altLang="en-US" sz="1800" b="1" dirty="0" err="1" smtClean="0">
                <a:latin typeface="Consolas" panose="020B0609020204030204" pitchFamily="49" charset="0"/>
              </a:rPr>
              <a:t>aLayout.setConstraints</a:t>
            </a:r>
            <a:r>
              <a:rPr lang="en-US" altLang="en-US" sz="1800" b="1" dirty="0" smtClean="0">
                <a:latin typeface="Consolas" panose="020B0609020204030204" pitchFamily="49" charset="0"/>
              </a:rPr>
              <a:t>(widget, </a:t>
            </a:r>
            <a:r>
              <a:rPr lang="en-US" altLang="en-US" sz="1800" b="1" dirty="0" err="1" smtClean="0">
                <a:latin typeface="Consolas" panose="020B0609020204030204" pitchFamily="49" charset="0"/>
              </a:rPr>
              <a:t>aConstraint</a:t>
            </a:r>
            <a:r>
              <a:rPr lang="en-US" altLang="en-US" sz="1800" b="1" dirty="0" smtClean="0">
                <a:latin typeface="Consolas" panose="020B0609020204030204" pitchFamily="49" charset="0"/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 dirty="0" smtClean="0">
                <a:latin typeface="Consolas" panose="020B0609020204030204" pitchFamily="49" charset="0"/>
              </a:rPr>
              <a:t>        add(widget);        </a:t>
            </a:r>
            <a:r>
              <a:rPr lang="en-US" altLang="en-US" sz="18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// Calling method of super class.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dirty="0" smtClean="0">
                <a:latin typeface="Consolas" panose="020B0609020204030204" pitchFamily="49" charset="0"/>
              </a:rPr>
              <a:t>  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dirty="0" smtClean="0">
                <a:latin typeface="Consolas" panose="020B0609020204030204" pitchFamily="49" charset="0"/>
              </a:rPr>
              <a:t>}</a:t>
            </a:r>
            <a:r>
              <a:rPr lang="en-US" altLang="en-US" sz="1800" b="1" dirty="0" smtClean="0">
                <a:latin typeface="Consolas" panose="020B0609020204030204" pitchFamily="49" charset="0"/>
              </a:rPr>
              <a:t> </a:t>
            </a:r>
            <a:r>
              <a:rPr lang="en-US" altLang="en-US" sz="1800" dirty="0" smtClean="0">
                <a:latin typeface="Consolas" panose="020B0609020204030204" pitchFamily="49" charset="0"/>
              </a:rPr>
              <a:t>// End of definition for class </a:t>
            </a:r>
            <a:r>
              <a:rPr lang="en-US" altLang="en-US" sz="1800" dirty="0" err="1" smtClean="0">
                <a:latin typeface="Consolas" panose="020B0609020204030204" pitchFamily="49" charset="0"/>
              </a:rPr>
              <a:t>MyFrame</a:t>
            </a:r>
            <a:endParaRPr lang="en-US" altLang="en-US" sz="1800" dirty="0" smtClean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23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smtClean="0"/>
              <a:t>Advanced Uses Of </a:t>
            </a:r>
            <a:r>
              <a:rPr lang="en-US" altLang="en-US" sz="3200" smtClean="0">
                <a:latin typeface="Consolas" pitchFamily="49" charset="0"/>
                <a:cs typeface="Consolas" pitchFamily="49" charset="0"/>
              </a:rPr>
              <a:t>GridBagLayout</a:t>
            </a:r>
          </a:p>
        </p:txBody>
      </p:sp>
      <p:pic>
        <p:nvPicPr>
          <p:cNvPr id="88067" name="Picture 3" descr="grid bag layout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357563"/>
            <a:ext cx="3454400" cy="2968625"/>
          </a:xfrm>
          <a:noFill/>
        </p:spPr>
      </p:pic>
      <p:graphicFrame>
        <p:nvGraphicFramePr>
          <p:cNvPr id="754692" name="Group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96943672"/>
              </p:ext>
            </p:extLst>
          </p:nvPr>
        </p:nvGraphicFramePr>
        <p:xfrm>
          <a:off x="4211638" y="1600200"/>
          <a:ext cx="4752975" cy="4913313"/>
        </p:xfrm>
        <a:graphic>
          <a:graphicData uri="http://schemas.openxmlformats.org/drawingml/2006/table">
            <a:tbl>
              <a:tblPr/>
              <a:tblGrid>
                <a:gridCol w="12239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20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19125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tabLst>
                          <a:tab pos="47625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buSzPct val="100000"/>
                        <a:buFont typeface="Times New Roman" pitchFamily="18" charset="0"/>
                        <a:tabLst>
                          <a:tab pos="4762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10000"/>
                        </a:spcBef>
                        <a:buSzPct val="100000"/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Button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tabLst>
                          <a:tab pos="47625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buSzPct val="100000"/>
                        <a:buFont typeface="Times New Roman" pitchFamily="18" charset="0"/>
                        <a:tabLst>
                          <a:tab pos="4762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10000"/>
                        </a:spcBef>
                        <a:buSzPct val="100000"/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r>
                        <a:rPr kumimoji="0" lang="en-US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gridx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(col)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tabLst>
                          <a:tab pos="47625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buSzPct val="100000"/>
                        <a:buFont typeface="Times New Roman" pitchFamily="18" charset="0"/>
                        <a:tabLst>
                          <a:tab pos="4762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10000"/>
                        </a:spcBef>
                        <a:buSzPct val="100000"/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r>
                        <a:rPr kumimoji="0" lang="en-US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gridy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(row)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tabLst>
                          <a:tab pos="47625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buSzPct val="100000"/>
                        <a:buFont typeface="Times New Roman" pitchFamily="18" charset="0"/>
                        <a:tabLst>
                          <a:tab pos="4762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10000"/>
                        </a:spcBef>
                        <a:buSzPct val="100000"/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grid-width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tabLst>
                          <a:tab pos="47625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buSzPct val="100000"/>
                        <a:buFont typeface="Times New Roman" pitchFamily="18" charset="0"/>
                        <a:tabLst>
                          <a:tab pos="4762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10000"/>
                        </a:spcBef>
                        <a:buSzPct val="100000"/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grid-height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9125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tabLst>
                          <a:tab pos="47625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buSzPct val="100000"/>
                        <a:buFont typeface="Times New Roman" pitchFamily="18" charset="0"/>
                        <a:tabLst>
                          <a:tab pos="4762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10000"/>
                        </a:spcBef>
                        <a:buSzPct val="100000"/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One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tabLst>
                          <a:tab pos="47625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buSzPct val="100000"/>
                        <a:buFont typeface="Times New Roman" pitchFamily="18" charset="0"/>
                        <a:tabLst>
                          <a:tab pos="4762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10000"/>
                        </a:spcBef>
                        <a:buSzPct val="100000"/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tabLst>
                          <a:tab pos="47625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buSzPct val="100000"/>
                        <a:buFont typeface="Times New Roman" pitchFamily="18" charset="0"/>
                        <a:tabLst>
                          <a:tab pos="4762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10000"/>
                        </a:spcBef>
                        <a:buSzPct val="100000"/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tabLst>
                          <a:tab pos="47625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buSzPct val="100000"/>
                        <a:buFont typeface="Times New Roman" pitchFamily="18" charset="0"/>
                        <a:tabLst>
                          <a:tab pos="4762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10000"/>
                        </a:spcBef>
                        <a:buSzPct val="100000"/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tabLst>
                          <a:tab pos="47625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buSzPct val="100000"/>
                        <a:buFont typeface="Times New Roman" pitchFamily="18" charset="0"/>
                        <a:tabLst>
                          <a:tab pos="4762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10000"/>
                        </a:spcBef>
                        <a:buSzPct val="100000"/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tabLst>
                          <a:tab pos="47625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buSzPct val="100000"/>
                        <a:buFont typeface="Times New Roman" pitchFamily="18" charset="0"/>
                        <a:tabLst>
                          <a:tab pos="4762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10000"/>
                        </a:spcBef>
                        <a:buSzPct val="100000"/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Two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tabLst>
                          <a:tab pos="47625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buSzPct val="100000"/>
                        <a:buFont typeface="Times New Roman" pitchFamily="18" charset="0"/>
                        <a:tabLst>
                          <a:tab pos="4762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10000"/>
                        </a:spcBef>
                        <a:buSzPct val="100000"/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tabLst>
                          <a:tab pos="47625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buSzPct val="100000"/>
                        <a:buFont typeface="Times New Roman" pitchFamily="18" charset="0"/>
                        <a:tabLst>
                          <a:tab pos="4762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10000"/>
                        </a:spcBef>
                        <a:buSzPct val="100000"/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tabLst>
                          <a:tab pos="47625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buSzPct val="100000"/>
                        <a:buFont typeface="Times New Roman" pitchFamily="18" charset="0"/>
                        <a:tabLst>
                          <a:tab pos="4762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10000"/>
                        </a:spcBef>
                        <a:buSzPct val="100000"/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tabLst>
                          <a:tab pos="47625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buSzPct val="100000"/>
                        <a:buFont typeface="Times New Roman" pitchFamily="18" charset="0"/>
                        <a:tabLst>
                          <a:tab pos="4762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10000"/>
                        </a:spcBef>
                        <a:buSzPct val="100000"/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9125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tabLst>
                          <a:tab pos="47625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buSzPct val="100000"/>
                        <a:buFont typeface="Times New Roman" pitchFamily="18" charset="0"/>
                        <a:tabLst>
                          <a:tab pos="4762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10000"/>
                        </a:spcBef>
                        <a:buSzPct val="100000"/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Three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tabLst>
                          <a:tab pos="47625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buSzPct val="100000"/>
                        <a:buFont typeface="Times New Roman" pitchFamily="18" charset="0"/>
                        <a:tabLst>
                          <a:tab pos="4762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10000"/>
                        </a:spcBef>
                        <a:buSzPct val="100000"/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tabLst>
                          <a:tab pos="47625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buSzPct val="100000"/>
                        <a:buFont typeface="Times New Roman" pitchFamily="18" charset="0"/>
                        <a:tabLst>
                          <a:tab pos="4762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10000"/>
                        </a:spcBef>
                        <a:buSzPct val="100000"/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tabLst>
                          <a:tab pos="47625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buSzPct val="100000"/>
                        <a:buFont typeface="Times New Roman" pitchFamily="18" charset="0"/>
                        <a:tabLst>
                          <a:tab pos="4762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10000"/>
                        </a:spcBef>
                        <a:buSzPct val="100000"/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tabLst>
                          <a:tab pos="47625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buSzPct val="100000"/>
                        <a:buFont typeface="Times New Roman" pitchFamily="18" charset="0"/>
                        <a:tabLst>
                          <a:tab pos="4762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10000"/>
                        </a:spcBef>
                        <a:buSzPct val="100000"/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9125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tabLst>
                          <a:tab pos="47625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buSzPct val="100000"/>
                        <a:buFont typeface="Times New Roman" pitchFamily="18" charset="0"/>
                        <a:tabLst>
                          <a:tab pos="4762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10000"/>
                        </a:spcBef>
                        <a:buSzPct val="100000"/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Four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tabLst>
                          <a:tab pos="47625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buSzPct val="100000"/>
                        <a:buFont typeface="Times New Roman" pitchFamily="18" charset="0"/>
                        <a:tabLst>
                          <a:tab pos="4762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10000"/>
                        </a:spcBef>
                        <a:buSzPct val="100000"/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tabLst>
                          <a:tab pos="47625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buSzPct val="100000"/>
                        <a:buFont typeface="Times New Roman" pitchFamily="18" charset="0"/>
                        <a:tabLst>
                          <a:tab pos="4762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10000"/>
                        </a:spcBef>
                        <a:buSzPct val="100000"/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tabLst>
                          <a:tab pos="47625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buSzPct val="100000"/>
                        <a:buFont typeface="Times New Roman" pitchFamily="18" charset="0"/>
                        <a:tabLst>
                          <a:tab pos="4762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10000"/>
                        </a:spcBef>
                        <a:buSzPct val="100000"/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tabLst>
                          <a:tab pos="47625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buSzPct val="100000"/>
                        <a:buFont typeface="Times New Roman" pitchFamily="18" charset="0"/>
                        <a:tabLst>
                          <a:tab pos="4762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10000"/>
                        </a:spcBef>
                        <a:buSzPct val="100000"/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9125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tabLst>
                          <a:tab pos="47625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buSzPct val="100000"/>
                        <a:buFont typeface="Times New Roman" pitchFamily="18" charset="0"/>
                        <a:tabLst>
                          <a:tab pos="4762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10000"/>
                        </a:spcBef>
                        <a:buSzPct val="100000"/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Five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tabLst>
                          <a:tab pos="47625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buSzPct val="100000"/>
                        <a:buFont typeface="Times New Roman" pitchFamily="18" charset="0"/>
                        <a:tabLst>
                          <a:tab pos="4762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10000"/>
                        </a:spcBef>
                        <a:buSzPct val="100000"/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tabLst>
                          <a:tab pos="47625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buSzPct val="100000"/>
                        <a:buFont typeface="Times New Roman" pitchFamily="18" charset="0"/>
                        <a:tabLst>
                          <a:tab pos="4762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10000"/>
                        </a:spcBef>
                        <a:buSzPct val="100000"/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tabLst>
                          <a:tab pos="47625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buSzPct val="100000"/>
                        <a:buFont typeface="Times New Roman" pitchFamily="18" charset="0"/>
                        <a:tabLst>
                          <a:tab pos="4762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10000"/>
                        </a:spcBef>
                        <a:buSzPct val="100000"/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tabLst>
                          <a:tab pos="47625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buSzPct val="100000"/>
                        <a:buFont typeface="Times New Roman" pitchFamily="18" charset="0"/>
                        <a:tabLst>
                          <a:tab pos="4762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10000"/>
                        </a:spcBef>
                        <a:buSzPct val="100000"/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9125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tabLst>
                          <a:tab pos="47625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buSzPct val="100000"/>
                        <a:buFont typeface="Times New Roman" pitchFamily="18" charset="0"/>
                        <a:tabLst>
                          <a:tab pos="4762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10000"/>
                        </a:spcBef>
                        <a:buSzPct val="100000"/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Six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tabLst>
                          <a:tab pos="47625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buSzPct val="100000"/>
                        <a:buFont typeface="Times New Roman" pitchFamily="18" charset="0"/>
                        <a:tabLst>
                          <a:tab pos="4762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10000"/>
                        </a:spcBef>
                        <a:buSzPct val="100000"/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tabLst>
                          <a:tab pos="47625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buSzPct val="100000"/>
                        <a:buFont typeface="Times New Roman" pitchFamily="18" charset="0"/>
                        <a:tabLst>
                          <a:tab pos="4762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10000"/>
                        </a:spcBef>
                        <a:buSzPct val="100000"/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tabLst>
                          <a:tab pos="47625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buSzPct val="100000"/>
                        <a:buFont typeface="Times New Roman" pitchFamily="18" charset="0"/>
                        <a:tabLst>
                          <a:tab pos="4762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10000"/>
                        </a:spcBef>
                        <a:buSzPct val="100000"/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tabLst>
                          <a:tab pos="47625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buSzPct val="100000"/>
                        <a:buFont typeface="Times New Roman" pitchFamily="18" charset="0"/>
                        <a:tabLst>
                          <a:tab pos="4762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10000"/>
                        </a:spcBef>
                        <a:buSzPct val="100000"/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9125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tabLst>
                          <a:tab pos="47625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buSzPct val="100000"/>
                        <a:buFont typeface="Times New Roman" pitchFamily="18" charset="0"/>
                        <a:tabLst>
                          <a:tab pos="4762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10000"/>
                        </a:spcBef>
                        <a:buSzPct val="100000"/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Seven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tabLst>
                          <a:tab pos="47625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buSzPct val="100000"/>
                        <a:buFont typeface="Times New Roman" pitchFamily="18" charset="0"/>
                        <a:tabLst>
                          <a:tab pos="4762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10000"/>
                        </a:spcBef>
                        <a:buSzPct val="100000"/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tabLst>
                          <a:tab pos="47625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buSzPct val="100000"/>
                        <a:buFont typeface="Times New Roman" pitchFamily="18" charset="0"/>
                        <a:tabLst>
                          <a:tab pos="4762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10000"/>
                        </a:spcBef>
                        <a:buSzPct val="100000"/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tabLst>
                          <a:tab pos="47625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buSzPct val="100000"/>
                        <a:buFont typeface="Times New Roman" pitchFamily="18" charset="0"/>
                        <a:tabLst>
                          <a:tab pos="4762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10000"/>
                        </a:spcBef>
                        <a:buSzPct val="100000"/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tabLst>
                          <a:tab pos="47625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buSzPct val="100000"/>
                        <a:buFont typeface="Times New Roman" pitchFamily="18" charset="0"/>
                        <a:tabLst>
                          <a:tab pos="4762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10000"/>
                        </a:spcBef>
                        <a:buSzPct val="100000"/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10000"/>
                        </a:spcBef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tabLst>
                          <a:tab pos="476250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250" algn="l"/>
                        </a:tabLst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88124" name="Text Box 60"/>
          <p:cNvSpPr txBox="1">
            <a:spLocks noChangeArrowheads="1"/>
          </p:cNvSpPr>
          <p:nvPr/>
        </p:nvSpPr>
        <p:spPr bwMode="auto">
          <a:xfrm>
            <a:off x="0" y="6583363"/>
            <a:ext cx="29876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0">
                <a:latin typeface="Arial" charset="0"/>
              </a:rPr>
              <a:t>From Java: AWT Reference p. 269</a:t>
            </a:r>
            <a:endParaRPr lang="en-US" altLang="en-US" sz="1600" b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54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smtClean="0"/>
              <a:t>Layout Of GUI Components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z="2400" dirty="0" smtClean="0"/>
              <a:t>JT’s note (and opinion): learning how to layout GUI components manually will teach you “how things work”.</a:t>
            </a:r>
          </a:p>
          <a:p>
            <a:pPr lvl="1"/>
            <a:r>
              <a:rPr lang="en-US" altLang="en-US" sz="2000" dirty="0" smtClean="0"/>
              <a:t>That’s because you have to handle many details yourself (either manually or by using a layout class).</a:t>
            </a:r>
          </a:p>
          <a:p>
            <a:pPr lvl="1"/>
            <a:r>
              <a:rPr lang="en-US" altLang="en-US" sz="2000" dirty="0" smtClean="0"/>
              <a:t>Except when writing small programs with a simple GUI (assignment) doing things manually is just too much of a hassle.</a:t>
            </a:r>
          </a:p>
          <a:p>
            <a:pPr lvl="2"/>
            <a:r>
              <a:rPr lang="en-US" altLang="en-US" sz="2000" dirty="0" smtClean="0"/>
              <a:t>The programmer focuses on the wrong details (how do I get the programming language to ‘do stuff’ as opposed to how do I create a GUI that is ‘user-friendly’).</a:t>
            </a:r>
          </a:p>
          <a:p>
            <a:pPr lvl="1"/>
            <a:r>
              <a:rPr lang="en-US" altLang="en-US" sz="2000" dirty="0" smtClean="0"/>
              <a:t>In other cases (‘real life programs’) an IDE is used.</a:t>
            </a:r>
          </a:p>
          <a:p>
            <a:pPr lvl="1"/>
            <a:r>
              <a:rPr lang="en-US" altLang="en-US" sz="2000" dirty="0" smtClean="0"/>
              <a:t>Some examples:</a:t>
            </a:r>
          </a:p>
          <a:p>
            <a:pPr lvl="2"/>
            <a:r>
              <a:rPr lang="en-US" altLang="en-US" sz="2000" dirty="0" smtClean="0"/>
              <a:t>Sun’s NetBeans IDE: </a:t>
            </a:r>
            <a:r>
              <a:rPr lang="en-US" altLang="en-US" sz="2000" dirty="0" smtClean="0">
                <a:hlinkClick r:id="rId2"/>
              </a:rPr>
              <a:t>http://docs.oracle.com/javase/tutorial/uiswing/learn/index.html</a:t>
            </a:r>
            <a:endParaRPr lang="en-US" altLang="en-US" sz="2000" dirty="0" smtClean="0"/>
          </a:p>
          <a:p>
            <a:pPr lvl="2"/>
            <a:r>
              <a:rPr lang="en-US" altLang="en-US" sz="2000" dirty="0" smtClean="0"/>
              <a:t> IBM’s Eclipse IDE:</a:t>
            </a:r>
          </a:p>
          <a:p>
            <a:pPr lvl="2">
              <a:buFontTx/>
              <a:buNone/>
            </a:pPr>
            <a:r>
              <a:rPr lang="en-US" altLang="en-US" sz="2000" dirty="0" smtClean="0"/>
              <a:t> </a:t>
            </a:r>
            <a:r>
              <a:rPr lang="en-US" altLang="en-US" sz="2000" dirty="0" smtClean="0">
                <a:hlinkClick r:id="rId3"/>
              </a:rPr>
              <a:t>http://www.ibm.com/developerworks/opensource/library/os-ecvisual/</a:t>
            </a:r>
            <a:endParaRPr lang="en-US" altLang="en-US" sz="2000" dirty="0" smtClean="0"/>
          </a:p>
          <a:p>
            <a:pPr lvl="2"/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5097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 bldLvl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This Section You Now Know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manually layout graphical components within a GUI (as specified by the (x, y) pixel coordinates.</a:t>
            </a:r>
          </a:p>
          <a:p>
            <a:r>
              <a:rPr lang="en-US" dirty="0" smtClean="0"/>
              <a:t>How to use the layout manager class </a:t>
            </a:r>
            <a:r>
              <a:rPr lang="en-US" dirty="0" err="1" smtClean="0">
                <a:latin typeface="Consolas" panose="020B0609020204030204" pitchFamily="49" charset="0"/>
              </a:rPr>
              <a:t>GridBagLayout</a:t>
            </a:r>
            <a:r>
              <a:rPr lang="en-US" dirty="0" smtClean="0"/>
              <a:t> in conjunction with </a:t>
            </a:r>
            <a:r>
              <a:rPr lang="en-US" dirty="0" err="1" smtClean="0">
                <a:latin typeface="Consolas" panose="020B0609020204030204" pitchFamily="49" charset="0"/>
              </a:rPr>
              <a:t>GridBagConstraints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/>
              <a:t>to specify layout on a grid and to automated update layout when the container </a:t>
            </a:r>
            <a:r>
              <a:rPr lang="en-US" smtClean="0"/>
              <a:t>is resized.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27606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Copyright Notice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Unless otherwise specfied, all images were produced by the author (James Tam).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8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smtClean="0"/>
              <a:t>Layout Is Based On Spatial </a:t>
            </a:r>
            <a:r>
              <a:rPr lang="en-US" altLang="en-US" sz="3200" smtClean="0">
                <a:latin typeface="Consolas" pitchFamily="49" charset="0"/>
                <a:cs typeface="Consolas" pitchFamily="49" charset="0"/>
              </a:rPr>
              <a:t>(X,Y)</a:t>
            </a:r>
            <a:r>
              <a:rPr lang="en-US" altLang="en-US" sz="3200" smtClean="0"/>
              <a:t> Coordinates</a:t>
            </a:r>
          </a:p>
        </p:txBody>
      </p:sp>
      <p:pic>
        <p:nvPicPr>
          <p:cNvPr id="6041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2943225"/>
            <a:ext cx="5564188" cy="3690938"/>
          </a:xfrm>
          <a:noFill/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590800" y="2514600"/>
            <a:ext cx="55626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Width e.g., w = 300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79388" y="4437063"/>
            <a:ext cx="24114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0">
                <a:latin typeface="Arial" charset="0"/>
              </a:rPr>
              <a:t>Height e.g., h = 200</a:t>
            </a:r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 flipH="1">
            <a:off x="2590800" y="27432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/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>
            <a:off x="6477000" y="27432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/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 flipV="1">
            <a:off x="1752600" y="2997200"/>
            <a:ext cx="11113" cy="142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 flipH="1">
            <a:off x="1752600" y="4868863"/>
            <a:ext cx="11113" cy="1684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0" y="1600200"/>
            <a:ext cx="47244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800" b="0" dirty="0" smtClean="0">
                <a:latin typeface="Arial" panose="020B0604020202020204" pitchFamily="34" charset="0"/>
                <a:cs typeface="Arial" pitchFamily="34" charset="0"/>
              </a:rPr>
              <a:t>e.g. </a:t>
            </a:r>
            <a:r>
              <a:rPr lang="en-US" altLang="en-US" sz="1800" b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MyFrame</a:t>
            </a:r>
            <a:r>
              <a:rPr lang="en-US" altLang="en-US" sz="1800" b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my =new </a:t>
            </a:r>
            <a:r>
              <a:rPr lang="en-US" altLang="en-US" sz="1800" b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MyFrame</a:t>
            </a:r>
            <a:r>
              <a:rPr lang="en-US" altLang="en-US" sz="1800" b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457200" indent="-457200">
              <a:defRPr/>
            </a:pPr>
            <a:r>
              <a:rPr lang="en-US" altLang="en-US" sz="1800" b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sz="1800" b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my.setSize</a:t>
            </a:r>
            <a:r>
              <a:rPr lang="en-US" altLang="en-US" sz="1800" b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(300,200);</a:t>
            </a:r>
          </a:p>
        </p:txBody>
      </p:sp>
    </p:spTree>
    <p:extLst>
      <p:ext uri="{BB962C8B-B14F-4D97-AF65-F5344CB8AC3E}">
        <p14:creationId xmlns:p14="http://schemas.microsoft.com/office/powerpoint/2010/main" val="290385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smtClean="0"/>
              <a:t>Layout Is Based On Spatial Coordinates</a:t>
            </a:r>
          </a:p>
        </p:txBody>
      </p:sp>
      <p:pic>
        <p:nvPicPr>
          <p:cNvPr id="61443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2438400"/>
            <a:ext cx="6326188" cy="4195763"/>
          </a:xfrm>
          <a:noFill/>
        </p:spPr>
      </p:pic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752600" y="1752600"/>
            <a:ext cx="8382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charset="0"/>
              </a:rPr>
              <a:t>x = 0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7620000" y="1676400"/>
            <a:ext cx="1143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charset="0"/>
              </a:rPr>
              <a:t>x = 300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827088" y="2349500"/>
            <a:ext cx="9144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charset="0"/>
              </a:rPr>
              <a:t>y = 0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609600" y="6324600"/>
            <a:ext cx="12192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charset="0"/>
              </a:rPr>
              <a:t>y = 200</a:t>
            </a:r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1524000" y="25146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>
            <a:off x="1524000" y="65532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/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 flipH="1">
            <a:off x="1905000" y="2057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/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>
            <a:off x="8077200" y="1981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0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smtClean="0"/>
              <a:t>Coordinates Of Components: Relative To </a:t>
            </a:r>
            <a:br>
              <a:rPr lang="en-US" altLang="en-US" sz="3200" smtClean="0"/>
            </a:br>
            <a:r>
              <a:rPr lang="en-US" altLang="en-US" sz="3200" smtClean="0"/>
              <a:t>The Container</a:t>
            </a:r>
          </a:p>
        </p:txBody>
      </p:sp>
      <p:pic>
        <p:nvPicPr>
          <p:cNvPr id="62467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2438400"/>
            <a:ext cx="6326188" cy="4195763"/>
          </a:xfr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14400" y="1828800"/>
            <a:ext cx="2743200" cy="2047875"/>
            <a:chOff x="576" y="1152"/>
            <a:chExt cx="1728" cy="1290"/>
          </a:xfrm>
        </p:grpSpPr>
        <p:sp>
          <p:nvSpPr>
            <p:cNvPr id="62480" name="Text Box 5"/>
            <p:cNvSpPr txBox="1">
              <a:spLocks noChangeArrowheads="1"/>
            </p:cNvSpPr>
            <p:nvPr/>
          </p:nvSpPr>
          <p:spPr bwMode="auto">
            <a:xfrm>
              <a:off x="1776" y="1152"/>
              <a:ext cx="52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0">
                  <a:latin typeface="Arial" charset="0"/>
                </a:rPr>
                <a:t>x = 50</a:t>
              </a:r>
            </a:p>
          </p:txBody>
        </p:sp>
        <p:sp>
          <p:nvSpPr>
            <p:cNvPr id="62481" name="Text Box 6"/>
            <p:cNvSpPr txBox="1">
              <a:spLocks noChangeArrowheads="1"/>
            </p:cNvSpPr>
            <p:nvPr/>
          </p:nvSpPr>
          <p:spPr bwMode="auto">
            <a:xfrm>
              <a:off x="576" y="2208"/>
              <a:ext cx="576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0">
                  <a:latin typeface="Arial" charset="0"/>
                </a:rPr>
                <a:t>y = 50</a:t>
              </a:r>
            </a:p>
          </p:txBody>
        </p:sp>
        <p:sp>
          <p:nvSpPr>
            <p:cNvPr id="62482" name="Line 7"/>
            <p:cNvSpPr>
              <a:spLocks noChangeShapeType="1"/>
            </p:cNvSpPr>
            <p:nvPr/>
          </p:nvSpPr>
          <p:spPr bwMode="auto">
            <a:xfrm>
              <a:off x="1056" y="2304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/>
            </a:p>
          </p:txBody>
        </p:sp>
        <p:sp>
          <p:nvSpPr>
            <p:cNvPr id="62483" name="Line 8"/>
            <p:cNvSpPr>
              <a:spLocks noChangeShapeType="1"/>
            </p:cNvSpPr>
            <p:nvPr/>
          </p:nvSpPr>
          <p:spPr bwMode="auto">
            <a:xfrm flipH="1">
              <a:off x="1872" y="1392"/>
              <a:ext cx="0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09600" y="1828800"/>
            <a:ext cx="4953000" cy="3038475"/>
            <a:chOff x="384" y="1152"/>
            <a:chExt cx="3120" cy="1914"/>
          </a:xfrm>
        </p:grpSpPr>
        <p:sp>
          <p:nvSpPr>
            <p:cNvPr id="62476" name="Text Box 10"/>
            <p:cNvSpPr txBox="1">
              <a:spLocks noChangeArrowheads="1"/>
            </p:cNvSpPr>
            <p:nvPr/>
          </p:nvSpPr>
          <p:spPr bwMode="auto">
            <a:xfrm>
              <a:off x="2784" y="1152"/>
              <a:ext cx="72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0">
                  <a:latin typeface="Arial" charset="0"/>
                </a:rPr>
                <a:t>x = 100</a:t>
              </a:r>
            </a:p>
          </p:txBody>
        </p:sp>
        <p:sp>
          <p:nvSpPr>
            <p:cNvPr id="62477" name="Text Box 11"/>
            <p:cNvSpPr txBox="1">
              <a:spLocks noChangeArrowheads="1"/>
            </p:cNvSpPr>
            <p:nvPr/>
          </p:nvSpPr>
          <p:spPr bwMode="auto">
            <a:xfrm>
              <a:off x="384" y="2832"/>
              <a:ext cx="76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0">
                  <a:latin typeface="Arial" charset="0"/>
                </a:rPr>
                <a:t>y = 100</a:t>
              </a:r>
            </a:p>
          </p:txBody>
        </p:sp>
        <p:sp>
          <p:nvSpPr>
            <p:cNvPr id="62478" name="Line 12"/>
            <p:cNvSpPr>
              <a:spLocks noChangeShapeType="1"/>
            </p:cNvSpPr>
            <p:nvPr/>
          </p:nvSpPr>
          <p:spPr bwMode="auto">
            <a:xfrm flipV="1">
              <a:off x="960" y="2928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/>
            </a:p>
          </p:txBody>
        </p:sp>
        <p:sp>
          <p:nvSpPr>
            <p:cNvPr id="62479" name="Line 13"/>
            <p:cNvSpPr>
              <a:spLocks noChangeShapeType="1"/>
            </p:cNvSpPr>
            <p:nvPr/>
          </p:nvSpPr>
          <p:spPr bwMode="auto">
            <a:xfrm flipH="1">
              <a:off x="2544" y="1344"/>
              <a:ext cx="432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728078" name="Text Box 14"/>
          <p:cNvSpPr txBox="1">
            <a:spLocks noChangeArrowheads="1"/>
          </p:cNvSpPr>
          <p:nvPr/>
        </p:nvSpPr>
        <p:spPr bwMode="auto">
          <a:xfrm>
            <a:off x="4495800" y="3505200"/>
            <a:ext cx="2971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>
                <a:latin typeface="Arial" charset="0"/>
              </a:rPr>
              <a:t>Width = 100, Height = 20</a:t>
            </a:r>
          </a:p>
        </p:txBody>
      </p:sp>
      <p:sp>
        <p:nvSpPr>
          <p:cNvPr id="728079" name="Text Box 15"/>
          <p:cNvSpPr txBox="1">
            <a:spLocks noChangeArrowheads="1"/>
          </p:cNvSpPr>
          <p:nvPr/>
        </p:nvSpPr>
        <p:spPr bwMode="auto">
          <a:xfrm>
            <a:off x="6172200" y="4572000"/>
            <a:ext cx="2971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>
                <a:latin typeface="Arial" charset="0"/>
              </a:rPr>
              <a:t>Width = 100, Height = 20</a:t>
            </a:r>
          </a:p>
        </p:txBody>
      </p:sp>
      <p:sp>
        <p:nvSpPr>
          <p:cNvPr id="62472" name="Text Box 16"/>
          <p:cNvSpPr txBox="1">
            <a:spLocks noChangeArrowheads="1"/>
          </p:cNvSpPr>
          <p:nvPr/>
        </p:nvSpPr>
        <p:spPr bwMode="auto">
          <a:xfrm>
            <a:off x="1752600" y="1752600"/>
            <a:ext cx="8382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charset="0"/>
              </a:rPr>
              <a:t>x = 0</a:t>
            </a:r>
          </a:p>
        </p:txBody>
      </p:sp>
      <p:sp>
        <p:nvSpPr>
          <p:cNvPr id="62473" name="Text Box 17"/>
          <p:cNvSpPr txBox="1">
            <a:spLocks noChangeArrowheads="1"/>
          </p:cNvSpPr>
          <p:nvPr/>
        </p:nvSpPr>
        <p:spPr bwMode="auto">
          <a:xfrm>
            <a:off x="827088" y="2349500"/>
            <a:ext cx="9144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charset="0"/>
              </a:rPr>
              <a:t>y = 0</a:t>
            </a:r>
          </a:p>
        </p:txBody>
      </p:sp>
      <p:sp>
        <p:nvSpPr>
          <p:cNvPr id="62474" name="Line 18"/>
          <p:cNvSpPr>
            <a:spLocks noChangeShapeType="1"/>
          </p:cNvSpPr>
          <p:nvPr/>
        </p:nvSpPr>
        <p:spPr bwMode="auto">
          <a:xfrm>
            <a:off x="1524000" y="25146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/>
          </a:p>
        </p:txBody>
      </p:sp>
      <p:sp>
        <p:nvSpPr>
          <p:cNvPr id="62475" name="Line 19"/>
          <p:cNvSpPr>
            <a:spLocks noChangeShapeType="1"/>
          </p:cNvSpPr>
          <p:nvPr/>
        </p:nvSpPr>
        <p:spPr bwMode="auto">
          <a:xfrm flipH="1">
            <a:off x="1905000" y="2057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2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78" grpId="0" autoUpdateAnimBg="0"/>
      <p:bldP spid="72807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smtClean="0"/>
              <a:t>Pitfall 2: Invisible </a:t>
            </a:r>
            <a:r>
              <a:rPr lang="en-US" altLang="en-US" sz="3200" smtClean="0">
                <a:latin typeface="Consolas" pitchFamily="49" charset="0"/>
                <a:cs typeface="Consolas" pitchFamily="49" charset="0"/>
              </a:rPr>
              <a:t>Component</a:t>
            </a:r>
          </a:p>
        </p:txBody>
      </p:sp>
      <p:sp>
        <p:nvSpPr>
          <p:cNvPr id="7290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z="2400" smtClean="0"/>
              <a:t>Don’t forget that coordinates (0,0) are covered by the title bar of the frame.</a:t>
            </a:r>
          </a:p>
          <a:p>
            <a:r>
              <a:rPr lang="en-US" altLang="en-US" sz="2400" smtClean="0">
                <a:latin typeface="Consolas" pitchFamily="49" charset="0"/>
                <a:cs typeface="Consolas" pitchFamily="49" charset="0"/>
              </a:rPr>
              <a:t>Components</a:t>
            </a:r>
            <a:r>
              <a:rPr lang="en-US" altLang="en-US" sz="2400" smtClean="0"/>
              <a:t> added at this location may be partially or totally hidden by the title bar.</a:t>
            </a:r>
          </a:p>
        </p:txBody>
      </p:sp>
    </p:spTree>
    <p:extLst>
      <p:ext uri="{BB962C8B-B14F-4D97-AF65-F5344CB8AC3E}">
        <p14:creationId xmlns:p14="http://schemas.microsoft.com/office/powerpoint/2010/main" val="397566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0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smtClean="0"/>
              <a:t>A Example With Manual Layout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114300" indent="-114300">
              <a:tabLst>
                <a:tab pos="476250" algn="l"/>
              </a:tabLst>
            </a:pPr>
            <a:r>
              <a:rPr lang="en-US" altLang="en-US" sz="2400" b="1" dirty="0" smtClean="0"/>
              <a:t>Name of the folder containing the complete example</a:t>
            </a:r>
            <a:r>
              <a:rPr lang="en-US" altLang="en-US" sz="2400" dirty="0" smtClean="0"/>
              <a:t>:</a:t>
            </a:r>
            <a:r>
              <a:rPr lang="en-US" altLang="en-US" sz="2400" dirty="0"/>
              <a:t> </a:t>
            </a:r>
            <a:r>
              <a:rPr lang="en-US" altLang="en-US" sz="2400" dirty="0" smtClean="0">
                <a:latin typeface="Consolas" pitchFamily="49" charset="0"/>
                <a:cs typeface="Consolas" pitchFamily="49" charset="0"/>
              </a:rPr>
              <a:t>4manualLayout</a:t>
            </a:r>
          </a:p>
          <a:p>
            <a:pPr marL="114300" indent="-114300">
              <a:tabLst>
                <a:tab pos="476250" algn="l"/>
              </a:tabLst>
            </a:pPr>
            <a:endParaRPr lang="en-US" altLang="en-US" sz="18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75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smtClean="0"/>
              <a:t>An Example With Manual Layout: </a:t>
            </a:r>
            <a:br>
              <a:rPr lang="en-US" altLang="en-US" sz="3200" smtClean="0"/>
            </a:br>
            <a:r>
              <a:rPr lang="en-US" altLang="en-US" sz="3200" smtClean="0"/>
              <a:t>The </a:t>
            </a:r>
            <a:r>
              <a:rPr lang="en-US" altLang="en-US" sz="3200" smtClean="0">
                <a:latin typeface="Consolas" pitchFamily="49" charset="0"/>
                <a:cs typeface="Consolas" pitchFamily="49" charset="0"/>
              </a:rPr>
              <a:t>Driver</a:t>
            </a:r>
            <a:r>
              <a:rPr lang="en-US" altLang="en-US" sz="3200" smtClean="0"/>
              <a:t> Class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import </a:t>
            </a:r>
            <a:r>
              <a:rPr lang="en-US" altLang="en-US" sz="1800" dirty="0" err="1" smtClean="0">
                <a:latin typeface="Consolas" pitchFamily="49" charset="0"/>
                <a:cs typeface="Consolas" pitchFamily="49" charset="0"/>
              </a:rPr>
              <a:t>javax.swing.JButton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import </a:t>
            </a:r>
            <a:r>
              <a:rPr lang="en-US" altLang="en-US" sz="1800" dirty="0" err="1" smtClean="0">
                <a:latin typeface="Consolas" pitchFamily="49" charset="0"/>
                <a:cs typeface="Consolas" pitchFamily="49" charset="0"/>
              </a:rPr>
              <a:t>javax.swing.JLabel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import </a:t>
            </a:r>
            <a:r>
              <a:rPr lang="en-US" altLang="en-US" sz="1800" dirty="0" err="1" smtClean="0">
                <a:latin typeface="Consolas" pitchFamily="49" charset="0"/>
                <a:cs typeface="Consolas" pitchFamily="49" charset="0"/>
              </a:rPr>
              <a:t>javax.swing.JFrame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FontTx/>
              <a:buNone/>
            </a:pPr>
            <a:endParaRPr lang="en-US" altLang="en-US" sz="18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public class Driver {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 public static final </a:t>
            </a:r>
            <a:r>
              <a:rPr lang="en-US" altLang="en-US" sz="18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WIDTH_FRAME = 300;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 public static final </a:t>
            </a:r>
            <a:r>
              <a:rPr lang="en-US" altLang="en-US" sz="18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HEIGHT_FRAME = 300;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 public static final </a:t>
            </a:r>
            <a:r>
              <a:rPr lang="en-US" altLang="en-US" sz="18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X_COORD_BUTTON = 100;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 public static final </a:t>
            </a:r>
            <a:r>
              <a:rPr lang="en-US" altLang="en-US" sz="18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Y_COORD_BUTTON = 100;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 public static final </a:t>
            </a:r>
            <a:r>
              <a:rPr lang="en-US" altLang="en-US" sz="18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WIDTH_BUTTON = 100;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 public static final </a:t>
            </a:r>
            <a:r>
              <a:rPr lang="en-US" altLang="en-US" sz="18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HEIGHT_BUTTON = 20;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 public static final </a:t>
            </a:r>
            <a:r>
              <a:rPr lang="en-US" altLang="en-US" sz="18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X_COORD_LABEL = 50;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 public static final </a:t>
            </a:r>
            <a:r>
              <a:rPr lang="en-US" altLang="en-US" sz="18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Y_COORD_LABEL = 50;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 public static final </a:t>
            </a:r>
            <a:r>
              <a:rPr lang="en-US" altLang="en-US" sz="18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WIDTH_LABEL = 100;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 public static final </a:t>
            </a:r>
            <a:r>
              <a:rPr lang="en-US" altLang="en-US" sz="18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HEIGHT_LABEL = 20;</a:t>
            </a:r>
            <a:endParaRPr lang="en-US" altLang="en-US" sz="1800" b="1" dirty="0" smtClean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95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CC"/>
        </a:solidFill>
        <a:ln>
          <a:solidFill>
            <a:schemeClr val="tx1"/>
          </a:solidFill>
        </a:ln>
      </a:spPr>
      <a:bodyPr rtlCol="0" anchor="ctr"/>
      <a:lstStyle>
        <a:defPPr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31273</TotalTime>
  <Words>1397</Words>
  <Application>Microsoft Office PowerPoint</Application>
  <PresentationFormat>On-screen Show (4:3)</PresentationFormat>
  <Paragraphs>302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Consolas</vt:lpstr>
      <vt:lpstr>Garamond</vt:lpstr>
      <vt:lpstr>Times New Roman</vt:lpstr>
      <vt:lpstr>Office Theme</vt:lpstr>
      <vt:lpstr>An Introduction To Graphical User Interfaces</vt:lpstr>
      <vt:lpstr>How To Handle The Layout Of Components</vt:lpstr>
      <vt:lpstr>How To Handle The Layout Of Components</vt:lpstr>
      <vt:lpstr>Layout Is Based On Spatial (X,Y) Coordinates</vt:lpstr>
      <vt:lpstr>Layout Is Based On Spatial Coordinates</vt:lpstr>
      <vt:lpstr>Coordinates Of Components: Relative To  The Container</vt:lpstr>
      <vt:lpstr>Pitfall 2: Invisible Component</vt:lpstr>
      <vt:lpstr>A Example With Manual Layout</vt:lpstr>
      <vt:lpstr>An Example With Manual Layout:  The Driver Class</vt:lpstr>
      <vt:lpstr>An Example With Manual Layout:  The Driver Class (2)</vt:lpstr>
      <vt:lpstr>How To Handle The Layout Of Components</vt:lpstr>
      <vt:lpstr>Java Layout Classes</vt:lpstr>
      <vt:lpstr>BorderLayout (“Compass Directions”)</vt:lpstr>
      <vt:lpstr>CardLayout (“Tab-Like”)</vt:lpstr>
      <vt:lpstr>FlowLayout (Adapts To Resizing “Web-Like”)</vt:lpstr>
      <vt:lpstr>GridLayout</vt:lpstr>
      <vt:lpstr>GridBagLayout</vt:lpstr>
      <vt:lpstr>Implementing A GUI When Using The GridBagLayout</vt:lpstr>
      <vt:lpstr>Implementing A GUI When Using The GridBagLayout</vt:lpstr>
      <vt:lpstr>GridBagConstraints</vt:lpstr>
      <vt:lpstr>Some Important Parts Of The GridBagConstraints Class</vt:lpstr>
      <vt:lpstr>GridBagContraints: Fill Values</vt:lpstr>
      <vt:lpstr>Some Important Parts Of The GridBagConstraints Class (2)</vt:lpstr>
      <vt:lpstr>Some Important Parts Of The GridBagConstraints Class (3)</vt:lpstr>
      <vt:lpstr>Some Important Parts Of The GridBagConstraints Class (4)</vt:lpstr>
      <vt:lpstr>An Example Using The GridBagLayout</vt:lpstr>
      <vt:lpstr>An Example Using The GridBagLayout: The Driver Class</vt:lpstr>
      <vt:lpstr>An Example Using The GridBagLayout:  Class MyFrame</vt:lpstr>
      <vt:lpstr>An Example Using The GridBagLayout:  Class MyFrame (2)</vt:lpstr>
      <vt:lpstr>An Example Using The GridBagLayout:  Class MyFrame (3)</vt:lpstr>
      <vt:lpstr>Advanced Uses Of GridBagLayout</vt:lpstr>
      <vt:lpstr>Layout Of GUI Components</vt:lpstr>
      <vt:lpstr>After This Section You Now Know</vt:lpstr>
      <vt:lpstr>Copyright Notice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programming graphic user interfaces in Java</dc:title>
  <dc:creator>James Tam</dc:creator>
  <cp:keywords>Layout;GridBagLayout;GridBagConstraints;Manually laying out GUI compon;components</cp:keywords>
  <cp:lastModifiedBy>James Tam</cp:lastModifiedBy>
  <cp:revision>755</cp:revision>
  <dcterms:created xsi:type="dcterms:W3CDTF">2013-08-26T22:54:00Z</dcterms:created>
  <dcterms:modified xsi:type="dcterms:W3CDTF">2021-03-26T21:37:59Z</dcterms:modified>
</cp:coreProperties>
</file>