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396" r:id="rId3"/>
    <p:sldId id="257" r:id="rId4"/>
    <p:sldId id="398" r:id="rId5"/>
    <p:sldId id="258" r:id="rId6"/>
    <p:sldId id="259" r:id="rId7"/>
    <p:sldId id="260" r:id="rId8"/>
    <p:sldId id="261" r:id="rId9"/>
    <p:sldId id="262" r:id="rId10"/>
    <p:sldId id="263" r:id="rId11"/>
    <p:sldId id="264" r:id="rId12"/>
    <p:sldId id="265" r:id="rId13"/>
    <p:sldId id="266" r:id="rId14"/>
    <p:sldId id="267" r:id="rId15"/>
    <p:sldId id="395"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439" r:id="rId48"/>
  </p:sldIdLst>
  <p:sldSz cx="9144000" cy="6858000" type="screen4x3"/>
  <p:notesSz cx="6858000" cy="9144000"/>
  <p:defaultTextStyle>
    <a:defPPr>
      <a:defRPr lang="en-US"/>
    </a:defPPr>
    <a:lvl1pPr algn="l" rtl="0" fontAlgn="base">
      <a:spcBef>
        <a:spcPct val="50000"/>
      </a:spcBef>
      <a:spcAft>
        <a:spcPct val="0"/>
      </a:spcAft>
      <a:defRPr b="1" kern="1200">
        <a:solidFill>
          <a:schemeClr val="tx1"/>
        </a:solidFill>
        <a:latin typeface="Calibri" pitchFamily="34" charset="0"/>
        <a:ea typeface="+mn-ea"/>
        <a:cs typeface="Arial" charset="0"/>
      </a:defRPr>
    </a:lvl1pPr>
    <a:lvl2pPr marL="457200" algn="l" rtl="0" fontAlgn="base">
      <a:spcBef>
        <a:spcPct val="50000"/>
      </a:spcBef>
      <a:spcAft>
        <a:spcPct val="0"/>
      </a:spcAft>
      <a:defRPr b="1" kern="1200">
        <a:solidFill>
          <a:schemeClr val="tx1"/>
        </a:solidFill>
        <a:latin typeface="Calibri" pitchFamily="34" charset="0"/>
        <a:ea typeface="+mn-ea"/>
        <a:cs typeface="Arial" charset="0"/>
      </a:defRPr>
    </a:lvl2pPr>
    <a:lvl3pPr marL="914400" algn="l" rtl="0" fontAlgn="base">
      <a:spcBef>
        <a:spcPct val="50000"/>
      </a:spcBef>
      <a:spcAft>
        <a:spcPct val="0"/>
      </a:spcAft>
      <a:defRPr b="1" kern="1200">
        <a:solidFill>
          <a:schemeClr val="tx1"/>
        </a:solidFill>
        <a:latin typeface="Calibri" pitchFamily="34" charset="0"/>
        <a:ea typeface="+mn-ea"/>
        <a:cs typeface="Arial" charset="0"/>
      </a:defRPr>
    </a:lvl3pPr>
    <a:lvl4pPr marL="1371600" algn="l" rtl="0" fontAlgn="base">
      <a:spcBef>
        <a:spcPct val="50000"/>
      </a:spcBef>
      <a:spcAft>
        <a:spcPct val="0"/>
      </a:spcAft>
      <a:defRPr b="1" kern="1200">
        <a:solidFill>
          <a:schemeClr val="tx1"/>
        </a:solidFill>
        <a:latin typeface="Calibri" pitchFamily="34" charset="0"/>
        <a:ea typeface="+mn-ea"/>
        <a:cs typeface="Arial" charset="0"/>
      </a:defRPr>
    </a:lvl4pPr>
    <a:lvl5pPr marL="1828800" algn="l" rtl="0" fontAlgn="base">
      <a:spcBef>
        <a:spcPct val="50000"/>
      </a:spcBef>
      <a:spcAft>
        <a:spcPct val="0"/>
      </a:spcAft>
      <a:defRPr b="1" kern="1200">
        <a:solidFill>
          <a:schemeClr val="tx1"/>
        </a:solidFill>
        <a:latin typeface="Calibri" pitchFamily="34" charset="0"/>
        <a:ea typeface="+mn-ea"/>
        <a:cs typeface="Arial" charset="0"/>
      </a:defRPr>
    </a:lvl5pPr>
    <a:lvl6pPr marL="2286000" algn="l" defTabSz="914400" rtl="0" eaLnBrk="1" latinLnBrk="0" hangingPunct="1">
      <a:defRPr b="1" kern="1200">
        <a:solidFill>
          <a:schemeClr val="tx1"/>
        </a:solidFill>
        <a:latin typeface="Calibri" pitchFamily="34" charset="0"/>
        <a:ea typeface="+mn-ea"/>
        <a:cs typeface="Arial" charset="0"/>
      </a:defRPr>
    </a:lvl6pPr>
    <a:lvl7pPr marL="2743200" algn="l" defTabSz="914400" rtl="0" eaLnBrk="1" latinLnBrk="0" hangingPunct="1">
      <a:defRPr b="1" kern="1200">
        <a:solidFill>
          <a:schemeClr val="tx1"/>
        </a:solidFill>
        <a:latin typeface="Calibri" pitchFamily="34" charset="0"/>
        <a:ea typeface="+mn-ea"/>
        <a:cs typeface="Arial" charset="0"/>
      </a:defRPr>
    </a:lvl7pPr>
    <a:lvl8pPr marL="3200400" algn="l" defTabSz="914400" rtl="0" eaLnBrk="1" latinLnBrk="0" hangingPunct="1">
      <a:defRPr b="1" kern="1200">
        <a:solidFill>
          <a:schemeClr val="tx1"/>
        </a:solidFill>
        <a:latin typeface="Calibri" pitchFamily="34" charset="0"/>
        <a:ea typeface="+mn-ea"/>
        <a:cs typeface="Arial" charset="0"/>
      </a:defRPr>
    </a:lvl8pPr>
    <a:lvl9pPr marL="3657600" algn="l" defTabSz="914400" rtl="0" eaLnBrk="1" latinLnBrk="0" hangingPunct="1">
      <a:defRPr b="1"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sman" initials="s" lastIdx="4" clrIdx="0"/>
  <p:cmAuthor id="1" name="James Tam" initials="JT"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808000"/>
    <a:srgbClr val="666633"/>
    <a:srgbClr val="CC3300"/>
    <a:srgbClr val="000000"/>
    <a:srgbClr val="993300"/>
    <a:srgbClr val="B2B2B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20" autoAdjust="0"/>
    <p:restoredTop sz="95814" autoAdjust="0"/>
  </p:normalViewPr>
  <p:slideViewPr>
    <p:cSldViewPr>
      <p:cViewPr varScale="1">
        <p:scale>
          <a:sx n="110" d="100"/>
          <a:sy n="110" d="100"/>
        </p:scale>
        <p:origin x="13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1590"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F6F15187-57C7-4FB9-A0A6-B059D65E8F88}" type="datetimeFigureOut">
              <a:rPr lang="en-US"/>
              <a:pPr>
                <a:defRPr/>
              </a:pPr>
              <a:t>3/24/2021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r>
              <a:rPr lang="en-US" dirty="0" smtClean="0"/>
              <a:t>Graphical user interfaces in Java</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00C49965-F3AF-4159-96B0-0AC56D2A66E3}" type="slidenum">
              <a:rPr lang="en-US"/>
              <a:pPr>
                <a:defRPr/>
              </a:pPr>
              <a:t>‹#›</a:t>
            </a:fld>
            <a:endParaRPr lang="en-US" dirty="0"/>
          </a:p>
        </p:txBody>
      </p:sp>
    </p:spTree>
    <p:extLst>
      <p:ext uri="{BB962C8B-B14F-4D97-AF65-F5344CB8AC3E}">
        <p14:creationId xmlns:p14="http://schemas.microsoft.com/office/powerpoint/2010/main" val="2815789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E567F207-60F6-4CF2-9504-27C1CAFA9C0B}" type="datetimeFigureOut">
              <a:rPr lang="en-US"/>
              <a:pPr>
                <a:defRPr/>
              </a:pPr>
              <a:t>3/24/2021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E46CAA75-9D47-4A80-B837-70D2A657E386}" type="slidenum">
              <a:rPr lang="en-US"/>
              <a:pPr>
                <a:defRPr/>
              </a:pPr>
              <a:t>‹#›</a:t>
            </a:fld>
            <a:endParaRPr lang="en-US" dirty="0"/>
          </a:p>
        </p:txBody>
      </p:sp>
    </p:spTree>
    <p:extLst>
      <p:ext uri="{BB962C8B-B14F-4D97-AF65-F5344CB8AC3E}">
        <p14:creationId xmlns:p14="http://schemas.microsoft.com/office/powerpoint/2010/main" val="1866997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Tree>
    <p:extLst>
      <p:ext uri="{BB962C8B-B14F-4D97-AF65-F5344CB8AC3E}">
        <p14:creationId xmlns:p14="http://schemas.microsoft.com/office/powerpoint/2010/main" val="1498714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exit application default window close operation. </a:t>
            </a:r>
          </a:p>
          <a:p>
            <a:endParaRPr lang="en-US" altLang="en-US" dirty="0" smtClean="0"/>
          </a:p>
        </p:txBody>
      </p:sp>
    </p:spTree>
    <p:extLst>
      <p:ext uri="{BB962C8B-B14F-4D97-AF65-F5344CB8AC3E}">
        <p14:creationId xmlns:p14="http://schemas.microsoft.com/office/powerpoint/2010/main" val="888687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368473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Tree>
    <p:extLst>
      <p:ext uri="{BB962C8B-B14F-4D97-AF65-F5344CB8AC3E}">
        <p14:creationId xmlns:p14="http://schemas.microsoft.com/office/powerpoint/2010/main" val="3092970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Tree>
    <p:extLst>
      <p:ext uri="{BB962C8B-B14F-4D97-AF65-F5344CB8AC3E}">
        <p14:creationId xmlns:p14="http://schemas.microsoft.com/office/powerpoint/2010/main" val="3294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F8DFEA4-B265-4E37-85DE-191F964BA35F}" type="slidenum">
              <a:rPr lang="en-US" smtClean="0"/>
              <a:pPr>
                <a:defRPr/>
              </a:pPr>
              <a:t>7</a:t>
            </a:fld>
            <a:endParaRPr lang="en-US" dirty="0"/>
          </a:p>
        </p:txBody>
      </p:sp>
    </p:spTree>
    <p:extLst>
      <p:ext uri="{BB962C8B-B14F-4D97-AF65-F5344CB8AC3E}">
        <p14:creationId xmlns:p14="http://schemas.microsoft.com/office/powerpoint/2010/main" val="1138491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Tree>
    <p:extLst>
      <p:ext uri="{BB962C8B-B14F-4D97-AF65-F5344CB8AC3E}">
        <p14:creationId xmlns:p14="http://schemas.microsoft.com/office/powerpoint/2010/main" val="483010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Every graphical control in Swing extends container so take care to only use the add method for when it makes sense for that class (results range from amusing to truly destructive).</a:t>
            </a:r>
          </a:p>
        </p:txBody>
      </p:sp>
    </p:spTree>
    <p:extLst>
      <p:ext uri="{BB962C8B-B14F-4D97-AF65-F5344CB8AC3E}">
        <p14:creationId xmlns:p14="http://schemas.microsoft.com/office/powerpoint/2010/main" val="4240878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Tree>
    <p:extLst>
      <p:ext uri="{BB962C8B-B14F-4D97-AF65-F5344CB8AC3E}">
        <p14:creationId xmlns:p14="http://schemas.microsoft.com/office/powerpoint/2010/main" val="456524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2" rIns="91427" bIns="45712" numCol="1" anchor="t" anchorCtr="0" compatLnSpc="1">
            <a:prstTxWarp prst="textNoShape">
              <a:avLst/>
            </a:prstTxWarp>
          </a:bodyPr>
          <a:lstStyle/>
          <a:p>
            <a:pPr>
              <a:buFontTx/>
              <a:buChar char="•"/>
            </a:pPr>
            <a:r>
              <a:rPr lang="en-US" altLang="en-US" smtClean="0"/>
              <a:t>Even though program control may change (e.g., branch) depending upon user input execution is still predictable and can be traced fairly easily</a:t>
            </a:r>
          </a:p>
          <a:p>
            <a:pPr>
              <a:buFontTx/>
              <a:buChar char="•"/>
            </a:pPr>
            <a:r>
              <a:rPr lang="en-US" altLang="en-US" smtClean="0"/>
              <a:t>Even though the program may ask the user for input it is only at specific times (when some sort of input statement is reached)</a:t>
            </a:r>
          </a:p>
        </p:txBody>
      </p:sp>
    </p:spTree>
    <p:extLst>
      <p:ext uri="{BB962C8B-B14F-4D97-AF65-F5344CB8AC3E}">
        <p14:creationId xmlns:p14="http://schemas.microsoft.com/office/powerpoint/2010/main" val="3527336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70000"/>
              </a:lnSpc>
            </a:pPr>
            <a:r>
              <a:rPr lang="en-US" altLang="en-US" sz="800" smtClean="0"/>
              <a:t>Java API: adding components</a:t>
            </a:r>
          </a:p>
          <a:p>
            <a:pPr>
              <a:lnSpc>
                <a:spcPct val="70000"/>
              </a:lnSpc>
            </a:pPr>
            <a:r>
              <a:rPr lang="en-US" altLang="en-US" sz="800" smtClean="0"/>
              <a:t>To add a child to an AWT frame you'd write: </a:t>
            </a:r>
          </a:p>
          <a:p>
            <a:pPr>
              <a:lnSpc>
                <a:spcPct val="70000"/>
              </a:lnSpc>
            </a:pPr>
            <a:r>
              <a:rPr lang="en-US" altLang="en-US" sz="800" smtClean="0"/>
              <a:t>frame.add(child); </a:t>
            </a:r>
          </a:p>
          <a:p>
            <a:pPr>
              <a:lnSpc>
                <a:spcPct val="70000"/>
              </a:lnSpc>
            </a:pPr>
            <a:r>
              <a:rPr lang="en-US" altLang="en-US" sz="800" smtClean="0"/>
              <a:t>However using JFrame you need to add the child to the JFrame's content pane instead: frame.getContentPane().add(child); </a:t>
            </a:r>
          </a:p>
          <a:p>
            <a:pPr>
              <a:lnSpc>
                <a:spcPct val="70000"/>
              </a:lnSpc>
            </a:pPr>
            <a:endParaRPr lang="en-US" altLang="en-US" sz="800" smtClean="0"/>
          </a:p>
          <a:p>
            <a:pPr>
              <a:lnSpc>
                <a:spcPct val="70000"/>
              </a:lnSpc>
            </a:pPr>
            <a:r>
              <a:rPr lang="en-US" altLang="en-US" sz="800" smtClean="0"/>
              <a:t>It still works and you still need to get the Root Pane before you can get the parent of a component.</a:t>
            </a:r>
          </a:p>
          <a:p>
            <a:pPr>
              <a:lnSpc>
                <a:spcPct val="70000"/>
              </a:lnSpc>
            </a:pPr>
            <a:endParaRPr lang="en-US" altLang="en-US" sz="800" smtClean="0"/>
          </a:p>
          <a:p>
            <a:pPr>
              <a:lnSpc>
                <a:spcPct val="70000"/>
              </a:lnSpc>
            </a:pPr>
            <a:r>
              <a:rPr lang="en-US" altLang="en-US" sz="800" smtClean="0"/>
              <a:t>public class Driver</a:t>
            </a:r>
          </a:p>
          <a:p>
            <a:pPr>
              <a:lnSpc>
                <a:spcPct val="70000"/>
              </a:lnSpc>
            </a:pPr>
            <a:r>
              <a:rPr lang="en-US" altLang="en-US" sz="800" smtClean="0"/>
              <a:t>{</a:t>
            </a:r>
          </a:p>
          <a:p>
            <a:pPr>
              <a:lnSpc>
                <a:spcPct val="70000"/>
              </a:lnSpc>
            </a:pPr>
            <a:r>
              <a:rPr lang="en-US" altLang="en-US" sz="800" smtClean="0"/>
              <a:t>     public static void main (String [] args)</a:t>
            </a:r>
          </a:p>
          <a:p>
            <a:pPr>
              <a:lnSpc>
                <a:spcPct val="70000"/>
              </a:lnSpc>
            </a:pPr>
            <a:r>
              <a:rPr lang="en-US" altLang="en-US" sz="800" smtClean="0"/>
              <a:t>     {</a:t>
            </a:r>
          </a:p>
          <a:p>
            <a:pPr>
              <a:lnSpc>
                <a:spcPct val="70000"/>
              </a:lnSpc>
            </a:pPr>
            <a:r>
              <a:rPr lang="en-US" altLang="en-US" sz="800" smtClean="0"/>
              <a:t>        JFrame aFrame = new JFrame ();</a:t>
            </a:r>
          </a:p>
          <a:p>
            <a:pPr>
              <a:lnSpc>
                <a:spcPct val="70000"/>
              </a:lnSpc>
            </a:pPr>
            <a:r>
              <a:rPr lang="en-US" altLang="en-US" sz="800" smtClean="0"/>
              <a:t>        aFrame.setLayout(null);</a:t>
            </a:r>
          </a:p>
          <a:p>
            <a:pPr>
              <a:lnSpc>
                <a:spcPct val="70000"/>
              </a:lnSpc>
            </a:pPr>
            <a:r>
              <a:rPr lang="en-US" altLang="en-US" sz="800" smtClean="0"/>
              <a:t>        aFrame.setSize(640,480);</a:t>
            </a:r>
          </a:p>
          <a:p>
            <a:pPr>
              <a:lnSpc>
                <a:spcPct val="70000"/>
              </a:lnSpc>
            </a:pPr>
            <a:endParaRPr lang="en-US" altLang="en-US" sz="800" smtClean="0"/>
          </a:p>
          <a:p>
            <a:pPr>
              <a:lnSpc>
                <a:spcPct val="70000"/>
              </a:lnSpc>
            </a:pPr>
            <a:r>
              <a:rPr lang="en-US" altLang="en-US" sz="800" smtClean="0"/>
              <a:t>        JButton aButton1 = new JButton("Button1");</a:t>
            </a:r>
          </a:p>
          <a:p>
            <a:pPr>
              <a:lnSpc>
                <a:spcPct val="70000"/>
              </a:lnSpc>
            </a:pPr>
            <a:r>
              <a:rPr lang="en-US" altLang="en-US" sz="800" smtClean="0"/>
              <a:t>        aButton1.setSize(100,10);</a:t>
            </a:r>
          </a:p>
          <a:p>
            <a:pPr>
              <a:lnSpc>
                <a:spcPct val="70000"/>
              </a:lnSpc>
            </a:pPr>
            <a:r>
              <a:rPr lang="en-US" altLang="en-US" sz="800" smtClean="0"/>
              <a:t>        aButton1.setLocation(0,0);</a:t>
            </a:r>
          </a:p>
          <a:p>
            <a:pPr>
              <a:lnSpc>
                <a:spcPct val="70000"/>
              </a:lnSpc>
            </a:pPr>
            <a:r>
              <a:rPr lang="en-US" altLang="en-US" sz="800" smtClean="0"/>
              <a:t>        JButton aButton2 = new JButton("Button2");</a:t>
            </a:r>
          </a:p>
          <a:p>
            <a:pPr>
              <a:lnSpc>
                <a:spcPct val="70000"/>
              </a:lnSpc>
            </a:pPr>
            <a:r>
              <a:rPr lang="en-US" altLang="en-US" sz="800" smtClean="0"/>
              <a:t>        aButton2.setSize(100,20);</a:t>
            </a:r>
          </a:p>
          <a:p>
            <a:pPr>
              <a:lnSpc>
                <a:spcPct val="70000"/>
              </a:lnSpc>
            </a:pPr>
            <a:r>
              <a:rPr lang="en-US" altLang="en-US" sz="800" smtClean="0"/>
              <a:t>        aButton2.setLocation(200,200);</a:t>
            </a:r>
          </a:p>
          <a:p>
            <a:pPr>
              <a:lnSpc>
                <a:spcPct val="70000"/>
              </a:lnSpc>
            </a:pPr>
            <a:endParaRPr lang="en-US" altLang="en-US" sz="800" smtClean="0"/>
          </a:p>
          <a:p>
            <a:pPr>
              <a:lnSpc>
                <a:spcPct val="70000"/>
              </a:lnSpc>
            </a:pPr>
            <a:r>
              <a:rPr lang="en-US" altLang="en-US" sz="800" smtClean="0"/>
              <a:t>        aFrame.getContentPane().add(aButton1);</a:t>
            </a:r>
          </a:p>
          <a:p>
            <a:pPr>
              <a:lnSpc>
                <a:spcPct val="70000"/>
              </a:lnSpc>
            </a:pPr>
            <a:r>
              <a:rPr lang="en-US" altLang="en-US" sz="800" smtClean="0"/>
              <a:t>        aFrame.add(aButton2);</a:t>
            </a:r>
          </a:p>
          <a:p>
            <a:pPr>
              <a:lnSpc>
                <a:spcPct val="70000"/>
              </a:lnSpc>
            </a:pPr>
            <a:endParaRPr lang="en-US" altLang="en-US" sz="800" smtClean="0"/>
          </a:p>
          <a:p>
            <a:pPr>
              <a:lnSpc>
                <a:spcPct val="70000"/>
              </a:lnSpc>
            </a:pPr>
            <a:r>
              <a:rPr lang="en-US" altLang="en-US" sz="800" smtClean="0"/>
              <a:t>        aFrame.setVisible(true);</a:t>
            </a:r>
          </a:p>
          <a:p>
            <a:pPr>
              <a:lnSpc>
                <a:spcPct val="70000"/>
              </a:lnSpc>
            </a:pPr>
            <a:r>
              <a:rPr lang="en-US" altLang="en-US" sz="800" smtClean="0"/>
              <a:t>        // GetParent directly just gives you the JRootPane which is the only child of JFrame</a:t>
            </a:r>
          </a:p>
          <a:p>
            <a:pPr>
              <a:lnSpc>
                <a:spcPct val="70000"/>
              </a:lnSpc>
            </a:pPr>
            <a:r>
              <a:rPr lang="en-US" altLang="en-US" sz="800" smtClean="0"/>
              <a:t>        Container aContainer = aButton1.getRootPane().getParent();</a:t>
            </a:r>
          </a:p>
          <a:p>
            <a:pPr>
              <a:lnSpc>
                <a:spcPct val="70000"/>
              </a:lnSpc>
            </a:pPr>
            <a:r>
              <a:rPr lang="en-US" altLang="en-US" sz="800" smtClean="0"/>
              <a:t>        System.out.println(aContainer);</a:t>
            </a:r>
          </a:p>
          <a:p>
            <a:pPr>
              <a:lnSpc>
                <a:spcPct val="70000"/>
              </a:lnSpc>
            </a:pPr>
            <a:r>
              <a:rPr lang="en-US" altLang="en-US" sz="800" smtClean="0"/>
              <a:t>        aContainer = aButton2.getRootPane().getParent();</a:t>
            </a:r>
          </a:p>
          <a:p>
            <a:pPr>
              <a:lnSpc>
                <a:spcPct val="70000"/>
              </a:lnSpc>
            </a:pPr>
            <a:r>
              <a:rPr lang="en-US" altLang="en-US" sz="800" smtClean="0"/>
              <a:t>        System.out.println(aContainer); </a:t>
            </a:r>
          </a:p>
          <a:p>
            <a:pPr>
              <a:lnSpc>
                <a:spcPct val="70000"/>
              </a:lnSpc>
            </a:pPr>
            <a:r>
              <a:rPr lang="en-US" altLang="en-US" sz="800" smtClean="0"/>
              <a:t>     }</a:t>
            </a:r>
          </a:p>
          <a:p>
            <a:pPr>
              <a:lnSpc>
                <a:spcPct val="70000"/>
              </a:lnSpc>
            </a:pPr>
            <a:r>
              <a:rPr lang="en-US" altLang="en-US" sz="800" smtClean="0"/>
              <a:t>}</a:t>
            </a:r>
          </a:p>
        </p:txBody>
      </p:sp>
    </p:spTree>
    <p:extLst>
      <p:ext uri="{BB962C8B-B14F-4D97-AF65-F5344CB8AC3E}">
        <p14:creationId xmlns:p14="http://schemas.microsoft.com/office/powerpoint/2010/main" val="2925741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DF8F8B91-4E2B-4046-8E98-AF2E6ABBB6F7}" type="datetimeFigureOut">
              <a:rPr lang="en-US"/>
              <a:pPr>
                <a:defRPr/>
              </a:pPr>
              <a:t>3/24/2021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0983F3-3DEF-47AA-9F65-43FC793C00B7}" type="slidenum">
              <a:rPr lang="en-US"/>
              <a:pPr>
                <a:defRPr/>
              </a:pPr>
              <a:t>‹#›</a:t>
            </a:fld>
            <a:endParaRPr lang="en-US" dirty="0"/>
          </a:p>
        </p:txBody>
      </p:sp>
    </p:spTree>
    <p:extLst>
      <p:ext uri="{BB962C8B-B14F-4D97-AF65-F5344CB8AC3E}">
        <p14:creationId xmlns:p14="http://schemas.microsoft.com/office/powerpoint/2010/main" val="6067818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C3F2CE0B-2E9F-484B-AD30-2D3C17BA33BB}" type="datetimeFigureOut">
              <a:rPr lang="en-US"/>
              <a:pPr>
                <a:defRPr/>
              </a:pPr>
              <a:t>3/24/2021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E18483-0AF3-4656-83F9-0CAEC3B86A14}" type="slidenum">
              <a:rPr lang="en-US"/>
              <a:pPr>
                <a:defRPr/>
              </a:pPr>
              <a:t>‹#›</a:t>
            </a:fld>
            <a:endParaRPr lang="en-US" dirty="0"/>
          </a:p>
        </p:txBody>
      </p:sp>
    </p:spTree>
    <p:extLst>
      <p:ext uri="{BB962C8B-B14F-4D97-AF65-F5344CB8AC3E}">
        <p14:creationId xmlns:p14="http://schemas.microsoft.com/office/powerpoint/2010/main" val="91716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05D2E81D-D4B2-4EBF-A8D5-3EE132A352E2}" type="datetimeFigureOut">
              <a:rPr lang="en-US"/>
              <a:pPr>
                <a:defRPr/>
              </a:pPr>
              <a:t>3/24/2021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506350-81B3-4A9E-90AD-1B3293E5C7A4}" type="slidenum">
              <a:rPr lang="en-US"/>
              <a:pPr>
                <a:defRPr/>
              </a:pPr>
              <a:t>‹#›</a:t>
            </a:fld>
            <a:endParaRPr lang="en-US" dirty="0"/>
          </a:p>
        </p:txBody>
      </p:sp>
    </p:spTree>
    <p:extLst>
      <p:ext uri="{BB962C8B-B14F-4D97-AF65-F5344CB8AC3E}">
        <p14:creationId xmlns:p14="http://schemas.microsoft.com/office/powerpoint/2010/main" val="192014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spcBef>
                <a:spcPct val="0"/>
              </a:spcBef>
              <a:defRPr/>
            </a:pPr>
            <a:r>
              <a:rPr lang="en-US" sz="1200" b="0" dirty="0" smtClean="0"/>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lvl1pPr>
            <a:lvl2pPr>
              <a:defRPr sz="2000" baseline="0"/>
            </a:lvl2pPr>
            <a:lvl3pPr>
              <a:defRPr sz="1800" baseline="0"/>
            </a:lvl3pPr>
            <a:lvl4pPr>
              <a:defRPr sz="14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8534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0EDD2508-4A9C-4436-A488-5F7BFDA4B89F}" type="datetimeFigureOut">
              <a:rPr lang="en-US"/>
              <a:pPr>
                <a:defRPr/>
              </a:pPr>
              <a:t>3/24/2021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BF2958-48BB-4042-9FB8-6306AD47AFF3}" type="slidenum">
              <a:rPr lang="en-US"/>
              <a:pPr>
                <a:defRPr/>
              </a:pPr>
              <a:t>‹#›</a:t>
            </a:fld>
            <a:endParaRPr lang="en-US" dirty="0"/>
          </a:p>
        </p:txBody>
      </p:sp>
    </p:spTree>
    <p:extLst>
      <p:ext uri="{BB962C8B-B14F-4D97-AF65-F5344CB8AC3E}">
        <p14:creationId xmlns:p14="http://schemas.microsoft.com/office/powerpoint/2010/main" val="215544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088B62B9-E6CF-4E3C-B1E8-5895EE411005}" type="datetimeFigureOut">
              <a:rPr lang="en-US"/>
              <a:pPr>
                <a:defRPr/>
              </a:pPr>
              <a:t>3/24/2021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9A72B81-479B-43B9-A9B5-5A34F31C8C70}" type="slidenum">
              <a:rPr lang="en-US"/>
              <a:pPr>
                <a:defRPr/>
              </a:pPr>
              <a:t>‹#›</a:t>
            </a:fld>
            <a:endParaRPr lang="en-US" dirty="0"/>
          </a:p>
        </p:txBody>
      </p:sp>
    </p:spTree>
    <p:extLst>
      <p:ext uri="{BB962C8B-B14F-4D97-AF65-F5344CB8AC3E}">
        <p14:creationId xmlns:p14="http://schemas.microsoft.com/office/powerpoint/2010/main" val="268192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774DE26C-0BA0-4D34-8964-F74824C15F90}" type="datetimeFigureOut">
              <a:rPr lang="en-US"/>
              <a:pPr>
                <a:defRPr/>
              </a:pPr>
              <a:t>3/24/2021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29198BF-0EFF-43A3-814E-A43655AF486B}" type="slidenum">
              <a:rPr lang="en-US"/>
              <a:pPr>
                <a:defRPr/>
              </a:pPr>
              <a:t>‹#›</a:t>
            </a:fld>
            <a:endParaRPr lang="en-US" dirty="0"/>
          </a:p>
        </p:txBody>
      </p:sp>
    </p:spTree>
    <p:extLst>
      <p:ext uri="{BB962C8B-B14F-4D97-AF65-F5344CB8AC3E}">
        <p14:creationId xmlns:p14="http://schemas.microsoft.com/office/powerpoint/2010/main" val="2689573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9CFC2CA3-25BB-4D0A-A5DD-76D715CD67A5}" type="datetimeFigureOut">
              <a:rPr lang="en-US"/>
              <a:pPr>
                <a:defRPr/>
              </a:pPr>
              <a:t>3/24/2021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4BAAB09-E8E3-4525-8F54-B04F4D1445F9}" type="slidenum">
              <a:rPr lang="en-US"/>
              <a:pPr>
                <a:defRPr/>
              </a:pPr>
              <a:t>‹#›</a:t>
            </a:fld>
            <a:endParaRPr lang="en-US" dirty="0"/>
          </a:p>
        </p:txBody>
      </p:sp>
    </p:spTree>
    <p:extLst>
      <p:ext uri="{BB962C8B-B14F-4D97-AF65-F5344CB8AC3E}">
        <p14:creationId xmlns:p14="http://schemas.microsoft.com/office/powerpoint/2010/main" val="721189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0D793CA0-F0D9-43A2-992A-D171F0A54D16}" type="datetimeFigureOut">
              <a:rPr lang="en-US"/>
              <a:pPr>
                <a:defRPr/>
              </a:pPr>
              <a:t>3/24/2021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6EFB485-D889-4B51-9A9A-D0E961F2D33B}" type="slidenum">
              <a:rPr lang="en-US"/>
              <a:pPr>
                <a:defRPr/>
              </a:pPr>
              <a:t>‹#›</a:t>
            </a:fld>
            <a:endParaRPr lang="en-US" dirty="0"/>
          </a:p>
        </p:txBody>
      </p:sp>
    </p:spTree>
    <p:extLst>
      <p:ext uri="{BB962C8B-B14F-4D97-AF65-F5344CB8AC3E}">
        <p14:creationId xmlns:p14="http://schemas.microsoft.com/office/powerpoint/2010/main" val="315277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79717BDD-6242-4A25-89F6-30F729820C40}" type="datetimeFigureOut">
              <a:rPr lang="en-US"/>
              <a:pPr>
                <a:defRPr/>
              </a:pPr>
              <a:t>3/24/2021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01A161-4134-4EBF-9161-A4BDAE0EC9FB}" type="slidenum">
              <a:rPr lang="en-US"/>
              <a:pPr>
                <a:defRPr/>
              </a:pPr>
              <a:t>‹#›</a:t>
            </a:fld>
            <a:endParaRPr lang="en-US" dirty="0"/>
          </a:p>
        </p:txBody>
      </p:sp>
    </p:spTree>
    <p:extLst>
      <p:ext uri="{BB962C8B-B14F-4D97-AF65-F5344CB8AC3E}">
        <p14:creationId xmlns:p14="http://schemas.microsoft.com/office/powerpoint/2010/main" val="324416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82EA7490-0363-4520-8C07-D1C5770D4C89}" type="datetimeFigureOut">
              <a:rPr lang="en-US"/>
              <a:pPr>
                <a:defRPr/>
              </a:pPr>
              <a:t>3/24/2021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C07A7E7-42B2-45AB-AD62-6D9189A52175}" type="slidenum">
              <a:rPr lang="en-US"/>
              <a:pPr>
                <a:defRPr/>
              </a:pPr>
              <a:t>‹#›</a:t>
            </a:fld>
            <a:endParaRPr lang="en-US" dirty="0"/>
          </a:p>
        </p:txBody>
      </p:sp>
    </p:spTree>
    <p:extLst>
      <p:ext uri="{BB962C8B-B14F-4D97-AF65-F5344CB8AC3E}">
        <p14:creationId xmlns:p14="http://schemas.microsoft.com/office/powerpoint/2010/main" val="3846125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571500" indent="-2286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742950" indent="-1714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971550" indent="-1714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ownload.oracle.com/javase/7/docs/api/javax/swing/JFrame.htm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download.oracle.com/javase/7/docs/api/"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685800" y="2130425"/>
            <a:ext cx="7772400" cy="1470025"/>
          </a:xfrm>
        </p:spPr>
        <p:txBody>
          <a:bodyPr/>
          <a:lstStyle/>
          <a:p>
            <a:r>
              <a:rPr lang="en-US" altLang="en-US" smtClean="0"/>
              <a:t>An Introduction To Graphical User Interfaces</a:t>
            </a:r>
          </a:p>
        </p:txBody>
      </p:sp>
      <p:sp>
        <p:nvSpPr>
          <p:cNvPr id="13315" name="Rectangle 3"/>
          <p:cNvSpPr>
            <a:spLocks noGrp="1" noChangeArrowheads="1"/>
          </p:cNvSpPr>
          <p:nvPr>
            <p:ph type="subTitle" idx="4294967295"/>
          </p:nvPr>
        </p:nvSpPr>
        <p:spPr>
          <a:xfrm>
            <a:off x="1371600" y="4038600"/>
            <a:ext cx="6400800" cy="1981200"/>
          </a:xfrm>
        </p:spPr>
        <p:txBody>
          <a:bodyPr/>
          <a:lstStyle/>
          <a:p>
            <a:pPr marL="0" indent="0">
              <a:buNone/>
            </a:pPr>
            <a:r>
              <a:rPr lang="en-US" altLang="en-US" sz="2800" dirty="0" smtClean="0"/>
              <a:t>Part 1: You will learn how to write a program that r</a:t>
            </a:r>
            <a:r>
              <a:rPr lang="en-US" sz="2800" dirty="0" smtClean="0"/>
              <a:t>eacts to user interactions with </a:t>
            </a:r>
            <a:r>
              <a:rPr lang="en-US" sz="2800" dirty="0"/>
              <a:t>a button or java window. Using GUI containers to hold other GUI components.</a:t>
            </a:r>
            <a:endParaRPr lang="en-CA" sz="2800" dirty="0"/>
          </a:p>
          <a:p>
            <a:pPr marL="0" indent="0">
              <a:buFontTx/>
              <a:buNone/>
            </a:pPr>
            <a:endParaRPr lang="en-US" altLang="en-US" sz="2800" dirty="0" smtClean="0"/>
          </a:p>
        </p:txBody>
      </p:sp>
    </p:spTree>
    <p:extLst>
      <p:ext uri="{BB962C8B-B14F-4D97-AF65-F5344CB8AC3E}">
        <p14:creationId xmlns:p14="http://schemas.microsoft.com/office/powerpoint/2010/main" val="1761539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95300" y="134938"/>
            <a:ext cx="8229600" cy="1143000"/>
          </a:xfrm>
        </p:spPr>
        <p:txBody>
          <a:bodyPr/>
          <a:lstStyle/>
          <a:p>
            <a:r>
              <a:rPr lang="en-US" altLang="en-US" sz="3200" smtClean="0"/>
              <a:t>Hierarchy: Important Widget Classes</a:t>
            </a:r>
          </a:p>
        </p:txBody>
      </p:sp>
      <p:sp>
        <p:nvSpPr>
          <p:cNvPr id="20483" name="Rectangle 3"/>
          <p:cNvSpPr>
            <a:spLocks noChangeArrowheads="1"/>
          </p:cNvSpPr>
          <p:nvPr/>
        </p:nvSpPr>
        <p:spPr bwMode="auto">
          <a:xfrm>
            <a:off x="3962400" y="1239838"/>
            <a:ext cx="16256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Component</a:t>
            </a:r>
          </a:p>
        </p:txBody>
      </p:sp>
      <p:sp>
        <p:nvSpPr>
          <p:cNvPr id="20484" name="Rectangle 4"/>
          <p:cNvSpPr>
            <a:spLocks noChangeArrowheads="1"/>
          </p:cNvSpPr>
          <p:nvPr/>
        </p:nvSpPr>
        <p:spPr bwMode="auto">
          <a:xfrm>
            <a:off x="3937000" y="2179638"/>
            <a:ext cx="16256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Container</a:t>
            </a:r>
          </a:p>
        </p:txBody>
      </p:sp>
      <p:sp>
        <p:nvSpPr>
          <p:cNvPr id="20485" name="Rectangle 5"/>
          <p:cNvSpPr>
            <a:spLocks noChangeArrowheads="1"/>
          </p:cNvSpPr>
          <p:nvPr/>
        </p:nvSpPr>
        <p:spPr bwMode="auto">
          <a:xfrm>
            <a:off x="368300" y="4364038"/>
            <a:ext cx="11303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Window</a:t>
            </a:r>
          </a:p>
        </p:txBody>
      </p:sp>
      <p:sp>
        <p:nvSpPr>
          <p:cNvPr id="20486" name="Rectangle 6"/>
          <p:cNvSpPr>
            <a:spLocks noChangeArrowheads="1"/>
          </p:cNvSpPr>
          <p:nvPr/>
        </p:nvSpPr>
        <p:spPr bwMode="auto">
          <a:xfrm>
            <a:off x="368300" y="5392738"/>
            <a:ext cx="11303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Frame</a:t>
            </a:r>
          </a:p>
        </p:txBody>
      </p:sp>
      <p:sp>
        <p:nvSpPr>
          <p:cNvPr id="20487" name="Rectangle 7"/>
          <p:cNvSpPr>
            <a:spLocks noChangeArrowheads="1"/>
          </p:cNvSpPr>
          <p:nvPr/>
        </p:nvSpPr>
        <p:spPr bwMode="auto">
          <a:xfrm>
            <a:off x="4013200" y="3259138"/>
            <a:ext cx="1554163"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JComponent</a:t>
            </a:r>
          </a:p>
        </p:txBody>
      </p:sp>
      <p:sp>
        <p:nvSpPr>
          <p:cNvPr id="20488" name="Rectangle 8"/>
          <p:cNvSpPr>
            <a:spLocks noChangeArrowheads="1"/>
          </p:cNvSpPr>
          <p:nvPr/>
        </p:nvSpPr>
        <p:spPr bwMode="auto">
          <a:xfrm>
            <a:off x="2012950" y="5227638"/>
            <a:ext cx="2171700" cy="4746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AbstractButton</a:t>
            </a:r>
          </a:p>
        </p:txBody>
      </p:sp>
      <p:sp>
        <p:nvSpPr>
          <p:cNvPr id="20489" name="Rectangle 9"/>
          <p:cNvSpPr>
            <a:spLocks noChangeArrowheads="1"/>
          </p:cNvSpPr>
          <p:nvPr/>
        </p:nvSpPr>
        <p:spPr bwMode="auto">
          <a:xfrm>
            <a:off x="2413000" y="6421438"/>
            <a:ext cx="11049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JButton</a:t>
            </a:r>
          </a:p>
        </p:txBody>
      </p:sp>
      <p:sp>
        <p:nvSpPr>
          <p:cNvPr id="20490" name="Rectangle 10"/>
          <p:cNvSpPr>
            <a:spLocks noChangeArrowheads="1"/>
          </p:cNvSpPr>
          <p:nvPr/>
        </p:nvSpPr>
        <p:spPr bwMode="auto">
          <a:xfrm>
            <a:off x="4184650" y="4343400"/>
            <a:ext cx="869950" cy="3698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JList</a:t>
            </a:r>
          </a:p>
        </p:txBody>
      </p:sp>
      <p:sp>
        <p:nvSpPr>
          <p:cNvPr id="20491" name="Rectangle 11"/>
          <p:cNvSpPr>
            <a:spLocks noChangeArrowheads="1"/>
          </p:cNvSpPr>
          <p:nvPr/>
        </p:nvSpPr>
        <p:spPr bwMode="auto">
          <a:xfrm>
            <a:off x="5384800" y="4330700"/>
            <a:ext cx="1041400" cy="3698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JLabel</a:t>
            </a:r>
          </a:p>
        </p:txBody>
      </p:sp>
      <p:sp>
        <p:nvSpPr>
          <p:cNvPr id="20492" name="Rectangle 12"/>
          <p:cNvSpPr>
            <a:spLocks noChangeArrowheads="1"/>
          </p:cNvSpPr>
          <p:nvPr/>
        </p:nvSpPr>
        <p:spPr bwMode="auto">
          <a:xfrm>
            <a:off x="6743700" y="4325938"/>
            <a:ext cx="22098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JTextComponent</a:t>
            </a:r>
          </a:p>
        </p:txBody>
      </p:sp>
      <p:sp>
        <p:nvSpPr>
          <p:cNvPr id="20493" name="Rectangle 13"/>
          <p:cNvSpPr>
            <a:spLocks noChangeArrowheads="1"/>
          </p:cNvSpPr>
          <p:nvPr/>
        </p:nvSpPr>
        <p:spPr bwMode="auto">
          <a:xfrm>
            <a:off x="7016750" y="5329238"/>
            <a:ext cx="1524000" cy="6461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dirty="0" err="1">
                <a:latin typeface="Consolas" pitchFamily="49" charset="0"/>
                <a:cs typeface="Consolas" pitchFamily="49" charset="0"/>
              </a:rPr>
              <a:t>JTextField</a:t>
            </a:r>
            <a:endParaRPr lang="en-US" altLang="en-US" sz="1800" dirty="0">
              <a:latin typeface="Consolas" pitchFamily="49" charset="0"/>
              <a:cs typeface="Consolas" pitchFamily="49" charset="0"/>
            </a:endParaRPr>
          </a:p>
        </p:txBody>
      </p:sp>
      <p:sp>
        <p:nvSpPr>
          <p:cNvPr id="20494" name="AutoShape 14"/>
          <p:cNvSpPr>
            <a:spLocks noChangeArrowheads="1"/>
          </p:cNvSpPr>
          <p:nvPr/>
        </p:nvSpPr>
        <p:spPr bwMode="auto">
          <a:xfrm>
            <a:off x="4673600" y="16271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495" name="Line 15"/>
          <p:cNvSpPr>
            <a:spLocks noChangeShapeType="1"/>
          </p:cNvSpPr>
          <p:nvPr/>
        </p:nvSpPr>
        <p:spPr bwMode="auto">
          <a:xfrm flipH="1">
            <a:off x="4775200" y="1881188"/>
            <a:ext cx="12700" cy="292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6" name="AutoShape 16"/>
          <p:cNvSpPr>
            <a:spLocks noChangeArrowheads="1"/>
          </p:cNvSpPr>
          <p:nvPr/>
        </p:nvSpPr>
        <p:spPr bwMode="auto">
          <a:xfrm>
            <a:off x="4622800" y="25796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497" name="Line 17"/>
          <p:cNvSpPr>
            <a:spLocks noChangeShapeType="1"/>
          </p:cNvSpPr>
          <p:nvPr/>
        </p:nvSpPr>
        <p:spPr bwMode="auto">
          <a:xfrm>
            <a:off x="4737100" y="2833688"/>
            <a:ext cx="0" cy="393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8" name="Line 18"/>
          <p:cNvSpPr>
            <a:spLocks noChangeShapeType="1"/>
          </p:cNvSpPr>
          <p:nvPr/>
        </p:nvSpPr>
        <p:spPr bwMode="auto">
          <a:xfrm>
            <a:off x="2984500" y="4014788"/>
            <a:ext cx="4813300" cy="2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9" name="Line 19"/>
          <p:cNvSpPr>
            <a:spLocks noChangeShapeType="1"/>
          </p:cNvSpPr>
          <p:nvPr/>
        </p:nvSpPr>
        <p:spPr bwMode="auto">
          <a:xfrm flipH="1">
            <a:off x="927100" y="3062288"/>
            <a:ext cx="12700" cy="1308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0" name="Line 20"/>
          <p:cNvSpPr>
            <a:spLocks noChangeShapeType="1"/>
          </p:cNvSpPr>
          <p:nvPr/>
        </p:nvSpPr>
        <p:spPr bwMode="auto">
          <a:xfrm>
            <a:off x="7785100" y="4040188"/>
            <a:ext cx="0" cy="266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1" name="Line 21"/>
          <p:cNvSpPr>
            <a:spLocks noChangeShapeType="1"/>
          </p:cNvSpPr>
          <p:nvPr/>
        </p:nvSpPr>
        <p:spPr bwMode="auto">
          <a:xfrm>
            <a:off x="4724400" y="3900488"/>
            <a:ext cx="0"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2" name="Line 22"/>
          <p:cNvSpPr>
            <a:spLocks noChangeShapeType="1"/>
          </p:cNvSpPr>
          <p:nvPr/>
        </p:nvSpPr>
        <p:spPr bwMode="auto">
          <a:xfrm>
            <a:off x="4699000" y="4014788"/>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3" name="Line 23"/>
          <p:cNvSpPr>
            <a:spLocks noChangeShapeType="1"/>
          </p:cNvSpPr>
          <p:nvPr/>
        </p:nvSpPr>
        <p:spPr bwMode="auto">
          <a:xfrm>
            <a:off x="5905500" y="4052888"/>
            <a:ext cx="0" cy="2778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4" name="AutoShape 24"/>
          <p:cNvSpPr>
            <a:spLocks noChangeArrowheads="1"/>
          </p:cNvSpPr>
          <p:nvPr/>
        </p:nvSpPr>
        <p:spPr bwMode="auto">
          <a:xfrm>
            <a:off x="774700" y="47513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505" name="Line 25"/>
          <p:cNvSpPr>
            <a:spLocks noChangeShapeType="1"/>
          </p:cNvSpPr>
          <p:nvPr/>
        </p:nvSpPr>
        <p:spPr bwMode="auto">
          <a:xfrm>
            <a:off x="889000" y="5005388"/>
            <a:ext cx="0" cy="393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6" name="AutoShape 26"/>
          <p:cNvSpPr>
            <a:spLocks noChangeArrowheads="1"/>
          </p:cNvSpPr>
          <p:nvPr/>
        </p:nvSpPr>
        <p:spPr bwMode="auto">
          <a:xfrm>
            <a:off x="7645400" y="47005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507" name="Line 27"/>
          <p:cNvSpPr>
            <a:spLocks noChangeShapeType="1"/>
          </p:cNvSpPr>
          <p:nvPr/>
        </p:nvSpPr>
        <p:spPr bwMode="auto">
          <a:xfrm>
            <a:off x="7759700" y="4954588"/>
            <a:ext cx="0" cy="393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8" name="AutoShape 28"/>
          <p:cNvSpPr>
            <a:spLocks noChangeArrowheads="1"/>
          </p:cNvSpPr>
          <p:nvPr/>
        </p:nvSpPr>
        <p:spPr bwMode="auto">
          <a:xfrm>
            <a:off x="4610100" y="36464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509" name="Line 29"/>
          <p:cNvSpPr>
            <a:spLocks noChangeShapeType="1"/>
          </p:cNvSpPr>
          <p:nvPr/>
        </p:nvSpPr>
        <p:spPr bwMode="auto">
          <a:xfrm>
            <a:off x="2984500" y="4014788"/>
            <a:ext cx="0" cy="12128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0" name="AutoShape 30"/>
          <p:cNvSpPr>
            <a:spLocks noChangeArrowheads="1"/>
          </p:cNvSpPr>
          <p:nvPr/>
        </p:nvSpPr>
        <p:spPr bwMode="auto">
          <a:xfrm>
            <a:off x="2832100" y="57800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511" name="Line 31"/>
          <p:cNvSpPr>
            <a:spLocks noChangeShapeType="1"/>
          </p:cNvSpPr>
          <p:nvPr/>
        </p:nvSpPr>
        <p:spPr bwMode="auto">
          <a:xfrm>
            <a:off x="2946400" y="6034088"/>
            <a:ext cx="0" cy="393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2" name="Line 32"/>
          <p:cNvSpPr>
            <a:spLocks noChangeShapeType="1"/>
          </p:cNvSpPr>
          <p:nvPr/>
        </p:nvSpPr>
        <p:spPr bwMode="auto">
          <a:xfrm>
            <a:off x="927100" y="3062288"/>
            <a:ext cx="3810000"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3" name="Rectangle 33"/>
          <p:cNvSpPr>
            <a:spLocks noChangeArrowheads="1"/>
          </p:cNvSpPr>
          <p:nvPr/>
        </p:nvSpPr>
        <p:spPr bwMode="auto">
          <a:xfrm>
            <a:off x="355600" y="6421438"/>
            <a:ext cx="11303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JFrame</a:t>
            </a:r>
          </a:p>
        </p:txBody>
      </p:sp>
      <p:sp>
        <p:nvSpPr>
          <p:cNvPr id="20514" name="AutoShape 34"/>
          <p:cNvSpPr>
            <a:spLocks noChangeArrowheads="1"/>
          </p:cNvSpPr>
          <p:nvPr/>
        </p:nvSpPr>
        <p:spPr bwMode="auto">
          <a:xfrm>
            <a:off x="762000" y="57800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515" name="Line 35"/>
          <p:cNvSpPr>
            <a:spLocks noChangeShapeType="1"/>
          </p:cNvSpPr>
          <p:nvPr/>
        </p:nvSpPr>
        <p:spPr bwMode="auto">
          <a:xfrm>
            <a:off x="876300" y="6034088"/>
            <a:ext cx="0" cy="393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2338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228600"/>
            <a:ext cx="8278813" cy="838200"/>
          </a:xfrm>
        </p:spPr>
        <p:txBody>
          <a:bodyPr/>
          <a:lstStyle/>
          <a:p>
            <a:r>
              <a:rPr lang="en-US" altLang="en-US" sz="3200" smtClean="0"/>
              <a:t>Some Relevant Java GUI Classes For This Section</a:t>
            </a:r>
          </a:p>
        </p:txBody>
      </p:sp>
      <p:grpSp>
        <p:nvGrpSpPr>
          <p:cNvPr id="21507" name="Group 3"/>
          <p:cNvGrpSpPr>
            <a:grpSpLocks/>
          </p:cNvGrpSpPr>
          <p:nvPr/>
        </p:nvGrpSpPr>
        <p:grpSpPr bwMode="auto">
          <a:xfrm>
            <a:off x="3101975" y="3133725"/>
            <a:ext cx="1728788" cy="863600"/>
            <a:chOff x="1701" y="1888"/>
            <a:chExt cx="1089" cy="544"/>
          </a:xfrm>
        </p:grpSpPr>
        <p:sp>
          <p:nvSpPr>
            <p:cNvPr id="21548" name="Rectangle 4"/>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49" name="Text Box 5"/>
            <p:cNvSpPr txBox="1">
              <a:spLocks noChangeArrowheads="1"/>
            </p:cNvSpPr>
            <p:nvPr/>
          </p:nvSpPr>
          <p:spPr bwMode="auto">
            <a:xfrm>
              <a:off x="1701" y="1933"/>
              <a:ext cx="10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b="0" dirty="0" err="1" smtClean="0">
                  <a:latin typeface="Consolas" pitchFamily="49" charset="0"/>
                  <a:cs typeface="Consolas" pitchFamily="49" charset="0"/>
                </a:rPr>
                <a:t>GridBagLayout</a:t>
              </a:r>
              <a:endParaRPr lang="en-US" altLang="en-US" sz="1600" b="0" dirty="0">
                <a:latin typeface="Consolas" pitchFamily="49" charset="0"/>
                <a:cs typeface="Consolas" pitchFamily="49" charset="0"/>
              </a:endParaRPr>
            </a:p>
          </p:txBody>
        </p:sp>
        <p:sp>
          <p:nvSpPr>
            <p:cNvPr id="21550" name="Line 6"/>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08" name="Group 7"/>
          <p:cNvGrpSpPr>
            <a:grpSpLocks/>
          </p:cNvGrpSpPr>
          <p:nvPr/>
        </p:nvGrpSpPr>
        <p:grpSpPr bwMode="auto">
          <a:xfrm>
            <a:off x="393700" y="1460500"/>
            <a:ext cx="1231900" cy="863600"/>
            <a:chOff x="1701" y="1888"/>
            <a:chExt cx="1089" cy="544"/>
          </a:xfrm>
        </p:grpSpPr>
        <p:sp>
          <p:nvSpPr>
            <p:cNvPr id="21545" name="Rectangle 8"/>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46" name="Text Box 9"/>
            <p:cNvSpPr txBox="1">
              <a:spLocks noChangeArrowheads="1"/>
            </p:cNvSpPr>
            <p:nvPr/>
          </p:nvSpPr>
          <p:spPr bwMode="auto">
            <a:xfrm>
              <a:off x="1701" y="1933"/>
              <a:ext cx="10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b="0" dirty="0" err="1">
                  <a:latin typeface="Consolas" pitchFamily="49" charset="0"/>
                  <a:cs typeface="Consolas" pitchFamily="49" charset="0"/>
                </a:rPr>
                <a:t>JButton</a:t>
              </a:r>
              <a:endParaRPr lang="en-US" altLang="en-US" sz="1600" b="0" dirty="0">
                <a:latin typeface="Consolas" pitchFamily="49" charset="0"/>
                <a:cs typeface="Consolas" pitchFamily="49" charset="0"/>
              </a:endParaRPr>
            </a:p>
          </p:txBody>
        </p:sp>
        <p:sp>
          <p:nvSpPr>
            <p:cNvPr id="21547" name="Line 10"/>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09" name="Group 11"/>
          <p:cNvGrpSpPr>
            <a:grpSpLocks/>
          </p:cNvGrpSpPr>
          <p:nvPr/>
        </p:nvGrpSpPr>
        <p:grpSpPr bwMode="auto">
          <a:xfrm>
            <a:off x="393700" y="2551113"/>
            <a:ext cx="935038" cy="863600"/>
            <a:chOff x="1701" y="1888"/>
            <a:chExt cx="1089" cy="544"/>
          </a:xfrm>
        </p:grpSpPr>
        <p:sp>
          <p:nvSpPr>
            <p:cNvPr id="21542" name="Rectangle 12"/>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43" name="Text Box 13"/>
            <p:cNvSpPr txBox="1">
              <a:spLocks noChangeArrowheads="1"/>
            </p:cNvSpPr>
            <p:nvPr/>
          </p:nvSpPr>
          <p:spPr bwMode="auto">
            <a:xfrm>
              <a:off x="1701" y="1933"/>
              <a:ext cx="10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b="0" dirty="0" err="1">
                  <a:latin typeface="Consolas" pitchFamily="49" charset="0"/>
                  <a:cs typeface="Consolas" pitchFamily="49" charset="0"/>
                </a:rPr>
                <a:t>JLabel</a:t>
              </a:r>
              <a:endParaRPr lang="en-US" altLang="en-US" sz="1600" b="0" dirty="0">
                <a:latin typeface="Consolas" pitchFamily="49" charset="0"/>
                <a:cs typeface="Consolas" pitchFamily="49" charset="0"/>
              </a:endParaRPr>
            </a:p>
          </p:txBody>
        </p:sp>
        <p:sp>
          <p:nvSpPr>
            <p:cNvPr id="21544" name="Line 14"/>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10" name="Group 15"/>
          <p:cNvGrpSpPr>
            <a:grpSpLocks/>
          </p:cNvGrpSpPr>
          <p:nvPr/>
        </p:nvGrpSpPr>
        <p:grpSpPr bwMode="auto">
          <a:xfrm>
            <a:off x="387350" y="3622675"/>
            <a:ext cx="1517650" cy="850900"/>
            <a:chOff x="1701" y="1888"/>
            <a:chExt cx="1089" cy="544"/>
          </a:xfrm>
        </p:grpSpPr>
        <p:sp>
          <p:nvSpPr>
            <p:cNvPr id="21539" name="Rectangle 16"/>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40" name="Text Box 17"/>
            <p:cNvSpPr txBox="1">
              <a:spLocks noChangeArrowheads="1"/>
            </p:cNvSpPr>
            <p:nvPr/>
          </p:nvSpPr>
          <p:spPr bwMode="auto">
            <a:xfrm>
              <a:off x="1701" y="1933"/>
              <a:ext cx="1088"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b="0" dirty="0" err="1">
                  <a:latin typeface="Consolas" pitchFamily="49" charset="0"/>
                  <a:cs typeface="Consolas" pitchFamily="49" charset="0"/>
                </a:rPr>
                <a:t>JTextField</a:t>
              </a:r>
              <a:endParaRPr lang="en-US" altLang="en-US" sz="1600" b="0" dirty="0">
                <a:latin typeface="Consolas" pitchFamily="49" charset="0"/>
                <a:cs typeface="Consolas" pitchFamily="49" charset="0"/>
              </a:endParaRPr>
            </a:p>
          </p:txBody>
        </p:sp>
        <p:sp>
          <p:nvSpPr>
            <p:cNvPr id="21541" name="Line 18"/>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11" name="Group 19"/>
          <p:cNvGrpSpPr>
            <a:grpSpLocks/>
          </p:cNvGrpSpPr>
          <p:nvPr/>
        </p:nvGrpSpPr>
        <p:grpSpPr bwMode="auto">
          <a:xfrm>
            <a:off x="393700" y="4648200"/>
            <a:ext cx="935038" cy="863600"/>
            <a:chOff x="1701" y="1888"/>
            <a:chExt cx="1089" cy="544"/>
          </a:xfrm>
        </p:grpSpPr>
        <p:sp>
          <p:nvSpPr>
            <p:cNvPr id="21536" name="Rectangle 20"/>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37" name="Text Box 21"/>
            <p:cNvSpPr txBox="1">
              <a:spLocks noChangeArrowheads="1"/>
            </p:cNvSpPr>
            <p:nvPr/>
          </p:nvSpPr>
          <p:spPr bwMode="auto">
            <a:xfrm>
              <a:off x="1701" y="1933"/>
              <a:ext cx="10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b="0" dirty="0" err="1" smtClean="0">
                  <a:latin typeface="Consolas" pitchFamily="49" charset="0"/>
                  <a:cs typeface="Consolas" pitchFamily="49" charset="0"/>
                </a:rPr>
                <a:t>JList</a:t>
              </a:r>
              <a:endParaRPr lang="en-US" altLang="en-US" sz="1600" b="0" dirty="0">
                <a:latin typeface="Consolas" pitchFamily="49" charset="0"/>
                <a:cs typeface="Consolas" pitchFamily="49" charset="0"/>
              </a:endParaRPr>
            </a:p>
          </p:txBody>
        </p:sp>
        <p:sp>
          <p:nvSpPr>
            <p:cNvPr id="21538" name="Line 22"/>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12" name="Group 23"/>
          <p:cNvGrpSpPr>
            <a:grpSpLocks/>
          </p:cNvGrpSpPr>
          <p:nvPr/>
        </p:nvGrpSpPr>
        <p:grpSpPr bwMode="auto">
          <a:xfrm>
            <a:off x="3101975" y="4227513"/>
            <a:ext cx="2316163" cy="863600"/>
            <a:chOff x="1701" y="1888"/>
            <a:chExt cx="1089" cy="544"/>
          </a:xfrm>
        </p:grpSpPr>
        <p:sp>
          <p:nvSpPr>
            <p:cNvPr id="21533" name="Rectangle 24"/>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34" name="Text Box 25"/>
            <p:cNvSpPr txBox="1">
              <a:spLocks noChangeArrowheads="1"/>
            </p:cNvSpPr>
            <p:nvPr/>
          </p:nvSpPr>
          <p:spPr bwMode="auto">
            <a:xfrm>
              <a:off x="1701" y="1933"/>
              <a:ext cx="10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b="0" dirty="0" err="1">
                  <a:latin typeface="Consolas" pitchFamily="49" charset="0"/>
                  <a:cs typeface="Consolas" pitchFamily="49" charset="0"/>
                </a:rPr>
                <a:t>GridBagConstraints</a:t>
              </a:r>
              <a:endParaRPr lang="en-US" altLang="en-US" sz="1600" b="0" dirty="0">
                <a:latin typeface="Consolas" pitchFamily="49" charset="0"/>
                <a:cs typeface="Consolas" pitchFamily="49" charset="0"/>
              </a:endParaRPr>
            </a:p>
          </p:txBody>
        </p:sp>
        <p:sp>
          <p:nvSpPr>
            <p:cNvPr id="21535" name="Line 26"/>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13" name="Group 30"/>
          <p:cNvGrpSpPr>
            <a:grpSpLocks/>
          </p:cNvGrpSpPr>
          <p:nvPr/>
        </p:nvGrpSpPr>
        <p:grpSpPr bwMode="auto">
          <a:xfrm>
            <a:off x="6346825" y="2516188"/>
            <a:ext cx="935038" cy="863600"/>
            <a:chOff x="4377" y="1570"/>
            <a:chExt cx="589" cy="544"/>
          </a:xfrm>
        </p:grpSpPr>
        <p:sp>
          <p:nvSpPr>
            <p:cNvPr id="21530" name="Rectangle 31"/>
            <p:cNvSpPr>
              <a:spLocks noChangeArrowheads="1"/>
            </p:cNvSpPr>
            <p:nvPr/>
          </p:nvSpPr>
          <p:spPr bwMode="auto">
            <a:xfrm>
              <a:off x="4377" y="1570"/>
              <a:ext cx="589" cy="5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31" name="Text Box 32"/>
            <p:cNvSpPr txBox="1">
              <a:spLocks noChangeArrowheads="1"/>
            </p:cNvSpPr>
            <p:nvPr/>
          </p:nvSpPr>
          <p:spPr bwMode="auto">
            <a:xfrm>
              <a:off x="4377" y="1615"/>
              <a:ext cx="5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a:t>
              </a:r>
            </a:p>
          </p:txBody>
        </p:sp>
        <p:sp>
          <p:nvSpPr>
            <p:cNvPr id="21532" name="Line 33"/>
            <p:cNvSpPr>
              <a:spLocks noChangeShapeType="1"/>
            </p:cNvSpPr>
            <p:nvPr/>
          </p:nvSpPr>
          <p:spPr bwMode="auto">
            <a:xfrm>
              <a:off x="4377" y="1842"/>
              <a:ext cx="5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sp>
        <p:nvSpPr>
          <p:cNvPr id="21514" name="Line 34"/>
          <p:cNvSpPr>
            <a:spLocks noChangeShapeType="1"/>
          </p:cNvSpPr>
          <p:nvPr/>
        </p:nvSpPr>
        <p:spPr bwMode="auto">
          <a:xfrm>
            <a:off x="6707188" y="1868488"/>
            <a:ext cx="0" cy="647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nvGrpSpPr>
          <p:cNvPr id="21515" name="Group 35"/>
          <p:cNvGrpSpPr>
            <a:grpSpLocks/>
          </p:cNvGrpSpPr>
          <p:nvPr/>
        </p:nvGrpSpPr>
        <p:grpSpPr bwMode="auto">
          <a:xfrm>
            <a:off x="387350" y="5743575"/>
            <a:ext cx="935038" cy="863600"/>
            <a:chOff x="1701" y="1888"/>
            <a:chExt cx="1089" cy="544"/>
          </a:xfrm>
        </p:grpSpPr>
        <p:sp>
          <p:nvSpPr>
            <p:cNvPr id="21527" name="Rectangle 36"/>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28" name="Text Box 37"/>
            <p:cNvSpPr txBox="1">
              <a:spLocks noChangeArrowheads="1"/>
            </p:cNvSpPr>
            <p:nvPr/>
          </p:nvSpPr>
          <p:spPr bwMode="auto">
            <a:xfrm>
              <a:off x="1701" y="1933"/>
              <a:ext cx="10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b="0" dirty="0" err="1">
                  <a:latin typeface="Consolas" pitchFamily="49" charset="0"/>
                  <a:cs typeface="Consolas" pitchFamily="49" charset="0"/>
                </a:rPr>
                <a:t>JFrame</a:t>
              </a:r>
              <a:endParaRPr lang="en-US" altLang="en-US" sz="1600" b="0" dirty="0">
                <a:latin typeface="Consolas" pitchFamily="49" charset="0"/>
                <a:cs typeface="Consolas" pitchFamily="49" charset="0"/>
              </a:endParaRPr>
            </a:p>
          </p:txBody>
        </p:sp>
        <p:sp>
          <p:nvSpPr>
            <p:cNvPr id="21529" name="Line 38"/>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16" name="Group 39"/>
          <p:cNvGrpSpPr>
            <a:grpSpLocks/>
          </p:cNvGrpSpPr>
          <p:nvPr/>
        </p:nvGrpSpPr>
        <p:grpSpPr bwMode="auto">
          <a:xfrm>
            <a:off x="6283325" y="3878263"/>
            <a:ext cx="1858963" cy="985837"/>
            <a:chOff x="3833" y="3022"/>
            <a:chExt cx="1224" cy="621"/>
          </a:xfrm>
        </p:grpSpPr>
        <p:sp>
          <p:nvSpPr>
            <p:cNvPr id="21525" name="Rectangle 40"/>
            <p:cNvSpPr>
              <a:spLocks noChangeArrowheads="1"/>
            </p:cNvSpPr>
            <p:nvPr/>
          </p:nvSpPr>
          <p:spPr bwMode="auto">
            <a:xfrm>
              <a:off x="3833" y="3022"/>
              <a:ext cx="1224"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b="0" dirty="0" err="1">
                  <a:latin typeface="Consolas" pitchFamily="49" charset="0"/>
                  <a:cs typeface="Consolas" pitchFamily="49" charset="0"/>
                </a:rPr>
                <a:t>WindowAdaptor</a:t>
              </a:r>
              <a:endParaRPr lang="en-US" altLang="en-US" sz="1600" b="0" dirty="0">
                <a:latin typeface="Consolas" pitchFamily="49" charset="0"/>
                <a:cs typeface="Consolas" pitchFamily="49" charset="0"/>
              </a:endParaRPr>
            </a:p>
          </p:txBody>
        </p:sp>
        <p:sp>
          <p:nvSpPr>
            <p:cNvPr id="21526" name="Line 41"/>
            <p:cNvSpPr>
              <a:spLocks noChangeShapeType="1"/>
            </p:cNvSpPr>
            <p:nvPr/>
          </p:nvSpPr>
          <p:spPr bwMode="auto">
            <a:xfrm>
              <a:off x="3833" y="3249"/>
              <a:ext cx="12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17" name="Group 42"/>
          <p:cNvGrpSpPr>
            <a:grpSpLocks/>
          </p:cNvGrpSpPr>
          <p:nvPr/>
        </p:nvGrpSpPr>
        <p:grpSpPr bwMode="auto">
          <a:xfrm>
            <a:off x="6308725" y="5643563"/>
            <a:ext cx="1858963" cy="985837"/>
            <a:chOff x="3833" y="3022"/>
            <a:chExt cx="1224" cy="621"/>
          </a:xfrm>
        </p:grpSpPr>
        <p:sp>
          <p:nvSpPr>
            <p:cNvPr id="21523" name="Rectangle 43"/>
            <p:cNvSpPr>
              <a:spLocks noChangeArrowheads="1"/>
            </p:cNvSpPr>
            <p:nvPr/>
          </p:nvSpPr>
          <p:spPr bwMode="auto">
            <a:xfrm>
              <a:off x="3833" y="3022"/>
              <a:ext cx="122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a:t>
              </a:r>
            </a:p>
          </p:txBody>
        </p:sp>
        <p:sp>
          <p:nvSpPr>
            <p:cNvPr id="21524" name="Line 44"/>
            <p:cNvSpPr>
              <a:spLocks noChangeShapeType="1"/>
            </p:cNvSpPr>
            <p:nvPr/>
          </p:nvSpPr>
          <p:spPr bwMode="auto">
            <a:xfrm>
              <a:off x="3833" y="3249"/>
              <a:ext cx="1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sp>
        <p:nvSpPr>
          <p:cNvPr id="21518" name="AutoShape 45"/>
          <p:cNvSpPr>
            <a:spLocks noChangeArrowheads="1"/>
          </p:cNvSpPr>
          <p:nvPr/>
        </p:nvSpPr>
        <p:spPr bwMode="auto">
          <a:xfrm>
            <a:off x="7085013" y="4878388"/>
            <a:ext cx="279400" cy="2159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19" name="Line 46"/>
          <p:cNvSpPr>
            <a:spLocks noChangeShapeType="1"/>
          </p:cNvSpPr>
          <p:nvPr/>
        </p:nvSpPr>
        <p:spPr bwMode="auto">
          <a:xfrm>
            <a:off x="7224713" y="5106988"/>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520" name="Group 1"/>
          <p:cNvGrpSpPr>
            <a:grpSpLocks/>
          </p:cNvGrpSpPr>
          <p:nvPr/>
        </p:nvGrpSpPr>
        <p:grpSpPr bwMode="auto">
          <a:xfrm>
            <a:off x="6527800" y="1508125"/>
            <a:ext cx="2311400" cy="360363"/>
            <a:chOff x="6527800" y="1508127"/>
            <a:chExt cx="2311400" cy="360362"/>
          </a:xfrm>
        </p:grpSpPr>
        <p:sp>
          <p:nvSpPr>
            <p:cNvPr id="21521" name="Oval 28"/>
            <p:cNvSpPr>
              <a:spLocks noChangeArrowheads="1"/>
            </p:cNvSpPr>
            <p:nvPr/>
          </p:nvSpPr>
          <p:spPr bwMode="auto">
            <a:xfrm>
              <a:off x="6527800" y="1508127"/>
              <a:ext cx="447619" cy="36036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22" name="Text Box 29"/>
            <p:cNvSpPr txBox="1">
              <a:spLocks noChangeArrowheads="1"/>
            </p:cNvSpPr>
            <p:nvPr/>
          </p:nvSpPr>
          <p:spPr bwMode="auto">
            <a:xfrm>
              <a:off x="6973622" y="1508127"/>
              <a:ext cx="186557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b="0" dirty="0" err="1">
                  <a:latin typeface="Consolas" pitchFamily="49" charset="0"/>
                  <a:cs typeface="Consolas" pitchFamily="49" charset="0"/>
                </a:rPr>
                <a:t>ActionListener</a:t>
              </a:r>
              <a:endParaRPr lang="en-US" altLang="en-US" sz="1600" b="0" dirty="0">
                <a:latin typeface="Consolas" pitchFamily="49" charset="0"/>
                <a:cs typeface="Consolas" pitchFamily="49" charset="0"/>
              </a:endParaRPr>
            </a:p>
          </p:txBody>
        </p:sp>
      </p:grpSp>
      <p:sp>
        <p:nvSpPr>
          <p:cNvPr id="2" name="TextBox 1"/>
          <p:cNvSpPr txBox="1"/>
          <p:nvPr/>
        </p:nvSpPr>
        <p:spPr>
          <a:xfrm>
            <a:off x="2286000" y="5815013"/>
            <a:ext cx="2543175" cy="1061829"/>
          </a:xfrm>
          <a:prstGeom prst="rect">
            <a:avLst/>
          </a:prstGeom>
          <a:noFill/>
        </p:spPr>
        <p:txBody>
          <a:bodyPr wrap="square" rtlCol="0">
            <a:spAutoFit/>
          </a:bodyPr>
          <a:lstStyle/>
          <a:p>
            <a:r>
              <a:rPr lang="en-CA" dirty="0" smtClean="0"/>
              <a:t>Bold = you create</a:t>
            </a:r>
          </a:p>
          <a:p>
            <a:r>
              <a:rPr lang="en-CA" b="0" dirty="0" smtClean="0"/>
              <a:t>Not bold = come predefined in Java</a:t>
            </a:r>
            <a:endParaRPr lang="en-US" b="0" dirty="0"/>
          </a:p>
        </p:txBody>
      </p:sp>
    </p:spTree>
    <p:extLst>
      <p:ext uri="{BB962C8B-B14F-4D97-AF65-F5344CB8AC3E}">
        <p14:creationId xmlns:p14="http://schemas.microsoft.com/office/powerpoint/2010/main" val="1403636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r>
              <a:rPr lang="en-US" altLang="en-US" sz="3200" smtClean="0"/>
              <a:t>Traditional Software</a:t>
            </a:r>
          </a:p>
        </p:txBody>
      </p:sp>
      <p:sp>
        <p:nvSpPr>
          <p:cNvPr id="22531" name="Rectangle 3"/>
          <p:cNvSpPr>
            <a:spLocks noGrp="1" noChangeArrowheads="1"/>
          </p:cNvSpPr>
          <p:nvPr>
            <p:ph type="body" idx="4294967295"/>
          </p:nvPr>
        </p:nvSpPr>
        <p:spPr>
          <a:xfrm>
            <a:off x="457200" y="1108075"/>
            <a:ext cx="8178800" cy="1046163"/>
          </a:xfrm>
        </p:spPr>
        <p:txBody>
          <a:bodyPr/>
          <a:lstStyle/>
          <a:p>
            <a:pPr marL="114300" indent="-114300">
              <a:tabLst>
                <a:tab pos="476250" algn="l"/>
              </a:tabLst>
            </a:pPr>
            <a:r>
              <a:rPr lang="en-US" altLang="en-US" sz="2400" smtClean="0"/>
              <a:t>Program control is largely determined by the program through a series of sequential statements.</a:t>
            </a:r>
          </a:p>
        </p:txBody>
      </p:sp>
      <p:sp>
        <p:nvSpPr>
          <p:cNvPr id="22532" name="Text Box 4"/>
          <p:cNvSpPr txBox="1">
            <a:spLocks noChangeArrowheads="1"/>
          </p:cNvSpPr>
          <p:nvPr/>
        </p:nvSpPr>
        <p:spPr bwMode="auto">
          <a:xfrm>
            <a:off x="533400" y="2011363"/>
            <a:ext cx="63246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marL="404813" indent="-404813" eaLnBrk="0" hangingPunct="0">
              <a:spcBef>
                <a:spcPct val="20000"/>
              </a:spcBef>
              <a:buFont typeface="Arial" charset="0"/>
              <a:buChar char="•"/>
              <a:defRPr sz="3200">
                <a:solidFill>
                  <a:schemeClr val="tx1"/>
                </a:solidFill>
                <a:latin typeface="Calibri" pitchFamily="34" charset="0"/>
              </a:defRPr>
            </a:lvl1pPr>
            <a:lvl2pPr marL="519113"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Example  </a:t>
            </a:r>
          </a:p>
          <a:p>
            <a:pPr lvl="1" eaLnBrk="1" hangingPunct="1">
              <a:spcBef>
                <a:spcPct val="50000"/>
              </a:spcBef>
              <a:buFontTx/>
              <a:buNone/>
            </a:pPr>
            <a:r>
              <a:rPr lang="en-US" altLang="en-US" sz="1600" b="0">
                <a:latin typeface="Consolas" pitchFamily="49" charset="0"/>
                <a:cs typeface="Consolas" pitchFamily="49" charset="0"/>
              </a:rPr>
              <a:t>:</a:t>
            </a:r>
          </a:p>
          <a:p>
            <a:pPr lvl="1" eaLnBrk="1" hangingPunct="1">
              <a:spcBef>
                <a:spcPct val="50000"/>
              </a:spcBef>
              <a:buFontTx/>
              <a:buNone/>
            </a:pPr>
            <a:r>
              <a:rPr lang="en-US" altLang="en-US" sz="1600" b="0">
                <a:latin typeface="Consolas" pitchFamily="49" charset="0"/>
                <a:cs typeface="Consolas" pitchFamily="49" charset="0"/>
              </a:rPr>
              <a:t>if (num &gt;= 0)</a:t>
            </a:r>
          </a:p>
          <a:p>
            <a:pPr lvl="1" eaLnBrk="1" hangingPunct="1">
              <a:spcBef>
                <a:spcPct val="50000"/>
              </a:spcBef>
              <a:buFontTx/>
              <a:buNone/>
            </a:pPr>
            <a:r>
              <a:rPr lang="en-US" altLang="en-US" sz="1600" b="0">
                <a:latin typeface="Consolas" pitchFamily="49" charset="0"/>
                <a:cs typeface="Consolas" pitchFamily="49" charset="0"/>
              </a:rPr>
              <a:t>{</a:t>
            </a:r>
          </a:p>
          <a:p>
            <a:pPr lvl="1" eaLnBrk="1" hangingPunct="1">
              <a:spcBef>
                <a:spcPct val="50000"/>
              </a:spcBef>
              <a:buFontTx/>
              <a:buNone/>
            </a:pPr>
            <a:r>
              <a:rPr lang="en-US" altLang="en-US" sz="1600" b="0">
                <a:latin typeface="Consolas" pitchFamily="49" charset="0"/>
                <a:cs typeface="Consolas" pitchFamily="49" charset="0"/>
              </a:rPr>
              <a:t>     // Statements for the body of the if</a:t>
            </a:r>
          </a:p>
          <a:p>
            <a:pPr lvl="1" eaLnBrk="1" hangingPunct="1">
              <a:spcBef>
                <a:spcPct val="50000"/>
              </a:spcBef>
              <a:buFontTx/>
              <a:buNone/>
            </a:pPr>
            <a:r>
              <a:rPr lang="en-US" altLang="en-US" sz="1600" b="0">
                <a:latin typeface="Consolas" pitchFamily="49" charset="0"/>
                <a:cs typeface="Consolas" pitchFamily="49" charset="0"/>
              </a:rPr>
              <a:t>}</a:t>
            </a:r>
          </a:p>
          <a:p>
            <a:pPr lvl="1" eaLnBrk="1" hangingPunct="1">
              <a:spcBef>
                <a:spcPct val="50000"/>
              </a:spcBef>
              <a:buFontTx/>
              <a:buNone/>
            </a:pPr>
            <a:r>
              <a:rPr lang="en-US" altLang="en-US" sz="1600" b="0">
                <a:latin typeface="Consolas" pitchFamily="49" charset="0"/>
                <a:cs typeface="Consolas" pitchFamily="49" charset="0"/>
              </a:rPr>
              <a:t>else</a:t>
            </a:r>
          </a:p>
          <a:p>
            <a:pPr lvl="1" eaLnBrk="1" hangingPunct="1">
              <a:spcBef>
                <a:spcPct val="50000"/>
              </a:spcBef>
              <a:buFontTx/>
              <a:buNone/>
            </a:pPr>
            <a:r>
              <a:rPr lang="en-US" altLang="en-US" sz="1600" b="0">
                <a:latin typeface="Consolas" pitchFamily="49" charset="0"/>
                <a:cs typeface="Consolas" pitchFamily="49" charset="0"/>
              </a:rPr>
              <a:t>{</a:t>
            </a:r>
          </a:p>
          <a:p>
            <a:pPr lvl="1" eaLnBrk="1" hangingPunct="1">
              <a:spcBef>
                <a:spcPct val="50000"/>
              </a:spcBef>
              <a:buFontTx/>
              <a:buNone/>
            </a:pPr>
            <a:r>
              <a:rPr lang="en-US" altLang="en-US" sz="1600" b="0">
                <a:latin typeface="Consolas" pitchFamily="49" charset="0"/>
                <a:cs typeface="Consolas" pitchFamily="49" charset="0"/>
              </a:rPr>
              <a:t>     // Statements for the body of the else</a:t>
            </a:r>
          </a:p>
          <a:p>
            <a:pPr lvl="1" eaLnBrk="1" hangingPunct="1">
              <a:spcBef>
                <a:spcPct val="50000"/>
              </a:spcBef>
              <a:buFontTx/>
              <a:buNone/>
            </a:pPr>
            <a:r>
              <a:rPr lang="en-US" altLang="en-US" sz="1600" b="0">
                <a:latin typeface="Consolas" pitchFamily="49" charset="0"/>
                <a:cs typeface="Consolas" pitchFamily="49" charset="0"/>
              </a:rPr>
              <a:t>}</a:t>
            </a:r>
          </a:p>
        </p:txBody>
      </p:sp>
      <p:sp>
        <p:nvSpPr>
          <p:cNvPr id="11277" name="Text Box 10"/>
          <p:cNvSpPr txBox="1">
            <a:spLocks noChangeArrowheads="1"/>
          </p:cNvSpPr>
          <p:nvPr/>
        </p:nvSpPr>
        <p:spPr bwMode="auto">
          <a:xfrm>
            <a:off x="209550" y="3657600"/>
            <a:ext cx="15240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solidFill>
                  <a:srgbClr val="FF0000"/>
                </a:solidFill>
                <a:latin typeface="Arial" charset="0"/>
              </a:rPr>
              <a:t>When </a:t>
            </a:r>
            <a:r>
              <a:rPr lang="en-US" altLang="en-US" sz="1800">
                <a:solidFill>
                  <a:srgbClr val="FF0000"/>
                </a:solidFill>
                <a:latin typeface="Consolas" pitchFamily="49" charset="0"/>
                <a:cs typeface="Consolas" pitchFamily="49" charset="0"/>
              </a:rPr>
              <a:t>num</a:t>
            </a:r>
            <a:r>
              <a:rPr lang="en-US" altLang="en-US" sz="1600">
                <a:solidFill>
                  <a:srgbClr val="FF0000"/>
                </a:solidFill>
                <a:latin typeface="Arial" charset="0"/>
              </a:rPr>
              <a:t> is non-negative</a:t>
            </a:r>
          </a:p>
        </p:txBody>
      </p:sp>
      <p:sp>
        <p:nvSpPr>
          <p:cNvPr id="11273" name="Line 13"/>
          <p:cNvSpPr>
            <a:spLocks noChangeShapeType="1"/>
          </p:cNvSpPr>
          <p:nvPr/>
        </p:nvSpPr>
        <p:spPr bwMode="auto">
          <a:xfrm flipV="1">
            <a:off x="2552700" y="2895600"/>
            <a:ext cx="56769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1275" name="Line 15"/>
          <p:cNvSpPr>
            <a:spLocks noChangeShapeType="1"/>
          </p:cNvSpPr>
          <p:nvPr/>
        </p:nvSpPr>
        <p:spPr bwMode="auto">
          <a:xfrm flipH="1">
            <a:off x="5943600" y="5181600"/>
            <a:ext cx="22860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1272" name="Text Box 16"/>
          <p:cNvSpPr txBox="1">
            <a:spLocks noChangeArrowheads="1"/>
          </p:cNvSpPr>
          <p:nvPr/>
        </p:nvSpPr>
        <p:spPr bwMode="auto">
          <a:xfrm>
            <a:off x="7010400" y="4518025"/>
            <a:ext cx="10668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FF0000"/>
                </a:solidFill>
                <a:latin typeface="Consolas" pitchFamily="49" charset="0"/>
                <a:cs typeface="Consolas" pitchFamily="49" charset="0"/>
              </a:rPr>
              <a:t>Num</a:t>
            </a:r>
            <a:r>
              <a:rPr lang="en-US" altLang="en-US" sz="1600">
                <a:solidFill>
                  <a:srgbClr val="FF0000"/>
                </a:solidFill>
                <a:latin typeface="Arial" charset="0"/>
              </a:rPr>
              <a:t> is negative</a:t>
            </a:r>
          </a:p>
        </p:txBody>
      </p:sp>
      <p:sp>
        <p:nvSpPr>
          <p:cNvPr id="17" name="Line 13"/>
          <p:cNvSpPr>
            <a:spLocks noChangeShapeType="1"/>
          </p:cNvSpPr>
          <p:nvPr/>
        </p:nvSpPr>
        <p:spPr bwMode="auto">
          <a:xfrm flipV="1">
            <a:off x="8229600" y="2895600"/>
            <a:ext cx="0" cy="22860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8" name="Line 13"/>
          <p:cNvSpPr>
            <a:spLocks noChangeShapeType="1"/>
          </p:cNvSpPr>
          <p:nvPr/>
        </p:nvSpPr>
        <p:spPr bwMode="auto">
          <a:xfrm flipV="1">
            <a:off x="228600" y="2971800"/>
            <a:ext cx="8763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9" name="Line 13"/>
          <p:cNvSpPr>
            <a:spLocks noChangeShapeType="1"/>
          </p:cNvSpPr>
          <p:nvPr/>
        </p:nvSpPr>
        <p:spPr bwMode="auto">
          <a:xfrm flipH="1" flipV="1">
            <a:off x="228600" y="2971800"/>
            <a:ext cx="0" cy="6858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20" name="Line 15"/>
          <p:cNvSpPr>
            <a:spLocks noChangeShapeType="1"/>
          </p:cNvSpPr>
          <p:nvPr/>
        </p:nvSpPr>
        <p:spPr bwMode="auto">
          <a:xfrm>
            <a:off x="228600" y="3657600"/>
            <a:ext cx="150495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Tree>
    <p:extLst>
      <p:ext uri="{BB962C8B-B14F-4D97-AF65-F5344CB8AC3E}">
        <p14:creationId xmlns:p14="http://schemas.microsoft.com/office/powerpoint/2010/main" val="3078193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127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73"/>
                                        </p:tgtEl>
                                        <p:attrNameLst>
                                          <p:attrName>style.visibility</p:attrName>
                                        </p:attrNameLst>
                                      </p:cBhvr>
                                      <p:to>
                                        <p:strVal val="visible"/>
                                      </p:to>
                                    </p:set>
                                    <p:animEffect transition="in" filter="wipe(left)">
                                      <p:cBhvr>
                                        <p:cTn id="22" dur="500"/>
                                        <p:tgtEl>
                                          <p:spTgt spid="11273"/>
                                        </p:tgtEl>
                                      </p:cBhvr>
                                    </p:animEffect>
                                  </p:childTnLst>
                                </p:cTn>
                              </p:par>
                            </p:childTnLst>
                          </p:cTn>
                        </p:par>
                        <p:par>
                          <p:cTn id="23" fill="hold" nodeType="afterGroup">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childTnLst>
                          </p:cTn>
                        </p:par>
                        <p:par>
                          <p:cTn id="27" fill="hold" nodeType="afterGroup">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11275"/>
                                        </p:tgtEl>
                                        <p:attrNameLst>
                                          <p:attrName>style.visibility</p:attrName>
                                        </p:attrNameLst>
                                      </p:cBhvr>
                                      <p:to>
                                        <p:strVal val="visible"/>
                                      </p:to>
                                    </p:set>
                                    <p:animEffect transition="in" filter="wipe(right)">
                                      <p:cBhvr>
                                        <p:cTn id="30" dur="500"/>
                                        <p:tgtEl>
                                          <p:spTgt spid="11275"/>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p:bldP spid="11273" grpId="0" animBg="1"/>
      <p:bldP spid="11275" grpId="0" animBg="1"/>
      <p:bldP spid="11272" grpId="0"/>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r>
              <a:rPr lang="en-US" altLang="en-US" sz="3200" smtClean="0"/>
              <a:t>Traditional Software</a:t>
            </a:r>
          </a:p>
        </p:txBody>
      </p:sp>
      <p:sp>
        <p:nvSpPr>
          <p:cNvPr id="23555" name="Rectangle 3"/>
          <p:cNvSpPr>
            <a:spLocks noGrp="1" noChangeArrowheads="1"/>
          </p:cNvSpPr>
          <p:nvPr>
            <p:ph type="body" idx="4294967295"/>
          </p:nvPr>
        </p:nvSpPr>
        <p:spPr>
          <a:xfrm>
            <a:off x="457200" y="1108075"/>
            <a:ext cx="8178800" cy="1262063"/>
          </a:xfrm>
        </p:spPr>
        <p:txBody>
          <a:bodyPr/>
          <a:lstStyle/>
          <a:p>
            <a:pPr marL="114300" indent="-114300">
              <a:tabLst>
                <a:tab pos="476250" algn="l"/>
              </a:tabLst>
            </a:pPr>
            <a:r>
              <a:rPr lang="en-US" altLang="en-US" sz="2400" smtClean="0"/>
              <a:t>The user can only interact with the program at places that are specified by the program (e.g., when an input statement is encountered).</a:t>
            </a:r>
          </a:p>
        </p:txBody>
      </p:sp>
      <p:sp>
        <p:nvSpPr>
          <p:cNvPr id="12292" name="Text Box 4"/>
          <p:cNvSpPr txBox="1">
            <a:spLocks noChangeArrowheads="1"/>
          </p:cNvSpPr>
          <p:nvPr/>
        </p:nvSpPr>
        <p:spPr bwMode="auto">
          <a:xfrm>
            <a:off x="609600" y="2362200"/>
            <a:ext cx="6705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a:defRPr sz="1400">
                <a:solidFill>
                  <a:schemeClr val="tx1"/>
                </a:solidFill>
                <a:latin typeface="Arial" charset="0"/>
              </a:defRPr>
            </a:lvl1pPr>
            <a:lvl2pPr>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2000" dirty="0" smtClean="0">
                <a:latin typeface="+mn-lt"/>
              </a:rPr>
              <a:t>Example</a:t>
            </a:r>
          </a:p>
          <a:p>
            <a:pPr lvl="1">
              <a:lnSpc>
                <a:spcPct val="80000"/>
              </a:lnSpc>
              <a:spcBef>
                <a:spcPct val="30000"/>
              </a:spcBef>
              <a:defRPr/>
            </a:pPr>
            <a:r>
              <a:rPr lang="en-US" altLang="en-US" sz="1800" b="0" dirty="0" smtClean="0">
                <a:latin typeface="Consolas" panose="020B0609020204030204" pitchFamily="49" charset="0"/>
                <a:cs typeface="Consolas" panose="020B0609020204030204" pitchFamily="49" charset="0"/>
              </a:rPr>
              <a:t>Scanner </a:t>
            </a:r>
            <a:r>
              <a:rPr lang="en-US" altLang="en-US" sz="1800" b="0" dirty="0" err="1" smtClean="0">
                <a:latin typeface="Consolas" panose="020B0609020204030204" pitchFamily="49" charset="0"/>
                <a:cs typeface="Consolas" panose="020B0609020204030204" pitchFamily="49" charset="0"/>
              </a:rPr>
              <a:t>aScanner</a:t>
            </a:r>
            <a:r>
              <a:rPr lang="en-US" altLang="en-US" sz="1800" b="0" dirty="0" smtClean="0">
                <a:latin typeface="Consolas" panose="020B0609020204030204" pitchFamily="49" charset="0"/>
                <a:cs typeface="Consolas" panose="020B0609020204030204" pitchFamily="49" charset="0"/>
              </a:rPr>
              <a:t> = new Scanner (System.in);</a:t>
            </a:r>
          </a:p>
          <a:p>
            <a:pPr lvl="1">
              <a:lnSpc>
                <a:spcPct val="80000"/>
              </a:lnSpc>
              <a:spcBef>
                <a:spcPct val="30000"/>
              </a:spcBef>
              <a:defRPr/>
            </a:pPr>
            <a:r>
              <a:rPr lang="en-US" altLang="en-US" sz="1800" b="0" dirty="0" err="1" smtClean="0">
                <a:latin typeface="Consolas" panose="020B0609020204030204" pitchFamily="49" charset="0"/>
                <a:cs typeface="Consolas" panose="020B0609020204030204" pitchFamily="49" charset="0"/>
              </a:rPr>
              <a:t>System.out.print</a:t>
            </a:r>
            <a:r>
              <a:rPr lang="en-US" altLang="en-US" sz="1800" b="0" dirty="0" smtClean="0">
                <a:latin typeface="Consolas" panose="020B0609020204030204" pitchFamily="49" charset="0"/>
                <a:cs typeface="Consolas" panose="020B0609020204030204" pitchFamily="49" charset="0"/>
              </a:rPr>
              <a:t>(“Enter student ID number: “);</a:t>
            </a:r>
          </a:p>
          <a:p>
            <a:pPr lvl="1">
              <a:lnSpc>
                <a:spcPct val="80000"/>
              </a:lnSpc>
              <a:spcBef>
                <a:spcPct val="30000"/>
              </a:spcBef>
              <a:buSzPct val="100000"/>
              <a:buFont typeface="Times New Roman" pitchFamily="18" charset="0"/>
              <a:buNone/>
              <a:defRPr/>
            </a:pPr>
            <a:r>
              <a:rPr lang="en-US" altLang="en-US" sz="1800" b="0" dirty="0" smtClean="0">
                <a:latin typeface="Consolas" panose="020B0609020204030204" pitchFamily="49" charset="0"/>
                <a:cs typeface="Consolas" panose="020B0609020204030204" pitchFamily="49" charset="0"/>
              </a:rPr>
              <a:t>id = </a:t>
            </a:r>
            <a:r>
              <a:rPr lang="en-US" altLang="en-US" sz="1800" b="0" dirty="0" err="1" smtClean="0">
                <a:latin typeface="Consolas" panose="020B0609020204030204" pitchFamily="49" charset="0"/>
                <a:cs typeface="Consolas" panose="020B0609020204030204" pitchFamily="49" charset="0"/>
              </a:rPr>
              <a:t>aScanner.nextInt</a:t>
            </a:r>
            <a:r>
              <a:rPr lang="en-US" altLang="en-US" sz="1800" b="0" dirty="0" smtClean="0">
                <a:latin typeface="Consolas" panose="020B0609020204030204" pitchFamily="49" charset="0"/>
                <a:cs typeface="Consolas" panose="020B0609020204030204" pitchFamily="49" charset="0"/>
              </a:rPr>
              <a:t> ();</a:t>
            </a:r>
          </a:p>
          <a:p>
            <a:pPr lvl="1">
              <a:defRPr/>
            </a:pPr>
            <a:endParaRPr lang="en-US" altLang="en-US" sz="1800" dirty="0" smtClean="0"/>
          </a:p>
          <a:p>
            <a:pPr lvl="1">
              <a:lnSpc>
                <a:spcPct val="80000"/>
              </a:lnSpc>
              <a:spcBef>
                <a:spcPct val="10000"/>
              </a:spcBef>
              <a:buSzPct val="100000"/>
              <a:buFont typeface="Times New Roman" pitchFamily="18" charset="0"/>
              <a:buNone/>
              <a:defRPr/>
            </a:pPr>
            <a:endParaRPr lang="en-US" altLang="en-US" sz="1800" dirty="0" smtClean="0"/>
          </a:p>
        </p:txBody>
      </p:sp>
    </p:spTree>
    <p:extLst>
      <p:ext uri="{BB962C8B-B14F-4D97-AF65-F5344CB8AC3E}">
        <p14:creationId xmlns:p14="http://schemas.microsoft.com/office/powerpoint/2010/main" val="3550037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r>
              <a:rPr lang="en-US" altLang="en-US" sz="3200" smtClean="0"/>
              <a:t>Event-Driven Software</a:t>
            </a:r>
          </a:p>
        </p:txBody>
      </p:sp>
      <p:sp>
        <p:nvSpPr>
          <p:cNvPr id="24579" name="Rectangle 3"/>
          <p:cNvSpPr>
            <a:spLocks noChangeArrowheads="1"/>
          </p:cNvSpPr>
          <p:nvPr/>
        </p:nvSpPr>
        <p:spPr bwMode="auto">
          <a:xfrm>
            <a:off x="684213" y="2492375"/>
            <a:ext cx="1727200" cy="38163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4580" name="Text Box 4"/>
          <p:cNvSpPr txBox="1">
            <a:spLocks noChangeArrowheads="1"/>
          </p:cNvSpPr>
          <p:nvPr/>
        </p:nvSpPr>
        <p:spPr bwMode="auto">
          <a:xfrm>
            <a:off x="684213" y="2060575"/>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dirty="0">
                <a:latin typeface="Arial" charset="0"/>
              </a:rPr>
              <a:t>RAM</a:t>
            </a:r>
          </a:p>
        </p:txBody>
      </p:sp>
      <p:sp>
        <p:nvSpPr>
          <p:cNvPr id="24581" name="Rectangle 5"/>
          <p:cNvSpPr>
            <a:spLocks noChangeArrowheads="1"/>
          </p:cNvSpPr>
          <p:nvPr/>
        </p:nvSpPr>
        <p:spPr bwMode="auto">
          <a:xfrm>
            <a:off x="684213" y="2492375"/>
            <a:ext cx="1727200" cy="649288"/>
          </a:xfrm>
          <a:prstGeom prst="rect">
            <a:avLst/>
          </a:prstGeom>
          <a:solidFill>
            <a:srgbClr val="996600">
              <a:alpha val="49019"/>
            </a:srgbClr>
          </a:solidFill>
          <a:ln w="12700">
            <a:solidFill>
              <a:schemeClr val="tx1"/>
            </a:solidFill>
            <a:miter lim="800000"/>
            <a:headEnd/>
            <a:tailEnd/>
          </a:ln>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4582" name="Text Box 6"/>
          <p:cNvSpPr txBox="1">
            <a:spLocks noChangeArrowheads="1"/>
          </p:cNvSpPr>
          <p:nvPr/>
        </p:nvSpPr>
        <p:spPr bwMode="auto">
          <a:xfrm>
            <a:off x="684213" y="2636838"/>
            <a:ext cx="17272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b="0" dirty="0">
                <a:latin typeface="Arial" panose="020B0604020202020204" pitchFamily="34" charset="0"/>
                <a:cs typeface="Arial" panose="020B0604020202020204" pitchFamily="34" charset="0"/>
              </a:rPr>
              <a:t>OS</a:t>
            </a:r>
          </a:p>
        </p:txBody>
      </p:sp>
      <p:sp>
        <p:nvSpPr>
          <p:cNvPr id="24583" name="Rectangle 7"/>
          <p:cNvSpPr>
            <a:spLocks noChangeArrowheads="1"/>
          </p:cNvSpPr>
          <p:nvPr/>
        </p:nvSpPr>
        <p:spPr bwMode="auto">
          <a:xfrm>
            <a:off x="684213" y="3933825"/>
            <a:ext cx="1727200" cy="2374900"/>
          </a:xfrm>
          <a:prstGeom prst="rect">
            <a:avLst/>
          </a:prstGeom>
          <a:solidFill>
            <a:srgbClr val="0000FF">
              <a:alpha val="50195"/>
            </a:srgbClr>
          </a:solidFill>
          <a:ln w="12700">
            <a:solidFill>
              <a:schemeClr val="tx1"/>
            </a:solidFill>
            <a:miter lim="800000"/>
            <a:headEnd/>
            <a:tailEnd/>
          </a:ln>
        </p:spPr>
        <p:txBody>
          <a:bodyPr wrap="none"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4584" name="Text Box 8"/>
          <p:cNvSpPr txBox="1">
            <a:spLocks noChangeArrowheads="1"/>
          </p:cNvSpPr>
          <p:nvPr/>
        </p:nvSpPr>
        <p:spPr bwMode="auto">
          <a:xfrm>
            <a:off x="755650" y="4365625"/>
            <a:ext cx="165576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b="0" dirty="0">
                <a:latin typeface="Arial" charset="0"/>
              </a:rPr>
              <a:t>Program</a:t>
            </a:r>
          </a:p>
        </p:txBody>
      </p:sp>
      <p:grpSp>
        <p:nvGrpSpPr>
          <p:cNvPr id="2" name="Group 9"/>
          <p:cNvGrpSpPr>
            <a:grpSpLocks/>
          </p:cNvGrpSpPr>
          <p:nvPr/>
        </p:nvGrpSpPr>
        <p:grpSpPr bwMode="auto">
          <a:xfrm>
            <a:off x="2411413" y="3933825"/>
            <a:ext cx="4176712" cy="336550"/>
            <a:chOff x="1519" y="2432"/>
            <a:chExt cx="2631" cy="212"/>
          </a:xfrm>
        </p:grpSpPr>
        <p:sp>
          <p:nvSpPr>
            <p:cNvPr id="24593" name="Line 10"/>
            <p:cNvSpPr>
              <a:spLocks noChangeShapeType="1"/>
            </p:cNvSpPr>
            <p:nvPr/>
          </p:nvSpPr>
          <p:spPr bwMode="auto">
            <a:xfrm flipH="1">
              <a:off x="1519" y="2568"/>
              <a:ext cx="95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24594" name="Text Box 11"/>
            <p:cNvSpPr txBox="1">
              <a:spLocks noChangeArrowheads="1"/>
            </p:cNvSpPr>
            <p:nvPr/>
          </p:nvSpPr>
          <p:spPr bwMode="auto">
            <a:xfrm>
              <a:off x="2472" y="2432"/>
              <a:ext cx="16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Current point of execution</a:t>
              </a:r>
            </a:p>
          </p:txBody>
        </p:sp>
      </p:grpSp>
      <p:grpSp>
        <p:nvGrpSpPr>
          <p:cNvPr id="3" name="Group 12"/>
          <p:cNvGrpSpPr>
            <a:grpSpLocks/>
          </p:cNvGrpSpPr>
          <p:nvPr/>
        </p:nvGrpSpPr>
        <p:grpSpPr bwMode="auto">
          <a:xfrm>
            <a:off x="2411413" y="4594225"/>
            <a:ext cx="4176712" cy="336550"/>
            <a:chOff x="1519" y="2432"/>
            <a:chExt cx="2631" cy="212"/>
          </a:xfrm>
        </p:grpSpPr>
        <p:sp>
          <p:nvSpPr>
            <p:cNvPr id="24591" name="Line 13"/>
            <p:cNvSpPr>
              <a:spLocks noChangeShapeType="1"/>
            </p:cNvSpPr>
            <p:nvPr/>
          </p:nvSpPr>
          <p:spPr bwMode="auto">
            <a:xfrm flipH="1">
              <a:off x="1519" y="2568"/>
              <a:ext cx="95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24592" name="Text Box 14"/>
            <p:cNvSpPr txBox="1">
              <a:spLocks noChangeArrowheads="1"/>
            </p:cNvSpPr>
            <p:nvPr/>
          </p:nvSpPr>
          <p:spPr bwMode="auto">
            <a:xfrm>
              <a:off x="2472" y="2432"/>
              <a:ext cx="16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Current point of execution</a:t>
              </a:r>
            </a:p>
          </p:txBody>
        </p:sp>
      </p:grpSp>
      <p:grpSp>
        <p:nvGrpSpPr>
          <p:cNvPr id="4" name="Group 15"/>
          <p:cNvGrpSpPr>
            <a:grpSpLocks/>
          </p:cNvGrpSpPr>
          <p:nvPr/>
        </p:nvGrpSpPr>
        <p:grpSpPr bwMode="auto">
          <a:xfrm>
            <a:off x="2411413" y="5181600"/>
            <a:ext cx="4176712" cy="336550"/>
            <a:chOff x="1519" y="2432"/>
            <a:chExt cx="2631" cy="212"/>
          </a:xfrm>
        </p:grpSpPr>
        <p:sp>
          <p:nvSpPr>
            <p:cNvPr id="24589" name="Line 16"/>
            <p:cNvSpPr>
              <a:spLocks noChangeShapeType="1"/>
            </p:cNvSpPr>
            <p:nvPr/>
          </p:nvSpPr>
          <p:spPr bwMode="auto">
            <a:xfrm flipH="1">
              <a:off x="1519" y="2568"/>
              <a:ext cx="95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24590" name="Text Box 17"/>
            <p:cNvSpPr txBox="1">
              <a:spLocks noChangeArrowheads="1"/>
            </p:cNvSpPr>
            <p:nvPr/>
          </p:nvSpPr>
          <p:spPr bwMode="auto">
            <a:xfrm>
              <a:off x="2472" y="2432"/>
              <a:ext cx="16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Current point of execution</a:t>
              </a:r>
            </a:p>
          </p:txBody>
        </p:sp>
      </p:grpSp>
      <p:sp>
        <p:nvSpPr>
          <p:cNvPr id="24588" name="Rectangle 18"/>
          <p:cNvSpPr>
            <a:spLocks noGrp="1" noChangeArrowheads="1"/>
          </p:cNvSpPr>
          <p:nvPr>
            <p:ph idx="4294967295"/>
          </p:nvPr>
        </p:nvSpPr>
        <p:spPr>
          <a:xfrm>
            <a:off x="685800" y="1341438"/>
            <a:ext cx="7772400" cy="719137"/>
          </a:xfrm>
        </p:spPr>
        <p:txBody>
          <a:bodyPr/>
          <a:lstStyle/>
          <a:p>
            <a:r>
              <a:rPr lang="en-US" altLang="en-US" sz="2400" smtClean="0"/>
              <a:t>Program control can also be sequential </a:t>
            </a:r>
          </a:p>
        </p:txBody>
      </p:sp>
    </p:spTree>
    <p:extLst>
      <p:ext uri="{BB962C8B-B14F-4D97-AF65-F5344CB8AC3E}">
        <p14:creationId xmlns:p14="http://schemas.microsoft.com/office/powerpoint/2010/main" val="2034810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n-US" altLang="en-US" sz="3200" smtClean="0"/>
              <a:t>Event-Driven Software</a:t>
            </a:r>
          </a:p>
        </p:txBody>
      </p:sp>
      <p:sp>
        <p:nvSpPr>
          <p:cNvPr id="25603" name="Rectangle 3"/>
          <p:cNvSpPr>
            <a:spLocks noChangeArrowheads="1"/>
          </p:cNvSpPr>
          <p:nvPr/>
        </p:nvSpPr>
        <p:spPr bwMode="auto">
          <a:xfrm>
            <a:off x="684213" y="2492375"/>
            <a:ext cx="1727200" cy="38163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5604" name="Text Box 4"/>
          <p:cNvSpPr txBox="1">
            <a:spLocks noChangeArrowheads="1"/>
          </p:cNvSpPr>
          <p:nvPr/>
        </p:nvSpPr>
        <p:spPr bwMode="auto">
          <a:xfrm>
            <a:off x="684213" y="2060575"/>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latin typeface="Arial" charset="0"/>
              </a:rPr>
              <a:t>RAM</a:t>
            </a:r>
          </a:p>
        </p:txBody>
      </p:sp>
      <p:sp>
        <p:nvSpPr>
          <p:cNvPr id="25605" name="Rectangle 5"/>
          <p:cNvSpPr>
            <a:spLocks noChangeArrowheads="1"/>
          </p:cNvSpPr>
          <p:nvPr/>
        </p:nvSpPr>
        <p:spPr bwMode="auto">
          <a:xfrm>
            <a:off x="684213" y="2492375"/>
            <a:ext cx="1727200" cy="649288"/>
          </a:xfrm>
          <a:prstGeom prst="rect">
            <a:avLst/>
          </a:prstGeom>
          <a:solidFill>
            <a:srgbClr val="996600">
              <a:alpha val="49019"/>
            </a:srgbClr>
          </a:solidFill>
          <a:ln w="12700">
            <a:solidFill>
              <a:schemeClr val="tx1"/>
            </a:solidFill>
            <a:miter lim="800000"/>
            <a:headEnd/>
            <a:tailEnd/>
          </a:ln>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5606" name="Text Box 6"/>
          <p:cNvSpPr txBox="1">
            <a:spLocks noChangeArrowheads="1"/>
          </p:cNvSpPr>
          <p:nvPr/>
        </p:nvSpPr>
        <p:spPr bwMode="auto">
          <a:xfrm>
            <a:off x="684213" y="2636838"/>
            <a:ext cx="1727200"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b="0" dirty="0">
                <a:latin typeface="Arial" panose="020B0604020202020204" pitchFamily="34" charset="0"/>
                <a:cs typeface="Arial" panose="020B0604020202020204" pitchFamily="34" charset="0"/>
              </a:rPr>
              <a:t>OS</a:t>
            </a:r>
          </a:p>
        </p:txBody>
      </p:sp>
      <p:sp>
        <p:nvSpPr>
          <p:cNvPr id="25607" name="Rectangle 7"/>
          <p:cNvSpPr>
            <a:spLocks noChangeArrowheads="1"/>
          </p:cNvSpPr>
          <p:nvPr/>
        </p:nvSpPr>
        <p:spPr bwMode="auto">
          <a:xfrm>
            <a:off x="684213" y="3933825"/>
            <a:ext cx="1727200" cy="2374900"/>
          </a:xfrm>
          <a:prstGeom prst="rect">
            <a:avLst/>
          </a:prstGeom>
          <a:solidFill>
            <a:srgbClr val="0000FF">
              <a:alpha val="50195"/>
            </a:srgbClr>
          </a:solidFill>
          <a:ln w="12700">
            <a:solidFill>
              <a:schemeClr val="tx1"/>
            </a:solidFill>
            <a:miter lim="800000"/>
            <a:headEnd/>
            <a:tailEnd/>
          </a:ln>
        </p:spPr>
        <p:txBody>
          <a:bodyPr wrap="none"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5608" name="Text Box 8"/>
          <p:cNvSpPr txBox="1">
            <a:spLocks noChangeArrowheads="1"/>
          </p:cNvSpPr>
          <p:nvPr/>
        </p:nvSpPr>
        <p:spPr bwMode="auto">
          <a:xfrm>
            <a:off x="755650" y="4365625"/>
            <a:ext cx="1655763"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b="0" dirty="0">
                <a:latin typeface="Arial" charset="0"/>
              </a:rPr>
              <a:t>Program</a:t>
            </a:r>
          </a:p>
        </p:txBody>
      </p:sp>
      <p:sp>
        <p:nvSpPr>
          <p:cNvPr id="14348" name="Rectangle 16"/>
          <p:cNvSpPr>
            <a:spLocks noChangeArrowheads="1"/>
          </p:cNvSpPr>
          <p:nvPr/>
        </p:nvSpPr>
        <p:spPr bwMode="auto">
          <a:xfrm>
            <a:off x="685800" y="1341438"/>
            <a:ext cx="777240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30000"/>
              </a:spcBef>
              <a:buFontTx/>
              <a:buChar char="•"/>
              <a:defRPr/>
            </a:pPr>
            <a:r>
              <a:rPr lang="en-US" altLang="en-US" sz="2400" b="0" dirty="0" smtClean="0">
                <a:latin typeface="+mn-lt"/>
              </a:rPr>
              <a:t>In addition program control </a:t>
            </a:r>
            <a:r>
              <a:rPr lang="en-US" altLang="en-US" sz="2400" b="0" i="1" dirty="0" smtClean="0">
                <a:latin typeface="+mn-lt"/>
              </a:rPr>
              <a:t>can also</a:t>
            </a:r>
            <a:r>
              <a:rPr lang="en-US" altLang="en-US" sz="2400" b="0" dirty="0" smtClean="0">
                <a:latin typeface="+mn-lt"/>
              </a:rPr>
              <a:t> be determined by events </a:t>
            </a:r>
          </a:p>
          <a:p>
            <a:pPr>
              <a:spcBef>
                <a:spcPct val="30000"/>
              </a:spcBef>
              <a:defRPr/>
            </a:pPr>
            <a:r>
              <a:rPr lang="en-US" altLang="en-US" sz="2400" dirty="0" smtClean="0">
                <a:latin typeface="Times New Roman" pitchFamily="18" charset="0"/>
              </a:rPr>
              <a:t> </a:t>
            </a:r>
          </a:p>
        </p:txBody>
      </p:sp>
      <p:sp>
        <p:nvSpPr>
          <p:cNvPr id="14354" name="Text Box 18"/>
          <p:cNvSpPr txBox="1">
            <a:spLocks noChangeArrowheads="1"/>
          </p:cNvSpPr>
          <p:nvPr/>
        </p:nvSpPr>
        <p:spPr bwMode="auto">
          <a:xfrm>
            <a:off x="7150100" y="3259138"/>
            <a:ext cx="1308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dirty="0"/>
              <a:t>When???</a:t>
            </a:r>
          </a:p>
        </p:txBody>
      </p:sp>
      <p:grpSp>
        <p:nvGrpSpPr>
          <p:cNvPr id="18" name="Group 13"/>
          <p:cNvGrpSpPr>
            <a:grpSpLocks/>
          </p:cNvGrpSpPr>
          <p:nvPr/>
        </p:nvGrpSpPr>
        <p:grpSpPr bwMode="auto">
          <a:xfrm>
            <a:off x="2411413" y="5810250"/>
            <a:ext cx="6192837" cy="587375"/>
            <a:chOff x="1519" y="3660"/>
            <a:chExt cx="3901" cy="370"/>
          </a:xfrm>
        </p:grpSpPr>
        <p:sp>
          <p:nvSpPr>
            <p:cNvPr id="25616" name="Line 14"/>
            <p:cNvSpPr>
              <a:spLocks noChangeShapeType="1"/>
            </p:cNvSpPr>
            <p:nvPr/>
          </p:nvSpPr>
          <p:spPr bwMode="auto">
            <a:xfrm flipH="1">
              <a:off x="1519" y="3845"/>
              <a:ext cx="95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25617" name="Text Box 15"/>
            <p:cNvSpPr txBox="1">
              <a:spLocks noChangeArrowheads="1"/>
            </p:cNvSpPr>
            <p:nvPr/>
          </p:nvSpPr>
          <p:spPr bwMode="auto">
            <a:xfrm>
              <a:off x="2472" y="3660"/>
              <a:ext cx="2948"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New point of execution (reacts to the key press)</a:t>
              </a:r>
            </a:p>
          </p:txBody>
        </p:sp>
      </p:grpSp>
      <p:grpSp>
        <p:nvGrpSpPr>
          <p:cNvPr id="25613" name="Group 15"/>
          <p:cNvGrpSpPr>
            <a:grpSpLocks/>
          </p:cNvGrpSpPr>
          <p:nvPr/>
        </p:nvGrpSpPr>
        <p:grpSpPr bwMode="auto">
          <a:xfrm>
            <a:off x="2411413" y="5181600"/>
            <a:ext cx="4176712" cy="341313"/>
            <a:chOff x="1519" y="2432"/>
            <a:chExt cx="2631" cy="215"/>
          </a:xfrm>
        </p:grpSpPr>
        <p:sp>
          <p:nvSpPr>
            <p:cNvPr id="25614" name="Line 16"/>
            <p:cNvSpPr>
              <a:spLocks noChangeShapeType="1"/>
            </p:cNvSpPr>
            <p:nvPr/>
          </p:nvSpPr>
          <p:spPr bwMode="auto">
            <a:xfrm flipH="1">
              <a:off x="1519" y="2568"/>
              <a:ext cx="95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25615" name="Text Box 17"/>
            <p:cNvSpPr txBox="1">
              <a:spLocks noChangeArrowheads="1"/>
            </p:cNvSpPr>
            <p:nvPr/>
          </p:nvSpPr>
          <p:spPr bwMode="auto">
            <a:xfrm>
              <a:off x="2472" y="2432"/>
              <a:ext cx="1678"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Last execution point</a:t>
              </a:r>
            </a:p>
          </p:txBody>
        </p:sp>
      </p:gr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26667" b="16945"/>
          <a:stretch/>
        </p:blipFill>
        <p:spPr>
          <a:xfrm>
            <a:off x="7153434" y="1765300"/>
            <a:ext cx="1758632" cy="1493838"/>
          </a:xfrm>
          <a:prstGeom prst="rect">
            <a:avLst/>
          </a:prstGeom>
        </p:spPr>
      </p:pic>
      <p:sp>
        <p:nvSpPr>
          <p:cNvPr id="3" name="TextBox 2"/>
          <p:cNvSpPr txBox="1"/>
          <p:nvPr/>
        </p:nvSpPr>
        <p:spPr>
          <a:xfrm>
            <a:off x="0" y="6581001"/>
            <a:ext cx="3505200" cy="276999"/>
          </a:xfrm>
          <a:prstGeom prst="rect">
            <a:avLst/>
          </a:prstGeom>
          <a:noFill/>
        </p:spPr>
        <p:txBody>
          <a:bodyPr wrap="square" rtlCol="0">
            <a:spAutoFit/>
          </a:bodyPr>
          <a:lstStyle/>
          <a:p>
            <a:r>
              <a:rPr lang="en-US" sz="1200" b="0" dirty="0" smtClean="0"/>
              <a:t>Image: Keyboard and “finger of Tam” by James Tam</a:t>
            </a:r>
            <a:endParaRPr lang="en-US" sz="1200" b="0" dirty="0"/>
          </a:p>
        </p:txBody>
      </p:sp>
    </p:spTree>
    <p:extLst>
      <p:ext uri="{BB962C8B-B14F-4D97-AF65-F5344CB8AC3E}">
        <p14:creationId xmlns:p14="http://schemas.microsoft.com/office/powerpoint/2010/main" val="3335759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4"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r>
              <a:rPr lang="en-US" altLang="en-US" sz="3200" smtClean="0"/>
              <a:t>Characteristics Of Event Driven Software</a:t>
            </a:r>
          </a:p>
        </p:txBody>
      </p:sp>
      <p:sp>
        <p:nvSpPr>
          <p:cNvPr id="681987" name="Rectangle 3"/>
          <p:cNvSpPr>
            <a:spLocks noGrp="1" noChangeArrowheads="1"/>
          </p:cNvSpPr>
          <p:nvPr>
            <p:ph type="body" idx="4294967295"/>
          </p:nvPr>
        </p:nvSpPr>
        <p:spPr/>
        <p:txBody>
          <a:bodyPr/>
          <a:lstStyle/>
          <a:p>
            <a:pPr marL="114300" indent="-114300">
              <a:tabLst>
                <a:tab pos="476250" algn="l"/>
              </a:tabLst>
            </a:pPr>
            <a:r>
              <a:rPr lang="en-US" altLang="en-US" sz="2400" smtClean="0"/>
              <a:t>Program control can be determined by events as well as standard program control statements.</a:t>
            </a:r>
          </a:p>
          <a:p>
            <a:pPr marL="114300" indent="-114300">
              <a:tabLst>
                <a:tab pos="476250" algn="l"/>
              </a:tabLst>
            </a:pPr>
            <a:r>
              <a:rPr lang="en-US" altLang="en-US" sz="2400" smtClean="0"/>
              <a:t>A typical source of these events is the user.</a:t>
            </a:r>
          </a:p>
          <a:p>
            <a:pPr marL="114300" indent="-114300">
              <a:tabLst>
                <a:tab pos="476250" algn="l"/>
              </a:tabLst>
            </a:pPr>
            <a:r>
              <a:rPr lang="en-US" altLang="en-US" sz="2400" smtClean="0"/>
              <a:t>These events can occur at any time.</a:t>
            </a:r>
          </a:p>
        </p:txBody>
      </p:sp>
    </p:spTree>
    <p:extLst>
      <p:ext uri="{BB962C8B-B14F-4D97-AF65-F5344CB8AC3E}">
        <p14:creationId xmlns:p14="http://schemas.microsoft.com/office/powerpoint/2010/main" val="1774080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r>
              <a:rPr lang="en-US" altLang="en-US" sz="3200" smtClean="0"/>
              <a:t>Most Components Can Trigger Events</a:t>
            </a:r>
          </a:p>
        </p:txBody>
      </p:sp>
      <p:sp>
        <p:nvSpPr>
          <p:cNvPr id="683011" name="Rectangle 3"/>
          <p:cNvSpPr>
            <a:spLocks noGrp="1" noChangeArrowheads="1"/>
          </p:cNvSpPr>
          <p:nvPr>
            <p:ph type="body" sz="half" idx="4294967295"/>
          </p:nvPr>
        </p:nvSpPr>
        <p:spPr>
          <a:xfrm>
            <a:off x="685800" y="1181100"/>
            <a:ext cx="8062913" cy="5372100"/>
          </a:xfrm>
        </p:spPr>
        <p:txBody>
          <a:bodyPr/>
          <a:lstStyle/>
          <a:p>
            <a:pPr marL="177800" indent="-177800">
              <a:tabLst>
                <a:tab pos="476250" algn="l"/>
              </a:tabLst>
            </a:pPr>
            <a:r>
              <a:rPr lang="en-US" altLang="en-US" sz="2400" smtClean="0"/>
              <a:t>Graphical objects can be manipulated by the user to trigger events.</a:t>
            </a:r>
          </a:p>
          <a:p>
            <a:pPr marL="177800" indent="-177800">
              <a:tabLst>
                <a:tab pos="476250" algn="l"/>
              </a:tabLst>
            </a:pPr>
            <a:r>
              <a:rPr lang="en-US" altLang="en-US" sz="2400" smtClean="0"/>
              <a:t>Each graphical object can have 0, 1 or many events that can be triggered.</a:t>
            </a:r>
          </a:p>
        </p:txBody>
      </p:sp>
      <p:pic>
        <p:nvPicPr>
          <p:cNvPr id="683012" name="Picture 4"/>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l="16199" b="5597"/>
          <a:stretch>
            <a:fillRect/>
          </a:stretch>
        </p:blipFill>
        <p:spPr>
          <a:xfrm>
            <a:off x="6970713" y="2895600"/>
            <a:ext cx="1530350" cy="1173163"/>
          </a:xfrm>
          <a:noFill/>
        </p:spPr>
      </p:pic>
      <p:pic>
        <p:nvPicPr>
          <p:cNvPr id="683013" name="Picture 5"/>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2317" t="11911" r="13890"/>
          <a:stretch>
            <a:fillRect/>
          </a:stretch>
        </p:blipFill>
        <p:spPr>
          <a:xfrm>
            <a:off x="990600" y="2971800"/>
            <a:ext cx="1819275" cy="927100"/>
          </a:xfrm>
          <a:noFill/>
        </p:spPr>
      </p:pic>
      <p:pic>
        <p:nvPicPr>
          <p:cNvPr id="683014" name="Picture 6"/>
          <p:cNvPicPr>
            <a:picLocks noChangeAspect="1" noChangeArrowheads="1"/>
          </p:cNvPicPr>
          <p:nvPr/>
        </p:nvPicPr>
        <p:blipFill>
          <a:blip r:embed="rId4">
            <a:extLst>
              <a:ext uri="{28A0092B-C50C-407E-A947-70E740481C1C}">
                <a14:useLocalDpi xmlns:a14="http://schemas.microsoft.com/office/drawing/2010/main" val="0"/>
              </a:ext>
            </a:extLst>
          </a:blip>
          <a:srcRect l="29004" r="37230"/>
          <a:stretch>
            <a:fillRect/>
          </a:stretch>
        </p:blipFill>
        <p:spPr bwMode="auto">
          <a:xfrm>
            <a:off x="5621338" y="5122863"/>
            <a:ext cx="2879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457987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30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30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30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83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r>
              <a:rPr lang="en-US" altLang="en-US" sz="3200" smtClean="0"/>
              <a:t>“Window” Classes</a:t>
            </a:r>
          </a:p>
        </p:txBody>
      </p:sp>
      <p:pic>
        <p:nvPicPr>
          <p:cNvPr id="28675" name="Picture 3" descr="window"/>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b="23164"/>
          <a:stretch>
            <a:fillRect/>
          </a:stretch>
        </p:blipFill>
        <p:spPr>
          <a:xfrm>
            <a:off x="2743200" y="1641475"/>
            <a:ext cx="3560763" cy="2165350"/>
          </a:xfrm>
          <a:noFill/>
          <a:ln>
            <a:solidFill>
              <a:schemeClr val="tx1"/>
            </a:solidFill>
            <a:miter lim="800000"/>
            <a:headEnd/>
            <a:tailEnd/>
          </a:ln>
        </p:spPr>
      </p:pic>
      <p:grpSp>
        <p:nvGrpSpPr>
          <p:cNvPr id="28676" name="Group 4"/>
          <p:cNvGrpSpPr>
            <a:grpSpLocks/>
          </p:cNvGrpSpPr>
          <p:nvPr/>
        </p:nvGrpSpPr>
        <p:grpSpPr bwMode="auto">
          <a:xfrm>
            <a:off x="1042988" y="1628775"/>
            <a:ext cx="1152525" cy="4824413"/>
            <a:chOff x="657" y="1026"/>
            <a:chExt cx="726" cy="3039"/>
          </a:xfrm>
        </p:grpSpPr>
        <p:grpSp>
          <p:nvGrpSpPr>
            <p:cNvPr id="28678" name="Group 5"/>
            <p:cNvGrpSpPr>
              <a:grpSpLocks/>
            </p:cNvGrpSpPr>
            <p:nvPr/>
          </p:nvGrpSpPr>
          <p:grpSpPr bwMode="auto">
            <a:xfrm>
              <a:off x="657" y="1026"/>
              <a:ext cx="726" cy="590"/>
              <a:chOff x="1655" y="1570"/>
              <a:chExt cx="726" cy="590"/>
            </a:xfrm>
          </p:grpSpPr>
          <p:sp>
            <p:nvSpPr>
              <p:cNvPr id="28685" name="Rectangle 6"/>
              <p:cNvSpPr>
                <a:spLocks noChangeArrowheads="1"/>
              </p:cNvSpPr>
              <p:nvPr/>
            </p:nvSpPr>
            <p:spPr bwMode="auto">
              <a:xfrm>
                <a:off x="1655" y="1570"/>
                <a:ext cx="726" cy="5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8686" name="Text Box 7"/>
              <p:cNvSpPr txBox="1">
                <a:spLocks noChangeArrowheads="1"/>
              </p:cNvSpPr>
              <p:nvPr/>
            </p:nvSpPr>
            <p:spPr bwMode="auto">
              <a:xfrm>
                <a:off x="1655" y="1616"/>
                <a:ext cx="681"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Window</a:t>
                </a:r>
              </a:p>
            </p:txBody>
          </p:sp>
          <p:sp>
            <p:nvSpPr>
              <p:cNvPr id="28687" name="Line 8"/>
              <p:cNvSpPr>
                <a:spLocks noChangeShapeType="1"/>
              </p:cNvSpPr>
              <p:nvPr/>
            </p:nvSpPr>
            <p:spPr bwMode="auto">
              <a:xfrm>
                <a:off x="1655" y="1797"/>
                <a:ext cx="7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28679" name="Group 9"/>
            <p:cNvGrpSpPr>
              <a:grpSpLocks/>
            </p:cNvGrpSpPr>
            <p:nvPr/>
          </p:nvGrpSpPr>
          <p:grpSpPr bwMode="auto">
            <a:xfrm>
              <a:off x="657" y="3475"/>
              <a:ext cx="726" cy="590"/>
              <a:chOff x="1655" y="1570"/>
              <a:chExt cx="726" cy="590"/>
            </a:xfrm>
          </p:grpSpPr>
          <p:sp>
            <p:nvSpPr>
              <p:cNvPr id="28682" name="Rectangle 10"/>
              <p:cNvSpPr>
                <a:spLocks noChangeArrowheads="1"/>
              </p:cNvSpPr>
              <p:nvPr/>
            </p:nvSpPr>
            <p:spPr bwMode="auto">
              <a:xfrm>
                <a:off x="1655" y="1570"/>
                <a:ext cx="726" cy="5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8683" name="Text Box 11"/>
              <p:cNvSpPr txBox="1">
                <a:spLocks noChangeArrowheads="1"/>
              </p:cNvSpPr>
              <p:nvPr/>
            </p:nvSpPr>
            <p:spPr bwMode="auto">
              <a:xfrm>
                <a:off x="1655" y="1616"/>
                <a:ext cx="681"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JFrame</a:t>
                </a:r>
              </a:p>
            </p:txBody>
          </p:sp>
          <p:sp>
            <p:nvSpPr>
              <p:cNvPr id="28684" name="Line 12"/>
              <p:cNvSpPr>
                <a:spLocks noChangeShapeType="1"/>
              </p:cNvSpPr>
              <p:nvPr/>
            </p:nvSpPr>
            <p:spPr bwMode="auto">
              <a:xfrm>
                <a:off x="1655" y="1797"/>
                <a:ext cx="7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28680" name="AutoShape 13"/>
            <p:cNvSpPr>
              <a:spLocks noChangeArrowheads="1"/>
            </p:cNvSpPr>
            <p:nvPr/>
          </p:nvSpPr>
          <p:spPr bwMode="auto">
            <a:xfrm>
              <a:off x="930" y="1616"/>
              <a:ext cx="181" cy="136"/>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8681" name="Line 14"/>
            <p:cNvSpPr>
              <a:spLocks noChangeShapeType="1"/>
            </p:cNvSpPr>
            <p:nvPr/>
          </p:nvSpPr>
          <p:spPr bwMode="auto">
            <a:xfrm>
              <a:off x="1020" y="1752"/>
              <a:ext cx="0" cy="17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pic>
        <p:nvPicPr>
          <p:cNvPr id="28677" name="Picture 15" descr="fram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667000" y="4387850"/>
            <a:ext cx="4008438" cy="2065338"/>
          </a:xfrm>
          <a:noFill/>
        </p:spPr>
      </p:pic>
    </p:spTree>
    <p:extLst>
      <p:ext uri="{BB962C8B-B14F-4D97-AF65-F5344CB8AC3E}">
        <p14:creationId xmlns:p14="http://schemas.microsoft.com/office/powerpoint/2010/main" val="2504137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r>
              <a:rPr lang="en-US" altLang="en-US" sz="3200" smtClean="0"/>
              <a:t>The “Window” Class Hierarchy</a:t>
            </a:r>
          </a:p>
        </p:txBody>
      </p:sp>
      <p:sp>
        <p:nvSpPr>
          <p:cNvPr id="29699" name="Rectangle 3"/>
          <p:cNvSpPr>
            <a:spLocks noChangeArrowheads="1"/>
          </p:cNvSpPr>
          <p:nvPr/>
        </p:nvSpPr>
        <p:spPr bwMode="auto">
          <a:xfrm>
            <a:off x="3175000" y="2209800"/>
            <a:ext cx="2882900" cy="709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a:latin typeface="Consolas" pitchFamily="49" charset="0"/>
                <a:cs typeface="Consolas" pitchFamily="49" charset="0"/>
              </a:rPr>
              <a:t>Window</a:t>
            </a:r>
          </a:p>
        </p:txBody>
      </p:sp>
      <p:sp>
        <p:nvSpPr>
          <p:cNvPr id="29700" name="Rectangle 4"/>
          <p:cNvSpPr>
            <a:spLocks noChangeArrowheads="1"/>
          </p:cNvSpPr>
          <p:nvPr/>
        </p:nvSpPr>
        <p:spPr bwMode="auto">
          <a:xfrm>
            <a:off x="3149600" y="3835400"/>
            <a:ext cx="2882900" cy="709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a:latin typeface="Consolas" pitchFamily="49" charset="0"/>
                <a:cs typeface="Consolas" pitchFamily="49" charset="0"/>
              </a:rPr>
              <a:t>Frame</a:t>
            </a:r>
          </a:p>
        </p:txBody>
      </p:sp>
      <p:sp>
        <p:nvSpPr>
          <p:cNvPr id="29701" name="AutoShape 5"/>
          <p:cNvSpPr>
            <a:spLocks noChangeArrowheads="1"/>
          </p:cNvSpPr>
          <p:nvPr/>
        </p:nvSpPr>
        <p:spPr bwMode="auto">
          <a:xfrm>
            <a:off x="4445000" y="2940050"/>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000">
              <a:latin typeface="Consolas" pitchFamily="49" charset="0"/>
              <a:cs typeface="Consolas" pitchFamily="49" charset="0"/>
            </a:endParaRPr>
          </a:p>
        </p:txBody>
      </p:sp>
      <p:sp>
        <p:nvSpPr>
          <p:cNvPr id="29702" name="Line 6"/>
          <p:cNvSpPr>
            <a:spLocks noChangeShapeType="1"/>
          </p:cNvSpPr>
          <p:nvPr/>
        </p:nvSpPr>
        <p:spPr bwMode="auto">
          <a:xfrm>
            <a:off x="4559300" y="3194050"/>
            <a:ext cx="1588" cy="622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3" name="Rectangle 7"/>
          <p:cNvSpPr>
            <a:spLocks noChangeArrowheads="1"/>
          </p:cNvSpPr>
          <p:nvPr/>
        </p:nvSpPr>
        <p:spPr bwMode="auto">
          <a:xfrm>
            <a:off x="3149600" y="5410200"/>
            <a:ext cx="2882900" cy="709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a:latin typeface="Consolas" pitchFamily="49" charset="0"/>
                <a:cs typeface="Consolas" pitchFamily="49" charset="0"/>
              </a:rPr>
              <a:t>JFrame</a:t>
            </a:r>
          </a:p>
        </p:txBody>
      </p:sp>
      <p:sp>
        <p:nvSpPr>
          <p:cNvPr id="29704" name="AutoShape 8"/>
          <p:cNvSpPr>
            <a:spLocks noChangeArrowheads="1"/>
          </p:cNvSpPr>
          <p:nvPr/>
        </p:nvSpPr>
        <p:spPr bwMode="auto">
          <a:xfrm>
            <a:off x="4457700" y="4540250"/>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000">
              <a:latin typeface="Consolas" pitchFamily="49" charset="0"/>
              <a:cs typeface="Consolas" pitchFamily="49" charset="0"/>
            </a:endParaRPr>
          </a:p>
        </p:txBody>
      </p:sp>
      <p:sp>
        <p:nvSpPr>
          <p:cNvPr id="29705" name="Line 9"/>
          <p:cNvSpPr>
            <a:spLocks noChangeShapeType="1"/>
          </p:cNvSpPr>
          <p:nvPr/>
        </p:nvSpPr>
        <p:spPr bwMode="auto">
          <a:xfrm>
            <a:off x="4584700" y="4794250"/>
            <a:ext cx="1588"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2243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t>Tip For Success: Reminder</a:t>
            </a:r>
          </a:p>
        </p:txBody>
      </p:sp>
      <p:sp>
        <p:nvSpPr>
          <p:cNvPr id="388099" name="Rectangle 3"/>
          <p:cNvSpPr>
            <a:spLocks noGrp="1" noChangeArrowheads="1"/>
          </p:cNvSpPr>
          <p:nvPr>
            <p:ph type="body" idx="1"/>
          </p:nvPr>
        </p:nvSpPr>
        <p:spPr/>
        <p:txBody>
          <a:bodyPr/>
          <a:lstStyle/>
          <a:p>
            <a:r>
              <a:rPr lang="en-US" altLang="en-US" smtClean="0"/>
              <a:t>Look through the examples and notes before class.</a:t>
            </a:r>
          </a:p>
          <a:p>
            <a:r>
              <a:rPr lang="en-US" altLang="en-US" smtClean="0"/>
              <a:t>This is especially important for this section because the execution of this programs will not be in sequential order.</a:t>
            </a:r>
          </a:p>
          <a:p>
            <a:r>
              <a:rPr lang="en-US" altLang="en-US" smtClean="0"/>
              <a:t>Instead execution will appear to ‘jump around’ so it will be harder to understand the concepts and follow the examples illustrating those concepts if you don’t do a little preparatory work.</a:t>
            </a:r>
          </a:p>
          <a:p>
            <a:r>
              <a:rPr lang="en-US" altLang="en-US" smtClean="0"/>
              <a:t>Also the program code is more complex than most other examples.</a:t>
            </a:r>
          </a:p>
          <a:p>
            <a:r>
              <a:rPr lang="en-US" altLang="en-US" smtClean="0"/>
              <a:t>For these reasons tracing the code in this section is more challenging</a:t>
            </a:r>
          </a:p>
        </p:txBody>
      </p:sp>
    </p:spTree>
    <p:extLst>
      <p:ext uri="{BB962C8B-B14F-4D97-AF65-F5344CB8AC3E}">
        <p14:creationId xmlns:p14="http://schemas.microsoft.com/office/powerpoint/2010/main" val="4241915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8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8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80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8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JFrame</a:t>
            </a:r>
          </a:p>
        </p:txBody>
      </p:sp>
      <p:sp>
        <p:nvSpPr>
          <p:cNvPr id="30723" name="Rectangle 3"/>
          <p:cNvSpPr>
            <a:spLocks noGrp="1" noChangeArrowheads="1"/>
          </p:cNvSpPr>
          <p:nvPr>
            <p:ph type="body" idx="4294967295"/>
          </p:nvPr>
        </p:nvSpPr>
        <p:spPr/>
        <p:txBody>
          <a:bodyPr/>
          <a:lstStyle/>
          <a:p>
            <a:r>
              <a:rPr lang="en-US" altLang="en-US" sz="2400" dirty="0" smtClean="0"/>
              <a:t>For full details look at the online API:</a:t>
            </a:r>
          </a:p>
          <a:p>
            <a:pPr lvl="1"/>
            <a:r>
              <a:rPr lang="en-US" altLang="en-US" sz="1800" dirty="0" smtClean="0">
                <a:cs typeface="Consolas" pitchFamily="49" charset="0"/>
                <a:hlinkClick r:id="rId3"/>
              </a:rPr>
              <a:t>http://download.oracle.com/javase/7/docs/api/javax/swing/JFrame.html</a:t>
            </a:r>
            <a:endParaRPr lang="en-US" altLang="en-US" sz="1800" dirty="0" smtClean="0">
              <a:cs typeface="Consolas" pitchFamily="49" charset="0"/>
            </a:endParaRPr>
          </a:p>
          <a:p>
            <a:endParaRPr lang="en-US" altLang="en-US" sz="2400" dirty="0" smtClean="0"/>
          </a:p>
          <a:p>
            <a:r>
              <a:rPr lang="en-US" altLang="en-US" sz="2400" dirty="0" smtClean="0"/>
              <a:t>Some of the more pertinent methods:</a:t>
            </a:r>
          </a:p>
          <a:p>
            <a:pPr lvl="1"/>
            <a:r>
              <a:rPr lang="en-US" altLang="en-US" sz="2000" dirty="0" err="1" smtClean="0">
                <a:latin typeface="Consolas" pitchFamily="49" charset="0"/>
                <a:cs typeface="Consolas" pitchFamily="49" charset="0"/>
              </a:rPr>
              <a:t>JFrame</a:t>
            </a:r>
            <a:r>
              <a:rPr lang="en-US" altLang="en-US" sz="2000" dirty="0" smtClean="0">
                <a:latin typeface="Consolas" pitchFamily="49" charset="0"/>
                <a:cs typeface="Consolas" pitchFamily="49" charset="0"/>
              </a:rPr>
              <a:t> (“&lt;</a:t>
            </a:r>
            <a:r>
              <a:rPr lang="en-US" altLang="en-US" sz="2000" i="1" dirty="0" smtClean="0">
                <a:latin typeface="Consolas" pitchFamily="49" charset="0"/>
                <a:cs typeface="Consolas" pitchFamily="49" charset="0"/>
              </a:rPr>
              <a:t>Text on the title bar</a:t>
            </a:r>
            <a:r>
              <a:rPr lang="en-US" altLang="en-US" sz="2000" dirty="0" smtClean="0">
                <a:latin typeface="Consolas" pitchFamily="49" charset="0"/>
                <a:cs typeface="Consolas" pitchFamily="49" charset="0"/>
              </a:rPr>
              <a:t>&gt;”)</a:t>
            </a:r>
          </a:p>
          <a:p>
            <a:pPr lvl="1"/>
            <a:r>
              <a:rPr lang="en-US" altLang="en-US" sz="2000" dirty="0" err="1" smtClean="0">
                <a:latin typeface="Consolas" pitchFamily="49" charset="0"/>
                <a:cs typeface="Consolas" pitchFamily="49" charset="0"/>
              </a:rPr>
              <a:t>setSize</a:t>
            </a:r>
            <a:r>
              <a:rPr lang="en-US" altLang="en-US" sz="2000" dirty="0" smtClean="0">
                <a:latin typeface="Consolas" pitchFamily="49" charset="0"/>
                <a:cs typeface="Consolas" pitchFamily="49" charset="0"/>
              </a:rPr>
              <a:t> (&lt;</a:t>
            </a:r>
            <a:r>
              <a:rPr lang="en-US" altLang="en-US" sz="2000" i="1" dirty="0" smtClean="0">
                <a:latin typeface="Consolas" pitchFamily="49" charset="0"/>
                <a:cs typeface="Consolas" pitchFamily="49" charset="0"/>
              </a:rPr>
              <a:t>pixel width</a:t>
            </a:r>
            <a:r>
              <a:rPr lang="en-US" altLang="en-US" sz="2000" dirty="0" smtClean="0">
                <a:latin typeface="Consolas" pitchFamily="49" charset="0"/>
                <a:cs typeface="Consolas" pitchFamily="49" charset="0"/>
              </a:rPr>
              <a:t>&gt;, &lt;</a:t>
            </a:r>
            <a:r>
              <a:rPr lang="en-US" altLang="en-US" sz="2000" i="1" dirty="0" smtClean="0">
                <a:latin typeface="Consolas" pitchFamily="49" charset="0"/>
                <a:cs typeface="Consolas" pitchFamily="49" charset="0"/>
              </a:rPr>
              <a:t>pixel height</a:t>
            </a:r>
            <a:r>
              <a:rPr lang="en-US" altLang="en-US" sz="2000" dirty="0" smtClean="0">
                <a:latin typeface="Consolas" pitchFamily="49" charset="0"/>
                <a:cs typeface="Consolas" pitchFamily="49" charset="0"/>
              </a:rPr>
              <a:t>&gt;)</a:t>
            </a:r>
          </a:p>
          <a:p>
            <a:pPr lvl="1"/>
            <a:r>
              <a:rPr lang="en-US" altLang="en-US" sz="2000" dirty="0" err="1" smtClean="0">
                <a:latin typeface="Consolas" pitchFamily="49" charset="0"/>
                <a:cs typeface="Consolas" pitchFamily="49" charset="0"/>
              </a:rPr>
              <a:t>setVisible</a:t>
            </a:r>
            <a:r>
              <a:rPr lang="en-US" altLang="en-US" sz="2000" dirty="0" smtClean="0">
                <a:latin typeface="Consolas" pitchFamily="49" charset="0"/>
                <a:cs typeface="Consolas" pitchFamily="49" charset="0"/>
              </a:rPr>
              <a:t> (&lt;</a:t>
            </a:r>
            <a:r>
              <a:rPr lang="en-US" altLang="en-US" sz="2000" i="1" dirty="0" smtClean="0">
                <a:latin typeface="Consolas" pitchFamily="49" charset="0"/>
                <a:cs typeface="Consolas" pitchFamily="49" charset="0"/>
              </a:rPr>
              <a:t>true/false</a:t>
            </a:r>
            <a:r>
              <a:rPr lang="en-US" altLang="en-US" sz="2000" dirty="0" smtClean="0">
                <a:latin typeface="Consolas" pitchFamily="49" charset="0"/>
                <a:cs typeface="Consolas" pitchFamily="49" charset="0"/>
              </a:rPr>
              <a:t>&gt;)</a:t>
            </a:r>
          </a:p>
          <a:p>
            <a:pPr lvl="1"/>
            <a:r>
              <a:rPr lang="en-US" altLang="en-US" sz="2000" dirty="0" err="1" smtClean="0">
                <a:latin typeface="Consolas" pitchFamily="49" charset="0"/>
                <a:cs typeface="Consolas" pitchFamily="49" charset="0"/>
              </a:rPr>
              <a:t>setDefaultCloseOperation</a:t>
            </a:r>
            <a:r>
              <a:rPr lang="en-US" altLang="en-US" sz="2000" dirty="0" smtClean="0">
                <a:latin typeface="Consolas" pitchFamily="49" charset="0"/>
                <a:cs typeface="Consolas" pitchFamily="49" charset="0"/>
              </a:rPr>
              <a:t> (&lt;</a:t>
            </a:r>
            <a:r>
              <a:rPr lang="en-US" altLang="en-US" sz="2000" i="1" dirty="0" smtClean="0">
                <a:latin typeface="Consolas" pitchFamily="49" charset="0"/>
                <a:cs typeface="Consolas" pitchFamily="49" charset="0"/>
              </a:rPr>
              <a:t>class constants</a:t>
            </a:r>
            <a:r>
              <a:rPr lang="en-US" altLang="en-US" sz="2000" dirty="0" smtClean="0">
                <a:latin typeface="Consolas" pitchFamily="49" charset="0"/>
                <a:cs typeface="Consolas" pitchFamily="49" charset="0"/>
              </a:rPr>
              <a:t>&gt;</a:t>
            </a:r>
            <a:r>
              <a:rPr lang="en-US" altLang="en-US" sz="2000" baseline="30000" dirty="0" smtClean="0">
                <a:latin typeface="Consolas" pitchFamily="49" charset="0"/>
                <a:cs typeface="Consolas" pitchFamily="49" charset="0"/>
              </a:rPr>
              <a:t>1</a:t>
            </a:r>
            <a:r>
              <a:rPr lang="en-US" altLang="en-US" sz="2000" dirty="0" smtClean="0">
                <a:latin typeface="Consolas" pitchFamily="49" charset="0"/>
                <a:cs typeface="Consolas" pitchFamily="49" charset="0"/>
              </a:rPr>
              <a:t>)</a:t>
            </a:r>
          </a:p>
          <a:p>
            <a:pPr lvl="1"/>
            <a:endParaRPr lang="en-US" altLang="en-US" sz="2400" dirty="0" smtClean="0"/>
          </a:p>
          <a:p>
            <a:endParaRPr lang="en-US" altLang="en-US" sz="2400" dirty="0" smtClean="0"/>
          </a:p>
        </p:txBody>
      </p:sp>
      <p:sp>
        <p:nvSpPr>
          <p:cNvPr id="30724" name="Text Box 4"/>
          <p:cNvSpPr txBox="1">
            <a:spLocks noChangeArrowheads="1"/>
          </p:cNvSpPr>
          <p:nvPr/>
        </p:nvSpPr>
        <p:spPr bwMode="auto">
          <a:xfrm>
            <a:off x="0" y="6553200"/>
            <a:ext cx="6972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dirty="0">
                <a:latin typeface="Consolas" pitchFamily="49" charset="0"/>
                <a:cs typeface="Consolas" pitchFamily="49" charset="0"/>
              </a:rPr>
              <a:t>1 DISPOSE_ON_CLOSE, HIDE_ON_CLOSE, DO_NOTHING_ON_CLOSE</a:t>
            </a:r>
          </a:p>
        </p:txBody>
      </p:sp>
    </p:spTree>
    <p:extLst>
      <p:ext uri="{BB962C8B-B14F-4D97-AF65-F5344CB8AC3E}">
        <p14:creationId xmlns:p14="http://schemas.microsoft.com/office/powerpoint/2010/main" val="2182896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r>
              <a:rPr lang="en-US" altLang="en-US" sz="3200" smtClean="0"/>
              <a:t>Example: Creating A Frame That Can Close (And Cleanup Memory After Itself)</a:t>
            </a:r>
          </a:p>
        </p:txBody>
      </p:sp>
      <p:sp>
        <p:nvSpPr>
          <p:cNvPr id="31747" name="Rectangle 3"/>
          <p:cNvSpPr>
            <a:spLocks noGrp="1" noChangeArrowheads="1"/>
          </p:cNvSpPr>
          <p:nvPr>
            <p:ph type="body" idx="4294967295"/>
          </p:nvPr>
        </p:nvSpPr>
        <p:spPr/>
        <p:txBody>
          <a:bodyPr/>
          <a:lstStyle/>
          <a:p>
            <a:pPr marL="0" indent="0"/>
            <a:r>
              <a:rPr lang="en-US" altLang="en-US" sz="2400" b="1" dirty="0" smtClean="0"/>
              <a:t>Name of the folder containing the full example</a:t>
            </a:r>
            <a:r>
              <a:rPr lang="en-US" altLang="en-US" sz="2400" dirty="0" smtClean="0"/>
              <a:t>: </a:t>
            </a:r>
            <a:r>
              <a:rPr lang="en-US" altLang="en-US" sz="2400" dirty="0" smtClean="0">
                <a:latin typeface="Consolas" pitchFamily="49" charset="0"/>
                <a:cs typeface="Consolas" pitchFamily="49" charset="0"/>
              </a:rPr>
              <a:t>1frame</a:t>
            </a:r>
          </a:p>
          <a:p>
            <a:pPr marL="0" indent="0">
              <a:buFontTx/>
              <a:buNone/>
            </a:pPr>
            <a:endParaRPr lang="en-US" altLang="en-US" sz="2000" dirty="0" smtClean="0">
              <a:latin typeface="Times New Roman" pitchFamily="18" charset="0"/>
            </a:endParaRPr>
          </a:p>
          <a:p>
            <a:pPr marL="0" indent="0"/>
            <a:endParaRPr lang="en-US" altLang="en-US" sz="2000" dirty="0" smtClean="0">
              <a:latin typeface="Times New Roman" pitchFamily="18" charset="0"/>
            </a:endParaRPr>
          </a:p>
          <a:p>
            <a:pPr marL="0" indent="0"/>
            <a:endParaRPr lang="en-US" altLang="en-US" sz="2000" dirty="0" smtClean="0">
              <a:latin typeface="Times New Roman" pitchFamily="18" charset="0"/>
            </a:endParaRPr>
          </a:p>
          <a:p>
            <a:pPr marL="0" indent="0"/>
            <a:endParaRPr lang="en-US" altLang="en-US" sz="2000" dirty="0" smtClean="0">
              <a:latin typeface="Times New Roman" pitchFamily="18" charset="0"/>
            </a:endParaRPr>
          </a:p>
          <a:p>
            <a:pPr marL="0" indent="0"/>
            <a:endParaRPr lang="en-US" altLang="en-US" sz="2000" dirty="0" smtClean="0">
              <a:latin typeface="Times New Roman" pitchFamily="18" charset="0"/>
            </a:endParaRPr>
          </a:p>
        </p:txBody>
      </p:sp>
      <p:grpSp>
        <p:nvGrpSpPr>
          <p:cNvPr id="31748" name="Group 12"/>
          <p:cNvGrpSpPr>
            <a:grpSpLocks/>
          </p:cNvGrpSpPr>
          <p:nvPr/>
        </p:nvGrpSpPr>
        <p:grpSpPr bwMode="auto">
          <a:xfrm>
            <a:off x="914400" y="2628900"/>
            <a:ext cx="4143375" cy="1025525"/>
            <a:chOff x="360" y="1106"/>
            <a:chExt cx="2610" cy="646"/>
          </a:xfrm>
        </p:grpSpPr>
        <p:sp>
          <p:nvSpPr>
            <p:cNvPr id="31749" name="Rectangle 4"/>
            <p:cNvSpPr>
              <a:spLocks noChangeArrowheads="1"/>
            </p:cNvSpPr>
            <p:nvPr/>
          </p:nvSpPr>
          <p:spPr bwMode="auto">
            <a:xfrm>
              <a:off x="2153" y="1106"/>
              <a:ext cx="817"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JFrame</a:t>
              </a:r>
            </a:p>
          </p:txBody>
        </p:sp>
        <p:sp>
          <p:nvSpPr>
            <p:cNvPr id="31750" name="Line 5"/>
            <p:cNvSpPr>
              <a:spLocks noChangeShapeType="1"/>
            </p:cNvSpPr>
            <p:nvPr/>
          </p:nvSpPr>
          <p:spPr bwMode="auto">
            <a:xfrm flipV="1">
              <a:off x="1147" y="1459"/>
              <a:ext cx="1015" cy="1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31751" name="Group 6"/>
            <p:cNvGrpSpPr>
              <a:grpSpLocks/>
            </p:cNvGrpSpPr>
            <p:nvPr/>
          </p:nvGrpSpPr>
          <p:grpSpPr bwMode="auto">
            <a:xfrm>
              <a:off x="360" y="1131"/>
              <a:ext cx="784" cy="621"/>
              <a:chOff x="944" y="2211"/>
              <a:chExt cx="784" cy="621"/>
            </a:xfrm>
          </p:grpSpPr>
          <p:sp>
            <p:nvSpPr>
              <p:cNvPr id="31753" name="Rectangle 7"/>
              <p:cNvSpPr>
                <a:spLocks noChangeArrowheads="1"/>
              </p:cNvSpPr>
              <p:nvPr/>
            </p:nvSpPr>
            <p:spPr bwMode="auto">
              <a:xfrm>
                <a:off x="944" y="2211"/>
                <a:ext cx="784" cy="621"/>
              </a:xfrm>
              <a:prstGeom prst="rect">
                <a:avLst/>
              </a:prstGeom>
              <a:solidFill>
                <a:srgbClr val="FFFFFF"/>
              </a:solidFill>
              <a:ln w="381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Driver</a:t>
                </a:r>
              </a:p>
            </p:txBody>
          </p:sp>
          <p:sp>
            <p:nvSpPr>
              <p:cNvPr id="31754" name="Line 8"/>
              <p:cNvSpPr>
                <a:spLocks noChangeShapeType="1"/>
              </p:cNvSpPr>
              <p:nvPr/>
            </p:nvSpPr>
            <p:spPr bwMode="auto">
              <a:xfrm>
                <a:off x="960" y="2448"/>
                <a:ext cx="7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31752" name="Line 9"/>
            <p:cNvSpPr>
              <a:spLocks noChangeShapeType="1"/>
            </p:cNvSpPr>
            <p:nvPr/>
          </p:nvSpPr>
          <p:spPr bwMode="auto">
            <a:xfrm>
              <a:off x="2144" y="1328"/>
              <a:ext cx="8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4640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r>
              <a:rPr lang="en-US" altLang="en-US" sz="3200" smtClean="0"/>
              <a:t>Example: Creating A Frame That Can Close (And Cleanup Memory After Itself)</a:t>
            </a:r>
          </a:p>
        </p:txBody>
      </p:sp>
      <p:sp>
        <p:nvSpPr>
          <p:cNvPr id="32771" name="Rectangle 3"/>
          <p:cNvSpPr>
            <a:spLocks noGrp="1" noChangeArrowheads="1"/>
          </p:cNvSpPr>
          <p:nvPr>
            <p:ph type="body" idx="4294967295"/>
          </p:nvPr>
        </p:nvSpPr>
        <p:spPr/>
        <p:txBody>
          <a:bodyPr/>
          <a:lstStyle/>
          <a:p>
            <a:pPr>
              <a:buFontTx/>
              <a:buNone/>
            </a:pPr>
            <a:r>
              <a:rPr lang="en-US" altLang="en-US" sz="1800" dirty="0" smtClean="0">
                <a:latin typeface="Consolas" pitchFamily="49" charset="0"/>
                <a:cs typeface="Consolas" pitchFamily="49" charset="0"/>
              </a:rPr>
              <a:t>import </a:t>
            </a:r>
            <a:r>
              <a:rPr lang="en-US" altLang="en-US" sz="1800" dirty="0" err="1" smtClean="0">
                <a:latin typeface="Consolas" pitchFamily="49" charset="0"/>
                <a:cs typeface="Consolas" pitchFamily="49" charset="0"/>
              </a:rPr>
              <a:t>javax.swing.JFrame</a:t>
            </a: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public class Driver</a:t>
            </a:r>
          </a:p>
          <a:p>
            <a:pPr>
              <a:buFontTx/>
              <a:buNone/>
            </a:pP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     public static void main (String [] </a:t>
            </a:r>
            <a:r>
              <a:rPr lang="en-US" altLang="en-US" sz="1800" dirty="0" err="1" smtClean="0">
                <a:latin typeface="Consolas" pitchFamily="49" charset="0"/>
                <a:cs typeface="Consolas" pitchFamily="49" charset="0"/>
              </a:rPr>
              <a:t>args</a:t>
            </a: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     {</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JFrame</a:t>
            </a:r>
            <a:r>
              <a:rPr lang="en-US" altLang="en-US" sz="1800" dirty="0" smtClean="0">
                <a:latin typeface="Consolas" pitchFamily="49" charset="0"/>
                <a:cs typeface="Consolas" pitchFamily="49" charset="0"/>
              </a:rPr>
              <a:t> mf = new </a:t>
            </a:r>
            <a:r>
              <a:rPr lang="en-US" altLang="en-US" sz="1800" dirty="0" err="1" smtClean="0">
                <a:latin typeface="Consolas" pitchFamily="49" charset="0"/>
                <a:cs typeface="Consolas" pitchFamily="49" charset="0"/>
              </a:rPr>
              <a:t>JFrame</a:t>
            </a:r>
            <a:r>
              <a:rPr lang="en-US" altLang="en-US" sz="1800" dirty="0" smtClean="0">
                <a:latin typeface="Consolas" pitchFamily="49" charset="0"/>
                <a:cs typeface="Consolas" pitchFamily="49" charset="0"/>
              </a:rPr>
              <a:t> ("Insert title here"); </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mf.setSize</a:t>
            </a:r>
            <a:r>
              <a:rPr lang="en-US" altLang="en-US" sz="1800" dirty="0" smtClean="0">
                <a:latin typeface="Consolas" pitchFamily="49" charset="0"/>
                <a:cs typeface="Consolas" pitchFamily="49" charset="0"/>
              </a:rPr>
              <a:t> (300,200);</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mf.setDefaultCloseOperation</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JFrame.DISPOSE_ON_CLOSE</a:t>
            </a: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mf.setVisible</a:t>
            </a:r>
            <a:r>
              <a:rPr lang="en-US" altLang="en-US" sz="1800" dirty="0" smtClean="0">
                <a:latin typeface="Consolas" pitchFamily="49" charset="0"/>
                <a:cs typeface="Consolas" pitchFamily="49" charset="0"/>
              </a:rPr>
              <a:t>(true);</a:t>
            </a:r>
          </a:p>
          <a:p>
            <a:pPr>
              <a:buFontTx/>
              <a:buNone/>
            </a:pPr>
            <a:r>
              <a:rPr lang="en-US" altLang="en-US" sz="1800" dirty="0" smtClean="0">
                <a:latin typeface="Consolas" pitchFamily="49" charset="0"/>
                <a:cs typeface="Consolas" pitchFamily="49" charset="0"/>
              </a:rPr>
              <a:t>     }</a:t>
            </a:r>
          </a:p>
          <a:p>
            <a:pPr>
              <a:buFontTx/>
              <a:buNone/>
            </a:pPr>
            <a:r>
              <a:rPr lang="en-US" altLang="en-US" sz="1800" dirty="0" smtClean="0">
                <a:latin typeface="Consolas" pitchFamily="49" charset="0"/>
                <a:cs typeface="Consolas" pitchFamily="49" charset="0"/>
              </a:rPr>
              <a:t>}</a:t>
            </a:r>
          </a:p>
          <a:p>
            <a:pPr>
              <a:buFontTx/>
              <a:buNone/>
            </a:pPr>
            <a:endParaRPr lang="en-US" altLang="en-US" sz="2000" dirty="0" smtClean="0">
              <a:latin typeface="Times New Roman" pitchFamily="18" charset="0"/>
            </a:endParaRPr>
          </a:p>
        </p:txBody>
      </p:sp>
    </p:spTree>
    <p:extLst>
      <p:ext uri="{BB962C8B-B14F-4D97-AF65-F5344CB8AC3E}">
        <p14:creationId xmlns:p14="http://schemas.microsoft.com/office/powerpoint/2010/main" val="1444980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r>
              <a:rPr lang="en-US" altLang="en-US" sz="3200" smtClean="0"/>
              <a:t>Pitfall 1: Showing Too Early</a:t>
            </a:r>
          </a:p>
        </p:txBody>
      </p:sp>
      <p:sp>
        <p:nvSpPr>
          <p:cNvPr id="691203" name="Rectangle 3"/>
          <p:cNvSpPr>
            <a:spLocks noGrp="1" noChangeArrowheads="1"/>
          </p:cNvSpPr>
          <p:nvPr>
            <p:ph type="body" idx="4294967295"/>
          </p:nvPr>
        </p:nvSpPr>
        <p:spPr/>
        <p:txBody>
          <a:bodyPr/>
          <a:lstStyle/>
          <a:p>
            <a:r>
              <a:rPr lang="en-US" altLang="en-US" sz="2400" smtClean="0"/>
              <a:t>When a container holds a number of components the components must be added to the container (later examples).</a:t>
            </a:r>
          </a:p>
          <a:p>
            <a:r>
              <a:rPr lang="en-US" altLang="en-US" sz="2400" smtClean="0"/>
              <a:t>To be on the safe side the call to the “</a:t>
            </a:r>
            <a:r>
              <a:rPr lang="en-US" altLang="en-US" sz="2400" smtClean="0">
                <a:latin typeface="Consolas" pitchFamily="49" charset="0"/>
                <a:cs typeface="Consolas" pitchFamily="49" charset="0"/>
              </a:rPr>
              <a:t>setVisible()</a:t>
            </a:r>
            <a:r>
              <a:rPr lang="en-US" altLang="en-US" sz="2400" smtClean="0"/>
              <a:t>” method should be done after the contents of the container have already been created and added.</a:t>
            </a:r>
          </a:p>
        </p:txBody>
      </p:sp>
    </p:spTree>
    <p:extLst>
      <p:ext uri="{BB962C8B-B14F-4D97-AF65-F5344CB8AC3E}">
        <p14:creationId xmlns:p14="http://schemas.microsoft.com/office/powerpoint/2010/main" val="993292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1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r>
              <a:rPr lang="en-US" altLang="en-US" sz="3200" smtClean="0"/>
              <a:t>Window Events</a:t>
            </a:r>
          </a:p>
        </p:txBody>
      </p:sp>
      <p:sp>
        <p:nvSpPr>
          <p:cNvPr id="692227" name="Rectangle 3"/>
          <p:cNvSpPr>
            <a:spLocks noGrp="1" noChangeArrowheads="1"/>
          </p:cNvSpPr>
          <p:nvPr>
            <p:ph type="body" idx="4294967295"/>
          </p:nvPr>
        </p:nvSpPr>
        <p:spPr/>
        <p:txBody>
          <a:bodyPr/>
          <a:lstStyle/>
          <a:p>
            <a:r>
              <a:rPr lang="en-US" altLang="en-US" sz="2400" smtClean="0"/>
              <a:t>The basic </a:t>
            </a:r>
            <a:r>
              <a:rPr lang="en-US" altLang="en-US" sz="2400" smtClean="0">
                <a:latin typeface="Consolas" pitchFamily="49" charset="0"/>
                <a:cs typeface="Consolas" pitchFamily="49" charset="0"/>
              </a:rPr>
              <a:t>JFrame</a:t>
            </a:r>
            <a:r>
              <a:rPr lang="en-US" altLang="en-US" sz="2400" smtClean="0"/>
              <a:t> class provides basic capabilities for common windowing operations: minimize, maximize, resize, close.</a:t>
            </a:r>
          </a:p>
          <a:p>
            <a:r>
              <a:rPr lang="en-US" altLang="en-US" sz="2400" smtClean="0"/>
              <a:t>However if a program needs to perform other actions (i.e., your own custom code) when these events occur the built in approach won’t be sufficient.</a:t>
            </a:r>
          </a:p>
          <a:p>
            <a:pPr lvl="1"/>
            <a:r>
              <a:rPr lang="en-US" altLang="en-US" sz="2000" smtClean="0"/>
              <a:t>E.g., the program is to automatically save your work  to a file when you close the window.</a:t>
            </a:r>
          </a:p>
        </p:txBody>
      </p:sp>
    </p:spTree>
    <p:extLst>
      <p:ext uri="{BB962C8B-B14F-4D97-AF65-F5344CB8AC3E}">
        <p14:creationId xmlns:p14="http://schemas.microsoft.com/office/powerpoint/2010/main" val="1572490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22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2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r>
              <a:rPr lang="en-US" altLang="en-US" sz="3200" smtClean="0"/>
              <a:t>Steps In The Event Model For Handling A Frame Event: Window Closing</a:t>
            </a:r>
          </a:p>
        </p:txBody>
      </p:sp>
      <p:sp>
        <p:nvSpPr>
          <p:cNvPr id="23555" name="Rectangle 3"/>
          <p:cNvSpPr>
            <a:spLocks noGrp="1" noChangeArrowheads="1"/>
          </p:cNvSpPr>
          <p:nvPr>
            <p:ph type="body" idx="4294967295"/>
          </p:nvPr>
        </p:nvSpPr>
        <p:spPr/>
        <p:txBody>
          <a:bodyPr/>
          <a:lstStyle/>
          <a:p>
            <a:pPr marL="457200" indent="-457200">
              <a:buFontTx/>
              <a:buAutoNum type="arabicParenR"/>
              <a:tabLst>
                <a:tab pos="476250" algn="l"/>
              </a:tabLst>
            </a:pPr>
            <a:r>
              <a:rPr lang="en-CA" altLang="en-US" sz="2400" dirty="0" smtClean="0"/>
              <a:t>Define/instantiate the appropriate listener class/object.</a:t>
            </a:r>
            <a:endParaRPr lang="en-US" altLang="en-US" sz="2400" dirty="0" smtClean="0"/>
          </a:p>
          <a:p>
            <a:pPr marL="457200" indent="-457200">
              <a:buFontTx/>
              <a:buAutoNum type="arabicParenR"/>
              <a:tabLst>
                <a:tab pos="476250" algn="l"/>
              </a:tabLst>
            </a:pPr>
            <a:r>
              <a:rPr lang="en-US" altLang="en-US" sz="2400" dirty="0" smtClean="0"/>
              <a:t>The frame must register all interested event listeners.</a:t>
            </a:r>
          </a:p>
          <a:p>
            <a:pPr lvl="1">
              <a:tabLst>
                <a:tab pos="476250" algn="l"/>
              </a:tabLst>
            </a:pPr>
            <a:r>
              <a:rPr lang="en-US" altLang="en-US" sz="2000" dirty="0" smtClean="0"/>
              <a:t>Track where notifications should be sent</a:t>
            </a:r>
          </a:p>
          <a:p>
            <a:pPr marL="457200" indent="-457200">
              <a:buFontTx/>
              <a:buAutoNum type="arabicParenR"/>
              <a:tabLst>
                <a:tab pos="476250" algn="l"/>
              </a:tabLst>
            </a:pPr>
            <a:r>
              <a:rPr lang="en-US" altLang="en-US" sz="2400" dirty="0" smtClean="0"/>
              <a:t>The user triggers the event by closing the window</a:t>
            </a:r>
          </a:p>
          <a:p>
            <a:pPr marL="457200" indent="-457200">
              <a:buFontTx/>
              <a:buAutoNum type="arabicParenR"/>
              <a:tabLst>
                <a:tab pos="476250" algn="l"/>
              </a:tabLst>
            </a:pPr>
            <a:r>
              <a:rPr lang="en-US" altLang="en-US" sz="2400" dirty="0" smtClean="0"/>
              <a:t>The window sends a message to all listeners of that event.</a:t>
            </a:r>
          </a:p>
          <a:p>
            <a:pPr lvl="1">
              <a:tabLst>
                <a:tab pos="476250" algn="l"/>
              </a:tabLst>
            </a:pPr>
            <a:r>
              <a:rPr lang="en-US" altLang="en-US" sz="2000" dirty="0" smtClean="0"/>
              <a:t>Send the notifications when the even occurs</a:t>
            </a:r>
          </a:p>
          <a:p>
            <a:pPr marL="457200" indent="-457200">
              <a:buFontTx/>
              <a:buAutoNum type="arabicParenR"/>
              <a:tabLst>
                <a:tab pos="476250" algn="l"/>
              </a:tabLst>
            </a:pPr>
            <a:r>
              <a:rPr lang="en-US" altLang="en-US" sz="2400" dirty="0" smtClean="0"/>
              <a:t>The window event listener runs the code to handle the event (e.g., save information to a file).</a:t>
            </a:r>
          </a:p>
          <a:p>
            <a:pPr lvl="1">
              <a:tabLst>
                <a:tab pos="476250" algn="l"/>
              </a:tabLst>
            </a:pPr>
            <a:r>
              <a:rPr lang="en-US" altLang="en-US" sz="2000" dirty="0" smtClean="0"/>
              <a:t>When the object with an ‘interest’ in the event has been notified it executes a method appropriate to react to the event.</a:t>
            </a:r>
          </a:p>
        </p:txBody>
      </p:sp>
    </p:spTree>
    <p:extLst>
      <p:ext uri="{BB962C8B-B14F-4D97-AF65-F5344CB8AC3E}">
        <p14:creationId xmlns:p14="http://schemas.microsoft.com/office/powerpoint/2010/main" val="214934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55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5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sz="quarter" idx="4294967295"/>
          </p:nvPr>
        </p:nvSpPr>
        <p:spPr/>
        <p:txBody>
          <a:bodyPr/>
          <a:lstStyle/>
          <a:p>
            <a:pPr marL="609600" indent="-609600">
              <a:buFont typeface="+mj-lt"/>
              <a:buAutoNum type="arabicPeriod" startAt="2"/>
            </a:pPr>
            <a:r>
              <a:rPr lang="en-US" altLang="en-US" sz="3200" dirty="0" smtClean="0"/>
              <a:t>The Frame Must Register All Interested </a:t>
            </a:r>
            <a:br>
              <a:rPr lang="en-US" altLang="en-US" sz="3200" dirty="0" smtClean="0"/>
            </a:br>
            <a:r>
              <a:rPr lang="en-US" altLang="en-US" sz="3200" dirty="0" smtClean="0"/>
              <a:t>Event Listeners</a:t>
            </a:r>
            <a:r>
              <a:rPr lang="en-US" altLang="en-US" dirty="0" smtClean="0">
                <a:latin typeface="Times New Roman" pitchFamily="18" charset="0"/>
              </a:rPr>
              <a:t>.</a:t>
            </a:r>
          </a:p>
        </p:txBody>
      </p:sp>
      <p:grpSp>
        <p:nvGrpSpPr>
          <p:cNvPr id="36867" name="Group 3"/>
          <p:cNvGrpSpPr>
            <a:grpSpLocks/>
          </p:cNvGrpSpPr>
          <p:nvPr/>
        </p:nvGrpSpPr>
        <p:grpSpPr bwMode="auto">
          <a:xfrm>
            <a:off x="3328988" y="4722813"/>
            <a:ext cx="396875" cy="1943100"/>
            <a:chOff x="1882" y="2704"/>
            <a:chExt cx="250" cy="1224"/>
          </a:xfrm>
        </p:grpSpPr>
        <p:sp>
          <p:nvSpPr>
            <p:cNvPr id="36875" name="Rectangle 4"/>
            <p:cNvSpPr>
              <a:spLocks noChangeArrowheads="1"/>
            </p:cNvSpPr>
            <p:nvPr/>
          </p:nvSpPr>
          <p:spPr bwMode="auto">
            <a:xfrm>
              <a:off x="1882" y="2704"/>
              <a:ext cx="227" cy="122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36876" name="Line 5"/>
            <p:cNvSpPr>
              <a:spLocks noChangeShapeType="1"/>
            </p:cNvSpPr>
            <p:nvPr/>
          </p:nvSpPr>
          <p:spPr bwMode="auto">
            <a:xfrm>
              <a:off x="1882" y="2886"/>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36877" name="Line 6"/>
            <p:cNvSpPr>
              <a:spLocks noChangeShapeType="1"/>
            </p:cNvSpPr>
            <p:nvPr/>
          </p:nvSpPr>
          <p:spPr bwMode="auto">
            <a:xfrm>
              <a:off x="1882" y="3067"/>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36878" name="Line 7"/>
            <p:cNvSpPr>
              <a:spLocks noChangeShapeType="1"/>
            </p:cNvSpPr>
            <p:nvPr/>
          </p:nvSpPr>
          <p:spPr bwMode="auto">
            <a:xfrm>
              <a:off x="1882" y="3748"/>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36879" name="Text Box 8"/>
            <p:cNvSpPr txBox="1">
              <a:spLocks noChangeArrowheads="1"/>
            </p:cNvSpPr>
            <p:nvPr/>
          </p:nvSpPr>
          <p:spPr bwMode="auto">
            <a:xfrm rot="5400000">
              <a:off x="1903" y="3292"/>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a:t>
              </a:r>
            </a:p>
          </p:txBody>
        </p:sp>
      </p:grpSp>
      <p:grpSp>
        <p:nvGrpSpPr>
          <p:cNvPr id="5" name="Group 4"/>
          <p:cNvGrpSpPr>
            <a:grpSpLocks/>
          </p:cNvGrpSpPr>
          <p:nvPr/>
        </p:nvGrpSpPr>
        <p:grpSpPr bwMode="auto">
          <a:xfrm>
            <a:off x="3176588" y="3716338"/>
            <a:ext cx="2671762" cy="1081087"/>
            <a:chOff x="3176244" y="3716337"/>
            <a:chExt cx="2672899" cy="1081088"/>
          </a:xfrm>
        </p:grpSpPr>
        <p:sp>
          <p:nvSpPr>
            <p:cNvPr id="36873" name="Line 10"/>
            <p:cNvSpPr>
              <a:spLocks noChangeShapeType="1"/>
            </p:cNvSpPr>
            <p:nvPr/>
          </p:nvSpPr>
          <p:spPr bwMode="auto">
            <a:xfrm flipH="1">
              <a:off x="3407568" y="3716337"/>
              <a:ext cx="2441575" cy="10810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36874" name="Text Box 11"/>
            <p:cNvSpPr txBox="1">
              <a:spLocks noChangeArrowheads="1"/>
            </p:cNvSpPr>
            <p:nvPr/>
          </p:nvSpPr>
          <p:spPr bwMode="auto">
            <a:xfrm rot="-1394577">
              <a:off x="3176244" y="3948111"/>
              <a:ext cx="2640012"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mf.addWindowListener</a:t>
              </a:r>
            </a:p>
            <a:p>
              <a:pPr algn="ctr" eaLnBrk="1" hangingPunct="1">
                <a:spcBef>
                  <a:spcPct val="50000"/>
                </a:spcBef>
                <a:buFontTx/>
                <a:buNone/>
              </a:pPr>
              <a:r>
                <a:rPr lang="en-US" altLang="en-US" sz="1600">
                  <a:latin typeface="Consolas" pitchFamily="49" charset="0"/>
                  <a:cs typeface="Consolas" pitchFamily="49" charset="0"/>
                </a:rPr>
                <a:t>(wl)</a:t>
              </a:r>
            </a:p>
          </p:txBody>
        </p:sp>
      </p:grpSp>
      <p:pic>
        <p:nvPicPr>
          <p:cNvPr id="36869" name="Picture 15"/>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231775" y="4724400"/>
            <a:ext cx="3024188" cy="2014538"/>
          </a:xfrm>
        </p:spPr>
      </p:pic>
      <p:grpSp>
        <p:nvGrpSpPr>
          <p:cNvPr id="8" name="Group 7"/>
          <p:cNvGrpSpPr/>
          <p:nvPr/>
        </p:nvGrpSpPr>
        <p:grpSpPr>
          <a:xfrm>
            <a:off x="3912960" y="1205981"/>
            <a:ext cx="5211991" cy="5677419"/>
            <a:chOff x="3912960" y="1205981"/>
            <a:chExt cx="5211991" cy="567741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9252" t="3537" r="18163" b="12210"/>
            <a:stretch/>
          </p:blipFill>
          <p:spPr>
            <a:xfrm>
              <a:off x="4192425" y="1205981"/>
              <a:ext cx="1687717" cy="2272004"/>
            </a:xfrm>
            <a:prstGeom prst="rect">
              <a:avLst/>
            </a:prstGeom>
          </p:spPr>
        </p:pic>
        <p:sp>
          <p:nvSpPr>
            <p:cNvPr id="36871" name="Text Box 14"/>
            <p:cNvSpPr txBox="1">
              <a:spLocks noChangeArrowheads="1"/>
            </p:cNvSpPr>
            <p:nvPr/>
          </p:nvSpPr>
          <p:spPr bwMode="auto">
            <a:xfrm>
              <a:off x="5561651" y="2132014"/>
              <a:ext cx="3563300" cy="4751386"/>
            </a:xfrm>
            <a:prstGeom prst="rect">
              <a:avLst/>
            </a:prstGeom>
            <a:solidFill>
              <a:srgbClr val="FFFFFF"/>
            </a:solidFill>
            <a:ln w="127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a:latin typeface="Consolas" pitchFamily="49" charset="0"/>
                  <a:cs typeface="Consolas" pitchFamily="49" charset="0"/>
                </a:rPr>
                <a:t>class MyWindowListener extends WindowAdapter</a:t>
              </a:r>
            </a:p>
            <a:p>
              <a:pPr eaLnBrk="1" hangingPunct="1">
                <a:spcBef>
                  <a:spcPct val="50000"/>
                </a:spcBef>
                <a:buFontTx/>
                <a:buNone/>
              </a:pPr>
              <a:r>
                <a:rPr lang="en-US" altLang="en-US" sz="1400">
                  <a:latin typeface="Arial" charset="0"/>
                </a:rPr>
                <a:t>{</a:t>
              </a: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r>
                <a:rPr lang="en-US" altLang="en-US" sz="1400">
                  <a:latin typeface="Arial" charset="0"/>
                </a:rPr>
                <a:t>}</a:t>
              </a:r>
            </a:p>
          </p:txBody>
        </p:sp>
        <p:sp>
          <p:nvSpPr>
            <p:cNvPr id="6" name="Rectangle 5"/>
            <p:cNvSpPr/>
            <p:nvPr/>
          </p:nvSpPr>
          <p:spPr>
            <a:xfrm>
              <a:off x="3912960" y="3117202"/>
              <a:ext cx="1676400" cy="360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rPr>
                <a:t>www.colourbox.com</a:t>
              </a:r>
              <a:endParaRPr lang="en-US" sz="1200" dirty="0" smtClean="0">
                <a:solidFill>
                  <a:schemeClr val="tx1"/>
                </a:solidFill>
              </a:endParaRPr>
            </a:p>
          </p:txBody>
        </p:sp>
      </p:grpSp>
    </p:spTree>
    <p:extLst>
      <p:ext uri="{BB962C8B-B14F-4D97-AF65-F5344CB8AC3E}">
        <p14:creationId xmlns:p14="http://schemas.microsoft.com/office/powerpoint/2010/main" val="162467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19088" y="4313238"/>
            <a:ext cx="3024187" cy="2014537"/>
          </a:xfrm>
        </p:spPr>
      </p:pic>
      <p:sp>
        <p:nvSpPr>
          <p:cNvPr id="37891" name="Rectangle 3"/>
          <p:cNvSpPr>
            <a:spLocks noGrp="1" noChangeArrowheads="1"/>
          </p:cNvSpPr>
          <p:nvPr>
            <p:ph type="title" sz="quarter" idx="4294967295"/>
          </p:nvPr>
        </p:nvSpPr>
        <p:spPr/>
        <p:txBody>
          <a:bodyPr/>
          <a:lstStyle/>
          <a:p>
            <a:pPr marL="609600" indent="-609600">
              <a:buFont typeface="+mj-lt"/>
              <a:buAutoNum type="arabicPeriod" startAt="3"/>
            </a:pPr>
            <a:r>
              <a:rPr lang="en-US" altLang="en-US" sz="3200" dirty="0" smtClean="0"/>
              <a:t>The User Triggers The Event By Closing </a:t>
            </a:r>
            <a:br>
              <a:rPr lang="en-US" altLang="en-US" sz="3200" dirty="0" smtClean="0"/>
            </a:br>
            <a:r>
              <a:rPr lang="en-US" altLang="en-US" sz="3200" dirty="0" smtClean="0"/>
              <a:t>The Window</a:t>
            </a:r>
          </a:p>
        </p:txBody>
      </p:sp>
      <p:pic>
        <p:nvPicPr>
          <p:cNvPr id="695300"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146425" y="4438650"/>
            <a:ext cx="263525" cy="312738"/>
          </a:xfrm>
          <a:noFill/>
        </p:spPr>
      </p:pic>
    </p:spTree>
    <p:extLst>
      <p:ext uri="{BB962C8B-B14F-4D97-AF65-F5344CB8AC3E}">
        <p14:creationId xmlns:p14="http://schemas.microsoft.com/office/powerpoint/2010/main" val="647456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23850" y="4292600"/>
            <a:ext cx="2951163" cy="1965325"/>
          </a:xfrm>
        </p:spPr>
      </p:pic>
      <p:sp>
        <p:nvSpPr>
          <p:cNvPr id="38915" name="Rectangle 3"/>
          <p:cNvSpPr>
            <a:spLocks noGrp="1" noChangeArrowheads="1"/>
          </p:cNvSpPr>
          <p:nvPr>
            <p:ph type="title" sz="quarter" idx="4294967295"/>
          </p:nvPr>
        </p:nvSpPr>
        <p:spPr/>
        <p:txBody>
          <a:bodyPr/>
          <a:lstStyle/>
          <a:p>
            <a:pPr marL="609600" indent="-609600">
              <a:buFont typeface="+mj-lt"/>
              <a:buAutoNum type="arabicPeriod" startAt="4"/>
            </a:pPr>
            <a:r>
              <a:rPr lang="en-US" altLang="en-US" sz="3200" dirty="0" smtClean="0"/>
              <a:t>The Window Sends A Message To All Listeners Of That Event.</a:t>
            </a:r>
          </a:p>
        </p:txBody>
      </p:sp>
      <p:sp>
        <p:nvSpPr>
          <p:cNvPr id="38916" name="Text Box 4"/>
          <p:cNvSpPr txBox="1">
            <a:spLocks noChangeArrowheads="1"/>
          </p:cNvSpPr>
          <p:nvPr/>
        </p:nvSpPr>
        <p:spPr bwMode="auto">
          <a:xfrm>
            <a:off x="4572000" y="1628775"/>
            <a:ext cx="4572000" cy="4751388"/>
          </a:xfrm>
          <a:prstGeom prst="rect">
            <a:avLst/>
          </a:prstGeom>
          <a:solidFill>
            <a:srgbClr val="FFFFFF"/>
          </a:solidFill>
          <a:ln w="127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a:latin typeface="Consolas" pitchFamily="49" charset="0"/>
                <a:cs typeface="Consolas" pitchFamily="49" charset="0"/>
              </a:rPr>
              <a:t>public class MyWindowListener extends WindowAdapter</a:t>
            </a:r>
          </a:p>
          <a:p>
            <a:pPr eaLnBrk="1" hangingPunct="1">
              <a:spcBef>
                <a:spcPct val="50000"/>
              </a:spcBef>
              <a:buFontTx/>
              <a:buNone/>
            </a:pPr>
            <a:r>
              <a:rPr lang="en-US" altLang="en-US" sz="1400">
                <a:latin typeface="Consolas" pitchFamily="49" charset="0"/>
                <a:cs typeface="Consolas" pitchFamily="49" charset="0"/>
              </a:rPr>
              <a:t>{</a:t>
            </a:r>
          </a:p>
          <a:p>
            <a:pPr eaLnBrk="1" hangingPunct="1">
              <a:spcBef>
                <a:spcPct val="50000"/>
              </a:spcBef>
              <a:buFontTx/>
              <a:buNone/>
            </a:pPr>
            <a:r>
              <a:rPr lang="en-US" altLang="en-US" sz="1400">
                <a:latin typeface="Consolas" pitchFamily="49" charset="0"/>
                <a:cs typeface="Consolas" pitchFamily="49" charset="0"/>
              </a:rPr>
              <a:t>        public void windowClosing   </a:t>
            </a:r>
          </a:p>
          <a:p>
            <a:pPr eaLnBrk="1" hangingPunct="1">
              <a:spcBef>
                <a:spcPct val="50000"/>
              </a:spcBef>
              <a:buFontTx/>
              <a:buNone/>
            </a:pPr>
            <a:r>
              <a:rPr lang="en-US" altLang="en-US" sz="1400">
                <a:latin typeface="Consolas" pitchFamily="49" charset="0"/>
                <a:cs typeface="Consolas" pitchFamily="49" charset="0"/>
              </a:rPr>
              <a:t>           (WindowEvent e)</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endParaRPr lang="en-US" altLang="en-US" sz="1400">
              <a:latin typeface="Consolas" pitchFamily="49" charset="0"/>
              <a:cs typeface="Consolas" pitchFamily="49" charset="0"/>
            </a:endParaRPr>
          </a:p>
          <a:p>
            <a:pPr eaLnBrk="1" hangingPunct="1">
              <a:spcBef>
                <a:spcPct val="50000"/>
              </a:spcBef>
              <a:buFontTx/>
              <a:buNone/>
            </a:pPr>
            <a:endParaRPr lang="en-US" altLang="en-US" sz="1400">
              <a:latin typeface="Consolas" pitchFamily="49" charset="0"/>
              <a:cs typeface="Consolas" pitchFamily="49" charset="0"/>
            </a:endParaRPr>
          </a:p>
          <a:p>
            <a:pPr eaLnBrk="1" hangingPunct="1">
              <a:spcBef>
                <a:spcPct val="50000"/>
              </a:spcBef>
              <a:buFontTx/>
              <a:buNone/>
            </a:pPr>
            <a:endParaRPr lang="en-US" altLang="en-US" sz="1400">
              <a:latin typeface="Consolas" pitchFamily="49" charset="0"/>
              <a:cs typeface="Consolas" pitchFamily="49" charset="0"/>
            </a:endParaRPr>
          </a:p>
          <a:p>
            <a:pPr eaLnBrk="1" hangingPunct="1">
              <a:spcBef>
                <a:spcPct val="50000"/>
              </a:spcBef>
              <a:buFontTx/>
              <a:buNone/>
            </a:pPr>
            <a:endParaRPr lang="en-US" altLang="en-US" sz="1400">
              <a:latin typeface="Consolas" pitchFamily="49" charset="0"/>
              <a:cs typeface="Consolas" pitchFamily="49" charset="0"/>
            </a:endParaRPr>
          </a:p>
          <a:p>
            <a:pPr eaLnBrk="1" hangingPunct="1">
              <a:spcBef>
                <a:spcPct val="50000"/>
              </a:spcBef>
              <a:buFontTx/>
              <a:buNone/>
            </a:pPr>
            <a:endParaRPr lang="en-US" altLang="en-US" sz="1400">
              <a:latin typeface="Consolas" pitchFamily="49" charset="0"/>
              <a:cs typeface="Consolas" pitchFamily="49" charset="0"/>
            </a:endParaRPr>
          </a:p>
          <a:p>
            <a:pPr eaLnBrk="1" hangingPunct="1">
              <a:spcBef>
                <a:spcPct val="50000"/>
              </a:spcBef>
              <a:buFontTx/>
              <a:buNone/>
            </a:pPr>
            <a:endParaRPr lang="en-US" altLang="en-US" sz="1400">
              <a:latin typeface="Consolas" pitchFamily="49" charset="0"/>
              <a:cs typeface="Consolas" pitchFamily="49" charset="0"/>
            </a:endParaRP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400">
                <a:latin typeface="Consolas" pitchFamily="49" charset="0"/>
                <a:cs typeface="Consolas" pitchFamily="49" charset="0"/>
              </a:rPr>
              <a:t>}</a:t>
            </a:r>
          </a:p>
        </p:txBody>
      </p:sp>
      <p:pic>
        <p:nvPicPr>
          <p:cNvPr id="38917" name="Picture 5"/>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146425" y="4387850"/>
            <a:ext cx="263525" cy="312738"/>
          </a:xfrm>
          <a:noFill/>
        </p:spPr>
      </p:pic>
      <p:sp>
        <p:nvSpPr>
          <p:cNvPr id="696326" name="Line 6"/>
          <p:cNvSpPr>
            <a:spLocks noChangeShapeType="1"/>
          </p:cNvSpPr>
          <p:nvPr/>
        </p:nvSpPr>
        <p:spPr bwMode="auto">
          <a:xfrm flipV="1">
            <a:off x="2124075" y="1773238"/>
            <a:ext cx="2519363" cy="25209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Tree>
    <p:extLst>
      <p:ext uri="{BB962C8B-B14F-4D97-AF65-F5344CB8AC3E}">
        <p14:creationId xmlns:p14="http://schemas.microsoft.com/office/powerpoint/2010/main" val="358297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23850" y="4292600"/>
            <a:ext cx="2951163" cy="1965325"/>
          </a:xfrm>
        </p:spPr>
      </p:pic>
      <p:sp>
        <p:nvSpPr>
          <p:cNvPr id="39939" name="Rectangle 3"/>
          <p:cNvSpPr>
            <a:spLocks noGrp="1" noChangeArrowheads="1"/>
          </p:cNvSpPr>
          <p:nvPr>
            <p:ph type="title" sz="quarter" idx="4294967295"/>
          </p:nvPr>
        </p:nvSpPr>
        <p:spPr/>
        <p:txBody>
          <a:bodyPr/>
          <a:lstStyle/>
          <a:p>
            <a:pPr marL="609600" indent="-609600">
              <a:buFont typeface="+mj-lt"/>
              <a:buAutoNum type="arabicPeriod" startAt="5"/>
            </a:pPr>
            <a:r>
              <a:rPr lang="en-US" altLang="en-US" sz="3200" dirty="0" smtClean="0"/>
              <a:t>The Event Listener Runs The Code To Handle The Event.</a:t>
            </a:r>
          </a:p>
        </p:txBody>
      </p:sp>
      <p:sp>
        <p:nvSpPr>
          <p:cNvPr id="39940" name="Text Box 4"/>
          <p:cNvSpPr txBox="1">
            <a:spLocks noChangeArrowheads="1"/>
          </p:cNvSpPr>
          <p:nvPr/>
        </p:nvSpPr>
        <p:spPr bwMode="auto">
          <a:xfrm>
            <a:off x="4572000" y="1628775"/>
            <a:ext cx="4572000" cy="4751388"/>
          </a:xfrm>
          <a:prstGeom prst="rect">
            <a:avLst/>
          </a:prstGeom>
          <a:solidFill>
            <a:srgbClr val="FFFFFF"/>
          </a:solidFill>
          <a:ln w="127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a:latin typeface="Consolas" pitchFamily="49" charset="0"/>
                <a:cs typeface="Consolas" pitchFamily="49" charset="0"/>
              </a:rPr>
              <a:t>public class MyWindowListener extends WindowAdapter</a:t>
            </a:r>
          </a:p>
          <a:p>
            <a:pPr eaLnBrk="1" hangingPunct="1">
              <a:spcBef>
                <a:spcPct val="50000"/>
              </a:spcBef>
              <a:buFontTx/>
              <a:buNone/>
            </a:pPr>
            <a:r>
              <a:rPr lang="en-US" altLang="en-US" sz="1400">
                <a:latin typeface="Consolas" pitchFamily="49" charset="0"/>
                <a:cs typeface="Consolas" pitchFamily="49" charset="0"/>
              </a:rPr>
              <a:t>{</a:t>
            </a:r>
          </a:p>
          <a:p>
            <a:pPr eaLnBrk="1" hangingPunct="1">
              <a:spcBef>
                <a:spcPct val="50000"/>
              </a:spcBef>
              <a:buFontTx/>
              <a:buNone/>
            </a:pPr>
            <a:r>
              <a:rPr lang="en-US" altLang="en-US" sz="1400">
                <a:latin typeface="Consolas" pitchFamily="49" charset="0"/>
                <a:cs typeface="Consolas" pitchFamily="49" charset="0"/>
              </a:rPr>
              <a:t>        public void windowClosing </a:t>
            </a:r>
          </a:p>
          <a:p>
            <a:pPr eaLnBrk="1" hangingPunct="1">
              <a:spcBef>
                <a:spcPct val="50000"/>
              </a:spcBef>
              <a:buFontTx/>
              <a:buNone/>
            </a:pPr>
            <a:r>
              <a:rPr lang="en-US" altLang="en-US" sz="1400">
                <a:latin typeface="Consolas" pitchFamily="49" charset="0"/>
                <a:cs typeface="Consolas" pitchFamily="49" charset="0"/>
              </a:rPr>
              <a:t>          (WindowEvent e)</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400">
                <a:latin typeface="Consolas" pitchFamily="49" charset="0"/>
                <a:cs typeface="Consolas" pitchFamily="49" charset="0"/>
              </a:rPr>
              <a:t>            /* Code to react to event * /</a:t>
            </a:r>
          </a:p>
          <a:p>
            <a:pPr eaLnBrk="1" hangingPunct="1">
              <a:spcBef>
                <a:spcPct val="50000"/>
              </a:spcBef>
              <a:buFontTx/>
              <a:buNone/>
            </a:pPr>
            <a:r>
              <a:rPr lang="en-US" altLang="en-US" sz="1400">
                <a:latin typeface="Consolas" pitchFamily="49" charset="0"/>
                <a:cs typeface="Consolas" pitchFamily="49" charset="0"/>
              </a:rPr>
              <a:t>            JFrame aFrame = (JFrame) </a:t>
            </a:r>
          </a:p>
          <a:p>
            <a:pPr eaLnBrk="1" hangingPunct="1">
              <a:spcBef>
                <a:spcPct val="50000"/>
              </a:spcBef>
              <a:buFontTx/>
              <a:buNone/>
            </a:pPr>
            <a:r>
              <a:rPr lang="en-US" altLang="en-US" sz="1400">
                <a:latin typeface="Consolas" pitchFamily="49" charset="0"/>
                <a:cs typeface="Consolas" pitchFamily="49" charset="0"/>
              </a:rPr>
              <a:t>              e.getWindow();</a:t>
            </a:r>
          </a:p>
          <a:p>
            <a:pPr eaLnBrk="1" hangingPunct="1">
              <a:spcBef>
                <a:spcPct val="50000"/>
              </a:spcBef>
              <a:buFontTx/>
              <a:buNone/>
            </a:pPr>
            <a:r>
              <a:rPr lang="en-US" altLang="en-US" sz="1400">
                <a:latin typeface="Consolas" pitchFamily="49" charset="0"/>
                <a:cs typeface="Consolas" pitchFamily="49" charset="0"/>
              </a:rPr>
              <a:t>            aFrame.setTitle("Closing    </a:t>
            </a:r>
          </a:p>
          <a:p>
            <a:pPr eaLnBrk="1" hangingPunct="1">
              <a:spcBef>
                <a:spcPct val="50000"/>
              </a:spcBef>
              <a:buFontTx/>
              <a:buNone/>
            </a:pPr>
            <a:r>
              <a:rPr lang="en-US" altLang="en-US" sz="1400">
                <a:latin typeface="Consolas" pitchFamily="49" charset="0"/>
                <a:cs typeface="Consolas" pitchFamily="49" charset="0"/>
              </a:rPr>
              <a:t>              window...");</a:t>
            </a:r>
          </a:p>
          <a:p>
            <a:pPr eaLnBrk="1" hangingPunct="1">
              <a:spcBef>
                <a:spcPct val="50000"/>
              </a:spcBef>
              <a:buFontTx/>
              <a:buNone/>
            </a:pPr>
            <a:r>
              <a:rPr lang="en-US" altLang="en-US" sz="1400">
                <a:latin typeface="Consolas" pitchFamily="49" charset="0"/>
                <a:cs typeface="Consolas" pitchFamily="49" charset="0"/>
              </a:rPr>
              <a:t>            aFrame.setVisible(false);</a:t>
            </a:r>
          </a:p>
          <a:p>
            <a:pPr eaLnBrk="1" hangingPunct="1">
              <a:spcBef>
                <a:spcPct val="50000"/>
              </a:spcBef>
              <a:buFontTx/>
              <a:buNone/>
            </a:pPr>
            <a:r>
              <a:rPr lang="en-US" altLang="en-US" sz="1400">
                <a:latin typeface="Consolas" pitchFamily="49" charset="0"/>
                <a:cs typeface="Consolas" pitchFamily="49" charset="0"/>
              </a:rPr>
              <a:t>            aFrame.dispose();</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400">
                <a:latin typeface="Consolas" pitchFamily="49" charset="0"/>
                <a:cs typeface="Consolas" pitchFamily="49" charset="0"/>
              </a:rPr>
              <a:t>}</a:t>
            </a:r>
          </a:p>
        </p:txBody>
      </p:sp>
      <p:sp>
        <p:nvSpPr>
          <p:cNvPr id="39941" name="Line 5"/>
          <p:cNvSpPr>
            <a:spLocks noChangeShapeType="1"/>
          </p:cNvSpPr>
          <p:nvPr/>
        </p:nvSpPr>
        <p:spPr bwMode="auto">
          <a:xfrm flipV="1">
            <a:off x="3132138" y="2890838"/>
            <a:ext cx="2033587" cy="14747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pic>
        <p:nvPicPr>
          <p:cNvPr id="399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425" y="4387850"/>
            <a:ext cx="2635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284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b="1" dirty="0" smtClean="0"/>
              <a:t>Don’t Run The GUI Code Via SSH/Putty!</a:t>
            </a:r>
          </a:p>
        </p:txBody>
      </p:sp>
      <p:sp>
        <p:nvSpPr>
          <p:cNvPr id="14339" name="Content Placeholder 2"/>
          <p:cNvSpPr>
            <a:spLocks noGrp="1"/>
          </p:cNvSpPr>
          <p:nvPr>
            <p:ph idx="1"/>
          </p:nvPr>
        </p:nvSpPr>
        <p:spPr/>
        <p:txBody>
          <a:bodyPr/>
          <a:lstStyle/>
          <a:p>
            <a:r>
              <a:rPr lang="en-US" altLang="en-US" smtClean="0"/>
              <a:t>The former is graphical</a:t>
            </a:r>
          </a:p>
          <a:p>
            <a:r>
              <a:rPr lang="en-US" altLang="en-US" smtClean="0"/>
              <a:t>The latter is text-only</a:t>
            </a:r>
          </a:p>
        </p:txBody>
      </p:sp>
      <p:pic>
        <p:nvPicPr>
          <p:cNvPr id="2" name="Picture 1"/>
          <p:cNvPicPr>
            <a:picLocks noChangeAspect="1"/>
          </p:cNvPicPr>
          <p:nvPr/>
        </p:nvPicPr>
        <p:blipFill>
          <a:blip r:embed="rId2"/>
          <a:stretch>
            <a:fillRect/>
          </a:stretch>
        </p:blipFill>
        <p:spPr>
          <a:xfrm>
            <a:off x="533401" y="2087479"/>
            <a:ext cx="7162800" cy="4362241"/>
          </a:xfrm>
          <a:prstGeom prst="rect">
            <a:avLst/>
          </a:prstGeom>
        </p:spPr>
      </p:pic>
    </p:spTree>
    <p:extLst>
      <p:ext uri="{BB962C8B-B14F-4D97-AF65-F5344CB8AC3E}">
        <p14:creationId xmlns:p14="http://schemas.microsoft.com/office/powerpoint/2010/main" val="3085308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292600"/>
            <a:ext cx="3024188"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Grp="1" noChangeArrowheads="1"/>
          </p:cNvSpPr>
          <p:nvPr>
            <p:ph type="title" sz="quarter" idx="4294967295"/>
          </p:nvPr>
        </p:nvSpPr>
        <p:spPr/>
        <p:txBody>
          <a:bodyPr/>
          <a:lstStyle/>
          <a:p>
            <a:pPr marL="609600" indent="-609600">
              <a:buFont typeface="+mj-lt"/>
              <a:buAutoNum type="arabicPeriod" startAt="5"/>
            </a:pPr>
            <a:r>
              <a:rPr lang="en-US" altLang="en-US" sz="3200" dirty="0" smtClean="0"/>
              <a:t>The Event Listener Runs The Code To Handle The Event.</a:t>
            </a:r>
          </a:p>
        </p:txBody>
      </p:sp>
      <p:sp>
        <p:nvSpPr>
          <p:cNvPr id="40964" name="Text Box 4"/>
          <p:cNvSpPr txBox="1">
            <a:spLocks noChangeArrowheads="1"/>
          </p:cNvSpPr>
          <p:nvPr/>
        </p:nvSpPr>
        <p:spPr bwMode="auto">
          <a:xfrm>
            <a:off x="4572000" y="1628775"/>
            <a:ext cx="4572000" cy="4751388"/>
          </a:xfrm>
          <a:prstGeom prst="rect">
            <a:avLst/>
          </a:prstGeom>
          <a:solidFill>
            <a:srgbClr val="FFFFFF"/>
          </a:solidFill>
          <a:ln w="127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a:latin typeface="Consolas" pitchFamily="49" charset="0"/>
                <a:cs typeface="Consolas" pitchFamily="49" charset="0"/>
              </a:rPr>
              <a:t>public class MyWindowListener extends WindowAdapter</a:t>
            </a:r>
          </a:p>
          <a:p>
            <a:pPr eaLnBrk="1" hangingPunct="1">
              <a:spcBef>
                <a:spcPct val="50000"/>
              </a:spcBef>
              <a:buFontTx/>
              <a:buNone/>
            </a:pPr>
            <a:r>
              <a:rPr lang="en-US" altLang="en-US" sz="1400">
                <a:latin typeface="Consolas" pitchFamily="49" charset="0"/>
                <a:cs typeface="Consolas" pitchFamily="49" charset="0"/>
              </a:rPr>
              <a:t>{</a:t>
            </a:r>
          </a:p>
          <a:p>
            <a:pPr eaLnBrk="1" hangingPunct="1">
              <a:spcBef>
                <a:spcPct val="50000"/>
              </a:spcBef>
              <a:buFontTx/>
              <a:buNone/>
            </a:pPr>
            <a:r>
              <a:rPr lang="en-US" altLang="en-US" sz="1400">
                <a:latin typeface="Consolas" pitchFamily="49" charset="0"/>
                <a:cs typeface="Consolas" pitchFamily="49" charset="0"/>
              </a:rPr>
              <a:t>        public void windowClosing </a:t>
            </a:r>
          </a:p>
          <a:p>
            <a:pPr eaLnBrk="1" hangingPunct="1">
              <a:spcBef>
                <a:spcPct val="50000"/>
              </a:spcBef>
              <a:buFontTx/>
              <a:buNone/>
            </a:pPr>
            <a:r>
              <a:rPr lang="en-US" altLang="en-US" sz="1400">
                <a:latin typeface="Consolas" pitchFamily="49" charset="0"/>
                <a:cs typeface="Consolas" pitchFamily="49" charset="0"/>
              </a:rPr>
              <a:t>          (WindowEvent e)</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400">
                <a:latin typeface="Consolas" pitchFamily="49" charset="0"/>
                <a:cs typeface="Consolas" pitchFamily="49" charset="0"/>
              </a:rPr>
              <a:t>            /* Code to react to event * /</a:t>
            </a:r>
          </a:p>
          <a:p>
            <a:pPr eaLnBrk="1" hangingPunct="1">
              <a:spcBef>
                <a:spcPct val="50000"/>
              </a:spcBef>
              <a:buFontTx/>
              <a:buNone/>
            </a:pPr>
            <a:r>
              <a:rPr lang="en-US" altLang="en-US" sz="1400">
                <a:latin typeface="Consolas" pitchFamily="49" charset="0"/>
                <a:cs typeface="Consolas" pitchFamily="49" charset="0"/>
              </a:rPr>
              <a:t>            JFrame aFrame = (JFrame) </a:t>
            </a:r>
          </a:p>
          <a:p>
            <a:pPr eaLnBrk="1" hangingPunct="1">
              <a:spcBef>
                <a:spcPct val="50000"/>
              </a:spcBef>
              <a:buFontTx/>
              <a:buNone/>
            </a:pPr>
            <a:r>
              <a:rPr lang="en-US" altLang="en-US" sz="1400">
                <a:latin typeface="Consolas" pitchFamily="49" charset="0"/>
                <a:cs typeface="Consolas" pitchFamily="49" charset="0"/>
              </a:rPr>
              <a:t>              e.getWindow();</a:t>
            </a:r>
          </a:p>
          <a:p>
            <a:pPr eaLnBrk="1" hangingPunct="1">
              <a:spcBef>
                <a:spcPct val="50000"/>
              </a:spcBef>
              <a:buFontTx/>
              <a:buNone/>
            </a:pPr>
            <a:r>
              <a:rPr lang="en-US" altLang="en-US" sz="1400">
                <a:latin typeface="Consolas" pitchFamily="49" charset="0"/>
                <a:cs typeface="Consolas" pitchFamily="49" charset="0"/>
              </a:rPr>
              <a:t>            aFrame.setTitle("Closing    </a:t>
            </a:r>
          </a:p>
          <a:p>
            <a:pPr eaLnBrk="1" hangingPunct="1">
              <a:spcBef>
                <a:spcPct val="50000"/>
              </a:spcBef>
              <a:buFontTx/>
              <a:buNone/>
            </a:pPr>
            <a:r>
              <a:rPr lang="en-US" altLang="en-US" sz="1400">
                <a:latin typeface="Consolas" pitchFamily="49" charset="0"/>
                <a:cs typeface="Consolas" pitchFamily="49" charset="0"/>
              </a:rPr>
              <a:t>              window...");</a:t>
            </a:r>
          </a:p>
          <a:p>
            <a:pPr eaLnBrk="1" hangingPunct="1">
              <a:spcBef>
                <a:spcPct val="50000"/>
              </a:spcBef>
              <a:buFontTx/>
              <a:buNone/>
            </a:pPr>
            <a:r>
              <a:rPr lang="en-US" altLang="en-US" sz="1400">
                <a:latin typeface="Consolas" pitchFamily="49" charset="0"/>
                <a:cs typeface="Consolas" pitchFamily="49" charset="0"/>
              </a:rPr>
              <a:t>            aFrame.setVisible(false);</a:t>
            </a:r>
          </a:p>
          <a:p>
            <a:pPr eaLnBrk="1" hangingPunct="1">
              <a:spcBef>
                <a:spcPct val="50000"/>
              </a:spcBef>
              <a:buFontTx/>
              <a:buNone/>
            </a:pPr>
            <a:r>
              <a:rPr lang="en-US" altLang="en-US" sz="1400">
                <a:latin typeface="Consolas" pitchFamily="49" charset="0"/>
                <a:cs typeface="Consolas" pitchFamily="49" charset="0"/>
              </a:rPr>
              <a:t>            aFrame.dispose();</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400">
                <a:latin typeface="Consolas" pitchFamily="49" charset="0"/>
                <a:cs typeface="Consolas" pitchFamily="49" charset="0"/>
              </a:rPr>
              <a:t>}</a:t>
            </a:r>
          </a:p>
        </p:txBody>
      </p:sp>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425" y="4387850"/>
            <a:ext cx="2635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895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title" idx="4294967295"/>
          </p:nvPr>
        </p:nvSpPr>
        <p:spPr/>
        <p:txBody>
          <a:bodyPr/>
          <a:lstStyle/>
          <a:p>
            <a:r>
              <a:rPr lang="en-US" altLang="en-US" sz="3200" smtClean="0"/>
              <a:t>An Example Of Handling A Frame Event</a:t>
            </a:r>
          </a:p>
        </p:txBody>
      </p:sp>
      <p:sp>
        <p:nvSpPr>
          <p:cNvPr id="41987" name="Rectangle 4"/>
          <p:cNvSpPr>
            <a:spLocks noGrp="1" noChangeArrowheads="1"/>
          </p:cNvSpPr>
          <p:nvPr>
            <p:ph type="body" idx="4294967295"/>
          </p:nvPr>
        </p:nvSpPr>
        <p:spPr/>
        <p:txBody>
          <a:bodyPr/>
          <a:lstStyle/>
          <a:p>
            <a:pPr marL="114300" indent="-114300">
              <a:tabLst>
                <a:tab pos="476250" algn="l"/>
              </a:tabLst>
            </a:pPr>
            <a:r>
              <a:rPr lang="en-US" altLang="en-US" sz="2400" b="1" dirty="0" smtClean="0"/>
              <a:t>Name of the folder containing the full online example</a:t>
            </a:r>
            <a:r>
              <a:rPr lang="en-US" altLang="en-US" sz="2400" dirty="0" smtClean="0"/>
              <a:t>: </a:t>
            </a:r>
          </a:p>
          <a:p>
            <a:pPr marL="457200" lvl="1" indent="-114300">
              <a:buFontTx/>
              <a:buNone/>
              <a:tabLst>
                <a:tab pos="476250" algn="l"/>
              </a:tabLst>
            </a:pPr>
            <a:r>
              <a:rPr lang="en-US" altLang="en-US" sz="2400" dirty="0" smtClean="0">
                <a:latin typeface="Consolas" pitchFamily="49" charset="0"/>
                <a:cs typeface="Consolas" pitchFamily="49" charset="0"/>
              </a:rPr>
              <a:t>2windowEvents</a:t>
            </a:r>
          </a:p>
          <a:p>
            <a:pPr marL="114300" indent="-114300">
              <a:tabLst>
                <a:tab pos="476250" algn="l"/>
              </a:tabLst>
            </a:pPr>
            <a:endParaRPr lang="en-US" altLang="en-US" sz="1800" dirty="0" smtClean="0"/>
          </a:p>
        </p:txBody>
      </p:sp>
    </p:spTree>
    <p:extLst>
      <p:ext uri="{BB962C8B-B14F-4D97-AF65-F5344CB8AC3E}">
        <p14:creationId xmlns:p14="http://schemas.microsoft.com/office/powerpoint/2010/main" val="4123917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r>
              <a:rPr lang="en-US" altLang="en-US" sz="3200" smtClean="0"/>
              <a:t>An Example Of Handling A Frame Event (2)</a:t>
            </a:r>
          </a:p>
        </p:txBody>
      </p:sp>
      <p:sp>
        <p:nvSpPr>
          <p:cNvPr id="43011" name="Line 2"/>
          <p:cNvSpPr>
            <a:spLocks noChangeShapeType="1"/>
          </p:cNvSpPr>
          <p:nvPr/>
        </p:nvSpPr>
        <p:spPr bwMode="auto">
          <a:xfrm>
            <a:off x="2517775" y="2378075"/>
            <a:ext cx="3311525" cy="15843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3012" name="Line 5"/>
          <p:cNvSpPr>
            <a:spLocks noChangeShapeType="1"/>
          </p:cNvSpPr>
          <p:nvPr/>
        </p:nvSpPr>
        <p:spPr bwMode="auto">
          <a:xfrm flipV="1">
            <a:off x="4246563" y="4827588"/>
            <a:ext cx="2447925" cy="5032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43013" name="Group 6"/>
          <p:cNvGrpSpPr>
            <a:grpSpLocks/>
          </p:cNvGrpSpPr>
          <p:nvPr/>
        </p:nvGrpSpPr>
        <p:grpSpPr bwMode="auto">
          <a:xfrm>
            <a:off x="5829300" y="3819525"/>
            <a:ext cx="2089150" cy="985838"/>
            <a:chOff x="3833" y="3022"/>
            <a:chExt cx="1224" cy="621"/>
          </a:xfrm>
        </p:grpSpPr>
        <p:sp>
          <p:nvSpPr>
            <p:cNvPr id="43031" name="Rectangle 7"/>
            <p:cNvSpPr>
              <a:spLocks noChangeArrowheads="1"/>
            </p:cNvSpPr>
            <p:nvPr/>
          </p:nvSpPr>
          <p:spPr bwMode="auto">
            <a:xfrm>
              <a:off x="3833" y="3022"/>
              <a:ext cx="122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MyWindowListener</a:t>
              </a:r>
            </a:p>
          </p:txBody>
        </p:sp>
        <p:sp>
          <p:nvSpPr>
            <p:cNvPr id="43032" name="Line 8"/>
            <p:cNvSpPr>
              <a:spLocks noChangeShapeType="1"/>
            </p:cNvSpPr>
            <p:nvPr/>
          </p:nvSpPr>
          <p:spPr bwMode="auto">
            <a:xfrm>
              <a:off x="3833" y="3249"/>
              <a:ext cx="1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43014" name="Line 10"/>
          <p:cNvSpPr>
            <a:spLocks noChangeShapeType="1"/>
          </p:cNvSpPr>
          <p:nvPr/>
        </p:nvSpPr>
        <p:spPr bwMode="auto">
          <a:xfrm flipH="1">
            <a:off x="6764338" y="3170238"/>
            <a:ext cx="1587" cy="6492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3015" name="AutoShape 11"/>
          <p:cNvSpPr>
            <a:spLocks noChangeArrowheads="1"/>
          </p:cNvSpPr>
          <p:nvPr/>
        </p:nvSpPr>
        <p:spPr bwMode="auto">
          <a:xfrm>
            <a:off x="6621463" y="2954338"/>
            <a:ext cx="304800" cy="514350"/>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grpSp>
        <p:nvGrpSpPr>
          <p:cNvPr id="43016" name="Group 12"/>
          <p:cNvGrpSpPr>
            <a:grpSpLocks/>
          </p:cNvGrpSpPr>
          <p:nvPr/>
        </p:nvGrpSpPr>
        <p:grpSpPr bwMode="auto">
          <a:xfrm>
            <a:off x="5973763" y="1946275"/>
            <a:ext cx="1655762" cy="985838"/>
            <a:chOff x="3787" y="1797"/>
            <a:chExt cx="1043" cy="621"/>
          </a:xfrm>
        </p:grpSpPr>
        <p:sp>
          <p:nvSpPr>
            <p:cNvPr id="43029" name="Rectangle 13"/>
            <p:cNvSpPr>
              <a:spLocks noChangeArrowheads="1"/>
            </p:cNvSpPr>
            <p:nvPr/>
          </p:nvSpPr>
          <p:spPr bwMode="auto">
            <a:xfrm>
              <a:off x="3787" y="1797"/>
              <a:ext cx="1043"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WindowAdapter</a:t>
              </a:r>
            </a:p>
          </p:txBody>
        </p:sp>
        <p:sp>
          <p:nvSpPr>
            <p:cNvPr id="43030" name="Line 14"/>
            <p:cNvSpPr>
              <a:spLocks noChangeShapeType="1"/>
            </p:cNvSpPr>
            <p:nvPr/>
          </p:nvSpPr>
          <p:spPr bwMode="auto">
            <a:xfrm>
              <a:off x="3787" y="2024"/>
              <a:ext cx="104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43017" name="Group 15"/>
          <p:cNvGrpSpPr>
            <a:grpSpLocks/>
          </p:cNvGrpSpPr>
          <p:nvPr/>
        </p:nvGrpSpPr>
        <p:grpSpPr bwMode="auto">
          <a:xfrm>
            <a:off x="1220788" y="3746500"/>
            <a:ext cx="1244600" cy="985838"/>
            <a:chOff x="944" y="2211"/>
            <a:chExt cx="784" cy="621"/>
          </a:xfrm>
        </p:grpSpPr>
        <p:sp>
          <p:nvSpPr>
            <p:cNvPr id="43027" name="Rectangle 16"/>
            <p:cNvSpPr>
              <a:spLocks noChangeArrowheads="1"/>
            </p:cNvSpPr>
            <p:nvPr/>
          </p:nvSpPr>
          <p:spPr bwMode="auto">
            <a:xfrm>
              <a:off x="944" y="2211"/>
              <a:ext cx="78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MyFrame</a:t>
              </a:r>
            </a:p>
          </p:txBody>
        </p:sp>
        <p:sp>
          <p:nvSpPr>
            <p:cNvPr id="43028" name="Line 17"/>
            <p:cNvSpPr>
              <a:spLocks noChangeShapeType="1"/>
            </p:cNvSpPr>
            <p:nvPr/>
          </p:nvSpPr>
          <p:spPr bwMode="auto">
            <a:xfrm>
              <a:off x="960" y="2448"/>
              <a:ext cx="7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43018" name="Rectangle 18"/>
          <p:cNvSpPr>
            <a:spLocks noChangeArrowheads="1"/>
          </p:cNvSpPr>
          <p:nvPr/>
        </p:nvSpPr>
        <p:spPr bwMode="auto">
          <a:xfrm>
            <a:off x="1220788" y="1946275"/>
            <a:ext cx="1296987" cy="9858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JFrame</a:t>
            </a:r>
          </a:p>
        </p:txBody>
      </p:sp>
      <p:grpSp>
        <p:nvGrpSpPr>
          <p:cNvPr id="43019" name="Group 19"/>
          <p:cNvGrpSpPr>
            <a:grpSpLocks/>
          </p:cNvGrpSpPr>
          <p:nvPr/>
        </p:nvGrpSpPr>
        <p:grpSpPr bwMode="auto">
          <a:xfrm>
            <a:off x="1725613" y="2916238"/>
            <a:ext cx="304800" cy="831850"/>
            <a:chOff x="1111" y="1989"/>
            <a:chExt cx="192" cy="716"/>
          </a:xfrm>
        </p:grpSpPr>
        <p:sp>
          <p:nvSpPr>
            <p:cNvPr id="43025" name="Line 20"/>
            <p:cNvSpPr>
              <a:spLocks noChangeShapeType="1"/>
            </p:cNvSpPr>
            <p:nvPr/>
          </p:nvSpPr>
          <p:spPr bwMode="auto">
            <a:xfrm flipH="1">
              <a:off x="1201" y="2341"/>
              <a:ext cx="1" cy="3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43026" name="AutoShape 21"/>
            <p:cNvSpPr>
              <a:spLocks noChangeArrowheads="1"/>
            </p:cNvSpPr>
            <p:nvPr/>
          </p:nvSpPr>
          <p:spPr bwMode="auto">
            <a:xfrm>
              <a:off x="1111" y="1989"/>
              <a:ext cx="192" cy="468"/>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grpSp>
      <p:sp>
        <p:nvSpPr>
          <p:cNvPr id="43020" name="Line 22"/>
          <p:cNvSpPr>
            <a:spLocks noChangeShapeType="1"/>
          </p:cNvSpPr>
          <p:nvPr/>
        </p:nvSpPr>
        <p:spPr bwMode="auto">
          <a:xfrm>
            <a:off x="1220788" y="2306638"/>
            <a:ext cx="12969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3021" name="Line 23"/>
          <p:cNvSpPr>
            <a:spLocks noChangeShapeType="1"/>
          </p:cNvSpPr>
          <p:nvPr/>
        </p:nvSpPr>
        <p:spPr bwMode="auto">
          <a:xfrm flipH="1" flipV="1">
            <a:off x="1870075" y="4754563"/>
            <a:ext cx="2376488" cy="5762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43022" name="Group 24"/>
          <p:cNvGrpSpPr>
            <a:grpSpLocks/>
          </p:cNvGrpSpPr>
          <p:nvPr/>
        </p:nvGrpSpPr>
        <p:grpSpPr bwMode="auto">
          <a:xfrm>
            <a:off x="3670300" y="5326063"/>
            <a:ext cx="1244600" cy="985837"/>
            <a:chOff x="944" y="2211"/>
            <a:chExt cx="784" cy="621"/>
          </a:xfrm>
        </p:grpSpPr>
        <p:sp>
          <p:nvSpPr>
            <p:cNvPr id="43023" name="Rectangle 25"/>
            <p:cNvSpPr>
              <a:spLocks noChangeArrowheads="1"/>
            </p:cNvSpPr>
            <p:nvPr/>
          </p:nvSpPr>
          <p:spPr bwMode="auto">
            <a:xfrm>
              <a:off x="944" y="2211"/>
              <a:ext cx="784" cy="621"/>
            </a:xfrm>
            <a:prstGeom prst="rect">
              <a:avLst/>
            </a:prstGeom>
            <a:solidFill>
              <a:srgbClr val="FFFFFF"/>
            </a:solidFill>
            <a:ln w="381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dirty="0">
                  <a:latin typeface="Consolas" pitchFamily="49" charset="0"/>
                  <a:cs typeface="Consolas" pitchFamily="49" charset="0"/>
                </a:rPr>
                <a:t>Driver</a:t>
              </a:r>
            </a:p>
          </p:txBody>
        </p:sp>
        <p:sp>
          <p:nvSpPr>
            <p:cNvPr id="43024" name="Line 26"/>
            <p:cNvSpPr>
              <a:spLocks noChangeShapeType="1"/>
            </p:cNvSpPr>
            <p:nvPr/>
          </p:nvSpPr>
          <p:spPr bwMode="auto">
            <a:xfrm>
              <a:off x="960" y="2448"/>
              <a:ext cx="7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Tree>
    <p:extLst>
      <p:ext uri="{BB962C8B-B14F-4D97-AF65-F5344CB8AC3E}">
        <p14:creationId xmlns:p14="http://schemas.microsoft.com/office/powerpoint/2010/main" val="38003869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r>
              <a:rPr lang="en-US" altLang="en-US" sz="3200" smtClean="0"/>
              <a:t>The Driver Class</a:t>
            </a:r>
          </a:p>
        </p:txBody>
      </p:sp>
      <p:sp>
        <p:nvSpPr>
          <p:cNvPr id="44035" name="Rectangle 3"/>
          <p:cNvSpPr>
            <a:spLocks noGrp="1" noChangeArrowheads="1"/>
          </p:cNvSpPr>
          <p:nvPr>
            <p:ph type="body" idx="4294967295"/>
          </p:nvPr>
        </p:nvSpPr>
        <p:spPr/>
        <p:txBody>
          <a:bodyPr/>
          <a:lstStyle/>
          <a:p>
            <a:pPr>
              <a:lnSpc>
                <a:spcPct val="80000"/>
              </a:lnSpc>
              <a:buFontTx/>
              <a:buNone/>
            </a:pPr>
            <a:r>
              <a:rPr lang="en-US" altLang="en-US" sz="1800" dirty="0" smtClean="0">
                <a:latin typeface="Consolas" pitchFamily="49" charset="0"/>
                <a:cs typeface="Consolas" pitchFamily="49" charset="0"/>
              </a:rPr>
              <a:t>import </a:t>
            </a:r>
            <a:r>
              <a:rPr lang="en-US" altLang="en-US" sz="1800" dirty="0" err="1" smtClean="0">
                <a:latin typeface="Consolas" pitchFamily="49" charset="0"/>
                <a:cs typeface="Consolas" pitchFamily="49" charset="0"/>
              </a:rPr>
              <a:t>javax.swing.JFrame</a:t>
            </a:r>
            <a:r>
              <a:rPr lang="en-US" altLang="en-US" sz="1800" dirty="0" smtClean="0">
                <a:latin typeface="Consolas" pitchFamily="49" charset="0"/>
                <a:cs typeface="Consolas" pitchFamily="49" charset="0"/>
              </a:rPr>
              <a:t>;</a:t>
            </a:r>
          </a:p>
          <a:p>
            <a:pPr>
              <a:lnSpc>
                <a:spcPct val="80000"/>
              </a:lnSpc>
              <a:buFontTx/>
              <a:buNone/>
            </a:pPr>
            <a:endParaRPr lang="en-US" altLang="en-US" sz="1800" dirty="0" smtClean="0">
              <a:latin typeface="Consolas" pitchFamily="49" charset="0"/>
              <a:cs typeface="Consolas" pitchFamily="49" charset="0"/>
            </a:endParaRPr>
          </a:p>
          <a:p>
            <a:pPr>
              <a:lnSpc>
                <a:spcPct val="80000"/>
              </a:lnSpc>
              <a:buFontTx/>
              <a:buNone/>
            </a:pPr>
            <a:r>
              <a:rPr lang="en-US" altLang="en-US" sz="1800" dirty="0" smtClean="0">
                <a:latin typeface="Consolas" pitchFamily="49" charset="0"/>
                <a:cs typeface="Consolas" pitchFamily="49" charset="0"/>
              </a:rPr>
              <a:t>public class Driver</a:t>
            </a:r>
          </a:p>
          <a:p>
            <a:pPr>
              <a:lnSpc>
                <a:spcPct val="80000"/>
              </a:lnSpc>
              <a:buFontTx/>
              <a:buNone/>
            </a:pPr>
            <a:r>
              <a:rPr lang="en-US" altLang="en-US" sz="1800" dirty="0" smtClean="0">
                <a:latin typeface="Consolas" pitchFamily="49" charset="0"/>
                <a:cs typeface="Consolas" pitchFamily="49" charset="0"/>
              </a:rPr>
              <a:t>{</a:t>
            </a:r>
          </a:p>
          <a:p>
            <a:pPr>
              <a:lnSpc>
                <a:spcPct val="80000"/>
              </a:lnSpc>
              <a:buFontTx/>
              <a:buNone/>
            </a:pPr>
            <a:r>
              <a:rPr lang="en-US" altLang="en-US" sz="1800" dirty="0" smtClean="0">
                <a:latin typeface="Consolas" pitchFamily="49" charset="0"/>
                <a:cs typeface="Consolas" pitchFamily="49" charset="0"/>
              </a:rPr>
              <a:t>     public static final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WIDTH = 300;</a:t>
            </a:r>
          </a:p>
          <a:p>
            <a:pPr>
              <a:lnSpc>
                <a:spcPct val="80000"/>
              </a:lnSpc>
              <a:buFontTx/>
              <a:buNone/>
            </a:pPr>
            <a:r>
              <a:rPr lang="en-US" altLang="en-US" sz="1800" dirty="0" smtClean="0">
                <a:latin typeface="Consolas" pitchFamily="49" charset="0"/>
                <a:cs typeface="Consolas" pitchFamily="49" charset="0"/>
              </a:rPr>
              <a:t>     public static final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HEIGHT = 200;</a:t>
            </a:r>
          </a:p>
          <a:p>
            <a:pPr>
              <a:lnSpc>
                <a:spcPct val="80000"/>
              </a:lnSpc>
              <a:buFontTx/>
              <a:buNone/>
            </a:pPr>
            <a:r>
              <a:rPr lang="en-US" altLang="en-US" sz="1800" dirty="0" smtClean="0">
                <a:latin typeface="Consolas" pitchFamily="49" charset="0"/>
                <a:cs typeface="Consolas" pitchFamily="49" charset="0"/>
              </a:rPr>
              <a:t>     public static void main (String [] </a:t>
            </a:r>
            <a:r>
              <a:rPr lang="en-US" altLang="en-US" sz="1800" dirty="0" err="1" smtClean="0">
                <a:latin typeface="Consolas" pitchFamily="49" charset="0"/>
                <a:cs typeface="Consolas" pitchFamily="49" charset="0"/>
              </a:rPr>
              <a:t>args</a:t>
            </a:r>
            <a:r>
              <a:rPr lang="en-US" altLang="en-US" sz="1800" dirty="0" smtClean="0">
                <a:latin typeface="Consolas" pitchFamily="49" charset="0"/>
                <a:cs typeface="Consolas" pitchFamily="49" charset="0"/>
              </a:rPr>
              <a:t>)</a:t>
            </a:r>
          </a:p>
          <a:p>
            <a:pPr>
              <a:lnSpc>
                <a:spcPct val="80000"/>
              </a:lnSpc>
              <a:buFontTx/>
              <a:buNone/>
            </a:pPr>
            <a:r>
              <a:rPr lang="en-US" altLang="en-US" sz="1800" dirty="0" smtClean="0">
                <a:latin typeface="Consolas" pitchFamily="49" charset="0"/>
                <a:cs typeface="Consolas" pitchFamily="49" charset="0"/>
              </a:rPr>
              <a:t>     {</a:t>
            </a:r>
          </a:p>
          <a:p>
            <a:pPr>
              <a:lnSpc>
                <a:spcPct val="80000"/>
              </a:lnSpc>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a:t>
            </a:r>
          </a:p>
          <a:p>
            <a:pPr>
              <a:lnSpc>
                <a:spcPct val="80000"/>
              </a:lnSpc>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MyWindowListener</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aListener</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MyWindowListener</a:t>
            </a:r>
            <a:r>
              <a:rPr lang="en-US" altLang="en-US" sz="1800" dirty="0" smtClean="0">
                <a:latin typeface="Consolas" pitchFamily="49" charset="0"/>
                <a:cs typeface="Consolas" pitchFamily="49" charset="0"/>
              </a:rPr>
              <a:t>() ;</a:t>
            </a:r>
          </a:p>
          <a:p>
            <a:pPr>
              <a:lnSpc>
                <a:spcPct val="80000"/>
              </a:lnSpc>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aFrame.addWindowListener</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aListener</a:t>
            </a:r>
            <a:r>
              <a:rPr lang="en-US" altLang="en-US" sz="1800" dirty="0" smtClean="0">
                <a:latin typeface="Consolas" pitchFamily="49" charset="0"/>
                <a:cs typeface="Consolas" pitchFamily="49" charset="0"/>
              </a:rPr>
              <a:t>);</a:t>
            </a:r>
          </a:p>
          <a:p>
            <a:pPr>
              <a:lnSpc>
                <a:spcPct val="80000"/>
              </a:lnSpc>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aFrame.setSize</a:t>
            </a:r>
            <a:r>
              <a:rPr lang="en-US" altLang="en-US" sz="1800" dirty="0" smtClean="0">
                <a:latin typeface="Consolas" pitchFamily="49" charset="0"/>
                <a:cs typeface="Consolas" pitchFamily="49" charset="0"/>
              </a:rPr>
              <a:t> (WIDTH,HEIGHT);</a:t>
            </a:r>
          </a:p>
          <a:p>
            <a:pPr>
              <a:lnSpc>
                <a:spcPct val="80000"/>
              </a:lnSpc>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aFrame.setVisible</a:t>
            </a:r>
            <a:r>
              <a:rPr lang="en-US" altLang="en-US" sz="1800" dirty="0" smtClean="0">
                <a:latin typeface="Consolas" pitchFamily="49" charset="0"/>
                <a:cs typeface="Consolas" pitchFamily="49" charset="0"/>
              </a:rPr>
              <a:t>(true);</a:t>
            </a:r>
          </a:p>
          <a:p>
            <a:pPr>
              <a:lnSpc>
                <a:spcPct val="80000"/>
              </a:lnSpc>
              <a:buFontTx/>
              <a:buNone/>
            </a:pPr>
            <a:r>
              <a:rPr lang="en-US" altLang="en-US" sz="1800" dirty="0" smtClean="0">
                <a:latin typeface="Consolas" pitchFamily="49" charset="0"/>
                <a:cs typeface="Consolas" pitchFamily="49" charset="0"/>
              </a:rPr>
              <a:t>     }</a:t>
            </a:r>
          </a:p>
          <a:p>
            <a:pPr>
              <a:lnSpc>
                <a:spcPct val="80000"/>
              </a:lnSpc>
              <a:buFontTx/>
              <a:buNone/>
            </a:pPr>
            <a:r>
              <a:rPr lang="en-US" altLang="en-US" sz="1800" dirty="0" smtClean="0">
                <a:latin typeface="Consolas" pitchFamily="49" charset="0"/>
                <a:cs typeface="Consolas" pitchFamily="49" charset="0"/>
              </a:rPr>
              <a:t>}</a:t>
            </a:r>
          </a:p>
        </p:txBody>
      </p:sp>
    </p:spTree>
    <p:extLst>
      <p:ext uri="{BB962C8B-B14F-4D97-AF65-F5344CB8AC3E}">
        <p14:creationId xmlns:p14="http://schemas.microsoft.com/office/powerpoint/2010/main" val="36039662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MyFrame</a:t>
            </a:r>
          </a:p>
        </p:txBody>
      </p:sp>
      <p:sp>
        <p:nvSpPr>
          <p:cNvPr id="45059" name="Rectangle 3"/>
          <p:cNvSpPr>
            <a:spLocks noGrp="1" noChangeArrowheads="1"/>
          </p:cNvSpPr>
          <p:nvPr>
            <p:ph type="body" idx="4294967295"/>
          </p:nvPr>
        </p:nvSpPr>
        <p:spPr/>
        <p:txBody>
          <a:bodyPr/>
          <a:lstStyle/>
          <a:p>
            <a:pPr>
              <a:buFontTx/>
              <a:buNone/>
            </a:pPr>
            <a:r>
              <a:rPr lang="en-US" altLang="en-US" sz="1800" dirty="0" smtClean="0">
                <a:latin typeface="Consolas" pitchFamily="49" charset="0"/>
                <a:cs typeface="Consolas" pitchFamily="49" charset="0"/>
              </a:rPr>
              <a:t>import </a:t>
            </a:r>
            <a:r>
              <a:rPr lang="en-US" altLang="en-US" sz="1800" dirty="0" err="1" smtClean="0">
                <a:latin typeface="Consolas" pitchFamily="49" charset="0"/>
                <a:cs typeface="Consolas" pitchFamily="49" charset="0"/>
              </a:rPr>
              <a:t>javax.swing.JFrame</a:t>
            </a:r>
            <a:r>
              <a:rPr lang="en-US" altLang="en-US" sz="1800" dirty="0" smtClean="0">
                <a:latin typeface="Consolas" pitchFamily="49" charset="0"/>
                <a:cs typeface="Consolas" pitchFamily="49" charset="0"/>
              </a:rPr>
              <a:t>;</a:t>
            </a:r>
          </a:p>
          <a:p>
            <a:pPr>
              <a:buFontTx/>
              <a:buNone/>
            </a:pPr>
            <a:endParaRPr lang="en-US" altLang="en-US" sz="1800" dirty="0" smtClean="0">
              <a:latin typeface="Consolas" pitchFamily="49" charset="0"/>
              <a:cs typeface="Consolas" pitchFamily="49" charset="0"/>
            </a:endParaRPr>
          </a:p>
          <a:p>
            <a:pPr>
              <a:buFontTx/>
              <a:buNone/>
            </a:pPr>
            <a:r>
              <a:rPr lang="en-US" altLang="en-US" sz="1800" dirty="0" smtClean="0">
                <a:latin typeface="Consolas" pitchFamily="49" charset="0"/>
                <a:cs typeface="Consolas" pitchFamily="49" charset="0"/>
              </a:rPr>
              <a:t>public class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extends </a:t>
            </a:r>
            <a:r>
              <a:rPr lang="en-US" altLang="en-US" sz="1800" dirty="0" err="1" smtClean="0">
                <a:latin typeface="Consolas" pitchFamily="49" charset="0"/>
                <a:cs typeface="Consolas" pitchFamily="49" charset="0"/>
              </a:rPr>
              <a:t>JFrame</a:t>
            </a:r>
            <a:endParaRPr lang="en-US" altLang="en-US" sz="1800" dirty="0" smtClean="0">
              <a:latin typeface="Consolas" pitchFamily="49" charset="0"/>
              <a:cs typeface="Consolas" pitchFamily="49" charset="0"/>
            </a:endParaRPr>
          </a:p>
          <a:p>
            <a:pPr>
              <a:buFontTx/>
              <a:buNone/>
            </a:pPr>
            <a:r>
              <a:rPr lang="en-US" altLang="en-US" sz="1800" dirty="0" smtClean="0">
                <a:latin typeface="Consolas" pitchFamily="49" charset="0"/>
                <a:cs typeface="Consolas" pitchFamily="49" charset="0"/>
              </a:rPr>
              <a:t>{</a:t>
            </a:r>
          </a:p>
          <a:p>
            <a:pPr>
              <a:buFontTx/>
              <a:buNone/>
            </a:pPr>
            <a:r>
              <a:rPr lang="en-US" altLang="en-US" sz="1800" dirty="0" smtClean="0">
                <a:solidFill>
                  <a:srgbClr val="0000FF"/>
                </a:solidFill>
                <a:latin typeface="Consolas" pitchFamily="49" charset="0"/>
                <a:cs typeface="Consolas" pitchFamily="49" charset="0"/>
              </a:rPr>
              <a:t>	   // More code will be added in later examples.</a:t>
            </a:r>
          </a:p>
          <a:p>
            <a:pPr>
              <a:buFontTx/>
              <a:buNone/>
            </a:pPr>
            <a:r>
              <a:rPr lang="en-US" altLang="en-US" sz="1800" dirty="0" smtClean="0">
                <a:latin typeface="Consolas" pitchFamily="49" charset="0"/>
                <a:cs typeface="Consolas" pitchFamily="49" charset="0"/>
              </a:rPr>
              <a:t>}</a:t>
            </a:r>
          </a:p>
          <a:p>
            <a:pPr>
              <a:buFontTx/>
              <a:buNone/>
            </a:pPr>
            <a:endParaRPr lang="en-US" altLang="en-US" sz="1800" dirty="0" smtClean="0"/>
          </a:p>
        </p:txBody>
      </p:sp>
    </p:spTree>
    <p:extLst>
      <p:ext uri="{BB962C8B-B14F-4D97-AF65-F5344CB8AC3E}">
        <p14:creationId xmlns:p14="http://schemas.microsoft.com/office/powerpoint/2010/main" val="40076812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MyWindowListener</a:t>
            </a:r>
          </a:p>
        </p:txBody>
      </p:sp>
      <p:sp>
        <p:nvSpPr>
          <p:cNvPr id="46083" name="Rectangle 3"/>
          <p:cNvSpPr>
            <a:spLocks noGrp="1" noChangeArrowheads="1"/>
          </p:cNvSpPr>
          <p:nvPr>
            <p:ph type="body" idx="4294967295"/>
          </p:nvPr>
        </p:nvSpPr>
        <p:spPr/>
        <p:txBody>
          <a:bodyPr/>
          <a:lstStyle/>
          <a:p>
            <a:pPr>
              <a:lnSpc>
                <a:spcPct val="80000"/>
              </a:lnSpc>
              <a:buFontTx/>
              <a:buNone/>
            </a:pPr>
            <a:r>
              <a:rPr lang="en-US" altLang="en-US" sz="1800" dirty="0" smtClean="0">
                <a:latin typeface="Consolas" pitchFamily="49" charset="0"/>
                <a:cs typeface="Consolas" pitchFamily="49" charset="0"/>
              </a:rPr>
              <a:t>import </a:t>
            </a:r>
            <a:r>
              <a:rPr lang="en-US" altLang="en-US" sz="1800" dirty="0" err="1" smtClean="0">
                <a:latin typeface="Consolas" pitchFamily="49" charset="0"/>
                <a:cs typeface="Consolas" pitchFamily="49" charset="0"/>
              </a:rPr>
              <a:t>java.awt.event.WindowAdapter</a:t>
            </a:r>
            <a:r>
              <a:rPr lang="en-US" altLang="en-US" sz="1800" dirty="0" smtClean="0">
                <a:latin typeface="Consolas" pitchFamily="49" charset="0"/>
                <a:cs typeface="Consolas" pitchFamily="49" charset="0"/>
              </a:rPr>
              <a:t>;</a:t>
            </a:r>
          </a:p>
          <a:p>
            <a:pPr>
              <a:lnSpc>
                <a:spcPct val="80000"/>
              </a:lnSpc>
              <a:buFontTx/>
              <a:buNone/>
            </a:pPr>
            <a:r>
              <a:rPr lang="en-US" altLang="en-US" sz="1800" dirty="0" smtClean="0">
                <a:latin typeface="Consolas" pitchFamily="49" charset="0"/>
                <a:cs typeface="Consolas" pitchFamily="49" charset="0"/>
              </a:rPr>
              <a:t>import </a:t>
            </a:r>
            <a:r>
              <a:rPr lang="en-US" altLang="en-US" sz="1800" dirty="0" err="1" smtClean="0">
                <a:latin typeface="Consolas" pitchFamily="49" charset="0"/>
                <a:cs typeface="Consolas" pitchFamily="49" charset="0"/>
              </a:rPr>
              <a:t>java.awt.event.WindowEvent</a:t>
            </a:r>
            <a:r>
              <a:rPr lang="en-US" altLang="en-US" sz="1800" dirty="0" smtClean="0">
                <a:latin typeface="Consolas" pitchFamily="49" charset="0"/>
                <a:cs typeface="Consolas" pitchFamily="49" charset="0"/>
              </a:rPr>
              <a:t>;</a:t>
            </a:r>
          </a:p>
          <a:p>
            <a:pPr>
              <a:lnSpc>
                <a:spcPct val="80000"/>
              </a:lnSpc>
              <a:buFontTx/>
              <a:buNone/>
            </a:pPr>
            <a:r>
              <a:rPr lang="en-US" altLang="en-US" sz="1800" dirty="0" smtClean="0">
                <a:latin typeface="Consolas" pitchFamily="49" charset="0"/>
                <a:cs typeface="Consolas" pitchFamily="49" charset="0"/>
              </a:rPr>
              <a:t>import </a:t>
            </a:r>
            <a:r>
              <a:rPr lang="en-US" altLang="en-US" sz="1800" dirty="0" err="1" smtClean="0">
                <a:latin typeface="Consolas" pitchFamily="49" charset="0"/>
                <a:cs typeface="Consolas" pitchFamily="49" charset="0"/>
              </a:rPr>
              <a:t>javax.swing.JFrame</a:t>
            </a:r>
            <a:r>
              <a:rPr lang="en-US" altLang="en-US" sz="1800" dirty="0" smtClean="0">
                <a:latin typeface="Consolas" pitchFamily="49" charset="0"/>
                <a:cs typeface="Consolas" pitchFamily="49" charset="0"/>
              </a:rPr>
              <a:t>;</a:t>
            </a:r>
          </a:p>
          <a:p>
            <a:pPr>
              <a:lnSpc>
                <a:spcPct val="80000"/>
              </a:lnSpc>
              <a:buFontTx/>
              <a:buNone/>
            </a:pPr>
            <a:endParaRPr lang="en-US" altLang="en-US" sz="1800" dirty="0" smtClean="0">
              <a:latin typeface="Consolas" pitchFamily="49" charset="0"/>
              <a:cs typeface="Consolas" pitchFamily="49" charset="0"/>
            </a:endParaRPr>
          </a:p>
          <a:p>
            <a:pPr>
              <a:lnSpc>
                <a:spcPct val="80000"/>
              </a:lnSpc>
              <a:buFontTx/>
              <a:buNone/>
            </a:pPr>
            <a:r>
              <a:rPr lang="en-US" altLang="en-US" sz="1800" dirty="0" smtClean="0">
                <a:latin typeface="Consolas" pitchFamily="49" charset="0"/>
                <a:cs typeface="Consolas" pitchFamily="49" charset="0"/>
              </a:rPr>
              <a:t>public class </a:t>
            </a:r>
            <a:r>
              <a:rPr lang="en-US" altLang="en-US" sz="1800" dirty="0" err="1" smtClean="0">
                <a:latin typeface="Consolas" pitchFamily="49" charset="0"/>
                <a:cs typeface="Consolas" pitchFamily="49" charset="0"/>
              </a:rPr>
              <a:t>MyWindowListener</a:t>
            </a:r>
            <a:r>
              <a:rPr lang="en-US" altLang="en-US" sz="1800" dirty="0" smtClean="0">
                <a:latin typeface="Consolas" pitchFamily="49" charset="0"/>
                <a:cs typeface="Consolas" pitchFamily="49" charset="0"/>
              </a:rPr>
              <a:t> extends </a:t>
            </a:r>
            <a:r>
              <a:rPr lang="en-US" altLang="en-US" sz="1800" dirty="0" err="1" smtClean="0">
                <a:latin typeface="Consolas" pitchFamily="49" charset="0"/>
                <a:cs typeface="Consolas" pitchFamily="49" charset="0"/>
              </a:rPr>
              <a:t>WindowAdapter</a:t>
            </a:r>
            <a:r>
              <a:rPr lang="en-US" altLang="en-US" sz="1800" dirty="0" smtClean="0">
                <a:latin typeface="Consolas" pitchFamily="49" charset="0"/>
                <a:cs typeface="Consolas" pitchFamily="49" charset="0"/>
              </a:rPr>
              <a:t> {</a:t>
            </a:r>
          </a:p>
          <a:p>
            <a:pPr>
              <a:lnSpc>
                <a:spcPct val="80000"/>
              </a:lnSpc>
              <a:buFontTx/>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windowClosing</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WindowEvent</a:t>
            </a:r>
            <a:r>
              <a:rPr lang="en-US" altLang="en-US" sz="1800" dirty="0" smtClean="0">
                <a:latin typeface="Consolas" pitchFamily="49" charset="0"/>
                <a:cs typeface="Consolas" pitchFamily="49" charset="0"/>
              </a:rPr>
              <a:t> e) {</a:t>
            </a:r>
          </a:p>
          <a:p>
            <a:pPr>
              <a:lnSpc>
                <a:spcPct val="80000"/>
              </a:lnSpc>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JFrame</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a:t>
            </a:r>
            <a:r>
              <a:rPr lang="en-US" altLang="en-US" sz="1800" dirty="0" smtClean="0">
                <a:latin typeface="Consolas" pitchFamily="49" charset="0"/>
                <a:cs typeface="Consolas" pitchFamily="49" charset="0"/>
              </a:rPr>
              <a:t> = (</a:t>
            </a:r>
            <a:r>
              <a:rPr lang="en-US" altLang="en-US" sz="1800" dirty="0" err="1" smtClean="0">
                <a:latin typeface="Consolas" pitchFamily="49" charset="0"/>
                <a:cs typeface="Consolas" pitchFamily="49" charset="0"/>
              </a:rPr>
              <a:t>JFrame</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e.getWindow</a:t>
            </a:r>
            <a:r>
              <a:rPr lang="en-US" altLang="en-US" sz="1800" dirty="0" smtClean="0">
                <a:latin typeface="Consolas" pitchFamily="49" charset="0"/>
                <a:cs typeface="Consolas" pitchFamily="49" charset="0"/>
              </a:rPr>
              <a:t>();</a:t>
            </a:r>
          </a:p>
          <a:p>
            <a:pPr>
              <a:lnSpc>
                <a:spcPct val="80000"/>
              </a:lnSpc>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aFrame.setTitle</a:t>
            </a:r>
            <a:r>
              <a:rPr lang="en-US" altLang="en-US" sz="1800" dirty="0" smtClean="0">
                <a:latin typeface="Consolas" pitchFamily="49" charset="0"/>
                <a:cs typeface="Consolas" pitchFamily="49" charset="0"/>
              </a:rPr>
              <a:t>("Closing window...");</a:t>
            </a:r>
          </a:p>
          <a:p>
            <a:pPr>
              <a:lnSpc>
                <a:spcPct val="80000"/>
              </a:lnSpc>
              <a:buFontTx/>
              <a:buNone/>
            </a:pPr>
            <a:r>
              <a:rPr lang="en-US" altLang="en-US" sz="1800" dirty="0" smtClean="0">
                <a:solidFill>
                  <a:srgbClr val="0000FF"/>
                </a:solidFill>
                <a:latin typeface="Consolas" pitchFamily="49" charset="0"/>
                <a:cs typeface="Consolas" pitchFamily="49" charset="0"/>
              </a:rPr>
              <a:t>           // Pause program so user can see the window text</a:t>
            </a:r>
          </a:p>
          <a:p>
            <a:pPr>
              <a:lnSpc>
                <a:spcPct val="80000"/>
              </a:lnSpc>
              <a:buFontTx/>
              <a:buNone/>
            </a:pPr>
            <a:r>
              <a:rPr lang="en-US" altLang="en-US" sz="1800" dirty="0" smtClean="0">
                <a:latin typeface="Consolas" pitchFamily="49" charset="0"/>
                <a:cs typeface="Consolas" pitchFamily="49" charset="0"/>
              </a:rPr>
              <a:t>           try </a:t>
            </a:r>
          </a:p>
          <a:p>
            <a:pPr>
              <a:lnSpc>
                <a:spcPct val="80000"/>
              </a:lnSpc>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Thread.sleep</a:t>
            </a:r>
            <a:r>
              <a:rPr lang="en-US" altLang="en-US" sz="1800" dirty="0" smtClean="0">
                <a:latin typeface="Consolas" pitchFamily="49" charset="0"/>
                <a:cs typeface="Consolas" pitchFamily="49" charset="0"/>
              </a:rPr>
              <a:t>(3000); </a:t>
            </a:r>
          </a:p>
          <a:p>
            <a:pPr>
              <a:lnSpc>
                <a:spcPct val="80000"/>
              </a:lnSpc>
              <a:buFontTx/>
              <a:buNone/>
            </a:pPr>
            <a:r>
              <a:rPr lang="en-US" altLang="en-US" sz="1800" dirty="0" smtClean="0">
                <a:latin typeface="Consolas" pitchFamily="49" charset="0"/>
                <a:cs typeface="Consolas" pitchFamily="49" charset="0"/>
              </a:rPr>
              <a:t>           catch (</a:t>
            </a:r>
            <a:r>
              <a:rPr lang="en-US" altLang="en-US" sz="1800" dirty="0" err="1" smtClean="0">
                <a:latin typeface="Consolas" pitchFamily="49" charset="0"/>
                <a:cs typeface="Consolas" pitchFamily="49" charset="0"/>
              </a:rPr>
              <a:t>InterruptedException</a:t>
            </a:r>
            <a:r>
              <a:rPr lang="en-US" altLang="en-US" sz="1800" dirty="0" smtClean="0">
                <a:latin typeface="Consolas" pitchFamily="49" charset="0"/>
                <a:cs typeface="Consolas" pitchFamily="49" charset="0"/>
              </a:rPr>
              <a:t> ex) </a:t>
            </a:r>
          </a:p>
          <a:p>
            <a:pPr>
              <a:lnSpc>
                <a:spcPct val="80000"/>
              </a:lnSpc>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System.out.println</a:t>
            </a:r>
            <a:r>
              <a:rPr lang="en-US" altLang="en-US" sz="1800" dirty="0" smtClean="0">
                <a:latin typeface="Consolas" pitchFamily="49" charset="0"/>
                <a:cs typeface="Consolas" pitchFamily="49" charset="0"/>
              </a:rPr>
              <a:t>("Pausing of program was </a:t>
            </a:r>
          </a:p>
          <a:p>
            <a:pPr>
              <a:lnSpc>
                <a:spcPct val="80000"/>
              </a:lnSpc>
              <a:buFontTx/>
              <a:buNone/>
            </a:pPr>
            <a:r>
              <a:rPr lang="en-US" altLang="en-US" sz="1800" dirty="0" smtClean="0">
                <a:latin typeface="Consolas" pitchFamily="49" charset="0"/>
                <a:cs typeface="Consolas" pitchFamily="49" charset="0"/>
              </a:rPr>
              <a:t>                 interrupted"); </a:t>
            </a:r>
          </a:p>
          <a:p>
            <a:pPr>
              <a:lnSpc>
                <a:spcPct val="80000"/>
              </a:lnSpc>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aFrame.setVisible</a:t>
            </a:r>
            <a:r>
              <a:rPr lang="en-US" altLang="en-US" sz="1800" dirty="0" smtClean="0">
                <a:latin typeface="Consolas" pitchFamily="49" charset="0"/>
                <a:cs typeface="Consolas" pitchFamily="49" charset="0"/>
              </a:rPr>
              <a:t>(false);</a:t>
            </a:r>
          </a:p>
          <a:p>
            <a:pPr>
              <a:lnSpc>
                <a:spcPct val="80000"/>
              </a:lnSpc>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aFrame.dispose</a:t>
            </a:r>
            <a:r>
              <a:rPr lang="en-US" altLang="en-US" sz="1800" dirty="0" smtClean="0">
                <a:latin typeface="Consolas" pitchFamily="49" charset="0"/>
                <a:cs typeface="Consolas" pitchFamily="49" charset="0"/>
              </a:rPr>
              <a:t>();</a:t>
            </a:r>
          </a:p>
          <a:p>
            <a:pPr>
              <a:lnSpc>
                <a:spcPct val="80000"/>
              </a:lnSpc>
              <a:buFontTx/>
              <a:buNone/>
            </a:pPr>
            <a:r>
              <a:rPr lang="en-US" altLang="en-US" sz="1800" dirty="0" smtClean="0">
                <a:latin typeface="Consolas" pitchFamily="49" charset="0"/>
                <a:cs typeface="Consolas" pitchFamily="49" charset="0"/>
              </a:rPr>
              <a:t>        }</a:t>
            </a:r>
          </a:p>
          <a:p>
            <a:pPr>
              <a:lnSpc>
                <a:spcPct val="80000"/>
              </a:lnSpc>
              <a:buFontTx/>
              <a:buNone/>
            </a:pPr>
            <a:r>
              <a:rPr lang="en-US" altLang="en-US" sz="1800" dirty="0" smtClean="0">
                <a:latin typeface="Consolas" pitchFamily="49" charset="0"/>
                <a:cs typeface="Consolas" pitchFamily="49" charset="0"/>
              </a:rPr>
              <a:t>}</a:t>
            </a:r>
          </a:p>
        </p:txBody>
      </p:sp>
    </p:spTree>
    <p:extLst>
      <p:ext uri="{BB962C8B-B14F-4D97-AF65-F5344CB8AC3E}">
        <p14:creationId xmlns:p14="http://schemas.microsoft.com/office/powerpoint/2010/main" val="14927476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r>
              <a:rPr lang="en-US" altLang="en-US" sz="3200" smtClean="0"/>
              <a:t>Steps In The Event Model For Handling </a:t>
            </a:r>
            <a:br>
              <a:rPr lang="en-US" altLang="en-US" sz="3200" smtClean="0"/>
            </a:br>
            <a:r>
              <a:rPr lang="en-US" altLang="en-US" sz="3200" smtClean="0"/>
              <a:t>A Button Event</a:t>
            </a:r>
          </a:p>
        </p:txBody>
      </p:sp>
      <p:sp>
        <p:nvSpPr>
          <p:cNvPr id="703491" name="Rectangle 3"/>
          <p:cNvSpPr>
            <a:spLocks noGrp="1" noChangeArrowheads="1"/>
          </p:cNvSpPr>
          <p:nvPr>
            <p:ph type="body" idx="4294967295"/>
          </p:nvPr>
        </p:nvSpPr>
        <p:spPr/>
        <p:txBody>
          <a:bodyPr/>
          <a:lstStyle/>
          <a:p>
            <a:pPr marL="457200" indent="-457200">
              <a:buFontTx/>
              <a:buAutoNum type="arabicParenR"/>
              <a:tabLst>
                <a:tab pos="476250" algn="l"/>
              </a:tabLst>
            </a:pPr>
            <a:r>
              <a:rPr lang="en-CA" altLang="en-US" sz="2400" dirty="0"/>
              <a:t>Define/instantiate the appropriate listener class/object</a:t>
            </a:r>
            <a:r>
              <a:rPr lang="en-CA" altLang="en-US" sz="2400" dirty="0" smtClean="0"/>
              <a:t>.</a:t>
            </a:r>
            <a:endParaRPr lang="en-US" altLang="en-US" sz="2400" dirty="0" smtClean="0"/>
          </a:p>
          <a:p>
            <a:pPr marL="457200" indent="-457200">
              <a:buFontTx/>
              <a:buAutoNum type="arabicParenR"/>
              <a:tabLst>
                <a:tab pos="476250" algn="l"/>
              </a:tabLst>
            </a:pPr>
            <a:r>
              <a:rPr lang="en-US" altLang="en-US" sz="2400" dirty="0" smtClean="0"/>
              <a:t>The button must register all interested event listeners.</a:t>
            </a:r>
          </a:p>
          <a:p>
            <a:pPr marL="457200" indent="-457200">
              <a:buFontTx/>
              <a:buAutoNum type="arabicParenR"/>
              <a:tabLst>
                <a:tab pos="476250" algn="l"/>
              </a:tabLst>
            </a:pPr>
            <a:r>
              <a:rPr lang="en-US" altLang="en-US" sz="2400" dirty="0" smtClean="0"/>
              <a:t>The user triggers an event by pressing a button.</a:t>
            </a:r>
          </a:p>
          <a:p>
            <a:pPr marL="457200" indent="-457200">
              <a:buFontTx/>
              <a:buAutoNum type="arabicParenR"/>
              <a:tabLst>
                <a:tab pos="476250" algn="l"/>
              </a:tabLst>
            </a:pPr>
            <a:r>
              <a:rPr lang="en-US" altLang="en-US" sz="2400" dirty="0" smtClean="0"/>
              <a:t>The button sends a message to all listeners of the button press event.</a:t>
            </a:r>
          </a:p>
          <a:p>
            <a:pPr marL="457200" indent="-457200">
              <a:buFontTx/>
              <a:buAutoNum type="arabicParenR"/>
              <a:tabLst>
                <a:tab pos="476250" algn="l"/>
              </a:tabLst>
            </a:pPr>
            <a:r>
              <a:rPr lang="en-US" altLang="en-US" sz="2400" dirty="0" smtClean="0"/>
              <a:t>The button listener runs the code to handle the button press event.</a:t>
            </a:r>
          </a:p>
        </p:txBody>
      </p:sp>
    </p:spTree>
    <p:extLst>
      <p:ext uri="{BB962C8B-B14F-4D97-AF65-F5344CB8AC3E}">
        <p14:creationId xmlns:p14="http://schemas.microsoft.com/office/powerpoint/2010/main" val="348681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3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3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34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49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sz="quarter" idx="4294967295"/>
          </p:nvPr>
        </p:nvSpPr>
        <p:spPr/>
        <p:txBody>
          <a:bodyPr/>
          <a:lstStyle/>
          <a:p>
            <a:pPr marL="609600" indent="-609600">
              <a:buFont typeface="+mj-lt"/>
              <a:buAutoNum type="arabicPeriod" startAt="2"/>
            </a:pPr>
            <a:r>
              <a:rPr lang="en-US" altLang="en-US" sz="3200" dirty="0" smtClean="0"/>
              <a:t>The Graphical Component Must Register All Interested Event Listeners.</a:t>
            </a:r>
          </a:p>
        </p:txBody>
      </p:sp>
      <p:pic>
        <p:nvPicPr>
          <p:cNvPr id="48131"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21068" t="38658" r="18398" b="11464"/>
          <a:stretch>
            <a:fillRect/>
          </a:stretch>
        </p:blipFill>
        <p:spPr>
          <a:xfrm>
            <a:off x="323850" y="4365625"/>
            <a:ext cx="2447925" cy="960438"/>
          </a:xfrm>
          <a:noFill/>
        </p:spPr>
      </p:pic>
      <p:sp>
        <p:nvSpPr>
          <p:cNvPr id="48132" name="Text Box 4"/>
          <p:cNvSpPr txBox="1">
            <a:spLocks noChangeArrowheads="1"/>
          </p:cNvSpPr>
          <p:nvPr/>
        </p:nvSpPr>
        <p:spPr bwMode="auto">
          <a:xfrm>
            <a:off x="325438" y="5316538"/>
            <a:ext cx="27368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latin typeface="Consolas" pitchFamily="49" charset="0"/>
                <a:cs typeface="Consolas" pitchFamily="49" charset="0"/>
              </a:rPr>
              <a:t>Button</a:t>
            </a:r>
          </a:p>
        </p:txBody>
      </p:sp>
      <p:grpSp>
        <p:nvGrpSpPr>
          <p:cNvPr id="48133" name="Group 8"/>
          <p:cNvGrpSpPr>
            <a:grpSpLocks/>
          </p:cNvGrpSpPr>
          <p:nvPr/>
        </p:nvGrpSpPr>
        <p:grpSpPr bwMode="auto">
          <a:xfrm>
            <a:off x="2771775" y="3860800"/>
            <a:ext cx="396875" cy="1943100"/>
            <a:chOff x="1882" y="2704"/>
            <a:chExt cx="250" cy="1224"/>
          </a:xfrm>
        </p:grpSpPr>
        <p:sp>
          <p:nvSpPr>
            <p:cNvPr id="48140" name="Rectangle 9"/>
            <p:cNvSpPr>
              <a:spLocks noChangeArrowheads="1"/>
            </p:cNvSpPr>
            <p:nvPr/>
          </p:nvSpPr>
          <p:spPr bwMode="auto">
            <a:xfrm>
              <a:off x="1882" y="2704"/>
              <a:ext cx="227" cy="122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48141" name="Line 10"/>
            <p:cNvSpPr>
              <a:spLocks noChangeShapeType="1"/>
            </p:cNvSpPr>
            <p:nvPr/>
          </p:nvSpPr>
          <p:spPr bwMode="auto">
            <a:xfrm>
              <a:off x="1882" y="2886"/>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8142" name="Line 11"/>
            <p:cNvSpPr>
              <a:spLocks noChangeShapeType="1"/>
            </p:cNvSpPr>
            <p:nvPr/>
          </p:nvSpPr>
          <p:spPr bwMode="auto">
            <a:xfrm>
              <a:off x="1882" y="3067"/>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8143" name="Line 12"/>
            <p:cNvSpPr>
              <a:spLocks noChangeShapeType="1"/>
            </p:cNvSpPr>
            <p:nvPr/>
          </p:nvSpPr>
          <p:spPr bwMode="auto">
            <a:xfrm>
              <a:off x="1882" y="3748"/>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8144" name="Text Box 13"/>
            <p:cNvSpPr txBox="1">
              <a:spLocks noChangeArrowheads="1"/>
            </p:cNvSpPr>
            <p:nvPr/>
          </p:nvSpPr>
          <p:spPr bwMode="auto">
            <a:xfrm rot="5400000">
              <a:off x="1903" y="3292"/>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a:t>
              </a:r>
            </a:p>
          </p:txBody>
        </p:sp>
      </p:grpSp>
      <p:grpSp>
        <p:nvGrpSpPr>
          <p:cNvPr id="5" name="Group 4"/>
          <p:cNvGrpSpPr>
            <a:grpSpLocks/>
          </p:cNvGrpSpPr>
          <p:nvPr/>
        </p:nvGrpSpPr>
        <p:grpSpPr bwMode="auto">
          <a:xfrm>
            <a:off x="2941638" y="2997200"/>
            <a:ext cx="2444750" cy="1079500"/>
            <a:chOff x="2941638" y="2997202"/>
            <a:chExt cx="2444032" cy="1079500"/>
          </a:xfrm>
        </p:grpSpPr>
        <p:sp>
          <p:nvSpPr>
            <p:cNvPr id="48138" name="Line 15"/>
            <p:cNvSpPr>
              <a:spLocks noChangeShapeType="1"/>
            </p:cNvSpPr>
            <p:nvPr/>
          </p:nvSpPr>
          <p:spPr bwMode="auto">
            <a:xfrm flipH="1">
              <a:off x="2941638" y="2997202"/>
              <a:ext cx="2351087" cy="10795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8139" name="Text Box 16"/>
            <p:cNvSpPr txBox="1">
              <a:spLocks noChangeArrowheads="1"/>
            </p:cNvSpPr>
            <p:nvPr/>
          </p:nvSpPr>
          <p:spPr bwMode="auto">
            <a:xfrm rot="-1394577">
              <a:off x="2972670" y="3182145"/>
              <a:ext cx="24130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Consolas" pitchFamily="49" charset="0"/>
                  <a:cs typeface="Consolas" pitchFamily="49" charset="0"/>
                </a:rPr>
                <a:t>b.addActionListener</a:t>
              </a:r>
            </a:p>
            <a:p>
              <a:pPr eaLnBrk="1" hangingPunct="1">
                <a:spcBef>
                  <a:spcPct val="50000"/>
                </a:spcBef>
                <a:buFontTx/>
                <a:buNone/>
              </a:pPr>
              <a:r>
                <a:rPr lang="en-US" altLang="en-US" sz="1600">
                  <a:latin typeface="Consolas" pitchFamily="49" charset="0"/>
                  <a:cs typeface="Consolas" pitchFamily="49" charset="0"/>
                </a:rPr>
                <a:t>(bl</a:t>
              </a:r>
              <a:r>
                <a:rPr lang="en-US" altLang="en-US" sz="1600">
                  <a:latin typeface="Arial" charset="0"/>
                </a:rPr>
                <a:t>)</a:t>
              </a:r>
            </a:p>
          </p:txBody>
        </p:sp>
      </p:grpSp>
      <p:grpSp>
        <p:nvGrpSpPr>
          <p:cNvPr id="2" name="Group 1"/>
          <p:cNvGrpSpPr/>
          <p:nvPr/>
        </p:nvGrpSpPr>
        <p:grpSpPr>
          <a:xfrm>
            <a:off x="5292725" y="1066800"/>
            <a:ext cx="3851275" cy="2892425"/>
            <a:chOff x="5292725" y="1066800"/>
            <a:chExt cx="3851275" cy="2892425"/>
          </a:xfrm>
        </p:grpSpPr>
        <p:sp>
          <p:nvSpPr>
            <p:cNvPr id="48136" name="Text Box 6"/>
            <p:cNvSpPr txBox="1">
              <a:spLocks noChangeArrowheads="1"/>
            </p:cNvSpPr>
            <p:nvPr/>
          </p:nvSpPr>
          <p:spPr bwMode="auto">
            <a:xfrm>
              <a:off x="5292725" y="1899209"/>
              <a:ext cx="2447924" cy="206001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b="0">
                  <a:latin typeface="Consolas" pitchFamily="49" charset="0"/>
                  <a:cs typeface="Consolas" pitchFamily="49" charset="0"/>
                </a:rPr>
                <a:t>public class MyButtonListener implements ActionListener</a:t>
              </a:r>
            </a:p>
            <a:p>
              <a:pPr eaLnBrk="1" hangingPunct="1">
                <a:spcBef>
                  <a:spcPct val="50000"/>
                </a:spcBef>
                <a:buFontTx/>
                <a:buNone/>
              </a:pPr>
              <a:r>
                <a:rPr lang="en-US" altLang="en-US" sz="1600" b="0">
                  <a:latin typeface="Consolas" pitchFamily="49" charset="0"/>
                  <a:cs typeface="Consolas" pitchFamily="49" charset="0"/>
                </a:rPr>
                <a:t>{</a:t>
              </a:r>
            </a:p>
            <a:p>
              <a:pPr eaLnBrk="1" hangingPunct="1">
                <a:spcBef>
                  <a:spcPct val="50000"/>
                </a:spcBef>
                <a:buFontTx/>
                <a:buNone/>
              </a:pPr>
              <a:r>
                <a:rPr lang="en-US" altLang="en-US" sz="1600" b="0">
                  <a:latin typeface="Consolas" pitchFamily="49" charset="0"/>
                  <a:cs typeface="Consolas" pitchFamily="49" charset="0"/>
                </a:rPr>
                <a:t/>
              </a:r>
              <a:br>
                <a:rPr lang="en-US" altLang="en-US" sz="1600" b="0">
                  <a:latin typeface="Consolas" pitchFamily="49" charset="0"/>
                  <a:cs typeface="Consolas" pitchFamily="49" charset="0"/>
                </a:rPr>
              </a:br>
              <a:r>
                <a:rPr lang="en-US" altLang="en-US" sz="1600" b="0">
                  <a:latin typeface="Consolas" pitchFamily="49" charset="0"/>
                  <a:cs typeface="Consolas" pitchFamily="49" charset="0"/>
                </a:rPr>
                <a:t>}</a:t>
              </a: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9252" t="3537" r="18163" b="12210"/>
            <a:stretch/>
          </p:blipFill>
          <p:spPr>
            <a:xfrm>
              <a:off x="7543800" y="1066800"/>
              <a:ext cx="977859" cy="1316393"/>
            </a:xfrm>
            <a:prstGeom prst="rect">
              <a:avLst/>
            </a:prstGeom>
          </p:spPr>
        </p:pic>
        <p:sp>
          <p:nvSpPr>
            <p:cNvPr id="18" name="Rectangle 17"/>
            <p:cNvSpPr/>
            <p:nvPr/>
          </p:nvSpPr>
          <p:spPr>
            <a:xfrm>
              <a:off x="7467600" y="2022410"/>
              <a:ext cx="1676400" cy="360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rPr>
                <a:t>www.colourbox.com</a:t>
              </a:r>
              <a:endParaRPr lang="en-US" sz="1200" dirty="0" smtClean="0">
                <a:solidFill>
                  <a:schemeClr val="tx1"/>
                </a:solidFill>
              </a:endParaRPr>
            </a:p>
          </p:txBody>
        </p:sp>
      </p:grpSp>
    </p:spTree>
    <p:extLst>
      <p:ext uri="{BB962C8B-B14F-4D97-AF65-F5344CB8AC3E}">
        <p14:creationId xmlns:p14="http://schemas.microsoft.com/office/powerpoint/2010/main" val="727879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lstStyle/>
          <a:p>
            <a:pPr marL="609600" indent="-609600">
              <a:buFont typeface="+mj-lt"/>
              <a:buAutoNum type="arabicPeriod" startAt="3"/>
            </a:pPr>
            <a:r>
              <a:rPr lang="en-US" altLang="en-US" sz="3200" dirty="0" smtClean="0"/>
              <a:t>The User Triggers An Event By Pressing </a:t>
            </a:r>
            <a:br>
              <a:rPr lang="en-US" altLang="en-US" sz="3200" dirty="0" smtClean="0"/>
            </a:br>
            <a:r>
              <a:rPr lang="en-US" altLang="en-US" sz="3200" dirty="0" smtClean="0"/>
              <a:t>The Button</a:t>
            </a:r>
          </a:p>
        </p:txBody>
      </p:sp>
      <p:pic>
        <p:nvPicPr>
          <p:cNvPr id="49155" name="Picture 3"/>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82625" y="4964113"/>
            <a:ext cx="2424113" cy="1187450"/>
          </a:xfrm>
          <a:noFill/>
        </p:spPr>
      </p:pic>
      <p:pic>
        <p:nvPicPr>
          <p:cNvPr id="49156" name="Picture 4"/>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122488" y="5822950"/>
            <a:ext cx="265112" cy="312738"/>
          </a:xfrm>
          <a:noFill/>
        </p:spPr>
      </p:pic>
    </p:spTree>
    <p:extLst>
      <p:ext uri="{BB962C8B-B14F-4D97-AF65-F5344CB8AC3E}">
        <p14:creationId xmlns:p14="http://schemas.microsoft.com/office/powerpoint/2010/main" val="2746569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pPr marL="609600" indent="-609600">
              <a:buFont typeface="+mj-lt"/>
              <a:buAutoNum type="arabicPeriod" startAt="4"/>
            </a:pPr>
            <a:r>
              <a:rPr lang="en-US" altLang="en-US" sz="3200" dirty="0" smtClean="0"/>
              <a:t>The Component Sends A Message To All Registered Listeners For That Event</a:t>
            </a:r>
          </a:p>
        </p:txBody>
      </p:sp>
      <p:pic>
        <p:nvPicPr>
          <p:cNvPr id="50179"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82625" y="4964113"/>
            <a:ext cx="2424113" cy="1189037"/>
          </a:xfrm>
          <a:noFill/>
        </p:spPr>
      </p:pic>
      <p:sp>
        <p:nvSpPr>
          <p:cNvPr id="50180" name="Line 4"/>
          <p:cNvSpPr>
            <a:spLocks noChangeShapeType="1"/>
          </p:cNvSpPr>
          <p:nvPr/>
        </p:nvSpPr>
        <p:spPr bwMode="auto">
          <a:xfrm flipV="1">
            <a:off x="2700338" y="3429000"/>
            <a:ext cx="1871662"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0181" name="Text Box 5"/>
          <p:cNvSpPr txBox="1">
            <a:spLocks noChangeArrowheads="1"/>
          </p:cNvSpPr>
          <p:nvPr/>
        </p:nvSpPr>
        <p:spPr bwMode="auto">
          <a:xfrm>
            <a:off x="4283075" y="1773238"/>
            <a:ext cx="4608513" cy="35417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b="0">
                <a:latin typeface="Consolas" pitchFamily="49" charset="0"/>
                <a:cs typeface="Consolas" pitchFamily="49" charset="0"/>
              </a:rPr>
              <a:t>public class MyButtonListener implements ActionListener</a:t>
            </a:r>
          </a:p>
          <a:p>
            <a:pPr eaLnBrk="1" hangingPunct="1">
              <a:spcBef>
                <a:spcPct val="50000"/>
              </a:spcBef>
              <a:buFontTx/>
              <a:buNone/>
            </a:pPr>
            <a:r>
              <a:rPr lang="en-US" altLang="en-US" sz="1600" b="0">
                <a:latin typeface="Consolas" pitchFamily="49" charset="0"/>
                <a:cs typeface="Consolas" pitchFamily="49" charset="0"/>
              </a:rPr>
              <a:t>{</a:t>
            </a:r>
          </a:p>
          <a:p>
            <a:pPr eaLnBrk="1" hangingPunct="1">
              <a:spcBef>
                <a:spcPct val="50000"/>
              </a:spcBef>
              <a:buFontTx/>
              <a:buNone/>
            </a:pPr>
            <a:r>
              <a:rPr lang="en-US" altLang="en-US" sz="1600" b="0">
                <a:latin typeface="Consolas" pitchFamily="49" charset="0"/>
                <a:cs typeface="Consolas" pitchFamily="49" charset="0"/>
              </a:rPr>
              <a:t>    public void actionPerformed </a:t>
            </a:r>
          </a:p>
          <a:p>
            <a:pPr eaLnBrk="1" hangingPunct="1">
              <a:spcBef>
                <a:spcPct val="50000"/>
              </a:spcBef>
              <a:buFontTx/>
              <a:buNone/>
            </a:pPr>
            <a:r>
              <a:rPr lang="en-US" altLang="en-US" sz="1600" b="0">
                <a:latin typeface="Consolas" pitchFamily="49" charset="0"/>
                <a:cs typeface="Consolas" pitchFamily="49" charset="0"/>
              </a:rPr>
              <a:t>      (ActionEvent e)</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a:t>
            </a:r>
          </a:p>
        </p:txBody>
      </p:sp>
      <p:pic>
        <p:nvPicPr>
          <p:cNvPr id="50182" name="Picture 6"/>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122488" y="5743575"/>
            <a:ext cx="265112" cy="314325"/>
          </a:xfrm>
          <a:noFill/>
        </p:spPr>
      </p:pic>
    </p:spTree>
    <p:extLst>
      <p:ext uri="{BB962C8B-B14F-4D97-AF65-F5344CB8AC3E}">
        <p14:creationId xmlns:p14="http://schemas.microsoft.com/office/powerpoint/2010/main" val="12231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Options: Writing GUI Code At Home</a:t>
            </a:r>
            <a:endParaRPr lang="en-US"/>
          </a:p>
        </p:txBody>
      </p:sp>
      <p:sp>
        <p:nvSpPr>
          <p:cNvPr id="3" name="Content Placeholder 2"/>
          <p:cNvSpPr>
            <a:spLocks noGrp="1"/>
          </p:cNvSpPr>
          <p:nvPr>
            <p:ph idx="1"/>
          </p:nvPr>
        </p:nvSpPr>
        <p:spPr/>
        <p:txBody>
          <a:bodyPr/>
          <a:lstStyle/>
          <a:p>
            <a:pPr marL="336550" indent="-336550">
              <a:buFont typeface="+mj-lt"/>
              <a:buAutoNum type="arabicPeriod"/>
            </a:pPr>
            <a:r>
              <a:rPr lang="en-US" dirty="0" smtClean="0"/>
              <a:t>Install JDK on your home computer: edit, compile and run your programs locally.</a:t>
            </a:r>
          </a:p>
          <a:p>
            <a:pPr marL="336550" indent="-336550">
              <a:buFont typeface="+mj-lt"/>
              <a:buAutoNum type="arabicPeriod"/>
            </a:pPr>
            <a:r>
              <a:rPr lang="en-US" dirty="0" smtClean="0"/>
              <a:t>Use JDK on the CPSC network:</a:t>
            </a:r>
          </a:p>
          <a:p>
            <a:pPr marL="679450" lvl="1" indent="-336550">
              <a:buFont typeface="+mj-lt"/>
              <a:buAutoNum type="alphaLcParenR"/>
            </a:pPr>
            <a:r>
              <a:rPr lang="en-US" dirty="0" smtClean="0"/>
              <a:t>Edit  and compile your programs on the CPSC network using a remote login program (such as Putty) and a text-based editor (such as </a:t>
            </a:r>
            <a:r>
              <a:rPr lang="en-US" dirty="0" err="1" smtClean="0"/>
              <a:t>Emacs</a:t>
            </a:r>
            <a:r>
              <a:rPr lang="en-US" dirty="0" smtClean="0"/>
              <a:t>). The java compiler is called: </a:t>
            </a:r>
            <a:r>
              <a:rPr lang="en-US" dirty="0" err="1" smtClean="0"/>
              <a:t>javac</a:t>
            </a:r>
            <a:r>
              <a:rPr lang="en-US" dirty="0" smtClean="0"/>
              <a:t> </a:t>
            </a:r>
          </a:p>
          <a:p>
            <a:pPr marL="690563" lvl="1" indent="-347663">
              <a:buFont typeface="+mj-lt"/>
              <a:buAutoNum type="alphaLcParenR"/>
            </a:pPr>
            <a:r>
              <a:rPr lang="en-US" dirty="0" smtClean="0"/>
              <a:t>Transfer your compiled byte code files (</a:t>
            </a:r>
            <a:r>
              <a:rPr lang="en-US" dirty="0" smtClean="0">
                <a:latin typeface="Consolas" panose="020B0609020204030204" pitchFamily="49" charset="0"/>
                <a:cs typeface="Consolas" panose="020B0609020204030204" pitchFamily="49" charset="0"/>
              </a:rPr>
              <a:t>.class</a:t>
            </a:r>
            <a:r>
              <a:rPr lang="en-US" dirty="0" smtClean="0"/>
              <a:t>) from your CPSC UNIX account to your home computer using a file transfer program (e.g.,  </a:t>
            </a:r>
            <a:r>
              <a:rPr lang="en-US" dirty="0" err="1" smtClean="0"/>
              <a:t>Filezilla</a:t>
            </a:r>
            <a:r>
              <a:rPr lang="en-US" dirty="0" smtClean="0"/>
              <a:t>, secure FTP) although you will have learn its usage on your own</a:t>
            </a:r>
          </a:p>
          <a:p>
            <a:pPr marL="862013" lvl="2" indent="-347663">
              <a:buFont typeface="Arial" panose="020B0604020202020204" pitchFamily="34" charset="0"/>
              <a:buChar char="•"/>
            </a:pPr>
            <a:r>
              <a:rPr lang="en-CA" dirty="0" smtClean="0"/>
              <a:t>There’s no time to take about this in class but you can ask questions about </a:t>
            </a:r>
            <a:r>
              <a:rPr lang="en-CA" dirty="0" err="1" smtClean="0"/>
              <a:t>Filezilla</a:t>
            </a:r>
            <a:r>
              <a:rPr lang="en-CA" dirty="0" smtClean="0"/>
              <a:t> after class.</a:t>
            </a:r>
            <a:endParaRPr lang="en-US" dirty="0" smtClean="0"/>
          </a:p>
          <a:p>
            <a:pPr marL="690563" lvl="1" indent="-347663">
              <a:buFont typeface="+mj-lt"/>
              <a:buAutoNum type="alphaLcParenR"/>
            </a:pPr>
            <a:r>
              <a:rPr lang="en-US" dirty="0" smtClean="0"/>
              <a:t>On your home computer open a command line (‘</a:t>
            </a:r>
            <a:r>
              <a:rPr lang="en-US" dirty="0" err="1" smtClean="0"/>
              <a:t>cmd</a:t>
            </a:r>
            <a:r>
              <a:rPr lang="en-US" dirty="0" smtClean="0"/>
              <a:t>’ in Windows) and run the java interpreter: java (Because program execution is occurring locally the graphics will be drawn by your computer and not via the remote login program).</a:t>
            </a:r>
            <a:endParaRPr lang="en-US" dirty="0"/>
          </a:p>
        </p:txBody>
      </p:sp>
    </p:spTree>
    <p:extLst>
      <p:ext uri="{BB962C8B-B14F-4D97-AF65-F5344CB8AC3E}">
        <p14:creationId xmlns:p14="http://schemas.microsoft.com/office/powerpoint/2010/main" val="38650861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lstStyle/>
          <a:p>
            <a:pPr marL="609600" indent="-609600">
              <a:buFont typeface="+mj-lt"/>
              <a:buAutoNum type="arabicPeriod" startAt="5"/>
            </a:pPr>
            <a:r>
              <a:rPr lang="en-US" altLang="en-US" sz="3200" dirty="0" smtClean="0"/>
              <a:t>The Component Sends A Message To All Registered Listeners For That Event</a:t>
            </a:r>
          </a:p>
        </p:txBody>
      </p:sp>
      <p:pic>
        <p:nvPicPr>
          <p:cNvPr id="51203"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82625" y="4964113"/>
            <a:ext cx="2424113" cy="1189037"/>
          </a:xfrm>
          <a:noFill/>
        </p:spPr>
      </p:pic>
      <p:sp>
        <p:nvSpPr>
          <p:cNvPr id="51204" name="Line 4"/>
          <p:cNvSpPr>
            <a:spLocks noChangeShapeType="1"/>
          </p:cNvSpPr>
          <p:nvPr/>
        </p:nvSpPr>
        <p:spPr bwMode="auto">
          <a:xfrm flipV="1">
            <a:off x="2700338" y="3429000"/>
            <a:ext cx="1871662"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1205" name="Text Box 5"/>
          <p:cNvSpPr txBox="1">
            <a:spLocks noChangeArrowheads="1"/>
          </p:cNvSpPr>
          <p:nvPr/>
        </p:nvSpPr>
        <p:spPr bwMode="auto">
          <a:xfrm>
            <a:off x="4283075" y="1773238"/>
            <a:ext cx="4608513" cy="4279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b="0">
                <a:latin typeface="Consolas" pitchFamily="49" charset="0"/>
                <a:cs typeface="Consolas" pitchFamily="49" charset="0"/>
              </a:rPr>
              <a:t>public class MyButtonListener implements ActionListener</a:t>
            </a:r>
          </a:p>
          <a:p>
            <a:pPr eaLnBrk="1" hangingPunct="1">
              <a:spcBef>
                <a:spcPct val="50000"/>
              </a:spcBef>
              <a:buFontTx/>
              <a:buNone/>
            </a:pPr>
            <a:r>
              <a:rPr lang="en-US" altLang="en-US" sz="1600" b="0">
                <a:latin typeface="Consolas" pitchFamily="49" charset="0"/>
                <a:cs typeface="Consolas" pitchFamily="49" charset="0"/>
              </a:rPr>
              <a:t>{</a:t>
            </a:r>
          </a:p>
          <a:p>
            <a:pPr eaLnBrk="1" hangingPunct="1">
              <a:spcBef>
                <a:spcPct val="50000"/>
              </a:spcBef>
              <a:buFontTx/>
              <a:buNone/>
            </a:pPr>
            <a:r>
              <a:rPr lang="en-US" altLang="en-US" sz="1600" b="0">
                <a:latin typeface="Consolas" pitchFamily="49" charset="0"/>
                <a:cs typeface="Consolas" pitchFamily="49" charset="0"/>
              </a:rPr>
              <a:t>    public void actionPerformed </a:t>
            </a:r>
          </a:p>
          <a:p>
            <a:pPr eaLnBrk="1" hangingPunct="1">
              <a:spcBef>
                <a:spcPct val="50000"/>
              </a:spcBef>
              <a:buFontTx/>
              <a:buNone/>
            </a:pPr>
            <a:r>
              <a:rPr lang="en-US" altLang="en-US" sz="1600" b="0">
                <a:latin typeface="Consolas" pitchFamily="49" charset="0"/>
                <a:cs typeface="Consolas" pitchFamily="49" charset="0"/>
              </a:rPr>
              <a:t>      (ActionEvent e)</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        JButton b = (JButton)              </a:t>
            </a:r>
          </a:p>
          <a:p>
            <a:pPr eaLnBrk="1" hangingPunct="1">
              <a:spcBef>
                <a:spcPct val="50000"/>
              </a:spcBef>
              <a:buFontTx/>
              <a:buNone/>
            </a:pPr>
            <a:r>
              <a:rPr lang="en-US" altLang="en-US" sz="1600" b="0">
                <a:latin typeface="Consolas" pitchFamily="49" charset="0"/>
                <a:cs typeface="Consolas" pitchFamily="49" charset="0"/>
              </a:rPr>
              <a:t>          e.getSource();</a:t>
            </a:r>
          </a:p>
          <a:p>
            <a:pPr eaLnBrk="1" hangingPunct="1">
              <a:spcBef>
                <a:spcPct val="50000"/>
              </a:spcBef>
              <a:buFontTx/>
              <a:buNone/>
            </a:pPr>
            <a:r>
              <a:rPr lang="en-US" altLang="en-US" sz="1600" b="0">
                <a:latin typeface="Consolas" pitchFamily="49" charset="0"/>
                <a:cs typeface="Consolas" pitchFamily="49" charset="0"/>
              </a:rPr>
              <a:t>        b.setLabel("Stop pressing </a:t>
            </a:r>
          </a:p>
          <a:p>
            <a:pPr eaLnBrk="1" hangingPunct="1">
              <a:spcBef>
                <a:spcPct val="50000"/>
              </a:spcBef>
              <a:buFontTx/>
              <a:buNone/>
            </a:pPr>
            <a:r>
              <a:rPr lang="en-US" altLang="en-US" sz="1600" b="0">
                <a:latin typeface="Consolas" pitchFamily="49" charset="0"/>
                <a:cs typeface="Consolas" pitchFamily="49" charset="0"/>
              </a:rPr>
              <a:t>         me!");</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a:t>
            </a:r>
          </a:p>
        </p:txBody>
      </p:sp>
      <p:pic>
        <p:nvPicPr>
          <p:cNvPr id="51206" name="Picture 6"/>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122488" y="5743575"/>
            <a:ext cx="265112" cy="314325"/>
          </a:xfrm>
          <a:noFill/>
        </p:spPr>
      </p:pic>
    </p:spTree>
    <p:extLst>
      <p:ext uri="{BB962C8B-B14F-4D97-AF65-F5344CB8AC3E}">
        <p14:creationId xmlns:p14="http://schemas.microsoft.com/office/powerpoint/2010/main" val="1887297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4964113"/>
            <a:ext cx="242411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2"/>
          <p:cNvSpPr>
            <a:spLocks noGrp="1" noChangeArrowheads="1"/>
          </p:cNvSpPr>
          <p:nvPr>
            <p:ph type="title" idx="4294967295"/>
          </p:nvPr>
        </p:nvSpPr>
        <p:spPr/>
        <p:txBody>
          <a:bodyPr/>
          <a:lstStyle/>
          <a:p>
            <a:pPr marL="609600" indent="-609600">
              <a:buFont typeface="+mj-lt"/>
              <a:buAutoNum type="arabicPeriod" startAt="5"/>
            </a:pPr>
            <a:r>
              <a:rPr lang="en-US" altLang="en-US" sz="3200" dirty="0" smtClean="0"/>
              <a:t>The Component Sends A Message To All Registered Listeners For That Event</a:t>
            </a:r>
          </a:p>
        </p:txBody>
      </p:sp>
      <p:sp>
        <p:nvSpPr>
          <p:cNvPr id="52228" name="Text Box 5"/>
          <p:cNvSpPr txBox="1">
            <a:spLocks noChangeArrowheads="1"/>
          </p:cNvSpPr>
          <p:nvPr/>
        </p:nvSpPr>
        <p:spPr bwMode="auto">
          <a:xfrm>
            <a:off x="4283075" y="1773238"/>
            <a:ext cx="4608513" cy="4279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b="0" dirty="0">
                <a:latin typeface="Consolas" pitchFamily="49" charset="0"/>
                <a:cs typeface="Consolas" pitchFamily="49" charset="0"/>
              </a:rPr>
              <a:t>public class </a:t>
            </a:r>
            <a:r>
              <a:rPr lang="en-US" altLang="en-US" sz="1600" b="0" dirty="0" err="1">
                <a:latin typeface="Consolas" pitchFamily="49" charset="0"/>
                <a:cs typeface="Consolas" pitchFamily="49" charset="0"/>
              </a:rPr>
              <a:t>MyButtonListener</a:t>
            </a:r>
            <a:r>
              <a:rPr lang="en-US" altLang="en-US" sz="1600" b="0" dirty="0">
                <a:latin typeface="Consolas" pitchFamily="49" charset="0"/>
                <a:cs typeface="Consolas" pitchFamily="49" charset="0"/>
              </a:rPr>
              <a:t> implements </a:t>
            </a:r>
            <a:r>
              <a:rPr lang="en-US" altLang="en-US" sz="1600" b="0" dirty="0" err="1">
                <a:latin typeface="Consolas" pitchFamily="49" charset="0"/>
                <a:cs typeface="Consolas" pitchFamily="49" charset="0"/>
              </a:rPr>
              <a:t>ActionListener</a:t>
            </a:r>
            <a:endParaRPr lang="en-US" altLang="en-US" sz="1600" b="0" dirty="0">
              <a:latin typeface="Consolas" pitchFamily="49" charset="0"/>
              <a:cs typeface="Consolas" pitchFamily="49" charset="0"/>
            </a:endParaRPr>
          </a:p>
          <a:p>
            <a:pPr eaLnBrk="1" hangingPunct="1">
              <a:spcBef>
                <a:spcPct val="50000"/>
              </a:spcBef>
              <a:buFontTx/>
              <a:buNone/>
            </a:pPr>
            <a:r>
              <a:rPr lang="en-US" altLang="en-US" sz="1600" b="0" dirty="0">
                <a:latin typeface="Consolas" pitchFamily="49" charset="0"/>
                <a:cs typeface="Consolas" pitchFamily="49" charset="0"/>
              </a:rPr>
              <a:t>{</a:t>
            </a:r>
          </a:p>
          <a:p>
            <a:pPr eaLnBrk="1" hangingPunct="1">
              <a:spcBef>
                <a:spcPct val="50000"/>
              </a:spcBef>
              <a:buFontTx/>
              <a:buNone/>
            </a:pPr>
            <a:r>
              <a:rPr lang="en-US" altLang="en-US" sz="1600" b="0" dirty="0">
                <a:latin typeface="Consolas" pitchFamily="49" charset="0"/>
                <a:cs typeface="Consolas" pitchFamily="49" charset="0"/>
              </a:rPr>
              <a:t>    public void </a:t>
            </a:r>
            <a:r>
              <a:rPr lang="en-US" altLang="en-US" sz="1600" b="0" dirty="0" err="1">
                <a:latin typeface="Consolas" pitchFamily="49" charset="0"/>
                <a:cs typeface="Consolas" pitchFamily="49" charset="0"/>
              </a:rPr>
              <a:t>actionPerformed</a:t>
            </a:r>
            <a:r>
              <a:rPr lang="en-US" altLang="en-US" sz="1600" b="0" dirty="0">
                <a:latin typeface="Consolas" pitchFamily="49" charset="0"/>
                <a:cs typeface="Consolas" pitchFamily="49" charset="0"/>
              </a:rPr>
              <a:t> </a:t>
            </a:r>
          </a:p>
          <a:p>
            <a:pPr eaLnBrk="1" hangingPunct="1">
              <a:spcBef>
                <a:spcPct val="50000"/>
              </a:spcBef>
              <a:buFontTx/>
              <a:buNone/>
            </a:pPr>
            <a:r>
              <a:rPr lang="en-US" altLang="en-US" sz="1600" b="0" dirty="0">
                <a:latin typeface="Consolas" pitchFamily="49" charset="0"/>
                <a:cs typeface="Consolas" pitchFamily="49" charset="0"/>
              </a:rPr>
              <a:t>      (</a:t>
            </a:r>
            <a:r>
              <a:rPr lang="en-US" altLang="en-US" sz="1600" b="0" dirty="0" err="1">
                <a:latin typeface="Consolas" pitchFamily="49" charset="0"/>
                <a:cs typeface="Consolas" pitchFamily="49" charset="0"/>
              </a:rPr>
              <a:t>ActionEvent</a:t>
            </a:r>
            <a:r>
              <a:rPr lang="en-US" altLang="en-US" sz="1600" b="0" dirty="0">
                <a:latin typeface="Consolas" pitchFamily="49" charset="0"/>
                <a:cs typeface="Consolas" pitchFamily="49" charset="0"/>
              </a:rPr>
              <a:t> e)</a:t>
            </a:r>
          </a:p>
          <a:p>
            <a:pPr eaLnBrk="1" hangingPunct="1">
              <a:spcBef>
                <a:spcPct val="50000"/>
              </a:spcBef>
              <a:buFontTx/>
              <a:buNone/>
            </a:pPr>
            <a:r>
              <a:rPr lang="en-US" altLang="en-US" sz="1600" b="0" dirty="0">
                <a:latin typeface="Consolas" pitchFamily="49" charset="0"/>
                <a:cs typeface="Consolas" pitchFamily="49" charset="0"/>
              </a:rPr>
              <a:t>    {</a:t>
            </a:r>
          </a:p>
          <a:p>
            <a:pPr eaLnBrk="1" hangingPunct="1">
              <a:spcBef>
                <a:spcPct val="50000"/>
              </a:spcBef>
              <a:buFontTx/>
              <a:buNone/>
            </a:pPr>
            <a:r>
              <a:rPr lang="en-US" altLang="en-US" sz="1600" b="0" dirty="0">
                <a:latin typeface="Consolas" pitchFamily="49" charset="0"/>
                <a:cs typeface="Consolas" pitchFamily="49" charset="0"/>
              </a:rPr>
              <a:t>        </a:t>
            </a:r>
            <a:r>
              <a:rPr lang="en-US" altLang="en-US" sz="1600" b="0" dirty="0" err="1">
                <a:latin typeface="Consolas" pitchFamily="49" charset="0"/>
                <a:cs typeface="Consolas" pitchFamily="49" charset="0"/>
              </a:rPr>
              <a:t>JButton</a:t>
            </a:r>
            <a:r>
              <a:rPr lang="en-US" altLang="en-US" sz="1600" b="0" dirty="0">
                <a:latin typeface="Consolas" pitchFamily="49" charset="0"/>
                <a:cs typeface="Consolas" pitchFamily="49" charset="0"/>
              </a:rPr>
              <a:t> b = (</a:t>
            </a:r>
            <a:r>
              <a:rPr lang="en-US" altLang="en-US" sz="1600" b="0" dirty="0" err="1">
                <a:latin typeface="Consolas" pitchFamily="49" charset="0"/>
                <a:cs typeface="Consolas" pitchFamily="49" charset="0"/>
              </a:rPr>
              <a:t>JButton</a:t>
            </a:r>
            <a:r>
              <a:rPr lang="en-US" altLang="en-US" sz="1600" b="0" dirty="0">
                <a:latin typeface="Consolas" pitchFamily="49" charset="0"/>
                <a:cs typeface="Consolas" pitchFamily="49" charset="0"/>
              </a:rPr>
              <a:t>)              </a:t>
            </a:r>
          </a:p>
          <a:p>
            <a:pPr eaLnBrk="1" hangingPunct="1">
              <a:spcBef>
                <a:spcPct val="50000"/>
              </a:spcBef>
              <a:buFontTx/>
              <a:buNone/>
            </a:pPr>
            <a:r>
              <a:rPr lang="en-US" altLang="en-US" sz="1600" b="0" dirty="0">
                <a:latin typeface="Consolas" pitchFamily="49" charset="0"/>
                <a:cs typeface="Consolas" pitchFamily="49" charset="0"/>
              </a:rPr>
              <a:t>          </a:t>
            </a:r>
            <a:r>
              <a:rPr lang="en-US" altLang="en-US" sz="1600" b="0" dirty="0" err="1">
                <a:latin typeface="Consolas" pitchFamily="49" charset="0"/>
                <a:cs typeface="Consolas" pitchFamily="49" charset="0"/>
              </a:rPr>
              <a:t>e.getSource</a:t>
            </a:r>
            <a:r>
              <a:rPr lang="en-US" altLang="en-US" sz="1600" b="0" dirty="0">
                <a:latin typeface="Consolas" pitchFamily="49" charset="0"/>
                <a:cs typeface="Consolas" pitchFamily="49" charset="0"/>
              </a:rPr>
              <a:t>();</a:t>
            </a:r>
          </a:p>
          <a:p>
            <a:pPr eaLnBrk="1" hangingPunct="1">
              <a:spcBef>
                <a:spcPct val="50000"/>
              </a:spcBef>
              <a:buFontTx/>
              <a:buNone/>
            </a:pPr>
            <a:r>
              <a:rPr lang="en-US" altLang="en-US" sz="1600" b="0" dirty="0">
                <a:latin typeface="Consolas" pitchFamily="49" charset="0"/>
                <a:cs typeface="Consolas" pitchFamily="49" charset="0"/>
              </a:rPr>
              <a:t>        </a:t>
            </a:r>
            <a:r>
              <a:rPr lang="en-US" altLang="en-US" sz="1600" b="0" dirty="0" err="1">
                <a:latin typeface="Consolas" pitchFamily="49" charset="0"/>
                <a:cs typeface="Consolas" pitchFamily="49" charset="0"/>
              </a:rPr>
              <a:t>b.setLabel</a:t>
            </a:r>
            <a:r>
              <a:rPr lang="en-US" altLang="en-US" sz="1600" b="0" dirty="0">
                <a:latin typeface="Consolas" pitchFamily="49" charset="0"/>
                <a:cs typeface="Consolas" pitchFamily="49" charset="0"/>
              </a:rPr>
              <a:t>("Stop pressing </a:t>
            </a:r>
          </a:p>
          <a:p>
            <a:pPr eaLnBrk="1" hangingPunct="1">
              <a:spcBef>
                <a:spcPct val="50000"/>
              </a:spcBef>
              <a:buFontTx/>
              <a:buNone/>
            </a:pPr>
            <a:r>
              <a:rPr lang="en-US" altLang="en-US" sz="1600" b="0" dirty="0">
                <a:latin typeface="Consolas" pitchFamily="49" charset="0"/>
                <a:cs typeface="Consolas" pitchFamily="49" charset="0"/>
              </a:rPr>
              <a:t>         me!");</a:t>
            </a:r>
          </a:p>
          <a:p>
            <a:pPr eaLnBrk="1" hangingPunct="1">
              <a:spcBef>
                <a:spcPct val="50000"/>
              </a:spcBef>
              <a:buFontTx/>
              <a:buNone/>
            </a:pPr>
            <a:r>
              <a:rPr lang="en-US" altLang="en-US" sz="1600" b="0" dirty="0">
                <a:latin typeface="Consolas" pitchFamily="49" charset="0"/>
                <a:cs typeface="Consolas" pitchFamily="49" charset="0"/>
              </a:rPr>
              <a:t>    }</a:t>
            </a:r>
          </a:p>
          <a:p>
            <a:pPr eaLnBrk="1" hangingPunct="1">
              <a:spcBef>
                <a:spcPct val="50000"/>
              </a:spcBef>
              <a:buFontTx/>
              <a:buNone/>
            </a:pPr>
            <a:r>
              <a:rPr lang="en-US" altLang="en-US" sz="1600" b="0" dirty="0">
                <a:latin typeface="Consolas" pitchFamily="49" charset="0"/>
                <a:cs typeface="Consolas" pitchFamily="49" charset="0"/>
              </a:rPr>
              <a:t>}</a:t>
            </a:r>
          </a:p>
        </p:txBody>
      </p:sp>
      <p:pic>
        <p:nvPicPr>
          <p:cNvPr id="52229" name="Picture 6"/>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122488" y="5743575"/>
            <a:ext cx="265112" cy="314325"/>
          </a:xfrm>
          <a:noFill/>
        </p:spPr>
      </p:pic>
    </p:spTree>
    <p:extLst>
      <p:ext uri="{BB962C8B-B14F-4D97-AF65-F5344CB8AC3E}">
        <p14:creationId xmlns:p14="http://schemas.microsoft.com/office/powerpoint/2010/main" val="38568929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r>
              <a:rPr lang="en-US" altLang="en-US" sz="3200" smtClean="0"/>
              <a:t>An Example Of Handling A Button Event</a:t>
            </a:r>
          </a:p>
        </p:txBody>
      </p:sp>
      <p:sp>
        <p:nvSpPr>
          <p:cNvPr id="53251" name="Rectangle 3"/>
          <p:cNvSpPr>
            <a:spLocks noGrp="1" noChangeArrowheads="1"/>
          </p:cNvSpPr>
          <p:nvPr>
            <p:ph type="body" idx="4294967295"/>
          </p:nvPr>
        </p:nvSpPr>
        <p:spPr/>
        <p:txBody>
          <a:bodyPr/>
          <a:lstStyle/>
          <a:p>
            <a:pPr marL="114300" indent="-114300">
              <a:tabLst>
                <a:tab pos="476250" algn="l"/>
              </a:tabLst>
            </a:pPr>
            <a:r>
              <a:rPr lang="en-US" altLang="en-US" sz="2400" b="1" dirty="0" smtClean="0"/>
              <a:t>Name of the folder containing the full example</a:t>
            </a:r>
            <a:r>
              <a:rPr lang="en-US" altLang="en-US" sz="2400" dirty="0" smtClean="0"/>
              <a:t>: </a:t>
            </a:r>
            <a:r>
              <a:rPr lang="en-US" altLang="en-US" sz="2400" dirty="0" smtClean="0">
                <a:latin typeface="Consolas" pitchFamily="49" charset="0"/>
                <a:cs typeface="Consolas" pitchFamily="49" charset="0"/>
              </a:rPr>
              <a:t>3ButtonEvents</a:t>
            </a:r>
          </a:p>
          <a:p>
            <a:pPr marL="114300" indent="-114300">
              <a:tabLst>
                <a:tab pos="476250" algn="l"/>
              </a:tabLst>
            </a:pPr>
            <a:endParaRPr lang="en-US" altLang="en-US" sz="1800" dirty="0" smtClean="0">
              <a:latin typeface="Times New Roman" pitchFamily="18" charset="0"/>
            </a:endParaRPr>
          </a:p>
        </p:txBody>
      </p:sp>
    </p:spTree>
    <p:extLst>
      <p:ext uri="{BB962C8B-B14F-4D97-AF65-F5344CB8AC3E}">
        <p14:creationId xmlns:p14="http://schemas.microsoft.com/office/powerpoint/2010/main" val="40683412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altLang="en-US" sz="3200" smtClean="0"/>
              <a:t>An Example Of Handling A Button Event (2)</a:t>
            </a:r>
          </a:p>
        </p:txBody>
      </p:sp>
      <p:sp>
        <p:nvSpPr>
          <p:cNvPr id="54275" name="Line 4"/>
          <p:cNvSpPr>
            <a:spLocks noChangeShapeType="1"/>
          </p:cNvSpPr>
          <p:nvPr/>
        </p:nvSpPr>
        <p:spPr bwMode="auto">
          <a:xfrm flipH="1" flipV="1">
            <a:off x="2886075" y="4386263"/>
            <a:ext cx="1368425" cy="12239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54276" name="Group 5"/>
          <p:cNvGrpSpPr>
            <a:grpSpLocks/>
          </p:cNvGrpSpPr>
          <p:nvPr/>
        </p:nvGrpSpPr>
        <p:grpSpPr bwMode="auto">
          <a:xfrm>
            <a:off x="222250" y="4891088"/>
            <a:ext cx="1244600" cy="985837"/>
            <a:chOff x="944" y="2211"/>
            <a:chExt cx="784" cy="621"/>
          </a:xfrm>
        </p:grpSpPr>
        <p:sp>
          <p:nvSpPr>
            <p:cNvPr id="54310" name="Rectangle 6"/>
            <p:cNvSpPr>
              <a:spLocks noChangeArrowheads="1"/>
            </p:cNvSpPr>
            <p:nvPr/>
          </p:nvSpPr>
          <p:spPr bwMode="auto">
            <a:xfrm>
              <a:off x="944" y="2211"/>
              <a:ext cx="78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MyFrame</a:t>
              </a:r>
            </a:p>
          </p:txBody>
        </p:sp>
        <p:sp>
          <p:nvSpPr>
            <p:cNvPr id="54311" name="Line 7"/>
            <p:cNvSpPr>
              <a:spLocks noChangeShapeType="1"/>
            </p:cNvSpPr>
            <p:nvPr/>
          </p:nvSpPr>
          <p:spPr bwMode="auto">
            <a:xfrm>
              <a:off x="960" y="2448"/>
              <a:ext cx="7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54277" name="Group 8"/>
          <p:cNvGrpSpPr>
            <a:grpSpLocks/>
          </p:cNvGrpSpPr>
          <p:nvPr/>
        </p:nvGrpSpPr>
        <p:grpSpPr bwMode="auto">
          <a:xfrm>
            <a:off x="1674813" y="1374775"/>
            <a:ext cx="2087562" cy="985838"/>
            <a:chOff x="3833" y="3022"/>
            <a:chExt cx="1224" cy="621"/>
          </a:xfrm>
        </p:grpSpPr>
        <p:sp>
          <p:nvSpPr>
            <p:cNvPr id="54308" name="Rectangle 9"/>
            <p:cNvSpPr>
              <a:spLocks noChangeArrowheads="1"/>
            </p:cNvSpPr>
            <p:nvPr/>
          </p:nvSpPr>
          <p:spPr bwMode="auto">
            <a:xfrm>
              <a:off x="3833" y="3022"/>
              <a:ext cx="1224"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WindowAdaptor</a:t>
              </a:r>
            </a:p>
          </p:txBody>
        </p:sp>
        <p:sp>
          <p:nvSpPr>
            <p:cNvPr id="54309" name="Line 10"/>
            <p:cNvSpPr>
              <a:spLocks noChangeShapeType="1"/>
            </p:cNvSpPr>
            <p:nvPr/>
          </p:nvSpPr>
          <p:spPr bwMode="auto">
            <a:xfrm>
              <a:off x="3833" y="3249"/>
              <a:ext cx="12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54278" name="Group 11"/>
          <p:cNvGrpSpPr>
            <a:grpSpLocks/>
          </p:cNvGrpSpPr>
          <p:nvPr/>
        </p:nvGrpSpPr>
        <p:grpSpPr bwMode="auto">
          <a:xfrm>
            <a:off x="3606800" y="5605463"/>
            <a:ext cx="1244600" cy="985837"/>
            <a:chOff x="944" y="2211"/>
            <a:chExt cx="784" cy="621"/>
          </a:xfrm>
        </p:grpSpPr>
        <p:sp>
          <p:nvSpPr>
            <p:cNvPr id="54306" name="Rectangle 12"/>
            <p:cNvSpPr>
              <a:spLocks noChangeArrowheads="1"/>
            </p:cNvSpPr>
            <p:nvPr/>
          </p:nvSpPr>
          <p:spPr bwMode="auto">
            <a:xfrm>
              <a:off x="944" y="2211"/>
              <a:ext cx="784" cy="621"/>
            </a:xfrm>
            <a:prstGeom prst="rect">
              <a:avLst/>
            </a:prstGeom>
            <a:solidFill>
              <a:srgbClr val="FFFFFF"/>
            </a:solidFill>
            <a:ln w="381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Driver</a:t>
              </a:r>
            </a:p>
          </p:txBody>
        </p:sp>
        <p:sp>
          <p:nvSpPr>
            <p:cNvPr id="54307" name="Line 13"/>
            <p:cNvSpPr>
              <a:spLocks noChangeShapeType="1"/>
            </p:cNvSpPr>
            <p:nvPr/>
          </p:nvSpPr>
          <p:spPr bwMode="auto">
            <a:xfrm>
              <a:off x="960" y="2448"/>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54279" name="Line 14"/>
          <p:cNvSpPr>
            <a:spLocks noChangeShapeType="1"/>
          </p:cNvSpPr>
          <p:nvPr/>
        </p:nvSpPr>
        <p:spPr bwMode="auto">
          <a:xfrm flipH="1" flipV="1">
            <a:off x="1446213" y="5106988"/>
            <a:ext cx="2736850" cy="5032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4280" name="Line 15"/>
          <p:cNvSpPr>
            <a:spLocks noChangeShapeType="1"/>
          </p:cNvSpPr>
          <p:nvPr/>
        </p:nvSpPr>
        <p:spPr bwMode="auto">
          <a:xfrm flipV="1">
            <a:off x="4325938" y="4818063"/>
            <a:ext cx="2663825" cy="7921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54281" name="Group 16"/>
          <p:cNvGrpSpPr>
            <a:grpSpLocks/>
          </p:cNvGrpSpPr>
          <p:nvPr/>
        </p:nvGrpSpPr>
        <p:grpSpPr bwMode="auto">
          <a:xfrm>
            <a:off x="4173538" y="2374900"/>
            <a:ext cx="1584325" cy="909638"/>
            <a:chOff x="2789" y="2478"/>
            <a:chExt cx="998" cy="573"/>
          </a:xfrm>
        </p:grpSpPr>
        <p:sp>
          <p:nvSpPr>
            <p:cNvPr id="54304" name="Rectangle 17"/>
            <p:cNvSpPr>
              <a:spLocks noChangeArrowheads="1"/>
            </p:cNvSpPr>
            <p:nvPr/>
          </p:nvSpPr>
          <p:spPr bwMode="auto">
            <a:xfrm>
              <a:off x="2789" y="2478"/>
              <a:ext cx="998" cy="5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dirty="0" err="1">
                  <a:latin typeface="Consolas" pitchFamily="49" charset="0"/>
                  <a:cs typeface="Consolas" pitchFamily="49" charset="0"/>
                </a:rPr>
                <a:t>JButton</a:t>
              </a:r>
              <a:endParaRPr lang="en-US" altLang="en-US" sz="1600" dirty="0">
                <a:latin typeface="Consolas" pitchFamily="49" charset="0"/>
                <a:cs typeface="Consolas" pitchFamily="49" charset="0"/>
              </a:endParaRPr>
            </a:p>
            <a:p>
              <a:pPr algn="ctr" eaLnBrk="1" hangingPunct="1">
                <a:spcBef>
                  <a:spcPct val="50000"/>
                </a:spcBef>
                <a:buFontTx/>
                <a:buNone/>
              </a:pPr>
              <a:endParaRPr lang="en-US" altLang="en-US" sz="1600" dirty="0">
                <a:latin typeface="Consolas" pitchFamily="49" charset="0"/>
                <a:cs typeface="Consolas" pitchFamily="49" charset="0"/>
              </a:endParaRPr>
            </a:p>
          </p:txBody>
        </p:sp>
        <p:sp>
          <p:nvSpPr>
            <p:cNvPr id="54305" name="Line 18"/>
            <p:cNvSpPr>
              <a:spLocks noChangeShapeType="1"/>
            </p:cNvSpPr>
            <p:nvPr/>
          </p:nvSpPr>
          <p:spPr bwMode="auto">
            <a:xfrm>
              <a:off x="2789" y="2704"/>
              <a:ext cx="99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54282" name="Line 19"/>
          <p:cNvSpPr>
            <a:spLocks noChangeShapeType="1"/>
          </p:cNvSpPr>
          <p:nvPr/>
        </p:nvSpPr>
        <p:spPr bwMode="auto">
          <a:xfrm flipV="1">
            <a:off x="1517650" y="4386263"/>
            <a:ext cx="1008063" cy="6477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4283" name="Line 20"/>
          <p:cNvSpPr>
            <a:spLocks noChangeShapeType="1"/>
          </p:cNvSpPr>
          <p:nvPr/>
        </p:nvSpPr>
        <p:spPr bwMode="auto">
          <a:xfrm flipV="1">
            <a:off x="4254500" y="3286125"/>
            <a:ext cx="685800" cy="2324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4284" name="Oval 22"/>
          <p:cNvSpPr>
            <a:spLocks noChangeArrowheads="1"/>
          </p:cNvSpPr>
          <p:nvPr/>
        </p:nvSpPr>
        <p:spPr bwMode="auto">
          <a:xfrm>
            <a:off x="6689725" y="2263775"/>
            <a:ext cx="441325" cy="4048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54285" name="Text Box 23"/>
          <p:cNvSpPr txBox="1">
            <a:spLocks noChangeArrowheads="1"/>
          </p:cNvSpPr>
          <p:nvPr/>
        </p:nvSpPr>
        <p:spPr bwMode="auto">
          <a:xfrm>
            <a:off x="7154863" y="2276475"/>
            <a:ext cx="183673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dirty="0" err="1">
                <a:latin typeface="Consolas" pitchFamily="49" charset="0"/>
                <a:cs typeface="Consolas" pitchFamily="49" charset="0"/>
              </a:rPr>
              <a:t>ActionListener</a:t>
            </a:r>
            <a:endParaRPr lang="en-US" altLang="en-US" sz="1600" dirty="0">
              <a:latin typeface="Consolas" pitchFamily="49" charset="0"/>
              <a:cs typeface="Consolas" pitchFamily="49" charset="0"/>
            </a:endParaRPr>
          </a:p>
        </p:txBody>
      </p:sp>
      <p:sp>
        <p:nvSpPr>
          <p:cNvPr id="54286" name="Line 24"/>
          <p:cNvSpPr>
            <a:spLocks noChangeShapeType="1"/>
          </p:cNvSpPr>
          <p:nvPr/>
        </p:nvSpPr>
        <p:spPr bwMode="auto">
          <a:xfrm>
            <a:off x="6918325" y="2657475"/>
            <a:ext cx="0" cy="1152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54287" name="Group 25"/>
          <p:cNvGrpSpPr>
            <a:grpSpLocks/>
          </p:cNvGrpSpPr>
          <p:nvPr/>
        </p:nvGrpSpPr>
        <p:grpSpPr bwMode="auto">
          <a:xfrm>
            <a:off x="6197600" y="3810000"/>
            <a:ext cx="2017713" cy="985838"/>
            <a:chOff x="3968" y="2568"/>
            <a:chExt cx="1135" cy="621"/>
          </a:xfrm>
        </p:grpSpPr>
        <p:sp>
          <p:nvSpPr>
            <p:cNvPr id="54302" name="Rectangle 26"/>
            <p:cNvSpPr>
              <a:spLocks noChangeArrowheads="1"/>
            </p:cNvSpPr>
            <p:nvPr/>
          </p:nvSpPr>
          <p:spPr bwMode="auto">
            <a:xfrm>
              <a:off x="3968" y="2568"/>
              <a:ext cx="1135"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dirty="0" err="1">
                  <a:latin typeface="Consolas" pitchFamily="49" charset="0"/>
                  <a:cs typeface="Consolas" pitchFamily="49" charset="0"/>
                </a:rPr>
                <a:t>MyButtonListener</a:t>
              </a:r>
              <a:endParaRPr lang="en-US" altLang="en-US" sz="1600" dirty="0">
                <a:latin typeface="Consolas" pitchFamily="49" charset="0"/>
                <a:cs typeface="Consolas" pitchFamily="49" charset="0"/>
              </a:endParaRPr>
            </a:p>
          </p:txBody>
        </p:sp>
        <p:sp>
          <p:nvSpPr>
            <p:cNvPr id="54303" name="Line 27"/>
            <p:cNvSpPr>
              <a:spLocks noChangeShapeType="1"/>
            </p:cNvSpPr>
            <p:nvPr/>
          </p:nvSpPr>
          <p:spPr bwMode="auto">
            <a:xfrm>
              <a:off x="3969" y="2795"/>
              <a:ext cx="113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54288" name="Group 28"/>
          <p:cNvGrpSpPr>
            <a:grpSpLocks/>
          </p:cNvGrpSpPr>
          <p:nvPr/>
        </p:nvGrpSpPr>
        <p:grpSpPr bwMode="auto">
          <a:xfrm>
            <a:off x="1662113" y="3378200"/>
            <a:ext cx="2087562" cy="985838"/>
            <a:chOff x="3833" y="3022"/>
            <a:chExt cx="1224" cy="621"/>
          </a:xfrm>
        </p:grpSpPr>
        <p:sp>
          <p:nvSpPr>
            <p:cNvPr id="54300" name="Rectangle 29"/>
            <p:cNvSpPr>
              <a:spLocks noChangeArrowheads="1"/>
            </p:cNvSpPr>
            <p:nvPr/>
          </p:nvSpPr>
          <p:spPr bwMode="auto">
            <a:xfrm>
              <a:off x="3833" y="3022"/>
              <a:ext cx="122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MyWindowListener</a:t>
              </a:r>
            </a:p>
          </p:txBody>
        </p:sp>
        <p:sp>
          <p:nvSpPr>
            <p:cNvPr id="54301" name="Line 30"/>
            <p:cNvSpPr>
              <a:spLocks noChangeShapeType="1"/>
            </p:cNvSpPr>
            <p:nvPr/>
          </p:nvSpPr>
          <p:spPr bwMode="auto">
            <a:xfrm>
              <a:off x="3833" y="3249"/>
              <a:ext cx="1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54289" name="Line 32"/>
          <p:cNvSpPr>
            <a:spLocks noChangeShapeType="1"/>
          </p:cNvSpPr>
          <p:nvPr/>
        </p:nvSpPr>
        <p:spPr bwMode="auto">
          <a:xfrm flipH="1">
            <a:off x="2692400" y="2578100"/>
            <a:ext cx="1588" cy="127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54290" name="AutoShape 33"/>
          <p:cNvSpPr>
            <a:spLocks noChangeArrowheads="1"/>
          </p:cNvSpPr>
          <p:nvPr/>
        </p:nvSpPr>
        <p:spPr bwMode="auto">
          <a:xfrm>
            <a:off x="2555875" y="2333625"/>
            <a:ext cx="292100" cy="349250"/>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grpSp>
        <p:nvGrpSpPr>
          <p:cNvPr id="54291" name="Group 34"/>
          <p:cNvGrpSpPr>
            <a:grpSpLocks/>
          </p:cNvGrpSpPr>
          <p:nvPr/>
        </p:nvGrpSpPr>
        <p:grpSpPr bwMode="auto">
          <a:xfrm>
            <a:off x="666750" y="3319463"/>
            <a:ext cx="228600" cy="387350"/>
            <a:chOff x="4195" y="943"/>
            <a:chExt cx="192" cy="2043"/>
          </a:xfrm>
        </p:grpSpPr>
        <p:sp>
          <p:nvSpPr>
            <p:cNvPr id="54298" name="Line 35"/>
            <p:cNvSpPr>
              <a:spLocks noChangeShapeType="1"/>
            </p:cNvSpPr>
            <p:nvPr/>
          </p:nvSpPr>
          <p:spPr bwMode="auto">
            <a:xfrm flipH="1">
              <a:off x="4285" y="2341"/>
              <a:ext cx="1" cy="4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54299" name="AutoShape 36"/>
            <p:cNvSpPr>
              <a:spLocks noChangeArrowheads="1"/>
            </p:cNvSpPr>
            <p:nvPr/>
          </p:nvSpPr>
          <p:spPr bwMode="auto">
            <a:xfrm>
              <a:off x="4195" y="943"/>
              <a:ext cx="192" cy="2043"/>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grpSp>
      <p:grpSp>
        <p:nvGrpSpPr>
          <p:cNvPr id="54292" name="Group 37"/>
          <p:cNvGrpSpPr>
            <a:grpSpLocks/>
          </p:cNvGrpSpPr>
          <p:nvPr/>
        </p:nvGrpSpPr>
        <p:grpSpPr bwMode="auto">
          <a:xfrm>
            <a:off x="344488" y="2290763"/>
            <a:ext cx="935037" cy="985837"/>
            <a:chOff x="204" y="2205"/>
            <a:chExt cx="589" cy="621"/>
          </a:xfrm>
        </p:grpSpPr>
        <p:sp>
          <p:nvSpPr>
            <p:cNvPr id="54296" name="Rectangle 38"/>
            <p:cNvSpPr>
              <a:spLocks noChangeArrowheads="1"/>
            </p:cNvSpPr>
            <p:nvPr/>
          </p:nvSpPr>
          <p:spPr bwMode="auto">
            <a:xfrm>
              <a:off x="204" y="2205"/>
              <a:ext cx="589"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JFrame</a:t>
              </a:r>
            </a:p>
          </p:txBody>
        </p:sp>
        <p:sp>
          <p:nvSpPr>
            <p:cNvPr id="54297" name="Line 39"/>
            <p:cNvSpPr>
              <a:spLocks noChangeShapeType="1"/>
            </p:cNvSpPr>
            <p:nvPr/>
          </p:nvSpPr>
          <p:spPr bwMode="auto">
            <a:xfrm>
              <a:off x="204" y="2432"/>
              <a:ext cx="58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54293" name="Line 40"/>
          <p:cNvSpPr>
            <a:spLocks noChangeShapeType="1"/>
          </p:cNvSpPr>
          <p:nvPr/>
        </p:nvSpPr>
        <p:spPr bwMode="auto">
          <a:xfrm flipH="1" flipV="1">
            <a:off x="4991100" y="3311525"/>
            <a:ext cx="1930400" cy="48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4294" name="Line 42"/>
          <p:cNvSpPr>
            <a:spLocks noChangeShapeType="1"/>
          </p:cNvSpPr>
          <p:nvPr/>
        </p:nvSpPr>
        <p:spPr bwMode="auto">
          <a:xfrm>
            <a:off x="787400" y="3721100"/>
            <a:ext cx="0" cy="1117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295" name="Line 43"/>
          <p:cNvSpPr>
            <a:spLocks noChangeShapeType="1"/>
          </p:cNvSpPr>
          <p:nvPr/>
        </p:nvSpPr>
        <p:spPr bwMode="auto">
          <a:xfrm flipH="1">
            <a:off x="2679700" y="2717800"/>
            <a:ext cx="12700" cy="622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7867610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lstStyle/>
          <a:p>
            <a:r>
              <a:rPr lang="en-US" altLang="en-US" sz="3200" smtClean="0"/>
              <a:t>An Example Of Handling A Button Event:</a:t>
            </a:r>
            <a:br>
              <a:rPr lang="en-US" altLang="en-US" sz="3200" smtClean="0"/>
            </a:br>
            <a:r>
              <a:rPr lang="en-US" altLang="en-US" sz="3200" smtClean="0"/>
              <a:t>The </a:t>
            </a:r>
            <a:r>
              <a:rPr lang="en-US" altLang="en-US" sz="3200" smtClean="0">
                <a:latin typeface="Consolas" pitchFamily="49" charset="0"/>
                <a:cs typeface="Consolas" pitchFamily="49" charset="0"/>
              </a:rPr>
              <a:t>Driver</a:t>
            </a:r>
            <a:r>
              <a:rPr lang="en-US" altLang="en-US" sz="3200" smtClean="0"/>
              <a:t> Class</a:t>
            </a:r>
          </a:p>
        </p:txBody>
      </p:sp>
      <p:sp>
        <p:nvSpPr>
          <p:cNvPr id="55299" name="Rectangle 3"/>
          <p:cNvSpPr>
            <a:spLocks noGrp="1" noChangeArrowheads="1"/>
          </p:cNvSpPr>
          <p:nvPr>
            <p:ph type="body" idx="4294967295"/>
          </p:nvPr>
        </p:nvSpPr>
        <p:spPr/>
        <p:txBody>
          <a:bodyPr/>
          <a:lstStyle/>
          <a:p>
            <a:pPr>
              <a:buFontTx/>
              <a:buNone/>
            </a:pPr>
            <a:r>
              <a:rPr lang="en-US" altLang="en-US" sz="1800" dirty="0" smtClean="0">
                <a:latin typeface="Consolas" panose="020B0609020204030204" pitchFamily="49" charset="0"/>
              </a:rPr>
              <a:t>import </a:t>
            </a:r>
            <a:r>
              <a:rPr lang="en-US" altLang="en-US" sz="1800" dirty="0" err="1" smtClean="0">
                <a:latin typeface="Consolas" panose="020B0609020204030204" pitchFamily="49" charset="0"/>
              </a:rPr>
              <a:t>javax.swing.JButton</a:t>
            </a:r>
            <a:r>
              <a:rPr lang="en-US" altLang="en-US" sz="1800" dirty="0" smtClean="0">
                <a:latin typeface="Consolas" panose="020B0609020204030204" pitchFamily="49" charset="0"/>
              </a:rPr>
              <a:t>;</a:t>
            </a:r>
          </a:p>
          <a:p>
            <a:pPr>
              <a:buFontTx/>
              <a:buNone/>
            </a:pPr>
            <a:endParaRPr lang="en-US" altLang="en-US" sz="1800" dirty="0" smtClean="0">
              <a:latin typeface="Consolas" panose="020B0609020204030204" pitchFamily="49" charset="0"/>
            </a:endParaRPr>
          </a:p>
          <a:p>
            <a:pPr>
              <a:buFontTx/>
              <a:buNone/>
            </a:pPr>
            <a:r>
              <a:rPr lang="en-US" altLang="en-US" sz="1800" dirty="0" smtClean="0">
                <a:latin typeface="Consolas" panose="020B0609020204030204" pitchFamily="49" charset="0"/>
              </a:rPr>
              <a:t>public class Driver</a:t>
            </a:r>
          </a:p>
          <a:p>
            <a:pPr>
              <a:buFontTx/>
              <a:buNone/>
            </a:pPr>
            <a:r>
              <a:rPr lang="en-US" altLang="en-US" sz="1800" dirty="0" smtClean="0">
                <a:latin typeface="Consolas" panose="020B0609020204030204" pitchFamily="49" charset="0"/>
              </a:rPr>
              <a:t>{</a:t>
            </a:r>
          </a:p>
          <a:p>
            <a:pPr>
              <a:buFontTx/>
              <a:buNone/>
            </a:pPr>
            <a:r>
              <a:rPr lang="en-US" altLang="en-US" sz="1800" dirty="0" smtClean="0">
                <a:latin typeface="Consolas" panose="020B0609020204030204" pitchFamily="49" charset="0"/>
              </a:rPr>
              <a:t>     public static final </a:t>
            </a:r>
            <a:r>
              <a:rPr lang="en-US" altLang="en-US" sz="1800" dirty="0" err="1" smtClean="0">
                <a:latin typeface="Consolas" panose="020B0609020204030204" pitchFamily="49" charset="0"/>
              </a:rPr>
              <a:t>int</a:t>
            </a:r>
            <a:r>
              <a:rPr lang="en-US" altLang="en-US" sz="1800" dirty="0" smtClean="0">
                <a:latin typeface="Consolas" panose="020B0609020204030204" pitchFamily="49" charset="0"/>
              </a:rPr>
              <a:t> WIDTH = 300;</a:t>
            </a:r>
          </a:p>
          <a:p>
            <a:pPr>
              <a:buFontTx/>
              <a:buNone/>
            </a:pPr>
            <a:r>
              <a:rPr lang="en-US" altLang="en-US" sz="1800" dirty="0" smtClean="0">
                <a:latin typeface="Consolas" panose="020B0609020204030204" pitchFamily="49" charset="0"/>
              </a:rPr>
              <a:t>     public static final </a:t>
            </a:r>
            <a:r>
              <a:rPr lang="en-US" altLang="en-US" sz="1800" dirty="0" err="1" smtClean="0">
                <a:latin typeface="Consolas" panose="020B0609020204030204" pitchFamily="49" charset="0"/>
              </a:rPr>
              <a:t>int</a:t>
            </a:r>
            <a:r>
              <a:rPr lang="en-US" altLang="en-US" sz="1800" dirty="0" smtClean="0">
                <a:latin typeface="Consolas" panose="020B0609020204030204" pitchFamily="49" charset="0"/>
              </a:rPr>
              <a:t> HEIGHT = 200;</a:t>
            </a:r>
          </a:p>
          <a:p>
            <a:pPr>
              <a:buFontTx/>
              <a:buNone/>
            </a:pPr>
            <a:r>
              <a:rPr lang="en-US" altLang="en-US" sz="1800" dirty="0" smtClean="0">
                <a:latin typeface="Consolas" panose="020B0609020204030204" pitchFamily="49" charset="0"/>
              </a:rPr>
              <a:t>     public static void main (String [] </a:t>
            </a:r>
            <a:r>
              <a:rPr lang="en-US" altLang="en-US" sz="1800" dirty="0" err="1" smtClean="0">
                <a:latin typeface="Consolas" panose="020B0609020204030204" pitchFamily="49" charset="0"/>
              </a:rPr>
              <a:t>args</a:t>
            </a:r>
            <a:r>
              <a:rPr lang="en-US" altLang="en-US" sz="1800" dirty="0" smtClean="0">
                <a:latin typeface="Consolas" panose="020B0609020204030204" pitchFamily="49" charset="0"/>
              </a:rPr>
              <a:t>)</a:t>
            </a:r>
          </a:p>
          <a:p>
            <a:pPr>
              <a:buFontTx/>
              <a:buNone/>
            </a:pPr>
            <a:r>
              <a:rPr lang="en-US" altLang="en-US" sz="1800" dirty="0" smtClean="0">
                <a:latin typeface="Consolas" panose="020B0609020204030204" pitchFamily="49" charset="0"/>
              </a:rPr>
              <a:t>     {</a:t>
            </a:r>
          </a:p>
          <a:p>
            <a:pPr>
              <a:buFontTx/>
              <a:buNone/>
            </a:pPr>
            <a:r>
              <a:rPr lang="en-US" altLang="en-US" sz="1800" dirty="0" smtClean="0">
                <a:latin typeface="Consolas" panose="020B0609020204030204" pitchFamily="49" charset="0"/>
              </a:rPr>
              <a:t>           </a:t>
            </a:r>
            <a:r>
              <a:rPr lang="en-US" altLang="en-US" sz="1800" dirty="0" err="1" smtClean="0">
                <a:latin typeface="Consolas" panose="020B0609020204030204" pitchFamily="49" charset="0"/>
              </a:rPr>
              <a:t>MyFrame</a:t>
            </a:r>
            <a:r>
              <a:rPr lang="en-US" altLang="en-US" sz="1800" dirty="0" smtClean="0">
                <a:latin typeface="Consolas" panose="020B0609020204030204" pitchFamily="49" charset="0"/>
              </a:rPr>
              <a:t> </a:t>
            </a:r>
            <a:r>
              <a:rPr lang="en-US" altLang="en-US" sz="1800" dirty="0" err="1" smtClean="0">
                <a:latin typeface="Consolas" panose="020B0609020204030204" pitchFamily="49" charset="0"/>
              </a:rPr>
              <a:t>aFrame</a:t>
            </a:r>
            <a:r>
              <a:rPr lang="en-US" altLang="en-US" sz="1800" dirty="0" smtClean="0">
                <a:latin typeface="Consolas" panose="020B0609020204030204" pitchFamily="49" charset="0"/>
              </a:rPr>
              <a:t> = new </a:t>
            </a:r>
            <a:r>
              <a:rPr lang="en-US" altLang="en-US" sz="1800" dirty="0" err="1" smtClean="0">
                <a:latin typeface="Consolas" panose="020B0609020204030204" pitchFamily="49" charset="0"/>
              </a:rPr>
              <a:t>MyFrame</a:t>
            </a:r>
            <a:r>
              <a:rPr lang="en-US" altLang="en-US" sz="1800" dirty="0" smtClean="0">
                <a:latin typeface="Consolas" panose="020B0609020204030204" pitchFamily="49" charset="0"/>
              </a:rPr>
              <a:t> ();</a:t>
            </a:r>
          </a:p>
          <a:p>
            <a:pPr>
              <a:buFontTx/>
              <a:buNone/>
            </a:pPr>
            <a:r>
              <a:rPr lang="en-US" altLang="en-US" sz="1800" dirty="0" smtClean="0">
                <a:latin typeface="Consolas" panose="020B0609020204030204" pitchFamily="49" charset="0"/>
              </a:rPr>
              <a:t>           </a:t>
            </a:r>
            <a:r>
              <a:rPr lang="en-US" altLang="en-US" sz="1800" dirty="0" err="1" smtClean="0">
                <a:latin typeface="Consolas" panose="020B0609020204030204" pitchFamily="49" charset="0"/>
              </a:rPr>
              <a:t>MyWindowListener</a:t>
            </a:r>
            <a:r>
              <a:rPr lang="en-US" altLang="en-US" sz="1800" dirty="0" smtClean="0">
                <a:latin typeface="Consolas" panose="020B0609020204030204" pitchFamily="49" charset="0"/>
              </a:rPr>
              <a:t> </a:t>
            </a:r>
            <a:r>
              <a:rPr lang="en-US" altLang="en-US" sz="1800" dirty="0" err="1" smtClean="0">
                <a:latin typeface="Consolas" panose="020B0609020204030204" pitchFamily="49" charset="0"/>
              </a:rPr>
              <a:t>aWindowListener</a:t>
            </a:r>
            <a:r>
              <a:rPr lang="en-US" altLang="en-US" sz="1800" dirty="0" smtClean="0">
                <a:latin typeface="Consolas" panose="020B0609020204030204" pitchFamily="49" charset="0"/>
              </a:rPr>
              <a:t> = new </a:t>
            </a:r>
          </a:p>
          <a:p>
            <a:pPr>
              <a:buFontTx/>
              <a:buNone/>
            </a:pPr>
            <a:r>
              <a:rPr lang="en-US" altLang="en-US" sz="1800" dirty="0">
                <a:latin typeface="Consolas" panose="020B0609020204030204" pitchFamily="49" charset="0"/>
              </a:rPr>
              <a:t> </a:t>
            </a:r>
            <a:r>
              <a:rPr lang="en-US" altLang="en-US" sz="1800" dirty="0" smtClean="0">
                <a:latin typeface="Consolas" panose="020B0609020204030204" pitchFamily="49" charset="0"/>
              </a:rPr>
              <a:t>            </a:t>
            </a:r>
            <a:r>
              <a:rPr lang="en-US" altLang="en-US" sz="1800" dirty="0" err="1" smtClean="0">
                <a:latin typeface="Consolas" panose="020B0609020204030204" pitchFamily="49" charset="0"/>
              </a:rPr>
              <a:t>MyWindowListener</a:t>
            </a:r>
            <a:r>
              <a:rPr lang="en-US" altLang="en-US" sz="1800" dirty="0" smtClean="0">
                <a:latin typeface="Consolas" panose="020B0609020204030204" pitchFamily="49" charset="0"/>
              </a:rPr>
              <a:t>();</a:t>
            </a:r>
          </a:p>
          <a:p>
            <a:pPr>
              <a:buFontTx/>
              <a:buNone/>
            </a:pPr>
            <a:r>
              <a:rPr lang="en-US" altLang="en-US" sz="1800" dirty="0" smtClean="0">
                <a:latin typeface="Consolas" panose="020B0609020204030204" pitchFamily="49" charset="0"/>
              </a:rPr>
              <a:t>           </a:t>
            </a:r>
            <a:r>
              <a:rPr lang="en-US" altLang="en-US" sz="1800" dirty="0" err="1" smtClean="0">
                <a:latin typeface="Consolas" panose="020B0609020204030204" pitchFamily="49" charset="0"/>
              </a:rPr>
              <a:t>aFrame.addWindowListener</a:t>
            </a:r>
            <a:r>
              <a:rPr lang="en-US" altLang="en-US" sz="1800" dirty="0" smtClean="0">
                <a:latin typeface="Consolas" panose="020B0609020204030204" pitchFamily="49" charset="0"/>
              </a:rPr>
              <a:t>(</a:t>
            </a:r>
            <a:r>
              <a:rPr lang="en-US" altLang="en-US" sz="1800" dirty="0" err="1" smtClean="0">
                <a:latin typeface="Consolas" panose="020B0609020204030204" pitchFamily="49" charset="0"/>
              </a:rPr>
              <a:t>aWindowListener</a:t>
            </a:r>
            <a:r>
              <a:rPr lang="en-US" altLang="en-US" sz="1800" dirty="0" smtClean="0">
                <a:latin typeface="Consolas" panose="020B0609020204030204" pitchFamily="49" charset="0"/>
              </a:rPr>
              <a:t>);</a:t>
            </a:r>
          </a:p>
          <a:p>
            <a:pPr>
              <a:buFontTx/>
              <a:buNone/>
            </a:pPr>
            <a:r>
              <a:rPr lang="en-US" altLang="en-US" sz="1800" dirty="0" smtClean="0">
                <a:latin typeface="Consolas" panose="020B0609020204030204" pitchFamily="49" charset="0"/>
              </a:rPr>
              <a:t>           </a:t>
            </a:r>
            <a:r>
              <a:rPr lang="en-US" altLang="en-US" sz="1800" dirty="0" err="1" smtClean="0">
                <a:latin typeface="Consolas" panose="020B0609020204030204" pitchFamily="49" charset="0"/>
              </a:rPr>
              <a:t>aFrame.setSize</a:t>
            </a:r>
            <a:r>
              <a:rPr lang="en-US" altLang="en-US" sz="1800" dirty="0" smtClean="0">
                <a:latin typeface="Consolas" panose="020B0609020204030204" pitchFamily="49" charset="0"/>
              </a:rPr>
              <a:t> (WIDTH,HEIGHT);</a:t>
            </a:r>
          </a:p>
          <a:p>
            <a:pPr>
              <a:buFontTx/>
              <a:buNone/>
            </a:pPr>
            <a:r>
              <a:rPr lang="en-US" altLang="en-US" sz="1800" dirty="0" smtClean="0"/>
              <a:t>           </a:t>
            </a:r>
          </a:p>
        </p:txBody>
      </p:sp>
    </p:spTree>
    <p:extLst>
      <p:ext uri="{BB962C8B-B14F-4D97-AF65-F5344CB8AC3E}">
        <p14:creationId xmlns:p14="http://schemas.microsoft.com/office/powerpoint/2010/main" val="17293131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r>
              <a:rPr lang="en-US" altLang="en-US" sz="3200" smtClean="0"/>
              <a:t>An Example Of Handling A Button Event:</a:t>
            </a:r>
            <a:br>
              <a:rPr lang="en-US" altLang="en-US" sz="3200" smtClean="0"/>
            </a:br>
            <a:r>
              <a:rPr lang="en-US" altLang="en-US" sz="3200" smtClean="0"/>
              <a:t>The </a:t>
            </a:r>
            <a:r>
              <a:rPr lang="en-US" altLang="en-US" sz="3200" smtClean="0">
                <a:latin typeface="Consolas" pitchFamily="49" charset="0"/>
                <a:cs typeface="Consolas" pitchFamily="49" charset="0"/>
              </a:rPr>
              <a:t>Driver</a:t>
            </a:r>
            <a:r>
              <a:rPr lang="en-US" altLang="en-US" sz="3200" smtClean="0"/>
              <a:t> Class (2)</a:t>
            </a:r>
          </a:p>
        </p:txBody>
      </p:sp>
      <p:sp>
        <p:nvSpPr>
          <p:cNvPr id="56323" name="Rectangle 3"/>
          <p:cNvSpPr>
            <a:spLocks noGrp="1" noChangeArrowheads="1"/>
          </p:cNvSpPr>
          <p:nvPr>
            <p:ph type="body" idx="4294967295"/>
          </p:nvPr>
        </p:nvSpPr>
        <p:spPr/>
        <p:txBody>
          <a:bodyPr/>
          <a:lstStyle/>
          <a:p>
            <a:pPr>
              <a:buFontTx/>
              <a:buNone/>
            </a:pPr>
            <a:r>
              <a:rPr lang="en-US" altLang="en-US" sz="1800"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JButton</a:t>
            </a: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aButton</a:t>
            </a:r>
            <a:r>
              <a:rPr lang="en-US" altLang="en-US" sz="1800" b="1" dirty="0" smtClean="0">
                <a:latin typeface="Consolas" pitchFamily="49" charset="0"/>
                <a:cs typeface="Consolas" pitchFamily="49" charset="0"/>
              </a:rPr>
              <a:t> = new </a:t>
            </a:r>
            <a:r>
              <a:rPr lang="en-US" altLang="en-US" sz="1800" b="1" dirty="0" err="1" smtClean="0">
                <a:latin typeface="Consolas" pitchFamily="49" charset="0"/>
                <a:cs typeface="Consolas" pitchFamily="49" charset="0"/>
              </a:rPr>
              <a:t>JButton</a:t>
            </a:r>
            <a:r>
              <a:rPr lang="en-US" altLang="en-US" sz="1800" b="1" dirty="0" smtClean="0">
                <a:latin typeface="Consolas" pitchFamily="49" charset="0"/>
                <a:cs typeface="Consolas" pitchFamily="49" charset="0"/>
              </a:rPr>
              <a:t>("Press me.");</a:t>
            </a:r>
          </a:p>
          <a:p>
            <a:pPr>
              <a:buFontTx/>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MyButtonListener</a:t>
            </a: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aButtonListener</a:t>
            </a:r>
            <a:r>
              <a:rPr lang="en-US" altLang="en-US" sz="1800" b="1" dirty="0" smtClean="0">
                <a:latin typeface="Consolas" pitchFamily="49" charset="0"/>
                <a:cs typeface="Consolas" pitchFamily="49" charset="0"/>
              </a:rPr>
              <a:t> = </a:t>
            </a:r>
          </a:p>
          <a:p>
            <a:pPr>
              <a:buFontTx/>
              <a:buNone/>
            </a:pPr>
            <a:r>
              <a:rPr lang="en-US" altLang="en-US" sz="1800" b="1" dirty="0" smtClean="0">
                <a:latin typeface="Consolas" pitchFamily="49" charset="0"/>
                <a:cs typeface="Consolas" pitchFamily="49" charset="0"/>
              </a:rPr>
              <a:t>             new </a:t>
            </a:r>
            <a:r>
              <a:rPr lang="en-US" altLang="en-US" sz="1800" b="1" dirty="0" err="1" smtClean="0">
                <a:latin typeface="Consolas" pitchFamily="49" charset="0"/>
                <a:cs typeface="Consolas" pitchFamily="49" charset="0"/>
              </a:rPr>
              <a:t>MyButtonListener</a:t>
            </a:r>
            <a:r>
              <a:rPr lang="en-US" altLang="en-US" sz="1800" b="1" dirty="0" smtClean="0">
                <a:latin typeface="Consolas" pitchFamily="49" charset="0"/>
                <a:cs typeface="Consolas" pitchFamily="49" charset="0"/>
              </a:rPr>
              <a:t>();</a:t>
            </a:r>
          </a:p>
          <a:p>
            <a:pPr>
              <a:buFontTx/>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aButton.addActionListener</a:t>
            </a:r>
            <a:r>
              <a:rPr lang="en-US" altLang="en-US" sz="1800" b="1" dirty="0" smtClean="0">
                <a:latin typeface="Consolas" pitchFamily="49" charset="0"/>
                <a:cs typeface="Consolas" pitchFamily="49" charset="0"/>
              </a:rPr>
              <a:t>(</a:t>
            </a:r>
            <a:r>
              <a:rPr lang="en-US" altLang="en-US" sz="1800" b="1" dirty="0" err="1" smtClean="0">
                <a:latin typeface="Consolas" pitchFamily="49" charset="0"/>
                <a:cs typeface="Consolas" pitchFamily="49" charset="0"/>
              </a:rPr>
              <a:t>aButtonListener</a:t>
            </a:r>
            <a:r>
              <a:rPr lang="en-US" altLang="en-US" sz="1800" b="1" dirty="0" smtClean="0">
                <a:latin typeface="Consolas" pitchFamily="49" charset="0"/>
                <a:cs typeface="Consolas" pitchFamily="49" charset="0"/>
              </a:rPr>
              <a:t>);</a:t>
            </a:r>
          </a:p>
          <a:p>
            <a:pPr>
              <a:buFontTx/>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aFrame.add</a:t>
            </a:r>
            <a:r>
              <a:rPr lang="en-US" altLang="en-US" sz="1800" b="1" dirty="0" smtClean="0">
                <a:latin typeface="Consolas" pitchFamily="49" charset="0"/>
                <a:cs typeface="Consolas" pitchFamily="49" charset="0"/>
              </a:rPr>
              <a:t>(</a:t>
            </a:r>
            <a:r>
              <a:rPr lang="en-US" altLang="en-US" sz="1800" b="1" dirty="0" err="1" smtClean="0">
                <a:latin typeface="Consolas" pitchFamily="49" charset="0"/>
                <a:cs typeface="Consolas" pitchFamily="49" charset="0"/>
              </a:rPr>
              <a:t>aButton</a:t>
            </a:r>
            <a:r>
              <a:rPr lang="en-US" altLang="en-US" sz="1800" b="1"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aFrame.setVisible</a:t>
            </a:r>
            <a:r>
              <a:rPr lang="en-US" altLang="en-US" sz="1800" dirty="0" smtClean="0">
                <a:latin typeface="Consolas" pitchFamily="49" charset="0"/>
                <a:cs typeface="Consolas" pitchFamily="49" charset="0"/>
              </a:rPr>
              <a:t>(true);</a:t>
            </a:r>
          </a:p>
          <a:p>
            <a:pPr>
              <a:buFontTx/>
              <a:buNone/>
            </a:pPr>
            <a:r>
              <a:rPr lang="en-US" altLang="en-US" sz="1800" dirty="0" smtClean="0">
                <a:latin typeface="Consolas" pitchFamily="49" charset="0"/>
                <a:cs typeface="Consolas" pitchFamily="49" charset="0"/>
              </a:rPr>
              <a:t>     }</a:t>
            </a:r>
          </a:p>
          <a:p>
            <a:pPr>
              <a:buFontTx/>
              <a:buNone/>
            </a:pPr>
            <a:r>
              <a:rPr lang="en-US" altLang="en-US" sz="1800" dirty="0" smtClean="0">
                <a:latin typeface="Consolas" pitchFamily="49" charset="0"/>
                <a:cs typeface="Consolas" pitchFamily="49" charset="0"/>
              </a:rPr>
              <a:t>}</a:t>
            </a:r>
          </a:p>
        </p:txBody>
      </p:sp>
    </p:spTree>
    <p:extLst>
      <p:ext uri="{BB962C8B-B14F-4D97-AF65-F5344CB8AC3E}">
        <p14:creationId xmlns:p14="http://schemas.microsoft.com/office/powerpoint/2010/main" val="13201689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r>
              <a:rPr lang="en-US" altLang="en-US" sz="3200" smtClean="0"/>
              <a:t>An Example Of Handling A Button Event:</a:t>
            </a:r>
            <a:br>
              <a:rPr lang="en-US" altLang="en-US" sz="3200" smtClean="0"/>
            </a:br>
            <a:r>
              <a:rPr lang="en-US" altLang="en-US" sz="3200" smtClean="0"/>
              <a:t>The </a:t>
            </a:r>
            <a:r>
              <a:rPr lang="en-US" altLang="en-US" sz="3200" smtClean="0">
                <a:latin typeface="Consolas" pitchFamily="49" charset="0"/>
                <a:cs typeface="Consolas" pitchFamily="49" charset="0"/>
              </a:rPr>
              <a:t>ButtonListener</a:t>
            </a:r>
            <a:r>
              <a:rPr lang="en-US" altLang="en-US" sz="3200" smtClean="0"/>
              <a:t> Class</a:t>
            </a:r>
          </a:p>
        </p:txBody>
      </p:sp>
      <p:sp>
        <p:nvSpPr>
          <p:cNvPr id="57347" name="Rectangle 3"/>
          <p:cNvSpPr>
            <a:spLocks noGrp="1" noChangeArrowheads="1"/>
          </p:cNvSpPr>
          <p:nvPr>
            <p:ph type="body" idx="4294967295"/>
          </p:nvPr>
        </p:nvSpPr>
        <p:spPr/>
        <p:txBody>
          <a:bodyPr/>
          <a:lstStyle/>
          <a:p>
            <a:pPr>
              <a:buFontTx/>
              <a:buNone/>
            </a:pPr>
            <a:r>
              <a:rPr lang="en-US" altLang="en-US" sz="1800" dirty="0" smtClean="0">
                <a:latin typeface="Consolas" pitchFamily="49" charset="0"/>
                <a:cs typeface="Consolas" pitchFamily="49" charset="0"/>
              </a:rPr>
              <a:t>import </a:t>
            </a:r>
            <a:r>
              <a:rPr lang="en-US" altLang="en-US" sz="1800" dirty="0" err="1" smtClean="0">
                <a:latin typeface="Consolas" pitchFamily="49" charset="0"/>
                <a:cs typeface="Consolas" pitchFamily="49" charset="0"/>
              </a:rPr>
              <a:t>javax.swing.JButton</a:t>
            </a: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import </a:t>
            </a:r>
            <a:r>
              <a:rPr lang="en-US" altLang="en-US" sz="1800" dirty="0" err="1" smtClean="0">
                <a:latin typeface="Consolas" pitchFamily="49" charset="0"/>
                <a:cs typeface="Consolas" pitchFamily="49" charset="0"/>
              </a:rPr>
              <a:t>java.awt.event.ActionEvent</a:t>
            </a: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import </a:t>
            </a:r>
            <a:r>
              <a:rPr lang="en-US" altLang="en-US" sz="1800" dirty="0" err="1" smtClean="0">
                <a:latin typeface="Consolas" pitchFamily="49" charset="0"/>
                <a:cs typeface="Consolas" pitchFamily="49" charset="0"/>
              </a:rPr>
              <a:t>java.awt.event.ActionListener</a:t>
            </a:r>
            <a:r>
              <a:rPr lang="en-US" altLang="en-US" sz="1800" dirty="0" smtClean="0">
                <a:latin typeface="Consolas" pitchFamily="49" charset="0"/>
                <a:cs typeface="Consolas" pitchFamily="49" charset="0"/>
              </a:rPr>
              <a:t>;</a:t>
            </a:r>
          </a:p>
          <a:p>
            <a:pPr>
              <a:buFontTx/>
              <a:buNone/>
            </a:pPr>
            <a:endParaRPr lang="en-US" altLang="en-US" sz="1800" dirty="0" smtClean="0">
              <a:latin typeface="Consolas" pitchFamily="49" charset="0"/>
              <a:cs typeface="Consolas" pitchFamily="49" charset="0"/>
            </a:endParaRPr>
          </a:p>
          <a:p>
            <a:pPr>
              <a:buFontTx/>
              <a:buNone/>
            </a:pPr>
            <a:r>
              <a:rPr lang="en-US" altLang="en-US" sz="1800" dirty="0" smtClean="0">
                <a:latin typeface="Consolas" pitchFamily="49" charset="0"/>
                <a:cs typeface="Consolas" pitchFamily="49" charset="0"/>
              </a:rPr>
              <a:t>public class </a:t>
            </a:r>
            <a:r>
              <a:rPr lang="en-US" altLang="en-US" sz="1800" b="1" dirty="0" err="1" smtClean="0">
                <a:latin typeface="Consolas" pitchFamily="49" charset="0"/>
                <a:cs typeface="Consolas" pitchFamily="49" charset="0"/>
              </a:rPr>
              <a:t>MyButtonListener</a:t>
            </a:r>
            <a:r>
              <a:rPr lang="en-US" altLang="en-US" sz="1800" dirty="0" smtClean="0">
                <a:latin typeface="Consolas" pitchFamily="49" charset="0"/>
                <a:cs typeface="Consolas" pitchFamily="49" charset="0"/>
              </a:rPr>
              <a:t> implements </a:t>
            </a:r>
            <a:r>
              <a:rPr lang="en-US" altLang="en-US" sz="1800" dirty="0" err="1" smtClean="0">
                <a:latin typeface="Consolas" pitchFamily="49" charset="0"/>
                <a:cs typeface="Consolas" pitchFamily="49" charset="0"/>
              </a:rPr>
              <a:t>ActionListener</a:t>
            </a:r>
            <a:endParaRPr lang="en-US" altLang="en-US" sz="1800" dirty="0" smtClean="0">
              <a:latin typeface="Consolas" pitchFamily="49" charset="0"/>
              <a:cs typeface="Consolas" pitchFamily="49" charset="0"/>
            </a:endParaRPr>
          </a:p>
          <a:p>
            <a:pPr>
              <a:buFontTx/>
              <a:buNone/>
            </a:pP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actionPerformed</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ActionEvent</a:t>
            </a:r>
            <a:r>
              <a:rPr lang="en-US" altLang="en-US" sz="1800" dirty="0" smtClean="0">
                <a:latin typeface="Consolas" pitchFamily="49" charset="0"/>
                <a:cs typeface="Consolas" pitchFamily="49" charset="0"/>
              </a:rPr>
              <a:t> e)</a:t>
            </a:r>
          </a:p>
          <a:p>
            <a:pPr>
              <a:buFontTx/>
              <a:buNone/>
            </a:pPr>
            <a:r>
              <a:rPr lang="en-US" altLang="en-US" sz="1800" dirty="0" smtClean="0">
                <a:latin typeface="Consolas" pitchFamily="49" charset="0"/>
                <a:cs typeface="Consolas" pitchFamily="49" charset="0"/>
              </a:rPr>
              <a:t>    {</a:t>
            </a:r>
          </a:p>
          <a:p>
            <a:pPr>
              <a:buFontTx/>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JButton</a:t>
            </a: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aButton</a:t>
            </a:r>
            <a:r>
              <a:rPr lang="en-US" altLang="en-US" sz="1800" b="1" dirty="0" smtClean="0">
                <a:latin typeface="Consolas" pitchFamily="49" charset="0"/>
                <a:cs typeface="Consolas" pitchFamily="49" charset="0"/>
              </a:rPr>
              <a:t> = (</a:t>
            </a:r>
            <a:r>
              <a:rPr lang="en-US" altLang="en-US" sz="1800" b="1" dirty="0" err="1" smtClean="0">
                <a:latin typeface="Consolas" pitchFamily="49" charset="0"/>
                <a:cs typeface="Consolas" pitchFamily="49" charset="0"/>
              </a:rPr>
              <a:t>JButton</a:t>
            </a: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e.getSource</a:t>
            </a:r>
            <a:r>
              <a:rPr lang="en-US" altLang="en-US" sz="1800" b="1" dirty="0" smtClean="0">
                <a:latin typeface="Consolas" pitchFamily="49" charset="0"/>
                <a:cs typeface="Consolas" pitchFamily="49" charset="0"/>
              </a:rPr>
              <a:t>();</a:t>
            </a:r>
          </a:p>
          <a:p>
            <a:pPr>
              <a:buFontTx/>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aButton.setText</a:t>
            </a:r>
            <a:r>
              <a:rPr lang="en-US" altLang="en-US" sz="1800" b="1" dirty="0" smtClean="0">
                <a:latin typeface="Consolas" pitchFamily="49" charset="0"/>
                <a:cs typeface="Consolas" pitchFamily="49" charset="0"/>
              </a:rPr>
              <a:t>("Stop pressing me!");</a:t>
            </a:r>
          </a:p>
          <a:p>
            <a:pPr>
              <a:buFontTx/>
              <a:buNone/>
            </a:pPr>
            <a:r>
              <a:rPr lang="en-US" altLang="en-US" sz="1800" dirty="0" smtClean="0">
                <a:latin typeface="Consolas" pitchFamily="49" charset="0"/>
                <a:cs typeface="Consolas" pitchFamily="49" charset="0"/>
              </a:rPr>
              <a:t>    }</a:t>
            </a:r>
          </a:p>
          <a:p>
            <a:pPr>
              <a:buFontTx/>
              <a:buNone/>
            </a:pPr>
            <a:r>
              <a:rPr lang="en-US" altLang="en-US" sz="1800" dirty="0" smtClean="0">
                <a:latin typeface="Consolas" pitchFamily="49" charset="0"/>
                <a:cs typeface="Consolas" pitchFamily="49" charset="0"/>
              </a:rPr>
              <a:t>}</a:t>
            </a:r>
          </a:p>
          <a:p>
            <a:pPr>
              <a:buFontTx/>
              <a:buNone/>
            </a:pPr>
            <a:endParaRPr lang="en-US" altLang="en-US" sz="1800" dirty="0" smtClean="0">
              <a:latin typeface="Consolas" pitchFamily="49" charset="0"/>
              <a:cs typeface="Consolas" pitchFamily="49" charset="0"/>
            </a:endParaRPr>
          </a:p>
        </p:txBody>
      </p:sp>
    </p:spTree>
    <p:extLst>
      <p:ext uri="{BB962C8B-B14F-4D97-AF65-F5344CB8AC3E}">
        <p14:creationId xmlns:p14="http://schemas.microsoft.com/office/powerpoint/2010/main" val="38036211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p:txBody>
          <a:bodyPr/>
          <a:lstStyle/>
          <a:p>
            <a:r>
              <a:rPr lang="en-CA" altLang="en-US" sz="3200" dirty="0" smtClean="0"/>
              <a:t>You Should Now Know</a:t>
            </a:r>
          </a:p>
        </p:txBody>
      </p:sp>
      <p:sp>
        <p:nvSpPr>
          <p:cNvPr id="116739" name="Rectangle 3"/>
          <p:cNvSpPr>
            <a:spLocks noGrp="1" noChangeArrowheads="1"/>
          </p:cNvSpPr>
          <p:nvPr>
            <p:ph type="body" idx="4294967295"/>
          </p:nvPr>
        </p:nvSpPr>
        <p:spPr/>
        <p:txBody>
          <a:bodyPr/>
          <a:lstStyle/>
          <a:p>
            <a:pPr marL="114300" indent="-114300">
              <a:tabLst>
                <a:tab pos="476250" algn="l"/>
              </a:tabLst>
            </a:pPr>
            <a:r>
              <a:rPr lang="en-CA" altLang="en-US" sz="2400" dirty="0" smtClean="0"/>
              <a:t>The difference between traditional and event driven software</a:t>
            </a:r>
          </a:p>
          <a:p>
            <a:pPr marL="114300" indent="-114300">
              <a:tabLst>
                <a:tab pos="476250" algn="l"/>
              </a:tabLst>
            </a:pPr>
            <a:r>
              <a:rPr lang="en-CA" altLang="en-US" sz="2400" dirty="0" smtClean="0"/>
              <a:t>How event-driven software works (registering and notifying event listeners)</a:t>
            </a:r>
          </a:p>
          <a:p>
            <a:pPr marL="114300" indent="-114300">
              <a:tabLst>
                <a:tab pos="476250" algn="l"/>
              </a:tabLst>
            </a:pPr>
            <a:r>
              <a:rPr lang="en-US" altLang="en-US" sz="2400" dirty="0" smtClean="0"/>
              <a:t>Getting a program to react to a close window and button press event via event </a:t>
            </a:r>
            <a:r>
              <a:rPr lang="en-US" altLang="en-US" sz="2400" smtClean="0"/>
              <a:t>listener classes.</a:t>
            </a:r>
            <a:endParaRPr lang="en-CA" altLang="en-US" sz="2400" smtClean="0"/>
          </a:p>
          <a:p>
            <a:pPr marL="114300" indent="-114300">
              <a:tabLst>
                <a:tab pos="476250" algn="l"/>
              </a:tabLst>
            </a:pPr>
            <a:r>
              <a:rPr lang="en-CA" altLang="en-US" sz="2400" dirty="0" smtClean="0"/>
              <a:t>How to set some common properties of some GUI components: </a:t>
            </a:r>
            <a:r>
              <a:rPr lang="en-CA" altLang="en-US" sz="2400" dirty="0" err="1" smtClean="0">
                <a:latin typeface="Consolas" panose="020B0609020204030204" pitchFamily="49" charset="0"/>
              </a:rPr>
              <a:t>JFrame</a:t>
            </a:r>
            <a:r>
              <a:rPr lang="en-CA" altLang="en-US" sz="2400" dirty="0" smtClean="0"/>
              <a:t>, </a:t>
            </a:r>
            <a:r>
              <a:rPr lang="en-CA" altLang="en-US" sz="2400" dirty="0" err="1" smtClean="0"/>
              <a:t>JButton</a:t>
            </a:r>
            <a:r>
              <a:rPr lang="en-CA" altLang="en-US" sz="2400" dirty="0"/>
              <a:t>.</a:t>
            </a:r>
            <a:r>
              <a:rPr lang="en-CA" altLang="en-US" sz="2400" dirty="0" smtClean="0"/>
              <a:t> </a:t>
            </a:r>
          </a:p>
          <a:p>
            <a:pPr marL="114300" indent="-114300">
              <a:tabLst>
                <a:tab pos="476250" algn="l"/>
              </a:tabLst>
            </a:pPr>
            <a:endParaRPr lang="en-CA" altLang="en-US" sz="2400" dirty="0" smtClean="0"/>
          </a:p>
        </p:txBody>
      </p:sp>
    </p:spTree>
    <p:extLst>
      <p:ext uri="{BB962C8B-B14F-4D97-AF65-F5344CB8AC3E}">
        <p14:creationId xmlns:p14="http://schemas.microsoft.com/office/powerpoint/2010/main" val="2020752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r>
              <a:rPr lang="en-US" altLang="en-US" sz="3200" smtClean="0"/>
              <a:t>Components</a:t>
            </a:r>
          </a:p>
        </p:txBody>
      </p:sp>
      <p:sp>
        <p:nvSpPr>
          <p:cNvPr id="664579" name="Rectangle 3"/>
          <p:cNvSpPr>
            <a:spLocks noGrp="1" noChangeArrowheads="1"/>
          </p:cNvSpPr>
          <p:nvPr>
            <p:ph type="body" idx="4294967295"/>
          </p:nvPr>
        </p:nvSpPr>
        <p:spPr/>
        <p:txBody>
          <a:bodyPr/>
          <a:lstStyle/>
          <a:p>
            <a:pPr>
              <a:tabLst>
                <a:tab pos="476250" algn="l"/>
              </a:tabLst>
            </a:pPr>
            <a:r>
              <a:rPr lang="en-US" altLang="en-US" sz="2400" smtClean="0"/>
              <a:t>They are many types of graphical controls and displays available:</a:t>
            </a:r>
          </a:p>
          <a:p>
            <a:pPr marL="482600" lvl="1" indent="-101600">
              <a:tabLst>
                <a:tab pos="476250" algn="l"/>
              </a:tabLst>
            </a:pPr>
            <a:r>
              <a:rPr lang="en-US" altLang="en-US" sz="2000" smtClean="0">
                <a:latin typeface="Consolas" pitchFamily="49" charset="0"/>
                <a:cs typeface="Consolas" pitchFamily="49" charset="0"/>
              </a:rPr>
              <a:t>JButton, JFrame, JLabel, JList, JTextArea, Window</a:t>
            </a:r>
          </a:p>
          <a:p>
            <a:pPr>
              <a:tabLst>
                <a:tab pos="476250" algn="l"/>
              </a:tabLst>
            </a:pPr>
            <a:r>
              <a:rPr lang="en-US" altLang="en-US" sz="2400" smtClean="0"/>
              <a:t>A graphical component is also known as a “widget”</a:t>
            </a:r>
          </a:p>
          <a:p>
            <a:pPr>
              <a:tabLst>
                <a:tab pos="476250" algn="l"/>
              </a:tabLst>
            </a:pPr>
            <a:r>
              <a:rPr lang="en-US" altLang="en-US" sz="2400" smtClean="0"/>
              <a:t>For Sun’s online documentation refer to the url:</a:t>
            </a:r>
            <a:endParaRPr lang="en-US" altLang="en-US" sz="2400" i="1" smtClean="0"/>
          </a:p>
          <a:p>
            <a:pPr marL="482600" lvl="1" indent="-101600">
              <a:tabLst>
                <a:tab pos="476250" algn="l"/>
              </a:tabLst>
            </a:pPr>
            <a:r>
              <a:rPr lang="en-US" altLang="en-US" sz="2000" i="1" smtClean="0">
                <a:hlinkClick r:id="rId3"/>
              </a:rPr>
              <a:t>http://download.oracle.com/javase/7/docs/api/</a:t>
            </a:r>
            <a:r>
              <a:rPr lang="en-US" altLang="en-US" sz="2000" i="1" smtClean="0"/>
              <a:t> </a:t>
            </a:r>
            <a:r>
              <a:rPr lang="en-US" altLang="en-US" sz="2000" smtClean="0"/>
              <a:t>(especially </a:t>
            </a:r>
            <a:r>
              <a:rPr lang="en-US" altLang="en-US" sz="2000" smtClean="0">
                <a:latin typeface="Consolas" pitchFamily="49" charset="0"/>
                <a:cs typeface="Consolas" pitchFamily="49" charset="0"/>
              </a:rPr>
              <a:t>java.awt.event</a:t>
            </a:r>
            <a:r>
              <a:rPr lang="en-US" altLang="en-US" sz="2000" smtClean="0"/>
              <a:t>, </a:t>
            </a:r>
            <a:r>
              <a:rPr lang="en-US" altLang="en-US" sz="2000" smtClean="0">
                <a:latin typeface="Consolas" pitchFamily="49" charset="0"/>
                <a:cs typeface="Consolas" pitchFamily="49" charset="0"/>
              </a:rPr>
              <a:t>javax.swing.event</a:t>
            </a:r>
            <a:r>
              <a:rPr lang="en-US" altLang="en-US" sz="2000" smtClean="0"/>
              <a:t>, and </a:t>
            </a:r>
            <a:r>
              <a:rPr lang="en-US" altLang="en-US" sz="2000" smtClean="0">
                <a:latin typeface="Consolas" pitchFamily="49" charset="0"/>
                <a:cs typeface="Consolas" pitchFamily="49" charset="0"/>
              </a:rPr>
              <a:t>javax.swing</a:t>
            </a:r>
            <a:r>
              <a:rPr lang="en-US" altLang="en-US" sz="2000" smtClean="0"/>
              <a:t>).</a:t>
            </a:r>
          </a:p>
          <a:p>
            <a:pPr marL="482600" lvl="1" indent="-101600">
              <a:tabLst>
                <a:tab pos="476250" algn="l"/>
              </a:tabLst>
            </a:pPr>
            <a:endParaRPr lang="en-US" altLang="en-US" sz="2400" i="1" smtClean="0"/>
          </a:p>
        </p:txBody>
      </p:sp>
    </p:spTree>
    <p:extLst>
      <p:ext uri="{BB962C8B-B14F-4D97-AF65-F5344CB8AC3E}">
        <p14:creationId xmlns:p14="http://schemas.microsoft.com/office/powerpoint/2010/main" val="958386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45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457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6457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7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r>
              <a:rPr lang="en-US" altLang="en-US" sz="3200" smtClean="0"/>
              <a:t>Containers</a:t>
            </a:r>
          </a:p>
        </p:txBody>
      </p:sp>
      <p:sp>
        <p:nvSpPr>
          <p:cNvPr id="666627" name="Rectangle 3"/>
          <p:cNvSpPr>
            <a:spLocks noGrp="1" noChangeArrowheads="1"/>
          </p:cNvSpPr>
          <p:nvPr>
            <p:ph type="body" idx="4294967295"/>
          </p:nvPr>
        </p:nvSpPr>
        <p:spPr>
          <a:xfrm>
            <a:off x="457200" y="1600200"/>
            <a:ext cx="8229600" cy="1981200"/>
          </a:xfrm>
        </p:spPr>
        <p:txBody>
          <a:bodyPr/>
          <a:lstStyle/>
          <a:p>
            <a:r>
              <a:rPr lang="en-US" altLang="en-US" sz="2400" smtClean="0"/>
              <a:t>A special type of </a:t>
            </a:r>
            <a:r>
              <a:rPr lang="en-US" altLang="en-US" sz="2400" smtClean="0">
                <a:latin typeface="Consolas" pitchFamily="49" charset="0"/>
                <a:cs typeface="Consolas" pitchFamily="49" charset="0"/>
              </a:rPr>
              <a:t>Component</a:t>
            </a:r>
            <a:r>
              <a:rPr lang="en-US" altLang="en-US" sz="2400" smtClean="0"/>
              <a:t> that is used to hold/contain other components  (subclass of the basic </a:t>
            </a:r>
            <a:r>
              <a:rPr lang="en-US" altLang="en-US" sz="2400" smtClean="0">
                <a:latin typeface="Consolas" pitchFamily="49" charset="0"/>
                <a:cs typeface="Consolas" pitchFamily="49" charset="0"/>
              </a:rPr>
              <a:t>Component</a:t>
            </a:r>
            <a:r>
              <a:rPr lang="en-US" altLang="en-US" sz="2400" smtClean="0"/>
              <a:t> class).</a:t>
            </a:r>
          </a:p>
          <a:p>
            <a:r>
              <a:rPr lang="en-US" altLang="en-US" sz="2400" smtClean="0"/>
              <a:t>Can be used to group components on the screen (i.e., one container holds another container which in turn groups a number of controls).</a:t>
            </a:r>
          </a:p>
          <a:p>
            <a:endParaRPr lang="en-US" altLang="en-US" sz="2400" b="1" smtClean="0"/>
          </a:p>
        </p:txBody>
      </p:sp>
      <p:pic>
        <p:nvPicPr>
          <p:cNvPr id="4" name="Picture 5" descr="ta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438" y="3328988"/>
            <a:ext cx="3408362" cy="3529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 name="Group 4"/>
          <p:cNvGrpSpPr>
            <a:grpSpLocks/>
          </p:cNvGrpSpPr>
          <p:nvPr/>
        </p:nvGrpSpPr>
        <p:grpSpPr bwMode="auto">
          <a:xfrm>
            <a:off x="7162800" y="3328988"/>
            <a:ext cx="1981200" cy="3529012"/>
            <a:chOff x="7162800" y="3328988"/>
            <a:chExt cx="1981200" cy="3529012"/>
          </a:xfrm>
        </p:grpSpPr>
        <p:sp>
          <p:nvSpPr>
            <p:cNvPr id="2" name="Right Brace 1"/>
            <p:cNvSpPr/>
            <p:nvPr/>
          </p:nvSpPr>
          <p:spPr>
            <a:xfrm>
              <a:off x="7162800" y="3328988"/>
              <a:ext cx="762000" cy="3529012"/>
            </a:xfrm>
            <a:prstGeom prst="rightBrac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397" name="TextBox 2"/>
            <p:cNvSpPr txBox="1">
              <a:spLocks noChangeArrowheads="1"/>
            </p:cNvSpPr>
            <p:nvPr/>
          </p:nvSpPr>
          <p:spPr bwMode="auto">
            <a:xfrm>
              <a:off x="7924800" y="4884678"/>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solidFill>
                    <a:srgbClr val="FF0000"/>
                  </a:solidFill>
                </a:rPr>
                <a:t>Container</a:t>
              </a:r>
            </a:p>
          </p:txBody>
        </p:sp>
      </p:grpSp>
      <p:grpSp>
        <p:nvGrpSpPr>
          <p:cNvPr id="15" name="Group 14"/>
          <p:cNvGrpSpPr>
            <a:grpSpLocks/>
          </p:cNvGrpSpPr>
          <p:nvPr/>
        </p:nvGrpSpPr>
        <p:grpSpPr bwMode="auto">
          <a:xfrm>
            <a:off x="723900" y="3733800"/>
            <a:ext cx="5219700" cy="2209800"/>
            <a:chOff x="723900" y="3733800"/>
            <a:chExt cx="5219700" cy="2209800"/>
          </a:xfrm>
        </p:grpSpPr>
        <p:cxnSp>
          <p:nvCxnSpPr>
            <p:cNvPr id="7" name="Straight Arrow Connector 6"/>
            <p:cNvCxnSpPr/>
            <p:nvPr/>
          </p:nvCxnSpPr>
          <p:spPr>
            <a:xfrm flipV="1">
              <a:off x="2133600" y="3733800"/>
              <a:ext cx="1828800"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133600" y="3733800"/>
              <a:ext cx="3810000"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393" name="TextBox 9"/>
            <p:cNvSpPr txBox="1">
              <a:spLocks noChangeArrowheads="1"/>
            </p:cNvSpPr>
            <p:nvPr/>
          </p:nvSpPr>
          <p:spPr bwMode="auto">
            <a:xfrm>
              <a:off x="723900" y="4294257"/>
              <a:ext cx="1447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50000"/>
                </a:spcBef>
                <a:buFontTx/>
                <a:buNone/>
              </a:pPr>
              <a:r>
                <a:rPr lang="en-US" altLang="en-US" sz="2000">
                  <a:solidFill>
                    <a:srgbClr val="FF0000"/>
                  </a:solidFill>
                </a:rPr>
                <a:t>“Sub-containers”</a:t>
              </a:r>
            </a:p>
          </p:txBody>
        </p:sp>
        <p:cxnSp>
          <p:nvCxnSpPr>
            <p:cNvPr id="12" name="Straight Arrow Connector 11"/>
            <p:cNvCxnSpPr/>
            <p:nvPr/>
          </p:nvCxnSpPr>
          <p:spPr>
            <a:xfrm>
              <a:off x="2133600" y="4648200"/>
              <a:ext cx="3324225" cy="1066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133600" y="4648200"/>
              <a:ext cx="1828800" cy="1295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1068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Containers (2)</a:t>
            </a:r>
          </a:p>
        </p:txBody>
      </p:sp>
      <p:sp>
        <p:nvSpPr>
          <p:cNvPr id="3" name="Content Placeholder 2"/>
          <p:cNvSpPr>
            <a:spLocks noGrp="1"/>
          </p:cNvSpPr>
          <p:nvPr>
            <p:ph idx="1"/>
          </p:nvPr>
        </p:nvSpPr>
        <p:spPr/>
        <p:txBody>
          <a:bodyPr/>
          <a:lstStyle/>
          <a:p>
            <a:r>
              <a:rPr lang="en-US" altLang="en-US" dirty="0" smtClean="0"/>
              <a:t>You must have at least one container object for your GUI:</a:t>
            </a:r>
          </a:p>
          <a:p>
            <a:pPr lvl="1"/>
            <a:r>
              <a:rPr lang="en-US" altLang="en-US" sz="2400" dirty="0" smtClean="0"/>
              <a:t>Examples: </a:t>
            </a:r>
            <a:r>
              <a:rPr lang="en-US" altLang="en-US" sz="2400" dirty="0" err="1" smtClean="0">
                <a:latin typeface="Consolas" panose="020B0609020204030204" pitchFamily="49" charset="0"/>
              </a:rPr>
              <a:t>JPanel</a:t>
            </a:r>
            <a:r>
              <a:rPr lang="en-US" altLang="en-US" sz="2400" dirty="0" smtClean="0"/>
              <a:t>, </a:t>
            </a:r>
            <a:r>
              <a:rPr lang="en-US" altLang="en-US" sz="2400" dirty="0" err="1" smtClean="0">
                <a:latin typeface="Consolas" panose="020B0609020204030204" pitchFamily="49" charset="0"/>
              </a:rPr>
              <a:t>JWindow</a:t>
            </a:r>
            <a:r>
              <a:rPr lang="en-US" altLang="en-US" sz="2400" dirty="0" smtClean="0"/>
              <a:t>, </a:t>
            </a:r>
            <a:r>
              <a:rPr lang="en-US" altLang="en-US" sz="2400" dirty="0" err="1" smtClean="0">
                <a:latin typeface="Consolas" panose="020B0609020204030204" pitchFamily="49" charset="0"/>
              </a:rPr>
              <a:t>JDialog</a:t>
            </a:r>
            <a:r>
              <a:rPr lang="en-US" altLang="en-US" sz="2400" dirty="0" smtClean="0"/>
              <a:t>, </a:t>
            </a:r>
            <a:r>
              <a:rPr lang="en-US" altLang="en-US" sz="2400" dirty="0" err="1" smtClean="0">
                <a:latin typeface="Consolas" panose="020B0609020204030204" pitchFamily="49" charset="0"/>
              </a:rPr>
              <a:t>JFrame</a:t>
            </a:r>
            <a:endParaRPr lang="en-US" altLang="en-US" sz="2400" dirty="0" smtClean="0">
              <a:latin typeface="Consolas" panose="020B0609020204030204" pitchFamily="49" charset="0"/>
            </a:endParaRPr>
          </a:p>
          <a:p>
            <a:pPr lvl="1"/>
            <a:r>
              <a:rPr lang="en-US" altLang="en-US" sz="2400" dirty="0" smtClean="0"/>
              <a:t>(The most likely one for the assignment is </a:t>
            </a:r>
            <a:r>
              <a:rPr lang="en-US" altLang="en-US" sz="2400" dirty="0" err="1" smtClean="0">
                <a:latin typeface="Consolas" pitchFamily="49" charset="0"/>
                <a:cs typeface="Consolas" pitchFamily="49" charset="0"/>
              </a:rPr>
              <a:t>JFrame</a:t>
            </a:r>
            <a:r>
              <a:rPr lang="en-US" altLang="en-US" sz="2400" dirty="0" smtClean="0"/>
              <a:t>)</a:t>
            </a:r>
          </a:p>
          <a:p>
            <a:r>
              <a:rPr lang="en-US" altLang="en-US" dirty="0" smtClean="0"/>
              <a:t>Components which have been added to a container will appear/disappear and be garbage collected along with the container.</a:t>
            </a:r>
            <a:endParaRPr lang="en-US" altLang="en-US" b="1" dirty="0" smtClean="0"/>
          </a:p>
          <a:p>
            <a:endParaRPr lang="en-US" altLang="en-US" dirty="0" smtClean="0"/>
          </a:p>
        </p:txBody>
      </p:sp>
    </p:spTree>
    <p:extLst>
      <p:ext uri="{BB962C8B-B14F-4D97-AF65-F5344CB8AC3E}">
        <p14:creationId xmlns:p14="http://schemas.microsoft.com/office/powerpoint/2010/main" val="270680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r>
              <a:rPr lang="en-US" altLang="en-US" sz="3200" smtClean="0"/>
              <a:t>Some Relevant Java GUI libraries</a:t>
            </a:r>
          </a:p>
        </p:txBody>
      </p:sp>
      <p:sp>
        <p:nvSpPr>
          <p:cNvPr id="670723" name="Rectangle 3"/>
          <p:cNvSpPr>
            <a:spLocks noGrp="1" noChangeArrowheads="1"/>
          </p:cNvSpPr>
          <p:nvPr>
            <p:ph type="body" sz="half" idx="4294967295"/>
          </p:nvPr>
        </p:nvSpPr>
        <p:spPr>
          <a:xfrm>
            <a:off x="457200" y="1371600"/>
            <a:ext cx="8180388" cy="1519238"/>
          </a:xfrm>
        </p:spPr>
        <p:txBody>
          <a:bodyPr/>
          <a:lstStyle/>
          <a:p>
            <a:pPr marL="457200" indent="-457200">
              <a:buFontTx/>
              <a:buAutoNum type="arabicPeriod"/>
              <a:tabLst>
                <a:tab pos="476250" algn="l"/>
              </a:tabLst>
            </a:pPr>
            <a:r>
              <a:rPr lang="en-US" altLang="en-US" sz="2400" dirty="0" smtClean="0"/>
              <a:t>Java classes for the </a:t>
            </a:r>
            <a:r>
              <a:rPr lang="en-US" altLang="en-US" sz="2400" dirty="0" smtClean="0">
                <a:latin typeface="Consolas" pitchFamily="49" charset="0"/>
                <a:cs typeface="Consolas" pitchFamily="49" charset="0"/>
              </a:rPr>
              <a:t>Components</a:t>
            </a:r>
            <a:r>
              <a:rPr lang="en-US" altLang="en-US" sz="2400" dirty="0" smtClean="0">
                <a:latin typeface="Times New Roman" pitchFamily="18" charset="0"/>
              </a:rPr>
              <a:t> and </a:t>
            </a:r>
            <a:r>
              <a:rPr lang="en-US" altLang="en-US" sz="2400" dirty="0" smtClean="0">
                <a:latin typeface="Consolas" pitchFamily="49" charset="0"/>
                <a:cs typeface="Consolas" pitchFamily="49" charset="0"/>
              </a:rPr>
              <a:t>Containers</a:t>
            </a:r>
          </a:p>
          <a:p>
            <a:pPr marL="762000" lvl="1" indent="-381000">
              <a:tabLst>
                <a:tab pos="476250" algn="l"/>
              </a:tabLst>
            </a:pPr>
            <a:r>
              <a:rPr lang="en-US" altLang="en-US" sz="2000" dirty="0" smtClean="0"/>
              <a:t>e.g., </a:t>
            </a:r>
            <a:r>
              <a:rPr lang="en-US" altLang="en-US" sz="2000" dirty="0" err="1" smtClean="0">
                <a:latin typeface="Consolas" pitchFamily="49" charset="0"/>
                <a:cs typeface="Consolas" pitchFamily="49" charset="0"/>
              </a:rPr>
              <a:t>JButton</a:t>
            </a:r>
            <a:r>
              <a:rPr lang="en-US" altLang="en-US" sz="2000" dirty="0" smtClean="0"/>
              <a:t> class…</a:t>
            </a:r>
          </a:p>
          <a:p>
            <a:pPr marL="762000" lvl="1" indent="-381000">
              <a:tabLst>
                <a:tab pos="476250" algn="l"/>
              </a:tabLst>
            </a:pPr>
            <a:r>
              <a:rPr lang="en-US" altLang="en-US" sz="2000" dirty="0" smtClean="0"/>
              <a:t>…located in </a:t>
            </a:r>
            <a:r>
              <a:rPr lang="en-US" altLang="en-US" sz="2000" dirty="0" err="1" smtClean="0">
                <a:latin typeface="Consolas" pitchFamily="49" charset="0"/>
                <a:cs typeface="Consolas" pitchFamily="49" charset="0"/>
              </a:rPr>
              <a:t>javax.swing</a:t>
            </a:r>
            <a:r>
              <a:rPr lang="en-US" altLang="en-US" sz="2000" dirty="0" smtClean="0"/>
              <a:t> (</a:t>
            </a:r>
            <a:r>
              <a:rPr lang="en-US" altLang="en-US" sz="2000" dirty="0" smtClean="0">
                <a:latin typeface="Consolas" pitchFamily="49" charset="0"/>
                <a:cs typeface="Consolas" pitchFamily="49" charset="0"/>
              </a:rPr>
              <a:t>import javax.swing.*</a:t>
            </a:r>
            <a:r>
              <a:rPr lang="en-US" altLang="en-US" sz="2000" dirty="0" smtClean="0"/>
              <a:t> or </a:t>
            </a:r>
            <a:r>
              <a:rPr lang="en-US" altLang="en-US" sz="2000" dirty="0" smtClean="0">
                <a:latin typeface="Consolas" pitchFamily="49" charset="0"/>
                <a:cs typeface="Consolas" pitchFamily="49" charset="0"/>
              </a:rPr>
              <a:t>import </a:t>
            </a:r>
            <a:r>
              <a:rPr lang="en-US" altLang="en-US" sz="2000" dirty="0" err="1" smtClean="0">
                <a:latin typeface="Consolas" pitchFamily="49" charset="0"/>
                <a:cs typeface="Consolas" pitchFamily="49" charset="0"/>
              </a:rPr>
              <a:t>javax.swing</a:t>
            </a:r>
            <a:r>
              <a:rPr lang="en-US" altLang="en-US" sz="2000" dirty="0" smtClean="0">
                <a:latin typeface="Consolas" pitchFamily="49" charset="0"/>
                <a:cs typeface="Consolas" pitchFamily="49" charset="0"/>
              </a:rPr>
              <a:t>.&lt;</a:t>
            </a:r>
            <a:r>
              <a:rPr lang="en-US" altLang="en-US" sz="2000" i="1" dirty="0" smtClean="0">
                <a:latin typeface="Consolas" pitchFamily="49" charset="0"/>
                <a:cs typeface="Consolas" pitchFamily="49" charset="0"/>
              </a:rPr>
              <a:t>class name</a:t>
            </a:r>
            <a:r>
              <a:rPr lang="en-US" altLang="en-US" sz="2000" dirty="0" smtClean="0">
                <a:latin typeface="Consolas" pitchFamily="49" charset="0"/>
                <a:cs typeface="Consolas" pitchFamily="49" charset="0"/>
              </a:rPr>
              <a:t>&gt;</a:t>
            </a:r>
            <a:r>
              <a:rPr lang="en-US" altLang="en-US" sz="2000" dirty="0" smtClean="0"/>
              <a:t>)</a:t>
            </a:r>
          </a:p>
          <a:p>
            <a:pPr marL="762000" lvl="1" indent="-381000">
              <a:buFont typeface="Times New Roman" pitchFamily="18" charset="0"/>
              <a:buNone/>
              <a:tabLst>
                <a:tab pos="476250" algn="l"/>
              </a:tabLst>
            </a:pPr>
            <a:endParaRPr lang="en-US" altLang="en-US" sz="2400" dirty="0" smtClean="0">
              <a:latin typeface="Times New Roman" pitchFamily="18" charset="0"/>
            </a:endParaRPr>
          </a:p>
          <a:p>
            <a:pPr marL="762000" lvl="1" indent="-381000">
              <a:buFont typeface="Times New Roman" pitchFamily="18" charset="0"/>
              <a:buNone/>
              <a:tabLst>
                <a:tab pos="476250" algn="l"/>
              </a:tabLst>
            </a:pPr>
            <a:endParaRPr lang="en-US" altLang="en-US" sz="2400" dirty="0" smtClean="0">
              <a:latin typeface="Times New Roman" pitchFamily="18" charset="0"/>
            </a:endParaRPr>
          </a:p>
        </p:txBody>
      </p:sp>
      <p:pic>
        <p:nvPicPr>
          <p:cNvPr id="670728" name="Picture 8"/>
          <p:cNvPicPr>
            <a:picLocks noChangeAspect="1" noChangeArrowheads="1"/>
          </p:cNvPicPr>
          <p:nvPr/>
        </p:nvPicPr>
        <p:blipFill>
          <a:blip r:embed="rId3">
            <a:extLst>
              <a:ext uri="{28A0092B-C50C-407E-A947-70E740481C1C}">
                <a14:useLocalDpi xmlns:a14="http://schemas.microsoft.com/office/drawing/2010/main" val="0"/>
              </a:ext>
            </a:extLst>
          </a:blip>
          <a:srcRect l="62891" t="25804" r="13750" b="70442"/>
          <a:stretch>
            <a:fillRect/>
          </a:stretch>
        </p:blipFill>
        <p:spPr bwMode="auto">
          <a:xfrm>
            <a:off x="990600" y="3078163"/>
            <a:ext cx="290195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201727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07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07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0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Some Relevant Java GUI libraries (2)</a:t>
            </a:r>
          </a:p>
        </p:txBody>
      </p:sp>
      <p:sp>
        <p:nvSpPr>
          <p:cNvPr id="3" name="Content Placeholder 2"/>
          <p:cNvSpPr>
            <a:spLocks noGrp="1"/>
          </p:cNvSpPr>
          <p:nvPr>
            <p:ph idx="1"/>
          </p:nvPr>
        </p:nvSpPr>
        <p:spPr>
          <a:xfrm>
            <a:off x="457200" y="1143000"/>
            <a:ext cx="8229600" cy="1676400"/>
          </a:xfrm>
        </p:spPr>
        <p:txBody>
          <a:bodyPr/>
          <a:lstStyle/>
          <a:p>
            <a:pPr marL="457200" indent="-457200">
              <a:buFontTx/>
              <a:buAutoNum type="arabicPeriod" startAt="2"/>
              <a:tabLst>
                <a:tab pos="476250" algn="l"/>
              </a:tabLst>
              <a:defRPr/>
            </a:pPr>
            <a:r>
              <a:rPr lang="en-US" altLang="en-US" dirty="0"/>
              <a:t>Java classes with the code to react to user-initiated events</a:t>
            </a:r>
          </a:p>
          <a:p>
            <a:pPr marL="762000" lvl="1" indent="-381000">
              <a:tabLst>
                <a:tab pos="476250" algn="l"/>
              </a:tabLst>
              <a:defRPr/>
            </a:pPr>
            <a:r>
              <a:rPr lang="en-US" altLang="en-US" dirty="0"/>
              <a:t>e.g., code that executes when a button is pressed</a:t>
            </a:r>
          </a:p>
          <a:p>
            <a:pPr marL="762000" lvl="1" indent="-381000">
              <a:tabLst>
                <a:tab pos="476250" algn="l"/>
              </a:tabLst>
              <a:defRPr/>
            </a:pPr>
            <a:r>
              <a:rPr lang="en-US" altLang="en-US" dirty="0" err="1">
                <a:latin typeface="Consolas" panose="020B0609020204030204" pitchFamily="49" charset="0"/>
                <a:cs typeface="Consolas" panose="020B0609020204030204" pitchFamily="49" charset="0"/>
              </a:rPr>
              <a:t>java.awt.event</a:t>
            </a:r>
            <a:r>
              <a:rPr lang="en-US" altLang="en-US" dirty="0"/>
              <a:t> (</a:t>
            </a:r>
            <a:r>
              <a:rPr lang="en-US" altLang="en-US" dirty="0">
                <a:latin typeface="Consolas" panose="020B0609020204030204" pitchFamily="49" charset="0"/>
                <a:cs typeface="Consolas" panose="020B0609020204030204" pitchFamily="49" charset="0"/>
              </a:rPr>
              <a:t>import </a:t>
            </a:r>
            <a:r>
              <a:rPr lang="en-US" altLang="en-US" dirty="0" err="1">
                <a:latin typeface="Consolas" panose="020B0609020204030204" pitchFamily="49" charset="0"/>
                <a:cs typeface="Consolas" panose="020B0609020204030204" pitchFamily="49" charset="0"/>
              </a:rPr>
              <a:t>java.awt.event</a:t>
            </a:r>
            <a:r>
              <a:rPr lang="en-US" altLang="en-US" dirty="0">
                <a:latin typeface="Consolas" panose="020B0609020204030204" pitchFamily="49" charset="0"/>
                <a:cs typeface="Consolas" panose="020B0609020204030204" pitchFamily="49" charset="0"/>
              </a:rPr>
              <a:t>.*</a:t>
            </a:r>
            <a:r>
              <a:rPr lang="en-US" altLang="en-US" dirty="0"/>
              <a:t>, </a:t>
            </a:r>
            <a:r>
              <a:rPr lang="en-US" altLang="en-US" dirty="0">
                <a:latin typeface="Consolas" panose="020B0609020204030204" pitchFamily="49" charset="0"/>
                <a:cs typeface="Consolas" panose="020B0609020204030204" pitchFamily="49" charset="0"/>
              </a:rPr>
              <a:t>import </a:t>
            </a:r>
            <a:r>
              <a:rPr lang="en-US" altLang="en-US" dirty="0" err="1">
                <a:latin typeface="Consolas" panose="020B0609020204030204" pitchFamily="49" charset="0"/>
                <a:cs typeface="Consolas" panose="020B0609020204030204" pitchFamily="49" charset="0"/>
              </a:rPr>
              <a:t>javax.swing.event</a:t>
            </a:r>
            <a:r>
              <a:rPr lang="en-US" altLang="en-US" dirty="0">
                <a:latin typeface="Consolas" panose="020B0609020204030204" pitchFamily="49" charset="0"/>
                <a:cs typeface="Consolas" panose="020B0609020204030204" pitchFamily="49" charset="0"/>
              </a:rPr>
              <a:t>.*</a:t>
            </a:r>
            <a:r>
              <a:rPr lang="en-US" altLang="en-US" dirty="0"/>
              <a:t>)</a:t>
            </a:r>
          </a:p>
          <a:p>
            <a:pPr>
              <a:defRPr/>
            </a:pPr>
            <a:endParaRPr lang="en-US" dirty="0"/>
          </a:p>
        </p:txBody>
      </p:sp>
      <p:sp>
        <p:nvSpPr>
          <p:cNvPr id="5" name="Text Box 5"/>
          <p:cNvSpPr txBox="1">
            <a:spLocks noChangeArrowheads="1"/>
          </p:cNvSpPr>
          <p:nvPr/>
        </p:nvSpPr>
        <p:spPr bwMode="auto">
          <a:xfrm>
            <a:off x="3708400" y="3225800"/>
            <a:ext cx="4902200" cy="2882900"/>
          </a:xfrm>
          <a:prstGeom prst="rect">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a:latin typeface="Consolas" pitchFamily="49" charset="0"/>
                <a:cs typeface="Consolas" pitchFamily="49" charset="0"/>
              </a:rPr>
              <a:t>class ButtonListener implements ActionListener</a:t>
            </a:r>
          </a:p>
          <a:p>
            <a:pPr eaLnBrk="1" hangingPunct="1">
              <a:spcBef>
                <a:spcPct val="50000"/>
              </a:spcBef>
              <a:buFontTx/>
              <a:buNone/>
            </a:pPr>
            <a:r>
              <a:rPr lang="en-US" altLang="en-US" sz="1400">
                <a:latin typeface="Consolas" pitchFamily="49" charset="0"/>
                <a:cs typeface="Consolas" pitchFamily="49" charset="0"/>
              </a:rPr>
              <a:t>{</a:t>
            </a:r>
          </a:p>
          <a:p>
            <a:pPr eaLnBrk="1" hangingPunct="1">
              <a:spcBef>
                <a:spcPct val="50000"/>
              </a:spcBef>
              <a:buFontTx/>
              <a:buNone/>
            </a:pPr>
            <a:r>
              <a:rPr lang="en-US" altLang="en-US" sz="1400">
                <a:latin typeface="Consolas" pitchFamily="49" charset="0"/>
                <a:cs typeface="Consolas" pitchFamily="49" charset="0"/>
              </a:rPr>
              <a:t>     public void actionPerformed(ActionEvent e) </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600">
                <a:latin typeface="Consolas" pitchFamily="49" charset="0"/>
                <a:cs typeface="Consolas" pitchFamily="49" charset="0"/>
              </a:rPr>
              <a:t>	:	:	:</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400">
                <a:latin typeface="Consolas" pitchFamily="49" charset="0"/>
                <a:cs typeface="Consolas" pitchFamily="49" charset="0"/>
              </a:rPr>
              <a:t>}</a:t>
            </a:r>
          </a:p>
        </p:txBody>
      </p:sp>
      <p:cxnSp>
        <p:nvCxnSpPr>
          <p:cNvPr id="6" name="AutoShape 6"/>
          <p:cNvCxnSpPr>
            <a:cxnSpLocks noChangeShapeType="1"/>
            <a:stCxn id="19462" idx="2"/>
          </p:cNvCxnSpPr>
          <p:nvPr/>
        </p:nvCxnSpPr>
        <p:spPr bwMode="auto">
          <a:xfrm>
            <a:off x="2428875" y="3135313"/>
            <a:ext cx="1762125" cy="1284287"/>
          </a:xfrm>
          <a:prstGeom prst="straightConnector1">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cxnSp>
      <p:pic>
        <p:nvPicPr>
          <p:cNvPr id="19462" name="Picture 7"/>
          <p:cNvPicPr>
            <a:picLocks noChangeAspect="1" noChangeArrowheads="1"/>
          </p:cNvPicPr>
          <p:nvPr/>
        </p:nvPicPr>
        <p:blipFill>
          <a:blip r:embed="rId2">
            <a:extLst>
              <a:ext uri="{28A0092B-C50C-407E-A947-70E740481C1C}">
                <a14:useLocalDpi xmlns:a14="http://schemas.microsoft.com/office/drawing/2010/main" val="0"/>
              </a:ext>
            </a:extLst>
          </a:blip>
          <a:srcRect l="62891" t="25804" r="13750" b="70442"/>
          <a:stretch>
            <a:fillRect/>
          </a:stretch>
        </p:blipFill>
        <p:spPr bwMode="auto">
          <a:xfrm>
            <a:off x="977900" y="2762250"/>
            <a:ext cx="290195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204444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solidFill>
            <a:schemeClr val="tx1"/>
          </a:solidFill>
        </a:ln>
      </a:spPr>
      <a:bodyPr rtlCol="0" anchor="ctr"/>
      <a:lstStyle>
        <a:defPP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FF0000"/>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31248</TotalTime>
  <Words>2329</Words>
  <Application>Microsoft Office PowerPoint</Application>
  <PresentationFormat>On-screen Show (4:3)</PresentationFormat>
  <Paragraphs>429</Paragraphs>
  <Slides>47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Consolas</vt:lpstr>
      <vt:lpstr>Times New Roman</vt:lpstr>
      <vt:lpstr>Office Theme</vt:lpstr>
      <vt:lpstr>An Introduction To Graphical User Interfaces</vt:lpstr>
      <vt:lpstr>Tip For Success: Reminder</vt:lpstr>
      <vt:lpstr>Don’t Run The GUI Code Via SSH/Putty!</vt:lpstr>
      <vt:lpstr>Options: Writing GUI Code At Home</vt:lpstr>
      <vt:lpstr>Components</vt:lpstr>
      <vt:lpstr>Containers</vt:lpstr>
      <vt:lpstr>Containers (2)</vt:lpstr>
      <vt:lpstr>Some Relevant Java GUI libraries</vt:lpstr>
      <vt:lpstr>Some Relevant Java GUI libraries (2)</vt:lpstr>
      <vt:lpstr>Hierarchy: Important Widget Classes</vt:lpstr>
      <vt:lpstr>Some Relevant Java GUI Classes For This Section</vt:lpstr>
      <vt:lpstr>Traditional Software</vt:lpstr>
      <vt:lpstr>Traditional Software</vt:lpstr>
      <vt:lpstr>Event-Driven Software</vt:lpstr>
      <vt:lpstr>Event-Driven Software</vt:lpstr>
      <vt:lpstr>Characteristics Of Event Driven Software</vt:lpstr>
      <vt:lpstr>Most Components Can Trigger Events</vt:lpstr>
      <vt:lpstr>“Window” Classes</vt:lpstr>
      <vt:lpstr>The “Window” Class Hierarchy</vt:lpstr>
      <vt:lpstr>Class JFrame</vt:lpstr>
      <vt:lpstr>Example: Creating A Frame That Can Close (And Cleanup Memory After Itself)</vt:lpstr>
      <vt:lpstr>Example: Creating A Frame That Can Close (And Cleanup Memory After Itself)</vt:lpstr>
      <vt:lpstr>Pitfall 1: Showing Too Early</vt:lpstr>
      <vt:lpstr>Window Events</vt:lpstr>
      <vt:lpstr>Steps In The Event Model For Handling A Frame Event: Window Closing</vt:lpstr>
      <vt:lpstr>The Frame Must Register All Interested  Event Listeners.</vt:lpstr>
      <vt:lpstr>The User Triggers The Event By Closing  The Window</vt:lpstr>
      <vt:lpstr>The Window Sends A Message To All Listeners Of That Event.</vt:lpstr>
      <vt:lpstr>The Event Listener Runs The Code To Handle The Event.</vt:lpstr>
      <vt:lpstr>The Event Listener Runs The Code To Handle The Event.</vt:lpstr>
      <vt:lpstr>An Example Of Handling A Frame Event</vt:lpstr>
      <vt:lpstr>An Example Of Handling A Frame Event (2)</vt:lpstr>
      <vt:lpstr>The Driver Class</vt:lpstr>
      <vt:lpstr>Class MyFrame</vt:lpstr>
      <vt:lpstr>Class MyWindowListener</vt:lpstr>
      <vt:lpstr>Steps In The Event Model For Handling  A Button Event</vt:lpstr>
      <vt:lpstr>The Graphical Component Must Register All Interested Event Listeners.</vt:lpstr>
      <vt:lpstr>The User Triggers An Event By Pressing  The Button</vt:lpstr>
      <vt:lpstr>The Component Sends A Message To All Registered Listeners For That Event</vt:lpstr>
      <vt:lpstr>The Component Sends A Message To All Registered Listeners For That Event</vt:lpstr>
      <vt:lpstr>The Component Sends A Message To All Registered Listeners For That Event</vt:lpstr>
      <vt:lpstr>An Example Of Handling A Button Event</vt:lpstr>
      <vt:lpstr>An Example Of Handling A Button Event (2)</vt:lpstr>
      <vt:lpstr>An Example Of Handling A Button Event: The Driver Class</vt:lpstr>
      <vt:lpstr>An Example Of Handling A Button Event: The Driver Class (2)</vt:lpstr>
      <vt:lpstr>An Example Of Handling A Button Event: The ButtonListener Class</vt:lpstr>
      <vt:lpstr>You Should Now Know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programming graphic user interfaces in Java</dc:title>
  <dc:creator>James Tam</dc:creator>
  <cp:keywords>GUI;Graphical user interface;Swing;JButton;JFrame;Capturing the button pressed event;Capturing the close window event</cp:keywords>
  <cp:lastModifiedBy>James Tam</cp:lastModifiedBy>
  <cp:revision>742</cp:revision>
  <dcterms:created xsi:type="dcterms:W3CDTF">2013-08-26T22:54:00Z</dcterms:created>
  <dcterms:modified xsi:type="dcterms:W3CDTF">2021-03-24T22:28:52Z</dcterms:modified>
</cp:coreProperties>
</file>