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7"/>
  </p:notesMasterIdLst>
  <p:handoutMasterIdLst>
    <p:handoutMasterId r:id="rId48"/>
  </p:handoutMasterIdLst>
  <p:sldIdLst>
    <p:sldId id="322" r:id="rId3"/>
    <p:sldId id="269" r:id="rId4"/>
    <p:sldId id="270" r:id="rId5"/>
    <p:sldId id="324" r:id="rId6"/>
    <p:sldId id="271" r:id="rId7"/>
    <p:sldId id="272" r:id="rId8"/>
    <p:sldId id="27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26" r:id="rId42"/>
    <p:sldId id="327" r:id="rId43"/>
    <p:sldId id="319" r:id="rId44"/>
    <p:sldId id="320" r:id="rId45"/>
    <p:sldId id="321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33"/>
    <a:srgbClr val="6600FF"/>
    <a:srgbClr val="669900"/>
    <a:srgbClr val="33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5" autoAdjust="0"/>
    <p:restoredTop sz="96238" autoAdjust="0"/>
  </p:normalViewPr>
  <p:slideViewPr>
    <p:cSldViewPr>
      <p:cViewPr varScale="1">
        <p:scale>
          <a:sx n="92" d="100"/>
          <a:sy n="92" d="100"/>
        </p:scale>
        <p:origin x="8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494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670" y="0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394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r>
              <a:rPr lang="en-US" altLang="en-US" dirty="0"/>
              <a:t>CPSC 409: The Microcomputer era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670" y="8829394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7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670" y="0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1" y="4417041"/>
            <a:ext cx="5607701" cy="418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94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670" y="8829394"/>
            <a:ext cx="3039183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20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077AFA28-C72D-40F7-8709-09EDE9D9E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08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4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8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9FCE6-C01E-45A4-B7AC-FFB4214C8582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71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89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06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88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69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8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7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76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B11D8-FF8C-4F88-BFD7-D22AE10ED85F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2649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7CCDB-CB05-4199-8A01-6C2F51F16E1B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6074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12A54-F28D-4D83-9D1D-E62B75051C32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/>
        <p:txBody>
          <a:bodyPr lIns="95251" tIns="47626" rIns="95251" bIns="47626"/>
          <a:lstStyle/>
          <a:p>
            <a:pPr>
              <a:buFontTx/>
              <a:buNone/>
            </a:pPr>
            <a:endParaRPr lang="en-CA" altLang="en-US" dirty="0"/>
          </a:p>
        </p:txBody>
      </p:sp>
      <p:sp>
        <p:nvSpPr>
          <p:cNvPr id="241668" name="Slide Number Placeholder 3"/>
          <p:cNvSpPr txBox="1">
            <a:spLocks noGrp="1"/>
          </p:cNvSpPr>
          <p:nvPr/>
        </p:nvSpPr>
        <p:spPr bwMode="auto">
          <a:xfrm>
            <a:off x="4086746" y="8986415"/>
            <a:ext cx="3126001" cy="4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1" tIns="47626" rIns="95251" bIns="47626" anchor="b"/>
          <a:lstStyle>
            <a:lvl1pPr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2C06AAE7-3D83-41A6-9318-4E5A127AD386}" type="slidenum">
              <a:rPr lang="en-US" altLang="en-US" sz="1200"/>
              <a:pPr algn="r">
                <a:buFontTx/>
                <a:buNone/>
              </a:pPr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24245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85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FDD0-13C1-4629-AD8B-1E38C79B9127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2204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5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3FAD6-AA28-47E3-8DFF-9553787C89E0}" type="slidenum">
              <a:rPr lang="en-US" altLang="en-US"/>
              <a:pPr/>
              <a:t>26</a:t>
            </a:fld>
            <a:endParaRPr lang="en-US" altLang="en-US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6343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3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4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A5CF9-BBFA-4470-9BB5-61638025FCD8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1" tIns="47626" rIns="95251" bIns="47626"/>
          <a:lstStyle/>
          <a:p>
            <a:pPr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261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52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06BE3-54B0-400F-87F7-F32F3F0522B8}" type="slidenum">
              <a:rPr lang="en-US" altLang="en-US"/>
              <a:pPr/>
              <a:t>31</a:t>
            </a:fld>
            <a:endParaRPr lang="en-US" alt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1983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20A95-6D3E-45E9-A1C5-B95492B34EC6}" type="slidenum">
              <a:rPr lang="en-US" altLang="en-US"/>
              <a:pPr/>
              <a:t>32</a:t>
            </a:fld>
            <a:endParaRPr lang="en-US" alt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1" tIns="47626" rIns="95251" bIns="47626"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8027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EC490-7C1B-4A37-A1DB-C327F1250466}" type="slidenum">
              <a:rPr lang="en-US" altLang="en-US"/>
              <a:pPr/>
              <a:t>33</a:t>
            </a:fld>
            <a:endParaRPr lang="en-US" altLang="en-US" dirty="0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019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7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04885-50DF-419F-A7E8-5A06F2A9AD65}" type="slidenum">
              <a:rPr lang="en-US" altLang="en-US"/>
              <a:pPr/>
              <a:t>35</a:t>
            </a:fld>
            <a:endParaRPr lang="en-US" altLang="en-US" dirty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424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170A0-0881-4EFF-BC2A-9FBD55E17484}" type="slidenum">
              <a:rPr lang="en-US" altLang="en-US"/>
              <a:pPr/>
              <a:t>36</a:t>
            </a:fld>
            <a:endParaRPr lang="en-US" alt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148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1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9B39E-443D-4969-908C-DA0788810279}" type="slidenum">
              <a:rPr lang="en-US" altLang="en-US"/>
              <a:pPr/>
              <a:t>38</a:t>
            </a:fld>
            <a:endParaRPr lang="en-US" alt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014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5DB6F-D8AA-40C7-B0A9-2F3F7D02A68F}" type="slidenum">
              <a:rPr lang="en-US" altLang="en-US"/>
              <a:pPr/>
              <a:t>39</a:t>
            </a:fld>
            <a:endParaRPr lang="en-US" alt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714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185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40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90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43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672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2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0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A28-C72D-40F7-8709-09EDE9D9E0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5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63086-96E9-4647-AEF2-1E29F9C3D27D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1" tIns="47626" rIns="95251" bIns="47626"/>
          <a:lstStyle/>
          <a:p>
            <a:r>
              <a:rPr lang="en-US" altLang="en-US" dirty="0"/>
              <a:t>Credit: DOS Encyclopedia, disk BASIC FAT (File Allocation Table).</a:t>
            </a:r>
          </a:p>
        </p:txBody>
      </p:sp>
    </p:spTree>
    <p:extLst>
      <p:ext uri="{BB962C8B-B14F-4D97-AF65-F5344CB8AC3E}">
        <p14:creationId xmlns:p14="http://schemas.microsoft.com/office/powerpoint/2010/main" val="185403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81762-6A0A-49DC-B095-80B0D232D120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pPr>
              <a:buFont typeface="Courier New" panose="02070309020205020404" pitchFamily="49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017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FFFEB-2314-47A4-BE64-AEB8E1488E02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9138"/>
            <a:ext cx="4708525" cy="35306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37" y="4490823"/>
            <a:ext cx="5289665" cy="426032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717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2362200"/>
          </a:xfrm>
        </p:spPr>
        <p:txBody>
          <a:bodyPr/>
          <a:lstStyle>
            <a:lvl1pPr marL="0" indent="0" algn="ctr">
              <a:buNone/>
              <a:defRPr sz="3200"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0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0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EC5EE-FD57-4535-8135-A21EDED19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9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7A12D-2C91-48DF-9E75-8529468E3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3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AE91-CEB7-479E-852E-4E8118C14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2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0950-81D6-4923-B30D-F5E5F7EAE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6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DF273-D5FD-42A5-A786-AFED51261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B194-3D9E-4174-834D-9029F8053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9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E4B8-64FC-4131-9646-CDB429B94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5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571500" indent="-228600">
              <a:defRPr>
                <a:latin typeface="Calibri" panose="020F0502020204030204" pitchFamily="34" charset="0"/>
              </a:defRPr>
            </a:lvl2pPr>
            <a:lvl3pPr marL="749300" indent="-177800">
              <a:defRPr>
                <a:latin typeface="Calibri" panose="020F0502020204030204" pitchFamily="34" charset="0"/>
              </a:defRPr>
            </a:lvl3pPr>
            <a:lvl4pPr marL="977900" indent="-228600">
              <a:defRPr>
                <a:latin typeface="Calibri" panose="020F0502020204030204" pitchFamily="34" charset="0"/>
              </a:defRPr>
            </a:lvl4pPr>
            <a:lvl5pPr marL="1257300" indent="-228600"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7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B513-F4A4-43A4-9A14-044566CAD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0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4D9F-BB8D-4B94-8573-5521F4487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6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98F08-A2CE-4AE4-8692-1B8CACC58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1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B753-DE07-4DC1-B252-999C5F718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6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8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6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7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6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010400" y="6324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200" dirty="0">
                <a:latin typeface="Arial" charset="0"/>
              </a:rPr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42705C2-CEAD-487A-952F-7350EF080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nkeykong.gamebub.com/" TargetMode="External"/><Relationship Id="rId5" Type="http://schemas.openxmlformats.org/officeDocument/2006/relationships/hyperlink" Target="http://www.computerhistory.org/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Technology Companies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 sz="2800" dirty="0"/>
              <a:t>Hardware </a:t>
            </a:r>
            <a:r>
              <a:rPr lang="en-US" altLang="en-US" sz="2800" dirty="0" smtClean="0"/>
              <a:t>houses </a:t>
            </a:r>
            <a:r>
              <a:rPr lang="en-US" altLang="en-US" sz="2800" dirty="0"/>
              <a:t>of the microcomputer </a:t>
            </a:r>
            <a:r>
              <a:rPr lang="en-US" altLang="en-US" sz="2800" dirty="0" smtClean="0"/>
              <a:t>age (exert of the lectures from a computer history course).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8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Birth Of The Microsoft </a:t>
            </a:r>
            <a:r>
              <a:rPr lang="en-US" altLang="en-US" dirty="0" smtClean="0"/>
              <a:t>OS (</a:t>
            </a:r>
            <a:r>
              <a:rPr lang="en-US" altLang="en-US" dirty="0"/>
              <a:t>3)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interface of PC/MS-DOS has been criticized as being user-unfriendly.</a:t>
            </a:r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>
            <a:off x="609600" y="2251075"/>
            <a:ext cx="46736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3124200" y="1676400"/>
            <a:ext cx="3543300" cy="609600"/>
            <a:chOff x="2544" y="1072"/>
            <a:chExt cx="2232" cy="384"/>
          </a:xfrm>
        </p:grpSpPr>
        <p:sp>
          <p:nvSpPr>
            <p:cNvPr id="165894" name="Line 6"/>
            <p:cNvSpPr>
              <a:spLocks noChangeShapeType="1"/>
            </p:cNvSpPr>
            <p:nvPr/>
          </p:nvSpPr>
          <p:spPr bwMode="auto">
            <a:xfrm flipH="1">
              <a:off x="2544" y="1200"/>
              <a:ext cx="1168" cy="25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165895" name="Text Box 7"/>
            <p:cNvSpPr txBox="1">
              <a:spLocks noChangeArrowheads="1"/>
            </p:cNvSpPr>
            <p:nvPr/>
          </p:nvSpPr>
          <p:spPr bwMode="auto">
            <a:xfrm>
              <a:off x="3712" y="1072"/>
              <a:ext cx="10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Command</a:t>
              </a:r>
            </a:p>
          </p:txBody>
        </p:sp>
      </p:grpSp>
      <p:grpSp>
        <p:nvGrpSpPr>
          <p:cNvPr id="165896" name="Group 8"/>
          <p:cNvGrpSpPr>
            <a:grpSpLocks/>
          </p:cNvGrpSpPr>
          <p:nvPr/>
        </p:nvGrpSpPr>
        <p:grpSpPr bwMode="auto">
          <a:xfrm>
            <a:off x="4876800" y="3048000"/>
            <a:ext cx="2705100" cy="3606800"/>
            <a:chOff x="3112" y="1576"/>
            <a:chExt cx="1704" cy="2272"/>
          </a:xfrm>
        </p:grpSpPr>
        <p:sp>
          <p:nvSpPr>
            <p:cNvPr id="165897" name="AutoShape 9"/>
            <p:cNvSpPr>
              <a:spLocks/>
            </p:cNvSpPr>
            <p:nvPr/>
          </p:nvSpPr>
          <p:spPr bwMode="auto">
            <a:xfrm>
              <a:off x="3112" y="1576"/>
              <a:ext cx="632" cy="2272"/>
            </a:xfrm>
            <a:prstGeom prst="rightBrace">
              <a:avLst>
                <a:gd name="adj1" fmla="val 29958"/>
                <a:gd name="adj2" fmla="val 50000"/>
              </a:avLst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65898" name="Text Box 10"/>
            <p:cNvSpPr txBox="1">
              <a:spLocks noChangeArrowheads="1"/>
            </p:cNvSpPr>
            <p:nvPr/>
          </p:nvSpPr>
          <p:spPr bwMode="auto">
            <a:xfrm>
              <a:off x="3752" y="2480"/>
              <a:ext cx="106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Effect of the command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9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Birth Of The Microsoft </a:t>
            </a:r>
            <a:r>
              <a:rPr lang="en-US" altLang="en-US" dirty="0" smtClean="0"/>
              <a:t>OS (</a:t>
            </a:r>
            <a:r>
              <a:rPr lang="en-US" altLang="en-US" dirty="0"/>
              <a:t>4)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However the interface of PC/MS-DOS was a significant improvement over other operating systems.</a:t>
            </a:r>
          </a:p>
        </p:txBody>
      </p:sp>
      <p:grpSp>
        <p:nvGrpSpPr>
          <p:cNvPr id="166916" name="Group 4"/>
          <p:cNvGrpSpPr>
            <a:grpSpLocks/>
          </p:cNvGrpSpPr>
          <p:nvPr/>
        </p:nvGrpSpPr>
        <p:grpSpPr bwMode="auto">
          <a:xfrm>
            <a:off x="685800" y="2286000"/>
            <a:ext cx="3544888" cy="2616200"/>
            <a:chOff x="288" y="1505"/>
            <a:chExt cx="2233" cy="1648"/>
          </a:xfrm>
        </p:grpSpPr>
        <p:pic>
          <p:nvPicPr>
            <p:cNvPr id="166917" name="Picture 5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918" name="Rectangle 6"/>
            <p:cNvSpPr>
              <a:spLocks noChangeArrowheads="1"/>
            </p:cNvSpPr>
            <p:nvPr/>
          </p:nvSpPr>
          <p:spPr bwMode="auto">
            <a:xfrm>
              <a:off x="288" y="1505"/>
              <a:ext cx="2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CP/M operating system </a:t>
              </a:r>
            </a:p>
          </p:txBody>
        </p:sp>
      </p:grpSp>
      <p:grpSp>
        <p:nvGrpSpPr>
          <p:cNvPr id="166919" name="Group 7"/>
          <p:cNvGrpSpPr>
            <a:grpSpLocks/>
          </p:cNvGrpSpPr>
          <p:nvPr/>
        </p:nvGrpSpPr>
        <p:grpSpPr bwMode="auto">
          <a:xfrm>
            <a:off x="4508500" y="3617913"/>
            <a:ext cx="1879600" cy="812800"/>
            <a:chOff x="3176" y="2312"/>
            <a:chExt cx="1184" cy="512"/>
          </a:xfrm>
        </p:grpSpPr>
        <p:pic>
          <p:nvPicPr>
            <p:cNvPr id="166920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921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166922" name="Rectangle 10"/>
          <p:cNvSpPr>
            <a:spLocks noChangeArrowheads="1"/>
          </p:cNvSpPr>
          <p:nvPr/>
        </p:nvSpPr>
        <p:spPr bwMode="auto">
          <a:xfrm rot="193684">
            <a:off x="2308225" y="2986088"/>
            <a:ext cx="1098550" cy="1227137"/>
          </a:xfrm>
          <a:prstGeom prst="rect">
            <a:avLst/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Reboot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computer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132" y="658626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Clipart: Microsoft</a:t>
            </a:r>
          </a:p>
        </p:txBody>
      </p:sp>
    </p:spTree>
    <p:extLst>
      <p:ext uri="{BB962C8B-B14F-4D97-AF65-F5344CB8AC3E}">
        <p14:creationId xmlns:p14="http://schemas.microsoft.com/office/powerpoint/2010/main" val="13765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2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Birth Of The Microsoft </a:t>
            </a:r>
            <a:r>
              <a:rPr lang="en-US" altLang="en-US" dirty="0" smtClean="0"/>
              <a:t>OS (5)</a:t>
            </a:r>
            <a:endParaRPr lang="en-US" alt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However the interface of PC/MS-DOS was a significant improvement over other operating systems.</a:t>
            </a:r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685800" y="2362200"/>
            <a:ext cx="4405313" cy="2616200"/>
            <a:chOff x="288" y="1505"/>
            <a:chExt cx="2775" cy="1648"/>
          </a:xfrm>
        </p:grpSpPr>
        <p:pic>
          <p:nvPicPr>
            <p:cNvPr id="167941" name="Picture 5" descr="j02857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4" y="1815"/>
              <a:ext cx="2177" cy="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942" name="Rectangle 6"/>
            <p:cNvSpPr>
              <a:spLocks noChangeArrowheads="1"/>
            </p:cNvSpPr>
            <p:nvPr/>
          </p:nvSpPr>
          <p:spPr bwMode="auto">
            <a:xfrm>
              <a:off x="288" y="1505"/>
              <a:ext cx="27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PC/MS-DOS operating system </a:t>
              </a:r>
            </a:p>
          </p:txBody>
        </p:sp>
      </p:grpSp>
      <p:grpSp>
        <p:nvGrpSpPr>
          <p:cNvPr id="167943" name="Group 7"/>
          <p:cNvGrpSpPr>
            <a:grpSpLocks/>
          </p:cNvGrpSpPr>
          <p:nvPr/>
        </p:nvGrpSpPr>
        <p:grpSpPr bwMode="auto">
          <a:xfrm>
            <a:off x="4533900" y="3046413"/>
            <a:ext cx="1879600" cy="812800"/>
            <a:chOff x="3176" y="2312"/>
            <a:chExt cx="1184" cy="512"/>
          </a:xfrm>
        </p:grpSpPr>
        <p:pic>
          <p:nvPicPr>
            <p:cNvPr id="167944" name="Picture 8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945" name="Text Box 9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Wrong disk!!!</a:t>
              </a:r>
            </a:p>
          </p:txBody>
        </p:sp>
      </p:grpSp>
      <p:sp>
        <p:nvSpPr>
          <p:cNvPr id="167946" name="Rectangle 10"/>
          <p:cNvSpPr>
            <a:spLocks noChangeArrowheads="1"/>
          </p:cNvSpPr>
          <p:nvPr/>
        </p:nvSpPr>
        <p:spPr bwMode="auto">
          <a:xfrm rot="231846">
            <a:off x="2325688" y="3063875"/>
            <a:ext cx="1068387" cy="1181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Abort,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retry, fail?</a:t>
            </a:r>
          </a:p>
        </p:txBody>
      </p:sp>
      <p:grpSp>
        <p:nvGrpSpPr>
          <p:cNvPr id="167947" name="Group 11"/>
          <p:cNvGrpSpPr>
            <a:grpSpLocks/>
          </p:cNvGrpSpPr>
          <p:nvPr/>
        </p:nvGrpSpPr>
        <p:grpSpPr bwMode="auto">
          <a:xfrm>
            <a:off x="4572000" y="4037013"/>
            <a:ext cx="1879600" cy="812800"/>
            <a:chOff x="3176" y="2312"/>
            <a:chExt cx="1184" cy="512"/>
          </a:xfrm>
        </p:grpSpPr>
        <p:pic>
          <p:nvPicPr>
            <p:cNvPr id="167948" name="Picture 12" descr="MCj043385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312"/>
              <a:ext cx="512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949" name="Text Box 13"/>
            <p:cNvSpPr txBox="1">
              <a:spLocks noChangeArrowheads="1"/>
            </p:cNvSpPr>
            <p:nvPr/>
          </p:nvSpPr>
          <p:spPr bwMode="auto">
            <a:xfrm>
              <a:off x="3584" y="2368"/>
              <a:ext cx="7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Correct disk</a:t>
              </a:r>
            </a:p>
          </p:txBody>
        </p:sp>
      </p:grpSp>
      <p:pic>
        <p:nvPicPr>
          <p:cNvPr id="16795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9221" r="42834" b="18666"/>
          <a:stretch>
            <a:fillRect/>
          </a:stretch>
        </p:blipFill>
        <p:spPr bwMode="auto">
          <a:xfrm rot="314086">
            <a:off x="2324100" y="3063875"/>
            <a:ext cx="106045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IBM PC (Personal Computer: 1981)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endParaRPr lang="en-US" altLang="en-US" dirty="0"/>
          </a:p>
          <a:p>
            <a:pPr>
              <a:lnSpc>
                <a:spcPct val="70000"/>
              </a:lnSpc>
            </a:pPr>
            <a:r>
              <a:rPr lang="en-US" altLang="en-US" dirty="0"/>
              <a:t>IBM was a large company but a late comer into the microcomputer market.</a:t>
            </a:r>
          </a:p>
          <a:p>
            <a:pPr>
              <a:lnSpc>
                <a:spcPct val="70000"/>
              </a:lnSpc>
            </a:pPr>
            <a:r>
              <a:rPr lang="en-US" altLang="en-US" dirty="0"/>
              <a:t>As mentioned its machines used an operating system produced by Microsoft.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0400" y="1068388"/>
            <a:ext cx="3073400" cy="3595687"/>
            <a:chOff x="660400" y="1068987"/>
            <a:chExt cx="3073400" cy="3594890"/>
          </a:xfrm>
        </p:grpSpPr>
        <p:pic>
          <p:nvPicPr>
            <p:cNvPr id="6" name="Picture 6" descr="http://s7.computerhistory.org/is/image/CHM/102716228p-03-01?$re-story-hero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t="7446" r="12250" b="7776"/>
            <a:stretch>
              <a:fillRect/>
            </a:stretch>
          </p:blipFill>
          <p:spPr bwMode="auto">
            <a:xfrm>
              <a:off x="660400" y="1068987"/>
              <a:ext cx="3073400" cy="328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660400" y="4356100"/>
              <a:ext cx="21812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www.computerhistory.org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6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IBM PC (Personal Computer: 1981): 2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With the entry of IBM in the microcomputer market, many developers produced a plethora of software.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1943100" cy="30718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IBM PC</a:t>
            </a:r>
          </a:p>
        </p:txBody>
      </p:sp>
      <p:grpSp>
        <p:nvGrpSpPr>
          <p:cNvPr id="171013" name="Group 5"/>
          <p:cNvGrpSpPr>
            <a:grpSpLocks/>
          </p:cNvGrpSpPr>
          <p:nvPr/>
        </p:nvGrpSpPr>
        <p:grpSpPr bwMode="auto">
          <a:xfrm>
            <a:off x="2705100" y="2311400"/>
            <a:ext cx="4737100" cy="1587500"/>
            <a:chOff x="1688" y="1344"/>
            <a:chExt cx="2984" cy="1000"/>
          </a:xfrm>
        </p:grpSpPr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3240" y="1344"/>
              <a:ext cx="1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Word processing</a:t>
              </a:r>
            </a:p>
          </p:txBody>
        </p:sp>
        <p:cxnSp>
          <p:nvCxnSpPr>
            <p:cNvPr id="171015" name="AutoShape 7"/>
            <p:cNvCxnSpPr>
              <a:cxnSpLocks noChangeShapeType="1"/>
              <a:stCxn id="171014" idx="1"/>
              <a:endCxn id="171012" idx="3"/>
            </p:cNvCxnSpPr>
            <p:nvPr/>
          </p:nvCxnSpPr>
          <p:spPr bwMode="auto">
            <a:xfrm flipH="1">
              <a:off x="1688" y="1469"/>
              <a:ext cx="1552" cy="8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1016" name="Group 8"/>
          <p:cNvGrpSpPr>
            <a:grpSpLocks/>
          </p:cNvGrpSpPr>
          <p:nvPr/>
        </p:nvGrpSpPr>
        <p:grpSpPr bwMode="auto">
          <a:xfrm>
            <a:off x="2705100" y="3238500"/>
            <a:ext cx="5156200" cy="660400"/>
            <a:chOff x="1688" y="1928"/>
            <a:chExt cx="3248" cy="416"/>
          </a:xfrm>
        </p:grpSpPr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3248" y="1928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Accounting software</a:t>
              </a:r>
            </a:p>
          </p:txBody>
        </p:sp>
        <p:cxnSp>
          <p:nvCxnSpPr>
            <p:cNvPr id="171018" name="AutoShape 10"/>
            <p:cNvCxnSpPr>
              <a:cxnSpLocks noChangeShapeType="1"/>
              <a:stCxn id="171017" idx="1"/>
              <a:endCxn id="171012" idx="3"/>
            </p:cNvCxnSpPr>
            <p:nvPr/>
          </p:nvCxnSpPr>
          <p:spPr bwMode="auto">
            <a:xfrm flipH="1">
              <a:off x="1688" y="2053"/>
              <a:ext cx="1560" cy="2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1019" name="Group 11"/>
          <p:cNvGrpSpPr>
            <a:grpSpLocks/>
          </p:cNvGrpSpPr>
          <p:nvPr/>
        </p:nvGrpSpPr>
        <p:grpSpPr bwMode="auto">
          <a:xfrm>
            <a:off x="2705100" y="3898900"/>
            <a:ext cx="5168900" cy="612775"/>
            <a:chOff x="1688" y="2344"/>
            <a:chExt cx="3256" cy="386"/>
          </a:xfrm>
        </p:grpSpPr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3256" y="248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Games</a:t>
              </a:r>
            </a:p>
          </p:txBody>
        </p:sp>
        <p:cxnSp>
          <p:nvCxnSpPr>
            <p:cNvPr id="171021" name="AutoShape 13"/>
            <p:cNvCxnSpPr>
              <a:cxnSpLocks noChangeShapeType="1"/>
              <a:stCxn id="171020" idx="1"/>
              <a:endCxn id="171012" idx="3"/>
            </p:cNvCxnSpPr>
            <p:nvPr/>
          </p:nvCxnSpPr>
          <p:spPr bwMode="auto">
            <a:xfrm flipH="1" flipV="1">
              <a:off x="1688" y="2344"/>
              <a:ext cx="1568" cy="2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1022" name="Group 14"/>
          <p:cNvGrpSpPr>
            <a:grpSpLocks/>
          </p:cNvGrpSpPr>
          <p:nvPr/>
        </p:nvGrpSpPr>
        <p:grpSpPr bwMode="auto">
          <a:xfrm>
            <a:off x="2705100" y="3898900"/>
            <a:ext cx="5194300" cy="1501775"/>
            <a:chOff x="1688" y="2344"/>
            <a:chExt cx="3272" cy="946"/>
          </a:xfrm>
        </p:grpSpPr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3272" y="304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Spreadsheets</a:t>
              </a:r>
            </a:p>
          </p:txBody>
        </p:sp>
        <p:cxnSp>
          <p:nvCxnSpPr>
            <p:cNvPr id="171024" name="AutoShape 16"/>
            <p:cNvCxnSpPr>
              <a:cxnSpLocks noChangeShapeType="1"/>
              <a:stCxn id="171023" idx="1"/>
              <a:endCxn id="171012" idx="3"/>
            </p:cNvCxnSpPr>
            <p:nvPr/>
          </p:nvCxnSpPr>
          <p:spPr bwMode="auto">
            <a:xfrm flipH="1" flipV="1">
              <a:off x="1688" y="2344"/>
              <a:ext cx="1584" cy="8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48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IBM PC (Personal Computer: 1981): 3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dirty="0"/>
              <a:t>Apple entered the microcomputer market sooner and already had an established market when IBM began to first market the PC.</a:t>
            </a:r>
          </a:p>
          <a:p>
            <a:pPr marL="228600" indent="-228600"/>
            <a:endParaRPr lang="en-US" altLang="en-US" dirty="0"/>
          </a:p>
          <a:p>
            <a:pPr marL="228600" indent="-228600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228600" indent="-228600"/>
            <a:r>
              <a:rPr lang="en-US" altLang="en-US" dirty="0"/>
              <a:t>Because of the prevalence of so much software the IBM-PC soon </a:t>
            </a:r>
            <a:r>
              <a:rPr lang="en-US" altLang="en-US" dirty="0" smtClean="0"/>
              <a:t>overtook Apple (and other vendors) </a:t>
            </a:r>
            <a:r>
              <a:rPr lang="en-US" altLang="en-US" dirty="0"/>
              <a:t>in sales.</a:t>
            </a:r>
          </a:p>
          <a:p>
            <a:pPr marL="228600" indent="-228600"/>
            <a:endParaRPr lang="en-US" altLang="en-US" dirty="0"/>
          </a:p>
        </p:txBody>
      </p:sp>
      <p:grpSp>
        <p:nvGrpSpPr>
          <p:cNvPr id="172036" name="Group 4"/>
          <p:cNvGrpSpPr>
            <a:grpSpLocks/>
          </p:cNvGrpSpPr>
          <p:nvPr/>
        </p:nvGrpSpPr>
        <p:grpSpPr bwMode="auto">
          <a:xfrm>
            <a:off x="533400" y="2590800"/>
            <a:ext cx="3632200" cy="954088"/>
            <a:chOff x="477" y="1352"/>
            <a:chExt cx="2288" cy="601"/>
          </a:xfrm>
        </p:grpSpPr>
        <p:sp>
          <p:nvSpPr>
            <p:cNvPr id="172037" name="Text Box 5"/>
            <p:cNvSpPr txBox="1">
              <a:spLocks noChangeArrowheads="1"/>
            </p:cNvSpPr>
            <p:nvPr/>
          </p:nvSpPr>
          <p:spPr bwMode="auto">
            <a:xfrm>
              <a:off x="1824" y="135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172038" name="Text Box 6"/>
            <p:cNvSpPr txBox="1">
              <a:spLocks noChangeArrowheads="1"/>
            </p:cNvSpPr>
            <p:nvPr/>
          </p:nvSpPr>
          <p:spPr bwMode="auto">
            <a:xfrm>
              <a:off x="656" y="135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172039" name="Rectangle 7"/>
            <p:cNvSpPr>
              <a:spLocks noChangeArrowheads="1"/>
            </p:cNvSpPr>
            <p:nvPr/>
          </p:nvSpPr>
          <p:spPr bwMode="auto">
            <a:xfrm>
              <a:off x="680" y="160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72040" name="Line 8"/>
            <p:cNvSpPr>
              <a:spLocks noChangeShapeType="1"/>
            </p:cNvSpPr>
            <p:nvPr/>
          </p:nvSpPr>
          <p:spPr bwMode="auto">
            <a:xfrm flipV="1">
              <a:off x="477" y="195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172041" name="Group 9"/>
          <p:cNvGrpSpPr>
            <a:grpSpLocks/>
          </p:cNvGrpSpPr>
          <p:nvPr/>
        </p:nvGrpSpPr>
        <p:grpSpPr bwMode="auto">
          <a:xfrm>
            <a:off x="533400" y="4795044"/>
            <a:ext cx="3632200" cy="1690687"/>
            <a:chOff x="485" y="2848"/>
            <a:chExt cx="2288" cy="1065"/>
          </a:xfrm>
        </p:grpSpPr>
        <p:sp>
          <p:nvSpPr>
            <p:cNvPr id="172042" name="Text Box 10"/>
            <p:cNvSpPr txBox="1">
              <a:spLocks noChangeArrowheads="1"/>
            </p:cNvSpPr>
            <p:nvPr/>
          </p:nvSpPr>
          <p:spPr bwMode="auto">
            <a:xfrm>
              <a:off x="1792" y="285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172043" name="Text Box 11"/>
            <p:cNvSpPr txBox="1">
              <a:spLocks noChangeArrowheads="1"/>
            </p:cNvSpPr>
            <p:nvPr/>
          </p:nvSpPr>
          <p:spPr bwMode="auto">
            <a:xfrm>
              <a:off x="648" y="284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172044" name="Rectangle 12"/>
            <p:cNvSpPr>
              <a:spLocks noChangeArrowheads="1"/>
            </p:cNvSpPr>
            <p:nvPr/>
          </p:nvSpPr>
          <p:spPr bwMode="auto">
            <a:xfrm>
              <a:off x="672" y="3560"/>
              <a:ext cx="144" cy="3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 flipV="1">
              <a:off x="485" y="3913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172046" name="Rectangle 14"/>
            <p:cNvSpPr>
              <a:spLocks noChangeArrowheads="1"/>
            </p:cNvSpPr>
            <p:nvPr/>
          </p:nvSpPr>
          <p:spPr bwMode="auto">
            <a:xfrm>
              <a:off x="1872" y="3102"/>
              <a:ext cx="136" cy="80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198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History Of Apple Computers: Steve And Steve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Apple was founded by Steven Jobs and Steve Wozniac in a Silicon Valley garage.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62000" y="1938499"/>
            <a:ext cx="7648184" cy="4580775"/>
            <a:chOff x="673100" y="1510734"/>
            <a:chExt cx="7648184" cy="4579974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632184" y="1510734"/>
              <a:ext cx="1689100" cy="40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Steven Jobs</a:t>
              </a:r>
            </a:p>
          </p:txBody>
        </p:sp>
        <p:pic>
          <p:nvPicPr>
            <p:cNvPr id="12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371" r="50221" b="39481"/>
            <a:stretch>
              <a:fillRect/>
            </a:stretch>
          </p:blipFill>
          <p:spPr bwMode="auto">
            <a:xfrm>
              <a:off x="673100" y="1894680"/>
              <a:ext cx="2425700" cy="419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25292" y="2340790"/>
            <a:ext cx="7593208" cy="4521453"/>
            <a:chOff x="636392" y="2400266"/>
            <a:chExt cx="7593208" cy="4520840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36392" y="6518870"/>
              <a:ext cx="1752600" cy="40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Steve Wozniac</a:t>
              </a:r>
            </a:p>
          </p:txBody>
        </p:sp>
        <p:pic>
          <p:nvPicPr>
            <p:cNvPr id="15" name="Picture 11" descr="http://s7.computerhistory.org/is/image/CHM/102665181-03-01?$re-medium-zoom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7" t="25890" r="25444" b="21667"/>
            <a:stretch>
              <a:fillRect/>
            </a:stretch>
          </p:blipFill>
          <p:spPr bwMode="auto">
            <a:xfrm>
              <a:off x="5397500" y="2400266"/>
              <a:ext cx="2832100" cy="401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20684" y="6460012"/>
            <a:ext cx="320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Images © Apple Computer, Inc. from www.computerhistory.org</a:t>
            </a:r>
          </a:p>
        </p:txBody>
      </p:sp>
    </p:spTree>
    <p:extLst>
      <p:ext uri="{BB962C8B-B14F-4D97-AF65-F5344CB8AC3E}">
        <p14:creationId xmlns:p14="http://schemas.microsoft.com/office/powerpoint/2010/main" val="29046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Apple: Steve And Steve</a:t>
            </a:r>
          </a:p>
        </p:txBody>
      </p:sp>
      <p:sp>
        <p:nvSpPr>
          <p:cNvPr id="2365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Bill Fernandez (Wozniak’s neighbour in Santa Clara California) introduced the ‘Steves’.</a:t>
            </a:r>
            <a:r>
              <a:rPr lang="en-CA" altLang="en-US" baseline="30000" dirty="0"/>
              <a:t>1</a:t>
            </a:r>
          </a:p>
          <a:p>
            <a:pPr lvl="1"/>
            <a:r>
              <a:rPr lang="en-CA" altLang="en-US" dirty="0"/>
              <a:t>Stephen Gary Wozniak (16)</a:t>
            </a:r>
          </a:p>
          <a:p>
            <a:pPr lvl="1"/>
            <a:r>
              <a:rPr lang="en-CA" altLang="en-US" dirty="0"/>
              <a:t>Steven Paul Jobs (21)</a:t>
            </a:r>
          </a:p>
          <a:p>
            <a:r>
              <a:rPr lang="en-CA" altLang="en-US" dirty="0"/>
              <a:t>They built their first computer out of parts that were discarded (for ‘cosmetic’ reasons) by computer manufacturers. </a:t>
            </a:r>
          </a:p>
          <a:p>
            <a:pPr lvl="1"/>
            <a:r>
              <a:rPr lang="en-CA" altLang="en-US" dirty="0"/>
              <a:t>Named after their favourite drink: “The Cream Soda computer”.</a:t>
            </a:r>
          </a:p>
          <a:p>
            <a:pPr lvl="1"/>
            <a:r>
              <a:rPr lang="en-CA" altLang="en-US" dirty="0"/>
              <a:t>Jobs was marketing, Wozniak was the Engineer, </a:t>
            </a:r>
          </a:p>
        </p:txBody>
      </p:sp>
      <p:sp>
        <p:nvSpPr>
          <p:cNvPr id="236548" name="TextBox 3"/>
          <p:cNvSpPr txBox="1">
            <a:spLocks noChangeArrowheads="1"/>
          </p:cNvSpPr>
          <p:nvPr/>
        </p:nvSpPr>
        <p:spPr bwMode="auto">
          <a:xfrm>
            <a:off x="0" y="6581775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CA" altLang="en-US" sz="1200" dirty="0">
                <a:cs typeface="Arial" panose="020B0604020202020204" pitchFamily="34" charset="0"/>
              </a:rPr>
              <a:t>1 “Corporations that changed the World: Apple Inc.” (Jason D. O’Grady: Greenwood Press 2009) </a:t>
            </a:r>
          </a:p>
        </p:txBody>
      </p:sp>
    </p:spTree>
    <p:extLst>
      <p:ext uri="{BB962C8B-B14F-4D97-AF65-F5344CB8AC3E}">
        <p14:creationId xmlns:p14="http://schemas.microsoft.com/office/powerpoint/2010/main" val="15198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Steve Jobs</a:t>
            </a:r>
          </a:p>
        </p:txBody>
      </p:sp>
      <p:sp>
        <p:nvSpPr>
          <p:cNvPr id="2375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Born Feb 24, 1955 in San Francisco.</a:t>
            </a:r>
          </a:p>
          <a:p>
            <a:r>
              <a:rPr lang="en-CA" altLang="en-US" dirty="0"/>
              <a:t>Age 23: Made his first million</a:t>
            </a:r>
          </a:p>
          <a:p>
            <a:r>
              <a:rPr lang="en-CA" altLang="en-US" dirty="0"/>
              <a:t>Age 25 (1980): Worth approximately 100 million</a:t>
            </a:r>
          </a:p>
          <a:p>
            <a:r>
              <a:rPr lang="en-CA" altLang="en-US" dirty="0"/>
              <a:t>2009: Worth approximately 6 billion</a:t>
            </a:r>
          </a:p>
          <a:p>
            <a:r>
              <a:rPr lang="en-CA" altLang="en-US" dirty="0"/>
              <a:t>Even at an early age he showed an aptitude for business and people over engineering.</a:t>
            </a:r>
          </a:p>
          <a:p>
            <a:pPr lvl="1"/>
            <a:r>
              <a:rPr lang="en-CA" altLang="en-US" dirty="0"/>
              <a:t>“...he wasn't interested in getting his hands dirty”, “...he was more interested in wondering about the people that owned the cars.”</a:t>
            </a:r>
            <a:r>
              <a:rPr lang="en-CA" altLang="en-US" baseline="30000" dirty="0"/>
              <a:t>1</a:t>
            </a:r>
          </a:p>
        </p:txBody>
      </p:sp>
      <p:sp>
        <p:nvSpPr>
          <p:cNvPr id="237572" name="TextBox 3"/>
          <p:cNvSpPr txBox="1">
            <a:spLocks noChangeArrowheads="1"/>
          </p:cNvSpPr>
          <p:nvPr/>
        </p:nvSpPr>
        <p:spPr bwMode="auto">
          <a:xfrm>
            <a:off x="0" y="6581775"/>
            <a:ext cx="838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CA" altLang="en-US" sz="1200" dirty="0">
                <a:cs typeface="Arial" panose="020B0604020202020204" pitchFamily="34" charset="0"/>
              </a:rPr>
              <a:t>1”The little kingdom: The private story of Apple Computer” (Michael Moritz: William Morrow p. 38)</a:t>
            </a:r>
          </a:p>
        </p:txBody>
      </p:sp>
    </p:spTree>
    <p:extLst>
      <p:ext uri="{BB962C8B-B14F-4D97-AF65-F5344CB8AC3E}">
        <p14:creationId xmlns:p14="http://schemas.microsoft.com/office/powerpoint/2010/main" val="21553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bldLvl="3"/>
      <p:bldP spid="2375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Steve Wozniak</a:t>
            </a:r>
          </a:p>
        </p:txBody>
      </p:sp>
      <p:sp>
        <p:nvSpPr>
          <p:cNvPr id="2385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Born August 11 1950</a:t>
            </a:r>
          </a:p>
          <a:p>
            <a:r>
              <a:rPr lang="en-CA" altLang="en-US" dirty="0"/>
              <a:t>Commonly known by an abbreviation of his surname “The Woz”</a:t>
            </a:r>
          </a:p>
          <a:p>
            <a:r>
              <a:rPr lang="en-CA" altLang="en-US" dirty="0"/>
              <a:t>“Prolific tinkerer”</a:t>
            </a:r>
            <a:r>
              <a:rPr lang="en-CA" altLang="en-US" baseline="30000" dirty="0"/>
              <a:t>1</a:t>
            </a:r>
          </a:p>
          <a:p>
            <a:r>
              <a:rPr lang="en-CA" altLang="en-US" dirty="0"/>
              <a:t>“From a technical standpoint, Woz was literally Apple Computer”</a:t>
            </a:r>
            <a:r>
              <a:rPr lang="en-CA" altLang="en-US" baseline="30000" dirty="0"/>
              <a:t>2</a:t>
            </a:r>
          </a:p>
        </p:txBody>
      </p:sp>
      <p:sp>
        <p:nvSpPr>
          <p:cNvPr id="238596" name="TextBox 5"/>
          <p:cNvSpPr txBox="1">
            <a:spLocks noChangeArrowheads="1"/>
          </p:cNvSpPr>
          <p:nvPr/>
        </p:nvSpPr>
        <p:spPr bwMode="auto">
          <a:xfrm>
            <a:off x="0" y="60198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CA" altLang="en-US" sz="1200" dirty="0">
                <a:cs typeface="Arial" panose="020B0604020202020204" pitchFamily="34" charset="0"/>
              </a:rPr>
              <a:t>1 “Corporations that changed the World: Apple Inc.” (Jason D. O’Grady: Greenwood Press 2009) </a:t>
            </a:r>
          </a:p>
        </p:txBody>
      </p:sp>
      <p:sp>
        <p:nvSpPr>
          <p:cNvPr id="238597" name="TextBox 5"/>
          <p:cNvSpPr txBox="1">
            <a:spLocks noChangeArrowheads="1"/>
          </p:cNvSpPr>
          <p:nvPr/>
        </p:nvSpPr>
        <p:spPr bwMode="auto">
          <a:xfrm>
            <a:off x="0" y="6396038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CA" altLang="en-US" sz="1200" dirty="0">
                <a:cs typeface="Arial" panose="020B0604020202020204" pitchFamily="34" charset="0"/>
              </a:rPr>
              <a:t>2  “iWoz: From Computer Geek to Cult Icon: How I Invented the personal computer, Co-founded Apple, and had Fun Doing It” (Steve Wozniak with G. Smith: W.W. Norton 2006)</a:t>
            </a:r>
          </a:p>
        </p:txBody>
      </p:sp>
    </p:spTree>
    <p:extLst>
      <p:ext uri="{BB962C8B-B14F-4D97-AF65-F5344CB8AC3E}">
        <p14:creationId xmlns:p14="http://schemas.microsoft.com/office/powerpoint/2010/main" val="1017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 bldLvl="3"/>
      <p:bldP spid="238596" grpId="0" uiExpand="1"/>
      <p:bldP spid="2385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Microsoft: Beginnings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i="1" dirty="0"/>
              <a:t>Micro</a:t>
            </a:r>
            <a:r>
              <a:rPr lang="en-US" altLang="en-US" dirty="0"/>
              <a:t>computer-</a:t>
            </a:r>
            <a:r>
              <a:rPr lang="en-US" altLang="en-US" u="sng" dirty="0"/>
              <a:t>soft</a:t>
            </a:r>
            <a:r>
              <a:rPr lang="en-US" altLang="en-US" dirty="0"/>
              <a:t>ware.</a:t>
            </a:r>
          </a:p>
          <a:p>
            <a:r>
              <a:rPr lang="en-US" altLang="en-US" dirty="0"/>
              <a:t>Because Gates completed most of the work on BASIC there was a 64/36 split in ownership of the new company.</a:t>
            </a:r>
          </a:p>
          <a:p>
            <a:r>
              <a:rPr lang="en-US" altLang="en-US" dirty="0"/>
              <a:t>Initial funds: royalties from the use of their version of BASIC (included with each Altair computer).</a:t>
            </a:r>
          </a:p>
          <a:p>
            <a:pPr lvl="1"/>
            <a:r>
              <a:rPr lang="en-US" altLang="en-US" dirty="0"/>
              <a:t>$30/computer (4 KB)</a:t>
            </a:r>
          </a:p>
          <a:p>
            <a:pPr lvl="1"/>
            <a:r>
              <a:rPr lang="en-US" altLang="en-US" dirty="0"/>
              <a:t>$35/computer (8 KB)</a:t>
            </a:r>
          </a:p>
          <a:p>
            <a:pPr lvl="1"/>
            <a:r>
              <a:rPr lang="en-US" altLang="en-US" dirty="0"/>
              <a:t>$60/computer (extended version of BASIC, required external storage)</a:t>
            </a:r>
          </a:p>
          <a:p>
            <a:r>
              <a:rPr lang="en-US" altLang="en-US" dirty="0"/>
              <a:t>Also funds came from licensing of the BASIC source code.</a:t>
            </a:r>
          </a:p>
          <a:p>
            <a:pPr lvl="1"/>
            <a:r>
              <a:rPr lang="en-US" altLang="en-US" dirty="0"/>
              <a:t>Developers could modify the translator as they saw fit (!!!)</a:t>
            </a:r>
          </a:p>
          <a:p>
            <a:endParaRPr lang="en-US" altLang="en-US" dirty="0"/>
          </a:p>
        </p:txBody>
      </p:sp>
      <p:pic>
        <p:nvPicPr>
          <p:cNvPr id="4" name="Picture 3" descr="H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5900"/>
            <a:ext cx="1366837" cy="14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Apple I</a:t>
            </a:r>
          </a:p>
        </p:txBody>
      </p:sp>
      <p:sp>
        <p:nvSpPr>
          <p:cNvPr id="2396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1976: Wozniak completed a prototype and took it the Homebrew Computer club.</a:t>
            </a:r>
          </a:p>
          <a:p>
            <a:r>
              <a:rPr lang="en-CA" altLang="en-US" dirty="0"/>
              <a:t>Jobs saw its immediate potential.</a:t>
            </a:r>
          </a:p>
          <a:p>
            <a:r>
              <a:rPr lang="en-CA" altLang="en-US" dirty="0"/>
              <a:t>It used a standard TV as a monitor.</a:t>
            </a:r>
          </a:p>
          <a:p>
            <a:r>
              <a:rPr lang="en-CA" altLang="en-US" dirty="0"/>
              <a:t>Due to Wozniak’s design genius it used a minimal number of chips (to keep costs and complexity down).</a:t>
            </a:r>
          </a:p>
          <a:p>
            <a:r>
              <a:rPr lang="en-CA" altLang="en-US" dirty="0"/>
              <a:t>Boot code was in ROM.</a:t>
            </a:r>
          </a:p>
          <a:p>
            <a:r>
              <a:rPr lang="en-CA" altLang="en-US" dirty="0"/>
              <a:t>Data was saved on cassette tapes.</a:t>
            </a:r>
          </a:p>
        </p:txBody>
      </p:sp>
    </p:spTree>
    <p:extLst>
      <p:ext uri="{BB962C8B-B14F-4D97-AF65-F5344CB8AC3E}">
        <p14:creationId xmlns:p14="http://schemas.microsoft.com/office/powerpoint/2010/main" val="26192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Apple I (2)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first Apple computer: significantly different from it’s successors.</a:t>
            </a:r>
          </a:p>
        </p:txBody>
      </p:sp>
      <p:grpSp>
        <p:nvGrpSpPr>
          <p:cNvPr id="262157" name="Group 13"/>
          <p:cNvGrpSpPr>
            <a:grpSpLocks/>
          </p:cNvGrpSpPr>
          <p:nvPr/>
        </p:nvGrpSpPr>
        <p:grpSpPr bwMode="auto">
          <a:xfrm>
            <a:off x="457200" y="2054225"/>
            <a:ext cx="8220075" cy="4516438"/>
            <a:chOff x="288" y="1294"/>
            <a:chExt cx="5178" cy="2845"/>
          </a:xfrm>
        </p:grpSpPr>
        <p:pic>
          <p:nvPicPr>
            <p:cNvPr id="262148" name="Picture 4" descr="smithsoni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88"/>
              <a:ext cx="3682" cy="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2149" name="Text Box 5"/>
            <p:cNvSpPr txBox="1">
              <a:spLocks noChangeArrowheads="1"/>
            </p:cNvSpPr>
            <p:nvPr/>
          </p:nvSpPr>
          <p:spPr bwMode="auto">
            <a:xfrm>
              <a:off x="4650" y="1294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Extras</a:t>
              </a:r>
            </a:p>
          </p:txBody>
        </p:sp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 flipH="1">
              <a:off x="3130" y="1494"/>
              <a:ext cx="1792" cy="1456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262151" name="Group 7"/>
            <p:cNvGrpSpPr>
              <a:grpSpLocks/>
            </p:cNvGrpSpPr>
            <p:nvPr/>
          </p:nvGrpSpPr>
          <p:grpSpPr bwMode="auto">
            <a:xfrm>
              <a:off x="3402" y="1342"/>
              <a:ext cx="1488" cy="576"/>
              <a:chOff x="3512" y="544"/>
              <a:chExt cx="1488" cy="576"/>
            </a:xfrm>
          </p:grpSpPr>
          <p:pic>
            <p:nvPicPr>
              <p:cNvPr id="262152" name="Picture 8" descr="MC900434800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" y="544"/>
                <a:ext cx="576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2153" name="Line 9"/>
              <p:cNvSpPr>
                <a:spLocks noChangeShapeType="1"/>
              </p:cNvSpPr>
              <p:nvPr/>
            </p:nvSpPr>
            <p:spPr bwMode="auto">
              <a:xfrm flipH="1">
                <a:off x="3832" y="712"/>
                <a:ext cx="1168" cy="72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grpSp>
          <p:nvGrpSpPr>
            <p:cNvPr id="262154" name="Group 10"/>
            <p:cNvGrpSpPr>
              <a:grpSpLocks/>
            </p:cNvGrpSpPr>
            <p:nvPr/>
          </p:nvGrpSpPr>
          <p:grpSpPr bwMode="auto">
            <a:xfrm>
              <a:off x="2706" y="1502"/>
              <a:ext cx="2200" cy="1248"/>
              <a:chOff x="2816" y="704"/>
              <a:chExt cx="2200" cy="1248"/>
            </a:xfrm>
          </p:grpSpPr>
          <p:sp>
            <p:nvSpPr>
              <p:cNvPr id="262155" name="AutoShape 11"/>
              <p:cNvSpPr>
                <a:spLocks/>
              </p:cNvSpPr>
              <p:nvPr/>
            </p:nvSpPr>
            <p:spPr bwMode="auto">
              <a:xfrm rot="-1951937">
                <a:off x="2816" y="1144"/>
                <a:ext cx="376" cy="808"/>
              </a:xfrm>
              <a:prstGeom prst="rightBrace">
                <a:avLst>
                  <a:gd name="adj1" fmla="val 17908"/>
                  <a:gd name="adj2" fmla="val 50000"/>
                </a:avLst>
              </a:prstGeom>
              <a:noFill/>
              <a:ln w="38100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 dirty="0"/>
              </a:p>
            </p:txBody>
          </p:sp>
          <p:sp>
            <p:nvSpPr>
              <p:cNvPr id="262156" name="Line 12"/>
              <p:cNvSpPr>
                <a:spLocks noChangeShapeType="1"/>
              </p:cNvSpPr>
              <p:nvPr/>
            </p:nvSpPr>
            <p:spPr bwMode="auto">
              <a:xfrm flipH="1">
                <a:off x="3176" y="704"/>
                <a:ext cx="1840" cy="752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-3132" y="658626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Clipart: Microsoft</a:t>
            </a:r>
          </a:p>
        </p:txBody>
      </p:sp>
    </p:spTree>
    <p:extLst>
      <p:ext uri="{BB962C8B-B14F-4D97-AF65-F5344CB8AC3E}">
        <p14:creationId xmlns:p14="http://schemas.microsoft.com/office/powerpoint/2010/main" val="5323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Apple I: Marketing</a:t>
            </a:r>
          </a:p>
        </p:txBody>
      </p:sp>
      <p:sp>
        <p:nvSpPr>
          <p:cNvPr id="2406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A local electronic shop owner immediately put in for an order of 50 computers.</a:t>
            </a:r>
          </a:p>
          <a:p>
            <a:r>
              <a:rPr lang="en-CA" altLang="en-US" dirty="0"/>
              <a:t>Cash was so tight for `Apple` that payment for the parts had to made on credit.</a:t>
            </a:r>
          </a:p>
          <a:p>
            <a:pPr lvl="1"/>
            <a:r>
              <a:rPr lang="en-CA" altLang="en-US" dirty="0"/>
              <a:t>Even then personal sacrifices had to be made.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r>
              <a:rPr lang="en-CA" altLang="en-US" dirty="0"/>
              <a:t>Wozniak`s friend: Ronald Wayne helped him assemble the computers in Wozniak`s living room.</a:t>
            </a:r>
          </a:p>
          <a:p>
            <a:pPr lvl="2"/>
            <a:r>
              <a:rPr lang="en-CA" altLang="en-US" dirty="0"/>
              <a:t>Even </a:t>
            </a:r>
            <a:r>
              <a:rPr lang="en-CA" altLang="en-US" dirty="0" smtClean="0"/>
              <a:t>this preassembly process the </a:t>
            </a:r>
            <a:r>
              <a:rPr lang="en-CA" altLang="en-US" dirty="0"/>
              <a:t>machine still required some </a:t>
            </a:r>
            <a:r>
              <a:rPr lang="en-CA" altLang="en-US" dirty="0" smtClean="0"/>
              <a:t>assembly by the end customers.</a:t>
            </a: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6467" r="53361" b="6467"/>
          <a:stretch/>
        </p:blipFill>
        <p:spPr>
          <a:xfrm>
            <a:off x="1295400" y="3440482"/>
            <a:ext cx="967727" cy="124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40482"/>
            <a:ext cx="2053581" cy="1045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132" y="6586264"/>
            <a:ext cx="2136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Clipart:www.colourbox.com</a:t>
            </a:r>
          </a:p>
        </p:txBody>
      </p:sp>
    </p:spTree>
    <p:extLst>
      <p:ext uri="{BB962C8B-B14F-4D97-AF65-F5344CB8AC3E}">
        <p14:creationId xmlns:p14="http://schemas.microsoft.com/office/powerpoint/2010/main" val="33247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 bldLvl="3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Apple II</a:t>
            </a:r>
          </a:p>
        </p:txBody>
      </p:sp>
      <p:sp>
        <p:nvSpPr>
          <p:cNvPr id="2457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Proceeds from the sale of the predecessor machine financed the construction of its successor.</a:t>
            </a:r>
          </a:p>
          <a:p>
            <a:r>
              <a:rPr lang="en-CA" altLang="en-US" dirty="0"/>
              <a:t>At this point Wayne sold his stake in company.</a:t>
            </a:r>
          </a:p>
          <a:p>
            <a:r>
              <a:rPr lang="en-CA" altLang="en-US" dirty="0"/>
              <a:t>The </a:t>
            </a:r>
            <a:r>
              <a:rPr lang="en-CA" altLang="en-US" dirty="0" smtClean="0"/>
              <a:t>‘Steves’ </a:t>
            </a:r>
            <a:r>
              <a:rPr lang="en-CA" altLang="en-US" dirty="0"/>
              <a:t>had trouble raising money.</a:t>
            </a:r>
          </a:p>
          <a:p>
            <a:pPr lvl="1"/>
            <a:r>
              <a:rPr lang="en-CA" altLang="en-US" dirty="0"/>
              <a:t>Banks would not grant loans because they were </a:t>
            </a:r>
            <a:r>
              <a:rPr lang="en-CA" altLang="en-US" dirty="0" smtClean="0"/>
              <a:t>skeptical </a:t>
            </a:r>
            <a:r>
              <a:rPr lang="en-CA" altLang="en-US" dirty="0"/>
              <a:t>of the marketability of a computer for the average person.</a:t>
            </a:r>
          </a:p>
          <a:p>
            <a:pPr lvl="1"/>
            <a:r>
              <a:rPr lang="en-CA" altLang="en-US" dirty="0"/>
              <a:t>Finally after another person agreed to co-sign the bank loan ($250,000) there was enough capital to fund production of the Apple II and Apple Computer was formed April 1, 1976.</a:t>
            </a:r>
          </a:p>
          <a:p>
            <a:r>
              <a:rPr lang="en-CA" altLang="en-US" dirty="0"/>
              <a:t>Released in 1977.</a:t>
            </a:r>
          </a:p>
          <a:p>
            <a:r>
              <a:rPr lang="en-CA" altLang="en-US" dirty="0"/>
              <a:t>Initially it ran a version of BASIC written by Wozniak.</a:t>
            </a:r>
          </a:p>
          <a:p>
            <a:r>
              <a:rPr lang="en-CA" altLang="en-US" dirty="0"/>
              <a:t>Later it used a licensed version of Microsoft BASIC.</a:t>
            </a:r>
          </a:p>
          <a:p>
            <a:pPr lvl="1"/>
            <a:r>
              <a:rPr lang="en-CA" altLang="en-US" dirty="0"/>
              <a:t>The $10,000 fee was said to have saved Microsoft from insolvency.</a:t>
            </a:r>
            <a:r>
              <a:rPr lang="en-CA" altLang="en-US" baseline="30000" dirty="0"/>
              <a:t>1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6583363"/>
            <a:ext cx="518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90000" bIns="4680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/>
              <a:t>1 “A History of Modern Computing” (Paul Ceruzzi: MIT Press 2003) </a:t>
            </a:r>
          </a:p>
        </p:txBody>
      </p:sp>
    </p:spTree>
    <p:extLst>
      <p:ext uri="{BB962C8B-B14F-4D97-AF65-F5344CB8AC3E}">
        <p14:creationId xmlns:p14="http://schemas.microsoft.com/office/powerpoint/2010/main" val="6273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  <p:bldP spid="215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Apple II (2)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It was a simpler and more powerful design than the Altair</a:t>
            </a:r>
          </a:p>
          <a:p>
            <a:r>
              <a:rPr lang="en-US" altLang="en-US" dirty="0"/>
              <a:t>The color graphics were superior to larger and more expensive computers</a:t>
            </a:r>
          </a:p>
          <a:p>
            <a:r>
              <a:rPr lang="en-US" altLang="en-US" dirty="0"/>
              <a:t>Strong selling points</a:t>
            </a:r>
          </a:p>
          <a:p>
            <a:pPr lvl="1"/>
            <a:r>
              <a:rPr lang="en-US" altLang="en-US" dirty="0"/>
              <a:t>Name</a:t>
            </a:r>
          </a:p>
          <a:p>
            <a:pPr lvl="1"/>
            <a:r>
              <a:rPr lang="en-US" altLang="en-US" dirty="0"/>
              <a:t>Appearance</a:t>
            </a:r>
          </a:p>
        </p:txBody>
      </p:sp>
      <p:pic>
        <p:nvPicPr>
          <p:cNvPr id="7" name="Picture 8" descr="http://s7.computerhistory.org/is/image/CHM/102626726p-03-02?$re-story-hero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032000"/>
            <a:ext cx="30241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Apple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962025"/>
            <a:ext cx="23701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05501" y="2543763"/>
            <a:ext cx="24511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Images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Apple II: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www.computerhistory.org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Donkey Kong: </a:t>
            </a:r>
            <a:r>
              <a:rPr lang="en-US" altLang="en-US" sz="1200" dirty="0">
                <a:latin typeface="Arial" panose="020B0604020202020204" pitchFamily="34" charset="0"/>
                <a:hlinkClick r:id="rId6"/>
              </a:rPr>
              <a:t>www.donkeykong.gamebub.com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8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uiExpand="1" build="p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Side Note: VisiCalc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i="1" u="sng" dirty="0"/>
              <a:t>Visi</a:t>
            </a:r>
            <a:r>
              <a:rPr lang="en-US" altLang="en-US" dirty="0"/>
              <a:t>ble </a:t>
            </a:r>
            <a:r>
              <a:rPr lang="en-US" altLang="en-US" i="1" u="sng" dirty="0"/>
              <a:t>Calc</a:t>
            </a:r>
            <a:r>
              <a:rPr lang="en-US" altLang="en-US" dirty="0"/>
              <a:t>ulator was the first electronic spreadsheet.</a:t>
            </a:r>
          </a:p>
          <a:p>
            <a:r>
              <a:rPr lang="en-US" altLang="en-US" dirty="0"/>
              <a:t>Dan Bricking conceived of the idea while he was a first year student at Harvard Business school.</a:t>
            </a:r>
          </a:p>
          <a:p>
            <a:r>
              <a:rPr lang="en-US" altLang="en-US" dirty="0"/>
              <a:t>Enlisted the aid of a Harvard graduate and using a borrowed Apple II computer a working version was produced in 1978.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13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Apple II &amp; VisiCalc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VisiCalc: “</a:t>
            </a:r>
            <a:r>
              <a:rPr lang="en-US" altLang="en-US" i="1" dirty="0"/>
              <a:t>It was the software tail that wagged the hardware dog</a:t>
            </a:r>
            <a:r>
              <a:rPr lang="en-US" altLang="en-US" dirty="0"/>
              <a:t>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1143000"/>
            <a:ext cx="3581400" cy="3429000"/>
            <a:chOff x="569913" y="957850"/>
            <a:chExt cx="3024187" cy="3102975"/>
          </a:xfrm>
        </p:grpSpPr>
        <p:pic>
          <p:nvPicPr>
            <p:cNvPr id="7" name="Picture 8" descr="http://s7.computerhistory.org/is/image/CHM/102626726p-03-02?$re-story-hero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3" y="2032000"/>
              <a:ext cx="3024187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pple I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35" y="957850"/>
              <a:ext cx="2370137" cy="158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4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Apple Goes Public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altLang="en-US" dirty="0"/>
              <a:t>IPO: December 12, 1980 (Open $22 per share, close at $29)</a:t>
            </a:r>
          </a:p>
          <a:p>
            <a:pPr lvl="1"/>
            <a:r>
              <a:rPr lang="en-CA" altLang="en-US" dirty="0"/>
              <a:t>Apple raised more money that day than any company except for Ford.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9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Apple III</a:t>
            </a:r>
          </a:p>
        </p:txBody>
      </p:sp>
      <p:sp>
        <p:nvSpPr>
          <p:cNvPr id="2467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6400800" cy="4678363"/>
          </a:xfrm>
        </p:spPr>
        <p:txBody>
          <a:bodyPr/>
          <a:lstStyle/>
          <a:p>
            <a:r>
              <a:rPr lang="en-CA" altLang="en-US" dirty="0" smtClean="0"/>
              <a:t>Customers </a:t>
            </a:r>
            <a:r>
              <a:rPr lang="en-CA" altLang="en-US" dirty="0"/>
              <a:t>flocked to (the IBM PC):</a:t>
            </a:r>
          </a:p>
          <a:p>
            <a:pPr lvl="1"/>
            <a:r>
              <a:rPr lang="en-CA" altLang="en-US" dirty="0"/>
              <a:t>Apple became known for poor reliability.</a:t>
            </a:r>
          </a:p>
          <a:p>
            <a:r>
              <a:rPr lang="en-CA" altLang="en-US" dirty="0" smtClean="0"/>
              <a:t>The </a:t>
            </a:r>
            <a:r>
              <a:rPr lang="en-CA" altLang="en-US" dirty="0"/>
              <a:t>Apple III failed as a product:</a:t>
            </a:r>
          </a:p>
          <a:p>
            <a:pPr lvl="1"/>
            <a:r>
              <a:rPr lang="en-CA" altLang="en-US" dirty="0"/>
              <a:t>IBM ‘smelled blood’ and quickly released the IBM PC (Personal Computer</a:t>
            </a:r>
            <a:r>
              <a:rPr lang="en-CA" altLang="en-US" dirty="0" smtClean="0"/>
              <a:t>).</a:t>
            </a:r>
          </a:p>
          <a:p>
            <a:pPr lvl="1"/>
            <a:r>
              <a:rPr lang="en-CA" altLang="en-US" dirty="0"/>
              <a:t>The PC design opened up the market for clones (more later</a:t>
            </a:r>
            <a:r>
              <a:rPr lang="en-CA" altLang="en-US" dirty="0" smtClean="0"/>
              <a:t>).</a:t>
            </a:r>
            <a:endParaRPr lang="en-CA" altLang="en-US" dirty="0"/>
          </a:p>
          <a:p>
            <a:r>
              <a:rPr lang="en-CA" altLang="en-US" dirty="0"/>
              <a:t>Wozniak claimed it was a failure because marketing rather than engineering had designed it.</a:t>
            </a:r>
          </a:p>
          <a:p>
            <a:pPr lvl="1"/>
            <a:endParaRPr lang="en-CA" altLang="en-US" dirty="0"/>
          </a:p>
        </p:txBody>
      </p:sp>
      <p:pic>
        <p:nvPicPr>
          <p:cNvPr id="246789" name="Picture 5" descr="apple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"/>
            <a:ext cx="2285999" cy="22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0" y="6583363"/>
            <a:ext cx="2500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0306" bIns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Image: www.vintage-computer.com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8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Jacky Scully</a:t>
            </a:r>
          </a:p>
        </p:txBody>
      </p:sp>
      <p:sp>
        <p:nvSpPr>
          <p:cNvPr id="270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 dirty="0"/>
              <a:t>Recruited from Pepsi to work as CEO for Apple in 1983 by Steve Jobs.</a:t>
            </a:r>
          </a:p>
          <a:p>
            <a:pPr lvl="1"/>
            <a:r>
              <a:rPr lang="en-CA" altLang="en-US" dirty="0"/>
              <a:t>At Pepsi he spearheaded  a successful marketing campaign to challenge Coke: the “Pepsi challenge”</a:t>
            </a:r>
          </a:p>
          <a:p>
            <a:pPr lvl="2"/>
            <a:r>
              <a:rPr lang="en-CA" altLang="en-US" dirty="0"/>
              <a:t>It was reputed however that Scully picked Coke over Pepsi in the challenge.</a:t>
            </a:r>
          </a:p>
          <a:p>
            <a:pPr lvl="2"/>
            <a:r>
              <a:rPr lang="en-CA" altLang="en-US" dirty="0"/>
              <a:t>What finally motivated the transfer was a plea by </a:t>
            </a:r>
            <a:r>
              <a:rPr lang="en-CA" altLang="en-US" dirty="0" smtClean="0"/>
              <a:t>Jobs</a:t>
            </a:r>
            <a:r>
              <a:rPr lang="en-CA" altLang="en-US" dirty="0"/>
              <a:t>.</a:t>
            </a:r>
          </a:p>
          <a:p>
            <a:pPr lvl="2"/>
            <a:r>
              <a:rPr lang="en-CA" altLang="en-US" dirty="0"/>
              <a:t>"Do you want to sell sugared water for the rest of your life? Or do you want to come with me and change the world?</a:t>
            </a:r>
            <a:r>
              <a:rPr lang="en-CA" altLang="en-US" baseline="30000" dirty="0"/>
              <a:t>1</a:t>
            </a:r>
          </a:p>
          <a:p>
            <a:r>
              <a:rPr lang="en-CA" altLang="en-US" dirty="0"/>
              <a:t>He was responsible for many changes:</a:t>
            </a:r>
          </a:p>
          <a:p>
            <a:pPr lvl="1"/>
            <a:r>
              <a:rPr lang="en-CA" altLang="en-US" dirty="0"/>
              <a:t>A decision to compete directly against IBM in the business computer market (Apple III)</a:t>
            </a:r>
          </a:p>
          <a:p>
            <a:pPr lvl="1"/>
            <a:r>
              <a:rPr lang="en-CA" altLang="en-US" dirty="0"/>
              <a:t>Removing Steve Jobs from </a:t>
            </a:r>
            <a:r>
              <a:rPr lang="en-CA" altLang="en-US" dirty="0" smtClean="0"/>
              <a:t>development of an Apple microcomputer project.</a:t>
            </a:r>
            <a:endParaRPr lang="en-CA" altLang="en-US" dirty="0"/>
          </a:p>
        </p:txBody>
      </p:sp>
      <p:sp>
        <p:nvSpPr>
          <p:cNvPr id="270340" name="Rectangle 3"/>
          <p:cNvSpPr>
            <a:spLocks noChangeArrowheads="1"/>
          </p:cNvSpPr>
          <p:nvPr/>
        </p:nvSpPr>
        <p:spPr bwMode="auto">
          <a:xfrm>
            <a:off x="0" y="6488113"/>
            <a:ext cx="541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CA" altLang="en-US" sz="1200" dirty="0">
                <a:cs typeface="Arial" panose="020B0604020202020204" pitchFamily="34" charset="0"/>
              </a:rPr>
              <a:t>1 Triumph of the Nerds: The Transcripts, Part III</a:t>
            </a:r>
          </a:p>
        </p:txBody>
      </p:sp>
    </p:spTree>
    <p:extLst>
      <p:ext uri="{BB962C8B-B14F-4D97-AF65-F5344CB8AC3E}">
        <p14:creationId xmlns:p14="http://schemas.microsoft.com/office/powerpoint/2010/main" val="9493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bldLvl="3"/>
      <p:bldP spid="270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Microsoft: Beginnings 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company had humble beginnings: a section of the office was given to Microsoft by MITS (manufacturer of the Altair).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Gates still continued his workaholic coding schedule.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14400" y="2590800"/>
            <a:ext cx="3962400" cy="3962400"/>
            <a:chOff x="914400" y="2590800"/>
            <a:chExt cx="39624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590800"/>
              <a:ext cx="3962400" cy="3962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4400" y="6230409"/>
              <a:ext cx="22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www.colourbox.com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5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Lisa</a:t>
            </a:r>
          </a:p>
        </p:txBody>
      </p:sp>
      <p:sp>
        <p:nvSpPr>
          <p:cNvPr id="2478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534400" cy="4678363"/>
          </a:xfrm>
        </p:spPr>
        <p:txBody>
          <a:bodyPr/>
          <a:lstStyle/>
          <a:p>
            <a:r>
              <a:rPr lang="en-CA" altLang="en-US" dirty="0" smtClean="0"/>
              <a:t>(</a:t>
            </a:r>
            <a:r>
              <a:rPr lang="en-CA" altLang="en-US" dirty="0"/>
              <a:t>1983</a:t>
            </a:r>
            <a:r>
              <a:rPr lang="en-CA" altLang="en-US" dirty="0" smtClean="0"/>
              <a:t>).</a:t>
            </a:r>
          </a:p>
          <a:p>
            <a:pPr lvl="1">
              <a:defRPr/>
            </a:pPr>
            <a:r>
              <a:rPr lang="en-US" altLang="en-US" dirty="0"/>
              <a:t>5 MHz 68000 processor</a:t>
            </a:r>
          </a:p>
          <a:p>
            <a:pPr lvl="1">
              <a:defRPr/>
            </a:pPr>
            <a:r>
              <a:rPr lang="en-US" altLang="en-US" dirty="0"/>
              <a:t>1 MB </a:t>
            </a:r>
            <a:r>
              <a:rPr lang="en-US" altLang="en-US" dirty="0" smtClean="0"/>
              <a:t>RAM</a:t>
            </a:r>
            <a:endParaRPr lang="en-CA" altLang="en-US" dirty="0"/>
          </a:p>
          <a:p>
            <a:r>
              <a:rPr lang="en-CA" altLang="en-US" dirty="0"/>
              <a:t>Unlike other Apple computers which were text-based, this one would employ a GUI.</a:t>
            </a:r>
          </a:p>
          <a:p>
            <a:pPr lvl="1"/>
            <a:r>
              <a:rPr lang="en-CA" altLang="en-US" dirty="0"/>
              <a:t>It was inspired by a tour of the Xerox PARC (Palo Alto Research Center) laboratories.</a:t>
            </a:r>
          </a:p>
          <a:p>
            <a:pPr lvl="2"/>
            <a:r>
              <a:rPr lang="en-CA" altLang="en-US" dirty="0"/>
              <a:t>It cost $1 million in Apple stock for a 3 day </a:t>
            </a:r>
            <a:r>
              <a:rPr lang="en-CA" altLang="en-US" dirty="0" smtClean="0"/>
              <a:t>tour of Xerox.</a:t>
            </a:r>
            <a:endParaRPr lang="en-CA" altLang="en-US" dirty="0"/>
          </a:p>
          <a:p>
            <a:pPr lvl="2"/>
            <a:r>
              <a:rPr lang="en-CA" altLang="en-US" dirty="0"/>
              <a:t>It was a failure but laid the ground work for the successful Macintosh.</a:t>
            </a:r>
          </a:p>
          <a:p>
            <a:pPr lvl="3"/>
            <a:r>
              <a:rPr lang="en-US" altLang="en-US" dirty="0"/>
              <a:t>The Lisa (1983) incorporated many of the features of the Xerox Star.</a:t>
            </a:r>
          </a:p>
          <a:p>
            <a:pPr lvl="3"/>
            <a:r>
              <a:rPr lang="en-US" altLang="en-US" dirty="0"/>
              <a:t>Like the Star it was expensive ($10K) and sales were weak</a:t>
            </a:r>
          </a:p>
          <a:p>
            <a:pPr lvl="2"/>
            <a:endParaRPr lang="en-CA" alt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410200" y="69850"/>
            <a:ext cx="4457700" cy="1412397"/>
            <a:chOff x="749300" y="1295400"/>
            <a:chExt cx="4457700" cy="1412397"/>
          </a:xfrm>
        </p:grpSpPr>
        <p:pic>
          <p:nvPicPr>
            <p:cNvPr id="6" name="Picture 5" descr="http://s7.computerhistory.org/is/image/CHM/102626732p-03-01?$re-zoomed$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6296" r="2222" b="19112"/>
            <a:stretch>
              <a:fillRect/>
            </a:stretch>
          </p:blipFill>
          <p:spPr bwMode="auto">
            <a:xfrm>
              <a:off x="2443468" y="1295400"/>
              <a:ext cx="2018309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749300" y="2352197"/>
              <a:ext cx="44577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© Mark Richards from www.computerhistory.org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2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Apple Macintosh (1984)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Apple’s next computer was the Macintosh</a:t>
            </a:r>
          </a:p>
          <a:p>
            <a:r>
              <a:rPr lang="en-US" altLang="en-US" dirty="0"/>
              <a:t>It incorporated </a:t>
            </a:r>
            <a:r>
              <a:rPr lang="en-US" altLang="en-US" dirty="0" smtClean="0"/>
              <a:t>many of the </a:t>
            </a:r>
            <a:r>
              <a:rPr lang="en-US" altLang="en-US" dirty="0"/>
              <a:t>best features of the Lisa but was sold at a substantially lower price.</a:t>
            </a:r>
          </a:p>
          <a:p>
            <a:r>
              <a:rPr lang="en-US" altLang="en-US" dirty="0"/>
              <a:t>Also features not present in the Lisa were added to the </a:t>
            </a:r>
            <a:r>
              <a:rPr lang="en-US" altLang="en-US" dirty="0" smtClean="0"/>
              <a:t>Macintosh</a:t>
            </a:r>
          </a:p>
          <a:p>
            <a:r>
              <a:rPr lang="en-US" altLang="en-US" dirty="0" smtClean="0"/>
              <a:t>Compared </a:t>
            </a:r>
            <a:r>
              <a:rPr lang="en-US" altLang="en-US" dirty="0"/>
              <a:t>to the IBM-PC it was a speed vs. ease of use tradeoff</a:t>
            </a:r>
          </a:p>
          <a:p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103160"/>
            <a:ext cx="5867400" cy="2463800"/>
            <a:chOff x="457200" y="1103160"/>
            <a:chExt cx="5867400" cy="2463800"/>
          </a:xfrm>
        </p:grpSpPr>
        <p:pic>
          <p:nvPicPr>
            <p:cNvPr id="5" name="Picture 5" descr="http://s7.computerhistory.org/is/image/CHM/x1476.98p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03160"/>
              <a:ext cx="3079316" cy="230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066800" y="3258985"/>
              <a:ext cx="5257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Image © Mark Richards from www.computerhistory.org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3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 dirty="0"/>
              <a:t>Macintosh</a:t>
            </a:r>
          </a:p>
        </p:txBody>
      </p:sp>
      <p:sp>
        <p:nvSpPr>
          <p:cNvPr id="2488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239000" cy="4678363"/>
          </a:xfrm>
        </p:spPr>
        <p:txBody>
          <a:bodyPr/>
          <a:lstStyle/>
          <a:p>
            <a:r>
              <a:rPr lang="en-CA" altLang="en-US" dirty="0"/>
              <a:t>To prevent a repeat of the failures with the Apple III Jobs was diplomatically removed from this project.</a:t>
            </a:r>
            <a:r>
              <a:rPr lang="en-CA" altLang="en-US" baseline="30000" dirty="0"/>
              <a:t>1</a:t>
            </a:r>
          </a:p>
          <a:p>
            <a:pPr lvl="1"/>
            <a:r>
              <a:rPr lang="en-CA" altLang="en-US" dirty="0"/>
              <a:t>He eventually resigned and formed his own computer company  NeXT</a:t>
            </a:r>
          </a:p>
          <a:p>
            <a:r>
              <a:rPr lang="en-CA" altLang="en-US" dirty="0"/>
              <a:t>Goal: produce an easy to use, inexpensive computer with all the features could need all in one package.</a:t>
            </a:r>
          </a:p>
          <a:p>
            <a:r>
              <a:rPr lang="en-CA" altLang="en-US" dirty="0"/>
              <a:t>Specifications:</a:t>
            </a:r>
          </a:p>
          <a:p>
            <a:pPr lvl="1"/>
            <a:r>
              <a:rPr lang="en-CA" altLang="en-US" dirty="0"/>
              <a:t>Processor: </a:t>
            </a:r>
            <a:r>
              <a:rPr lang="en-CA" altLang="en-US" dirty="0" smtClean="0"/>
              <a:t>~7 </a:t>
            </a:r>
            <a:r>
              <a:rPr lang="en-CA" altLang="en-US" dirty="0"/>
              <a:t>MHz 68000 Motorola</a:t>
            </a:r>
          </a:p>
          <a:p>
            <a:pPr lvl="1"/>
            <a:r>
              <a:rPr lang="en-CA" altLang="en-US" dirty="0" smtClean="0"/>
              <a:t>Memory</a:t>
            </a:r>
            <a:r>
              <a:rPr lang="en-CA" altLang="en-US" dirty="0"/>
              <a:t>: 128 KB (upgradable – with some difficulty - to 512 KB)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sp>
        <p:nvSpPr>
          <p:cNvPr id="248836" name="TextBox 3"/>
          <p:cNvSpPr txBox="1">
            <a:spLocks noChangeArrowheads="1"/>
          </p:cNvSpPr>
          <p:nvPr/>
        </p:nvSpPr>
        <p:spPr bwMode="auto">
          <a:xfrm>
            <a:off x="0" y="6581775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CA" altLang="en-US" sz="1200" dirty="0">
                <a:cs typeface="Arial" panose="020B0604020202020204" pitchFamily="34" charset="0"/>
              </a:rPr>
              <a:t>1 “Corporations that changed the World: Apple Inc.” (Jason D. O’Grady: Greenwood Press 2009) </a:t>
            </a:r>
          </a:p>
        </p:txBody>
      </p:sp>
      <p:pic>
        <p:nvPicPr>
          <p:cNvPr id="248837" name="Picture 5" descr="1984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2"/>
          <a:stretch>
            <a:fillRect/>
          </a:stretch>
        </p:blipFill>
        <p:spPr bwMode="auto">
          <a:xfrm>
            <a:off x="7589838" y="0"/>
            <a:ext cx="155416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Macintosh (2)</a:t>
            </a:r>
            <a:endParaRPr lang="en-US" alt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It incorporated the best features of the Lisa but was sold at a substantially lower price.</a:t>
            </a:r>
          </a:p>
          <a:p>
            <a:r>
              <a:rPr lang="en-US" altLang="en-US" dirty="0"/>
              <a:t>Also features not present in the Lisa were added to the Macintosh</a:t>
            </a:r>
          </a:p>
          <a:p>
            <a:r>
              <a:rPr lang="en-US" altLang="en-US" dirty="0"/>
              <a:t>Compared to the IBM-PC it was a speed vs. ease of use tradeoff</a:t>
            </a:r>
          </a:p>
        </p:txBody>
      </p:sp>
    </p:spTree>
    <p:extLst>
      <p:ext uri="{BB962C8B-B14F-4D97-AF65-F5344CB8AC3E}">
        <p14:creationId xmlns:p14="http://schemas.microsoft.com/office/powerpoint/2010/main" val="1380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Attack Of The Clones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Although it was a late entry into the microcomputer market IBM eventually dominated.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84324" name="Group 4"/>
          <p:cNvGrpSpPr>
            <a:grpSpLocks/>
          </p:cNvGrpSpPr>
          <p:nvPr/>
        </p:nvGrpSpPr>
        <p:grpSpPr bwMode="auto">
          <a:xfrm>
            <a:off x="533400" y="2286000"/>
            <a:ext cx="3632200" cy="1381125"/>
            <a:chOff x="357" y="1192"/>
            <a:chExt cx="2288" cy="870"/>
          </a:xfrm>
        </p:grpSpPr>
        <p:sp>
          <p:nvSpPr>
            <p:cNvPr id="184325" name="Text Box 5"/>
            <p:cNvSpPr txBox="1">
              <a:spLocks noChangeArrowheads="1"/>
            </p:cNvSpPr>
            <p:nvPr/>
          </p:nvSpPr>
          <p:spPr bwMode="auto">
            <a:xfrm>
              <a:off x="1696" y="1192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184326" name="Text Box 6"/>
            <p:cNvSpPr txBox="1">
              <a:spLocks noChangeArrowheads="1"/>
            </p:cNvSpPr>
            <p:nvPr/>
          </p:nvSpPr>
          <p:spPr bwMode="auto">
            <a:xfrm>
              <a:off x="528" y="1192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184327" name="Rectangle 7"/>
            <p:cNvSpPr>
              <a:spLocks noChangeArrowheads="1"/>
            </p:cNvSpPr>
            <p:nvPr/>
          </p:nvSpPr>
          <p:spPr bwMode="auto">
            <a:xfrm>
              <a:off x="552" y="1784"/>
              <a:ext cx="110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84328" name="Line 8"/>
            <p:cNvSpPr>
              <a:spLocks noChangeShapeType="1"/>
            </p:cNvSpPr>
            <p:nvPr/>
          </p:nvSpPr>
          <p:spPr bwMode="auto">
            <a:xfrm flipV="1">
              <a:off x="357" y="2057"/>
              <a:ext cx="2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184329" name="Rectangle 9"/>
            <p:cNvSpPr>
              <a:spLocks noChangeArrowheads="1"/>
            </p:cNvSpPr>
            <p:nvPr/>
          </p:nvSpPr>
          <p:spPr bwMode="auto">
            <a:xfrm>
              <a:off x="1768" y="1430"/>
              <a:ext cx="104" cy="63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760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Attack Of The Clones (2)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Although the IBM-PC was marketed and sold under the IBM brand most of the parts were not manufactured in-house.</a:t>
            </a:r>
          </a:p>
          <a:p>
            <a:endParaRPr lang="en-US" altLang="en-US" dirty="0"/>
          </a:p>
        </p:txBody>
      </p:sp>
      <p:grpSp>
        <p:nvGrpSpPr>
          <p:cNvPr id="185348" name="Group 4"/>
          <p:cNvGrpSpPr>
            <a:grpSpLocks/>
          </p:cNvGrpSpPr>
          <p:nvPr/>
        </p:nvGrpSpPr>
        <p:grpSpPr bwMode="auto">
          <a:xfrm>
            <a:off x="609600" y="2794000"/>
            <a:ext cx="2179638" cy="4064000"/>
            <a:chOff x="400" y="1686"/>
            <a:chExt cx="1373" cy="2560"/>
          </a:xfrm>
        </p:grpSpPr>
        <p:sp>
          <p:nvSpPr>
            <p:cNvPr id="185349" name="tower"/>
            <p:cNvSpPr>
              <a:spLocks noEditPoints="1" noChangeArrowheads="1"/>
            </p:cNvSpPr>
            <p:nvPr/>
          </p:nvSpPr>
          <p:spPr bwMode="auto">
            <a:xfrm>
              <a:off x="403" y="1686"/>
              <a:ext cx="1370" cy="227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5350" name="Text Box 6"/>
            <p:cNvSpPr txBox="1">
              <a:spLocks noChangeArrowheads="1"/>
            </p:cNvSpPr>
            <p:nvPr/>
          </p:nvSpPr>
          <p:spPr bwMode="auto">
            <a:xfrm>
              <a:off x="400" y="3996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2789238" y="2060575"/>
            <a:ext cx="3560762" cy="2682875"/>
            <a:chOff x="1773" y="1224"/>
            <a:chExt cx="2243" cy="1690"/>
          </a:xfrm>
        </p:grpSpPr>
        <p:grpSp>
          <p:nvGrpSpPr>
            <p:cNvPr id="185352" name="Group 8"/>
            <p:cNvGrpSpPr>
              <a:grpSpLocks/>
            </p:cNvGrpSpPr>
            <p:nvPr/>
          </p:nvGrpSpPr>
          <p:grpSpPr bwMode="auto">
            <a:xfrm>
              <a:off x="2515" y="1224"/>
              <a:ext cx="1501" cy="368"/>
              <a:chOff x="3075" y="1200"/>
              <a:chExt cx="1501" cy="368"/>
            </a:xfrm>
          </p:grpSpPr>
          <p:pic>
            <p:nvPicPr>
              <p:cNvPr id="185353" name="Picture 9" descr="MCj0405940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5" y="1236"/>
                <a:ext cx="335" cy="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5354" name="Text Box 10"/>
              <p:cNvSpPr txBox="1">
                <a:spLocks noChangeArrowheads="1"/>
              </p:cNvSpPr>
              <p:nvPr/>
            </p:nvSpPr>
            <p:spPr bwMode="auto">
              <a:xfrm>
                <a:off x="3368" y="1200"/>
                <a:ext cx="120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Processor: Company A</a:t>
                </a:r>
              </a:p>
            </p:txBody>
          </p:sp>
        </p:grpSp>
        <p:cxnSp>
          <p:nvCxnSpPr>
            <p:cNvPr id="185355" name="AutoShape 11"/>
            <p:cNvCxnSpPr>
              <a:cxnSpLocks noChangeShapeType="1"/>
              <a:stCxn id="185353" idx="1"/>
              <a:endCxn id="185349" idx="4"/>
            </p:cNvCxnSpPr>
            <p:nvPr/>
          </p:nvCxnSpPr>
          <p:spPr bwMode="auto">
            <a:xfrm flipH="1">
              <a:off x="1773" y="1426"/>
              <a:ext cx="742" cy="14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356" name="Group 12"/>
          <p:cNvGrpSpPr>
            <a:grpSpLocks/>
          </p:cNvGrpSpPr>
          <p:nvPr/>
        </p:nvGrpSpPr>
        <p:grpSpPr bwMode="auto">
          <a:xfrm>
            <a:off x="2789238" y="4743450"/>
            <a:ext cx="3624262" cy="1901825"/>
            <a:chOff x="1773" y="2914"/>
            <a:chExt cx="2283" cy="1198"/>
          </a:xfrm>
        </p:grpSpPr>
        <p:grpSp>
          <p:nvGrpSpPr>
            <p:cNvPr id="185357" name="Group 13"/>
            <p:cNvGrpSpPr>
              <a:grpSpLocks/>
            </p:cNvGrpSpPr>
            <p:nvPr/>
          </p:nvGrpSpPr>
          <p:grpSpPr bwMode="auto">
            <a:xfrm>
              <a:off x="2243" y="3395"/>
              <a:ext cx="1813" cy="717"/>
              <a:chOff x="2219" y="2907"/>
              <a:chExt cx="1813" cy="717"/>
            </a:xfrm>
          </p:grpSpPr>
          <p:pic>
            <p:nvPicPr>
              <p:cNvPr id="185358" name="Picture 14" descr="MCj0287253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" y="2907"/>
                <a:ext cx="954" cy="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5359" name="Text Box 15"/>
              <p:cNvSpPr txBox="1">
                <a:spLocks noChangeArrowheads="1"/>
              </p:cNvSpPr>
              <p:nvPr/>
            </p:nvSpPr>
            <p:spPr bwMode="auto">
              <a:xfrm>
                <a:off x="3112" y="3088"/>
                <a:ext cx="92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Expansion card: Company D</a:t>
                </a:r>
              </a:p>
            </p:txBody>
          </p:sp>
        </p:grpSp>
        <p:cxnSp>
          <p:nvCxnSpPr>
            <p:cNvPr id="185360" name="AutoShape 16"/>
            <p:cNvCxnSpPr>
              <a:cxnSpLocks noChangeShapeType="1"/>
              <a:stCxn id="185358" idx="1"/>
              <a:endCxn id="185349" idx="4"/>
            </p:cNvCxnSpPr>
            <p:nvPr/>
          </p:nvCxnSpPr>
          <p:spPr bwMode="auto">
            <a:xfrm flipH="1" flipV="1">
              <a:off x="1773" y="2914"/>
              <a:ext cx="470" cy="8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361" name="Group 17"/>
          <p:cNvGrpSpPr>
            <a:grpSpLocks/>
          </p:cNvGrpSpPr>
          <p:nvPr/>
        </p:nvGrpSpPr>
        <p:grpSpPr bwMode="auto">
          <a:xfrm>
            <a:off x="2814638" y="2520950"/>
            <a:ext cx="6329362" cy="2105025"/>
            <a:chOff x="1773" y="1588"/>
            <a:chExt cx="3987" cy="1326"/>
          </a:xfrm>
        </p:grpSpPr>
        <p:grpSp>
          <p:nvGrpSpPr>
            <p:cNvPr id="185362" name="Group 18"/>
            <p:cNvGrpSpPr>
              <a:grpSpLocks/>
            </p:cNvGrpSpPr>
            <p:nvPr/>
          </p:nvGrpSpPr>
          <p:grpSpPr bwMode="auto">
            <a:xfrm>
              <a:off x="4001" y="1588"/>
              <a:ext cx="1759" cy="1023"/>
              <a:chOff x="3889" y="1548"/>
              <a:chExt cx="1759" cy="1023"/>
            </a:xfrm>
          </p:grpSpPr>
          <p:pic>
            <p:nvPicPr>
              <p:cNvPr id="185363" name="Picture 19" descr="MCj03984390000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1548"/>
                <a:ext cx="958" cy="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5364" name="Text Box 20"/>
              <p:cNvSpPr txBox="1">
                <a:spLocks noChangeArrowheads="1"/>
              </p:cNvSpPr>
              <p:nvPr/>
            </p:nvSpPr>
            <p:spPr bwMode="auto">
              <a:xfrm>
                <a:off x="4728" y="1928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Hard drive: Company B</a:t>
                </a:r>
              </a:p>
            </p:txBody>
          </p:sp>
        </p:grpSp>
        <p:cxnSp>
          <p:nvCxnSpPr>
            <p:cNvPr id="185365" name="AutoShape 21"/>
            <p:cNvCxnSpPr>
              <a:cxnSpLocks noChangeShapeType="1"/>
              <a:stCxn id="185363" idx="1"/>
              <a:endCxn id="185349" idx="4"/>
            </p:cNvCxnSpPr>
            <p:nvPr/>
          </p:nvCxnSpPr>
          <p:spPr bwMode="auto">
            <a:xfrm flipH="1">
              <a:off x="1773" y="2100"/>
              <a:ext cx="2228" cy="81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5366" name="Group 22"/>
          <p:cNvGrpSpPr>
            <a:grpSpLocks/>
          </p:cNvGrpSpPr>
          <p:nvPr/>
        </p:nvGrpSpPr>
        <p:grpSpPr bwMode="auto">
          <a:xfrm>
            <a:off x="2789238" y="4662488"/>
            <a:ext cx="5910262" cy="866775"/>
            <a:chOff x="1773" y="2863"/>
            <a:chExt cx="3723" cy="546"/>
          </a:xfrm>
        </p:grpSpPr>
        <p:grpSp>
          <p:nvGrpSpPr>
            <p:cNvPr id="185367" name="Group 23"/>
            <p:cNvGrpSpPr>
              <a:grpSpLocks/>
            </p:cNvGrpSpPr>
            <p:nvPr/>
          </p:nvGrpSpPr>
          <p:grpSpPr bwMode="auto">
            <a:xfrm>
              <a:off x="4067" y="2863"/>
              <a:ext cx="1429" cy="546"/>
              <a:chOff x="4147" y="3607"/>
              <a:chExt cx="1429" cy="546"/>
            </a:xfrm>
          </p:grpSpPr>
          <p:pic>
            <p:nvPicPr>
              <p:cNvPr id="185368" name="Picture 24" descr="MCj0339632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" y="3607"/>
                <a:ext cx="553" cy="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5369" name="Text Box 25"/>
              <p:cNvSpPr txBox="1">
                <a:spLocks noChangeArrowheads="1"/>
              </p:cNvSpPr>
              <p:nvPr/>
            </p:nvSpPr>
            <p:spPr bwMode="auto">
              <a:xfrm>
                <a:off x="4656" y="3720"/>
                <a:ext cx="9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Floppy drive: Company C</a:t>
                </a:r>
              </a:p>
            </p:txBody>
          </p:sp>
        </p:grpSp>
        <p:cxnSp>
          <p:nvCxnSpPr>
            <p:cNvPr id="185370" name="AutoShape 26"/>
            <p:cNvCxnSpPr>
              <a:cxnSpLocks noChangeShapeType="1"/>
              <a:stCxn id="185368" idx="1"/>
              <a:endCxn id="185349" idx="4"/>
            </p:cNvCxnSpPr>
            <p:nvPr/>
          </p:nvCxnSpPr>
          <p:spPr bwMode="auto">
            <a:xfrm flipH="1" flipV="1">
              <a:off x="1773" y="2914"/>
              <a:ext cx="2294" cy="22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39688" y="227526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Clipart: Microsoft</a:t>
            </a:r>
          </a:p>
        </p:txBody>
      </p:sp>
    </p:spTree>
    <p:extLst>
      <p:ext uri="{BB962C8B-B14F-4D97-AF65-F5344CB8AC3E}">
        <p14:creationId xmlns:p14="http://schemas.microsoft.com/office/powerpoint/2010/main" val="34280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bldLvl="3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Attack Of The Clones (3)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425" indent="-225425"/>
            <a:r>
              <a:rPr lang="en-US" altLang="en-US" dirty="0"/>
              <a:t>The parts manufacturers were free to sell their components to other companies.</a:t>
            </a:r>
          </a:p>
          <a:p>
            <a:pPr marL="225425" indent="-225425"/>
            <a:r>
              <a:rPr lang="en-US" altLang="en-US" dirty="0"/>
              <a:t>About the same time that the IBM-PC was sold, three ex-employees of Texas Instruments founded their own company: Compaq.</a:t>
            </a:r>
          </a:p>
          <a:p>
            <a:pPr marL="460375" lvl="1" indent="-120650"/>
            <a:r>
              <a:rPr lang="en-US" altLang="en-US" dirty="0"/>
              <a:t>They conceived of producing their own copy of the IBM-PC under their own brand name.</a:t>
            </a:r>
          </a:p>
          <a:p>
            <a:pPr marL="460375" lvl="1" indent="-120650"/>
            <a:r>
              <a:rPr lang="en-US" altLang="en-US" dirty="0"/>
              <a:t>It would run under MS-DOS and be 100% compatible with other software</a:t>
            </a:r>
          </a:p>
          <a:p>
            <a:pPr marL="460375" lvl="1" indent="-120650"/>
            <a:r>
              <a:rPr lang="en-US" altLang="en-US" dirty="0"/>
              <a:t>The first IBM-PC clone was delivered by Compaq in 1983.</a:t>
            </a:r>
          </a:p>
          <a:p>
            <a:pPr marL="460375" lvl="1" indent="-120650"/>
            <a:endParaRPr lang="en-US" altLang="en-US" dirty="0"/>
          </a:p>
          <a:p>
            <a:pPr marL="460375" lvl="1" indent="-120650"/>
            <a:endParaRPr lang="en-US" altLang="en-US" dirty="0"/>
          </a:p>
        </p:txBody>
      </p:sp>
      <p:grpSp>
        <p:nvGrpSpPr>
          <p:cNvPr id="187410" name="Group 18"/>
          <p:cNvGrpSpPr>
            <a:grpSpLocks/>
          </p:cNvGrpSpPr>
          <p:nvPr/>
        </p:nvGrpSpPr>
        <p:grpSpPr bwMode="auto">
          <a:xfrm>
            <a:off x="1066800" y="4851400"/>
            <a:ext cx="1057275" cy="2006600"/>
            <a:chOff x="672" y="3056"/>
            <a:chExt cx="666" cy="1264"/>
          </a:xfrm>
        </p:grpSpPr>
        <p:sp>
          <p:nvSpPr>
            <p:cNvPr id="187397" name="tower"/>
            <p:cNvSpPr>
              <a:spLocks noEditPoints="1" noChangeArrowheads="1"/>
            </p:cNvSpPr>
            <p:nvPr/>
          </p:nvSpPr>
          <p:spPr bwMode="auto">
            <a:xfrm>
              <a:off x="677" y="3056"/>
              <a:ext cx="426" cy="100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7398" name="Text Box 6"/>
            <p:cNvSpPr txBox="1">
              <a:spLocks noChangeArrowheads="1"/>
            </p:cNvSpPr>
            <p:nvPr/>
          </p:nvSpPr>
          <p:spPr bwMode="auto">
            <a:xfrm>
              <a:off x="672" y="4070"/>
              <a:ext cx="6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  <p:pic>
          <p:nvPicPr>
            <p:cNvPr id="187399" name="Picture 7" descr="MCj033963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388"/>
              <a:ext cx="201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0" name="Picture 8" descr="MCj040594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3083"/>
              <a:ext cx="180" cy="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1" name="Picture 9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" y="3750"/>
              <a:ext cx="271" cy="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2" name="Picture 10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239" cy="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7411" name="Group 19"/>
          <p:cNvGrpSpPr>
            <a:grpSpLocks/>
          </p:cNvGrpSpPr>
          <p:nvPr/>
        </p:nvGrpSpPr>
        <p:grpSpPr bwMode="auto">
          <a:xfrm>
            <a:off x="4876800" y="4886325"/>
            <a:ext cx="2074863" cy="1971675"/>
            <a:chOff x="3072" y="3078"/>
            <a:chExt cx="1307" cy="1242"/>
          </a:xfrm>
        </p:grpSpPr>
        <p:sp>
          <p:nvSpPr>
            <p:cNvPr id="187404" name="tower"/>
            <p:cNvSpPr>
              <a:spLocks noEditPoints="1" noChangeArrowheads="1"/>
            </p:cNvSpPr>
            <p:nvPr/>
          </p:nvSpPr>
          <p:spPr bwMode="auto">
            <a:xfrm>
              <a:off x="3077" y="3088"/>
              <a:ext cx="346" cy="95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7405" name="Text Box 13"/>
            <p:cNvSpPr txBox="1">
              <a:spLocks noChangeArrowheads="1"/>
            </p:cNvSpPr>
            <p:nvPr/>
          </p:nvSpPr>
          <p:spPr bwMode="auto">
            <a:xfrm>
              <a:off x="3072" y="4070"/>
              <a:ext cx="13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Compaq clone</a:t>
              </a:r>
            </a:p>
          </p:txBody>
        </p:sp>
        <p:pic>
          <p:nvPicPr>
            <p:cNvPr id="187406" name="Picture 14" descr="MCj033963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" y="3384"/>
              <a:ext cx="192" cy="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7" name="Picture 15" descr="MCj040594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" y="3078"/>
              <a:ext cx="171" cy="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8" name="Picture 16" descr="MCj0287253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" y="3747"/>
              <a:ext cx="258" cy="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9" name="Picture 17" descr="MCj0398439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360"/>
              <a:ext cx="228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56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Attack Of The Clones (4)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This opened the flood gates for other computer manufacturers to produce their own clone computers.</a:t>
            </a:r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4419600" y="2743200"/>
            <a:ext cx="1239838" cy="2362200"/>
            <a:chOff x="448" y="1616"/>
            <a:chExt cx="781" cy="1488"/>
          </a:xfrm>
        </p:grpSpPr>
        <p:sp>
          <p:nvSpPr>
            <p:cNvPr id="189445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9446" name="Text Box 6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IBM-PC</a:t>
              </a:r>
            </a:p>
          </p:txBody>
        </p:sp>
      </p:grpSp>
      <p:grpSp>
        <p:nvGrpSpPr>
          <p:cNvPr id="189447" name="Group 7"/>
          <p:cNvGrpSpPr>
            <a:grpSpLocks/>
          </p:cNvGrpSpPr>
          <p:nvPr/>
        </p:nvGrpSpPr>
        <p:grpSpPr bwMode="auto">
          <a:xfrm>
            <a:off x="762000" y="2438400"/>
            <a:ext cx="1239838" cy="2667000"/>
            <a:chOff x="448" y="1616"/>
            <a:chExt cx="781" cy="1680"/>
          </a:xfrm>
        </p:grpSpPr>
        <p:sp>
          <p:nvSpPr>
            <p:cNvPr id="189448" name="tower"/>
            <p:cNvSpPr>
              <a:spLocks noEditPoints="1" noChangeArrowheads="1"/>
            </p:cNvSpPr>
            <p:nvPr/>
          </p:nvSpPr>
          <p:spPr bwMode="auto">
            <a:xfrm>
              <a:off x="451" y="1616"/>
              <a:ext cx="778" cy="1205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9449" name="Text Box 9"/>
            <p:cNvSpPr txBox="1">
              <a:spLocks noChangeArrowheads="1"/>
            </p:cNvSpPr>
            <p:nvPr/>
          </p:nvSpPr>
          <p:spPr bwMode="auto">
            <a:xfrm>
              <a:off x="448" y="2854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Compaq clone</a:t>
              </a:r>
            </a:p>
          </p:txBody>
        </p:sp>
      </p:grpSp>
      <p:grpSp>
        <p:nvGrpSpPr>
          <p:cNvPr id="189450" name="Group 10"/>
          <p:cNvGrpSpPr>
            <a:grpSpLocks/>
          </p:cNvGrpSpPr>
          <p:nvPr/>
        </p:nvGrpSpPr>
        <p:grpSpPr bwMode="auto">
          <a:xfrm>
            <a:off x="2590800" y="4191000"/>
            <a:ext cx="1239838" cy="2667000"/>
            <a:chOff x="4632" y="1088"/>
            <a:chExt cx="781" cy="1680"/>
          </a:xfrm>
        </p:grpSpPr>
        <p:sp>
          <p:nvSpPr>
            <p:cNvPr id="189451" name="tower"/>
            <p:cNvSpPr>
              <a:spLocks noEditPoints="1" noChangeArrowheads="1"/>
            </p:cNvSpPr>
            <p:nvPr/>
          </p:nvSpPr>
          <p:spPr bwMode="auto">
            <a:xfrm>
              <a:off x="4635" y="1088"/>
              <a:ext cx="778" cy="1205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4632" y="2326"/>
              <a:ext cx="7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Dell clone</a:t>
              </a:r>
            </a:p>
          </p:txBody>
        </p:sp>
      </p:grpSp>
      <p:grpSp>
        <p:nvGrpSpPr>
          <p:cNvPr id="189453" name="Group 13"/>
          <p:cNvGrpSpPr>
            <a:grpSpLocks/>
          </p:cNvGrpSpPr>
          <p:nvPr/>
        </p:nvGrpSpPr>
        <p:grpSpPr bwMode="auto">
          <a:xfrm>
            <a:off x="6794500" y="2603500"/>
            <a:ext cx="1784350" cy="2667000"/>
            <a:chOff x="4424" y="1096"/>
            <a:chExt cx="1124" cy="1680"/>
          </a:xfrm>
        </p:grpSpPr>
        <p:sp>
          <p:nvSpPr>
            <p:cNvPr id="189454" name="tower"/>
            <p:cNvSpPr>
              <a:spLocks noEditPoints="1" noChangeArrowheads="1"/>
            </p:cNvSpPr>
            <p:nvPr/>
          </p:nvSpPr>
          <p:spPr bwMode="auto">
            <a:xfrm>
              <a:off x="4427" y="1096"/>
              <a:ext cx="778" cy="1205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99FF"/>
                  </a:solidFill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4424" y="2334"/>
              <a:ext cx="11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Mom and pop shop clone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2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Attack Of The Clones (5)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result was that IBM eventually lost control over the computer architecture that it developed and marketed.</a:t>
            </a:r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744538" y="4267200"/>
            <a:ext cx="8208962" cy="1825625"/>
            <a:chOff x="429" y="2080"/>
            <a:chExt cx="5171" cy="1150"/>
          </a:xfrm>
        </p:grpSpPr>
        <p:sp>
          <p:nvSpPr>
            <p:cNvPr id="190469" name="Text Box 5"/>
            <p:cNvSpPr txBox="1">
              <a:spLocks noChangeArrowheads="1"/>
            </p:cNvSpPr>
            <p:nvPr/>
          </p:nvSpPr>
          <p:spPr bwMode="auto">
            <a:xfrm>
              <a:off x="1768" y="2128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190470" name="Text Box 6"/>
            <p:cNvSpPr txBox="1">
              <a:spLocks noChangeArrowheads="1"/>
            </p:cNvSpPr>
            <p:nvPr/>
          </p:nvSpPr>
          <p:spPr bwMode="auto">
            <a:xfrm>
              <a:off x="592" y="213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190471" name="Rectangle 7"/>
            <p:cNvSpPr>
              <a:spLocks noChangeArrowheads="1"/>
            </p:cNvSpPr>
            <p:nvPr/>
          </p:nvSpPr>
          <p:spPr bwMode="auto">
            <a:xfrm>
              <a:off x="600" y="2944"/>
              <a:ext cx="169" cy="27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90472" name="Line 8"/>
            <p:cNvSpPr>
              <a:spLocks noChangeShapeType="1"/>
            </p:cNvSpPr>
            <p:nvPr/>
          </p:nvSpPr>
          <p:spPr bwMode="auto">
            <a:xfrm flipV="1">
              <a:off x="429" y="3225"/>
              <a:ext cx="4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190473" name="Rectangle 9"/>
            <p:cNvSpPr>
              <a:spLocks noChangeArrowheads="1"/>
            </p:cNvSpPr>
            <p:nvPr/>
          </p:nvSpPr>
          <p:spPr bwMode="auto">
            <a:xfrm>
              <a:off x="1840" y="2670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90474" name="Rectangle 10"/>
            <p:cNvSpPr>
              <a:spLocks noChangeArrowheads="1"/>
            </p:cNvSpPr>
            <p:nvPr/>
          </p:nvSpPr>
          <p:spPr bwMode="auto">
            <a:xfrm>
              <a:off x="3016" y="2710"/>
              <a:ext cx="168" cy="5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90475" name="Text Box 11"/>
            <p:cNvSpPr txBox="1">
              <a:spLocks noChangeArrowheads="1"/>
            </p:cNvSpPr>
            <p:nvPr/>
          </p:nvSpPr>
          <p:spPr bwMode="auto">
            <a:xfrm>
              <a:off x="2920" y="2096"/>
              <a:ext cx="7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Compaq sales</a:t>
              </a:r>
            </a:p>
          </p:txBody>
        </p:sp>
        <p:sp>
          <p:nvSpPr>
            <p:cNvPr id="190476" name="Rectangle 12"/>
            <p:cNvSpPr>
              <a:spLocks noChangeArrowheads="1"/>
            </p:cNvSpPr>
            <p:nvPr/>
          </p:nvSpPr>
          <p:spPr bwMode="auto">
            <a:xfrm>
              <a:off x="3944" y="2742"/>
              <a:ext cx="160" cy="48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90477" name="Text Box 13"/>
            <p:cNvSpPr txBox="1">
              <a:spLocks noChangeArrowheads="1"/>
            </p:cNvSpPr>
            <p:nvPr/>
          </p:nvSpPr>
          <p:spPr bwMode="auto">
            <a:xfrm>
              <a:off x="3848" y="2096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Dell sales</a:t>
              </a:r>
            </a:p>
          </p:txBody>
        </p:sp>
        <p:sp>
          <p:nvSpPr>
            <p:cNvPr id="190478" name="Rectangle 14"/>
            <p:cNvSpPr>
              <a:spLocks noChangeArrowheads="1"/>
            </p:cNvSpPr>
            <p:nvPr/>
          </p:nvSpPr>
          <p:spPr bwMode="auto">
            <a:xfrm>
              <a:off x="4944" y="2678"/>
              <a:ext cx="168" cy="55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90479" name="Text Box 15"/>
            <p:cNvSpPr txBox="1">
              <a:spLocks noChangeArrowheads="1"/>
            </p:cNvSpPr>
            <p:nvPr/>
          </p:nvSpPr>
          <p:spPr bwMode="auto">
            <a:xfrm>
              <a:off x="4856" y="2080"/>
              <a:ext cx="74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Mom &amp; pop shop sales</a:t>
              </a:r>
            </a:p>
          </p:txBody>
        </p:sp>
      </p:grpSp>
      <p:grpSp>
        <p:nvGrpSpPr>
          <p:cNvPr id="190480" name="Group 16"/>
          <p:cNvGrpSpPr>
            <a:grpSpLocks/>
          </p:cNvGrpSpPr>
          <p:nvPr/>
        </p:nvGrpSpPr>
        <p:grpSpPr bwMode="auto">
          <a:xfrm>
            <a:off x="609600" y="2362200"/>
            <a:ext cx="3260725" cy="1063625"/>
            <a:chOff x="357" y="1192"/>
            <a:chExt cx="2054" cy="670"/>
          </a:xfrm>
        </p:grpSpPr>
        <p:sp>
          <p:nvSpPr>
            <p:cNvPr id="190481" name="Text Box 17"/>
            <p:cNvSpPr txBox="1">
              <a:spLocks noChangeArrowheads="1"/>
            </p:cNvSpPr>
            <p:nvPr/>
          </p:nvSpPr>
          <p:spPr bwMode="auto">
            <a:xfrm>
              <a:off x="1518" y="1192"/>
              <a:ext cx="8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IBM sales</a:t>
              </a:r>
            </a:p>
          </p:txBody>
        </p:sp>
        <p:sp>
          <p:nvSpPr>
            <p:cNvPr id="190482" name="Text Box 18"/>
            <p:cNvSpPr txBox="1">
              <a:spLocks noChangeArrowheads="1"/>
            </p:cNvSpPr>
            <p:nvPr/>
          </p:nvSpPr>
          <p:spPr bwMode="auto">
            <a:xfrm>
              <a:off x="505" y="1192"/>
              <a:ext cx="9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r>
                <a:rPr lang="en-US" altLang="en-US" sz="1600" b="1" dirty="0">
                  <a:latin typeface="Arial" panose="020B0604020202020204" pitchFamily="34" charset="0"/>
                </a:rPr>
                <a:t>Apple sales</a:t>
              </a:r>
            </a:p>
          </p:txBody>
        </p:sp>
        <p:sp>
          <p:nvSpPr>
            <p:cNvPr id="190483" name="Rectangle 19"/>
            <p:cNvSpPr>
              <a:spLocks noChangeArrowheads="1"/>
            </p:cNvSpPr>
            <p:nvPr/>
          </p:nvSpPr>
          <p:spPr bwMode="auto">
            <a:xfrm>
              <a:off x="526" y="1648"/>
              <a:ext cx="95" cy="212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  <p:sp>
          <p:nvSpPr>
            <p:cNvPr id="190484" name="Line 20"/>
            <p:cNvSpPr>
              <a:spLocks noChangeShapeType="1"/>
            </p:cNvSpPr>
            <p:nvPr/>
          </p:nvSpPr>
          <p:spPr bwMode="auto">
            <a:xfrm flipV="1">
              <a:off x="357" y="1858"/>
              <a:ext cx="19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190485" name="Rectangle 21"/>
            <p:cNvSpPr>
              <a:spLocks noChangeArrowheads="1"/>
            </p:cNvSpPr>
            <p:nvPr/>
          </p:nvSpPr>
          <p:spPr bwMode="auto">
            <a:xfrm>
              <a:off x="1581" y="1375"/>
              <a:ext cx="90" cy="487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190486" name="Group 22"/>
          <p:cNvGrpSpPr>
            <a:grpSpLocks/>
          </p:cNvGrpSpPr>
          <p:nvPr/>
        </p:nvGrpSpPr>
        <p:grpSpPr bwMode="auto">
          <a:xfrm>
            <a:off x="3054350" y="3479800"/>
            <a:ext cx="5422900" cy="908050"/>
            <a:chOff x="1924" y="2192"/>
            <a:chExt cx="3416" cy="572"/>
          </a:xfrm>
        </p:grpSpPr>
        <p:sp>
          <p:nvSpPr>
            <p:cNvPr id="190487" name="AutoShape 23"/>
            <p:cNvSpPr>
              <a:spLocks/>
            </p:cNvSpPr>
            <p:nvPr/>
          </p:nvSpPr>
          <p:spPr bwMode="auto">
            <a:xfrm rot="16200000">
              <a:off x="3444" y="868"/>
              <a:ext cx="376" cy="3416"/>
            </a:xfrm>
            <a:prstGeom prst="rightBrace">
              <a:avLst>
                <a:gd name="adj1" fmla="val 75709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90488" name="Text Box 24"/>
            <p:cNvSpPr txBox="1">
              <a:spLocks noChangeArrowheads="1"/>
            </p:cNvSpPr>
            <p:nvPr/>
          </p:nvSpPr>
          <p:spPr bwMode="auto">
            <a:xfrm>
              <a:off x="2640" y="2192"/>
              <a:ext cx="20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Microsoft operating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0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Attack Of The Clones: The Rise Of Microsoft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loser of the clone war was IBM.</a:t>
            </a:r>
          </a:p>
          <a:p>
            <a:r>
              <a:rPr lang="en-US" altLang="en-US" dirty="0"/>
              <a:t>The real winner of the clone war was Microsoft.</a:t>
            </a:r>
          </a:p>
          <a:p>
            <a:r>
              <a:rPr lang="en-US" altLang="en-US" dirty="0"/>
              <a:t>By the </a:t>
            </a:r>
            <a:r>
              <a:rPr lang="en-US" altLang="en-US" dirty="0" smtClean="0"/>
              <a:t>1990s </a:t>
            </a:r>
            <a:r>
              <a:rPr lang="en-US" altLang="en-US" dirty="0"/>
              <a:t>Microsoft developed an interface for MS-DOS that incorporated some of the features of the MAC GUI.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5800" y="3200400"/>
            <a:ext cx="6981825" cy="3778250"/>
            <a:chOff x="647700" y="2789401"/>
            <a:chExt cx="6981398" cy="3778292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47700" y="6288513"/>
              <a:ext cx="2997200" cy="279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Font typeface="Times New Roman" panose="02020603050405020304" pitchFamily="18" charset="0"/>
                <a:buChar char="-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2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Windows 3 image from www.</a:t>
              </a:r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microsoft.com</a:t>
              </a:r>
            </a:p>
          </p:txBody>
        </p:sp>
        <p:pic>
          <p:nvPicPr>
            <p:cNvPr id="9" name="Picture 8" descr="http://www.microsoft.com/typography/ttfinst/ttfinst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789401"/>
              <a:ext cx="6981398" cy="349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05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Microsoft: Beginnings </a:t>
            </a:r>
            <a:r>
              <a:rPr lang="en-US" altLang="en-US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To help promote the Altair (and the BASIC that came with it) </a:t>
            </a:r>
            <a:r>
              <a:rPr lang="en-US" altLang="en-US" dirty="0" smtClean="0"/>
              <a:t>Gates </a:t>
            </a:r>
            <a:r>
              <a:rPr lang="en-US" altLang="en-US" dirty="0"/>
              <a:t>toured with MITS to meet with computer clubs which included: engineers, technicians, hobbyists, hackers, </a:t>
            </a:r>
            <a:r>
              <a:rPr lang="en-US" altLang="en-US" dirty="0" smtClean="0"/>
              <a:t>electronicphilles </a:t>
            </a:r>
            <a:r>
              <a:rPr lang="en-US" altLang="en-US" dirty="0"/>
              <a:t>etc.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Eventually BASIC became the standard for computers.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36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Intel website: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www.intel.com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“A History of Modern Computing” (2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Edition) Paul E.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Ceruzzi</a:t>
            </a:r>
            <a:endParaRPr lang="en-US" altLang="en-US" dirty="0" smtClean="0"/>
          </a:p>
          <a:p>
            <a:r>
              <a:rPr lang="en-US" altLang="en-US" dirty="0" smtClean="0"/>
              <a:t>Hard </a:t>
            </a:r>
            <a:r>
              <a:rPr lang="en-US" altLang="en-US" dirty="0"/>
              <a:t>Drive: Bill Gates and the making of the Microsoft Empire” (Jim Wallace &amp; Jim Erickson: Harper Business 1993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CA" altLang="en-US" dirty="0">
                <a:cs typeface="Arial" panose="020B0604020202020204" pitchFamily="34" charset="0"/>
              </a:rPr>
              <a:t>Corporations that changed the World: Apple Inc.” (Jason D. O’Grady: Greenwood Press 2009) </a:t>
            </a:r>
          </a:p>
          <a:p>
            <a:r>
              <a:rPr lang="en-CA" altLang="en-US" dirty="0">
                <a:cs typeface="Arial" panose="020B0604020202020204" pitchFamily="34" charset="0"/>
              </a:rPr>
              <a:t>”The little kingdom: The private story of Apple Computer” (Michael Moritz: William Morrow p. 38</a:t>
            </a:r>
            <a:r>
              <a:rPr lang="en-CA" altLang="en-US" dirty="0" smtClean="0">
                <a:cs typeface="Arial" panose="020B0604020202020204" pitchFamily="34" charset="0"/>
              </a:rPr>
              <a:t>)</a:t>
            </a:r>
          </a:p>
          <a:p>
            <a:r>
              <a:rPr lang="en-CA" altLang="en-US" dirty="0">
                <a:cs typeface="Arial" panose="020B0604020202020204" pitchFamily="34" charset="0"/>
              </a:rPr>
              <a:t>“</a:t>
            </a:r>
            <a:r>
              <a:rPr lang="en-CA" altLang="en-US" dirty="0" err="1">
                <a:cs typeface="Arial" panose="020B0604020202020204" pitchFamily="34" charset="0"/>
              </a:rPr>
              <a:t>iWoz</a:t>
            </a:r>
            <a:r>
              <a:rPr lang="en-CA" altLang="en-US" dirty="0">
                <a:cs typeface="Arial" panose="020B0604020202020204" pitchFamily="34" charset="0"/>
              </a:rPr>
              <a:t>: From Computer Geek to Cult Icon: How I Invented the personal computer, Co-founded Apple, and had Fun Doing It” (Steve Wozniak with G. Smith: W.W. Norton 2006)</a:t>
            </a:r>
          </a:p>
          <a:p>
            <a:endParaRPr lang="en-CA" altLang="en-US" dirty="0"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0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>
                <a:cs typeface="Arial" panose="020B0604020202020204" pitchFamily="34" charset="0"/>
              </a:rPr>
              <a:t>Triumph of the Nerds: The Transcripts, Part III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225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After This Section You Should Now Know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General </a:t>
            </a:r>
            <a:r>
              <a:rPr lang="en-US" altLang="en-US" dirty="0" smtClean="0"/>
              <a:t>knowledge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general time that significant events (such as the creation of different computer models or technologies) </a:t>
            </a:r>
            <a:r>
              <a:rPr lang="en-US" altLang="en-US" dirty="0" smtClean="0"/>
              <a:t>occurred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people and organizations/companies behind these events/technologies and their </a:t>
            </a:r>
            <a:r>
              <a:rPr lang="en-US" altLang="en-US" dirty="0" smtClean="0"/>
              <a:t>background</a:t>
            </a:r>
          </a:p>
          <a:p>
            <a:pPr lvl="1"/>
            <a:r>
              <a:rPr lang="en-US" altLang="en-US" dirty="0" smtClean="0"/>
              <a:t>What </a:t>
            </a:r>
            <a:r>
              <a:rPr lang="en-US" altLang="en-US" dirty="0"/>
              <a:t>companies produced which </a:t>
            </a:r>
            <a:r>
              <a:rPr lang="en-US" altLang="en-US" dirty="0" smtClean="0"/>
              <a:t>computers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names, general appearance and basic technical specifications of the computers of this </a:t>
            </a:r>
            <a:r>
              <a:rPr lang="en-US" altLang="en-US" dirty="0" smtClean="0"/>
              <a:t>time</a:t>
            </a:r>
          </a:p>
          <a:p>
            <a:pPr lvl="1"/>
            <a:r>
              <a:rPr lang="en-US" altLang="en-US" dirty="0" smtClean="0"/>
              <a:t>What </a:t>
            </a:r>
            <a:r>
              <a:rPr lang="en-US" altLang="en-US" dirty="0"/>
              <a:t>were the specifications of the technologies of the day (such as the number of colors available with different graphical </a:t>
            </a:r>
            <a:r>
              <a:rPr lang="en-US" altLang="en-US" dirty="0" smtClean="0"/>
              <a:t>modes)</a:t>
            </a:r>
          </a:p>
          <a:p>
            <a:pPr lvl="1"/>
            <a:r>
              <a:rPr lang="en-US" altLang="en-US" dirty="0" smtClean="0"/>
              <a:t>What </a:t>
            </a:r>
            <a:r>
              <a:rPr lang="en-US" altLang="en-US" dirty="0"/>
              <a:t>(if any) were the distinguishing feature or features of a </a:t>
            </a:r>
            <a:r>
              <a:rPr lang="en-US" altLang="en-US" dirty="0" smtClean="0"/>
              <a:t>computer</a:t>
            </a:r>
          </a:p>
          <a:p>
            <a:pPr lvl="1"/>
            <a:r>
              <a:rPr lang="en-US" altLang="en-US" dirty="0" smtClean="0"/>
              <a:t>How </a:t>
            </a:r>
            <a:r>
              <a:rPr lang="en-US" altLang="en-US" dirty="0"/>
              <a:t>were these technologies or computers used</a:t>
            </a:r>
          </a:p>
        </p:txBody>
      </p:sp>
    </p:spTree>
    <p:extLst>
      <p:ext uri="{BB962C8B-B14F-4D97-AF65-F5344CB8AC3E}">
        <p14:creationId xmlns:p14="http://schemas.microsoft.com/office/powerpoint/2010/main" val="24801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After This Section You Should Now Know (2)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the invention of the microprocessor revolutionized computing</a:t>
            </a:r>
          </a:p>
          <a:p>
            <a:r>
              <a:rPr lang="en-US" altLang="en-US" dirty="0"/>
              <a:t>What was the first computer that was targeted specifically for the home user</a:t>
            </a:r>
          </a:p>
          <a:p>
            <a:r>
              <a:rPr lang="en-US" altLang="en-US" dirty="0"/>
              <a:t>What was the influence of Microsoft on microcomputers</a:t>
            </a:r>
          </a:p>
          <a:p>
            <a:r>
              <a:rPr lang="en-US" altLang="en-US" dirty="0"/>
              <a:t>The history of the IBM-PC</a:t>
            </a:r>
          </a:p>
          <a:p>
            <a:r>
              <a:rPr lang="en-US" altLang="en-US" dirty="0"/>
              <a:t>The foundation of Apple Computers</a:t>
            </a:r>
          </a:p>
          <a:p>
            <a:r>
              <a:rPr lang="en-US" altLang="en-US" dirty="0"/>
              <a:t>The history of some of Apple's early computers: Apple I, Apple II, Lisa, Macintosh</a:t>
            </a:r>
          </a:p>
          <a:p>
            <a:r>
              <a:rPr lang="en-US" altLang="en-US" dirty="0"/>
              <a:t>How IBM lost control over a computer architecture that it developed through the rise of clone computers</a:t>
            </a:r>
          </a:p>
        </p:txBody>
      </p:sp>
    </p:spTree>
    <p:extLst>
      <p:ext uri="{BB962C8B-B14F-4D97-AF65-F5344CB8AC3E}">
        <p14:creationId xmlns:p14="http://schemas.microsoft.com/office/powerpoint/2010/main" val="26111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After This Section You Should Now Know (3)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the rise of clone computers lead to the market dominance of Microsoft in the microcomputer </a:t>
            </a:r>
            <a:r>
              <a:rPr lang="en-US" altLang="en-US" dirty="0" smtClean="0"/>
              <a:t>market</a:t>
            </a:r>
          </a:p>
          <a:p>
            <a:r>
              <a:rPr lang="en-US" altLang="en-US" dirty="0" smtClean="0"/>
              <a:t>When the Xerox Star was made available as well it’s influence on microcomputers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78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Microsoft: Beginnings </a:t>
            </a:r>
            <a:r>
              <a:rPr lang="en-US" altLang="en-US" dirty="0" smtClean="0"/>
              <a:t>(5)</a:t>
            </a:r>
            <a:endParaRPr lang="en-US" alt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One of these computer clubs (“Homebrew”)  started in garage in Menlo Park (next to Palo Alto and Stanford university).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More than 30 people came out for the first meeting including Steve Wozniak (who was then working in the calculator division of Hewlett-Packard).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Within a year of this first meeting: Wozniak along with Steve Jobs would build a personal computer of their own: Apple I.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Although Microsoft got its start through its relationship with MITS it eventually was hobbled by it.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Microsoft could not </a:t>
            </a:r>
            <a:r>
              <a:rPr lang="en-US" altLang="en-US" dirty="0" smtClean="0"/>
              <a:t>license </a:t>
            </a:r>
            <a:r>
              <a:rPr lang="en-US" altLang="en-US" dirty="0"/>
              <a:t>BASIC to MITS competitors.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At first there were no competitors (no problem).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 a few years dozens of other companies manufactured their own microcomputers: Commodore (PET), Radio Shack (TRS-80), Apple (Apple I).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Microsoft: Beginnings </a:t>
            </a:r>
            <a:r>
              <a:rPr lang="en-US" altLang="en-US" dirty="0" smtClean="0"/>
              <a:t>(6)</a:t>
            </a:r>
            <a:endParaRPr lang="en-US" alt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altLang="en-US" dirty="0"/>
              <a:t>After a long and complex legal proceedings Microsoft won the rights to sell BASIC as they saw fit.</a:t>
            </a:r>
          </a:p>
          <a:p>
            <a:r>
              <a:rPr lang="en-US" altLang="en-US" dirty="0"/>
              <a:t>BASIC was licensed to many other computer manufacturers: Radio Shack (TRS-80), Apple (Apple II)</a:t>
            </a:r>
          </a:p>
          <a:p>
            <a:r>
              <a:rPr lang="en-US" altLang="en-US" dirty="0"/>
              <a:t>But throughout the legal battle the company still worked on other programming languages: COBOL, FORTRAN as well as developing BASIC for chips other than the 8080.</a:t>
            </a:r>
          </a:p>
          <a:p>
            <a:r>
              <a:rPr lang="en-US" altLang="en-US" dirty="0"/>
              <a:t>Gates and Ballmer were frequently underestimated by their business rivals (“who are these kids?”) 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pPr marL="742950" lvl="1" indent="-285750"/>
            <a:r>
              <a:rPr lang="en-US" altLang="en-US" dirty="0"/>
              <a:t>But they were more than able to hold their own.</a:t>
            </a:r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>
            <a:off x="5715000" y="4724400"/>
            <a:ext cx="2057400" cy="1265238"/>
            <a:chOff x="528" y="3360"/>
            <a:chExt cx="1296" cy="797"/>
          </a:xfrm>
        </p:grpSpPr>
        <p:sp>
          <p:nvSpPr>
            <p:cNvPr id="225285" name="Text Box 7"/>
            <p:cNvSpPr txBox="1">
              <a:spLocks noChangeArrowheads="1"/>
            </p:cNvSpPr>
            <p:nvPr/>
          </p:nvSpPr>
          <p:spPr bwMode="auto">
            <a:xfrm>
              <a:off x="528" y="3984"/>
              <a:ext cx="1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US" altLang="en-US" sz="1200" dirty="0"/>
                <a:t>http://www.syllablesoup.com/ </a:t>
              </a:r>
            </a:p>
          </p:txBody>
        </p:sp>
        <p:pic>
          <p:nvPicPr>
            <p:cNvPr id="225286" name="Picture 6" descr="thumbnai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60"/>
              <a:ext cx="39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34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Microsoft: Beginnings </a:t>
            </a:r>
            <a:r>
              <a:rPr lang="en-US" altLang="en-US" dirty="0" smtClean="0"/>
              <a:t>(7)</a:t>
            </a:r>
            <a:endParaRPr lang="en-US" alt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dirty="0"/>
              <a:t>However Gates still made time for programming:</a:t>
            </a:r>
          </a:p>
          <a:p>
            <a:pPr lvl="1"/>
            <a:r>
              <a:rPr lang="en-US" altLang="en-US" dirty="0"/>
              <a:t>Competitions were held with employees to see who  write a program in the fewest lines of code.</a:t>
            </a:r>
          </a:p>
          <a:p>
            <a:pPr lvl="1"/>
            <a:r>
              <a:rPr lang="en-US" altLang="en-US" dirty="0"/>
              <a:t>In the early years Gates himself indicates that he was heavily involved in all projects and there wasn’t a line of code that he didn’t personally look over (or even recode).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18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Birth Of The Microsoft OS</a:t>
            </a:r>
            <a:endParaRPr lang="en-US" alt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305300" y="3575050"/>
            <a:ext cx="2705100" cy="1587500"/>
          </a:xfrm>
          <a:prstGeom prst="cloudCallout">
            <a:avLst>
              <a:gd name="adj1" fmla="val -144190"/>
              <a:gd name="adj2" fmla="val 82801"/>
            </a:avLst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IBM OS???</a:t>
            </a:r>
          </a:p>
        </p:txBody>
      </p:sp>
      <p:sp>
        <p:nvSpPr>
          <p:cNvPr id="12" name="computr1"/>
          <p:cNvSpPr>
            <a:spLocks noEditPoints="1" noChangeArrowheads="1"/>
          </p:cNvSpPr>
          <p:nvPr/>
        </p:nvSpPr>
        <p:spPr bwMode="auto">
          <a:xfrm>
            <a:off x="746125" y="5321300"/>
            <a:ext cx="1158875" cy="1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305300" y="3575050"/>
            <a:ext cx="2705100" cy="1587500"/>
          </a:xfrm>
          <a:prstGeom prst="cloudCallout">
            <a:avLst>
              <a:gd name="adj1" fmla="val -144190"/>
              <a:gd name="adj2" fmla="val 82801"/>
            </a:avLst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/>
          <a:lstStyle>
            <a:lvl1pPr eaLnBrk="0" hangingPunct="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IBM OS???</a:t>
            </a: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4146550" y="3765550"/>
            <a:ext cx="3022600" cy="1397000"/>
            <a:chOff x="3080" y="736"/>
            <a:chExt cx="1904" cy="880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3080" y="744"/>
              <a:ext cx="1904" cy="872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3136" y="736"/>
              <a:ext cx="1712" cy="768"/>
            </a:xfrm>
            <a:prstGeom prst="line">
              <a:avLst/>
            </a:prstGeom>
            <a:noFill/>
            <a:ln w="1016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17" name="computr1"/>
          <p:cNvSpPr>
            <a:spLocks noEditPoints="1" noChangeArrowheads="1"/>
          </p:cNvSpPr>
          <p:nvPr/>
        </p:nvSpPr>
        <p:spPr bwMode="auto">
          <a:xfrm>
            <a:off x="746125" y="5321300"/>
            <a:ext cx="1158875" cy="1235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9" name="mainfrm"/>
          <p:cNvSpPr>
            <a:spLocks noEditPoints="1" noChangeArrowheads="1"/>
          </p:cNvSpPr>
          <p:nvPr/>
        </p:nvSpPr>
        <p:spPr bwMode="auto">
          <a:xfrm>
            <a:off x="746125" y="1533525"/>
            <a:ext cx="1809499" cy="180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-3132" y="658626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Clipart: Microsoft</a:t>
            </a:r>
          </a:p>
        </p:txBody>
      </p:sp>
    </p:spTree>
    <p:extLst>
      <p:ext uri="{BB962C8B-B14F-4D97-AF65-F5344CB8AC3E}">
        <p14:creationId xmlns:p14="http://schemas.microsoft.com/office/powerpoint/2010/main" val="11297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Birth Of The Microsoft </a:t>
            </a:r>
            <a:r>
              <a:rPr lang="en-US" altLang="en-US" dirty="0" smtClean="0"/>
              <a:t>OS (</a:t>
            </a:r>
            <a:r>
              <a:rPr lang="en-US" altLang="en-US" dirty="0"/>
              <a:t>2)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IBM approached two companies as possible vendors of an operating system to run it’s computers: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Digital Research (CP/M operating system was standard for Intel 8080 based systems)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(There soon to be a 16 bit extension coming but not far enough in development).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Microsoft (never wrote operating system software just a BASIC interpreter).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Microsoft: 7 million in annual sales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IBM: 30 billion in yearly revenues.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IBM and Microsoft worked out an arrangement to have a version of Microsoft’s DOS (</a:t>
            </a:r>
            <a:r>
              <a:rPr lang="en-US" altLang="en-US" i="1" u="sng" dirty="0"/>
              <a:t>D</a:t>
            </a:r>
            <a:r>
              <a:rPr lang="en-US" altLang="en-US" dirty="0"/>
              <a:t>isk </a:t>
            </a:r>
            <a:r>
              <a:rPr lang="en-US" altLang="en-US" i="1" u="sng" dirty="0"/>
              <a:t>O</a:t>
            </a:r>
            <a:r>
              <a:rPr lang="en-US" altLang="en-US" dirty="0"/>
              <a:t>perating </a:t>
            </a:r>
            <a:r>
              <a:rPr lang="en-US" altLang="en-US" i="1" u="sng" dirty="0"/>
              <a:t>S</a:t>
            </a:r>
            <a:r>
              <a:rPr lang="en-US" altLang="en-US" dirty="0"/>
              <a:t>ystem) run IBM computers: PC-DOS.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MS-DOS was based on 86-DOS an OS written by Tim Paterson of Seattle Computer products (later Q-DOS)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48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buNone/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1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30585</TotalTime>
  <Words>2884</Words>
  <Application>Microsoft Office PowerPoint</Application>
  <PresentationFormat>On-screen Show (4:3)</PresentationFormat>
  <Paragraphs>373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Courier New</vt:lpstr>
      <vt:lpstr>Times New Roman</vt:lpstr>
      <vt:lpstr>Default Design</vt:lpstr>
      <vt:lpstr>Custom Design</vt:lpstr>
      <vt:lpstr>Technology Companies </vt:lpstr>
      <vt:lpstr>Microsoft: Beginnings</vt:lpstr>
      <vt:lpstr>Microsoft: Beginnings (2)</vt:lpstr>
      <vt:lpstr>Microsoft: Beginnings (4)</vt:lpstr>
      <vt:lpstr>Microsoft: Beginnings (5)</vt:lpstr>
      <vt:lpstr>Microsoft: Beginnings (6)</vt:lpstr>
      <vt:lpstr>Microsoft: Beginnings (7)</vt:lpstr>
      <vt:lpstr>Birth Of The Microsoft OS</vt:lpstr>
      <vt:lpstr>Birth Of The Microsoft OS (2)</vt:lpstr>
      <vt:lpstr>Birth Of The Microsoft OS (3)</vt:lpstr>
      <vt:lpstr>Birth Of The Microsoft OS (4)</vt:lpstr>
      <vt:lpstr>Birth Of The Microsoft OS (5)</vt:lpstr>
      <vt:lpstr>The IBM PC (Personal Computer: 1981)</vt:lpstr>
      <vt:lpstr>The IBM PC (Personal Computer: 1981): 2</vt:lpstr>
      <vt:lpstr>The IBM PC (Personal Computer: 1981): 3</vt:lpstr>
      <vt:lpstr>The History Of Apple Computers: Steve And Steve</vt:lpstr>
      <vt:lpstr>Apple: Steve And Steve</vt:lpstr>
      <vt:lpstr>Steve Jobs</vt:lpstr>
      <vt:lpstr>Steve Wozniak</vt:lpstr>
      <vt:lpstr>Apple I</vt:lpstr>
      <vt:lpstr>Apple I (2)</vt:lpstr>
      <vt:lpstr>Apple I: Marketing</vt:lpstr>
      <vt:lpstr>Apple II</vt:lpstr>
      <vt:lpstr>The Apple II (2)</vt:lpstr>
      <vt:lpstr>Side Note: VisiCalc</vt:lpstr>
      <vt:lpstr>The Apple II &amp; VisiCalc</vt:lpstr>
      <vt:lpstr>Apple Goes Public</vt:lpstr>
      <vt:lpstr>Apple III</vt:lpstr>
      <vt:lpstr>Jacky Scully</vt:lpstr>
      <vt:lpstr>Lisa</vt:lpstr>
      <vt:lpstr>The Apple Macintosh (1984)</vt:lpstr>
      <vt:lpstr>Macintosh</vt:lpstr>
      <vt:lpstr>Macintosh (2)</vt:lpstr>
      <vt:lpstr>The Attack Of The Clones</vt:lpstr>
      <vt:lpstr>The Attack Of The Clones (2)</vt:lpstr>
      <vt:lpstr>The Attack Of The Clones (3)</vt:lpstr>
      <vt:lpstr>The Attack Of The Clones (4)</vt:lpstr>
      <vt:lpstr>The Attack Of The Clones (5)</vt:lpstr>
      <vt:lpstr>The Attack Of The Clones: The Rise Of Microsoft</vt:lpstr>
      <vt:lpstr>References</vt:lpstr>
      <vt:lpstr>References (2)</vt:lpstr>
      <vt:lpstr>After This Section You Should Now Know</vt:lpstr>
      <vt:lpstr>After This Section You Should Now Know (2)</vt:lpstr>
      <vt:lpstr>After This Section You Should Now Know (3)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and software companies during the microcomputer revolution</dc:title>
  <dc:creator>James Tam</dc:creator>
  <cp:lastModifiedBy>James Tam</cp:lastModifiedBy>
  <cp:revision>935</cp:revision>
  <cp:lastPrinted>2020-03-18T00:49:41Z</cp:lastPrinted>
  <dcterms:created xsi:type="dcterms:W3CDTF">2011-09-28T21:28:04Z</dcterms:created>
  <dcterms:modified xsi:type="dcterms:W3CDTF">2021-06-15T02:35:35Z</dcterms:modified>
</cp:coreProperties>
</file>