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943" r:id="rId2"/>
    <p:sldId id="992" r:id="rId3"/>
    <p:sldId id="993" r:id="rId4"/>
    <p:sldId id="994" r:id="rId5"/>
    <p:sldId id="995" r:id="rId6"/>
    <p:sldId id="996" r:id="rId7"/>
    <p:sldId id="997" r:id="rId8"/>
    <p:sldId id="1000" r:id="rId9"/>
    <p:sldId id="1001" r:id="rId10"/>
    <p:sldId id="1002" r:id="rId11"/>
    <p:sldId id="1003" r:id="rId12"/>
    <p:sldId id="1004" r:id="rId13"/>
    <p:sldId id="1005" r:id="rId14"/>
    <p:sldId id="1006" r:id="rId15"/>
    <p:sldId id="1007" r:id="rId16"/>
    <p:sldId id="1008" r:id="rId17"/>
    <p:sldId id="1009" r:id="rId18"/>
    <p:sldId id="1010" r:id="rId19"/>
    <p:sldId id="1012" r:id="rId20"/>
    <p:sldId id="1013" r:id="rId21"/>
    <p:sldId id="1020" r:id="rId22"/>
    <p:sldId id="1015" r:id="rId23"/>
    <p:sldId id="1019" r:id="rId24"/>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8" clrIdx="0">
    <p:extLst>
      <p:ext uri="{19B8F6BF-5375-455C-9EA6-DF929625EA0E}">
        <p15:presenceInfo xmlns:p15="http://schemas.microsoft.com/office/powerpoint/2012/main" userId="James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66FF"/>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01" autoAdjust="0"/>
  </p:normalViewPr>
  <p:slideViewPr>
    <p:cSldViewPr snapToGrid="0">
      <p:cViewPr varScale="1">
        <p:scale>
          <a:sx n="89" d="100"/>
          <a:sy n="89" d="100"/>
        </p:scale>
        <p:origin x="84"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624" y="160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ea typeface="+mn-ea"/>
                <a:cs typeface="+mn-cs"/>
              </a:defRPr>
            </a:lvl1pPr>
          </a:lstStyle>
          <a:p>
            <a:pPr>
              <a:defRPr/>
            </a:pPr>
            <a:r>
              <a:rPr lang="en-US" dirty="0"/>
              <a:t>Repetition using loops</a:t>
            </a:r>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vl1pPr>
          </a:lstStyle>
          <a:p>
            <a:pPr>
              <a:defRPr/>
            </a:pPr>
            <a:fld id="{95A3D742-7EE9-4290-A6D5-BD971DF0ABCD}" type="slidenum">
              <a:rPr lang="en-US" altLang="en-US"/>
              <a:pPr>
                <a:defRPr/>
              </a:pPr>
              <a:t>‹#›</a:t>
            </a:fld>
            <a:endParaRPr lang="en-US" altLang="en-US" dirty="0"/>
          </a:p>
        </p:txBody>
      </p:sp>
    </p:spTree>
    <p:extLst>
      <p:ext uri="{BB962C8B-B14F-4D97-AF65-F5344CB8AC3E}">
        <p14:creationId xmlns:p14="http://schemas.microsoft.com/office/powerpoint/2010/main" val="372936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ea typeface="+mn-ea"/>
                <a:cs typeface="+mn-cs"/>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atin typeface="Times New Roman" panose="02020603050405020304" pitchFamily="18" charset="0"/>
              </a:defRPr>
            </a:lvl1pPr>
          </a:lstStyle>
          <a:p>
            <a:pPr>
              <a:defRPr/>
            </a:pPr>
            <a:fld id="{717F9DD0-A33D-4EC9-BC07-AD331AF6DA03}" type="slidenum">
              <a:rPr lang="en-US" altLang="en-US"/>
              <a:pPr>
                <a:defRPr/>
              </a:pPr>
              <a:t>‹#›</a:t>
            </a:fld>
            <a:endParaRPr lang="en-US" altLang="en-US" dirty="0"/>
          </a:p>
        </p:txBody>
      </p:sp>
      <p:sp>
        <p:nvSpPr>
          <p:cNvPr id="14342"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017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017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017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017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dirty="0" smtClean="0"/>
              <a:t>Page </a:t>
            </a:r>
            <a:fld id="{56E4AA6A-EFEE-443D-B7BA-D4E1D6797BC8}" type="slidenum">
              <a:rPr lang="en-US" altLang="en-US" sz="1200" smtClean="0"/>
              <a:pPr algn="ctr">
                <a:lnSpc>
                  <a:spcPct val="90000"/>
                </a:lnSpc>
                <a:defRPr/>
              </a:pPr>
              <a:t>‹#›</a:t>
            </a:fld>
            <a:endParaRPr lang="en-US" altLang="en-US" sz="1200" dirty="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3939900732"/>
      </p:ext>
    </p:extLst>
  </p:cSld>
  <p:clrMap bg1="lt1" tx1="dk1" bg2="lt2" tx2="dk2" accent1="accent1" accent2="accent2" accent3="accent3" accent4="accent4" accent5="accent5" accent6="accent6" hlink="hlink" folHlink="folHlink"/>
  <p:hf hdr="0" ftr="0" dt="0"/>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90625" y="701675"/>
            <a:ext cx="4630738" cy="3473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995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2213" y="704850"/>
            <a:ext cx="4629150" cy="3471863"/>
          </a:xfrm>
          <a:ln cap="flat"/>
        </p:spPr>
      </p:sp>
      <p:sp>
        <p:nvSpPr>
          <p:cNvPr id="109571" name="Rectangle 3"/>
          <p:cNvSpPr>
            <a:spLocks noGrp="1" noChangeArrowheads="1"/>
          </p:cNvSpPr>
          <p:nvPr>
            <p:ph type="body" idx="1"/>
          </p:nvPr>
        </p:nvSpPr>
        <p:spPr>
          <a:xfrm>
            <a:off x="935038"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1" tIns="47727" rIns="93861" bIns="47727"/>
          <a:lstStyle/>
          <a:p>
            <a:pPr>
              <a:spcBef>
                <a:spcPct val="0"/>
              </a:spcBef>
            </a:pPr>
            <a:endParaRPr lang="en-CA" altLang="en-US" sz="2400"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353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96975" y="695325"/>
            <a:ext cx="4616450" cy="3462338"/>
          </a:xfrm>
          <a:ln/>
        </p:spPr>
      </p:sp>
      <p:sp>
        <p:nvSpPr>
          <p:cNvPr id="111619" name="Rectangle 3"/>
          <p:cNvSpPr>
            <a:spLocks noGrp="1" noChangeArrowheads="1"/>
          </p:cNvSpPr>
          <p:nvPr>
            <p:ph type="body" idx="1"/>
          </p:nvPr>
        </p:nvSpPr>
        <p:spPr>
          <a:xfrm>
            <a:off x="933450" y="4387850"/>
            <a:ext cx="5143500" cy="11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844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panose="020B0604020202020204" pitchFamily="34" charset="0"/>
                <a:ea typeface="ＭＳ Ｐゴシック" panose="020B0600070205080204" pitchFamily="34" charset="-128"/>
              </a:defRPr>
            </a:lvl1pPr>
            <a:lvl2pPr marL="742950" indent="-285750" defTabSz="952500">
              <a:defRPr sz="1400">
                <a:solidFill>
                  <a:schemeClr val="tx1"/>
                </a:solidFill>
                <a:latin typeface="Arial" panose="020B0604020202020204" pitchFamily="34" charset="0"/>
                <a:ea typeface="ＭＳ Ｐゴシック" panose="020B0600070205080204" pitchFamily="34" charset="-128"/>
              </a:defRPr>
            </a:lvl2pPr>
            <a:lvl3pPr marL="1143000" indent="-228600" defTabSz="952500">
              <a:defRPr sz="1400">
                <a:solidFill>
                  <a:schemeClr val="tx1"/>
                </a:solidFill>
                <a:latin typeface="Arial" panose="020B0604020202020204" pitchFamily="34" charset="0"/>
                <a:ea typeface="ＭＳ Ｐゴシック" panose="020B0600070205080204" pitchFamily="34" charset="-128"/>
              </a:defRPr>
            </a:lvl3pPr>
            <a:lvl4pPr marL="1600200" indent="-228600" defTabSz="952500">
              <a:defRPr sz="1400">
                <a:solidFill>
                  <a:schemeClr val="tx1"/>
                </a:solidFill>
                <a:latin typeface="Arial" panose="020B0604020202020204" pitchFamily="34" charset="0"/>
                <a:ea typeface="ＭＳ Ｐゴシック" panose="020B0600070205080204" pitchFamily="34" charset="-128"/>
              </a:defRPr>
            </a:lvl4pPr>
            <a:lvl5pPr marL="2057400" indent="-228600" defTabSz="952500">
              <a:defRPr sz="14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76C4CE36-20A8-4D2F-BDC7-F123CA34113E}" type="slidenum">
              <a:rPr lang="en-US" altLang="en-US" sz="1000">
                <a:latin typeface="Times New Roman" panose="02020603050405020304" pitchFamily="18" charset="0"/>
              </a:rPr>
              <a:pPr/>
              <a:t>21</a:t>
            </a:fld>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85751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1675"/>
            <a:ext cx="4630738" cy="3473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044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fld id="{0CC9B8CD-2468-4B32-A00C-BB88B5130EA5}" type="slidenum">
              <a:rPr lang="en-US" altLang="en-US" sz="1000">
                <a:latin typeface="Times New Roman" panose="02020603050405020304" pitchFamily="18" charset="0"/>
              </a:rPr>
              <a:pPr>
                <a:lnSpc>
                  <a:spcPct val="100000"/>
                </a:lnSpc>
                <a:spcBef>
                  <a:spcPct val="0"/>
                </a:spcBef>
              </a:pPr>
              <a:t>5</a:t>
            </a:fld>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259743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30737" cy="3473450"/>
          </a:xfrm>
          <a:ln cap="flat"/>
        </p:spPr>
      </p:sp>
      <p:sp>
        <p:nvSpPr>
          <p:cNvPr id="880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458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9038" y="703263"/>
            <a:ext cx="4630737" cy="3473450"/>
          </a:xfrm>
          <a:ln cap="flat"/>
        </p:spPr>
      </p:sp>
      <p:sp>
        <p:nvSpPr>
          <p:cNvPr id="901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493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1862"/>
          </a:xfrm>
          <a:ln/>
        </p:spPr>
      </p:sp>
      <p:sp>
        <p:nvSpPr>
          <p:cNvPr id="111619" name="Rectangle 3"/>
          <p:cNvSpPr>
            <a:spLocks noGrp="1" noChangeArrowheads="1"/>
          </p:cNvSpPr>
          <p:nvPr>
            <p:ph type="body" idx="1"/>
          </p:nvPr>
        </p:nvSpPr>
        <p:spPr>
          <a:xfrm>
            <a:off x="935038" y="4416425"/>
            <a:ext cx="5140325"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pPr>
              <a:defRPr/>
            </a:pPr>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711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9150" cy="3471862"/>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90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1862"/>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02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90625" y="703263"/>
            <a:ext cx="4629150" cy="3471862"/>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338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6975" y="695325"/>
            <a:ext cx="4616450" cy="3462338"/>
          </a:xfrm>
          <a:ln/>
        </p:spPr>
      </p:sp>
      <p:sp>
        <p:nvSpPr>
          <p:cNvPr id="106499" name="Rectangle 3"/>
          <p:cNvSpPr>
            <a:spLocks noGrp="1" noChangeArrowheads="1"/>
          </p:cNvSpPr>
          <p:nvPr>
            <p:ph type="body" idx="1"/>
          </p:nvPr>
        </p:nvSpPr>
        <p:spPr>
          <a:xfrm>
            <a:off x="933450" y="4387850"/>
            <a:ext cx="5143500"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094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ea typeface="+mn-ea"/>
            </a:endParaRPr>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395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5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11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1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82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77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87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0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9" name="Rectangle 6"/>
          <p:cNvSpPr>
            <a:spLocks noChangeArrowheads="1"/>
          </p:cNvSpPr>
          <p:nvPr/>
        </p:nvSpPr>
        <p:spPr bwMode="auto">
          <a:xfrm>
            <a:off x="8164513"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Tree>
  </p:cSld>
  <p:clrMap bg1="lt1" tx1="dk1" bg2="lt2" tx2="dk2" accent1="accent1" accent2="accent2" accent3="accent3" accent4="accent4" accent5="accent5" accent6="accent6" hlink="hlink" folHlink="folHlink"/>
  <p:sldLayoutIdLst>
    <p:sldLayoutId id="2147484711"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ＭＳ Ｐゴシック" charset="0"/>
          <a:cs typeface="ＭＳ Ｐゴシック" charset="0"/>
        </a:defRPr>
      </a:lvl1pPr>
      <a:lvl2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ＭＳ Ｐゴシック" charset="0"/>
          <a:cs typeface="ＭＳ Ｐゴシック" charset="0"/>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ea typeface="ＭＳ Ｐゴシック"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ea typeface="ＭＳ Ｐゴシック"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2130425"/>
            <a:ext cx="7772400" cy="1470025"/>
          </a:xfrm>
        </p:spPr>
        <p:txBody>
          <a:bodyPr/>
          <a:lstStyle/>
          <a:p>
            <a:r>
              <a:rPr lang="en-US" altLang="en-US" sz="4800" u="none" dirty="0" smtClean="0">
                <a:ea typeface="ＭＳ Ｐゴシック" panose="020B0600070205080204" pitchFamily="34" charset="-128"/>
              </a:rPr>
              <a:t>CPSC 217,</a:t>
            </a:r>
            <a:br>
              <a:rPr lang="en-US" altLang="en-US" sz="4800" u="none" dirty="0" smtClean="0">
                <a:ea typeface="ＭＳ Ｐゴシック" panose="020B0600070205080204" pitchFamily="34" charset="-128"/>
              </a:rPr>
            </a:br>
            <a:r>
              <a:rPr lang="en-US" altLang="en-US" sz="4800" dirty="0" smtClean="0">
                <a:ea typeface="ＭＳ Ｐゴシック" panose="020B0600070205080204" pitchFamily="34" charset="-128"/>
              </a:rPr>
              <a:t>Loops In Python: Part 3</a:t>
            </a:r>
          </a:p>
        </p:txBody>
      </p:sp>
      <p:sp>
        <p:nvSpPr>
          <p:cNvPr id="512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endParaRPr lang="en-CA" altLang="en-US" sz="1800" baseline="30000" dirty="0">
              <a:latin typeface="Arial" panose="020B0604020202020204" pitchFamily="34" charset="0"/>
            </a:endParaRPr>
          </a:p>
        </p:txBody>
      </p:sp>
      <p:sp>
        <p:nvSpPr>
          <p:cNvPr id="4100" name="Text Box 4"/>
          <p:cNvSpPr txBox="1">
            <a:spLocks noChangeArrowheads="1"/>
          </p:cNvSpPr>
          <p:nvPr/>
        </p:nvSpPr>
        <p:spPr bwMode="auto">
          <a:xfrm>
            <a:off x="1169988" y="3589338"/>
            <a:ext cx="7351712" cy="2308966"/>
          </a:xfrm>
          <a:prstGeom prst="rect">
            <a:avLst/>
          </a:prstGeom>
          <a:noFill/>
          <a:ln>
            <a:noFill/>
          </a:ln>
          <a:extLst/>
        </p:spPr>
        <p:txBody>
          <a:bodyPr lIns="92075" tIns="46038" rIns="92075" bIns="4603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defRPr/>
            </a:pPr>
            <a:r>
              <a:rPr lang="en-US" altLang="en-US" sz="3600" dirty="0" smtClean="0">
                <a:ea typeface="+mn-ea"/>
              </a:rPr>
              <a:t>In this section of notes you will learn some usability heuristics which can be used to design more user friendly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r>
              <a:rPr lang="en-US" altLang="en-US" dirty="0" smtClean="0">
                <a:ea typeface="ＭＳ Ｐゴシック" panose="020B0600070205080204" pitchFamily="34" charset="-128"/>
              </a:rPr>
              <a:t>(If There Is Time)</a:t>
            </a:r>
            <a:endParaRPr lang="en-CA" altLang="en-US" dirty="0" smtClean="0">
              <a:ea typeface="ＭＳ Ｐゴシック" panose="020B0600070205080204" pitchFamily="34" charset="-128"/>
            </a:endParaRPr>
          </a:p>
        </p:txBody>
      </p:sp>
      <p:sp>
        <p:nvSpPr>
          <p:cNvPr id="93187" name="Rectangle 3"/>
          <p:cNvSpPr>
            <a:spLocks noGrp="1" noChangeArrowheads="1"/>
          </p:cNvSpPr>
          <p:nvPr>
            <p:ph idx="1"/>
          </p:nvPr>
        </p:nvSpPr>
        <p:spPr/>
        <p:txBody>
          <a:bodyPr/>
          <a:lstStyle/>
          <a:p>
            <a:r>
              <a:rPr lang="en-CA" altLang="en-US" dirty="0" smtClean="0">
                <a:ea typeface="ＭＳ Ｐゴシック" panose="020B0600070205080204" pitchFamily="34" charset="-128"/>
              </a:rPr>
              <a:t>What is the program doing?</a:t>
            </a:r>
          </a:p>
        </p:txBody>
      </p:sp>
      <p:pic>
        <p:nvPicPr>
          <p:cNvPr id="9318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676400"/>
            <a:ext cx="7343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8782" name="Line 30"/>
          <p:cNvSpPr>
            <a:spLocks noChangeShapeType="1"/>
          </p:cNvSpPr>
          <p:nvPr/>
        </p:nvSpPr>
        <p:spPr bwMode="auto">
          <a:xfrm flipH="1" flipV="1">
            <a:off x="1131888" y="2287588"/>
            <a:ext cx="287337" cy="287337"/>
          </a:xfrm>
          <a:prstGeom prst="line">
            <a:avLst/>
          </a:prstGeom>
          <a:noFill/>
          <a:ln w="889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spAutoFit/>
          </a:bodyPr>
          <a:lstStyle/>
          <a:p>
            <a:endParaRPr lang="en-CA" dirty="0"/>
          </a:p>
        </p:txBody>
      </p:sp>
      <p:sp>
        <p:nvSpPr>
          <p:cNvPr id="7" name="TextBox 6"/>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courteously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8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r>
              <a:rPr lang="en-US" altLang="en-US" dirty="0" smtClean="0">
                <a:ea typeface="ＭＳ Ｐゴシック" panose="020B0600070205080204" pitchFamily="34" charset="-128"/>
              </a:rPr>
              <a:t>(If There Is Time)</a:t>
            </a:r>
            <a:endParaRPr lang="en-CA" altLang="en-US" dirty="0" smtClean="0">
              <a:ea typeface="ＭＳ Ｐゴシック" panose="020B0600070205080204" pitchFamily="34" charset="-128"/>
            </a:endParaRPr>
          </a:p>
        </p:txBody>
      </p:sp>
      <p:sp>
        <p:nvSpPr>
          <p:cNvPr id="95235" name="Rectangle 4"/>
          <p:cNvSpPr>
            <a:spLocks noGrp="1" noChangeArrowheads="1"/>
          </p:cNvSpPr>
          <p:nvPr>
            <p:ph idx="1"/>
          </p:nvPr>
        </p:nvSpPr>
        <p:spPr/>
        <p:txBody>
          <a:bodyPr/>
          <a:lstStyle/>
          <a:p>
            <a:r>
              <a:rPr lang="en-CA" altLang="en-US" dirty="0" smtClean="0">
                <a:ea typeface="ＭＳ Ｐゴシック" panose="020B0600070205080204" pitchFamily="34" charset="-128"/>
              </a:rPr>
              <a:t>The rather unfortunate effect on the (poor) recipient.</a:t>
            </a:r>
          </a:p>
        </p:txBody>
      </p:sp>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l="22435" t="4103" r="12891" b="57454"/>
          <a:stretch>
            <a:fillRect/>
          </a:stretch>
        </p:blipFill>
        <p:spPr bwMode="auto">
          <a:xfrm>
            <a:off x="838200" y="1625600"/>
            <a:ext cx="78644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courteously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33400" indent="-533400">
              <a:buFontTx/>
              <a:buAutoNum type="arabicPeriod" startAt="3"/>
            </a:pPr>
            <a:r>
              <a:rPr lang="en-US" altLang="en-US" dirty="0" smtClean="0">
                <a:ea typeface="ＭＳ Ｐゴシック" panose="020B0600070205080204" pitchFamily="34" charset="-128"/>
              </a:rPr>
              <a:t>Provide Feedback (If There Is Time)</a:t>
            </a:r>
          </a:p>
        </p:txBody>
      </p:sp>
      <p:sp>
        <p:nvSpPr>
          <p:cNvPr id="434179" name="Rectangle 3"/>
          <p:cNvSpPr>
            <a:spLocks noGrp="1" noChangeArrowheads="1"/>
          </p:cNvSpPr>
          <p:nvPr>
            <p:ph idx="1"/>
          </p:nvPr>
        </p:nvSpPr>
        <p:spPr/>
        <p:txBody>
          <a:bodyPr/>
          <a:lstStyle/>
          <a:p>
            <a:r>
              <a:rPr lang="en-US" altLang="en-US" dirty="0" smtClean="0">
                <a:ea typeface="ＭＳ Ｐゴシック" panose="020B0600070205080204" pitchFamily="34" charset="-128"/>
              </a:rPr>
              <a:t>In terms of this course, feedback is appropriate for instructions that may not successfully execute</a:t>
            </a:r>
          </a:p>
          <a:p>
            <a:pPr lvl="1"/>
            <a:r>
              <a:rPr lang="en-US" altLang="en-US" dirty="0" smtClean="0">
                <a:ea typeface="ＭＳ Ｐゴシック" panose="020B0600070205080204" pitchFamily="34" charset="-128"/>
              </a:rPr>
              <a:t> what the program is doing (e.g., opening a file),</a:t>
            </a:r>
          </a:p>
          <a:p>
            <a:pPr lvl="1"/>
            <a:r>
              <a:rPr lang="en-US" altLang="en-US" dirty="0" smtClean="0">
                <a:ea typeface="ＭＳ Ｐゴシック" panose="020B0600070205080204" pitchFamily="34" charset="-128"/>
              </a:rPr>
              <a:t>what errors may have occurred (e.g., could not open file),</a:t>
            </a:r>
          </a:p>
          <a:p>
            <a:pPr lvl="1"/>
            <a:r>
              <a:rPr lang="en-US" altLang="en-US" dirty="0" smtClean="0">
                <a:ea typeface="ＭＳ Ｐゴシック" panose="020B0600070205080204" pitchFamily="34" charset="-128"/>
              </a:rPr>
              <a:t>and why (e.g., file “</a:t>
            </a:r>
            <a:r>
              <a:rPr lang="en-US" altLang="ja-JP" sz="1800" dirty="0" smtClean="0">
                <a:latin typeface="Consolas" panose="020B0609020204030204" pitchFamily="49" charset="0"/>
                <a:ea typeface="ＭＳ Ｐゴシック" panose="020B0600070205080204" pitchFamily="34" charset="-128"/>
                <a:cs typeface="Consolas" panose="020B0609020204030204" pitchFamily="49" charset="0"/>
              </a:rPr>
              <a:t>input.txt</a:t>
            </a:r>
            <a:r>
              <a:rPr lang="en-US" altLang="en-US" dirty="0" smtClean="0">
                <a:ea typeface="ＭＳ Ｐゴシック" panose="020B0600070205080204" pitchFamily="34" charset="-128"/>
              </a:rPr>
              <a:t>”</a:t>
            </a:r>
            <a:r>
              <a:rPr lang="en-US" altLang="ja-JP" dirty="0" smtClean="0">
                <a:ea typeface="ＭＳ Ｐゴシック" panose="020B0600070205080204" pitchFamily="34" charset="-128"/>
              </a:rPr>
              <a:t> could not be found)</a:t>
            </a:r>
          </a:p>
          <a:p>
            <a:r>
              <a:rPr lang="en-US" altLang="en-US" dirty="0" smtClean="0">
                <a:ea typeface="ＭＳ Ｐゴシック" panose="020B0600070205080204" pitchFamily="34" charset="-128"/>
              </a:rPr>
              <a:t>...it’s not hard to do and not only provides useful updates with the state of the program (“Is the program almost finished yet?”) but also some clues as to how to avoid the error (e.g., make sure that the input file is in the specified directory).</a:t>
            </a:r>
          </a:p>
          <a:p>
            <a:r>
              <a:rPr lang="en-US" altLang="en-US" dirty="0" smtClean="0">
                <a:ea typeface="ＭＳ Ｐゴシック" panose="020B0600070205080204" pitchFamily="34" charset="-128"/>
              </a:rPr>
              <a:t>At this point your program should at least be able to provide some rudimentary feedback</a:t>
            </a:r>
          </a:p>
          <a:p>
            <a:pPr lvl="1"/>
            <a:r>
              <a:rPr lang="en-US" altLang="en-US" dirty="0" smtClean="0">
                <a:ea typeface="ＭＳ Ｐゴシック" panose="020B0600070205080204" pitchFamily="34" charset="-128"/>
              </a:rPr>
              <a:t>E.g., if a negative value is entered for age then the program can remind the user what is a valid value (the valid value should likely be shown to the user as he or she enters the value):</a:t>
            </a:r>
          </a:p>
          <a:p>
            <a:pPr lvl="1">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age = int(input ("Enter age (0 – 114): "))</a:t>
            </a:r>
          </a:p>
          <a:p>
            <a:pPr lvl="1"/>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4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marL="533400" indent="-533400">
              <a:buFontTx/>
              <a:buAutoNum type="arabicPeriod" startAt="4"/>
            </a:pPr>
            <a:r>
              <a:rPr lang="en-US" altLang="en-US" dirty="0" smtClean="0">
                <a:ea typeface="ＭＳ Ｐゴシック" panose="020B0600070205080204" pitchFamily="34" charset="-128"/>
              </a:rPr>
              <a:t>Provide Clearly Marked Exits (If There Is Time)</a:t>
            </a:r>
            <a:endParaRPr lang="en-CA" altLang="en-US" dirty="0" smtClean="0">
              <a:ea typeface="ＭＳ Ｐゴシック" panose="020B0600070205080204" pitchFamily="34" charset="-128"/>
            </a:endParaRPr>
          </a:p>
        </p:txBody>
      </p:sp>
      <p:sp>
        <p:nvSpPr>
          <p:cNvPr id="114691" name="Rectangle 3"/>
          <p:cNvSpPr>
            <a:spLocks noGrp="1"/>
          </p:cNvSpPr>
          <p:nvPr>
            <p:ph idx="1"/>
          </p:nvPr>
        </p:nvSpPr>
        <p:spPr/>
        <p:txBody>
          <a:bodyPr/>
          <a:lstStyle/>
          <a:p>
            <a:r>
              <a:rPr lang="en-CA" altLang="en-US" dirty="0" smtClean="0">
                <a:ea typeface="ＭＳ Ｐゴシック" panose="020B0600070205080204" pitchFamily="34" charset="-128"/>
              </a:rPr>
              <a:t>This should obviously mean that quitting the program should be self-evident (although this is not always the case with all programs!).</a:t>
            </a:r>
          </a:p>
          <a:p>
            <a:r>
              <a:rPr lang="en-CA" altLang="en-US" dirty="0" smtClean="0">
                <a:ea typeface="ＭＳ Ｐゴシック" panose="020B0600070205080204" pitchFamily="34" charset="-128"/>
              </a:rPr>
              <a:t>In a more subtle fashion it refers to providing the user the ability to reverse or take back past actions (e.g., the person was just experimenting with the program so it shouldn’t be ‘locked’ into mode that is difficult to exit).</a:t>
            </a:r>
          </a:p>
          <a:p>
            <a:r>
              <a:rPr lang="en-CA" altLang="en-US" dirty="0" smtClean="0">
                <a:ea typeface="ＭＳ Ｐゴシック" panose="020B0600070205080204" pitchFamily="34" charset="-128"/>
              </a:rPr>
              <a:t>Users should also be able to terminate lengthy operations as needed.</a:t>
            </a:r>
          </a:p>
          <a:p>
            <a:endParaRPr lang="en-CA"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533400" indent="-533400">
              <a:buFontTx/>
              <a:buAutoNum type="arabicPeriod" startAt="4"/>
            </a:pPr>
            <a:r>
              <a:rPr lang="en-CA" altLang="en-US" dirty="0" smtClean="0">
                <a:ea typeface="ＭＳ Ｐゴシック" panose="020B0600070205080204" pitchFamily="34" charset="-128"/>
              </a:rPr>
              <a:t>Provide Clearly Marked Exits </a:t>
            </a:r>
            <a:r>
              <a:rPr lang="en-US" altLang="en-US" dirty="0" smtClean="0">
                <a:ea typeface="ＭＳ Ｐゴシック" panose="020B0600070205080204" pitchFamily="34" charset="-128"/>
              </a:rPr>
              <a:t>(If There Is Time)</a:t>
            </a:r>
            <a:endParaRPr lang="en-CA" altLang="en-US" dirty="0" smtClean="0">
              <a:ea typeface="ＭＳ Ｐゴシック" panose="020B0600070205080204" pitchFamily="34" charset="-128"/>
            </a:endParaRPr>
          </a:p>
        </p:txBody>
      </p:sp>
      <p:sp>
        <p:nvSpPr>
          <p:cNvPr id="448515" name="Rectangle 3"/>
          <p:cNvSpPr>
            <a:spLocks noGrp="1" noChangeArrowheads="1"/>
          </p:cNvSpPr>
          <p:nvPr>
            <p:ph idx="1"/>
          </p:nvPr>
        </p:nvSpPr>
        <p:spPr/>
        <p:txBody>
          <a:bodyPr/>
          <a:lstStyle/>
          <a:p>
            <a:r>
              <a:rPr lang="en-CA" altLang="en-US" dirty="0" smtClean="0">
                <a:ea typeface="ＭＳ Ｐゴシック" panose="020B0600070205080204" pitchFamily="34" charset="-128"/>
              </a:rPr>
              <a:t>This doesn’t just mean providing an exit from the program but the ability to ‘exit’ (take back) the current action.</a:t>
            </a:r>
          </a:p>
          <a:p>
            <a:pPr lvl="1"/>
            <a:r>
              <a:rPr lang="en-CA" altLang="en-US" dirty="0" smtClean="0">
                <a:ea typeface="ＭＳ Ｐゴシック" panose="020B0600070205080204" pitchFamily="34" charset="-128"/>
              </a:rPr>
              <a:t>Universal Undo/Redo</a:t>
            </a:r>
          </a:p>
          <a:p>
            <a:pPr lvl="2"/>
            <a:r>
              <a:rPr lang="en-CA" altLang="en-US" dirty="0" smtClean="0">
                <a:ea typeface="ＭＳ Ｐゴシック" panose="020B0600070205080204" pitchFamily="34" charset="-128"/>
              </a:rPr>
              <a:t>e.g., &lt;Ctrl&gt;-&lt;Z&gt; and &lt;Ctrl&gt;-&lt;Y&gt;</a:t>
            </a:r>
          </a:p>
          <a:p>
            <a:pPr lvl="1"/>
            <a:endParaRPr lang="en-CA" altLang="en-US" dirty="0" smtClean="0">
              <a:ea typeface="ＭＳ Ｐゴシック" panose="020B0600070205080204" pitchFamily="34" charset="-128"/>
            </a:endParaRPr>
          </a:p>
          <a:p>
            <a:pPr lvl="1"/>
            <a:r>
              <a:rPr lang="en-CA" altLang="en-US" dirty="0" smtClean="0">
                <a:ea typeface="ＭＳ Ｐゴシック" panose="020B0600070205080204" pitchFamily="34" charset="-128"/>
              </a:rPr>
              <a:t>Progress indicator &amp; Interrupt</a:t>
            </a:r>
          </a:p>
          <a:p>
            <a:pPr lvl="1"/>
            <a:r>
              <a:rPr lang="en-CA" altLang="en-US" sz="1800" dirty="0" smtClean="0">
                <a:ea typeface="ＭＳ Ｐゴシック" panose="020B0600070205080204" pitchFamily="34" charset="-128"/>
              </a:rPr>
              <a:t>Length operations</a:t>
            </a:r>
          </a:p>
          <a:p>
            <a:endParaRPr lang="en-CA" altLang="en-US" sz="2000" dirty="0" smtClean="0">
              <a:ea typeface="ＭＳ Ｐゴシック" panose="020B0600070205080204" pitchFamily="34" charset="-128"/>
            </a:endParaRPr>
          </a:p>
          <a:p>
            <a:endParaRPr lang="en-CA" altLang="en-US" sz="2000" dirty="0" smtClean="0">
              <a:ea typeface="ＭＳ Ｐゴシック" panose="020B0600070205080204" pitchFamily="34" charset="-128"/>
            </a:endParaRPr>
          </a:p>
        </p:txBody>
      </p:sp>
      <p:sp>
        <p:nvSpPr>
          <p:cNvPr id="99332" name="AutoShape 4" descr="vortal_pic_603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sp>
        <p:nvSpPr>
          <p:cNvPr id="99333"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pic>
        <p:nvPicPr>
          <p:cNvPr id="448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810000"/>
            <a:ext cx="31829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 name="TextBox 1"/>
          <p:cNvSpPr txBox="1">
            <a:spLocks noChangeArrowheads="1"/>
          </p:cNvSpPr>
          <p:nvPr/>
        </p:nvSpPr>
        <p:spPr bwMode="auto">
          <a:xfrm>
            <a:off x="15875" y="640873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cs typeface="Arial" panose="020B0604020202020204" pitchFamily="34" charset="0"/>
              </a:rPr>
              <a:t>Image: From the </a:t>
            </a:r>
            <a:r>
              <a:rPr lang="ja-JP" altLang="en-US" sz="1400">
                <a:cs typeface="Arial" panose="020B0604020202020204" pitchFamily="34" charset="0"/>
              </a:rPr>
              <a:t>“</a:t>
            </a:r>
            <a:r>
              <a:rPr lang="en-US" altLang="ja-JP" sz="1400" dirty="0">
                <a:cs typeface="Arial" panose="020B0604020202020204" pitchFamily="34" charset="0"/>
              </a:rPr>
              <a:t>HCI Hall of Shame</a:t>
            </a:r>
            <a:r>
              <a:rPr lang="ja-JP" altLang="en-US" sz="1400">
                <a:cs typeface="Arial" panose="020B0604020202020204" pitchFamily="34" charset="0"/>
              </a:rPr>
              <a:t>”</a:t>
            </a:r>
            <a:endParaRPr lang="en-US" altLang="en-US" sz="14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85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marL="533400" indent="-533400">
              <a:buFontTx/>
              <a:buAutoNum type="arabicPeriod" startAt="4"/>
            </a:pPr>
            <a:r>
              <a:rPr lang="en-CA" altLang="en-US" dirty="0" smtClean="0">
                <a:ea typeface="ＭＳ Ｐゴシック" panose="020B0600070205080204" pitchFamily="34" charset="-128"/>
              </a:rPr>
              <a:t>Provide Clearly Marked Exits </a:t>
            </a:r>
            <a:r>
              <a:rPr lang="en-US" altLang="en-US" dirty="0" smtClean="0">
                <a:ea typeface="ＭＳ Ｐゴシック" panose="020B0600070205080204" pitchFamily="34" charset="-128"/>
              </a:rPr>
              <a:t>(If There Is Time)</a:t>
            </a:r>
            <a:endParaRPr lang="en-CA" altLang="en-US" dirty="0" smtClean="0">
              <a:ea typeface="ＭＳ Ｐゴシック" panose="020B0600070205080204" pitchFamily="34" charset="-128"/>
            </a:endParaRPr>
          </a:p>
        </p:txBody>
      </p:sp>
      <p:sp>
        <p:nvSpPr>
          <p:cNvPr id="101379" name="Rectangle 3"/>
          <p:cNvSpPr>
            <a:spLocks noGrp="1" noChangeArrowheads="1"/>
          </p:cNvSpPr>
          <p:nvPr>
            <p:ph idx="1"/>
          </p:nvPr>
        </p:nvSpPr>
        <p:spPr/>
        <p:txBody>
          <a:bodyPr/>
          <a:lstStyle/>
          <a:p>
            <a:r>
              <a:rPr lang="en-CA" altLang="en-US" sz="2000" dirty="0" smtClean="0">
                <a:ea typeface="ＭＳ Ｐゴシック" panose="020B0600070205080204" pitchFamily="34" charset="-128"/>
              </a:rPr>
              <a:t>Restoring defaults</a:t>
            </a:r>
          </a:p>
          <a:p>
            <a:pPr lvl="1"/>
            <a:r>
              <a:rPr lang="en-CA" altLang="en-US" sz="1800" dirty="0" smtClean="0">
                <a:ea typeface="ＭＳ Ｐゴシック" panose="020B0600070205080204" pitchFamily="34" charset="-128"/>
              </a:rPr>
              <a:t>Getting back original settings</a:t>
            </a:r>
          </a:p>
          <a:p>
            <a:endParaRPr lang="en-CA" altLang="en-US" sz="2000" dirty="0" smtClean="0">
              <a:ea typeface="ＭＳ Ｐゴシック" panose="020B0600070205080204" pitchFamily="34" charset="-128"/>
            </a:endParaRPr>
          </a:p>
        </p:txBody>
      </p:sp>
      <p:sp>
        <p:nvSpPr>
          <p:cNvPr id="101380" name="AutoShape 4" descr="vortal_pic_6035"/>
          <p:cNvSpPr>
            <a:spLocks noChangeAspect="1" noChangeArrowheads="1"/>
          </p:cNvSpPr>
          <p:nvPr/>
        </p:nvSpPr>
        <p:spPr bwMode="auto">
          <a:xfrm>
            <a:off x="45339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sp>
        <p:nvSpPr>
          <p:cNvPr id="101381"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pic>
        <p:nvPicPr>
          <p:cNvPr id="101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28800"/>
            <a:ext cx="40671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390900" y="2919413"/>
            <a:ext cx="5494338" cy="2643187"/>
            <a:chOff x="3276600" y="3224743"/>
            <a:chExt cx="5493694" cy="2642657"/>
          </a:xfrm>
        </p:grpSpPr>
        <p:sp>
          <p:nvSpPr>
            <p:cNvPr id="101389" name="TextBox 2"/>
            <p:cNvSpPr txBox="1">
              <a:spLocks noChangeArrowheads="1"/>
            </p:cNvSpPr>
            <p:nvPr/>
          </p:nvSpPr>
          <p:spPr bwMode="auto">
            <a:xfrm>
              <a:off x="6255694" y="322474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dirty="0">
                  <a:solidFill>
                    <a:srgbClr val="FF0000"/>
                  </a:solidFill>
                </a:rPr>
                <a:t>Allows for defaults to be quickly restored</a:t>
              </a:r>
            </a:p>
          </p:txBody>
        </p:sp>
        <p:cxnSp>
          <p:nvCxnSpPr>
            <p:cNvPr id="14" name="Straight Arrow Connector 13"/>
            <p:cNvCxnSpPr/>
            <p:nvPr/>
          </p:nvCxnSpPr>
          <p:spPr>
            <a:xfrm flipH="1">
              <a:off x="3276600" y="3581858"/>
              <a:ext cx="3123834" cy="2285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295525" y="1524000"/>
            <a:ext cx="5743575" cy="2778125"/>
            <a:chOff x="2028217" y="1676400"/>
            <a:chExt cx="5744183" cy="2778609"/>
          </a:xfrm>
        </p:grpSpPr>
        <p:sp>
          <p:nvSpPr>
            <p:cNvPr id="101386" name="TextBox 17"/>
            <p:cNvSpPr txBox="1">
              <a:spLocks noChangeArrowheads="1"/>
            </p:cNvSpPr>
            <p:nvPr/>
          </p:nvSpPr>
          <p:spPr bwMode="auto">
            <a:xfrm>
              <a:off x="5257800" y="16764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dirty="0">
                  <a:solidFill>
                    <a:srgbClr val="FF0000"/>
                  </a:solidFill>
                </a:rPr>
                <a:t>What option did I change?</a:t>
              </a:r>
            </a:p>
            <a:p>
              <a:pPr eaLnBrk="1" hangingPunct="1">
                <a:spcBef>
                  <a:spcPct val="0"/>
                </a:spcBef>
              </a:pPr>
              <a:r>
                <a:rPr lang="en-US" altLang="en-US" sz="1800" b="1" dirty="0">
                  <a:solidFill>
                    <a:srgbClr val="FF0000"/>
                  </a:solidFill>
                </a:rPr>
                <a:t>What was the original setting?</a:t>
              </a:r>
            </a:p>
          </p:txBody>
        </p:sp>
        <p:cxnSp>
          <p:nvCxnSpPr>
            <p:cNvPr id="19" name="Straight Arrow Connector 18"/>
            <p:cNvCxnSpPr>
              <a:stCxn id="101386" idx="1"/>
            </p:cNvCxnSpPr>
            <p:nvPr/>
          </p:nvCxnSpPr>
          <p:spPr>
            <a:xfrm flipH="1">
              <a:off x="2056795" y="2276580"/>
              <a:ext cx="3200739" cy="7716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1386" idx="1"/>
            </p:cNvCxnSpPr>
            <p:nvPr/>
          </p:nvCxnSpPr>
          <p:spPr>
            <a:xfrm flipH="1">
              <a:off x="2028217" y="2276580"/>
              <a:ext cx="3229317" cy="21784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1385" name="TextBox 3"/>
          <p:cNvSpPr txBox="1">
            <a:spLocks noChangeArrowheads="1"/>
          </p:cNvSpPr>
          <p:nvPr/>
        </p:nvSpPr>
        <p:spPr bwMode="auto">
          <a:xfrm>
            <a:off x="9525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Image: Internet Explorer security settings curtesy  </a:t>
            </a:r>
            <a:r>
              <a:rPr lang="en-US" altLang="en-US" sz="1400" dirty="0" smtClean="0">
                <a:latin typeface="Arial" panose="020B0604020202020204" pitchFamily="34" charset="0"/>
              </a:rPr>
              <a:t>of James </a:t>
            </a:r>
            <a:r>
              <a:rPr lang="en-US" altLang="en-US" sz="1400" dirty="0">
                <a:latin typeface="Arial" panose="020B0604020202020204" pitchFamily="34" charset="0"/>
              </a:rPr>
              <a:t>Tam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533400" indent="-533400">
              <a:buFontTx/>
              <a:buAutoNum type="arabicPeriod" startAt="4"/>
            </a:pPr>
            <a:r>
              <a:rPr lang="en-US" altLang="en-US" dirty="0" smtClean="0">
                <a:ea typeface="ＭＳ Ｐゴシック" panose="020B0600070205080204" pitchFamily="34" charset="-128"/>
              </a:rPr>
              <a:t>Provide Clearly Marked Exits (If There Is Time)</a:t>
            </a: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406400" y="1778000"/>
            <a:ext cx="64801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8" name="Group 13"/>
          <p:cNvGrpSpPr>
            <a:grpSpLocks/>
          </p:cNvGrpSpPr>
          <p:nvPr/>
        </p:nvGrpSpPr>
        <p:grpSpPr bwMode="auto">
          <a:xfrm>
            <a:off x="2159000" y="1055688"/>
            <a:ext cx="6688138" cy="5180012"/>
            <a:chOff x="1360" y="665"/>
            <a:chExt cx="4213" cy="3263"/>
          </a:xfrm>
        </p:grpSpPr>
        <p:sp>
          <p:nvSpPr>
            <p:cNvPr id="103430" name="Line 5"/>
            <p:cNvSpPr>
              <a:spLocks noChangeShapeType="1"/>
            </p:cNvSpPr>
            <p:nvPr/>
          </p:nvSpPr>
          <p:spPr bwMode="auto">
            <a:xfrm flipH="1">
              <a:off x="1376" y="848"/>
              <a:ext cx="2584" cy="1336"/>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3431" name="Line 6"/>
            <p:cNvSpPr>
              <a:spLocks noChangeShapeType="1"/>
            </p:cNvSpPr>
            <p:nvPr/>
          </p:nvSpPr>
          <p:spPr bwMode="auto">
            <a:xfrm flipH="1">
              <a:off x="1360" y="840"/>
              <a:ext cx="2624" cy="30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3432" name="Text Box 7"/>
            <p:cNvSpPr txBox="1">
              <a:spLocks noChangeArrowheads="1"/>
            </p:cNvSpPr>
            <p:nvPr/>
          </p:nvSpPr>
          <p:spPr bwMode="auto">
            <a:xfrm>
              <a:off x="3941" y="665"/>
              <a:ext cx="16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The user can skip or ‘exit’ any question</a:t>
              </a:r>
            </a:p>
          </p:txBody>
        </p:sp>
      </p:grpSp>
      <p:sp>
        <p:nvSpPr>
          <p:cNvPr id="103429" name="TextBox 9"/>
          <p:cNvSpPr txBox="1">
            <a:spLocks noChangeArrowheads="1"/>
          </p:cNvSpPr>
          <p:nvPr/>
        </p:nvSpPr>
        <p:spPr bwMode="auto">
          <a:xfrm>
            <a:off x="4064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Image: An old CPSC 231 assignment curtesy of James Tam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pPr marL="533400" indent="-533400">
              <a:buFontTx/>
              <a:buAutoNum type="arabicPeriod" startAt="5"/>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 </a:t>
            </a:r>
            <a:r>
              <a:rPr lang="en-US" altLang="en-US" dirty="0" smtClean="0">
                <a:ea typeface="ＭＳ Ｐゴシック" panose="020B0600070205080204" pitchFamily="34" charset="-128"/>
              </a:rPr>
              <a:t>(If There Is Time)</a:t>
            </a:r>
            <a:endParaRPr lang="en-CA" altLang="en-US" dirty="0" smtClean="0">
              <a:ea typeface="ＭＳ Ｐゴシック" panose="020B0600070205080204" pitchFamily="34" charset="-128"/>
            </a:endParaRPr>
          </a:p>
        </p:txBody>
      </p:sp>
      <p:sp>
        <p:nvSpPr>
          <p:cNvPr id="104451" name="Rectangle 3"/>
          <p:cNvSpPr>
            <a:spLocks noGrp="1"/>
          </p:cNvSpPr>
          <p:nvPr>
            <p:ph idx="1"/>
          </p:nvPr>
        </p:nvSpPr>
        <p:spPr/>
        <p:txBody>
          <a:bodyPr/>
          <a:lstStyle/>
          <a:p>
            <a:r>
              <a:rPr lang="en-CA" altLang="en-US" dirty="0" smtClean="0">
                <a:ea typeface="ＭＳ Ｐゴシック" panose="020B0600070205080204" pitchFamily="34" charset="-128"/>
              </a:rPr>
              <a:t>(JT: with this the heuristic it states exactly what should be done).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533400" indent="-533400"/>
            <a:r>
              <a:rPr lang="en-CA" altLang="en-US" dirty="0" smtClean="0">
                <a:ea typeface="ＭＳ Ｐゴシック" panose="020B0600070205080204" pitchFamily="34" charset="-128"/>
              </a:rPr>
              <a:t>Rules Of Thumb For Error Messages </a:t>
            </a:r>
            <a:r>
              <a:rPr lang="en-US" altLang="en-US" dirty="0" smtClean="0">
                <a:ea typeface="ＭＳ Ｐゴシック" panose="020B0600070205080204" pitchFamily="34" charset="-128"/>
              </a:rPr>
              <a:t>(If There Is Time)</a:t>
            </a:r>
            <a:endParaRPr lang="en-CA" altLang="en-US" dirty="0" smtClean="0">
              <a:ea typeface="ＭＳ Ｐゴシック" panose="020B0600070205080204" pitchFamily="34" charset="-128"/>
            </a:endParaRPr>
          </a:p>
        </p:txBody>
      </p:sp>
      <p:sp>
        <p:nvSpPr>
          <p:cNvPr id="453635" name="Rectangle 3"/>
          <p:cNvSpPr>
            <a:spLocks noGrp="1" noChangeArrowheads="1"/>
          </p:cNvSpPr>
          <p:nvPr>
            <p:ph idx="1"/>
          </p:nvPr>
        </p:nvSpPr>
        <p:spPr/>
        <p:txBody>
          <a:bodyPr/>
          <a:lstStyle/>
          <a:p>
            <a:pPr marL="457200" indent="-457200">
              <a:lnSpc>
                <a:spcPct val="60000"/>
              </a:lnSpc>
              <a:buFontTx/>
              <a:buAutoNum type="arabicPeriod"/>
            </a:pPr>
            <a:r>
              <a:rPr lang="en-US" altLang="en-US" dirty="0" smtClean="0">
                <a:ea typeface="ＭＳ Ｐゴシック" panose="020B0600070205080204" pitchFamily="34" charset="-128"/>
              </a:rPr>
              <a:t>Polite and non-intimidating</a:t>
            </a:r>
          </a:p>
          <a:p>
            <a:pPr marL="661988" lvl="1" indent="-381000"/>
            <a:r>
              <a:rPr lang="en-US" altLang="en-US" dirty="0" smtClean="0">
                <a:ea typeface="ＭＳ Ｐゴシック" panose="020B0600070205080204" pitchFamily="34" charset="-128"/>
              </a:rPr>
              <a:t>Don’t make people feel stupid</a:t>
            </a:r>
          </a:p>
          <a:p>
            <a:pPr marL="858838" lvl="2" indent="-342900">
              <a:buFont typeface="Times New Roman" panose="02020603050405020304" pitchFamily="18" charset="0"/>
              <a:buChar char="–"/>
            </a:pP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Try again, bonehead!</a:t>
            </a:r>
          </a:p>
          <a:p>
            <a:pPr marL="858838" lvl="2" indent="-342900">
              <a:buFont typeface="Times New Roman" panose="02020603050405020304" pitchFamily="18" charset="0"/>
              <a:buChar char="–"/>
            </a:pPr>
            <a:endParaRPr lang="en-US" altLang="en-US" sz="2000"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Understandable</a:t>
            </a:r>
          </a:p>
          <a:p>
            <a:pPr marL="661988" lvl="1" indent="-381000"/>
            <a:r>
              <a:rPr lang="en-US" altLang="en-US" dirty="0" smtClean="0">
                <a:ea typeface="ＭＳ Ｐゴシック" panose="020B0600070205080204" pitchFamily="34" charset="-128"/>
              </a:rPr>
              <a:t>Error 25</a:t>
            </a:r>
          </a:p>
          <a:p>
            <a:pPr marL="457200" indent="-457200">
              <a:lnSpc>
                <a:spcPct val="60000"/>
              </a:lnSpc>
              <a:buFontTx/>
              <a:buAutoNum type="arabicPeriod"/>
            </a:pPr>
            <a:endParaRPr lang="en-US" altLang="en-US" sz="2000"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Specific</a:t>
            </a:r>
          </a:p>
          <a:p>
            <a:pPr marL="661988" lvl="1" indent="-381000"/>
            <a:r>
              <a:rPr lang="en-US" altLang="en-US" dirty="0" smtClean="0">
                <a:ea typeface="ＭＳ Ｐゴシック" panose="020B0600070205080204" pitchFamily="34" charset="-128"/>
              </a:rPr>
              <a:t>Cannot open this document</a:t>
            </a:r>
          </a:p>
          <a:p>
            <a:pPr marL="661988" lvl="1" indent="-381000"/>
            <a:r>
              <a:rPr lang="en-US" altLang="en-US" dirty="0" smtClean="0">
                <a:ea typeface="ＭＳ Ｐゴシック" panose="020B0600070205080204" pitchFamily="34" charset="-128"/>
              </a:rPr>
              <a:t>Cannot open “chapter 5” because the application “Microsoft Word”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is not on your system</a:t>
            </a:r>
          </a:p>
          <a:p>
            <a:pPr marL="457200" indent="-457200">
              <a:lnSpc>
                <a:spcPct val="60000"/>
              </a:lnSpc>
              <a:buFontTx/>
              <a:buAutoNum type="arabicPeriod"/>
            </a:pPr>
            <a:endParaRPr lang="en-US" altLang="en-US"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Helpful</a:t>
            </a:r>
          </a:p>
          <a:p>
            <a:pPr marL="661988" lvl="1" indent="-381000"/>
            <a:r>
              <a:rPr lang="en-US" altLang="en-US" dirty="0" smtClean="0">
                <a:ea typeface="ＭＳ Ｐゴシック" panose="020B0600070205080204" pitchFamily="34" charset="-128"/>
              </a:rPr>
              <a:t>Cannot open “chapter 5” because the application “Microsoft Word”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is not on your system.  Open it with “WordPad” instead?</a:t>
            </a:r>
          </a:p>
        </p:txBody>
      </p:sp>
      <p:grpSp>
        <p:nvGrpSpPr>
          <p:cNvPr id="5" name="Group 8"/>
          <p:cNvGrpSpPr>
            <a:grpSpLocks/>
          </p:cNvGrpSpPr>
          <p:nvPr/>
        </p:nvGrpSpPr>
        <p:grpSpPr bwMode="auto">
          <a:xfrm>
            <a:off x="4224338" y="1638300"/>
            <a:ext cx="2286000" cy="381000"/>
            <a:chOff x="3581400" y="1981200"/>
            <a:chExt cx="2286000" cy="381000"/>
          </a:xfrm>
        </p:grpSpPr>
        <p:sp>
          <p:nvSpPr>
            <p:cNvPr id="105494" name="TextBox 1"/>
            <p:cNvSpPr txBox="1">
              <a:spLocks noChangeArrowheads="1"/>
            </p:cNvSpPr>
            <p:nvPr/>
          </p:nvSpPr>
          <p:spPr bwMode="auto">
            <a:xfrm>
              <a:off x="4419600" y="1981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No</a:t>
              </a:r>
            </a:p>
          </p:txBody>
        </p:sp>
        <p:cxnSp>
          <p:nvCxnSpPr>
            <p:cNvPr id="4" name="Straight Arrow Connector 3"/>
            <p:cNvCxnSpPr>
              <a:stCxn id="105494" idx="1"/>
            </p:cNvCxnSpPr>
            <p:nvPr/>
          </p:nvCxnSpPr>
          <p:spPr>
            <a:xfrm flipH="1">
              <a:off x="3581400" y="21717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
          <p:cNvGrpSpPr>
            <a:grpSpLocks/>
          </p:cNvGrpSpPr>
          <p:nvPr/>
        </p:nvGrpSpPr>
        <p:grpSpPr bwMode="auto">
          <a:xfrm>
            <a:off x="2100263" y="2641600"/>
            <a:ext cx="3838575" cy="381000"/>
            <a:chOff x="2057400" y="2819400"/>
            <a:chExt cx="3838903" cy="381000"/>
          </a:xfrm>
        </p:grpSpPr>
        <p:sp>
          <p:nvSpPr>
            <p:cNvPr id="105492"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Not</a:t>
              </a:r>
            </a:p>
          </p:txBody>
        </p:sp>
        <p:cxnSp>
          <p:nvCxnSpPr>
            <p:cNvPr id="8" name="Straight Arrow Connector 7"/>
            <p:cNvCxnSpPr>
              <a:stCxn id="105492"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4"/>
          <p:cNvGrpSpPr>
            <a:grpSpLocks/>
          </p:cNvGrpSpPr>
          <p:nvPr/>
        </p:nvGrpSpPr>
        <p:grpSpPr bwMode="auto">
          <a:xfrm>
            <a:off x="6045200" y="1793875"/>
            <a:ext cx="2895600" cy="1268413"/>
            <a:chOff x="346" y="2411"/>
            <a:chExt cx="2735" cy="1125"/>
          </a:xfrm>
        </p:grpSpPr>
        <p:pic>
          <p:nvPicPr>
            <p:cNvPr id="105490" name="Picture 5" descr="Help from D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411"/>
              <a:ext cx="269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Rectangle 6"/>
            <p:cNvSpPr>
              <a:spLocks noChangeArrowheads="1"/>
            </p:cNvSpPr>
            <p:nvPr/>
          </p:nvSpPr>
          <p:spPr bwMode="auto">
            <a:xfrm>
              <a:off x="346" y="3366"/>
              <a:ext cx="20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2075" bIns="46038"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400" dirty="0">
                  <a:latin typeface="Arial" panose="020B0604020202020204" pitchFamily="34" charset="0"/>
                </a:rPr>
                <a:t>AutoCAD Mechanical</a:t>
              </a:r>
              <a:r>
                <a:rPr lang="en-CA" altLang="en-US" dirty="0">
                  <a:latin typeface="Times New Roman" panose="02020603050405020304" pitchFamily="18" charset="0"/>
                </a:rPr>
                <a:t> </a:t>
              </a:r>
            </a:p>
          </p:txBody>
        </p:sp>
      </p:grpSp>
      <p:sp>
        <p:nvSpPr>
          <p:cNvPr id="2" name="TextBox 1"/>
          <p:cNvSpPr txBox="1">
            <a:spLocks noChangeArrowheads="1"/>
          </p:cNvSpPr>
          <p:nvPr/>
        </p:nvSpPr>
        <p:spPr bwMode="auto">
          <a:xfrm>
            <a:off x="6019800" y="1147763"/>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So obvious it could never happen?</a:t>
            </a:r>
          </a:p>
        </p:txBody>
      </p:sp>
      <p:sp>
        <p:nvSpPr>
          <p:cNvPr id="3" name="Oval 2"/>
          <p:cNvSpPr/>
          <p:nvPr/>
        </p:nvSpPr>
        <p:spPr>
          <a:xfrm>
            <a:off x="8316913" y="2171700"/>
            <a:ext cx="304800" cy="174625"/>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nvGrpSpPr>
          <p:cNvPr id="16" name="Group 9"/>
          <p:cNvGrpSpPr>
            <a:grpSpLocks/>
          </p:cNvGrpSpPr>
          <p:nvPr/>
        </p:nvGrpSpPr>
        <p:grpSpPr bwMode="auto">
          <a:xfrm>
            <a:off x="4167188" y="3606800"/>
            <a:ext cx="3838575" cy="381000"/>
            <a:chOff x="2057400" y="2819400"/>
            <a:chExt cx="3838903" cy="381000"/>
          </a:xfrm>
        </p:grpSpPr>
        <p:sp>
          <p:nvSpPr>
            <p:cNvPr id="105488"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Why?</a:t>
              </a:r>
            </a:p>
          </p:txBody>
        </p:sp>
        <p:cxnSp>
          <p:nvCxnSpPr>
            <p:cNvPr id="18" name="Straight Arrow Connector 17"/>
            <p:cNvCxnSpPr>
              <a:stCxn id="105488"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9"/>
          <p:cNvGrpSpPr>
            <a:grpSpLocks/>
          </p:cNvGrpSpPr>
          <p:nvPr/>
        </p:nvGrpSpPr>
        <p:grpSpPr bwMode="auto">
          <a:xfrm>
            <a:off x="3595688" y="4254500"/>
            <a:ext cx="3838575" cy="381000"/>
            <a:chOff x="2057400" y="2819400"/>
            <a:chExt cx="3838903" cy="381000"/>
          </a:xfrm>
        </p:grpSpPr>
        <p:sp>
          <p:nvSpPr>
            <p:cNvPr id="105486"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Better</a:t>
              </a:r>
            </a:p>
          </p:txBody>
        </p:sp>
        <p:cxnSp>
          <p:nvCxnSpPr>
            <p:cNvPr id="21" name="Straight Arrow Connector 20"/>
            <p:cNvCxnSpPr>
              <a:stCxn id="105486"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4743450" y="5829300"/>
            <a:ext cx="4400550" cy="1003300"/>
            <a:chOff x="4743451" y="5829300"/>
            <a:chExt cx="4400549" cy="1003300"/>
          </a:xfrm>
        </p:grpSpPr>
        <p:sp>
          <p:nvSpPr>
            <p:cNvPr id="105484" name="TextBox 4"/>
            <p:cNvSpPr txBox="1">
              <a:spLocks noChangeArrowheads="1"/>
            </p:cNvSpPr>
            <p:nvPr/>
          </p:nvSpPr>
          <p:spPr bwMode="auto">
            <a:xfrm>
              <a:off x="6361363" y="5930900"/>
              <a:ext cx="27826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Even better: A potentially helpful suggestion</a:t>
              </a:r>
            </a:p>
          </p:txBody>
        </p:sp>
        <p:cxnSp>
          <p:nvCxnSpPr>
            <p:cNvPr id="24" name="Straight Arrow Connector 23"/>
            <p:cNvCxnSpPr>
              <a:stCxn id="105484" idx="1"/>
            </p:cNvCxnSpPr>
            <p:nvPr/>
          </p:nvCxnSpPr>
          <p:spPr bwMode="auto">
            <a:xfrm flipH="1" flipV="1">
              <a:off x="4743451" y="5829300"/>
              <a:ext cx="1617663" cy="552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6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3635">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3635">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363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3635">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3635">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1220788" y="5103813"/>
            <a:ext cx="504625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b="1" dirty="0">
                <a:latin typeface="Comic Sans MS" panose="030F0702030302020204" pitchFamily="66" charset="0"/>
              </a:rPr>
              <a:t>“HIT ANY KEY TO CONTINUE”</a:t>
            </a:r>
          </a:p>
        </p:txBody>
      </p:sp>
      <p:pic>
        <p:nvPicPr>
          <p:cNvPr id="108547" name="Picture 5" descr="C:\Users\tamj\AppData\Local\Microsoft\Windows\Temporary Internet Files\Content.IE5\H2V5D7PC\MC9000787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04800"/>
            <a:ext cx="56197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 (If There Is Time)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Not So Friendly Examples (If There Is Time)</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963"/>
            <a:ext cx="3354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51200"/>
            <a:ext cx="36242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4972050"/>
            <a:ext cx="3130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descr="C:\Users\tamj\Dropbox\231 fall 2014\DSC0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25538"/>
            <a:ext cx="7088187"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7363" y="4383088"/>
            <a:ext cx="3195637" cy="530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US" altLang="ja-JP" sz="2400" dirty="0" smtClean="0">
                <a:latin typeface="Comic Sans MS" pitchFamily="66" charset="0"/>
                <a:cs typeface="Arial" pitchFamily="34" charset="0"/>
              </a:rPr>
              <a:t>THE </a:t>
            </a:r>
            <a:r>
              <a:rPr lang="ja-JP" altLang="en-US" sz="2400" smtClean="0">
                <a:latin typeface="Comic Sans MS" pitchFamily="66" charset="0"/>
                <a:cs typeface="Arial" pitchFamily="34" charset="0"/>
              </a:rPr>
              <a:t>“</a:t>
            </a:r>
            <a:r>
              <a:rPr lang="en-US" altLang="ja-JP" sz="2400" dirty="0" smtClean="0">
                <a:latin typeface="Comic Sans MS" pitchFamily="66" charset="0"/>
                <a:cs typeface="Arial" pitchFamily="34" charset="0"/>
              </a:rPr>
              <a:t>Any Key</a:t>
            </a:r>
            <a:r>
              <a:rPr lang="ja-JP" altLang="en-US" sz="2400" smtClean="0">
                <a:latin typeface="Comic Sans MS" pitchFamily="66" charset="0"/>
                <a:cs typeface="Arial" pitchFamily="34" charset="0"/>
              </a:rPr>
              <a:t>”</a:t>
            </a:r>
            <a:endParaRPr lang="en-US" altLang="en-US" sz="2400" dirty="0" smtClean="0">
              <a:latin typeface="Comic Sans MS" pitchFamily="66" charset="0"/>
              <a:cs typeface="Arial" pitchFamily="34" charset="0"/>
            </a:endParaRPr>
          </a:p>
        </p:txBody>
      </p:sp>
      <p:sp>
        <p:nvSpPr>
          <p:cNvPr id="110596" name="TextBox 3"/>
          <p:cNvSpPr txBox="1">
            <a:spLocks noChangeArrowheads="1"/>
          </p:cNvSpPr>
          <p:nvPr/>
        </p:nvSpPr>
        <p:spPr bwMode="auto">
          <a:xfrm>
            <a:off x="385763" y="6438900"/>
            <a:ext cx="252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panose="020B0604020202020204" pitchFamily="34" charset="0"/>
              </a:rPr>
              <a:t>Image: Curtesy of James Tam</a:t>
            </a:r>
          </a:p>
        </p:txBody>
      </p:sp>
      <p:sp>
        <p:nvSpPr>
          <p:cNvPr id="110597"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 (If There Is Time)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CA" altLang="en-US" dirty="0" smtClean="0">
                <a:ea typeface="ＭＳ Ｐゴシック" panose="020B0600070205080204" pitchFamily="34" charset="-128"/>
              </a:rPr>
              <a:t>I’d Rather Deal With The ‘Any’ Key (If There Is Time)</a:t>
            </a:r>
          </a:p>
        </p:txBody>
      </p:sp>
      <p:sp>
        <p:nvSpPr>
          <p:cNvPr id="112643" name="Content Placeholder 2"/>
          <p:cNvSpPr>
            <a:spLocks noGrp="1"/>
          </p:cNvSpPr>
          <p:nvPr>
            <p:ph idx="1"/>
          </p:nvPr>
        </p:nvSpPr>
        <p:spPr/>
        <p:txBody>
          <a:bodyPr/>
          <a:lstStyle/>
          <a:p>
            <a:endParaRPr lang="en-CA" altLang="en-US" dirty="0" smtClean="0">
              <a:ea typeface="ＭＳ Ｐゴシック" panose="020B0600070205080204" pitchFamily="34" charset="-128"/>
            </a:endParaRPr>
          </a:p>
        </p:txBody>
      </p:sp>
      <p:pic>
        <p:nvPicPr>
          <p:cNvPr id="4" name="Picture 3" descr="keyboard failure"/>
          <p:cNvPicPr>
            <a:picLocks noChangeAspect="1" noChangeArrowheads="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4"/>
          <p:cNvSpPr txBox="1">
            <a:spLocks noChangeArrowheads="1"/>
          </p:cNvSpPr>
          <p:nvPr/>
        </p:nvSpPr>
        <p:spPr bwMode="auto">
          <a:xfrm>
            <a:off x="0" y="6472238"/>
            <a:ext cx="586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dirty="0">
                <a:latin typeface="Arial" panose="020B0604020202020204" pitchFamily="34" charset="0"/>
              </a:rPr>
              <a:t>Picture courtesy of James Tam: An error message from a Dell desktop computer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altLang="en-US" dirty="0" smtClean="0">
                <a:ea typeface="ＭＳ Ｐゴシック" panose="020B0600070205080204" pitchFamily="34" charset="-128"/>
              </a:rPr>
              <a:t>After This Section You Should Now Know</a:t>
            </a:r>
          </a:p>
        </p:txBody>
      </p:sp>
      <p:sp>
        <p:nvSpPr>
          <p:cNvPr id="114691" name="Rectangle 3"/>
          <p:cNvSpPr>
            <a:spLocks noGrp="1" noChangeArrowheads="1"/>
          </p:cNvSpPr>
          <p:nvPr>
            <p:ph idx="1"/>
          </p:nvPr>
        </p:nvSpPr>
        <p:spPr/>
        <p:txBody>
          <a:bodyPr/>
          <a:lstStyle/>
          <a:p>
            <a:pPr>
              <a:lnSpc>
                <a:spcPct val="90000"/>
              </a:lnSpc>
            </a:pPr>
            <a:r>
              <a:rPr lang="en-US" altLang="en-US" dirty="0" smtClean="0">
                <a:ea typeface="ＭＳ Ｐゴシック" panose="020B0600070205080204" pitchFamily="34" charset="-128"/>
              </a:rPr>
              <a:t>Rules of thumb for interaction design (if there is time)</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Minimize the user’s memory load</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Be consistent</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Provide feedback</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Provide clearly marked exits</a:t>
            </a:r>
          </a:p>
          <a:p>
            <a:pPr marL="623888" lvl="1" indent="-268288">
              <a:lnSpc>
                <a:spcPct val="90000"/>
              </a:lnSpc>
              <a:buFont typeface="Times New Roman" panose="02020603050405020304" pitchFamily="18" charset="0"/>
              <a:buAutoNum type="arabicPeriod"/>
              <a:tabLst>
                <a:tab pos="623888" algn="l"/>
              </a:tabLst>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a:t>
            </a: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dirty="0" smtClean="0">
                <a:ea typeface="ＭＳ Ｐゴシック" panose="020B0600070205080204" pitchFamily="34" charset="-128"/>
              </a:rPr>
              <a:t>Copyright Notification</a:t>
            </a:r>
          </a:p>
        </p:txBody>
      </p:sp>
      <p:sp>
        <p:nvSpPr>
          <p:cNvPr id="116739" name="Content Placeholder 2"/>
          <p:cNvSpPr>
            <a:spLocks noGrp="1"/>
          </p:cNvSpPr>
          <p:nvPr>
            <p:ph idx="1"/>
          </p:nvPr>
        </p:nvSpPr>
        <p:spPr/>
        <p:txBody>
          <a:bodyPr/>
          <a:lstStyle/>
          <a:p>
            <a:r>
              <a:rPr lang="en-US" altLang="en-US" dirty="0" smtClean="0">
                <a:ea typeface="ＭＳ Ｐゴシック" panose="020B0600070205080204" pitchFamily="34" charset="-128"/>
              </a:rPr>
              <a:t>“Unless otherwise indicated, all images in this presentation are  used with permission from Microsoft.”</a:t>
            </a:r>
          </a:p>
        </p:txBody>
      </p:sp>
      <p:sp>
        <p:nvSpPr>
          <p:cNvPr id="116740"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dirty="0">
                <a:solidFill>
                  <a:srgbClr val="898989"/>
                </a:solidFill>
                <a:latin typeface="Arial" panose="020B0604020202020204" pitchFamily="34" charset="0"/>
              </a:rPr>
              <a:t>slide </a:t>
            </a:r>
            <a:fld id="{6AAF8FCA-3C4F-4BC8-B240-DC8626A1E676}" type="slidenum">
              <a:rPr lang="en-US" altLang="en-US" sz="900">
                <a:solidFill>
                  <a:srgbClr val="898989"/>
                </a:solidFill>
                <a:latin typeface="Arial" panose="020B0604020202020204" pitchFamily="34" charset="0"/>
              </a:rPr>
              <a:pPr eaLnBrk="1" hangingPunct="1">
                <a:spcBef>
                  <a:spcPct val="0"/>
                </a:spcBef>
                <a:buFontTx/>
                <a:buNone/>
              </a:pPr>
              <a:t>23</a:t>
            </a:fld>
            <a:endParaRPr lang="en-US" altLang="en-US" sz="9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Some Rules (Of Thumb) For Designing Software (If There Is Time)</a:t>
            </a:r>
          </a:p>
        </p:txBody>
      </p:sp>
      <p:sp>
        <p:nvSpPr>
          <p:cNvPr id="82947" name="Rectangle 3"/>
          <p:cNvSpPr>
            <a:spLocks noGrp="1" noChangeArrowheads="1"/>
          </p:cNvSpPr>
          <p:nvPr>
            <p:ph idx="1"/>
          </p:nvPr>
        </p:nvSpPr>
        <p:spPr/>
        <p:txBody>
          <a:bodyPr/>
          <a:lstStyle/>
          <a:p>
            <a:r>
              <a:rPr lang="en-US" altLang="en-US" dirty="0" smtClean="0">
                <a:ea typeface="ＭＳ Ｐゴシック" panose="020B0600070205080204" pitchFamily="34" charset="-128"/>
              </a:rPr>
              <a:t>(The following list comes from Jakob Nielsen’s 10 usability heuristics from the book “</a:t>
            </a:r>
            <a:r>
              <a:rPr lang="en-US" altLang="ja-JP" i="1" dirty="0" smtClean="0">
                <a:ea typeface="ＭＳ Ｐゴシック" panose="020B0600070205080204" pitchFamily="34" charset="-128"/>
              </a:rPr>
              <a:t>Usability Engineering</a:t>
            </a:r>
            <a:r>
              <a:rPr lang="en-US" altLang="en-US" dirty="0" smtClean="0">
                <a:ea typeface="ＭＳ Ｐゴシック" panose="020B0600070205080204" pitchFamily="34" charset="-128"/>
              </a:rPr>
              <a:t>”</a:t>
            </a:r>
            <a:endParaRPr lang="en-US" altLang="ja-JP" dirty="0" smtClean="0">
              <a:ea typeface="ＭＳ Ｐゴシック" panose="020B0600070205080204" pitchFamily="34" charset="-128"/>
            </a:endParaRP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Minimize the user’s memory load</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Be consistent</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Provide feedback</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Provide clearly marked exits</a:t>
            </a:r>
          </a:p>
          <a:p>
            <a:pPr marL="538163" lvl="1" indent="-355600">
              <a:buFont typeface="Times New Roman" panose="02020603050405020304" pitchFamily="18" charset="0"/>
              <a:buAutoNum type="arabicPeriod"/>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a:t>
            </a: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marL="533400" indent="-533400">
              <a:buFontTx/>
              <a:buAutoNum type="arabicPeriod"/>
            </a:pPr>
            <a:r>
              <a:rPr lang="en-US" altLang="en-US" dirty="0" smtClean="0">
                <a:ea typeface="ＭＳ Ｐゴシック" panose="020B0600070205080204" pitchFamily="34" charset="-128"/>
              </a:rPr>
              <a:t>Minimize The User’s Memory Load (If There Is Time)</a:t>
            </a:r>
          </a:p>
        </p:txBody>
      </p:sp>
      <p:sp>
        <p:nvSpPr>
          <p:cNvPr id="427011" name="Rectangle 3"/>
          <p:cNvSpPr>
            <a:spLocks noGrp="1" noChangeArrowheads="1"/>
          </p:cNvSpPr>
          <p:nvPr>
            <p:ph idx="1"/>
          </p:nvPr>
        </p:nvSpPr>
        <p:spPr/>
        <p:txBody>
          <a:bodyPr/>
          <a:lstStyle/>
          <a:p>
            <a:pPr>
              <a:spcBef>
                <a:spcPct val="50000"/>
              </a:spcBef>
            </a:pPr>
            <a:r>
              <a:rPr lang="en-US" altLang="en-US" dirty="0" smtClean="0">
                <a:ea typeface="ＭＳ Ｐゴシック" panose="020B0600070205080204" pitchFamily="34" charset="-128"/>
              </a:rPr>
              <a:t>Computers are good at ‘remembering’ large amounts of information.</a:t>
            </a:r>
          </a:p>
          <a:p>
            <a:pPr>
              <a:spcBef>
                <a:spcPct val="50000"/>
              </a:spcBef>
            </a:pPr>
            <a:r>
              <a:rPr lang="en-US" altLang="en-US" dirty="0" smtClean="0">
                <a:ea typeface="ＭＳ Ｐゴシック" panose="020B0600070205080204" pitchFamily="34" charset="-128"/>
              </a:rPr>
              <a:t>People are not so good remembering things.</a:t>
            </a:r>
          </a:p>
          <a:p>
            <a:pPr lvl="1">
              <a:spcBef>
                <a:spcPct val="50000"/>
              </a:spcBef>
            </a:pPr>
            <a:endParaRPr lang="en-US" altLang="en-US" dirty="0" smtClean="0">
              <a:latin typeface="Arial" panose="020B0604020202020204" pitchFamily="34" charset="0"/>
              <a:ea typeface="ＭＳ Ｐゴシック" panose="020B0600070205080204" pitchFamily="34" charset="-128"/>
            </a:endParaRPr>
          </a:p>
          <a:p>
            <a:pPr>
              <a:spcBef>
                <a:spcPct val="50000"/>
              </a:spcBef>
            </a:pPr>
            <a:endParaRPr lang="en-US" altLang="en-US" dirty="0" smtClean="0">
              <a:latin typeface="Arial" panose="020B0604020202020204" pitchFamily="34"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8397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dirty="0">
                <a:solidFill>
                  <a:srgbClr val="898989"/>
                </a:solidFill>
                <a:latin typeface="Arial" panose="020B0604020202020204" pitchFamily="34" charset="0"/>
              </a:rPr>
              <a:t>slide </a:t>
            </a:r>
            <a:fld id="{D07599A0-2167-4C6D-84AB-56B8ECDD63DA}" type="slidenum">
              <a:rPr lang="en-US" altLang="en-US" sz="900">
                <a:solidFill>
                  <a:srgbClr val="898989"/>
                </a:solidFill>
                <a:latin typeface="Arial" panose="020B0604020202020204" pitchFamily="34" charset="0"/>
              </a:rPr>
              <a:pPr eaLnBrk="1" hangingPunct="1">
                <a:spcBef>
                  <a:spcPct val="0"/>
                </a:spcBef>
                <a:buFontTx/>
                <a:buNone/>
              </a:pPr>
              <a:t>4</a:t>
            </a:fld>
            <a:endParaRPr lang="en-US" altLang="en-US" sz="900" dirty="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marL="533400" indent="-533400">
              <a:buFontTx/>
              <a:buAutoNum type="arabicPeriod"/>
            </a:pPr>
            <a:r>
              <a:rPr lang="en-US" altLang="en-US" dirty="0" smtClean="0">
                <a:ea typeface="ＭＳ Ｐゴシック" panose="020B0600070205080204" pitchFamily="34" charset="-128"/>
              </a:rPr>
              <a:t>Minimize The User’s Memory Load (If There Is Time)</a:t>
            </a:r>
            <a:endParaRPr lang="en-CA" altLang="en-US" dirty="0" smtClean="0">
              <a:ea typeface="ＭＳ Ｐゴシック" panose="020B0600070205080204" pitchFamily="34" charset="-128"/>
            </a:endParaRPr>
          </a:p>
        </p:txBody>
      </p:sp>
      <p:sp>
        <p:nvSpPr>
          <p:cNvPr id="112643" name="Rectangle 3"/>
          <p:cNvSpPr>
            <a:spLocks noGrp="1"/>
          </p:cNvSpPr>
          <p:nvPr>
            <p:ph idx="1"/>
          </p:nvPr>
        </p:nvSpPr>
        <p:spPr/>
        <p:txBody>
          <a:bodyPr/>
          <a:lstStyle/>
          <a:p>
            <a:pPr>
              <a:spcBef>
                <a:spcPct val="50000"/>
              </a:spcBef>
            </a:pPr>
            <a:r>
              <a:rPr lang="en-US" altLang="en-US" dirty="0" smtClean="0">
                <a:ea typeface="ＭＳ Ｐゴシック" panose="020B0600070205080204" pitchFamily="34" charset="-128"/>
              </a:rPr>
              <a:t>To reduce the memory load of the user:</a:t>
            </a:r>
          </a:p>
          <a:p>
            <a:pPr lvl="1">
              <a:spcBef>
                <a:spcPct val="50000"/>
              </a:spcBef>
            </a:pPr>
            <a:r>
              <a:rPr lang="en-US" altLang="en-US" dirty="0" smtClean="0">
                <a:ea typeface="ＭＳ Ｐゴシック" panose="020B0600070205080204" pitchFamily="34" charset="-128"/>
              </a:rPr>
              <a:t>Describe required the input format, show examples of valid input, provide default inputs</a:t>
            </a:r>
          </a:p>
          <a:p>
            <a:pPr>
              <a:spcBef>
                <a:spcPct val="50000"/>
              </a:spcBef>
            </a:pPr>
            <a:r>
              <a:rPr lang="en-US" altLang="en-US" dirty="0" smtClean="0">
                <a:ea typeface="ＭＳ Ｐゴシック" panose="020B0600070205080204" pitchFamily="34" charset="-128"/>
              </a:rPr>
              <a:t>Examples:</a:t>
            </a:r>
          </a:p>
          <a:p>
            <a:endParaRPr lang="en-CA" altLang="en-US" dirty="0" smtClean="0">
              <a:ea typeface="ＭＳ Ｐゴシック" panose="020B0600070205080204" pitchFamily="34" charset="-128"/>
            </a:endParaRPr>
          </a:p>
        </p:txBody>
      </p:sp>
      <p:grpSp>
        <p:nvGrpSpPr>
          <p:cNvPr id="2" name="Group 3"/>
          <p:cNvGrpSpPr>
            <a:grpSpLocks/>
          </p:cNvGrpSpPr>
          <p:nvPr/>
        </p:nvGrpSpPr>
        <p:grpSpPr bwMode="auto">
          <a:xfrm>
            <a:off x="736600" y="2857500"/>
            <a:ext cx="1981200" cy="2090738"/>
            <a:chOff x="838200" y="3124200"/>
            <a:chExt cx="1981200" cy="2090401"/>
          </a:xfrm>
        </p:grpSpPr>
        <p:pic>
          <p:nvPicPr>
            <p:cNvPr id="850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67101"/>
              <a:ext cx="1905000" cy="17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5001" name="Text Box 6"/>
            <p:cNvSpPr txBox="1">
              <a:spLocks noChangeArrowheads="1"/>
            </p:cNvSpPr>
            <p:nvPr/>
          </p:nvSpPr>
          <p:spPr bwMode="auto">
            <a:xfrm>
              <a:off x="838200" y="3124200"/>
              <a:ext cx="143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dirty="0">
                  <a:latin typeface="Arial" panose="020B0604020202020204" pitchFamily="34" charset="0"/>
                </a:rPr>
                <a:t>Example 1:</a:t>
              </a:r>
            </a:p>
          </p:txBody>
        </p:sp>
      </p:grpSp>
      <p:grpSp>
        <p:nvGrpSpPr>
          <p:cNvPr id="3" name="Group 10"/>
          <p:cNvGrpSpPr>
            <a:grpSpLocks/>
          </p:cNvGrpSpPr>
          <p:nvPr/>
        </p:nvGrpSpPr>
        <p:grpSpPr bwMode="auto">
          <a:xfrm>
            <a:off x="647700" y="5233988"/>
            <a:ext cx="5848350" cy="1016000"/>
            <a:chOff x="568" y="3480"/>
            <a:chExt cx="3684" cy="640"/>
          </a:xfrm>
        </p:grpSpPr>
        <p:sp>
          <p:nvSpPr>
            <p:cNvPr id="84998" name="Text Box 7"/>
            <p:cNvSpPr txBox="1">
              <a:spLocks noChangeArrowheads="1"/>
            </p:cNvSpPr>
            <p:nvPr/>
          </p:nvSpPr>
          <p:spPr bwMode="auto">
            <a:xfrm>
              <a:off x="568" y="3480"/>
              <a:ext cx="9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dirty="0">
                  <a:latin typeface="Arial" panose="020B0604020202020204" pitchFamily="34" charset="0"/>
                </a:rPr>
                <a:t>Example 2:</a:t>
              </a:r>
            </a:p>
          </p:txBody>
        </p:sp>
        <p:pic>
          <p:nvPicPr>
            <p:cNvPr id="84999" name="Picture 9"/>
            <p:cNvPicPr>
              <a:picLocks noChangeAspect="1" noChangeArrowheads="1"/>
            </p:cNvPicPr>
            <p:nvPr/>
          </p:nvPicPr>
          <p:blipFill>
            <a:blip r:embed="rId4">
              <a:extLst>
                <a:ext uri="{28A0092B-C50C-407E-A947-70E740481C1C}">
                  <a14:useLocalDpi xmlns:a14="http://schemas.microsoft.com/office/drawing/2010/main" val="0"/>
                </a:ext>
              </a:extLst>
            </a:blip>
            <a:srcRect l="48500" t="84555" r="25833" b="11444"/>
            <a:stretch>
              <a:fillRect/>
            </a:stretch>
          </p:blipFill>
          <p:spPr bwMode="auto">
            <a:xfrm>
              <a:off x="624" y="3696"/>
              <a:ext cx="362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(If There Is Time)</a:t>
            </a:r>
          </a:p>
        </p:txBody>
      </p:sp>
      <p:sp>
        <p:nvSpPr>
          <p:cNvPr id="429058" name="Rectangle 2"/>
          <p:cNvSpPr>
            <a:spLocks noGrp="1" noChangeArrowheads="1"/>
          </p:cNvSpPr>
          <p:nvPr>
            <p:ph idx="1"/>
          </p:nvPr>
        </p:nvSpPr>
        <p:spPr/>
        <p:txBody>
          <a:bodyPr/>
          <a:lstStyle/>
          <a:p>
            <a:r>
              <a:rPr lang="en-US" altLang="en-US" dirty="0" smtClean="0">
                <a:ea typeface="ＭＳ Ｐゴシック" panose="020B0600070205080204" pitchFamily="34" charset="-128"/>
              </a:rPr>
              <a:t>Consistency of effects</a:t>
            </a:r>
          </a:p>
          <a:p>
            <a:pPr lvl="1"/>
            <a:r>
              <a:rPr lang="en-US" altLang="en-US" dirty="0" smtClean="0">
                <a:ea typeface="ＭＳ Ｐゴシック" panose="020B0600070205080204" pitchFamily="34" charset="-128"/>
              </a:rPr>
              <a:t>Same words, commands, actions will always have the same effect in equivalent situations</a:t>
            </a:r>
          </a:p>
          <a:p>
            <a:pPr lvl="1"/>
            <a:r>
              <a:rPr lang="en-US" altLang="en-US" dirty="0" smtClean="0">
                <a:ea typeface="ＭＳ Ｐゴシック" panose="020B0600070205080204" pitchFamily="34" charset="-128"/>
              </a:rPr>
              <a:t>Makes the system more predictable</a:t>
            </a:r>
          </a:p>
          <a:p>
            <a:pPr lvl="1"/>
            <a:r>
              <a:rPr lang="en-US" altLang="en-US" dirty="0" smtClean="0">
                <a:ea typeface="ＭＳ Ｐゴシック" panose="020B0600070205080204" pitchFamily="34" charset="-128"/>
              </a:rPr>
              <a:t>Reduces memory load </a:t>
            </a:r>
          </a:p>
          <a:p>
            <a:r>
              <a:rPr lang="en-US" altLang="en-US" dirty="0" smtClean="0">
                <a:ea typeface="ＭＳ Ｐゴシック" panose="020B0600070205080204" pitchFamily="34" charset="-128"/>
              </a:rPr>
              <a:t>Consistency of layout</a:t>
            </a:r>
          </a:p>
          <a:p>
            <a:pPr lvl="1"/>
            <a:r>
              <a:rPr lang="en-US" altLang="en-US" dirty="0" smtClean="0">
                <a:ea typeface="ＭＳ Ｐゴシック" panose="020B0600070205080204" pitchFamily="34" charset="-128"/>
              </a:rPr>
              <a:t>Allows experienced users to predict where things should be (matches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(If There Is Time)</a:t>
            </a:r>
          </a:p>
        </p:txBody>
      </p:sp>
      <p:sp>
        <p:nvSpPr>
          <p:cNvPr id="89091" name="Rectangle 3"/>
          <p:cNvSpPr>
            <a:spLocks noGrp="1" noChangeArrowheads="1"/>
          </p:cNvSpPr>
          <p:nvPr>
            <p:ph idx="1"/>
          </p:nvPr>
        </p:nvSpPr>
        <p:spPr/>
        <p:txBody>
          <a:bodyPr/>
          <a:lstStyle/>
          <a:p>
            <a:r>
              <a:rPr lang="en-US" altLang="en-US" dirty="0" smtClean="0">
                <a:ea typeface="ＭＳ Ｐゴシック" panose="020B0600070205080204" pitchFamily="34" charset="-128"/>
              </a:rPr>
              <a:t>Consistency of language and graphics</a:t>
            </a:r>
          </a:p>
          <a:p>
            <a:pPr lvl="1"/>
            <a:r>
              <a:rPr lang="en-US" altLang="en-US" dirty="0" smtClean="0">
                <a:ea typeface="ＭＳ Ｐゴシック" panose="020B0600070205080204" pitchFamily="34" charset="-128"/>
              </a:rPr>
              <a:t>Same information/controls in same location on all screens / dialog boxes forms follow boiler plate.</a:t>
            </a:r>
          </a:p>
          <a:p>
            <a:pPr lvl="1"/>
            <a:r>
              <a:rPr lang="en-US" altLang="en-US" dirty="0" smtClean="0">
                <a:ea typeface="ＭＳ Ｐゴシック" panose="020B0600070205080204" pitchFamily="34" charset="-128"/>
              </a:rPr>
              <a:t>Same visual appearance across the system (e.g. widgets).</a:t>
            </a:r>
          </a:p>
          <a:p>
            <a:pPr lvl="2">
              <a:buFontTx/>
              <a:buNone/>
            </a:pPr>
            <a:endParaRPr lang="en-US" altLang="en-US" sz="2000" dirty="0" smtClean="0">
              <a:ea typeface="ＭＳ Ｐゴシック" panose="020B0600070205080204" pitchFamily="34" charset="-128"/>
            </a:endParaRPr>
          </a:p>
          <a:p>
            <a:endParaRPr lang="en-US" altLang="en-US" sz="2000" dirty="0" smtClean="0">
              <a:ea typeface="ＭＳ Ｐゴシック" panose="020B0600070205080204" pitchFamily="34" charset="-128"/>
            </a:endParaRPr>
          </a:p>
        </p:txBody>
      </p:sp>
      <p:grpSp>
        <p:nvGrpSpPr>
          <p:cNvPr id="2" name="Group 7"/>
          <p:cNvGrpSpPr>
            <a:grpSpLocks/>
          </p:cNvGrpSpPr>
          <p:nvPr/>
        </p:nvGrpSpPr>
        <p:grpSpPr bwMode="auto">
          <a:xfrm>
            <a:off x="4584700" y="4584700"/>
            <a:ext cx="2046288" cy="1663700"/>
            <a:chOff x="4565528" y="5194554"/>
            <a:chExt cx="2044944" cy="1663446"/>
          </a:xfrm>
        </p:grpSpPr>
        <p:grpSp>
          <p:nvGrpSpPr>
            <p:cNvPr id="89109" name="Group 5"/>
            <p:cNvGrpSpPr>
              <a:grpSpLocks/>
            </p:cNvGrpSpPr>
            <p:nvPr/>
          </p:nvGrpSpPr>
          <p:grpSpPr bwMode="auto">
            <a:xfrm>
              <a:off x="5437188" y="6581775"/>
              <a:ext cx="301625" cy="276225"/>
              <a:chOff x="3552" y="2256"/>
              <a:chExt cx="317" cy="259"/>
            </a:xfrm>
          </p:grpSpPr>
          <p:sp>
            <p:nvSpPr>
              <p:cNvPr id="89111" name="Line 6"/>
              <p:cNvSpPr>
                <a:spLocks noChangeShapeType="1"/>
              </p:cNvSpPr>
              <p:nvPr/>
            </p:nvSpPr>
            <p:spPr bwMode="auto">
              <a:xfrm>
                <a:off x="3556" y="2266"/>
                <a:ext cx="283" cy="249"/>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12" name="Line 7"/>
              <p:cNvSpPr>
                <a:spLocks noChangeShapeType="1"/>
              </p:cNvSpPr>
              <p:nvPr/>
            </p:nvSpPr>
            <p:spPr bwMode="auto">
              <a:xfrm flipV="1">
                <a:off x="3552" y="2256"/>
                <a:ext cx="317" cy="248"/>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10" name="Picture 8"/>
            <p:cNvPicPr>
              <a:picLocks noChangeAspect="1" noChangeArrowheads="1"/>
            </p:cNvPicPr>
            <p:nvPr/>
          </p:nvPicPr>
          <p:blipFill>
            <a:blip r:embed="rId3">
              <a:extLst>
                <a:ext uri="{28A0092B-C50C-407E-A947-70E740481C1C}">
                  <a14:useLocalDpi xmlns:a14="http://schemas.microsoft.com/office/drawing/2010/main" val="0"/>
                </a:ext>
              </a:extLst>
            </a:blip>
            <a:srcRect l="22318" t="28299" r="53204" b="52310"/>
            <a:stretch>
              <a:fillRect/>
            </a:stretch>
          </p:blipFill>
          <p:spPr bwMode="auto">
            <a:xfrm>
              <a:off x="4565528" y="5194554"/>
              <a:ext cx="2044944"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4" name="Group 3"/>
          <p:cNvGrpSpPr>
            <a:grpSpLocks/>
          </p:cNvGrpSpPr>
          <p:nvPr/>
        </p:nvGrpSpPr>
        <p:grpSpPr bwMode="auto">
          <a:xfrm>
            <a:off x="4572000" y="2667000"/>
            <a:ext cx="2046288" cy="1563688"/>
            <a:chOff x="4552496" y="3276600"/>
            <a:chExt cx="2046270" cy="1563949"/>
          </a:xfrm>
        </p:grpSpPr>
        <p:grpSp>
          <p:nvGrpSpPr>
            <p:cNvPr id="89105" name="Group 15"/>
            <p:cNvGrpSpPr>
              <a:grpSpLocks/>
            </p:cNvGrpSpPr>
            <p:nvPr/>
          </p:nvGrpSpPr>
          <p:grpSpPr bwMode="auto">
            <a:xfrm>
              <a:off x="5365750" y="4678624"/>
              <a:ext cx="433387" cy="161925"/>
              <a:chOff x="2832" y="1968"/>
              <a:chExt cx="382" cy="192"/>
            </a:xfrm>
          </p:grpSpPr>
          <p:sp>
            <p:nvSpPr>
              <p:cNvPr id="89107" name="Line 16"/>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8" name="Line 17"/>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06" name="Picture 18"/>
            <p:cNvPicPr>
              <a:picLocks noChangeAspect="1" noChangeArrowheads="1"/>
            </p:cNvPicPr>
            <p:nvPr/>
          </p:nvPicPr>
          <p:blipFill>
            <a:blip r:embed="rId4">
              <a:extLst>
                <a:ext uri="{28A0092B-C50C-407E-A947-70E740481C1C}">
                  <a14:useLocalDpi xmlns:a14="http://schemas.microsoft.com/office/drawing/2010/main" val="0"/>
                </a:ext>
              </a:extLst>
            </a:blip>
            <a:srcRect l="25391" t="30273" r="49805" b="50081"/>
            <a:stretch>
              <a:fillRect/>
            </a:stretch>
          </p:blipFill>
          <p:spPr bwMode="auto">
            <a:xfrm>
              <a:off x="4552496" y="3276600"/>
              <a:ext cx="2046270" cy="12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6" name="Group 5"/>
          <p:cNvGrpSpPr>
            <a:grpSpLocks/>
          </p:cNvGrpSpPr>
          <p:nvPr/>
        </p:nvGrpSpPr>
        <p:grpSpPr bwMode="auto">
          <a:xfrm>
            <a:off x="1057275" y="4448175"/>
            <a:ext cx="2046288" cy="1630363"/>
            <a:chOff x="1037852" y="5058238"/>
            <a:chExt cx="2046270" cy="1629900"/>
          </a:xfrm>
        </p:grpSpPr>
        <p:grpSp>
          <p:nvGrpSpPr>
            <p:cNvPr id="89101" name="Group 20"/>
            <p:cNvGrpSpPr>
              <a:grpSpLocks/>
            </p:cNvGrpSpPr>
            <p:nvPr/>
          </p:nvGrpSpPr>
          <p:grpSpPr bwMode="auto">
            <a:xfrm>
              <a:off x="1835150" y="6526213"/>
              <a:ext cx="433387" cy="161925"/>
              <a:chOff x="2832" y="1968"/>
              <a:chExt cx="382" cy="192"/>
            </a:xfrm>
          </p:grpSpPr>
          <p:sp>
            <p:nvSpPr>
              <p:cNvPr id="89103" name="Line 2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4" name="Line 2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02" name="Picture 23"/>
            <p:cNvPicPr>
              <a:picLocks noChangeAspect="1" noChangeArrowheads="1"/>
            </p:cNvPicPr>
            <p:nvPr/>
          </p:nvPicPr>
          <p:blipFill>
            <a:blip r:embed="rId5">
              <a:extLst>
                <a:ext uri="{28A0092B-C50C-407E-A947-70E740481C1C}">
                  <a14:useLocalDpi xmlns:a14="http://schemas.microsoft.com/office/drawing/2010/main" val="0"/>
                </a:ext>
              </a:extLst>
            </a:blip>
            <a:srcRect l="26381" t="42822" r="49113" b="37370"/>
            <a:stretch>
              <a:fillRect/>
            </a:stretch>
          </p:blipFill>
          <p:spPr bwMode="auto">
            <a:xfrm>
              <a:off x="1037852" y="5058238"/>
              <a:ext cx="2046270" cy="13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8" name="Group 1"/>
          <p:cNvGrpSpPr>
            <a:grpSpLocks/>
          </p:cNvGrpSpPr>
          <p:nvPr/>
        </p:nvGrpSpPr>
        <p:grpSpPr bwMode="auto">
          <a:xfrm>
            <a:off x="1130300" y="2667000"/>
            <a:ext cx="1990725" cy="1563688"/>
            <a:chOff x="1111014" y="3276600"/>
            <a:chExt cx="1990571" cy="1563949"/>
          </a:xfrm>
        </p:grpSpPr>
        <p:grpSp>
          <p:nvGrpSpPr>
            <p:cNvPr id="89097" name="Group 10"/>
            <p:cNvGrpSpPr>
              <a:grpSpLocks/>
            </p:cNvGrpSpPr>
            <p:nvPr/>
          </p:nvGrpSpPr>
          <p:grpSpPr bwMode="auto">
            <a:xfrm>
              <a:off x="1763713" y="4678624"/>
              <a:ext cx="433387" cy="161925"/>
              <a:chOff x="2832" y="1968"/>
              <a:chExt cx="382" cy="192"/>
            </a:xfrm>
          </p:grpSpPr>
          <p:sp>
            <p:nvSpPr>
              <p:cNvPr id="89099" name="Line 1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0" name="Line 1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098" name="Picture 13"/>
            <p:cNvPicPr>
              <a:picLocks noChangeAspect="1" noChangeArrowheads="1"/>
            </p:cNvPicPr>
            <p:nvPr/>
          </p:nvPicPr>
          <p:blipFill>
            <a:blip r:embed="rId6">
              <a:extLst>
                <a:ext uri="{28A0092B-C50C-407E-A947-70E740481C1C}">
                  <a14:useLocalDpi xmlns:a14="http://schemas.microsoft.com/office/drawing/2010/main" val="0"/>
                </a:ext>
              </a:extLst>
            </a:blip>
            <a:srcRect l="13580" t="22607" r="61719" b="57910"/>
            <a:stretch>
              <a:fillRect/>
            </a:stretch>
          </p:blipFill>
          <p:spPr bwMode="auto">
            <a:xfrm>
              <a:off x="1111014" y="3276600"/>
              <a:ext cx="1990571" cy="1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sp>
        <p:nvSpPr>
          <p:cNvPr id="3" name="TextBox 2"/>
          <p:cNvSpPr txBox="1">
            <a:spLocks noChangeArrowheads="1"/>
          </p:cNvSpPr>
          <p:nvPr/>
        </p:nvSpPr>
        <p:spPr bwMode="auto">
          <a:xfrm>
            <a:off x="93663" y="6429375"/>
            <a:ext cx="1751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Images </a:t>
            </a:r>
            <a:r>
              <a:rPr lang="en-CA" altLang="en-US" sz="1200" dirty="0" smtClean="0"/>
              <a:t>courteously </a:t>
            </a:r>
            <a:r>
              <a:rPr lang="en-CA" altLang="en-US" sz="1200" dirty="0"/>
              <a:t>of James Tam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(If There Is Time)</a:t>
            </a: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787400" y="1311275"/>
            <a:ext cx="6985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0" name="Group 2"/>
          <p:cNvGrpSpPr>
            <a:grpSpLocks/>
          </p:cNvGrpSpPr>
          <p:nvPr/>
        </p:nvGrpSpPr>
        <p:grpSpPr bwMode="auto">
          <a:xfrm>
            <a:off x="2693988" y="2265363"/>
            <a:ext cx="6583362" cy="3678237"/>
            <a:chOff x="2542036" y="2404873"/>
            <a:chExt cx="6582937" cy="3678426"/>
          </a:xfrm>
        </p:grpSpPr>
        <p:sp>
          <p:nvSpPr>
            <p:cNvPr id="91141" name="Line 10"/>
            <p:cNvSpPr>
              <a:spLocks noChangeShapeType="1"/>
            </p:cNvSpPr>
            <p:nvPr/>
          </p:nvSpPr>
          <p:spPr bwMode="auto">
            <a:xfrm flipH="1" flipV="1">
              <a:off x="2542036" y="3251200"/>
              <a:ext cx="5223575"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91142" name="Line 11"/>
            <p:cNvSpPr>
              <a:spLocks noChangeShapeType="1"/>
            </p:cNvSpPr>
            <p:nvPr/>
          </p:nvSpPr>
          <p:spPr bwMode="auto">
            <a:xfrm flipH="1">
              <a:off x="2666998" y="3251200"/>
              <a:ext cx="5098615" cy="2832099"/>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91143" name="Text Box 12"/>
            <p:cNvSpPr txBox="1">
              <a:spLocks noChangeArrowheads="1"/>
            </p:cNvSpPr>
            <p:nvPr/>
          </p:nvSpPr>
          <p:spPr bwMode="auto">
            <a:xfrm>
              <a:off x="7765614" y="2404873"/>
              <a:ext cx="13593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This last option allows the user to proceed to the next question.</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r>
              <a:rPr lang="en-US" altLang="en-US" dirty="0" smtClean="0">
                <a:ea typeface="ＭＳ Ｐゴシック" panose="020B0600070205080204" pitchFamily="34" charset="-128"/>
              </a:rPr>
              <a:t>(If There Is Time)</a:t>
            </a:r>
            <a:endParaRPr lang="en-CA" altLang="en-US" dirty="0" smtClean="0">
              <a:ea typeface="ＭＳ Ｐゴシック" panose="020B0600070205080204" pitchFamily="34" charset="-128"/>
            </a:endParaRPr>
          </a:p>
        </p:txBody>
      </p:sp>
      <p:sp>
        <p:nvSpPr>
          <p:cNvPr id="92163" name="Rectangle 3"/>
          <p:cNvSpPr>
            <a:spLocks noGrp="1"/>
          </p:cNvSpPr>
          <p:nvPr>
            <p:ph idx="1"/>
          </p:nvPr>
        </p:nvSpPr>
        <p:spPr/>
        <p:txBody>
          <a:bodyPr/>
          <a:lstStyle/>
          <a:p>
            <a:r>
              <a:rPr lang="en-CA" altLang="en-US" dirty="0" smtClean="0">
                <a:ea typeface="ＭＳ Ｐゴシック" panose="020B0600070205080204" pitchFamily="34" charset="-128"/>
              </a:rPr>
              <a:t>Letting the user know:</a:t>
            </a:r>
          </a:p>
          <a:p>
            <a:pPr lvl="1"/>
            <a:r>
              <a:rPr lang="en-CA" altLang="en-US" dirty="0" smtClean="0">
                <a:ea typeface="ＭＳ Ｐゴシック" panose="020B0600070205080204" pitchFamily="34" charset="-128"/>
              </a:rPr>
              <a:t>What the program is currently doing: was the last command understood, has it finished with </a:t>
            </a:r>
            <a:r>
              <a:rPr lang="en-CA" altLang="en-US" dirty="0" smtClean="0">
                <a:ea typeface="ＭＳ Ｐゴシック" panose="020B0600070205080204" pitchFamily="34" charset="-128"/>
              </a:rPr>
              <a:t>its </a:t>
            </a:r>
            <a:r>
              <a:rPr lang="en-CA" altLang="en-US" dirty="0" smtClean="0">
                <a:ea typeface="ＭＳ Ｐゴシック" panose="020B0600070205080204" pitchFamily="34" charset="-128"/>
              </a:rPr>
              <a:t>current task, what task is it currently working on, how long will the current task take etc.</a:t>
            </a:r>
          </a:p>
          <a:p>
            <a:pPr>
              <a:buFontTx/>
              <a:buNone/>
            </a:pPr>
            <a:r>
              <a:rPr lang="en-CA" altLang="en-US" dirty="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43021</TotalTime>
  <Pages>8</Pages>
  <Words>1001</Words>
  <Application>Microsoft Office PowerPoint</Application>
  <PresentationFormat>On-screen Show (4:3)</PresentationFormat>
  <Paragraphs>118</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Comic Sans MS</vt:lpstr>
      <vt:lpstr>Consolas</vt:lpstr>
      <vt:lpstr>Times New Roman</vt:lpstr>
      <vt:lpstr>evaluation_intro</vt:lpstr>
      <vt:lpstr>CPSC 217, Loops In Python: Part 3</vt:lpstr>
      <vt:lpstr>Not So Friendly Examples (If There Is Time)</vt:lpstr>
      <vt:lpstr>Some Rules (Of Thumb) For Designing Software (If There Is Time)</vt:lpstr>
      <vt:lpstr>Minimize The User’s Memory Load (If There Is Time)</vt:lpstr>
      <vt:lpstr>Minimize The User’s Memory Load (If There Is Time)</vt:lpstr>
      <vt:lpstr>Be Consistent (If There Is Time)</vt:lpstr>
      <vt:lpstr>Be Consistent (If There Is Time)</vt:lpstr>
      <vt:lpstr>Be Consistent (If There Is Time)</vt:lpstr>
      <vt:lpstr>Provide Feedback (If There Is Time)</vt:lpstr>
      <vt:lpstr>Provide Feedback (If There Is Time)</vt:lpstr>
      <vt:lpstr>Provide Feedback (If There Is Time)</vt:lpstr>
      <vt:lpstr>Provide Feedback (If There Is Time)</vt:lpstr>
      <vt:lpstr>Provide Clearly Marked Exits (If There Is Time)</vt:lpstr>
      <vt:lpstr>Provide Clearly Marked Exits (If There Is Time)</vt:lpstr>
      <vt:lpstr>Provide Clearly Marked Exits (If There Is Time)</vt:lpstr>
      <vt:lpstr>Provide Clearly Marked Exits (If There Is Time)</vt:lpstr>
      <vt:lpstr>Deal With Errors In A Helpful And  Positive Manner (If There Is Time)</vt:lpstr>
      <vt:lpstr>Rules Of Thumb For Error Messages (If There Is Time)</vt:lpstr>
      <vt:lpstr> (If There Is Time)</vt:lpstr>
      <vt:lpstr> (If There Is Time)</vt:lpstr>
      <vt:lpstr>I’d Rather Deal With The ‘Any’ Key (If There Is Time)</vt:lpstr>
      <vt:lpstr>After This Section You Should Now Know</vt:lpstr>
      <vt:lpstr>Copyright Notification</vt:lpstr>
    </vt:vector>
  </TitlesOfParts>
  <Company>Department of Computer Science, University of Calgary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Repetition using loops</dc:title>
  <dc:subject>Introduction to Programming for Computer Science Majors</dc:subject>
  <dc:creator>James Tam</dc:creator>
  <cp:keywords>Jakob Nielsen;Usability heuristics;User friendly</cp:keywords>
  <cp:lastModifiedBy>James Tam</cp:lastModifiedBy>
  <cp:revision>3220</cp:revision>
  <cp:lastPrinted>2014-08-25T22:49:30Z</cp:lastPrinted>
  <dcterms:created xsi:type="dcterms:W3CDTF">1995-08-18T10:27:02Z</dcterms:created>
  <dcterms:modified xsi:type="dcterms:W3CDTF">2021-05-17T04:41:23Z</dcterms:modified>
  <cp:category>Course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