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943" r:id="rId2"/>
    <p:sldId id="1022" r:id="rId3"/>
    <p:sldId id="1037" r:id="rId4"/>
    <p:sldId id="1024" r:id="rId5"/>
    <p:sldId id="1025" r:id="rId6"/>
    <p:sldId id="1026" r:id="rId7"/>
    <p:sldId id="1027" r:id="rId8"/>
    <p:sldId id="1028" r:id="rId9"/>
    <p:sldId id="1029" r:id="rId10"/>
    <p:sldId id="1038" r:id="rId11"/>
    <p:sldId id="1036" r:id="rId12"/>
    <p:sldId id="1030" r:id="rId13"/>
    <p:sldId id="1031" r:id="rId14"/>
    <p:sldId id="1032" r:id="rId15"/>
    <p:sldId id="1033" r:id="rId16"/>
    <p:sldId id="1034" r:id="rId17"/>
    <p:sldId id="1035" r:id="rId18"/>
    <p:sldId id="972" r:id="rId19"/>
    <p:sldId id="973" r:id="rId20"/>
    <p:sldId id="974" r:id="rId21"/>
    <p:sldId id="975" r:id="rId22"/>
    <p:sldId id="1039" r:id="rId23"/>
    <p:sldId id="977" r:id="rId24"/>
    <p:sldId id="978" r:id="rId25"/>
    <p:sldId id="979" r:id="rId26"/>
    <p:sldId id="980" r:id="rId27"/>
    <p:sldId id="981" r:id="rId28"/>
    <p:sldId id="1041" r:id="rId29"/>
    <p:sldId id="1019" r:id="rId3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8" clrIdx="0">
    <p:extLst>
      <p:ext uri="{19B8F6BF-5375-455C-9EA6-DF929625EA0E}">
        <p15:presenceInfo xmlns:p15="http://schemas.microsoft.com/office/powerpoint/2012/main" userId="James T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FF"/>
    <a:srgbClr val="FFFFFF"/>
    <a:srgbClr val="FFFFCC"/>
    <a:srgbClr val="66FFCC"/>
    <a:srgbClr val="808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005" autoAdjust="0"/>
  </p:normalViewPr>
  <p:slideViewPr>
    <p:cSldViewPr snapToGrid="0">
      <p:cViewPr varScale="1">
        <p:scale>
          <a:sx n="89" d="100"/>
          <a:sy n="89" d="100"/>
        </p:scale>
        <p:origin x="84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624" y="160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Repetition using loops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 smtClean="0"/>
            </a:lvl1pPr>
          </a:lstStyle>
          <a:p>
            <a:pPr>
              <a:defRPr/>
            </a:pPr>
            <a:fld id="{95A3D742-7EE9-4290-A6D5-BD971DF0AB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362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17F9DD0-A33D-4EC9-BC07-AD331AF6D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smtClean="0"/>
              <a:t>Page </a:t>
            </a:r>
            <a:fld id="{56E4AA6A-EFEE-443D-B7BA-D4E1D6797BC8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smtClean="0"/>
          </a:p>
        </p:txBody>
      </p:sp>
      <p:sp>
        <p:nvSpPr>
          <p:cNvPr id="30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99007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954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3862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7F9DD0-A33D-4EC9-BC07-AD331AF6DA03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07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1250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42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C6065011-57C2-4090-88BD-B531EE9D852D}" type="slidenum">
              <a:rPr lang="en-US" altLang="en-US" sz="1000">
                <a:latin typeface="Calibri" panose="020F050202020403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21</a:t>
            </a:fld>
            <a:endParaRPr lang="en-US" altLang="en-US" sz="10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284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494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4361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4222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539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250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0F39233-77FF-40B5-B4F3-87D5C71DC569}" type="slidenum">
              <a:rPr lang="en-US" altLang="en-US" sz="1000">
                <a:latin typeface="Calibri" panose="020F050202020403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27</a:t>
            </a:fld>
            <a:endParaRPr lang="en-US" altLang="en-US" sz="10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15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  <a:ea typeface="+mn-ea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3959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8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0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2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2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9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377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087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2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5138" y="1100138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164513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  <a:ea typeface="+mn-ea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1" r:id="rId1"/>
    <p:sldLayoutId id="2147484701" r:id="rId2"/>
    <p:sldLayoutId id="2147484702" r:id="rId3"/>
    <p:sldLayoutId id="2147484703" r:id="rId4"/>
    <p:sldLayoutId id="2147484704" r:id="rId5"/>
    <p:sldLayoutId id="2147484705" r:id="rId6"/>
    <p:sldLayoutId id="2147484706" r:id="rId7"/>
    <p:sldLayoutId id="2147484707" r:id="rId8"/>
    <p:sldLayoutId id="2147484708" r:id="rId9"/>
    <p:sldLayoutId id="2147484709" r:id="rId10"/>
    <p:sldLayoutId id="214748471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anose="02020603050405020304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sz="4800" u="none" smtClean="0">
                <a:ea typeface="ＭＳ Ｐゴシック" panose="020B0600070205080204" pitchFamily="34" charset="-128"/>
              </a:rPr>
              <a:t>CPSC 217,</a:t>
            </a:r>
            <a:r>
              <a:rPr lang="en-US" altLang="en-US" sz="4800" u="none" dirty="0" smtClean="0">
                <a:ea typeface="ＭＳ Ｐゴシック" panose="020B0600070205080204" pitchFamily="34" charset="-128"/>
              </a:rPr>
              <a:t/>
            </a:r>
            <a:br>
              <a:rPr lang="en-US" altLang="en-US" sz="4800" u="none" dirty="0" smtClean="0">
                <a:ea typeface="ＭＳ Ｐゴシック" panose="020B0600070205080204" pitchFamily="34" charset="-128"/>
              </a:rPr>
            </a:br>
            <a:r>
              <a:rPr lang="en-US" altLang="en-US" sz="4800" dirty="0" smtClean="0">
                <a:ea typeface="ＭＳ Ｐゴシック" panose="020B0600070205080204" pitchFamily="34" charset="-128"/>
              </a:rPr>
              <a:t>Loops In Python: Part 2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 sz="1800" baseline="30000">
              <a:latin typeface="Arial" panose="020B0604020202020204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69988" y="3589338"/>
            <a:ext cx="7351712" cy="1754187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3600" dirty="0" smtClean="0">
                <a:ea typeface="+mn-ea"/>
              </a:rPr>
              <a:t>In this section of notes you will learn how to rerun parts of your program without duplicating instructions.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Pseudo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A high level solution or algorithm that is not specified in a programming language.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Instead English-like statements are used.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“</a:t>
            </a:r>
            <a:r>
              <a:rPr lang="en-US" altLang="ja-JP" sz="1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high-level description of the actions of a program or algorithm, using a mixture of English and informal programming language syntax</a:t>
            </a: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”</a:t>
            </a:r>
            <a:r>
              <a:rPr lang="en-US" altLang="ja-JP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1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Python for Everyone (</a:t>
            </a:r>
            <a:r>
              <a:rPr lang="en-US" altLang="ja-JP" sz="1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Horstmann</a:t>
            </a:r>
            <a:r>
              <a:rPr lang="en-US" altLang="ja-JP" sz="1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n-US" altLang="ja-JP" sz="1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Necaise</a:t>
            </a:r>
            <a:r>
              <a:rPr lang="en-US" altLang="ja-JP" sz="1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Benefits: it allows the programmer to focus on the solution without spending a lot time worrying about details such as syntax.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61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Loop: Example Process In Pseudo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Do While (user wants to calculate another return)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Do While (salary invalid)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Get salary information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Do While (investment income invalid)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Get investment income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…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495236" y="1540701"/>
            <a:ext cx="2360666" cy="1002082"/>
            <a:chOff x="6495236" y="1540701"/>
            <a:chExt cx="2360666" cy="1002082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H="1">
              <a:off x="6495236" y="2167003"/>
              <a:ext cx="807439" cy="321013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7302675" y="1540701"/>
              <a:ext cx="1553227" cy="1002082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Each time we have a tax return to calculate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949440" y="3169085"/>
            <a:ext cx="2241709" cy="2041743"/>
            <a:chOff x="6949440" y="3169085"/>
            <a:chExt cx="2241709" cy="2041743"/>
          </a:xfrm>
        </p:grpSpPr>
        <p:sp>
          <p:nvSpPr>
            <p:cNvPr id="8" name="Right Brace 7"/>
            <p:cNvSpPr/>
            <p:nvPr/>
          </p:nvSpPr>
          <p:spPr bwMode="auto">
            <a:xfrm>
              <a:off x="6949440" y="3169085"/>
              <a:ext cx="688482" cy="2041743"/>
            </a:xfrm>
            <a:prstGeom prst="rightBrac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37922" y="3503841"/>
              <a:ext cx="1553227" cy="1002082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Complete each of these steps from start to end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40727" y="3002799"/>
            <a:ext cx="2817071" cy="1286567"/>
            <a:chOff x="3740727" y="3002799"/>
            <a:chExt cx="2817071" cy="1286567"/>
          </a:xfrm>
        </p:grpSpPr>
        <p:cxnSp>
          <p:nvCxnSpPr>
            <p:cNvPr id="10" name="Straight Arrow Connector 9"/>
            <p:cNvCxnSpPr/>
            <p:nvPr/>
          </p:nvCxnSpPr>
          <p:spPr bwMode="auto">
            <a:xfrm flipH="1" flipV="1">
              <a:off x="3740727" y="3374967"/>
              <a:ext cx="716634" cy="25413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457360" y="3002799"/>
              <a:ext cx="2100438" cy="1286567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For each client as long as salary invalid repeatedly prompt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351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</a:rPr>
              <a:t>While</a:t>
            </a:r>
            <a:r>
              <a:rPr lang="en-US" dirty="0" smtClean="0"/>
              <a:t> Nested Inside Another </a:t>
            </a:r>
            <a:r>
              <a:rPr lang="en-US" dirty="0" smtClean="0">
                <a:latin typeface="Consolas" panose="020B0609020204030204" pitchFamily="49" charset="0"/>
              </a:rPr>
              <a:t>While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1100138"/>
            <a:ext cx="8592457" cy="5368925"/>
          </a:xfrm>
        </p:spPr>
        <p:txBody>
          <a:bodyPr/>
          <a:lstStyle/>
          <a:p>
            <a:r>
              <a:rPr lang="en-US" b="1" dirty="0" smtClean="0"/>
              <a:t>Program name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14nestingWHILEinsideWHILE.py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objective: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a repetitive process that repeats from start to end each time another repetitive process occurs. </a:t>
            </a:r>
            <a:endParaRPr lang="en-US" altLang="en-US" dirty="0"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225425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MIN_INCOME = 0</a:t>
            </a:r>
          </a:p>
          <a:p>
            <a:pPr marL="225425" lvl="1" indent="0">
              <a:buNone/>
            </a:pPr>
            <a:r>
              <a:rPr lang="en-CA" sz="1800" dirty="0" err="1">
                <a:latin typeface="Consolas" panose="020B0609020204030204" pitchFamily="49" charset="0"/>
              </a:rPr>
              <a:t>runAgain</a:t>
            </a:r>
            <a:r>
              <a:rPr lang="en-CA" sz="1800" dirty="0">
                <a:latin typeface="Consolas" panose="020B0609020204030204" pitchFamily="49" charset="0"/>
              </a:rPr>
              <a:t> = "yes"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while (</a:t>
            </a:r>
            <a:r>
              <a:rPr lang="en-CA" sz="1800" dirty="0" err="1">
                <a:latin typeface="Consolas" panose="020B0609020204030204" pitchFamily="49" charset="0"/>
              </a:rPr>
              <a:t>runAgain</a:t>
            </a:r>
            <a:r>
              <a:rPr lang="en-CA" sz="1800" dirty="0">
                <a:latin typeface="Consolas" panose="020B0609020204030204" pitchFamily="49" charset="0"/>
              </a:rPr>
              <a:t> == "yes"):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print("CALCULATING A TAX RETURN")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income = -1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while (income &lt; MIN_INCOME):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income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(input("Income $"))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runAgain</a:t>
            </a:r>
            <a:r>
              <a:rPr lang="en-CA" sz="1800" dirty="0">
                <a:latin typeface="Consolas" panose="020B0609020204030204" pitchFamily="49" charset="0"/>
              </a:rPr>
              <a:t> = input("To calculate another return enter 'yes': ")</a:t>
            </a:r>
            <a:endParaRPr 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28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Analyzing Another Nested Loop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CA" altLang="en-US" dirty="0" smtClean="0">
                <a:ea typeface="ＭＳ Ｐゴシック" panose="020B0600070205080204" pitchFamily="34" charset="-128"/>
              </a:rPr>
              <a:t>One loop executes inside of another loop(s).</a:t>
            </a:r>
          </a:p>
          <a:p>
            <a:pPr>
              <a:lnSpc>
                <a:spcPct val="70000"/>
              </a:lnSpc>
            </a:pPr>
            <a:r>
              <a:rPr lang="en-CA" altLang="en-US" b="1" dirty="0" smtClean="0">
                <a:ea typeface="ＭＳ Ｐゴシック" panose="020B0600070205080204" pitchFamily="34" charset="-128"/>
              </a:rPr>
              <a:t>Example structure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:</a:t>
            </a:r>
          </a:p>
          <a:p>
            <a:pPr lvl="1">
              <a:lnSpc>
                <a:spcPct val="70000"/>
              </a:lnSpc>
              <a:spcBef>
                <a:spcPct val="30000"/>
              </a:spcBef>
              <a:buFont typeface="Times New Roman" panose="02020603050405020304" pitchFamily="18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Outer loop (runs n times)</a:t>
            </a:r>
          </a:p>
          <a:p>
            <a:pPr lvl="1">
              <a:lnSpc>
                <a:spcPct val="70000"/>
              </a:lnSpc>
              <a:spcBef>
                <a:spcPct val="30000"/>
              </a:spcBef>
              <a:buFont typeface="Times New Roman" panose="02020603050405020304" pitchFamily="18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Inner loop (runs m times)</a:t>
            </a:r>
          </a:p>
          <a:p>
            <a:pPr lvl="1">
              <a:lnSpc>
                <a:spcPct val="70000"/>
              </a:lnSpc>
              <a:spcBef>
                <a:spcPct val="30000"/>
              </a:spcBef>
              <a:buFont typeface="Times New Roman" panose="02020603050405020304" pitchFamily="18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Body of inner loop (</a:t>
            </a:r>
            <a:r>
              <a:rPr lang="en-CA" altLang="en-US" sz="1800" b="1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runs n x m times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)</a:t>
            </a:r>
          </a:p>
          <a:p>
            <a:pPr>
              <a:lnSpc>
                <a:spcPct val="70000"/>
              </a:lnSpc>
            </a:pPr>
            <a:endParaRPr lang="en-CA" altLang="en-US" sz="2000" dirty="0" smtClean="0">
              <a:ea typeface="ＭＳ Ｐゴシック" panose="020B0600070205080204" pitchFamily="34" charset="-128"/>
            </a:endParaRPr>
          </a:p>
          <a:p>
            <a:r>
              <a:rPr lang="en-CA" altLang="en-US" dirty="0" smtClean="0">
                <a:ea typeface="ＭＳ Ｐゴシック" panose="020B0600070205080204" pitchFamily="34" charset="-128"/>
              </a:rPr>
              <a:t> </a:t>
            </a:r>
            <a:r>
              <a:rPr lang="en-CA" altLang="en-US" b="1" dirty="0" smtClean="0">
                <a:ea typeface="ＭＳ Ｐゴシック" panose="020B0600070205080204" pitchFamily="34" charset="-128"/>
              </a:rPr>
              <a:t>Program name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15nested_nested_loop_repeats_start_end.py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Learning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objective: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for each number in a sequence a second sequence counts from start to end.</a:t>
            </a:r>
            <a:endParaRPr lang="en-US" altLang="en-US" dirty="0"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/>
            <a:endParaRPr lang="en-CA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1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while (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&lt;= 2):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j = 1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while (j &lt;= 3):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print("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",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, " j = ", j)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j = j + 1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+ 1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print("Done!")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267200"/>
            <a:ext cx="25971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42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Example #2: 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Write a program that will count out all the numbers from one to six.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For each of the numbers in this sequence the program will determine if the current count (1 – 6) is odd or even.</a:t>
            </a:r>
          </a:p>
          <a:p>
            <a:pPr marL="429816" lvl="1" indent="-253604">
              <a:buFont typeface="+mj-lt"/>
              <a:buAutoNum type="alphaLcParenR"/>
            </a:pPr>
            <a:r>
              <a:rPr lang="en-US" dirty="0"/>
              <a:t>T</a:t>
            </a:r>
            <a:r>
              <a:rPr lang="en-US" dirty="0" smtClean="0"/>
              <a:t>he program display the value of the current count as well an indication whether it is odd or even.</a:t>
            </a:r>
          </a:p>
          <a:p>
            <a:pPr marL="429816" lvl="1" indent="-253604">
              <a:buFont typeface="+mj-lt"/>
              <a:buAutoNum type="alphaLcParenR"/>
            </a:pPr>
            <a:endParaRPr lang="en-US" dirty="0"/>
          </a:p>
          <a:p>
            <a:pPr marL="266700" indent="-257175"/>
            <a:r>
              <a:rPr lang="en-US" dirty="0" smtClean="0"/>
              <a:t>Which Step (#1 or #2) should be completed first?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#1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counter = 1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while (counter &lt;= 6):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counter = counter + 1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8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#1 Completed: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number in the sequence determine if it is odd or even.</a:t>
            </a:r>
          </a:p>
          <a:p>
            <a:r>
              <a:rPr lang="en-US" dirty="0" smtClean="0"/>
              <a:t>This can be done with the modulo (remainder) operator: </a:t>
            </a:r>
            <a:r>
              <a:rPr lang="en-US" dirty="0">
                <a:latin typeface="Consolas" panose="020B0609020204030204" pitchFamily="49" charset="0"/>
              </a:rPr>
              <a:t>%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An even number modulo 2 equals zero (2, 4, 6 etc. even divide into 2 and yield a remainder or modulo of zero).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(counter %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2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>
                <a:cs typeface="Consolas" panose="020B0609020204030204" pitchFamily="49" charset="0"/>
              </a:rPr>
              <a:t>: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66FF"/>
                </a:solidFill>
                <a:latin typeface="Consolas" panose="020B0609020204030204" pitchFamily="49" charset="0"/>
              </a:rPr>
              <a:t># </a:t>
            </a:r>
            <a:r>
              <a:rPr lang="en-US" b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</a:t>
            </a:r>
            <a:endParaRPr lang="en-US" b="1" dirty="0">
              <a:solidFill>
                <a:srgbClr val="00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An odd number modulo 2 does not equal zero (1, 3, 5, etc.)</a:t>
            </a:r>
          </a:p>
          <a:p>
            <a:r>
              <a:rPr lang="en-US" dirty="0" smtClean="0"/>
              <a:t>Pseudo code visualization of the problem</a:t>
            </a:r>
          </a:p>
          <a:p>
            <a:pPr marL="176213" lvl="1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Loop to count from 1 to 6</a:t>
            </a:r>
          </a:p>
          <a:p>
            <a:pPr marL="176213" lvl="1" indent="0">
              <a:buNone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Determine if number is odd/even and display message</a:t>
            </a:r>
          </a:p>
          <a:p>
            <a:pPr marL="176213" lvl="1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End Loop</a:t>
            </a:r>
            <a:endParaRPr lang="en-US" dirty="0"/>
          </a:p>
          <a:p>
            <a:pPr lvl="1"/>
            <a:r>
              <a:rPr lang="en-US" dirty="0" smtClean="0"/>
              <a:t>Determining whether a number is odd/even is a part of counting through the sequence from 1 – 6, checking odd/even is nested within the loop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03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#2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counter = 1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while (counter &lt;= 6):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if (counter % 2 == 0):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    print("Even:", counter)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    print("</a:t>
            </a:r>
            <a:r>
              <a:rPr lang="en-US" sz="2000" dirty="0" err="1">
                <a:latin typeface="Consolas" panose="020B0609020204030204" pitchFamily="49" charset="0"/>
              </a:rPr>
              <a:t>Odd:",counter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counter = counter + 1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132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  <a:noFill/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The </a:t>
            </a:r>
            <a:r>
              <a:rPr lang="en-US" altLang="en-US" sz="2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Instruction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It is used to terminate the repetition of a loop which is separate from the main Boolean expression (it’s another, separate Boolean expression).</a:t>
            </a:r>
          </a:p>
          <a:p>
            <a:r>
              <a:rPr lang="en-US" altLang="en-US" b="1" dirty="0" smtClean="0">
                <a:ea typeface="ＭＳ Ｐゴシック" panose="020B0600070205080204" pitchFamily="34" charset="-128"/>
              </a:rPr>
              <a:t>General structure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for (Condition 1):		while (Condition 1):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if (Condition 2):            if (Condition 2):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break		                break</a:t>
            </a:r>
          </a:p>
          <a:p>
            <a:r>
              <a:rPr lang="en-US" altLang="en-US" b="1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Program name</a:t>
            </a:r>
            <a:r>
              <a:rPr lang="en-US" altLang="en-US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16break_illustration_only_avoid.py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objective: </a:t>
            </a:r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early termination of a loop occurring any time in the loop body (most for illustration purposes).</a:t>
            </a:r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str1 = input("Enter a series of lower case alphabetic characters: ")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for temp in str1: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if ((temp &lt; </a:t>
            </a: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"a"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) or (temp &gt; </a:t>
            </a:r>
            <a:r>
              <a:rPr lang="en-US" altLang="en-US" sz="1600" dirty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"z"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)):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break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print(temp)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print("Done")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946775"/>
            <a:ext cx="55149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80175" y="0"/>
            <a:ext cx="2667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  <a:cs typeface="Times New Roman" panose="02020603050405020304" pitchFamily="18" charset="0"/>
              </a:rPr>
              <a:t>Q: What if the user just typed ‘abc’ and hit enter?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mtClean="0">
                <a:ea typeface="ＭＳ Ｐゴシック" panose="020B0600070205080204" pitchFamily="34" charset="-128"/>
              </a:rPr>
              <a:t>The </a:t>
            </a:r>
            <a:r>
              <a:rPr lang="en-CA" altLang="en-US" sz="280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en-CA" altLang="en-US" smtClean="0">
                <a:ea typeface="ＭＳ Ｐゴシック" panose="020B0600070205080204" pitchFamily="34" charset="-128"/>
              </a:rPr>
              <a:t> Should Be Rarely Used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Adding an </a:t>
            </a:r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extra exit point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 in a loop (aside from the Boolean expression in the while loop) may make it harder to trace execution (leads to ‘spaghetti’ programming).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81000" y="2819400"/>
            <a:ext cx="4800600" cy="4024313"/>
            <a:chOff x="381000" y="2819400"/>
            <a:chExt cx="4800600" cy="4024313"/>
          </a:xfrm>
        </p:grpSpPr>
        <p:sp>
          <p:nvSpPr>
            <p:cNvPr id="55302" name="AutoShape 4"/>
            <p:cNvSpPr>
              <a:spLocks noChangeArrowheads="1"/>
            </p:cNvSpPr>
            <p:nvPr/>
          </p:nvSpPr>
          <p:spPr bwMode="auto">
            <a:xfrm>
              <a:off x="1219200" y="2819400"/>
              <a:ext cx="2667000" cy="99060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>
                  <a:latin typeface="Arial" panose="020B0604020202020204" pitchFamily="34" charset="0"/>
                </a:rPr>
                <a:t>(while)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>
                  <a:latin typeface="Arial" panose="020B0604020202020204" pitchFamily="34" charset="0"/>
                </a:rPr>
                <a:t>Boolean met?</a:t>
              </a:r>
            </a:p>
          </p:txBody>
        </p:sp>
        <p:sp>
          <p:nvSpPr>
            <p:cNvPr id="55303" name="Rectangle 5"/>
            <p:cNvSpPr>
              <a:spLocks noChangeArrowheads="1"/>
            </p:cNvSpPr>
            <p:nvPr/>
          </p:nvSpPr>
          <p:spPr bwMode="auto">
            <a:xfrm>
              <a:off x="1447800" y="4267200"/>
              <a:ext cx="22098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>
                  <a:latin typeface="Arial" panose="020B0604020202020204" pitchFamily="34" charset="0"/>
                </a:rPr>
                <a:t>Instruction</a:t>
              </a:r>
            </a:p>
          </p:txBody>
        </p:sp>
        <p:cxnSp>
          <p:nvCxnSpPr>
            <p:cNvPr id="55304" name="AutoShape 7"/>
            <p:cNvCxnSpPr>
              <a:cxnSpLocks noChangeShapeType="1"/>
              <a:stCxn id="55302" idx="2"/>
              <a:endCxn id="55303" idx="0"/>
            </p:cNvCxnSpPr>
            <p:nvPr/>
          </p:nvCxnSpPr>
          <p:spPr bwMode="auto">
            <a:xfrm>
              <a:off x="2552700" y="3822700"/>
              <a:ext cx="0" cy="431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05" name="Text Box 8"/>
            <p:cNvSpPr txBox="1">
              <a:spLocks noChangeArrowheads="1"/>
            </p:cNvSpPr>
            <p:nvPr/>
          </p:nvSpPr>
          <p:spPr bwMode="auto">
            <a:xfrm>
              <a:off x="2209800" y="3886200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/>
                <a:t>Y</a:t>
              </a:r>
            </a:p>
          </p:txBody>
        </p:sp>
        <p:sp>
          <p:nvSpPr>
            <p:cNvPr id="55306" name="Text Box 14"/>
            <p:cNvSpPr txBox="1">
              <a:spLocks noChangeArrowheads="1"/>
            </p:cNvSpPr>
            <p:nvPr/>
          </p:nvSpPr>
          <p:spPr bwMode="auto">
            <a:xfrm>
              <a:off x="4191000" y="2971800"/>
              <a:ext cx="533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/>
                <a:t>N</a:t>
              </a:r>
            </a:p>
          </p:txBody>
        </p:sp>
        <p:sp>
          <p:nvSpPr>
            <p:cNvPr id="55307" name="Line 15"/>
            <p:cNvSpPr>
              <a:spLocks noChangeShapeType="1"/>
            </p:cNvSpPr>
            <p:nvPr/>
          </p:nvSpPr>
          <p:spPr bwMode="auto">
            <a:xfrm>
              <a:off x="3886200" y="3276600"/>
              <a:ext cx="1295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08" name="Line 16"/>
            <p:cNvSpPr>
              <a:spLocks noChangeShapeType="1"/>
            </p:cNvSpPr>
            <p:nvPr/>
          </p:nvSpPr>
          <p:spPr bwMode="auto">
            <a:xfrm flipH="1">
              <a:off x="5105400" y="3276600"/>
              <a:ext cx="76200" cy="342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09" name="Line 17"/>
            <p:cNvSpPr>
              <a:spLocks noChangeShapeType="1"/>
            </p:cNvSpPr>
            <p:nvPr/>
          </p:nvSpPr>
          <p:spPr bwMode="auto">
            <a:xfrm flipH="1">
              <a:off x="3276600" y="6705600"/>
              <a:ext cx="1828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10" name="Text Box 18"/>
            <p:cNvSpPr txBox="1">
              <a:spLocks noChangeArrowheads="1"/>
            </p:cNvSpPr>
            <p:nvPr/>
          </p:nvSpPr>
          <p:spPr bwMode="auto">
            <a:xfrm>
              <a:off x="1447800" y="6477000"/>
              <a:ext cx="2438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>
                  <a:latin typeface="Arial" panose="020B0604020202020204" pitchFamily="34" charset="0"/>
                </a:rPr>
                <a:t>…rest of program</a:t>
              </a:r>
            </a:p>
          </p:txBody>
        </p:sp>
        <p:sp>
          <p:nvSpPr>
            <p:cNvPr id="55311" name="AutoShape 19"/>
            <p:cNvSpPr>
              <a:spLocks noChangeArrowheads="1"/>
            </p:cNvSpPr>
            <p:nvPr/>
          </p:nvSpPr>
          <p:spPr bwMode="auto">
            <a:xfrm>
              <a:off x="914400" y="5105400"/>
              <a:ext cx="3200400" cy="91440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>
                  <a:latin typeface="Arial" panose="020B0604020202020204" pitchFamily="34" charset="0"/>
                </a:rPr>
                <a:t>(If)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>
                  <a:latin typeface="Arial" panose="020B0604020202020204" pitchFamily="34" charset="0"/>
                </a:rPr>
                <a:t>Boolean met?</a:t>
              </a:r>
            </a:p>
          </p:txBody>
        </p:sp>
        <p:cxnSp>
          <p:nvCxnSpPr>
            <p:cNvPr id="55312" name="AutoShape 20"/>
            <p:cNvCxnSpPr>
              <a:cxnSpLocks noChangeShapeType="1"/>
              <a:endCxn id="55311" idx="0"/>
            </p:cNvCxnSpPr>
            <p:nvPr/>
          </p:nvCxnSpPr>
          <p:spPr bwMode="auto">
            <a:xfrm>
              <a:off x="2514600" y="4800600"/>
              <a:ext cx="0" cy="2921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13" name="AutoShape 21"/>
            <p:cNvCxnSpPr>
              <a:cxnSpLocks noChangeShapeType="1"/>
            </p:cNvCxnSpPr>
            <p:nvPr/>
          </p:nvCxnSpPr>
          <p:spPr bwMode="auto">
            <a:xfrm>
              <a:off x="2514600" y="6019800"/>
              <a:ext cx="0" cy="4318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14" name="Text Box 22"/>
            <p:cNvSpPr txBox="1">
              <a:spLocks noChangeArrowheads="1"/>
            </p:cNvSpPr>
            <p:nvPr/>
          </p:nvSpPr>
          <p:spPr bwMode="auto">
            <a:xfrm>
              <a:off x="2209800" y="6096000"/>
              <a:ext cx="304800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0000"/>
                  </a:solidFill>
                </a:rPr>
                <a:t>Y</a:t>
              </a:r>
            </a:p>
          </p:txBody>
        </p:sp>
        <p:sp>
          <p:nvSpPr>
            <p:cNvPr id="55315" name="Line 24"/>
            <p:cNvSpPr>
              <a:spLocks noChangeShapeType="1"/>
            </p:cNvSpPr>
            <p:nvPr/>
          </p:nvSpPr>
          <p:spPr bwMode="auto">
            <a:xfrm flipH="1">
              <a:off x="381000" y="5562600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16" name="Line 25"/>
            <p:cNvSpPr>
              <a:spLocks noChangeShapeType="1"/>
            </p:cNvSpPr>
            <p:nvPr/>
          </p:nvSpPr>
          <p:spPr bwMode="auto">
            <a:xfrm flipV="1">
              <a:off x="381000" y="3124200"/>
              <a:ext cx="0" cy="2438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17" name="Line 26"/>
            <p:cNvSpPr>
              <a:spLocks noChangeShapeType="1"/>
            </p:cNvSpPr>
            <p:nvPr/>
          </p:nvSpPr>
          <p:spPr bwMode="auto">
            <a:xfrm>
              <a:off x="381000" y="3124200"/>
              <a:ext cx="1219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/>
            </a:p>
          </p:txBody>
        </p:sp>
        <p:sp>
          <p:nvSpPr>
            <p:cNvPr id="55318" name="Text Box 27"/>
            <p:cNvSpPr txBox="1">
              <a:spLocks noChangeArrowheads="1"/>
            </p:cNvSpPr>
            <p:nvPr/>
          </p:nvSpPr>
          <p:spPr bwMode="auto">
            <a:xfrm>
              <a:off x="457200" y="5181600"/>
              <a:ext cx="533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/>
                <a:t>N</a:t>
              </a:r>
            </a:p>
          </p:txBody>
        </p:sp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77000" y="4024313"/>
            <a:ext cx="25908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JT: While adding a single break may not always result in ‘spaghetti’ it’s the beginning of a bad habit that may result in difficult to trace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Mixing up branches (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 and variations) vs. loops (</a:t>
            </a:r>
            <a:r>
              <a:rPr lang="en-US" dirty="0" smtClean="0">
                <a:latin typeface="Consolas" panose="020B0609020204030204" pitchFamily="49" charset="0"/>
              </a:rPr>
              <a:t>while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Related (both employ a Boolean expression) but they are not identical</a:t>
            </a:r>
          </a:p>
          <a:p>
            <a:r>
              <a:rPr lang="en-US" dirty="0" smtClean="0"/>
              <a:t>Branches </a:t>
            </a:r>
          </a:p>
          <a:p>
            <a:pPr lvl="1"/>
            <a:r>
              <a:rPr lang="en-US" dirty="0" smtClean="0"/>
              <a:t>General principle: If the Boolean evaluates to true then execute a statement or statements (</a:t>
            </a:r>
            <a:r>
              <a:rPr lang="en-US" b="1" dirty="0" smtClean="0"/>
              <a:t>once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display a popup message if the number of typographical errors exceeds a cutoff.</a:t>
            </a:r>
            <a:endParaRPr lang="en-US" dirty="0"/>
          </a:p>
          <a:p>
            <a:r>
              <a:rPr lang="en-US" dirty="0" smtClean="0"/>
              <a:t>Loops</a:t>
            </a:r>
          </a:p>
          <a:p>
            <a:pPr lvl="1"/>
            <a:r>
              <a:rPr lang="en-US" dirty="0"/>
              <a:t>General principle: </a:t>
            </a:r>
            <a:r>
              <a:rPr lang="en-US" dirty="0" smtClean="0"/>
              <a:t>As long as (or while) the </a:t>
            </a:r>
            <a:r>
              <a:rPr lang="en-US" dirty="0"/>
              <a:t>Boolean evaluates to true then execute a statement or statements </a:t>
            </a:r>
            <a:r>
              <a:rPr lang="en-US" dirty="0" smtClean="0"/>
              <a:t>(</a:t>
            </a:r>
            <a:r>
              <a:rPr lang="en-US" b="1" dirty="0" smtClean="0"/>
              <a:t>multiple times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Example</a:t>
            </a:r>
            <a:r>
              <a:rPr lang="en-US" dirty="0" smtClean="0"/>
              <a:t>: While there are documents in a folder that the program hasn’t printed then continue to open another document and print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8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An Alternate To Using A ‘</a:t>
            </a:r>
            <a:r>
              <a:rPr lang="en-US" altLang="ja-JP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en-US" altLang="en-US" smtClean="0">
                <a:ea typeface="ＭＳ Ｐゴシック" panose="020B0600070205080204" pitchFamily="34" charset="-128"/>
              </a:rPr>
              <a:t>’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NO: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Instead of an </a:t>
            </a:r>
            <a:r>
              <a:rPr lang="ja-JP" altLang="en-US" dirty="0" smtClean="0">
                <a:ea typeface="ＭＳ Ｐゴシック" panose="020B0600070205080204" pitchFamily="34" charset="-128"/>
              </a:rPr>
              <a:t>‘</a:t>
            </a:r>
            <a:r>
              <a:rPr lang="en-US" altLang="ja-JP" sz="20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if</a:t>
            </a:r>
            <a:r>
              <a:rPr lang="ja-JP" altLang="en-US" dirty="0" smtClean="0">
                <a:ea typeface="ＭＳ Ｐゴシック" panose="020B0600070205080204" pitchFamily="34" charset="-128"/>
              </a:rPr>
              <a:t>’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and </a:t>
            </a:r>
            <a:r>
              <a:rPr lang="ja-JP" altLang="en-US" dirty="0" smtClean="0">
                <a:ea typeface="ＭＳ Ｐゴシック" panose="020B0600070205080204" pitchFamily="34" charset="-128"/>
              </a:rPr>
              <a:t>‘</a:t>
            </a:r>
            <a:r>
              <a:rPr lang="en-US" altLang="ja-JP" sz="20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ja-JP" altLang="en-US" dirty="0" smtClean="0">
                <a:ea typeface="ＭＳ Ｐゴシック" panose="020B0600070205080204" pitchFamily="34" charset="-128"/>
              </a:rPr>
              <a:t>’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inside the body of the loop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while (BE1):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if (BE2):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   break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0850" y="2762250"/>
            <a:ext cx="7693025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233363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575"/>
              </a:spcAft>
            </a:pPr>
            <a:r>
              <a:rPr lang="en-US" altLang="en-US" b="1" dirty="0" smtClean="0">
                <a:solidFill>
                  <a:srgbClr val="00B050"/>
                </a:solidFill>
                <a:cs typeface="Arial" panose="020B0604020202020204" pitchFamily="34" charset="0"/>
              </a:rPr>
              <a:t>YES</a:t>
            </a:r>
            <a:r>
              <a:rPr lang="en-US" altLang="en-US" dirty="0" smtClean="0">
                <a:cs typeface="Arial" panose="020B0604020202020204" pitchFamily="34" charset="0"/>
              </a:rPr>
              <a:t>: Add </a:t>
            </a:r>
            <a:r>
              <a:rPr lang="en-US" altLang="en-US" dirty="0">
                <a:cs typeface="Arial" panose="020B0604020202020204" pitchFamily="34" charset="0"/>
              </a:rPr>
              <a:t>the second Boolean expression as part of the loop</a:t>
            </a:r>
            <a:r>
              <a:rPr lang="ja-JP" altLang="en-US" dirty="0">
                <a:cs typeface="Arial" panose="020B0604020202020204" pitchFamily="34" charset="0"/>
              </a:rPr>
              <a:t>’</a:t>
            </a:r>
            <a:r>
              <a:rPr lang="en-US" altLang="ja-JP" dirty="0">
                <a:cs typeface="Arial" panose="020B0604020202020204" pitchFamily="34" charset="0"/>
              </a:rPr>
              <a:t>s main Boolean expression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while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((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BE1) and </a:t>
            </a:r>
            <a:r>
              <a:rPr lang="en-US" altLang="en-US" sz="18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(BE2</a:t>
            </a: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Another Alternative To Using A ‘</a:t>
            </a:r>
            <a:r>
              <a:rPr lang="en-US" altLang="ja-JP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Break</a:t>
            </a:r>
            <a:r>
              <a:rPr lang="en-US" altLang="en-US" smtClean="0">
                <a:ea typeface="ＭＳ Ｐゴシック" panose="020B0600070205080204" pitchFamily="34" charset="-128"/>
              </a:rPr>
              <a:t>’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B050"/>
                </a:solidFill>
                <a:ea typeface="ＭＳ Ｐゴシック" panose="020B0600070205080204" pitchFamily="34" charset="-128"/>
                <a:cs typeface="Consolas" panose="020B0609020204030204" pitchFamily="49" charset="0"/>
              </a:rPr>
              <a:t>YES</a:t>
            </a:r>
            <a:r>
              <a:rPr lang="en-US" altLang="en-US" dirty="0" smtClean="0">
                <a:ea typeface="ＭＳ Ｐゴシック" panose="020B0600070205080204" pitchFamily="34" charset="-128"/>
                <a:cs typeface="Consolas" panose="020B0609020204030204" pitchFamily="49" charset="0"/>
              </a:rPr>
              <a:t>: If the multiple Boolean expressions become too complex consider using a </a:t>
            </a:r>
            <a:r>
              <a:rPr lang="ja-JP" altLang="en-US" dirty="0" smtClean="0">
                <a:ea typeface="ＭＳ Ｐゴシック" panose="020B0600070205080204" pitchFamily="34" charset="-128"/>
                <a:cs typeface="Consolas" panose="020B0609020204030204" pitchFamily="49" charset="0"/>
              </a:rPr>
              <a:t>‘</a:t>
            </a:r>
            <a:r>
              <a:rPr lang="en-US" altLang="ja-JP" sz="20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flag</a:t>
            </a:r>
            <a:r>
              <a:rPr lang="ja-JP" altLang="en-US" dirty="0" smtClean="0">
                <a:ea typeface="ＭＳ Ｐゴシック" panose="020B0600070205080204" pitchFamily="34" charset="-128"/>
                <a:cs typeface="Consolas" panose="020B0609020204030204" pitchFamily="49" charset="0"/>
              </a:rPr>
              <a:t>’</a:t>
            </a:r>
            <a:endParaRPr lang="en-US" altLang="ja-JP" dirty="0" smtClean="0"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flag = True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while (flag == True):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if (BE1):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   flag = </a:t>
            </a:r>
            <a:r>
              <a:rPr lang="en-US" altLang="en-US" sz="1800" b="1" dirty="0">
                <a:solidFill>
                  <a:srgbClr val="00B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F</a:t>
            </a: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alse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if (BE2)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   flag = </a:t>
            </a:r>
            <a:r>
              <a:rPr lang="en-US" altLang="en-US" sz="1800" b="1" dirty="0">
                <a:solidFill>
                  <a:srgbClr val="00B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F</a:t>
            </a: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alse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# Otherwise the flag remains set to true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# BE = A Boolean expression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Both of these approaches (YES #1 &amp; 2)still provide the advantage of a single exit point from the loop.</a:t>
            </a:r>
          </a:p>
          <a:p>
            <a:pPr marL="0" indent="0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To Using Break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Third, complete and </a:t>
            </a:r>
            <a:r>
              <a:rPr lang="en-US" b="1" dirty="0"/>
              <a:t>executable example</a:t>
            </a:r>
            <a:r>
              <a:rPr lang="en-US" dirty="0"/>
              <a:t>: </a:t>
            </a:r>
            <a:r>
              <a:rPr lang="en-US" dirty="0" smtClean="0">
                <a:latin typeface="Consolas" panose="020B0609020204030204" pitchFamily="49" charset="0"/>
              </a:rPr>
              <a:t>17_break_alternative.py</a:t>
            </a:r>
          </a:p>
          <a:p>
            <a:pPr lvl="1"/>
            <a:r>
              <a:rPr lang="en-US" dirty="0" smtClean="0"/>
              <a:t>A fully working example for you to look through on your own if you need to see a fully working alternative to using a break.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4912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>
                <a:ea typeface="ＭＳ Ｐゴシック" panose="020B0600070205080204" pitchFamily="34" charset="-128"/>
              </a:rPr>
              <a:t>Infinite Loops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Infinite loops never end (the stopping condition is never met).</a:t>
            </a:r>
          </a:p>
          <a:p>
            <a:r>
              <a:rPr lang="en-CA" altLang="en-US" dirty="0" smtClean="0">
                <a:ea typeface="ＭＳ Ｐゴシック" panose="020B0600070205080204" pitchFamily="34" charset="-128"/>
              </a:rPr>
              <a:t>They can be caused by logical errors:</a:t>
            </a:r>
          </a:p>
          <a:p>
            <a:pPr lvl="1"/>
            <a:r>
              <a:rPr lang="en-CA" altLang="en-US" dirty="0" smtClean="0">
                <a:ea typeface="ＭＳ Ｐゴシック" panose="020B0600070205080204" pitchFamily="34" charset="-128"/>
              </a:rPr>
              <a:t>The loop control is never updated (Example 1 – below).</a:t>
            </a:r>
          </a:p>
          <a:p>
            <a:pPr lvl="1"/>
            <a:r>
              <a:rPr lang="en-CA" altLang="en-US" dirty="0" smtClean="0">
                <a:ea typeface="ＭＳ Ｐゴシック" panose="020B0600070205080204" pitchFamily="34" charset="-128"/>
              </a:rPr>
              <a:t>The updating of the loop control never brings it closer to the stopping condition (Example 2 – next slide).</a:t>
            </a:r>
          </a:p>
          <a:p>
            <a:r>
              <a:rPr lang="en-CA" altLang="en-US" b="1" dirty="0" smtClean="0">
                <a:ea typeface="ＭＳ Ｐゴシック" panose="020B0600070205080204" pitchFamily="34" charset="-128"/>
              </a:rPr>
              <a:t>Program name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: 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18infinite1.py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objective: a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loop that never ends.</a:t>
            </a:r>
            <a:endParaRPr lang="en-US" altLang="en-US" dirty="0"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/>
            <a:endParaRPr lang="en-CA" altLang="en-US" sz="1600" b="1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1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while (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&lt;= 10):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 print("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",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+ 1</a:t>
            </a:r>
          </a:p>
          <a:p>
            <a:endParaRPr lang="en-CA" altLang="en-US" sz="20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425450" y="6342063"/>
            <a:ext cx="87185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CA" altLang="en-US" sz="1400">
                <a:latin typeface="Arial" panose="020B0604020202020204" pitchFamily="34" charset="0"/>
              </a:rPr>
              <a:t>To stop a program with an infinite loop in Unix simultaneously press the &lt;ctrl&gt; and the &lt;c&gt; keys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763" y="3962400"/>
            <a:ext cx="8477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>
                <a:ea typeface="ＭＳ Ｐゴシック" panose="020B0600070205080204" pitchFamily="34" charset="-128"/>
              </a:rPr>
              <a:t>Infinite Loops (2)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b="1" dirty="0" smtClean="0">
                <a:ea typeface="ＭＳ Ｐゴシック" panose="020B0600070205080204" pitchFamily="34" charset="-128"/>
              </a:rPr>
              <a:t>Program name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19infinite2.py</a:t>
            </a:r>
            <a:endParaRPr lang="en-CA" altLang="en-US" sz="2000" b="1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objective: a loop that never ends.</a:t>
            </a:r>
          </a:p>
          <a:p>
            <a:pPr lvl="1"/>
            <a:endParaRPr lang="en-CA" altLang="en-US" sz="16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</a:t>
            </a:r>
            <a:r>
              <a:rPr lang="en-CA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10</a:t>
            </a:r>
          </a:p>
          <a:p>
            <a:pPr>
              <a:buFontTx/>
              <a:buNone/>
            </a:pPr>
            <a:r>
              <a:rPr lang="nn-NO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while (i &gt; 0):</a:t>
            </a:r>
          </a:p>
          <a:p>
            <a:pPr>
              <a:buFontTx/>
              <a:buNone/>
            </a:pPr>
            <a:r>
              <a:rPr lang="nn-NO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print("i = ",  i)</a:t>
            </a:r>
          </a:p>
          <a:p>
            <a:pPr>
              <a:buFontTx/>
              <a:buNone/>
            </a:pPr>
            <a:r>
              <a:rPr lang="nn-NO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    i = i + 1</a:t>
            </a:r>
          </a:p>
          <a:p>
            <a:pPr>
              <a:buFontTx/>
              <a:buNone/>
            </a:pPr>
            <a:r>
              <a:rPr lang="nn-NO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 print("Done!")</a:t>
            </a:r>
          </a:p>
          <a:p>
            <a:endParaRPr lang="en-CA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77188" name="Text Box 4"/>
          <p:cNvSpPr txBox="1">
            <a:spLocks noChangeArrowheads="1"/>
          </p:cNvSpPr>
          <p:nvPr/>
        </p:nvSpPr>
        <p:spPr bwMode="auto">
          <a:xfrm>
            <a:off x="425450" y="6088063"/>
            <a:ext cx="87185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CA" altLang="en-US" sz="1400">
                <a:latin typeface="Arial" panose="020B0604020202020204" pitchFamily="34" charset="0"/>
              </a:rPr>
              <a:t>To stop a program with an infinite loop in Unix simultaneously press the  &lt;ctrl&gt; and the &lt;c&gt; keys</a:t>
            </a:r>
          </a:p>
        </p:txBody>
      </p:sp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3200"/>
            <a:ext cx="11239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Testing Loops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Make sure that the loop executes the proper number of times.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Test conditions:</a:t>
            </a:r>
          </a:p>
          <a:p>
            <a:pPr marL="901700" lvl="1" indent="-381000">
              <a:buFontTx/>
              <a:buAutoNum type="arabicParenR"/>
            </a:pPr>
            <a:r>
              <a:rPr lang="en-US" altLang="en-US" smtClean="0">
                <a:ea typeface="ＭＳ Ｐゴシック" panose="020B0600070205080204" pitchFamily="34" charset="-128"/>
              </a:rPr>
              <a:t>Loop does not run</a:t>
            </a:r>
          </a:p>
          <a:p>
            <a:pPr marL="901700" lvl="1" indent="-381000">
              <a:buFontTx/>
              <a:buAutoNum type="arabicParenR"/>
            </a:pPr>
            <a:r>
              <a:rPr lang="en-US" altLang="en-US" smtClean="0">
                <a:ea typeface="ＭＳ Ｐゴシック" panose="020B0600070205080204" pitchFamily="34" charset="-128"/>
              </a:rPr>
              <a:t>Loop runs exactly once</a:t>
            </a:r>
          </a:p>
          <a:p>
            <a:pPr marL="901700" lvl="1" indent="-381000">
              <a:buFontTx/>
              <a:buAutoNum type="arabicParenR"/>
            </a:pPr>
            <a:r>
              <a:rPr lang="en-US" altLang="en-US" smtClean="0">
                <a:ea typeface="ＭＳ Ｐゴシック" panose="020B0600070205080204" pitchFamily="34" charset="-128"/>
              </a:rPr>
              <a:t>Loop runs exactly ‘</a:t>
            </a:r>
            <a:r>
              <a:rPr lang="en-US" altLang="ja-JP" sz="180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n</a:t>
            </a:r>
            <a:r>
              <a:rPr lang="en-US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 times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Testing Loops: An 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 smtClean="0">
                <a:ea typeface="ＭＳ Ｐゴシック" panose="020B0600070205080204" pitchFamily="34" charset="-128"/>
                <a:cs typeface="Consolas" panose="020B0609020204030204" pitchFamily="49" charset="0"/>
              </a:rPr>
              <a:t>Program name</a:t>
            </a:r>
            <a:r>
              <a:rPr lang="en-US" altLang="en-US" dirty="0" smtClean="0">
                <a:ea typeface="ＭＳ Ｐゴシック" panose="020B0600070205080204" pitchFamily="34" charset="-128"/>
                <a:cs typeface="Consolas" panose="020B0609020204030204" pitchFamily="49" charset="0"/>
              </a:rPr>
              <a:t>: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20testing.py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minimum tests for a loop that steps through a sequence.</a:t>
            </a:r>
          </a:p>
          <a:p>
            <a:pPr lvl="1"/>
            <a:endParaRPr lang="en-US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sum = 0</a:t>
            </a:r>
          </a:p>
          <a:p>
            <a:pPr>
              <a:buFontTx/>
              <a:buNone/>
            </a:pP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1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last = 0</a:t>
            </a:r>
          </a:p>
          <a:p>
            <a:pPr>
              <a:buFontTx/>
              <a:buNone/>
            </a:pPr>
            <a:endParaRPr lang="en-US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last =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int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(input("Enter the last number in the sequence to sum : "))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while (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&lt;= last):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sum = sum +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endParaRPr lang="en-US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print("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",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=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i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+ 1</a:t>
            </a:r>
          </a:p>
          <a:p>
            <a:pPr>
              <a:buFontTx/>
              <a:buNone/>
            </a:pPr>
            <a:endParaRPr lang="en-US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print("sum =", sum)</a:t>
            </a:r>
          </a:p>
          <a:p>
            <a:pPr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Extra Practice #3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Write a loop that will continue repeating if the user enters a value that is negative.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Write a program that will prompt the user for number and an exponent. Using a loop  the program will calculate the value of the number raised to the exponent.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To keep it simple you can limit the program to non-negative exponents.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>
                <a:ea typeface="ＭＳ Ｐゴシック" panose="020B0600070205080204" pitchFamily="34" charset="-128"/>
              </a:rPr>
              <a:t>After This Section You Should Now Know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How/when to employ nested branches and loops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How to trace their execution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The 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break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instruction, why it should be avoided and alternatives to its use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What is an infinite loop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How to test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loops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6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Copyright Notification</a:t>
            </a: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t>slide </a:t>
            </a:r>
            <a:fld id="{6AAF8FCA-3C4F-4BC8-B240-DC8626A1E676}" type="slidenum"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9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#</a:t>
            </a:r>
            <a:r>
              <a:rPr lang="en-US" dirty="0" smtClean="0"/>
              <a:t>1: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Program name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11branchVsLoop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.py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knowing the difference between a branching vs. an iterative (solution).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5739" y="2247607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latin typeface="Consolas" panose="020B0609020204030204" pitchFamily="49" charset="0"/>
              </a:rPr>
              <a:t>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(input("Age positive only: "))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if (age &lt; 0):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    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(input("Age positive only: "))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print("Branch:", age)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39" y="4228807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latin typeface="Consolas" panose="020B0609020204030204" pitchFamily="49" charset="0"/>
              </a:rPr>
              <a:t>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(input("Age positive only: "))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while (age &lt; 0):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    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(input("Age positive only: "))</a:t>
            </a:r>
          </a:p>
          <a:p>
            <a:r>
              <a:rPr lang="en-CA" sz="1800" dirty="0">
                <a:latin typeface="Consolas" panose="020B0609020204030204" pitchFamily="49" charset="0"/>
              </a:rPr>
              <a:t>print("Loop:", age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  <a:endParaRPr lang="en-CA" sz="1800" dirty="0"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2139" y="377847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Nested branches (one inside the other)</a:t>
            </a:r>
          </a:p>
          <a:p>
            <a:pPr lvl="1"/>
            <a:r>
              <a:rPr lang="en-US" dirty="0" smtClean="0"/>
              <a:t>Nested branches:</a:t>
            </a:r>
          </a:p>
          <a:p>
            <a:pPr marL="176213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Boolean):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If (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Boolean):</a:t>
            </a:r>
          </a:p>
          <a:p>
            <a:pPr marL="176213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 smtClean="0"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Branches and loops (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 smtClean="0">
                <a:cs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 smtClean="0">
                <a:cs typeface="Consolas" panose="020B0609020204030204" pitchFamily="49" charset="0"/>
              </a:rPr>
              <a:t>) can be nested within each other</a:t>
            </a:r>
          </a:p>
          <a:p>
            <a:pPr marL="176213" lvl="1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Scenario 1                   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# Scenario 2</a:t>
            </a:r>
          </a:p>
          <a:p>
            <a:pPr marL="176213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(Boolean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):		    if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(Boolean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(Boolean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):		        loop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(Boolean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176213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...			    ...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r>
              <a:rPr lang="en-US" sz="135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35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    </a:t>
            </a:r>
            <a:endParaRPr lang="en-US" sz="135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endParaRPr lang="en-US" sz="135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r>
              <a:rPr lang="en-US" sz="1350" b="1" dirty="0">
                <a:latin typeface="Consolas" panose="020B0609020204030204" pitchFamily="49" charset="0"/>
                <a:cs typeface="Consolas" panose="020B0609020204030204" pitchFamily="49" charset="0"/>
              </a:rPr>
              <a:t># Scenario 3</a:t>
            </a:r>
          </a:p>
          <a:p>
            <a:pPr marL="176213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 (Boolean):</a:t>
            </a:r>
          </a:p>
          <a:p>
            <a:pPr marL="176213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loop (Boolean):</a:t>
            </a:r>
          </a:p>
          <a:p>
            <a:pPr marL="176213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...</a:t>
            </a:r>
          </a:p>
          <a:p>
            <a:pPr marL="266700" indent="-257175"/>
            <a:endParaRPr lang="en-US" dirty="0" smtClean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22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When Looping &amp; Nesting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Scenario 1</a:t>
            </a:r>
            <a:r>
              <a:rPr lang="en-US" dirty="0" smtClean="0"/>
              <a:t>: As long some condition is met a question will be asked (branch = question). </a:t>
            </a:r>
          </a:p>
          <a:p>
            <a:pPr lvl="1"/>
            <a:r>
              <a:rPr lang="en-US" dirty="0" smtClean="0"/>
              <a:t>Example: As the question is asked if the answer is invalid then an error message will be displayed.</a:t>
            </a:r>
          </a:p>
          <a:p>
            <a:pPr lvl="2"/>
            <a:r>
              <a:rPr lang="en-US" b="1" dirty="0" smtClean="0"/>
              <a:t>Example</a:t>
            </a:r>
            <a:r>
              <a:rPr lang="en-US" dirty="0" smtClean="0"/>
              <a:t>: While the user entered an invalid value for age (too high or too low) then if the age is too low an error message will be displayed.</a:t>
            </a:r>
          </a:p>
          <a:p>
            <a:pPr lvl="2"/>
            <a:r>
              <a:rPr lang="en-US" dirty="0" smtClean="0"/>
              <a:t>Type of nesting: an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-branch nested inside of a loop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 (Boolean):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25463" lvl="3" inden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(Boolean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25463" lvl="3" inden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</a:p>
          <a:p>
            <a:pPr marL="29368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marL="293688" lvl="2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1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Nested </a:t>
            </a:r>
            <a:r>
              <a:rPr lang="en-US" dirty="0" smtClean="0"/>
              <a:t>Inside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While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Program name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12nestingIFinsideWHILE.py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Learning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objective: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checking a condition during a repetitive process.</a:t>
            </a:r>
            <a:endParaRPr lang="en-US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age = - 1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MIN_AGE = 1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MAX_AGE = 118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(input("How old are you (1-118): "))</a:t>
            </a:r>
          </a:p>
          <a:p>
            <a:pPr marL="234950" lvl="1" indent="0">
              <a:buNone/>
            </a:pPr>
            <a:r>
              <a:rPr lang="en-CA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while ((age &lt; MIN_AGE) or (age &gt; MAX_AGE)):</a:t>
            </a:r>
          </a:p>
          <a:p>
            <a:pPr marL="234950" lvl="1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   if (age &lt; MIN_AGE):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print("Age cannot be lower than", MIN_AGE, "years</a:t>
            </a:r>
            <a:r>
              <a:rPr lang="en-CA" sz="1800" dirty="0" smtClean="0">
                <a:latin typeface="Consolas" panose="020B0609020204030204" pitchFamily="49" charset="0"/>
              </a:rPr>
              <a:t>")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#(Age for too high also possible (similar)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age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(input("How old are you (1-118): "))</a:t>
            </a:r>
          </a:p>
          <a:p>
            <a:pPr marL="23495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print("Age=", age, "is age-okay")</a:t>
            </a:r>
          </a:p>
        </p:txBody>
      </p:sp>
    </p:spTree>
    <p:extLst>
      <p:ext uri="{BB962C8B-B14F-4D97-AF65-F5344CB8AC3E}">
        <p14:creationId xmlns:p14="http://schemas.microsoft.com/office/powerpoint/2010/main" val="132511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When Looping &amp; Nesting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Scenario 2</a:t>
            </a:r>
            <a:r>
              <a:rPr lang="en-US" dirty="0" smtClean="0"/>
              <a:t>: If a question </a:t>
            </a:r>
            <a:r>
              <a:rPr lang="en-US" dirty="0"/>
              <a:t>(Boolean expression for a branch) answers true </a:t>
            </a:r>
            <a:r>
              <a:rPr lang="en-US" dirty="0" smtClean="0"/>
              <a:t>then check if a process should be repeated.</a:t>
            </a:r>
          </a:p>
          <a:p>
            <a:pPr lvl="1"/>
            <a:r>
              <a:rPr lang="en-US" b="1" dirty="0" smtClean="0"/>
              <a:t>Example</a:t>
            </a:r>
            <a:r>
              <a:rPr lang="en-US" dirty="0" smtClean="0"/>
              <a:t>: If the user specified the country of residence as Canada then repeatedly prompt for the province of  residence as long as the province is not valid.</a:t>
            </a:r>
          </a:p>
          <a:p>
            <a:pPr lvl="1"/>
            <a:r>
              <a:rPr lang="en-US" dirty="0" smtClean="0"/>
              <a:t>Type of nesting: a loop nested inside of an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-branch</a:t>
            </a:r>
          </a:p>
          <a:p>
            <a:pPr marL="29368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(Boolean):</a:t>
            </a: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loop ():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5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While</a:t>
            </a:r>
            <a:r>
              <a:rPr lang="en-US" dirty="0" smtClean="0"/>
              <a:t> Nested Inside An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100138"/>
            <a:ext cx="8737600" cy="5368925"/>
          </a:xfrm>
        </p:spPr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rogram name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13nestingWHILEinsideIF.py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A repetitive process that occurs given a condition has been met</a:t>
            </a:r>
            <a:endParaRPr lang="en-US" dirty="0" smtClean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country = ""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province = ""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VALID_PROVINCES </a:t>
            </a:r>
            <a:r>
              <a:rPr lang="en-CA" sz="1800" dirty="0">
                <a:latin typeface="Consolas" panose="020B0609020204030204" pitchFamily="49" charset="0"/>
              </a:rPr>
              <a:t>= "BC, AB, SK, MB, ON, PQ,NL, NB, NS, PEI</a:t>
            </a:r>
            <a:r>
              <a:rPr lang="en-CA" sz="1800" dirty="0" smtClean="0">
                <a:latin typeface="Consolas" panose="020B0609020204030204" pitchFamily="49" charset="0"/>
              </a:rPr>
              <a:t>"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country = input("What is your country of citizenship: ")</a:t>
            </a:r>
          </a:p>
          <a:p>
            <a:pPr marL="234950" lvl="1" indent="0">
              <a:buNone/>
            </a:pPr>
            <a:r>
              <a:rPr lang="en-CA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if (country == "Canada"):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province = input("What is your province of citizenship: ")</a:t>
            </a:r>
          </a:p>
          <a:p>
            <a:pPr marL="234950" lvl="1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while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province not in (VALID_PROVINCES):        </a:t>
            </a:r>
            <a:endParaRPr lang="en-US" sz="1800" b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 print</a:t>
            </a:r>
            <a:r>
              <a:rPr lang="en-US" sz="1800" dirty="0">
                <a:latin typeface="Consolas" panose="020B0609020204030204" pitchFamily="49" charset="0"/>
              </a:rPr>
              <a:t>("Valid provinces: %s" %(VALID_PROVINCES))</a:t>
            </a:r>
            <a:r>
              <a:rPr lang="en-CA" sz="1800" dirty="0" smtClean="0">
                <a:latin typeface="Consolas" panose="020B0609020204030204" pitchFamily="49" charset="0"/>
              </a:rPr>
              <a:t>       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province </a:t>
            </a:r>
            <a:r>
              <a:rPr lang="en-CA" sz="1800" dirty="0">
                <a:latin typeface="Consolas" panose="020B0609020204030204" pitchFamily="49" charset="0"/>
              </a:rPr>
              <a:t>= input("What is your province of citizenship: ")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print("Country:", country, ", </a:t>
            </a:r>
            <a:r>
              <a:rPr lang="en-CA" sz="1800" dirty="0" err="1">
                <a:latin typeface="Consolas" panose="020B0609020204030204" pitchFamily="49" charset="0"/>
              </a:rPr>
              <a:t>Province:",province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42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When Looping &amp; Nesting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Scenario 3</a:t>
            </a:r>
            <a:r>
              <a:rPr lang="en-US" dirty="0" smtClean="0"/>
              <a:t>: While one process is repeated, repeat another process.</a:t>
            </a:r>
          </a:p>
          <a:p>
            <a:pPr lvl="1"/>
            <a:r>
              <a:rPr lang="en-US" dirty="0" smtClean="0"/>
              <a:t>More specifically: for each step in the first process repeat the second process from start to end</a:t>
            </a:r>
          </a:p>
          <a:p>
            <a:pPr lvl="1"/>
            <a:r>
              <a:rPr lang="en-US" b="1" dirty="0" smtClean="0"/>
              <a:t>Example:</a:t>
            </a:r>
            <a:r>
              <a:rPr lang="en-US" dirty="0" smtClean="0"/>
              <a:t> While the user indicates that he/she wants to calculate another tax return prompt the user for income, while the income is invalid repeatedly prompt for income.</a:t>
            </a:r>
          </a:p>
          <a:p>
            <a:pPr lvl="1"/>
            <a:r>
              <a:rPr lang="en-US" dirty="0" smtClean="0"/>
              <a:t>Type of nesting: a loop nested inside of an another loop </a:t>
            </a: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Loop():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Loop():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7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42940</TotalTime>
  <Pages>8</Pages>
  <Words>2178</Words>
  <Application>Microsoft Office PowerPoint</Application>
  <PresentationFormat>On-screen Show (4:3)</PresentationFormat>
  <Paragraphs>292</Paragraphs>
  <Slides>29</Slides>
  <Notes>11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ＭＳ Ｐゴシック</vt:lpstr>
      <vt:lpstr>Arial</vt:lpstr>
      <vt:lpstr>Calibri</vt:lpstr>
      <vt:lpstr>Comic Sans MS</vt:lpstr>
      <vt:lpstr>Consolas</vt:lpstr>
      <vt:lpstr>Times New Roman</vt:lpstr>
      <vt:lpstr>evaluation_intro</vt:lpstr>
      <vt:lpstr>CPSC 217, Loops In Python: Part 2</vt:lpstr>
      <vt:lpstr>Common Mistake #1</vt:lpstr>
      <vt:lpstr>Common Mistake #1: Example</vt:lpstr>
      <vt:lpstr>Nesting</vt:lpstr>
      <vt:lpstr>Recognizing When Looping &amp; Nesting Is Needed</vt:lpstr>
      <vt:lpstr>IF Nested Inside A While</vt:lpstr>
      <vt:lpstr>Recognizing When Looping &amp; Nesting Is Needed</vt:lpstr>
      <vt:lpstr>While Nested Inside An IF</vt:lpstr>
      <vt:lpstr>Recognizing When Looping &amp; Nesting Is Needed</vt:lpstr>
      <vt:lpstr>Pseudo Code</vt:lpstr>
      <vt:lpstr>Nested Loop: Example Process In Pseudo Code</vt:lpstr>
      <vt:lpstr>While Nested Inside Another While</vt:lpstr>
      <vt:lpstr>Analyzing Another Nested Loop</vt:lpstr>
      <vt:lpstr>Practice Example #2: Nesting</vt:lpstr>
      <vt:lpstr>Step #1 Solution</vt:lpstr>
      <vt:lpstr>Step #1 Completed: Now What?</vt:lpstr>
      <vt:lpstr>Step #2 Solution</vt:lpstr>
      <vt:lpstr>The Break Instruction</vt:lpstr>
      <vt:lpstr>The Break Should Be Rarely Used</vt:lpstr>
      <vt:lpstr>An Alternate To Using A ‘Break’</vt:lpstr>
      <vt:lpstr>Another Alternative To Using A ‘Break’</vt:lpstr>
      <vt:lpstr>Alternative To Using Break</vt:lpstr>
      <vt:lpstr>Infinite Loops</vt:lpstr>
      <vt:lpstr>Infinite Loops (2)</vt:lpstr>
      <vt:lpstr>Testing Loops</vt:lpstr>
      <vt:lpstr>Testing Loops: An Example</vt:lpstr>
      <vt:lpstr>Extra Practice #3</vt:lpstr>
      <vt:lpstr>After This Section You Should Now Know</vt:lpstr>
      <vt:lpstr>Copyright Notification</vt:lpstr>
    </vt:vector>
  </TitlesOfParts>
  <Company>Department of Computer Science, University of Calgary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 using loops</dc:title>
  <dc:subject>Introduction to Programming for Computer Science Majors</dc:subject>
  <dc:creator>James Tam</dc:creator>
  <cp:keywords>Nesting;Loops nested within branches;Branches nested loops;Nested loops;Loops nested within loops;Break;The break instruction;Alternatives to using break;Break alternatives;Infinite loops;Testing loops</cp:keywords>
  <cp:lastModifiedBy>James Tam</cp:lastModifiedBy>
  <cp:revision>3216</cp:revision>
  <cp:lastPrinted>2014-08-25T22:49:30Z</cp:lastPrinted>
  <dcterms:created xsi:type="dcterms:W3CDTF">1995-08-18T10:27:02Z</dcterms:created>
  <dcterms:modified xsi:type="dcterms:W3CDTF">2021-05-16T05:54:36Z</dcterms:modified>
  <cp:category>Course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