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1"/>
  </p:notesMasterIdLst>
  <p:handoutMasterIdLst>
    <p:handoutMasterId r:id="rId32"/>
  </p:handoutMasterIdLst>
  <p:sldIdLst>
    <p:sldId id="943" r:id="rId2"/>
    <p:sldId id="1022" r:id="rId3"/>
    <p:sldId id="1037" r:id="rId4"/>
    <p:sldId id="1024" r:id="rId5"/>
    <p:sldId id="1025" r:id="rId6"/>
    <p:sldId id="1026" r:id="rId7"/>
    <p:sldId id="1027" r:id="rId8"/>
    <p:sldId id="1028" r:id="rId9"/>
    <p:sldId id="1029" r:id="rId10"/>
    <p:sldId id="1038" r:id="rId11"/>
    <p:sldId id="1036" r:id="rId12"/>
    <p:sldId id="1030" r:id="rId13"/>
    <p:sldId id="1031" r:id="rId14"/>
    <p:sldId id="1032" r:id="rId15"/>
    <p:sldId id="1033" r:id="rId16"/>
    <p:sldId id="1034" r:id="rId17"/>
    <p:sldId id="1035" r:id="rId18"/>
    <p:sldId id="972" r:id="rId19"/>
    <p:sldId id="973" r:id="rId20"/>
    <p:sldId id="974" r:id="rId21"/>
    <p:sldId id="975" r:id="rId22"/>
    <p:sldId id="1039" r:id="rId23"/>
    <p:sldId id="977" r:id="rId24"/>
    <p:sldId id="978" r:id="rId25"/>
    <p:sldId id="979" r:id="rId26"/>
    <p:sldId id="980" r:id="rId27"/>
    <p:sldId id="981" r:id="rId28"/>
    <p:sldId id="1041" r:id="rId29"/>
    <p:sldId id="1019" r:id="rId3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8" clrIdx="0">
    <p:extLst>
      <p:ext uri="{19B8F6BF-5375-455C-9EA6-DF929625EA0E}">
        <p15:presenceInfo xmlns:p15="http://schemas.microsoft.com/office/powerpoint/2012/main" userId="James Ta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66FF"/>
    <a:srgbClr val="FFFFFF"/>
    <a:srgbClr val="FFFFCC"/>
    <a:srgbClr val="66FFCC"/>
    <a:srgbClr val="808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2005" autoAdjust="0"/>
  </p:normalViewPr>
  <p:slideViewPr>
    <p:cSldViewPr snapToGrid="0">
      <p:cViewPr varScale="1">
        <p:scale>
          <a:sx n="89" d="100"/>
          <a:sy n="89" d="100"/>
        </p:scale>
        <p:origin x="84" y="5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624" y="1602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Repetition using loops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 smtClean="0"/>
            </a:lvl1pPr>
          </a:lstStyle>
          <a:p>
            <a:pPr>
              <a:defRPr/>
            </a:pPr>
            <a:fld id="{95A3D742-7EE9-4290-A6D5-BD971DF0AB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93622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17F9DD0-A33D-4EC9-BC07-AD331AF6DA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136900" y="8853488"/>
            <a:ext cx="735013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064" tIns="46123" rIns="89064" bIns="46123">
            <a:spAutoFit/>
          </a:bodyPr>
          <a:lstStyle>
            <a:lvl1pPr defTabSz="9017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017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017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017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017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smtClean="0"/>
              <a:t>Page </a:t>
            </a:r>
            <a:fld id="{56E4AA6A-EFEE-443D-B7BA-D4E1D6797BC8}" type="slidenum">
              <a:rPr lang="en-US" altLang="en-US" sz="1200" smtClean="0"/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smtClean="0"/>
          </a:p>
        </p:txBody>
      </p:sp>
      <p:sp>
        <p:nvSpPr>
          <p:cNvPr id="3079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29150" cy="3471862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6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36" tIns="47713" rIns="93836" bIns="47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399007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742950" indent="-28575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11430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6002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20574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01675"/>
            <a:ext cx="4630738" cy="3473450"/>
          </a:xfrm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9954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01675"/>
            <a:ext cx="4630738" cy="3473450"/>
          </a:xfrm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38624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7F9DD0-A33D-4EC9-BC07-AD331AF6DA03}" type="slidenum">
              <a:rPr lang="en-US" altLang="en-US" smtClean="0"/>
              <a:pPr>
                <a:defRPr/>
              </a:pPr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8077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01675"/>
            <a:ext cx="4630738" cy="3473450"/>
          </a:xfrm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12509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6428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25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25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25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25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C6065011-57C2-4090-88BD-B531EE9D852D}" type="slidenum">
              <a:rPr lang="en-US" altLang="en-US" sz="1000">
                <a:latin typeface="Calibri" panose="020F0502020204030204" pitchFamily="34" charset="0"/>
                <a:cs typeface="Arial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21</a:t>
            </a:fld>
            <a:endParaRPr lang="en-US" altLang="en-US" sz="100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2845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01675"/>
            <a:ext cx="4630738" cy="347345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94947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01675"/>
            <a:ext cx="4630738" cy="3473450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443618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01675"/>
            <a:ext cx="4630738" cy="3473450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42222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01675"/>
            <a:ext cx="4630738" cy="3473450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15395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25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25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25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25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50F39233-77FF-40B5-B4F3-87D5C71DC569}" type="slidenum">
              <a:rPr lang="en-US" altLang="en-US" sz="1000">
                <a:latin typeface="Calibri" panose="020F0502020204030204" pitchFamily="34" charset="0"/>
                <a:cs typeface="Arial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27</a:t>
            </a:fld>
            <a:endParaRPr lang="en-US" altLang="en-US" sz="100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155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>
              <a:ea typeface="+mn-ea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232775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latin typeface="Times New Roman" pitchFamily="18" charset="0"/>
                <a:ea typeface="+mn-ea"/>
              </a:rPr>
              <a:t>James Tam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39594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4950" y="303213"/>
            <a:ext cx="2051050" cy="6173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0" y="303213"/>
            <a:ext cx="6000750" cy="6173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19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303213"/>
            <a:ext cx="8166100" cy="522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22800" y="1108075"/>
            <a:ext cx="4013200" cy="2608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22800" y="3868738"/>
            <a:ext cx="4013200" cy="26082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585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102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72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123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826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69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83775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0878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29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303213"/>
            <a:ext cx="81661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Slide Title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5138" y="1100138"/>
            <a:ext cx="8178800" cy="536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Body Text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8164513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latin typeface="Times New Roman" pitchFamily="18" charset="0"/>
                <a:ea typeface="+mn-ea"/>
              </a:rPr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11" r:id="rId1"/>
    <p:sldLayoutId id="2147484701" r:id="rId2"/>
    <p:sldLayoutId id="2147484702" r:id="rId3"/>
    <p:sldLayoutId id="2147484703" r:id="rId4"/>
    <p:sldLayoutId id="2147484704" r:id="rId5"/>
    <p:sldLayoutId id="2147484705" r:id="rId6"/>
    <p:sldLayoutId id="2147484706" r:id="rId7"/>
    <p:sldLayoutId id="2147484707" r:id="rId8"/>
    <p:sldLayoutId id="2147484708" r:id="rId9"/>
    <p:sldLayoutId id="2147484709" r:id="rId10"/>
    <p:sldLayoutId id="214748471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anose="020F0502020204030204" pitchFamily="34" charset="0"/>
          <a:ea typeface="ＭＳ Ｐゴシック" charset="0"/>
          <a:cs typeface="ＭＳ Ｐゴシック" charset="0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9pPr>
    </p:titleStyle>
    <p:bodyStyle>
      <a:lvl1pPr marL="111125" indent="-111125" algn="l" rtl="0" eaLnBrk="0" fontAlgn="base" hangingPunct="0">
        <a:spcBef>
          <a:spcPct val="3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  <a:ea typeface="ＭＳ Ｐゴシック" charset="0"/>
          <a:cs typeface="ＭＳ Ｐゴシック" charset="0"/>
        </a:defRPr>
      </a:lvl1pPr>
      <a:lvl2pPr marL="346075" indent="-120650" algn="l" rtl="0" eaLnBrk="0" fontAlgn="base" hangingPunct="0">
        <a:spcBef>
          <a:spcPct val="10000"/>
        </a:spcBef>
        <a:spcAft>
          <a:spcPct val="0"/>
        </a:spcAft>
        <a:buSzPct val="100000"/>
        <a:buFont typeface="Times New Roman" panose="02020603050405020304" pitchFamily="18" charset="0"/>
        <a:buChar char="-"/>
        <a:defRPr sz="2000">
          <a:solidFill>
            <a:schemeClr val="tx1"/>
          </a:solidFill>
          <a:latin typeface="Calibri" panose="020F0502020204030204" pitchFamily="34" charset="0"/>
          <a:ea typeface="ＭＳ Ｐゴシック" charset="0"/>
        </a:defRPr>
      </a:lvl2pPr>
      <a:lvl3pPr marL="568325" indent="-107950" algn="l" rtl="0" eaLnBrk="0" fontAlgn="base" hangingPunct="0">
        <a:lnSpc>
          <a:spcPct val="90000"/>
        </a:lnSpc>
        <a:spcBef>
          <a:spcPct val="10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Calibri" panose="020F0502020204030204" pitchFamily="34" charset="0"/>
          <a:ea typeface="ＭＳ Ｐゴシック" charset="0"/>
        </a:defRPr>
      </a:lvl3pPr>
      <a:lvl4pPr marL="800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  <a:ea typeface="ＭＳ Ｐゴシック" charset="0"/>
        </a:defRPr>
      </a:lvl4pPr>
      <a:lvl5pPr marL="10287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  <a:ea typeface="ＭＳ Ｐゴシック" charset="0"/>
        </a:defRPr>
      </a:lvl5pPr>
      <a:lvl6pPr marL="14859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1943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24003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28575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en-US" sz="4800" u="none" smtClean="0">
                <a:ea typeface="ＭＳ Ｐゴシック" panose="020B0600070205080204" pitchFamily="34" charset="-128"/>
              </a:rPr>
              <a:t>CPSC 217,</a:t>
            </a:r>
            <a:r>
              <a:rPr lang="en-US" altLang="en-US" sz="4800" u="none" dirty="0" smtClean="0">
                <a:ea typeface="ＭＳ Ｐゴシック" panose="020B0600070205080204" pitchFamily="34" charset="-128"/>
              </a:rPr>
              <a:t/>
            </a:r>
            <a:br>
              <a:rPr lang="en-US" altLang="en-US" sz="4800" u="none" dirty="0" smtClean="0">
                <a:ea typeface="ＭＳ Ｐゴシック" panose="020B0600070205080204" pitchFamily="34" charset="-128"/>
              </a:rPr>
            </a:br>
            <a:r>
              <a:rPr lang="en-US" altLang="en-US" sz="4800" dirty="0" smtClean="0">
                <a:ea typeface="ＭＳ Ｐゴシック" panose="020B0600070205080204" pitchFamily="34" charset="-128"/>
              </a:rPr>
              <a:t>Loops In Python: Part 2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842963" y="5815013"/>
            <a:ext cx="71008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CA" altLang="en-US" sz="1800" baseline="30000">
              <a:latin typeface="Arial" panose="020B0604020202020204" pitchFamily="34" charset="0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169988" y="3589338"/>
            <a:ext cx="7351712" cy="1754187"/>
          </a:xfrm>
          <a:prstGeom prst="rect">
            <a:avLst/>
          </a:prstGeom>
          <a:noFill/>
          <a:ln>
            <a:noFill/>
          </a:ln>
          <a:extLst/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3600" dirty="0" smtClean="0">
                <a:ea typeface="+mn-ea"/>
              </a:rPr>
              <a:t>In this section of notes you will learn how to rerun parts of your program without duplicating instructions.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Pseudo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A high level solution or algorithm that is not specified in a programming language.</a:t>
            </a: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Instead English-like statements are used.</a:t>
            </a:r>
          </a:p>
          <a:p>
            <a:pPr lvl="1"/>
            <a:r>
              <a:rPr lang="en-US" altLang="en-US" dirty="0" smtClean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“</a:t>
            </a:r>
            <a:r>
              <a:rPr lang="en-US" altLang="ja-JP" sz="18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A high-level description of the actions of a program or algorithm, using a mixture of English and informal programming language syntax</a:t>
            </a:r>
            <a:r>
              <a:rPr lang="en-US" altLang="en-US" dirty="0" smtClean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”</a:t>
            </a:r>
            <a:r>
              <a:rPr lang="en-US" altLang="ja-JP" dirty="0" smtClean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ja-JP" sz="18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– Python for Everyone (</a:t>
            </a:r>
            <a:r>
              <a:rPr lang="en-US" altLang="ja-JP" sz="1800" dirty="0" err="1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Horstmann</a:t>
            </a:r>
            <a:r>
              <a:rPr lang="en-US" altLang="ja-JP" sz="18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, </a:t>
            </a:r>
            <a:r>
              <a:rPr lang="en-US" altLang="ja-JP" sz="1800" dirty="0" err="1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Necaise</a:t>
            </a:r>
            <a:r>
              <a:rPr lang="en-US" altLang="ja-JP" sz="18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)</a:t>
            </a: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Benefits: it allows the programmer to focus on the solution without spending a lot time worrying about details such as syntax.</a:t>
            </a:r>
          </a:p>
          <a:p>
            <a:pPr>
              <a:buFontTx/>
              <a:buNone/>
            </a:pP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1610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Loop: Example Process In Pseudo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Do While (user wants to calculate another return)</a:t>
            </a:r>
          </a:p>
          <a:p>
            <a:pPr marL="0" indent="0">
              <a:buNone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Do While (salary invalid)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    Get salary information</a:t>
            </a:r>
          </a:p>
          <a:p>
            <a:pPr marL="0" indent="0">
              <a:buNone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Do While (investment income invalid)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    Get investment income</a:t>
            </a: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    …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6495236" y="1540701"/>
            <a:ext cx="2360666" cy="1002082"/>
            <a:chOff x="6495236" y="1540701"/>
            <a:chExt cx="2360666" cy="1002082"/>
          </a:xfrm>
        </p:grpSpPr>
        <p:cxnSp>
          <p:nvCxnSpPr>
            <p:cNvPr id="5" name="Straight Arrow Connector 4"/>
            <p:cNvCxnSpPr/>
            <p:nvPr/>
          </p:nvCxnSpPr>
          <p:spPr bwMode="auto">
            <a:xfrm flipH="1">
              <a:off x="6495236" y="2167003"/>
              <a:ext cx="807439" cy="321013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6" name="TextBox 5"/>
            <p:cNvSpPr txBox="1"/>
            <p:nvPr/>
          </p:nvSpPr>
          <p:spPr>
            <a:xfrm>
              <a:off x="7302675" y="1540701"/>
              <a:ext cx="1553227" cy="1002082"/>
            </a:xfrm>
            <a:prstGeom prst="rect">
              <a:avLst/>
            </a:prstGeom>
            <a:noFill/>
            <a:ln w="0">
              <a:noFill/>
            </a:ln>
          </p:spPr>
          <p:txBody>
            <a:bodyPr wrap="square" lIns="0" rtlCol="0">
              <a:noAutofit/>
            </a:bodyPr>
            <a:lstStyle/>
            <a:p>
              <a:r>
                <a:rPr lang="en-US" sz="1800" b="1" dirty="0" smtClean="0">
                  <a:solidFill>
                    <a:srgbClr val="FF0000"/>
                  </a:solidFill>
                </a:rPr>
                <a:t>Each time we have a tax return to calculate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949440" y="3169085"/>
            <a:ext cx="2241709" cy="2041743"/>
            <a:chOff x="6949440" y="3169085"/>
            <a:chExt cx="2241709" cy="2041743"/>
          </a:xfrm>
        </p:grpSpPr>
        <p:sp>
          <p:nvSpPr>
            <p:cNvPr id="8" name="Right Brace 7"/>
            <p:cNvSpPr/>
            <p:nvPr/>
          </p:nvSpPr>
          <p:spPr bwMode="auto">
            <a:xfrm>
              <a:off x="6949440" y="3169085"/>
              <a:ext cx="688482" cy="2041743"/>
            </a:xfrm>
            <a:prstGeom prst="rightBrac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637922" y="3503841"/>
              <a:ext cx="1553227" cy="1002082"/>
            </a:xfrm>
            <a:prstGeom prst="rect">
              <a:avLst/>
            </a:prstGeom>
            <a:noFill/>
            <a:ln w="0">
              <a:noFill/>
            </a:ln>
          </p:spPr>
          <p:txBody>
            <a:bodyPr wrap="square" lIns="0" rtlCol="0">
              <a:noAutofit/>
            </a:bodyPr>
            <a:lstStyle/>
            <a:p>
              <a:r>
                <a:rPr lang="en-US" sz="1800" b="1" dirty="0" smtClean="0">
                  <a:solidFill>
                    <a:srgbClr val="FF0000"/>
                  </a:solidFill>
                </a:rPr>
                <a:t>Complete each of these steps from start to end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740727" y="3002799"/>
            <a:ext cx="2817071" cy="1286567"/>
            <a:chOff x="3740727" y="3002799"/>
            <a:chExt cx="2817071" cy="1286567"/>
          </a:xfrm>
        </p:grpSpPr>
        <p:cxnSp>
          <p:nvCxnSpPr>
            <p:cNvPr id="10" name="Straight Arrow Connector 9"/>
            <p:cNvCxnSpPr/>
            <p:nvPr/>
          </p:nvCxnSpPr>
          <p:spPr bwMode="auto">
            <a:xfrm flipH="1" flipV="1">
              <a:off x="3740727" y="3374967"/>
              <a:ext cx="716634" cy="254135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1" name="TextBox 10"/>
            <p:cNvSpPr txBox="1"/>
            <p:nvPr/>
          </p:nvSpPr>
          <p:spPr>
            <a:xfrm>
              <a:off x="4457360" y="3002799"/>
              <a:ext cx="2100438" cy="1286567"/>
            </a:xfrm>
            <a:prstGeom prst="rect">
              <a:avLst/>
            </a:prstGeom>
            <a:noFill/>
            <a:ln w="0">
              <a:noFill/>
            </a:ln>
          </p:spPr>
          <p:txBody>
            <a:bodyPr wrap="square" lIns="0" rtlCol="0">
              <a:noAutofit/>
            </a:bodyPr>
            <a:lstStyle/>
            <a:p>
              <a:r>
                <a:rPr lang="en-US" sz="1800" b="1" dirty="0" smtClean="0">
                  <a:solidFill>
                    <a:srgbClr val="FF0000"/>
                  </a:solidFill>
                </a:rPr>
                <a:t>For each client as long as salary invalid repeatedly prompt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53513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olas" panose="020B0609020204030204" pitchFamily="49" charset="0"/>
              </a:rPr>
              <a:t>While</a:t>
            </a:r>
            <a:r>
              <a:rPr lang="en-US" dirty="0" smtClean="0"/>
              <a:t> Nested Inside Another </a:t>
            </a:r>
            <a:r>
              <a:rPr lang="en-US" dirty="0" smtClean="0">
                <a:latin typeface="Consolas" panose="020B0609020204030204" pitchFamily="49" charset="0"/>
              </a:rPr>
              <a:t>While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229" y="1100138"/>
            <a:ext cx="8592457" cy="5368925"/>
          </a:xfrm>
        </p:spPr>
        <p:txBody>
          <a:bodyPr/>
          <a:lstStyle/>
          <a:p>
            <a:r>
              <a:rPr lang="en-US" b="1" dirty="0" smtClean="0"/>
              <a:t>Program name</a:t>
            </a:r>
            <a:r>
              <a:rPr lang="en-US" dirty="0" smtClean="0"/>
              <a:t>: </a:t>
            </a:r>
            <a:r>
              <a:rPr lang="en-US" dirty="0" smtClean="0">
                <a:latin typeface="Consolas" panose="020B0609020204030204" pitchFamily="49" charset="0"/>
              </a:rPr>
              <a:t>14nestingWHILEinsideWHILE.py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Learning objective: 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a repetitive process that repeats from start to end each time another repetitive process occurs. </a:t>
            </a:r>
            <a:endParaRPr lang="en-US" altLang="en-US" dirty="0"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 marL="225425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MIN_INCOME = 0</a:t>
            </a:r>
          </a:p>
          <a:p>
            <a:pPr marL="225425" lvl="1" indent="0">
              <a:buNone/>
            </a:pPr>
            <a:r>
              <a:rPr lang="en-CA" sz="1800" dirty="0" err="1">
                <a:latin typeface="Consolas" panose="020B0609020204030204" pitchFamily="49" charset="0"/>
              </a:rPr>
              <a:t>runAgain</a:t>
            </a:r>
            <a:r>
              <a:rPr lang="en-CA" sz="1800" dirty="0">
                <a:latin typeface="Consolas" panose="020B0609020204030204" pitchFamily="49" charset="0"/>
              </a:rPr>
              <a:t> = "yes"</a:t>
            </a: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while (</a:t>
            </a:r>
            <a:r>
              <a:rPr lang="en-CA" sz="1800" dirty="0" err="1">
                <a:latin typeface="Consolas" panose="020B0609020204030204" pitchFamily="49" charset="0"/>
              </a:rPr>
              <a:t>runAgain</a:t>
            </a:r>
            <a:r>
              <a:rPr lang="en-CA" sz="1800" dirty="0">
                <a:latin typeface="Consolas" panose="020B0609020204030204" pitchFamily="49" charset="0"/>
              </a:rPr>
              <a:t> == "yes"):</a:t>
            </a: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print("CALCULATING A TAX RETURN")</a:t>
            </a: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income = -1</a:t>
            </a: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while (income &lt; MIN_INCOME):</a:t>
            </a: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income = </a:t>
            </a:r>
            <a:r>
              <a:rPr lang="en-CA" sz="1800" dirty="0" err="1">
                <a:latin typeface="Consolas" panose="020B0609020204030204" pitchFamily="49" charset="0"/>
              </a:rPr>
              <a:t>int</a:t>
            </a:r>
            <a:r>
              <a:rPr lang="en-CA" sz="1800" dirty="0">
                <a:latin typeface="Consolas" panose="020B0609020204030204" pitchFamily="49" charset="0"/>
              </a:rPr>
              <a:t>(input("Income $"))</a:t>
            </a: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</a:t>
            </a:r>
            <a:r>
              <a:rPr lang="en-CA" sz="1800" dirty="0" err="1">
                <a:latin typeface="Consolas" panose="020B0609020204030204" pitchFamily="49" charset="0"/>
              </a:rPr>
              <a:t>runAgain</a:t>
            </a:r>
            <a:r>
              <a:rPr lang="en-CA" sz="1800" dirty="0">
                <a:latin typeface="Consolas" panose="020B0609020204030204" pitchFamily="49" charset="0"/>
              </a:rPr>
              <a:t> = input("To calculate another return enter 'yes': ")</a:t>
            </a:r>
            <a:endParaRPr lang="en-US" sz="1800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28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>
                <a:ea typeface="ＭＳ Ｐゴシック" panose="020B0600070205080204" pitchFamily="34" charset="-128"/>
              </a:rPr>
              <a:t>Analyzing Another Nested Loop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70000"/>
              </a:lnSpc>
            </a:pPr>
            <a:r>
              <a:rPr lang="en-CA" altLang="en-US" dirty="0" smtClean="0">
                <a:ea typeface="ＭＳ Ｐゴシック" panose="020B0600070205080204" pitchFamily="34" charset="-128"/>
              </a:rPr>
              <a:t>One loop executes inside of another loop(s).</a:t>
            </a:r>
          </a:p>
          <a:p>
            <a:pPr>
              <a:lnSpc>
                <a:spcPct val="70000"/>
              </a:lnSpc>
            </a:pPr>
            <a:r>
              <a:rPr lang="en-CA" altLang="en-US" b="1" dirty="0" smtClean="0">
                <a:ea typeface="ＭＳ Ｐゴシック" panose="020B0600070205080204" pitchFamily="34" charset="-128"/>
              </a:rPr>
              <a:t>Example structure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:</a:t>
            </a:r>
          </a:p>
          <a:p>
            <a:pPr lvl="1">
              <a:lnSpc>
                <a:spcPct val="70000"/>
              </a:lnSpc>
              <a:spcBef>
                <a:spcPct val="30000"/>
              </a:spcBef>
              <a:buFont typeface="Times New Roman" panose="02020603050405020304" pitchFamily="18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Outer loop (runs n times)</a:t>
            </a:r>
          </a:p>
          <a:p>
            <a:pPr lvl="1">
              <a:lnSpc>
                <a:spcPct val="70000"/>
              </a:lnSpc>
              <a:spcBef>
                <a:spcPct val="30000"/>
              </a:spcBef>
              <a:buFont typeface="Times New Roman" panose="02020603050405020304" pitchFamily="18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Inner loop (runs m times)</a:t>
            </a:r>
          </a:p>
          <a:p>
            <a:pPr lvl="1">
              <a:lnSpc>
                <a:spcPct val="70000"/>
              </a:lnSpc>
              <a:spcBef>
                <a:spcPct val="30000"/>
              </a:spcBef>
              <a:buFont typeface="Times New Roman" panose="02020603050405020304" pitchFamily="18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Body of inner loop (</a:t>
            </a:r>
            <a:r>
              <a:rPr lang="en-CA" altLang="en-US" sz="1800" b="1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runs n x m times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)</a:t>
            </a:r>
          </a:p>
          <a:p>
            <a:pPr>
              <a:lnSpc>
                <a:spcPct val="70000"/>
              </a:lnSpc>
            </a:pPr>
            <a:endParaRPr lang="en-CA" altLang="en-US" sz="2000" dirty="0" smtClean="0">
              <a:ea typeface="ＭＳ Ｐゴシック" panose="020B0600070205080204" pitchFamily="34" charset="-128"/>
            </a:endParaRPr>
          </a:p>
          <a:p>
            <a:r>
              <a:rPr lang="en-CA" altLang="en-US" dirty="0" smtClean="0">
                <a:ea typeface="ＭＳ Ｐゴシック" panose="020B0600070205080204" pitchFamily="34" charset="-128"/>
              </a:rPr>
              <a:t> </a:t>
            </a:r>
            <a:r>
              <a:rPr lang="en-CA" altLang="en-US" b="1" dirty="0" smtClean="0">
                <a:ea typeface="ＭＳ Ｐゴシック" panose="020B0600070205080204" pitchFamily="34" charset="-128"/>
              </a:rPr>
              <a:t>Program name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:</a:t>
            </a:r>
            <a:r>
              <a:rPr lang="en-US" altLang="en-US" b="1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20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15nested_nested_loop_repeats_start_end.py</a:t>
            </a:r>
          </a:p>
          <a:p>
            <a:pPr lvl="1"/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Learning </a:t>
            </a:r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objective: 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for each number in a sequence a second sequence counts from start to end.</a:t>
            </a:r>
            <a:endParaRPr lang="en-US" altLang="en-US" dirty="0"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 lvl="1"/>
            <a:endParaRPr lang="en-CA" altLang="en-US" sz="1600" dirty="0" smtClean="0">
              <a:latin typeface="Consolas" panose="020B0609020204030204" pitchFamily="49" charset="0"/>
              <a:ea typeface="ＭＳ Ｐゴシック" panose="020B0600070205080204" pitchFamily="34" charset="-128"/>
              <a:cs typeface="Consolas" panose="020B0609020204030204" pitchFamily="49" charset="0"/>
            </a:endParaRPr>
          </a:p>
          <a:p>
            <a:pPr lvl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= 1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while (</a:t>
            </a:r>
            <a:r>
              <a:rPr lang="en-US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&lt;= 2):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j = 1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while (j &lt;= 3):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print("</a:t>
            </a:r>
            <a:r>
              <a:rPr lang="en-US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= ", </a:t>
            </a:r>
            <a:r>
              <a:rPr lang="en-US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, " j = ", j)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j = j + 1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</a:t>
            </a:r>
            <a:r>
              <a:rPr lang="en-US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+ 1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print("Done!")</a:t>
            </a:r>
          </a:p>
        </p:txBody>
      </p:sp>
      <p:pic>
        <p:nvPicPr>
          <p:cNvPr id="4608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267200"/>
            <a:ext cx="259715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1422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Example #2: Nesting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Write a program that will count out all the numbers from one to six.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For each of the numbers in this sequence the program will determine if the current count (1 – 6) is odd or even.</a:t>
            </a:r>
          </a:p>
          <a:p>
            <a:pPr marL="429816" lvl="1" indent="-253604">
              <a:buFont typeface="+mj-lt"/>
              <a:buAutoNum type="alphaLcParenR"/>
            </a:pPr>
            <a:r>
              <a:rPr lang="en-US" dirty="0"/>
              <a:t>T</a:t>
            </a:r>
            <a:r>
              <a:rPr lang="en-US" dirty="0" smtClean="0"/>
              <a:t>he program display the value of the current count as well an indication whether it is odd or even.</a:t>
            </a:r>
          </a:p>
          <a:p>
            <a:pPr marL="429816" lvl="1" indent="-253604">
              <a:buFont typeface="+mj-lt"/>
              <a:buAutoNum type="alphaLcParenR"/>
            </a:pPr>
            <a:endParaRPr lang="en-US" dirty="0"/>
          </a:p>
          <a:p>
            <a:pPr marL="266700" indent="-257175"/>
            <a:r>
              <a:rPr lang="en-US" dirty="0" smtClean="0"/>
              <a:t>Which Step (#1 or #2) should be completed first?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36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#1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counter = 1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while (counter &lt;= 6):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  counter = counter + 1</a:t>
            </a:r>
          </a:p>
          <a:p>
            <a:pPr marL="0" indent="0">
              <a:buNone/>
            </a:pPr>
            <a:endParaRPr lang="en-US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888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#1 Completed: Now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each number in the sequence determine if it is odd or even.</a:t>
            </a:r>
          </a:p>
          <a:p>
            <a:r>
              <a:rPr lang="en-US" dirty="0" smtClean="0"/>
              <a:t>This can be done with the modulo (remainder) operator: </a:t>
            </a:r>
            <a:r>
              <a:rPr lang="en-US" dirty="0">
                <a:latin typeface="Consolas" panose="020B0609020204030204" pitchFamily="49" charset="0"/>
              </a:rPr>
              <a:t>%</a:t>
            </a:r>
            <a:endParaRPr lang="en-US" dirty="0" smtClean="0">
              <a:latin typeface="Consolas" panose="020B0609020204030204" pitchFamily="49" charset="0"/>
            </a:endParaRPr>
          </a:p>
          <a:p>
            <a:pPr lvl="1"/>
            <a:r>
              <a:rPr lang="en-US" dirty="0" smtClean="0"/>
              <a:t>An even number modulo 2 equals zero (2, 4, 6 etc. even divide into 2 and yield a remainder or modulo of zero).</a:t>
            </a:r>
          </a:p>
          <a:p>
            <a:pPr lvl="1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f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(counter %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2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==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dirty="0">
                <a:cs typeface="Consolas" panose="020B0609020204030204" pitchFamily="49" charset="0"/>
              </a:rPr>
              <a:t>:</a:t>
            </a:r>
            <a:r>
              <a:rPr lang="en-US" dirty="0" smtClean="0"/>
              <a:t>  </a:t>
            </a:r>
            <a:r>
              <a:rPr lang="en-US" b="1" dirty="0" smtClean="0">
                <a:solidFill>
                  <a:srgbClr val="0066FF"/>
                </a:solidFill>
                <a:latin typeface="Consolas" panose="020B0609020204030204" pitchFamily="49" charset="0"/>
              </a:rPr>
              <a:t># </a:t>
            </a:r>
            <a:r>
              <a:rPr lang="en-US" b="1" dirty="0" smtClean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Even</a:t>
            </a:r>
            <a:endParaRPr lang="en-US" b="1" dirty="0">
              <a:solidFill>
                <a:srgbClr val="0066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dirty="0" smtClean="0"/>
              <a:t>An odd number modulo 2 does not equal zero (1, 3, 5, etc.)</a:t>
            </a:r>
          </a:p>
          <a:p>
            <a:r>
              <a:rPr lang="en-US" dirty="0" smtClean="0"/>
              <a:t>Pseudo code visualization of the problem</a:t>
            </a:r>
          </a:p>
          <a:p>
            <a:pPr marL="176213" lvl="1" indent="0">
              <a:buNone/>
            </a:pPr>
            <a:r>
              <a:rPr lang="en-US" dirty="0" smtClean="0">
                <a:latin typeface="Comic Sans MS" panose="030F0702030302020204" pitchFamily="66" charset="0"/>
              </a:rPr>
              <a:t>Loop to count from 1 to 6</a:t>
            </a:r>
          </a:p>
          <a:p>
            <a:pPr marL="176213" lvl="1" indent="0">
              <a:buNone/>
            </a:pP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      Determine if number is odd/even and display message</a:t>
            </a:r>
          </a:p>
          <a:p>
            <a:pPr marL="176213" lvl="1" indent="0">
              <a:buNone/>
            </a:pPr>
            <a:r>
              <a:rPr lang="en-US" dirty="0" smtClean="0">
                <a:latin typeface="Comic Sans MS" panose="030F0702030302020204" pitchFamily="66" charset="0"/>
              </a:rPr>
              <a:t>End Loop</a:t>
            </a:r>
            <a:endParaRPr lang="en-US" dirty="0"/>
          </a:p>
          <a:p>
            <a:pPr lvl="1"/>
            <a:r>
              <a:rPr lang="en-US" dirty="0" smtClean="0"/>
              <a:t>Determining whether a number is odd/even is a part of counting through the sequence from 1 – 6, checking odd/even is nested within the loop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036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#2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counter = 1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while (counter &lt;= 6):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  if (counter % 2 == 0):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      print("Even:", counter)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  else: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      print("</a:t>
            </a:r>
            <a:r>
              <a:rPr lang="en-US" sz="2000" dirty="0" err="1">
                <a:latin typeface="Consolas" panose="020B0609020204030204" pitchFamily="49" charset="0"/>
              </a:rPr>
              <a:t>Odd:",counter</a:t>
            </a:r>
            <a:r>
              <a:rPr lang="en-US" sz="2000" dirty="0"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  counter = counter + 1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81321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  <a:noFill/>
        </p:spPr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The </a:t>
            </a:r>
            <a:r>
              <a:rPr lang="en-US" altLang="en-US" sz="2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Break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Instruction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It is used to terminate the repetition of a loop which is separate from the main Boolean expression (it’s another, separate Boolean expression).</a:t>
            </a:r>
          </a:p>
          <a:p>
            <a:r>
              <a:rPr lang="en-US" altLang="en-US" b="1" dirty="0" smtClean="0">
                <a:ea typeface="ＭＳ Ｐゴシック" panose="020B0600070205080204" pitchFamily="34" charset="-128"/>
              </a:rPr>
              <a:t>General structure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: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for (Condition 1):		while (Condition 1):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if (Condition 2):            if (Condition 2):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break		                break</a:t>
            </a:r>
          </a:p>
          <a:p>
            <a:r>
              <a:rPr lang="en-US" altLang="en-US" b="1" dirty="0" smtClean="0">
                <a:ea typeface="ＭＳ Ｐゴシック" panose="020B0600070205080204" pitchFamily="34" charset="-128"/>
                <a:cs typeface="Arial" panose="020B0604020202020204" pitchFamily="34" charset="0"/>
              </a:rPr>
              <a:t>Program name</a:t>
            </a:r>
            <a:r>
              <a:rPr lang="en-US" altLang="en-US" dirty="0" smtClean="0">
                <a:ea typeface="ＭＳ Ｐゴシック" panose="020B0600070205080204" pitchFamily="34" charset="-128"/>
                <a:cs typeface="Arial" panose="020B0604020202020204" pitchFamily="34" charset="0"/>
              </a:rPr>
              <a:t>: </a:t>
            </a:r>
            <a:r>
              <a:rPr lang="en-US" altLang="en-US" sz="20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16break_illustration_only_avoid.py</a:t>
            </a:r>
          </a:p>
          <a:p>
            <a:pPr lvl="1"/>
            <a:r>
              <a:rPr lang="en-US" altLang="en-US" sz="1800" dirty="0">
                <a:ea typeface="ＭＳ Ｐゴシック" panose="020B0600070205080204" pitchFamily="34" charset="-128"/>
                <a:cs typeface="Calibri" panose="020F0502020204030204" pitchFamily="34" charset="0"/>
              </a:rPr>
              <a:t>Learning objective: </a:t>
            </a:r>
            <a:r>
              <a:rPr lang="en-US" altLang="en-US" sz="1800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early termination of a loop occurring any time in the loop body (most for illustration purposes).</a:t>
            </a:r>
            <a:endParaRPr lang="en-US" altLang="en-US" sz="1800" dirty="0" smtClean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str1 = input("Enter a series of lower case alphabetic characters: ")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for temp in str1: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if ((temp &lt; </a:t>
            </a:r>
            <a:r>
              <a:rPr lang="en-US" altLang="en-US" sz="1600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"a"</a:t>
            </a: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) or (temp &gt; </a:t>
            </a:r>
            <a:r>
              <a:rPr lang="en-US" altLang="en-US" sz="1600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"z"</a:t>
            </a: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)):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break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print(temp)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print("Done")</a:t>
            </a:r>
          </a:p>
        </p:txBody>
      </p:sp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5946775"/>
            <a:ext cx="551497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480175" y="0"/>
            <a:ext cx="2667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mic Sans MS" panose="030F0702030302020204" pitchFamily="66" charset="0"/>
                <a:cs typeface="Times New Roman" panose="02020603050405020304" pitchFamily="18" charset="0"/>
              </a:rPr>
              <a:t>Q: What if the user just typed ‘abc’ and hit enter?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mtClean="0">
                <a:ea typeface="ＭＳ Ｐゴシック" panose="020B0600070205080204" pitchFamily="34" charset="-128"/>
              </a:rPr>
              <a:t>The </a:t>
            </a:r>
            <a:r>
              <a:rPr lang="en-CA" altLang="en-US" sz="280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Break</a:t>
            </a:r>
            <a:r>
              <a:rPr lang="en-CA" altLang="en-US" smtClean="0">
                <a:ea typeface="ＭＳ Ｐゴシック" panose="020B0600070205080204" pitchFamily="34" charset="-128"/>
              </a:rPr>
              <a:t> Should Be Rarely Used</a:t>
            </a:r>
          </a:p>
        </p:txBody>
      </p:sp>
      <p:sp>
        <p:nvSpPr>
          <p:cNvPr id="5529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CA" altLang="en-US" dirty="0" smtClean="0">
                <a:ea typeface="ＭＳ Ｐゴシック" panose="020B0600070205080204" pitchFamily="34" charset="-128"/>
              </a:rPr>
              <a:t>Adding an </a:t>
            </a:r>
            <a:r>
              <a:rPr lang="en-CA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extra exit point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 in a loop (aside from the Boolean expression in the while loop) may make it harder to trace execution (leads to ‘spaghetti’ programming).</a:t>
            </a: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381000" y="2819400"/>
            <a:ext cx="4800600" cy="4024313"/>
            <a:chOff x="381000" y="2819400"/>
            <a:chExt cx="4800600" cy="4024313"/>
          </a:xfrm>
        </p:grpSpPr>
        <p:sp>
          <p:nvSpPr>
            <p:cNvPr id="55302" name="AutoShape 4"/>
            <p:cNvSpPr>
              <a:spLocks noChangeArrowheads="1"/>
            </p:cNvSpPr>
            <p:nvPr/>
          </p:nvSpPr>
          <p:spPr bwMode="auto">
            <a:xfrm>
              <a:off x="1219200" y="2819400"/>
              <a:ext cx="2667000" cy="990600"/>
            </a:xfrm>
            <a:prstGeom prst="diamond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>
              <a:lvl1pPr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400">
                  <a:latin typeface="Arial" panose="020B0604020202020204" pitchFamily="34" charset="0"/>
                </a:rPr>
                <a:t>(while)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400">
                  <a:latin typeface="Arial" panose="020B0604020202020204" pitchFamily="34" charset="0"/>
                </a:rPr>
                <a:t>Boolean met?</a:t>
              </a:r>
            </a:p>
          </p:txBody>
        </p:sp>
        <p:sp>
          <p:nvSpPr>
            <p:cNvPr id="55303" name="Rectangle 5"/>
            <p:cNvSpPr>
              <a:spLocks noChangeArrowheads="1"/>
            </p:cNvSpPr>
            <p:nvPr/>
          </p:nvSpPr>
          <p:spPr bwMode="auto">
            <a:xfrm>
              <a:off x="1447800" y="4267200"/>
              <a:ext cx="2209800" cy="5334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>
              <a:lvl1pPr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400">
                  <a:latin typeface="Arial" panose="020B0604020202020204" pitchFamily="34" charset="0"/>
                </a:rPr>
                <a:t>Instruction</a:t>
              </a:r>
            </a:p>
          </p:txBody>
        </p:sp>
        <p:cxnSp>
          <p:nvCxnSpPr>
            <p:cNvPr id="55304" name="AutoShape 7"/>
            <p:cNvCxnSpPr>
              <a:cxnSpLocks noChangeShapeType="1"/>
              <a:stCxn id="55302" idx="2"/>
              <a:endCxn id="55303" idx="0"/>
            </p:cNvCxnSpPr>
            <p:nvPr/>
          </p:nvCxnSpPr>
          <p:spPr bwMode="auto">
            <a:xfrm>
              <a:off x="2552700" y="3822700"/>
              <a:ext cx="0" cy="4318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5305" name="Text Box 8"/>
            <p:cNvSpPr txBox="1">
              <a:spLocks noChangeArrowheads="1"/>
            </p:cNvSpPr>
            <p:nvPr/>
          </p:nvSpPr>
          <p:spPr bwMode="auto">
            <a:xfrm>
              <a:off x="2209800" y="3886200"/>
              <a:ext cx="3048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/>
                <a:t>Y</a:t>
              </a:r>
            </a:p>
          </p:txBody>
        </p:sp>
        <p:sp>
          <p:nvSpPr>
            <p:cNvPr id="55306" name="Text Box 14"/>
            <p:cNvSpPr txBox="1">
              <a:spLocks noChangeArrowheads="1"/>
            </p:cNvSpPr>
            <p:nvPr/>
          </p:nvSpPr>
          <p:spPr bwMode="auto">
            <a:xfrm>
              <a:off x="4191000" y="2971800"/>
              <a:ext cx="5334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/>
                <a:t>N</a:t>
              </a:r>
            </a:p>
          </p:txBody>
        </p:sp>
        <p:sp>
          <p:nvSpPr>
            <p:cNvPr id="55307" name="Line 15"/>
            <p:cNvSpPr>
              <a:spLocks noChangeShapeType="1"/>
            </p:cNvSpPr>
            <p:nvPr/>
          </p:nvSpPr>
          <p:spPr bwMode="auto">
            <a:xfrm>
              <a:off x="3886200" y="3276600"/>
              <a:ext cx="12954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/>
            </a:p>
          </p:txBody>
        </p:sp>
        <p:sp>
          <p:nvSpPr>
            <p:cNvPr id="55308" name="Line 16"/>
            <p:cNvSpPr>
              <a:spLocks noChangeShapeType="1"/>
            </p:cNvSpPr>
            <p:nvPr/>
          </p:nvSpPr>
          <p:spPr bwMode="auto">
            <a:xfrm flipH="1">
              <a:off x="5105400" y="3276600"/>
              <a:ext cx="76200" cy="3429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/>
            </a:p>
          </p:txBody>
        </p:sp>
        <p:sp>
          <p:nvSpPr>
            <p:cNvPr id="55309" name="Line 17"/>
            <p:cNvSpPr>
              <a:spLocks noChangeShapeType="1"/>
            </p:cNvSpPr>
            <p:nvPr/>
          </p:nvSpPr>
          <p:spPr bwMode="auto">
            <a:xfrm flipH="1">
              <a:off x="3276600" y="6705600"/>
              <a:ext cx="18288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/>
            </a:p>
          </p:txBody>
        </p:sp>
        <p:sp>
          <p:nvSpPr>
            <p:cNvPr id="55310" name="Text Box 18"/>
            <p:cNvSpPr txBox="1">
              <a:spLocks noChangeArrowheads="1"/>
            </p:cNvSpPr>
            <p:nvPr/>
          </p:nvSpPr>
          <p:spPr bwMode="auto">
            <a:xfrm>
              <a:off x="1447800" y="6477000"/>
              <a:ext cx="24384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>
                  <a:latin typeface="Arial" panose="020B0604020202020204" pitchFamily="34" charset="0"/>
                </a:rPr>
                <a:t>…rest of program</a:t>
              </a:r>
            </a:p>
          </p:txBody>
        </p:sp>
        <p:sp>
          <p:nvSpPr>
            <p:cNvPr id="55311" name="AutoShape 19"/>
            <p:cNvSpPr>
              <a:spLocks noChangeArrowheads="1"/>
            </p:cNvSpPr>
            <p:nvPr/>
          </p:nvSpPr>
          <p:spPr bwMode="auto">
            <a:xfrm>
              <a:off x="914400" y="5105400"/>
              <a:ext cx="3200400" cy="914400"/>
            </a:xfrm>
            <a:prstGeom prst="diamond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>
              <a:lvl1pPr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400" dirty="0">
                  <a:latin typeface="Arial" panose="020B0604020202020204" pitchFamily="34" charset="0"/>
                </a:rPr>
                <a:t>(If)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400" dirty="0">
                  <a:latin typeface="Arial" panose="020B0604020202020204" pitchFamily="34" charset="0"/>
                </a:rPr>
                <a:t>Boolean met?</a:t>
              </a:r>
            </a:p>
          </p:txBody>
        </p:sp>
        <p:cxnSp>
          <p:nvCxnSpPr>
            <p:cNvPr id="55312" name="AutoShape 20"/>
            <p:cNvCxnSpPr>
              <a:cxnSpLocks noChangeShapeType="1"/>
              <a:endCxn id="55311" idx="0"/>
            </p:cNvCxnSpPr>
            <p:nvPr/>
          </p:nvCxnSpPr>
          <p:spPr bwMode="auto">
            <a:xfrm>
              <a:off x="2514600" y="4800600"/>
              <a:ext cx="0" cy="2921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13" name="AutoShape 21"/>
            <p:cNvCxnSpPr>
              <a:cxnSpLocks noChangeShapeType="1"/>
            </p:cNvCxnSpPr>
            <p:nvPr/>
          </p:nvCxnSpPr>
          <p:spPr bwMode="auto">
            <a:xfrm>
              <a:off x="2514600" y="6019800"/>
              <a:ext cx="0" cy="431800"/>
            </a:xfrm>
            <a:prstGeom prst="straightConnector1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5314" name="Text Box 22"/>
            <p:cNvSpPr txBox="1">
              <a:spLocks noChangeArrowheads="1"/>
            </p:cNvSpPr>
            <p:nvPr/>
          </p:nvSpPr>
          <p:spPr bwMode="auto">
            <a:xfrm>
              <a:off x="2209800" y="6096000"/>
              <a:ext cx="304800" cy="371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 dirty="0">
                  <a:solidFill>
                    <a:srgbClr val="FF0000"/>
                  </a:solidFill>
                </a:rPr>
                <a:t>Y</a:t>
              </a:r>
            </a:p>
          </p:txBody>
        </p:sp>
        <p:sp>
          <p:nvSpPr>
            <p:cNvPr id="55315" name="Line 24"/>
            <p:cNvSpPr>
              <a:spLocks noChangeShapeType="1"/>
            </p:cNvSpPr>
            <p:nvPr/>
          </p:nvSpPr>
          <p:spPr bwMode="auto">
            <a:xfrm flipH="1">
              <a:off x="381000" y="5562600"/>
              <a:ext cx="4572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/>
            </a:p>
          </p:txBody>
        </p:sp>
        <p:sp>
          <p:nvSpPr>
            <p:cNvPr id="55316" name="Line 25"/>
            <p:cNvSpPr>
              <a:spLocks noChangeShapeType="1"/>
            </p:cNvSpPr>
            <p:nvPr/>
          </p:nvSpPr>
          <p:spPr bwMode="auto">
            <a:xfrm flipV="1">
              <a:off x="381000" y="3124200"/>
              <a:ext cx="0" cy="24384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/>
            </a:p>
          </p:txBody>
        </p:sp>
        <p:sp>
          <p:nvSpPr>
            <p:cNvPr id="55317" name="Line 26"/>
            <p:cNvSpPr>
              <a:spLocks noChangeShapeType="1"/>
            </p:cNvSpPr>
            <p:nvPr/>
          </p:nvSpPr>
          <p:spPr bwMode="auto">
            <a:xfrm>
              <a:off x="381000" y="3124200"/>
              <a:ext cx="12192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/>
            </a:p>
          </p:txBody>
        </p:sp>
        <p:sp>
          <p:nvSpPr>
            <p:cNvPr id="55318" name="Text Box 27"/>
            <p:cNvSpPr txBox="1">
              <a:spLocks noChangeArrowheads="1"/>
            </p:cNvSpPr>
            <p:nvPr/>
          </p:nvSpPr>
          <p:spPr bwMode="auto">
            <a:xfrm>
              <a:off x="457200" y="5181600"/>
              <a:ext cx="5334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/>
                <a:t>N</a:t>
              </a:r>
            </a:p>
          </p:txBody>
        </p:sp>
      </p:grp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6477000" y="4024313"/>
            <a:ext cx="2590800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</a:rPr>
              <a:t>JT: While adding a single break may not always result in ‘spaghetti’ it’s the beginning of a bad habit that may result in difficult to trace programs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Mistake </a:t>
            </a:r>
            <a:r>
              <a:rPr lang="en-US" dirty="0" smtClean="0"/>
              <a:t>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Mixing up branches (</a:t>
            </a:r>
            <a:r>
              <a:rPr lang="en-US" dirty="0" smtClean="0">
                <a:latin typeface="Consolas" panose="020B0609020204030204" pitchFamily="49" charset="0"/>
              </a:rPr>
              <a:t>IF</a:t>
            </a:r>
            <a:r>
              <a:rPr lang="en-US" dirty="0" smtClean="0"/>
              <a:t> and variations) vs. loops (</a:t>
            </a:r>
            <a:r>
              <a:rPr lang="en-US" dirty="0" smtClean="0">
                <a:latin typeface="Consolas" panose="020B0609020204030204" pitchFamily="49" charset="0"/>
              </a:rPr>
              <a:t>while</a:t>
            </a:r>
            <a:r>
              <a:rPr lang="en-US" dirty="0" smtClean="0"/>
              <a:t>)</a:t>
            </a:r>
          </a:p>
          <a:p>
            <a:r>
              <a:rPr lang="en-US" dirty="0" smtClean="0"/>
              <a:t>Related (both employ a Boolean expression) but they are not identical</a:t>
            </a:r>
          </a:p>
          <a:p>
            <a:r>
              <a:rPr lang="en-US" dirty="0" smtClean="0"/>
              <a:t>Branches </a:t>
            </a:r>
          </a:p>
          <a:p>
            <a:pPr lvl="1"/>
            <a:r>
              <a:rPr lang="en-US" dirty="0" smtClean="0"/>
              <a:t>General principle: If the Boolean evaluates to true then execute a statement or statements (</a:t>
            </a:r>
            <a:r>
              <a:rPr lang="en-US" b="1" dirty="0" smtClean="0"/>
              <a:t>once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Example: display a popup message if the number of typographical errors exceeds a cutoff.</a:t>
            </a:r>
            <a:endParaRPr lang="en-US" dirty="0"/>
          </a:p>
          <a:p>
            <a:r>
              <a:rPr lang="en-US" dirty="0" smtClean="0"/>
              <a:t>Loops</a:t>
            </a:r>
          </a:p>
          <a:p>
            <a:pPr lvl="1"/>
            <a:r>
              <a:rPr lang="en-US" dirty="0"/>
              <a:t>General principle: </a:t>
            </a:r>
            <a:r>
              <a:rPr lang="en-US" dirty="0" smtClean="0"/>
              <a:t>As long as (or while) the </a:t>
            </a:r>
            <a:r>
              <a:rPr lang="en-US" dirty="0"/>
              <a:t>Boolean evaluates to true then execute a statement or statements </a:t>
            </a:r>
            <a:r>
              <a:rPr lang="en-US" dirty="0" smtClean="0"/>
              <a:t>(</a:t>
            </a:r>
            <a:r>
              <a:rPr lang="en-US" b="1" dirty="0" smtClean="0"/>
              <a:t>multiple times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Example</a:t>
            </a:r>
            <a:r>
              <a:rPr lang="en-US" dirty="0" smtClean="0"/>
              <a:t>: While there are documents in a folder that the program hasn’t printed then continue to open another document and print it.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685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An Alternate To Using A ‘</a:t>
            </a:r>
            <a:r>
              <a:rPr lang="en-US" altLang="ja-JP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Break</a:t>
            </a:r>
            <a:r>
              <a:rPr lang="en-US" altLang="en-US" smtClean="0">
                <a:ea typeface="ＭＳ Ｐゴシック" panose="020B0600070205080204" pitchFamily="34" charset="-128"/>
              </a:rPr>
              <a:t>’</a:t>
            </a:r>
          </a:p>
        </p:txBody>
      </p:sp>
      <p:sp>
        <p:nvSpPr>
          <p:cNvPr id="563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NO: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Instead of an </a:t>
            </a:r>
            <a:r>
              <a:rPr lang="ja-JP" altLang="en-US" dirty="0" smtClean="0">
                <a:ea typeface="ＭＳ Ｐゴシック" panose="020B0600070205080204" pitchFamily="34" charset="-128"/>
              </a:rPr>
              <a:t>‘</a:t>
            </a:r>
            <a:r>
              <a:rPr lang="en-US" altLang="ja-JP" sz="20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if</a:t>
            </a:r>
            <a:r>
              <a:rPr lang="ja-JP" altLang="en-US" dirty="0" smtClean="0">
                <a:ea typeface="ＭＳ Ｐゴシック" panose="020B0600070205080204" pitchFamily="34" charset="-128"/>
              </a:rPr>
              <a:t>’</a:t>
            </a:r>
            <a:r>
              <a:rPr lang="en-US" altLang="ja-JP" dirty="0" smtClean="0">
                <a:ea typeface="ＭＳ Ｐゴシック" panose="020B0600070205080204" pitchFamily="34" charset="-128"/>
              </a:rPr>
              <a:t> and </a:t>
            </a:r>
            <a:r>
              <a:rPr lang="ja-JP" altLang="en-US" dirty="0" smtClean="0">
                <a:ea typeface="ＭＳ Ｐゴシック" panose="020B0600070205080204" pitchFamily="34" charset="-128"/>
              </a:rPr>
              <a:t>‘</a:t>
            </a:r>
            <a:r>
              <a:rPr lang="en-US" altLang="ja-JP" sz="20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break</a:t>
            </a:r>
            <a:r>
              <a:rPr lang="ja-JP" altLang="en-US" dirty="0" smtClean="0">
                <a:ea typeface="ＭＳ Ｐゴシック" panose="020B0600070205080204" pitchFamily="34" charset="-128"/>
              </a:rPr>
              <a:t>’</a:t>
            </a:r>
            <a:r>
              <a:rPr lang="en-US" altLang="ja-JP" dirty="0" smtClean="0">
                <a:ea typeface="ＭＳ Ｐゴシック" panose="020B0600070205080204" pitchFamily="34" charset="-128"/>
              </a:rPr>
              <a:t> inside the body of the loop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while (BE1):</a:t>
            </a:r>
          </a:p>
          <a:p>
            <a:pPr>
              <a:buFontTx/>
              <a:buNone/>
            </a:pP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 if (BE2):</a:t>
            </a:r>
          </a:p>
          <a:p>
            <a:pPr>
              <a:buFontTx/>
              <a:buNone/>
            </a:pP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    break</a:t>
            </a:r>
          </a:p>
          <a:p>
            <a:endParaRPr lang="en-US" altLang="en-US" dirty="0" smtClean="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  <a:ea typeface="ＭＳ Ｐゴシック" panose="020B0600070205080204" pitchFamily="34" charset="-128"/>
              <a:cs typeface="Consolas" panose="020B0609020204030204" pitchFamily="49" charset="0"/>
            </a:endParaRPr>
          </a:p>
          <a:p>
            <a:pPr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  <a:ea typeface="ＭＳ Ｐゴシック" panose="020B0600070205080204" pitchFamily="34" charset="-128"/>
              <a:cs typeface="Consolas" panose="020B0609020204030204" pitchFamily="49" charset="0"/>
            </a:endParaRPr>
          </a:p>
          <a:p>
            <a:pPr>
              <a:buFontTx/>
              <a:buNone/>
            </a:pPr>
            <a:endParaRPr lang="en-US" altLang="en-US" dirty="0" smtClean="0">
              <a:ea typeface="ＭＳ Ｐゴシック" panose="020B0600070205080204" pitchFamily="34" charset="-128"/>
            </a:endParaRPr>
          </a:p>
          <a:p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50850" y="2762250"/>
            <a:ext cx="7693025" cy="1400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33363" indent="-233363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575"/>
              </a:spcAft>
            </a:pPr>
            <a:r>
              <a:rPr lang="en-US" altLang="en-US" b="1" dirty="0" smtClean="0">
                <a:solidFill>
                  <a:srgbClr val="00B050"/>
                </a:solidFill>
                <a:cs typeface="Arial" panose="020B0604020202020204" pitchFamily="34" charset="0"/>
              </a:rPr>
              <a:t>YES</a:t>
            </a:r>
            <a:r>
              <a:rPr lang="en-US" altLang="en-US" dirty="0" smtClean="0">
                <a:cs typeface="Arial" panose="020B0604020202020204" pitchFamily="34" charset="0"/>
              </a:rPr>
              <a:t>: Add </a:t>
            </a:r>
            <a:r>
              <a:rPr lang="en-US" altLang="en-US" dirty="0">
                <a:cs typeface="Arial" panose="020B0604020202020204" pitchFamily="34" charset="0"/>
              </a:rPr>
              <a:t>the second Boolean expression as part of the loop</a:t>
            </a:r>
            <a:r>
              <a:rPr lang="ja-JP" altLang="en-US" dirty="0">
                <a:cs typeface="Arial" panose="020B0604020202020204" pitchFamily="34" charset="0"/>
              </a:rPr>
              <a:t>’</a:t>
            </a:r>
            <a:r>
              <a:rPr lang="en-US" altLang="ja-JP" dirty="0">
                <a:cs typeface="Arial" panose="020B0604020202020204" pitchFamily="34" charset="0"/>
              </a:rPr>
              <a:t>s main Boolean expression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while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((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BE1) and </a:t>
            </a:r>
            <a:r>
              <a:rPr lang="en-US" altLang="en-US" sz="1800" b="1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not (BE2</a:t>
            </a:r>
            <a:r>
              <a:rPr lang="en-US" altLang="en-US" sz="1800" b="1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):</a:t>
            </a:r>
            <a:endParaRPr lang="en-US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Another Alternative To Using A ‘</a:t>
            </a:r>
            <a:r>
              <a:rPr lang="en-US" altLang="ja-JP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Break</a:t>
            </a:r>
            <a:r>
              <a:rPr lang="en-US" altLang="en-US" smtClean="0">
                <a:ea typeface="ＭＳ Ｐゴシック" panose="020B0600070205080204" pitchFamily="34" charset="-128"/>
              </a:rPr>
              <a:t>’</a:t>
            </a:r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>
                <a:solidFill>
                  <a:srgbClr val="00B050"/>
                </a:solidFill>
                <a:ea typeface="ＭＳ Ｐゴシック" panose="020B0600070205080204" pitchFamily="34" charset="-128"/>
                <a:cs typeface="Consolas" panose="020B0609020204030204" pitchFamily="49" charset="0"/>
              </a:rPr>
              <a:t>YES</a:t>
            </a:r>
            <a:r>
              <a:rPr lang="en-US" altLang="en-US" dirty="0" smtClean="0">
                <a:ea typeface="ＭＳ Ｐゴシック" panose="020B0600070205080204" pitchFamily="34" charset="-128"/>
                <a:cs typeface="Consolas" panose="020B0609020204030204" pitchFamily="49" charset="0"/>
              </a:rPr>
              <a:t>: If the multiple Boolean expressions become too complex consider using a </a:t>
            </a:r>
            <a:r>
              <a:rPr lang="ja-JP" altLang="en-US" dirty="0" smtClean="0">
                <a:ea typeface="ＭＳ Ｐゴシック" panose="020B0600070205080204" pitchFamily="34" charset="-128"/>
                <a:cs typeface="Consolas" panose="020B0609020204030204" pitchFamily="49" charset="0"/>
              </a:rPr>
              <a:t>‘</a:t>
            </a:r>
            <a:r>
              <a:rPr lang="en-US" altLang="ja-JP" sz="20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flag</a:t>
            </a:r>
            <a:r>
              <a:rPr lang="ja-JP" altLang="en-US" dirty="0" smtClean="0">
                <a:ea typeface="ＭＳ Ｐゴシック" panose="020B0600070205080204" pitchFamily="34" charset="-128"/>
                <a:cs typeface="Consolas" panose="020B0609020204030204" pitchFamily="49" charset="0"/>
              </a:rPr>
              <a:t>’</a:t>
            </a:r>
            <a:endParaRPr lang="en-US" altLang="ja-JP" dirty="0" smtClean="0">
              <a:ea typeface="ＭＳ Ｐゴシック" panose="020B0600070205080204" pitchFamily="34" charset="-128"/>
              <a:cs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flag = True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while (flag == True):</a:t>
            </a:r>
          </a:p>
          <a:p>
            <a:pPr>
              <a:buFontTx/>
              <a:buNone/>
            </a:pPr>
            <a:r>
              <a:rPr lang="en-US" altLang="en-US" sz="1800" b="1" dirty="0" smtClean="0">
                <a:solidFill>
                  <a:srgbClr val="00B05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if (BE1):</a:t>
            </a:r>
          </a:p>
          <a:p>
            <a:pPr>
              <a:buFontTx/>
              <a:buNone/>
            </a:pPr>
            <a:r>
              <a:rPr lang="en-US" altLang="en-US" sz="1800" b="1" dirty="0" smtClean="0">
                <a:solidFill>
                  <a:srgbClr val="00B05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    flag = </a:t>
            </a:r>
            <a:r>
              <a:rPr lang="en-US" altLang="en-US" sz="1800" b="1" dirty="0">
                <a:solidFill>
                  <a:srgbClr val="00B05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F</a:t>
            </a:r>
            <a:r>
              <a:rPr lang="en-US" altLang="en-US" sz="1800" b="1" dirty="0" smtClean="0">
                <a:solidFill>
                  <a:srgbClr val="00B05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alse</a:t>
            </a:r>
          </a:p>
          <a:p>
            <a:pPr>
              <a:buFontTx/>
              <a:buNone/>
            </a:pPr>
            <a:r>
              <a:rPr lang="en-US" altLang="en-US" sz="1800" b="1" dirty="0" smtClean="0">
                <a:solidFill>
                  <a:srgbClr val="00B05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if (BE2)</a:t>
            </a:r>
          </a:p>
          <a:p>
            <a:pPr>
              <a:buFontTx/>
              <a:buNone/>
            </a:pPr>
            <a:r>
              <a:rPr lang="en-US" altLang="en-US" sz="1800" b="1" dirty="0" smtClean="0">
                <a:solidFill>
                  <a:srgbClr val="00B05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    flag = </a:t>
            </a:r>
            <a:r>
              <a:rPr lang="en-US" altLang="en-US" sz="1800" b="1" dirty="0">
                <a:solidFill>
                  <a:srgbClr val="00B05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F</a:t>
            </a:r>
            <a:r>
              <a:rPr lang="en-US" altLang="en-US" sz="1800" b="1" dirty="0" smtClean="0">
                <a:solidFill>
                  <a:srgbClr val="00B05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alse</a:t>
            </a:r>
          </a:p>
          <a:p>
            <a:pPr>
              <a:buFontTx/>
              <a:buNone/>
            </a:pPr>
            <a:r>
              <a:rPr lang="en-US" altLang="en-US" sz="1800" b="1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# Otherwise the flag remains set to true</a:t>
            </a:r>
          </a:p>
          <a:p>
            <a:pPr>
              <a:buFontTx/>
              <a:buNone/>
            </a:pPr>
            <a:r>
              <a:rPr lang="en-US" altLang="en-US" sz="1800" b="1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# BE = A Boolean expression</a:t>
            </a:r>
            <a:endParaRPr lang="en-US" altLang="en-US" dirty="0" smtClean="0">
              <a:ea typeface="ＭＳ Ｐゴシック" panose="020B0600070205080204" pitchFamily="34" charset="-128"/>
            </a:endParaRP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Both of these approaches (YES #1 &amp; 2)still provide the advantage of a single exit point from the loop.</a:t>
            </a:r>
          </a:p>
          <a:p>
            <a:pPr marL="0" indent="0">
              <a:buNone/>
            </a:pP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To Using Break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Third, complete and </a:t>
            </a:r>
            <a:r>
              <a:rPr lang="en-US" b="1" dirty="0"/>
              <a:t>executable example</a:t>
            </a:r>
            <a:r>
              <a:rPr lang="en-US" dirty="0"/>
              <a:t>: </a:t>
            </a:r>
            <a:r>
              <a:rPr lang="en-US" dirty="0" smtClean="0">
                <a:latin typeface="Consolas" panose="020B0609020204030204" pitchFamily="49" charset="0"/>
              </a:rPr>
              <a:t>17_break_alternative.py</a:t>
            </a:r>
          </a:p>
          <a:p>
            <a:pPr lvl="1"/>
            <a:r>
              <a:rPr lang="en-US" dirty="0" smtClean="0"/>
              <a:t>A fully working example for you to look through on your own if you need to see a fully working alternative to using a break.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549127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>
                <a:ea typeface="ＭＳ Ｐゴシック" panose="020B0600070205080204" pitchFamily="34" charset="-128"/>
              </a:rPr>
              <a:t>Infinite Loops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 dirty="0" smtClean="0">
                <a:ea typeface="ＭＳ Ｐゴシック" panose="020B0600070205080204" pitchFamily="34" charset="-128"/>
              </a:rPr>
              <a:t>Infinite loops never end (the stopping condition is never met).</a:t>
            </a:r>
          </a:p>
          <a:p>
            <a:r>
              <a:rPr lang="en-CA" altLang="en-US" dirty="0" smtClean="0">
                <a:ea typeface="ＭＳ Ｐゴシック" panose="020B0600070205080204" pitchFamily="34" charset="-128"/>
              </a:rPr>
              <a:t>They can be caused by logical errors:</a:t>
            </a:r>
          </a:p>
          <a:p>
            <a:pPr lvl="1"/>
            <a:r>
              <a:rPr lang="en-CA" altLang="en-US" dirty="0" smtClean="0">
                <a:ea typeface="ＭＳ Ｐゴシック" panose="020B0600070205080204" pitchFamily="34" charset="-128"/>
              </a:rPr>
              <a:t>The loop control is never updated (Example 1 – below).</a:t>
            </a:r>
          </a:p>
          <a:p>
            <a:pPr lvl="1"/>
            <a:r>
              <a:rPr lang="en-CA" altLang="en-US" dirty="0" smtClean="0">
                <a:ea typeface="ＭＳ Ｐゴシック" panose="020B0600070205080204" pitchFamily="34" charset="-128"/>
              </a:rPr>
              <a:t>The updating of the loop control never brings it closer to the stopping condition (Example 2 – next slide).</a:t>
            </a:r>
          </a:p>
          <a:p>
            <a:r>
              <a:rPr lang="en-CA" altLang="en-US" b="1" dirty="0" smtClean="0">
                <a:ea typeface="ＭＳ Ｐゴシック" panose="020B0600070205080204" pitchFamily="34" charset="-128"/>
              </a:rPr>
              <a:t>Program name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: </a:t>
            </a:r>
            <a:r>
              <a:rPr lang="en-US" altLang="en-US" sz="20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18infinite1.py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Learning objective: a 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loop that never ends.</a:t>
            </a:r>
            <a:endParaRPr lang="en-US" altLang="en-US" dirty="0"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 lvl="1"/>
            <a:endParaRPr lang="en-CA" altLang="en-US" sz="1600" b="1" dirty="0" smtClean="0">
              <a:latin typeface="Consolas" panose="020B0609020204030204" pitchFamily="49" charset="0"/>
              <a:ea typeface="ＭＳ Ｐゴシック" panose="020B0600070205080204" pitchFamily="34" charset="-128"/>
              <a:cs typeface="Consolas" panose="020B0609020204030204" pitchFamily="49" charset="0"/>
            </a:endParaRP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</a:t>
            </a:r>
            <a:r>
              <a:rPr lang="en-US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= 1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while (</a:t>
            </a:r>
            <a:r>
              <a:rPr lang="en-US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&lt;= 10):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  print("</a:t>
            </a:r>
            <a:r>
              <a:rPr lang="en-US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= ", </a:t>
            </a:r>
            <a:r>
              <a:rPr lang="en-US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)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</a:t>
            </a:r>
            <a:r>
              <a:rPr lang="en-US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+ 1</a:t>
            </a:r>
          </a:p>
          <a:p>
            <a:endParaRPr lang="en-CA" altLang="en-US" sz="2000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75140" name="Text Box 4"/>
          <p:cNvSpPr txBox="1">
            <a:spLocks noChangeArrowheads="1"/>
          </p:cNvSpPr>
          <p:nvPr/>
        </p:nvSpPr>
        <p:spPr bwMode="auto">
          <a:xfrm>
            <a:off x="425450" y="6342063"/>
            <a:ext cx="87185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CA" altLang="en-US" sz="1400">
                <a:latin typeface="Arial" panose="020B0604020202020204" pitchFamily="34" charset="0"/>
              </a:rPr>
              <a:t>To stop a program with an infinite loop in Unix simultaneously press the &lt;ctrl&gt; and the &lt;c&gt; keys</a:t>
            </a:r>
          </a:p>
        </p:txBody>
      </p:sp>
      <p:pic>
        <p:nvPicPr>
          <p:cNvPr id="4710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3763" y="3962400"/>
            <a:ext cx="847725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5140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>
                <a:ea typeface="ＭＳ Ｐゴシック" panose="020B0600070205080204" pitchFamily="34" charset="-128"/>
              </a:rPr>
              <a:t>Infinite Loops (2)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 b="1" dirty="0" smtClean="0">
                <a:ea typeface="ＭＳ Ｐゴシック" panose="020B0600070205080204" pitchFamily="34" charset="-128"/>
              </a:rPr>
              <a:t>Program name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:</a:t>
            </a:r>
            <a:r>
              <a:rPr lang="en-US" altLang="en-US" b="1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20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19infinite2.py</a:t>
            </a:r>
            <a:endParaRPr lang="en-CA" altLang="en-US" sz="2000" b="1" dirty="0" smtClean="0">
              <a:latin typeface="Consolas" panose="020B0609020204030204" pitchFamily="49" charset="0"/>
              <a:ea typeface="ＭＳ Ｐゴシック" panose="020B0600070205080204" pitchFamily="34" charset="-128"/>
              <a:cs typeface="Consolas" panose="020B0609020204030204" pitchFamily="49" charset="0"/>
            </a:endParaRPr>
          </a:p>
          <a:p>
            <a:pPr lvl="1"/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Learning objective: a loop that never ends.</a:t>
            </a:r>
          </a:p>
          <a:p>
            <a:pPr lvl="1"/>
            <a:endParaRPr lang="en-CA" altLang="en-US" sz="1600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</a:t>
            </a:r>
            <a:r>
              <a:rPr lang="en-CA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= 10</a:t>
            </a:r>
          </a:p>
          <a:p>
            <a:pPr>
              <a:buFontTx/>
              <a:buNone/>
            </a:pPr>
            <a:r>
              <a:rPr lang="nn-NO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while (i &gt; 0):</a:t>
            </a:r>
          </a:p>
          <a:p>
            <a:pPr>
              <a:buFontTx/>
              <a:buNone/>
            </a:pPr>
            <a:r>
              <a:rPr lang="nn-NO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 print("i = ",  i)</a:t>
            </a:r>
          </a:p>
          <a:p>
            <a:pPr>
              <a:buFontTx/>
              <a:buNone/>
            </a:pPr>
            <a:r>
              <a:rPr lang="nn-NO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 i = i + 1</a:t>
            </a:r>
          </a:p>
          <a:p>
            <a:pPr>
              <a:buFontTx/>
              <a:buNone/>
            </a:pPr>
            <a:r>
              <a:rPr lang="nn-NO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print("Done!")</a:t>
            </a:r>
          </a:p>
          <a:p>
            <a:endParaRPr lang="en-CA" altLang="en-US" sz="1800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77188" name="Text Box 4"/>
          <p:cNvSpPr txBox="1">
            <a:spLocks noChangeArrowheads="1"/>
          </p:cNvSpPr>
          <p:nvPr/>
        </p:nvSpPr>
        <p:spPr bwMode="auto">
          <a:xfrm>
            <a:off x="425450" y="6088063"/>
            <a:ext cx="87185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CA" altLang="en-US" sz="1400">
                <a:latin typeface="Arial" panose="020B0604020202020204" pitchFamily="34" charset="0"/>
              </a:rPr>
              <a:t>To stop a program with an infinite loop in Unix simultaneously press the  &lt;ctrl&gt; and the &lt;c&gt; keys</a:t>
            </a:r>
          </a:p>
        </p:txBody>
      </p:sp>
      <p:pic>
        <p:nvPicPr>
          <p:cNvPr id="4813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743200"/>
            <a:ext cx="112395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7188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Testing Loops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Make sure that the loop executes the proper number of times.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Test conditions:</a:t>
            </a:r>
          </a:p>
          <a:p>
            <a:pPr marL="901700" lvl="1" indent="-381000">
              <a:buFontTx/>
              <a:buAutoNum type="arabicParenR"/>
            </a:pPr>
            <a:r>
              <a:rPr lang="en-US" altLang="en-US" smtClean="0">
                <a:ea typeface="ＭＳ Ｐゴシック" panose="020B0600070205080204" pitchFamily="34" charset="-128"/>
              </a:rPr>
              <a:t>Loop does not run</a:t>
            </a:r>
          </a:p>
          <a:p>
            <a:pPr marL="901700" lvl="1" indent="-381000">
              <a:buFontTx/>
              <a:buAutoNum type="arabicParenR"/>
            </a:pPr>
            <a:r>
              <a:rPr lang="en-US" altLang="en-US" smtClean="0">
                <a:ea typeface="ＭＳ Ｐゴシック" panose="020B0600070205080204" pitchFamily="34" charset="-128"/>
              </a:rPr>
              <a:t>Loop runs exactly once</a:t>
            </a:r>
          </a:p>
          <a:p>
            <a:pPr marL="901700" lvl="1" indent="-381000">
              <a:buFontTx/>
              <a:buAutoNum type="arabicParenR"/>
            </a:pPr>
            <a:r>
              <a:rPr lang="en-US" altLang="en-US" smtClean="0">
                <a:ea typeface="ＭＳ Ｐゴシック" panose="020B0600070205080204" pitchFamily="34" charset="-128"/>
              </a:rPr>
              <a:t>Loop runs exactly ‘</a:t>
            </a:r>
            <a:r>
              <a:rPr lang="en-US" altLang="ja-JP" sz="180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n</a:t>
            </a:r>
            <a:r>
              <a:rPr lang="en-US" altLang="en-US" smtClean="0">
                <a:ea typeface="ＭＳ Ｐゴシック" panose="020B0600070205080204" pitchFamily="34" charset="-128"/>
              </a:rPr>
              <a:t>’</a:t>
            </a:r>
            <a:r>
              <a:rPr lang="en-US" altLang="ja-JP" smtClean="0">
                <a:ea typeface="ＭＳ Ｐゴシック" panose="020B0600070205080204" pitchFamily="34" charset="-128"/>
              </a:rPr>
              <a:t> times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Testing Loops: An Example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b="1" dirty="0" smtClean="0">
                <a:ea typeface="ＭＳ Ｐゴシック" panose="020B0600070205080204" pitchFamily="34" charset="-128"/>
                <a:cs typeface="Consolas" panose="020B0609020204030204" pitchFamily="49" charset="0"/>
              </a:rPr>
              <a:t>Program name</a:t>
            </a:r>
            <a:r>
              <a:rPr lang="en-US" altLang="en-US" dirty="0" smtClean="0">
                <a:ea typeface="ＭＳ Ｐゴシック" panose="020B0600070205080204" pitchFamily="34" charset="-128"/>
                <a:cs typeface="Consolas" panose="020B0609020204030204" pitchFamily="49" charset="0"/>
              </a:rPr>
              <a:t>:</a:t>
            </a:r>
            <a:r>
              <a:rPr lang="en-US" altLang="en-US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20testing.py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Learning objective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: minimum tests for a loop that steps through a sequence.</a:t>
            </a:r>
          </a:p>
          <a:p>
            <a:pPr lvl="1"/>
            <a:endParaRPr lang="en-US" altLang="en-US" sz="1600" dirty="0" smtClean="0">
              <a:latin typeface="Consolas" panose="020B0609020204030204" pitchFamily="49" charset="0"/>
              <a:ea typeface="ＭＳ Ｐゴシック" panose="020B0600070205080204" pitchFamily="34" charset="-128"/>
              <a:cs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sum = 0</a:t>
            </a:r>
          </a:p>
          <a:p>
            <a:pPr>
              <a:buFontTx/>
              <a:buNone/>
            </a:pPr>
            <a:r>
              <a:rPr lang="en-US" altLang="en-US" sz="16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= 1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last = 0</a:t>
            </a:r>
          </a:p>
          <a:p>
            <a:pPr>
              <a:buFontTx/>
              <a:buNone/>
            </a:pPr>
            <a:endParaRPr lang="en-US" altLang="en-US" sz="1600" dirty="0" smtClean="0">
              <a:latin typeface="Consolas" panose="020B0609020204030204" pitchFamily="49" charset="0"/>
              <a:ea typeface="ＭＳ Ｐゴシック" panose="020B0600070205080204" pitchFamily="34" charset="-128"/>
              <a:cs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last = </a:t>
            </a:r>
            <a:r>
              <a:rPr lang="en-US" altLang="en-US" sz="16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int</a:t>
            </a: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(input("Enter the last number in the sequence to sum : "))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while (</a:t>
            </a:r>
            <a:r>
              <a:rPr lang="en-US" altLang="en-US" sz="16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&lt;= last):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sum = sum + </a:t>
            </a:r>
            <a:r>
              <a:rPr lang="en-US" altLang="en-US" sz="16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endParaRPr lang="en-US" altLang="en-US" sz="1600" dirty="0" smtClean="0">
              <a:latin typeface="Consolas" panose="020B0609020204030204" pitchFamily="49" charset="0"/>
              <a:ea typeface="ＭＳ Ｐゴシック" panose="020B0600070205080204" pitchFamily="34" charset="-128"/>
              <a:cs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print("</a:t>
            </a:r>
            <a:r>
              <a:rPr lang="en-US" altLang="en-US" sz="16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= ", </a:t>
            </a:r>
            <a:r>
              <a:rPr lang="en-US" altLang="en-US" sz="16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)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</a:t>
            </a:r>
            <a:r>
              <a:rPr lang="en-US" altLang="en-US" sz="16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= </a:t>
            </a:r>
            <a:r>
              <a:rPr lang="en-US" altLang="en-US" sz="16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+ 1</a:t>
            </a:r>
          </a:p>
          <a:p>
            <a:pPr>
              <a:buFontTx/>
              <a:buNone/>
            </a:pPr>
            <a:endParaRPr lang="en-US" altLang="en-US" sz="1600" dirty="0" smtClean="0">
              <a:latin typeface="Consolas" panose="020B0609020204030204" pitchFamily="49" charset="0"/>
              <a:ea typeface="ＭＳ Ｐゴシック" panose="020B0600070205080204" pitchFamily="34" charset="-128"/>
              <a:cs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print("sum =", sum)</a:t>
            </a:r>
          </a:p>
          <a:p>
            <a:pPr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Extra Practice #3</a:t>
            </a:r>
          </a:p>
        </p:txBody>
      </p:sp>
      <p:sp>
        <p:nvSpPr>
          <p:cNvPr id="696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Write a loop that will continue repeating if the user enters a value that is negative.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Write a program that will prompt the user for number and an exponent. Using a loop  the program will calculate the value of the number raised to the exponent.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To keep it simple you can limit the program to non-negative exponents.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>
                <a:ea typeface="ＭＳ Ｐゴシック" panose="020B0600070205080204" pitchFamily="34" charset="-128"/>
              </a:rPr>
              <a:t>After This Section You Should Now Know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How/when to employ nested branches and loops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How to trace their execution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The </a:t>
            </a:r>
            <a:r>
              <a:rPr lang="en-US" altLang="en-US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break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instruction, why it should be avoided and alternatives to its use</a:t>
            </a:r>
          </a:p>
          <a:p>
            <a:pPr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What is an infinite loop</a:t>
            </a:r>
          </a:p>
          <a:p>
            <a:pPr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How to test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loops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61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Copyright Notification</a:t>
            </a:r>
          </a:p>
        </p:txBody>
      </p:sp>
      <p:sp>
        <p:nvSpPr>
          <p:cNvPr id="1167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“Unless otherwise indicated, all images in this presentation are  used with permission from Microsoft.”</a:t>
            </a:r>
          </a:p>
        </p:txBody>
      </p:sp>
      <p:sp>
        <p:nvSpPr>
          <p:cNvPr id="11674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17475" y="6665913"/>
            <a:ext cx="854075" cy="1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>
                <a:solidFill>
                  <a:srgbClr val="898989"/>
                </a:solidFill>
                <a:latin typeface="Arial" panose="020B0604020202020204" pitchFamily="34" charset="0"/>
              </a:rPr>
              <a:t>slide </a:t>
            </a:r>
            <a:fld id="{6AAF8FCA-3C4F-4BC8-B240-DC8626A1E676}" type="slidenum">
              <a:rPr lang="en-US" altLang="en-US" sz="900">
                <a:solidFill>
                  <a:srgbClr val="898989"/>
                </a:solidFill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9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Mistake #</a:t>
            </a:r>
            <a:r>
              <a:rPr lang="en-US" dirty="0" smtClean="0"/>
              <a:t>1: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Program name</a:t>
            </a:r>
            <a:r>
              <a:rPr lang="en-US" dirty="0" smtClean="0"/>
              <a:t>: </a:t>
            </a:r>
            <a:r>
              <a:rPr lang="en-US" dirty="0" smtClean="0">
                <a:latin typeface="Consolas" panose="020B0609020204030204" pitchFamily="49" charset="0"/>
              </a:rPr>
              <a:t>11branchVsLoop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.py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Learning objective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: knowing the difference between a branching vs. an iterative (solution).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85739" y="2247607"/>
            <a:ext cx="594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800" dirty="0">
                <a:latin typeface="Consolas" panose="020B0609020204030204" pitchFamily="49" charset="0"/>
              </a:rPr>
              <a:t>age = </a:t>
            </a:r>
            <a:r>
              <a:rPr lang="en-CA" sz="1800" dirty="0" err="1">
                <a:latin typeface="Consolas" panose="020B0609020204030204" pitchFamily="49" charset="0"/>
              </a:rPr>
              <a:t>int</a:t>
            </a:r>
            <a:r>
              <a:rPr lang="en-CA" sz="1800" dirty="0">
                <a:latin typeface="Consolas" panose="020B0609020204030204" pitchFamily="49" charset="0"/>
              </a:rPr>
              <a:t>(input("Age positive only: "))</a:t>
            </a:r>
          </a:p>
          <a:p>
            <a:r>
              <a:rPr lang="en-CA" sz="1800" dirty="0">
                <a:latin typeface="Consolas" panose="020B0609020204030204" pitchFamily="49" charset="0"/>
              </a:rPr>
              <a:t>if (age &lt; 0):</a:t>
            </a:r>
          </a:p>
          <a:p>
            <a:r>
              <a:rPr lang="en-CA" sz="1800" dirty="0">
                <a:latin typeface="Consolas" panose="020B0609020204030204" pitchFamily="49" charset="0"/>
              </a:rPr>
              <a:t>    age = </a:t>
            </a:r>
            <a:r>
              <a:rPr lang="en-CA" sz="1800" dirty="0" err="1">
                <a:latin typeface="Consolas" panose="020B0609020204030204" pitchFamily="49" charset="0"/>
              </a:rPr>
              <a:t>int</a:t>
            </a:r>
            <a:r>
              <a:rPr lang="en-CA" sz="1800" dirty="0">
                <a:latin typeface="Consolas" panose="020B0609020204030204" pitchFamily="49" charset="0"/>
              </a:rPr>
              <a:t>(input("Age positive only: "))</a:t>
            </a:r>
          </a:p>
          <a:p>
            <a:r>
              <a:rPr lang="en-CA" sz="1800" dirty="0">
                <a:latin typeface="Consolas" panose="020B0609020204030204" pitchFamily="49" charset="0"/>
              </a:rPr>
              <a:t>print("Branch:", age)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85739" y="4228807"/>
            <a:ext cx="609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800" dirty="0">
                <a:latin typeface="Consolas" panose="020B0609020204030204" pitchFamily="49" charset="0"/>
              </a:rPr>
              <a:t>age = </a:t>
            </a:r>
            <a:r>
              <a:rPr lang="en-CA" sz="1800" dirty="0" err="1">
                <a:latin typeface="Consolas" panose="020B0609020204030204" pitchFamily="49" charset="0"/>
              </a:rPr>
              <a:t>int</a:t>
            </a:r>
            <a:r>
              <a:rPr lang="en-CA" sz="1800" dirty="0">
                <a:latin typeface="Consolas" panose="020B0609020204030204" pitchFamily="49" charset="0"/>
              </a:rPr>
              <a:t>(input("Age positive only: "))</a:t>
            </a:r>
          </a:p>
          <a:p>
            <a:r>
              <a:rPr lang="en-CA" sz="1800" dirty="0">
                <a:latin typeface="Consolas" panose="020B0609020204030204" pitchFamily="49" charset="0"/>
              </a:rPr>
              <a:t>while (age &lt; 0):</a:t>
            </a:r>
          </a:p>
          <a:p>
            <a:r>
              <a:rPr lang="en-CA" sz="1800" dirty="0">
                <a:latin typeface="Consolas" panose="020B0609020204030204" pitchFamily="49" charset="0"/>
              </a:rPr>
              <a:t>    age = </a:t>
            </a:r>
            <a:r>
              <a:rPr lang="en-CA" sz="1800" dirty="0" err="1">
                <a:latin typeface="Consolas" panose="020B0609020204030204" pitchFamily="49" charset="0"/>
              </a:rPr>
              <a:t>int</a:t>
            </a:r>
            <a:r>
              <a:rPr lang="en-CA" sz="1800" dirty="0">
                <a:latin typeface="Consolas" panose="020B0609020204030204" pitchFamily="49" charset="0"/>
              </a:rPr>
              <a:t>(input("Age positive only: "))</a:t>
            </a:r>
          </a:p>
          <a:p>
            <a:r>
              <a:rPr lang="en-CA" sz="1800" dirty="0">
                <a:latin typeface="Consolas" panose="020B0609020204030204" pitchFamily="49" charset="0"/>
              </a:rPr>
              <a:t>print("Loop:", age</a:t>
            </a:r>
            <a:r>
              <a:rPr lang="en-CA" sz="1800" dirty="0" smtClean="0">
                <a:latin typeface="Consolas" panose="020B0609020204030204" pitchFamily="49" charset="0"/>
              </a:rPr>
              <a:t>)</a:t>
            </a:r>
            <a:endParaRPr lang="en-CA" sz="1800" dirty="0">
              <a:latin typeface="Consolas" panose="020B06090202040302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62139" y="377847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825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Recall: Nested branches (one inside the other)</a:t>
            </a:r>
          </a:p>
          <a:p>
            <a:pPr lvl="1"/>
            <a:r>
              <a:rPr lang="en-US" dirty="0" smtClean="0"/>
              <a:t>Nested branches:</a:t>
            </a:r>
          </a:p>
          <a:p>
            <a:pPr marL="176213" lvl="1" indent="0">
              <a:buNone/>
            </a:pP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If 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Boolean):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76213" lvl="1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If (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Boolean):</a:t>
            </a:r>
          </a:p>
          <a:p>
            <a:pPr marL="176213" lvl="1" indent="0">
              <a:buNone/>
            </a:pP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...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dirty="0" smtClean="0">
              <a:cs typeface="Consolas" panose="020B0609020204030204" pitchFamily="49" charset="0"/>
            </a:endParaRPr>
          </a:p>
          <a:p>
            <a:r>
              <a:rPr lang="en-US" dirty="0" smtClean="0">
                <a:cs typeface="Consolas" panose="020B0609020204030204" pitchFamily="49" charset="0"/>
              </a:rPr>
              <a:t>Branches and loops (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dirty="0" smtClean="0">
                <a:cs typeface="Consolas" panose="020B0609020204030204" pitchFamily="49" charset="0"/>
              </a:rPr>
              <a:t>,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while</a:t>
            </a:r>
            <a:r>
              <a:rPr lang="en-US" dirty="0" smtClean="0">
                <a:cs typeface="Consolas" panose="020B0609020204030204" pitchFamily="49" charset="0"/>
              </a:rPr>
              <a:t>) can be nested within each other</a:t>
            </a:r>
          </a:p>
          <a:p>
            <a:pPr marL="176213" lvl="1" indent="0">
              <a:buNone/>
            </a:pPr>
            <a:r>
              <a:rPr lang="en-US" sz="16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# Scenario 1                    </a:t>
            </a:r>
            <a:r>
              <a:rPr lang="en-US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# Scenario 2</a:t>
            </a:r>
          </a:p>
          <a:p>
            <a:pPr marL="176213" lvl="1" indent="0">
              <a:buNone/>
            </a:pP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loop 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(Boolean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):		    if 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(Boolean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):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76213" lvl="1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i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 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(Boolean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):		        loop 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(Boolean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):</a:t>
            </a:r>
          </a:p>
          <a:p>
            <a:pPr marL="176213" lvl="1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...			    ...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76213" lvl="1" indent="0">
              <a:buNone/>
            </a:pPr>
            <a:r>
              <a:rPr lang="en-US" sz="135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350" dirty="0" smtClean="0">
                <a:latin typeface="Consolas" panose="020B0609020204030204" pitchFamily="49" charset="0"/>
                <a:cs typeface="Consolas" panose="020B0609020204030204" pitchFamily="49" charset="0"/>
              </a:rPr>
              <a:t>			    </a:t>
            </a:r>
            <a:endParaRPr lang="en-US" sz="135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76213" lvl="1" indent="0">
              <a:buNone/>
            </a:pPr>
            <a:endParaRPr lang="en-US" sz="135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76213" lvl="1" indent="0">
              <a:buNone/>
            </a:pPr>
            <a:r>
              <a:rPr lang="en-US" sz="1350" b="1" dirty="0">
                <a:latin typeface="Consolas" panose="020B0609020204030204" pitchFamily="49" charset="0"/>
                <a:cs typeface="Consolas" panose="020B0609020204030204" pitchFamily="49" charset="0"/>
              </a:rPr>
              <a:t># Scenario 3</a:t>
            </a:r>
          </a:p>
          <a:p>
            <a:pPr marL="176213" lvl="1" indent="0">
              <a:buNone/>
            </a:pP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loop (Boolean):</a:t>
            </a:r>
          </a:p>
          <a:p>
            <a:pPr marL="176213" lvl="1" indent="0">
              <a:buNone/>
            </a:pP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loop (Boolean):</a:t>
            </a:r>
          </a:p>
          <a:p>
            <a:pPr marL="176213" lvl="1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...</a:t>
            </a:r>
          </a:p>
          <a:p>
            <a:pPr marL="266700" indent="-257175"/>
            <a:endParaRPr lang="en-US" dirty="0" smtClean="0"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223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Recognizing When Looping &amp; Nesting Is Needed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Scenario 1</a:t>
            </a:r>
            <a:r>
              <a:rPr lang="en-US" dirty="0" smtClean="0"/>
              <a:t>: As long some condition is met a question will be asked (branch = question). </a:t>
            </a:r>
          </a:p>
          <a:p>
            <a:pPr lvl="1"/>
            <a:r>
              <a:rPr lang="en-US" dirty="0" smtClean="0"/>
              <a:t>Example: As the question is asked if the answer is invalid then an error message will be displayed.</a:t>
            </a:r>
          </a:p>
          <a:p>
            <a:pPr lvl="2"/>
            <a:r>
              <a:rPr lang="en-US" b="1" dirty="0" smtClean="0"/>
              <a:t>Example</a:t>
            </a:r>
            <a:r>
              <a:rPr lang="en-US" dirty="0" smtClean="0"/>
              <a:t>: While the user entered an invalid value for age (too high or too low) then if the age is too low an error message will be displayed.</a:t>
            </a:r>
          </a:p>
          <a:p>
            <a:pPr lvl="2"/>
            <a:r>
              <a:rPr lang="en-US" dirty="0" smtClean="0"/>
              <a:t>Type of nesting: an </a:t>
            </a:r>
            <a:r>
              <a:rPr lang="en-US" dirty="0" smtClean="0">
                <a:latin typeface="Consolas" panose="020B0609020204030204" pitchFamily="49" charset="0"/>
              </a:rPr>
              <a:t>IF</a:t>
            </a:r>
            <a:r>
              <a:rPr lang="en-US" dirty="0" smtClean="0"/>
              <a:t>-branch nested inside of a loop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loop (Boolean):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25463" lvl="3" indent="0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if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(Boolean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):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25463" lvl="3" indent="0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   ...</a:t>
            </a:r>
          </a:p>
          <a:p>
            <a:pPr marL="293688" lvl="2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pPr marL="293688" lvl="2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013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Nested </a:t>
            </a:r>
            <a:r>
              <a:rPr lang="en-US" dirty="0" smtClean="0"/>
              <a:t>Inside A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While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Program name</a:t>
            </a:r>
            <a:r>
              <a:rPr lang="en-US" dirty="0" smtClean="0"/>
              <a:t>: </a:t>
            </a:r>
            <a:r>
              <a:rPr lang="en-US" dirty="0" smtClean="0">
                <a:latin typeface="Consolas" panose="020B0609020204030204" pitchFamily="49" charset="0"/>
              </a:rPr>
              <a:t>12nestingIFinsideWHILE.py</a:t>
            </a:r>
            <a:endParaRPr lang="en-US" dirty="0">
              <a:latin typeface="Consolas" panose="020B0609020204030204" pitchFamily="49" charset="0"/>
            </a:endParaRPr>
          </a:p>
          <a:p>
            <a:pPr lvl="1"/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Learning </a:t>
            </a:r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objective: 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checking a condition during a repetitive process.</a:t>
            </a:r>
            <a:endParaRPr lang="en-US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age = - 1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MIN_AGE = 1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MAX_AGE = 118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age = </a:t>
            </a:r>
            <a:r>
              <a:rPr lang="en-CA" sz="1800" dirty="0" err="1">
                <a:latin typeface="Consolas" panose="020B0609020204030204" pitchFamily="49" charset="0"/>
              </a:rPr>
              <a:t>int</a:t>
            </a:r>
            <a:r>
              <a:rPr lang="en-CA" sz="1800" dirty="0">
                <a:latin typeface="Consolas" panose="020B0609020204030204" pitchFamily="49" charset="0"/>
              </a:rPr>
              <a:t>(input("How old are you (1-118): "))</a:t>
            </a:r>
          </a:p>
          <a:p>
            <a:pPr marL="234950" lvl="1" indent="0">
              <a:buNone/>
            </a:pPr>
            <a:r>
              <a:rPr lang="en-CA" sz="1800" b="1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while ((age &lt; MIN_AGE) or (age &gt; MAX_AGE)):</a:t>
            </a:r>
          </a:p>
          <a:p>
            <a:pPr marL="234950" lvl="1" indent="0">
              <a:buNone/>
            </a:pP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    if (age &lt; MIN_AGE):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print("Age cannot be lower than", MIN_AGE, "years</a:t>
            </a:r>
            <a:r>
              <a:rPr lang="en-CA" sz="1800" dirty="0" smtClean="0">
                <a:latin typeface="Consolas" panose="020B0609020204030204" pitchFamily="49" charset="0"/>
              </a:rPr>
              <a:t>")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#(Age for too high also possible (similar)</a:t>
            </a:r>
            <a:endParaRPr lang="en-CA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age = </a:t>
            </a:r>
            <a:r>
              <a:rPr lang="en-CA" sz="1800" dirty="0" err="1">
                <a:latin typeface="Consolas" panose="020B0609020204030204" pitchFamily="49" charset="0"/>
              </a:rPr>
              <a:t>int</a:t>
            </a:r>
            <a:r>
              <a:rPr lang="en-CA" sz="1800" dirty="0">
                <a:latin typeface="Consolas" panose="020B0609020204030204" pitchFamily="49" charset="0"/>
              </a:rPr>
              <a:t>(input("How old are you (1-118): "))</a:t>
            </a:r>
          </a:p>
          <a:p>
            <a:pPr marL="234950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print("Age=", age, "is age-okay")</a:t>
            </a:r>
          </a:p>
        </p:txBody>
      </p:sp>
    </p:spTree>
    <p:extLst>
      <p:ext uri="{BB962C8B-B14F-4D97-AF65-F5344CB8AC3E}">
        <p14:creationId xmlns:p14="http://schemas.microsoft.com/office/powerpoint/2010/main" val="132511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Recognizing When Looping &amp; Nesting Is Needed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Scenario 2</a:t>
            </a:r>
            <a:r>
              <a:rPr lang="en-US" dirty="0" smtClean="0"/>
              <a:t>: If a question </a:t>
            </a:r>
            <a:r>
              <a:rPr lang="en-US" dirty="0"/>
              <a:t>(Boolean expression for a branch) answers true </a:t>
            </a:r>
            <a:r>
              <a:rPr lang="en-US" dirty="0" smtClean="0"/>
              <a:t>then check if a process should be repeated.</a:t>
            </a:r>
          </a:p>
          <a:p>
            <a:pPr lvl="1"/>
            <a:r>
              <a:rPr lang="en-US" b="1" dirty="0" smtClean="0"/>
              <a:t>Example</a:t>
            </a:r>
            <a:r>
              <a:rPr lang="en-US" dirty="0" smtClean="0"/>
              <a:t>: If the user specified the country of residence as Canada then repeatedly prompt for the province of  residence as long as the province is not valid.</a:t>
            </a:r>
          </a:p>
          <a:p>
            <a:pPr lvl="1"/>
            <a:r>
              <a:rPr lang="en-US" dirty="0" smtClean="0"/>
              <a:t>Type of nesting: a loop nested inside of an </a:t>
            </a:r>
            <a:r>
              <a:rPr lang="en-US" dirty="0" smtClean="0">
                <a:latin typeface="Consolas" panose="020B0609020204030204" pitchFamily="49" charset="0"/>
              </a:rPr>
              <a:t>IF</a:t>
            </a:r>
            <a:r>
              <a:rPr lang="en-US" dirty="0" smtClean="0"/>
              <a:t>-branch</a:t>
            </a:r>
          </a:p>
          <a:p>
            <a:pPr marL="293688" lvl="2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If (Boolean):</a:t>
            </a:r>
          </a:p>
          <a:p>
            <a:pPr marL="293688" lvl="2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loop ():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93688" lvl="2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...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93688" lvl="2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93688" lvl="2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556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While</a:t>
            </a:r>
            <a:r>
              <a:rPr lang="en-US" dirty="0" smtClean="0"/>
              <a:t> Nested Inside An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IF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743" y="1100138"/>
            <a:ext cx="8737600" cy="5368925"/>
          </a:xfrm>
        </p:spPr>
        <p:txBody>
          <a:bodyPr/>
          <a:lstStyle/>
          <a:p>
            <a:r>
              <a:rPr lang="en-US" b="1" dirty="0"/>
              <a:t>P</a:t>
            </a:r>
            <a:r>
              <a:rPr lang="en-US" b="1" dirty="0" smtClean="0"/>
              <a:t>rogram name</a:t>
            </a:r>
            <a:r>
              <a:rPr lang="en-US" dirty="0" smtClean="0"/>
              <a:t>: </a:t>
            </a:r>
            <a:r>
              <a:rPr lang="en-US" dirty="0" smtClean="0">
                <a:latin typeface="Consolas" panose="020B0609020204030204" pitchFamily="49" charset="0"/>
              </a:rPr>
              <a:t>13nestingWHILEinsideIF.py</a:t>
            </a:r>
          </a:p>
          <a:p>
            <a:pPr lvl="1"/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A repetitive process that occurs given a condition has been met</a:t>
            </a:r>
            <a:endParaRPr lang="en-US" dirty="0" smtClean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country = ""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province = ""</a:t>
            </a:r>
          </a:p>
          <a:p>
            <a:pPr marL="23495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VALID_PROVINCES </a:t>
            </a:r>
            <a:r>
              <a:rPr lang="en-CA" sz="1800" dirty="0">
                <a:latin typeface="Consolas" panose="020B0609020204030204" pitchFamily="49" charset="0"/>
              </a:rPr>
              <a:t>= "BC, AB, SK, MB, ON, PQ,NL, NB, NS, PEI</a:t>
            </a:r>
            <a:r>
              <a:rPr lang="en-CA" sz="1800" dirty="0" smtClean="0">
                <a:latin typeface="Consolas" panose="020B0609020204030204" pitchFamily="49" charset="0"/>
              </a:rPr>
              <a:t>"</a:t>
            </a:r>
            <a:endParaRPr lang="en-CA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country = input("What is your country of citizenship: ")</a:t>
            </a:r>
          </a:p>
          <a:p>
            <a:pPr marL="234950" lvl="1" indent="0">
              <a:buNone/>
            </a:pPr>
            <a:r>
              <a:rPr lang="en-CA" sz="1800" b="1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if (country == "Canada"):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province = input("What is your province of citizenship: ")</a:t>
            </a:r>
          </a:p>
          <a:p>
            <a:pPr marL="234950" lvl="1" indent="0">
              <a:buNone/>
            </a:pP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while </a:t>
            </a: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province not in (VALID_PROVINCES):        </a:t>
            </a:r>
            <a:endParaRPr lang="en-US" sz="1800" b="1" dirty="0" smtClean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    print</a:t>
            </a:r>
            <a:r>
              <a:rPr lang="en-US" sz="1800" dirty="0">
                <a:latin typeface="Consolas" panose="020B0609020204030204" pitchFamily="49" charset="0"/>
              </a:rPr>
              <a:t>("Valid provinces: %s" %(VALID_PROVINCES))</a:t>
            </a:r>
            <a:r>
              <a:rPr lang="en-CA" sz="1800" dirty="0" smtClean="0">
                <a:latin typeface="Consolas" panose="020B0609020204030204" pitchFamily="49" charset="0"/>
              </a:rPr>
              <a:t>        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    province </a:t>
            </a:r>
            <a:r>
              <a:rPr lang="en-CA" sz="1800" dirty="0">
                <a:latin typeface="Consolas" panose="020B0609020204030204" pitchFamily="49" charset="0"/>
              </a:rPr>
              <a:t>= input("What is your province of citizenship: ")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print("Country:", country, ", </a:t>
            </a:r>
            <a:r>
              <a:rPr lang="en-CA" sz="1800" dirty="0" err="1">
                <a:latin typeface="Consolas" panose="020B0609020204030204" pitchFamily="49" charset="0"/>
              </a:rPr>
              <a:t>Province:",province</a:t>
            </a:r>
            <a:r>
              <a:rPr lang="en-CA" sz="1800" dirty="0">
                <a:latin typeface="Consolas" panose="020B06090202040302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5420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Recognizing When Looping &amp; Nesting Is Needed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Scenario 3</a:t>
            </a:r>
            <a:r>
              <a:rPr lang="en-US" dirty="0" smtClean="0"/>
              <a:t>: While one process is repeated, repeat another process.</a:t>
            </a:r>
          </a:p>
          <a:p>
            <a:pPr lvl="1"/>
            <a:r>
              <a:rPr lang="en-US" dirty="0" smtClean="0"/>
              <a:t>More specifically: for each step in the first process repeat the second process from start to end</a:t>
            </a:r>
          </a:p>
          <a:p>
            <a:pPr lvl="1"/>
            <a:r>
              <a:rPr lang="en-US" b="1" dirty="0" smtClean="0"/>
              <a:t>Example:</a:t>
            </a:r>
            <a:r>
              <a:rPr lang="en-US" dirty="0" smtClean="0"/>
              <a:t> While the user indicates that he/she wants to calculate another tax return prompt the user for income, while the income is invalid repeatedly prompt for income.</a:t>
            </a:r>
          </a:p>
          <a:p>
            <a:pPr lvl="1"/>
            <a:r>
              <a:rPr lang="en-US" dirty="0" smtClean="0"/>
              <a:t>Type of nesting: a loop nested inside of an another loop </a:t>
            </a:r>
          </a:p>
          <a:p>
            <a:pPr marL="293688" lvl="2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Loop():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93688" lvl="2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Loop():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93688" lvl="2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...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93688" lvl="2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93688" lvl="2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075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evaluation_intro">
  <a:themeElements>
    <a:clrScheme name="">
      <a:dk1>
        <a:srgbClr val="000000"/>
      </a:dk1>
      <a:lt1>
        <a:srgbClr val="33CC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ADE2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evaluation_intr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 rtlCol="0" anchor="t" anchorCtr="0"/>
      <a:lstStyle>
        <a:defPPr algn="ctr">
          <a:defRPr sz="1600" dirty="0" smtClean="0"/>
        </a:defPPr>
      </a:lstStyle>
    </a:spDef>
    <a:ln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/>
      <a:lstStyle/>
    </a:lnDef>
    <a:txDef>
      <a:spPr>
        <a:noFill/>
        <a:ln w="0">
          <a:noFill/>
        </a:ln>
      </a:spPr>
      <a:bodyPr wrap="square" lIns="0" rtlCol="0">
        <a:noAutofit/>
      </a:bodyPr>
      <a:lstStyle>
        <a:defPPr>
          <a:defRPr sz="1800" dirty="0" smtClean="0"/>
        </a:defPPr>
      </a:lstStyle>
    </a:txDef>
  </a:objectDefaults>
  <a:extraClrSchemeLst>
    <a:extraClrScheme>
      <a:clrScheme name="evaluation_intro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valuation_intro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42940</TotalTime>
  <Pages>8</Pages>
  <Words>2178</Words>
  <Application>Microsoft Office PowerPoint</Application>
  <PresentationFormat>On-screen Show (4:3)</PresentationFormat>
  <Paragraphs>292</Paragraphs>
  <Slides>29</Slides>
  <Notes>11</Notes>
  <HiddenSlides>2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ＭＳ Ｐゴシック</vt:lpstr>
      <vt:lpstr>Arial</vt:lpstr>
      <vt:lpstr>Calibri</vt:lpstr>
      <vt:lpstr>Comic Sans MS</vt:lpstr>
      <vt:lpstr>Consolas</vt:lpstr>
      <vt:lpstr>Times New Roman</vt:lpstr>
      <vt:lpstr>evaluation_intro</vt:lpstr>
      <vt:lpstr>CPSC 217, Loops In Python: Part 2</vt:lpstr>
      <vt:lpstr>Common Mistake #1</vt:lpstr>
      <vt:lpstr>Common Mistake #1: Example</vt:lpstr>
      <vt:lpstr>Nesting</vt:lpstr>
      <vt:lpstr>Recognizing When Looping &amp; Nesting Is Needed</vt:lpstr>
      <vt:lpstr>IF Nested Inside A While</vt:lpstr>
      <vt:lpstr>Recognizing When Looping &amp; Nesting Is Needed</vt:lpstr>
      <vt:lpstr>While Nested Inside An IF</vt:lpstr>
      <vt:lpstr>Recognizing When Looping &amp; Nesting Is Needed</vt:lpstr>
      <vt:lpstr>Pseudo Code</vt:lpstr>
      <vt:lpstr>Nested Loop: Example Process In Pseudo Code</vt:lpstr>
      <vt:lpstr>While Nested Inside Another While</vt:lpstr>
      <vt:lpstr>Analyzing Another Nested Loop</vt:lpstr>
      <vt:lpstr>Practice Example #2: Nesting</vt:lpstr>
      <vt:lpstr>Step #1 Solution</vt:lpstr>
      <vt:lpstr>Step #1 Completed: Now What?</vt:lpstr>
      <vt:lpstr>Step #2 Solution</vt:lpstr>
      <vt:lpstr>The Break Instruction</vt:lpstr>
      <vt:lpstr>The Break Should Be Rarely Used</vt:lpstr>
      <vt:lpstr>An Alternate To Using A ‘Break’</vt:lpstr>
      <vt:lpstr>Another Alternative To Using A ‘Break’</vt:lpstr>
      <vt:lpstr>Alternative To Using Break</vt:lpstr>
      <vt:lpstr>Infinite Loops</vt:lpstr>
      <vt:lpstr>Infinite Loops (2)</vt:lpstr>
      <vt:lpstr>Testing Loops</vt:lpstr>
      <vt:lpstr>Testing Loops: An Example</vt:lpstr>
      <vt:lpstr>Extra Practice #3</vt:lpstr>
      <vt:lpstr>After This Section You Should Now Know</vt:lpstr>
      <vt:lpstr>Copyright Notification</vt:lpstr>
    </vt:vector>
  </TitlesOfParts>
  <Company>Department of Computer Science, University of Calgary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Repetition using loops</dc:title>
  <dc:subject>Introduction to Programming for Computer Science Majors</dc:subject>
  <dc:creator>James Tam</dc:creator>
  <cp:keywords>Nesting;Loops nested within branches;Branches nested loops;Nested loops;Loops nested within loops;Break;The break instruction;Alternatives to using break;Break alternatives;Infinite loops;Testing loops</cp:keywords>
  <cp:lastModifiedBy>James Tam</cp:lastModifiedBy>
  <cp:revision>3216</cp:revision>
  <cp:lastPrinted>2014-08-25T22:49:30Z</cp:lastPrinted>
  <dcterms:created xsi:type="dcterms:W3CDTF">1995-08-18T10:27:02Z</dcterms:created>
  <dcterms:modified xsi:type="dcterms:W3CDTF">2021-05-16T05:54:36Z</dcterms:modified>
  <cp:category>Course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1</vt:i4>
  </property>
  <property fmtid="{D5CDD505-2E9C-101B-9397-08002B2CF9AE}" pid="7" name="MailAddress">
    <vt:lpwstr>saul@cpsc.ucalgary.ca</vt:lpwstr>
  </property>
  <property fmtid="{D5CDD505-2E9C-101B-9397-08002B2CF9AE}" pid="8" name="HomePage">
    <vt:lpwstr>http://www.cpsc.ucalgary.ca/~saul</vt:lpwstr>
  </property>
  <property fmtid="{D5CDD505-2E9C-101B-9397-08002B2CF9AE}" pid="9" name="Other">
    <vt:lpwstr>Saul Greenberg, _x000d_
Department of Computer Science, _x000d_
University of Calgary,  _x000d_
Calgary, Alberta CANADA_x000d_
T2N 1N4</vt:lpwstr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16777215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D:\@www\grouplab\saul\481\topics</vt:lpwstr>
  </property>
</Properties>
</file>