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7"/>
  </p:notesMasterIdLst>
  <p:handoutMasterIdLst>
    <p:handoutMasterId r:id="rId28"/>
  </p:handoutMasterIdLst>
  <p:sldIdLst>
    <p:sldId id="943" r:id="rId2"/>
    <p:sldId id="944" r:id="rId3"/>
    <p:sldId id="1021" r:id="rId4"/>
    <p:sldId id="945" r:id="rId5"/>
    <p:sldId id="946" r:id="rId6"/>
    <p:sldId id="947" r:id="rId7"/>
    <p:sldId id="949" r:id="rId8"/>
    <p:sldId id="950" r:id="rId9"/>
    <p:sldId id="1039" r:id="rId10"/>
    <p:sldId id="953" r:id="rId11"/>
    <p:sldId id="954" r:id="rId12"/>
    <p:sldId id="955" r:id="rId13"/>
    <p:sldId id="957" r:id="rId14"/>
    <p:sldId id="959" r:id="rId15"/>
    <p:sldId id="960" r:id="rId16"/>
    <p:sldId id="961" r:id="rId17"/>
    <p:sldId id="964" r:id="rId18"/>
    <p:sldId id="966" r:id="rId19"/>
    <p:sldId id="967" r:id="rId20"/>
    <p:sldId id="968" r:id="rId21"/>
    <p:sldId id="969" r:id="rId22"/>
    <p:sldId id="970" r:id="rId23"/>
    <p:sldId id="971" r:id="rId24"/>
    <p:sldId id="1015" r:id="rId25"/>
    <p:sldId id="1019" r:id="rId26"/>
  </p:sldIdLst>
  <p:sldSz cx="9144000" cy="6858000" type="screen4x3"/>
  <p:notesSz cx="7010400" cy="9296400"/>
  <p:defaultTextStyle>
    <a:defPPr>
      <a:defRPr lang="en-US"/>
    </a:defPPr>
    <a:lvl1pPr algn="l" rtl="0" eaLnBrk="0" fontAlgn="base" hangingPunct="0">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8"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0066FF"/>
    <a:srgbClr val="FFFFFF"/>
    <a:srgbClr val="FFFFCC"/>
    <a:srgbClr val="66FFCC"/>
    <a:srgbClr val="808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217" autoAdjust="0"/>
  </p:normalViewPr>
  <p:slideViewPr>
    <p:cSldViewPr snapToGrid="0">
      <p:cViewPr varScale="1">
        <p:scale>
          <a:sx n="101" d="100"/>
          <a:sy n="101" d="100"/>
        </p:scale>
        <p:origin x="189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954" y="-1056"/>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ea typeface="+mn-ea"/>
                <a:cs typeface="+mn-cs"/>
              </a:defRPr>
            </a:lvl1pPr>
          </a:lstStyle>
          <a:p>
            <a:pPr>
              <a:defRPr/>
            </a:pPr>
            <a:endParaRPr lang="en-US"/>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ea typeface="+mn-ea"/>
                <a:cs typeface="+mn-cs"/>
              </a:defRPr>
            </a:lvl1pPr>
          </a:lstStyle>
          <a:p>
            <a:pPr>
              <a:defRPr/>
            </a:pPr>
            <a:endParaRPr lang="en-US"/>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Arial" charset="0"/>
                <a:ea typeface="+mn-ea"/>
                <a:cs typeface="+mn-cs"/>
              </a:defRPr>
            </a:lvl1pPr>
          </a:lstStyle>
          <a:p>
            <a:pPr>
              <a:defRPr/>
            </a:pPr>
            <a:r>
              <a:rPr lang="en-US"/>
              <a:t>Repetition using loops</a:t>
            </a:r>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smtClean="0"/>
            </a:lvl1pPr>
          </a:lstStyle>
          <a:p>
            <a:pPr>
              <a:defRPr/>
            </a:pPr>
            <a:fld id="{95A3D742-7EE9-4290-A6D5-BD971DF0ABCD}" type="slidenum">
              <a:rPr lang="en-US" altLang="en-US"/>
              <a:pPr>
                <a:defRPr/>
              </a:pPr>
              <a:t>‹#›</a:t>
            </a:fld>
            <a:endParaRPr lang="en-US" altLang="en-US"/>
          </a:p>
        </p:txBody>
      </p:sp>
    </p:spTree>
    <p:extLst>
      <p:ext uri="{BB962C8B-B14F-4D97-AF65-F5344CB8AC3E}">
        <p14:creationId xmlns:p14="http://schemas.microsoft.com/office/powerpoint/2010/main" val="37293622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ea typeface="+mn-ea"/>
                <a:cs typeface="+mn-cs"/>
              </a:defRPr>
            </a:lvl1pPr>
          </a:lstStyle>
          <a:p>
            <a:pPr>
              <a:defRPr/>
            </a:pPr>
            <a:endParaRPr lang="en-US"/>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smtClean="0">
                <a:latin typeface="Times New Roman" panose="02020603050405020304" pitchFamily="18" charset="0"/>
              </a:defRPr>
            </a:lvl1pPr>
          </a:lstStyle>
          <a:p>
            <a:pPr>
              <a:defRPr/>
            </a:pPr>
            <a:fld id="{717F9DD0-A33D-4EC9-BC07-AD331AF6DA03}" type="slidenum">
              <a:rPr lang="en-US" altLang="en-US"/>
              <a:pPr>
                <a:defRPr/>
              </a:pPr>
              <a:t>‹#›</a:t>
            </a:fld>
            <a:endParaRPr lang="en-US" altLang="en-US"/>
          </a:p>
        </p:txBody>
      </p:sp>
      <p:sp>
        <p:nvSpPr>
          <p:cNvPr id="14342"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panose="020B0604020202020204" pitchFamily="34" charset="0"/>
                <a:ea typeface="ＭＳ Ｐゴシック" panose="020B0600070205080204" pitchFamily="34" charset="-128"/>
              </a:defRPr>
            </a:lvl1pPr>
            <a:lvl2pPr marL="742950" indent="-285750" defTabSz="901700" eaLnBrk="0" hangingPunct="0">
              <a:defRPr sz="1400">
                <a:solidFill>
                  <a:schemeClr val="tx1"/>
                </a:solidFill>
                <a:latin typeface="Arial" panose="020B0604020202020204" pitchFamily="34" charset="0"/>
                <a:ea typeface="ＭＳ Ｐゴシック" panose="020B0600070205080204" pitchFamily="34" charset="-128"/>
              </a:defRPr>
            </a:lvl2pPr>
            <a:lvl3pPr marL="1143000" indent="-228600" defTabSz="901700" eaLnBrk="0" hangingPunct="0">
              <a:defRPr sz="1400">
                <a:solidFill>
                  <a:schemeClr val="tx1"/>
                </a:solidFill>
                <a:latin typeface="Arial" panose="020B0604020202020204" pitchFamily="34" charset="0"/>
                <a:ea typeface="ＭＳ Ｐゴシック" panose="020B0600070205080204" pitchFamily="34" charset="-128"/>
              </a:defRPr>
            </a:lvl3pPr>
            <a:lvl4pPr marL="1600200" indent="-228600" defTabSz="901700" eaLnBrk="0" hangingPunct="0">
              <a:defRPr sz="1400">
                <a:solidFill>
                  <a:schemeClr val="tx1"/>
                </a:solidFill>
                <a:latin typeface="Arial" panose="020B0604020202020204" pitchFamily="34" charset="0"/>
                <a:ea typeface="ＭＳ Ｐゴシック" panose="020B0600070205080204" pitchFamily="34" charset="-128"/>
              </a:defRPr>
            </a:lvl4pPr>
            <a:lvl5pPr marL="2057400" indent="-228600" defTabSz="901700" eaLnBrk="0" hangingPunct="0">
              <a:defRPr sz="1400">
                <a:solidFill>
                  <a:schemeClr val="tx1"/>
                </a:solidFill>
                <a:latin typeface="Arial" panose="020B0604020202020204" pitchFamily="34" charset="0"/>
                <a:ea typeface="ＭＳ Ｐゴシック" panose="020B0600070205080204" pitchFamily="34" charset="-128"/>
              </a:defRPr>
            </a:lvl5pPr>
            <a:lvl6pPr marL="25146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6pPr>
            <a:lvl7pPr marL="29718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7pPr>
            <a:lvl8pPr marL="34290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8pPr>
            <a:lvl9pPr marL="38862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9pPr>
          </a:lstStyle>
          <a:p>
            <a:pPr algn="ctr">
              <a:lnSpc>
                <a:spcPct val="90000"/>
              </a:lnSpc>
              <a:defRPr/>
            </a:pPr>
            <a:r>
              <a:rPr lang="en-US" altLang="en-US" sz="1200" smtClean="0"/>
              <a:t>Page </a:t>
            </a:r>
            <a:fld id="{56E4AA6A-EFEE-443D-B7BA-D4E1D6797BC8}" type="slidenum">
              <a:rPr lang="en-US" altLang="en-US" sz="1200" smtClean="0"/>
              <a:pPr algn="ctr">
                <a:lnSpc>
                  <a:spcPct val="90000"/>
                </a:lnSpc>
                <a:defRPr/>
              </a:pPr>
              <a:t>‹#›</a:t>
            </a:fld>
            <a:endParaRPr lang="en-US" altLang="en-US" sz="1200" smtClean="0"/>
          </a:p>
        </p:txBody>
      </p:sp>
      <p:sp>
        <p:nvSpPr>
          <p:cNvPr id="3079"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3939900732"/>
      </p:ext>
    </p:extLst>
  </p:cSld>
  <p:clrMap bg1="lt1" tx1="dk1" bg2="lt2" tx2="dk2" accent1="accent1" accent2="accent2" accent3="accent3" accent4="accent4" accent5="accent5" accent6="accent6" hlink="hlink" folHlink="folHlink"/>
  <p:hf hdr="0" ftr="0" dt="0"/>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ＭＳ Ｐゴシック" charset="0"/>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xfrm>
            <a:off x="1190625" y="701675"/>
            <a:ext cx="4630738" cy="3473450"/>
          </a:xfrm>
          <a:ln/>
        </p:spPr>
      </p:sp>
      <p:sp>
        <p:nvSpPr>
          <p:cNvPr id="61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739954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TextEdit="1"/>
          </p:cNvSpPr>
          <p:nvPr>
            <p:ph type="sldImg"/>
          </p:nvPr>
        </p:nvSpPr>
        <p:spPr>
          <a:ln/>
        </p:spPr>
      </p:sp>
      <p:sp>
        <p:nvSpPr>
          <p:cNvPr id="4096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a typeface="ＭＳ Ｐゴシック" panose="020B0600070205080204" pitchFamily="34" charset="-128"/>
            </a:endParaRPr>
          </a:p>
          <a:p>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107315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1190625" y="701675"/>
            <a:ext cx="4630738" cy="3473450"/>
          </a:xfrm>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8481526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1190625" y="701675"/>
            <a:ext cx="4630738" cy="3473450"/>
          </a:xfrm>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9011891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1190625" y="701675"/>
            <a:ext cx="4630738" cy="3473450"/>
          </a:xfrm>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6602704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90625" y="701675"/>
            <a:ext cx="4630738" cy="3473450"/>
          </a:xfrm>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9367548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xfrm>
            <a:off x="1190625" y="701675"/>
            <a:ext cx="4630738" cy="3473450"/>
          </a:xfrm>
          <a:ln/>
        </p:spPr>
      </p:sp>
      <p:sp>
        <p:nvSpPr>
          <p:cNvPr id="1157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50446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1190625" y="701675"/>
            <a:ext cx="4630738" cy="347345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52402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smtClean="0">
              <a:latin typeface="Calibri" panose="020F0502020204030204" pitchFamily="34" charset="0"/>
              <a:ea typeface="ＭＳ Ｐゴシック" panose="020B0600070205080204" pitchFamily="34" charset="-128"/>
            </a:endParaRPr>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A0D53E4C-257C-4303-B8D6-394C8EAA8AA3}"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8</a:t>
            </a:fld>
            <a:endParaRPr lang="en-US" altLang="en-US" sz="100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26653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90625" y="701675"/>
            <a:ext cx="4630738" cy="3473450"/>
          </a:xfrm>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293228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90625" y="701675"/>
            <a:ext cx="4630738" cy="3473450"/>
          </a:xfrm>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742928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TextEdit="1"/>
          </p:cNvSpPr>
          <p:nvPr>
            <p:ph type="sldImg"/>
          </p:nvPr>
        </p:nvSpPr>
        <p:spPr>
          <a:ln/>
        </p:spPr>
      </p:sp>
      <p:sp>
        <p:nvSpPr>
          <p:cNvPr id="2662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0371920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smtClean="0">
              <a:latin typeface="Calibri" panose="020F0502020204030204" pitchFamily="34" charset="0"/>
              <a:ea typeface="ＭＳ Ｐゴシック" panose="020B0600070205080204" pitchFamily="34" charset="-128"/>
            </a:endParaRP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6034A13B-E2EB-4003-9E58-3496FA088BF5}"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14</a:t>
            </a:fld>
            <a:endParaRPr lang="en-US" altLang="en-US" sz="100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2139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TextEdit="1"/>
          </p:cNvSpPr>
          <p:nvPr>
            <p:ph type="sldImg"/>
          </p:nvPr>
        </p:nvSpPr>
        <p:spPr>
          <a:ln/>
        </p:spPr>
      </p:sp>
      <p:sp>
        <p:nvSpPr>
          <p:cNvPr id="3277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altLang="en-US" dirty="0" smtClean="0">
                <a:latin typeface="Arial" panose="020B0604020202020204" pitchFamily="34" charset="0"/>
                <a:ea typeface="ＭＳ Ｐゴシック" panose="020B0600070205080204" pitchFamily="34" charset="-128"/>
              </a:rPr>
              <a:t>age = -1</a:t>
            </a:r>
          </a:p>
          <a:p>
            <a:r>
              <a:rPr lang="en-CA" altLang="en-US" dirty="0" smtClean="0">
                <a:latin typeface="Arial" panose="020B0604020202020204" pitchFamily="34" charset="0"/>
                <a:ea typeface="ＭＳ Ｐゴシック" panose="020B0600070205080204" pitchFamily="34" charset="-128"/>
              </a:rPr>
              <a:t>while (age &lt; 0):</a:t>
            </a:r>
          </a:p>
          <a:p>
            <a:r>
              <a:rPr lang="en-CA" altLang="en-US" dirty="0" smtClean="0">
                <a:latin typeface="Arial" panose="020B0604020202020204" pitchFamily="34" charset="0"/>
                <a:ea typeface="ＭＳ Ｐゴシック" panose="020B0600070205080204" pitchFamily="34" charset="-128"/>
              </a:rPr>
              <a:t>    age = int(input("Age: "))</a:t>
            </a:r>
          </a:p>
          <a:p>
            <a:r>
              <a:rPr lang="en-CA" altLang="en-US" dirty="0" smtClean="0">
                <a:latin typeface="Arial" panose="020B0604020202020204" pitchFamily="34" charset="0"/>
                <a:ea typeface="ＭＳ Ｐゴシック" panose="020B0600070205080204" pitchFamily="34" charset="-128"/>
              </a:rPr>
              <a:t>print(age)</a:t>
            </a:r>
          </a:p>
          <a:p>
            <a:endParaRPr lang="en-CA" altLang="en-US" dirty="0" smtClean="0">
              <a:latin typeface="Arial" panose="020B0604020202020204" pitchFamily="34" charset="0"/>
              <a:ea typeface="ＭＳ Ｐゴシック" panose="020B0600070205080204" pitchFamily="34" charset="-128"/>
            </a:endParaRPr>
          </a:p>
          <a:p>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700708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1190625" y="701675"/>
            <a:ext cx="4630738" cy="3473450"/>
          </a:xfrm>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65515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ea typeface="+mn-ea"/>
            </a:endParaRPr>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939594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4919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39585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31102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2172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35123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57826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69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3775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087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19029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Slide Title</a:t>
            </a:r>
          </a:p>
        </p:txBody>
      </p:sp>
      <p:sp>
        <p:nvSpPr>
          <p:cNvPr id="1027" name="Rectangle 4"/>
          <p:cNvSpPr>
            <a:spLocks noGrp="1" noChangeArrowheads="1"/>
          </p:cNvSpPr>
          <p:nvPr>
            <p:ph type="body" idx="1"/>
          </p:nvPr>
        </p:nvSpPr>
        <p:spPr bwMode="auto">
          <a:xfrm>
            <a:off x="465138" y="1100138"/>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p:txBody>
      </p:sp>
      <p:sp>
        <p:nvSpPr>
          <p:cNvPr id="1029" name="Rectangle 6"/>
          <p:cNvSpPr>
            <a:spLocks noChangeArrowheads="1"/>
          </p:cNvSpPr>
          <p:nvPr/>
        </p:nvSpPr>
        <p:spPr bwMode="auto">
          <a:xfrm>
            <a:off x="8164513"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Tree>
  </p:cSld>
  <p:clrMap bg1="lt1" tx1="dk1" bg2="lt2" tx2="dk2" accent1="accent1" accent2="accent2" accent3="accent3" accent4="accent4" accent5="accent5" accent6="accent6" hlink="hlink" folHlink="folHlink"/>
  <p:sldLayoutIdLst>
    <p:sldLayoutId id="2147484711" r:id="rId1"/>
    <p:sldLayoutId id="2147484701" r:id="rId2"/>
    <p:sldLayoutId id="2147484702" r:id="rId3"/>
    <p:sldLayoutId id="2147484703" r:id="rId4"/>
    <p:sldLayoutId id="2147484704" r:id="rId5"/>
    <p:sldLayoutId id="2147484705" r:id="rId6"/>
    <p:sldLayoutId id="2147484706" r:id="rId7"/>
    <p:sldLayoutId id="2147484707" r:id="rId8"/>
    <p:sldLayoutId id="2147484708" r:id="rId9"/>
    <p:sldLayoutId id="2147484709" r:id="rId10"/>
    <p:sldLayoutId id="2147484710" r:id="rId11"/>
  </p:sldLayoutIdLst>
  <p:timing>
    <p:tnLst>
      <p:par>
        <p:cTn id="1" dur="indefinite" restart="never" nodeType="tmRoot"/>
      </p:par>
    </p:tnLst>
  </p:timing>
  <p:hf hdr="0" ftr="0" dt="0"/>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ＭＳ Ｐゴシック" charset="0"/>
          <a:cs typeface="ＭＳ Ｐゴシック" charset="0"/>
        </a:defRPr>
      </a:lvl1pPr>
      <a:lvl2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ＭＳ Ｐゴシック" charset="0"/>
          <a:cs typeface="ＭＳ Ｐゴシック" charset="0"/>
        </a:defRPr>
      </a:lvl1pPr>
      <a:lvl2pPr marL="346075" indent="-120650" algn="l" rtl="0" eaLnBrk="0" fontAlgn="base" hangingPunct="0">
        <a:spcBef>
          <a:spcPct val="10000"/>
        </a:spcBef>
        <a:spcAft>
          <a:spcPct val="0"/>
        </a:spcAft>
        <a:buSzPct val="100000"/>
        <a:buFont typeface="Times New Roman" panose="02020603050405020304" pitchFamily="18" charset="0"/>
        <a:buChar char="-"/>
        <a:defRPr sz="2000">
          <a:solidFill>
            <a:schemeClr val="tx1"/>
          </a:solidFill>
          <a:latin typeface="Calibri" panose="020F0502020204030204" pitchFamily="34" charset="0"/>
          <a:ea typeface="ＭＳ Ｐゴシック"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ea typeface="ＭＳ Ｐゴシック"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idx="4294967295"/>
          </p:nvPr>
        </p:nvSpPr>
        <p:spPr>
          <a:xfrm>
            <a:off x="685800" y="2130425"/>
            <a:ext cx="7772400" cy="1470025"/>
          </a:xfrm>
        </p:spPr>
        <p:txBody>
          <a:bodyPr/>
          <a:lstStyle/>
          <a:p>
            <a:r>
              <a:rPr lang="en-US" altLang="en-US" sz="4800" smtClean="0">
                <a:ea typeface="ＭＳ Ｐゴシック" panose="020B0600070205080204" pitchFamily="34" charset="-128"/>
              </a:rPr>
              <a:t>Loops </a:t>
            </a:r>
            <a:r>
              <a:rPr lang="en-US" altLang="en-US" sz="4800" dirty="0" smtClean="0">
                <a:ea typeface="ＭＳ Ｐゴシック" panose="020B0600070205080204" pitchFamily="34" charset="-128"/>
              </a:rPr>
              <a:t>In Python: Part 1</a:t>
            </a:r>
          </a:p>
        </p:txBody>
      </p:sp>
      <p:sp>
        <p:nvSpPr>
          <p:cNvPr id="5123" name="Text Box 3"/>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endParaRPr lang="en-CA" altLang="en-US" sz="1800" baseline="30000">
              <a:latin typeface="Arial" panose="020B0604020202020204" pitchFamily="34" charset="0"/>
            </a:endParaRPr>
          </a:p>
        </p:txBody>
      </p:sp>
      <p:sp>
        <p:nvSpPr>
          <p:cNvPr id="4100" name="Text Box 4"/>
          <p:cNvSpPr txBox="1">
            <a:spLocks noChangeArrowheads="1"/>
          </p:cNvSpPr>
          <p:nvPr/>
        </p:nvSpPr>
        <p:spPr bwMode="auto">
          <a:xfrm>
            <a:off x="1169988" y="3589338"/>
            <a:ext cx="7351712" cy="1754187"/>
          </a:xfrm>
          <a:prstGeom prst="rect">
            <a:avLst/>
          </a:prstGeom>
          <a:noFill/>
          <a:ln>
            <a:noFill/>
          </a:ln>
          <a:extLst/>
        </p:spPr>
        <p:txBody>
          <a:bodyPr lIns="92075" tIns="46038" rIns="92075" bIns="46038">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spcBef>
                <a:spcPct val="50000"/>
              </a:spcBef>
              <a:defRPr/>
            </a:pPr>
            <a:r>
              <a:rPr lang="en-US" altLang="en-US" sz="3600" dirty="0" smtClean="0">
                <a:ea typeface="+mn-ea"/>
              </a:rPr>
              <a:t>In this section of notes you will learn how to rerun parts of your program without duplicating instructions.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mtClean="0">
                <a:ea typeface="ＭＳ Ｐゴシック" panose="020B0600070205080204" pitchFamily="34" charset="-128"/>
              </a:rPr>
              <a:t>The </a:t>
            </a:r>
            <a:r>
              <a:rPr lang="en-US" altLang="en-US" sz="2800" smtClean="0">
                <a:latin typeface="Consolas" panose="020B0609020204030204" pitchFamily="49" charset="0"/>
                <a:ea typeface="ＭＳ Ｐゴシック" panose="020B0600070205080204" pitchFamily="34" charset="-128"/>
                <a:cs typeface="Consolas" panose="020B0609020204030204" pitchFamily="49" charset="0"/>
              </a:rPr>
              <a:t>While</a:t>
            </a:r>
            <a:r>
              <a:rPr lang="en-US" altLang="en-US" smtClean="0">
                <a:ea typeface="ＭＳ Ｐゴシック" panose="020B0600070205080204" pitchFamily="34" charset="-128"/>
              </a:rPr>
              <a:t> Loop</a:t>
            </a:r>
          </a:p>
        </p:txBody>
      </p:sp>
      <p:sp>
        <p:nvSpPr>
          <p:cNvPr id="18435" name="Rectangle 3"/>
          <p:cNvSpPr>
            <a:spLocks noGrp="1" noChangeArrowheads="1"/>
          </p:cNvSpPr>
          <p:nvPr>
            <p:ph idx="1"/>
          </p:nvPr>
        </p:nvSpPr>
        <p:spPr>
          <a:xfrm>
            <a:off x="465137" y="1100138"/>
            <a:ext cx="8390763" cy="5368925"/>
          </a:xfrm>
        </p:spPr>
        <p:txBody>
          <a:bodyPr/>
          <a:lstStyle/>
          <a:p>
            <a:r>
              <a:rPr lang="en-US" altLang="en-US" dirty="0" smtClean="0">
                <a:ea typeface="ＭＳ Ｐゴシック" panose="020B0600070205080204" pitchFamily="34" charset="-128"/>
              </a:rPr>
              <a:t>This type of loop can be used if it’s </a:t>
            </a:r>
            <a:r>
              <a:rPr lang="en-US" altLang="en-US" i="1" dirty="0" smtClean="0">
                <a:ea typeface="ＭＳ Ｐゴシック" panose="020B0600070205080204" pitchFamily="34" charset="-128"/>
              </a:rPr>
              <a:t>not known</a:t>
            </a:r>
            <a:r>
              <a:rPr lang="en-US" altLang="en-US" dirty="0" smtClean="0">
                <a:ea typeface="ＭＳ Ｐゴシック" panose="020B0600070205080204" pitchFamily="34" charset="-128"/>
              </a:rPr>
              <a:t> in advance how many times that the loop will repeat (most powerful type of loop, any other type of loop can be simulated with a while loop).</a:t>
            </a:r>
          </a:p>
          <a:p>
            <a:pPr lvl="1"/>
            <a:r>
              <a:rPr lang="en-US" altLang="en-US" dirty="0" smtClean="0">
                <a:ea typeface="ＭＳ Ｐゴシック" panose="020B0600070205080204" pitchFamily="34" charset="-128"/>
              </a:rPr>
              <a:t>It can repeat so long as some arbitrary condition holds true.</a:t>
            </a:r>
          </a:p>
          <a:p>
            <a:r>
              <a:rPr lang="en-US" altLang="en-US" b="1" dirty="0" smtClean="0">
                <a:ea typeface="ＭＳ Ｐゴシック" panose="020B0600070205080204" pitchFamily="34" charset="-128"/>
              </a:rPr>
              <a:t>Format:</a:t>
            </a:r>
          </a:p>
          <a:p>
            <a:pPr>
              <a:buFontTx/>
              <a:buNone/>
            </a:pPr>
            <a:r>
              <a:rPr lang="en-US" altLang="en-US" sz="1800" dirty="0" smtClean="0">
                <a:ea typeface="ＭＳ Ｐゴシック" panose="020B0600070205080204" pitchFamily="34" charset="-128"/>
              </a:rPr>
              <a:t>        (Simple condition)</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while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Boolean expression</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body </a:t>
            </a:r>
          </a:p>
          <a:p>
            <a:pPr lvl="1">
              <a:buFont typeface="Times New Roman" panose="02020603050405020304" pitchFamily="18" charset="0"/>
              <a:buNone/>
            </a:pPr>
            <a:endParaRPr lang="en-US" altLang="en-US" sz="1800" i="1" dirty="0" smtClean="0">
              <a:ea typeface="ＭＳ Ｐゴシック" panose="020B0600070205080204" pitchFamily="34" charset="-128"/>
            </a:endParaRPr>
          </a:p>
          <a:p>
            <a:pPr lvl="1">
              <a:buFont typeface="Times New Roman" panose="02020603050405020304" pitchFamily="18" charset="0"/>
              <a:buNone/>
            </a:pPr>
            <a:r>
              <a:rPr lang="en-US" altLang="en-US" sz="1800" dirty="0" smtClean="0">
                <a:ea typeface="ＭＳ Ｐゴシック" panose="020B0600070205080204" pitchFamily="34" charset="-128"/>
              </a:rPr>
              <a:t>   (Compound condition)</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while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Boolean expression</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Boolean operator</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Boolean expression</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body</a:t>
            </a:r>
          </a:p>
          <a:p>
            <a:pPr lvl="1">
              <a:buFont typeface="Times New Roman" panose="02020603050405020304" pitchFamily="18" charset="0"/>
              <a:buNone/>
            </a:pPr>
            <a:endParaRPr lang="en-US" altLang="en-US" sz="1800" dirty="0" smtClean="0">
              <a:latin typeface="Arial" panose="020B0604020202020204" pitchFamily="34"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smtClean="0">
                <a:ea typeface="ＭＳ Ｐゴシック" panose="020B0600070205080204" pitchFamily="34" charset="-128"/>
              </a:rPr>
              <a:t>The </a:t>
            </a:r>
            <a:r>
              <a:rPr lang="en-US" altLang="en-US" sz="2800" smtClean="0">
                <a:latin typeface="Consolas" panose="020B0609020204030204" pitchFamily="49" charset="0"/>
                <a:ea typeface="ＭＳ Ｐゴシック" panose="020B0600070205080204" pitchFamily="34" charset="-128"/>
                <a:cs typeface="Consolas" panose="020B0609020204030204" pitchFamily="49" charset="0"/>
              </a:rPr>
              <a:t>While</a:t>
            </a:r>
            <a:r>
              <a:rPr lang="en-US" altLang="en-US" smtClean="0">
                <a:ea typeface="ＭＳ Ｐゴシック" panose="020B0600070205080204" pitchFamily="34" charset="-128"/>
              </a:rPr>
              <a:t> Loop (2)</a:t>
            </a:r>
          </a:p>
        </p:txBody>
      </p:sp>
      <p:sp>
        <p:nvSpPr>
          <p:cNvPr id="19459" name="Rectangle 3"/>
          <p:cNvSpPr>
            <a:spLocks noGrp="1" noChangeArrowheads="1"/>
          </p:cNvSpPr>
          <p:nvPr>
            <p:ph idx="1"/>
          </p:nvPr>
        </p:nvSpPr>
        <p:spPr/>
        <p:txBody>
          <a:bodyPr/>
          <a:lstStyle/>
          <a:p>
            <a:r>
              <a:rPr lang="en-US" altLang="en-US" b="1" dirty="0" smtClean="0">
                <a:ea typeface="ＭＳ Ｐゴシック" panose="020B0600070205080204" pitchFamily="34" charset="-128"/>
              </a:rPr>
              <a:t>Program name: </a:t>
            </a:r>
            <a:r>
              <a:rPr lang="en-US" altLang="en-US" sz="2000" dirty="0" smtClean="0">
                <a:latin typeface="Consolas" panose="020B0609020204030204" pitchFamily="49" charset="0"/>
                <a:ea typeface="ＭＳ Ｐゴシック" panose="020B0600070205080204" pitchFamily="34" charset="-128"/>
              </a:rPr>
              <a:t>1</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while1.py</a:t>
            </a:r>
          </a:p>
          <a:p>
            <a:r>
              <a:rPr lang="en-US" altLang="en-US" sz="2000" dirty="0">
                <a:ea typeface="ＭＳ Ｐゴシック" panose="020B0600070205080204" pitchFamily="34" charset="-128"/>
                <a:cs typeface="Calibri" panose="020F0502020204030204" pitchFamily="34" charset="0"/>
              </a:rPr>
              <a:t>Learning </a:t>
            </a:r>
            <a:r>
              <a:rPr lang="en-US" altLang="en-US" sz="2000" dirty="0" smtClean="0">
                <a:ea typeface="ＭＳ Ｐゴシック" panose="020B0600070205080204" pitchFamily="34" charset="-128"/>
                <a:cs typeface="Calibri" panose="020F0502020204030204" pitchFamily="34" charset="0"/>
              </a:rPr>
              <a:t>objective: a simple counting loop stepping through a sequence (1 - 3) </a:t>
            </a:r>
            <a:endParaRPr lang="en-US" altLang="en-US" sz="2000" dirty="0">
              <a:ea typeface="ＭＳ Ｐゴシック" panose="020B0600070205080204" pitchFamily="34" charset="-128"/>
              <a:cs typeface="Calibri" panose="020F0502020204030204" pitchFamily="34" charset="0"/>
            </a:endParaRPr>
          </a:p>
          <a:p>
            <a:endPar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endParaRPr>
          </a:p>
          <a:p>
            <a:endParaRPr lang="en-US" altLang="en-US" sz="2000" b="1" dirty="0" smtClean="0">
              <a:latin typeface="Arial" panose="020B0604020202020204" pitchFamily="34" charset="0"/>
              <a:ea typeface="ＭＳ Ｐゴシック" panose="020B0600070205080204" pitchFamily="34" charset="-128"/>
            </a:endParaRP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 1</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while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&lt;= 3): </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+ 1</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print("Done!")</a:t>
            </a:r>
          </a:p>
          <a:p>
            <a:endParaRPr lang="en-US" altLang="en-US" sz="1800" dirty="0" smtClean="0">
              <a:latin typeface="Arial" panose="020B0604020202020204" pitchFamily="34" charset="0"/>
              <a:ea typeface="ＭＳ Ｐゴシック" panose="020B0600070205080204" pitchFamily="34" charset="-128"/>
            </a:endParaRPr>
          </a:p>
        </p:txBody>
      </p:sp>
      <p:grpSp>
        <p:nvGrpSpPr>
          <p:cNvPr id="2" name="Group 5"/>
          <p:cNvGrpSpPr>
            <a:grpSpLocks/>
          </p:cNvGrpSpPr>
          <p:nvPr/>
        </p:nvGrpSpPr>
        <p:grpSpPr bwMode="auto">
          <a:xfrm>
            <a:off x="1724060" y="3177880"/>
            <a:ext cx="4694873" cy="246062"/>
            <a:chOff x="1344762" y="2486626"/>
            <a:chExt cx="4695048" cy="246221"/>
          </a:xfrm>
        </p:grpSpPr>
        <p:sp>
          <p:nvSpPr>
            <p:cNvPr id="19471" name="Line 5"/>
            <p:cNvSpPr>
              <a:spLocks noChangeShapeType="1"/>
            </p:cNvSpPr>
            <p:nvPr/>
          </p:nvSpPr>
          <p:spPr bwMode="auto">
            <a:xfrm flipH="1" flipV="1">
              <a:off x="1344762" y="2609739"/>
              <a:ext cx="2788295" cy="8652"/>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lIns="0" tIns="0" rIns="0" bIns="0">
              <a:spAutoFit/>
            </a:bodyPr>
            <a:lstStyle/>
            <a:p>
              <a:endParaRPr lang="en-CA"/>
            </a:p>
          </p:txBody>
        </p:sp>
        <p:sp>
          <p:nvSpPr>
            <p:cNvPr id="19472" name="Text Box 6"/>
            <p:cNvSpPr txBox="1">
              <a:spLocks noChangeArrowheads="1"/>
            </p:cNvSpPr>
            <p:nvPr/>
          </p:nvSpPr>
          <p:spPr bwMode="auto">
            <a:xfrm>
              <a:off x="4120522" y="2486626"/>
              <a:ext cx="1919288"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a:solidFill>
                    <a:srgbClr val="FF0000"/>
                  </a:solidFill>
                  <a:latin typeface="Arial" panose="020B0604020202020204" pitchFamily="34" charset="0"/>
                </a:rPr>
                <a:t>1) Initialize control</a:t>
              </a:r>
            </a:p>
          </p:txBody>
        </p:sp>
      </p:grpSp>
      <p:grpSp>
        <p:nvGrpSpPr>
          <p:cNvPr id="3" name="Group 6"/>
          <p:cNvGrpSpPr>
            <a:grpSpLocks/>
          </p:cNvGrpSpPr>
          <p:nvPr/>
        </p:nvGrpSpPr>
        <p:grpSpPr bwMode="auto">
          <a:xfrm>
            <a:off x="2977550" y="3617777"/>
            <a:ext cx="5041583" cy="246062"/>
            <a:chOff x="2132330" y="2918427"/>
            <a:chExt cx="5041583" cy="246221"/>
          </a:xfrm>
        </p:grpSpPr>
        <p:sp>
          <p:nvSpPr>
            <p:cNvPr id="19469" name="Line 8"/>
            <p:cNvSpPr>
              <a:spLocks noChangeShapeType="1"/>
            </p:cNvSpPr>
            <p:nvPr/>
          </p:nvSpPr>
          <p:spPr bwMode="auto">
            <a:xfrm flipH="1" flipV="1">
              <a:off x="2132330" y="2941460"/>
              <a:ext cx="3149283" cy="103966"/>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lIns="0" tIns="0" rIns="0" bIns="0">
              <a:spAutoFit/>
            </a:bodyPr>
            <a:lstStyle/>
            <a:p>
              <a:endParaRPr lang="en-CA"/>
            </a:p>
          </p:txBody>
        </p:sp>
        <p:sp>
          <p:nvSpPr>
            <p:cNvPr id="19470" name="Text Box 9"/>
            <p:cNvSpPr txBox="1">
              <a:spLocks noChangeArrowheads="1"/>
            </p:cNvSpPr>
            <p:nvPr/>
          </p:nvSpPr>
          <p:spPr bwMode="auto">
            <a:xfrm>
              <a:off x="5268913" y="2918427"/>
              <a:ext cx="1905000"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a:solidFill>
                    <a:srgbClr val="FF0000"/>
                  </a:solidFill>
                  <a:latin typeface="Arial" panose="020B0604020202020204" pitchFamily="34" charset="0"/>
                </a:rPr>
                <a:t> 2) Check condition</a:t>
              </a:r>
              <a:r>
                <a:rPr lang="en-CA" altLang="en-US" sz="1600">
                  <a:solidFill>
                    <a:schemeClr val="hlink"/>
                  </a:solidFill>
                  <a:latin typeface="Arial" panose="020B0604020202020204" pitchFamily="34" charset="0"/>
                </a:rPr>
                <a:t>      </a:t>
              </a:r>
            </a:p>
          </p:txBody>
        </p:sp>
      </p:grpSp>
      <p:grpSp>
        <p:nvGrpSpPr>
          <p:cNvPr id="4" name="Group 7"/>
          <p:cNvGrpSpPr>
            <a:grpSpLocks/>
          </p:cNvGrpSpPr>
          <p:nvPr/>
        </p:nvGrpSpPr>
        <p:grpSpPr bwMode="auto">
          <a:xfrm>
            <a:off x="3664620" y="3916673"/>
            <a:ext cx="4354513" cy="423863"/>
            <a:chOff x="2667000" y="3164649"/>
            <a:chExt cx="4354513" cy="423704"/>
          </a:xfrm>
        </p:grpSpPr>
        <p:sp>
          <p:nvSpPr>
            <p:cNvPr id="19466" name="AutoShape 11"/>
            <p:cNvSpPr>
              <a:spLocks/>
            </p:cNvSpPr>
            <p:nvPr/>
          </p:nvSpPr>
          <p:spPr bwMode="auto">
            <a:xfrm>
              <a:off x="2667000" y="3164649"/>
              <a:ext cx="266701" cy="423704"/>
            </a:xfrm>
            <a:prstGeom prst="rightBrace">
              <a:avLst>
                <a:gd name="adj1" fmla="val 17924"/>
                <a:gd name="adj2" fmla="val 50000"/>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a:latin typeface="Arial" panose="020B0604020202020204" pitchFamily="34" charset="0"/>
              </a:endParaRPr>
            </a:p>
          </p:txBody>
        </p:sp>
        <p:sp>
          <p:nvSpPr>
            <p:cNvPr id="19467" name="Line 12"/>
            <p:cNvSpPr>
              <a:spLocks noChangeShapeType="1"/>
            </p:cNvSpPr>
            <p:nvPr/>
          </p:nvSpPr>
          <p:spPr bwMode="auto">
            <a:xfrm flipH="1">
              <a:off x="2933701" y="3376501"/>
              <a:ext cx="2527300"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19468" name="Text Box 13"/>
            <p:cNvSpPr txBox="1">
              <a:spLocks noChangeArrowheads="1"/>
            </p:cNvSpPr>
            <p:nvPr/>
          </p:nvSpPr>
          <p:spPr bwMode="auto">
            <a:xfrm>
              <a:off x="5421313" y="3253390"/>
              <a:ext cx="1600200"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en-CA" altLang="en-US" sz="1600" b="1">
                  <a:solidFill>
                    <a:srgbClr val="FF0000"/>
                  </a:solidFill>
                  <a:latin typeface="Arial" panose="020B0604020202020204" pitchFamily="34" charset="0"/>
                </a:rPr>
                <a:t>3) Execute body</a:t>
              </a:r>
            </a:p>
          </p:txBody>
        </p:sp>
      </p:grpSp>
      <p:grpSp>
        <p:nvGrpSpPr>
          <p:cNvPr id="5" name="Group 8"/>
          <p:cNvGrpSpPr>
            <a:grpSpLocks/>
          </p:cNvGrpSpPr>
          <p:nvPr/>
        </p:nvGrpSpPr>
        <p:grpSpPr bwMode="auto">
          <a:xfrm>
            <a:off x="2789238" y="4377690"/>
            <a:ext cx="5434012" cy="919163"/>
            <a:chOff x="2057400" y="3588353"/>
            <a:chExt cx="5434013" cy="919320"/>
          </a:xfrm>
        </p:grpSpPr>
        <p:sp>
          <p:nvSpPr>
            <p:cNvPr id="19464" name="Line 15"/>
            <p:cNvSpPr>
              <a:spLocks noChangeShapeType="1"/>
            </p:cNvSpPr>
            <p:nvPr/>
          </p:nvSpPr>
          <p:spPr bwMode="auto">
            <a:xfrm flipH="1" flipV="1">
              <a:off x="2057400" y="3588353"/>
              <a:ext cx="3656013" cy="812799"/>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19465" name="Text Box 16"/>
            <p:cNvSpPr txBox="1">
              <a:spLocks noChangeArrowheads="1"/>
            </p:cNvSpPr>
            <p:nvPr/>
          </p:nvSpPr>
          <p:spPr bwMode="auto">
            <a:xfrm>
              <a:off x="5726113" y="4261452"/>
              <a:ext cx="1765300"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en-CA" altLang="en-US" sz="1600" b="1">
                  <a:solidFill>
                    <a:srgbClr val="FF0000"/>
                  </a:solidFill>
                  <a:latin typeface="Arial" panose="020B0604020202020204" pitchFamily="34" charset="0"/>
                </a:rPr>
                <a:t>4) Update control</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smtClean="0">
                <a:ea typeface="ＭＳ Ｐゴシック" panose="020B0600070205080204" pitchFamily="34" charset="-128"/>
              </a:rPr>
              <a:t>The </a:t>
            </a:r>
            <a:r>
              <a:rPr lang="en-US" altLang="en-US" sz="2800" smtClean="0">
                <a:latin typeface="Consolas" panose="020B0609020204030204" pitchFamily="49" charset="0"/>
                <a:ea typeface="ＭＳ Ｐゴシック" panose="020B0600070205080204" pitchFamily="34" charset="-128"/>
                <a:cs typeface="Consolas" panose="020B0609020204030204" pitchFamily="49" charset="0"/>
              </a:rPr>
              <a:t>While</a:t>
            </a:r>
            <a:r>
              <a:rPr lang="en-US" altLang="en-US" smtClean="0">
                <a:ea typeface="ＭＳ Ｐゴシック" panose="020B0600070205080204" pitchFamily="34" charset="-128"/>
              </a:rPr>
              <a:t> Loop (2)</a:t>
            </a:r>
          </a:p>
        </p:txBody>
      </p:sp>
      <p:sp>
        <p:nvSpPr>
          <p:cNvPr id="21507" name="Rectangle 3"/>
          <p:cNvSpPr>
            <a:spLocks noGrp="1" noChangeArrowheads="1"/>
          </p:cNvSpPr>
          <p:nvPr>
            <p:ph idx="1"/>
          </p:nvPr>
        </p:nvSpPr>
        <p:spPr/>
        <p:txBody>
          <a:bodyPr/>
          <a:lstStyle/>
          <a:p>
            <a:r>
              <a:rPr lang="en-US" altLang="en-US" b="1" dirty="0" smtClean="0">
                <a:ea typeface="ＭＳ Ｐゴシック" panose="020B0600070205080204" pitchFamily="34" charset="-128"/>
              </a:rPr>
              <a:t>Program name: </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1while1.py</a:t>
            </a:r>
            <a:endParaRPr lang="en-US" altLang="en-US" dirty="0" smtClean="0">
              <a:latin typeface="Consolas" panose="020B0609020204030204" pitchFamily="49" charset="0"/>
              <a:ea typeface="ＭＳ Ｐゴシック" panose="020B0600070205080204" pitchFamily="34" charset="-128"/>
              <a:cs typeface="Consolas" panose="020B0609020204030204" pitchFamily="49" charset="0"/>
            </a:endParaRPr>
          </a:p>
          <a:p>
            <a:endParaRPr lang="en-US" altLang="en-US" sz="2000" b="1" dirty="0" smtClean="0">
              <a:latin typeface="Consolas" panose="020B0609020204030204" pitchFamily="49" charset="0"/>
              <a:ea typeface="ＭＳ Ｐゴシック" panose="020B0600070205080204" pitchFamily="34" charset="-128"/>
              <a:cs typeface="Consolas" panose="020B0609020204030204" pitchFamily="49" charset="0"/>
            </a:endParaRP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 1</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while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&lt;= 3): </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+ 1</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print("Done!")</a:t>
            </a:r>
          </a:p>
          <a:p>
            <a:endParaRPr lang="en-US" altLang="en-US" sz="1800" dirty="0" smtClean="0">
              <a:latin typeface="Arial" panose="020B0604020202020204" pitchFamily="34"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r>
              <a:rPr lang="en-CA" altLang="en-US" smtClean="0">
                <a:ea typeface="ＭＳ Ｐゴシック" panose="020B0600070205080204" pitchFamily="34" charset="-128"/>
              </a:rPr>
              <a:t>Countdown Loop</a:t>
            </a:r>
          </a:p>
        </p:txBody>
      </p:sp>
      <p:sp>
        <p:nvSpPr>
          <p:cNvPr id="25603" name="Rectangle 3"/>
          <p:cNvSpPr>
            <a:spLocks noGrp="1"/>
          </p:cNvSpPr>
          <p:nvPr>
            <p:ph idx="1"/>
          </p:nvPr>
        </p:nvSpPr>
        <p:spPr/>
        <p:txBody>
          <a:bodyPr/>
          <a:lstStyle/>
          <a:p>
            <a:r>
              <a:rPr lang="en-US" altLang="en-US" b="1" dirty="0" smtClean="0">
                <a:latin typeface="Consolas" panose="020B0609020204030204" pitchFamily="49" charset="0"/>
                <a:ea typeface="ＭＳ Ｐゴシック" panose="020B0600070205080204" pitchFamily="34" charset="-128"/>
                <a:cs typeface="Consolas" panose="020B0609020204030204" pitchFamily="49" charset="0"/>
              </a:rPr>
              <a:t>Program name: </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2while2.py</a:t>
            </a:r>
          </a:p>
          <a:p>
            <a:r>
              <a:rPr lang="en-US" altLang="en-US" sz="2000" dirty="0">
                <a:ea typeface="ＭＳ Ｐゴシック" panose="020B0600070205080204" pitchFamily="34" charset="-128"/>
                <a:cs typeface="Calibri" panose="020F0502020204030204" pitchFamily="34" charset="0"/>
              </a:rPr>
              <a:t>Learning objective: a simple counting loop stepping </a:t>
            </a:r>
            <a:r>
              <a:rPr lang="en-US" altLang="en-US" sz="2000" dirty="0" smtClean="0">
                <a:ea typeface="ＭＳ Ｐゴシック" panose="020B0600070205080204" pitchFamily="34" charset="-128"/>
                <a:cs typeface="Calibri" panose="020F0502020204030204" pitchFamily="34" charset="0"/>
              </a:rPr>
              <a:t>down through </a:t>
            </a:r>
            <a:r>
              <a:rPr lang="en-US" altLang="en-US" sz="2000" dirty="0">
                <a:ea typeface="ＭＳ Ｐゴシック" panose="020B0600070205080204" pitchFamily="34" charset="-128"/>
                <a:cs typeface="Calibri" panose="020F0502020204030204" pitchFamily="34" charset="0"/>
              </a:rPr>
              <a:t>a sequence </a:t>
            </a:r>
            <a:r>
              <a:rPr lang="en-US" altLang="en-US" sz="2000" dirty="0" smtClean="0">
                <a:ea typeface="ＭＳ Ｐゴシック" panose="020B0600070205080204" pitchFamily="34" charset="-128"/>
                <a:cs typeface="Calibri" panose="020F0502020204030204" pitchFamily="34" charset="0"/>
              </a:rPr>
              <a:t>(3 - 1) </a:t>
            </a:r>
            <a:endParaRPr lang="en-US" altLang="en-US" sz="2000" dirty="0">
              <a:latin typeface="Consolas" panose="020B0609020204030204" pitchFamily="49" charset="0"/>
              <a:ea typeface="ＭＳ Ｐゴシック" panose="020B0600070205080204" pitchFamily="34" charset="-128"/>
              <a:cs typeface="Consolas" panose="020B0609020204030204" pitchFamily="49" charset="0"/>
            </a:endParaRPr>
          </a:p>
          <a:p>
            <a:endParaRPr lang="en-CA" altLang="en-US" sz="2000" dirty="0" smtClean="0">
              <a:latin typeface="Consolas" panose="020B0609020204030204" pitchFamily="49" charset="0"/>
              <a:ea typeface="ＭＳ Ｐゴシック" panose="020B0600070205080204" pitchFamily="34" charset="-128"/>
              <a:cs typeface="Consolas" panose="020B0609020204030204" pitchFamily="49" charset="0"/>
            </a:endParaRPr>
          </a:p>
          <a:p>
            <a:pPr lvl="1">
              <a:buFont typeface="Arial" panose="020B0604020202020204" pitchFamily="34" charset="0"/>
              <a:buNone/>
            </a:pPr>
            <a:r>
              <a:rPr lang="en-CA"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 3</a:t>
            </a:r>
          </a:p>
          <a:p>
            <a:pPr lvl="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while (</a:t>
            </a:r>
            <a:r>
              <a:rPr lang="en-CA"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&gt;= 1):</a:t>
            </a:r>
          </a:p>
          <a:p>
            <a:pPr lvl="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a:t>
            </a:r>
            <a:r>
              <a:rPr lang="en-CA"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 </a:t>
            </a:r>
            <a:r>
              <a:rPr lang="en-CA"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a:t>
            </a:r>
          </a:p>
          <a:p>
            <a:pPr lvl="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CA"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 </a:t>
            </a:r>
            <a:r>
              <a:rPr lang="en-CA"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- 1</a:t>
            </a:r>
          </a:p>
          <a:p>
            <a:pPr lvl="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print("Done!")</a:t>
            </a:r>
          </a:p>
          <a:p>
            <a:endParaRPr lang="en-CA" altLang="en-US" sz="1800" dirty="0" smtClean="0">
              <a:latin typeface="Arial" panose="020B0604020202020204" pitchFamily="34"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ea typeface="ＭＳ Ｐゴシック" panose="020B0600070205080204" pitchFamily="34" charset="-128"/>
              </a:rPr>
              <a:t>Common Mistakes: While Loops</a:t>
            </a:r>
          </a:p>
        </p:txBody>
      </p:sp>
      <p:sp>
        <p:nvSpPr>
          <p:cNvPr id="29699" name="Content Placeholder 2"/>
          <p:cNvSpPr>
            <a:spLocks noGrp="1"/>
          </p:cNvSpPr>
          <p:nvPr>
            <p:ph idx="1"/>
          </p:nvPr>
        </p:nvSpPr>
        <p:spPr/>
        <p:txBody>
          <a:bodyPr/>
          <a:lstStyle/>
          <a:p>
            <a:r>
              <a:rPr lang="en-US" altLang="en-US" dirty="0" smtClean="0">
                <a:ea typeface="ＭＳ Ｐゴシック" panose="020B0600070205080204" pitchFamily="34" charset="-128"/>
              </a:rPr>
              <a:t>Forgetting to include the basic parts of a loop.</a:t>
            </a:r>
          </a:p>
          <a:p>
            <a:pPr lvl="1"/>
            <a:r>
              <a:rPr lang="en-US" altLang="en-US" dirty="0" smtClean="0">
                <a:solidFill>
                  <a:srgbClr val="FF0000"/>
                </a:solidFill>
                <a:ea typeface="ＭＳ Ｐゴシック" panose="020B0600070205080204" pitchFamily="34" charset="-128"/>
              </a:rPr>
              <a:t>Updating the control</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 1</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while(</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&lt;= 4): </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a:t>
            </a:r>
          </a:p>
          <a:p>
            <a:pPr lvl="1">
              <a:spcBef>
                <a:spcPct val="30000"/>
              </a:spcBef>
              <a:buNone/>
            </a:pPr>
            <a:r>
              <a:rPr lang="en-US" altLang="en-US" sz="1800" dirty="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     </a:t>
            </a:r>
            <a:r>
              <a:rPr lang="en-US" altLang="en-US" sz="1800" dirty="0"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 </a:t>
            </a:r>
            <a:r>
              <a:rPr lang="en-US" altLang="en-US" sz="1800" dirty="0" err="1"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 = </a:t>
            </a:r>
            <a:r>
              <a:rPr lang="en-US" altLang="en-US" sz="1800" dirty="0" err="1"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 + 1</a:t>
            </a:r>
          </a:p>
          <a:p>
            <a:pPr lvl="1">
              <a:spcBef>
                <a:spcPct val="30000"/>
              </a:spcBef>
              <a:buFont typeface="Times New Roman" panose="02020603050405020304" pitchFamily="18" charset="0"/>
              <a:buNone/>
            </a:pPr>
            <a:endPar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endParaRPr>
          </a:p>
          <a:p>
            <a:pPr lvl="1">
              <a:spcBef>
                <a:spcPct val="30000"/>
              </a:spcBef>
              <a:buFont typeface="Times New Roman" panose="02020603050405020304" pitchFamily="18" charset="0"/>
              <a:buNone/>
            </a:pPr>
            <a:endPar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endParaRPr>
          </a:p>
        </p:txBody>
      </p:sp>
      <p:pic>
        <p:nvPicPr>
          <p:cNvPr id="297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918" y="3784600"/>
            <a:ext cx="150495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7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p:txBody>
          <a:bodyPr/>
          <a:lstStyle/>
          <a:p>
            <a:r>
              <a:rPr lang="en-CA" altLang="en-US" dirty="0" smtClean="0">
                <a:ea typeface="ＭＳ Ｐゴシック" panose="020B0600070205080204" pitchFamily="34" charset="-128"/>
              </a:rPr>
              <a:t>Practice Exercise #1</a:t>
            </a:r>
          </a:p>
        </p:txBody>
      </p:sp>
      <p:sp>
        <p:nvSpPr>
          <p:cNvPr id="31747" name="Rectangle 3"/>
          <p:cNvSpPr>
            <a:spLocks noGrp="1"/>
          </p:cNvSpPr>
          <p:nvPr>
            <p:ph idx="1"/>
          </p:nvPr>
        </p:nvSpPr>
        <p:spPr/>
        <p:txBody>
          <a:bodyPr/>
          <a:lstStyle/>
          <a:p>
            <a:r>
              <a:rPr lang="en-CA" altLang="en-US" dirty="0" smtClean="0">
                <a:ea typeface="ＭＳ Ｐゴシック" panose="020B0600070205080204" pitchFamily="34" charset="-128"/>
              </a:rPr>
              <a:t>The following program that prompts for and displays the  user’s age.</a:t>
            </a:r>
          </a:p>
          <a:p>
            <a:r>
              <a:rPr lang="en-CA" altLang="en-US" dirty="0" smtClean="0">
                <a:ea typeface="ＭＳ Ｐゴシック" panose="020B0600070205080204" pitchFamily="34" charset="-128"/>
              </a:rPr>
              <a:t>Modifications:</a:t>
            </a:r>
          </a:p>
          <a:p>
            <a:pPr lvl="1"/>
            <a:r>
              <a:rPr lang="en-CA" altLang="en-US" dirty="0" smtClean="0">
                <a:ea typeface="ＭＳ Ｐゴシック" panose="020B0600070205080204" pitchFamily="34" charset="-128"/>
              </a:rPr>
              <a:t>As long as the user enters a negative age the program will continue prompting for age.</a:t>
            </a:r>
          </a:p>
          <a:p>
            <a:pPr lvl="1"/>
            <a:r>
              <a:rPr lang="en-CA" altLang="en-US" dirty="0" smtClean="0">
                <a:ea typeface="ＭＳ Ｐゴシック" panose="020B0600070205080204" pitchFamily="34" charset="-128"/>
              </a:rPr>
              <a:t>After a valid age has been entered then stop the prompts and display the age.</a:t>
            </a:r>
          </a:p>
          <a:p>
            <a:endParaRPr lang="en-CA" altLang="en-US" dirty="0" smtClean="0">
              <a:ea typeface="ＭＳ Ｐゴシック" panose="020B0600070205080204" pitchFamily="34" charset="-128"/>
            </a:endParaRPr>
          </a:p>
          <a:p>
            <a:pPr>
              <a:buFontTx/>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age = </a:t>
            </a:r>
            <a:r>
              <a:rPr lang="en-CA"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int</a:t>
            </a: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(input("Age: "))</a:t>
            </a:r>
          </a:p>
          <a:p>
            <a:pPr>
              <a:buFontTx/>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print(age)</a:t>
            </a:r>
          </a:p>
        </p:txBody>
      </p:sp>
      <p:pic>
        <p:nvPicPr>
          <p:cNvPr id="30724" name="Picture 4"/>
          <p:cNvPicPr>
            <a:picLocks noChangeAspect="1" noChangeArrowheads="1"/>
          </p:cNvPicPr>
          <p:nvPr/>
        </p:nvPicPr>
        <p:blipFill>
          <a:blip r:embed="rId3">
            <a:extLst>
              <a:ext uri="{28A0092B-C50C-407E-A947-70E740481C1C}">
                <a14:useLocalDpi xmlns:a14="http://schemas.microsoft.com/office/drawing/2010/main" val="0"/>
              </a:ext>
            </a:extLst>
          </a:blip>
          <a:srcRect t="15523"/>
          <a:stretch>
            <a:fillRect/>
          </a:stretch>
        </p:blipFill>
        <p:spPr bwMode="auto">
          <a:xfrm>
            <a:off x="5003800" y="4648200"/>
            <a:ext cx="34528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smtClean="0">
                <a:ea typeface="ＭＳ Ｐゴシック" panose="020B0600070205080204" pitchFamily="34" charset="-128"/>
              </a:rPr>
              <a:t>The </a:t>
            </a:r>
            <a:r>
              <a:rPr lang="en-US" altLang="en-US" sz="2800" smtClean="0">
                <a:latin typeface="Consolas" panose="020B0609020204030204" pitchFamily="49" charset="0"/>
                <a:ea typeface="ＭＳ Ｐゴシック" panose="020B0600070205080204" pitchFamily="34" charset="-128"/>
                <a:cs typeface="Consolas" panose="020B0609020204030204" pitchFamily="49" charset="0"/>
              </a:rPr>
              <a:t>For</a:t>
            </a:r>
            <a:r>
              <a:rPr lang="en-US" altLang="en-US" smtClean="0">
                <a:ea typeface="ＭＳ Ｐゴシック" panose="020B0600070205080204" pitchFamily="34" charset="-128"/>
              </a:rPr>
              <a:t> Loop</a:t>
            </a:r>
          </a:p>
        </p:txBody>
      </p:sp>
      <p:sp>
        <p:nvSpPr>
          <p:cNvPr id="33795" name="Rectangle 3"/>
          <p:cNvSpPr>
            <a:spLocks noGrp="1" noChangeArrowheads="1"/>
          </p:cNvSpPr>
          <p:nvPr>
            <p:ph idx="1"/>
          </p:nvPr>
        </p:nvSpPr>
        <p:spPr/>
        <p:txBody>
          <a:bodyPr/>
          <a:lstStyle/>
          <a:p>
            <a:r>
              <a:rPr lang="en-CA" altLang="en-US" dirty="0" smtClean="0">
                <a:ea typeface="ＭＳ Ｐゴシック" panose="020B0600070205080204" pitchFamily="34" charset="-128"/>
              </a:rPr>
              <a:t>In Python a </a:t>
            </a:r>
            <a:r>
              <a:rPr lang="en-CA" altLang="en-US" sz="2000" dirty="0" smtClean="0">
                <a:latin typeface="Consolas" panose="020B0609020204030204" pitchFamily="49" charset="0"/>
                <a:ea typeface="ＭＳ Ｐゴシック" panose="020B0600070205080204" pitchFamily="34" charset="-128"/>
                <a:cs typeface="Consolas" panose="020B0609020204030204" pitchFamily="49" charset="0"/>
              </a:rPr>
              <a:t>for</a:t>
            </a:r>
            <a:r>
              <a:rPr lang="en-CA" altLang="en-US" dirty="0" smtClean="0">
                <a:ea typeface="ＭＳ Ｐゴシック" panose="020B0600070205080204" pitchFamily="34" charset="-128"/>
              </a:rPr>
              <a:t>-loop is used to step through a sequence e.g., count through a series of numbers or step through the lines in a file.</a:t>
            </a:r>
          </a:p>
          <a:p>
            <a:r>
              <a:rPr lang="en-CA" altLang="en-US" b="1" dirty="0" smtClean="0">
                <a:ea typeface="ＭＳ Ｐゴシック" panose="020B0600070205080204" pitchFamily="34" charset="-128"/>
              </a:rPr>
              <a:t>Syntax:</a:t>
            </a:r>
          </a:p>
          <a:p>
            <a:pPr marL="800100" lvl="1" indent="-342900">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for &lt;</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name of loop control&gt;</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in &lt;</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something that can be iterated</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&gt;:</a:t>
            </a:r>
          </a:p>
          <a:p>
            <a:pPr marL="800100" lvl="1" indent="-342900">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body</a:t>
            </a:r>
            <a:endParaRPr lang="en-CA" altLang="en-US" sz="1600" i="1" dirty="0" smtClean="0">
              <a:latin typeface="Consolas" panose="020B0609020204030204" pitchFamily="49" charset="0"/>
              <a:ea typeface="ＭＳ Ｐゴシック" panose="020B0600070205080204" pitchFamily="34" charset="-128"/>
              <a:cs typeface="Consolas" panose="020B0609020204030204" pitchFamily="49" charset="0"/>
            </a:endParaRPr>
          </a:p>
          <a:p>
            <a:r>
              <a:rPr lang="en-CA" altLang="en-US" b="1" dirty="0" smtClean="0">
                <a:ea typeface="ＭＳ Ｐゴシック" panose="020B0600070205080204" pitchFamily="34" charset="-128"/>
              </a:rPr>
              <a:t>Program name: </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3for1.py</a:t>
            </a:r>
          </a:p>
          <a:p>
            <a:r>
              <a:rPr lang="en-US" altLang="en-US" sz="2000" dirty="0">
                <a:ea typeface="ＭＳ Ｐゴシック" panose="020B0600070205080204" pitchFamily="34" charset="-128"/>
                <a:cs typeface="Calibri" panose="020F0502020204030204" pitchFamily="34" charset="0"/>
              </a:rPr>
              <a:t>Learning objective: a simple </a:t>
            </a:r>
            <a:r>
              <a:rPr lang="en-US" altLang="en-US" sz="2000" dirty="0" smtClean="0">
                <a:ea typeface="ＭＳ Ｐゴシック" panose="020B0600070205080204" pitchFamily="34" charset="-128"/>
                <a:cs typeface="Calibri" panose="020F0502020204030204" pitchFamily="34" charset="0"/>
              </a:rPr>
              <a:t>for counting </a:t>
            </a:r>
            <a:r>
              <a:rPr lang="en-US" altLang="en-US" sz="2000" dirty="0">
                <a:ea typeface="ＭＳ Ｐゴシック" panose="020B0600070205080204" pitchFamily="34" charset="-128"/>
                <a:cs typeface="Calibri" panose="020F0502020204030204" pitchFamily="34" charset="0"/>
              </a:rPr>
              <a:t>loop stepping through a sequence (1 - 3) </a:t>
            </a:r>
          </a:p>
          <a:p>
            <a:endParaRPr lang="en-US" altLang="en-US" sz="2000" dirty="0" smtClean="0">
              <a:latin typeface="Consolas" panose="020B0609020204030204" pitchFamily="49" charset="0"/>
              <a:ea typeface="ＭＳ Ｐゴシック" panose="020B0600070205080204" pitchFamily="34" charset="-128"/>
            </a:endParaRPr>
          </a:p>
          <a:p>
            <a:endParaRPr lang="en-US" altLang="en-US" sz="2000" dirty="0">
              <a:latin typeface="Consolas" panose="020B0609020204030204" pitchFamily="49" charset="0"/>
              <a:ea typeface="ＭＳ Ｐゴシック" panose="020B0600070205080204" pitchFamily="34" charset="-128"/>
            </a:endParaRPr>
          </a:p>
          <a:p>
            <a:pPr marL="0" indent="0">
              <a:buNone/>
            </a:pPr>
            <a:r>
              <a:rPr lang="en-CA" sz="2000" dirty="0">
                <a:latin typeface="Consolas" panose="020B0609020204030204" pitchFamily="49" charset="0"/>
              </a:rPr>
              <a:t>for </a:t>
            </a:r>
            <a:r>
              <a:rPr lang="en-CA" sz="2000" dirty="0" err="1">
                <a:latin typeface="Consolas" panose="020B0609020204030204" pitchFamily="49" charset="0"/>
              </a:rPr>
              <a:t>i</a:t>
            </a:r>
            <a:r>
              <a:rPr lang="en-CA" sz="2000" dirty="0">
                <a:latin typeface="Consolas" panose="020B0609020204030204" pitchFamily="49" charset="0"/>
              </a:rPr>
              <a:t> in range (1, 4, 1):</a:t>
            </a:r>
          </a:p>
          <a:p>
            <a:pPr marL="0" indent="0">
              <a:buNone/>
            </a:pPr>
            <a:r>
              <a:rPr lang="en-US" sz="2000" dirty="0">
                <a:latin typeface="Consolas" panose="020B0609020204030204" pitchFamily="49" charset="0"/>
              </a:rPr>
              <a:t>    print("</a:t>
            </a:r>
            <a:r>
              <a:rPr lang="en-US" sz="2000" dirty="0" err="1">
                <a:latin typeface="Consolas" panose="020B0609020204030204" pitchFamily="49" charset="0"/>
              </a:rPr>
              <a:t>i</a:t>
            </a:r>
            <a:r>
              <a:rPr lang="en-US" sz="2000" dirty="0">
                <a:latin typeface="Consolas" panose="020B0609020204030204" pitchFamily="49" charset="0"/>
              </a:rPr>
              <a:t>=", </a:t>
            </a:r>
            <a:r>
              <a:rPr lang="en-US" sz="2000" dirty="0" err="1">
                <a:latin typeface="Consolas" panose="020B0609020204030204" pitchFamily="49" charset="0"/>
              </a:rPr>
              <a:t>i</a:t>
            </a:r>
            <a:r>
              <a:rPr lang="en-US" sz="2000" dirty="0">
                <a:latin typeface="Consolas" panose="020B0609020204030204" pitchFamily="49" charset="0"/>
              </a:rPr>
              <a:t>)</a:t>
            </a:r>
          </a:p>
          <a:p>
            <a:pPr marL="0" indent="0">
              <a:buNone/>
            </a:pPr>
            <a:r>
              <a:rPr lang="en-US" sz="2000" dirty="0">
                <a:latin typeface="Consolas" panose="020B0609020204030204" pitchFamily="49" charset="0"/>
              </a:rPr>
              <a:t>print("Done!")</a:t>
            </a:r>
          </a:p>
          <a:p>
            <a:endParaRPr lang="en-US" altLang="en-US" sz="1800" dirty="0" smtClean="0">
              <a:latin typeface="Arial" panose="020B0604020202020204" pitchFamily="34" charset="0"/>
              <a:ea typeface="ＭＳ Ｐゴシック" panose="020B0600070205080204" pitchFamily="34" charset="-128"/>
            </a:endParaRPr>
          </a:p>
        </p:txBody>
      </p:sp>
      <p:grpSp>
        <p:nvGrpSpPr>
          <p:cNvPr id="2" name="Group 16"/>
          <p:cNvGrpSpPr>
            <a:grpSpLocks/>
          </p:cNvGrpSpPr>
          <p:nvPr/>
        </p:nvGrpSpPr>
        <p:grpSpPr bwMode="auto">
          <a:xfrm>
            <a:off x="3001035" y="4208983"/>
            <a:ext cx="3107006" cy="1274612"/>
            <a:chOff x="2850826" y="3563672"/>
            <a:chExt cx="3107062" cy="1275939"/>
          </a:xfrm>
        </p:grpSpPr>
        <p:sp>
          <p:nvSpPr>
            <p:cNvPr id="33807" name="Line 5"/>
            <p:cNvSpPr>
              <a:spLocks noChangeShapeType="1"/>
            </p:cNvSpPr>
            <p:nvPr/>
          </p:nvSpPr>
          <p:spPr bwMode="auto">
            <a:xfrm flipH="1">
              <a:off x="2850826" y="3788926"/>
              <a:ext cx="1187772" cy="1050685"/>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lIns="0" tIns="0" rIns="0" bIns="0">
              <a:spAutoFit/>
            </a:bodyPr>
            <a:lstStyle/>
            <a:p>
              <a:endParaRPr lang="en-CA"/>
            </a:p>
          </p:txBody>
        </p:sp>
        <p:sp>
          <p:nvSpPr>
            <p:cNvPr id="33808" name="Text Box 6"/>
            <p:cNvSpPr txBox="1">
              <a:spLocks noChangeArrowheads="1"/>
            </p:cNvSpPr>
            <p:nvPr/>
          </p:nvSpPr>
          <p:spPr bwMode="auto">
            <a:xfrm>
              <a:off x="4038600" y="3563672"/>
              <a:ext cx="1919288"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a:solidFill>
                    <a:srgbClr val="FF0000"/>
                  </a:solidFill>
                  <a:latin typeface="Arial" panose="020B0604020202020204" pitchFamily="34" charset="0"/>
                </a:rPr>
                <a:t>1) Initialize control</a:t>
              </a:r>
            </a:p>
          </p:txBody>
        </p:sp>
      </p:grpSp>
      <p:grpSp>
        <p:nvGrpSpPr>
          <p:cNvPr id="3" name="Group 17"/>
          <p:cNvGrpSpPr>
            <a:grpSpLocks/>
          </p:cNvGrpSpPr>
          <p:nvPr/>
        </p:nvGrpSpPr>
        <p:grpSpPr bwMode="auto">
          <a:xfrm>
            <a:off x="3390323" y="4696195"/>
            <a:ext cx="3125787" cy="787400"/>
            <a:chOff x="3175081" y="4172130"/>
            <a:chExt cx="3124926" cy="786944"/>
          </a:xfrm>
        </p:grpSpPr>
        <p:sp>
          <p:nvSpPr>
            <p:cNvPr id="33805" name="Line 8"/>
            <p:cNvSpPr>
              <a:spLocks noChangeShapeType="1"/>
            </p:cNvSpPr>
            <p:nvPr/>
          </p:nvSpPr>
          <p:spPr bwMode="auto">
            <a:xfrm flipH="1">
              <a:off x="3175081" y="4310688"/>
              <a:ext cx="1219926" cy="648386"/>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3806" name="Text Box 9"/>
            <p:cNvSpPr txBox="1">
              <a:spLocks noChangeArrowheads="1"/>
            </p:cNvSpPr>
            <p:nvPr/>
          </p:nvSpPr>
          <p:spPr bwMode="auto">
            <a:xfrm>
              <a:off x="4395007" y="4172130"/>
              <a:ext cx="1905000"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a:solidFill>
                    <a:srgbClr val="FF0000"/>
                  </a:solidFill>
                  <a:latin typeface="Arial" panose="020B0604020202020204" pitchFamily="34" charset="0"/>
                </a:rPr>
                <a:t> 2) Check condition</a:t>
              </a:r>
              <a:r>
                <a:rPr lang="en-CA" altLang="en-US" sz="1600">
                  <a:solidFill>
                    <a:schemeClr val="hlink"/>
                  </a:solidFill>
                  <a:latin typeface="Arial" panose="020B0604020202020204" pitchFamily="34" charset="0"/>
                </a:rPr>
                <a:t>      </a:t>
              </a:r>
            </a:p>
          </p:txBody>
        </p:sp>
      </p:grpSp>
      <p:grpSp>
        <p:nvGrpSpPr>
          <p:cNvPr id="4" name="Group 1"/>
          <p:cNvGrpSpPr>
            <a:grpSpLocks/>
          </p:cNvGrpSpPr>
          <p:nvPr/>
        </p:nvGrpSpPr>
        <p:grpSpPr bwMode="auto">
          <a:xfrm>
            <a:off x="3123570" y="5685653"/>
            <a:ext cx="3392488" cy="422275"/>
            <a:chOff x="5142588" y="5395238"/>
            <a:chExt cx="3391811" cy="422275"/>
          </a:xfrm>
        </p:grpSpPr>
        <p:sp>
          <p:nvSpPr>
            <p:cNvPr id="33802" name="AutoShape 11"/>
            <p:cNvSpPr>
              <a:spLocks/>
            </p:cNvSpPr>
            <p:nvPr/>
          </p:nvSpPr>
          <p:spPr bwMode="auto">
            <a:xfrm>
              <a:off x="5142588" y="5395238"/>
              <a:ext cx="266701" cy="422275"/>
            </a:xfrm>
            <a:prstGeom prst="rightBrace">
              <a:avLst>
                <a:gd name="adj1" fmla="val 17922"/>
                <a:gd name="adj2" fmla="val 50000"/>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CA" altLang="en-US" sz="1400">
                <a:latin typeface="Arial" panose="020B0604020202020204" pitchFamily="34" charset="0"/>
              </a:endParaRPr>
            </a:p>
          </p:txBody>
        </p:sp>
        <p:sp>
          <p:nvSpPr>
            <p:cNvPr id="33803" name="Line 12"/>
            <p:cNvSpPr>
              <a:spLocks noChangeShapeType="1"/>
            </p:cNvSpPr>
            <p:nvPr/>
          </p:nvSpPr>
          <p:spPr bwMode="auto">
            <a:xfrm flipH="1">
              <a:off x="5409288" y="5606375"/>
              <a:ext cx="1524911" cy="1"/>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3804" name="Text Box 13"/>
            <p:cNvSpPr txBox="1">
              <a:spLocks noChangeArrowheads="1"/>
            </p:cNvSpPr>
            <p:nvPr/>
          </p:nvSpPr>
          <p:spPr bwMode="auto">
            <a:xfrm>
              <a:off x="6934199" y="5483679"/>
              <a:ext cx="1600200" cy="24539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en-CA" altLang="en-US" sz="1600" b="1">
                  <a:solidFill>
                    <a:srgbClr val="FF0000"/>
                  </a:solidFill>
                  <a:latin typeface="Arial" panose="020B0604020202020204" pitchFamily="34" charset="0"/>
                </a:rPr>
                <a:t>3) Execute body</a:t>
              </a:r>
            </a:p>
          </p:txBody>
        </p:sp>
      </p:grpSp>
      <p:grpSp>
        <p:nvGrpSpPr>
          <p:cNvPr id="5" name="Group 13"/>
          <p:cNvGrpSpPr>
            <a:grpSpLocks/>
          </p:cNvGrpSpPr>
          <p:nvPr/>
        </p:nvGrpSpPr>
        <p:grpSpPr bwMode="auto">
          <a:xfrm>
            <a:off x="3817357" y="4997471"/>
            <a:ext cx="5054600" cy="508000"/>
            <a:chOff x="2057400" y="3080377"/>
            <a:chExt cx="5054600" cy="507976"/>
          </a:xfrm>
        </p:grpSpPr>
        <p:sp>
          <p:nvSpPr>
            <p:cNvPr id="33800" name="Line 15"/>
            <p:cNvSpPr>
              <a:spLocks noChangeShapeType="1"/>
            </p:cNvSpPr>
            <p:nvPr/>
          </p:nvSpPr>
          <p:spPr bwMode="auto">
            <a:xfrm flipH="1">
              <a:off x="2057400" y="3185381"/>
              <a:ext cx="3289300" cy="402972"/>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3801" name="Text Box 16"/>
            <p:cNvSpPr txBox="1">
              <a:spLocks noChangeArrowheads="1"/>
            </p:cNvSpPr>
            <p:nvPr/>
          </p:nvSpPr>
          <p:spPr bwMode="auto">
            <a:xfrm>
              <a:off x="5346700" y="3080377"/>
              <a:ext cx="1765300"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en-CA" altLang="en-US" sz="1600" b="1">
                  <a:solidFill>
                    <a:srgbClr val="FF0000"/>
                  </a:solidFill>
                  <a:latin typeface="Arial" panose="020B0604020202020204" pitchFamily="34" charset="0"/>
                </a:rPr>
                <a:t>4) Update control</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smtClean="0">
                <a:ea typeface="ＭＳ Ｐゴシック" panose="020B0600070205080204" pitchFamily="34" charset="-128"/>
              </a:rPr>
              <a:t>Counting Down With A </a:t>
            </a:r>
            <a:r>
              <a:rPr lang="en-US" altLang="en-US" smtClean="0">
                <a:latin typeface="Consolas" panose="020B0609020204030204" pitchFamily="49" charset="0"/>
                <a:ea typeface="ＭＳ Ｐゴシック" panose="020B0600070205080204" pitchFamily="34" charset="-128"/>
                <a:cs typeface="Consolas" panose="020B0609020204030204" pitchFamily="49" charset="0"/>
              </a:rPr>
              <a:t>For</a:t>
            </a:r>
            <a:r>
              <a:rPr lang="en-US" altLang="en-US" smtClean="0">
                <a:ea typeface="ＭＳ Ｐゴシック" panose="020B0600070205080204" pitchFamily="34" charset="-128"/>
              </a:rPr>
              <a:t> Loop</a:t>
            </a:r>
          </a:p>
        </p:txBody>
      </p:sp>
      <p:sp>
        <p:nvSpPr>
          <p:cNvPr id="39939" name="Rectangle 3"/>
          <p:cNvSpPr>
            <a:spLocks noGrp="1" noChangeArrowheads="1"/>
          </p:cNvSpPr>
          <p:nvPr>
            <p:ph idx="1"/>
          </p:nvPr>
        </p:nvSpPr>
        <p:spPr/>
        <p:txBody>
          <a:bodyPr/>
          <a:lstStyle/>
          <a:p>
            <a:r>
              <a:rPr lang="en-CA" altLang="en-US" b="1" dirty="0" smtClean="0">
                <a:ea typeface="ＭＳ Ｐゴシック" panose="020B0600070205080204" pitchFamily="34" charset="-128"/>
              </a:rPr>
              <a:t>Program name: </a:t>
            </a:r>
            <a:r>
              <a:rPr lang="en-US" altLang="en-US" sz="2000" dirty="0">
                <a:latin typeface="Consolas" panose="020B0609020204030204" pitchFamily="49" charset="0"/>
                <a:ea typeface="ＭＳ Ｐゴシック" panose="020B0600070205080204" pitchFamily="34" charset="-128"/>
              </a:rPr>
              <a:t>4</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for2.py</a:t>
            </a:r>
          </a:p>
          <a:p>
            <a:r>
              <a:rPr lang="en-US" altLang="en-US" sz="2000" dirty="0">
                <a:ea typeface="ＭＳ Ｐゴシック" panose="020B0600070205080204" pitchFamily="34" charset="-128"/>
                <a:cs typeface="Calibri" panose="020F0502020204030204" pitchFamily="34" charset="0"/>
              </a:rPr>
              <a:t>Learning objective: a simple counting loop stepping </a:t>
            </a:r>
            <a:r>
              <a:rPr lang="en-US" altLang="en-US" sz="2000" dirty="0" smtClean="0">
                <a:ea typeface="ＭＳ Ｐゴシック" panose="020B0600070205080204" pitchFamily="34" charset="-128"/>
                <a:cs typeface="Calibri" panose="020F0502020204030204" pitchFamily="34" charset="0"/>
              </a:rPr>
              <a:t>down through </a:t>
            </a:r>
            <a:r>
              <a:rPr lang="en-US" altLang="en-US" sz="2000" dirty="0">
                <a:ea typeface="ＭＳ Ｐゴシック" panose="020B0600070205080204" pitchFamily="34" charset="-128"/>
                <a:cs typeface="Calibri" panose="020F0502020204030204" pitchFamily="34" charset="0"/>
              </a:rPr>
              <a:t>a sequence </a:t>
            </a:r>
            <a:r>
              <a:rPr lang="en-US" altLang="en-US" sz="2000" dirty="0" smtClean="0">
                <a:ea typeface="ＭＳ Ｐゴシック" panose="020B0600070205080204" pitchFamily="34" charset="-128"/>
                <a:cs typeface="Calibri" panose="020F0502020204030204" pitchFamily="34" charset="0"/>
              </a:rPr>
              <a:t>(3 - 1) </a:t>
            </a:r>
            <a:endParaRPr lang="en-US" altLang="en-US" sz="2000" dirty="0">
              <a:latin typeface="Consolas" panose="020B0609020204030204" pitchFamily="49" charset="0"/>
              <a:ea typeface="ＭＳ Ｐゴシック" panose="020B0600070205080204" pitchFamily="34" charset="-128"/>
            </a:endParaRPr>
          </a:p>
          <a:p>
            <a:endParaRPr lang="en-CA" altLang="en-US" sz="2000" dirty="0" smtClean="0">
              <a:latin typeface="Arial" panose="020B0604020202020204" pitchFamily="34" charset="0"/>
              <a:ea typeface="ＭＳ Ｐゴシック" panose="020B0600070205080204" pitchFamily="34" charset="-128"/>
            </a:endParaRPr>
          </a:p>
          <a:p>
            <a:pPr marL="225425" lvl="1" indent="0">
              <a:buNone/>
            </a:pPr>
            <a:r>
              <a:rPr lang="en-CA" dirty="0" smtClean="0">
                <a:latin typeface="Consolas" panose="020B0609020204030204" pitchFamily="49" charset="0"/>
              </a:rPr>
              <a:t>for </a:t>
            </a:r>
            <a:r>
              <a:rPr lang="en-CA" dirty="0" err="1">
                <a:latin typeface="Consolas" panose="020B0609020204030204" pitchFamily="49" charset="0"/>
              </a:rPr>
              <a:t>i</a:t>
            </a:r>
            <a:r>
              <a:rPr lang="en-CA" dirty="0">
                <a:latin typeface="Consolas" panose="020B0609020204030204" pitchFamily="49" charset="0"/>
              </a:rPr>
              <a:t> in range (3, 0, -1):</a:t>
            </a:r>
          </a:p>
          <a:p>
            <a:pPr marL="225425" lvl="1" indent="0">
              <a:buNone/>
            </a:pPr>
            <a:r>
              <a:rPr lang="en-US" dirty="0">
                <a:latin typeface="Consolas" panose="020B0609020204030204" pitchFamily="49" charset="0"/>
              </a:rPr>
              <a:t>    print("</a:t>
            </a:r>
            <a:r>
              <a:rPr lang="en-US" dirty="0" err="1">
                <a:latin typeface="Consolas" panose="020B0609020204030204" pitchFamily="49" charset="0"/>
              </a:rPr>
              <a:t>i</a:t>
            </a:r>
            <a:r>
              <a:rPr lang="en-US" dirty="0">
                <a:latin typeface="Consolas" panose="020B0609020204030204" pitchFamily="49" charset="0"/>
              </a:rPr>
              <a:t> = ", </a:t>
            </a:r>
            <a:r>
              <a:rPr lang="en-US" dirty="0" err="1">
                <a:latin typeface="Consolas" panose="020B0609020204030204" pitchFamily="49" charset="0"/>
              </a:rPr>
              <a:t>i</a:t>
            </a:r>
            <a:r>
              <a:rPr lang="en-US" dirty="0">
                <a:latin typeface="Consolas" panose="020B0609020204030204" pitchFamily="49" charset="0"/>
              </a:rPr>
              <a:t>)</a:t>
            </a:r>
          </a:p>
          <a:p>
            <a:pPr marL="225425" lvl="1" indent="0">
              <a:buNone/>
            </a:pPr>
            <a:r>
              <a:rPr lang="en-US" dirty="0">
                <a:latin typeface="Consolas" panose="020B0609020204030204" pitchFamily="49" charset="0"/>
              </a:rPr>
              <a:t>print("Done!")</a:t>
            </a:r>
          </a:p>
          <a:p>
            <a:endParaRPr lang="en-CA" altLang="en-US" sz="1800" dirty="0" smtClean="0">
              <a:latin typeface="Arial" panose="020B0604020202020204" pitchFamily="34" charset="0"/>
              <a:ea typeface="ＭＳ Ｐゴシック" panose="020B0600070205080204" pitchFamily="34" charset="-128"/>
            </a:endParaRPr>
          </a:p>
          <a:p>
            <a:endParaRPr lang="en-US" altLang="en-US" sz="1800" dirty="0" smtClean="0">
              <a:latin typeface="Arial" panose="020B0604020202020204" pitchFamily="34"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2800" dirty="0" smtClean="0">
                <a:latin typeface="Consolas" panose="020B0609020204030204" pitchFamily="49" charset="0"/>
                <a:ea typeface="+mj-ea"/>
                <a:cs typeface="Consolas" panose="020B0609020204030204" pitchFamily="49" charset="0"/>
              </a:rPr>
              <a:t>For</a:t>
            </a:r>
            <a:r>
              <a:rPr lang="en-US" sz="2800" dirty="0" smtClean="0">
                <a:latin typeface="+mn-lt"/>
                <a:ea typeface="+mj-ea"/>
                <a:cs typeface="Consolas" panose="020B0609020204030204" pitchFamily="49" charset="0"/>
              </a:rPr>
              <a:t> </a:t>
            </a:r>
            <a:r>
              <a:rPr lang="en-US" sz="2800" dirty="0" smtClean="0">
                <a:ea typeface="+mj-ea"/>
                <a:cs typeface="+mj-cs"/>
              </a:rPr>
              <a:t>Loop: Stepping Through A Sequence Of Characters</a:t>
            </a:r>
            <a:endParaRPr lang="en-US" sz="2800" dirty="0">
              <a:ea typeface="+mj-ea"/>
              <a:cs typeface="+mj-cs"/>
            </a:endParaRPr>
          </a:p>
        </p:txBody>
      </p:sp>
      <p:sp>
        <p:nvSpPr>
          <p:cNvPr id="3" name="Content Placeholder 2"/>
          <p:cNvSpPr>
            <a:spLocks noGrp="1"/>
          </p:cNvSpPr>
          <p:nvPr>
            <p:ph idx="1"/>
          </p:nvPr>
        </p:nvSpPr>
        <p:spPr>
          <a:xfrm>
            <a:off x="468313" y="1143000"/>
            <a:ext cx="8229600" cy="5410200"/>
          </a:xfrm>
        </p:spPr>
        <p:txBody>
          <a:bodyPr/>
          <a:lstStyle/>
          <a:p>
            <a:r>
              <a:rPr lang="en-US" altLang="en-US" dirty="0" smtClean="0">
                <a:ea typeface="ＭＳ Ｐゴシック" panose="020B0600070205080204" pitchFamily="34" charset="-128"/>
              </a:rPr>
              <a:t>Recall: A for-loop in Python can step through any </a:t>
            </a:r>
            <a:r>
              <a:rPr lang="en-US" altLang="en-US" dirty="0" err="1" smtClean="0">
                <a:ea typeface="ＭＳ Ｐゴシック" panose="020B0600070205080204" pitchFamily="34" charset="-128"/>
              </a:rPr>
              <a:t>iteratable</a:t>
            </a:r>
            <a:r>
              <a:rPr lang="en-US" altLang="en-US" dirty="0" smtClean="0">
                <a:ea typeface="ＭＳ Ｐゴシック" panose="020B0600070205080204" pitchFamily="34" charset="-128"/>
              </a:rPr>
              <a:t> sequence (number sequence, characters in a string, lines in a file).</a:t>
            </a:r>
          </a:p>
          <a:p>
            <a:r>
              <a:rPr lang="en-US" altLang="en-US" b="1" dirty="0" smtClean="0">
                <a:ea typeface="ＭＳ Ｐゴシック" panose="020B0600070205080204" pitchFamily="34" charset="-128"/>
              </a:rPr>
              <a:t>Program name:</a:t>
            </a:r>
            <a:r>
              <a:rPr lang="en-US" altLang="en-US" dirty="0" smtClean="0">
                <a:ea typeface="ＭＳ Ｐゴシック" panose="020B0600070205080204" pitchFamily="34" charset="-128"/>
              </a:rPr>
              <a:t> </a:t>
            </a:r>
            <a:r>
              <a:rPr lang="en-US" altLang="en-US" dirty="0">
                <a:latin typeface="Consolas" panose="020B0609020204030204" pitchFamily="49" charset="0"/>
                <a:ea typeface="ＭＳ Ｐゴシック" panose="020B0600070205080204" pitchFamily="34" charset="-128"/>
              </a:rPr>
              <a:t>5</a:t>
            </a:r>
            <a:r>
              <a:rPr lang="en-US" altLang="en-US" dirty="0" smtClean="0">
                <a:latin typeface="Consolas" panose="020B0609020204030204" pitchFamily="49" charset="0"/>
                <a:ea typeface="ＭＳ Ｐゴシック" panose="020B0600070205080204" pitchFamily="34" charset="-128"/>
                <a:cs typeface="Consolas" panose="020B0609020204030204" pitchFamily="49" charset="0"/>
              </a:rPr>
              <a:t>for3.py</a:t>
            </a:r>
          </a:p>
          <a:p>
            <a:pPr lvl="1"/>
            <a:r>
              <a:rPr lang="en-US" altLang="en-US" dirty="0">
                <a:ea typeface="ＭＳ Ｐゴシック" panose="020B0600070205080204" pitchFamily="34" charset="-128"/>
                <a:cs typeface="Calibri" panose="020F0502020204030204" pitchFamily="34" charset="0"/>
              </a:rPr>
              <a:t>Learning objective: </a:t>
            </a:r>
            <a:r>
              <a:rPr lang="en-US" altLang="en-US" dirty="0" smtClean="0">
                <a:ea typeface="ＭＳ Ｐゴシック" panose="020B0600070205080204" pitchFamily="34" charset="-128"/>
                <a:cs typeface="Calibri" panose="020F0502020204030204" pitchFamily="34" charset="0"/>
              </a:rPr>
              <a:t>a for loop stepping through a </a:t>
            </a:r>
            <a:r>
              <a:rPr lang="en-US" altLang="en-US" dirty="0">
                <a:ea typeface="ＭＳ Ｐゴシック" panose="020B0600070205080204" pitchFamily="34" charset="-128"/>
                <a:cs typeface="Calibri" panose="020F0502020204030204" pitchFamily="34" charset="0"/>
              </a:rPr>
              <a:t>sequence </a:t>
            </a:r>
            <a:r>
              <a:rPr lang="en-US" altLang="en-US" dirty="0" smtClean="0">
                <a:ea typeface="ＭＳ Ｐゴシック" panose="020B0600070205080204" pitchFamily="34" charset="-128"/>
                <a:cs typeface="Calibri" panose="020F0502020204030204" pitchFamily="34" charset="0"/>
              </a:rPr>
              <a:t>in a string </a:t>
            </a:r>
            <a:endParaRPr lang="en-US" altLang="en-US" dirty="0">
              <a:ea typeface="ＭＳ Ｐゴシック" panose="020B0600070205080204" pitchFamily="34" charset="-128"/>
              <a:cs typeface="Calibri" panose="020F0502020204030204" pitchFamily="34" charset="0"/>
            </a:endParaRPr>
          </a:p>
          <a:p>
            <a:endParaRPr lang="en-US" altLang="en-US" dirty="0" smtClean="0">
              <a:latin typeface="Consolas" panose="020B0609020204030204" pitchFamily="49" charset="0"/>
              <a:ea typeface="ＭＳ Ｐゴシック" panose="020B0600070205080204" pitchFamily="34" charset="-128"/>
              <a:cs typeface="Consolas" panose="020B0609020204030204" pitchFamily="49" charset="0"/>
            </a:endParaRPr>
          </a:p>
          <a:p>
            <a:pPr marL="40005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activity = input("What are you doing with dog now: ")</a:t>
            </a:r>
          </a:p>
          <a:p>
            <a:pPr marL="40005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print("We are taking the dog for a '", end="")</a:t>
            </a:r>
          </a:p>
          <a:p>
            <a:pPr marL="400050" lvl="1" indent="0">
              <a:buFont typeface="Arial" panose="020B0604020202020204" pitchFamily="34" charset="0"/>
              <a:buNone/>
            </a:pPr>
            <a:endPar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endParaRPr>
          </a:p>
          <a:p>
            <a:pPr marL="400050" lvl="1" indent="0">
              <a:buFont typeface="Arial" panose="020B0604020202020204" pitchFamily="34" charset="0"/>
              <a:buNone/>
            </a:pPr>
            <a:endPar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endParaRPr>
          </a:p>
          <a:p>
            <a:pPr marL="400050" lvl="1" indent="0">
              <a:buFont typeface="Arial" panose="020B0604020202020204" pitchFamily="34" charset="0"/>
              <a:buNone/>
            </a:pPr>
            <a:endPar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endParaRPr>
          </a:p>
          <a:p>
            <a:pPr marL="40005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for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ch</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in activity:</a:t>
            </a:r>
          </a:p>
          <a:p>
            <a:pPr marL="40005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ch</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 "-", end="")</a:t>
            </a:r>
          </a:p>
          <a:p>
            <a:pPr marL="40005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print("'")</a:t>
            </a:r>
          </a:p>
          <a:p>
            <a:endParaRPr lang="en-US" altLang="en-US" dirty="0" smtClean="0">
              <a:latin typeface="Consolas" panose="020B0609020204030204" pitchFamily="49" charset="0"/>
              <a:ea typeface="ＭＳ Ｐゴシック" panose="020B0600070205080204" pitchFamily="34" charset="-128"/>
              <a:cs typeface="Consolas" panose="020B0609020204030204" pitchFamily="49" charset="0"/>
            </a:endParaRPr>
          </a:p>
        </p:txBody>
      </p:sp>
      <p:pic>
        <p:nvPicPr>
          <p:cNvPr id="141314" name="Picture 2"/>
          <p:cNvPicPr>
            <a:picLocks noChangeAspect="1" noChangeArrowheads="1"/>
          </p:cNvPicPr>
          <p:nvPr/>
        </p:nvPicPr>
        <p:blipFill>
          <a:blip r:embed="rId2">
            <a:extLst>
              <a:ext uri="{28A0092B-C50C-407E-A947-70E740481C1C}">
                <a14:useLocalDpi xmlns:a14="http://schemas.microsoft.com/office/drawing/2010/main" val="0"/>
              </a:ext>
            </a:extLst>
          </a:blip>
          <a:srcRect t="50000" r="25024"/>
          <a:stretch>
            <a:fillRect/>
          </a:stretch>
        </p:blipFill>
        <p:spPr bwMode="auto">
          <a:xfrm>
            <a:off x="979170" y="3238500"/>
            <a:ext cx="5349875"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l="80383" t="50000" r="14165"/>
          <a:stretch>
            <a:fillRect/>
          </a:stretch>
        </p:blipFill>
        <p:spPr bwMode="auto">
          <a:xfrm>
            <a:off x="4867275" y="4729163"/>
            <a:ext cx="388938"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l="75066" t="50000" r="19368"/>
          <a:stretch>
            <a:fillRect/>
          </a:stretch>
        </p:blipFill>
        <p:spPr bwMode="auto">
          <a:xfrm>
            <a:off x="4495800" y="4724400"/>
            <a:ext cx="396875"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l="85698" t="50000" r="9167"/>
          <a:stretch>
            <a:fillRect/>
          </a:stretch>
        </p:blipFill>
        <p:spPr bwMode="auto">
          <a:xfrm>
            <a:off x="5256213" y="4724400"/>
            <a:ext cx="366712"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l="90924" t="50000" r="3351"/>
          <a:stretch>
            <a:fillRect/>
          </a:stretch>
        </p:blipFill>
        <p:spPr bwMode="auto">
          <a:xfrm>
            <a:off x="5622925" y="4729163"/>
            <a:ext cx="407988"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l="96603" t="50000"/>
          <a:stretch>
            <a:fillRect/>
          </a:stretch>
        </p:blipFill>
        <p:spPr bwMode="auto">
          <a:xfrm>
            <a:off x="6007100" y="4729163"/>
            <a:ext cx="241300"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141314"/>
                                        </p:tgtEl>
                                        <p:attrNameLst>
                                          <p:attrName>style.visibility</p:attrName>
                                        </p:attrNameLst>
                                      </p:cBhvr>
                                      <p:to>
                                        <p:strVal val="visible"/>
                                      </p:to>
                                    </p:set>
                                    <p:animEffect transition="in" filter="randombar(horizontal)">
                                      <p:cBhvr>
                                        <p:cTn id="27" dur="500"/>
                                        <p:tgtEl>
                                          <p:spTgt spid="14131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4" presetClass="entr" presetSubtype="10" fill="hold"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randombar(horizontal)">
                                      <p:cBhvr>
                                        <p:cTn id="40" dur="500"/>
                                        <p:tgtEl>
                                          <p:spTgt spid="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4" presetClass="entr" presetSubtype="10" fill="hold"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randombar(horizontal)">
                                      <p:cBhvr>
                                        <p:cTn id="45" dur="500"/>
                                        <p:tgtEl>
                                          <p:spTgt spid="6"/>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4" presetClass="entr" presetSubtype="10" fill="hold" nodeType="click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randombar(horizontal)">
                                      <p:cBhvr>
                                        <p:cTn id="50" dur="500"/>
                                        <p:tgtEl>
                                          <p:spTgt spid="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4" presetClass="entr" presetSubtype="10" fill="hold" nodeType="click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randombar(horizontal)">
                                      <p:cBhvr>
                                        <p:cTn id="55" dur="500"/>
                                        <p:tgtEl>
                                          <p:spTgt spid="9"/>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60" fill="hold" nodeType="clickPar">
                      <p:stCondLst>
                        <p:cond delay="indefinite"/>
                      </p:stCondLst>
                      <p:childTnLst>
                        <p:par>
                          <p:cTn id="61" fill="hold" nodeType="withGroup">
                            <p:stCondLst>
                              <p:cond delay="0"/>
                            </p:stCondLst>
                            <p:childTnLst>
                              <p:par>
                                <p:cTn id="62" presetID="14" presetClass="entr" presetSubtype="10" fill="hold" nodeType="click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randombar(horizontal)">
                                      <p:cBhvr>
                                        <p:cTn id="6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Erroneous </a:t>
            </a:r>
            <a:r>
              <a:rPr lang="en-US" altLang="en-US" dirty="0" smtClean="0">
                <a:latin typeface="Consolas" panose="020B0609020204030204" pitchFamily="49" charset="0"/>
                <a:ea typeface="ＭＳ Ｐゴシック" panose="020B0600070205080204" pitchFamily="34" charset="-128"/>
                <a:cs typeface="Consolas" panose="020B0609020204030204" pitchFamily="49" charset="0"/>
              </a:rPr>
              <a:t>For</a:t>
            </a:r>
            <a:r>
              <a:rPr lang="en-US" altLang="en-US" dirty="0" smtClean="0">
                <a:ea typeface="ＭＳ Ｐゴシック" panose="020B0600070205080204" pitchFamily="34" charset="-128"/>
              </a:rPr>
              <a:t> Loops (If There Is Time)</a:t>
            </a:r>
          </a:p>
        </p:txBody>
      </p:sp>
      <p:sp>
        <p:nvSpPr>
          <p:cNvPr id="26627" name="Rectangle 3"/>
          <p:cNvSpPr>
            <a:spLocks noGrp="1" noChangeArrowheads="1"/>
          </p:cNvSpPr>
          <p:nvPr>
            <p:ph idx="1"/>
          </p:nvPr>
        </p:nvSpPr>
        <p:spPr/>
        <p:txBody>
          <a:bodyPr/>
          <a:lstStyle/>
          <a:p>
            <a:pPr>
              <a:defRPr/>
            </a:pPr>
            <a:r>
              <a:rPr lang="en-US" altLang="en-US" dirty="0" smtClean="0">
                <a:ea typeface="+mn-ea"/>
                <a:cs typeface="+mn-cs"/>
              </a:rPr>
              <a:t>The logic of the loop is such that the end condition has already been reached with the start condition.</a:t>
            </a:r>
          </a:p>
          <a:p>
            <a:pPr>
              <a:defRPr/>
            </a:pPr>
            <a:r>
              <a:rPr lang="en-US" altLang="en-US" b="1" dirty="0" smtClean="0">
                <a:ea typeface="+mn-ea"/>
                <a:cs typeface="+mn-cs"/>
              </a:rPr>
              <a:t>Program name: </a:t>
            </a:r>
            <a:r>
              <a:rPr lang="en-US" altLang="en-US" sz="2000" dirty="0">
                <a:latin typeface="Consolas" panose="020B0609020204030204" pitchFamily="49" charset="0"/>
                <a:ea typeface="+mn-ea"/>
                <a:cs typeface="+mn-cs"/>
              </a:rPr>
              <a:t>6</a:t>
            </a:r>
            <a:r>
              <a:rPr lang="en-US" altLang="en-US" sz="2000" dirty="0" smtClean="0">
                <a:latin typeface="Consolas" panose="020B0609020204030204" pitchFamily="49" charset="0"/>
                <a:ea typeface="+mn-ea"/>
                <a:cs typeface="Consolas" panose="020B0609020204030204" pitchFamily="49" charset="0"/>
              </a:rPr>
              <a:t>for_error.py</a:t>
            </a:r>
          </a:p>
          <a:p>
            <a:pPr lvl="1">
              <a:defRPr/>
            </a:pPr>
            <a:r>
              <a:rPr lang="en-US" altLang="en-US" dirty="0">
                <a:ea typeface="ＭＳ Ｐゴシック" panose="020B0600070205080204" pitchFamily="34" charset="-128"/>
                <a:cs typeface="Calibri" panose="020F0502020204030204" pitchFamily="34" charset="0"/>
              </a:rPr>
              <a:t>Learning objective: </a:t>
            </a:r>
            <a:r>
              <a:rPr lang="en-US" altLang="en-US" dirty="0" smtClean="0">
                <a:ea typeface="ＭＳ Ｐゴシック" panose="020B0600070205080204" pitchFamily="34" charset="-128"/>
                <a:cs typeface="Calibri" panose="020F0502020204030204" pitchFamily="34" charset="0"/>
              </a:rPr>
              <a:t>a loop that never executes</a:t>
            </a:r>
            <a:endParaRPr lang="en-US" altLang="en-US" dirty="0">
              <a:ea typeface="ＭＳ Ｐゴシック" panose="020B0600070205080204" pitchFamily="34" charset="-128"/>
              <a:cs typeface="Calibri" panose="020F0502020204030204" pitchFamily="34" charset="0"/>
            </a:endParaRPr>
          </a:p>
          <a:p>
            <a:pPr lvl="1">
              <a:defRPr/>
            </a:pPr>
            <a:endParaRPr lang="en-US" altLang="en-US" sz="2000" dirty="0" smtClean="0">
              <a:latin typeface="Consolas" panose="020B0609020204030204" pitchFamily="49" charset="0"/>
              <a:ea typeface="+mn-ea"/>
              <a:cs typeface="Consolas" panose="020B0609020204030204" pitchFamily="49" charset="0"/>
            </a:endParaRPr>
          </a:p>
          <a:p>
            <a:pPr marL="225425" lvl="1" indent="0">
              <a:buNone/>
            </a:pPr>
            <a:r>
              <a:rPr lang="en-CA" dirty="0">
                <a:latin typeface="Consolas" panose="020B0609020204030204" pitchFamily="49" charset="0"/>
              </a:rPr>
              <a:t>for </a:t>
            </a:r>
            <a:r>
              <a:rPr lang="en-CA" dirty="0" err="1">
                <a:latin typeface="Consolas" panose="020B0609020204030204" pitchFamily="49" charset="0"/>
              </a:rPr>
              <a:t>i</a:t>
            </a:r>
            <a:r>
              <a:rPr lang="en-CA" dirty="0">
                <a:latin typeface="Consolas" panose="020B0609020204030204" pitchFamily="49" charset="0"/>
              </a:rPr>
              <a:t> in range (5, 0, 1):</a:t>
            </a:r>
          </a:p>
          <a:p>
            <a:pPr marL="225425" lvl="1" indent="0">
              <a:buNone/>
            </a:pPr>
            <a:r>
              <a:rPr lang="en-US" dirty="0">
                <a:latin typeface="Consolas" panose="020B0609020204030204" pitchFamily="49" charset="0"/>
              </a:rPr>
              <a:t>    print("</a:t>
            </a:r>
            <a:r>
              <a:rPr lang="en-US" dirty="0" err="1">
                <a:latin typeface="Consolas" panose="020B0609020204030204" pitchFamily="49" charset="0"/>
              </a:rPr>
              <a:t>i</a:t>
            </a:r>
            <a:r>
              <a:rPr lang="en-US" dirty="0">
                <a:latin typeface="Consolas" panose="020B0609020204030204" pitchFamily="49" charset="0"/>
              </a:rPr>
              <a:t> = ",</a:t>
            </a:r>
            <a:r>
              <a:rPr lang="en-US" dirty="0" err="1">
                <a:latin typeface="Consolas" panose="020B0609020204030204" pitchFamily="49" charset="0"/>
              </a:rPr>
              <a:t>i</a:t>
            </a:r>
            <a:r>
              <a:rPr lang="en-US" dirty="0">
                <a:latin typeface="Consolas" panose="020B0609020204030204" pitchFamily="49" charset="0"/>
              </a:rPr>
              <a:t>)</a:t>
            </a:r>
          </a:p>
          <a:p>
            <a:pPr marL="225425" lvl="1" indent="0">
              <a:buNone/>
            </a:pPr>
            <a:r>
              <a:rPr lang="en-US" dirty="0">
                <a:latin typeface="Consolas" panose="020B0609020204030204" pitchFamily="49" charset="0"/>
              </a:rPr>
              <a:t>print("Done!")</a:t>
            </a:r>
          </a:p>
          <a:p>
            <a:pPr>
              <a:defRPr/>
            </a:pPr>
            <a:endParaRPr lang="en-US" altLang="en-US" sz="1800" dirty="0" smtClean="0">
              <a:latin typeface="Arial" charset="0"/>
              <a:ea typeface="+mn-ea"/>
              <a:cs typeface="+mn-cs"/>
            </a:endParaRPr>
          </a:p>
        </p:txBody>
      </p:sp>
      <p:pic>
        <p:nvPicPr>
          <p:cNvPr id="368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4419600"/>
            <a:ext cx="548163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68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p:txBody>
          <a:bodyPr/>
          <a:lstStyle/>
          <a:p>
            <a:r>
              <a:rPr lang="en-CA" altLang="en-US" smtClean="0">
                <a:ea typeface="ＭＳ Ｐゴシック" panose="020B0600070205080204" pitchFamily="34" charset="-128"/>
              </a:rPr>
              <a:t>Repetition: Computer View</a:t>
            </a:r>
          </a:p>
        </p:txBody>
      </p:sp>
      <p:sp>
        <p:nvSpPr>
          <p:cNvPr id="7171" name="Rectangle 3"/>
          <p:cNvSpPr>
            <a:spLocks noGrp="1"/>
          </p:cNvSpPr>
          <p:nvPr>
            <p:ph idx="1"/>
          </p:nvPr>
        </p:nvSpPr>
        <p:spPr/>
        <p:txBody>
          <a:bodyPr/>
          <a:lstStyle/>
          <a:p>
            <a:r>
              <a:rPr lang="en-CA" altLang="en-US" smtClean="0">
                <a:ea typeface="ＭＳ Ｐゴシック" panose="020B0600070205080204" pitchFamily="34" charset="-128"/>
              </a:rPr>
              <a:t>Continuing a process as long as a certain condition has been met.</a:t>
            </a:r>
          </a:p>
        </p:txBody>
      </p:sp>
      <p:pic>
        <p:nvPicPr>
          <p:cNvPr id="108548" name="Picture 4" descr="MM900282748[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179763"/>
            <a:ext cx="2057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50" name="Picture 6" descr="MC900156053[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67200" y="3833813"/>
            <a:ext cx="1522413"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551" name="Text Box 7"/>
          <p:cNvSpPr txBox="1">
            <a:spLocks noChangeArrowheads="1"/>
          </p:cNvSpPr>
          <p:nvPr/>
        </p:nvSpPr>
        <p:spPr bwMode="auto">
          <a:xfrm>
            <a:off x="685800" y="2005013"/>
            <a:ext cx="67818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2000" b="1"/>
              <a:t>Ask for age as long as the answer is negative (outside allowable range)</a:t>
            </a:r>
          </a:p>
        </p:txBody>
      </p:sp>
      <p:grpSp>
        <p:nvGrpSpPr>
          <p:cNvPr id="2" name="Group 12"/>
          <p:cNvGrpSpPr>
            <a:grpSpLocks/>
          </p:cNvGrpSpPr>
          <p:nvPr/>
        </p:nvGrpSpPr>
        <p:grpSpPr bwMode="auto">
          <a:xfrm>
            <a:off x="2209800" y="2690813"/>
            <a:ext cx="2819400" cy="1600200"/>
            <a:chOff x="1392" y="2112"/>
            <a:chExt cx="1776" cy="1008"/>
          </a:xfrm>
        </p:grpSpPr>
        <p:sp>
          <p:nvSpPr>
            <p:cNvPr id="7185" name="Freeform 8"/>
            <p:cNvSpPr>
              <a:spLocks/>
            </p:cNvSpPr>
            <p:nvPr/>
          </p:nvSpPr>
          <p:spPr bwMode="auto">
            <a:xfrm>
              <a:off x="1392" y="2328"/>
              <a:ext cx="1776" cy="792"/>
            </a:xfrm>
            <a:custGeom>
              <a:avLst/>
              <a:gdLst>
                <a:gd name="T0" fmla="*/ 0 w 1776"/>
                <a:gd name="T1" fmla="*/ 216 h 792"/>
                <a:gd name="T2" fmla="*/ 240 w 1776"/>
                <a:gd name="T3" fmla="*/ 72 h 792"/>
                <a:gd name="T4" fmla="*/ 432 w 1776"/>
                <a:gd name="T5" fmla="*/ 24 h 792"/>
                <a:gd name="T6" fmla="*/ 672 w 1776"/>
                <a:gd name="T7" fmla="*/ 24 h 792"/>
                <a:gd name="T8" fmla="*/ 1104 w 1776"/>
                <a:gd name="T9" fmla="*/ 24 h 792"/>
                <a:gd name="T10" fmla="*/ 1344 w 1776"/>
                <a:gd name="T11" fmla="*/ 168 h 792"/>
                <a:gd name="T12" fmla="*/ 1584 w 1776"/>
                <a:gd name="T13" fmla="*/ 408 h 792"/>
                <a:gd name="T14" fmla="*/ 1728 w 1776"/>
                <a:gd name="T15" fmla="*/ 648 h 792"/>
                <a:gd name="T16" fmla="*/ 1776 w 1776"/>
                <a:gd name="T17" fmla="*/ 792 h 7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76"/>
                <a:gd name="T28" fmla="*/ 0 h 792"/>
                <a:gd name="T29" fmla="*/ 1776 w 1776"/>
                <a:gd name="T30" fmla="*/ 792 h 79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76" h="792">
                  <a:moveTo>
                    <a:pt x="0" y="216"/>
                  </a:moveTo>
                  <a:cubicBezTo>
                    <a:pt x="84" y="160"/>
                    <a:pt x="168" y="104"/>
                    <a:pt x="240" y="72"/>
                  </a:cubicBezTo>
                  <a:cubicBezTo>
                    <a:pt x="312" y="40"/>
                    <a:pt x="360" y="32"/>
                    <a:pt x="432" y="24"/>
                  </a:cubicBezTo>
                  <a:cubicBezTo>
                    <a:pt x="504" y="16"/>
                    <a:pt x="560" y="24"/>
                    <a:pt x="672" y="24"/>
                  </a:cubicBezTo>
                  <a:cubicBezTo>
                    <a:pt x="784" y="24"/>
                    <a:pt x="992" y="0"/>
                    <a:pt x="1104" y="24"/>
                  </a:cubicBezTo>
                  <a:cubicBezTo>
                    <a:pt x="1216" y="48"/>
                    <a:pt x="1264" y="104"/>
                    <a:pt x="1344" y="168"/>
                  </a:cubicBezTo>
                  <a:cubicBezTo>
                    <a:pt x="1424" y="232"/>
                    <a:pt x="1520" y="328"/>
                    <a:pt x="1584" y="408"/>
                  </a:cubicBezTo>
                  <a:cubicBezTo>
                    <a:pt x="1648" y="488"/>
                    <a:pt x="1696" y="584"/>
                    <a:pt x="1728" y="648"/>
                  </a:cubicBezTo>
                  <a:cubicBezTo>
                    <a:pt x="1760" y="712"/>
                    <a:pt x="1768" y="752"/>
                    <a:pt x="1776" y="792"/>
                  </a:cubicBezTo>
                </a:path>
              </a:pathLst>
            </a:custGeom>
            <a:noFill/>
            <a:ln w="38100" cap="flat" cmpd="sng">
              <a:solidFill>
                <a:srgbClr val="FF0000"/>
              </a:solidFill>
              <a:prstDash val="dash"/>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en-CA"/>
            </a:p>
          </p:txBody>
        </p:sp>
        <p:sp>
          <p:nvSpPr>
            <p:cNvPr id="7186" name="Text Box 9"/>
            <p:cNvSpPr txBox="1">
              <a:spLocks noChangeArrowheads="1"/>
            </p:cNvSpPr>
            <p:nvPr/>
          </p:nvSpPr>
          <p:spPr bwMode="auto">
            <a:xfrm>
              <a:off x="1680" y="2112"/>
              <a:ext cx="9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b="1">
                  <a:solidFill>
                    <a:srgbClr val="CC0000"/>
                  </a:solidFill>
                </a:rPr>
                <a:t>How old are?</a:t>
              </a:r>
            </a:p>
          </p:txBody>
        </p:sp>
      </p:grpSp>
      <p:grpSp>
        <p:nvGrpSpPr>
          <p:cNvPr id="3" name="Group 13"/>
          <p:cNvGrpSpPr>
            <a:grpSpLocks/>
          </p:cNvGrpSpPr>
          <p:nvPr/>
        </p:nvGrpSpPr>
        <p:grpSpPr bwMode="auto">
          <a:xfrm>
            <a:off x="1676400" y="5205413"/>
            <a:ext cx="3086100" cy="850900"/>
            <a:chOff x="1056" y="3696"/>
            <a:chExt cx="1944" cy="536"/>
          </a:xfrm>
        </p:grpSpPr>
        <p:sp>
          <p:nvSpPr>
            <p:cNvPr id="7183" name="Freeform 10"/>
            <p:cNvSpPr>
              <a:spLocks/>
            </p:cNvSpPr>
            <p:nvPr/>
          </p:nvSpPr>
          <p:spPr bwMode="auto">
            <a:xfrm>
              <a:off x="1056" y="3696"/>
              <a:ext cx="1944" cy="536"/>
            </a:xfrm>
            <a:custGeom>
              <a:avLst/>
              <a:gdLst>
                <a:gd name="T0" fmla="*/ 1920 w 1944"/>
                <a:gd name="T1" fmla="*/ 240 h 536"/>
                <a:gd name="T2" fmla="*/ 1824 w 1944"/>
                <a:gd name="T3" fmla="*/ 480 h 536"/>
                <a:gd name="T4" fmla="*/ 1200 w 1944"/>
                <a:gd name="T5" fmla="*/ 528 h 536"/>
                <a:gd name="T6" fmla="*/ 288 w 1944"/>
                <a:gd name="T7" fmla="*/ 480 h 536"/>
                <a:gd name="T8" fmla="*/ 48 w 1944"/>
                <a:gd name="T9" fmla="*/ 192 h 536"/>
                <a:gd name="T10" fmla="*/ 0 w 1944"/>
                <a:gd name="T11" fmla="*/ 0 h 536"/>
                <a:gd name="T12" fmla="*/ 0 60000 65536"/>
                <a:gd name="T13" fmla="*/ 0 60000 65536"/>
                <a:gd name="T14" fmla="*/ 0 60000 65536"/>
                <a:gd name="T15" fmla="*/ 0 60000 65536"/>
                <a:gd name="T16" fmla="*/ 0 60000 65536"/>
                <a:gd name="T17" fmla="*/ 0 60000 65536"/>
                <a:gd name="T18" fmla="*/ 0 w 1944"/>
                <a:gd name="T19" fmla="*/ 0 h 536"/>
                <a:gd name="T20" fmla="*/ 1944 w 1944"/>
                <a:gd name="T21" fmla="*/ 536 h 536"/>
              </a:gdLst>
              <a:ahLst/>
              <a:cxnLst>
                <a:cxn ang="T12">
                  <a:pos x="T0" y="T1"/>
                </a:cxn>
                <a:cxn ang="T13">
                  <a:pos x="T2" y="T3"/>
                </a:cxn>
                <a:cxn ang="T14">
                  <a:pos x="T4" y="T5"/>
                </a:cxn>
                <a:cxn ang="T15">
                  <a:pos x="T6" y="T7"/>
                </a:cxn>
                <a:cxn ang="T16">
                  <a:pos x="T8" y="T9"/>
                </a:cxn>
                <a:cxn ang="T17">
                  <a:pos x="T10" y="T11"/>
                </a:cxn>
              </a:cxnLst>
              <a:rect l="T18" t="T19" r="T20" b="T21"/>
              <a:pathLst>
                <a:path w="1944" h="536">
                  <a:moveTo>
                    <a:pt x="1920" y="240"/>
                  </a:moveTo>
                  <a:cubicBezTo>
                    <a:pt x="1932" y="336"/>
                    <a:pt x="1944" y="432"/>
                    <a:pt x="1824" y="480"/>
                  </a:cubicBezTo>
                  <a:cubicBezTo>
                    <a:pt x="1704" y="528"/>
                    <a:pt x="1456" y="528"/>
                    <a:pt x="1200" y="528"/>
                  </a:cubicBezTo>
                  <a:cubicBezTo>
                    <a:pt x="944" y="528"/>
                    <a:pt x="480" y="536"/>
                    <a:pt x="288" y="480"/>
                  </a:cubicBezTo>
                  <a:cubicBezTo>
                    <a:pt x="96" y="424"/>
                    <a:pt x="96" y="272"/>
                    <a:pt x="48" y="192"/>
                  </a:cubicBezTo>
                  <a:cubicBezTo>
                    <a:pt x="0" y="112"/>
                    <a:pt x="0" y="56"/>
                    <a:pt x="0" y="0"/>
                  </a:cubicBezTo>
                </a:path>
              </a:pathLst>
            </a:custGeom>
            <a:noFill/>
            <a:ln w="38100" cap="flat" cmpd="sng">
              <a:solidFill>
                <a:srgbClr val="FF0000"/>
              </a:solidFill>
              <a:prstDash val="dash"/>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en-CA"/>
            </a:p>
          </p:txBody>
        </p:sp>
        <p:sp>
          <p:nvSpPr>
            <p:cNvPr id="7184" name="Text Box 11"/>
            <p:cNvSpPr txBox="1">
              <a:spLocks noChangeArrowheads="1"/>
            </p:cNvSpPr>
            <p:nvPr/>
          </p:nvSpPr>
          <p:spPr bwMode="auto">
            <a:xfrm>
              <a:off x="1632" y="3984"/>
              <a:ext cx="9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b="1">
                  <a:solidFill>
                    <a:srgbClr val="CC0000"/>
                  </a:solidFill>
                </a:rPr>
                <a:t>Minus 21!</a:t>
              </a:r>
            </a:p>
          </p:txBody>
        </p:sp>
      </p:grpSp>
      <p:grpSp>
        <p:nvGrpSpPr>
          <p:cNvPr id="4" name="Group 14"/>
          <p:cNvGrpSpPr>
            <a:grpSpLocks/>
          </p:cNvGrpSpPr>
          <p:nvPr/>
        </p:nvGrpSpPr>
        <p:grpSpPr bwMode="auto">
          <a:xfrm>
            <a:off x="2209800" y="2690813"/>
            <a:ext cx="2819400" cy="1600200"/>
            <a:chOff x="1392" y="2112"/>
            <a:chExt cx="1776" cy="1008"/>
          </a:xfrm>
        </p:grpSpPr>
        <p:sp>
          <p:nvSpPr>
            <p:cNvPr id="7181" name="Freeform 15"/>
            <p:cNvSpPr>
              <a:spLocks/>
            </p:cNvSpPr>
            <p:nvPr/>
          </p:nvSpPr>
          <p:spPr bwMode="auto">
            <a:xfrm>
              <a:off x="1392" y="2328"/>
              <a:ext cx="1776" cy="792"/>
            </a:xfrm>
            <a:custGeom>
              <a:avLst/>
              <a:gdLst>
                <a:gd name="T0" fmla="*/ 0 w 1776"/>
                <a:gd name="T1" fmla="*/ 216 h 792"/>
                <a:gd name="T2" fmla="*/ 240 w 1776"/>
                <a:gd name="T3" fmla="*/ 72 h 792"/>
                <a:gd name="T4" fmla="*/ 432 w 1776"/>
                <a:gd name="T5" fmla="*/ 24 h 792"/>
                <a:gd name="T6" fmla="*/ 672 w 1776"/>
                <a:gd name="T7" fmla="*/ 24 h 792"/>
                <a:gd name="T8" fmla="*/ 1104 w 1776"/>
                <a:gd name="T9" fmla="*/ 24 h 792"/>
                <a:gd name="T10" fmla="*/ 1344 w 1776"/>
                <a:gd name="T11" fmla="*/ 168 h 792"/>
                <a:gd name="T12" fmla="*/ 1584 w 1776"/>
                <a:gd name="T13" fmla="*/ 408 h 792"/>
                <a:gd name="T14" fmla="*/ 1728 w 1776"/>
                <a:gd name="T15" fmla="*/ 648 h 792"/>
                <a:gd name="T16" fmla="*/ 1776 w 1776"/>
                <a:gd name="T17" fmla="*/ 792 h 79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76"/>
                <a:gd name="T28" fmla="*/ 0 h 792"/>
                <a:gd name="T29" fmla="*/ 1776 w 1776"/>
                <a:gd name="T30" fmla="*/ 792 h 79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76" h="792">
                  <a:moveTo>
                    <a:pt x="0" y="216"/>
                  </a:moveTo>
                  <a:cubicBezTo>
                    <a:pt x="84" y="160"/>
                    <a:pt x="168" y="104"/>
                    <a:pt x="240" y="72"/>
                  </a:cubicBezTo>
                  <a:cubicBezTo>
                    <a:pt x="312" y="40"/>
                    <a:pt x="360" y="32"/>
                    <a:pt x="432" y="24"/>
                  </a:cubicBezTo>
                  <a:cubicBezTo>
                    <a:pt x="504" y="16"/>
                    <a:pt x="560" y="24"/>
                    <a:pt x="672" y="24"/>
                  </a:cubicBezTo>
                  <a:cubicBezTo>
                    <a:pt x="784" y="24"/>
                    <a:pt x="992" y="0"/>
                    <a:pt x="1104" y="24"/>
                  </a:cubicBezTo>
                  <a:cubicBezTo>
                    <a:pt x="1216" y="48"/>
                    <a:pt x="1264" y="104"/>
                    <a:pt x="1344" y="168"/>
                  </a:cubicBezTo>
                  <a:cubicBezTo>
                    <a:pt x="1424" y="232"/>
                    <a:pt x="1520" y="328"/>
                    <a:pt x="1584" y="408"/>
                  </a:cubicBezTo>
                  <a:cubicBezTo>
                    <a:pt x="1648" y="488"/>
                    <a:pt x="1696" y="584"/>
                    <a:pt x="1728" y="648"/>
                  </a:cubicBezTo>
                  <a:cubicBezTo>
                    <a:pt x="1760" y="712"/>
                    <a:pt x="1768" y="752"/>
                    <a:pt x="1776" y="792"/>
                  </a:cubicBezTo>
                </a:path>
              </a:pathLst>
            </a:custGeom>
            <a:noFill/>
            <a:ln w="38100" cap="flat" cmpd="sng">
              <a:solidFill>
                <a:srgbClr val="FF0000"/>
              </a:solidFill>
              <a:prstDash val="dash"/>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en-CA"/>
            </a:p>
          </p:txBody>
        </p:sp>
        <p:sp>
          <p:nvSpPr>
            <p:cNvPr id="7182" name="Text Box 16"/>
            <p:cNvSpPr txBox="1">
              <a:spLocks noChangeArrowheads="1"/>
            </p:cNvSpPr>
            <p:nvPr/>
          </p:nvSpPr>
          <p:spPr bwMode="auto">
            <a:xfrm>
              <a:off x="1680" y="2112"/>
              <a:ext cx="9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b="1">
                  <a:solidFill>
                    <a:srgbClr val="CC0000"/>
                  </a:solidFill>
                </a:rPr>
                <a:t>How old are?</a:t>
              </a:r>
            </a:p>
          </p:txBody>
        </p:sp>
      </p:grpSp>
      <p:grpSp>
        <p:nvGrpSpPr>
          <p:cNvPr id="5" name="Group 17"/>
          <p:cNvGrpSpPr>
            <a:grpSpLocks/>
          </p:cNvGrpSpPr>
          <p:nvPr/>
        </p:nvGrpSpPr>
        <p:grpSpPr bwMode="auto">
          <a:xfrm>
            <a:off x="1676400" y="5205413"/>
            <a:ext cx="3086100" cy="850900"/>
            <a:chOff x="1056" y="3696"/>
            <a:chExt cx="1944" cy="536"/>
          </a:xfrm>
        </p:grpSpPr>
        <p:sp>
          <p:nvSpPr>
            <p:cNvPr id="7179" name="Freeform 18"/>
            <p:cNvSpPr>
              <a:spLocks/>
            </p:cNvSpPr>
            <p:nvPr/>
          </p:nvSpPr>
          <p:spPr bwMode="auto">
            <a:xfrm>
              <a:off x="1056" y="3696"/>
              <a:ext cx="1944" cy="536"/>
            </a:xfrm>
            <a:custGeom>
              <a:avLst/>
              <a:gdLst>
                <a:gd name="T0" fmla="*/ 1920 w 1944"/>
                <a:gd name="T1" fmla="*/ 240 h 536"/>
                <a:gd name="T2" fmla="*/ 1824 w 1944"/>
                <a:gd name="T3" fmla="*/ 480 h 536"/>
                <a:gd name="T4" fmla="*/ 1200 w 1944"/>
                <a:gd name="T5" fmla="*/ 528 h 536"/>
                <a:gd name="T6" fmla="*/ 288 w 1944"/>
                <a:gd name="T7" fmla="*/ 480 h 536"/>
                <a:gd name="T8" fmla="*/ 48 w 1944"/>
                <a:gd name="T9" fmla="*/ 192 h 536"/>
                <a:gd name="T10" fmla="*/ 0 w 1944"/>
                <a:gd name="T11" fmla="*/ 0 h 536"/>
                <a:gd name="T12" fmla="*/ 0 60000 65536"/>
                <a:gd name="T13" fmla="*/ 0 60000 65536"/>
                <a:gd name="T14" fmla="*/ 0 60000 65536"/>
                <a:gd name="T15" fmla="*/ 0 60000 65536"/>
                <a:gd name="T16" fmla="*/ 0 60000 65536"/>
                <a:gd name="T17" fmla="*/ 0 60000 65536"/>
                <a:gd name="T18" fmla="*/ 0 w 1944"/>
                <a:gd name="T19" fmla="*/ 0 h 536"/>
                <a:gd name="T20" fmla="*/ 1944 w 1944"/>
                <a:gd name="T21" fmla="*/ 536 h 536"/>
              </a:gdLst>
              <a:ahLst/>
              <a:cxnLst>
                <a:cxn ang="T12">
                  <a:pos x="T0" y="T1"/>
                </a:cxn>
                <a:cxn ang="T13">
                  <a:pos x="T2" y="T3"/>
                </a:cxn>
                <a:cxn ang="T14">
                  <a:pos x="T4" y="T5"/>
                </a:cxn>
                <a:cxn ang="T15">
                  <a:pos x="T6" y="T7"/>
                </a:cxn>
                <a:cxn ang="T16">
                  <a:pos x="T8" y="T9"/>
                </a:cxn>
                <a:cxn ang="T17">
                  <a:pos x="T10" y="T11"/>
                </a:cxn>
              </a:cxnLst>
              <a:rect l="T18" t="T19" r="T20" b="T21"/>
              <a:pathLst>
                <a:path w="1944" h="536">
                  <a:moveTo>
                    <a:pt x="1920" y="240"/>
                  </a:moveTo>
                  <a:cubicBezTo>
                    <a:pt x="1932" y="336"/>
                    <a:pt x="1944" y="432"/>
                    <a:pt x="1824" y="480"/>
                  </a:cubicBezTo>
                  <a:cubicBezTo>
                    <a:pt x="1704" y="528"/>
                    <a:pt x="1456" y="528"/>
                    <a:pt x="1200" y="528"/>
                  </a:cubicBezTo>
                  <a:cubicBezTo>
                    <a:pt x="944" y="528"/>
                    <a:pt x="480" y="536"/>
                    <a:pt x="288" y="480"/>
                  </a:cubicBezTo>
                  <a:cubicBezTo>
                    <a:pt x="96" y="424"/>
                    <a:pt x="96" y="272"/>
                    <a:pt x="48" y="192"/>
                  </a:cubicBezTo>
                  <a:cubicBezTo>
                    <a:pt x="0" y="112"/>
                    <a:pt x="0" y="56"/>
                    <a:pt x="0" y="0"/>
                  </a:cubicBezTo>
                </a:path>
              </a:pathLst>
            </a:custGeom>
            <a:noFill/>
            <a:ln w="38100" cap="flat" cmpd="sng">
              <a:solidFill>
                <a:srgbClr val="FF0000"/>
              </a:solidFill>
              <a:prstDash val="dash"/>
              <a:round/>
              <a:headEnd/>
              <a:tailEnd type="triangle" w="med" len="me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p>
              <a:endParaRPr lang="en-CA"/>
            </a:p>
          </p:txBody>
        </p:sp>
        <p:sp>
          <p:nvSpPr>
            <p:cNvPr id="7180" name="Text Box 19"/>
            <p:cNvSpPr txBox="1">
              <a:spLocks noChangeArrowheads="1"/>
            </p:cNvSpPr>
            <p:nvPr/>
          </p:nvSpPr>
          <p:spPr bwMode="auto">
            <a:xfrm>
              <a:off x="1632" y="3984"/>
              <a:ext cx="9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b="1">
                  <a:solidFill>
                    <a:srgbClr val="CC0000"/>
                  </a:solidFill>
                </a:rPr>
                <a:t>Minus 21!</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855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nodeType="clickEffect">
                                  <p:stCondLst>
                                    <p:cond delay="0"/>
                                  </p:stCondLst>
                                  <p:childTnLst>
                                    <p:set>
                                      <p:cBhvr>
                                        <p:cTn id="10" dur="1" fill="hold">
                                          <p:stCondLst>
                                            <p:cond delay="0"/>
                                          </p:stCondLst>
                                        </p:cTn>
                                        <p:tgtEl>
                                          <p:spTgt spid="108548"/>
                                        </p:tgtEl>
                                        <p:attrNameLst>
                                          <p:attrName>style.visibility</p:attrName>
                                        </p:attrNameLst>
                                      </p:cBhvr>
                                      <p:to>
                                        <p:strVal val="visible"/>
                                      </p:to>
                                    </p:set>
                                    <p:animEffect transition="in" filter="blinds(horizontal)">
                                      <p:cBhvr>
                                        <p:cTn id="11" dur="500"/>
                                        <p:tgtEl>
                                          <p:spTgt spid="10854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nodeType="clickEffect">
                                  <p:stCondLst>
                                    <p:cond delay="0"/>
                                  </p:stCondLst>
                                  <p:childTnLst>
                                    <p:set>
                                      <p:cBhvr>
                                        <p:cTn id="20" dur="1" fill="hold">
                                          <p:stCondLst>
                                            <p:cond delay="0"/>
                                          </p:stCondLst>
                                        </p:cTn>
                                        <p:tgtEl>
                                          <p:spTgt spid="108550"/>
                                        </p:tgtEl>
                                        <p:attrNameLst>
                                          <p:attrName>style.visibility</p:attrName>
                                        </p:attrNameLst>
                                      </p:cBhvr>
                                      <p:to>
                                        <p:strVal val="visible"/>
                                      </p:to>
                                    </p:set>
                                    <p:animEffect transition="in" filter="blinds(horizontal)">
                                      <p:cBhvr>
                                        <p:cTn id="21" dur="500"/>
                                        <p:tgtEl>
                                          <p:spTgt spid="10855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2"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right)">
                                      <p:cBhvr>
                                        <p:cTn id="26" dur="500"/>
                                        <p:tgtEl>
                                          <p:spTgt spid="3"/>
                                        </p:tgtEl>
                                      </p:cBhvr>
                                    </p:animEffec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500"/>
                                        <p:tgtEl>
                                          <p:spTgt spid="4"/>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2"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ipe(right)">
                                      <p:cBhvr>
                                        <p:cTn id="3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5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Loop Increments Need </a:t>
            </a:r>
            <a:r>
              <a:rPr lang="en-US" altLang="en-US" dirty="0" smtClean="0">
                <a:solidFill>
                  <a:srgbClr val="FF0000"/>
                </a:solidFill>
                <a:ea typeface="ＭＳ Ｐゴシック" panose="020B0600070205080204" pitchFamily="34" charset="-128"/>
              </a:rPr>
              <a:t>Not Be Limited To One</a:t>
            </a:r>
          </a:p>
        </p:txBody>
      </p:sp>
      <p:sp>
        <p:nvSpPr>
          <p:cNvPr id="47107" name="Rectangle 3"/>
          <p:cNvSpPr>
            <a:spLocks noGrp="1" noChangeArrowheads="1"/>
          </p:cNvSpPr>
          <p:nvPr>
            <p:ph idx="1"/>
          </p:nvPr>
        </p:nvSpPr>
        <p:spPr/>
        <p:txBody>
          <a:bodyPr/>
          <a:lstStyle/>
          <a:p>
            <a:r>
              <a:rPr lang="en-US" altLang="en-US" b="1" dirty="0" smtClean="0">
                <a:ea typeface="ＭＳ Ｐゴシック" panose="020B0600070205080204" pitchFamily="34" charset="-128"/>
              </a:rPr>
              <a:t>While: </a:t>
            </a:r>
            <a:r>
              <a:rPr lang="en-US" altLang="en-US" sz="2000" dirty="0">
                <a:latin typeface="Consolas" panose="020B0609020204030204" pitchFamily="49" charset="0"/>
                <a:ea typeface="ＭＳ Ｐゴシック" panose="020B0600070205080204" pitchFamily="34" charset="-128"/>
              </a:rPr>
              <a:t>7</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while_increment5.py</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 0</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while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&lt;= 100):</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a:t>
            </a:r>
          </a:p>
          <a:p>
            <a:pPr lvl="1">
              <a:buFont typeface="Times New Roman" panose="02020603050405020304" pitchFamily="18" charset="0"/>
              <a:buNone/>
            </a:pPr>
            <a:r>
              <a:rPr lang="en-US" altLang="en-US" sz="1800" b="1" dirty="0"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      </a:t>
            </a:r>
            <a:r>
              <a:rPr lang="en-US" altLang="en-US" sz="1800" b="1" dirty="0" err="1"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b="1" dirty="0"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 = </a:t>
            </a:r>
            <a:r>
              <a:rPr lang="en-US" altLang="en-US" sz="1800" b="1" dirty="0" err="1"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b="1" dirty="0"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 + 5</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print("Done!")</a:t>
            </a:r>
          </a:p>
          <a:p>
            <a:endParaRPr lang="en-US" altLang="en-US" dirty="0" smtClean="0">
              <a:latin typeface="Arial" panose="020B0604020202020204" pitchFamily="34" charset="0"/>
              <a:ea typeface="ＭＳ Ｐゴシック" panose="020B0600070205080204" pitchFamily="34" charset="-128"/>
            </a:endParaRPr>
          </a:p>
          <a:p>
            <a:r>
              <a:rPr lang="en-US" altLang="en-US" b="1" dirty="0" smtClean="0">
                <a:ea typeface="ＭＳ Ｐゴシック" panose="020B0600070205080204" pitchFamily="34" charset="-128"/>
              </a:rPr>
              <a:t>For: </a:t>
            </a:r>
            <a:r>
              <a:rPr lang="en-US" altLang="en-US" sz="2000" dirty="0">
                <a:latin typeface="Consolas" panose="020B0609020204030204" pitchFamily="49" charset="0"/>
                <a:ea typeface="ＭＳ Ｐゴシック" panose="020B0600070205080204" pitchFamily="34" charset="-128"/>
              </a:rPr>
              <a:t>8</a:t>
            </a:r>
            <a:r>
              <a:rPr lang="en-US" altLang="en-US" sz="2000" dirty="0" smtClean="0">
                <a:latin typeface="Consolas" panose="020B0609020204030204" pitchFamily="49" charset="0"/>
                <a:ea typeface="ＭＳ Ｐゴシック" panose="020B0600070205080204" pitchFamily="34" charset="-128"/>
              </a:rPr>
              <a:t>f</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or_increment5.py</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for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in range (0, 105, </a:t>
            </a:r>
            <a:r>
              <a:rPr lang="en-US" altLang="en-US" sz="1800" b="1" dirty="0"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5</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 </a:t>
            </a:r>
            <a:r>
              <a:rPr lang="en-US" altLang="en-US" sz="1800" dirty="0" err="1" smtClean="0">
                <a:latin typeface="Consolas" panose="020B0609020204030204" pitchFamily="49" charset="0"/>
                <a:ea typeface="ＭＳ Ｐゴシック" panose="020B0600070205080204" pitchFamily="34" charset="-128"/>
                <a:cs typeface="Consolas" panose="020B0609020204030204" pitchFamily="49" charset="0"/>
              </a:rPr>
              <a:t>i</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print("Done!")</a:t>
            </a:r>
          </a:p>
          <a:p>
            <a:endParaRPr lang="en-US" altLang="en-US" dirty="0" smtClean="0">
              <a:latin typeface="Arial" panose="020B0604020202020204" pitchFamily="34" charset="0"/>
              <a:ea typeface="ＭＳ Ｐゴシック" panose="020B0600070205080204" pitchFamily="34" charset="-128"/>
            </a:endParaRPr>
          </a:p>
        </p:txBody>
      </p:sp>
      <p:pic>
        <p:nvPicPr>
          <p:cNvPr id="4710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1676400"/>
            <a:ext cx="1219200" cy="473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smtClean="0">
                <a:ea typeface="ＭＳ Ｐゴシック" panose="020B0600070205080204" pitchFamily="34" charset="-128"/>
              </a:rPr>
              <a:t>Sentinel Controlled Loops</a:t>
            </a:r>
          </a:p>
        </p:txBody>
      </p:sp>
      <p:sp>
        <p:nvSpPr>
          <p:cNvPr id="49155" name="Rectangle 3"/>
          <p:cNvSpPr>
            <a:spLocks noGrp="1" noChangeArrowheads="1"/>
          </p:cNvSpPr>
          <p:nvPr>
            <p:ph idx="1"/>
          </p:nvPr>
        </p:nvSpPr>
        <p:spPr/>
        <p:txBody>
          <a:bodyPr/>
          <a:lstStyle/>
          <a:p>
            <a:r>
              <a:rPr lang="en-US" altLang="en-US" dirty="0" smtClean="0">
                <a:ea typeface="ＭＳ Ｐゴシック" panose="020B0600070205080204" pitchFamily="34" charset="-128"/>
              </a:rPr>
              <a:t>The stopping condition for the loop occurs when the ‘sentinel’ value is reached e.g. sentinel: number less than zero (negative)</a:t>
            </a:r>
            <a:endParaRPr lang="en-US" altLang="en-US" b="1" dirty="0" smtClean="0">
              <a:ea typeface="ＭＳ Ｐゴシック" panose="020B0600070205080204" pitchFamily="34" charset="-128"/>
            </a:endParaRPr>
          </a:p>
          <a:p>
            <a:r>
              <a:rPr lang="en-US" altLang="en-US" b="1" dirty="0" smtClean="0">
                <a:ea typeface="ＭＳ Ｐゴシック" panose="020B0600070205080204" pitchFamily="34" charset="-128"/>
              </a:rPr>
              <a:t>Program name</a:t>
            </a:r>
            <a:r>
              <a:rPr lang="en-US" altLang="en-US" dirty="0" smtClean="0">
                <a:ea typeface="ＭＳ Ｐゴシック" panose="020B0600070205080204" pitchFamily="34" charset="-128"/>
              </a:rPr>
              <a:t>: </a:t>
            </a:r>
            <a:r>
              <a:rPr lang="en-US" altLang="en-US" sz="2000" dirty="0">
                <a:latin typeface="Consolas" panose="020B0609020204030204" pitchFamily="49" charset="0"/>
                <a:ea typeface="ＭＳ Ｐゴシック" panose="020B0600070205080204" pitchFamily="34" charset="-128"/>
              </a:rPr>
              <a:t>9</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sum.py</a:t>
            </a:r>
          </a:p>
          <a:p>
            <a:pPr lvl="1"/>
            <a:r>
              <a:rPr lang="en-US" altLang="en-US" dirty="0">
                <a:ea typeface="ＭＳ Ｐゴシック" panose="020B0600070205080204" pitchFamily="34" charset="-128"/>
                <a:cs typeface="Calibri" panose="020F0502020204030204" pitchFamily="34" charset="0"/>
              </a:rPr>
              <a:t>Learning objective: </a:t>
            </a:r>
            <a:r>
              <a:rPr lang="en-US" altLang="en-US" dirty="0" smtClean="0">
                <a:ea typeface="ＭＳ Ｐゴシック" panose="020B0600070205080204" pitchFamily="34" charset="-128"/>
                <a:cs typeface="Calibri" panose="020F0502020204030204" pitchFamily="34" charset="0"/>
              </a:rPr>
              <a:t>loops that execute until the sentinel value has been encountered.</a:t>
            </a:r>
          </a:p>
          <a:p>
            <a:pPr lvl="1"/>
            <a:endParaRPr lang="en-CA" altLang="en-US" sz="1600" b="1" dirty="0" smtClean="0">
              <a:latin typeface="Consolas" panose="020B0609020204030204" pitchFamily="49" charset="0"/>
              <a:ea typeface="ＭＳ Ｐゴシック" panose="020B0600070205080204" pitchFamily="34" charset="-128"/>
              <a:cs typeface="Consolas" panose="020B0609020204030204" pitchFamily="49" charset="0"/>
            </a:endParaRP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total = 0</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temp = 0</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while(temp &gt;= 0):</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temp = input ("Enter a non-negative integer (negative to end  </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series): ")</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temp = </a:t>
            </a:r>
            <a:r>
              <a:rPr lang="en-US" altLang="en-US" sz="1600" dirty="0" err="1" smtClean="0">
                <a:latin typeface="Consolas" panose="020B0609020204030204" pitchFamily="49" charset="0"/>
                <a:ea typeface="ＭＳ Ｐゴシック" panose="020B0600070205080204" pitchFamily="34" charset="-128"/>
                <a:cs typeface="Consolas" panose="020B0609020204030204" pitchFamily="49" charset="0"/>
              </a:rPr>
              <a:t>int</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(temp)</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if (temp &gt;= 0):</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total = total + temp</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print("Sum total of the series:", total)</a:t>
            </a:r>
          </a:p>
        </p:txBody>
      </p:sp>
      <p:pic>
        <p:nvPicPr>
          <p:cNvPr id="389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5867400"/>
            <a:ext cx="50958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a:spLocks noChangeArrowheads="1"/>
          </p:cNvSpPr>
          <p:nvPr/>
        </p:nvSpPr>
        <p:spPr bwMode="auto">
          <a:xfrm>
            <a:off x="6340475" y="5867400"/>
            <a:ext cx="2667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latin typeface="Comic Sans MS" panose="030F0702030302020204" pitchFamily="66" charset="0"/>
              </a:rPr>
              <a:t>Q: What if the user just entered a single negative number?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9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Sentinel Controlled Loops (2)</a:t>
            </a:r>
          </a:p>
        </p:txBody>
      </p:sp>
      <p:sp>
        <p:nvSpPr>
          <p:cNvPr id="51203" name="Rectangle 3"/>
          <p:cNvSpPr>
            <a:spLocks noGrp="1" noChangeArrowheads="1"/>
          </p:cNvSpPr>
          <p:nvPr>
            <p:ph idx="1"/>
          </p:nvPr>
        </p:nvSpPr>
        <p:spPr/>
        <p:txBody>
          <a:bodyPr/>
          <a:lstStyle/>
          <a:p>
            <a:r>
              <a:rPr lang="en-US" altLang="en-US" sz="2000" dirty="0" smtClean="0">
                <a:ea typeface="ＭＳ Ｐゴシック" panose="020B0600070205080204" pitchFamily="34" charset="-128"/>
              </a:rPr>
              <a:t>Sentinel controlled loops are frequently used in conjunction with the error checking of input.</a:t>
            </a:r>
          </a:p>
          <a:p>
            <a:r>
              <a:rPr lang="en-US" altLang="en-US" sz="2000" b="1" dirty="0" smtClean="0">
                <a:ea typeface="ＭＳ Ｐゴシック" panose="020B0600070205080204" pitchFamily="34" charset="-128"/>
              </a:rPr>
              <a:t>Example</a:t>
            </a:r>
            <a:r>
              <a:rPr lang="en-US" altLang="en-US" sz="2000" dirty="0" smtClean="0">
                <a:ea typeface="ＭＳ Ｐゴシック" panose="020B0600070205080204" pitchFamily="34" charset="-128"/>
              </a:rPr>
              <a:t> (sentinel value is one of the valid menu selections, repeat while selection is not one of these selections</a:t>
            </a:r>
            <a:r>
              <a:rPr lang="en-US" altLang="en-US" sz="2000" dirty="0">
                <a:ea typeface="ＭＳ Ｐゴシック" panose="020B0600070205080204" pitchFamily="34" charset="-128"/>
              </a:rPr>
              <a:t>): </a:t>
            </a:r>
            <a:r>
              <a:rPr lang="en-US" altLang="en-US" sz="2000" dirty="0">
                <a:latin typeface="Consolas" panose="020B0609020204030204" pitchFamily="49" charset="0"/>
                <a:ea typeface="ＭＳ Ｐゴシック" panose="020B0600070205080204" pitchFamily="34" charset="-128"/>
              </a:rPr>
              <a:t>10sentinel_controlled_loop.py</a:t>
            </a:r>
            <a:endParaRPr lang="en-US" altLang="en-US" sz="2000" dirty="0" smtClean="0">
              <a:latin typeface="Consolas" panose="020B0609020204030204" pitchFamily="49" charset="0"/>
              <a:ea typeface="ＭＳ Ｐゴシック" panose="020B0600070205080204" pitchFamily="34" charset="-128"/>
            </a:endParaRP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selection = " "</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while selection not in ("a", "A", "r",  "R", "m", "M", "q", "Q"):</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print("Menu options")</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print("(a)</a:t>
            </a:r>
            <a:r>
              <a:rPr lang="en-US" altLang="en-US" sz="1600" dirty="0" err="1" smtClean="0">
                <a:latin typeface="Consolas" panose="020B0609020204030204" pitchFamily="49" charset="0"/>
                <a:ea typeface="ＭＳ Ｐゴシック" panose="020B0600070205080204" pitchFamily="34" charset="-128"/>
                <a:cs typeface="Consolas" panose="020B0609020204030204" pitchFamily="49" charset="0"/>
              </a:rPr>
              <a:t>dd</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 new player to the game")</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print("(r)</a:t>
            </a:r>
            <a:r>
              <a:rPr lang="en-US" altLang="en-US" sz="1600" dirty="0" err="1" smtClean="0">
                <a:latin typeface="Consolas" panose="020B0609020204030204" pitchFamily="49" charset="0"/>
                <a:ea typeface="ＭＳ Ｐゴシック" panose="020B0600070205080204" pitchFamily="34" charset="-128"/>
                <a:cs typeface="Consolas" panose="020B0609020204030204" pitchFamily="49" charset="0"/>
              </a:rPr>
              <a:t>emove</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 player from the game")</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print("(m)</a:t>
            </a:r>
            <a:r>
              <a:rPr lang="en-US" altLang="en-US" sz="1600" dirty="0" err="1" smtClean="0">
                <a:latin typeface="Consolas" panose="020B0609020204030204" pitchFamily="49" charset="0"/>
                <a:ea typeface="ＭＳ Ｐゴシック" panose="020B0600070205080204" pitchFamily="34" charset="-128"/>
                <a:cs typeface="Consolas" panose="020B0609020204030204" pitchFamily="49" charset="0"/>
              </a:rPr>
              <a:t>odify</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player")</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print("(q)</a:t>
            </a:r>
            <a:r>
              <a:rPr lang="en-US" altLang="en-US" sz="1600" dirty="0" err="1" smtClean="0">
                <a:latin typeface="Consolas" panose="020B0609020204030204" pitchFamily="49" charset="0"/>
                <a:ea typeface="ＭＳ Ｐゴシック" panose="020B0600070205080204" pitchFamily="34" charset="-128"/>
                <a:cs typeface="Consolas" panose="020B0609020204030204" pitchFamily="49" charset="0"/>
              </a:rPr>
              <a:t>uit</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game")</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selection = input("Enter your selection: ")</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if selection not in ("a", "A", "r",  "R", "m", "M", "q", "Q"):</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print("Please enter one of 'a', 'r', 'm' or 'q' ")</a:t>
            </a:r>
          </a:p>
          <a:p>
            <a:endParaRPr lang="en-US" altLang="en-US" sz="1800" dirty="0" smtClean="0">
              <a:latin typeface="Arial" panose="020B0604020202020204" pitchFamily="34" charset="0"/>
              <a:ea typeface="ＭＳ Ｐゴシック" panose="020B0600070205080204" pitchFamily="34" charset="-128"/>
            </a:endParaRPr>
          </a:p>
        </p:txBody>
      </p:sp>
      <p:pic>
        <p:nvPicPr>
          <p:cNvPr id="2" name="Picture 1"/>
          <p:cNvPicPr>
            <a:picLocks noChangeAspect="1"/>
          </p:cNvPicPr>
          <p:nvPr/>
        </p:nvPicPr>
        <p:blipFill>
          <a:blip r:embed="rId2"/>
          <a:stretch>
            <a:fillRect/>
          </a:stretch>
        </p:blipFill>
        <p:spPr>
          <a:xfrm>
            <a:off x="0" y="5619751"/>
            <a:ext cx="3190875" cy="1123950"/>
          </a:xfrm>
          <a:prstGeom prst="rect">
            <a:avLst/>
          </a:prstGeom>
        </p:spPr>
      </p:pic>
      <p:pic>
        <p:nvPicPr>
          <p:cNvPr id="3" name="Picture 2"/>
          <p:cNvPicPr>
            <a:picLocks noChangeAspect="1"/>
          </p:cNvPicPr>
          <p:nvPr/>
        </p:nvPicPr>
        <p:blipFill>
          <a:blip r:embed="rId3"/>
          <a:stretch>
            <a:fillRect/>
          </a:stretch>
        </p:blipFill>
        <p:spPr>
          <a:xfrm>
            <a:off x="3540166" y="5734176"/>
            <a:ext cx="2819798" cy="1127919"/>
          </a:xfrm>
          <a:prstGeom prst="rect">
            <a:avLst/>
          </a:prstGeom>
        </p:spPr>
      </p:pic>
      <p:grpSp>
        <p:nvGrpSpPr>
          <p:cNvPr id="7" name="Group 6"/>
          <p:cNvGrpSpPr/>
          <p:nvPr/>
        </p:nvGrpSpPr>
        <p:grpSpPr>
          <a:xfrm>
            <a:off x="5678905" y="5906963"/>
            <a:ext cx="3080084" cy="836738"/>
            <a:chOff x="5678905" y="5906963"/>
            <a:chExt cx="3080084" cy="836738"/>
          </a:xfrm>
        </p:grpSpPr>
        <p:sp>
          <p:nvSpPr>
            <p:cNvPr id="4" name="Rectangle 3"/>
            <p:cNvSpPr/>
            <p:nvPr/>
          </p:nvSpPr>
          <p:spPr bwMode="auto">
            <a:xfrm>
              <a:off x="6741329" y="5906963"/>
              <a:ext cx="2017660" cy="562100"/>
            </a:xfrm>
            <a:prstGeom prst="rect">
              <a:avLst/>
            </a:prstGeom>
            <a:noFill/>
            <a:ln w="38100" cap="flat" cmpd="sng" algn="ctr">
              <a:solidFill>
                <a:schemeClr val="tx1"/>
              </a:solidFill>
              <a:prstDash val="solid"/>
              <a:round/>
              <a:headEnd type="none" w="sm" len="sm"/>
              <a:tailEnd type="none"/>
            </a:ln>
            <a:effectLst/>
          </p:spPr>
          <p:txBody>
            <a:bodyPr rtlCol="0" anchor="t" anchorCtr="0"/>
            <a:lstStyle/>
            <a:p>
              <a:r>
                <a:rPr lang="en-US" sz="1600" dirty="0" smtClean="0"/>
                <a:t>Valid option entered, loop ends</a:t>
              </a:r>
            </a:p>
          </p:txBody>
        </p:sp>
        <p:cxnSp>
          <p:nvCxnSpPr>
            <p:cNvPr id="6" name="Straight Arrow Connector 5"/>
            <p:cNvCxnSpPr/>
            <p:nvPr/>
          </p:nvCxnSpPr>
          <p:spPr bwMode="auto">
            <a:xfrm flipH="1">
              <a:off x="5678905" y="6336632"/>
              <a:ext cx="1187116" cy="407069"/>
            </a:xfrm>
            <a:prstGeom prst="straightConnector1">
              <a:avLst/>
            </a:prstGeom>
            <a:noFill/>
            <a:ln w="38100" cap="flat" cmpd="sng" algn="ctr">
              <a:solidFill>
                <a:schemeClr val="bg2">
                  <a:lumMod val="60000"/>
                  <a:lumOff val="40000"/>
                </a:schemeClr>
              </a:solidFill>
              <a:prstDash val="solid"/>
              <a:round/>
              <a:headEnd type="none" w="sm" len="sm"/>
              <a:tailEnd type="triangle"/>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smtClean="0">
                <a:ea typeface="ＭＳ Ｐゴシック" panose="020B0600070205080204" pitchFamily="34" charset="-128"/>
              </a:rPr>
              <a:t>Recap: What Looping Constructs Are Available In Python/When To Use Them</a:t>
            </a:r>
          </a:p>
        </p:txBody>
      </p:sp>
      <p:graphicFrame>
        <p:nvGraphicFramePr>
          <p:cNvPr id="487427" name="Group 3"/>
          <p:cNvGraphicFramePr>
            <a:graphicFrameLocks noGrp="1"/>
          </p:cNvGraphicFramePr>
          <p:nvPr>
            <p:ph idx="1"/>
          </p:nvPr>
        </p:nvGraphicFramePr>
        <p:xfrm>
          <a:off x="465138" y="1252538"/>
          <a:ext cx="8178800" cy="5173663"/>
        </p:xfrm>
        <a:graphic>
          <a:graphicData uri="http://schemas.openxmlformats.org/drawingml/2006/table">
            <a:tbl>
              <a:tblPr/>
              <a:tblGrid>
                <a:gridCol w="1579562">
                  <a:extLst>
                    <a:ext uri="{9D8B030D-6E8A-4147-A177-3AD203B41FA5}">
                      <a16:colId xmlns="" xmlns:a16="http://schemas.microsoft.com/office/drawing/2014/main" val="20000"/>
                    </a:ext>
                  </a:extLst>
                </a:gridCol>
                <a:gridCol w="6599238">
                  <a:extLst>
                    <a:ext uri="{9D8B030D-6E8A-4147-A177-3AD203B41FA5}">
                      <a16:colId xmlns="" xmlns:a16="http://schemas.microsoft.com/office/drawing/2014/main" val="20001"/>
                    </a:ext>
                  </a:extLst>
                </a:gridCol>
              </a:tblGrid>
              <a:tr h="577850">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1"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Construct</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1"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When To Use</a:t>
                      </a: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 xmlns:a16="http://schemas.microsoft.com/office/drawing/2014/main" val="10000"/>
                  </a:ext>
                </a:extLst>
              </a:tr>
              <a:tr h="955675">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Pre-test loops</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You want the stopping condition to be checked before the loop body is executed (typically used when you want a loop to execute zero or more times).</a:t>
                      </a: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1371600">
                <a:tc>
                  <a:txBody>
                    <a:bodyPr/>
                    <a:lstStyle>
                      <a:lvl1pPr marL="355600" indent="-1778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355600" marR="0" lvl="0" indent="-177800" algn="l" defTabSz="914400" rtl="0" eaLnBrk="0" fontAlgn="base" latinLnBrk="0" hangingPunct="0">
                        <a:lnSpc>
                          <a:spcPct val="100000"/>
                        </a:lnSpc>
                        <a:spcBef>
                          <a:spcPct val="30000"/>
                        </a:spcBef>
                        <a:spcAft>
                          <a:spcPct val="0"/>
                        </a:spcAft>
                        <a:buClrTx/>
                        <a:buSzTx/>
                        <a:buFontTx/>
                        <a:buChar char="•"/>
                        <a:tabLst/>
                      </a:pPr>
                      <a:r>
                        <a:rPr kumimoji="0" lang="en-US" altLang="en-US" sz="1800" b="0" i="0" u="none" strike="noStrike" cap="none" normalizeH="0" baseline="0" smtClean="0">
                          <a:ln>
                            <a:noFill/>
                          </a:ln>
                          <a:solidFill>
                            <a:schemeClr val="tx1"/>
                          </a:solidFill>
                          <a:effectLst/>
                          <a:latin typeface="Consolas" pitchFamily="49" charset="0"/>
                          <a:ea typeface="ＭＳ Ｐゴシック" pitchFamily="34" charset="-128"/>
                          <a:cs typeface="Consolas" pitchFamily="49" charset="0"/>
                        </a:rPr>
                        <a:t>While</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66700" indent="-1778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266700" marR="0" lvl="0" indent="-177800" algn="l" defTabSz="914400" rtl="0" eaLnBrk="0" fontAlgn="base" latinLnBrk="0" hangingPunct="0">
                        <a:lnSpc>
                          <a:spcPct val="100000"/>
                        </a:lnSpc>
                        <a:spcBef>
                          <a:spcPct val="30000"/>
                        </a:spcBef>
                        <a:spcAft>
                          <a:spcPct val="0"/>
                        </a:spcAft>
                        <a:buClrTx/>
                        <a:buSzTx/>
                        <a:buFontTx/>
                        <a:buChar char="•"/>
                        <a:tabLst/>
                      </a:pPr>
                      <a:r>
                        <a:rPr kumimoji="0" lang="en-US" altLang="en-US" sz="1800" b="0"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The most powerful looping construct: you can write a </a:t>
                      </a:r>
                      <a:r>
                        <a:rPr kumimoji="0" lang="ja-JP" altLang="en-US" sz="1800" b="0"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a:t>
                      </a:r>
                      <a:r>
                        <a:rPr kumimoji="0" lang="en-US" altLang="ja-JP" sz="1800" b="0"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while</a:t>
                      </a:r>
                      <a:r>
                        <a:rPr kumimoji="0" lang="ja-JP" altLang="en-US" sz="1800" b="0"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a:t>
                      </a:r>
                      <a:r>
                        <a:rPr kumimoji="0" lang="en-US" altLang="ja-JP" sz="1800" b="0"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 loop to mimic the behavior of any other type of loop.  In general it should be used when you want a pre-test loop which can be used for most any arbitrary stopping condition e.g., execute the loop as long as the user doesn’t enter a negative number.</a:t>
                      </a:r>
                      <a:endParaRPr kumimoji="0" lang="en-US" altLang="en-US" sz="1800" b="0"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987425">
                <a:tc>
                  <a:txBody>
                    <a:bodyPr/>
                    <a:lstStyle>
                      <a:lvl1pPr marL="355600" indent="-1778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355600" marR="0" lvl="0" indent="-177800" algn="l" defTabSz="914400" rtl="0" eaLnBrk="0" fontAlgn="base" latinLnBrk="0" hangingPunct="0">
                        <a:lnSpc>
                          <a:spcPct val="100000"/>
                        </a:lnSpc>
                        <a:spcBef>
                          <a:spcPct val="30000"/>
                        </a:spcBef>
                        <a:spcAft>
                          <a:spcPct val="0"/>
                        </a:spcAft>
                        <a:buClrTx/>
                        <a:buSzTx/>
                        <a:buFontTx/>
                        <a:buChar char="•"/>
                        <a:tabLst/>
                      </a:pPr>
                      <a:r>
                        <a:rPr kumimoji="0" lang="en-US" altLang="en-US" sz="1800" b="0" i="0" u="none" strike="noStrike" cap="none" normalizeH="0" baseline="0" smtClean="0">
                          <a:ln>
                            <a:noFill/>
                          </a:ln>
                          <a:solidFill>
                            <a:schemeClr val="tx1"/>
                          </a:solidFill>
                          <a:effectLst/>
                          <a:latin typeface="Consolas" pitchFamily="49" charset="0"/>
                          <a:ea typeface="ＭＳ Ｐゴシック" pitchFamily="34" charset="-128"/>
                          <a:cs typeface="Consolas" pitchFamily="49" charset="0"/>
                        </a:rPr>
                        <a:t>For</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66700" indent="-1778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266700" marR="0" lvl="0" indent="-177800" algn="l" defTabSz="914400" rtl="0" eaLnBrk="0" fontAlgn="base" latinLnBrk="0" hangingPunct="0">
                        <a:lnSpc>
                          <a:spcPct val="100000"/>
                        </a:lnSpc>
                        <a:spcBef>
                          <a:spcPct val="30000"/>
                        </a:spcBef>
                        <a:spcAft>
                          <a:spcPct val="0"/>
                        </a:spcAft>
                        <a:buClrTx/>
                        <a:buSzTx/>
                        <a:buFontTx/>
                        <a:buChar char="•"/>
                        <a:tabLst/>
                      </a:pPr>
                      <a:r>
                        <a:rPr kumimoji="0" lang="en-US" altLang="en-US" sz="1800" b="0"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In Python it can be used to step through some sequence</a:t>
                      </a: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1281113">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Post-test: None in Python</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You want to execute the body of the loop before checking the stopping condition (typically used to ensure that the body of the loop will execute at least once). The logic can be simulated with a </a:t>
                      </a:r>
                      <a:r>
                        <a:rPr kumimoji="0" lang="en-US" altLang="en-US" sz="1800" b="0" i="0" u="none" strike="noStrike" cap="none" normalizeH="0" baseline="0" smtClean="0">
                          <a:ln>
                            <a:noFill/>
                          </a:ln>
                          <a:solidFill>
                            <a:schemeClr val="tx1"/>
                          </a:solidFill>
                          <a:effectLst/>
                          <a:latin typeface="Consolas" pitchFamily="49" charset="0"/>
                          <a:ea typeface="ＭＳ Ｐゴシック" pitchFamily="34" charset="-128"/>
                          <a:cs typeface="Consolas" pitchFamily="49" charset="0"/>
                        </a:rPr>
                        <a:t>while</a:t>
                      </a:r>
                      <a:r>
                        <a:rPr kumimoji="0" lang="en-US" altLang="en-US" sz="2000" b="0"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 loop.</a:t>
                      </a: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CA" altLang="en-US" smtClean="0">
                <a:ea typeface="ＭＳ Ｐゴシック" panose="020B0600070205080204" pitchFamily="34" charset="-128"/>
              </a:rPr>
              <a:t>After This Section You Should Now Know</a:t>
            </a:r>
          </a:p>
        </p:txBody>
      </p:sp>
      <p:sp>
        <p:nvSpPr>
          <p:cNvPr id="114691" name="Rectangle 3"/>
          <p:cNvSpPr>
            <a:spLocks noGrp="1" noChangeArrowheads="1"/>
          </p:cNvSpPr>
          <p:nvPr>
            <p:ph idx="1"/>
          </p:nvPr>
        </p:nvSpPr>
        <p:spPr/>
        <p:txBody>
          <a:bodyPr/>
          <a:lstStyle/>
          <a:p>
            <a:pPr>
              <a:lnSpc>
                <a:spcPct val="90000"/>
              </a:lnSpc>
            </a:pPr>
            <a:r>
              <a:rPr lang="en-US" altLang="en-US" dirty="0" smtClean="0">
                <a:ea typeface="ＭＳ Ｐゴシック" panose="020B0600070205080204" pitchFamily="34" charset="-128"/>
              </a:rPr>
              <a:t>When and why are loops used in computer programs</a:t>
            </a:r>
          </a:p>
          <a:p>
            <a:pPr>
              <a:lnSpc>
                <a:spcPct val="90000"/>
              </a:lnSpc>
            </a:pPr>
            <a:r>
              <a:rPr lang="en-US" altLang="en-US" dirty="0" smtClean="0">
                <a:ea typeface="ＭＳ Ｐゴシック" panose="020B0600070205080204" pitchFamily="34" charset="-128"/>
              </a:rPr>
              <a:t>What is the difference between pre-test loops and post-test loops</a:t>
            </a:r>
          </a:p>
          <a:p>
            <a:pPr>
              <a:lnSpc>
                <a:spcPct val="90000"/>
              </a:lnSpc>
            </a:pPr>
            <a:r>
              <a:rPr lang="en-US" altLang="en-US" dirty="0" smtClean="0">
                <a:ea typeface="ＭＳ Ｐゴシック" panose="020B0600070205080204" pitchFamily="34" charset="-128"/>
              </a:rPr>
              <a:t>How to trace the execution of pre-test loops</a:t>
            </a:r>
          </a:p>
          <a:p>
            <a:pPr>
              <a:lnSpc>
                <a:spcPct val="90000"/>
              </a:lnSpc>
            </a:pPr>
            <a:r>
              <a:rPr lang="en-US" altLang="en-US" dirty="0" smtClean="0">
                <a:ea typeface="ＭＳ Ｐゴシック" panose="020B0600070205080204" pitchFamily="34" charset="-128"/>
              </a:rPr>
              <a:t>How to properly write the code for a loop in a program</a:t>
            </a:r>
          </a:p>
          <a:p>
            <a:pPr>
              <a:lnSpc>
                <a:spcPct val="90000"/>
              </a:lnSpc>
            </a:pPr>
            <a:r>
              <a:rPr lang="en-US" altLang="en-US" dirty="0" smtClean="0">
                <a:ea typeface="ＭＳ Ｐゴシック" panose="020B0600070205080204" pitchFamily="34" charset="-128"/>
              </a:rPr>
              <a:t>What is a sentinel controlled loop and when should they </a:t>
            </a:r>
            <a:r>
              <a:rPr lang="en-US" altLang="en-US" smtClean="0">
                <a:ea typeface="ＭＳ Ｐゴシック" panose="020B0600070205080204" pitchFamily="34" charset="-128"/>
              </a:rPr>
              <a:t>be employed</a:t>
            </a:r>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p:txBody>
          <a:bodyPr/>
          <a:lstStyle/>
          <a:p>
            <a:r>
              <a:rPr lang="en-US" altLang="en-US" smtClean="0">
                <a:ea typeface="ＭＳ Ｐゴシック" panose="020B0600070205080204" pitchFamily="34" charset="-128"/>
              </a:rPr>
              <a:t>Copyright Notification</a:t>
            </a:r>
          </a:p>
        </p:txBody>
      </p:sp>
      <p:sp>
        <p:nvSpPr>
          <p:cNvPr id="116739" name="Content Placeholder 2"/>
          <p:cNvSpPr>
            <a:spLocks noGrp="1"/>
          </p:cNvSpPr>
          <p:nvPr>
            <p:ph idx="1"/>
          </p:nvPr>
        </p:nvSpPr>
        <p:spPr/>
        <p:txBody>
          <a:bodyPr/>
          <a:lstStyle/>
          <a:p>
            <a:r>
              <a:rPr lang="en-US" altLang="en-US" smtClean="0">
                <a:ea typeface="ＭＳ Ｐゴシック" panose="020B0600070205080204" pitchFamily="34" charset="-128"/>
              </a:rPr>
              <a:t>“Unless otherwise indicated, all images in this presentation are  used with permission from Microsoft.”</a:t>
            </a:r>
          </a:p>
        </p:txBody>
      </p:sp>
      <p:sp>
        <p:nvSpPr>
          <p:cNvPr id="116740"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a:solidFill>
                  <a:srgbClr val="898989"/>
                </a:solidFill>
                <a:latin typeface="Arial" panose="020B0604020202020204" pitchFamily="34" charset="0"/>
              </a:rPr>
              <a:t>slide </a:t>
            </a:r>
            <a:fld id="{6AAF8FCA-3C4F-4BC8-B240-DC8626A1E676}" type="slidenum">
              <a:rPr lang="en-US" altLang="en-US" sz="900">
                <a:solidFill>
                  <a:srgbClr val="898989"/>
                </a:solidFill>
                <a:latin typeface="Arial" panose="020B0604020202020204" pitchFamily="34" charset="0"/>
              </a:rPr>
              <a:pPr eaLnBrk="1" hangingPunct="1">
                <a:spcBef>
                  <a:spcPct val="0"/>
                </a:spcBef>
                <a:buFontTx/>
                <a:buNone/>
              </a:pPr>
              <a:t>25</a:t>
            </a:fld>
            <a:endParaRPr lang="en-US" altLang="en-US" sz="90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Looping/Repetition</a:t>
            </a:r>
            <a:endParaRPr lang="en-US" dirty="0"/>
          </a:p>
        </p:txBody>
      </p:sp>
      <p:sp>
        <p:nvSpPr>
          <p:cNvPr id="3" name="Content Placeholder 2"/>
          <p:cNvSpPr>
            <a:spLocks noGrp="1"/>
          </p:cNvSpPr>
          <p:nvPr>
            <p:ph idx="1"/>
          </p:nvPr>
        </p:nvSpPr>
        <p:spPr>
          <a:xfrm>
            <a:off x="457200" y="1295400"/>
            <a:ext cx="8229600" cy="4419600"/>
          </a:xfrm>
        </p:spPr>
        <p:txBody>
          <a:bodyPr/>
          <a:lstStyle/>
          <a:p>
            <a:r>
              <a:rPr lang="en-US" dirty="0" smtClean="0"/>
              <a:t>How to get the program or portions of the program to automatically re-run </a:t>
            </a:r>
          </a:p>
          <a:p>
            <a:pPr lvl="1"/>
            <a:r>
              <a:rPr lang="en-US" dirty="0" smtClean="0"/>
              <a:t>Without duplicating the instructions</a:t>
            </a:r>
          </a:p>
          <a:p>
            <a:pPr lvl="1"/>
            <a:r>
              <a:rPr lang="en-US" dirty="0" smtClean="0"/>
              <a:t>Example: you need to calculate tax for multiple people</a:t>
            </a:r>
            <a:endParaRPr lang="en-US" dirty="0"/>
          </a:p>
        </p:txBody>
      </p:sp>
      <p:sp>
        <p:nvSpPr>
          <p:cNvPr id="4" name="Rectangle 3"/>
          <p:cNvSpPr/>
          <p:nvPr/>
        </p:nvSpPr>
        <p:spPr>
          <a:xfrm>
            <a:off x="1066800" y="3505199"/>
            <a:ext cx="2225407" cy="533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omic Sans MS" panose="030F0702030302020204" pitchFamily="66" charset="0"/>
              </a:rPr>
              <a:t>Ask for income</a:t>
            </a:r>
            <a:endParaRPr lang="en-US" sz="2000" dirty="0">
              <a:solidFill>
                <a:schemeClr val="tx1"/>
              </a:solidFill>
              <a:latin typeface="Comic Sans MS" panose="030F0702030302020204" pitchFamily="66" charset="0"/>
            </a:endParaRPr>
          </a:p>
        </p:txBody>
      </p:sp>
      <p:sp>
        <p:nvSpPr>
          <p:cNvPr id="5" name="Rectangle 4"/>
          <p:cNvSpPr/>
          <p:nvPr/>
        </p:nvSpPr>
        <p:spPr>
          <a:xfrm>
            <a:off x="1066800" y="4510488"/>
            <a:ext cx="2667000" cy="533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omic Sans MS" panose="030F0702030302020204" pitchFamily="66" charset="0"/>
              </a:rPr>
              <a:t>Calculate deductions</a:t>
            </a:r>
            <a:endParaRPr lang="en-US" sz="2000" dirty="0">
              <a:solidFill>
                <a:schemeClr val="tx1"/>
              </a:solidFill>
              <a:latin typeface="Comic Sans MS" panose="030F0702030302020204" pitchFamily="66" charset="0"/>
            </a:endParaRPr>
          </a:p>
        </p:txBody>
      </p:sp>
      <p:sp>
        <p:nvSpPr>
          <p:cNvPr id="8" name="Rectangle 7"/>
          <p:cNvSpPr/>
          <p:nvPr/>
        </p:nvSpPr>
        <p:spPr>
          <a:xfrm>
            <a:off x="1066800" y="5501088"/>
            <a:ext cx="2667000" cy="533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omic Sans MS" panose="030F0702030302020204" pitchFamily="66" charset="0"/>
              </a:rPr>
              <a:t>Display amounts</a:t>
            </a:r>
            <a:endParaRPr lang="en-US" sz="2000" dirty="0">
              <a:solidFill>
                <a:schemeClr val="tx1"/>
              </a:solidFill>
              <a:latin typeface="Comic Sans MS" panose="030F0702030302020204" pitchFamily="66" charset="0"/>
            </a:endParaRPr>
          </a:p>
        </p:txBody>
      </p:sp>
      <p:cxnSp>
        <p:nvCxnSpPr>
          <p:cNvPr id="9" name="Straight Arrow Connector 8"/>
          <p:cNvCxnSpPr/>
          <p:nvPr/>
        </p:nvCxnSpPr>
        <p:spPr>
          <a:xfrm>
            <a:off x="2157010" y="4038599"/>
            <a:ext cx="0" cy="471889"/>
          </a:xfrm>
          <a:prstGeom prst="straightConnector1">
            <a:avLst/>
          </a:prstGeom>
          <a:ln w="254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152878" y="5029199"/>
            <a:ext cx="0" cy="471889"/>
          </a:xfrm>
          <a:prstGeom prst="straightConnector1">
            <a:avLst/>
          </a:prstGeom>
          <a:ln w="254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Freeform 12"/>
          <p:cNvSpPr/>
          <p:nvPr/>
        </p:nvSpPr>
        <p:spPr>
          <a:xfrm>
            <a:off x="2142706" y="3010290"/>
            <a:ext cx="2375792" cy="3354013"/>
          </a:xfrm>
          <a:custGeom>
            <a:avLst/>
            <a:gdLst>
              <a:gd name="connsiteX0" fmla="*/ 16834 w 2375792"/>
              <a:gd name="connsiteY0" fmla="*/ 3025723 h 3354013"/>
              <a:gd name="connsiteX1" fmla="*/ 11971 w 2375792"/>
              <a:gd name="connsiteY1" fmla="*/ 3137591 h 3354013"/>
              <a:gd name="connsiteX2" fmla="*/ 75200 w 2375792"/>
              <a:gd name="connsiteY2" fmla="*/ 3200821 h 3354013"/>
              <a:gd name="connsiteX3" fmla="*/ 118975 w 2375792"/>
              <a:gd name="connsiteY3" fmla="*/ 3239731 h 3354013"/>
              <a:gd name="connsiteX4" fmla="*/ 138430 w 2375792"/>
              <a:gd name="connsiteY4" fmla="*/ 3244595 h 3354013"/>
              <a:gd name="connsiteX5" fmla="*/ 177341 w 2375792"/>
              <a:gd name="connsiteY5" fmla="*/ 3254323 h 3354013"/>
              <a:gd name="connsiteX6" fmla="*/ 225979 w 2375792"/>
              <a:gd name="connsiteY6" fmla="*/ 3283506 h 3354013"/>
              <a:gd name="connsiteX7" fmla="*/ 303800 w 2375792"/>
              <a:gd name="connsiteY7" fmla="*/ 3298097 h 3354013"/>
              <a:gd name="connsiteX8" fmla="*/ 342711 w 2375792"/>
              <a:gd name="connsiteY8" fmla="*/ 3312689 h 3354013"/>
              <a:gd name="connsiteX9" fmla="*/ 561583 w 2375792"/>
              <a:gd name="connsiteY9" fmla="*/ 3332144 h 3354013"/>
              <a:gd name="connsiteX10" fmla="*/ 1510030 w 2375792"/>
              <a:gd name="connsiteY10" fmla="*/ 3332144 h 3354013"/>
              <a:gd name="connsiteX11" fmla="*/ 1592715 w 2375792"/>
              <a:gd name="connsiteY11" fmla="*/ 3322416 h 3354013"/>
              <a:gd name="connsiteX12" fmla="*/ 1631626 w 2375792"/>
              <a:gd name="connsiteY12" fmla="*/ 3312689 h 3354013"/>
              <a:gd name="connsiteX13" fmla="*/ 1665673 w 2375792"/>
              <a:gd name="connsiteY13" fmla="*/ 3307825 h 3354013"/>
              <a:gd name="connsiteX14" fmla="*/ 1699720 w 2375792"/>
              <a:gd name="connsiteY14" fmla="*/ 3298097 h 3354013"/>
              <a:gd name="connsiteX15" fmla="*/ 1792132 w 2375792"/>
              <a:gd name="connsiteY15" fmla="*/ 3268914 h 3354013"/>
              <a:gd name="connsiteX16" fmla="*/ 1869954 w 2375792"/>
              <a:gd name="connsiteY16" fmla="*/ 3230004 h 3354013"/>
              <a:gd name="connsiteX17" fmla="*/ 1933183 w 2375792"/>
              <a:gd name="connsiteY17" fmla="*/ 3181365 h 3354013"/>
              <a:gd name="connsiteX18" fmla="*/ 1972094 w 2375792"/>
              <a:gd name="connsiteY18" fmla="*/ 3152182 h 3354013"/>
              <a:gd name="connsiteX19" fmla="*/ 2015868 w 2375792"/>
              <a:gd name="connsiteY19" fmla="*/ 3118136 h 3354013"/>
              <a:gd name="connsiteX20" fmla="*/ 2035324 w 2375792"/>
              <a:gd name="connsiteY20" fmla="*/ 3098680 h 3354013"/>
              <a:gd name="connsiteX21" fmla="*/ 2045051 w 2375792"/>
              <a:gd name="connsiteY21" fmla="*/ 3079225 h 3354013"/>
              <a:gd name="connsiteX22" fmla="*/ 2069371 w 2375792"/>
              <a:gd name="connsiteY22" fmla="*/ 3059770 h 3354013"/>
              <a:gd name="connsiteX23" fmla="*/ 2098554 w 2375792"/>
              <a:gd name="connsiteY23" fmla="*/ 3020859 h 3354013"/>
              <a:gd name="connsiteX24" fmla="*/ 2161783 w 2375792"/>
              <a:gd name="connsiteY24" fmla="*/ 2952765 h 3354013"/>
              <a:gd name="connsiteX25" fmla="*/ 2200694 w 2375792"/>
              <a:gd name="connsiteY25" fmla="*/ 2894399 h 3354013"/>
              <a:gd name="connsiteX26" fmla="*/ 2239605 w 2375792"/>
              <a:gd name="connsiteY26" fmla="*/ 2850625 h 3354013"/>
              <a:gd name="connsiteX27" fmla="*/ 2297971 w 2375792"/>
              <a:gd name="connsiteY27" fmla="*/ 2743621 h 3354013"/>
              <a:gd name="connsiteX28" fmla="*/ 2322290 w 2375792"/>
              <a:gd name="connsiteY28" fmla="*/ 2660936 h 3354013"/>
              <a:gd name="connsiteX29" fmla="*/ 2327154 w 2375792"/>
              <a:gd name="connsiteY29" fmla="*/ 2641480 h 3354013"/>
              <a:gd name="connsiteX30" fmla="*/ 2336881 w 2375792"/>
              <a:gd name="connsiteY30" fmla="*/ 2607433 h 3354013"/>
              <a:gd name="connsiteX31" fmla="*/ 2346609 w 2375792"/>
              <a:gd name="connsiteY31" fmla="*/ 2393425 h 3354013"/>
              <a:gd name="connsiteX32" fmla="*/ 2356337 w 2375792"/>
              <a:gd name="connsiteY32" fmla="*/ 2305876 h 3354013"/>
              <a:gd name="connsiteX33" fmla="*/ 2375792 w 2375792"/>
              <a:gd name="connsiteY33" fmla="*/ 1902178 h 3354013"/>
              <a:gd name="connsiteX34" fmla="*/ 2366064 w 2375792"/>
              <a:gd name="connsiteY34" fmla="*/ 1089919 h 3354013"/>
              <a:gd name="connsiteX35" fmla="*/ 2351473 w 2375792"/>
              <a:gd name="connsiteY35" fmla="*/ 997506 h 3354013"/>
              <a:gd name="connsiteX36" fmla="*/ 2336881 w 2375792"/>
              <a:gd name="connsiteY36" fmla="*/ 866182 h 3354013"/>
              <a:gd name="connsiteX37" fmla="*/ 2332017 w 2375792"/>
              <a:gd name="connsiteY37" fmla="*/ 827272 h 3354013"/>
              <a:gd name="connsiteX38" fmla="*/ 2302834 w 2375792"/>
              <a:gd name="connsiteY38" fmla="*/ 715404 h 3354013"/>
              <a:gd name="connsiteX39" fmla="*/ 2278515 w 2375792"/>
              <a:gd name="connsiteY39" fmla="*/ 642446 h 3354013"/>
              <a:gd name="connsiteX40" fmla="*/ 2249332 w 2375792"/>
              <a:gd name="connsiteY40" fmla="*/ 545170 h 3354013"/>
              <a:gd name="connsiteX41" fmla="*/ 2239605 w 2375792"/>
              <a:gd name="connsiteY41" fmla="*/ 491667 h 3354013"/>
              <a:gd name="connsiteX42" fmla="*/ 2234741 w 2375792"/>
              <a:gd name="connsiteY42" fmla="*/ 472212 h 3354013"/>
              <a:gd name="connsiteX43" fmla="*/ 2210422 w 2375792"/>
              <a:gd name="connsiteY43" fmla="*/ 389527 h 3354013"/>
              <a:gd name="connsiteX44" fmla="*/ 2195830 w 2375792"/>
              <a:gd name="connsiteY44" fmla="*/ 365208 h 3354013"/>
              <a:gd name="connsiteX45" fmla="*/ 2181239 w 2375792"/>
              <a:gd name="connsiteY45" fmla="*/ 331161 h 3354013"/>
              <a:gd name="connsiteX46" fmla="*/ 2137464 w 2375792"/>
              <a:gd name="connsiteY46" fmla="*/ 292250 h 3354013"/>
              <a:gd name="connsiteX47" fmla="*/ 2108281 w 2375792"/>
              <a:gd name="connsiteY47" fmla="*/ 248476 h 3354013"/>
              <a:gd name="connsiteX48" fmla="*/ 2093690 w 2375792"/>
              <a:gd name="connsiteY48" fmla="*/ 229021 h 3354013"/>
              <a:gd name="connsiteX49" fmla="*/ 2069371 w 2375792"/>
              <a:gd name="connsiteY49" fmla="*/ 214429 h 3354013"/>
              <a:gd name="connsiteX50" fmla="*/ 2049915 w 2375792"/>
              <a:gd name="connsiteY50" fmla="*/ 190110 h 3354013"/>
              <a:gd name="connsiteX51" fmla="*/ 2025596 w 2375792"/>
              <a:gd name="connsiteY51" fmla="*/ 175519 h 3354013"/>
              <a:gd name="connsiteX52" fmla="*/ 1986685 w 2375792"/>
              <a:gd name="connsiteY52" fmla="*/ 151199 h 3354013"/>
              <a:gd name="connsiteX53" fmla="*/ 1972094 w 2375792"/>
              <a:gd name="connsiteY53" fmla="*/ 141472 h 3354013"/>
              <a:gd name="connsiteX54" fmla="*/ 1947775 w 2375792"/>
              <a:gd name="connsiteY54" fmla="*/ 136608 h 3354013"/>
              <a:gd name="connsiteX55" fmla="*/ 1913728 w 2375792"/>
              <a:gd name="connsiteY55" fmla="*/ 122016 h 3354013"/>
              <a:gd name="connsiteX56" fmla="*/ 1894273 w 2375792"/>
              <a:gd name="connsiteY56" fmla="*/ 112289 h 3354013"/>
              <a:gd name="connsiteX57" fmla="*/ 1869954 w 2375792"/>
              <a:gd name="connsiteY57" fmla="*/ 102561 h 3354013"/>
              <a:gd name="connsiteX58" fmla="*/ 1845634 w 2375792"/>
              <a:gd name="connsiteY58" fmla="*/ 87970 h 3354013"/>
              <a:gd name="connsiteX59" fmla="*/ 1801860 w 2375792"/>
              <a:gd name="connsiteY59" fmla="*/ 68514 h 3354013"/>
              <a:gd name="connsiteX60" fmla="*/ 1762949 w 2375792"/>
              <a:gd name="connsiteY60" fmla="*/ 49059 h 3354013"/>
              <a:gd name="connsiteX61" fmla="*/ 1733766 w 2375792"/>
              <a:gd name="connsiteY61" fmla="*/ 44195 h 3354013"/>
              <a:gd name="connsiteX62" fmla="*/ 1641354 w 2375792"/>
              <a:gd name="connsiteY62" fmla="*/ 34467 h 3354013"/>
              <a:gd name="connsiteX63" fmla="*/ 1437073 w 2375792"/>
              <a:gd name="connsiteY63" fmla="*/ 19876 h 3354013"/>
              <a:gd name="connsiteX64" fmla="*/ 1111196 w 2375792"/>
              <a:gd name="connsiteY64" fmla="*/ 10148 h 3354013"/>
              <a:gd name="connsiteX65" fmla="*/ 1082013 w 2375792"/>
              <a:gd name="connsiteY65" fmla="*/ 5284 h 3354013"/>
              <a:gd name="connsiteX66" fmla="*/ 1047966 w 2375792"/>
              <a:gd name="connsiteY66" fmla="*/ 421 h 3354013"/>
              <a:gd name="connsiteX67" fmla="*/ 799911 w 2375792"/>
              <a:gd name="connsiteY67" fmla="*/ 5284 h 3354013"/>
              <a:gd name="connsiteX68" fmla="*/ 678315 w 2375792"/>
              <a:gd name="connsiteY68" fmla="*/ 421 h 3354013"/>
              <a:gd name="connsiteX69" fmla="*/ 619949 w 2375792"/>
              <a:gd name="connsiteY69" fmla="*/ 15012 h 3354013"/>
              <a:gd name="connsiteX70" fmla="*/ 595630 w 2375792"/>
              <a:gd name="connsiteY70" fmla="*/ 19876 h 3354013"/>
              <a:gd name="connsiteX71" fmla="*/ 581039 w 2375792"/>
              <a:gd name="connsiteY71" fmla="*/ 29604 h 3354013"/>
              <a:gd name="connsiteX72" fmla="*/ 537264 w 2375792"/>
              <a:gd name="connsiteY72" fmla="*/ 34467 h 3354013"/>
              <a:gd name="connsiteX73" fmla="*/ 503217 w 2375792"/>
              <a:gd name="connsiteY73" fmla="*/ 39331 h 3354013"/>
              <a:gd name="connsiteX74" fmla="*/ 459443 w 2375792"/>
              <a:gd name="connsiteY74" fmla="*/ 53923 h 3354013"/>
              <a:gd name="connsiteX75" fmla="*/ 352439 w 2375792"/>
              <a:gd name="connsiteY75" fmla="*/ 68514 h 3354013"/>
              <a:gd name="connsiteX76" fmla="*/ 308664 w 2375792"/>
              <a:gd name="connsiteY76" fmla="*/ 78242 h 3354013"/>
              <a:gd name="connsiteX77" fmla="*/ 264890 w 2375792"/>
              <a:gd name="connsiteY77" fmla="*/ 97697 h 3354013"/>
              <a:gd name="connsiteX78" fmla="*/ 245434 w 2375792"/>
              <a:gd name="connsiteY78" fmla="*/ 107425 h 3354013"/>
              <a:gd name="connsiteX79" fmla="*/ 230843 w 2375792"/>
              <a:gd name="connsiteY79" fmla="*/ 112289 h 3354013"/>
              <a:gd name="connsiteX80" fmla="*/ 177341 w 2375792"/>
              <a:gd name="connsiteY80" fmla="*/ 136608 h 3354013"/>
              <a:gd name="connsiteX81" fmla="*/ 143294 w 2375792"/>
              <a:gd name="connsiteY81" fmla="*/ 156063 h 3354013"/>
              <a:gd name="connsiteX82" fmla="*/ 114111 w 2375792"/>
              <a:gd name="connsiteY82" fmla="*/ 165791 h 3354013"/>
              <a:gd name="connsiteX83" fmla="*/ 89792 w 2375792"/>
              <a:gd name="connsiteY83" fmla="*/ 190110 h 3354013"/>
              <a:gd name="connsiteX84" fmla="*/ 60609 w 2375792"/>
              <a:gd name="connsiteY84" fmla="*/ 229021 h 3354013"/>
              <a:gd name="connsiteX85" fmla="*/ 46017 w 2375792"/>
              <a:gd name="connsiteY85" fmla="*/ 248476 h 3354013"/>
              <a:gd name="connsiteX86" fmla="*/ 31426 w 2375792"/>
              <a:gd name="connsiteY86" fmla="*/ 263067 h 3354013"/>
              <a:gd name="connsiteX87" fmla="*/ 21698 w 2375792"/>
              <a:gd name="connsiteY87" fmla="*/ 287387 h 3354013"/>
              <a:gd name="connsiteX88" fmla="*/ 11971 w 2375792"/>
              <a:gd name="connsiteY88" fmla="*/ 404119 h 3354013"/>
              <a:gd name="connsiteX89" fmla="*/ 7107 w 2375792"/>
              <a:gd name="connsiteY89" fmla="*/ 423574 h 3354013"/>
              <a:gd name="connsiteX90" fmla="*/ 7107 w 2375792"/>
              <a:gd name="connsiteY90" fmla="*/ 477076 h 3354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2375792" h="3354013">
                <a:moveTo>
                  <a:pt x="16834" y="3025723"/>
                </a:moveTo>
                <a:cubicBezTo>
                  <a:pt x="953" y="3065428"/>
                  <a:pt x="-9113" y="3080665"/>
                  <a:pt x="11971" y="3137591"/>
                </a:cubicBezTo>
                <a:cubicBezTo>
                  <a:pt x="18391" y="3154926"/>
                  <a:pt x="60638" y="3181406"/>
                  <a:pt x="75200" y="3200821"/>
                </a:cubicBezTo>
                <a:cubicBezTo>
                  <a:pt x="87225" y="3216854"/>
                  <a:pt x="96866" y="3234203"/>
                  <a:pt x="118975" y="3239731"/>
                </a:cubicBezTo>
                <a:cubicBezTo>
                  <a:pt x="125460" y="3241352"/>
                  <a:pt x="131905" y="3243145"/>
                  <a:pt x="138430" y="3244595"/>
                </a:cubicBezTo>
                <a:cubicBezTo>
                  <a:pt x="148421" y="3246815"/>
                  <a:pt x="166911" y="3249108"/>
                  <a:pt x="177341" y="3254323"/>
                </a:cubicBezTo>
                <a:cubicBezTo>
                  <a:pt x="200618" y="3265961"/>
                  <a:pt x="191754" y="3273090"/>
                  <a:pt x="225979" y="3283506"/>
                </a:cubicBezTo>
                <a:cubicBezTo>
                  <a:pt x="251228" y="3291190"/>
                  <a:pt x="303800" y="3298097"/>
                  <a:pt x="303800" y="3298097"/>
                </a:cubicBezTo>
                <a:cubicBezTo>
                  <a:pt x="316770" y="3302961"/>
                  <a:pt x="329096" y="3310136"/>
                  <a:pt x="342711" y="3312689"/>
                </a:cubicBezTo>
                <a:cubicBezTo>
                  <a:pt x="425991" y="3328304"/>
                  <a:pt x="478750" y="3328199"/>
                  <a:pt x="561583" y="3332144"/>
                </a:cubicBezTo>
                <a:cubicBezTo>
                  <a:pt x="898671" y="3374281"/>
                  <a:pt x="649225" y="3344803"/>
                  <a:pt x="1510030" y="3332144"/>
                </a:cubicBezTo>
                <a:cubicBezTo>
                  <a:pt x="1537779" y="3331736"/>
                  <a:pt x="1565153" y="3325659"/>
                  <a:pt x="1592715" y="3322416"/>
                </a:cubicBezTo>
                <a:cubicBezTo>
                  <a:pt x="1605685" y="3319174"/>
                  <a:pt x="1618516" y="3315311"/>
                  <a:pt x="1631626" y="3312689"/>
                </a:cubicBezTo>
                <a:cubicBezTo>
                  <a:pt x="1642868" y="3310441"/>
                  <a:pt x="1654463" y="3310227"/>
                  <a:pt x="1665673" y="3307825"/>
                </a:cubicBezTo>
                <a:cubicBezTo>
                  <a:pt x="1677214" y="3305352"/>
                  <a:pt x="1688333" y="3301203"/>
                  <a:pt x="1699720" y="3298097"/>
                </a:cubicBezTo>
                <a:cubicBezTo>
                  <a:pt x="1738782" y="3287443"/>
                  <a:pt x="1733011" y="3293706"/>
                  <a:pt x="1792132" y="3268914"/>
                </a:cubicBezTo>
                <a:cubicBezTo>
                  <a:pt x="1818878" y="3257698"/>
                  <a:pt x="1846966" y="3247687"/>
                  <a:pt x="1869954" y="3230004"/>
                </a:cubicBezTo>
                <a:lnTo>
                  <a:pt x="1933183" y="3181365"/>
                </a:lnTo>
                <a:cubicBezTo>
                  <a:pt x="1933194" y="3181357"/>
                  <a:pt x="1972084" y="3152192"/>
                  <a:pt x="1972094" y="3152182"/>
                </a:cubicBezTo>
                <a:cubicBezTo>
                  <a:pt x="2004902" y="3119374"/>
                  <a:pt x="1988226" y="3127349"/>
                  <a:pt x="2015868" y="3118136"/>
                </a:cubicBezTo>
                <a:cubicBezTo>
                  <a:pt x="2022353" y="3111651"/>
                  <a:pt x="2029821" y="3106017"/>
                  <a:pt x="2035324" y="3098680"/>
                </a:cubicBezTo>
                <a:cubicBezTo>
                  <a:pt x="2039674" y="3092880"/>
                  <a:pt x="2040277" y="3084681"/>
                  <a:pt x="2045051" y="3079225"/>
                </a:cubicBezTo>
                <a:cubicBezTo>
                  <a:pt x="2051887" y="3071412"/>
                  <a:pt x="2061264" y="3066255"/>
                  <a:pt x="2069371" y="3059770"/>
                </a:cubicBezTo>
                <a:cubicBezTo>
                  <a:pt x="2080982" y="3024930"/>
                  <a:pt x="2063624" y="3069760"/>
                  <a:pt x="2098554" y="3020859"/>
                </a:cubicBezTo>
                <a:cubicBezTo>
                  <a:pt x="2146688" y="2953471"/>
                  <a:pt x="2093702" y="2995316"/>
                  <a:pt x="2161783" y="2952765"/>
                </a:cubicBezTo>
                <a:cubicBezTo>
                  <a:pt x="2174753" y="2933310"/>
                  <a:pt x="2186523" y="2912998"/>
                  <a:pt x="2200694" y="2894399"/>
                </a:cubicBezTo>
                <a:cubicBezTo>
                  <a:pt x="2212526" y="2878870"/>
                  <a:pt x="2229021" y="2867030"/>
                  <a:pt x="2239605" y="2850625"/>
                </a:cubicBezTo>
                <a:cubicBezTo>
                  <a:pt x="2261631" y="2816485"/>
                  <a:pt x="2297971" y="2743621"/>
                  <a:pt x="2297971" y="2743621"/>
                </a:cubicBezTo>
                <a:cubicBezTo>
                  <a:pt x="2307843" y="2694250"/>
                  <a:pt x="2297768" y="2739402"/>
                  <a:pt x="2322290" y="2660936"/>
                </a:cubicBezTo>
                <a:cubicBezTo>
                  <a:pt x="2324284" y="2654555"/>
                  <a:pt x="2325395" y="2647929"/>
                  <a:pt x="2327154" y="2641480"/>
                </a:cubicBezTo>
                <a:cubicBezTo>
                  <a:pt x="2330259" y="2630093"/>
                  <a:pt x="2333639" y="2618782"/>
                  <a:pt x="2336881" y="2607433"/>
                </a:cubicBezTo>
                <a:cubicBezTo>
                  <a:pt x="2340124" y="2536097"/>
                  <a:pt x="2342011" y="2464686"/>
                  <a:pt x="2346609" y="2393425"/>
                </a:cubicBezTo>
                <a:cubicBezTo>
                  <a:pt x="2348499" y="2364123"/>
                  <a:pt x="2354596" y="2335187"/>
                  <a:pt x="2356337" y="2305876"/>
                </a:cubicBezTo>
                <a:cubicBezTo>
                  <a:pt x="2364326" y="2171391"/>
                  <a:pt x="2369307" y="2036744"/>
                  <a:pt x="2375792" y="1902178"/>
                </a:cubicBezTo>
                <a:cubicBezTo>
                  <a:pt x="2372549" y="1631425"/>
                  <a:pt x="2373340" y="1360594"/>
                  <a:pt x="2366064" y="1089919"/>
                </a:cubicBezTo>
                <a:cubicBezTo>
                  <a:pt x="2365226" y="1058744"/>
                  <a:pt x="2355507" y="1028430"/>
                  <a:pt x="2351473" y="997506"/>
                </a:cubicBezTo>
                <a:cubicBezTo>
                  <a:pt x="2345776" y="953832"/>
                  <a:pt x="2341882" y="909941"/>
                  <a:pt x="2336881" y="866182"/>
                </a:cubicBezTo>
                <a:cubicBezTo>
                  <a:pt x="2335397" y="853196"/>
                  <a:pt x="2334288" y="840144"/>
                  <a:pt x="2332017" y="827272"/>
                </a:cubicBezTo>
                <a:cubicBezTo>
                  <a:pt x="2325949" y="792884"/>
                  <a:pt x="2312532" y="746653"/>
                  <a:pt x="2302834" y="715404"/>
                </a:cubicBezTo>
                <a:cubicBezTo>
                  <a:pt x="2295236" y="690921"/>
                  <a:pt x="2285748" y="667039"/>
                  <a:pt x="2278515" y="642446"/>
                </a:cubicBezTo>
                <a:cubicBezTo>
                  <a:pt x="2252749" y="554843"/>
                  <a:pt x="2263281" y="587016"/>
                  <a:pt x="2249332" y="545170"/>
                </a:cubicBezTo>
                <a:cubicBezTo>
                  <a:pt x="2245816" y="524075"/>
                  <a:pt x="2244132" y="512041"/>
                  <a:pt x="2239605" y="491667"/>
                </a:cubicBezTo>
                <a:cubicBezTo>
                  <a:pt x="2238155" y="485142"/>
                  <a:pt x="2236244" y="478725"/>
                  <a:pt x="2234741" y="472212"/>
                </a:cubicBezTo>
                <a:cubicBezTo>
                  <a:pt x="2225970" y="434206"/>
                  <a:pt x="2226589" y="424556"/>
                  <a:pt x="2210422" y="389527"/>
                </a:cubicBezTo>
                <a:cubicBezTo>
                  <a:pt x="2206460" y="380943"/>
                  <a:pt x="2200058" y="373664"/>
                  <a:pt x="2195830" y="365208"/>
                </a:cubicBezTo>
                <a:cubicBezTo>
                  <a:pt x="2190308" y="354164"/>
                  <a:pt x="2188088" y="341435"/>
                  <a:pt x="2181239" y="331161"/>
                </a:cubicBezTo>
                <a:cubicBezTo>
                  <a:pt x="2140554" y="270133"/>
                  <a:pt x="2173610" y="335625"/>
                  <a:pt x="2137464" y="292250"/>
                </a:cubicBezTo>
                <a:cubicBezTo>
                  <a:pt x="2126237" y="278778"/>
                  <a:pt x="2118263" y="262894"/>
                  <a:pt x="2108281" y="248476"/>
                </a:cubicBezTo>
                <a:cubicBezTo>
                  <a:pt x="2103667" y="241811"/>
                  <a:pt x="2099790" y="234359"/>
                  <a:pt x="2093690" y="229021"/>
                </a:cubicBezTo>
                <a:cubicBezTo>
                  <a:pt x="2086575" y="222796"/>
                  <a:pt x="2077477" y="219293"/>
                  <a:pt x="2069371" y="214429"/>
                </a:cubicBezTo>
                <a:cubicBezTo>
                  <a:pt x="2062886" y="206323"/>
                  <a:pt x="2057674" y="197007"/>
                  <a:pt x="2049915" y="190110"/>
                </a:cubicBezTo>
                <a:cubicBezTo>
                  <a:pt x="2042849" y="183830"/>
                  <a:pt x="2033462" y="180763"/>
                  <a:pt x="2025596" y="175519"/>
                </a:cubicBezTo>
                <a:cubicBezTo>
                  <a:pt x="1955854" y="129024"/>
                  <a:pt x="2053183" y="189197"/>
                  <a:pt x="1986685" y="151199"/>
                </a:cubicBezTo>
                <a:cubicBezTo>
                  <a:pt x="1981610" y="148299"/>
                  <a:pt x="1977567" y="143524"/>
                  <a:pt x="1972094" y="141472"/>
                </a:cubicBezTo>
                <a:cubicBezTo>
                  <a:pt x="1964353" y="138569"/>
                  <a:pt x="1955881" y="138229"/>
                  <a:pt x="1947775" y="136608"/>
                </a:cubicBezTo>
                <a:cubicBezTo>
                  <a:pt x="1883282" y="104360"/>
                  <a:pt x="1963804" y="143476"/>
                  <a:pt x="1913728" y="122016"/>
                </a:cubicBezTo>
                <a:cubicBezTo>
                  <a:pt x="1907064" y="119160"/>
                  <a:pt x="1900898" y="115234"/>
                  <a:pt x="1894273" y="112289"/>
                </a:cubicBezTo>
                <a:cubicBezTo>
                  <a:pt x="1886295" y="108743"/>
                  <a:pt x="1877763" y="106465"/>
                  <a:pt x="1869954" y="102561"/>
                </a:cubicBezTo>
                <a:cubicBezTo>
                  <a:pt x="1861498" y="98333"/>
                  <a:pt x="1854090" y="92198"/>
                  <a:pt x="1845634" y="87970"/>
                </a:cubicBezTo>
                <a:cubicBezTo>
                  <a:pt x="1831352" y="80829"/>
                  <a:pt x="1816308" y="75313"/>
                  <a:pt x="1801860" y="68514"/>
                </a:cubicBezTo>
                <a:cubicBezTo>
                  <a:pt x="1788739" y="62339"/>
                  <a:pt x="1776605" y="53936"/>
                  <a:pt x="1762949" y="49059"/>
                </a:cubicBezTo>
                <a:cubicBezTo>
                  <a:pt x="1753662" y="45742"/>
                  <a:pt x="1743513" y="45695"/>
                  <a:pt x="1733766" y="44195"/>
                </a:cubicBezTo>
                <a:cubicBezTo>
                  <a:pt x="1675680" y="35258"/>
                  <a:pt x="1719171" y="42517"/>
                  <a:pt x="1641354" y="34467"/>
                </a:cubicBezTo>
                <a:cubicBezTo>
                  <a:pt x="1490870" y="18900"/>
                  <a:pt x="1626611" y="27458"/>
                  <a:pt x="1437073" y="19876"/>
                </a:cubicBezTo>
                <a:cubicBezTo>
                  <a:pt x="1312190" y="-5102"/>
                  <a:pt x="1445144" y="19970"/>
                  <a:pt x="1111196" y="10148"/>
                </a:cubicBezTo>
                <a:cubicBezTo>
                  <a:pt x="1101338" y="9858"/>
                  <a:pt x="1091760" y="6783"/>
                  <a:pt x="1082013" y="5284"/>
                </a:cubicBezTo>
                <a:cubicBezTo>
                  <a:pt x="1070682" y="3541"/>
                  <a:pt x="1059315" y="2042"/>
                  <a:pt x="1047966" y="421"/>
                </a:cubicBezTo>
                <a:lnTo>
                  <a:pt x="799911" y="5284"/>
                </a:lnTo>
                <a:cubicBezTo>
                  <a:pt x="759347" y="5284"/>
                  <a:pt x="718820" y="-1769"/>
                  <a:pt x="678315" y="421"/>
                </a:cubicBezTo>
                <a:cubicBezTo>
                  <a:pt x="658290" y="1503"/>
                  <a:pt x="639614" y="11079"/>
                  <a:pt x="619949" y="15012"/>
                </a:cubicBezTo>
                <a:lnTo>
                  <a:pt x="595630" y="19876"/>
                </a:lnTo>
                <a:cubicBezTo>
                  <a:pt x="590766" y="23119"/>
                  <a:pt x="586710" y="28186"/>
                  <a:pt x="581039" y="29604"/>
                </a:cubicBezTo>
                <a:cubicBezTo>
                  <a:pt x="566796" y="33165"/>
                  <a:pt x="551832" y="32646"/>
                  <a:pt x="537264" y="34467"/>
                </a:cubicBezTo>
                <a:cubicBezTo>
                  <a:pt x="525888" y="35889"/>
                  <a:pt x="514566" y="37710"/>
                  <a:pt x="503217" y="39331"/>
                </a:cubicBezTo>
                <a:cubicBezTo>
                  <a:pt x="488626" y="44195"/>
                  <a:pt x="474543" y="51000"/>
                  <a:pt x="459443" y="53923"/>
                </a:cubicBezTo>
                <a:cubicBezTo>
                  <a:pt x="424101" y="60763"/>
                  <a:pt x="387580" y="60705"/>
                  <a:pt x="352439" y="68514"/>
                </a:cubicBezTo>
                <a:lnTo>
                  <a:pt x="308664" y="78242"/>
                </a:lnTo>
                <a:cubicBezTo>
                  <a:pt x="280592" y="96958"/>
                  <a:pt x="308300" y="80333"/>
                  <a:pt x="264890" y="97697"/>
                </a:cubicBezTo>
                <a:cubicBezTo>
                  <a:pt x="258158" y="100390"/>
                  <a:pt x="252099" y="104569"/>
                  <a:pt x="245434" y="107425"/>
                </a:cubicBezTo>
                <a:cubicBezTo>
                  <a:pt x="240722" y="109445"/>
                  <a:pt x="235429" y="109996"/>
                  <a:pt x="230843" y="112289"/>
                </a:cubicBezTo>
                <a:cubicBezTo>
                  <a:pt x="179608" y="137907"/>
                  <a:pt x="215299" y="127118"/>
                  <a:pt x="177341" y="136608"/>
                </a:cubicBezTo>
                <a:cubicBezTo>
                  <a:pt x="165992" y="143093"/>
                  <a:pt x="155162" y="150585"/>
                  <a:pt x="143294" y="156063"/>
                </a:cubicBezTo>
                <a:cubicBezTo>
                  <a:pt x="133984" y="160360"/>
                  <a:pt x="114111" y="165791"/>
                  <a:pt x="114111" y="165791"/>
                </a:cubicBezTo>
                <a:cubicBezTo>
                  <a:pt x="92369" y="180287"/>
                  <a:pt x="105050" y="169130"/>
                  <a:pt x="89792" y="190110"/>
                </a:cubicBezTo>
                <a:cubicBezTo>
                  <a:pt x="80256" y="203222"/>
                  <a:pt x="70337" y="216051"/>
                  <a:pt x="60609" y="229021"/>
                </a:cubicBezTo>
                <a:cubicBezTo>
                  <a:pt x="55745" y="235506"/>
                  <a:pt x="51749" y="242744"/>
                  <a:pt x="46017" y="248476"/>
                </a:cubicBezTo>
                <a:lnTo>
                  <a:pt x="31426" y="263067"/>
                </a:lnTo>
                <a:cubicBezTo>
                  <a:pt x="28183" y="271174"/>
                  <a:pt x="24459" y="279104"/>
                  <a:pt x="21698" y="287387"/>
                </a:cubicBezTo>
                <a:cubicBezTo>
                  <a:pt x="9423" y="324211"/>
                  <a:pt x="14915" y="368784"/>
                  <a:pt x="11971" y="404119"/>
                </a:cubicBezTo>
                <a:cubicBezTo>
                  <a:pt x="11416" y="410781"/>
                  <a:pt x="7552" y="416904"/>
                  <a:pt x="7107" y="423574"/>
                </a:cubicBezTo>
                <a:cubicBezTo>
                  <a:pt x="5921" y="441368"/>
                  <a:pt x="7107" y="459242"/>
                  <a:pt x="7107" y="477076"/>
                </a:cubicBezTo>
              </a:path>
            </a:pathLst>
          </a:custGeom>
          <a:noFill/>
          <a:ln>
            <a:solidFill>
              <a:schemeClr val="tx2">
                <a:lumMod val="60000"/>
                <a:lumOff val="40000"/>
              </a:schemeClr>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4549364" y="3736209"/>
            <a:ext cx="1752600" cy="1477328"/>
          </a:xfrm>
          <a:prstGeom prst="rect">
            <a:avLst/>
          </a:prstGeom>
          <a:noFill/>
        </p:spPr>
        <p:txBody>
          <a:bodyPr wrap="square" rtlCol="0">
            <a:spAutoFit/>
          </a:bodyPr>
          <a:lstStyle/>
          <a:p>
            <a:r>
              <a:rPr lang="en-US" dirty="0" smtClean="0"/>
              <a:t>Loop: allows you to repeat the same tasks over and over again</a:t>
            </a:r>
            <a:endParaRPr lang="en-US" dirty="0"/>
          </a:p>
        </p:txBody>
      </p:sp>
    </p:spTree>
    <p:extLst>
      <p:ext uri="{BB962C8B-B14F-4D97-AF65-F5344CB8AC3E}">
        <p14:creationId xmlns:p14="http://schemas.microsoft.com/office/powerpoint/2010/main" val="282718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up)">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up)">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up)">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up)">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down)">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randombar(horizontal)">
                                      <p:cBhvr>
                                        <p:cTn id="3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P spid="13" grpId="0" animBg="1"/>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ea typeface="ＭＳ Ｐゴシック" panose="020B0600070205080204" pitchFamily="34" charset="-128"/>
                <a:cs typeface="Times New Roman" panose="02020603050405020304" pitchFamily="18" charset="0"/>
              </a:rPr>
              <a:t>How To Determine If Loops Can Be Applied</a:t>
            </a:r>
          </a:p>
        </p:txBody>
      </p:sp>
      <p:sp>
        <p:nvSpPr>
          <p:cNvPr id="3" name="Content Placeholder 2"/>
          <p:cNvSpPr>
            <a:spLocks noGrp="1"/>
          </p:cNvSpPr>
          <p:nvPr>
            <p:ph idx="1"/>
          </p:nvPr>
        </p:nvSpPr>
        <p:spPr/>
        <p:txBody>
          <a:bodyPr/>
          <a:lstStyle/>
          <a:p>
            <a:r>
              <a:rPr lang="en-US" altLang="en-US" smtClean="0">
                <a:ea typeface="ＭＳ Ｐゴシック" panose="020B0600070205080204" pitchFamily="34" charset="-128"/>
                <a:cs typeface="Times New Roman" panose="02020603050405020304" pitchFamily="18" charset="0"/>
              </a:rPr>
              <a:t>Something needs to occur multiple times (generally it will repeat itself as long as some condition has been met).</a:t>
            </a:r>
          </a:p>
          <a:p>
            <a:r>
              <a:rPr lang="en-US" altLang="en-US" smtClean="0">
                <a:ea typeface="ＭＳ Ｐゴシック" panose="020B0600070205080204" pitchFamily="34" charset="-128"/>
                <a:cs typeface="Times New Roman" panose="02020603050405020304" pitchFamily="18" charset="0"/>
              </a:rPr>
              <a:t>Example 1:</a:t>
            </a:r>
          </a:p>
        </p:txBody>
      </p:sp>
      <p:grpSp>
        <p:nvGrpSpPr>
          <p:cNvPr id="2" name="Group 25"/>
          <p:cNvGrpSpPr>
            <a:grpSpLocks/>
          </p:cNvGrpSpPr>
          <p:nvPr/>
        </p:nvGrpSpPr>
        <p:grpSpPr bwMode="auto">
          <a:xfrm>
            <a:off x="609600" y="2438400"/>
            <a:ext cx="2687638" cy="2971800"/>
            <a:chOff x="1174" y="2892"/>
            <a:chExt cx="2210" cy="2259"/>
          </a:xfrm>
        </p:grpSpPr>
        <p:grpSp>
          <p:nvGrpSpPr>
            <p:cNvPr id="8215" name="Group 23"/>
            <p:cNvGrpSpPr>
              <a:grpSpLocks/>
            </p:cNvGrpSpPr>
            <p:nvPr/>
          </p:nvGrpSpPr>
          <p:grpSpPr bwMode="auto">
            <a:xfrm>
              <a:off x="1174" y="2892"/>
              <a:ext cx="2210" cy="2259"/>
              <a:chOff x="182" y="1004"/>
              <a:chExt cx="2210" cy="2259"/>
            </a:xfrm>
          </p:grpSpPr>
          <p:pic>
            <p:nvPicPr>
              <p:cNvPr id="8217" name="Picture 14" descr="MC900083017[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 y="1004"/>
                <a:ext cx="1693" cy="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18" name="Text Box 19"/>
              <p:cNvSpPr txBox="1">
                <a:spLocks noChangeArrowheads="1"/>
              </p:cNvSpPr>
              <p:nvPr/>
            </p:nvSpPr>
            <p:spPr bwMode="auto">
              <a:xfrm>
                <a:off x="200" y="3032"/>
                <a:ext cx="21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a:latin typeface="Arial" panose="020B0604020202020204" pitchFamily="34" charset="0"/>
                  </a:rPr>
                  <a:t>Re-running the entire program</a:t>
                </a:r>
              </a:p>
            </p:txBody>
          </p:sp>
        </p:grpSp>
        <p:sp>
          <p:nvSpPr>
            <p:cNvPr id="8216" name="Text Box 15"/>
            <p:cNvSpPr txBox="1">
              <a:spLocks noChangeArrowheads="1"/>
            </p:cNvSpPr>
            <p:nvPr/>
          </p:nvSpPr>
          <p:spPr bwMode="auto">
            <a:xfrm rot="-648256">
              <a:off x="1767" y="3357"/>
              <a:ext cx="433" cy="45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lnSpc>
                  <a:spcPct val="70000"/>
                </a:lnSpc>
                <a:spcBef>
                  <a:spcPct val="50000"/>
                </a:spcBef>
                <a:buFontTx/>
                <a:buNone/>
              </a:pPr>
              <a:r>
                <a:rPr lang="en-US" altLang="en-US" sz="1800" b="1">
                  <a:solidFill>
                    <a:srgbClr val="996600"/>
                  </a:solidFill>
                  <a:latin typeface="Chiller" panose="04020404031007020602" pitchFamily="82" charset="0"/>
                </a:rPr>
                <a:t>Play again?</a:t>
              </a:r>
            </a:p>
          </p:txBody>
        </p:sp>
      </p:grpSp>
      <p:sp>
        <p:nvSpPr>
          <p:cNvPr id="105492" name="Text Box 20"/>
          <p:cNvSpPr txBox="1">
            <a:spLocks noChangeArrowheads="1"/>
          </p:cNvSpPr>
          <p:nvPr/>
        </p:nvSpPr>
        <p:spPr bwMode="auto">
          <a:xfrm>
            <a:off x="4171950" y="6024563"/>
            <a:ext cx="398145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a:latin typeface="Comic Sans MS" panose="030F0702030302020204" pitchFamily="66" charset="0"/>
              </a:rPr>
              <a:t>While the player wants to play</a:t>
            </a:r>
          </a:p>
          <a:p>
            <a:pPr eaLnBrk="1" hangingPunct="1">
              <a:spcBef>
                <a:spcPct val="50000"/>
              </a:spcBef>
              <a:buFontTx/>
              <a:buNone/>
            </a:pPr>
            <a:r>
              <a:rPr lang="en-CA" altLang="en-US" sz="1800">
                <a:latin typeface="Comic Sans MS" panose="030F0702030302020204" pitchFamily="66" charset="0"/>
              </a:rPr>
              <a:t>     Run the game again</a:t>
            </a:r>
          </a:p>
        </p:txBody>
      </p:sp>
      <p:sp>
        <p:nvSpPr>
          <p:cNvPr id="105493" name="AutoShape 21"/>
          <p:cNvSpPr>
            <a:spLocks noChangeArrowheads="1"/>
          </p:cNvSpPr>
          <p:nvPr/>
        </p:nvSpPr>
        <p:spPr bwMode="auto">
          <a:xfrm>
            <a:off x="4743450" y="2528888"/>
            <a:ext cx="2360613" cy="9144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CA" altLang="en-US" sz="2000">
                <a:latin typeface="Arial" panose="020B0604020202020204" pitchFamily="34" charset="0"/>
              </a:rPr>
              <a:t>Play again?</a:t>
            </a:r>
          </a:p>
        </p:txBody>
      </p:sp>
      <p:sp>
        <p:nvSpPr>
          <p:cNvPr id="105494" name="Rectangle 22"/>
          <p:cNvSpPr>
            <a:spLocks noChangeArrowheads="1"/>
          </p:cNvSpPr>
          <p:nvPr/>
        </p:nvSpPr>
        <p:spPr bwMode="auto">
          <a:xfrm>
            <a:off x="4857750" y="3756025"/>
            <a:ext cx="2133600" cy="533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CA" altLang="en-US" sz="2000">
                <a:latin typeface="Arial" panose="020B0604020202020204" pitchFamily="34" charset="0"/>
              </a:rPr>
              <a:t>Run game again</a:t>
            </a:r>
          </a:p>
        </p:txBody>
      </p:sp>
      <p:grpSp>
        <p:nvGrpSpPr>
          <p:cNvPr id="5" name="Group 4"/>
          <p:cNvGrpSpPr>
            <a:grpSpLocks/>
          </p:cNvGrpSpPr>
          <p:nvPr/>
        </p:nvGrpSpPr>
        <p:grpSpPr bwMode="auto">
          <a:xfrm>
            <a:off x="5656263" y="3387725"/>
            <a:ext cx="306387" cy="368300"/>
            <a:chOff x="5656386" y="3387725"/>
            <a:chExt cx="306264" cy="368665"/>
          </a:xfrm>
        </p:grpSpPr>
        <p:cxnSp>
          <p:nvCxnSpPr>
            <p:cNvPr id="8213" name="AutoShape 23"/>
            <p:cNvCxnSpPr>
              <a:cxnSpLocks noChangeShapeType="1"/>
              <a:stCxn id="105493" idx="2"/>
              <a:endCxn id="105494" idx="0"/>
            </p:cNvCxnSpPr>
            <p:nvPr/>
          </p:nvCxnSpPr>
          <p:spPr bwMode="auto">
            <a:xfrm>
              <a:off x="5923757" y="3443288"/>
              <a:ext cx="793" cy="313102"/>
            </a:xfrm>
            <a:prstGeom prst="straightConnector1">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214" name="Text Box 26"/>
            <p:cNvSpPr txBox="1">
              <a:spLocks noChangeArrowheads="1"/>
            </p:cNvSpPr>
            <p:nvPr/>
          </p:nvSpPr>
          <p:spPr bwMode="auto">
            <a:xfrm>
              <a:off x="5656386" y="3387725"/>
              <a:ext cx="306264"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a:t>Y</a:t>
              </a:r>
            </a:p>
          </p:txBody>
        </p:sp>
      </p:grpSp>
      <p:grpSp>
        <p:nvGrpSpPr>
          <p:cNvPr id="4" name="Group 3"/>
          <p:cNvGrpSpPr>
            <a:grpSpLocks/>
          </p:cNvGrpSpPr>
          <p:nvPr/>
        </p:nvGrpSpPr>
        <p:grpSpPr bwMode="auto">
          <a:xfrm>
            <a:off x="4057650" y="2971800"/>
            <a:ext cx="800100" cy="990600"/>
            <a:chOff x="4057244" y="2971801"/>
            <a:chExt cx="800505" cy="990600"/>
          </a:xfrm>
        </p:grpSpPr>
        <p:sp>
          <p:nvSpPr>
            <p:cNvPr id="8210" name="Line 27"/>
            <p:cNvSpPr>
              <a:spLocks noChangeShapeType="1"/>
            </p:cNvSpPr>
            <p:nvPr/>
          </p:nvSpPr>
          <p:spPr bwMode="auto">
            <a:xfrm flipH="1">
              <a:off x="4057244" y="3962401"/>
              <a:ext cx="80050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a:p>
          </p:txBody>
        </p:sp>
        <p:sp>
          <p:nvSpPr>
            <p:cNvPr id="8211" name="Line 28"/>
            <p:cNvSpPr>
              <a:spLocks noChangeShapeType="1"/>
            </p:cNvSpPr>
            <p:nvPr/>
          </p:nvSpPr>
          <p:spPr bwMode="auto">
            <a:xfrm flipV="1">
              <a:off x="4057245" y="2971801"/>
              <a:ext cx="0" cy="990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a:p>
          </p:txBody>
        </p:sp>
        <p:sp>
          <p:nvSpPr>
            <p:cNvPr id="8212" name="Line 29"/>
            <p:cNvSpPr>
              <a:spLocks noChangeShapeType="1"/>
            </p:cNvSpPr>
            <p:nvPr/>
          </p:nvSpPr>
          <p:spPr bwMode="auto">
            <a:xfrm>
              <a:off x="4057245" y="2971801"/>
              <a:ext cx="6858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CA"/>
            </a:p>
          </p:txBody>
        </p:sp>
      </p:grpSp>
      <p:grpSp>
        <p:nvGrpSpPr>
          <p:cNvPr id="9" name="Group 8"/>
          <p:cNvGrpSpPr>
            <a:grpSpLocks/>
          </p:cNvGrpSpPr>
          <p:nvPr/>
        </p:nvGrpSpPr>
        <p:grpSpPr bwMode="auto">
          <a:xfrm>
            <a:off x="4972050" y="2652713"/>
            <a:ext cx="3048000" cy="2466975"/>
            <a:chOff x="4972050" y="2652186"/>
            <a:chExt cx="3048000" cy="2467502"/>
          </a:xfrm>
        </p:grpSpPr>
        <p:sp>
          <p:nvSpPr>
            <p:cNvPr id="8205" name="Oval 25"/>
            <p:cNvSpPr>
              <a:spLocks noChangeArrowheads="1"/>
            </p:cNvSpPr>
            <p:nvPr/>
          </p:nvSpPr>
          <p:spPr bwMode="auto">
            <a:xfrm>
              <a:off x="4972050" y="4662488"/>
              <a:ext cx="1905000" cy="4572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CA" altLang="en-US" sz="2000">
                  <a:latin typeface="Arial" panose="020B0604020202020204" pitchFamily="34" charset="0"/>
                </a:rPr>
                <a:t>END GAME</a:t>
              </a:r>
            </a:p>
          </p:txBody>
        </p:sp>
        <p:sp>
          <p:nvSpPr>
            <p:cNvPr id="8206" name="Text Box 30"/>
            <p:cNvSpPr txBox="1">
              <a:spLocks noChangeArrowheads="1"/>
            </p:cNvSpPr>
            <p:nvPr/>
          </p:nvSpPr>
          <p:spPr bwMode="auto">
            <a:xfrm>
              <a:off x="7181850" y="2652186"/>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a:t>N</a:t>
              </a:r>
            </a:p>
          </p:txBody>
        </p:sp>
        <p:sp>
          <p:nvSpPr>
            <p:cNvPr id="8207" name="Line 31"/>
            <p:cNvSpPr>
              <a:spLocks noChangeShapeType="1"/>
            </p:cNvSpPr>
            <p:nvPr/>
          </p:nvSpPr>
          <p:spPr bwMode="auto">
            <a:xfrm>
              <a:off x="7164016" y="2971802"/>
              <a:ext cx="856034"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a:p>
          </p:txBody>
        </p:sp>
        <p:sp>
          <p:nvSpPr>
            <p:cNvPr id="8208" name="Line 32"/>
            <p:cNvSpPr>
              <a:spLocks noChangeShapeType="1"/>
            </p:cNvSpPr>
            <p:nvPr/>
          </p:nvSpPr>
          <p:spPr bwMode="auto">
            <a:xfrm>
              <a:off x="8020050" y="2986088"/>
              <a:ext cx="0" cy="1905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a:p>
          </p:txBody>
        </p:sp>
        <p:sp>
          <p:nvSpPr>
            <p:cNvPr id="8209" name="Line 33"/>
            <p:cNvSpPr>
              <a:spLocks noChangeShapeType="1"/>
            </p:cNvSpPr>
            <p:nvPr/>
          </p:nvSpPr>
          <p:spPr bwMode="auto">
            <a:xfrm flipH="1">
              <a:off x="6877050" y="4891088"/>
              <a:ext cx="11430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CA"/>
            </a:p>
          </p:txBody>
        </p:sp>
      </p:grpSp>
      <p:sp>
        <p:nvSpPr>
          <p:cNvPr id="8" name="TextBox 7"/>
          <p:cNvSpPr txBox="1">
            <a:spLocks noChangeArrowheads="1"/>
          </p:cNvSpPr>
          <p:nvPr/>
        </p:nvSpPr>
        <p:spPr bwMode="auto">
          <a:xfrm>
            <a:off x="4019550" y="2128838"/>
            <a:ext cx="1447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2000" b="1"/>
              <a:t>Flowchart</a:t>
            </a:r>
          </a:p>
        </p:txBody>
      </p:sp>
      <p:sp>
        <p:nvSpPr>
          <p:cNvPr id="29" name="TextBox 28"/>
          <p:cNvSpPr txBox="1">
            <a:spLocks noChangeArrowheads="1"/>
          </p:cNvSpPr>
          <p:nvPr/>
        </p:nvSpPr>
        <p:spPr bwMode="auto">
          <a:xfrm>
            <a:off x="4176713" y="5624513"/>
            <a:ext cx="1638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2000" b="1"/>
              <a:t>Pseudo code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549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up)">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1"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childTnLst>
                                </p:cTn>
                              </p:par>
                              <p:par>
                                <p:cTn id="32" presetID="1" presetClass="entr" presetSubtype="0" fill="hold" grpId="1" nodeType="with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05494"/>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wipe(down)">
                                      <p:cBhvr>
                                        <p:cTn id="42" dur="500"/>
                                        <p:tgtEl>
                                          <p:spTgt spid="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up)">
                                      <p:cBhvr>
                                        <p:cTn id="47" dur="500"/>
                                        <p:tgtEl>
                                          <p:spTgt spid="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9"/>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054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3" grpId="1" build="allAtOnce"/>
      <p:bldP spid="105492" grpId="0"/>
      <p:bldP spid="105493" grpId="0" animBg="1"/>
      <p:bldP spid="105494" grpId="0" animBg="1"/>
      <p:bldP spid="8"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p:txBody>
          <a:bodyPr/>
          <a:lstStyle/>
          <a:p>
            <a:r>
              <a:rPr lang="en-US" altLang="en-US" smtClean="0">
                <a:ea typeface="ＭＳ Ｐゴシック" panose="020B0600070205080204" pitchFamily="34" charset="-128"/>
                <a:cs typeface="Times New Roman" panose="02020603050405020304" pitchFamily="18" charset="0"/>
              </a:rPr>
              <a:t>How To Determine If Loops Can Be Applied (2)</a:t>
            </a:r>
            <a:endParaRPr lang="en-CA" altLang="en-US" smtClean="0">
              <a:ea typeface="ＭＳ Ｐゴシック" panose="020B0600070205080204" pitchFamily="34" charset="-128"/>
              <a:cs typeface="Times New Roman" panose="02020603050405020304" pitchFamily="18" charset="0"/>
            </a:endParaRPr>
          </a:p>
        </p:txBody>
      </p:sp>
      <p:sp>
        <p:nvSpPr>
          <p:cNvPr id="9219" name="Rectangle 3"/>
          <p:cNvSpPr>
            <a:spLocks noGrp="1"/>
          </p:cNvSpPr>
          <p:nvPr>
            <p:ph idx="1"/>
          </p:nvPr>
        </p:nvSpPr>
        <p:spPr>
          <a:xfrm>
            <a:off x="465138" y="1100138"/>
            <a:ext cx="8178800" cy="474662"/>
          </a:xfrm>
        </p:spPr>
        <p:txBody>
          <a:bodyPr/>
          <a:lstStyle/>
          <a:p>
            <a:r>
              <a:rPr lang="en-US" altLang="en-US" dirty="0" smtClean="0">
                <a:ea typeface="ＭＳ Ｐゴシック" panose="020B0600070205080204" pitchFamily="34" charset="-128"/>
                <a:cs typeface="Times New Roman" panose="02020603050405020304" pitchFamily="18" charset="0"/>
              </a:rPr>
              <a:t>Example 2:</a:t>
            </a:r>
            <a:endParaRPr lang="en-CA" altLang="en-US" dirty="0" smtClean="0">
              <a:ea typeface="ＭＳ Ｐゴシック" panose="020B0600070205080204" pitchFamily="34" charset="-128"/>
              <a:cs typeface="Times New Roman" panose="02020603050405020304" pitchFamily="18" charset="0"/>
            </a:endParaRPr>
          </a:p>
        </p:txBody>
      </p:sp>
      <p:sp>
        <p:nvSpPr>
          <p:cNvPr id="106503" name="AutoShape 7"/>
          <p:cNvSpPr>
            <a:spLocks noChangeArrowheads="1"/>
          </p:cNvSpPr>
          <p:nvPr/>
        </p:nvSpPr>
        <p:spPr bwMode="auto">
          <a:xfrm>
            <a:off x="1373188" y="3706813"/>
            <a:ext cx="2360612" cy="9144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CA" altLang="en-US" sz="2000">
                <a:latin typeface="Arial" panose="020B0604020202020204" pitchFamily="34" charset="0"/>
              </a:rPr>
              <a:t>Invalid input?</a:t>
            </a:r>
          </a:p>
        </p:txBody>
      </p:sp>
      <p:sp>
        <p:nvSpPr>
          <p:cNvPr id="106504" name="Rectangle 8"/>
          <p:cNvSpPr>
            <a:spLocks noChangeArrowheads="1"/>
          </p:cNvSpPr>
          <p:nvPr/>
        </p:nvSpPr>
        <p:spPr bwMode="auto">
          <a:xfrm>
            <a:off x="1449388" y="4926013"/>
            <a:ext cx="2209800" cy="533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CA" altLang="en-US" sz="2000">
                <a:latin typeface="Arial" panose="020B0604020202020204" pitchFamily="34" charset="0"/>
              </a:rPr>
              <a:t>Ask for input again</a:t>
            </a:r>
          </a:p>
        </p:txBody>
      </p:sp>
      <p:grpSp>
        <p:nvGrpSpPr>
          <p:cNvPr id="3" name="Group 2"/>
          <p:cNvGrpSpPr>
            <a:grpSpLocks/>
          </p:cNvGrpSpPr>
          <p:nvPr/>
        </p:nvGrpSpPr>
        <p:grpSpPr bwMode="auto">
          <a:xfrm>
            <a:off x="2235200" y="4589463"/>
            <a:ext cx="317500" cy="365125"/>
            <a:chOff x="2386806" y="4739480"/>
            <a:chExt cx="317500" cy="366713"/>
          </a:xfrm>
        </p:grpSpPr>
        <p:cxnSp>
          <p:nvCxnSpPr>
            <p:cNvPr id="9237" name="AutoShape 10"/>
            <p:cNvCxnSpPr>
              <a:cxnSpLocks noChangeShapeType="1"/>
            </p:cNvCxnSpPr>
            <p:nvPr/>
          </p:nvCxnSpPr>
          <p:spPr bwMode="auto">
            <a:xfrm>
              <a:off x="2704306" y="4770437"/>
              <a:ext cx="0" cy="304800"/>
            </a:xfrm>
            <a:prstGeom prst="straightConnector1">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238" name="Text Box 11"/>
            <p:cNvSpPr txBox="1">
              <a:spLocks noChangeArrowheads="1"/>
            </p:cNvSpPr>
            <p:nvPr/>
          </p:nvSpPr>
          <p:spPr bwMode="auto">
            <a:xfrm>
              <a:off x="2386806" y="4739480"/>
              <a:ext cx="304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a:t>Y</a:t>
              </a:r>
            </a:p>
          </p:txBody>
        </p:sp>
      </p:grpSp>
      <p:grpSp>
        <p:nvGrpSpPr>
          <p:cNvPr id="4" name="Group 12"/>
          <p:cNvGrpSpPr>
            <a:grpSpLocks/>
          </p:cNvGrpSpPr>
          <p:nvPr/>
        </p:nvGrpSpPr>
        <p:grpSpPr bwMode="auto">
          <a:xfrm>
            <a:off x="763588" y="4164013"/>
            <a:ext cx="685800" cy="990600"/>
            <a:chOff x="2640" y="1728"/>
            <a:chExt cx="432" cy="624"/>
          </a:xfrm>
        </p:grpSpPr>
        <p:sp>
          <p:nvSpPr>
            <p:cNvPr id="9234" name="Line 13"/>
            <p:cNvSpPr>
              <a:spLocks noChangeShapeType="1"/>
            </p:cNvSpPr>
            <p:nvPr/>
          </p:nvSpPr>
          <p:spPr bwMode="auto">
            <a:xfrm flipH="1">
              <a:off x="2640" y="2352"/>
              <a:ext cx="432"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a:p>
          </p:txBody>
        </p:sp>
        <p:sp>
          <p:nvSpPr>
            <p:cNvPr id="9235" name="Line 14"/>
            <p:cNvSpPr>
              <a:spLocks noChangeShapeType="1"/>
            </p:cNvSpPr>
            <p:nvPr/>
          </p:nvSpPr>
          <p:spPr bwMode="auto">
            <a:xfrm flipV="1">
              <a:off x="2640" y="1728"/>
              <a:ext cx="0" cy="624"/>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a:p>
          </p:txBody>
        </p:sp>
        <p:sp>
          <p:nvSpPr>
            <p:cNvPr id="9236" name="Line 15"/>
            <p:cNvSpPr>
              <a:spLocks noChangeShapeType="1"/>
            </p:cNvSpPr>
            <p:nvPr/>
          </p:nvSpPr>
          <p:spPr bwMode="auto">
            <a:xfrm>
              <a:off x="2640" y="1728"/>
              <a:ext cx="432"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CA"/>
            </a:p>
          </p:txBody>
        </p:sp>
      </p:grpSp>
      <p:grpSp>
        <p:nvGrpSpPr>
          <p:cNvPr id="5" name="Group 25"/>
          <p:cNvGrpSpPr>
            <a:grpSpLocks/>
          </p:cNvGrpSpPr>
          <p:nvPr/>
        </p:nvGrpSpPr>
        <p:grpSpPr bwMode="auto">
          <a:xfrm>
            <a:off x="2058988" y="3783013"/>
            <a:ext cx="2590800" cy="2759075"/>
            <a:chOff x="1392" y="2256"/>
            <a:chExt cx="1632" cy="1738"/>
          </a:xfrm>
        </p:grpSpPr>
        <p:sp>
          <p:nvSpPr>
            <p:cNvPr id="9229" name="Text Box 18"/>
            <p:cNvSpPr txBox="1">
              <a:spLocks noChangeArrowheads="1"/>
            </p:cNvSpPr>
            <p:nvPr/>
          </p:nvSpPr>
          <p:spPr bwMode="auto">
            <a:xfrm>
              <a:off x="2496" y="2256"/>
              <a:ext cx="3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a:t>N</a:t>
              </a:r>
            </a:p>
          </p:txBody>
        </p:sp>
        <p:sp>
          <p:nvSpPr>
            <p:cNvPr id="9230" name="Line 19"/>
            <p:cNvSpPr>
              <a:spLocks noChangeShapeType="1"/>
            </p:cNvSpPr>
            <p:nvPr/>
          </p:nvSpPr>
          <p:spPr bwMode="auto">
            <a:xfrm>
              <a:off x="2448" y="2496"/>
              <a:ext cx="576"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a:p>
          </p:txBody>
        </p:sp>
        <p:sp>
          <p:nvSpPr>
            <p:cNvPr id="9231" name="Line 20"/>
            <p:cNvSpPr>
              <a:spLocks noChangeShapeType="1"/>
            </p:cNvSpPr>
            <p:nvPr/>
          </p:nvSpPr>
          <p:spPr bwMode="auto">
            <a:xfrm>
              <a:off x="3024" y="2496"/>
              <a:ext cx="0" cy="12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a:p>
          </p:txBody>
        </p:sp>
        <p:sp>
          <p:nvSpPr>
            <p:cNvPr id="9232" name="Line 21"/>
            <p:cNvSpPr>
              <a:spLocks noChangeShapeType="1"/>
            </p:cNvSpPr>
            <p:nvPr/>
          </p:nvSpPr>
          <p:spPr bwMode="auto">
            <a:xfrm flipH="1">
              <a:off x="2064" y="3696"/>
              <a:ext cx="96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CA"/>
            </a:p>
          </p:txBody>
        </p:sp>
        <p:sp>
          <p:nvSpPr>
            <p:cNvPr id="9233" name="Text Box 24"/>
            <p:cNvSpPr txBox="1">
              <a:spLocks noChangeArrowheads="1"/>
            </p:cNvSpPr>
            <p:nvPr/>
          </p:nvSpPr>
          <p:spPr bwMode="auto">
            <a:xfrm>
              <a:off x="1392" y="3552"/>
              <a:ext cx="76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2000">
                  <a:latin typeface="Arial" panose="020B0604020202020204" pitchFamily="34" charset="0"/>
                </a:rPr>
                <a:t>…rest of program</a:t>
              </a:r>
            </a:p>
          </p:txBody>
        </p:sp>
      </p:grpSp>
      <p:sp>
        <p:nvSpPr>
          <p:cNvPr id="106522" name="Text Box 26"/>
          <p:cNvSpPr txBox="1">
            <a:spLocks noChangeArrowheads="1"/>
          </p:cNvSpPr>
          <p:nvPr/>
        </p:nvSpPr>
        <p:spPr bwMode="auto">
          <a:xfrm>
            <a:off x="5372100" y="3706813"/>
            <a:ext cx="35814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a:latin typeface="Comic Sans MS" panose="030F0702030302020204" pitchFamily="66" charset="0"/>
              </a:rPr>
              <a:t>While input is invalid</a:t>
            </a:r>
          </a:p>
          <a:p>
            <a:pPr eaLnBrk="1" hangingPunct="1">
              <a:spcBef>
                <a:spcPct val="50000"/>
              </a:spcBef>
              <a:buFontTx/>
              <a:buNone/>
            </a:pPr>
            <a:r>
              <a:rPr lang="en-CA" altLang="en-US" sz="1800">
                <a:latin typeface="Comic Sans MS" panose="030F0702030302020204" pitchFamily="66" charset="0"/>
              </a:rPr>
              <a:t>     Prompt user for input</a:t>
            </a:r>
          </a:p>
        </p:txBody>
      </p:sp>
      <p:sp>
        <p:nvSpPr>
          <p:cNvPr id="23" name="TextBox 22"/>
          <p:cNvSpPr txBox="1">
            <a:spLocks noChangeArrowheads="1"/>
          </p:cNvSpPr>
          <p:nvPr/>
        </p:nvSpPr>
        <p:spPr bwMode="auto">
          <a:xfrm>
            <a:off x="723900" y="3197225"/>
            <a:ext cx="14493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2000" b="1"/>
              <a:t>Flowchart</a:t>
            </a:r>
          </a:p>
        </p:txBody>
      </p:sp>
      <p:sp>
        <p:nvSpPr>
          <p:cNvPr id="24" name="TextBox 23"/>
          <p:cNvSpPr txBox="1">
            <a:spLocks noChangeArrowheads="1"/>
          </p:cNvSpPr>
          <p:nvPr/>
        </p:nvSpPr>
        <p:spPr bwMode="auto">
          <a:xfrm>
            <a:off x="5219700" y="3197225"/>
            <a:ext cx="1638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2000" b="1"/>
              <a:t>Pseudo code</a:t>
            </a:r>
          </a:p>
        </p:txBody>
      </p:sp>
      <p:grpSp>
        <p:nvGrpSpPr>
          <p:cNvPr id="7" name="Group 6"/>
          <p:cNvGrpSpPr/>
          <p:nvPr/>
        </p:nvGrpSpPr>
        <p:grpSpPr>
          <a:xfrm>
            <a:off x="692200" y="1541518"/>
            <a:ext cx="6165800" cy="1235023"/>
            <a:chOff x="692200" y="1541518"/>
            <a:chExt cx="6165800" cy="1235023"/>
          </a:xfrm>
        </p:grpSpPr>
        <p:sp>
          <p:nvSpPr>
            <p:cNvPr id="9240" name="Text Box 22"/>
            <p:cNvSpPr txBox="1">
              <a:spLocks noChangeArrowheads="1"/>
            </p:cNvSpPr>
            <p:nvPr/>
          </p:nvSpPr>
          <p:spPr bwMode="auto">
            <a:xfrm>
              <a:off x="723900" y="2409828"/>
              <a:ext cx="4305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dirty="0">
                  <a:latin typeface="Arial" panose="020B0604020202020204" pitchFamily="34" charset="0"/>
                </a:rPr>
                <a:t>Re-running specific parts of the program</a:t>
              </a:r>
            </a:p>
          </p:txBody>
        </p:sp>
        <p:pic>
          <p:nvPicPr>
            <p:cNvPr id="6" name="Picture 5"/>
            <p:cNvPicPr>
              <a:picLocks noChangeAspect="1"/>
            </p:cNvPicPr>
            <p:nvPr/>
          </p:nvPicPr>
          <p:blipFill>
            <a:blip r:embed="rId2"/>
            <a:stretch>
              <a:fillRect/>
            </a:stretch>
          </p:blipFill>
          <p:spPr>
            <a:xfrm>
              <a:off x="692200" y="1541518"/>
              <a:ext cx="6165800" cy="912814"/>
            </a:xfrm>
            <a:prstGeom prst="rect">
              <a:avLst/>
            </a:prstGeom>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650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up)">
                                      <p:cBhvr>
                                        <p:cTn id="19" dur="500"/>
                                        <p:tgtEl>
                                          <p:spTgt spid="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6504"/>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down)">
                                      <p:cBhvr>
                                        <p:cTn id="28" dur="500"/>
                                        <p:tgtEl>
                                          <p:spTgt spid="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1"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up)">
                                      <p:cBhvr>
                                        <p:cTn id="33" dur="500"/>
                                        <p:tgtEl>
                                          <p:spTgt spid="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4"/>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065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3" grpId="0" animBg="1"/>
      <p:bldP spid="106504" grpId="0" animBg="1"/>
      <p:bldP spid="106522" grpId="0"/>
      <p:bldP spid="23"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CA" altLang="en-US" smtClean="0">
                <a:ea typeface="ＭＳ Ｐゴシック" panose="020B0600070205080204" pitchFamily="34" charset="-128"/>
              </a:rPr>
              <a:t>Basic Structure Of Loops</a:t>
            </a:r>
          </a:p>
        </p:txBody>
      </p:sp>
      <p:sp>
        <p:nvSpPr>
          <p:cNvPr id="390147" name="Rectangle 3"/>
          <p:cNvSpPr>
            <a:spLocks noGrp="1" noChangeArrowheads="1"/>
          </p:cNvSpPr>
          <p:nvPr>
            <p:ph idx="1"/>
          </p:nvPr>
        </p:nvSpPr>
        <p:spPr/>
        <p:txBody>
          <a:bodyPr/>
          <a:lstStyle/>
          <a:p>
            <a:pPr marL="0" indent="0">
              <a:buFontTx/>
              <a:buNone/>
              <a:tabLst>
                <a:tab pos="571500" algn="l"/>
              </a:tabLst>
            </a:pPr>
            <a:r>
              <a:rPr lang="en-CA" altLang="en-US" dirty="0" smtClean="0">
                <a:ea typeface="ＭＳ Ｐゴシック" panose="020B0600070205080204" pitchFamily="34" charset="-128"/>
              </a:rPr>
              <a:t>Whether or not a part of a program repeats is determined by a loop control (typically the control is just a variable).</a:t>
            </a:r>
          </a:p>
          <a:p>
            <a:pPr lvl="1" indent="-342900">
              <a:buFontTx/>
              <a:buChar char="•"/>
              <a:tabLst>
                <a:tab pos="571500" algn="l"/>
              </a:tabLst>
            </a:pPr>
            <a:r>
              <a:rPr lang="en-CA" altLang="en-US" dirty="0" smtClean="0">
                <a:ea typeface="ＭＳ Ｐゴシック" panose="020B0600070205080204" pitchFamily="34" charset="-128"/>
              </a:rPr>
              <a:t>Initialize the control to the starting value</a:t>
            </a:r>
          </a:p>
          <a:p>
            <a:pPr lvl="1" indent="-342900">
              <a:buFontTx/>
              <a:buChar char="•"/>
              <a:tabLst>
                <a:tab pos="571500" algn="l"/>
              </a:tabLst>
            </a:pPr>
            <a:r>
              <a:rPr lang="en-CA" altLang="en-US" dirty="0" smtClean="0">
                <a:ea typeface="ＭＳ Ｐゴシック" panose="020B0600070205080204" pitchFamily="34" charset="-128"/>
              </a:rPr>
              <a:t>Executing the body of the loop (the part to be repeated)</a:t>
            </a:r>
          </a:p>
          <a:p>
            <a:pPr lvl="1" indent="-342900">
              <a:buFontTx/>
              <a:buChar char="•"/>
              <a:tabLst>
                <a:tab pos="571500" algn="l"/>
              </a:tabLst>
            </a:pPr>
            <a:r>
              <a:rPr lang="en-CA" altLang="en-US" dirty="0" smtClean="0">
                <a:ea typeface="ＭＳ Ｐゴシック" panose="020B0600070205080204" pitchFamily="34" charset="-128"/>
              </a:rPr>
              <a:t>Update the value of the control</a:t>
            </a:r>
          </a:p>
          <a:p>
            <a:pPr lvl="1" indent="-342900">
              <a:buFontTx/>
              <a:buChar char="•"/>
              <a:tabLst>
                <a:tab pos="571500" algn="l"/>
              </a:tabLst>
            </a:pPr>
            <a:endParaRPr lang="en-CA" altLang="en-US" dirty="0">
              <a:ea typeface="ＭＳ Ｐゴシック" panose="020B0600070205080204" pitchFamily="34" charset="-128"/>
            </a:endParaRPr>
          </a:p>
          <a:p>
            <a:pPr lvl="1" indent="-342900">
              <a:buFontTx/>
              <a:buChar char="•"/>
              <a:tabLst>
                <a:tab pos="571500" algn="l"/>
              </a:tabLst>
            </a:pPr>
            <a:r>
              <a:rPr lang="en-CA" altLang="en-US" dirty="0">
                <a:ea typeface="ＭＳ Ｐゴシック" panose="020B0600070205080204" pitchFamily="34" charset="-128"/>
              </a:rPr>
              <a:t>Somewhere: Testing the control against a stopping condition (Boolean expression</a:t>
            </a:r>
            <a:r>
              <a:rPr lang="en-CA" altLang="en-US" dirty="0" smtClean="0">
                <a:ea typeface="ＭＳ Ｐゴシック" panose="020B0600070205080204" pitchFamily="34" charset="-128"/>
              </a:rPr>
              <a:t>)</a:t>
            </a:r>
          </a:p>
          <a:p>
            <a:pPr lvl="2" indent="-342900">
              <a:tabLst>
                <a:tab pos="571500" algn="l"/>
              </a:tabLst>
            </a:pPr>
            <a:r>
              <a:rPr lang="en-CA" altLang="en-US" dirty="0" smtClean="0">
                <a:ea typeface="ＭＳ Ｐゴシック" panose="020B0600070205080204" pitchFamily="34" charset="-128"/>
              </a:rPr>
              <a:t>Without this test the loop will never end (endless loop)</a:t>
            </a:r>
            <a:endParaRPr lang="en-CA" altLang="en-US" dirty="0">
              <a:ea typeface="ＭＳ Ｐゴシック" panose="020B0600070205080204" pitchFamily="34" charset="-128"/>
            </a:endParaRPr>
          </a:p>
          <a:p>
            <a:pPr lvl="1" indent="-342900">
              <a:buFontTx/>
              <a:buChar char="•"/>
              <a:tabLst>
                <a:tab pos="571500" algn="l"/>
              </a:tabLst>
            </a:pPr>
            <a:endParaRPr lang="en-CA" altLang="en-US" dirty="0" smtClean="0">
              <a:ea typeface="ＭＳ Ｐゴシック" panose="020B0600070205080204" pitchFamily="34" charset="-128"/>
            </a:endParaRPr>
          </a:p>
          <a:p>
            <a:pPr marL="0" indent="0">
              <a:tabLst>
                <a:tab pos="571500" algn="l"/>
              </a:tabLst>
            </a:pPr>
            <a:endParaRPr lang="en-CA"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0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901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9014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901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90147">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390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0147"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Pre-Test Loops</a:t>
            </a:r>
          </a:p>
        </p:txBody>
      </p:sp>
      <p:sp>
        <p:nvSpPr>
          <p:cNvPr id="393219" name="Rectangle 3"/>
          <p:cNvSpPr>
            <a:spLocks noGrp="1" noChangeArrowheads="1"/>
          </p:cNvSpPr>
          <p:nvPr>
            <p:ph idx="1"/>
          </p:nvPr>
        </p:nvSpPr>
        <p:spPr>
          <a:xfrm>
            <a:off x="384175" y="1092200"/>
            <a:ext cx="4633913" cy="5368925"/>
          </a:xfrm>
        </p:spPr>
        <p:txBody>
          <a:bodyPr/>
          <a:lstStyle/>
          <a:p>
            <a:pPr marL="0" indent="0">
              <a:buNone/>
              <a:tabLst>
                <a:tab pos="228600" algn="l"/>
              </a:tabLst>
            </a:pPr>
            <a:r>
              <a:rPr lang="en-US" altLang="en-US" dirty="0">
                <a:ea typeface="ＭＳ Ｐゴシック" panose="020B0600070205080204" pitchFamily="34" charset="-128"/>
              </a:rPr>
              <a:t>Pre-test loops</a:t>
            </a:r>
          </a:p>
          <a:p>
            <a:pPr marL="685800" lvl="1">
              <a:tabLst>
                <a:tab pos="228600" algn="l"/>
              </a:tabLst>
            </a:pPr>
            <a:r>
              <a:rPr lang="en-US" altLang="en-US" dirty="0">
                <a:ea typeface="ＭＳ Ｐゴシック" panose="020B0600070205080204" pitchFamily="34" charset="-128"/>
              </a:rPr>
              <a:t>Check the stopping condition </a:t>
            </a:r>
            <a:r>
              <a:rPr lang="en-US" altLang="en-US" i="1" dirty="0">
                <a:ea typeface="ＭＳ Ｐゴシック" panose="020B0600070205080204" pitchFamily="34" charset="-128"/>
              </a:rPr>
              <a:t>before</a:t>
            </a:r>
            <a:r>
              <a:rPr lang="en-US" altLang="en-US" dirty="0">
                <a:ea typeface="ＭＳ Ｐゴシック" panose="020B0600070205080204" pitchFamily="34" charset="-128"/>
              </a:rPr>
              <a:t> executing the body of the loop.</a:t>
            </a:r>
          </a:p>
          <a:p>
            <a:pPr marL="685800" lvl="1">
              <a:tabLst>
                <a:tab pos="228600" algn="l"/>
              </a:tabLst>
            </a:pPr>
            <a:r>
              <a:rPr lang="en-US" altLang="en-US" dirty="0">
                <a:ea typeface="ＭＳ Ｐゴシック" panose="020B0600070205080204" pitchFamily="34" charset="-128"/>
              </a:rPr>
              <a:t>The loop executes </a:t>
            </a:r>
            <a:r>
              <a:rPr lang="en-US" altLang="en-US" i="1" dirty="0">
                <a:ea typeface="ＭＳ Ｐゴシック" panose="020B0600070205080204" pitchFamily="34" charset="-128"/>
              </a:rPr>
              <a:t>zero or more</a:t>
            </a:r>
            <a:r>
              <a:rPr lang="en-US" altLang="en-US" dirty="0">
                <a:ea typeface="ＭＳ Ｐゴシック" panose="020B0600070205080204" pitchFamily="34" charset="-128"/>
              </a:rPr>
              <a:t> times</a:t>
            </a:r>
            <a:r>
              <a:rPr lang="en-US" altLang="en-US" dirty="0" smtClean="0">
                <a:ea typeface="ＭＳ Ｐゴシック" panose="020B0600070205080204" pitchFamily="34" charset="-128"/>
              </a:rPr>
              <a:t>.</a:t>
            </a:r>
            <a:endParaRPr lang="en-US" altLang="en-US" dirty="0">
              <a:ea typeface="ＭＳ Ｐゴシック" panose="020B0600070205080204" pitchFamily="34" charset="-128"/>
            </a:endParaRPr>
          </a:p>
          <a:p>
            <a:pPr marL="457200" indent="-457200">
              <a:buFontTx/>
              <a:buAutoNum type="arabicPeriod"/>
              <a:tabLst>
                <a:tab pos="685800" algn="l"/>
              </a:tabLst>
            </a:pPr>
            <a:r>
              <a:rPr lang="en-US" altLang="en-US" dirty="0" smtClean="0">
                <a:ea typeface="ＭＳ Ｐゴシック" panose="020B0600070205080204" pitchFamily="34" charset="-128"/>
              </a:rPr>
              <a:t>Initialize loop control</a:t>
            </a:r>
          </a:p>
          <a:p>
            <a:pPr marL="457200" indent="-457200">
              <a:buFontTx/>
              <a:buAutoNum type="arabicPeriod"/>
              <a:tabLst>
                <a:tab pos="685800" algn="l"/>
              </a:tabLst>
            </a:pPr>
            <a:r>
              <a:rPr lang="en-US" altLang="en-US" dirty="0" smtClean="0">
                <a:ea typeface="ＭＳ Ｐゴシック" panose="020B0600070205080204" pitchFamily="34" charset="-128"/>
              </a:rPr>
              <a:t>Check if the repeating condition has been met</a:t>
            </a:r>
          </a:p>
          <a:p>
            <a:pPr marL="838200" lvl="1" indent="-381000">
              <a:buFontTx/>
              <a:buAutoNum type="alphaLcPeriod"/>
              <a:tabLst>
                <a:tab pos="685800" algn="l"/>
              </a:tabLst>
            </a:pPr>
            <a:r>
              <a:rPr lang="en-US" altLang="en-US" dirty="0" smtClean="0">
                <a:ea typeface="ＭＳ Ｐゴシック" panose="020B0600070205080204" pitchFamily="34" charset="-128"/>
              </a:rPr>
              <a:t>If it’s been met then go to Step 3</a:t>
            </a:r>
          </a:p>
          <a:p>
            <a:pPr marL="838200" lvl="1" indent="-381000">
              <a:buFontTx/>
              <a:buAutoNum type="alphaLcPeriod"/>
              <a:tabLst>
                <a:tab pos="685800" algn="l"/>
              </a:tabLst>
            </a:pPr>
            <a:r>
              <a:rPr lang="en-US" altLang="en-US" dirty="0" smtClean="0">
                <a:ea typeface="ＭＳ Ｐゴシック" panose="020B0600070205080204" pitchFamily="34" charset="-128"/>
              </a:rPr>
              <a:t>If it hasn’t been met then the loop ends </a:t>
            </a:r>
          </a:p>
          <a:p>
            <a:pPr marL="457200" indent="-457200">
              <a:buFontTx/>
              <a:buAutoNum type="arabicPeriod"/>
              <a:tabLst>
                <a:tab pos="685800" algn="l"/>
              </a:tabLst>
            </a:pPr>
            <a:r>
              <a:rPr lang="en-US" altLang="en-US" dirty="0" smtClean="0">
                <a:ea typeface="ＭＳ Ｐゴシック" panose="020B0600070205080204" pitchFamily="34" charset="-128"/>
              </a:rPr>
              <a:t>Execute the body of the loop (the part to be repeated)</a:t>
            </a:r>
          </a:p>
          <a:p>
            <a:pPr marL="457200" indent="-457200">
              <a:buFontTx/>
              <a:buAutoNum type="arabicPeriod"/>
              <a:tabLst>
                <a:tab pos="685800" algn="l"/>
              </a:tabLst>
            </a:pPr>
            <a:r>
              <a:rPr lang="en-US" altLang="en-US" dirty="0" smtClean="0">
                <a:ea typeface="ＭＳ Ｐゴシック" panose="020B0600070205080204" pitchFamily="34" charset="-128"/>
              </a:rPr>
              <a:t>Update the loop control</a:t>
            </a:r>
          </a:p>
          <a:p>
            <a:pPr marL="457200" indent="-457200">
              <a:buFontTx/>
              <a:buAutoNum type="arabicPeriod"/>
              <a:tabLst>
                <a:tab pos="685800" algn="l"/>
              </a:tabLst>
            </a:pPr>
            <a:r>
              <a:rPr lang="en-US" altLang="en-US" dirty="0" smtClean="0">
                <a:ea typeface="ＭＳ Ｐゴシック" panose="020B0600070205080204" pitchFamily="34" charset="-128"/>
              </a:rPr>
              <a:t>Go to step 2</a:t>
            </a:r>
          </a:p>
          <a:p>
            <a:pPr marL="457200" indent="-457200">
              <a:buFontTx/>
              <a:buAutoNum type="arabicPeriod"/>
              <a:tabLst>
                <a:tab pos="685800" algn="l"/>
              </a:tabLst>
            </a:pPr>
            <a:endParaRPr lang="en-US" altLang="en-US" dirty="0" smtClean="0">
              <a:ea typeface="ＭＳ Ｐゴシック" panose="020B0600070205080204" pitchFamily="34" charset="-128"/>
            </a:endParaRPr>
          </a:p>
        </p:txBody>
      </p:sp>
      <p:sp>
        <p:nvSpPr>
          <p:cNvPr id="393220" name="Rectangle 4"/>
          <p:cNvSpPr>
            <a:spLocks noChangeArrowheads="1"/>
          </p:cNvSpPr>
          <p:nvPr/>
        </p:nvSpPr>
        <p:spPr bwMode="auto">
          <a:xfrm>
            <a:off x="5832475" y="1265177"/>
            <a:ext cx="2063750" cy="3746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1600">
                <a:latin typeface="Arial" panose="020B0604020202020204" pitchFamily="34" charset="0"/>
              </a:rPr>
              <a:t>Initialize loop control</a:t>
            </a:r>
          </a:p>
        </p:txBody>
      </p:sp>
      <p:sp>
        <p:nvSpPr>
          <p:cNvPr id="393221" name="Rectangle 5"/>
          <p:cNvSpPr>
            <a:spLocks noChangeArrowheads="1"/>
          </p:cNvSpPr>
          <p:nvPr/>
        </p:nvSpPr>
        <p:spPr bwMode="auto">
          <a:xfrm>
            <a:off x="6221413" y="4117975"/>
            <a:ext cx="1455737" cy="3746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1600">
                <a:latin typeface="Arial" panose="020B0604020202020204" pitchFamily="34" charset="0"/>
              </a:rPr>
              <a:t>Execute body</a:t>
            </a:r>
          </a:p>
        </p:txBody>
      </p:sp>
      <p:grpSp>
        <p:nvGrpSpPr>
          <p:cNvPr id="2" name="Group 6"/>
          <p:cNvGrpSpPr>
            <a:grpSpLocks/>
          </p:cNvGrpSpPr>
          <p:nvPr/>
        </p:nvGrpSpPr>
        <p:grpSpPr bwMode="auto">
          <a:xfrm>
            <a:off x="5759450" y="1639887"/>
            <a:ext cx="2241550" cy="1776413"/>
            <a:chOff x="3672" y="1049"/>
            <a:chExt cx="1278" cy="1119"/>
          </a:xfrm>
          <a:solidFill>
            <a:schemeClr val="bg2">
              <a:lumMod val="50000"/>
            </a:schemeClr>
          </a:solidFill>
        </p:grpSpPr>
        <p:sp>
          <p:nvSpPr>
            <p:cNvPr id="13335" name="AutoShape 7"/>
            <p:cNvSpPr>
              <a:spLocks noChangeArrowheads="1"/>
            </p:cNvSpPr>
            <p:nvPr/>
          </p:nvSpPr>
          <p:spPr bwMode="auto">
            <a:xfrm>
              <a:off x="3672" y="1434"/>
              <a:ext cx="1278" cy="734"/>
            </a:xfrm>
            <a:prstGeom prst="diamond">
              <a:avLst/>
            </a:prstGeom>
            <a:grpFill/>
            <a:ln w="38100">
              <a:solidFill>
                <a:schemeClr val="tx1"/>
              </a:solidFill>
              <a:miter lim="800000"/>
              <a:headEnd type="none" w="sm" len="sm"/>
              <a:tailEnd type="none" w="sm" len="sm"/>
            </a:ln>
            <a:extLst/>
          </p:spPr>
          <p:txBody>
            <a:bodyPr lIns="93600" tIns="46800" rIns="93600" bIns="46800" anchor="ct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1600" dirty="0">
                  <a:solidFill>
                    <a:srgbClr val="FFFFFF"/>
                  </a:solidFill>
                  <a:latin typeface="Arial" panose="020B0604020202020204" pitchFamily="34" charset="0"/>
                </a:rPr>
                <a:t>Condition met?</a:t>
              </a:r>
            </a:p>
          </p:txBody>
        </p:sp>
        <p:cxnSp>
          <p:nvCxnSpPr>
            <p:cNvPr id="13336" name="AutoShape 8"/>
            <p:cNvCxnSpPr>
              <a:cxnSpLocks noChangeShapeType="1"/>
              <a:stCxn id="393220" idx="2"/>
              <a:endCxn id="13335" idx="0"/>
            </p:cNvCxnSpPr>
            <p:nvPr/>
          </p:nvCxnSpPr>
          <p:spPr bwMode="auto">
            <a:xfrm>
              <a:off x="4302" y="1049"/>
              <a:ext cx="9" cy="385"/>
            </a:xfrm>
            <a:prstGeom prst="straightConnector1">
              <a:avLst/>
            </a:prstGeom>
            <a:grpFill/>
            <a:ln w="38100">
              <a:solidFill>
                <a:schemeClr val="tx1"/>
              </a:solidFill>
              <a:round/>
              <a:headEnd type="none" w="sm" len="sm"/>
              <a:tailEnd type="triangle" w="sm" len="sm"/>
            </a:ln>
            <a:extLst/>
          </p:spPr>
        </p:cxnSp>
      </p:grpSp>
      <p:grpSp>
        <p:nvGrpSpPr>
          <p:cNvPr id="11" name="Group 10"/>
          <p:cNvGrpSpPr>
            <a:grpSpLocks/>
          </p:cNvGrpSpPr>
          <p:nvPr/>
        </p:nvGrpSpPr>
        <p:grpSpPr bwMode="auto">
          <a:xfrm>
            <a:off x="6176963" y="4492625"/>
            <a:ext cx="1546225" cy="869950"/>
            <a:chOff x="6176962" y="4492625"/>
            <a:chExt cx="1546225" cy="869950"/>
          </a:xfrm>
        </p:grpSpPr>
        <p:sp>
          <p:nvSpPr>
            <p:cNvPr id="13333" name="Rectangle 10"/>
            <p:cNvSpPr>
              <a:spLocks noChangeArrowheads="1"/>
            </p:cNvSpPr>
            <p:nvPr/>
          </p:nvSpPr>
          <p:spPr bwMode="auto">
            <a:xfrm>
              <a:off x="6176962" y="4987925"/>
              <a:ext cx="1546225" cy="3746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1600">
                  <a:latin typeface="Arial" panose="020B0604020202020204" pitchFamily="34" charset="0"/>
                </a:rPr>
                <a:t>Update control</a:t>
              </a:r>
            </a:p>
          </p:txBody>
        </p:sp>
        <p:cxnSp>
          <p:nvCxnSpPr>
            <p:cNvPr id="13334" name="AutoShape 11"/>
            <p:cNvCxnSpPr>
              <a:cxnSpLocks noChangeShapeType="1"/>
              <a:stCxn id="393221" idx="2"/>
              <a:endCxn id="13333" idx="0"/>
            </p:cNvCxnSpPr>
            <p:nvPr/>
          </p:nvCxnSpPr>
          <p:spPr bwMode="auto">
            <a:xfrm>
              <a:off x="6950075" y="4492625"/>
              <a:ext cx="0" cy="495300"/>
            </a:xfrm>
            <a:prstGeom prst="straightConnector1">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cxnSp>
      </p:grpSp>
      <p:grpSp>
        <p:nvGrpSpPr>
          <p:cNvPr id="4" name="Group 12"/>
          <p:cNvGrpSpPr>
            <a:grpSpLocks/>
          </p:cNvGrpSpPr>
          <p:nvPr/>
        </p:nvGrpSpPr>
        <p:grpSpPr bwMode="auto">
          <a:xfrm>
            <a:off x="6054725" y="2597150"/>
            <a:ext cx="2782888" cy="4241800"/>
            <a:chOff x="3683" y="1636"/>
            <a:chExt cx="1753" cy="2672"/>
          </a:xfrm>
        </p:grpSpPr>
        <p:sp>
          <p:nvSpPr>
            <p:cNvPr id="13328" name="Oval 13"/>
            <p:cNvSpPr>
              <a:spLocks noChangeArrowheads="1"/>
            </p:cNvSpPr>
            <p:nvPr/>
          </p:nvSpPr>
          <p:spPr bwMode="auto">
            <a:xfrm>
              <a:off x="3683" y="3790"/>
              <a:ext cx="1419" cy="518"/>
            </a:xfrm>
            <a:prstGeom prst="ellipse">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1600">
                  <a:latin typeface="Arial" panose="020B0604020202020204" pitchFamily="34" charset="0"/>
                </a:rPr>
                <a:t>After the loop (done looping)</a:t>
              </a:r>
            </a:p>
          </p:txBody>
        </p:sp>
        <p:sp>
          <p:nvSpPr>
            <p:cNvPr id="13329" name="Line 14"/>
            <p:cNvSpPr>
              <a:spLocks noChangeShapeType="1"/>
            </p:cNvSpPr>
            <p:nvPr/>
          </p:nvSpPr>
          <p:spPr bwMode="auto">
            <a:xfrm>
              <a:off x="4940" y="1808"/>
              <a:ext cx="488" cy="4"/>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3330" name="Line 15"/>
            <p:cNvSpPr>
              <a:spLocks noChangeShapeType="1"/>
            </p:cNvSpPr>
            <p:nvPr/>
          </p:nvSpPr>
          <p:spPr bwMode="auto">
            <a:xfrm>
              <a:off x="5432" y="1800"/>
              <a:ext cx="0" cy="2184"/>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3331" name="Line 16"/>
            <p:cNvSpPr>
              <a:spLocks noChangeShapeType="1"/>
            </p:cNvSpPr>
            <p:nvPr/>
          </p:nvSpPr>
          <p:spPr bwMode="auto">
            <a:xfrm flipH="1">
              <a:off x="5084" y="3980"/>
              <a:ext cx="352" cy="0"/>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3332" name="Text Box 17"/>
            <p:cNvSpPr txBox="1">
              <a:spLocks noChangeArrowheads="1"/>
            </p:cNvSpPr>
            <p:nvPr/>
          </p:nvSpPr>
          <p:spPr bwMode="auto">
            <a:xfrm>
              <a:off x="5032" y="1636"/>
              <a:ext cx="360" cy="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b="1">
                  <a:latin typeface="Arial" panose="020B0604020202020204" pitchFamily="34" charset="0"/>
                </a:rPr>
                <a:t>No</a:t>
              </a:r>
            </a:p>
          </p:txBody>
        </p:sp>
      </p:grpSp>
      <p:grpSp>
        <p:nvGrpSpPr>
          <p:cNvPr id="5" name="Group 18"/>
          <p:cNvGrpSpPr>
            <a:grpSpLocks/>
          </p:cNvGrpSpPr>
          <p:nvPr/>
        </p:nvGrpSpPr>
        <p:grpSpPr bwMode="auto">
          <a:xfrm>
            <a:off x="6864350" y="3416300"/>
            <a:ext cx="571500" cy="701675"/>
            <a:chOff x="4324" y="2152"/>
            <a:chExt cx="360" cy="442"/>
          </a:xfrm>
        </p:grpSpPr>
        <p:cxnSp>
          <p:nvCxnSpPr>
            <p:cNvPr id="13326" name="AutoShape 19"/>
            <p:cNvCxnSpPr>
              <a:cxnSpLocks noChangeShapeType="1"/>
              <a:stCxn id="13335" idx="2"/>
              <a:endCxn id="393221" idx="0"/>
            </p:cNvCxnSpPr>
            <p:nvPr/>
          </p:nvCxnSpPr>
          <p:spPr bwMode="auto">
            <a:xfrm>
              <a:off x="4334" y="2152"/>
              <a:ext cx="44" cy="442"/>
            </a:xfrm>
            <a:prstGeom prst="straightConnector1">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cxnSp>
        <p:sp>
          <p:nvSpPr>
            <p:cNvPr id="13327" name="Text Box 20"/>
            <p:cNvSpPr txBox="1">
              <a:spLocks noChangeArrowheads="1"/>
            </p:cNvSpPr>
            <p:nvPr/>
          </p:nvSpPr>
          <p:spPr bwMode="auto">
            <a:xfrm>
              <a:off x="4324" y="2232"/>
              <a:ext cx="360" cy="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b="1">
                  <a:latin typeface="Arial" panose="020B0604020202020204" pitchFamily="34" charset="0"/>
                </a:rPr>
                <a:t>Yes</a:t>
              </a:r>
            </a:p>
          </p:txBody>
        </p:sp>
      </p:grpSp>
      <p:grpSp>
        <p:nvGrpSpPr>
          <p:cNvPr id="6" name="Group 21"/>
          <p:cNvGrpSpPr>
            <a:grpSpLocks/>
          </p:cNvGrpSpPr>
          <p:nvPr/>
        </p:nvGrpSpPr>
        <p:grpSpPr bwMode="auto">
          <a:xfrm>
            <a:off x="5091113" y="2852738"/>
            <a:ext cx="954087" cy="2354262"/>
            <a:chOff x="3207" y="1797"/>
            <a:chExt cx="601" cy="1483"/>
          </a:xfrm>
        </p:grpSpPr>
        <p:sp>
          <p:nvSpPr>
            <p:cNvPr id="13323" name="Line 22"/>
            <p:cNvSpPr>
              <a:spLocks noChangeShapeType="1"/>
            </p:cNvSpPr>
            <p:nvPr/>
          </p:nvSpPr>
          <p:spPr bwMode="auto">
            <a:xfrm flipH="1" flipV="1">
              <a:off x="3211" y="3278"/>
              <a:ext cx="597" cy="2"/>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3324" name="Line 23"/>
            <p:cNvSpPr>
              <a:spLocks noChangeShapeType="1"/>
            </p:cNvSpPr>
            <p:nvPr/>
          </p:nvSpPr>
          <p:spPr bwMode="auto">
            <a:xfrm flipH="1" flipV="1">
              <a:off x="3217" y="1802"/>
              <a:ext cx="0" cy="1478"/>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3325" name="Line 24"/>
            <p:cNvSpPr>
              <a:spLocks noChangeShapeType="1"/>
            </p:cNvSpPr>
            <p:nvPr/>
          </p:nvSpPr>
          <p:spPr bwMode="auto">
            <a:xfrm>
              <a:off x="3207" y="1797"/>
              <a:ext cx="444" cy="0"/>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3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3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3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32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3220"/>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3219">
                                            <p:txEl>
                                              <p:pRg st="4" end="4"/>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93219">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93219">
                                            <p:txEl>
                                              <p:pRg st="6" end="6"/>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93219">
                                            <p:txEl>
                                              <p:pRg st="7" end="7"/>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93221"/>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93219">
                                            <p:txEl>
                                              <p:pRg st="8" end="8"/>
                                            </p:txEl>
                                          </p:spTgt>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11"/>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93219">
                                            <p:txEl>
                                              <p:pRg st="9" end="9"/>
                                            </p:txEl>
                                          </p:spTgt>
                                        </p:tgtEl>
                                        <p:attrNameLst>
                                          <p:attrName>style.visibility</p:attrName>
                                        </p:attrNameLst>
                                      </p:cBhvr>
                                      <p:to>
                                        <p:strVal val="visible"/>
                                      </p:to>
                                    </p:set>
                                  </p:childTnLst>
                                </p:cTn>
                              </p:par>
                            </p:childTnLst>
                          </p:cTn>
                        </p:par>
                      </p:childTnLst>
                    </p:cTn>
                  </p:par>
                  <p:par>
                    <p:cTn id="67" fill="hold" nodeType="clickPar">
                      <p:stCondLst>
                        <p:cond delay="indefinite"/>
                      </p:stCondLst>
                      <p:childTnLst>
                        <p:par>
                          <p:cTn id="68" fill="hold" nodeType="withGroup">
                            <p:stCondLst>
                              <p:cond delay="0"/>
                            </p:stCondLst>
                            <p:childTnLst>
                              <p:par>
                                <p:cTn id="69" presetID="1" presetClass="entr" presetSubtype="0" fill="hold" nodeType="clickEffect">
                                  <p:stCondLst>
                                    <p:cond delay="0"/>
                                  </p:stCondLst>
                                  <p:childTnLst>
                                    <p:set>
                                      <p:cBhvr>
                                        <p:cTn id="7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3219" grpId="0" build="p" bldLvl="2"/>
      <p:bldP spid="393220" grpId="0" animBg="1"/>
      <p:bldP spid="3932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mtClean="0">
                <a:ea typeface="ＭＳ Ｐゴシック" panose="020B0600070205080204" pitchFamily="34" charset="-128"/>
              </a:rPr>
              <a:t>Post-Test Loops (Not Implemented In Python)</a:t>
            </a:r>
          </a:p>
        </p:txBody>
      </p:sp>
      <p:sp>
        <p:nvSpPr>
          <p:cNvPr id="394243" name="Rectangle 3"/>
          <p:cNvSpPr>
            <a:spLocks noGrp="1" noChangeArrowheads="1"/>
          </p:cNvSpPr>
          <p:nvPr>
            <p:ph idx="1"/>
          </p:nvPr>
        </p:nvSpPr>
        <p:spPr>
          <a:xfrm>
            <a:off x="465138" y="1100138"/>
            <a:ext cx="4565650" cy="5368925"/>
          </a:xfrm>
        </p:spPr>
        <p:txBody>
          <a:bodyPr/>
          <a:lstStyle/>
          <a:p>
            <a:pPr marL="0" indent="0">
              <a:buNone/>
              <a:tabLst>
                <a:tab pos="228600" algn="l"/>
              </a:tabLst>
            </a:pPr>
            <a:r>
              <a:rPr lang="en-US" altLang="en-US" sz="2000" dirty="0">
                <a:ea typeface="ＭＳ Ｐゴシック" panose="020B0600070205080204" pitchFamily="34" charset="-128"/>
              </a:rPr>
              <a:t>Post-test loops</a:t>
            </a:r>
          </a:p>
          <a:p>
            <a:pPr marL="685800" lvl="1">
              <a:tabLst>
                <a:tab pos="228600" algn="l"/>
              </a:tabLst>
            </a:pPr>
            <a:r>
              <a:rPr lang="en-US" altLang="en-US" sz="1800" dirty="0">
                <a:ea typeface="ＭＳ Ｐゴシック" panose="020B0600070205080204" pitchFamily="34" charset="-128"/>
              </a:rPr>
              <a:t>Checking the stopping condition </a:t>
            </a:r>
            <a:r>
              <a:rPr lang="en-US" altLang="en-US" sz="1800" i="1" dirty="0">
                <a:ea typeface="ＭＳ Ｐゴシック" panose="020B0600070205080204" pitchFamily="34" charset="-128"/>
              </a:rPr>
              <a:t>after</a:t>
            </a:r>
            <a:r>
              <a:rPr lang="en-US" altLang="en-US" sz="1800" dirty="0">
                <a:ea typeface="ＭＳ Ｐゴシック" panose="020B0600070205080204" pitchFamily="34" charset="-128"/>
              </a:rPr>
              <a:t> executing the body of the loop.</a:t>
            </a:r>
          </a:p>
          <a:p>
            <a:pPr marL="685800" lvl="1">
              <a:tabLst>
                <a:tab pos="228600" algn="l"/>
              </a:tabLst>
            </a:pPr>
            <a:r>
              <a:rPr lang="en-US" altLang="en-US" sz="1800" dirty="0">
                <a:ea typeface="ＭＳ Ｐゴシック" panose="020B0600070205080204" pitchFamily="34" charset="-128"/>
              </a:rPr>
              <a:t>The loop executes </a:t>
            </a:r>
            <a:r>
              <a:rPr lang="en-US" altLang="en-US" sz="1800" i="1" dirty="0">
                <a:ea typeface="ＭＳ Ｐゴシック" panose="020B0600070205080204" pitchFamily="34" charset="-128"/>
              </a:rPr>
              <a:t>one or more</a:t>
            </a:r>
            <a:r>
              <a:rPr lang="en-US" altLang="en-US" sz="1800" dirty="0">
                <a:ea typeface="ＭＳ Ｐゴシック" panose="020B0600070205080204" pitchFamily="34" charset="-128"/>
              </a:rPr>
              <a:t> times</a:t>
            </a:r>
            <a:r>
              <a:rPr lang="en-US" altLang="en-US" sz="1800" dirty="0" smtClean="0">
                <a:ea typeface="ＭＳ Ｐゴシック" panose="020B0600070205080204" pitchFamily="34" charset="-128"/>
              </a:rPr>
              <a:t>.</a:t>
            </a:r>
          </a:p>
          <a:p>
            <a:pPr marL="685800" lvl="1">
              <a:tabLst>
                <a:tab pos="228600" algn="l"/>
              </a:tabLst>
            </a:pPr>
            <a:endParaRPr lang="en-US" altLang="en-US" sz="1800" dirty="0" smtClean="0">
              <a:ea typeface="ＭＳ Ｐゴシック" panose="020B0600070205080204" pitchFamily="34" charset="-128"/>
            </a:endParaRPr>
          </a:p>
          <a:p>
            <a:pPr marL="457200" indent="-457200">
              <a:lnSpc>
                <a:spcPct val="80000"/>
              </a:lnSpc>
              <a:buFontTx/>
              <a:buAutoNum type="arabicPeriod"/>
              <a:tabLst>
                <a:tab pos="685800" algn="l"/>
              </a:tabLst>
            </a:pPr>
            <a:r>
              <a:rPr lang="en-US" altLang="en-US" sz="2000" dirty="0" smtClean="0">
                <a:ea typeface="ＭＳ Ｐゴシック" panose="020B0600070205080204" pitchFamily="34" charset="-128"/>
              </a:rPr>
              <a:t>Initialize loop control (sometimes not needed because initialization occurs when the control is updated)</a:t>
            </a:r>
          </a:p>
          <a:p>
            <a:pPr marL="457200" indent="-457200">
              <a:lnSpc>
                <a:spcPct val="80000"/>
              </a:lnSpc>
              <a:buFontTx/>
              <a:buAutoNum type="arabicPeriod"/>
              <a:tabLst>
                <a:tab pos="685800" algn="l"/>
              </a:tabLst>
            </a:pPr>
            <a:r>
              <a:rPr lang="en-US" altLang="en-US" sz="2000" dirty="0" smtClean="0">
                <a:ea typeface="ＭＳ Ｐゴシック" panose="020B0600070205080204" pitchFamily="34" charset="-128"/>
              </a:rPr>
              <a:t>Execute the body of the loop (the part to be repeated)</a:t>
            </a:r>
          </a:p>
          <a:p>
            <a:pPr marL="457200" indent="-457200">
              <a:lnSpc>
                <a:spcPct val="80000"/>
              </a:lnSpc>
              <a:buFontTx/>
              <a:buAutoNum type="arabicPeriod"/>
              <a:tabLst>
                <a:tab pos="685800" algn="l"/>
              </a:tabLst>
            </a:pPr>
            <a:r>
              <a:rPr lang="en-US" altLang="en-US" sz="2000" dirty="0" smtClean="0">
                <a:ea typeface="ＭＳ Ｐゴシック" panose="020B0600070205080204" pitchFamily="34" charset="-128"/>
              </a:rPr>
              <a:t>Update the loop control</a:t>
            </a:r>
          </a:p>
          <a:p>
            <a:pPr marL="457200" indent="-457200">
              <a:lnSpc>
                <a:spcPct val="80000"/>
              </a:lnSpc>
              <a:buFontTx/>
              <a:buAutoNum type="arabicPeriod"/>
              <a:tabLst>
                <a:tab pos="685800" algn="l"/>
              </a:tabLst>
            </a:pPr>
            <a:r>
              <a:rPr lang="en-US" altLang="en-US" sz="2000" dirty="0" smtClean="0">
                <a:ea typeface="ＭＳ Ｐゴシック" panose="020B0600070205080204" pitchFamily="34" charset="-128"/>
              </a:rPr>
              <a:t>Check if the repetition condition has been met</a:t>
            </a:r>
          </a:p>
          <a:p>
            <a:pPr marL="838200" lvl="1" indent="-381000">
              <a:lnSpc>
                <a:spcPct val="90000"/>
              </a:lnSpc>
              <a:buFontTx/>
              <a:buAutoNum type="alphaLcPeriod"/>
              <a:tabLst>
                <a:tab pos="685800" algn="l"/>
              </a:tabLst>
            </a:pPr>
            <a:r>
              <a:rPr lang="en-US" altLang="en-US" sz="1800" dirty="0" smtClean="0">
                <a:ea typeface="ＭＳ Ｐゴシック" panose="020B0600070205080204" pitchFamily="34" charset="-128"/>
              </a:rPr>
              <a:t>If the condition has been met then go through the loop again (go to Step 2)</a:t>
            </a:r>
          </a:p>
          <a:p>
            <a:pPr marL="838200" lvl="1" indent="-381000">
              <a:lnSpc>
                <a:spcPct val="90000"/>
              </a:lnSpc>
              <a:buFontTx/>
              <a:buAutoNum type="alphaLcPeriod"/>
              <a:tabLst>
                <a:tab pos="685800" algn="l"/>
              </a:tabLst>
            </a:pPr>
            <a:r>
              <a:rPr lang="en-US" altLang="en-US" sz="1800" dirty="0" smtClean="0">
                <a:ea typeface="ＭＳ Ｐゴシック" panose="020B0600070205080204" pitchFamily="34" charset="-128"/>
              </a:rPr>
              <a:t>If the condition hasn’t been met then the loop ends.</a:t>
            </a:r>
          </a:p>
          <a:p>
            <a:pPr marL="838200" lvl="1" indent="-381000">
              <a:lnSpc>
                <a:spcPct val="90000"/>
              </a:lnSpc>
              <a:buFontTx/>
              <a:buAutoNum type="alphaLcPeriod"/>
              <a:tabLst>
                <a:tab pos="685800" algn="l"/>
              </a:tabLst>
            </a:pPr>
            <a:endParaRPr lang="en-US" altLang="en-US" sz="1800" dirty="0" smtClean="0">
              <a:ea typeface="ＭＳ Ｐゴシック" panose="020B0600070205080204" pitchFamily="34" charset="-128"/>
            </a:endParaRPr>
          </a:p>
        </p:txBody>
      </p:sp>
      <p:sp>
        <p:nvSpPr>
          <p:cNvPr id="394244" name="Rectangle 4"/>
          <p:cNvSpPr>
            <a:spLocks noChangeArrowheads="1"/>
          </p:cNvSpPr>
          <p:nvPr/>
        </p:nvSpPr>
        <p:spPr bwMode="auto">
          <a:xfrm>
            <a:off x="6026150" y="1122363"/>
            <a:ext cx="2063750" cy="3746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1600">
                <a:latin typeface="Arial" panose="020B0604020202020204" pitchFamily="34" charset="0"/>
              </a:rPr>
              <a:t>Initialize loop control</a:t>
            </a:r>
          </a:p>
        </p:txBody>
      </p:sp>
      <p:grpSp>
        <p:nvGrpSpPr>
          <p:cNvPr id="2" name="Group 5"/>
          <p:cNvGrpSpPr>
            <a:grpSpLocks/>
          </p:cNvGrpSpPr>
          <p:nvPr/>
        </p:nvGrpSpPr>
        <p:grpSpPr bwMode="auto">
          <a:xfrm>
            <a:off x="6338888" y="1490663"/>
            <a:ext cx="1455737" cy="1358900"/>
            <a:chOff x="3831" y="1054"/>
            <a:chExt cx="917" cy="856"/>
          </a:xfrm>
        </p:grpSpPr>
        <p:sp>
          <p:nvSpPr>
            <p:cNvPr id="14358" name="Rectangle 6"/>
            <p:cNvSpPr>
              <a:spLocks noChangeArrowheads="1"/>
            </p:cNvSpPr>
            <p:nvPr/>
          </p:nvSpPr>
          <p:spPr bwMode="auto">
            <a:xfrm>
              <a:off x="3831" y="1674"/>
              <a:ext cx="917" cy="236"/>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1600">
                  <a:latin typeface="Arial" panose="020B0604020202020204" pitchFamily="34" charset="0"/>
                </a:rPr>
                <a:t>Execute body</a:t>
              </a:r>
            </a:p>
          </p:txBody>
        </p:sp>
        <p:cxnSp>
          <p:nvCxnSpPr>
            <p:cNvPr id="14359" name="AutoShape 7"/>
            <p:cNvCxnSpPr>
              <a:cxnSpLocks noChangeShapeType="1"/>
              <a:stCxn id="394244" idx="2"/>
              <a:endCxn id="14358" idx="0"/>
            </p:cNvCxnSpPr>
            <p:nvPr/>
          </p:nvCxnSpPr>
          <p:spPr bwMode="auto">
            <a:xfrm>
              <a:off x="4284" y="1054"/>
              <a:ext cx="6" cy="620"/>
            </a:xfrm>
            <a:prstGeom prst="straightConnector1">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cxnSp>
      </p:grpSp>
      <p:grpSp>
        <p:nvGrpSpPr>
          <p:cNvPr id="3" name="Group 7"/>
          <p:cNvGrpSpPr>
            <a:grpSpLocks/>
          </p:cNvGrpSpPr>
          <p:nvPr/>
        </p:nvGrpSpPr>
        <p:grpSpPr bwMode="auto">
          <a:xfrm>
            <a:off x="6375399" y="2843213"/>
            <a:ext cx="1546225" cy="915988"/>
            <a:chOff x="6286500" y="3044197"/>
            <a:chExt cx="1546225" cy="915028"/>
          </a:xfrm>
        </p:grpSpPr>
        <p:sp>
          <p:nvSpPr>
            <p:cNvPr id="14356" name="Rectangle 9"/>
            <p:cNvSpPr>
              <a:spLocks noChangeArrowheads="1"/>
            </p:cNvSpPr>
            <p:nvPr/>
          </p:nvSpPr>
          <p:spPr bwMode="auto">
            <a:xfrm>
              <a:off x="6286500" y="3584575"/>
              <a:ext cx="1546225" cy="3746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1600">
                  <a:latin typeface="Arial" panose="020B0604020202020204" pitchFamily="34" charset="0"/>
                </a:rPr>
                <a:t>Update control</a:t>
              </a:r>
            </a:p>
          </p:txBody>
        </p:sp>
        <p:cxnSp>
          <p:nvCxnSpPr>
            <p:cNvPr id="14357" name="AutoShape 10"/>
            <p:cNvCxnSpPr>
              <a:cxnSpLocks noChangeShapeType="1"/>
              <a:stCxn id="14358" idx="2"/>
              <a:endCxn id="14356" idx="0"/>
            </p:cNvCxnSpPr>
            <p:nvPr/>
          </p:nvCxnSpPr>
          <p:spPr bwMode="auto">
            <a:xfrm flipH="1">
              <a:off x="7059613" y="3044197"/>
              <a:ext cx="7144" cy="540378"/>
            </a:xfrm>
            <a:prstGeom prst="straightConnector1">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cxnSp>
      </p:grpSp>
      <p:grpSp>
        <p:nvGrpSpPr>
          <p:cNvPr id="4" name="Group 11"/>
          <p:cNvGrpSpPr>
            <a:grpSpLocks/>
          </p:cNvGrpSpPr>
          <p:nvPr/>
        </p:nvGrpSpPr>
        <p:grpSpPr bwMode="auto">
          <a:xfrm>
            <a:off x="5145088" y="2644775"/>
            <a:ext cx="1193800" cy="2138363"/>
            <a:chOff x="3079" y="1781"/>
            <a:chExt cx="752" cy="1347"/>
          </a:xfrm>
        </p:grpSpPr>
        <p:sp>
          <p:nvSpPr>
            <p:cNvPr id="14352" name="Text Box 12"/>
            <p:cNvSpPr txBox="1">
              <a:spLocks noChangeArrowheads="1"/>
            </p:cNvSpPr>
            <p:nvPr/>
          </p:nvSpPr>
          <p:spPr bwMode="auto">
            <a:xfrm>
              <a:off x="3152" y="2928"/>
              <a:ext cx="360" cy="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b="1">
                  <a:latin typeface="Arial" panose="020B0604020202020204" pitchFamily="34" charset="0"/>
                </a:rPr>
                <a:t>Yes</a:t>
              </a:r>
            </a:p>
          </p:txBody>
        </p:sp>
        <p:sp>
          <p:nvSpPr>
            <p:cNvPr id="14353" name="Line 13"/>
            <p:cNvSpPr>
              <a:spLocks noChangeShapeType="1"/>
            </p:cNvSpPr>
            <p:nvPr/>
          </p:nvSpPr>
          <p:spPr bwMode="auto">
            <a:xfrm flipH="1" flipV="1">
              <a:off x="3079" y="3118"/>
              <a:ext cx="597" cy="2"/>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4354" name="Line 14"/>
            <p:cNvSpPr>
              <a:spLocks noChangeShapeType="1"/>
            </p:cNvSpPr>
            <p:nvPr/>
          </p:nvSpPr>
          <p:spPr bwMode="auto">
            <a:xfrm flipH="1" flipV="1">
              <a:off x="3085" y="1786"/>
              <a:ext cx="8" cy="1342"/>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4355" name="Line 15"/>
            <p:cNvSpPr>
              <a:spLocks noChangeShapeType="1"/>
            </p:cNvSpPr>
            <p:nvPr/>
          </p:nvSpPr>
          <p:spPr bwMode="auto">
            <a:xfrm>
              <a:off x="3079" y="1781"/>
              <a:ext cx="752" cy="8"/>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5" name="Group 16"/>
          <p:cNvGrpSpPr>
            <a:grpSpLocks/>
          </p:cNvGrpSpPr>
          <p:nvPr/>
        </p:nvGrpSpPr>
        <p:grpSpPr bwMode="auto">
          <a:xfrm>
            <a:off x="6026150" y="3758807"/>
            <a:ext cx="2244725" cy="1593850"/>
            <a:chOff x="3656" y="2484"/>
            <a:chExt cx="1278" cy="1004"/>
          </a:xfrm>
          <a:solidFill>
            <a:schemeClr val="bg2">
              <a:lumMod val="50000"/>
            </a:schemeClr>
          </a:solidFill>
        </p:grpSpPr>
        <p:sp>
          <p:nvSpPr>
            <p:cNvPr id="14350" name="AutoShape 17"/>
            <p:cNvSpPr>
              <a:spLocks noChangeArrowheads="1"/>
            </p:cNvSpPr>
            <p:nvPr/>
          </p:nvSpPr>
          <p:spPr bwMode="auto">
            <a:xfrm>
              <a:off x="3656" y="2754"/>
              <a:ext cx="1278" cy="734"/>
            </a:xfrm>
            <a:prstGeom prst="diamond">
              <a:avLst/>
            </a:prstGeom>
            <a:grpFill/>
            <a:ln w="38100">
              <a:solidFill>
                <a:schemeClr val="tx1"/>
              </a:solidFill>
              <a:miter lim="800000"/>
              <a:headEnd type="none" w="sm" len="sm"/>
              <a:tailEnd type="none" w="sm" len="sm"/>
            </a:ln>
            <a:extLst/>
          </p:spPr>
          <p:txBody>
            <a:bodyPr lIns="93600" tIns="46800" rIns="93600" bIns="46800" anchor="ct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1600" dirty="0">
                  <a:solidFill>
                    <a:srgbClr val="FFFFFF"/>
                  </a:solidFill>
                  <a:latin typeface="Arial" panose="020B0604020202020204" pitchFamily="34" charset="0"/>
                </a:rPr>
                <a:t>Condition met?</a:t>
              </a:r>
            </a:p>
          </p:txBody>
        </p:sp>
        <p:cxnSp>
          <p:nvCxnSpPr>
            <p:cNvPr id="14351" name="AutoShape 18"/>
            <p:cNvCxnSpPr>
              <a:cxnSpLocks noChangeShapeType="1"/>
              <a:stCxn id="14356" idx="2"/>
              <a:endCxn id="14350" idx="0"/>
            </p:cNvCxnSpPr>
            <p:nvPr/>
          </p:nvCxnSpPr>
          <p:spPr bwMode="auto">
            <a:xfrm>
              <a:off x="4295" y="2484"/>
              <a:ext cx="0" cy="270"/>
            </a:xfrm>
            <a:prstGeom prst="straightConnector1">
              <a:avLst/>
            </a:prstGeom>
            <a:grpFill/>
            <a:ln w="38100">
              <a:solidFill>
                <a:schemeClr val="tx1"/>
              </a:solidFill>
              <a:round/>
              <a:headEnd type="none" w="sm" len="sm"/>
              <a:tailEnd type="triangle" w="sm" len="sm"/>
            </a:ln>
            <a:extLst/>
          </p:spPr>
        </p:cxnSp>
      </p:grpSp>
      <p:grpSp>
        <p:nvGrpSpPr>
          <p:cNvPr id="10" name="Group 9"/>
          <p:cNvGrpSpPr>
            <a:grpSpLocks/>
          </p:cNvGrpSpPr>
          <p:nvPr/>
        </p:nvGrpSpPr>
        <p:grpSpPr bwMode="auto">
          <a:xfrm>
            <a:off x="6026150" y="5352655"/>
            <a:ext cx="2252663" cy="1322783"/>
            <a:chOff x="6026150" y="5352663"/>
            <a:chExt cx="2252662" cy="1323180"/>
          </a:xfrm>
        </p:grpSpPr>
        <p:sp>
          <p:nvSpPr>
            <p:cNvPr id="14346" name="Oval 20"/>
            <p:cNvSpPr>
              <a:spLocks noChangeArrowheads="1"/>
            </p:cNvSpPr>
            <p:nvPr/>
          </p:nvSpPr>
          <p:spPr bwMode="auto">
            <a:xfrm>
              <a:off x="6026150" y="5853261"/>
              <a:ext cx="2252662" cy="822582"/>
            </a:xfrm>
            <a:prstGeom prst="ellipse">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0"/>
                </a:spcBef>
                <a:buFontTx/>
                <a:buNone/>
              </a:pPr>
              <a:r>
                <a:rPr lang="en-US" altLang="en-US" sz="1600">
                  <a:latin typeface="Arial" panose="020B0604020202020204" pitchFamily="34" charset="0"/>
                </a:rPr>
                <a:t>After the loop (done looping)</a:t>
              </a:r>
            </a:p>
          </p:txBody>
        </p:sp>
        <p:grpSp>
          <p:nvGrpSpPr>
            <p:cNvPr id="14347" name="Group 8"/>
            <p:cNvGrpSpPr>
              <a:grpSpLocks/>
            </p:cNvGrpSpPr>
            <p:nvPr/>
          </p:nvGrpSpPr>
          <p:grpSpPr bwMode="auto">
            <a:xfrm>
              <a:off x="7148512" y="5352663"/>
              <a:ext cx="607389" cy="500598"/>
              <a:chOff x="7148512" y="5352663"/>
              <a:chExt cx="607389" cy="500598"/>
            </a:xfrm>
          </p:grpSpPr>
          <p:sp>
            <p:nvSpPr>
              <p:cNvPr id="14348" name="Text Box 21"/>
              <p:cNvSpPr txBox="1">
                <a:spLocks noChangeArrowheads="1"/>
              </p:cNvSpPr>
              <p:nvPr/>
            </p:nvSpPr>
            <p:spPr bwMode="auto">
              <a:xfrm>
                <a:off x="7184401" y="5413560"/>
                <a:ext cx="571500" cy="288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b="1">
                    <a:latin typeface="Arial" panose="020B0604020202020204" pitchFamily="34" charset="0"/>
                  </a:rPr>
                  <a:t>No</a:t>
                </a:r>
              </a:p>
            </p:txBody>
          </p:sp>
          <p:cxnSp>
            <p:nvCxnSpPr>
              <p:cNvPr id="14349" name="AutoShape 22"/>
              <p:cNvCxnSpPr>
                <a:cxnSpLocks noChangeShapeType="1"/>
                <a:stCxn id="14350" idx="2"/>
                <a:endCxn id="14346" idx="0"/>
              </p:cNvCxnSpPr>
              <p:nvPr/>
            </p:nvCxnSpPr>
            <p:spPr bwMode="auto">
              <a:xfrm>
                <a:off x="7148512" y="5352663"/>
                <a:ext cx="3969" cy="500598"/>
              </a:xfrm>
              <a:prstGeom prst="straightConnector1">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cxn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4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4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4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424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424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424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94243">
                                            <p:txEl>
                                              <p:pRg st="6" end="6"/>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94243">
                                            <p:txEl>
                                              <p:pRg st="7" end="7"/>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94243">
                                            <p:txEl>
                                              <p:pRg st="8" end="8"/>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nodeType="clickEffect">
                                  <p:stCondLst>
                                    <p:cond delay="0"/>
                                  </p:stCondLst>
                                  <p:childTnLst>
                                    <p:set>
                                      <p:cBhvr>
                                        <p:cTn id="54" dur="1" fill="hold">
                                          <p:stCondLst>
                                            <p:cond delay="0"/>
                                          </p:stCondLst>
                                        </p:cTn>
                                        <p:tgtEl>
                                          <p:spTgt spid="4"/>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94243">
                                            <p:txEl>
                                              <p:pRg st="9" end="9"/>
                                            </p:txEl>
                                          </p:spTgt>
                                        </p:tgtEl>
                                        <p:attrNameLst>
                                          <p:attrName>style.visibility</p:attrName>
                                        </p:attrNameLst>
                                      </p:cBhvr>
                                      <p:to>
                                        <p:strVal val="visible"/>
                                      </p:to>
                                    </p:se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3" grpId="0" build="p" bldLvl="2"/>
      <p:bldP spid="39424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Loops In Python</a:t>
            </a:r>
            <a:endParaRPr lang="en-US" dirty="0"/>
          </a:p>
        </p:txBody>
      </p:sp>
      <p:sp>
        <p:nvSpPr>
          <p:cNvPr id="3" name="Content Placeholder 2"/>
          <p:cNvSpPr>
            <a:spLocks noGrp="1"/>
          </p:cNvSpPr>
          <p:nvPr>
            <p:ph idx="1"/>
          </p:nvPr>
        </p:nvSpPr>
        <p:spPr/>
        <p:txBody>
          <a:bodyPr/>
          <a:lstStyle/>
          <a:p>
            <a:r>
              <a:rPr lang="en-US" dirty="0" smtClean="0"/>
              <a:t>Pre-test: </a:t>
            </a:r>
            <a:r>
              <a:rPr lang="en-US" dirty="0" smtClean="0">
                <a:latin typeface="Consolas" panose="020B0609020204030204" pitchFamily="49" charset="0"/>
              </a:rPr>
              <a:t>for,</a:t>
            </a:r>
            <a:r>
              <a:rPr lang="en-US" dirty="0" smtClean="0"/>
              <a:t> </a:t>
            </a:r>
            <a:r>
              <a:rPr lang="en-US" dirty="0" smtClean="0">
                <a:latin typeface="Consolas" panose="020B0609020204030204" pitchFamily="49" charset="0"/>
              </a:rPr>
              <a:t>while</a:t>
            </a:r>
          </a:p>
          <a:p>
            <a:r>
              <a:rPr lang="en-US" dirty="0" smtClean="0"/>
              <a:t>Post-test: none</a:t>
            </a:r>
            <a:endParaRPr lang="en-US" dirty="0"/>
          </a:p>
        </p:txBody>
      </p:sp>
    </p:spTree>
    <p:extLst>
      <p:ext uri="{BB962C8B-B14F-4D97-AF65-F5344CB8AC3E}">
        <p14:creationId xmlns:p14="http://schemas.microsoft.com/office/powerpoint/2010/main" val="170470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42939</TotalTime>
  <Pages>8</Pages>
  <Words>1821</Words>
  <Application>Microsoft Office PowerPoint</Application>
  <PresentationFormat>On-screen Show (4:3)</PresentationFormat>
  <Paragraphs>258</Paragraphs>
  <Slides>25</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ＭＳ Ｐゴシック</vt:lpstr>
      <vt:lpstr>Arial</vt:lpstr>
      <vt:lpstr>Calibri</vt:lpstr>
      <vt:lpstr>Chiller</vt:lpstr>
      <vt:lpstr>Comic Sans MS</vt:lpstr>
      <vt:lpstr>Consolas</vt:lpstr>
      <vt:lpstr>Times New Roman</vt:lpstr>
      <vt:lpstr>evaluation_intro</vt:lpstr>
      <vt:lpstr>Loops In Python: Part 1</vt:lpstr>
      <vt:lpstr>Repetition: Computer View</vt:lpstr>
      <vt:lpstr>Looping/Repetition</vt:lpstr>
      <vt:lpstr>How To Determine If Loops Can Be Applied</vt:lpstr>
      <vt:lpstr>How To Determine If Loops Can Be Applied (2)</vt:lpstr>
      <vt:lpstr>Basic Structure Of Loops</vt:lpstr>
      <vt:lpstr>Pre-Test Loops</vt:lpstr>
      <vt:lpstr>Post-Test Loops (Not Implemented In Python)</vt:lpstr>
      <vt:lpstr>Loops In Python</vt:lpstr>
      <vt:lpstr>The While Loop</vt:lpstr>
      <vt:lpstr>The While Loop (2)</vt:lpstr>
      <vt:lpstr>The While Loop (2)</vt:lpstr>
      <vt:lpstr>Countdown Loop</vt:lpstr>
      <vt:lpstr>Common Mistakes: While Loops</vt:lpstr>
      <vt:lpstr>Practice Exercise #1</vt:lpstr>
      <vt:lpstr>The For Loop</vt:lpstr>
      <vt:lpstr>Counting Down With A For Loop</vt:lpstr>
      <vt:lpstr>For Loop: Stepping Through A Sequence Of Characters</vt:lpstr>
      <vt:lpstr>Erroneous For Loops (If There Is Time)</vt:lpstr>
      <vt:lpstr>Loop Increments Need Not Be Limited To One</vt:lpstr>
      <vt:lpstr>Sentinel Controlled Loops</vt:lpstr>
      <vt:lpstr>Sentinel Controlled Loops (2)</vt:lpstr>
      <vt:lpstr>Recap: What Looping Constructs Are Available In Python/When To Use Them</vt:lpstr>
      <vt:lpstr>After This Section You Should Now Know</vt:lpstr>
      <vt:lpstr>Copyright Notification</vt:lpstr>
    </vt:vector>
  </TitlesOfParts>
  <Company>Department of Computer Science, University of Calgary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Repetition using loops</dc:title>
  <dc:subject>Introduction to Programming for Computer Science Majors</dc:subject>
  <dc:creator>James Tam</dc:creator>
  <cp:keywords>Python;Repetition;loops;while loops;for loops;pretest loop;testing loops;sentinel controlled loops</cp:keywords>
  <cp:lastModifiedBy>work</cp:lastModifiedBy>
  <cp:revision>3207</cp:revision>
  <cp:lastPrinted>2014-08-25T22:49:30Z</cp:lastPrinted>
  <dcterms:created xsi:type="dcterms:W3CDTF">1995-08-18T10:27:02Z</dcterms:created>
  <dcterms:modified xsi:type="dcterms:W3CDTF">2021-05-18T22:21:31Z</dcterms:modified>
  <cp:category>Course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