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368" r:id="rId16"/>
    <p:sldId id="369" r:id="rId17"/>
    <p:sldId id="380" r:id="rId18"/>
    <p:sldId id="370" r:id="rId19"/>
    <p:sldId id="371" r:id="rId20"/>
    <p:sldId id="372" r:id="rId21"/>
    <p:sldId id="373" r:id="rId22"/>
    <p:sldId id="375" r:id="rId23"/>
    <p:sldId id="381" r:id="rId24"/>
    <p:sldId id="376" r:id="rId25"/>
    <p:sldId id="377" r:id="rId26"/>
    <p:sldId id="378" r:id="rId27"/>
    <p:sldId id="379" r:id="rId28"/>
    <p:sldId id="338" r:id="rId29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6404" autoAdjust="0"/>
  </p:normalViewPr>
  <p:slideViewPr>
    <p:cSldViewPr>
      <p:cViewPr varScale="1">
        <p:scale>
          <a:sx n="112" d="100"/>
          <a:sy n="112" d="100"/>
        </p:scale>
        <p:origin x="2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164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02F80A-0721-4F89-A1DE-3D13063F3BAF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8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4916" eaLnBrk="1" hangingPunct="1">
              <a:spcBef>
                <a:spcPct val="0"/>
              </a:spcBef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096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270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113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5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96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591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9AC49E-A112-4865-806D-E6260C4B9959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56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53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0220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3F137D-4B73-4397-AB4E-E25821E27B1B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853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4007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186810-946F-4E36-A827-81458E002AE1}" type="slidenum">
              <a:rPr lang="en-US" altLang="en-US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192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3422" indent="-173422">
              <a:buFontTx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158615-B8C7-4F71-BE1E-F9AA5D36E51D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7666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84076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D4F1C-9833-48CF-8C62-97943BAD766A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0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792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How to make the field width variable – determined at run time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Print(“%*&lt;data type&gt;” %(&lt;width of field – can be variable&gt;,&lt;data to display&gt;))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  <a:p>
            <a:r>
              <a:rPr lang="en-US" altLang="en-US" dirty="0" smtClean="0"/>
              <a:t>width = int(input())</a:t>
            </a:r>
          </a:p>
          <a:p>
            <a:r>
              <a:rPr lang="en-US" altLang="en-US" dirty="0" smtClean="0"/>
              <a:t>print("%*d" %(</a:t>
            </a:r>
            <a:r>
              <a:rPr lang="en-US" altLang="en-US" dirty="0" err="1" smtClean="0"/>
              <a:t>width,width</a:t>
            </a:r>
            <a:r>
              <a:rPr lang="en-US" altLang="en-US" dirty="0" smtClean="0"/>
              <a:t>))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Source:</a:t>
            </a:r>
            <a:endParaRPr lang="en-US" altLang="en-US" dirty="0" smtClean="0"/>
          </a:p>
          <a:p>
            <a:r>
              <a:rPr lang="en-US" altLang="en-US" dirty="0" smtClean="0"/>
              <a:t>http://stackoverflow.com/questions/1448820/variable-length-of-s-with-the-operator-in-python</a:t>
            </a: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F8142E-8A03-426C-9560-280895FD2316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52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FFDB8AA-C37E-4C2F-97D7-91F7A58C877C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15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85AAFF3-15DD-4C13-BEEC-023FE7A19A88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18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73F3827-8E50-4701-80DD-467F832E3FA0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0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6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441B18-3642-4DD5-ABB1-56A0BC7EAFE4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977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8BCF86-0CDA-4679-924B-B28CEFB4D84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021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069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151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Getting Started With Python </a:t>
            </a:r>
            <a:r>
              <a:rPr lang="en-US" altLang="en-US" sz="4800" dirty="0"/>
              <a:t>Programming: Part </a:t>
            </a:r>
            <a:r>
              <a:rPr lang="en-US" altLang="en-US" sz="4800" dirty="0" smtClean="0"/>
              <a:t>2</a:t>
            </a:r>
            <a:endParaRPr lang="en-US" altLang="en-US" sz="4800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198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dirty="0" smtClean="0"/>
              <a:t>Getting information from the user (input)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 smtClean="0"/>
              <a:t>How information is stored, converting between different types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 smtClean="0"/>
              <a:t>Formatting </a:t>
            </a:r>
            <a:r>
              <a:rPr lang="en-US" altLang="en-US" sz="2800" smtClean="0"/>
              <a:t>text output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Converting Between Different Types Of Information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2000" b="1" dirty="0" smtClean="0"/>
              <a:t>Examples</a:t>
            </a:r>
            <a:r>
              <a:rPr lang="en-US" altLang="en-US" sz="2000" dirty="0" smtClean="0"/>
              <a:t>: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 smtClean="0"/>
              <a:t>Name of the full example</a:t>
            </a:r>
            <a:r>
              <a:rPr lang="en-US" altLang="en-US" sz="1800" dirty="0" smtClean="0"/>
              <a:t>: </a:t>
            </a:r>
            <a:r>
              <a:rPr lang="en-US" altLang="en-US" sz="1800" dirty="0" smtClean="0">
                <a:latin typeface="Consolas" panose="020B0609020204030204" pitchFamily="49" charset="0"/>
              </a:rPr>
              <a:t>10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var1 =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var2 = "-10.5"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print(var1 + var2)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 smtClean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 smtClean="0"/>
          </a:p>
          <a:p>
            <a:pPr eaLnBrk="1" hangingPunct="1">
              <a:tabLst>
                <a:tab pos="1254125" algn="l"/>
              </a:tabLst>
            </a:pPr>
            <a:endParaRPr lang="en-US" altLang="en-US" sz="1000" dirty="0" smtClean="0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87" y="1981200"/>
            <a:ext cx="19050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1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Converting Types: Extra Practice For Students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Determine the output of the following program: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print(12+33)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+"33"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 = 12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y = 21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x+y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(x)+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(y))</a:t>
            </a:r>
          </a:p>
        </p:txBody>
      </p:sp>
    </p:spTree>
    <p:extLst>
      <p:ext uri="{BB962C8B-B14F-4D97-AF65-F5344CB8AC3E}">
        <p14:creationId xmlns:p14="http://schemas.microsoft.com/office/powerpoint/2010/main" val="9235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Converting Between Different Types Of Information: Getting Numeric Input</a:t>
            </a:r>
            <a:endParaRPr lang="en-US" sz="2500" dirty="0" smtClean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The ‘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 smtClean="0"/>
              <a:t>’ function only returns string information so the  value returned must be converted to the appropriate type as needed.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Name of the full example:</a:t>
            </a:r>
            <a:r>
              <a:rPr lang="en-US" altLang="en-US" sz="1800" dirty="0" smtClean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11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 smtClean="0">
                <a:latin typeface="Consolas" panose="020B0609020204030204" pitchFamily="49" charset="0"/>
                <a:cs typeface="Consolas" panose="020B0609020204030204" pitchFamily="49" charset="0"/>
              </a:rPr>
              <a:t># No conversion performed: problem!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("Age in cat years: ",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0613" y="3519488"/>
            <a:ext cx="2720975" cy="1524000"/>
            <a:chOff x="6170885" y="3519993"/>
            <a:chExt cx="2721412" cy="1523494"/>
          </a:xfrm>
        </p:grpSpPr>
        <p:sp>
          <p:nvSpPr>
            <p:cNvPr id="78854" name="AutoShape 5"/>
            <p:cNvSpPr>
              <a:spLocks/>
            </p:cNvSpPr>
            <p:nvPr/>
          </p:nvSpPr>
          <p:spPr bwMode="auto">
            <a:xfrm>
              <a:off x="6170885" y="3810000"/>
              <a:ext cx="279400" cy="736600"/>
            </a:xfrm>
            <a:prstGeom prst="rightBrace">
              <a:avLst>
                <a:gd name="adj1" fmla="val 2197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8855" name="Text Box 6"/>
            <p:cNvSpPr txBox="1">
              <a:spLocks noChangeArrowheads="1"/>
            </p:cNvSpPr>
            <p:nvPr/>
          </p:nvSpPr>
          <p:spPr bwMode="auto">
            <a:xfrm>
              <a:off x="6450285" y="3519993"/>
              <a:ext cx="2442012" cy="152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refers to a string not a number.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is not mathematical multiplication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pic>
        <p:nvPicPr>
          <p:cNvPr id="604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847725" y="4724400"/>
            <a:ext cx="4879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6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 smtClean="0"/>
              <a:t>Converting Between Different Types Of Information: Getting Numeric Input  (2)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629400" cy="5410200"/>
          </a:xfrm>
        </p:spPr>
        <p:txBody>
          <a:bodyPr/>
          <a:lstStyle/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smtClean="0">
                <a:latin typeface="Consolas" panose="020B0609020204030204" pitchFamily="49" charset="0"/>
                <a:cs typeface="Consolas" panose="020B0609020204030204" pitchFamily="49" charset="0"/>
              </a:rPr>
              <a:t># Input converted: Problem solved!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age = int(input("What is your age in years: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catAge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catAge)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mtClean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503988" y="1620838"/>
            <a:ext cx="2354262" cy="1787525"/>
            <a:chOff x="6503276" y="1620991"/>
            <a:chExt cx="2354317" cy="1787217"/>
          </a:xfrm>
        </p:grpSpPr>
        <p:sp>
          <p:nvSpPr>
            <p:cNvPr id="79878" name="AutoShape 9"/>
            <p:cNvSpPr>
              <a:spLocks/>
            </p:cNvSpPr>
            <p:nvPr/>
          </p:nvSpPr>
          <p:spPr bwMode="auto">
            <a:xfrm>
              <a:off x="6503276" y="1895782"/>
              <a:ext cx="279400" cy="618818"/>
            </a:xfrm>
            <a:prstGeom prst="rightBrace">
              <a:avLst>
                <a:gd name="adj1" fmla="val 2197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9879" name="Text Box 10"/>
            <p:cNvSpPr txBox="1">
              <a:spLocks noChangeArrowheads="1"/>
            </p:cNvSpPr>
            <p:nvPr/>
          </p:nvSpPr>
          <p:spPr bwMode="auto">
            <a:xfrm>
              <a:off x="6774793" y="1620991"/>
              <a:ext cx="2082800" cy="178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converted to an integer.</a:t>
              </a:r>
            </a:p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now multiplies a numeric value.</a:t>
              </a:r>
              <a:endParaRPr lang="en-US" altLang="en-US" sz="14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46388"/>
            <a:ext cx="4735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54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Summary: Input, Representations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get user input in Python</a:t>
            </a:r>
          </a:p>
          <a:p>
            <a:pPr eaLnBrk="1" hangingPunct="1"/>
            <a:r>
              <a:rPr lang="en-US" altLang="en-US" smtClean="0"/>
              <a:t>How do the different types of variables store/represent information (optional/extra for now)</a:t>
            </a:r>
          </a:p>
          <a:p>
            <a:pPr eaLnBrk="1" hangingPunct="1"/>
            <a:r>
              <a:rPr lang="en-US" altLang="en-US" smtClean="0"/>
              <a:t>How/why to convert between different types </a:t>
            </a:r>
          </a:p>
        </p:txBody>
      </p:sp>
    </p:spTree>
    <p:extLst>
      <p:ext uri="{BB962C8B-B14F-4D97-AF65-F5344CB8AC3E}">
        <p14:creationId xmlns:p14="http://schemas.microsoft.com/office/powerpoint/2010/main" val="39430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num = 1/3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print("num=",num)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By Default Output Is Unformatted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0925"/>
            <a:ext cx="3832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0713" y="2590800"/>
            <a:ext cx="1752600" cy="1570038"/>
            <a:chOff x="620713" y="2590800"/>
            <a:chExt cx="1752600" cy="1570038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1371600" y="2590800"/>
              <a:ext cx="304800" cy="685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5" name="TextBox 6"/>
            <p:cNvSpPr txBox="1">
              <a:spLocks noChangeArrowheads="1"/>
            </p:cNvSpPr>
            <p:nvPr/>
          </p:nvSpPr>
          <p:spPr bwMode="auto">
            <a:xfrm>
              <a:off x="620713" y="3237616"/>
              <a:ext cx="1752600" cy="92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Sometimes you get extra spaces (or blank lines)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81200" y="2705100"/>
            <a:ext cx="3351213" cy="1657350"/>
            <a:chOff x="1981200" y="2705100"/>
            <a:chExt cx="3351088" cy="1657349"/>
          </a:xfrm>
        </p:grpSpPr>
        <p:sp>
          <p:nvSpPr>
            <p:cNvPr id="6" name="Right Brace 5"/>
            <p:cNvSpPr/>
            <p:nvPr/>
          </p:nvSpPr>
          <p:spPr bwMode="auto">
            <a:xfrm rot="5400000">
              <a:off x="3047952" y="1638348"/>
              <a:ext cx="457200" cy="2590703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1993" name="TextBox 8"/>
            <p:cNvSpPr txBox="1">
              <a:spLocks noChangeArrowheads="1"/>
            </p:cNvSpPr>
            <p:nvPr/>
          </p:nvSpPr>
          <p:spPr bwMode="auto">
            <a:xfrm>
              <a:off x="2514600" y="3162250"/>
              <a:ext cx="2817688" cy="1200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The number of places of precision is determined by the language not the programmer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4876800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other issues e.g., you want to display output in columns of fixed width, or right/left aligned output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times that specific precision is needed in the displaying of floating point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Formatting Output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6781800" cy="5410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mtClean="0"/>
              <a:t>Output can be formatted in Python through the use of </a:t>
            </a:r>
            <a:r>
              <a:rPr lang="en-US" altLang="en-US" b="1" smtClean="0">
                <a:solidFill>
                  <a:srgbClr val="FF0000"/>
                </a:solidFill>
              </a:rPr>
              <a:t>format specifiers</a:t>
            </a:r>
            <a:r>
              <a:rPr lang="en-US" altLang="en-US" smtClean="0"/>
              <a:t> and </a:t>
            </a:r>
            <a:r>
              <a:rPr lang="en-US" altLang="en-US" b="1" smtClean="0">
                <a:solidFill>
                  <a:srgbClr val="92D050"/>
                </a:solidFill>
              </a:rPr>
              <a:t>escape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</a:rPr>
              <a:t>Format Specifiers </a:t>
            </a:r>
            <a:r>
              <a:rPr lang="en-US" altLang="en-US" dirty="0"/>
              <a:t> (If There Is Time)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 of info to display/code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%&lt;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source of the info to display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 smtClean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Example (starting with simple cases)</a:t>
            </a:r>
            <a:r>
              <a:rPr lang="en-US" altLang="en-US" dirty="0" smtClean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Name of the </a:t>
            </a:r>
            <a:r>
              <a:rPr lang="en-US" altLang="en-US" b="1" smtClean="0"/>
              <a:t>full example:</a:t>
            </a:r>
            <a:r>
              <a:rPr lang="en-US" altLang="en-US" sz="1800" b="1" smtClean="0"/>
              <a:t> </a:t>
            </a:r>
            <a:r>
              <a:rPr lang="en-US" altLang="en-US" sz="1800" dirty="0" smtClean="0"/>
              <a:t>12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 smtClean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123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cpsc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231"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      %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print("course: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  %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12.5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 %(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num,num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>
              <a:tabLst>
                <a:tab pos="1254125" algn="l"/>
              </a:tabLst>
            </a:pPr>
            <a:endParaRPr lang="en-US" altLang="en-US" dirty="0" smtClean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429000" y="1981201"/>
            <a:ext cx="5689600" cy="1934688"/>
            <a:chOff x="3429000" y="1981201"/>
            <a:chExt cx="5689600" cy="1934008"/>
          </a:xfrm>
        </p:grpSpPr>
        <p:cxnSp>
          <p:nvCxnSpPr>
            <p:cNvPr id="5" name="Straight Arrow Connector 4"/>
            <p:cNvCxnSpPr>
              <a:stCxn id="44040" idx="1"/>
            </p:cNvCxnSpPr>
            <p:nvPr/>
          </p:nvCxnSpPr>
          <p:spPr bwMode="auto">
            <a:xfrm flipH="1" flipV="1">
              <a:off x="3429000" y="1981201"/>
              <a:ext cx="3784600" cy="11956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40" name="TextBox 7"/>
            <p:cNvSpPr txBox="1">
              <a:spLocks noChangeArrowheads="1"/>
            </p:cNvSpPr>
            <p:nvPr/>
          </p:nvSpPr>
          <p:spPr bwMode="auto">
            <a:xfrm>
              <a:off x="7213600" y="2438400"/>
              <a:ext cx="1905000" cy="1476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Doesn’t literally display this: Placeholder  (for information to be displayed)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/>
          <a:stretch>
            <a:fillRect/>
          </a:stretch>
        </p:blipFill>
        <p:spPr bwMode="auto">
          <a:xfrm>
            <a:off x="4572000" y="4340645"/>
            <a:ext cx="32400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05000" y="1905000"/>
            <a:ext cx="381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 smtClean="0"/>
              <a:t>Types Of Information That Can Be Formatted Via Format Specifiers (Placeholder) </a:t>
            </a:r>
            <a:r>
              <a:rPr lang="en-US" altLang="en-US" dirty="0"/>
              <a:t>(If There Is Time)</a:t>
            </a:r>
            <a:endParaRPr lang="en-US" altLang="en-US" dirty="0" smtClean="0"/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idx="1"/>
          </p:nvPr>
        </p:nvGraphicFramePr>
        <p:xfrm>
          <a:off x="838200" y="1676400"/>
          <a:ext cx="7467600" cy="3428999"/>
        </p:xfrm>
        <a:graphic>
          <a:graphicData uri="http://schemas.openxmlformats.org/drawingml/2006/table">
            <a:tbl>
              <a:tblPr/>
              <a:tblGrid>
                <a:gridCol w="2673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4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524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Specifier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Type of Information to display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%s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String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%d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Integer (d = decimal / base 10)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%f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Floating point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Formatting Effects </a:t>
            </a:r>
            <a:r>
              <a:rPr lang="en-US" altLang="en-US" dirty="0" smtClean="0"/>
              <a:t>Using Format Specifiers </a:t>
            </a:r>
            <a:r>
              <a:rPr lang="en-US" altLang="en-US" dirty="0"/>
              <a:t> (If There Is Time)</a:t>
            </a:r>
            <a:endParaRPr lang="en-US" alt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precision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type of information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endParaRPr lang="en-US" altLang="en-US" sz="1800" baseline="30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Examples (format specifiers to format output)</a:t>
            </a:r>
            <a:r>
              <a:rPr lang="en-US" altLang="en-US" dirty="0" smtClean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Name of the full example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13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12.55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f" %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f" %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f" %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de-DE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de-DE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de-DE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de-DE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de-DE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de-DE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6021388"/>
            <a:ext cx="80899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1 A positive integer will add leading spaces (right align), negatives will add trailing spaces (left align). Excluding a value will set the field width to a value large enough to display the output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2 For floating point data only. </a:t>
            </a:r>
          </a:p>
        </p:txBody>
      </p:sp>
      <p:pic>
        <p:nvPicPr>
          <p:cNvPr id="2068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00"/>
          <a:stretch>
            <a:fillRect/>
          </a:stretch>
        </p:blipFill>
        <p:spPr bwMode="auto">
          <a:xfrm>
            <a:off x="4572000" y="3276600"/>
            <a:ext cx="1384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00" b="66667"/>
          <a:stretch>
            <a:fillRect/>
          </a:stretch>
        </p:blipFill>
        <p:spPr bwMode="auto">
          <a:xfrm>
            <a:off x="4572000" y="3663950"/>
            <a:ext cx="1384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66" b="49167"/>
          <a:stretch>
            <a:fillRect/>
          </a:stretch>
        </p:blipFill>
        <p:spPr bwMode="auto">
          <a:xfrm>
            <a:off x="4572000" y="4013200"/>
            <a:ext cx="1384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66" b="34167"/>
          <a:stretch>
            <a:fillRect/>
          </a:stretch>
        </p:blipFill>
        <p:spPr bwMode="auto">
          <a:xfrm>
            <a:off x="4572000" y="4305300"/>
            <a:ext cx="1384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33" b="15833"/>
          <a:stretch>
            <a:fillRect/>
          </a:stretch>
        </p:blipFill>
        <p:spPr bwMode="auto">
          <a:xfrm>
            <a:off x="4572000" y="4572000"/>
            <a:ext cx="1384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b="1" dirty="0" smtClean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dirty="0" smtClean="0"/>
              <a:t>The computer program getting </a:t>
            </a:r>
            <a:r>
              <a:rPr lang="en-CA" altLang="en-US" i="1" dirty="0" smtClean="0"/>
              <a:t>string information</a:t>
            </a:r>
            <a:r>
              <a:rPr lang="en-CA" altLang="en-US" dirty="0" smtClean="0"/>
              <a:t> from the user.</a:t>
            </a:r>
          </a:p>
          <a:p>
            <a:pPr marL="114300" indent="-114300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Strings cannot be used for calculations (information for getting numeric input will provided shortly).</a:t>
            </a:r>
            <a:endParaRPr lang="en-CA" altLang="en-US" dirty="0" smtClean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endParaRPr lang="en-CA" altLang="en-US" dirty="0" smtClean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b="1" dirty="0" smtClean="0"/>
              <a:t>Format: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Prompting message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20700" lvl="1" eaLnBrk="1" hangingPunct="1">
              <a:lnSpc>
                <a:spcPct val="4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 smtClean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endParaRPr lang="en-CA" altLang="en-US" dirty="0" smtClean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r>
              <a:rPr lang="en-CA" altLang="en-US" b="1" dirty="0" smtClean="0"/>
              <a:t>Name of the full </a:t>
            </a:r>
            <a:r>
              <a:rPr lang="en-CA" altLang="en-US" b="1" dirty="0"/>
              <a:t>e</a:t>
            </a:r>
            <a:r>
              <a:rPr lang="en-CA" altLang="en-US" b="1" dirty="0" smtClean="0"/>
              <a:t>xample: </a:t>
            </a:r>
            <a:r>
              <a:rPr lang="en-CA" altLang="en-US" dirty="0" smtClean="0">
                <a:latin typeface="Consolas" panose="020B0609020204030204" pitchFamily="49" charset="0"/>
              </a:rPr>
              <a:t>8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input.py</a:t>
            </a:r>
            <a:endParaRPr lang="en-CA" altLang="en-US" dirty="0" smtClean="0">
              <a:latin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What is your name: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altLang="en-US" sz="16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CA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114300" indent="-114300" eaLnBrk="1" hangingPunct="1">
              <a:lnSpc>
                <a:spcPct val="60000"/>
              </a:lnSpc>
              <a:spcBef>
                <a:spcPct val="40000"/>
              </a:spcBef>
              <a:buFontTx/>
              <a:buNone/>
              <a:tabLst>
                <a:tab pos="1254125" algn="l"/>
              </a:tabLst>
            </a:pPr>
            <a:r>
              <a:rPr lang="en-CA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  </a:t>
            </a:r>
            <a:r>
              <a:rPr lang="en-CA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name = </a:t>
            </a:r>
            <a:r>
              <a:rPr lang="en-CA" alt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your name: </a:t>
            </a: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print("What is your name: ", end="")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CA" alt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 smtClean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95800"/>
            <a:ext cx="29543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0" y="3321050"/>
            <a:ext cx="3633788" cy="1860550"/>
            <a:chOff x="5334000" y="3321050"/>
            <a:chExt cx="3633788" cy="1860550"/>
          </a:xfrm>
        </p:grpSpPr>
        <p:sp>
          <p:nvSpPr>
            <p:cNvPr id="2" name="Oval 1"/>
            <p:cNvSpPr/>
            <p:nvPr/>
          </p:nvSpPr>
          <p:spPr bwMode="auto">
            <a:xfrm>
              <a:off x="5334000" y="4343400"/>
              <a:ext cx="2590800" cy="838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6858000" y="3886200"/>
              <a:ext cx="838200" cy="457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16" name="TextBox 4"/>
            <p:cNvSpPr txBox="1">
              <a:spLocks noChangeArrowheads="1"/>
            </p:cNvSpPr>
            <p:nvPr/>
          </p:nvSpPr>
          <p:spPr bwMode="auto">
            <a:xfrm>
              <a:off x="6835729" y="3321050"/>
              <a:ext cx="2132059" cy="646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Avoid alignment issues such as  this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50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One Application Of Format Specifiers </a:t>
            </a:r>
            <a:r>
              <a:rPr lang="en-US" altLang="en-US" dirty="0"/>
              <a:t> (If There Is Time)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 smtClean="0"/>
              <a:t>It can be used to align columns of text.</a:t>
            </a:r>
          </a:p>
          <a:p>
            <a:pPr eaLnBrk="1" hangingPunct="1"/>
            <a:r>
              <a:rPr lang="en-US" altLang="en-US" smtClean="0"/>
              <a:t>Example (movie credits, tabular or financial information)</a:t>
            </a: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200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Section Summary: Formatting Output </a:t>
            </a:r>
            <a:r>
              <a:rPr lang="en-US" altLang="en-US" dirty="0"/>
              <a:t> (If There Is Time)</a:t>
            </a:r>
            <a:endParaRPr lang="en-US" altLang="en-US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use format specifiers (field width, precision) to format output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066800"/>
            <a:ext cx="8204200" cy="52673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smtClean="0"/>
              <a:t>The back-slash character enclosed within quotes won’t be displayed but instead indicates that a formatting (escape) code will follow the slash: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B050"/>
                </a:solidFill>
              </a:rPr>
              <a:t>Escape Codes</a:t>
            </a:r>
            <a:r>
              <a:rPr lang="en-US" altLang="en-US" smtClean="0"/>
              <a:t>/Characters</a:t>
            </a:r>
          </a:p>
        </p:txBody>
      </p:sp>
      <p:graphicFrame>
        <p:nvGraphicFramePr>
          <p:cNvPr id="369668" name="Group 4"/>
          <p:cNvGraphicFramePr>
            <a:graphicFrameLocks noGrp="1"/>
          </p:cNvGraphicFramePr>
          <p:nvPr>
            <p:ph idx="1"/>
          </p:nvPr>
        </p:nvGraphicFramePr>
        <p:xfrm>
          <a:off x="762000" y="2362200"/>
          <a:ext cx="7010400" cy="4133849"/>
        </p:xfrm>
        <a:graphic>
          <a:graphicData uri="http://schemas.openxmlformats.org/drawingml/2006/table">
            <a:tbl>
              <a:tblPr/>
              <a:tblGrid>
                <a:gridCol w="23327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Escape sequence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\a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Alarm: Causes the program to beep.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2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\n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Newline: Moves the cursor to beginning of the next line.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\t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Tab: Moves the cursor forward one tab stop.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\'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Single quote: Prints a single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\"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quote: Prints a double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1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\\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Backslash: Prints one backslash.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Percent Sign</a:t>
            </a:r>
            <a:r>
              <a:rPr lang="en-US" altLang="en-US" baseline="30000" dirty="0" smtClean="0"/>
              <a:t>1 </a:t>
            </a:r>
            <a:r>
              <a:rPr lang="en-US" altLang="en-US" dirty="0"/>
              <a:t> (If There Is Time)</a:t>
            </a:r>
            <a:endParaRPr lang="en-US" altLang="en-US" baseline="30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If no format specifiers are used then simply enclose the ‘%’ within the quotes of a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 smtClean="0"/>
              <a:t> statement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print("12%")</a:t>
            </a:r>
            <a:r>
              <a:rPr lang="en-US" altLang="en-US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12</a:t>
            </a:r>
            <a:r>
              <a:rPr lang="en-US" altLang="en-US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%</a:t>
            </a:r>
            <a:endParaRPr lang="en-US" altLang="en-US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/>
              <a:t>If format specifiers are used within a call to 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 smtClean="0"/>
              <a:t> then use one percent sign to act as an escape code for another percent sign to follow</a:t>
            </a:r>
          </a:p>
          <a:p>
            <a:pPr marL="228600" lvl="2" indent="0">
              <a:buNone/>
            </a:pP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print("%f%%" %(100))</a:t>
            </a:r>
            <a:r>
              <a:rPr lang="en-US" altLang="en-US" sz="2000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100.000000</a:t>
            </a:r>
            <a:r>
              <a:rPr lang="en-US" altLang="en-US" sz="2000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%</a:t>
            </a:r>
            <a:endParaRPr lang="en-US" altLang="en-US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0" y="6615113"/>
            <a:ext cx="6172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1 Since the question inevitably comes up each term I’m answering it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00B050"/>
                </a:solidFill>
              </a:rPr>
              <a:t>Escape Codes </a:t>
            </a:r>
            <a:r>
              <a:rPr lang="en-US" altLang="en-US" smtClean="0"/>
              <a:t>(2)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3886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CA" b="1" dirty="0" smtClean="0"/>
              <a:t>Program name: </a:t>
            </a:r>
            <a:r>
              <a:rPr lang="en-CA" sz="2000" dirty="0" smtClean="0">
                <a:latin typeface="Consolas" panose="020B0609020204030204" pitchFamily="49" charset="0"/>
              </a:rPr>
              <a:t>14</a:t>
            </a:r>
            <a:r>
              <a:rPr lang="en-CA" sz="2000" dirty="0" smtClean="0">
                <a:latin typeface="Consolas" panose="020B0609020204030204" pitchFamily="49" charset="0"/>
                <a:cs typeface="Arial" charset="0"/>
              </a:rPr>
              <a:t>formatting.py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endParaRPr lang="en-CA" sz="2000" dirty="0" smtClean="0"/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 smtClean="0">
                <a:latin typeface="Arial" charset="0"/>
                <a:cs typeface="Arial" charset="0"/>
              </a:rPr>
              <a:t>print ("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\a</a:t>
            </a:r>
            <a:r>
              <a:rPr lang="en-US" dirty="0" smtClean="0">
                <a:latin typeface="Arial" charset="0"/>
                <a:cs typeface="Arial" charset="0"/>
              </a:rPr>
              <a:t>*Beep!*")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 smtClean="0">
                <a:latin typeface="Arial" charset="0"/>
                <a:cs typeface="Arial" charset="0"/>
              </a:rPr>
              <a:t>print ("hi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\n</a:t>
            </a:r>
            <a:r>
              <a:rPr lang="en-US" dirty="0" smtClean="0">
                <a:latin typeface="Arial" charset="0"/>
                <a:cs typeface="Arial" charset="0"/>
              </a:rPr>
              <a:t>there")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 smtClean="0">
                <a:latin typeface="Arial" charset="0"/>
                <a:cs typeface="Arial" charset="0"/>
              </a:rPr>
              <a:t>print ('it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\'</a:t>
            </a:r>
            <a:r>
              <a:rPr lang="en-US" dirty="0" smtClean="0">
                <a:latin typeface="Arial" charset="0"/>
                <a:cs typeface="Arial" charset="0"/>
              </a:rPr>
              <a:t>s')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 smtClean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 smtClean="0">
                <a:latin typeface="Arial" charset="0"/>
                <a:cs typeface="Arial" charset="0"/>
              </a:rPr>
              <a:t>print ("he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\\</a:t>
            </a:r>
            <a:r>
              <a:rPr lang="en-US" dirty="0" smtClean="0">
                <a:latin typeface="Arial" charset="0"/>
                <a:cs typeface="Arial" charset="0"/>
              </a:rPr>
              <a:t>y 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 smtClean="0">
                <a:latin typeface="Arial" charset="0"/>
                <a:cs typeface="Arial" charset="0"/>
              </a:rPr>
              <a:t>you</a:t>
            </a:r>
            <a:r>
              <a:rPr lang="en-US" b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 smtClean="0">
                <a:latin typeface="Arial" charset="0"/>
                <a:cs typeface="Arial" charset="0"/>
              </a:rPr>
              <a:t>")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9259"/>
          <a:stretch>
            <a:fillRect/>
          </a:stretch>
        </p:blipFill>
        <p:spPr bwMode="auto">
          <a:xfrm>
            <a:off x="3046413" y="2057400"/>
            <a:ext cx="4357687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1" r="60236" b="40530"/>
          <a:stretch>
            <a:fillRect/>
          </a:stretch>
        </p:blipFill>
        <p:spPr bwMode="auto">
          <a:xfrm>
            <a:off x="3046413" y="2743200"/>
            <a:ext cx="3465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71" r="60236" b="20264"/>
          <a:stretch>
            <a:fillRect/>
          </a:stretch>
        </p:blipFill>
        <p:spPr bwMode="auto">
          <a:xfrm>
            <a:off x="3046413" y="3463925"/>
            <a:ext cx="34655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36" r="60236" b="-2"/>
          <a:stretch>
            <a:fillRect/>
          </a:stretch>
        </p:blipFill>
        <p:spPr bwMode="auto">
          <a:xfrm>
            <a:off x="3276600" y="4240213"/>
            <a:ext cx="3465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mtClean="0"/>
              <a:t>Escape Codes: Application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 smtClean="0"/>
              <a:t>It can be used to nicely format text output (alignment output, provide separators within and between lines)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 smtClean="0"/>
              <a:t>Program example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15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firstName = "James"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lastName = "Tam"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mobile = "123-4567"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print("Last name:\t", lastName)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print("First name:\t", firstName)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print("Contact:\t", mobile)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31775" indent="-231775" eaLnBrk="1" hangingPunct="1">
              <a:buFont typeface="Arial" charset="0"/>
              <a:buChar char="•"/>
              <a:defRPr/>
            </a:pPr>
            <a:r>
              <a:rPr lang="en-US" altLang="en-US" dirty="0" smtClean="0">
                <a:cs typeface="Consolas" panose="020B0609020204030204" pitchFamily="49" charset="0"/>
              </a:rPr>
              <a:t>Escape codes for aligning text is even more valuable if the width of a field (data to be displayed) is variable e.g., comes from user input or a text file.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 smtClean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29000"/>
            <a:ext cx="3594919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Section Summary: Escape Codes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use escape codes to format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mtClean="0"/>
              <a:t>Extra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mtClean="0"/>
              <a:t>Traces: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/>
              <a:t>Modify the examples (output using format specifiers and escape codes) so that they are still valid Python statements.</a:t>
            </a:r>
          </a:p>
          <a:p>
            <a:pPr marL="860425" lvl="2" indent="-174625" eaLnBrk="1" hangingPunct="1">
              <a:tabLst>
                <a:tab pos="1254125" algn="l"/>
              </a:tabLst>
            </a:pPr>
            <a:r>
              <a:rPr lang="en-US" altLang="en-US" sz="2000" smtClean="0"/>
              <a:t>Alternatively you can try finding some simple ones online or from a textbook.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/>
              <a:t>Hand trace the code (execute on paper) without running the program.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/>
              <a:t>Then run the program and compare the actual vs. expected result.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mtClean="0"/>
              <a:t>Program writing: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/>
              <a:t>Write a program the will right-align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/>
              <a:t>Write a program the will left-align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mtClean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 smtClean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2528887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On the computer all information is stored in binary (2 states)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Example: RAM/memory stores information in a series of on-off combinations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A single off/off combination is referred to as a ‘bit’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  <p:sp>
        <p:nvSpPr>
          <p:cNvPr id="59396" name="Text Box 15"/>
          <p:cNvSpPr txBox="1">
            <a:spLocks noChangeArrowheads="1"/>
          </p:cNvSpPr>
          <p:nvPr/>
        </p:nvSpPr>
        <p:spPr bwMode="auto">
          <a:xfrm>
            <a:off x="889000" y="2660650"/>
            <a:ext cx="101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8000" y="2667407"/>
            <a:ext cx="1092200" cy="641160"/>
            <a:chOff x="1778000" y="2667407"/>
            <a:chExt cx="1092200" cy="641160"/>
          </a:xfrm>
        </p:grpSpPr>
        <p:sp>
          <p:nvSpPr>
            <p:cNvPr id="59413" name="Text Box 6"/>
            <p:cNvSpPr txBox="1">
              <a:spLocks noChangeArrowheads="1"/>
            </p:cNvSpPr>
            <p:nvPr/>
          </p:nvSpPr>
          <p:spPr bwMode="auto">
            <a:xfrm>
              <a:off x="2324100" y="2838181"/>
              <a:ext cx="546100" cy="372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on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0" y="2667407"/>
              <a:ext cx="631814" cy="64116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75000" y="2724741"/>
            <a:ext cx="2464063" cy="624769"/>
            <a:chOff x="3175000" y="2724741"/>
            <a:chExt cx="2464063" cy="624769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175000" y="2851153"/>
              <a:ext cx="2006600" cy="410095"/>
              <a:chOff x="3175000" y="2851150"/>
              <a:chExt cx="2006600" cy="409575"/>
            </a:xfrm>
          </p:grpSpPr>
          <p:sp>
            <p:nvSpPr>
              <p:cNvPr id="59410" name="Text Box 10"/>
              <p:cNvSpPr txBox="1">
                <a:spLocks noChangeArrowheads="1"/>
              </p:cNvSpPr>
              <p:nvPr/>
            </p:nvSpPr>
            <p:spPr bwMode="auto">
              <a:xfrm>
                <a:off x="4635500" y="2851150"/>
                <a:ext cx="546100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off</a:t>
                </a:r>
              </a:p>
            </p:txBody>
          </p:sp>
          <p:sp>
            <p:nvSpPr>
              <p:cNvPr id="59411" name="Text Box 11"/>
              <p:cNvSpPr txBox="1">
                <a:spLocks noChangeArrowheads="1"/>
              </p:cNvSpPr>
              <p:nvPr/>
            </p:nvSpPr>
            <p:spPr bwMode="auto">
              <a:xfrm>
                <a:off x="3175000" y="2863850"/>
                <a:ext cx="9144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OR</a:t>
                </a: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030688" y="2724741"/>
              <a:ext cx="608375" cy="624769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871538" y="3746793"/>
            <a:ext cx="4649999" cy="868069"/>
            <a:chOff x="871538" y="3746793"/>
            <a:chExt cx="4649999" cy="868069"/>
          </a:xfrm>
        </p:grpSpPr>
        <p:sp>
          <p:nvSpPr>
            <p:cNvPr id="59401" name="Text Box 13"/>
            <p:cNvSpPr txBox="1">
              <a:spLocks noChangeArrowheads="1"/>
            </p:cNvSpPr>
            <p:nvPr/>
          </p:nvSpPr>
          <p:spPr bwMode="auto">
            <a:xfrm>
              <a:off x="871538" y="3746793"/>
              <a:ext cx="957140" cy="868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Byte</a:t>
              </a:r>
            </a:p>
            <a:p>
              <a:pPr>
                <a:lnSpc>
                  <a:spcPct val="90000"/>
                </a:lnSpc>
                <a:spcBef>
                  <a:spcPct val="9000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8 bits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1044" y="4099489"/>
              <a:ext cx="463528" cy="47038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35236" y="4080395"/>
              <a:ext cx="458080" cy="470424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374476" y="4085122"/>
              <a:ext cx="458080" cy="470424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897949" y="4093349"/>
              <a:ext cx="458080" cy="470424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2280" y="409948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519786" y="4092384"/>
              <a:ext cx="458080" cy="470424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009" y="409852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70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667250" y="2051051"/>
            <a:ext cx="2787815" cy="46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Can be stored as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8128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mtClean="0">
                <a:ea typeface="ＭＳ Ｐゴシック" panose="020B0600070205080204" pitchFamily="34" charset="-128"/>
              </a:rPr>
              <a:t>Information must be converted into binary to be stored on a computer.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50900" y="2051050"/>
            <a:ext cx="1978025" cy="801688"/>
            <a:chOff x="850900" y="2051437"/>
            <a:chExt cx="1978572" cy="802058"/>
          </a:xfrm>
        </p:grpSpPr>
        <p:sp>
          <p:nvSpPr>
            <p:cNvPr id="60434" name="Text Box 4"/>
            <p:cNvSpPr txBox="1">
              <a:spLocks noChangeArrowheads="1"/>
            </p:cNvSpPr>
            <p:nvPr/>
          </p:nvSpPr>
          <p:spPr bwMode="auto">
            <a:xfrm>
              <a:off x="850900" y="2051437"/>
              <a:ext cx="1978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</a:rPr>
                <a:t>User enters</a:t>
              </a:r>
            </a:p>
          </p:txBody>
        </p:sp>
        <p:sp>
          <p:nvSpPr>
            <p:cNvPr id="60435" name="Text Box 11"/>
            <p:cNvSpPr txBox="1">
              <a:spLocks noChangeArrowheads="1"/>
            </p:cNvSpPr>
            <p:nvPr/>
          </p:nvSpPr>
          <p:spPr bwMode="auto">
            <a:xfrm>
              <a:off x="850900" y="2456620"/>
              <a:ext cx="1498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13</a:t>
              </a:r>
            </a:p>
          </p:txBody>
        </p:sp>
      </p:grpSp>
      <p:sp>
        <p:nvSpPr>
          <p:cNvPr id="6042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D5422312-3F12-4777-9643-82203EDB8251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97150" y="2282825"/>
            <a:ext cx="5889751" cy="716468"/>
            <a:chOff x="2597150" y="2282825"/>
            <a:chExt cx="5889751" cy="716468"/>
          </a:xfrm>
        </p:grpSpPr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>
              <a:off x="2597150" y="2282825"/>
              <a:ext cx="2070100" cy="4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00600" y="2509814"/>
              <a:ext cx="3686301" cy="489479"/>
              <a:chOff x="4484374" y="3514799"/>
              <a:chExt cx="3686301" cy="48947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00182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4484374" y="3514799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023614" y="3519526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547087" y="3527753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1418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7168924" y="3526788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07147" y="3532928"/>
                <a:ext cx="463528" cy="4703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86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081088"/>
            <a:ext cx="8178800" cy="4024312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1 bit is used to represent the sign, the rest is used to store the size of the number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Sign bit: 1/on = negative, 0/off = positive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Previous example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z="18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Storing Integer Information </a:t>
            </a:r>
            <a:r>
              <a:rPr lang="en-US" altLang="en-US" dirty="0"/>
              <a:t>(If There Is Time)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6144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320390F6-36D6-488C-A98B-589089C2CA12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9900" y="2806700"/>
            <a:ext cx="6716713" cy="1698625"/>
            <a:chOff x="469900" y="2806700"/>
            <a:chExt cx="6716713" cy="1698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390" y="2918685"/>
              <a:ext cx="463528" cy="47038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10505" y="3661009"/>
              <a:ext cx="458080" cy="470424"/>
            </a:xfrm>
            <a:prstGeom prst="rect">
              <a:avLst/>
            </a:prstGeom>
          </p:spPr>
        </p:pic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69900" y="2806700"/>
              <a:ext cx="6716713" cy="1698625"/>
              <a:chOff x="469900" y="2806700"/>
              <a:chExt cx="6716713" cy="1698625"/>
            </a:xfrm>
          </p:grpSpPr>
          <p:sp>
            <p:nvSpPr>
              <p:cNvPr id="61447" name="Line 6"/>
              <p:cNvSpPr>
                <a:spLocks noChangeShapeType="1"/>
              </p:cNvSpPr>
              <p:nvPr/>
            </p:nvSpPr>
            <p:spPr bwMode="auto">
              <a:xfrm>
                <a:off x="1193886" y="3009900"/>
                <a:ext cx="698583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448" name="Text Box 7"/>
              <p:cNvSpPr txBox="1">
                <a:spLocks noChangeArrowheads="1"/>
              </p:cNvSpPr>
              <p:nvPr/>
            </p:nvSpPr>
            <p:spPr bwMode="auto">
              <a:xfrm>
                <a:off x="3414267" y="3124200"/>
                <a:ext cx="3772346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Digits representing the size of the number (all the remaining bits)</a:t>
                </a:r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 flipV="1">
                <a:off x="1270095" y="3924300"/>
                <a:ext cx="660478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508005" y="39878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Negative number</a:t>
                </a:r>
              </a:p>
            </p:txBody>
          </p:sp>
          <p:sp>
            <p:nvSpPr>
              <p:cNvPr id="61451" name="Text Box 18"/>
              <p:cNvSpPr txBox="1">
                <a:spLocks noChangeArrowheads="1"/>
              </p:cNvSpPr>
              <p:nvPr/>
            </p:nvSpPr>
            <p:spPr bwMode="auto">
              <a:xfrm>
                <a:off x="469900" y="28067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2" name="TextBox 3"/>
              <p:cNvSpPr txBox="1">
                <a:spLocks noChangeArrowheads="1"/>
              </p:cNvSpPr>
              <p:nvPr/>
            </p:nvSpPr>
            <p:spPr bwMode="auto">
              <a:xfrm>
                <a:off x="2210918" y="3260209"/>
                <a:ext cx="72398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1 bit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62000" y="5118101"/>
            <a:ext cx="5876696" cy="1310163"/>
            <a:chOff x="762000" y="5118101"/>
            <a:chExt cx="5876696" cy="1310163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762000" y="5118101"/>
              <a:ext cx="5876696" cy="812742"/>
              <a:chOff x="762000" y="5118100"/>
              <a:chExt cx="5347979" cy="812800"/>
            </a:xfrm>
          </p:grpSpPr>
          <p:sp>
            <p:nvSpPr>
              <p:cNvPr id="61455" name="Text Box 8"/>
              <p:cNvSpPr txBox="1">
                <a:spLocks noChangeArrowheads="1"/>
              </p:cNvSpPr>
              <p:nvPr/>
            </p:nvSpPr>
            <p:spPr bwMode="auto">
              <a:xfrm>
                <a:off x="762000" y="5270500"/>
                <a:ext cx="965200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6" name="Line 19"/>
              <p:cNvSpPr>
                <a:spLocks noChangeShapeType="1"/>
              </p:cNvSpPr>
              <p:nvPr/>
            </p:nvSpPr>
            <p:spPr bwMode="auto">
              <a:xfrm>
                <a:off x="1473200" y="5537200"/>
                <a:ext cx="850900" cy="393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457" name="Text Box 20"/>
              <p:cNvSpPr txBox="1">
                <a:spLocks noChangeArrowheads="1"/>
              </p:cNvSpPr>
              <p:nvPr/>
            </p:nvSpPr>
            <p:spPr bwMode="auto">
              <a:xfrm>
                <a:off x="3315979" y="5118100"/>
                <a:ext cx="2794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Size of number, in this case = 13</a:t>
                </a:r>
              </a:p>
            </p:txBody>
          </p:sp>
          <p:sp>
            <p:nvSpPr>
              <p:cNvPr id="61458" name="AutoShape 21"/>
              <p:cNvSpPr>
                <a:spLocks/>
              </p:cNvSpPr>
              <p:nvPr/>
            </p:nvSpPr>
            <p:spPr bwMode="auto">
              <a:xfrm rot="16200000">
                <a:off x="4332523" y="4191543"/>
                <a:ext cx="368300" cy="2932614"/>
              </a:xfrm>
              <a:prstGeom prst="rightBrace">
                <a:avLst>
                  <a:gd name="adj1" fmla="val 6408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203" y="595787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094967" y="5950773"/>
              <a:ext cx="458080" cy="470424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952395" y="5938785"/>
              <a:ext cx="458080" cy="470424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3491635" y="5943512"/>
              <a:ext cx="458080" cy="47042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015108" y="5951739"/>
              <a:ext cx="458080" cy="470424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439" y="5957879"/>
              <a:ext cx="463528" cy="47038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636945" y="5950774"/>
              <a:ext cx="458080" cy="470424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5168" y="595691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40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Storing Real Numbers In The Form Of Floating Point </a:t>
            </a:r>
            <a:r>
              <a:rPr lang="en-US" altLang="en-US" dirty="0"/>
              <a:t> (If There Is Time)</a:t>
            </a:r>
            <a:endParaRPr lang="en-US" dirty="0" smtClean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400" smtClean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254125" algn="l"/>
              </a:tabLst>
            </a:pPr>
            <a:endParaRPr lang="en-US" altLang="en-US" sz="1400" smtClean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smtClean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smtClean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smtClean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smtClean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smtClean="0"/>
              <a:t>Mantissa: digits of the number being stored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smtClean="0"/>
              <a:t>Exponent: the direction (negative = left, positive=right) and the number of places the decimal point must move (‘float’) when storing the real number as a floating point value.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smtClean="0"/>
              <a:t>Examples with 5 digits used to represent the mantissa: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smtClean="0"/>
              <a:t>e.g. One: 123.45 is represented as 12345 * 10</a:t>
            </a:r>
            <a:r>
              <a:rPr lang="en-CA" altLang="en-US" sz="1600" baseline="30000" smtClean="0"/>
              <a:t>-2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smtClean="0"/>
              <a:t>e.g. Two: 0.12 is represented as 12000 * 10</a:t>
            </a:r>
            <a:r>
              <a:rPr lang="en-CA" altLang="en-US" sz="1600" baseline="30000" smtClean="0"/>
              <a:t>-5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smtClean="0"/>
              <a:t>e.g. Three: 123456 is represented as 12345 * 10</a:t>
            </a:r>
            <a:r>
              <a:rPr lang="en-CA" altLang="en-US" sz="1600" baseline="30000" smtClean="0"/>
              <a:t>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tabLst>
                <a:tab pos="1254125" algn="l"/>
              </a:tabLst>
            </a:pPr>
            <a:r>
              <a:rPr lang="en-CA" altLang="en-US" sz="1800" smtClean="0"/>
              <a:t>Remember: Using floating point numbers may result in a loss of accuracy (the float is an approximation of the real value to be stored).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800" smtClean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00100" y="1358900"/>
            <a:ext cx="4891088" cy="1403350"/>
            <a:chOff x="136" y="684"/>
            <a:chExt cx="3081" cy="884"/>
          </a:xfrm>
        </p:grpSpPr>
        <p:sp>
          <p:nvSpPr>
            <p:cNvPr id="72709" name="Rectangle 4"/>
            <p:cNvSpPr>
              <a:spLocks noChangeArrowheads="1"/>
            </p:cNvSpPr>
            <p:nvPr/>
          </p:nvSpPr>
          <p:spPr bwMode="auto">
            <a:xfrm>
              <a:off x="286" y="686"/>
              <a:ext cx="475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>
                  <a:latin typeface="Arial" panose="020B0604020202020204" pitchFamily="34" charset="0"/>
                </a:rPr>
                <a:t>Sign</a:t>
              </a:r>
            </a:p>
          </p:txBody>
        </p:sp>
        <p:sp>
          <p:nvSpPr>
            <p:cNvPr id="72710" name="Rectangle 5"/>
            <p:cNvSpPr>
              <a:spLocks noChangeArrowheads="1"/>
            </p:cNvSpPr>
            <p:nvPr/>
          </p:nvSpPr>
          <p:spPr bwMode="auto">
            <a:xfrm>
              <a:off x="923" y="684"/>
              <a:ext cx="1288" cy="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>
                  <a:latin typeface="Arial" panose="020B0604020202020204" pitchFamily="34" charset="0"/>
                </a:rPr>
                <a:t>Mantissa</a:t>
              </a:r>
            </a:p>
          </p:txBody>
        </p:sp>
        <p:sp>
          <p:nvSpPr>
            <p:cNvPr id="72711" name="Rectangle 6"/>
            <p:cNvSpPr>
              <a:spLocks noChangeArrowheads="1"/>
            </p:cNvSpPr>
            <p:nvPr/>
          </p:nvSpPr>
          <p:spPr bwMode="auto">
            <a:xfrm>
              <a:off x="2358" y="685"/>
              <a:ext cx="859" cy="2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>
                  <a:latin typeface="Arial" panose="020B0604020202020204" pitchFamily="34" charset="0"/>
                </a:rPr>
                <a:t>Exponent</a:t>
              </a:r>
            </a:p>
          </p:txBody>
        </p:sp>
        <p:sp>
          <p:nvSpPr>
            <p:cNvPr id="72712" name="Line 7"/>
            <p:cNvSpPr>
              <a:spLocks noChangeShapeType="1"/>
            </p:cNvSpPr>
            <p:nvPr/>
          </p:nvSpPr>
          <p:spPr bwMode="auto">
            <a:xfrm flipV="1">
              <a:off x="256" y="952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3" name="Text Box 8"/>
            <p:cNvSpPr txBox="1">
              <a:spLocks noChangeArrowheads="1"/>
            </p:cNvSpPr>
            <p:nvPr/>
          </p:nvSpPr>
          <p:spPr bwMode="auto">
            <a:xfrm>
              <a:off x="136" y="1376"/>
              <a:ext cx="4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1 bit</a:t>
              </a:r>
            </a:p>
          </p:txBody>
        </p:sp>
        <p:sp>
          <p:nvSpPr>
            <p:cNvPr id="72714" name="Line 9"/>
            <p:cNvSpPr>
              <a:spLocks noChangeShapeType="1"/>
            </p:cNvSpPr>
            <p:nvPr/>
          </p:nvSpPr>
          <p:spPr bwMode="auto">
            <a:xfrm flipV="1">
              <a:off x="1344" y="920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5" name="Text Box 10"/>
            <p:cNvSpPr txBox="1">
              <a:spLocks noChangeArrowheads="1"/>
            </p:cNvSpPr>
            <p:nvPr/>
          </p:nvSpPr>
          <p:spPr bwMode="auto">
            <a:xfrm>
              <a:off x="1072" y="1344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Several bits</a:t>
              </a:r>
            </a:p>
          </p:txBody>
        </p:sp>
        <p:sp>
          <p:nvSpPr>
            <p:cNvPr id="72716" name="Line 11"/>
            <p:cNvSpPr>
              <a:spLocks noChangeShapeType="1"/>
            </p:cNvSpPr>
            <p:nvPr/>
          </p:nvSpPr>
          <p:spPr bwMode="auto">
            <a:xfrm flipV="1">
              <a:off x="2560" y="936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7" name="Text Box 12"/>
            <p:cNvSpPr txBox="1">
              <a:spLocks noChangeArrowheads="1"/>
            </p:cNvSpPr>
            <p:nvPr/>
          </p:nvSpPr>
          <p:spPr bwMode="auto">
            <a:xfrm>
              <a:off x="2288" y="1360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Several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990600"/>
            <a:ext cx="8089900" cy="54324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smtClean="0"/>
              <a:t>Typically characters are encoded using ASCII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smtClean="0"/>
              <a:t>Each character is mapped to a numeric value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smtClean="0">
                <a:cs typeface="Arial" panose="020B0604020202020204" pitchFamily="34" charset="0"/>
              </a:rPr>
              <a:t>E.g., ‘A’ = 65, ‘B’ = 66, ‘a’ = 97, ‘2’ = 50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smtClean="0"/>
              <a:t>These numeric values are stored in the computer using binary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Storing Character Information (</a:t>
            </a:r>
            <a:r>
              <a:rPr lang="en-US" altLang="en-US" dirty="0"/>
              <a:t>If There Is Time)</a:t>
            </a:r>
            <a:endParaRPr lang="en-US" altLang="en-US" dirty="0" smtClean="0"/>
          </a:p>
        </p:txBody>
      </p:sp>
      <p:graphicFrame>
        <p:nvGraphicFramePr>
          <p:cNvPr id="42015" name="Group 31"/>
          <p:cNvGraphicFramePr>
            <a:graphicFrameLocks noGrp="1"/>
          </p:cNvGraphicFramePr>
          <p:nvPr>
            <p:ph idx="1"/>
          </p:nvPr>
        </p:nvGraphicFramePr>
        <p:xfrm>
          <a:off x="838200" y="2743200"/>
          <a:ext cx="5791200" cy="3286125"/>
        </p:xfrm>
        <a:graphic>
          <a:graphicData uri="http://schemas.openxmlformats.org/drawingml/2006/table">
            <a:tbl>
              <a:tblPr/>
              <a:tblGrid>
                <a:gridCol w="1824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6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 numeric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Binary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6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‘B’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‘2’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mtClean="0"/>
              <a:t>Storing Information: Bottom Line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Why it important to know that different types of information is stored differently?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One motivation: sometimes students don’t why it’s significant that “123” is not the same as the number 123.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 smtClean="0"/>
              <a:t>Certain operations only apply to certain types of information and can produce errors or unexpected results when applied to other types of information.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 smtClean="0"/>
              <a:t>Example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("Enter a number")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numHalved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/ 2</a:t>
            </a:r>
          </a:p>
        </p:txBody>
      </p:sp>
    </p:spTree>
    <p:extLst>
      <p:ext uri="{BB962C8B-B14F-4D97-AF65-F5344CB8AC3E}">
        <p14:creationId xmlns:p14="http://schemas.microsoft.com/office/powerpoint/2010/main" val="10469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Converting</a:t>
            </a:r>
            <a:r>
              <a:rPr lang="en-US" b="1" dirty="0" smtClean="0"/>
              <a:t> </a:t>
            </a:r>
            <a:r>
              <a:rPr lang="en-US" dirty="0" smtClean="0"/>
              <a:t>Between Different Types Of Information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Example motivation: you may want numerical information to be stored as a string (for built in string functions e.g., check if a string consists only of numbers) but also you want to perform calculations).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 smtClean="0"/>
              <a:t>Some of the conversion mechanisms (functions) available in Python: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&lt;value to convert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endParaRPr lang="en-US" altLang="en-US" dirty="0" smtClean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 smtClean="0"/>
              <a:t>Examples</a:t>
            </a:r>
            <a:r>
              <a:rPr lang="en-US" altLang="en-US" dirty="0" smtClean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 smtClean="0"/>
              <a:t>Name of the full example</a:t>
            </a:r>
            <a:r>
              <a:rPr lang="en-US" altLang="en-US" sz="1800" dirty="0" smtClean="0"/>
              <a:t>:</a:t>
            </a:r>
            <a:r>
              <a:rPr lang="en-US" altLang="en-US" sz="1400" dirty="0" smtClean="0"/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9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var1 = 10.9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var2 = 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print(var1,var2)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76963"/>
            <a:ext cx="16240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019800" y="3124200"/>
            <a:ext cx="3048000" cy="1997075"/>
            <a:chOff x="6019800" y="3138606"/>
            <a:chExt cx="3048000" cy="1997154"/>
          </a:xfrm>
        </p:grpSpPr>
        <p:sp>
          <p:nvSpPr>
            <p:cNvPr id="75783" name="TextBox 2"/>
            <p:cNvSpPr txBox="1">
              <a:spLocks noChangeArrowheads="1"/>
            </p:cNvSpPr>
            <p:nvPr/>
          </p:nvSpPr>
          <p:spPr bwMode="auto">
            <a:xfrm>
              <a:off x="6934200" y="3579852"/>
              <a:ext cx="99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(    )</a:t>
              </a:r>
            </a:p>
          </p:txBody>
        </p:sp>
        <p:sp>
          <p:nvSpPr>
            <p:cNvPr id="75784" name="TextBox 3"/>
            <p:cNvSpPr txBox="1">
              <a:spLocks noChangeArrowheads="1"/>
            </p:cNvSpPr>
            <p:nvPr/>
          </p:nvSpPr>
          <p:spPr bwMode="auto">
            <a:xfrm>
              <a:off x="6324600" y="3138606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Value to convert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429500" y="3410079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86" name="TextBox 12"/>
            <p:cNvSpPr txBox="1">
              <a:spLocks noChangeArrowheads="1"/>
            </p:cNvSpPr>
            <p:nvPr/>
          </p:nvSpPr>
          <p:spPr bwMode="auto">
            <a:xfrm>
              <a:off x="6311900" y="4766428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Converted result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429500" y="4392781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019800" y="3878103"/>
              <a:ext cx="3048000" cy="49532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Conversion function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11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22196</TotalTime>
  <Words>1814</Words>
  <Application>Microsoft Office PowerPoint</Application>
  <PresentationFormat>On-screen Show (4:3)</PresentationFormat>
  <Paragraphs>296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2</vt:lpstr>
      <vt:lpstr>Input</vt:lpstr>
      <vt:lpstr>Variables: Storing Information (If There Is Time)</vt:lpstr>
      <vt:lpstr>Variables: Storing Information (If There Is Time)</vt:lpstr>
      <vt:lpstr>Storing Integer Information (If There Is Time)</vt:lpstr>
      <vt:lpstr>Storing Real Numbers In The Form Of Floating Point  (If There Is Time)</vt:lpstr>
      <vt:lpstr>Storing Character Information (If There Is Time)</vt:lpstr>
      <vt:lpstr>Storing Information: Bottom Line</vt:lpstr>
      <vt:lpstr>Converting Between Different Types Of Information</vt:lpstr>
      <vt:lpstr>Converting Between Different Types Of Information (2)</vt:lpstr>
      <vt:lpstr>Converting Types: Extra Practice For Students</vt:lpstr>
      <vt:lpstr>Converting Between Different Types Of Information: Getting Numeric Input</vt:lpstr>
      <vt:lpstr>Converting Between Different Types Of Information: Getting Numeric Input  (2)</vt:lpstr>
      <vt:lpstr>Section Summary: Input, Representations</vt:lpstr>
      <vt:lpstr>By Default Output Is Unformatted</vt:lpstr>
      <vt:lpstr>Formatting Output</vt:lpstr>
      <vt:lpstr>Format Specifiers  (If There Is Time)</vt:lpstr>
      <vt:lpstr>Types Of Information That Can Be Formatted Via Format Specifiers (Placeholder) (If There Is Time)</vt:lpstr>
      <vt:lpstr>Formatting Effects Using Format Specifiers  (If There Is Time)</vt:lpstr>
      <vt:lpstr>One Application Of Format Specifiers  (If There Is Time)</vt:lpstr>
      <vt:lpstr>Section Summary: Formatting Output  (If There Is Time)</vt:lpstr>
      <vt:lpstr>Escape Codes/Characters</vt:lpstr>
      <vt:lpstr>Percent Sign1  (If There Is Time)</vt:lpstr>
      <vt:lpstr>Escape Codes (2)</vt:lpstr>
      <vt:lpstr>Escape Codes: Application</vt:lpstr>
      <vt:lpstr>Section Summary: Escape Codes</vt:lpstr>
      <vt:lpstr>Extra Practice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input;output;formatting output;format specifiers;Escape codes</cp:keywords>
  <cp:lastModifiedBy>James Tam</cp:lastModifiedBy>
  <cp:revision>532</cp:revision>
  <cp:lastPrinted>2021-04-27T22:19:20Z</cp:lastPrinted>
  <dcterms:created xsi:type="dcterms:W3CDTF">2013-08-26T22:54:00Z</dcterms:created>
  <dcterms:modified xsi:type="dcterms:W3CDTF">2021-04-28T22:12:43Z</dcterms:modified>
</cp:coreProperties>
</file>