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67" r:id="rId3"/>
    <p:sldId id="392" r:id="rId4"/>
    <p:sldId id="257" r:id="rId5"/>
    <p:sldId id="341" r:id="rId6"/>
    <p:sldId id="390" r:id="rId7"/>
    <p:sldId id="260" r:id="rId8"/>
    <p:sldId id="393" r:id="rId9"/>
    <p:sldId id="400" r:id="rId10"/>
    <p:sldId id="263" r:id="rId11"/>
    <p:sldId id="264" r:id="rId12"/>
    <p:sldId id="265" r:id="rId13"/>
    <p:sldId id="401" r:id="rId14"/>
    <p:sldId id="343" r:id="rId15"/>
    <p:sldId id="354" r:id="rId16"/>
    <p:sldId id="394" r:id="rId17"/>
    <p:sldId id="388" r:id="rId18"/>
    <p:sldId id="347" r:id="rId19"/>
    <p:sldId id="348" r:id="rId20"/>
    <p:sldId id="349" r:id="rId21"/>
    <p:sldId id="350" r:id="rId22"/>
    <p:sldId id="386" r:id="rId23"/>
    <p:sldId id="351" r:id="rId24"/>
    <p:sldId id="355" r:id="rId25"/>
    <p:sldId id="271" r:id="rId26"/>
    <p:sldId id="383" r:id="rId27"/>
    <p:sldId id="398" r:id="rId28"/>
    <p:sldId id="387" r:id="rId29"/>
    <p:sldId id="402" r:id="rId30"/>
    <p:sldId id="420" r:id="rId31"/>
    <p:sldId id="418" r:id="rId32"/>
    <p:sldId id="419" r:id="rId33"/>
    <p:sldId id="338"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2B2B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66" autoAdjust="0"/>
    <p:restoredTop sz="79167" autoAdjust="0"/>
  </p:normalViewPr>
  <p:slideViewPr>
    <p:cSldViewPr>
      <p:cViewPr varScale="1">
        <p:scale>
          <a:sx n="88" d="100"/>
          <a:sy n="88" d="100"/>
        </p:scale>
        <p:origin x="912" y="72"/>
      </p:cViewPr>
      <p:guideLst>
        <p:guide orient="horz" pos="2160"/>
        <p:guide pos="2880"/>
      </p:guideLst>
    </p:cSldViewPr>
  </p:slideViewPr>
  <p:notesTextViewPr>
    <p:cViewPr>
      <p:scale>
        <a:sx n="1" d="1"/>
        <a:sy n="1" d="1"/>
      </p:scale>
      <p:origin x="0" y="0"/>
    </p:cViewPr>
  </p:notesTextViewPr>
  <p:sorterViewPr>
    <p:cViewPr>
      <p:scale>
        <a:sx n="100" d="100"/>
        <a:sy n="100" d="100"/>
      </p:scale>
      <p:origin x="0" y="1962"/>
    </p:cViewPr>
  </p:sorterViewPr>
  <p:notesViewPr>
    <p:cSldViewPr>
      <p:cViewPr varScale="1">
        <p:scale>
          <a:sx n="85" d="100"/>
          <a:sy n="85" d="100"/>
        </p:scale>
        <p:origin x="186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25T14:04:04.433" idx="8">
    <p:pos x="10" y="10"/>
    <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758107F-1308-47B0-ACE4-9306F0594ED7}" type="datetimeFigureOut">
              <a:rPr lang="en-US"/>
              <a:pPr>
                <a:defRPr/>
              </a:pPr>
              <a:t>4/21/2021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a:t>Programming introduction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BBA4337-0008-475B-B466-ABE39987F123}" type="slidenum">
              <a:rPr lang="en-US" altLang="en-US"/>
              <a:pPr/>
              <a:t>‹#›</a:t>
            </a:fld>
            <a:endParaRPr lang="en-US" altLang="en-US"/>
          </a:p>
        </p:txBody>
      </p:sp>
    </p:spTree>
    <p:extLst>
      <p:ext uri="{BB962C8B-B14F-4D97-AF65-F5344CB8AC3E}">
        <p14:creationId xmlns:p14="http://schemas.microsoft.com/office/powerpoint/2010/main" val="1153081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10284C0-2BF6-4F3D-8D1D-3C02ED330262}" type="datetimeFigureOut">
              <a:rPr lang="en-US"/>
              <a:pPr>
                <a:defRPr/>
              </a:pPr>
              <a:t>4/21/2021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66D561-56C6-4079-BC7B-205797F6BF33}" type="slidenum">
              <a:rPr lang="en-US" altLang="en-US"/>
              <a:pPr/>
              <a:t>‹#›</a:t>
            </a:fld>
            <a:endParaRPr lang="en-US" altLang="en-US"/>
          </a:p>
        </p:txBody>
      </p:sp>
    </p:spTree>
    <p:extLst>
      <p:ext uri="{BB962C8B-B14F-4D97-AF65-F5344CB8AC3E}">
        <p14:creationId xmlns:p14="http://schemas.microsoft.com/office/powerpoint/2010/main" val="478474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Calibri" panose="020F0502020204030204" pitchFamily="34" charset="0"/>
              </a:defRPr>
            </a:lvl1pPr>
            <a:lvl2pPr marL="742950" indent="-285750" defTabSz="933450" eaLnBrk="0" hangingPunct="0">
              <a:spcBef>
                <a:spcPct val="30000"/>
              </a:spcBef>
              <a:defRPr sz="1200">
                <a:solidFill>
                  <a:schemeClr val="tx1"/>
                </a:solidFill>
                <a:latin typeface="Calibri" panose="020F0502020204030204" pitchFamily="34" charset="0"/>
              </a:defRPr>
            </a:lvl2pPr>
            <a:lvl3pPr marL="1143000" indent="-228600" defTabSz="933450" eaLnBrk="0" hangingPunct="0">
              <a:spcBef>
                <a:spcPct val="30000"/>
              </a:spcBef>
              <a:defRPr sz="1200">
                <a:solidFill>
                  <a:schemeClr val="tx1"/>
                </a:solidFill>
                <a:latin typeface="Calibri" panose="020F0502020204030204" pitchFamily="34" charset="0"/>
              </a:defRPr>
            </a:lvl3pPr>
            <a:lvl4pPr marL="1600200" indent="-228600" defTabSz="933450" eaLnBrk="0" hangingPunct="0">
              <a:spcBef>
                <a:spcPct val="30000"/>
              </a:spcBef>
              <a:defRPr sz="1200">
                <a:solidFill>
                  <a:schemeClr val="tx1"/>
                </a:solidFill>
                <a:latin typeface="Calibri" panose="020F0502020204030204" pitchFamily="34" charset="0"/>
              </a:defRPr>
            </a:lvl4pPr>
            <a:lvl5pPr marL="2057400" indent="-228600" defTabSz="933450" eaLnBrk="0" hangingPunct="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9B63E2-B383-4C3B-970E-029E8FB4CA89}" type="slidenum">
              <a:rPr lang="en-US" altLang="en-US" sz="1000">
                <a:latin typeface="Times New Roman" panose="02020603050405020304" pitchFamily="18" charset="0"/>
              </a:rPr>
              <a:pPr>
                <a:spcBef>
                  <a:spcPct val="0"/>
                </a:spcBef>
              </a:pPr>
              <a:t>1</a:t>
            </a:fld>
            <a:endParaRPr lang="en-US" altLang="en-US" sz="10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smtClean="0"/>
          </a:p>
        </p:txBody>
      </p:sp>
    </p:spTree>
    <p:extLst>
      <p:ext uri="{BB962C8B-B14F-4D97-AF65-F5344CB8AC3E}">
        <p14:creationId xmlns:p14="http://schemas.microsoft.com/office/powerpoint/2010/main" val="71903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A84D5C4-87AA-458F-B59A-5C82EC147EC5}" type="slidenum">
              <a:rPr lang="en-US" altLang="en-US"/>
              <a:pPr eaLnBrk="1" hangingPunct="1"/>
              <a:t>17</a:t>
            </a:fld>
            <a:endParaRPr lang="en-US" altLang="en-US"/>
          </a:p>
        </p:txBody>
      </p:sp>
    </p:spTree>
    <p:extLst>
      <p:ext uri="{BB962C8B-B14F-4D97-AF65-F5344CB8AC3E}">
        <p14:creationId xmlns:p14="http://schemas.microsoft.com/office/powerpoint/2010/main" val="632088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6E0C6B2-82BB-42BB-96D8-6817703058A2}"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3848546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710568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249282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FE6D766-3D09-435C-9176-AAA20CB28573}" type="slidenum">
              <a:rPr lang="en-US" altLang="en-US"/>
              <a:pPr eaLnBrk="1" hangingPunct="1"/>
              <a:t>21</a:t>
            </a:fld>
            <a:endParaRPr lang="en-US" altLang="en-US"/>
          </a:p>
        </p:txBody>
      </p:sp>
    </p:spTree>
    <p:extLst>
      <p:ext uri="{BB962C8B-B14F-4D97-AF65-F5344CB8AC3E}">
        <p14:creationId xmlns:p14="http://schemas.microsoft.com/office/powerpoint/2010/main" val="4274953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FF510B5-81AB-48DA-9863-46DFA66EF081}" type="slidenum">
              <a:rPr lang="en-US" altLang="en-US"/>
              <a:pPr eaLnBrk="1" hangingPunct="1"/>
              <a:t>23</a:t>
            </a:fld>
            <a:endParaRPr lang="en-US" altLang="en-US"/>
          </a:p>
        </p:txBody>
      </p:sp>
    </p:spTree>
    <p:extLst>
      <p:ext uri="{BB962C8B-B14F-4D97-AF65-F5344CB8AC3E}">
        <p14:creationId xmlns:p14="http://schemas.microsoft.com/office/powerpoint/2010/main" val="3072412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530529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1ABDF92-42B5-403B-9700-0BF95594FEA8}" type="slidenum">
              <a:rPr lang="en-US" altLang="en-US"/>
              <a:pPr eaLnBrk="1" hangingPunct="1"/>
              <a:t>28</a:t>
            </a:fld>
            <a:endParaRPr lang="en-US" altLang="en-US"/>
          </a:p>
        </p:txBody>
      </p:sp>
    </p:spTree>
    <p:extLst>
      <p:ext uri="{BB962C8B-B14F-4D97-AF65-F5344CB8AC3E}">
        <p14:creationId xmlns:p14="http://schemas.microsoft.com/office/powerpoint/2010/main" val="2732796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621094-02FB-471A-99F5-C7A4A8ADB50A}" type="slidenum">
              <a:rPr lang="en-US" altLang="en-US"/>
              <a:pPr eaLnBrk="1" hangingPunct="1"/>
              <a:t>31</a:t>
            </a:fld>
            <a:endParaRPr lang="en-US" altLang="en-US"/>
          </a:p>
        </p:txBody>
      </p:sp>
    </p:spTree>
    <p:extLst>
      <p:ext uri="{BB962C8B-B14F-4D97-AF65-F5344CB8AC3E}">
        <p14:creationId xmlns:p14="http://schemas.microsoft.com/office/powerpoint/2010/main" val="3556400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31242E5-475C-4324-8DC4-0E6CB659C0B4}" type="slidenum">
              <a:rPr lang="en-US" altLang="en-US"/>
              <a:pPr eaLnBrk="1" hangingPunct="1"/>
              <a:t>32</a:t>
            </a:fld>
            <a:endParaRPr lang="en-US" altLang="en-US"/>
          </a:p>
        </p:txBody>
      </p:sp>
    </p:spTree>
    <p:extLst>
      <p:ext uri="{BB962C8B-B14F-4D97-AF65-F5344CB8AC3E}">
        <p14:creationId xmlns:p14="http://schemas.microsoft.com/office/powerpoint/2010/main" val="86425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9035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134534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DAE19F5-C24A-489E-B409-274CB338363E}" type="slidenum">
              <a:rPr lang="en-US" altLang="en-US"/>
              <a:pPr eaLnBrk="1" hangingPunct="1"/>
              <a:t>5</a:t>
            </a:fld>
            <a:endParaRPr lang="en-US" altLang="en-US"/>
          </a:p>
        </p:txBody>
      </p:sp>
    </p:spTree>
    <p:extLst>
      <p:ext uri="{BB962C8B-B14F-4D97-AF65-F5344CB8AC3E}">
        <p14:creationId xmlns:p14="http://schemas.microsoft.com/office/powerpoint/2010/main" val="217048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C013E5F-32A3-441A-92D7-BDE69C72CE7B}" type="slidenum">
              <a:rPr lang="en-US" altLang="en-US"/>
              <a:pPr eaLnBrk="1" hangingPunct="1"/>
              <a:t>7</a:t>
            </a:fld>
            <a:endParaRPr lang="en-US" altLang="en-US"/>
          </a:p>
        </p:txBody>
      </p:sp>
    </p:spTree>
    <p:extLst>
      <p:ext uri="{BB962C8B-B14F-4D97-AF65-F5344CB8AC3E}">
        <p14:creationId xmlns:p14="http://schemas.microsoft.com/office/powerpoint/2010/main" val="129818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Calibri" panose="020F0502020204030204" pitchFamily="34" charset="0"/>
              <a:ea typeface="ＭＳ Ｐゴシック" panose="020B0600070205080204" pitchFamily="34" charset="-128"/>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CCCC41DA-6EEB-4EB3-AD1B-10BACA4F15F5}"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8</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7065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7566071-8FC5-4735-B010-54FAB8EF2B80}" type="slidenum">
              <a:rPr lang="en-US" altLang="en-US"/>
              <a:pPr eaLnBrk="1" hangingPunct="1"/>
              <a:t>10</a:t>
            </a:fld>
            <a:endParaRPr lang="en-US" altLang="en-US"/>
          </a:p>
        </p:txBody>
      </p:sp>
    </p:spTree>
    <p:extLst>
      <p:ext uri="{BB962C8B-B14F-4D97-AF65-F5344CB8AC3E}">
        <p14:creationId xmlns:p14="http://schemas.microsoft.com/office/powerpoint/2010/main" val="2065697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B81B213-8B04-40B2-B98C-46CAA1F26548}" type="slidenum">
              <a:rPr lang="en-US" altLang="en-US"/>
              <a:pPr eaLnBrk="1" hangingPunct="1"/>
              <a:t>11</a:t>
            </a:fld>
            <a:endParaRPr lang="en-US" altLang="en-US"/>
          </a:p>
        </p:txBody>
      </p:sp>
    </p:spTree>
    <p:extLst>
      <p:ext uri="{BB962C8B-B14F-4D97-AF65-F5344CB8AC3E}">
        <p14:creationId xmlns:p14="http://schemas.microsoft.com/office/powerpoint/2010/main" val="783276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94561CB-22F0-47B2-810E-D50DA5CFB725}" type="slidenum">
              <a:rPr lang="en-US" altLang="en-US"/>
              <a:pPr eaLnBrk="1" hangingPunct="1"/>
              <a:t>12</a:t>
            </a:fld>
            <a:endParaRPr lang="en-US" altLang="en-US"/>
          </a:p>
        </p:txBody>
      </p:sp>
    </p:spTree>
    <p:extLst>
      <p:ext uri="{BB962C8B-B14F-4D97-AF65-F5344CB8AC3E}">
        <p14:creationId xmlns:p14="http://schemas.microsoft.com/office/powerpoint/2010/main" val="1186682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89038" y="701675"/>
            <a:ext cx="4632325" cy="3473450"/>
          </a:xfrm>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395700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50B958A-3D93-4BEA-A16E-7B82DE81753A}" type="datetimeFigureOut">
              <a:rPr lang="en-US"/>
              <a:pPr>
                <a:defRPr/>
              </a:pPr>
              <a:t>4/21/2021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F6DEFFE-994E-41B2-9567-41904A083633}" type="slidenum">
              <a:rPr lang="en-US" altLang="en-US"/>
              <a:pPr/>
              <a:t>‹#›</a:t>
            </a:fld>
            <a:endParaRPr lang="en-US" altLang="en-US"/>
          </a:p>
        </p:txBody>
      </p:sp>
    </p:spTree>
    <p:extLst>
      <p:ext uri="{BB962C8B-B14F-4D97-AF65-F5344CB8AC3E}">
        <p14:creationId xmlns:p14="http://schemas.microsoft.com/office/powerpoint/2010/main" val="418942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F105EBE-EA5C-40AB-8071-63E7BAB56C9B}" type="datetimeFigureOut">
              <a:rPr lang="en-US"/>
              <a:pPr>
                <a:defRPr/>
              </a:pPr>
              <a:t>4/21/2021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8B7EB93-2A27-418F-A795-CC52027EB8A0}" type="slidenum">
              <a:rPr lang="en-US" altLang="en-US"/>
              <a:pPr/>
              <a:t>‹#›</a:t>
            </a:fld>
            <a:endParaRPr lang="en-US" altLang="en-US"/>
          </a:p>
        </p:txBody>
      </p:sp>
    </p:spTree>
    <p:extLst>
      <p:ext uri="{BB962C8B-B14F-4D97-AF65-F5344CB8AC3E}">
        <p14:creationId xmlns:p14="http://schemas.microsoft.com/office/powerpoint/2010/main" val="157745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7ACEC9-D331-482C-841D-F37DAEC30D26}" type="datetimeFigureOut">
              <a:rPr lang="en-US"/>
              <a:pPr>
                <a:defRPr/>
              </a:pPr>
              <a:t>4/21/2021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D2178A8A-72F2-49B9-93E9-5777275DB871}" type="slidenum">
              <a:rPr lang="en-US" altLang="en-US"/>
              <a:pPr/>
              <a:t>‹#›</a:t>
            </a:fld>
            <a:endParaRPr lang="en-US" altLang="en-US"/>
          </a:p>
        </p:txBody>
      </p:sp>
    </p:spTree>
    <p:extLst>
      <p:ext uri="{BB962C8B-B14F-4D97-AF65-F5344CB8AC3E}">
        <p14:creationId xmlns:p14="http://schemas.microsoft.com/office/powerpoint/2010/main" val="268183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r>
              <a:rPr lang="en-US" sz="1200" dirty="0" smtClean="0">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solidFill>
                  <a:schemeClr val="tx1"/>
                </a:solidFill>
              </a:defRPr>
            </a:lvl1pPr>
            <a:lvl2pPr>
              <a:defRPr sz="2000" baseline="0">
                <a:solidFill>
                  <a:schemeClr val="tx1"/>
                </a:solidFill>
              </a:defRPr>
            </a:lvl2pPr>
            <a:lvl3pPr>
              <a:defRPr sz="1800" baseline="0">
                <a:solidFill>
                  <a:schemeClr val="tx1"/>
                </a:solidFill>
              </a:defRPr>
            </a:lvl3pPr>
            <a:lvl4pPr>
              <a:defRPr sz="1400" baseline="0">
                <a:solidFill>
                  <a:schemeClr val="tx1"/>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7011093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5908C1-8023-4570-A27C-C54C46E654EC}" type="datetimeFigureOut">
              <a:rPr lang="en-US"/>
              <a:pPr>
                <a:defRPr/>
              </a:pPr>
              <a:t>4/21/2021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1CDB07EF-AB20-467B-AF79-F997E47B0964}" type="slidenum">
              <a:rPr lang="en-US" altLang="en-US"/>
              <a:pPr/>
              <a:t>‹#›</a:t>
            </a:fld>
            <a:endParaRPr lang="en-US" altLang="en-US"/>
          </a:p>
        </p:txBody>
      </p:sp>
    </p:spTree>
    <p:extLst>
      <p:ext uri="{BB962C8B-B14F-4D97-AF65-F5344CB8AC3E}">
        <p14:creationId xmlns:p14="http://schemas.microsoft.com/office/powerpoint/2010/main" val="360355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3A4E43-D063-42BC-9F86-71A922CCA73D}" type="datetimeFigureOut">
              <a:rPr lang="en-US"/>
              <a:pPr>
                <a:defRPr/>
              </a:pPr>
              <a:t>4/21/2021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B1C4766F-983A-4F8E-B829-CCCD841F234F}" type="slidenum">
              <a:rPr lang="en-US" altLang="en-US"/>
              <a:pPr/>
              <a:t>‹#›</a:t>
            </a:fld>
            <a:endParaRPr lang="en-US" altLang="en-US"/>
          </a:p>
        </p:txBody>
      </p:sp>
    </p:spTree>
    <p:extLst>
      <p:ext uri="{BB962C8B-B14F-4D97-AF65-F5344CB8AC3E}">
        <p14:creationId xmlns:p14="http://schemas.microsoft.com/office/powerpoint/2010/main" val="2938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F88B139-9059-44A9-8A73-C231568B8A59}" type="datetimeFigureOut">
              <a:rPr lang="en-US"/>
              <a:pPr>
                <a:defRPr/>
              </a:pPr>
              <a:t>4/21/2021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636036B-EB51-49D3-BA90-A66F643C008B}" type="slidenum">
              <a:rPr lang="en-US" altLang="en-US"/>
              <a:pPr/>
              <a:t>‹#›</a:t>
            </a:fld>
            <a:endParaRPr lang="en-US" altLang="en-US"/>
          </a:p>
        </p:txBody>
      </p:sp>
    </p:spTree>
    <p:extLst>
      <p:ext uri="{BB962C8B-B14F-4D97-AF65-F5344CB8AC3E}">
        <p14:creationId xmlns:p14="http://schemas.microsoft.com/office/powerpoint/2010/main" val="288776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CFEEF65-2576-4792-BDD6-17619D71BC50}" type="datetimeFigureOut">
              <a:rPr lang="en-US"/>
              <a:pPr>
                <a:defRPr/>
              </a:pPr>
              <a:t>4/21/2021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A3E542D9-81B9-48DC-9E0B-42FE4E8265C9}" type="slidenum">
              <a:rPr lang="en-US" altLang="en-US"/>
              <a:pPr/>
              <a:t>‹#›</a:t>
            </a:fld>
            <a:endParaRPr lang="en-US" altLang="en-US"/>
          </a:p>
        </p:txBody>
      </p:sp>
    </p:spTree>
    <p:extLst>
      <p:ext uri="{BB962C8B-B14F-4D97-AF65-F5344CB8AC3E}">
        <p14:creationId xmlns:p14="http://schemas.microsoft.com/office/powerpoint/2010/main" val="35888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1F3173D-7FA8-4E6A-8575-104EE8D403B9}" type="datetimeFigureOut">
              <a:rPr lang="en-US"/>
              <a:pPr>
                <a:defRPr/>
              </a:pPr>
              <a:t>4/21/2021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BA009EC2-7371-4C2E-8805-7448189F67D2}" type="slidenum">
              <a:rPr lang="en-US" altLang="en-US"/>
              <a:pPr/>
              <a:t>‹#›</a:t>
            </a:fld>
            <a:endParaRPr lang="en-US" altLang="en-US"/>
          </a:p>
        </p:txBody>
      </p:sp>
    </p:spTree>
    <p:extLst>
      <p:ext uri="{BB962C8B-B14F-4D97-AF65-F5344CB8AC3E}">
        <p14:creationId xmlns:p14="http://schemas.microsoft.com/office/powerpoint/2010/main" val="302356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C963BED-4A82-4B8F-AF06-884F98DBD363}" type="datetimeFigureOut">
              <a:rPr lang="en-US"/>
              <a:pPr>
                <a:defRPr/>
              </a:pPr>
              <a:t>4/21/2021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4C022DC-45AE-4D6B-A76E-069DE9313CF1}" type="slidenum">
              <a:rPr lang="en-US" altLang="en-US"/>
              <a:pPr/>
              <a:t>‹#›</a:t>
            </a:fld>
            <a:endParaRPr lang="en-US" altLang="en-US"/>
          </a:p>
        </p:txBody>
      </p:sp>
    </p:spTree>
    <p:extLst>
      <p:ext uri="{BB962C8B-B14F-4D97-AF65-F5344CB8AC3E}">
        <p14:creationId xmlns:p14="http://schemas.microsoft.com/office/powerpoint/2010/main" val="392634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D9A461-E306-4258-A721-B3FE76539DB4}" type="datetimeFigureOut">
              <a:rPr lang="en-US"/>
              <a:pPr>
                <a:defRPr/>
              </a:pPr>
              <a:t>4/21/2021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2A4CDC0-7670-4434-9ADE-02B0BF67180E}" type="slidenum">
              <a:rPr lang="en-US" altLang="en-US"/>
              <a:pPr/>
              <a:t>‹#›</a:t>
            </a:fld>
            <a:endParaRPr lang="en-US" altLang="en-US"/>
          </a:p>
        </p:txBody>
      </p:sp>
    </p:spTree>
    <p:extLst>
      <p:ext uri="{BB962C8B-B14F-4D97-AF65-F5344CB8AC3E}">
        <p14:creationId xmlns:p14="http://schemas.microsoft.com/office/powerpoint/2010/main" val="17005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742950" indent="-1714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971550" indent="-1714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yth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ython.org/about/gettingstart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ages.cpsc.ucalgary.ca/~tamj/2021/217P/notes/pdf/installing_accessing_python.pdf" TargetMode="External"/><Relationship Id="rId2" Type="http://schemas.openxmlformats.org/officeDocument/2006/relationships/hyperlink" Target="http://www.python.org/download/"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docs.python.org/py3k/tutorial/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hyperlink" Target="https://pages.cpsc.ucalgary.ca/~tamj/2021/217P/#Main_grid:_lecture_&amp;_tutorial_schedule,_assignment_inform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09600" y="381000"/>
            <a:ext cx="7772400" cy="1470025"/>
          </a:xfrm>
        </p:spPr>
        <p:txBody>
          <a:bodyPr/>
          <a:lstStyle/>
          <a:p>
            <a:pPr eaLnBrk="1" hangingPunct="1"/>
            <a:r>
              <a:rPr lang="en-US" altLang="en-US" sz="4800" dirty="0" smtClean="0"/>
              <a:t>Getting Started With Python Programming: Part 1</a:t>
            </a:r>
          </a:p>
        </p:txBody>
      </p:sp>
      <p:sp>
        <p:nvSpPr>
          <p:cNvPr id="13315"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CA" altLang="en-US" sz="1800" baseline="30000">
              <a:latin typeface="Arial" panose="020B0604020202020204" pitchFamily="34" charset="0"/>
            </a:endParaRPr>
          </a:p>
        </p:txBody>
      </p:sp>
      <p:sp>
        <p:nvSpPr>
          <p:cNvPr id="13316" name="Text Box 9"/>
          <p:cNvSpPr txBox="1">
            <a:spLocks noChangeArrowheads="1"/>
          </p:cNvSpPr>
          <p:nvPr/>
        </p:nvSpPr>
        <p:spPr bwMode="auto">
          <a:xfrm>
            <a:off x="1219200" y="2362200"/>
            <a:ext cx="6769100" cy="23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marL="114300" indent="-1143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en-US" altLang="en-US" dirty="0"/>
              <a:t>Tutorial: creating computer programs</a:t>
            </a:r>
          </a:p>
          <a:p>
            <a:pPr eaLnBrk="1" hangingPunct="1">
              <a:buFontTx/>
              <a:buChar char="•"/>
            </a:pPr>
            <a:r>
              <a:rPr lang="en-US" altLang="en-US" dirty="0" smtClean="0"/>
              <a:t>Variables</a:t>
            </a:r>
          </a:p>
          <a:p>
            <a:pPr eaLnBrk="1" hangingPunct="1">
              <a:buFontTx/>
              <a:buChar char="•"/>
            </a:pPr>
            <a:r>
              <a:rPr lang="en-US" altLang="en-US" dirty="0" smtClean="0"/>
              <a:t>Getting information from the user</a:t>
            </a:r>
          </a:p>
          <a:p>
            <a:pPr eaLnBrk="1" hangingPunct="1">
              <a:buFontTx/>
              <a:buChar char="•"/>
            </a:pPr>
            <a:r>
              <a:rPr lang="en-US" altLang="en-US" dirty="0" smtClean="0"/>
              <a:t>Common </a:t>
            </a:r>
            <a:r>
              <a:rPr lang="en-US" altLang="en-US" smtClean="0"/>
              <a:t>mathematical operators</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60350"/>
            <a:ext cx="8229600" cy="730250"/>
          </a:xfrm>
        </p:spPr>
        <p:txBody>
          <a:bodyPr/>
          <a:lstStyle/>
          <a:p>
            <a:pPr eaLnBrk="1" hangingPunct="1"/>
            <a:r>
              <a:rPr lang="en-US" altLang="en-US" smtClean="0"/>
              <a:t>The First Python Program</a:t>
            </a:r>
          </a:p>
        </p:txBody>
      </p:sp>
      <p:sp>
        <p:nvSpPr>
          <p:cNvPr id="23555" name="Rectangle 3"/>
          <p:cNvSpPr>
            <a:spLocks noGrp="1" noChangeArrowheads="1"/>
          </p:cNvSpPr>
          <p:nvPr>
            <p:ph idx="1"/>
          </p:nvPr>
        </p:nvSpPr>
        <p:spPr/>
        <p:txBody>
          <a:bodyPr/>
          <a:lstStyle/>
          <a:p>
            <a:pPr eaLnBrk="1" hangingPunct="1">
              <a:tabLst>
                <a:tab pos="1254125" algn="l"/>
              </a:tabLst>
            </a:pPr>
            <a:r>
              <a:rPr lang="en-CA" altLang="en-US" smtClean="0"/>
              <a:t>Program name: </a:t>
            </a:r>
            <a:r>
              <a:rPr lang="en-CA" altLang="en-US" sz="2000" smtClean="0">
                <a:latin typeface="Arial" panose="020B0604020202020204" pitchFamily="34" charset="0"/>
                <a:cs typeface="Arial" panose="020B0604020202020204" pitchFamily="34" charset="0"/>
              </a:rPr>
              <a:t>small.py</a:t>
            </a:r>
            <a:endParaRPr lang="en-US" altLang="en-US" sz="2000" smtClean="0">
              <a:latin typeface="Arial" panose="020B0604020202020204" pitchFamily="34" charset="0"/>
              <a:cs typeface="Arial" panose="020B0604020202020204" pitchFamily="34" charset="0"/>
            </a:endParaRPr>
          </a:p>
        </p:txBody>
      </p:sp>
      <p:sp>
        <p:nvSpPr>
          <p:cNvPr id="210948" name="Rectangle 4"/>
          <p:cNvSpPr>
            <a:spLocks noChangeArrowheads="1"/>
          </p:cNvSpPr>
          <p:nvPr/>
        </p:nvSpPr>
        <p:spPr bwMode="auto">
          <a:xfrm>
            <a:off x="768350" y="2219325"/>
            <a:ext cx="2622550" cy="2103438"/>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latin typeface="Consolas" panose="020B0609020204030204" pitchFamily="49" charset="0"/>
                <a:cs typeface="Consolas" panose="020B0609020204030204" pitchFamily="49" charset="0"/>
              </a:rPr>
              <a:t>print ("</a:t>
            </a:r>
            <a:r>
              <a:rPr lang="en-US" altLang="en-US" sz="1600" dirty="0" err="1">
                <a:latin typeface="Consolas" panose="020B0609020204030204" pitchFamily="49" charset="0"/>
                <a:cs typeface="Consolas" panose="020B0609020204030204" pitchFamily="49" charset="0"/>
              </a:rPr>
              <a:t>hello",end</a:t>
            </a:r>
            <a:r>
              <a:rPr lang="en-US" altLang="en-US" sz="1600" dirty="0">
                <a:latin typeface="Consolas" panose="020B0609020204030204" pitchFamily="49" charset="0"/>
                <a:cs typeface="Consolas" panose="020B0609020204030204" pitchFamily="49" charset="0"/>
              </a:rPr>
              <a:t>="")</a:t>
            </a:r>
          </a:p>
        </p:txBody>
      </p:sp>
      <p:sp>
        <p:nvSpPr>
          <p:cNvPr id="210949" name="Text Box 5"/>
          <p:cNvSpPr txBox="1">
            <a:spLocks noChangeArrowheads="1"/>
          </p:cNvSpPr>
          <p:nvPr/>
        </p:nvSpPr>
        <p:spPr bwMode="auto">
          <a:xfrm>
            <a:off x="762000" y="1752600"/>
            <a:ext cx="26289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defRPr/>
            </a:pPr>
            <a:r>
              <a:rPr lang="en-US" altLang="en-US" sz="2000" b="1" dirty="0" smtClean="0">
                <a:latin typeface="+mn-lt"/>
                <a:cs typeface="Times New Roman" pitchFamily="18" charset="0"/>
              </a:rPr>
              <a:t>Filename:</a:t>
            </a:r>
            <a:r>
              <a:rPr lang="en-US" altLang="en-US" sz="2000" dirty="0" smtClean="0">
                <a:latin typeface="+mn-lt"/>
                <a:cs typeface="Times New Roman" pitchFamily="18" charset="0"/>
              </a:rPr>
              <a:t> 1</a:t>
            </a:r>
            <a:r>
              <a:rPr lang="en-US" altLang="en-US" sz="2000" dirty="0" smtClean="0">
                <a:latin typeface="Consolas" pitchFamily="49" charset="0"/>
                <a:cs typeface="Consolas" pitchFamily="49" charset="0"/>
              </a:rPr>
              <a:t>small.py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animBg="1"/>
      <p:bldP spid="2109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60350"/>
            <a:ext cx="8229600" cy="730250"/>
          </a:xfrm>
        </p:spPr>
        <p:txBody>
          <a:bodyPr rtlCol="0">
            <a:normAutofit/>
          </a:bodyPr>
          <a:lstStyle/>
          <a:p>
            <a:pPr eaLnBrk="1" fontAlgn="auto" hangingPunct="1">
              <a:spcAft>
                <a:spcPts val="0"/>
              </a:spcAft>
              <a:defRPr/>
            </a:pPr>
            <a:r>
              <a:rPr lang="en-US" dirty="0" smtClean="0"/>
              <a:t>Creating/Running Programs: Windows</a:t>
            </a:r>
          </a:p>
        </p:txBody>
      </p:sp>
      <p:sp>
        <p:nvSpPr>
          <p:cNvPr id="279555" name="Rectangle 3"/>
          <p:cNvSpPr>
            <a:spLocks noGrp="1" noChangeArrowheads="1"/>
          </p:cNvSpPr>
          <p:nvPr>
            <p:ph idx="1"/>
          </p:nvPr>
        </p:nvSpPr>
        <p:spPr/>
        <p:txBody>
          <a:bodyPr/>
          <a:lstStyle/>
          <a:p>
            <a:pPr eaLnBrk="1" hangingPunct="1">
              <a:tabLst>
                <a:tab pos="1254125" algn="l"/>
              </a:tabLst>
            </a:pPr>
            <a:r>
              <a:rPr lang="en-US" altLang="en-US" b="1" dirty="0" smtClean="0"/>
              <a:t>Step 1: Writing your program</a:t>
            </a:r>
          </a:p>
          <a:p>
            <a:pPr marL="400050" lvl="1" indent="0" eaLnBrk="1" hangingPunct="1">
              <a:tabLst>
                <a:tab pos="1254125" algn="l"/>
              </a:tabLst>
            </a:pPr>
            <a:r>
              <a:rPr lang="en-US" altLang="en-US" dirty="0" smtClean="0"/>
              <a:t>You need a text editor (e.g., </a:t>
            </a:r>
            <a:r>
              <a:rPr lang="en-US" altLang="en-US" i="1" dirty="0" smtClean="0"/>
              <a:t>WordPad</a:t>
            </a:r>
            <a:r>
              <a:rPr lang="en-US" altLang="en-US" dirty="0" smtClean="0"/>
              <a:t>, Notepad, Notepad++) to enter the program.</a:t>
            </a:r>
          </a:p>
          <a:p>
            <a:pPr marL="400050" lvl="1" indent="0" eaLnBrk="1" hangingPunct="1">
              <a:tabLst>
                <a:tab pos="1254125" algn="l"/>
              </a:tabLst>
            </a:pPr>
            <a:r>
              <a:rPr lang="en-US" altLang="en-US" dirty="0" smtClean="0"/>
              <a:t>It can be done using any editor that you want, but don’t use a word processor (e.g., MS-Word) and remember to </a:t>
            </a:r>
            <a:r>
              <a:rPr lang="en-US" altLang="en-US" b="1" dirty="0" smtClean="0"/>
              <a:t>save it as a text file</a:t>
            </a:r>
            <a:r>
              <a:rPr lang="en-US" altLang="en-US" dirty="0" smtClean="0"/>
              <a:t> ending with the suffix dot-</a:t>
            </a:r>
            <a:r>
              <a:rPr lang="en-US" altLang="en-US" dirty="0" err="1" smtClean="0"/>
              <a:t>py</a:t>
            </a:r>
            <a:r>
              <a:rPr lang="en-US" altLang="en-US" dirty="0" smtClean="0"/>
              <a:t> “</a:t>
            </a:r>
            <a:r>
              <a:rPr lang="en-US" altLang="en-US" dirty="0" smtClean="0">
                <a:latin typeface="Consolas" panose="020B0609020204030204" pitchFamily="49" charset="0"/>
                <a:cs typeface="Consolas" panose="020B0609020204030204" pitchFamily="49" charset="0"/>
              </a:rPr>
              <a:t>.</a:t>
            </a:r>
            <a:r>
              <a:rPr lang="en-US" altLang="en-US" dirty="0" err="1" smtClean="0">
                <a:latin typeface="Consolas" panose="020B0609020204030204" pitchFamily="49" charset="0"/>
                <a:cs typeface="Consolas" panose="020B0609020204030204" pitchFamily="49" charset="0"/>
              </a:rPr>
              <a:t>py</a:t>
            </a:r>
            <a:r>
              <a:rPr lang="en-US" altLang="en-US" dirty="0" smtClean="0"/>
              <a:t>”</a:t>
            </a:r>
          </a:p>
          <a:p>
            <a:pPr marL="400050" lvl="1" indent="0" eaLnBrk="1" hangingPunct="1">
              <a:tabLst>
                <a:tab pos="1254125" algn="l"/>
              </a:tabLst>
            </a:pPr>
            <a:endParaRPr lang="en-US" altLang="en-US" dirty="0" smtClean="0"/>
          </a:p>
          <a:p>
            <a:pPr marL="400050" lvl="1" indent="0" eaLnBrk="1" hangingPunct="1">
              <a:tabLst>
                <a:tab pos="1254125" algn="l"/>
              </a:tabLst>
            </a:pPr>
            <a:endParaRPr lang="en-US" altLang="en-US" dirty="0" smtClean="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352800"/>
            <a:ext cx="5785605" cy="1475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9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9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z="2800" smtClean="0"/>
              <a:t>Creating/Running Programs: One Operating System (2)</a:t>
            </a:r>
          </a:p>
        </p:txBody>
      </p:sp>
      <p:sp>
        <p:nvSpPr>
          <p:cNvPr id="3" name="Content Placeholder 2"/>
          <p:cNvSpPr>
            <a:spLocks noGrp="1"/>
          </p:cNvSpPr>
          <p:nvPr>
            <p:ph idx="1"/>
          </p:nvPr>
        </p:nvSpPr>
        <p:spPr>
          <a:xfrm>
            <a:off x="457200" y="1143000"/>
            <a:ext cx="8229600" cy="4519613"/>
          </a:xfrm>
        </p:spPr>
        <p:txBody>
          <a:bodyPr rtlCol="0">
            <a:normAutofit lnSpcReduction="10000"/>
          </a:bodyPr>
          <a:lstStyle/>
          <a:p>
            <a:pPr marL="401637" lvl="1" indent="0" eaLnBrk="1" fontAlgn="auto" hangingPunct="1">
              <a:spcAft>
                <a:spcPts val="0"/>
              </a:spcAft>
              <a:buFont typeface="Arial" panose="020B0604020202020204" pitchFamily="34" charset="0"/>
              <a:buNone/>
              <a:tabLst>
                <a:tab pos="1254125" algn="l"/>
              </a:tabLst>
              <a:defRPr/>
            </a:pPr>
            <a:r>
              <a:rPr lang="en-US" b="1" dirty="0" smtClean="0"/>
              <a:t>Step 2: Translating and running your program</a:t>
            </a:r>
          </a:p>
          <a:p>
            <a:pPr lvl="1" eaLnBrk="1" fontAlgn="auto" hangingPunct="1">
              <a:spcAft>
                <a:spcPts val="0"/>
              </a:spcAft>
              <a:tabLst>
                <a:tab pos="1254125" algn="l"/>
              </a:tabLst>
              <a:defRPr/>
            </a:pPr>
            <a:r>
              <a:rPr lang="en-US" dirty="0" smtClean="0"/>
              <a:t>You need to open a command line to translate/run your Python program.</a:t>
            </a:r>
          </a:p>
          <a:p>
            <a:pPr lvl="1" eaLnBrk="1" fontAlgn="auto" hangingPunct="1">
              <a:spcAft>
                <a:spcPts val="0"/>
              </a:spcAft>
              <a:tabLst>
                <a:tab pos="1254125" algn="l"/>
              </a:tabLst>
              <a:defRPr/>
            </a:pPr>
            <a:r>
              <a:rPr lang="en-US" dirty="0" smtClean="0"/>
              <a:t>The name of the Python translator is “</a:t>
            </a:r>
            <a:r>
              <a:rPr lang="en-US" dirty="0" smtClean="0">
                <a:latin typeface="Consolas" panose="020B0609020204030204" pitchFamily="49" charset="0"/>
                <a:cs typeface="Consolas" panose="020B0609020204030204" pitchFamily="49" charset="0"/>
              </a:rPr>
              <a:t>Python</a:t>
            </a:r>
            <a:r>
              <a:rPr lang="en-US" dirty="0" smtClean="0"/>
              <a:t>”</a:t>
            </a:r>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marL="454025" lvl="1" eaLnBrk="1" fontAlgn="auto" hangingPunct="1">
              <a:lnSpc>
                <a:spcPct val="90000"/>
              </a:lnSpc>
              <a:spcAft>
                <a:spcPts val="0"/>
              </a:spcAft>
              <a:tabLst>
                <a:tab pos="1254125" algn="l"/>
              </a:tabLst>
              <a:defRPr/>
            </a:pPr>
            <a:r>
              <a:rPr lang="en-US" dirty="0"/>
              <a:t>To translate/run your program type “</a:t>
            </a:r>
            <a:r>
              <a:rPr lang="en-US" sz="1800" dirty="0">
                <a:latin typeface="Consolas" pitchFamily="49" charset="0"/>
                <a:cs typeface="Consolas" pitchFamily="49" charset="0"/>
              </a:rPr>
              <a:t>python </a:t>
            </a:r>
            <a:r>
              <a:rPr lang="en-US" sz="1800" i="1" dirty="0" smtClean="0">
                <a:latin typeface="Consolas" pitchFamily="49" charset="0"/>
                <a:cs typeface="Consolas" pitchFamily="49" charset="0"/>
              </a:rPr>
              <a:t>filename.py</a:t>
            </a:r>
            <a:r>
              <a:rPr lang="en-US" dirty="0" smtClean="0"/>
              <a:t>” </a:t>
            </a:r>
            <a:r>
              <a:rPr lang="en-US" dirty="0"/>
              <a:t>at the command line.</a:t>
            </a:r>
          </a:p>
          <a:p>
            <a:pPr marL="633413" lvl="2" indent="-228600" eaLnBrk="1" fontAlgn="auto" hangingPunct="1">
              <a:lnSpc>
                <a:spcPct val="110000"/>
              </a:lnSpc>
              <a:spcBef>
                <a:spcPts val="0"/>
              </a:spcBef>
              <a:spcAft>
                <a:spcPts val="0"/>
              </a:spcAft>
              <a:tabLst>
                <a:tab pos="1254125" algn="l"/>
              </a:tabLst>
              <a:defRPr/>
            </a:pPr>
            <a:r>
              <a:rPr lang="en-US" dirty="0"/>
              <a:t>The first example program would be executed by typing</a:t>
            </a:r>
            <a:r>
              <a:rPr lang="en-US" sz="2200" dirty="0"/>
              <a:t> “</a:t>
            </a:r>
            <a:r>
              <a:rPr lang="en-US" sz="1600" dirty="0">
                <a:latin typeface="Consolas" pitchFamily="49" charset="0"/>
                <a:cs typeface="Consolas" pitchFamily="49" charset="0"/>
              </a:rPr>
              <a:t>python </a:t>
            </a:r>
            <a:r>
              <a:rPr lang="en-US" sz="1600" dirty="0" smtClean="0">
                <a:latin typeface="Consolas" pitchFamily="49" charset="0"/>
                <a:cs typeface="Consolas" pitchFamily="49" charset="0"/>
              </a:rPr>
              <a:t>1small.py</a:t>
            </a:r>
            <a:r>
              <a:rPr lang="en-US" sz="2200" dirty="0"/>
              <a:t>”</a:t>
            </a:r>
          </a:p>
          <a:p>
            <a:pPr marL="633413" lvl="2" indent="-228600" eaLnBrk="1" fontAlgn="auto" hangingPunct="1">
              <a:lnSpc>
                <a:spcPct val="110000"/>
              </a:lnSpc>
              <a:spcBef>
                <a:spcPts val="0"/>
              </a:spcBef>
              <a:spcAft>
                <a:spcPts val="600"/>
              </a:spcAft>
              <a:tabLst>
                <a:tab pos="1254125" algn="l"/>
              </a:tabLst>
              <a:defRPr/>
            </a:pPr>
            <a:r>
              <a:rPr lang="en-US" dirty="0"/>
              <a:t>For a program whose filename is called “</a:t>
            </a:r>
            <a:r>
              <a:rPr lang="en-US" sz="1600" dirty="0">
                <a:latin typeface="Consolas" pitchFamily="49" charset="0"/>
                <a:cs typeface="Consolas" pitchFamily="49" charset="0"/>
              </a:rPr>
              <a:t>output1.py</a:t>
            </a:r>
            <a:r>
              <a:rPr lang="en-US" dirty="0"/>
              <a:t>” you would type “</a:t>
            </a:r>
            <a:r>
              <a:rPr lang="en-US" sz="1600" dirty="0" smtClean="0">
                <a:latin typeface="Consolas" pitchFamily="49" charset="0"/>
                <a:cs typeface="Consolas" pitchFamily="49" charset="0"/>
              </a:rPr>
              <a:t>python output1.py</a:t>
            </a:r>
            <a:r>
              <a:rPr lang="en-US" dirty="0"/>
              <a:t>”.</a:t>
            </a:r>
          </a:p>
          <a:p>
            <a:pPr eaLnBrk="1" fontAlgn="auto" hangingPunct="1">
              <a:spcAft>
                <a:spcPts val="0"/>
              </a:spcAft>
              <a:defRPr/>
            </a:pPr>
            <a:endParaRPr lang="en-US" dirty="0" smtClean="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t="83594" r="80417" b="2605"/>
          <a:stretch>
            <a:fillRect/>
          </a:stretch>
        </p:blipFill>
        <p:spPr bwMode="auto">
          <a:xfrm>
            <a:off x="1108075" y="2438400"/>
            <a:ext cx="26209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t="75000" r="72708" b="6770"/>
          <a:stretch>
            <a:fillRect/>
          </a:stretch>
        </p:blipFill>
        <p:spPr bwMode="auto">
          <a:xfrm>
            <a:off x="4803775" y="2403475"/>
            <a:ext cx="289242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p:nvGrpSpPr>
        <p:grpSpPr bwMode="auto">
          <a:xfrm>
            <a:off x="0" y="5129213"/>
            <a:ext cx="8920163" cy="1654175"/>
            <a:chOff x="0" y="5128610"/>
            <a:chExt cx="8920720" cy="1654778"/>
          </a:xfrm>
        </p:grpSpPr>
        <p:pic>
          <p:nvPicPr>
            <p:cNvPr id="25607"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5137" y="5777706"/>
              <a:ext cx="4467783" cy="50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cxnSp>
          <p:nvCxnSpPr>
            <p:cNvPr id="25608" name="Straight Arrow Connector 8"/>
            <p:cNvCxnSpPr>
              <a:cxnSpLocks noChangeShapeType="1"/>
            </p:cNvCxnSpPr>
            <p:nvPr/>
          </p:nvCxnSpPr>
          <p:spPr bwMode="auto">
            <a:xfrm flipH="1">
              <a:off x="6705600" y="5486400"/>
              <a:ext cx="767320" cy="381000"/>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5609" name="TextBox 9"/>
            <p:cNvSpPr txBox="1">
              <a:spLocks noChangeArrowheads="1"/>
            </p:cNvSpPr>
            <p:nvPr/>
          </p:nvSpPr>
          <p:spPr bwMode="auto">
            <a:xfrm>
              <a:off x="7472920" y="5128610"/>
              <a:ext cx="1447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C00000"/>
                  </a:solidFill>
                </a:rPr>
                <a:t>Running /translating the program</a:t>
              </a:r>
            </a:p>
          </p:txBody>
        </p:sp>
        <p:cxnSp>
          <p:nvCxnSpPr>
            <p:cNvPr id="25610" name="Straight Arrow Connector 13"/>
            <p:cNvCxnSpPr>
              <a:cxnSpLocks noChangeShapeType="1"/>
              <a:stCxn id="25611" idx="3"/>
            </p:cNvCxnSpPr>
            <p:nvPr/>
          </p:nvCxnSpPr>
          <p:spPr bwMode="auto">
            <a:xfrm flipV="1">
              <a:off x="2209800" y="6172200"/>
              <a:ext cx="795337" cy="153194"/>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5611" name="TextBox 14"/>
            <p:cNvSpPr txBox="1">
              <a:spLocks noChangeArrowheads="1"/>
            </p:cNvSpPr>
            <p:nvPr/>
          </p:nvSpPr>
          <p:spPr bwMode="auto">
            <a:xfrm>
              <a:off x="0" y="5867400"/>
              <a:ext cx="2209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800" b="1">
                  <a:solidFill>
                    <a:srgbClr val="C00000"/>
                  </a:solidFill>
                </a:rPr>
                <a:t>Output of program (result of running the program)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Interactive Mode</a:t>
            </a:r>
            <a:endParaRPr lang="en-CA" dirty="0"/>
          </a:p>
        </p:txBody>
      </p:sp>
      <p:sp>
        <p:nvSpPr>
          <p:cNvPr id="3" name="Content Placeholder 2"/>
          <p:cNvSpPr>
            <a:spLocks noGrp="1"/>
          </p:cNvSpPr>
          <p:nvPr>
            <p:ph idx="1"/>
          </p:nvPr>
        </p:nvSpPr>
        <p:spPr/>
        <p:txBody>
          <a:bodyPr/>
          <a:lstStyle/>
          <a:p>
            <a:r>
              <a:rPr lang="en-US" dirty="0" smtClean="0"/>
              <a:t>If you just type ‘python’ without the name of a file containing a python program then you will enter the “interactive mode” of python.</a:t>
            </a:r>
          </a:p>
          <a:p>
            <a:pPr lvl="1"/>
            <a:r>
              <a:rPr lang="en-US" dirty="0" smtClean="0"/>
              <a:t>For now we won’t be covering this mode</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To exit the mode either close the command line or at the command line type </a:t>
            </a:r>
            <a:r>
              <a:rPr lang="en-US" dirty="0" smtClean="0">
                <a:latin typeface="Consolas" panose="020B0609020204030204" pitchFamily="49" charset="0"/>
              </a:rPr>
              <a:t>exit()</a:t>
            </a:r>
            <a:endParaRPr lang="en-CA" dirty="0">
              <a:latin typeface="Consolas" panose="020B0609020204030204" pitchFamily="49" charset="0"/>
            </a:endParaRPr>
          </a:p>
        </p:txBody>
      </p:sp>
      <p:pic>
        <p:nvPicPr>
          <p:cNvPr id="4" name="Picture 3"/>
          <p:cNvPicPr>
            <a:picLocks noChangeAspect="1"/>
          </p:cNvPicPr>
          <p:nvPr/>
        </p:nvPicPr>
        <p:blipFill>
          <a:blip r:embed="rId2"/>
          <a:stretch>
            <a:fillRect/>
          </a:stretch>
        </p:blipFill>
        <p:spPr>
          <a:xfrm>
            <a:off x="914400" y="2743200"/>
            <a:ext cx="5767388" cy="1835408"/>
          </a:xfrm>
          <a:prstGeom prst="rect">
            <a:avLst/>
          </a:prstGeom>
        </p:spPr>
      </p:pic>
    </p:spTree>
    <p:extLst>
      <p:ext uri="{BB962C8B-B14F-4D97-AF65-F5344CB8AC3E}">
        <p14:creationId xmlns:p14="http://schemas.microsoft.com/office/powerpoint/2010/main" val="233446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Important Reminders</a:t>
            </a:r>
          </a:p>
        </p:txBody>
      </p:sp>
      <p:sp>
        <p:nvSpPr>
          <p:cNvPr id="3" name="Content Placeholder 2"/>
          <p:cNvSpPr>
            <a:spLocks noGrp="1"/>
          </p:cNvSpPr>
          <p:nvPr>
            <p:ph idx="1"/>
          </p:nvPr>
        </p:nvSpPr>
        <p:spPr/>
        <p:txBody>
          <a:bodyPr>
            <a:normAutofit lnSpcReduction="10000"/>
          </a:bodyPr>
          <a:lstStyle/>
          <a:p>
            <a:pPr marL="176213" indent="-176213" eaLnBrk="1" hangingPunct="1">
              <a:buFont typeface="Arial" charset="0"/>
              <a:buChar char="•"/>
              <a:tabLst>
                <a:tab pos="1254125" algn="l"/>
              </a:tabLst>
              <a:defRPr/>
            </a:pPr>
            <a:r>
              <a:rPr lang="en-CA" altLang="en-US" dirty="0" smtClean="0"/>
              <a:t>Make sure you type the whole file name (including the part after the period) when you translate/run your program.</a:t>
            </a:r>
          </a:p>
          <a:p>
            <a:pPr marL="519113" lvl="1" indent="-176213" eaLnBrk="1" hangingPunct="1">
              <a:buFont typeface="Arial" charset="0"/>
              <a:buChar char="–"/>
              <a:tabLst>
                <a:tab pos="1254125" algn="l"/>
              </a:tabLst>
              <a:defRPr/>
            </a:pPr>
            <a:r>
              <a:rPr lang="en-CA" altLang="en-US" dirty="0" smtClean="0"/>
              <a:t>E.g., “</a:t>
            </a:r>
            <a:r>
              <a:rPr lang="en-CA" altLang="en-US" dirty="0" smtClean="0">
                <a:latin typeface="Consolas" pitchFamily="49" charset="0"/>
              </a:rPr>
              <a:t>python small.py</a:t>
            </a:r>
            <a:r>
              <a:rPr lang="en-CA" altLang="en-US" dirty="0" smtClean="0"/>
              <a:t>”</a:t>
            </a:r>
          </a:p>
          <a:p>
            <a:pPr marL="176213" indent="-176213" eaLnBrk="1" hangingPunct="1">
              <a:buFont typeface="Arial" charset="0"/>
              <a:buChar char="•"/>
              <a:tabLst>
                <a:tab pos="1254125" algn="l"/>
              </a:tabLst>
              <a:defRPr/>
            </a:pPr>
            <a:r>
              <a:rPr lang="en-CA" altLang="en-US" dirty="0">
                <a:cs typeface="Arial" charset="0"/>
              </a:rPr>
              <a:t>U</a:t>
            </a:r>
            <a:r>
              <a:rPr lang="en-CA" altLang="en-US" dirty="0" smtClean="0">
                <a:cs typeface="Arial" charset="0"/>
              </a:rPr>
              <a:t>nless you are very familiar with your operating system when you translate/run a program you should first navigate to the directory/folder where your Python program resides.</a:t>
            </a:r>
          </a:p>
          <a:p>
            <a:pPr marL="519113" lvl="1" indent="-176213" eaLnBrk="1" hangingPunct="1">
              <a:buFont typeface="Arial" charset="0"/>
              <a:buChar char="–"/>
              <a:tabLst>
                <a:tab pos="1254125" algn="l"/>
              </a:tabLst>
              <a:defRPr/>
            </a:pPr>
            <a:r>
              <a:rPr lang="en-CA" altLang="en-US" dirty="0" smtClean="0">
                <a:cs typeface="Arial" charset="0"/>
              </a:rPr>
              <a:t>JT: the ‘</a:t>
            </a:r>
            <a:r>
              <a:rPr lang="en-CA" altLang="en-US" dirty="0" smtClean="0">
                <a:latin typeface="Consolas" panose="020B0609020204030204" pitchFamily="49" charset="0"/>
                <a:cs typeface="Consolas" panose="020B0609020204030204" pitchFamily="49" charset="0"/>
              </a:rPr>
              <a:t>cd</a:t>
            </a:r>
            <a:r>
              <a:rPr lang="en-CA" altLang="en-US" dirty="0" smtClean="0">
                <a:cs typeface="Arial" charset="0"/>
              </a:rPr>
              <a:t>’ command changes your directory (Windows and UNIX although something different is needed when changing Windows drives)</a:t>
            </a:r>
          </a:p>
          <a:p>
            <a:pPr marL="519113" lvl="1" indent="-176213" eaLnBrk="1" hangingPunct="1">
              <a:buFont typeface="Arial" charset="0"/>
              <a:buChar char="–"/>
              <a:tabLst>
                <a:tab pos="1254125" algn="l"/>
              </a:tabLst>
              <a:defRPr/>
            </a:pPr>
            <a:r>
              <a:rPr lang="en-CA" altLang="en-US" dirty="0" smtClean="0">
                <a:cs typeface="Arial" charset="0"/>
              </a:rPr>
              <a:t>Suppose my program was under:</a:t>
            </a:r>
          </a:p>
          <a:p>
            <a:pPr lvl="2" eaLnBrk="1" hangingPunct="1">
              <a:buFont typeface="Arial" charset="0"/>
              <a:buNone/>
              <a:tabLst>
                <a:tab pos="1254125" algn="l"/>
              </a:tabLst>
              <a:defRPr/>
            </a:pPr>
            <a:r>
              <a:rPr lang="en-CA" altLang="en-US" dirty="0" smtClean="0">
                <a:latin typeface="Consolas" pitchFamily="49" charset="0"/>
                <a:cs typeface="Arial" charset="0"/>
              </a:rPr>
              <a:t>C:\231</a:t>
            </a:r>
            <a:r>
              <a:rPr lang="en-CA" altLang="en-US" dirty="0" smtClean="0">
                <a:cs typeface="Arial" charset="0"/>
              </a:rPr>
              <a:t> (Windows) </a:t>
            </a:r>
          </a:p>
          <a:p>
            <a:pPr lvl="2" eaLnBrk="1" hangingPunct="1">
              <a:buFont typeface="Arial" charset="0"/>
              <a:buNone/>
              <a:tabLst>
                <a:tab pos="1254125" algn="l"/>
              </a:tabLst>
              <a:defRPr/>
            </a:pPr>
            <a:r>
              <a:rPr lang="en-CA" altLang="en-US" dirty="0" smtClean="0">
                <a:cs typeface="Arial" charset="0"/>
              </a:rPr>
              <a:t>OR</a:t>
            </a:r>
          </a:p>
          <a:p>
            <a:pPr lvl="2" eaLnBrk="1" hangingPunct="1">
              <a:buFont typeface="Arial" charset="0"/>
              <a:buNone/>
              <a:tabLst>
                <a:tab pos="1254125" algn="l"/>
              </a:tabLst>
              <a:defRPr/>
            </a:pPr>
            <a:r>
              <a:rPr lang="en-CA" altLang="en-US" dirty="0" smtClean="0">
                <a:latin typeface="Consolas" pitchFamily="49" charset="0"/>
                <a:cs typeface="Arial" charset="0"/>
              </a:rPr>
              <a:t>/home/231 </a:t>
            </a:r>
            <a:r>
              <a:rPr lang="en-CA" altLang="en-US" dirty="0" smtClean="0">
                <a:cs typeface="Arial" charset="0"/>
              </a:rPr>
              <a:t>(UNIX)</a:t>
            </a:r>
          </a:p>
          <a:p>
            <a:pPr marL="519113" lvl="1" indent="-176213" eaLnBrk="1" hangingPunct="1">
              <a:buFont typeface="Arial" charset="0"/>
              <a:buChar char="–"/>
              <a:tabLst>
                <a:tab pos="1254125" algn="l"/>
              </a:tabLst>
              <a:defRPr/>
            </a:pPr>
            <a:r>
              <a:rPr lang="en-CA" altLang="en-US" dirty="0" smtClean="0">
                <a:cs typeface="Arial" charset="0"/>
              </a:rPr>
              <a:t>To reach this location you could (shortcuts excluded for now) then type:</a:t>
            </a:r>
          </a:p>
          <a:p>
            <a:pPr lvl="2" eaLnBrk="1" hangingPunct="1">
              <a:buFont typeface="Arial" charset="0"/>
              <a:buNone/>
              <a:tabLst>
                <a:tab pos="1254125" algn="l"/>
              </a:tabLst>
              <a:defRPr/>
            </a:pPr>
            <a:r>
              <a:rPr lang="en-CA" altLang="en-US" dirty="0">
                <a:latin typeface="Consolas" pitchFamily="49" charset="0"/>
              </a:rPr>
              <a:t>c</a:t>
            </a:r>
            <a:r>
              <a:rPr lang="en-CA" altLang="en-US" dirty="0" smtClean="0">
                <a:latin typeface="Consolas" pitchFamily="49" charset="0"/>
              </a:rPr>
              <a:t>d c:\231 </a:t>
            </a:r>
            <a:r>
              <a:rPr lang="en-CA" altLang="en-US" dirty="0" smtClean="0"/>
              <a:t>(Windows)</a:t>
            </a:r>
            <a:endParaRPr lang="en-CA" altLang="en-US" dirty="0" smtClean="0">
              <a:cs typeface="Arial" charset="0"/>
            </a:endParaRPr>
          </a:p>
          <a:p>
            <a:pPr lvl="2" eaLnBrk="1" hangingPunct="1">
              <a:buFont typeface="Arial" charset="0"/>
              <a:buNone/>
              <a:tabLst>
                <a:tab pos="1254125" algn="l"/>
              </a:tabLst>
              <a:defRPr/>
            </a:pPr>
            <a:r>
              <a:rPr lang="en-CA" altLang="en-US" dirty="0" smtClean="0">
                <a:cs typeface="Arial" charset="0"/>
              </a:rPr>
              <a:t>OR</a:t>
            </a:r>
          </a:p>
          <a:p>
            <a:pPr lvl="2" eaLnBrk="1" hangingPunct="1">
              <a:buFont typeface="Arial" charset="0"/>
              <a:buNone/>
              <a:tabLst>
                <a:tab pos="1254125" algn="l"/>
              </a:tabLst>
              <a:defRPr/>
            </a:pPr>
            <a:r>
              <a:rPr lang="en-CA" altLang="en-US" dirty="0" smtClean="0">
                <a:latin typeface="Consolas" pitchFamily="49" charset="0"/>
              </a:rPr>
              <a:t>cd /home/231 </a:t>
            </a:r>
            <a:r>
              <a:rPr lang="en-CA" altLang="en-US" dirty="0" smtClean="0"/>
              <a:t>(UNIX)</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Section Summary: Writing A Small “</a:t>
            </a:r>
            <a:r>
              <a:rPr lang="en-US" dirty="0" smtClean="0">
                <a:latin typeface="Consolas" panose="020B0609020204030204" pitchFamily="49" charset="0"/>
                <a:cs typeface="Consolas" panose="020B0609020204030204" pitchFamily="49" charset="0"/>
              </a:rPr>
              <a:t>Hello World</a:t>
            </a:r>
            <a:r>
              <a:rPr lang="en-US" dirty="0" smtClean="0"/>
              <a:t>” Program</a:t>
            </a:r>
            <a:endParaRPr lang="en-US" dirty="0"/>
          </a:p>
        </p:txBody>
      </p:sp>
      <p:sp>
        <p:nvSpPr>
          <p:cNvPr id="27651" name="Content Placeholder 2"/>
          <p:cNvSpPr>
            <a:spLocks noGrp="1"/>
          </p:cNvSpPr>
          <p:nvPr>
            <p:ph idx="1"/>
          </p:nvPr>
        </p:nvSpPr>
        <p:spPr/>
        <p:txBody>
          <a:bodyPr/>
          <a:lstStyle/>
          <a:p>
            <a:pPr eaLnBrk="1" hangingPunct="1"/>
            <a:r>
              <a:rPr lang="en-US" altLang="en-US" dirty="0" smtClean="0"/>
              <a:t>You should know exactly what is required to create/run a simple, executable Python program.</a:t>
            </a:r>
          </a:p>
          <a:p>
            <a:pPr lvl="1" eaLnBrk="1" hangingPunct="1"/>
            <a:r>
              <a:rPr lang="en-US" altLang="en-US" dirty="0" smtClean="0"/>
              <a:t>While you may not be able to create a new program from scratch at this point, you should be able to enter/run </a:t>
            </a:r>
            <a:r>
              <a:rPr lang="en-US" altLang="en-US" dirty="0" smtClean="0">
                <a:latin typeface="Consolas" panose="020B0609020204030204" pitchFamily="49" charset="0"/>
                <a:cs typeface="Consolas" panose="020B0609020204030204" pitchFamily="49" charset="0"/>
              </a:rPr>
              <a:t>small.py</a:t>
            </a:r>
            <a:r>
              <a:rPr lang="en-US" altLang="en-US" dirty="0" smtClean="0"/>
              <a:t> yourself.</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60350"/>
            <a:ext cx="8229600" cy="730250"/>
          </a:xfrm>
        </p:spPr>
        <p:txBody>
          <a:bodyPr/>
          <a:lstStyle/>
          <a:p>
            <a:pPr eaLnBrk="1" hangingPunct="1"/>
            <a:r>
              <a:rPr lang="en-CA" altLang="en-US" smtClean="0">
                <a:ea typeface="ＭＳ Ｐゴシック" panose="020B0600070205080204" pitchFamily="34" charset="-128"/>
              </a:rPr>
              <a:t>Variables</a:t>
            </a:r>
          </a:p>
        </p:txBody>
      </p:sp>
      <p:sp>
        <p:nvSpPr>
          <p:cNvPr id="216067" name="Rectangle 3"/>
          <p:cNvSpPr>
            <a:spLocks noGrp="1" noChangeArrowheads="1"/>
          </p:cNvSpPr>
          <p:nvPr>
            <p:ph idx="1"/>
          </p:nvPr>
        </p:nvSpPr>
        <p:spPr/>
        <p:txBody>
          <a:bodyPr/>
          <a:lstStyle/>
          <a:p>
            <a:pPr eaLnBrk="1" hangingPunct="1">
              <a:lnSpc>
                <a:spcPct val="90000"/>
              </a:lnSpc>
              <a:spcBef>
                <a:spcPts val="300"/>
              </a:spcBef>
            </a:pPr>
            <a:r>
              <a:rPr lang="en-CA" altLang="en-US" sz="2000" dirty="0" smtClean="0">
                <a:ea typeface="ＭＳ Ｐゴシック" panose="020B0600070205080204" pitchFamily="34" charset="-128"/>
              </a:rPr>
              <a:t>Set aside a location in memory.</a:t>
            </a:r>
          </a:p>
          <a:p>
            <a:pPr eaLnBrk="1" hangingPunct="1">
              <a:lnSpc>
                <a:spcPct val="90000"/>
              </a:lnSpc>
              <a:spcBef>
                <a:spcPts val="300"/>
              </a:spcBef>
            </a:pPr>
            <a:r>
              <a:rPr lang="en-CA" altLang="en-US" sz="2000" dirty="0" smtClean="0">
                <a:ea typeface="ＭＳ Ｐゴシック" panose="020B0600070205080204" pitchFamily="34" charset="-128"/>
              </a:rPr>
              <a:t>Used to store information (temporary).</a:t>
            </a:r>
          </a:p>
          <a:p>
            <a:pPr lvl="1" eaLnBrk="1" hangingPunct="1">
              <a:lnSpc>
                <a:spcPct val="90000"/>
              </a:lnSpc>
              <a:spcBef>
                <a:spcPts val="300"/>
              </a:spcBef>
            </a:pPr>
            <a:r>
              <a:rPr lang="en-CA" altLang="en-US" sz="1700" dirty="0" smtClean="0">
                <a:ea typeface="ＭＳ Ｐゴシック" panose="020B0600070205080204" pitchFamily="34" charset="-128"/>
              </a:rPr>
              <a:t>This location can store one ‘piece’ of information.</a:t>
            </a:r>
          </a:p>
          <a:p>
            <a:pPr lvl="2" eaLnBrk="1" hangingPunct="1">
              <a:spcBef>
                <a:spcPts val="300"/>
              </a:spcBef>
            </a:pPr>
            <a:r>
              <a:rPr lang="en-CA" altLang="en-US" sz="1700" dirty="0" smtClean="0">
                <a:ea typeface="ＭＳ Ｐゴシック" panose="020B0600070205080204" pitchFamily="34" charset="-128"/>
              </a:rPr>
              <a:t>Putting another piece of information at an existing location overwrites previous information.</a:t>
            </a:r>
          </a:p>
          <a:p>
            <a:pPr lvl="1" eaLnBrk="1" hangingPunct="1">
              <a:lnSpc>
                <a:spcPct val="90000"/>
              </a:lnSpc>
              <a:spcBef>
                <a:spcPts val="300"/>
              </a:spcBef>
            </a:pPr>
            <a:r>
              <a:rPr lang="en-CA" altLang="en-US" sz="1700" i="1" dirty="0" smtClean="0">
                <a:ea typeface="ＭＳ Ｐゴシック" panose="020B0600070205080204" pitchFamily="34" charset="-128"/>
              </a:rPr>
              <a:t>At most</a:t>
            </a:r>
            <a:r>
              <a:rPr lang="en-CA" altLang="en-US" sz="1700" dirty="0" smtClean="0">
                <a:ea typeface="ＭＳ Ｐゴシック" panose="020B0600070205080204" pitchFamily="34" charset="-128"/>
              </a:rPr>
              <a:t> the information will be accessible as long as the program runs i.e., it’s temporary</a:t>
            </a:r>
          </a:p>
          <a:p>
            <a:pPr eaLnBrk="1" hangingPunct="1">
              <a:lnSpc>
                <a:spcPct val="90000"/>
              </a:lnSpc>
              <a:spcBef>
                <a:spcPts val="300"/>
              </a:spcBef>
            </a:pPr>
            <a:r>
              <a:rPr lang="en-CA" altLang="en-US" sz="2000" dirty="0" smtClean="0">
                <a:ea typeface="ＭＳ Ｐゴシック" panose="020B0600070205080204" pitchFamily="34" charset="-128"/>
              </a:rPr>
              <a:t>Some types of information which can be stored in variables include: integer (whole), floating point (fractional), strings (essentially any characters you can type and more)</a:t>
            </a:r>
          </a:p>
          <a:p>
            <a:pPr lvl="1" eaLnBrk="1" hangingPunct="1">
              <a:lnSpc>
                <a:spcPct val="90000"/>
              </a:lnSpc>
              <a:spcBef>
                <a:spcPts val="300"/>
              </a:spcBef>
              <a:buFont typeface="Times New Roman" panose="02020603050405020304" pitchFamily="18" charset="0"/>
              <a:buNone/>
            </a:pPr>
            <a:r>
              <a:rPr lang="en-CA" altLang="en-US" b="1" dirty="0" smtClean="0">
                <a:ea typeface="ＭＳ Ｐゴシック" panose="020B0600070205080204" pitchFamily="34" charset="-128"/>
              </a:rPr>
              <a:t>Format (creating):</a:t>
            </a:r>
          </a:p>
          <a:p>
            <a:pPr lvl="1" eaLnBrk="1" hangingPunct="1">
              <a:lnSpc>
                <a:spcPct val="90000"/>
              </a:lnSpc>
              <a:spcBef>
                <a:spcPts val="300"/>
              </a:spcBef>
              <a:buFont typeface="Times New Roman" panose="02020603050405020304" pitchFamily="18" charset="0"/>
              <a:buNone/>
            </a:pPr>
            <a:r>
              <a:rPr lang="en-CA" altLang="en-US" sz="1600" dirty="0" smtClean="0">
                <a:latin typeface="Consolas" panose="020B0609020204030204" pitchFamily="49" charset="0"/>
                <a:ea typeface="ＭＳ Ｐゴシック" panose="020B0600070205080204" pitchFamily="34" charset="-128"/>
                <a:cs typeface="Consolas" panose="020B0609020204030204" pitchFamily="49" charset="0"/>
              </a:rPr>
              <a:t>&lt;</a:t>
            </a:r>
            <a:r>
              <a:rPr lang="en-CA" altLang="en-US" sz="1600" i="1" dirty="0" smtClean="0">
                <a:latin typeface="Consolas" panose="020B0609020204030204" pitchFamily="49" charset="0"/>
                <a:ea typeface="ＭＳ Ｐゴシック" panose="020B0600070205080204" pitchFamily="34" charset="-128"/>
                <a:cs typeface="Consolas" panose="020B0609020204030204" pitchFamily="49" charset="0"/>
              </a:rPr>
              <a:t>name of variable</a:t>
            </a:r>
            <a:r>
              <a:rPr lang="en-CA" altLang="en-US" sz="1600" dirty="0" smtClean="0">
                <a:latin typeface="Consolas" panose="020B0609020204030204" pitchFamily="49" charset="0"/>
                <a:ea typeface="ＭＳ Ｐゴシック" panose="020B0600070205080204" pitchFamily="34" charset="-128"/>
                <a:cs typeface="Consolas" panose="020B0609020204030204" pitchFamily="49" charset="0"/>
              </a:rPr>
              <a:t>&gt; = &lt;</a:t>
            </a:r>
            <a:r>
              <a:rPr lang="en-CA" altLang="en-US" sz="1600" i="1" dirty="0" smtClean="0">
                <a:latin typeface="Consolas" panose="020B0609020204030204" pitchFamily="49" charset="0"/>
                <a:ea typeface="ＭＳ Ｐゴシック" panose="020B0600070205080204" pitchFamily="34" charset="-128"/>
                <a:cs typeface="Consolas" panose="020B0609020204030204" pitchFamily="49" charset="0"/>
              </a:rPr>
              <a:t>Information to be stored in the variable</a:t>
            </a:r>
            <a:r>
              <a:rPr lang="en-CA" altLang="en-US" sz="1600" dirty="0" smtClean="0">
                <a:latin typeface="Consolas" panose="020B0609020204030204" pitchFamily="49" charset="0"/>
                <a:ea typeface="ＭＳ Ｐゴシック" panose="020B0600070205080204" pitchFamily="34" charset="-128"/>
                <a:cs typeface="Consolas" panose="020B0609020204030204" pitchFamily="49" charset="0"/>
              </a:rPr>
              <a:t>&gt;</a:t>
            </a:r>
          </a:p>
          <a:p>
            <a:pPr lvl="1" eaLnBrk="1" hangingPunct="1">
              <a:lnSpc>
                <a:spcPct val="90000"/>
              </a:lnSpc>
              <a:spcBef>
                <a:spcPts val="300"/>
              </a:spcBef>
              <a:buFont typeface="Times New Roman" panose="02020603050405020304" pitchFamily="18" charset="0"/>
              <a:buNone/>
            </a:pPr>
            <a:endParaRPr lang="en-CA" altLang="en-US" sz="1500" dirty="0" smtClean="0">
              <a:latin typeface="Consolas" panose="020B0609020204030204" pitchFamily="49" charset="0"/>
              <a:ea typeface="ＭＳ Ｐゴシック" panose="020B0600070205080204" pitchFamily="34" charset="-128"/>
              <a:cs typeface="Consolas" panose="020B0609020204030204" pitchFamily="49" charset="0"/>
            </a:endParaRPr>
          </a:p>
          <a:p>
            <a:pPr lvl="1" eaLnBrk="1" hangingPunct="1">
              <a:lnSpc>
                <a:spcPct val="90000"/>
              </a:lnSpc>
              <a:spcBef>
                <a:spcPts val="300"/>
              </a:spcBef>
              <a:buFont typeface="Times New Roman" panose="02020603050405020304" pitchFamily="18" charset="0"/>
              <a:buNone/>
            </a:pPr>
            <a:r>
              <a:rPr lang="en-CA" altLang="en-US" b="1" dirty="0" smtClean="0">
                <a:ea typeface="ＭＳ Ｐゴシック" panose="020B0600070205080204" pitchFamily="34" charset="-128"/>
              </a:rPr>
              <a:t>Examples (creating):</a:t>
            </a:r>
          </a:p>
          <a:p>
            <a:pPr lvl="1" eaLnBrk="1" hangingPunct="1">
              <a:lnSpc>
                <a:spcPct val="90000"/>
              </a:lnSpc>
              <a:spcBef>
                <a:spcPts val="300"/>
              </a:spcBef>
            </a:pPr>
            <a:r>
              <a:rPr lang="en-CA" altLang="en-US" sz="1800" dirty="0" smtClean="0">
                <a:ea typeface="ＭＳ Ｐゴシック" panose="020B0600070205080204" pitchFamily="34" charset="-128"/>
              </a:rPr>
              <a:t>Integer (</a:t>
            </a:r>
            <a:r>
              <a:rPr lang="en-CA" altLang="en-US" sz="1800" dirty="0" smtClean="0">
                <a:ea typeface="ＭＳ Ｐゴシック" panose="020B0600070205080204" pitchFamily="34" charset="-128"/>
                <a:cs typeface="Arial" panose="020B0604020202020204" pitchFamily="34" charset="0"/>
              </a:rPr>
              <a:t>e.g., </a:t>
            </a:r>
            <a:r>
              <a:rPr lang="en-CA" altLang="en-US" sz="1800" dirty="0" smtClean="0">
                <a:latin typeface="Consolas" panose="020B0609020204030204" pitchFamily="49" charset="0"/>
                <a:ea typeface="ＭＳ Ｐゴシック" panose="020B0600070205080204" pitchFamily="34" charset="-128"/>
                <a:cs typeface="Consolas" panose="020B0609020204030204" pitchFamily="49" charset="0"/>
              </a:rPr>
              <a:t>num1 = 10</a:t>
            </a:r>
            <a:r>
              <a:rPr lang="en-CA" altLang="en-US" sz="1800" dirty="0" smtClean="0">
                <a:ea typeface="ＭＳ Ｐゴシック" panose="020B0600070205080204" pitchFamily="34" charset="-128"/>
              </a:rPr>
              <a:t>)</a:t>
            </a:r>
          </a:p>
          <a:p>
            <a:pPr lvl="1" eaLnBrk="1" hangingPunct="1">
              <a:lnSpc>
                <a:spcPct val="90000"/>
              </a:lnSpc>
              <a:spcBef>
                <a:spcPts val="300"/>
              </a:spcBef>
            </a:pPr>
            <a:r>
              <a:rPr lang="en-CA" altLang="en-US" sz="1800" dirty="0" smtClean="0">
                <a:ea typeface="ＭＳ Ｐゴシック" panose="020B0600070205080204" pitchFamily="34" charset="-128"/>
              </a:rPr>
              <a:t>Floating point (</a:t>
            </a:r>
            <a:r>
              <a:rPr lang="en-CA" altLang="en-US" sz="1800" dirty="0" smtClean="0">
                <a:ea typeface="ＭＳ Ｐゴシック" panose="020B0600070205080204" pitchFamily="34" charset="-128"/>
                <a:cs typeface="Arial" panose="020B0604020202020204" pitchFamily="34" charset="0"/>
              </a:rPr>
              <a:t>e.g., </a:t>
            </a:r>
            <a:r>
              <a:rPr lang="en-CA" altLang="en-US" sz="1800" dirty="0" smtClean="0">
                <a:latin typeface="Consolas" panose="020B0609020204030204" pitchFamily="49" charset="0"/>
                <a:ea typeface="ＭＳ Ｐゴシック" panose="020B0600070205080204" pitchFamily="34" charset="-128"/>
                <a:cs typeface="Consolas" panose="020B0609020204030204" pitchFamily="49" charset="0"/>
              </a:rPr>
              <a:t>num2 = 10.0</a:t>
            </a:r>
            <a:r>
              <a:rPr lang="en-CA" altLang="en-US" sz="1800" dirty="0" smtClean="0">
                <a:ea typeface="ＭＳ Ｐゴシック" panose="020B0600070205080204" pitchFamily="34" charset="-128"/>
              </a:rPr>
              <a:t>)</a:t>
            </a:r>
          </a:p>
          <a:p>
            <a:pPr lvl="1" eaLnBrk="1" hangingPunct="1">
              <a:lnSpc>
                <a:spcPct val="90000"/>
              </a:lnSpc>
              <a:spcBef>
                <a:spcPts val="300"/>
              </a:spcBef>
            </a:pPr>
            <a:r>
              <a:rPr lang="en-CA" altLang="en-US" sz="1800" dirty="0" smtClean="0">
                <a:ea typeface="ＭＳ Ｐゴシック" panose="020B0600070205080204" pitchFamily="34" charset="-128"/>
              </a:rPr>
              <a:t>Strings: </a:t>
            </a:r>
            <a:r>
              <a:rPr lang="en-US" altLang="en-US" sz="1800" dirty="0" smtClean="0">
                <a:ea typeface="ＭＳ Ｐゴシック" panose="020B0600070205080204" pitchFamily="34" charset="-128"/>
              </a:rPr>
              <a:t>alpha, numeric, other characters enclosed in quotes. </a:t>
            </a:r>
          </a:p>
          <a:p>
            <a:pPr lvl="2" eaLnBrk="1" hangingPunct="1">
              <a:spcBef>
                <a:spcPts val="300"/>
              </a:spcBef>
            </a:pPr>
            <a:r>
              <a:rPr lang="en-CA" altLang="en-US" dirty="0" smtClean="0">
                <a:ea typeface="ＭＳ Ｐゴシック" panose="020B0600070205080204" pitchFamily="34" charset="-128"/>
              </a:rPr>
              <a:t>e.g., </a:t>
            </a:r>
            <a:r>
              <a:rPr lang="en-CA" altLang="en-US" dirty="0" smtClean="0">
                <a:latin typeface="Consolas" panose="020B0609020204030204" pitchFamily="49" charset="0"/>
                <a:ea typeface="ＭＳ Ｐゴシック" panose="020B0600070205080204" pitchFamily="34" charset="-128"/>
                <a:cs typeface="Consolas" panose="020B0609020204030204" pitchFamily="49" charset="0"/>
              </a:rPr>
              <a:t>name = </a:t>
            </a:r>
            <a:r>
              <a:rPr lang="en-US" altLang="en-US" dirty="0" smtClean="0">
                <a:latin typeface="Consolas" panose="020B0609020204030204" pitchFamily="49" charset="0"/>
                <a:ea typeface="ＭＳ Ｐゴシック" panose="020B0600070205080204" pitchFamily="34" charset="-128"/>
                <a:cs typeface="Consolas" panose="020B0609020204030204" pitchFamily="49" charset="0"/>
              </a:rPr>
              <a:t>"</a:t>
            </a:r>
            <a:r>
              <a:rPr lang="en-CA" altLang="en-US" dirty="0" err="1" smtClean="0">
                <a:latin typeface="Consolas" panose="020B0609020204030204" pitchFamily="49" charset="0"/>
                <a:ea typeface="ＭＳ Ｐゴシック" panose="020B0600070205080204" pitchFamily="34" charset="-128"/>
                <a:cs typeface="Consolas" panose="020B0609020204030204" pitchFamily="49" charset="0"/>
              </a:rPr>
              <a:t>james</a:t>
            </a:r>
            <a:r>
              <a:rPr lang="en-US" altLang="en-US" dirty="0" smtClean="0">
                <a:latin typeface="Consolas" panose="020B0609020204030204" pitchFamily="49" charset="0"/>
                <a:ea typeface="ＭＳ Ｐゴシック" panose="020B0600070205080204" pitchFamily="34" charset="-128"/>
                <a:cs typeface="Consolas" panose="020B0609020204030204" pitchFamily="49" charset="0"/>
              </a:rPr>
              <a:t>"</a:t>
            </a:r>
            <a:endParaRPr lang="en-CA" altLang="en-US" dirty="0" smtClean="0">
              <a:latin typeface="Consolas" panose="020B0609020204030204" pitchFamily="49" charset="0"/>
              <a:ea typeface="ＭＳ Ｐゴシック" panose="020B0600070205080204" pitchFamily="34" charset="-128"/>
              <a:cs typeface="Consolas" panose="020B0609020204030204" pitchFamily="49" charset="0"/>
            </a:endParaRPr>
          </a:p>
          <a:p>
            <a:pPr lvl="2" eaLnBrk="1" hangingPunct="1">
              <a:spcBef>
                <a:spcPts val="300"/>
              </a:spcBef>
            </a:pPr>
            <a:r>
              <a:rPr lang="en-US" altLang="en-US" dirty="0" smtClean="0">
                <a:ea typeface="ＭＳ Ｐゴシック" panose="020B0600070205080204" pitchFamily="34" charset="-128"/>
              </a:rPr>
              <a:t>To be safe get in the habit of using double (and not single) quotes</a:t>
            </a:r>
            <a:endParaRPr lang="en-CA" alt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18436" name="Text Box 6"/>
          <p:cNvSpPr txBox="1">
            <a:spLocks noChangeArrowheads="1"/>
          </p:cNvSpPr>
          <p:nvPr/>
        </p:nvSpPr>
        <p:spPr bwMode="auto">
          <a:xfrm>
            <a:off x="6477000" y="1988267"/>
            <a:ext cx="41449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tIns="0" rIns="93600" bIns="46800">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200" dirty="0">
                <a:latin typeface="Arial" panose="020B0604020202020204" pitchFamily="34" charset="0"/>
              </a:rPr>
              <a:t>Image curtesy of James Tam</a:t>
            </a:r>
          </a:p>
        </p:txBody>
      </p:sp>
      <p:sp>
        <p:nvSpPr>
          <p:cNvPr id="18437" name="Slide Number Placeholder 2"/>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E973C6F7-6FC5-4FFB-9894-FFFC02729C7B}" type="slidenum">
              <a:rPr lang="en-US" altLang="en-US" sz="900">
                <a:solidFill>
                  <a:srgbClr val="898989"/>
                </a:solidFill>
                <a:latin typeface="Arial" panose="020B0604020202020204" pitchFamily="34" charset="0"/>
              </a:rPr>
              <a:pPr eaLnBrk="1" hangingPunct="1">
                <a:spcBef>
                  <a:spcPct val="0"/>
                </a:spcBef>
                <a:buFontTx/>
                <a:buNone/>
              </a:pPr>
              <a:t>16</a:t>
            </a:fld>
            <a:endParaRPr lang="en-US" altLang="en-US" sz="900">
              <a:solidFill>
                <a:srgbClr val="898989"/>
              </a:solidFill>
              <a:latin typeface="Arial" panose="020B0604020202020204" pitchFamily="34" charset="0"/>
            </a:endParaRPr>
          </a:p>
        </p:txBody>
      </p:sp>
      <p:pic>
        <p:nvPicPr>
          <p:cNvPr id="184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2413" y="0"/>
            <a:ext cx="2541587"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061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6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60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60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60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1606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60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606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1606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1606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16067">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16067">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16067">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16067">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21606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The Assignment Operator: </a:t>
            </a:r>
            <a:r>
              <a:rPr lang="en-US" altLang="en-US" b="1" dirty="0" smtClean="0">
                <a:solidFill>
                  <a:srgbClr val="FF0000"/>
                </a:solidFill>
                <a:latin typeface="Consolas" panose="020B0609020204030204" pitchFamily="49" charset="0"/>
                <a:cs typeface="Consolas" panose="020B0609020204030204" pitchFamily="49" charset="0"/>
              </a:rPr>
              <a:t>=</a:t>
            </a:r>
          </a:p>
        </p:txBody>
      </p:sp>
      <p:sp>
        <p:nvSpPr>
          <p:cNvPr id="3" name="Content Placeholder 2"/>
          <p:cNvSpPr>
            <a:spLocks noGrp="1"/>
          </p:cNvSpPr>
          <p:nvPr>
            <p:ph idx="1"/>
          </p:nvPr>
        </p:nvSpPr>
        <p:spPr/>
        <p:txBody>
          <a:bodyPr/>
          <a:lstStyle/>
          <a:p>
            <a:pPr marL="176213" indent="-176213" eaLnBrk="1" hangingPunct="1">
              <a:buFont typeface="Arial" charset="0"/>
              <a:buChar char="•"/>
              <a:tabLst>
                <a:tab pos="1254125" algn="l"/>
              </a:tabLst>
              <a:defRPr/>
            </a:pPr>
            <a:r>
              <a:rPr lang="en-CA" altLang="en-US" sz="2000" dirty="0"/>
              <a:t>The assignment operator '</a:t>
            </a:r>
            <a:r>
              <a:rPr lang="en-CA" altLang="en-US" sz="2000" b="1" dirty="0">
                <a:solidFill>
                  <a:srgbClr val="FF0000"/>
                </a:solidFill>
              </a:rPr>
              <a:t>=</a:t>
            </a:r>
            <a:r>
              <a:rPr lang="en-CA" altLang="en-US" sz="2000" dirty="0"/>
              <a:t>' used in writing computer programs does not have the same meaning as mathematics.</a:t>
            </a:r>
          </a:p>
          <a:p>
            <a:pPr marL="531813" lvl="1" indent="-176213" eaLnBrk="1" hangingPunct="1">
              <a:buFont typeface="Arial" charset="0"/>
              <a:buChar char="–"/>
              <a:tabLst>
                <a:tab pos="1254125" algn="l"/>
              </a:tabLst>
              <a:defRPr/>
            </a:pPr>
            <a:r>
              <a:rPr lang="en-CA" altLang="en-US" sz="1800" dirty="0"/>
              <a:t>Don’t mix them up!</a:t>
            </a:r>
          </a:p>
          <a:p>
            <a:pPr marL="176213" indent="-176213" eaLnBrk="1" hangingPunct="1">
              <a:buFont typeface="Arial" charset="0"/>
              <a:buChar char="•"/>
              <a:tabLst>
                <a:tab pos="1254125" algn="l"/>
              </a:tabLst>
              <a:defRPr/>
            </a:pPr>
            <a:r>
              <a:rPr lang="en-CA" altLang="en-US" sz="2000" dirty="0"/>
              <a:t>Example:</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y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a:t>
            </a:r>
            <a:r>
              <a:rPr lang="en-CA" altLang="en-US" sz="1800" dirty="0" smtClean="0">
                <a:latin typeface="Consolas" pitchFamily="49" charset="0"/>
                <a:cs typeface="Consolas" pitchFamily="49" charset="0"/>
              </a:rPr>
              <a:t>3 (what is stored in ‘y’ at this point)</a:t>
            </a:r>
          </a:p>
          <a:p>
            <a:pPr marL="531813" lvl="1" indent="-176213" eaLnBrk="1" hangingPunct="1">
              <a:buFont typeface="Arial" charset="0"/>
              <a:buNone/>
              <a:tabLst>
                <a:tab pos="1254125" algn="l"/>
              </a:tabLst>
              <a:defRPr/>
            </a:pPr>
            <a:r>
              <a:rPr lang="en-CA" altLang="en-US" sz="1800" dirty="0" smtClean="0">
                <a:latin typeface="Consolas" pitchFamily="49" charset="0"/>
                <a:cs typeface="Consolas" pitchFamily="49" charset="0"/>
              </a:rPr>
              <a:t>x </a:t>
            </a:r>
            <a:r>
              <a:rPr lang="en-CA" altLang="en-US" sz="1800" b="1" dirty="0" smtClean="0">
                <a:solidFill>
                  <a:srgbClr val="FF0000"/>
                </a:solidFill>
                <a:latin typeface="Consolas" pitchFamily="49" charset="0"/>
                <a:cs typeface="Consolas" pitchFamily="49" charset="0"/>
              </a:rPr>
              <a:t>=</a:t>
            </a:r>
            <a:r>
              <a:rPr lang="en-CA" altLang="en-US" sz="1800" dirty="0" smtClean="0">
                <a:latin typeface="Consolas" pitchFamily="49" charset="0"/>
                <a:cs typeface="Consolas" pitchFamily="49" charset="0"/>
              </a:rPr>
              <a:t> </a:t>
            </a:r>
            <a:r>
              <a:rPr lang="en-CA" altLang="en-US" sz="1800" dirty="0">
                <a:latin typeface="Consolas" pitchFamily="49" charset="0"/>
                <a:cs typeface="Consolas" pitchFamily="49" charset="0"/>
              </a:rPr>
              <a:t>y (what is stored in ‘</a:t>
            </a:r>
            <a:r>
              <a:rPr lang="en-CA" altLang="en-US" sz="1800" dirty="0" err="1">
                <a:latin typeface="Consolas" pitchFamily="49" charset="0"/>
                <a:cs typeface="Consolas" pitchFamily="49" charset="0"/>
              </a:rPr>
              <a:t>x</a:t>
            </a:r>
            <a:r>
              <a:rPr lang="en-CA" altLang="en-US" sz="1800" dirty="0" err="1" smtClean="0">
                <a:latin typeface="Consolas" pitchFamily="49" charset="0"/>
                <a:cs typeface="Consolas" pitchFamily="49" charset="0"/>
              </a:rPr>
              <a:t>’,’y</a:t>
            </a:r>
            <a:r>
              <a:rPr lang="en-CA" altLang="en-US" sz="1800" dirty="0" smtClean="0">
                <a:latin typeface="Consolas" pitchFamily="49" charset="0"/>
                <a:cs typeface="Consolas" pitchFamily="49" charset="0"/>
              </a:rPr>
              <a:t>’ </a:t>
            </a:r>
            <a:r>
              <a:rPr lang="en-CA" altLang="en-US" sz="1800" dirty="0">
                <a:latin typeface="Consolas" pitchFamily="49" charset="0"/>
                <a:cs typeface="Consolas" pitchFamily="49" charset="0"/>
              </a:rPr>
              <a:t>at this point)</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y</a:t>
            </a:r>
            <a:r>
              <a:rPr lang="en-CA" altLang="en-US" sz="1800" dirty="0" smtClean="0">
                <a:latin typeface="Consolas" pitchFamily="49" charset="0"/>
                <a:cs typeface="Consolas" pitchFamily="49" charset="0"/>
              </a:rPr>
              <a:t>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6 (what is stored in ‘</a:t>
            </a:r>
            <a:r>
              <a:rPr lang="en-CA" altLang="en-US" sz="1800" dirty="0" err="1">
                <a:latin typeface="Consolas" pitchFamily="49" charset="0"/>
                <a:cs typeface="Consolas" pitchFamily="49" charset="0"/>
              </a:rPr>
              <a:t>x’,’y</a:t>
            </a:r>
            <a:r>
              <a:rPr lang="en-CA" altLang="en-US" sz="1800" dirty="0">
                <a:latin typeface="Consolas" pitchFamily="49" charset="0"/>
                <a:cs typeface="Consolas" pitchFamily="49" charset="0"/>
              </a:rPr>
              <a:t>’ at this point)</a:t>
            </a:r>
          </a:p>
          <a:p>
            <a:pPr marL="176213" indent="-176213" eaLnBrk="1" hangingPunct="1">
              <a:buFont typeface="Arial" charset="0"/>
              <a:buChar char="•"/>
              <a:tabLst>
                <a:tab pos="1254125" algn="l"/>
              </a:tabLst>
              <a:defRPr/>
            </a:pPr>
            <a:r>
              <a:rPr lang="en-CA" altLang="en-US" sz="2000" dirty="0" smtClean="0"/>
              <a:t>What </a:t>
            </a:r>
            <a:r>
              <a:rPr lang="en-CA" altLang="en-US" sz="2000" dirty="0"/>
              <a:t>is the end result? How was this derived (what are the </a:t>
            </a:r>
            <a:r>
              <a:rPr lang="en-CA" altLang="en-US" sz="2000" dirty="0" smtClean="0"/>
              <a:t>intermediate</a:t>
            </a:r>
          </a:p>
          <a:p>
            <a:pPr marL="176213" indent="-176213" eaLnBrk="1" hangingPunct="1">
              <a:buFont typeface="Arial" charset="0"/>
              <a:buChar char="•"/>
              <a:tabLst>
                <a:tab pos="1254125" algn="l"/>
              </a:tabLst>
              <a:defRPr/>
            </a:pPr>
            <a:r>
              <a:rPr lang="en-CA" altLang="en-US" sz="2000" b="1" dirty="0" smtClean="0"/>
              <a:t>Name of the full example</a:t>
            </a:r>
            <a:r>
              <a:rPr lang="en-CA" altLang="en-US" sz="2000" dirty="0" smtClean="0"/>
              <a:t>:</a:t>
            </a:r>
            <a:r>
              <a:rPr lang="en-CA" altLang="en-US" sz="2000" dirty="0">
                <a:latin typeface="Times New Roman" pitchFamily="18" charset="0"/>
              </a:rPr>
              <a:t> </a:t>
            </a:r>
            <a:r>
              <a:rPr lang="en-CA" altLang="en-US" sz="2000" dirty="0" smtClean="0">
                <a:latin typeface="Consolas" panose="020B0609020204030204" pitchFamily="49" charset="0"/>
              </a:rPr>
              <a:t>2</a:t>
            </a:r>
            <a:r>
              <a:rPr lang="en-CA" altLang="en-US" sz="2000" dirty="0" smtClean="0">
                <a:latin typeface="Consolas" pitchFamily="49" charset="0"/>
                <a:cs typeface="Consolas" pitchFamily="49" charset="0"/>
              </a:rPr>
              <a:t>assignment.py</a:t>
            </a:r>
            <a:endParaRPr lang="en-CA" altLang="en-US" sz="2000" dirty="0" smtClean="0">
              <a:latin typeface="Times New Roman" pitchFamily="18" charset="0"/>
            </a:endParaRPr>
          </a:p>
          <a:p>
            <a:pPr marL="176213" indent="-176213" eaLnBrk="1" hangingPunct="1">
              <a:buFont typeface="Arial" charset="0"/>
              <a:buChar char="•"/>
              <a:tabLst>
                <a:tab pos="1254125" algn="l"/>
              </a:tabLst>
              <a:defRPr/>
            </a:pPr>
            <a:endParaRPr lang="en-US" altLang="en-US" dirty="0">
              <a:latin typeface="Times New Roman" pitchFamily="18" charset="0"/>
            </a:endParaRPr>
          </a:p>
          <a:p>
            <a:pPr marL="0" indent="0" eaLnBrk="1" hangingPunct="1">
              <a:buNone/>
              <a:tabLst>
                <a:tab pos="1254125" algn="l"/>
              </a:tabLst>
              <a:defRPr/>
            </a:pPr>
            <a:endParaRPr lang="en-US" altLang="en-US" dirty="0">
              <a:latin typeface="Times New Roman" pitchFamily="18" charset="0"/>
            </a:endParaRPr>
          </a:p>
          <a:p>
            <a:pPr lvl="1" eaLnBrk="1" hangingPunct="1">
              <a:buFont typeface="Calibri" panose="020F0502020204030204" pitchFamily="34" charset="0"/>
              <a:buChar char="⁻"/>
              <a:tabLst>
                <a:tab pos="1254125" algn="l"/>
              </a:tabLst>
              <a:defRPr/>
            </a:pPr>
            <a:r>
              <a:rPr lang="en-US" altLang="en-US" sz="1800" dirty="0" smtClean="0"/>
              <a:t>Quick tip: to show what a variable currently contains put the name of the variable without quotes inside the round brackets for the print function.</a:t>
            </a:r>
            <a:endParaRPr lang="en-CA" altLang="en-US" sz="1800" dirty="0"/>
          </a:p>
          <a:p>
            <a:pPr marL="531813" lvl="1" indent="-176213" eaLnBrk="1" hangingPunct="1">
              <a:buFont typeface="Arial" charset="0"/>
              <a:buChar char="–"/>
              <a:tabLst>
                <a:tab pos="1254125" algn="l"/>
              </a:tabLst>
              <a:defRPr/>
            </a:pPr>
            <a:endParaRPr lang="en-CA" altLang="en-US" sz="2400" dirty="0">
              <a:latin typeface="Times New Roman" pitchFamily="18" charset="0"/>
            </a:endParaRPr>
          </a:p>
          <a:p>
            <a:pPr>
              <a:buFont typeface="Arial" charset="0"/>
              <a:buChar char="•"/>
              <a:defRPr/>
            </a:pPr>
            <a:endParaRPr lang="en-US" dirty="0"/>
          </a:p>
        </p:txBody>
      </p:sp>
      <p:pic>
        <p:nvPicPr>
          <p:cNvPr id="2" name="Picture 1"/>
          <p:cNvPicPr>
            <a:picLocks noChangeAspect="1"/>
          </p:cNvPicPr>
          <p:nvPr/>
        </p:nvPicPr>
        <p:blipFill>
          <a:blip r:embed="rId3"/>
          <a:stretch>
            <a:fillRect/>
          </a:stretch>
        </p:blipFill>
        <p:spPr>
          <a:xfrm>
            <a:off x="838200" y="4267200"/>
            <a:ext cx="599607"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60350"/>
            <a:ext cx="8229600" cy="730250"/>
          </a:xfrm>
        </p:spPr>
        <p:txBody>
          <a:bodyPr/>
          <a:lstStyle/>
          <a:p>
            <a:pPr eaLnBrk="1" hangingPunct="1"/>
            <a:r>
              <a:rPr lang="en-US" altLang="en-US" smtClean="0"/>
              <a:t>Variable Naming Conventions</a:t>
            </a:r>
          </a:p>
        </p:txBody>
      </p:sp>
      <p:sp>
        <p:nvSpPr>
          <p:cNvPr id="3" name="Content Placeholder 2"/>
          <p:cNvSpPr>
            <a:spLocks noGrp="1"/>
          </p:cNvSpPr>
          <p:nvPr>
            <p:ph idx="1"/>
          </p:nvPr>
        </p:nvSpPr>
        <p:spPr/>
        <p:txBody>
          <a:bodyPr/>
          <a:lstStyle/>
          <a:p>
            <a:pPr eaLnBrk="1" hangingPunct="1">
              <a:tabLst>
                <a:tab pos="1254125" algn="l"/>
              </a:tabLst>
            </a:pPr>
            <a:r>
              <a:rPr lang="en-US" altLang="en-US" smtClean="0"/>
              <a:t>Python requirements: </a:t>
            </a:r>
          </a:p>
          <a:p>
            <a:pPr lvl="1" eaLnBrk="1" hangingPunct="1">
              <a:tabLst>
                <a:tab pos="1254125" algn="l"/>
              </a:tabLst>
            </a:pPr>
            <a:r>
              <a:rPr lang="en-US" altLang="en-US" smtClean="0"/>
              <a:t>Rules built into the Python language for writing a program.</a:t>
            </a:r>
          </a:p>
          <a:p>
            <a:pPr lvl="1" eaLnBrk="1" hangingPunct="1">
              <a:tabLst>
                <a:tab pos="1254125" algn="l"/>
              </a:tabLst>
            </a:pPr>
            <a:r>
              <a:rPr lang="en-US" altLang="en-US" smtClean="0"/>
              <a:t>Somewhat analogous to the grammar of a ‘human’ language.</a:t>
            </a:r>
          </a:p>
          <a:p>
            <a:pPr lvl="1" eaLnBrk="1" hangingPunct="1">
              <a:tabLst>
                <a:tab pos="1254125" algn="l"/>
              </a:tabLst>
            </a:pPr>
            <a:r>
              <a:rPr lang="en-US" altLang="en-US" smtClean="0"/>
              <a:t>If the rules are violated then the typical outcome is the program cannot be translated (nor run).</a:t>
            </a:r>
          </a:p>
          <a:p>
            <a:pPr lvl="2" eaLnBrk="1" hangingPunct="1">
              <a:tabLst>
                <a:tab pos="1254125" algn="l"/>
              </a:tabLst>
            </a:pPr>
            <a:r>
              <a:rPr lang="en-US" altLang="en-US" sz="2000" smtClean="0"/>
              <a:t>A language such as Python may allow for a partial execution (it runs until the error is encountered).</a:t>
            </a:r>
          </a:p>
          <a:p>
            <a:pPr eaLnBrk="1" hangingPunct="1">
              <a:tabLst>
                <a:tab pos="1254125" algn="l"/>
              </a:tabLst>
            </a:pPr>
            <a:r>
              <a:rPr lang="en-US" altLang="en-US" smtClean="0"/>
              <a:t>Style requirements:</a:t>
            </a:r>
          </a:p>
          <a:p>
            <a:pPr lvl="1" eaLnBrk="1" hangingPunct="1">
              <a:tabLst>
                <a:tab pos="1254125" algn="l"/>
              </a:tabLst>
            </a:pPr>
            <a:r>
              <a:rPr lang="en-US" altLang="en-US" smtClean="0"/>
              <a:t>Approaches for producing a well written program.</a:t>
            </a:r>
          </a:p>
          <a:p>
            <a:pPr lvl="1" eaLnBrk="1" hangingPunct="1">
              <a:tabLst>
                <a:tab pos="1254125" algn="l"/>
              </a:tabLst>
            </a:pPr>
            <a:r>
              <a:rPr lang="en-US" altLang="en-US" smtClean="0"/>
              <a:t>(The real life analogy is that something written in a human language may follow the grammar but still be poorly written).</a:t>
            </a:r>
          </a:p>
          <a:p>
            <a:pPr lvl="1" eaLnBrk="1" hangingPunct="1">
              <a:tabLst>
                <a:tab pos="1254125" algn="l"/>
              </a:tabLst>
            </a:pPr>
            <a:r>
              <a:rPr lang="en-US" altLang="en-US" smtClean="0"/>
              <a:t>If style requirements are not followed then the program can still be translated but there may be other problems (more on this during the term).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60350"/>
            <a:ext cx="8229600" cy="730250"/>
          </a:xfrm>
          <a:noFill/>
        </p:spPr>
        <p:txBody>
          <a:bodyPr/>
          <a:lstStyle/>
          <a:p>
            <a:pPr eaLnBrk="1" hangingPunct="1"/>
            <a:r>
              <a:rPr lang="en-CA" altLang="en-US" smtClean="0"/>
              <a:t>Variable Naming Conventions (2)</a:t>
            </a:r>
            <a:endParaRPr lang="en-US" altLang="en-US" smtClean="0"/>
          </a:p>
        </p:txBody>
      </p:sp>
      <p:sp>
        <p:nvSpPr>
          <p:cNvPr id="218115" name="Rectangle 3"/>
          <p:cNvSpPr>
            <a:spLocks noGrp="1" noChangeArrowheads="1"/>
          </p:cNvSpPr>
          <p:nvPr>
            <p:ph idx="1"/>
          </p:nvPr>
        </p:nvSpPr>
        <p:spPr>
          <a:xfrm>
            <a:off x="457200" y="1143000"/>
            <a:ext cx="3886200" cy="5410200"/>
          </a:xfrm>
        </p:spPr>
        <p:txBody>
          <a:bodyPr/>
          <a:lstStyle/>
          <a:p>
            <a:pPr marL="346075" lvl="1" indent="-346075" eaLnBrk="1" hangingPunct="1">
              <a:buFont typeface="Calibri" panose="020F0502020204030204" pitchFamily="34" charset="0"/>
              <a:buAutoNum type="arabicPeriod"/>
            </a:pPr>
            <a:r>
              <a:rPr lang="en-CA" altLang="en-US" sz="2400" smtClean="0"/>
              <a:t>Style requirement: The name should be meaningful.</a:t>
            </a:r>
          </a:p>
          <a:p>
            <a:pPr marL="346075" lvl="1" indent="-346075" eaLnBrk="1" hangingPunct="1">
              <a:buFont typeface="Calibri" panose="020F0502020204030204" pitchFamily="34" charset="0"/>
              <a:buAutoNum type="arabicPeriod"/>
            </a:pPr>
            <a:r>
              <a:rPr lang="en-CA" altLang="en-US" sz="2400" smtClean="0"/>
              <a:t>Style and Python requirement: Names </a:t>
            </a:r>
            <a:r>
              <a:rPr lang="en-CA" altLang="en-US" sz="2400" i="1" smtClean="0"/>
              <a:t>must </a:t>
            </a:r>
            <a:r>
              <a:rPr lang="en-CA" altLang="en-US" sz="2400" smtClean="0"/>
              <a:t>start with a letter (Python requirement) and </a:t>
            </a:r>
            <a:r>
              <a:rPr lang="en-CA" altLang="en-US" sz="2400" i="1" smtClean="0"/>
              <a:t>should not</a:t>
            </a:r>
            <a:r>
              <a:rPr lang="en-CA" altLang="en-US" sz="2400" smtClean="0"/>
              <a:t> begin with an underscore (style requirement).</a:t>
            </a:r>
          </a:p>
          <a:p>
            <a:pPr marL="346075" lvl="1" indent="-346075" eaLnBrk="1" hangingPunct="1">
              <a:buFont typeface="Calibri" panose="020F0502020204030204" pitchFamily="34" charset="0"/>
              <a:buAutoNum type="arabicPeriod"/>
            </a:pPr>
            <a:r>
              <a:rPr lang="en-CA" altLang="en-US" sz="2400" smtClean="0"/>
              <a:t>Style requirement: Names are case sensitive but avoid distinguishing variable names only by case.</a:t>
            </a:r>
          </a:p>
        </p:txBody>
      </p:sp>
      <p:sp>
        <p:nvSpPr>
          <p:cNvPr id="31748" name="TextBox 2"/>
          <p:cNvSpPr txBox="1">
            <a:spLocks noChangeArrowheads="1"/>
          </p:cNvSpPr>
          <p:nvPr/>
        </p:nvSpPr>
        <p:spPr bwMode="auto">
          <a:xfrm>
            <a:off x="5133975" y="1066800"/>
            <a:ext cx="4010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Examples</a:t>
            </a:r>
          </a:p>
          <a:p>
            <a:pPr eaLnBrk="1" hangingPunct="1">
              <a:spcBef>
                <a:spcPct val="0"/>
              </a:spcBef>
              <a:buFontTx/>
              <a:buNone/>
            </a:pPr>
            <a:r>
              <a:rPr lang="en-US" altLang="en-US" sz="2000">
                <a:latin typeface="Arial" panose="020B0604020202020204" pitchFamily="34" charset="0"/>
              </a:rPr>
              <a:t>#1:</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(yes)	</a:t>
            </a:r>
            <a:r>
              <a:rPr lang="en-US" altLang="en-US" sz="2000">
                <a:latin typeface="Consolas" panose="020B0609020204030204" pitchFamily="49" charset="0"/>
                <a:cs typeface="Consolas" panose="020B0609020204030204" pitchFamily="49" charset="0"/>
              </a:rPr>
              <a:t>x, y </a:t>
            </a:r>
            <a:r>
              <a:rPr lang="en-US" altLang="en-US" sz="2000">
                <a:latin typeface="Arial" panose="020B0604020202020204" pitchFamily="34" charset="0"/>
              </a:rPr>
              <a:t>(no)</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r>
              <a:rPr lang="en-US" altLang="en-US" sz="2000">
                <a:latin typeface="Arial" panose="020B0604020202020204" pitchFamily="34" charset="0"/>
              </a:rPr>
              <a:t>#2</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height</a:t>
            </a:r>
            <a:r>
              <a:rPr lang="en-US" altLang="en-US" sz="2000"/>
              <a:t> (yes)	</a:t>
            </a:r>
            <a:r>
              <a:rPr lang="en-US" altLang="en-US" sz="2000">
                <a:latin typeface="Consolas" panose="020B0609020204030204" pitchFamily="49" charset="0"/>
                <a:cs typeface="Consolas" panose="020B0609020204030204" pitchFamily="49" charset="0"/>
              </a:rPr>
              <a:t>2x</a:t>
            </a:r>
            <a:r>
              <a:rPr lang="en-US" altLang="en-US" sz="2000"/>
              <a:t>, </a:t>
            </a:r>
            <a:r>
              <a:rPr lang="en-US" altLang="en-US" sz="2000">
                <a:latin typeface="Consolas" panose="020B0609020204030204" pitchFamily="49" charset="0"/>
                <a:cs typeface="Consolas" panose="020B0609020204030204" pitchFamily="49" charset="0"/>
              </a:rPr>
              <a:t>_height </a:t>
            </a:r>
            <a:r>
              <a:rPr lang="en-US" altLang="en-US" sz="2000"/>
              <a:t>(no)</a:t>
            </a:r>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ts val="1200"/>
              </a:spcBef>
              <a:buFontTx/>
              <a:buNone/>
            </a:pPr>
            <a:r>
              <a:rPr lang="en-US" altLang="en-US" sz="2000"/>
              <a:t>#3</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Name</a:t>
            </a:r>
            <a:r>
              <a:rPr lang="en-US" altLang="en-US" sz="2000"/>
              <a:t>, </a:t>
            </a:r>
            <a:r>
              <a:rPr lang="en-US" altLang="en-US" sz="2000">
                <a:latin typeface="Consolas" panose="020B0609020204030204" pitchFamily="49" charset="0"/>
                <a:cs typeface="Consolas" panose="020B0609020204030204" pitchFamily="49" charset="0"/>
              </a:rPr>
              <a:t>name</a:t>
            </a:r>
            <a:r>
              <a:rPr lang="en-US" altLang="en-US" sz="2000"/>
              <a:t>, </a:t>
            </a:r>
            <a:r>
              <a:rPr lang="en-US" altLang="en-US" sz="2000">
                <a:latin typeface="Consolas" panose="020B0609020204030204" pitchFamily="49" charset="0"/>
                <a:cs typeface="Consolas" panose="020B0609020204030204" pitchFamily="49" charset="0"/>
              </a:rPr>
              <a:t>nAme</a:t>
            </a:r>
            <a:r>
              <a:rPr lang="en-US" altLang="en-US" sz="2000"/>
              <a:t> (no to this trio)</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8">
                                            <p:txEl>
                                              <p:pRg st="12" end="1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4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Reminder!</a:t>
            </a:r>
          </a:p>
        </p:txBody>
      </p:sp>
      <p:sp>
        <p:nvSpPr>
          <p:cNvPr id="14339" name="Content Placeholder 2"/>
          <p:cNvSpPr>
            <a:spLocks noGrp="1"/>
          </p:cNvSpPr>
          <p:nvPr>
            <p:ph idx="1"/>
          </p:nvPr>
        </p:nvSpPr>
        <p:spPr/>
        <p:txBody>
          <a:bodyPr/>
          <a:lstStyle/>
          <a:p>
            <a:r>
              <a:rPr lang="en-US" altLang="en-US" dirty="0" smtClean="0"/>
              <a:t>These course notes are mandatory</a:t>
            </a:r>
          </a:p>
          <a:p>
            <a:pPr lvl="1"/>
            <a:r>
              <a:rPr lang="en-US" altLang="en-US" dirty="0" smtClean="0"/>
              <a:t>Get them before class and go over them before attending</a:t>
            </a:r>
          </a:p>
          <a:p>
            <a:r>
              <a:rPr lang="en-US" altLang="en-US" dirty="0" smtClean="0"/>
              <a:t>(If all else fails then look through them afterwards – at the very least to see what concepts/topics you are responsible for knowing).</a:t>
            </a:r>
          </a:p>
          <a:p>
            <a:pPr lvl="1"/>
            <a:r>
              <a:rPr lang="en-US" altLang="en-US" dirty="0" smtClean="0"/>
              <a:t>It’s the *first* step you should  complete if you’ve missed lecture and need to catch up.</a:t>
            </a:r>
          </a:p>
          <a:p>
            <a:pPr lvl="1"/>
            <a:r>
              <a:rPr lang="en-US" altLang="en-US" dirty="0" smtClean="0"/>
              <a:t>(The second step is to get the in class notes of a classmate).</a:t>
            </a:r>
          </a:p>
          <a:p>
            <a:pPr lvl="1"/>
            <a:r>
              <a:rPr lang="en-US" altLang="en-US" dirty="0" smtClean="0"/>
              <a:t>After going through these notes the third step is to ask us for help in filling in any conceptual gaps.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60350"/>
            <a:ext cx="8229600" cy="730250"/>
          </a:xfrm>
          <a:noFill/>
        </p:spPr>
        <p:txBody>
          <a:bodyPr/>
          <a:lstStyle/>
          <a:p>
            <a:pPr eaLnBrk="1" hangingPunct="1"/>
            <a:r>
              <a:rPr lang="en-CA" altLang="en-US" smtClean="0"/>
              <a:t>Variable Naming Conventions (2)</a:t>
            </a:r>
            <a:endParaRPr lang="en-US" altLang="en-US" smtClean="0"/>
          </a:p>
        </p:txBody>
      </p:sp>
      <p:sp>
        <p:nvSpPr>
          <p:cNvPr id="218115" name="Rectangle 3"/>
          <p:cNvSpPr>
            <a:spLocks noGrp="1" noChangeArrowheads="1"/>
          </p:cNvSpPr>
          <p:nvPr>
            <p:ph idx="1"/>
          </p:nvPr>
        </p:nvSpPr>
        <p:spPr>
          <a:xfrm>
            <a:off x="457200" y="1143000"/>
            <a:ext cx="4419600" cy="5410200"/>
          </a:xfrm>
        </p:spPr>
        <p:txBody>
          <a:bodyPr rtlCol="0">
            <a:noAutofit/>
          </a:bodyPr>
          <a:lstStyle/>
          <a:p>
            <a:pPr marL="339725" lvl="1" indent="-339725" eaLnBrk="1" fontAlgn="auto" hangingPunct="1">
              <a:spcAft>
                <a:spcPts val="0"/>
              </a:spcAft>
              <a:buFont typeface="+mj-lt"/>
              <a:buAutoNum type="arabicPeriod" startAt="4"/>
              <a:defRPr/>
            </a:pPr>
            <a:r>
              <a:rPr lang="en-CA" sz="2400" dirty="0" smtClean="0"/>
              <a:t>Style requirement: Variable names should generally be all lower case (see next point for the exception).</a:t>
            </a:r>
          </a:p>
          <a:p>
            <a:pPr marL="346075" lvl="1" indent="-346075" eaLnBrk="1" fontAlgn="auto" hangingPunct="1">
              <a:spcAft>
                <a:spcPts val="0"/>
              </a:spcAft>
              <a:buFont typeface="+mj-lt"/>
              <a:buAutoNum type="arabicPeriod" startAt="4"/>
              <a:defRPr/>
            </a:pPr>
            <a:r>
              <a:rPr lang="en-CA" sz="2400" dirty="0" smtClean="0"/>
              <a:t>Style requirement: For names composed of multiple words separate each word by capitalizing the first letter of each word (save for the first word) or by using an underscore. (Either approach is acceptable but don’t mix and match.)</a:t>
            </a:r>
          </a:p>
          <a:p>
            <a:pPr marL="346075" lvl="1" indent="-346075" eaLnBrk="1" fontAlgn="auto" hangingPunct="1">
              <a:spcAft>
                <a:spcPts val="0"/>
              </a:spcAft>
              <a:buFont typeface="+mj-lt"/>
              <a:buAutoNum type="arabicPeriod" startAt="4"/>
              <a:defRPr/>
            </a:pPr>
            <a:r>
              <a:rPr lang="en-CA" sz="2400" dirty="0" smtClean="0"/>
              <a:t>Python requirement: Can't be a keyword (see next slide).</a:t>
            </a:r>
          </a:p>
        </p:txBody>
      </p:sp>
      <p:sp>
        <p:nvSpPr>
          <p:cNvPr id="32772" name="TextBox 2"/>
          <p:cNvSpPr txBox="1">
            <a:spLocks noChangeArrowheads="1"/>
          </p:cNvSpPr>
          <p:nvPr/>
        </p:nvSpPr>
        <p:spPr bwMode="auto">
          <a:xfrm>
            <a:off x="5133975" y="1066800"/>
            <a:ext cx="4010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Examples</a:t>
            </a:r>
          </a:p>
          <a:p>
            <a:pPr eaLnBrk="1" hangingPunct="1">
              <a:spcBef>
                <a:spcPct val="0"/>
              </a:spcBef>
              <a:buFontTx/>
              <a:buNone/>
            </a:pPr>
            <a:r>
              <a:rPr lang="en-US" altLang="en-US" sz="2000">
                <a:latin typeface="Arial" panose="020B0604020202020204" pitchFamily="34" charset="0"/>
              </a:rPr>
              <a:t>#4:</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height</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weight</a:t>
            </a:r>
            <a:r>
              <a:rPr lang="en-US" altLang="en-US" sz="2000">
                <a:latin typeface="Arial" panose="020B0604020202020204" pitchFamily="34" charset="0"/>
              </a:rPr>
              <a:t>	(yes)</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HEIGHT</a:t>
            </a:r>
            <a:r>
              <a:rPr lang="en-US" altLang="en-US" sz="2000">
                <a:latin typeface="Arial" panose="020B0604020202020204" pitchFamily="34" charset="0"/>
              </a:rPr>
              <a:t>		(no)</a:t>
            </a:r>
          </a:p>
          <a:p>
            <a:pPr eaLnBrk="1" hangingPunct="1">
              <a:spcBef>
                <a:spcPct val="0"/>
              </a:spcBef>
              <a:buFontTx/>
              <a:buNone/>
            </a:pPr>
            <a:endParaRPr lang="en-US" altLang="en-US" sz="1400"/>
          </a:p>
          <a:p>
            <a:pPr eaLnBrk="1" hangingPunct="1">
              <a:spcBef>
                <a:spcPct val="0"/>
              </a:spcBef>
              <a:buFontTx/>
              <a:buNone/>
            </a:pPr>
            <a:endParaRPr lang="en-US" altLang="en-US" sz="1400"/>
          </a:p>
          <a:p>
            <a:pPr eaLnBrk="1" hangingPunct="1">
              <a:spcBef>
                <a:spcPct val="0"/>
              </a:spcBef>
              <a:buFontTx/>
              <a:buNone/>
            </a:pPr>
            <a:r>
              <a:rPr lang="en-US" altLang="en-US" sz="2000">
                <a:latin typeface="Arial" panose="020B0604020202020204" pitchFamily="34" charset="0"/>
              </a:rPr>
              <a:t>#5</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firstName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last_name</a:t>
            </a:r>
            <a:r>
              <a:rPr lang="en-US" altLang="en-US" sz="2000">
                <a:latin typeface="Arial" panose="020B0604020202020204" pitchFamily="34" charset="0"/>
              </a:rPr>
              <a:t>	</a:t>
            </a:r>
          </a:p>
          <a:p>
            <a:pPr eaLnBrk="1" hangingPunct="1">
              <a:spcBef>
                <a:spcPct val="0"/>
              </a:spcBef>
              <a:buFontTx/>
              <a:buNone/>
            </a:pPr>
            <a:r>
              <a:rPr lang="en-US" altLang="en-US" sz="2000">
                <a:latin typeface="Arial" panose="020B0604020202020204" pitchFamily="34" charset="0"/>
              </a:rPr>
              <a:t>(yes to either approach)</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2">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7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772">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277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60350"/>
            <a:ext cx="8229600" cy="730250"/>
          </a:xfrm>
        </p:spPr>
        <p:txBody>
          <a:bodyPr/>
          <a:lstStyle/>
          <a:p>
            <a:pPr eaLnBrk="1" hangingPunct="1"/>
            <a:r>
              <a:rPr lang="en-US" altLang="en-US" smtClean="0"/>
              <a:t>Key Words In Python</a:t>
            </a:r>
            <a:r>
              <a:rPr lang="en-US" altLang="en-US" baseline="30000" smtClean="0"/>
              <a:t>1</a:t>
            </a:r>
          </a:p>
        </p:txBody>
      </p:sp>
      <p:sp>
        <p:nvSpPr>
          <p:cNvPr id="33795" name="Rectangle 3"/>
          <p:cNvSpPr>
            <a:spLocks noGrp="1" noChangeArrowheads="1"/>
          </p:cNvSpPr>
          <p:nvPr>
            <p:ph idx="1"/>
          </p:nvPr>
        </p:nvSpPr>
        <p:spPr/>
        <p:txBody>
          <a:bodyPr/>
          <a:lstStyle/>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and		del		from		not		while</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as		elif		global		or		with</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assert		else		if		pass		yield</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break		except		import		print</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class		exec		in		raise</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continue		finally	is		return</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def		for		lambda		try</a:t>
            </a:r>
          </a:p>
        </p:txBody>
      </p:sp>
      <p:sp>
        <p:nvSpPr>
          <p:cNvPr id="33796" name="Text Box 4"/>
          <p:cNvSpPr txBox="1">
            <a:spLocks noChangeArrowheads="1"/>
          </p:cNvSpPr>
          <p:nvPr/>
        </p:nvSpPr>
        <p:spPr bwMode="auto">
          <a:xfrm>
            <a:off x="0" y="6426200"/>
            <a:ext cx="589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rPr>
              <a:t>1 From “</a:t>
            </a:r>
            <a:r>
              <a:rPr lang="en-US" altLang="en-US" sz="1400" i="1">
                <a:latin typeface="Arial" panose="020B0604020202020204" pitchFamily="34" charset="0"/>
              </a:rPr>
              <a:t>Starting out with Python</a:t>
            </a:r>
            <a:r>
              <a:rPr lang="en-US" altLang="en-US" sz="1400">
                <a:latin typeface="Arial" panose="020B0604020202020204" pitchFamily="34" charset="0"/>
              </a:rPr>
              <a:t>” by Tony Gaddis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Variable Naming Conventions: Bottom Line</a:t>
            </a:r>
          </a:p>
        </p:txBody>
      </p:sp>
      <p:sp>
        <p:nvSpPr>
          <p:cNvPr id="34819" name="Content Placeholder 2"/>
          <p:cNvSpPr>
            <a:spLocks noGrp="1"/>
          </p:cNvSpPr>
          <p:nvPr>
            <p:ph idx="1"/>
          </p:nvPr>
        </p:nvSpPr>
        <p:spPr/>
        <p:txBody>
          <a:bodyPr/>
          <a:lstStyle/>
          <a:p>
            <a:r>
              <a:rPr lang="en-US" altLang="en-US" smtClean="0"/>
              <a:t>Both Python and style requirements should be followed when creating your variables.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60350"/>
            <a:ext cx="8229600" cy="730250"/>
          </a:xfrm>
        </p:spPr>
        <p:txBody>
          <a:bodyPr/>
          <a:lstStyle/>
          <a:p>
            <a:pPr eaLnBrk="1" hangingPunct="1"/>
            <a:r>
              <a:rPr lang="en-US" altLang="en-US" smtClean="0"/>
              <a:t>Extra Practice</a:t>
            </a:r>
          </a:p>
        </p:txBody>
      </p:sp>
      <p:sp>
        <p:nvSpPr>
          <p:cNvPr id="35843" name="Content Placeholder 2"/>
          <p:cNvSpPr>
            <a:spLocks noGrp="1"/>
          </p:cNvSpPr>
          <p:nvPr>
            <p:ph idx="1"/>
          </p:nvPr>
        </p:nvSpPr>
        <p:spPr/>
        <p:txBody>
          <a:bodyPr/>
          <a:lstStyle/>
          <a:p>
            <a:pPr eaLnBrk="1" hangingPunct="1">
              <a:tabLst>
                <a:tab pos="1254125" algn="l"/>
              </a:tabLst>
            </a:pPr>
            <a:r>
              <a:rPr lang="en-US" altLang="en-US" smtClean="0"/>
              <a:t>Come up with example names that violate and conform to the naming conventions.</a:t>
            </a:r>
          </a:p>
          <a:p>
            <a:pPr lvl="1" eaLnBrk="1" hangingPunct="1">
              <a:tabLst>
                <a:tab pos="1254125" algn="l"/>
              </a:tabLst>
            </a:pPr>
            <a:r>
              <a:rPr lang="en-US" altLang="en-US" smtClean="0"/>
              <a:t>(You will have to go through this process as you write your programs anyhow so it’s a good idea to take about 5 – 10 minutes to make sure that you know the requirements).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t>Section Summary: Variables</a:t>
            </a:r>
          </a:p>
        </p:txBody>
      </p:sp>
      <p:sp>
        <p:nvSpPr>
          <p:cNvPr id="36867" name="Content Placeholder 2"/>
          <p:cNvSpPr>
            <a:spLocks noGrp="1"/>
          </p:cNvSpPr>
          <p:nvPr>
            <p:ph idx="1"/>
          </p:nvPr>
        </p:nvSpPr>
        <p:spPr/>
        <p:txBody>
          <a:bodyPr/>
          <a:lstStyle/>
          <a:p>
            <a:pPr eaLnBrk="1" hangingPunct="1"/>
            <a:r>
              <a:rPr lang="en-US" altLang="en-US" smtClean="0"/>
              <a:t>What is a variable</a:t>
            </a:r>
          </a:p>
          <a:p>
            <a:pPr eaLnBrk="1" hangingPunct="1"/>
            <a:r>
              <a:rPr lang="en-US" altLang="en-US" smtClean="0"/>
              <a:t>What are some types of variables available in Python</a:t>
            </a:r>
          </a:p>
          <a:p>
            <a:pPr eaLnBrk="1" hangingPunct="1"/>
            <a:r>
              <a:rPr lang="en-US" altLang="en-US" smtClean="0"/>
              <a:t>How to create a variable in Python</a:t>
            </a:r>
          </a:p>
          <a:p>
            <a:pPr eaLnBrk="1" hangingPunct="1"/>
            <a:r>
              <a:rPr lang="en-US" altLang="en-US" smtClean="0"/>
              <a:t>What are naming conventions for variables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60350"/>
            <a:ext cx="8229600" cy="730250"/>
          </a:xfrm>
        </p:spPr>
        <p:txBody>
          <a:bodyPr/>
          <a:lstStyle/>
          <a:p>
            <a:pPr eaLnBrk="1" hangingPunct="1">
              <a:defRPr/>
            </a:pPr>
            <a:r>
              <a:rPr lang="en-US" altLang="en-US" dirty="0" smtClean="0"/>
              <a:t>Displaying Output Using The </a:t>
            </a:r>
            <a:r>
              <a:rPr lang="en-US" altLang="en-US" sz="2800" dirty="0" smtClean="0">
                <a:latin typeface="Consolas" pitchFamily="49" charset="0"/>
                <a:cs typeface="Consolas" pitchFamily="49" charset="0"/>
              </a:rPr>
              <a:t>Print()</a:t>
            </a:r>
            <a:r>
              <a:rPr lang="en-US" altLang="en-US" sz="2800" dirty="0" smtClean="0">
                <a:latin typeface="+mn-lt"/>
                <a:cs typeface="Consolas" pitchFamily="49" charset="0"/>
              </a:rPr>
              <a:t> </a:t>
            </a:r>
            <a:r>
              <a:rPr lang="en-US" altLang="en-US" dirty="0" smtClean="0"/>
              <a:t>Function</a:t>
            </a:r>
          </a:p>
        </p:txBody>
      </p:sp>
      <p:sp>
        <p:nvSpPr>
          <p:cNvPr id="214019" name="Rectangle 3"/>
          <p:cNvSpPr>
            <a:spLocks noGrp="1" noChangeArrowheads="1"/>
          </p:cNvSpPr>
          <p:nvPr>
            <p:ph idx="1"/>
          </p:nvPr>
        </p:nvSpPr>
        <p:spPr>
          <a:xfrm>
            <a:off x="457200" y="1447800"/>
            <a:ext cx="8229600" cy="5410200"/>
          </a:xfrm>
        </p:spPr>
        <p:txBody>
          <a:bodyPr/>
          <a:lstStyle/>
          <a:p>
            <a:pPr eaLnBrk="1" hangingPunct="1">
              <a:lnSpc>
                <a:spcPct val="90000"/>
              </a:lnSpc>
              <a:tabLst>
                <a:tab pos="1254125" algn="l"/>
              </a:tabLst>
            </a:pPr>
            <a:r>
              <a:rPr lang="en-US" altLang="en-US" sz="2200" dirty="0" smtClean="0"/>
              <a:t>This function takes zero or more arguments (inputs)</a:t>
            </a:r>
          </a:p>
          <a:p>
            <a:pPr lvl="1" eaLnBrk="1" hangingPunct="1">
              <a:lnSpc>
                <a:spcPct val="90000"/>
              </a:lnSpc>
              <a:tabLst>
                <a:tab pos="1254125" algn="l"/>
              </a:tabLst>
            </a:pPr>
            <a:r>
              <a:rPr lang="en-US" altLang="en-US" sz="1900" dirty="0" smtClean="0"/>
              <a:t>Multiple arguments are separated with commas</a:t>
            </a:r>
          </a:p>
          <a:p>
            <a:pPr lvl="1" eaLnBrk="1" hangingPunct="1">
              <a:lnSpc>
                <a:spcPct val="90000"/>
              </a:lnSpc>
              <a:tabLst>
                <a:tab pos="1254125" algn="l"/>
              </a:tabLst>
            </a:pPr>
            <a:r>
              <a:rPr lang="en-US" altLang="en-US" sz="1900" dirty="0" smtClean="0">
                <a:latin typeface="Consolas" panose="020B0609020204030204" pitchFamily="49" charset="0"/>
                <a:cs typeface="Consolas" panose="020B0609020204030204" pitchFamily="49" charset="0"/>
              </a:rPr>
              <a:t>print() </a:t>
            </a:r>
            <a:r>
              <a:rPr lang="en-US" altLang="en-US" sz="1900" dirty="0" smtClean="0"/>
              <a:t>will display all the arguments followed by a blank line (move the cursor down a line). </a:t>
            </a:r>
          </a:p>
          <a:p>
            <a:pPr lvl="2" eaLnBrk="1" hangingPunct="1">
              <a:lnSpc>
                <a:spcPct val="90000"/>
              </a:lnSpc>
              <a:buFont typeface="Arial" panose="020B0604020202020204" pitchFamily="34" charset="0"/>
              <a:buChar char="–"/>
              <a:tabLst>
                <a:tab pos="1254125" algn="l"/>
              </a:tabLst>
            </a:pPr>
            <a:r>
              <a:rPr lang="en-US" altLang="en-US" sz="1700" dirty="0" smtClean="0">
                <a:latin typeface="Consolas" panose="020B0609020204030204" pitchFamily="49" charset="0"/>
                <a:cs typeface="Consolas" panose="020B0609020204030204" pitchFamily="49" charset="0"/>
              </a:rPr>
              <a:t>end=</a:t>
            </a:r>
            <a:r>
              <a:rPr lang="en-CA" altLang="en-US" sz="1600" dirty="0" smtClean="0">
                <a:latin typeface="Consolas" panose="020B0609020204030204" pitchFamily="49" charset="0"/>
              </a:rPr>
              <a:t>""</a:t>
            </a:r>
            <a:r>
              <a:rPr lang="en-US" altLang="en-US" sz="1700" dirty="0" smtClean="0"/>
              <a:t> isn’t mandatory but can be useful to prevent Python from adding  the extra line (when precise formatting is needed)</a:t>
            </a:r>
          </a:p>
          <a:p>
            <a:pPr lvl="1" eaLnBrk="1" hangingPunct="1">
              <a:lnSpc>
                <a:spcPct val="90000"/>
              </a:lnSpc>
              <a:tabLst>
                <a:tab pos="1254125" algn="l"/>
              </a:tabLst>
            </a:pPr>
            <a:r>
              <a:rPr lang="en-US" altLang="en-US" sz="1900" dirty="0" smtClean="0"/>
              <a:t>Zero arguments just displays a blank line</a:t>
            </a:r>
          </a:p>
          <a:p>
            <a:pPr eaLnBrk="1" hangingPunct="1">
              <a:lnSpc>
                <a:spcPct val="90000"/>
              </a:lnSpc>
              <a:tabLst>
                <a:tab pos="1254125" algn="l"/>
              </a:tabLst>
            </a:pPr>
            <a:r>
              <a:rPr lang="en-US" altLang="en-US" sz="2000" b="1" dirty="0" smtClean="0">
                <a:latin typeface="+mj-lt"/>
              </a:rPr>
              <a:t>Name of the full example</a:t>
            </a:r>
            <a:r>
              <a:rPr lang="en-US" altLang="en-US" sz="2000" smtClean="0">
                <a:latin typeface="+mj-lt"/>
              </a:rPr>
              <a:t>: </a:t>
            </a:r>
            <a:r>
              <a:rPr lang="en-US" altLang="en-US" sz="2000" smtClean="0">
                <a:latin typeface="Consolas" panose="020B0609020204030204" pitchFamily="49" charset="0"/>
              </a:rPr>
              <a:t>3</a:t>
            </a:r>
            <a:r>
              <a:rPr lang="en-US" altLang="en-US" sz="2000" smtClean="0">
                <a:latin typeface="Consolas" panose="020B0609020204030204" pitchFamily="49" charset="0"/>
                <a:cs typeface="Consolas" panose="020B0609020204030204" pitchFamily="49" charset="0"/>
              </a:rPr>
              <a:t>output.py</a:t>
            </a:r>
            <a:endParaRPr lang="en-US" altLang="en-US" sz="1900" dirty="0" smtClean="0">
              <a:latin typeface="Consolas" panose="020B0609020204030204" pitchFamily="49" charset="0"/>
              <a:cs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print("hi")</a:t>
            </a: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a:t>
            </a:r>
            <a:r>
              <a:rPr lang="en-CA" altLang="en-US" dirty="0" err="1" smtClean="0">
                <a:latin typeface="Consolas" panose="020B0609020204030204" pitchFamily="49" charset="0"/>
              </a:rPr>
              <a:t>hey",end</a:t>
            </a:r>
            <a:r>
              <a:rPr lang="en-CA" altLang="en-US" dirty="0" smtClean="0">
                <a:latin typeface="Consolas" panose="020B0609020204030204" pitchFamily="49" charset="0"/>
              </a:rPr>
              <a:t>="")</a:t>
            </a: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print("-sup?")</a:t>
            </a:r>
          </a:p>
          <a:p>
            <a:pPr lvl="1">
              <a:tabLst>
                <a:tab pos="1254125" algn="l"/>
              </a:tabLst>
            </a:pPr>
            <a:endParaRPr lang="en-CA" altLang="en-US" sz="1800" dirty="0" smtClean="0">
              <a:latin typeface="Consolas" panose="020B0609020204030204" pitchFamily="49" charset="0"/>
            </a:endParaRPr>
          </a:p>
          <a:p>
            <a:pPr lvl="1" eaLnBrk="1" hangingPunct="1">
              <a:lnSpc>
                <a:spcPct val="90000"/>
              </a:lnSpc>
              <a:buFont typeface="Arial" panose="020B0604020202020204" pitchFamily="34" charset="0"/>
              <a:buNone/>
              <a:tabLst>
                <a:tab pos="1254125" algn="l"/>
              </a:tabLst>
            </a:pPr>
            <a:endParaRPr lang="en-US" altLang="en-US" dirty="0" smtClean="0"/>
          </a:p>
        </p:txBody>
      </p:sp>
      <p:pic>
        <p:nvPicPr>
          <p:cNvPr id="37903" name="Picture 15"/>
          <p:cNvPicPr>
            <a:picLocks noChangeAspect="1" noChangeArrowheads="1"/>
          </p:cNvPicPr>
          <p:nvPr/>
        </p:nvPicPr>
        <p:blipFill>
          <a:blip r:embed="rId3">
            <a:extLst>
              <a:ext uri="{28A0092B-C50C-407E-A947-70E740481C1C}">
                <a14:useLocalDpi xmlns:a14="http://schemas.microsoft.com/office/drawing/2010/main" val="0"/>
              </a:ext>
            </a:extLst>
          </a:blip>
          <a:srcRect b="51724"/>
          <a:stretch>
            <a:fillRect/>
          </a:stretch>
        </p:blipFill>
        <p:spPr bwMode="auto">
          <a:xfrm>
            <a:off x="2895600" y="3930650"/>
            <a:ext cx="2209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4" name="Picture 16"/>
          <p:cNvPicPr>
            <a:picLocks noChangeAspect="1" noChangeArrowheads="1"/>
          </p:cNvPicPr>
          <p:nvPr/>
        </p:nvPicPr>
        <p:blipFill>
          <a:blip r:embed="rId3">
            <a:extLst>
              <a:ext uri="{28A0092B-C50C-407E-A947-70E740481C1C}">
                <a14:useLocalDpi xmlns:a14="http://schemas.microsoft.com/office/drawing/2010/main" val="0"/>
              </a:ext>
            </a:extLst>
          </a:blip>
          <a:srcRect t="48276" r="62070" b="3448"/>
          <a:stretch>
            <a:fillRect/>
          </a:stretch>
        </p:blipFill>
        <p:spPr bwMode="auto">
          <a:xfrm>
            <a:off x="3581400" y="5105400"/>
            <a:ext cx="9144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5" name="Picture 17"/>
          <p:cNvPicPr>
            <a:picLocks noChangeAspect="1" noChangeArrowheads="1"/>
          </p:cNvPicPr>
          <p:nvPr/>
        </p:nvPicPr>
        <p:blipFill>
          <a:blip r:embed="rId3">
            <a:extLst>
              <a:ext uri="{28A0092B-C50C-407E-A947-70E740481C1C}">
                <a14:useLocalDpi xmlns:a14="http://schemas.microsoft.com/office/drawing/2010/main" val="0"/>
              </a:ext>
            </a:extLst>
          </a:blip>
          <a:srcRect l="37930" t="48276" b="-10345"/>
          <a:stretch>
            <a:fillRect/>
          </a:stretch>
        </p:blipFill>
        <p:spPr bwMode="auto">
          <a:xfrm>
            <a:off x="4495800" y="5105400"/>
            <a:ext cx="1371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a:xfrm>
            <a:off x="2017713" y="4246563"/>
            <a:ext cx="1062037" cy="498475"/>
          </a:xfrm>
          <a:custGeom>
            <a:avLst/>
            <a:gdLst>
              <a:gd name="connsiteX0" fmla="*/ 0 w 1061545"/>
              <a:gd name="connsiteY0" fmla="*/ 0 h 499054"/>
              <a:gd name="connsiteX1" fmla="*/ 21021 w 1061545"/>
              <a:gd name="connsiteY1" fmla="*/ 283780 h 499054"/>
              <a:gd name="connsiteX2" fmla="*/ 52552 w 1061545"/>
              <a:gd name="connsiteY2" fmla="*/ 315311 h 499054"/>
              <a:gd name="connsiteX3" fmla="*/ 105104 w 1061545"/>
              <a:gd name="connsiteY3" fmla="*/ 378373 h 499054"/>
              <a:gd name="connsiteX4" fmla="*/ 136635 w 1061545"/>
              <a:gd name="connsiteY4" fmla="*/ 388883 h 499054"/>
              <a:gd name="connsiteX5" fmla="*/ 220717 w 1061545"/>
              <a:gd name="connsiteY5" fmla="*/ 420414 h 499054"/>
              <a:gd name="connsiteX6" fmla="*/ 262759 w 1061545"/>
              <a:gd name="connsiteY6" fmla="*/ 441435 h 499054"/>
              <a:gd name="connsiteX7" fmla="*/ 325821 w 1061545"/>
              <a:gd name="connsiteY7" fmla="*/ 462455 h 499054"/>
              <a:gd name="connsiteX8" fmla="*/ 367862 w 1061545"/>
              <a:gd name="connsiteY8" fmla="*/ 493987 h 499054"/>
              <a:gd name="connsiteX9" fmla="*/ 630621 w 1061545"/>
              <a:gd name="connsiteY9" fmla="*/ 472966 h 499054"/>
              <a:gd name="connsiteX10" fmla="*/ 672662 w 1061545"/>
              <a:gd name="connsiteY10" fmla="*/ 451945 h 499054"/>
              <a:gd name="connsiteX11" fmla="*/ 746235 w 1061545"/>
              <a:gd name="connsiteY11" fmla="*/ 409904 h 499054"/>
              <a:gd name="connsiteX12" fmla="*/ 777766 w 1061545"/>
              <a:gd name="connsiteY12" fmla="*/ 378373 h 499054"/>
              <a:gd name="connsiteX13" fmla="*/ 798786 w 1061545"/>
              <a:gd name="connsiteY13" fmla="*/ 346842 h 499054"/>
              <a:gd name="connsiteX14" fmla="*/ 830317 w 1061545"/>
              <a:gd name="connsiteY14" fmla="*/ 325821 h 499054"/>
              <a:gd name="connsiteX15" fmla="*/ 893380 w 1061545"/>
              <a:gd name="connsiteY15" fmla="*/ 262759 h 499054"/>
              <a:gd name="connsiteX16" fmla="*/ 924911 w 1061545"/>
              <a:gd name="connsiteY16" fmla="*/ 241738 h 499054"/>
              <a:gd name="connsiteX17" fmla="*/ 987973 w 1061545"/>
              <a:gd name="connsiteY17" fmla="*/ 178676 h 499054"/>
              <a:gd name="connsiteX18" fmla="*/ 1019504 w 1061545"/>
              <a:gd name="connsiteY18" fmla="*/ 157655 h 499054"/>
              <a:gd name="connsiteX19" fmla="*/ 1061545 w 1061545"/>
              <a:gd name="connsiteY19" fmla="*/ 115614 h 49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1545" h="499054">
                <a:moveTo>
                  <a:pt x="0" y="0"/>
                </a:moveTo>
                <a:cubicBezTo>
                  <a:pt x="7007" y="94593"/>
                  <a:pt x="5427" y="190218"/>
                  <a:pt x="21021" y="283780"/>
                </a:cubicBezTo>
                <a:cubicBezTo>
                  <a:pt x="23465" y="298442"/>
                  <a:pt x="43036" y="303892"/>
                  <a:pt x="52552" y="315311"/>
                </a:cubicBezTo>
                <a:cubicBezTo>
                  <a:pt x="76787" y="344393"/>
                  <a:pt x="70561" y="355344"/>
                  <a:pt x="105104" y="378373"/>
                </a:cubicBezTo>
                <a:cubicBezTo>
                  <a:pt x="114322" y="384518"/>
                  <a:pt x="126452" y="384519"/>
                  <a:pt x="136635" y="388883"/>
                </a:cubicBezTo>
                <a:cubicBezTo>
                  <a:pt x="213582" y="421861"/>
                  <a:pt x="143206" y="401037"/>
                  <a:pt x="220717" y="420414"/>
                </a:cubicBezTo>
                <a:cubicBezTo>
                  <a:pt x="234731" y="427421"/>
                  <a:pt x="248211" y="435616"/>
                  <a:pt x="262759" y="441435"/>
                </a:cubicBezTo>
                <a:cubicBezTo>
                  <a:pt x="283332" y="449664"/>
                  <a:pt x="325821" y="462455"/>
                  <a:pt x="325821" y="462455"/>
                </a:cubicBezTo>
                <a:cubicBezTo>
                  <a:pt x="339835" y="472966"/>
                  <a:pt x="350400" y="492590"/>
                  <a:pt x="367862" y="493987"/>
                </a:cubicBezTo>
                <a:cubicBezTo>
                  <a:pt x="512068" y="505524"/>
                  <a:pt x="534958" y="496881"/>
                  <a:pt x="630621" y="472966"/>
                </a:cubicBezTo>
                <a:cubicBezTo>
                  <a:pt x="644635" y="465959"/>
                  <a:pt x="659376" y="460249"/>
                  <a:pt x="672662" y="451945"/>
                </a:cubicBezTo>
                <a:cubicBezTo>
                  <a:pt x="745380" y="406496"/>
                  <a:pt x="684290" y="430552"/>
                  <a:pt x="746235" y="409904"/>
                </a:cubicBezTo>
                <a:cubicBezTo>
                  <a:pt x="756745" y="399394"/>
                  <a:pt x="768250" y="389792"/>
                  <a:pt x="777766" y="378373"/>
                </a:cubicBezTo>
                <a:cubicBezTo>
                  <a:pt x="785853" y="368669"/>
                  <a:pt x="789854" y="355774"/>
                  <a:pt x="798786" y="346842"/>
                </a:cubicBezTo>
                <a:cubicBezTo>
                  <a:pt x="807718" y="337910"/>
                  <a:pt x="820876" y="334213"/>
                  <a:pt x="830317" y="325821"/>
                </a:cubicBezTo>
                <a:cubicBezTo>
                  <a:pt x="852536" y="306071"/>
                  <a:pt x="868645" y="279249"/>
                  <a:pt x="893380" y="262759"/>
                </a:cubicBezTo>
                <a:cubicBezTo>
                  <a:pt x="903890" y="255752"/>
                  <a:pt x="915470" y="250130"/>
                  <a:pt x="924911" y="241738"/>
                </a:cubicBezTo>
                <a:cubicBezTo>
                  <a:pt x="947130" y="221988"/>
                  <a:pt x="963238" y="195166"/>
                  <a:pt x="987973" y="178676"/>
                </a:cubicBezTo>
                <a:cubicBezTo>
                  <a:pt x="998483" y="171669"/>
                  <a:pt x="1009800" y="165742"/>
                  <a:pt x="1019504" y="157655"/>
                </a:cubicBezTo>
                <a:lnTo>
                  <a:pt x="1061545" y="115614"/>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reeform 3"/>
          <p:cNvSpPr/>
          <p:nvPr/>
        </p:nvSpPr>
        <p:spPr>
          <a:xfrm>
            <a:off x="2112963" y="4897438"/>
            <a:ext cx="1776412" cy="304800"/>
          </a:xfrm>
          <a:custGeom>
            <a:avLst/>
            <a:gdLst>
              <a:gd name="connsiteX0" fmla="*/ 0 w 1776374"/>
              <a:gd name="connsiteY0" fmla="*/ 283779 h 304800"/>
              <a:gd name="connsiteX1" fmla="*/ 63062 w 1776374"/>
              <a:gd name="connsiteY1" fmla="*/ 199696 h 304800"/>
              <a:gd name="connsiteX2" fmla="*/ 105104 w 1776374"/>
              <a:gd name="connsiteY2" fmla="*/ 136634 h 304800"/>
              <a:gd name="connsiteX3" fmla="*/ 115614 w 1776374"/>
              <a:gd name="connsiteY3" fmla="*/ 105103 h 304800"/>
              <a:gd name="connsiteX4" fmla="*/ 178676 w 1776374"/>
              <a:gd name="connsiteY4" fmla="*/ 73572 h 304800"/>
              <a:gd name="connsiteX5" fmla="*/ 252249 w 1776374"/>
              <a:gd name="connsiteY5" fmla="*/ 42041 h 304800"/>
              <a:gd name="connsiteX6" fmla="*/ 294290 w 1776374"/>
              <a:gd name="connsiteY6" fmla="*/ 21020 h 304800"/>
              <a:gd name="connsiteX7" fmla="*/ 357352 w 1776374"/>
              <a:gd name="connsiteY7" fmla="*/ 0 h 304800"/>
              <a:gd name="connsiteX8" fmla="*/ 819807 w 1776374"/>
              <a:gd name="connsiteY8" fmla="*/ 10510 h 304800"/>
              <a:gd name="connsiteX9" fmla="*/ 945931 w 1776374"/>
              <a:gd name="connsiteY9" fmla="*/ 21020 h 304800"/>
              <a:gd name="connsiteX10" fmla="*/ 1103587 w 1776374"/>
              <a:gd name="connsiteY10" fmla="*/ 31531 h 304800"/>
              <a:gd name="connsiteX11" fmla="*/ 1587062 w 1776374"/>
              <a:gd name="connsiteY11" fmla="*/ 52551 h 304800"/>
              <a:gd name="connsiteX12" fmla="*/ 1618593 w 1776374"/>
              <a:gd name="connsiteY12" fmla="*/ 63062 h 304800"/>
              <a:gd name="connsiteX13" fmla="*/ 1681655 w 1776374"/>
              <a:gd name="connsiteY13" fmla="*/ 105103 h 304800"/>
              <a:gd name="connsiteX14" fmla="*/ 1702676 w 1776374"/>
              <a:gd name="connsiteY14" fmla="*/ 136634 h 304800"/>
              <a:gd name="connsiteX15" fmla="*/ 1734207 w 1776374"/>
              <a:gd name="connsiteY15" fmla="*/ 157655 h 304800"/>
              <a:gd name="connsiteX16" fmla="*/ 1755228 w 1776374"/>
              <a:gd name="connsiteY16" fmla="*/ 189186 h 304800"/>
              <a:gd name="connsiteX17" fmla="*/ 1765738 w 1776374"/>
              <a:gd name="connsiteY17" fmla="*/ 220717 h 304800"/>
              <a:gd name="connsiteX18" fmla="*/ 1776249 w 1776374"/>
              <a:gd name="connsiteY1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374" h="304800">
                <a:moveTo>
                  <a:pt x="0" y="283779"/>
                </a:moveTo>
                <a:cubicBezTo>
                  <a:pt x="10318" y="270882"/>
                  <a:pt x="51905" y="222010"/>
                  <a:pt x="63062" y="199696"/>
                </a:cubicBezTo>
                <a:cubicBezTo>
                  <a:pt x="93482" y="138855"/>
                  <a:pt x="45334" y="196404"/>
                  <a:pt x="105104" y="136634"/>
                </a:cubicBezTo>
                <a:cubicBezTo>
                  <a:pt x="108607" y="126124"/>
                  <a:pt x="108693" y="113754"/>
                  <a:pt x="115614" y="105103"/>
                </a:cubicBezTo>
                <a:cubicBezTo>
                  <a:pt x="130432" y="86580"/>
                  <a:pt x="157904" y="80496"/>
                  <a:pt x="178676" y="73572"/>
                </a:cubicBezTo>
                <a:cubicBezTo>
                  <a:pt x="242576" y="30971"/>
                  <a:pt x="174681" y="71129"/>
                  <a:pt x="252249" y="42041"/>
                </a:cubicBezTo>
                <a:cubicBezTo>
                  <a:pt x="266919" y="36540"/>
                  <a:pt x="279743" y="26839"/>
                  <a:pt x="294290" y="21020"/>
                </a:cubicBezTo>
                <a:cubicBezTo>
                  <a:pt x="314863" y="12791"/>
                  <a:pt x="357352" y="0"/>
                  <a:pt x="357352" y="0"/>
                </a:cubicBezTo>
                <a:lnTo>
                  <a:pt x="819807" y="10510"/>
                </a:lnTo>
                <a:cubicBezTo>
                  <a:pt x="861967" y="12016"/>
                  <a:pt x="903859" y="17904"/>
                  <a:pt x="945931" y="21020"/>
                </a:cubicBezTo>
                <a:lnTo>
                  <a:pt x="1103587" y="31531"/>
                </a:lnTo>
                <a:cubicBezTo>
                  <a:pt x="1280450" y="90483"/>
                  <a:pt x="1091735" y="31015"/>
                  <a:pt x="1587062" y="52551"/>
                </a:cubicBezTo>
                <a:cubicBezTo>
                  <a:pt x="1598130" y="53032"/>
                  <a:pt x="1608083" y="59558"/>
                  <a:pt x="1618593" y="63062"/>
                </a:cubicBezTo>
                <a:cubicBezTo>
                  <a:pt x="1671368" y="142223"/>
                  <a:pt x="1600211" y="50807"/>
                  <a:pt x="1681655" y="105103"/>
                </a:cubicBezTo>
                <a:cubicBezTo>
                  <a:pt x="1692165" y="112110"/>
                  <a:pt x="1693744" y="127702"/>
                  <a:pt x="1702676" y="136634"/>
                </a:cubicBezTo>
                <a:cubicBezTo>
                  <a:pt x="1711608" y="145566"/>
                  <a:pt x="1723697" y="150648"/>
                  <a:pt x="1734207" y="157655"/>
                </a:cubicBezTo>
                <a:cubicBezTo>
                  <a:pt x="1741214" y="168165"/>
                  <a:pt x="1749579" y="177888"/>
                  <a:pt x="1755228" y="189186"/>
                </a:cubicBezTo>
                <a:cubicBezTo>
                  <a:pt x="1760183" y="199095"/>
                  <a:pt x="1763051" y="209969"/>
                  <a:pt x="1765738" y="220717"/>
                </a:cubicBezTo>
                <a:cubicBezTo>
                  <a:pt x="1778310" y="271006"/>
                  <a:pt x="1776249" y="262800"/>
                  <a:pt x="1776249" y="30480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2974975" y="5360988"/>
            <a:ext cx="1524000" cy="441325"/>
          </a:xfrm>
          <a:custGeom>
            <a:avLst/>
            <a:gdLst>
              <a:gd name="connsiteX0" fmla="*/ 0 w 1524696"/>
              <a:gd name="connsiteY0" fmla="*/ 0 h 441434"/>
              <a:gd name="connsiteX1" fmla="*/ 21020 w 1524696"/>
              <a:gd name="connsiteY1" fmla="*/ 157655 h 441434"/>
              <a:gd name="connsiteX2" fmla="*/ 63062 w 1524696"/>
              <a:gd name="connsiteY2" fmla="*/ 220717 h 441434"/>
              <a:gd name="connsiteX3" fmla="*/ 94593 w 1524696"/>
              <a:gd name="connsiteY3" fmla="*/ 241738 h 441434"/>
              <a:gd name="connsiteX4" fmla="*/ 105103 w 1524696"/>
              <a:gd name="connsiteY4" fmla="*/ 273269 h 441434"/>
              <a:gd name="connsiteX5" fmla="*/ 136634 w 1524696"/>
              <a:gd name="connsiteY5" fmla="*/ 283779 h 441434"/>
              <a:gd name="connsiteX6" fmla="*/ 199696 w 1524696"/>
              <a:gd name="connsiteY6" fmla="*/ 325821 h 441434"/>
              <a:gd name="connsiteX7" fmla="*/ 262758 w 1524696"/>
              <a:gd name="connsiteY7" fmla="*/ 346841 h 441434"/>
              <a:gd name="connsiteX8" fmla="*/ 357351 w 1524696"/>
              <a:gd name="connsiteY8" fmla="*/ 378372 h 441434"/>
              <a:gd name="connsiteX9" fmla="*/ 472965 w 1524696"/>
              <a:gd name="connsiteY9" fmla="*/ 409903 h 441434"/>
              <a:gd name="connsiteX10" fmla="*/ 546538 w 1524696"/>
              <a:gd name="connsiteY10" fmla="*/ 420414 h 441434"/>
              <a:gd name="connsiteX11" fmla="*/ 767255 w 1524696"/>
              <a:gd name="connsiteY11" fmla="*/ 441434 h 441434"/>
              <a:gd name="connsiteX12" fmla="*/ 1208689 w 1524696"/>
              <a:gd name="connsiteY12" fmla="*/ 430924 h 441434"/>
              <a:gd name="connsiteX13" fmla="*/ 1240220 w 1524696"/>
              <a:gd name="connsiteY13" fmla="*/ 420414 h 441434"/>
              <a:gd name="connsiteX14" fmla="*/ 1355834 w 1524696"/>
              <a:gd name="connsiteY14" fmla="*/ 409903 h 441434"/>
              <a:gd name="connsiteX15" fmla="*/ 1450427 w 1524696"/>
              <a:gd name="connsiteY15" fmla="*/ 367862 h 441434"/>
              <a:gd name="connsiteX16" fmla="*/ 1471448 w 1524696"/>
              <a:gd name="connsiteY16" fmla="*/ 336331 h 441434"/>
              <a:gd name="connsiteX17" fmla="*/ 1524000 w 1524696"/>
              <a:gd name="connsiteY17" fmla="*/ 283779 h 441434"/>
              <a:gd name="connsiteX18" fmla="*/ 1524000 w 1524696"/>
              <a:gd name="connsiteY18" fmla="*/ 273269 h 4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696" h="441434">
                <a:moveTo>
                  <a:pt x="0" y="0"/>
                </a:moveTo>
                <a:cubicBezTo>
                  <a:pt x="745" y="8938"/>
                  <a:pt x="-24" y="119776"/>
                  <a:pt x="21020" y="157655"/>
                </a:cubicBezTo>
                <a:cubicBezTo>
                  <a:pt x="33289" y="179740"/>
                  <a:pt x="42041" y="206703"/>
                  <a:pt x="63062" y="220717"/>
                </a:cubicBezTo>
                <a:lnTo>
                  <a:pt x="94593" y="241738"/>
                </a:lnTo>
                <a:cubicBezTo>
                  <a:pt x="98096" y="252248"/>
                  <a:pt x="97269" y="265435"/>
                  <a:pt x="105103" y="273269"/>
                </a:cubicBezTo>
                <a:cubicBezTo>
                  <a:pt x="112937" y="281103"/>
                  <a:pt x="126949" y="278399"/>
                  <a:pt x="136634" y="283779"/>
                </a:cubicBezTo>
                <a:cubicBezTo>
                  <a:pt x="158719" y="296048"/>
                  <a:pt x="175729" y="317832"/>
                  <a:pt x="199696" y="325821"/>
                </a:cubicBezTo>
                <a:lnTo>
                  <a:pt x="262758" y="346841"/>
                </a:lnTo>
                <a:cubicBezTo>
                  <a:pt x="317617" y="383414"/>
                  <a:pt x="272387" y="359491"/>
                  <a:pt x="357351" y="378372"/>
                </a:cubicBezTo>
                <a:cubicBezTo>
                  <a:pt x="449731" y="398901"/>
                  <a:pt x="290928" y="383896"/>
                  <a:pt x="472965" y="409903"/>
                </a:cubicBezTo>
                <a:cubicBezTo>
                  <a:pt x="497489" y="413407"/>
                  <a:pt x="521888" y="417949"/>
                  <a:pt x="546538" y="420414"/>
                </a:cubicBezTo>
                <a:cubicBezTo>
                  <a:pt x="863515" y="452112"/>
                  <a:pt x="543745" y="413496"/>
                  <a:pt x="767255" y="441434"/>
                </a:cubicBezTo>
                <a:cubicBezTo>
                  <a:pt x="914400" y="437931"/>
                  <a:pt x="1061648" y="437459"/>
                  <a:pt x="1208689" y="430924"/>
                </a:cubicBezTo>
                <a:cubicBezTo>
                  <a:pt x="1219757" y="430432"/>
                  <a:pt x="1229253" y="421981"/>
                  <a:pt x="1240220" y="420414"/>
                </a:cubicBezTo>
                <a:cubicBezTo>
                  <a:pt x="1278528" y="414941"/>
                  <a:pt x="1317296" y="413407"/>
                  <a:pt x="1355834" y="409903"/>
                </a:cubicBezTo>
                <a:cubicBezTo>
                  <a:pt x="1430880" y="384889"/>
                  <a:pt x="1400460" y="401174"/>
                  <a:pt x="1450427" y="367862"/>
                </a:cubicBezTo>
                <a:cubicBezTo>
                  <a:pt x="1457434" y="357352"/>
                  <a:pt x="1462516" y="345263"/>
                  <a:pt x="1471448" y="336331"/>
                </a:cubicBezTo>
                <a:cubicBezTo>
                  <a:pt x="1513489" y="294290"/>
                  <a:pt x="1495972" y="339834"/>
                  <a:pt x="1524000" y="283779"/>
                </a:cubicBezTo>
                <a:cubicBezTo>
                  <a:pt x="1525567" y="280646"/>
                  <a:pt x="1524000" y="276772"/>
                  <a:pt x="1524000" y="27326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2154238" y="5622925"/>
            <a:ext cx="2911475" cy="850900"/>
          </a:xfrm>
          <a:custGeom>
            <a:avLst/>
            <a:gdLst>
              <a:gd name="connsiteX0" fmla="*/ 0 w 2911365"/>
              <a:gd name="connsiteY0" fmla="*/ 483476 h 851338"/>
              <a:gd name="connsiteX1" fmla="*/ 21020 w 2911365"/>
              <a:gd name="connsiteY1" fmla="*/ 599090 h 851338"/>
              <a:gd name="connsiteX2" fmla="*/ 73572 w 2911365"/>
              <a:gd name="connsiteY2" fmla="*/ 662152 h 851338"/>
              <a:gd name="connsiteX3" fmla="*/ 168165 w 2911365"/>
              <a:gd name="connsiteY3" fmla="*/ 725214 h 851338"/>
              <a:gd name="connsiteX4" fmla="*/ 252248 w 2911365"/>
              <a:gd name="connsiteY4" fmla="*/ 767256 h 851338"/>
              <a:gd name="connsiteX5" fmla="*/ 346841 w 2911365"/>
              <a:gd name="connsiteY5" fmla="*/ 798787 h 851338"/>
              <a:gd name="connsiteX6" fmla="*/ 420413 w 2911365"/>
              <a:gd name="connsiteY6" fmla="*/ 819807 h 851338"/>
              <a:gd name="connsiteX7" fmla="*/ 630620 w 2911365"/>
              <a:gd name="connsiteY7" fmla="*/ 830318 h 851338"/>
              <a:gd name="connsiteX8" fmla="*/ 756745 w 2911365"/>
              <a:gd name="connsiteY8" fmla="*/ 840828 h 851338"/>
              <a:gd name="connsiteX9" fmla="*/ 1324303 w 2911365"/>
              <a:gd name="connsiteY9" fmla="*/ 851338 h 851338"/>
              <a:gd name="connsiteX10" fmla="*/ 1681655 w 2911365"/>
              <a:gd name="connsiteY10" fmla="*/ 840828 h 851338"/>
              <a:gd name="connsiteX11" fmla="*/ 1755227 w 2911365"/>
              <a:gd name="connsiteY11" fmla="*/ 830318 h 851338"/>
              <a:gd name="connsiteX12" fmla="*/ 1849820 w 2911365"/>
              <a:gd name="connsiteY12" fmla="*/ 809297 h 851338"/>
              <a:gd name="connsiteX13" fmla="*/ 1933903 w 2911365"/>
              <a:gd name="connsiteY13" fmla="*/ 798787 h 851338"/>
              <a:gd name="connsiteX14" fmla="*/ 2091558 w 2911365"/>
              <a:gd name="connsiteY14" fmla="*/ 777766 h 851338"/>
              <a:gd name="connsiteX15" fmla="*/ 2123089 w 2911365"/>
              <a:gd name="connsiteY15" fmla="*/ 767256 h 851338"/>
              <a:gd name="connsiteX16" fmla="*/ 2154620 w 2911365"/>
              <a:gd name="connsiteY16" fmla="*/ 746235 h 851338"/>
              <a:gd name="connsiteX17" fmla="*/ 2217682 w 2911365"/>
              <a:gd name="connsiteY17" fmla="*/ 725214 h 851338"/>
              <a:gd name="connsiteX18" fmla="*/ 2249213 w 2911365"/>
              <a:gd name="connsiteY18" fmla="*/ 693683 h 851338"/>
              <a:gd name="connsiteX19" fmla="*/ 2301765 w 2911365"/>
              <a:gd name="connsiteY19" fmla="*/ 672663 h 851338"/>
              <a:gd name="connsiteX20" fmla="*/ 2343807 w 2911365"/>
              <a:gd name="connsiteY20" fmla="*/ 651642 h 851338"/>
              <a:gd name="connsiteX21" fmla="*/ 2375338 w 2911365"/>
              <a:gd name="connsiteY21" fmla="*/ 641132 h 851338"/>
              <a:gd name="connsiteX22" fmla="*/ 2417379 w 2911365"/>
              <a:gd name="connsiteY22" fmla="*/ 620111 h 851338"/>
              <a:gd name="connsiteX23" fmla="*/ 2501462 w 2911365"/>
              <a:gd name="connsiteY23" fmla="*/ 588580 h 851338"/>
              <a:gd name="connsiteX24" fmla="*/ 2522482 w 2911365"/>
              <a:gd name="connsiteY24" fmla="*/ 557049 h 851338"/>
              <a:gd name="connsiteX25" fmla="*/ 2554013 w 2911365"/>
              <a:gd name="connsiteY25" fmla="*/ 536028 h 851338"/>
              <a:gd name="connsiteX26" fmla="*/ 2596055 w 2911365"/>
              <a:gd name="connsiteY26" fmla="*/ 472966 h 851338"/>
              <a:gd name="connsiteX27" fmla="*/ 2638096 w 2911365"/>
              <a:gd name="connsiteY27" fmla="*/ 409904 h 851338"/>
              <a:gd name="connsiteX28" fmla="*/ 2659117 w 2911365"/>
              <a:gd name="connsiteY28" fmla="*/ 378373 h 851338"/>
              <a:gd name="connsiteX29" fmla="*/ 2711669 w 2911365"/>
              <a:gd name="connsiteY29" fmla="*/ 315311 h 851338"/>
              <a:gd name="connsiteX30" fmla="*/ 2743200 w 2911365"/>
              <a:gd name="connsiteY30" fmla="*/ 283780 h 851338"/>
              <a:gd name="connsiteX31" fmla="*/ 2785241 w 2911365"/>
              <a:gd name="connsiteY31" fmla="*/ 220718 h 851338"/>
              <a:gd name="connsiteX32" fmla="*/ 2827282 w 2911365"/>
              <a:gd name="connsiteY32" fmla="*/ 157656 h 851338"/>
              <a:gd name="connsiteX33" fmla="*/ 2848303 w 2911365"/>
              <a:gd name="connsiteY33" fmla="*/ 126125 h 851338"/>
              <a:gd name="connsiteX34" fmla="*/ 2869324 w 2911365"/>
              <a:gd name="connsiteY34" fmla="*/ 94594 h 851338"/>
              <a:gd name="connsiteX35" fmla="*/ 2900855 w 2911365"/>
              <a:gd name="connsiteY35" fmla="*/ 31532 h 851338"/>
              <a:gd name="connsiteX36" fmla="*/ 2911365 w 2911365"/>
              <a:gd name="connsiteY36" fmla="*/ 0 h 8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11365" h="851338">
                <a:moveTo>
                  <a:pt x="0" y="483476"/>
                </a:moveTo>
                <a:cubicBezTo>
                  <a:pt x="3622" y="512457"/>
                  <a:pt x="4819" y="566687"/>
                  <a:pt x="21020" y="599090"/>
                </a:cubicBezTo>
                <a:cubicBezTo>
                  <a:pt x="33183" y="623416"/>
                  <a:pt x="53234" y="644719"/>
                  <a:pt x="73572" y="662152"/>
                </a:cubicBezTo>
                <a:cubicBezTo>
                  <a:pt x="101139" y="685781"/>
                  <a:pt x="136530" y="708180"/>
                  <a:pt x="168165" y="725214"/>
                </a:cubicBezTo>
                <a:cubicBezTo>
                  <a:pt x="195755" y="740070"/>
                  <a:pt x="222520" y="757347"/>
                  <a:pt x="252248" y="767256"/>
                </a:cubicBezTo>
                <a:lnTo>
                  <a:pt x="346841" y="798787"/>
                </a:lnTo>
                <a:cubicBezTo>
                  <a:pt x="365083" y="804868"/>
                  <a:pt x="402818" y="818341"/>
                  <a:pt x="420413" y="819807"/>
                </a:cubicBezTo>
                <a:cubicBezTo>
                  <a:pt x="490327" y="825633"/>
                  <a:pt x="560600" y="825942"/>
                  <a:pt x="630620" y="830318"/>
                </a:cubicBezTo>
                <a:cubicBezTo>
                  <a:pt x="672725" y="832950"/>
                  <a:pt x="714577" y="839550"/>
                  <a:pt x="756745" y="840828"/>
                </a:cubicBezTo>
                <a:cubicBezTo>
                  <a:pt x="945877" y="846559"/>
                  <a:pt x="1135117" y="847835"/>
                  <a:pt x="1324303" y="851338"/>
                </a:cubicBezTo>
                <a:lnTo>
                  <a:pt x="1681655" y="840828"/>
                </a:lnTo>
                <a:cubicBezTo>
                  <a:pt x="1706399" y="839621"/>
                  <a:pt x="1730854" y="834750"/>
                  <a:pt x="1755227" y="830318"/>
                </a:cubicBezTo>
                <a:cubicBezTo>
                  <a:pt x="1870310" y="809394"/>
                  <a:pt x="1714210" y="830160"/>
                  <a:pt x="1849820" y="809297"/>
                </a:cubicBezTo>
                <a:cubicBezTo>
                  <a:pt x="1877737" y="805002"/>
                  <a:pt x="1905830" y="801906"/>
                  <a:pt x="1933903" y="798787"/>
                </a:cubicBezTo>
                <a:cubicBezTo>
                  <a:pt x="2004823" y="790907"/>
                  <a:pt x="2030843" y="792944"/>
                  <a:pt x="2091558" y="777766"/>
                </a:cubicBezTo>
                <a:cubicBezTo>
                  <a:pt x="2102306" y="775079"/>
                  <a:pt x="2112579" y="770759"/>
                  <a:pt x="2123089" y="767256"/>
                </a:cubicBezTo>
                <a:cubicBezTo>
                  <a:pt x="2133599" y="760249"/>
                  <a:pt x="2143077" y="751365"/>
                  <a:pt x="2154620" y="746235"/>
                </a:cubicBezTo>
                <a:cubicBezTo>
                  <a:pt x="2174868" y="737236"/>
                  <a:pt x="2198313" y="735975"/>
                  <a:pt x="2217682" y="725214"/>
                </a:cubicBezTo>
                <a:cubicBezTo>
                  <a:pt x="2230675" y="717995"/>
                  <a:pt x="2236608" y="701561"/>
                  <a:pt x="2249213" y="693683"/>
                </a:cubicBezTo>
                <a:cubicBezTo>
                  <a:pt x="2265212" y="683684"/>
                  <a:pt x="2284524" y="680325"/>
                  <a:pt x="2301765" y="672663"/>
                </a:cubicBezTo>
                <a:cubicBezTo>
                  <a:pt x="2316083" y="666300"/>
                  <a:pt x="2329406" y="657814"/>
                  <a:pt x="2343807" y="651642"/>
                </a:cubicBezTo>
                <a:cubicBezTo>
                  <a:pt x="2353990" y="647278"/>
                  <a:pt x="2365155" y="645496"/>
                  <a:pt x="2375338" y="641132"/>
                </a:cubicBezTo>
                <a:cubicBezTo>
                  <a:pt x="2389739" y="634960"/>
                  <a:pt x="2402709" y="625613"/>
                  <a:pt x="2417379" y="620111"/>
                </a:cubicBezTo>
                <a:cubicBezTo>
                  <a:pt x="2531878" y="577172"/>
                  <a:pt x="2384395" y="647111"/>
                  <a:pt x="2501462" y="588580"/>
                </a:cubicBezTo>
                <a:cubicBezTo>
                  <a:pt x="2508469" y="578070"/>
                  <a:pt x="2513550" y="565981"/>
                  <a:pt x="2522482" y="557049"/>
                </a:cubicBezTo>
                <a:cubicBezTo>
                  <a:pt x="2531414" y="548117"/>
                  <a:pt x="2545695" y="545534"/>
                  <a:pt x="2554013" y="536028"/>
                </a:cubicBezTo>
                <a:cubicBezTo>
                  <a:pt x="2570649" y="517015"/>
                  <a:pt x="2582041" y="493987"/>
                  <a:pt x="2596055" y="472966"/>
                </a:cubicBezTo>
                <a:lnTo>
                  <a:pt x="2638096" y="409904"/>
                </a:lnTo>
                <a:cubicBezTo>
                  <a:pt x="2645103" y="399394"/>
                  <a:pt x="2650185" y="387305"/>
                  <a:pt x="2659117" y="378373"/>
                </a:cubicBezTo>
                <a:cubicBezTo>
                  <a:pt x="2751235" y="286255"/>
                  <a:pt x="2638505" y="403108"/>
                  <a:pt x="2711669" y="315311"/>
                </a:cubicBezTo>
                <a:cubicBezTo>
                  <a:pt x="2721185" y="303892"/>
                  <a:pt x="2734075" y="295513"/>
                  <a:pt x="2743200" y="283780"/>
                </a:cubicBezTo>
                <a:cubicBezTo>
                  <a:pt x="2758710" y="263838"/>
                  <a:pt x="2771227" y="241739"/>
                  <a:pt x="2785241" y="220718"/>
                </a:cubicBezTo>
                <a:lnTo>
                  <a:pt x="2827282" y="157656"/>
                </a:lnTo>
                <a:lnTo>
                  <a:pt x="2848303" y="126125"/>
                </a:lnTo>
                <a:lnTo>
                  <a:pt x="2869324" y="94594"/>
                </a:lnTo>
                <a:cubicBezTo>
                  <a:pt x="2895742" y="15337"/>
                  <a:pt x="2860105" y="113034"/>
                  <a:pt x="2900855" y="31532"/>
                </a:cubicBezTo>
                <a:cubicBezTo>
                  <a:pt x="2905810" y="21622"/>
                  <a:pt x="2911365" y="0"/>
                  <a:pt x="2911365" y="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a:off x="4495800" y="5622925"/>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40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401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401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401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4019">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3790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4019">
                                            <p:txEl>
                                              <p:pRg st="9" end="9"/>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790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5"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2000"/>
                                        <p:tgtEl>
                                          <p:spTgt spid="9"/>
                                        </p:tgtEl>
                                      </p:cBhvr>
                                    </p:animEffect>
                                    <p:anim calcmode="lin" valueType="num">
                                      <p:cBhvr>
                                        <p:cTn id="61" dur="2000" fill="hold"/>
                                        <p:tgtEl>
                                          <p:spTgt spid="9"/>
                                        </p:tgtEl>
                                        <p:attrNameLst>
                                          <p:attrName>ppt_w</p:attrName>
                                        </p:attrNameLst>
                                      </p:cBhvr>
                                      <p:tavLst>
                                        <p:tav tm="0" fmla="#ppt_w*sin(2.5*pi*$)">
                                          <p:val>
                                            <p:fltVal val="0"/>
                                          </p:val>
                                        </p:tav>
                                        <p:tav tm="100000">
                                          <p:val>
                                            <p:fltVal val="1"/>
                                          </p:val>
                                        </p:tav>
                                      </p:tavLst>
                                    </p:anim>
                                    <p:anim calcmode="lin" valueType="num">
                                      <p:cBhvr>
                                        <p:cTn id="62"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4019">
                                            <p:txEl>
                                              <p:pRg st="11" end="11"/>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37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latin typeface="Consolas" panose="020B0609020204030204" pitchFamily="49" charset="0"/>
                <a:cs typeface="Consolas" panose="020B0609020204030204" pitchFamily="49" charset="0"/>
              </a:rPr>
              <a:t>Print("… ")</a:t>
            </a:r>
            <a:r>
              <a:rPr lang="en-US" altLang="en-US" dirty="0" smtClean="0"/>
              <a:t> Vs. </a:t>
            </a:r>
            <a:r>
              <a:rPr lang="en-US" altLang="en-US" dirty="0" smtClean="0">
                <a:latin typeface="Consolas" panose="020B0609020204030204" pitchFamily="49" charset="0"/>
                <a:cs typeface="Consolas" panose="020B0609020204030204" pitchFamily="49" charset="0"/>
              </a:rPr>
              <a:t>Print(&lt;</a:t>
            </a:r>
            <a:r>
              <a:rPr lang="en-US" altLang="en-US" i="1" dirty="0" smtClean="0">
                <a:latin typeface="Consolas" panose="020B0609020204030204" pitchFamily="49" charset="0"/>
                <a:cs typeface="Consolas" panose="020B0609020204030204" pitchFamily="49" charset="0"/>
              </a:rPr>
              <a:t>name</a:t>
            </a:r>
            <a:r>
              <a:rPr lang="en-US" altLang="en-US" dirty="0" smtClean="0">
                <a:latin typeface="Consolas" panose="020B0609020204030204" pitchFamily="49" charset="0"/>
                <a:cs typeface="Consolas" panose="020B0609020204030204" pitchFamily="49" charset="0"/>
              </a:rPr>
              <a:t>&gt;)</a:t>
            </a:r>
          </a:p>
        </p:txBody>
      </p:sp>
      <p:sp>
        <p:nvSpPr>
          <p:cNvPr id="3" name="Content Placeholder 2"/>
          <p:cNvSpPr>
            <a:spLocks noGrp="1"/>
          </p:cNvSpPr>
          <p:nvPr>
            <p:ph idx="1"/>
          </p:nvPr>
        </p:nvSpPr>
        <p:spPr/>
        <p:txBody>
          <a:bodyPr/>
          <a:lstStyle/>
          <a:p>
            <a:r>
              <a:rPr lang="en-US" altLang="en-US" dirty="0" smtClean="0"/>
              <a:t>Enclosing the value in brackets with quotes means the value in between the quotes will be literally displayed onscreen.</a:t>
            </a:r>
          </a:p>
          <a:p>
            <a:r>
              <a:rPr lang="en-US" altLang="en-US" dirty="0" smtClean="0"/>
              <a:t>Excluding the quotes will display the contents of a memory location.</a:t>
            </a:r>
          </a:p>
          <a:p>
            <a:r>
              <a:rPr lang="en-US" altLang="en-US" b="1" dirty="0" smtClean="0"/>
              <a:t>Name of the full example: </a:t>
            </a:r>
            <a:r>
              <a:rPr lang="en-US" altLang="en-US" dirty="0" smtClean="0">
                <a:latin typeface="Consolas" panose="020B0609020204030204" pitchFamily="49" charset="0"/>
              </a:rPr>
              <a:t>4output.py</a:t>
            </a:r>
          </a:p>
          <a:p>
            <a:pPr marL="342900" lvl="1" indent="0">
              <a:buFont typeface="Arial" panose="020B0604020202020204" pitchFamily="34" charset="0"/>
              <a:buNone/>
            </a:pPr>
            <a:r>
              <a:rPr lang="en-US" altLang="en-US" dirty="0" err="1" smtClean="0">
                <a:latin typeface="Consolas" panose="020B0609020204030204" pitchFamily="49" charset="0"/>
                <a:cs typeface="Consolas" panose="020B0609020204030204" pitchFamily="49" charset="0"/>
              </a:rPr>
              <a:t>aString</a:t>
            </a:r>
            <a:r>
              <a:rPr lang="en-US" altLang="en-US" dirty="0" smtClean="0">
                <a:latin typeface="Consolas" panose="020B0609020204030204" pitchFamily="49" charset="0"/>
                <a:cs typeface="Consolas" panose="020B0609020204030204" pitchFamily="49" charset="0"/>
              </a:rPr>
              <a:t> = "Some message"</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print(</a:t>
            </a:r>
            <a:r>
              <a:rPr lang="en-US" altLang="en-US" dirty="0" err="1" smtClean="0">
                <a:latin typeface="Consolas" panose="020B0609020204030204" pitchFamily="49" charset="0"/>
                <a:cs typeface="Consolas" panose="020B0609020204030204" pitchFamily="49" charset="0"/>
              </a:rPr>
              <a:t>aString</a:t>
            </a:r>
            <a:r>
              <a:rPr lang="en-US" altLang="en-US" dirty="0" smtClean="0">
                <a:latin typeface="Consolas" panose="020B0609020204030204" pitchFamily="49" charset="0"/>
                <a:cs typeface="Consolas" panose="020B0609020204030204" pitchFamily="49" charset="0"/>
              </a:rPr>
              <a:t>)</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print("</a:t>
            </a:r>
            <a:r>
              <a:rPr lang="en-US" altLang="en-US" dirty="0" err="1" smtClean="0">
                <a:latin typeface="Consolas" panose="020B0609020204030204" pitchFamily="49" charset="0"/>
                <a:cs typeface="Consolas" panose="020B0609020204030204" pitchFamily="49" charset="0"/>
              </a:rPr>
              <a:t>aString</a:t>
            </a:r>
            <a:r>
              <a:rPr lang="en-US" altLang="en-US" dirty="0" smtClean="0">
                <a:latin typeface="Consolas" panose="020B0609020204030204" pitchFamily="49" charset="0"/>
                <a:cs typeface="Consolas" panose="020B0609020204030204" pitchFamily="49" charset="0"/>
              </a:rPr>
              <a:t>")</a:t>
            </a:r>
          </a:p>
        </p:txBody>
      </p:sp>
      <p:pic>
        <p:nvPicPr>
          <p:cNvPr id="207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581400"/>
            <a:ext cx="26289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7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p:cNvSpPr>
          <p:nvPr>
            <p:ph type="title" idx="4294967295"/>
          </p:nvPr>
        </p:nvSpPr>
        <p:spPr/>
        <p:txBody>
          <a:bodyPr/>
          <a:lstStyle/>
          <a:p>
            <a:pPr>
              <a:defRPr/>
            </a:pPr>
            <a:r>
              <a:rPr lang="en-US" altLang="en-US" sz="3200" dirty="0">
                <a:latin typeface="Consolas" panose="020B0609020204030204" pitchFamily="49" charset="0"/>
                <a:cs typeface="Consolas" panose="020B0609020204030204" pitchFamily="49" charset="0"/>
              </a:rPr>
              <a:t>Print("… ")</a:t>
            </a:r>
            <a:r>
              <a:rPr lang="en-US" altLang="en-US" sz="3200" dirty="0"/>
              <a:t> Vs. </a:t>
            </a:r>
            <a:r>
              <a:rPr lang="en-US" altLang="en-US" sz="3200" dirty="0">
                <a:latin typeface="Consolas" panose="020B0609020204030204" pitchFamily="49" charset="0"/>
                <a:cs typeface="Consolas" panose="020B0609020204030204" pitchFamily="49" charset="0"/>
              </a:rPr>
              <a:t>Print(&lt;name</a:t>
            </a:r>
            <a:r>
              <a:rPr lang="en-US" altLang="en-US" sz="3200" dirty="0" smtClean="0">
                <a:latin typeface="Consolas" panose="020B0609020204030204" pitchFamily="49" charset="0"/>
                <a:cs typeface="Consolas" panose="020B0609020204030204" pitchFamily="49" charset="0"/>
              </a:rPr>
              <a:t>&gt;)</a:t>
            </a:r>
            <a:r>
              <a:rPr lang="en-US" altLang="en-US" sz="3200" dirty="0" smtClean="0">
                <a:cs typeface="Consolas" panose="020B0609020204030204" pitchFamily="49" charset="0"/>
              </a:rPr>
              <a:t>: 2</a:t>
            </a:r>
            <a:endParaRPr lang="en-CA" altLang="en-US" sz="3200" dirty="0" smtClean="0"/>
          </a:p>
        </p:txBody>
      </p:sp>
      <p:sp>
        <p:nvSpPr>
          <p:cNvPr id="38915" name="Rectangle 3"/>
          <p:cNvSpPr>
            <a:spLocks noGrp="1"/>
          </p:cNvSpPr>
          <p:nvPr>
            <p:ph type="body" idx="4294967295"/>
          </p:nvPr>
        </p:nvSpPr>
        <p:spPr/>
        <p:txBody>
          <a:bodyPr/>
          <a:lstStyle/>
          <a:p>
            <a:pPr eaLnBrk="1" hangingPunct="1">
              <a:lnSpc>
                <a:spcPct val="90000"/>
              </a:lnSpc>
              <a:buFont typeface="Arial" panose="020B0604020202020204" pitchFamily="34" charset="0"/>
              <a:buNone/>
            </a:pPr>
            <a:r>
              <a:rPr lang="en-US" altLang="en-US" sz="2200" b="1" dirty="0" smtClean="0"/>
              <a:t>Format: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r>
              <a:rPr lang="en-US" altLang="en-US" sz="1700" i="1" dirty="0" smtClean="0">
                <a:latin typeface="Consolas" panose="020B0609020204030204" pitchFamily="49" charset="0"/>
                <a:cs typeface="Consolas" panose="020B0609020204030204" pitchFamily="49" charset="0"/>
              </a:rPr>
              <a:t>arg1</a:t>
            </a:r>
            <a:r>
              <a:rPr lang="en-US" altLang="en-US" sz="1700" dirty="0" smtClean="0">
                <a:latin typeface="Consolas" panose="020B0609020204030204" pitchFamily="49" charset="0"/>
                <a:cs typeface="Consolas" panose="020B0609020204030204" pitchFamily="49" charset="0"/>
              </a:rPr>
              <a:t>,</a:t>
            </a:r>
            <a:r>
              <a:rPr lang="en-US" altLang="en-US" sz="1700" i="1" dirty="0" smtClean="0">
                <a:latin typeface="Consolas" panose="020B0609020204030204" pitchFamily="49" charset="0"/>
                <a:cs typeface="Consolas" panose="020B0609020204030204" pitchFamily="49" charset="0"/>
              </a:rPr>
              <a:t>arg2</a:t>
            </a:r>
            <a:r>
              <a:rPr lang="en-US" altLang="en-US" sz="1700" dirty="0" smtClean="0">
                <a:latin typeface="Consolas" panose="020B0609020204030204" pitchFamily="49" charset="0"/>
                <a:cs typeface="Consolas" panose="020B0609020204030204" pitchFamily="49" charset="0"/>
              </a:rPr>
              <a:t> … )</a:t>
            </a:r>
            <a:r>
              <a:rPr lang="en-US" altLang="en-US" sz="1700" baseline="30000" dirty="0" smtClean="0">
                <a:latin typeface="Consolas" panose="020B0609020204030204" pitchFamily="49" charset="0"/>
                <a:cs typeface="Consolas" panose="020B0609020204030204" pitchFamily="49" charset="0"/>
              </a:rPr>
              <a:t>1</a:t>
            </a:r>
          </a:p>
          <a:p>
            <a:pPr eaLnBrk="1" hangingPunct="1">
              <a:lnSpc>
                <a:spcPct val="90000"/>
              </a:lnSpc>
              <a:buFont typeface="Arial" panose="020B0604020202020204" pitchFamily="34" charset="0"/>
              <a:buNone/>
            </a:pPr>
            <a:r>
              <a:rPr lang="en-US" altLang="en-US" sz="2200" b="1" dirty="0" smtClean="0"/>
              <a:t>Name of the full example</a:t>
            </a:r>
            <a:r>
              <a:rPr lang="en-US" altLang="en-US" sz="2200" dirty="0" smtClean="0"/>
              <a:t>: </a:t>
            </a:r>
            <a:r>
              <a:rPr lang="en-US" altLang="en-US" sz="2000" dirty="0" smtClean="0">
                <a:latin typeface="Consolas" panose="020B0609020204030204" pitchFamily="49" charset="0"/>
              </a:rPr>
              <a:t>5</a:t>
            </a:r>
            <a:r>
              <a:rPr lang="en-US" altLang="en-US" sz="2000" dirty="0" smtClean="0">
                <a:latin typeface="Consolas" panose="020B0609020204030204" pitchFamily="49" charset="0"/>
                <a:cs typeface="Consolas" panose="020B0609020204030204" pitchFamily="49" charset="0"/>
              </a:rPr>
              <a:t>output.py</a:t>
            </a:r>
          </a:p>
          <a:p>
            <a:pPr lvl="1" eaLnBrk="1" hangingPunct="1">
              <a:lnSpc>
                <a:spcPct val="90000"/>
              </a:lnSpc>
              <a:buFont typeface="Arial" panose="020B0604020202020204" pitchFamily="34" charset="0"/>
              <a:buNone/>
            </a:pP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 = 10.0</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name = "james"</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print("Sup?")</a:t>
            </a:r>
          </a:p>
          <a:p>
            <a:pPr lvl="1" eaLnBrk="1" hangingPunct="1">
              <a:lnSpc>
                <a:spcPct val="90000"/>
              </a:lnSpc>
              <a:buNone/>
            </a:pPr>
            <a:r>
              <a:rPr lang="en-US" altLang="en-US" sz="1700" dirty="0" smtClean="0">
                <a:latin typeface="Consolas" panose="020B0609020204030204" pitchFamily="49" charset="0"/>
                <a:cs typeface="Consolas" panose="020B0609020204030204" pitchFamily="49" charset="0"/>
              </a:rPr>
              <a:t>print("</a:t>
            </a: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 end="")</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print("My name: ", name)</a:t>
            </a:r>
          </a:p>
          <a:p>
            <a:pPr eaLnBrk="1" hangingPunct="1">
              <a:lnSpc>
                <a:spcPct val="90000"/>
              </a:lnSpc>
              <a:buFont typeface="Arial" panose="020B0604020202020204" pitchFamily="34" charset="0"/>
              <a:buNone/>
            </a:pPr>
            <a:endParaRPr lang="en-US" altLang="en-US" sz="2200" b="1" dirty="0" smtClean="0">
              <a:latin typeface="Consolas" panose="020B0609020204030204" pitchFamily="49" charset="0"/>
              <a:cs typeface="Consolas" panose="020B0609020204030204" pitchFamily="49" charset="0"/>
            </a:endParaRPr>
          </a:p>
          <a:p>
            <a:endParaRPr lang="en-CA" altLang="en-US" dirty="0" smtClean="0"/>
          </a:p>
        </p:txBody>
      </p:sp>
      <p:sp>
        <p:nvSpPr>
          <p:cNvPr id="38918" name="TextBox 1"/>
          <p:cNvSpPr txBox="1">
            <a:spLocks noChangeArrowheads="1"/>
          </p:cNvSpPr>
          <p:nvPr/>
        </p:nvSpPr>
        <p:spPr bwMode="auto">
          <a:xfrm>
            <a:off x="0" y="64008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1 From what you’ve learned thus far each argument can be a constant string or name of a variable.</a:t>
            </a:r>
          </a:p>
          <a:p>
            <a:pPr eaLnBrk="1" hangingPunct="1">
              <a:spcBef>
                <a:spcPct val="0"/>
              </a:spcBef>
              <a:buFontTx/>
              <a:buNone/>
            </a:pPr>
            <a:endParaRPr lang="en-US" altLang="en-US" sz="1200"/>
          </a:p>
        </p:txBody>
      </p:sp>
      <p:grpSp>
        <p:nvGrpSpPr>
          <p:cNvPr id="2" name="Group 1"/>
          <p:cNvGrpSpPr/>
          <p:nvPr/>
        </p:nvGrpSpPr>
        <p:grpSpPr>
          <a:xfrm>
            <a:off x="1701006" y="1600200"/>
            <a:ext cx="5741987" cy="1882788"/>
            <a:chOff x="1676400" y="1641241"/>
            <a:chExt cx="5741987" cy="1882788"/>
          </a:xfrm>
        </p:grpSpPr>
        <p:sp>
          <p:nvSpPr>
            <p:cNvPr id="38917" name="TextBox 1"/>
            <p:cNvSpPr txBox="1">
              <a:spLocks noChangeArrowheads="1"/>
            </p:cNvSpPr>
            <p:nvPr/>
          </p:nvSpPr>
          <p:spPr bwMode="auto">
            <a:xfrm>
              <a:off x="5029200" y="1641241"/>
              <a:ext cx="23891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smtClean="0">
                  <a:solidFill>
                    <a:srgbClr val="FF0000"/>
                  </a:solidFill>
                </a:rPr>
                <a:t>Student exercise 1: </a:t>
              </a:r>
              <a:r>
                <a:rPr lang="en-US" altLang="en-US" sz="1800" b="1" dirty="0">
                  <a:solidFill>
                    <a:srgbClr val="FF0000"/>
                  </a:solidFill>
                </a:rPr>
                <a:t>remove these </a:t>
              </a:r>
              <a:r>
                <a:rPr lang="en-US" altLang="en-US" sz="1800" b="1" dirty="0" smtClean="0">
                  <a:solidFill>
                    <a:srgbClr val="FF0000"/>
                  </a:solidFill>
                </a:rPr>
                <a:t>quotes and </a:t>
              </a:r>
              <a:r>
                <a:rPr lang="en-US" altLang="en-US" sz="1800" b="1" dirty="0">
                  <a:solidFill>
                    <a:srgbClr val="FF0000"/>
                  </a:solidFill>
                </a:rPr>
                <a:t>see if you can correctly predict the results.</a:t>
              </a:r>
            </a:p>
          </p:txBody>
        </p:sp>
        <p:sp>
          <p:nvSpPr>
            <p:cNvPr id="38919" name="Line 10"/>
            <p:cNvSpPr>
              <a:spLocks noChangeShapeType="1"/>
            </p:cNvSpPr>
            <p:nvPr/>
          </p:nvSpPr>
          <p:spPr bwMode="auto">
            <a:xfrm flipH="1">
              <a:off x="1676400" y="2057400"/>
              <a:ext cx="3352800" cy="1466629"/>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38920" name="Line 11"/>
            <p:cNvSpPr>
              <a:spLocks noChangeShapeType="1"/>
            </p:cNvSpPr>
            <p:nvPr/>
          </p:nvSpPr>
          <p:spPr bwMode="auto">
            <a:xfrm flipH="1">
              <a:off x="2362200" y="2057400"/>
              <a:ext cx="2667000" cy="1466629"/>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grpSp>
        <p:nvGrpSpPr>
          <p:cNvPr id="3" name="Group 2"/>
          <p:cNvGrpSpPr/>
          <p:nvPr/>
        </p:nvGrpSpPr>
        <p:grpSpPr>
          <a:xfrm>
            <a:off x="1701006" y="3646761"/>
            <a:ext cx="5843965" cy="2221751"/>
            <a:chOff x="1574422" y="3725541"/>
            <a:chExt cx="5843965" cy="2221751"/>
          </a:xfrm>
        </p:grpSpPr>
        <p:sp>
          <p:nvSpPr>
            <p:cNvPr id="12" name="TextBox 1"/>
            <p:cNvSpPr txBox="1">
              <a:spLocks noChangeArrowheads="1"/>
            </p:cNvSpPr>
            <p:nvPr/>
          </p:nvSpPr>
          <p:spPr bwMode="auto">
            <a:xfrm>
              <a:off x="5257800" y="4192966"/>
              <a:ext cx="21605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smtClean="0">
                  <a:solidFill>
                    <a:srgbClr val="FF0000"/>
                  </a:solidFill>
                </a:rPr>
                <a:t>Student exercise 2: </a:t>
              </a:r>
              <a:r>
                <a:rPr lang="en-US" altLang="en-US" sz="1800" b="1" dirty="0">
                  <a:solidFill>
                    <a:srgbClr val="FF0000"/>
                  </a:solidFill>
                </a:rPr>
                <a:t>remove </a:t>
              </a:r>
              <a:r>
                <a:rPr lang="en-US" altLang="en-US" sz="1800" b="1" dirty="0" smtClean="0">
                  <a:solidFill>
                    <a:srgbClr val="FF0000"/>
                  </a:solidFill>
                </a:rPr>
                <a:t>parts: 1) end=“”   2) print() and </a:t>
              </a:r>
              <a:r>
                <a:rPr lang="en-US" altLang="en-US" sz="1800" b="1" dirty="0">
                  <a:solidFill>
                    <a:srgbClr val="FF0000"/>
                  </a:solidFill>
                </a:rPr>
                <a:t>see if you can correctly predict the results.</a:t>
              </a:r>
            </a:p>
          </p:txBody>
        </p:sp>
        <p:sp>
          <p:nvSpPr>
            <p:cNvPr id="13" name="Line 10"/>
            <p:cNvSpPr>
              <a:spLocks noChangeShapeType="1"/>
            </p:cNvSpPr>
            <p:nvPr/>
          </p:nvSpPr>
          <p:spPr bwMode="auto">
            <a:xfrm flipH="1" flipV="1">
              <a:off x="2863121" y="3725541"/>
              <a:ext cx="2394679" cy="1029022"/>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14" name="Line 11"/>
            <p:cNvSpPr>
              <a:spLocks noChangeShapeType="1"/>
            </p:cNvSpPr>
            <p:nvPr/>
          </p:nvSpPr>
          <p:spPr bwMode="auto">
            <a:xfrm flipH="1" flipV="1">
              <a:off x="1574422" y="4192966"/>
              <a:ext cx="3683378" cy="607634"/>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pic>
        <p:nvPicPr>
          <p:cNvPr id="4" name="Picture 3"/>
          <p:cNvPicPr>
            <a:picLocks noChangeAspect="1"/>
          </p:cNvPicPr>
          <p:nvPr/>
        </p:nvPicPr>
        <p:blipFill rotWithShape="1">
          <a:blip r:embed="rId2"/>
          <a:srcRect t="10364"/>
          <a:stretch/>
        </p:blipFill>
        <p:spPr>
          <a:xfrm>
            <a:off x="869938" y="4664381"/>
            <a:ext cx="2825461" cy="1455310"/>
          </a:xfrm>
          <a:prstGeom prst="rect">
            <a:avLst/>
          </a:prstGeom>
        </p:spPr>
      </p:pic>
    </p:spTree>
    <p:extLst>
      <p:ext uri="{BB962C8B-B14F-4D97-AF65-F5344CB8AC3E}">
        <p14:creationId xmlns:p14="http://schemas.microsoft.com/office/powerpoint/2010/main" val="305621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6" name="Rectangle 6"/>
          <p:cNvSpPr>
            <a:spLocks noGrp="1" noChangeArrowheads="1"/>
          </p:cNvSpPr>
          <p:nvPr>
            <p:ph idx="1"/>
          </p:nvPr>
        </p:nvSpPr>
        <p:spPr/>
        <p:txBody>
          <a:bodyPr/>
          <a:lstStyle/>
          <a:p>
            <a:pPr marL="114300" indent="-114300" eaLnBrk="1" hangingPunct="1">
              <a:tabLst>
                <a:tab pos="1254125" algn="l"/>
              </a:tabLst>
            </a:pPr>
            <a:r>
              <a:rPr lang="en-US" altLang="en-US" dirty="0" smtClean="0"/>
              <a:t>Used to format text output (free form and to reduce the number of calls to the </a:t>
            </a:r>
            <a:r>
              <a:rPr lang="en-US" altLang="en-US" dirty="0" smtClean="0">
                <a:latin typeface="Consolas" panose="020B0609020204030204" pitchFamily="49" charset="0"/>
                <a:cs typeface="Consolas" panose="020B0609020204030204" pitchFamily="49" charset="0"/>
              </a:rPr>
              <a:t>print()</a:t>
            </a:r>
            <a:r>
              <a:rPr lang="en-US" altLang="en-US" dirty="0" smtClean="0">
                <a:cs typeface="Consolas" panose="020B0609020204030204" pitchFamily="49" charset="0"/>
              </a:rPr>
              <a:t> </a:t>
            </a:r>
            <a:r>
              <a:rPr lang="en-US" altLang="en-US" dirty="0" smtClean="0"/>
              <a:t>function)</a:t>
            </a:r>
          </a:p>
          <a:p>
            <a:pPr marL="114300" indent="-114300" eaLnBrk="1" hangingPunct="1">
              <a:tabLst>
                <a:tab pos="1254125" algn="l"/>
              </a:tabLst>
            </a:pPr>
            <a:r>
              <a:rPr lang="en-US" altLang="en-US" dirty="0" smtClean="0"/>
              <a:t>The way in which the text is typed into the program is exactly the way in which the text will appear onscreen.</a:t>
            </a:r>
          </a:p>
          <a:p>
            <a:pPr marL="114300" indent="-114300" eaLnBrk="1" hangingPunct="1">
              <a:tabLst>
                <a:tab pos="1254125" algn="l"/>
              </a:tabLst>
            </a:pPr>
            <a:r>
              <a:rPr lang="en-CA" altLang="en-US" b="1" dirty="0" smtClean="0"/>
              <a:t>Name of the full example: </a:t>
            </a:r>
            <a:r>
              <a:rPr lang="en-CA" altLang="en-US" sz="2000" dirty="0" smtClean="0">
                <a:latin typeface="Consolas" panose="020B0609020204030204" pitchFamily="49" charset="0"/>
              </a:rPr>
              <a:t>6</a:t>
            </a:r>
            <a:r>
              <a:rPr lang="en-CA" altLang="en-US" sz="2000" dirty="0" smtClean="0">
                <a:latin typeface="Consolas" panose="020B0609020204030204" pitchFamily="49" charset="0"/>
                <a:cs typeface="Consolas" panose="020B0609020204030204" pitchFamily="49" charset="0"/>
              </a:rPr>
              <a:t>formatting.py</a:t>
            </a:r>
          </a:p>
          <a:p>
            <a:pPr marL="114300" indent="-114300" eaLnBrk="1" hangingPunct="1">
              <a:tabLst>
                <a:tab pos="1254125" algn="l"/>
              </a:tabLst>
            </a:pPr>
            <a:endParaRPr lang="en-US" altLang="en-US" sz="2000" dirty="0" smtClean="0"/>
          </a:p>
        </p:txBody>
      </p:sp>
      <p:sp>
        <p:nvSpPr>
          <p:cNvPr id="40964" name="Rectangle 5"/>
          <p:cNvSpPr>
            <a:spLocks noGrp="1" noChangeArrowheads="1"/>
          </p:cNvSpPr>
          <p:nvPr>
            <p:ph type="title"/>
          </p:nvPr>
        </p:nvSpPr>
        <p:spPr>
          <a:xfrm>
            <a:off x="457200" y="260350"/>
            <a:ext cx="8229600" cy="730250"/>
          </a:xfrm>
        </p:spPr>
        <p:txBody>
          <a:bodyPr/>
          <a:lstStyle/>
          <a:p>
            <a:pPr eaLnBrk="1" hangingPunct="1"/>
            <a:r>
              <a:rPr lang="en-US" altLang="en-US" smtClean="0"/>
              <a:t>Triple Quoted Output</a:t>
            </a:r>
          </a:p>
        </p:txBody>
      </p:sp>
      <p:grpSp>
        <p:nvGrpSpPr>
          <p:cNvPr id="4" name="Group 3"/>
          <p:cNvGrpSpPr>
            <a:grpSpLocks/>
          </p:cNvGrpSpPr>
          <p:nvPr/>
        </p:nvGrpSpPr>
        <p:grpSpPr bwMode="auto">
          <a:xfrm>
            <a:off x="3903663" y="3351213"/>
            <a:ext cx="5030787" cy="3184525"/>
            <a:chOff x="3903663" y="3351213"/>
            <a:chExt cx="5030787" cy="3184888"/>
          </a:xfrm>
        </p:grpSpPr>
        <p:pic>
          <p:nvPicPr>
            <p:cNvPr id="409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3351213"/>
              <a:ext cx="5030787" cy="289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7" name="TextBox 2"/>
            <p:cNvSpPr txBox="1">
              <a:spLocks noChangeArrowheads="1"/>
            </p:cNvSpPr>
            <p:nvPr/>
          </p:nvSpPr>
          <p:spPr bwMode="auto">
            <a:xfrm>
              <a:off x="3903663" y="6259102"/>
              <a:ext cx="3962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From a CPSC 231 assignment courtesy of James Tam</a:t>
              </a:r>
            </a:p>
          </p:txBody>
        </p:sp>
      </p:grpSp>
      <p:grpSp>
        <p:nvGrpSpPr>
          <p:cNvPr id="5" name="Group 4"/>
          <p:cNvGrpSpPr/>
          <p:nvPr/>
        </p:nvGrpSpPr>
        <p:grpSpPr>
          <a:xfrm>
            <a:off x="309051" y="3351213"/>
            <a:ext cx="3381375" cy="1943045"/>
            <a:chOff x="309051" y="3351213"/>
            <a:chExt cx="3381375" cy="1943045"/>
          </a:xfrm>
        </p:grpSpPr>
        <p:sp>
          <p:nvSpPr>
            <p:cNvPr id="40969" name="Text Box 4"/>
            <p:cNvSpPr txBox="1">
              <a:spLocks noChangeArrowheads="1"/>
            </p:cNvSpPr>
            <p:nvPr/>
          </p:nvSpPr>
          <p:spPr bwMode="auto">
            <a:xfrm>
              <a:off x="394981" y="4837113"/>
              <a:ext cx="3251200" cy="45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dirty="0">
                  <a:latin typeface="Arial" panose="020B0604020202020204" pitchFamily="34" charset="0"/>
                </a:rPr>
                <a:t>From Python Programming (2</a:t>
              </a:r>
              <a:r>
                <a:rPr lang="en-US" altLang="en-US" sz="1200" baseline="30000" dirty="0">
                  <a:latin typeface="Arial" panose="020B0604020202020204" pitchFamily="34" charset="0"/>
                </a:rPr>
                <a:t>nd</a:t>
              </a:r>
              <a:r>
                <a:rPr lang="en-US" altLang="en-US" sz="1200" dirty="0">
                  <a:latin typeface="Arial" panose="020B0604020202020204" pitchFamily="34" charset="0"/>
                </a:rPr>
                <a:t> Edition) by Michael Dawson</a:t>
              </a:r>
            </a:p>
          </p:txBody>
        </p:sp>
        <p:pic>
          <p:nvPicPr>
            <p:cNvPr id="3" name="Picture 2"/>
            <p:cNvPicPr>
              <a:picLocks noChangeAspect="1"/>
            </p:cNvPicPr>
            <p:nvPr/>
          </p:nvPicPr>
          <p:blipFill>
            <a:blip r:embed="rId4"/>
            <a:stretch>
              <a:fillRect/>
            </a:stretch>
          </p:blipFill>
          <p:spPr>
            <a:xfrm>
              <a:off x="309051" y="3351213"/>
              <a:ext cx="3381375" cy="14859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Note, Output: Python 3 Vs. Python 2</a:t>
            </a:r>
            <a:endParaRPr lang="en-CA" dirty="0"/>
          </a:p>
        </p:txBody>
      </p:sp>
      <p:sp>
        <p:nvSpPr>
          <p:cNvPr id="3" name="Content Placeholder 2"/>
          <p:cNvSpPr>
            <a:spLocks noGrp="1"/>
          </p:cNvSpPr>
          <p:nvPr>
            <p:ph idx="1"/>
          </p:nvPr>
        </p:nvSpPr>
        <p:spPr/>
        <p:txBody>
          <a:bodyPr/>
          <a:lstStyle/>
          <a:p>
            <a:r>
              <a:rPr lang="en-US" dirty="0" smtClean="0"/>
              <a:t>Python 3: to be consistent all functions require brackets to enclose the arguments/function inputs</a:t>
            </a:r>
          </a:p>
          <a:p>
            <a:pPr lvl="1"/>
            <a:r>
              <a:rPr lang="en-US" dirty="0" smtClean="0"/>
              <a:t>E.g. </a:t>
            </a:r>
            <a:r>
              <a:rPr lang="en-US" dirty="0" smtClean="0">
                <a:latin typeface="Consolas" panose="020B0609020204030204" pitchFamily="49" charset="0"/>
              </a:rPr>
              <a:t>print</a:t>
            </a:r>
            <a:r>
              <a:rPr lang="en-US" dirty="0">
                <a:latin typeface="Consolas" panose="020B0609020204030204" pitchFamily="49" charset="0"/>
              </a:rPr>
              <a:t>("Sup?")</a:t>
            </a:r>
            <a:endParaRPr lang="en-US" dirty="0" smtClean="0">
              <a:latin typeface="Consolas" panose="020B0609020204030204" pitchFamily="49" charset="0"/>
            </a:endParaRPr>
          </a:p>
          <a:p>
            <a:r>
              <a:rPr lang="en-US" dirty="0" smtClean="0"/>
              <a:t>Python 2 does not explicitly bracket all functions</a:t>
            </a:r>
          </a:p>
          <a:p>
            <a:pPr lvl="1"/>
            <a:r>
              <a:rPr lang="en-US" dirty="0"/>
              <a:t>E.g. </a:t>
            </a:r>
            <a:r>
              <a:rPr lang="en-US" dirty="0" smtClean="0">
                <a:latin typeface="Consolas" panose="020B0609020204030204" pitchFamily="49" charset="0"/>
              </a:rPr>
              <a:t>print "Sup?"</a:t>
            </a:r>
          </a:p>
          <a:p>
            <a:r>
              <a:rPr lang="en-US" dirty="0" smtClean="0"/>
              <a:t>There are other differences so make sure you are writing programs that follow the Python 3 and not Python 2 syntax.</a:t>
            </a:r>
          </a:p>
          <a:p>
            <a:pPr lvl="1"/>
            <a:endParaRPr lang="en-US" dirty="0"/>
          </a:p>
          <a:p>
            <a:pPr marL="342900" lvl="1" indent="0">
              <a:buNone/>
            </a:pPr>
            <a:endParaRPr lang="en-CA" dirty="0"/>
          </a:p>
        </p:txBody>
      </p:sp>
    </p:spTree>
    <p:extLst>
      <p:ext uri="{BB962C8B-B14F-4D97-AF65-F5344CB8AC3E}">
        <p14:creationId xmlns:p14="http://schemas.microsoft.com/office/powerpoint/2010/main" val="4158059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Tips For Success: Programming Sections</a:t>
            </a:r>
            <a:endParaRPr lang="en-CA" dirty="0"/>
          </a:p>
        </p:txBody>
      </p:sp>
      <p:sp>
        <p:nvSpPr>
          <p:cNvPr id="3" name="Content Placeholder 2"/>
          <p:cNvSpPr>
            <a:spLocks noGrp="1"/>
          </p:cNvSpPr>
          <p:nvPr>
            <p:ph idx="1"/>
          </p:nvPr>
        </p:nvSpPr>
        <p:spPr/>
        <p:txBody>
          <a:bodyPr/>
          <a:lstStyle/>
          <a:p>
            <a:r>
              <a:rPr lang="en-CA" dirty="0" smtClean="0"/>
              <a:t>(The previous 4 tips are still applicable but there’s some tips specific to programming):</a:t>
            </a:r>
          </a:p>
          <a:p>
            <a:pPr lvl="1"/>
            <a:r>
              <a:rPr lang="en-CA" dirty="0" smtClean="0"/>
              <a:t>Take extensive notes: everything in class not just what the instructor “writes down” but also what he/she “says in class”.</a:t>
            </a:r>
          </a:p>
          <a:p>
            <a:pPr lvl="2"/>
            <a:r>
              <a:rPr lang="en-CA" dirty="0" smtClean="0"/>
              <a:t>Some students may find when studying the lecture slides for the exam that they cannot understand concepts.</a:t>
            </a:r>
          </a:p>
          <a:p>
            <a:pPr lvl="2"/>
            <a:r>
              <a:rPr lang="en-CA" dirty="0" smtClean="0"/>
              <a:t>The extra “filling of the blanks” occurs during lecture so you need to annotate the slides with your own notes</a:t>
            </a:r>
          </a:p>
          <a:p>
            <a:pPr lvl="1"/>
            <a:r>
              <a:rPr lang="en-CA" dirty="0" smtClean="0"/>
              <a:t>After lectures have covered a particular concept/example</a:t>
            </a:r>
          </a:p>
          <a:p>
            <a:pPr lvl="2"/>
            <a:r>
              <a:rPr lang="en-CA" dirty="0" smtClean="0"/>
              <a:t>If you have time try writing the program on your own (without looking at the online examples or notes) in order to create a program that fulfills the same task as the example program</a:t>
            </a:r>
          </a:p>
          <a:p>
            <a:pPr lvl="2"/>
            <a:r>
              <a:rPr lang="en-CA" dirty="0" smtClean="0"/>
              <a:t>(It’s one thing to see the solution to a problem explained, your depth of understanding will be deeper if you have to re-create it from scratch yourself).</a:t>
            </a:r>
          </a:p>
          <a:p>
            <a:pPr lvl="2"/>
            <a:r>
              <a:rPr lang="en-CA" dirty="0" smtClean="0"/>
              <a:t>JT’s note: you may find this unnecessary for the simple examples in this section but it will be beneficial to do this when more complex concepts are covered (e.g. nested loops onwards)</a:t>
            </a:r>
            <a:endParaRPr lang="en-CA" dirty="0"/>
          </a:p>
        </p:txBody>
      </p:sp>
    </p:spTree>
    <p:extLst>
      <p:ext uri="{BB962C8B-B14F-4D97-AF65-F5344CB8AC3E}">
        <p14:creationId xmlns:p14="http://schemas.microsoft.com/office/powerpoint/2010/main" val="176938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Arithmetic </a:t>
            </a:r>
            <a:r>
              <a:rPr lang="en-US" altLang="en-US" b="1" dirty="0">
                <a:solidFill>
                  <a:srgbClr val="FF0000"/>
                </a:solidFill>
              </a:rPr>
              <a:t>Operators</a:t>
            </a:r>
            <a:endParaRPr lang="en-CA" dirty="0"/>
          </a:p>
        </p:txBody>
      </p:sp>
      <p:sp>
        <p:nvSpPr>
          <p:cNvPr id="3" name="Content Placeholder 2"/>
          <p:cNvSpPr>
            <a:spLocks noGrp="1"/>
          </p:cNvSpPr>
          <p:nvPr>
            <p:ph idx="1"/>
          </p:nvPr>
        </p:nvSpPr>
        <p:spPr/>
        <p:txBody>
          <a:bodyPr/>
          <a:lstStyle/>
          <a:p>
            <a:r>
              <a:rPr lang="en-US" b="1" dirty="0" smtClean="0"/>
              <a:t>Name of the full example: </a:t>
            </a:r>
            <a:r>
              <a:rPr lang="en-US" dirty="0" smtClean="0">
                <a:latin typeface="Consolas" panose="020B0609020204030204" pitchFamily="49" charset="0"/>
              </a:rPr>
              <a:t>7operators.py</a:t>
            </a:r>
            <a:endParaRPr lang="en-CA" dirty="0">
              <a:latin typeface="Consolas" panose="020B0609020204030204" pitchFamily="49" charset="0"/>
            </a:endParaRPr>
          </a:p>
        </p:txBody>
      </p:sp>
      <p:graphicFrame>
        <p:nvGraphicFramePr>
          <p:cNvPr id="4" name="Group 3"/>
          <p:cNvGraphicFramePr>
            <a:graphicFrameLocks/>
          </p:cNvGraphicFramePr>
          <p:nvPr>
            <p:extLst>
              <p:ext uri="{D42A27DB-BD31-4B8C-83A1-F6EECF244321}">
                <p14:modId xmlns:p14="http://schemas.microsoft.com/office/powerpoint/2010/main" val="2877605484"/>
              </p:ext>
            </p:extLst>
          </p:nvPr>
        </p:nvGraphicFramePr>
        <p:xfrm>
          <a:off x="478604" y="1828803"/>
          <a:ext cx="8229600" cy="4952997"/>
        </p:xfrm>
        <a:graphic>
          <a:graphicData uri="http://schemas.openxmlformats.org/drawingml/2006/table">
            <a:tbl>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Operator</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Description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Example</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extLst>
                  <a:ext uri="{0D108BD9-81ED-4DB2-BD59-A6C34878D82A}">
                    <a16:rowId xmlns="" xmlns:a16="http://schemas.microsoft.com/office/drawing/2014/main" val="10000"/>
                  </a:ext>
                </a:extLst>
              </a:tr>
              <a:tr h="551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Assignment</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7</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r h="5354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Addition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2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2"/>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Subtraction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6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1" i="0" u="none" strike="noStrike" cap="none" normalizeH="0" baseline="0" dirty="0" smtClean="0">
                          <a:ln>
                            <a:noFill/>
                          </a:ln>
                          <a:solidFill>
                            <a:schemeClr val="tx1"/>
                          </a:solidFill>
                          <a:effectLst/>
                          <a:latin typeface="+mn-lt"/>
                          <a:cs typeface="Arial" pitchFamily="34" charset="0"/>
                        </a:rPr>
                        <a:t> </a:t>
                      </a:r>
                      <a:r>
                        <a:rPr kumimoji="0" lang="en-US" sz="1800" b="0" i="0" u="none" strike="noStrike" cap="none" normalizeH="0" baseline="0" dirty="0" smtClean="0">
                          <a:ln>
                            <a:noFill/>
                          </a:ln>
                          <a:solidFill>
                            <a:schemeClr val="tx1"/>
                          </a:solidFill>
                          <a:effectLst/>
                          <a:latin typeface="+mn-lt"/>
                          <a:cs typeface="Arial" pitchFamily="34" charset="0"/>
                        </a:rPr>
                        <a:t>4</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3"/>
                  </a:ext>
                </a:extLst>
              </a:tr>
              <a:tr h="551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Multiplication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5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4 </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4"/>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Division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5"/>
                  </a:ext>
                </a:extLst>
              </a:tr>
              <a:tr h="551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Integer division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6"/>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Modulo</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7"/>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Exponent</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8"/>
                  </a:ext>
                </a:extLst>
              </a:tr>
            </a:tbl>
          </a:graphicData>
        </a:graphic>
      </p:graphicFrame>
      <p:sp>
        <p:nvSpPr>
          <p:cNvPr id="5" name="Rectangle 4"/>
          <p:cNvSpPr/>
          <p:nvPr/>
        </p:nvSpPr>
        <p:spPr>
          <a:xfrm>
            <a:off x="7655692" y="4588329"/>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4.5</a:t>
            </a:r>
          </a:p>
        </p:txBody>
      </p:sp>
      <p:sp>
        <p:nvSpPr>
          <p:cNvPr id="6" name="Rectangle 5"/>
          <p:cNvSpPr/>
          <p:nvPr/>
        </p:nvSpPr>
        <p:spPr>
          <a:xfrm>
            <a:off x="7655692" y="51435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4</a:t>
            </a:r>
          </a:p>
        </p:txBody>
      </p:sp>
      <p:sp>
        <p:nvSpPr>
          <p:cNvPr id="7" name="Rectangle 6"/>
          <p:cNvSpPr/>
          <p:nvPr/>
        </p:nvSpPr>
        <p:spPr>
          <a:xfrm>
            <a:off x="7655692" y="56769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1</a:t>
            </a:r>
          </a:p>
        </p:txBody>
      </p:sp>
      <p:sp>
        <p:nvSpPr>
          <p:cNvPr id="8" name="Rectangle 7"/>
          <p:cNvSpPr/>
          <p:nvPr/>
        </p:nvSpPr>
        <p:spPr>
          <a:xfrm>
            <a:off x="7655692" y="62484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81</a:t>
            </a:r>
          </a:p>
        </p:txBody>
      </p:sp>
    </p:spTree>
    <p:extLst>
      <p:ext uri="{BB962C8B-B14F-4D97-AF65-F5344CB8AC3E}">
        <p14:creationId xmlns:p14="http://schemas.microsoft.com/office/powerpoint/2010/main" val="61760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type="body" sz="half" idx="4294967295"/>
          </p:nvPr>
        </p:nvSpPr>
        <p:spPr>
          <a:xfrm>
            <a:off x="457200" y="1143000"/>
            <a:ext cx="8153400" cy="5368925"/>
          </a:xfrm>
        </p:spPr>
        <p:txBody>
          <a:bodyPr/>
          <a:lstStyle/>
          <a:p>
            <a:pPr eaLnBrk="1" hangingPunct="1">
              <a:tabLst>
                <a:tab pos="1254125" algn="l"/>
              </a:tabLst>
            </a:pPr>
            <a:r>
              <a:rPr lang="en-US" altLang="en-US" sz="2400" dirty="0" smtClean="0"/>
              <a:t>First level of precedence: top to bottom</a:t>
            </a:r>
          </a:p>
          <a:p>
            <a:pPr eaLnBrk="1" hangingPunct="1">
              <a:tabLst>
                <a:tab pos="1254125" algn="l"/>
              </a:tabLst>
            </a:pPr>
            <a:r>
              <a:rPr lang="en-US" altLang="en-US" sz="2400" dirty="0" smtClean="0"/>
              <a:t>Second level of precedence</a:t>
            </a:r>
          </a:p>
          <a:p>
            <a:pPr lvl="1" eaLnBrk="1" hangingPunct="1">
              <a:tabLst>
                <a:tab pos="1254125" algn="l"/>
              </a:tabLst>
            </a:pPr>
            <a:r>
              <a:rPr lang="en-US" altLang="en-US" sz="2000" dirty="0" smtClean="0"/>
              <a:t>If there are multiple operations that are on the same level then precedence goes from left to right.</a:t>
            </a:r>
          </a:p>
          <a:p>
            <a:pPr lvl="1" eaLnBrk="1" hangingPunct="1">
              <a:buFont typeface="Times New Roman" panose="02020603050405020304" pitchFamily="18" charset="0"/>
              <a:buNone/>
              <a:tabLst>
                <a:tab pos="1254125" algn="l"/>
              </a:tabLst>
            </a:pPr>
            <a:endParaRPr lang="en-US" altLang="en-US" sz="2000" dirty="0" smtClean="0">
              <a:latin typeface="Times New Roman" panose="02020603050405020304" pitchFamily="18" charset="0"/>
            </a:endParaRPr>
          </a:p>
        </p:txBody>
      </p:sp>
      <p:sp>
        <p:nvSpPr>
          <p:cNvPr id="66563" name="Rectangle 2"/>
          <p:cNvSpPr>
            <a:spLocks noGrp="1" noChangeArrowheads="1"/>
          </p:cNvSpPr>
          <p:nvPr>
            <p:ph type="title"/>
          </p:nvPr>
        </p:nvSpPr>
        <p:spPr>
          <a:xfrm>
            <a:off x="457200" y="260350"/>
            <a:ext cx="8229600" cy="730250"/>
          </a:xfrm>
        </p:spPr>
        <p:txBody>
          <a:bodyPr/>
          <a:lstStyle/>
          <a:p>
            <a:pPr eaLnBrk="1" hangingPunct="1"/>
            <a:r>
              <a:rPr lang="en-US" altLang="en-US" dirty="0" smtClean="0"/>
              <a:t>Order Of Operation</a:t>
            </a:r>
          </a:p>
        </p:txBody>
      </p:sp>
      <p:graphicFrame>
        <p:nvGraphicFramePr>
          <p:cNvPr id="34841" name="Group 25"/>
          <p:cNvGraphicFramePr>
            <a:graphicFrameLocks noGrp="1"/>
          </p:cNvGraphicFramePr>
          <p:nvPr>
            <p:ph idx="1"/>
          </p:nvPr>
        </p:nvGraphicFramePr>
        <p:xfrm>
          <a:off x="609600" y="3048000"/>
          <a:ext cx="4343400" cy="3686176"/>
        </p:xfrm>
        <a:graphic>
          <a:graphicData uri="http://schemas.openxmlformats.org/drawingml/2006/table">
            <a:tbl>
              <a:tblPr/>
              <a:tblGrid>
                <a:gridCol w="1752600">
                  <a:extLst>
                    <a:ext uri="{9D8B030D-6E8A-4147-A177-3AD203B41FA5}">
                      <a16:colId xmlns="" xmlns:a16="http://schemas.microsoft.com/office/drawing/2014/main" val="20000"/>
                    </a:ext>
                  </a:extLst>
                </a:gridCol>
                <a:gridCol w="2590800">
                  <a:extLst>
                    <a:ext uri="{9D8B030D-6E8A-4147-A177-3AD203B41FA5}">
                      <a16:colId xmlns="" xmlns:a16="http://schemas.microsoft.com/office/drawing/2014/main" val="20001"/>
                    </a:ext>
                  </a:extLst>
                </a:gridCol>
              </a:tblGrid>
              <a:tr h="7381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Brackets (inner before outer)</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Exponent</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381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 //, %</a:t>
                      </a: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Multiplication, division, modulo</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a:t>
                      </a: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Addition, subtraction</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Assignment</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2" name="Rectangle 1"/>
          <p:cNvSpPr>
            <a:spLocks noChangeArrowheads="1"/>
          </p:cNvSpPr>
          <p:nvPr/>
        </p:nvSpPr>
        <p:spPr bwMode="auto">
          <a:xfrm>
            <a:off x="5334000" y="3065463"/>
            <a:ext cx="3657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Example</a:t>
            </a:r>
          </a:p>
          <a:p>
            <a:pPr eaLnBrk="1" hangingPunct="1">
              <a:spcBef>
                <a:spcPct val="0"/>
              </a:spcBef>
              <a:buFontTx/>
              <a:buNone/>
            </a:pPr>
            <a:r>
              <a:rPr lang="en-US" altLang="en-US" sz="2000" dirty="0" smtClean="0">
                <a:latin typeface="Consolas" panose="020B0609020204030204" pitchFamily="49" charset="0"/>
                <a:cs typeface="Consolas" panose="020B0609020204030204" pitchFamily="49" charset="0"/>
              </a:rPr>
              <a:t>num </a:t>
            </a:r>
            <a:r>
              <a:rPr lang="en-US" altLang="en-US" sz="2000" dirty="0">
                <a:latin typeface="Consolas" panose="020B0609020204030204" pitchFamily="49" charset="0"/>
                <a:cs typeface="Consolas" panose="020B0609020204030204" pitchFamily="49" charset="0"/>
              </a:rPr>
              <a:t>= 3 * 2 ** 3</a:t>
            </a:r>
          </a:p>
          <a:p>
            <a:pPr eaLnBrk="1" hangingPunct="1">
              <a:spcBef>
                <a:spcPct val="0"/>
              </a:spcBef>
              <a:buFontTx/>
              <a:buNone/>
            </a:pPr>
            <a:endParaRPr lang="en-US" altLang="en-US" sz="2000" dirty="0">
              <a:latin typeface="Consolas" panose="020B0609020204030204" pitchFamily="49" charset="0"/>
              <a:cs typeface="Consolas" panose="020B0609020204030204" pitchFamily="49" charset="0"/>
            </a:endParaRPr>
          </a:p>
          <a:p>
            <a:pPr eaLnBrk="1" hangingPunct="1">
              <a:spcBef>
                <a:spcPct val="0"/>
              </a:spcBef>
              <a:buFontTx/>
              <a:buNone/>
            </a:pPr>
            <a:r>
              <a:rPr lang="en-US" altLang="en-US" sz="2000" dirty="0">
                <a:latin typeface="Consolas" panose="020B0609020204030204" pitchFamily="49" charset="0"/>
                <a:cs typeface="Consolas" panose="020B0609020204030204" pitchFamily="49" charset="0"/>
              </a:rPr>
              <a:t>Vs.</a:t>
            </a:r>
          </a:p>
          <a:p>
            <a:pPr eaLnBrk="1" hangingPunct="1">
              <a:spcBef>
                <a:spcPct val="0"/>
              </a:spcBef>
              <a:buFontTx/>
              <a:buNone/>
            </a:pPr>
            <a:r>
              <a:rPr lang="en-US" altLang="en-US" sz="2000" dirty="0" smtClean="0">
                <a:latin typeface="Consolas" panose="020B0609020204030204" pitchFamily="49" charset="0"/>
                <a:cs typeface="Consolas" panose="020B0609020204030204" pitchFamily="49" charset="0"/>
              </a:rPr>
              <a:t>num </a:t>
            </a:r>
            <a:r>
              <a:rPr lang="en-US" altLang="en-US" sz="2000" dirty="0">
                <a:latin typeface="Consolas" panose="020B0609020204030204" pitchFamily="49" charset="0"/>
                <a:cs typeface="Consolas" panose="020B0609020204030204" pitchFamily="49" charset="0"/>
              </a:rPr>
              <a:t>= (3 * 2) ** 3</a:t>
            </a:r>
          </a:p>
        </p:txBody>
      </p:sp>
    </p:spTree>
    <p:extLst>
      <p:ext uri="{BB962C8B-B14F-4D97-AF65-F5344CB8AC3E}">
        <p14:creationId xmlns:p14="http://schemas.microsoft.com/office/powerpoint/2010/main" val="1902979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48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60350"/>
            <a:ext cx="8229600" cy="730250"/>
          </a:xfrm>
        </p:spPr>
        <p:txBody>
          <a:bodyPr/>
          <a:lstStyle/>
          <a:p>
            <a:pPr eaLnBrk="1" hangingPunct="1"/>
            <a:r>
              <a:rPr lang="en-US" altLang="en-US" smtClean="0"/>
              <a:t>Order Of Operation And Style</a:t>
            </a:r>
          </a:p>
        </p:txBody>
      </p:sp>
      <p:sp>
        <p:nvSpPr>
          <p:cNvPr id="352259" name="Rectangle 3"/>
          <p:cNvSpPr>
            <a:spLocks noGrp="1" noChangeArrowheads="1"/>
          </p:cNvSpPr>
          <p:nvPr>
            <p:ph idx="1"/>
          </p:nvPr>
        </p:nvSpPr>
        <p:spPr/>
        <p:txBody>
          <a:bodyPr/>
          <a:lstStyle/>
          <a:p>
            <a:pPr eaLnBrk="1" hangingPunct="1">
              <a:tabLst>
                <a:tab pos="1254125" algn="l"/>
              </a:tabLst>
            </a:pPr>
            <a:r>
              <a:rPr lang="en-US" altLang="en-US" smtClean="0"/>
              <a:t>Even for languages where there are clear rules of precedence (e.g., Java, Python) it’s good style to explicitly bracket your operations and use blank spaces as separators.</a:t>
            </a:r>
          </a:p>
          <a:p>
            <a:pPr lvl="1" eaLnBrk="1" hangingPunct="1">
              <a:buFont typeface="Times New Roman" panose="02020603050405020304" pitchFamily="18" charset="0"/>
              <a:buNone/>
              <a:tabLst>
                <a:tab pos="1254125" algn="l"/>
              </a:tabLst>
            </a:pPr>
            <a:r>
              <a:rPr lang="en-US" altLang="en-US" sz="1800" smtClean="0">
                <a:latin typeface="Arial" panose="020B0604020202020204" pitchFamily="34" charset="0"/>
                <a:cs typeface="Arial" panose="020B0604020202020204" pitchFamily="34" charset="0"/>
              </a:rPr>
              <a:t>x = (a * b) + (c / d)</a:t>
            </a:r>
          </a:p>
          <a:p>
            <a:pPr lvl="1" eaLnBrk="1" hangingPunct="1">
              <a:buFont typeface="Times New Roman" panose="02020603050405020304" pitchFamily="18" charset="0"/>
              <a:buNone/>
              <a:tabLst>
                <a:tab pos="1254125" algn="l"/>
              </a:tabLst>
            </a:pPr>
            <a:endParaRPr lang="en-US" altLang="en-US" sz="1800" smtClean="0"/>
          </a:p>
          <a:p>
            <a:pPr eaLnBrk="1" hangingPunct="1">
              <a:tabLst>
                <a:tab pos="1254125" algn="l"/>
              </a:tabLst>
            </a:pPr>
            <a:r>
              <a:rPr lang="en-US" altLang="en-US" smtClean="0"/>
              <a:t>It not only makes it easier to read complex formulas but also a good habit for languages where precedence is not always clear (e.g., C++, C).</a:t>
            </a:r>
          </a:p>
        </p:txBody>
      </p:sp>
    </p:spTree>
    <p:extLst>
      <p:ext uri="{BB962C8B-B14F-4D97-AF65-F5344CB8AC3E}">
        <p14:creationId xmlns:p14="http://schemas.microsoft.com/office/powerpoint/2010/main" val="402807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2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22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260350"/>
            <a:ext cx="8229600" cy="730250"/>
          </a:xfrm>
        </p:spPr>
        <p:txBody>
          <a:bodyPr/>
          <a:lstStyle/>
          <a:p>
            <a:pPr eaLnBrk="1" hangingPunct="1"/>
            <a:r>
              <a:rPr lang="en-US" altLang="en-US" smtClean="0"/>
              <a:t>After This Section You Should Now Know</a:t>
            </a:r>
          </a:p>
        </p:txBody>
      </p:sp>
      <p:sp>
        <p:nvSpPr>
          <p:cNvPr id="108547" name="Rectangle 3"/>
          <p:cNvSpPr>
            <a:spLocks noGrp="1" noChangeArrowheads="1"/>
          </p:cNvSpPr>
          <p:nvPr>
            <p:ph idx="1"/>
          </p:nvPr>
        </p:nvSpPr>
        <p:spPr/>
        <p:txBody>
          <a:bodyPr/>
          <a:lstStyle/>
          <a:p>
            <a:pPr eaLnBrk="1" hangingPunct="1">
              <a:tabLst>
                <a:tab pos="1254125" algn="l"/>
              </a:tabLst>
            </a:pPr>
            <a:r>
              <a:rPr lang="en-US" altLang="en-US" dirty="0" smtClean="0"/>
              <a:t>How to create, translate and run Python programs.</a:t>
            </a:r>
          </a:p>
          <a:p>
            <a:pPr eaLnBrk="1" hangingPunct="1">
              <a:tabLst>
                <a:tab pos="1254125" algn="l"/>
              </a:tabLst>
            </a:pPr>
            <a:r>
              <a:rPr lang="en-US" altLang="en-US" dirty="0" smtClean="0"/>
              <a:t>Variables:</a:t>
            </a:r>
          </a:p>
          <a:p>
            <a:pPr lvl="1" eaLnBrk="1" hangingPunct="1">
              <a:tabLst>
                <a:tab pos="1254125" algn="l"/>
              </a:tabLst>
            </a:pPr>
            <a:r>
              <a:rPr lang="en-US" altLang="en-US" dirty="0" smtClean="0"/>
              <a:t>What they are used for</a:t>
            </a:r>
          </a:p>
          <a:p>
            <a:pPr lvl="1" eaLnBrk="1" hangingPunct="1">
              <a:tabLst>
                <a:tab pos="1254125" algn="l"/>
              </a:tabLst>
            </a:pPr>
            <a:r>
              <a:rPr lang="en-US" altLang="en-US" dirty="0" smtClean="0"/>
              <a:t>How to access and change the value of a variable</a:t>
            </a:r>
          </a:p>
          <a:p>
            <a:pPr lvl="1" eaLnBrk="1" hangingPunct="1">
              <a:tabLst>
                <a:tab pos="1254125" algn="l"/>
              </a:tabLst>
            </a:pPr>
            <a:r>
              <a:rPr lang="en-US" altLang="en-US" dirty="0" smtClean="0"/>
              <a:t>Conventions for naming variables</a:t>
            </a:r>
          </a:p>
          <a:p>
            <a:pPr lvl="1" eaLnBrk="1" hangingPunct="1">
              <a:tabLst>
                <a:tab pos="1254125" algn="l"/>
              </a:tabLst>
            </a:pPr>
            <a:r>
              <a:rPr lang="en-US" altLang="en-US" dirty="0" smtClean="0"/>
              <a:t>How information is stored differently with different types of variables, converting between types</a:t>
            </a:r>
          </a:p>
          <a:p>
            <a:pPr eaLnBrk="1" hangingPunct="1">
              <a:lnSpc>
                <a:spcPct val="90000"/>
              </a:lnSpc>
              <a:tabLst>
                <a:tab pos="1254125" algn="l"/>
              </a:tabLst>
            </a:pPr>
            <a:r>
              <a:rPr lang="en-US" altLang="en-US" dirty="0" smtClean="0"/>
              <a:t>Output:</a:t>
            </a:r>
          </a:p>
          <a:p>
            <a:pPr lvl="1" eaLnBrk="1" hangingPunct="1">
              <a:lnSpc>
                <a:spcPct val="90000"/>
              </a:lnSpc>
              <a:tabLst>
                <a:tab pos="1254125" algn="l"/>
              </a:tabLst>
            </a:pPr>
            <a:r>
              <a:rPr lang="en-US" altLang="en-US" dirty="0" smtClean="0"/>
              <a:t>How to display messages that are a constant string or the value stored in a memory location (variable or constant) onscreen with </a:t>
            </a:r>
            <a:r>
              <a:rPr lang="en-US" altLang="en-US" dirty="0" smtClean="0">
                <a:latin typeface="Consolas" panose="020B0609020204030204" pitchFamily="49" charset="0"/>
                <a:cs typeface="Consolas" panose="020B0609020204030204" pitchFamily="49" charset="0"/>
              </a:rPr>
              <a:t>print()</a:t>
            </a:r>
          </a:p>
          <a:p>
            <a:pPr eaLnBrk="1" hangingPunct="1">
              <a:lnSpc>
                <a:spcPct val="90000"/>
              </a:lnSpc>
              <a:tabLst>
                <a:tab pos="1254125" algn="l"/>
              </a:tabLst>
            </a:pPr>
            <a:r>
              <a:rPr lang="en-US" altLang="en-US" dirty="0" smtClean="0"/>
              <a:t>How/why use triple quoted output</a:t>
            </a:r>
          </a:p>
          <a:p>
            <a:pPr eaLnBrk="1" hangingPunct="1">
              <a:tabLst>
                <a:tab pos="1254125" algn="l"/>
              </a:tabLst>
            </a:pPr>
            <a:r>
              <a:rPr lang="en-US" altLang="en-US" dirty="0"/>
              <a:t>What are the Python operators for common mathematical operations</a:t>
            </a:r>
          </a:p>
          <a:p>
            <a:pPr eaLnBrk="1" hangingPunct="1">
              <a:lnSpc>
                <a:spcPct val="90000"/>
              </a:lnSpc>
              <a:tabLst>
                <a:tab pos="1254125" algn="l"/>
              </a:tabLst>
            </a:pPr>
            <a:r>
              <a:rPr lang="en-US" altLang="en-US" dirty="0"/>
              <a:t>How do the precedence rules/order of operation work in </a:t>
            </a:r>
            <a:r>
              <a:rPr lang="en-US" altLang="en-US" dirty="0" smtClean="0"/>
              <a:t>Python</a:t>
            </a:r>
          </a:p>
          <a:p>
            <a:pPr eaLnBrk="1" hangingPunct="1">
              <a:tabLst>
                <a:tab pos="1254125" algn="l"/>
              </a:tabLst>
            </a:pPr>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60350"/>
            <a:ext cx="8229600" cy="730250"/>
          </a:xfrm>
        </p:spPr>
        <p:txBody>
          <a:bodyPr/>
          <a:lstStyle/>
          <a:p>
            <a:pPr eaLnBrk="1" hangingPunct="1"/>
            <a:r>
              <a:rPr lang="en-US" altLang="en-US" smtClean="0"/>
              <a:t>Python</a:t>
            </a:r>
          </a:p>
        </p:txBody>
      </p:sp>
      <p:sp>
        <p:nvSpPr>
          <p:cNvPr id="208899" name="Rectangle 3"/>
          <p:cNvSpPr>
            <a:spLocks noGrp="1" noChangeArrowheads="1"/>
          </p:cNvSpPr>
          <p:nvPr>
            <p:ph idx="1"/>
          </p:nvPr>
        </p:nvSpPr>
        <p:spPr/>
        <p:txBody>
          <a:bodyPr/>
          <a:lstStyle/>
          <a:p>
            <a:pPr eaLnBrk="1" hangingPunct="1">
              <a:lnSpc>
                <a:spcPct val="90000"/>
              </a:lnSpc>
              <a:tabLst>
                <a:tab pos="1254125" algn="l"/>
              </a:tabLst>
            </a:pPr>
            <a:r>
              <a:rPr lang="en-US" altLang="en-US" dirty="0" smtClean="0"/>
              <a:t>This is the name of the programming language that will be used to illustrate different programming concepts this semester:</a:t>
            </a:r>
          </a:p>
          <a:p>
            <a:pPr marL="514350" lvl="1" indent="-171450" eaLnBrk="1" hangingPunct="1">
              <a:lnSpc>
                <a:spcPct val="80000"/>
              </a:lnSpc>
              <a:tabLst>
                <a:tab pos="1254125" algn="l"/>
              </a:tabLst>
            </a:pPr>
            <a:r>
              <a:rPr lang="en-US" altLang="en-US" dirty="0" smtClean="0"/>
              <a:t>My examples will be written in Python</a:t>
            </a:r>
          </a:p>
          <a:p>
            <a:pPr marL="514350" lvl="1" indent="-171450" eaLnBrk="1" hangingPunct="1">
              <a:lnSpc>
                <a:spcPct val="80000"/>
              </a:lnSpc>
              <a:tabLst>
                <a:tab pos="1254125" algn="l"/>
              </a:tabLst>
            </a:pPr>
            <a:r>
              <a:rPr lang="en-US" altLang="en-US" dirty="0" smtClean="0"/>
              <a:t>Your assignments will be written in Python</a:t>
            </a:r>
          </a:p>
          <a:p>
            <a:pPr eaLnBrk="1" hangingPunct="1">
              <a:lnSpc>
                <a:spcPct val="90000"/>
              </a:lnSpc>
              <a:tabLst>
                <a:tab pos="1254125" algn="l"/>
              </a:tabLst>
            </a:pPr>
            <a:r>
              <a:rPr lang="en-US" altLang="en-US" dirty="0" smtClean="0"/>
              <a:t>Some advantages (from Python dot org)</a:t>
            </a:r>
          </a:p>
          <a:p>
            <a:pPr marL="514350" lvl="1" indent="-171450" eaLnBrk="1" hangingPunct="1">
              <a:lnSpc>
                <a:spcPct val="80000"/>
              </a:lnSpc>
              <a:tabLst>
                <a:tab pos="1254125" algn="l"/>
              </a:tabLst>
            </a:pPr>
            <a:r>
              <a:rPr lang="en-US" altLang="en-US" dirty="0" smtClean="0"/>
              <a:t>Free</a:t>
            </a:r>
          </a:p>
          <a:p>
            <a:pPr marL="514350" lvl="1" indent="-171450" eaLnBrk="1" hangingPunct="1">
              <a:lnSpc>
                <a:spcPct val="80000"/>
              </a:lnSpc>
              <a:tabLst>
                <a:tab pos="1254125" algn="l"/>
              </a:tabLst>
            </a:pPr>
            <a:r>
              <a:rPr lang="en-US" altLang="en-US" dirty="0" smtClean="0"/>
              <a:t>Powerful</a:t>
            </a:r>
          </a:p>
          <a:p>
            <a:pPr marL="514350" lvl="1" indent="-171450" eaLnBrk="1" hangingPunct="1">
              <a:lnSpc>
                <a:spcPct val="80000"/>
              </a:lnSpc>
              <a:tabLst>
                <a:tab pos="1254125" algn="l"/>
              </a:tabLst>
            </a:pPr>
            <a:r>
              <a:rPr lang="en-US" altLang="en-US" dirty="0" smtClean="0"/>
              <a:t>Widely used (Google, NASA, Yahoo, Electronic Arts, some Linux operating system scripts etc.)</a:t>
            </a:r>
          </a:p>
          <a:p>
            <a:pPr eaLnBrk="1" hangingPunct="1">
              <a:lnSpc>
                <a:spcPct val="90000"/>
              </a:lnSpc>
              <a:tabLst>
                <a:tab pos="1254125" algn="l"/>
              </a:tabLst>
            </a:pPr>
            <a:r>
              <a:rPr lang="en-US" altLang="en-US" dirty="0" smtClean="0"/>
              <a:t>Named after a British comedy “Monty Python’s Flying Circus”</a:t>
            </a:r>
          </a:p>
          <a:p>
            <a:pPr marL="514350" lvl="1" indent="-171450" eaLnBrk="1" hangingPunct="1">
              <a:lnSpc>
                <a:spcPct val="90000"/>
              </a:lnSpc>
              <a:tabLst>
                <a:tab pos="1254125" algn="l"/>
              </a:tabLst>
            </a:pPr>
            <a:r>
              <a:rPr lang="en-US" altLang="en-US" dirty="0" smtClean="0"/>
              <a:t>Official website (Python the programming language, not the Monty Python comedy troop): </a:t>
            </a:r>
            <a:r>
              <a:rPr lang="en-US" altLang="en-US" dirty="0" smtClean="0">
                <a:hlinkClick r:id="rId3"/>
              </a:rPr>
              <a:t>http://www.python.org</a:t>
            </a:r>
            <a:endParaRPr lang="en-US" altLang="en-US" dirty="0" smtClean="0"/>
          </a:p>
          <a:p>
            <a:pPr marL="514350" lvl="1" indent="-171450" eaLnBrk="1" hangingPunct="1">
              <a:lnSpc>
                <a:spcPct val="90000"/>
              </a:lnSpc>
              <a:tabLst>
                <a:tab pos="1254125" algn="l"/>
              </a:tabLst>
            </a:pPr>
            <a:r>
              <a:rPr lang="en-US" altLang="en-US" dirty="0" smtClean="0"/>
              <a:t>An overview of the web site: </a:t>
            </a:r>
            <a:r>
              <a:rPr lang="en-US" altLang="en-US" dirty="0" smtClean="0">
                <a:hlinkClick r:id="rId4"/>
              </a:rPr>
              <a:t>https://www.python.org/about/gettingstarted/</a:t>
            </a:r>
            <a:endParaRPr lang="en-US" altLang="en-US" dirty="0" smtClean="0"/>
          </a:p>
          <a:p>
            <a:pPr marL="514350" lvl="1" indent="-171450" eaLnBrk="1" hangingPunct="1">
              <a:lnSpc>
                <a:spcPct val="90000"/>
              </a:lnSpc>
              <a:buFont typeface="Arial" panose="020B0604020202020204" pitchFamily="34" charset="0"/>
              <a:buNone/>
              <a:tabLst>
                <a:tab pos="1254125" algn="l"/>
              </a:tabLst>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889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889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88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Python History</a:t>
            </a:r>
          </a:p>
        </p:txBody>
      </p:sp>
      <p:sp>
        <p:nvSpPr>
          <p:cNvPr id="3" name="Content Placeholder 2"/>
          <p:cNvSpPr>
            <a:spLocks noGrp="1"/>
          </p:cNvSpPr>
          <p:nvPr>
            <p:ph idx="1"/>
          </p:nvPr>
        </p:nvSpPr>
        <p:spPr>
          <a:xfrm>
            <a:off x="457200" y="1143000"/>
            <a:ext cx="6858000" cy="5029200"/>
          </a:xfrm>
        </p:spPr>
        <p:txBody>
          <a:bodyPr/>
          <a:lstStyle/>
          <a:p>
            <a:pPr eaLnBrk="1" hangingPunct="1"/>
            <a:r>
              <a:rPr lang="en-US" altLang="en-US" dirty="0" smtClean="0"/>
              <a:t>Developed in the early 1990s by </a:t>
            </a:r>
            <a:r>
              <a:rPr lang="en-US" altLang="en-US" dirty="0"/>
              <a:t>Guido van Rossum.</a:t>
            </a:r>
            <a:endParaRPr lang="en-US" altLang="en-US" dirty="0" smtClean="0"/>
          </a:p>
          <a:p>
            <a:pPr eaLnBrk="1" hangingPunct="1"/>
            <a:r>
              <a:rPr lang="en-US" altLang="en-US" dirty="0" smtClean="0"/>
              <a:t>Python was designed with a tradeoff in mind</a:t>
            </a:r>
            <a:r>
              <a:rPr lang="en-US" altLang="en-US" baseline="30000" dirty="0" smtClean="0"/>
              <a:t> </a:t>
            </a:r>
            <a:r>
              <a:rPr lang="en-US" altLang="en-US" dirty="0" smtClean="0"/>
              <a:t>(from “</a:t>
            </a:r>
            <a:r>
              <a:rPr lang="en-US" altLang="en-US" i="1" dirty="0" smtClean="0"/>
              <a:t>Python for everyone</a:t>
            </a:r>
            <a:r>
              <a:rPr lang="en-US" altLang="en-US" dirty="0" smtClean="0"/>
              <a:t>” (</a:t>
            </a:r>
            <a:r>
              <a:rPr lang="en-US" altLang="en-US" dirty="0" err="1" smtClean="0"/>
              <a:t>Horstman</a:t>
            </a:r>
            <a:r>
              <a:rPr lang="en-US" altLang="en-US" dirty="0" smtClean="0"/>
              <a:t> and </a:t>
            </a:r>
            <a:r>
              <a:rPr lang="en-US" altLang="en-US" dirty="0" err="1" smtClean="0"/>
              <a:t>Necaise</a:t>
            </a:r>
            <a:r>
              <a:rPr lang="en-US" altLang="en-US" dirty="0" smtClean="0"/>
              <a:t>):</a:t>
            </a:r>
          </a:p>
          <a:p>
            <a:pPr lvl="1" eaLnBrk="1" hangingPunct="1"/>
            <a:r>
              <a:rPr lang="en-US" altLang="en-US" dirty="0" smtClean="0"/>
              <a:t>Pro: Python programmers could quickly </a:t>
            </a:r>
            <a:r>
              <a:rPr lang="en-US" altLang="en-US" i="1" dirty="0" smtClean="0"/>
              <a:t>write programs </a:t>
            </a:r>
            <a:r>
              <a:rPr lang="en-US" altLang="en-US" dirty="0" smtClean="0"/>
              <a:t>(and not be burdened with an overly difficult language)</a:t>
            </a:r>
          </a:p>
          <a:p>
            <a:pPr lvl="1" eaLnBrk="1" hangingPunct="1"/>
            <a:r>
              <a:rPr lang="en-US" altLang="en-US" dirty="0" smtClean="0"/>
              <a:t>Con: Python programs weren’t optimized to </a:t>
            </a:r>
            <a:r>
              <a:rPr lang="en-US" altLang="en-US" i="1" dirty="0" smtClean="0"/>
              <a:t>run</a:t>
            </a:r>
            <a:r>
              <a:rPr lang="en-US" altLang="en-US" dirty="0" smtClean="0"/>
              <a:t> as efficiently as programs written in some other languages.</a:t>
            </a:r>
          </a:p>
          <a:p>
            <a:pPr eaLnBrk="1" hangingPunct="1"/>
            <a:endParaRPr lang="en-US" altLang="en-US" dirty="0" smtClean="0"/>
          </a:p>
          <a:p>
            <a:pPr eaLnBrk="1" hangingPunct="1"/>
            <a:endParaRPr lang="en-US" altLang="en-US" dirty="0" smtClean="0"/>
          </a:p>
        </p:txBody>
      </p:sp>
      <p:grpSp>
        <p:nvGrpSpPr>
          <p:cNvPr id="2" name="Group 1"/>
          <p:cNvGrpSpPr>
            <a:grpSpLocks/>
          </p:cNvGrpSpPr>
          <p:nvPr/>
        </p:nvGrpSpPr>
        <p:grpSpPr bwMode="auto">
          <a:xfrm>
            <a:off x="6775450" y="1219200"/>
            <a:ext cx="2263775" cy="3433763"/>
            <a:chOff x="6775450" y="1219200"/>
            <a:chExt cx="2263775" cy="3433465"/>
          </a:xfrm>
        </p:grpSpPr>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219200"/>
              <a:ext cx="17240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0" name="Rectangle 4"/>
            <p:cNvSpPr>
              <a:spLocks noChangeArrowheads="1"/>
            </p:cNvSpPr>
            <p:nvPr/>
          </p:nvSpPr>
          <p:spPr bwMode="auto">
            <a:xfrm>
              <a:off x="6775450" y="4191000"/>
              <a:ext cx="2201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t>From: </a:t>
              </a:r>
            </a:p>
            <a:p>
              <a:pPr eaLnBrk="1" hangingPunct="1">
                <a:spcBef>
                  <a:spcPct val="0"/>
                </a:spcBef>
                <a:buFontTx/>
                <a:buNone/>
              </a:pPr>
              <a:r>
                <a:rPr lang="en-US" altLang="en-US" sz="1200" dirty="0"/>
                <a:t>http://www.python.org/~guido/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Working From Home (Installing Python)</a:t>
            </a:r>
            <a:endParaRPr lang="en-CA" dirty="0"/>
          </a:p>
        </p:txBody>
      </p:sp>
      <p:sp>
        <p:nvSpPr>
          <p:cNvPr id="3" name="Content Placeholder 2"/>
          <p:cNvSpPr>
            <a:spLocks noGrp="1"/>
          </p:cNvSpPr>
          <p:nvPr>
            <p:ph idx="1"/>
          </p:nvPr>
        </p:nvSpPr>
        <p:spPr/>
        <p:txBody>
          <a:bodyPr/>
          <a:lstStyle/>
          <a:p>
            <a:pPr eaLnBrk="1" hangingPunct="1">
              <a:lnSpc>
                <a:spcPct val="80000"/>
              </a:lnSpc>
              <a:tabLst>
                <a:tab pos="1254125" algn="l"/>
              </a:tabLst>
            </a:pPr>
            <a:r>
              <a:rPr lang="en-US" altLang="en-US" dirty="0" smtClean="0"/>
              <a:t>Getting </a:t>
            </a:r>
            <a:r>
              <a:rPr lang="en-US" altLang="en-US" dirty="0"/>
              <a:t>Python (</a:t>
            </a:r>
            <a:r>
              <a:rPr lang="en-US" altLang="en-US" i="1" dirty="0"/>
              <a:t>get version 3.X</a:t>
            </a:r>
            <a:r>
              <a:rPr lang="en-US" altLang="en-US" dirty="0"/>
              <a:t> and not version </a:t>
            </a:r>
            <a:r>
              <a:rPr lang="en-US" altLang="en-US" i="1" dirty="0"/>
              <a:t>2.X</a:t>
            </a:r>
            <a:r>
              <a:rPr lang="en-US" altLang="en-US" dirty="0"/>
              <a:t>)</a:t>
            </a:r>
          </a:p>
          <a:p>
            <a:pPr lvl="1" eaLnBrk="1" hangingPunct="1">
              <a:lnSpc>
                <a:spcPct val="80000"/>
              </a:lnSpc>
              <a:tabLst>
                <a:tab pos="1254125" algn="l"/>
              </a:tabLst>
            </a:pPr>
            <a:r>
              <a:rPr lang="en-US" altLang="en-US" dirty="0">
                <a:hlinkClick r:id="rId2"/>
              </a:rPr>
              <a:t>http://www.python.org/download</a:t>
            </a:r>
            <a:r>
              <a:rPr lang="en-US" altLang="en-US" dirty="0" smtClean="0">
                <a:hlinkClick r:id="rId2"/>
              </a:rPr>
              <a:t>/</a:t>
            </a: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marL="342900" lvl="1" indent="0" eaLnBrk="1" hangingPunct="1">
              <a:lnSpc>
                <a:spcPct val="80000"/>
              </a:lnSpc>
              <a:buNone/>
              <a:tabLst>
                <a:tab pos="1254125" algn="l"/>
              </a:tabLst>
            </a:pPr>
            <a:endParaRPr lang="en-US" altLang="en-US" dirty="0" smtClean="0"/>
          </a:p>
          <a:p>
            <a:pPr lvl="1" eaLnBrk="1" hangingPunct="1">
              <a:lnSpc>
                <a:spcPct val="80000"/>
              </a:lnSpc>
              <a:tabLst>
                <a:tab pos="1254125" algn="l"/>
              </a:tabLst>
            </a:pPr>
            <a:r>
              <a:rPr lang="en-US" altLang="en-US" dirty="0" smtClean="0"/>
              <a:t>Detailed information:</a:t>
            </a:r>
          </a:p>
          <a:p>
            <a:pPr lvl="2" eaLnBrk="1" hangingPunct="1">
              <a:lnSpc>
                <a:spcPct val="80000"/>
              </a:lnSpc>
              <a:tabLst>
                <a:tab pos="1254125" algn="l"/>
              </a:tabLst>
            </a:pPr>
            <a:r>
              <a:rPr lang="en-US" altLang="en-US" dirty="0">
                <a:hlinkClick r:id="rId3"/>
              </a:rPr>
              <a:t>https://pages.cpsc.ucalgary.ca/~</a:t>
            </a:r>
            <a:r>
              <a:rPr lang="en-US" altLang="en-US" dirty="0" smtClean="0">
                <a:hlinkClick r:id="rId3"/>
              </a:rPr>
              <a:t>tamj/2021/217P/notes/pdf/installing_accessing_python.pdf</a:t>
            </a:r>
            <a:endParaRPr lang="en-US" altLang="en-US" dirty="0" smtClean="0"/>
          </a:p>
          <a:p>
            <a:pPr lvl="2" eaLnBrk="1" hangingPunct="1">
              <a:lnSpc>
                <a:spcPct val="80000"/>
              </a:lnSpc>
              <a:tabLst>
                <a:tab pos="1254125" algn="l"/>
              </a:tabLst>
            </a:pPr>
            <a:endParaRPr lang="en-US" altLang="en-US" dirty="0"/>
          </a:p>
          <a:p>
            <a:endParaRPr lang="en-CA" dirty="0"/>
          </a:p>
        </p:txBody>
      </p:sp>
      <p:pic>
        <p:nvPicPr>
          <p:cNvPr id="5" name="Picture 4"/>
          <p:cNvPicPr>
            <a:picLocks noChangeAspect="1"/>
          </p:cNvPicPr>
          <p:nvPr/>
        </p:nvPicPr>
        <p:blipFill>
          <a:blip r:embed="rId4"/>
          <a:stretch>
            <a:fillRect/>
          </a:stretch>
        </p:blipFill>
        <p:spPr>
          <a:xfrm>
            <a:off x="838200" y="1981200"/>
            <a:ext cx="5867400" cy="3612063"/>
          </a:xfrm>
          <a:prstGeom prst="rect">
            <a:avLst/>
          </a:prstGeom>
        </p:spPr>
      </p:pic>
      <p:sp>
        <p:nvSpPr>
          <p:cNvPr id="6" name="Freeform 5"/>
          <p:cNvSpPr/>
          <p:nvPr/>
        </p:nvSpPr>
        <p:spPr>
          <a:xfrm>
            <a:off x="2362200" y="5181600"/>
            <a:ext cx="1741335" cy="302149"/>
          </a:xfrm>
          <a:custGeom>
            <a:avLst/>
            <a:gdLst>
              <a:gd name="connsiteX0" fmla="*/ 1725433 w 1741335"/>
              <a:gd name="connsiteY0" fmla="*/ 55659 h 302149"/>
              <a:gd name="connsiteX1" fmla="*/ 1685676 w 1741335"/>
              <a:gd name="connsiteY1" fmla="*/ 47708 h 302149"/>
              <a:gd name="connsiteX2" fmla="*/ 1637968 w 1741335"/>
              <a:gd name="connsiteY2" fmla="*/ 31805 h 302149"/>
              <a:gd name="connsiteX3" fmla="*/ 1574358 w 1741335"/>
              <a:gd name="connsiteY3" fmla="*/ 23854 h 302149"/>
              <a:gd name="connsiteX4" fmla="*/ 1383527 w 1741335"/>
              <a:gd name="connsiteY4" fmla="*/ 7951 h 302149"/>
              <a:gd name="connsiteX5" fmla="*/ 1001864 w 1741335"/>
              <a:gd name="connsiteY5" fmla="*/ 0 h 302149"/>
              <a:gd name="connsiteX6" fmla="*/ 532737 w 1741335"/>
              <a:gd name="connsiteY6" fmla="*/ 15902 h 302149"/>
              <a:gd name="connsiteX7" fmla="*/ 500932 w 1741335"/>
              <a:gd name="connsiteY7" fmla="*/ 23854 h 302149"/>
              <a:gd name="connsiteX8" fmla="*/ 381662 w 1741335"/>
              <a:gd name="connsiteY8" fmla="*/ 39756 h 302149"/>
              <a:gd name="connsiteX9" fmla="*/ 71561 w 1741335"/>
              <a:gd name="connsiteY9" fmla="*/ 55659 h 302149"/>
              <a:gd name="connsiteX10" fmla="*/ 15902 w 1741335"/>
              <a:gd name="connsiteY10" fmla="*/ 79513 h 302149"/>
              <a:gd name="connsiteX11" fmla="*/ 0 w 1741335"/>
              <a:gd name="connsiteY11" fmla="*/ 127221 h 302149"/>
              <a:gd name="connsiteX12" fmla="*/ 7951 w 1741335"/>
              <a:gd name="connsiteY12" fmla="*/ 174929 h 302149"/>
              <a:gd name="connsiteX13" fmla="*/ 47707 w 1741335"/>
              <a:gd name="connsiteY13" fmla="*/ 222636 h 302149"/>
              <a:gd name="connsiteX14" fmla="*/ 119269 w 1741335"/>
              <a:gd name="connsiteY14" fmla="*/ 254442 h 302149"/>
              <a:gd name="connsiteX15" fmla="*/ 206733 w 1741335"/>
              <a:gd name="connsiteY15" fmla="*/ 270344 h 302149"/>
              <a:gd name="connsiteX16" fmla="*/ 278295 w 1741335"/>
              <a:gd name="connsiteY16" fmla="*/ 278295 h 302149"/>
              <a:gd name="connsiteX17" fmla="*/ 898497 w 1741335"/>
              <a:gd name="connsiteY17" fmla="*/ 286247 h 302149"/>
              <a:gd name="connsiteX18" fmla="*/ 1081377 w 1741335"/>
              <a:gd name="connsiteY18" fmla="*/ 302149 h 302149"/>
              <a:gd name="connsiteX19" fmla="*/ 1494845 w 1741335"/>
              <a:gd name="connsiteY19" fmla="*/ 294198 h 302149"/>
              <a:gd name="connsiteX20" fmla="*/ 1574358 w 1741335"/>
              <a:gd name="connsiteY20" fmla="*/ 278295 h 302149"/>
              <a:gd name="connsiteX21" fmla="*/ 1614114 w 1741335"/>
              <a:gd name="connsiteY21" fmla="*/ 270344 h 302149"/>
              <a:gd name="connsiteX22" fmla="*/ 1661822 w 1741335"/>
              <a:gd name="connsiteY22" fmla="*/ 254442 h 302149"/>
              <a:gd name="connsiteX23" fmla="*/ 1725433 w 1741335"/>
              <a:gd name="connsiteY23" fmla="*/ 174929 h 302149"/>
              <a:gd name="connsiteX24" fmla="*/ 1733384 w 1741335"/>
              <a:gd name="connsiteY24" fmla="*/ 151075 h 302149"/>
              <a:gd name="connsiteX25" fmla="*/ 1741335 w 1741335"/>
              <a:gd name="connsiteY25" fmla="*/ 127221 h 302149"/>
              <a:gd name="connsiteX26" fmla="*/ 1717481 w 1741335"/>
              <a:gd name="connsiteY26" fmla="*/ 103367 h 302149"/>
              <a:gd name="connsiteX27" fmla="*/ 1693627 w 1741335"/>
              <a:gd name="connsiteY27" fmla="*/ 87464 h 302149"/>
              <a:gd name="connsiteX28" fmla="*/ 1725433 w 1741335"/>
              <a:gd name="connsiteY28" fmla="*/ 55659 h 30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41335" h="302149">
                <a:moveTo>
                  <a:pt x="1725433" y="55659"/>
                </a:moveTo>
                <a:cubicBezTo>
                  <a:pt x="1724108" y="49033"/>
                  <a:pt x="1698715" y="51264"/>
                  <a:pt x="1685676" y="47708"/>
                </a:cubicBezTo>
                <a:cubicBezTo>
                  <a:pt x="1669504" y="43297"/>
                  <a:pt x="1654601" y="33884"/>
                  <a:pt x="1637968" y="31805"/>
                </a:cubicBezTo>
                <a:lnTo>
                  <a:pt x="1574358" y="23854"/>
                </a:lnTo>
                <a:cubicBezTo>
                  <a:pt x="1494328" y="3845"/>
                  <a:pt x="1537609" y="12483"/>
                  <a:pt x="1383527" y="7951"/>
                </a:cubicBezTo>
                <a:lnTo>
                  <a:pt x="1001864" y="0"/>
                </a:lnTo>
                <a:cubicBezTo>
                  <a:pt x="935891" y="1736"/>
                  <a:pt x="638923" y="7407"/>
                  <a:pt x="532737" y="15902"/>
                </a:cubicBezTo>
                <a:cubicBezTo>
                  <a:pt x="521844" y="16773"/>
                  <a:pt x="511684" y="21899"/>
                  <a:pt x="500932" y="23854"/>
                </a:cubicBezTo>
                <a:cubicBezTo>
                  <a:pt x="487244" y="26343"/>
                  <a:pt x="391895" y="39154"/>
                  <a:pt x="381662" y="39756"/>
                </a:cubicBezTo>
                <a:cubicBezTo>
                  <a:pt x="-131065" y="69917"/>
                  <a:pt x="379718" y="31956"/>
                  <a:pt x="71561" y="55659"/>
                </a:cubicBezTo>
                <a:cubicBezTo>
                  <a:pt x="56532" y="59416"/>
                  <a:pt x="26071" y="63242"/>
                  <a:pt x="15902" y="79513"/>
                </a:cubicBezTo>
                <a:cubicBezTo>
                  <a:pt x="7018" y="93728"/>
                  <a:pt x="0" y="127221"/>
                  <a:pt x="0" y="127221"/>
                </a:cubicBezTo>
                <a:cubicBezTo>
                  <a:pt x="2650" y="143124"/>
                  <a:pt x="2853" y="159634"/>
                  <a:pt x="7951" y="174929"/>
                </a:cubicBezTo>
                <a:cubicBezTo>
                  <a:pt x="12762" y="189362"/>
                  <a:pt x="37487" y="214119"/>
                  <a:pt x="47707" y="222636"/>
                </a:cubicBezTo>
                <a:cubicBezTo>
                  <a:pt x="72908" y="243637"/>
                  <a:pt x="84597" y="242885"/>
                  <a:pt x="119269" y="254442"/>
                </a:cubicBezTo>
                <a:cubicBezTo>
                  <a:pt x="162430" y="268829"/>
                  <a:pt x="137266" y="262172"/>
                  <a:pt x="206733" y="270344"/>
                </a:cubicBezTo>
                <a:cubicBezTo>
                  <a:pt x="230569" y="273148"/>
                  <a:pt x="254301" y="277743"/>
                  <a:pt x="278295" y="278295"/>
                </a:cubicBezTo>
                <a:cubicBezTo>
                  <a:pt x="484991" y="283047"/>
                  <a:pt x="691763" y="283596"/>
                  <a:pt x="898497" y="286247"/>
                </a:cubicBezTo>
                <a:cubicBezTo>
                  <a:pt x="935362" y="289933"/>
                  <a:pt x="1051394" y="302149"/>
                  <a:pt x="1081377" y="302149"/>
                </a:cubicBezTo>
                <a:cubicBezTo>
                  <a:pt x="1219225" y="302149"/>
                  <a:pt x="1357022" y="296848"/>
                  <a:pt x="1494845" y="294198"/>
                </a:cubicBezTo>
                <a:cubicBezTo>
                  <a:pt x="1588341" y="278616"/>
                  <a:pt x="1503182" y="294112"/>
                  <a:pt x="1574358" y="278295"/>
                </a:cubicBezTo>
                <a:cubicBezTo>
                  <a:pt x="1587551" y="275363"/>
                  <a:pt x="1601076" y="273900"/>
                  <a:pt x="1614114" y="270344"/>
                </a:cubicBezTo>
                <a:cubicBezTo>
                  <a:pt x="1630286" y="265934"/>
                  <a:pt x="1661822" y="254442"/>
                  <a:pt x="1661822" y="254442"/>
                </a:cubicBezTo>
                <a:cubicBezTo>
                  <a:pt x="1723476" y="213338"/>
                  <a:pt x="1703487" y="240767"/>
                  <a:pt x="1725433" y="174929"/>
                </a:cubicBezTo>
                <a:lnTo>
                  <a:pt x="1733384" y="151075"/>
                </a:lnTo>
                <a:lnTo>
                  <a:pt x="1741335" y="127221"/>
                </a:lnTo>
                <a:cubicBezTo>
                  <a:pt x="1733384" y="119270"/>
                  <a:pt x="1726120" y="110566"/>
                  <a:pt x="1717481" y="103367"/>
                </a:cubicBezTo>
                <a:cubicBezTo>
                  <a:pt x="1710140" y="97249"/>
                  <a:pt x="1697391" y="96248"/>
                  <a:pt x="1693627" y="87464"/>
                </a:cubicBezTo>
                <a:cubicBezTo>
                  <a:pt x="1688407" y="75284"/>
                  <a:pt x="1726758" y="62285"/>
                  <a:pt x="1725433" y="5565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solidFill>
                <a:schemeClr val="tx1"/>
              </a:solidFill>
            </a:endParaRPr>
          </a:p>
        </p:txBody>
      </p:sp>
      <p:grpSp>
        <p:nvGrpSpPr>
          <p:cNvPr id="10" name="Group 9"/>
          <p:cNvGrpSpPr/>
          <p:nvPr/>
        </p:nvGrpSpPr>
        <p:grpSpPr>
          <a:xfrm>
            <a:off x="4079681" y="4038600"/>
            <a:ext cx="3921319" cy="1246367"/>
            <a:chOff x="4079681" y="4267200"/>
            <a:chExt cx="3921319" cy="1246367"/>
          </a:xfrm>
        </p:grpSpPr>
        <p:sp>
          <p:nvSpPr>
            <p:cNvPr id="7" name="Rectangle 6"/>
            <p:cNvSpPr/>
            <p:nvPr/>
          </p:nvSpPr>
          <p:spPr>
            <a:xfrm>
              <a:off x="5791200" y="4267200"/>
              <a:ext cx="2209800" cy="685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Make sure you check this option!</a:t>
              </a:r>
              <a:endParaRPr lang="en-CA" dirty="0" smtClean="0">
                <a:solidFill>
                  <a:schemeClr val="tx1"/>
                </a:solidFill>
              </a:endParaRPr>
            </a:p>
          </p:txBody>
        </p:sp>
        <p:cxnSp>
          <p:nvCxnSpPr>
            <p:cNvPr id="9" name="Straight Arrow Connector 8"/>
            <p:cNvCxnSpPr>
              <a:stCxn id="7" idx="1"/>
              <a:endCxn id="6" idx="26"/>
            </p:cNvCxnSpPr>
            <p:nvPr/>
          </p:nvCxnSpPr>
          <p:spPr>
            <a:xfrm flipH="1">
              <a:off x="4079681" y="4610100"/>
              <a:ext cx="1711519" cy="9034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581400" y="1657052"/>
            <a:ext cx="4929809" cy="1604971"/>
            <a:chOff x="3071191" y="4267200"/>
            <a:chExt cx="4929809" cy="1604971"/>
          </a:xfrm>
        </p:grpSpPr>
        <p:sp>
          <p:nvSpPr>
            <p:cNvPr id="12" name="Rectangle 11"/>
            <p:cNvSpPr/>
            <p:nvPr/>
          </p:nvSpPr>
          <p:spPr>
            <a:xfrm>
              <a:off x="5791200" y="4267200"/>
              <a:ext cx="2209800" cy="685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Then click </a:t>
              </a:r>
              <a:r>
                <a:rPr lang="en-US" smtClean="0">
                  <a:solidFill>
                    <a:schemeClr val="tx1"/>
                  </a:solidFill>
                </a:rPr>
                <a:t>“Install Now”</a:t>
              </a:r>
              <a:endParaRPr lang="en-CA" dirty="0" smtClean="0">
                <a:solidFill>
                  <a:schemeClr val="tx1"/>
                </a:solidFill>
              </a:endParaRPr>
            </a:p>
          </p:txBody>
        </p:sp>
        <p:cxnSp>
          <p:nvCxnSpPr>
            <p:cNvPr id="13" name="Straight Arrow Connector 12"/>
            <p:cNvCxnSpPr>
              <a:stCxn id="12" idx="1"/>
            </p:cNvCxnSpPr>
            <p:nvPr/>
          </p:nvCxnSpPr>
          <p:spPr>
            <a:xfrm flipH="1">
              <a:off x="3071191" y="4610100"/>
              <a:ext cx="2720009" cy="12620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076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15" end="15"/>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60350"/>
            <a:ext cx="8229600" cy="730250"/>
          </a:xfrm>
        </p:spPr>
        <p:txBody>
          <a:bodyPr/>
          <a:lstStyle/>
          <a:p>
            <a:pPr eaLnBrk="1" hangingPunct="1"/>
            <a:r>
              <a:rPr lang="en-US" altLang="en-US" smtClean="0"/>
              <a:t>Online Help: Official Python Site</a:t>
            </a:r>
          </a:p>
        </p:txBody>
      </p:sp>
      <p:sp>
        <p:nvSpPr>
          <p:cNvPr id="325635" name="Rectangle 3"/>
          <p:cNvSpPr>
            <a:spLocks noGrp="1" noChangeArrowheads="1"/>
          </p:cNvSpPr>
          <p:nvPr>
            <p:ph idx="1"/>
          </p:nvPr>
        </p:nvSpPr>
        <p:spPr/>
        <p:txBody>
          <a:bodyPr/>
          <a:lstStyle/>
          <a:p>
            <a:pPr eaLnBrk="1" hangingPunct="1">
              <a:tabLst>
                <a:tab pos="1254125" algn="l"/>
              </a:tabLst>
            </a:pPr>
            <a:r>
              <a:rPr lang="en-US" altLang="en-US" sz="2000" i="1" dirty="0" smtClean="0"/>
              <a:t>Basic explanation</a:t>
            </a:r>
            <a:r>
              <a:rPr lang="en-US" altLang="en-US" sz="2000" dirty="0" smtClean="0"/>
              <a:t> of concepts (for beginners: along with examples to illustrate)</a:t>
            </a:r>
          </a:p>
          <a:p>
            <a:pPr lvl="1" eaLnBrk="1" hangingPunct="1">
              <a:tabLst>
                <a:tab pos="1254125" algn="l"/>
              </a:tabLst>
            </a:pPr>
            <a:r>
              <a:rPr lang="en-US" altLang="en-US" sz="1800" dirty="0" smtClean="0">
                <a:hlinkClick r:id="rId3"/>
              </a:rPr>
              <a:t>http://docs.python.org/py3k/tutorial/index.html</a:t>
            </a:r>
            <a:endParaRPr lang="en-US" altLang="en-US" sz="1800" dirty="0" smtClean="0"/>
          </a:p>
          <a:p>
            <a:pPr lvl="1" eaLnBrk="1" hangingPunct="1">
              <a:tabLst>
                <a:tab pos="1254125" algn="l"/>
              </a:tabLst>
            </a:pPr>
            <a:r>
              <a:rPr lang="en-US" altLang="en-US" sz="1800" dirty="0" smtClean="0"/>
              <a:t>(Skip the notes on the interactive mode for now where you type but don’t save the program at the command line).</a:t>
            </a:r>
          </a:p>
          <a:p>
            <a:pPr lvl="1" eaLnBrk="1" hangingPunct="1">
              <a:tabLst>
                <a:tab pos="1254125" algn="l"/>
              </a:tabLst>
            </a:pPr>
            <a:r>
              <a:rPr lang="en-US" altLang="en-US" sz="1800" dirty="0"/>
              <a:t>F</a:t>
            </a:r>
            <a:r>
              <a:rPr lang="en-US" altLang="en-US" sz="1800" dirty="0" smtClean="0"/>
              <a:t>or this course you need to create a python program in a file and then run python on that file.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5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56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5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60350"/>
            <a:ext cx="8229600" cy="730250"/>
          </a:xfrm>
        </p:spPr>
        <p:txBody>
          <a:bodyPr/>
          <a:lstStyle/>
          <a:p>
            <a:pPr eaLnBrk="1" hangingPunct="1"/>
            <a:r>
              <a:rPr lang="en-US" altLang="en-US" smtClean="0">
                <a:ea typeface="ＭＳ Ｐゴシック" panose="020B0600070205080204" pitchFamily="34" charset="-128"/>
              </a:rPr>
              <a:t>The Process Of Creating A Computer Program</a:t>
            </a:r>
          </a:p>
        </p:txBody>
      </p:sp>
      <p:sp>
        <p:nvSpPr>
          <p:cNvPr id="293903" name="Text Box 15"/>
          <p:cNvSpPr txBox="1">
            <a:spLocks noChangeArrowheads="1"/>
          </p:cNvSpPr>
          <p:nvPr/>
        </p:nvSpPr>
        <p:spPr bwMode="auto">
          <a:xfrm>
            <a:off x="279400" y="3346450"/>
            <a:ext cx="49784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Program Creation</a:t>
            </a:r>
          </a:p>
          <a:p>
            <a:pPr eaLnBrk="1" hangingPunct="1">
              <a:spcBef>
                <a:spcPct val="50000"/>
              </a:spcBef>
            </a:pPr>
            <a:r>
              <a:rPr lang="en-US" altLang="en-US" sz="1600">
                <a:latin typeface="Arial" panose="020B0604020202020204" pitchFamily="34" charset="0"/>
              </a:rPr>
              <a:t>A person (programmer) writes a computer program (series of instructions).</a:t>
            </a:r>
          </a:p>
          <a:p>
            <a:pPr eaLnBrk="1" hangingPunct="1">
              <a:spcBef>
                <a:spcPct val="50000"/>
              </a:spcBef>
            </a:pPr>
            <a:r>
              <a:rPr lang="en-US" altLang="en-US" sz="1600">
                <a:latin typeface="Arial" panose="020B0604020202020204" pitchFamily="34" charset="0"/>
              </a:rPr>
              <a:t>The program is written and saved using a text editor.</a:t>
            </a:r>
          </a:p>
          <a:p>
            <a:pPr eaLnBrk="1" hangingPunct="1">
              <a:spcBef>
                <a:spcPct val="50000"/>
              </a:spcBef>
            </a:pPr>
            <a:r>
              <a:rPr lang="en-US" altLang="en-US" sz="1600">
                <a:latin typeface="Arial" panose="020B0604020202020204" pitchFamily="34" charset="0"/>
              </a:rPr>
              <a:t>The instructions in the programming language (</a:t>
            </a:r>
            <a:r>
              <a:rPr lang="en-US" altLang="en-US" sz="1600" b="1">
                <a:latin typeface="Arial" panose="020B0604020202020204" pitchFamily="34" charset="0"/>
              </a:rPr>
              <a:t>e.g., Python</a:t>
            </a:r>
            <a:r>
              <a:rPr lang="en-US" altLang="en-US" sz="1600">
                <a:latin typeface="Arial" panose="020B0604020202020204" pitchFamily="34" charset="0"/>
              </a:rPr>
              <a:t>) are high level (look much like a human language).</a:t>
            </a:r>
          </a:p>
        </p:txBody>
      </p:sp>
      <p:sp>
        <p:nvSpPr>
          <p:cNvPr id="293904" name="AutoShape 16"/>
          <p:cNvSpPr>
            <a:spLocks noChangeArrowheads="1"/>
          </p:cNvSpPr>
          <p:nvPr/>
        </p:nvSpPr>
        <p:spPr bwMode="auto">
          <a:xfrm>
            <a:off x="1828800" y="2895600"/>
            <a:ext cx="4902200" cy="431800"/>
          </a:xfrm>
          <a:prstGeom prst="rightArrow">
            <a:avLst>
              <a:gd name="adj1" fmla="val 50000"/>
              <a:gd name="adj2" fmla="val 10259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CA" altLang="en-US" sz="1400">
              <a:latin typeface="Arial" panose="020B0604020202020204" pitchFamily="34" charset="0"/>
            </a:endParaRPr>
          </a:p>
        </p:txBody>
      </p:sp>
      <p:sp>
        <p:nvSpPr>
          <p:cNvPr id="293905" name="Text Box 17"/>
          <p:cNvSpPr txBox="1">
            <a:spLocks noChangeArrowheads="1"/>
          </p:cNvSpPr>
          <p:nvPr/>
        </p:nvSpPr>
        <p:spPr bwMode="auto">
          <a:xfrm>
            <a:off x="1866900" y="1452563"/>
            <a:ext cx="4978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Translation</a:t>
            </a:r>
          </a:p>
          <a:p>
            <a:pPr eaLnBrk="1" hangingPunct="1">
              <a:spcBef>
                <a:spcPct val="50000"/>
              </a:spcBef>
            </a:pPr>
            <a:r>
              <a:rPr lang="en-US" altLang="en-US" sz="1600">
                <a:latin typeface="Arial" panose="020B0604020202020204" pitchFamily="34" charset="0"/>
              </a:rPr>
              <a:t>A special computer program (translator) translates the program written by the programmer into the </a:t>
            </a:r>
            <a:r>
              <a:rPr lang="en-US" altLang="en-US" sz="1600" i="1">
                <a:latin typeface="Arial" panose="020B0604020202020204" pitchFamily="34" charset="0"/>
              </a:rPr>
              <a:t>only</a:t>
            </a:r>
            <a:r>
              <a:rPr lang="en-US" altLang="en-US" sz="1600">
                <a:latin typeface="Arial" panose="020B0604020202020204" pitchFamily="34" charset="0"/>
              </a:rPr>
              <a:t> form that the computer can understand (</a:t>
            </a:r>
            <a:r>
              <a:rPr lang="en-US" altLang="en-US" sz="1600" b="1">
                <a:latin typeface="Arial" panose="020B0604020202020204" pitchFamily="34" charset="0"/>
              </a:rPr>
              <a:t>machine language/binary</a:t>
            </a:r>
            <a:r>
              <a:rPr lang="en-US" altLang="en-US" sz="1600">
                <a:latin typeface="Arial" panose="020B0604020202020204" pitchFamily="34" charset="0"/>
              </a:rPr>
              <a:t>)</a:t>
            </a:r>
            <a:r>
              <a:rPr lang="en-US" altLang="en-US" sz="1800">
                <a:latin typeface="Arial" panose="020B0604020202020204" pitchFamily="34" charset="0"/>
              </a:rPr>
              <a:t>  </a:t>
            </a:r>
          </a:p>
        </p:txBody>
      </p:sp>
      <p:sp>
        <p:nvSpPr>
          <p:cNvPr id="293906" name="Text Box 18"/>
          <p:cNvSpPr txBox="1">
            <a:spLocks noChangeArrowheads="1"/>
          </p:cNvSpPr>
          <p:nvPr/>
        </p:nvSpPr>
        <p:spPr bwMode="auto">
          <a:xfrm>
            <a:off x="6324600" y="4094163"/>
            <a:ext cx="28194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Execution</a:t>
            </a:r>
          </a:p>
          <a:p>
            <a:pPr eaLnBrk="1" hangingPunct="1">
              <a:spcBef>
                <a:spcPct val="50000"/>
              </a:spcBef>
            </a:pPr>
            <a:r>
              <a:rPr lang="en-US" altLang="en-US" sz="1600">
                <a:latin typeface="Arial" panose="020B0604020202020204" pitchFamily="34" charset="0"/>
              </a:rPr>
              <a:t>The machine/binary language instructions can now be directly executed by the computer.</a:t>
            </a:r>
            <a:endParaRPr lang="en-US" altLang="en-US" sz="1800">
              <a:latin typeface="Arial" panose="020B0604020202020204" pitchFamily="34" charset="0"/>
            </a:endParaRPr>
          </a:p>
        </p:txBody>
      </p:sp>
      <p:sp>
        <p:nvSpPr>
          <p:cNvPr id="19466" name="Rectangle 10"/>
          <p:cNvSpPr>
            <a:spLocks noChangeArrowheads="1"/>
          </p:cNvSpPr>
          <p:nvPr/>
        </p:nvSpPr>
        <p:spPr bwMode="auto">
          <a:xfrm>
            <a:off x="533400" y="5867400"/>
            <a:ext cx="2743200"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defRPr/>
            </a:pPr>
            <a:r>
              <a:rPr lang="en-CA" altLang="en-US" smtClean="0">
                <a:latin typeface="Consolas" pitchFamily="49" charset="0"/>
              </a:rPr>
              <a:t># Details later this term</a:t>
            </a:r>
          </a:p>
          <a:p>
            <a:pPr eaLnBrk="1" hangingPunct="1">
              <a:defRPr/>
            </a:pPr>
            <a:r>
              <a:rPr lang="en-CA" altLang="en-US" smtClean="0">
                <a:latin typeface="Consolas" pitchFamily="49" charset="0"/>
              </a:rPr>
              <a:t>list = [1,2,’a’]</a:t>
            </a:r>
          </a:p>
          <a:p>
            <a:pPr eaLnBrk="1" hangingPunct="1">
              <a:defRPr/>
            </a:pPr>
            <a:r>
              <a:rPr lang="en-CA" altLang="en-US" smtClean="0">
                <a:latin typeface="Consolas" pitchFamily="49" charset="0"/>
              </a:rPr>
              <a:t>for element in list</a:t>
            </a:r>
          </a:p>
          <a:p>
            <a:pPr eaLnBrk="1" hangingPunct="1">
              <a:defRPr/>
            </a:pPr>
            <a:r>
              <a:rPr lang="en-CA" altLang="en-US" smtClean="0">
                <a:latin typeface="Consolas" pitchFamily="49" charset="0"/>
              </a:rPr>
              <a:t>    print(element)</a:t>
            </a:r>
          </a:p>
        </p:txBody>
      </p:sp>
      <p:sp>
        <p:nvSpPr>
          <p:cNvPr id="19467" name="Rectangle 11"/>
          <p:cNvSpPr>
            <a:spLocks noChangeArrowheads="1"/>
          </p:cNvSpPr>
          <p:nvPr/>
        </p:nvSpPr>
        <p:spPr bwMode="auto">
          <a:xfrm>
            <a:off x="6523038" y="5572125"/>
            <a:ext cx="2363787"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pPr>
              <a:defRPr/>
            </a:pPr>
            <a:r>
              <a:rPr lang="en-CA" sz="1600">
                <a:latin typeface="Consolas" charset="0"/>
                <a:ea typeface="ＭＳ Ｐゴシック" charset="0"/>
              </a:rPr>
              <a:t># Details in 2</a:t>
            </a:r>
            <a:r>
              <a:rPr lang="en-CA" sz="1600" baseline="30000">
                <a:latin typeface="Consolas" charset="0"/>
                <a:ea typeface="ＭＳ Ｐゴシック" charset="0"/>
              </a:rPr>
              <a:t>nd</a:t>
            </a:r>
            <a:r>
              <a:rPr lang="en-CA" sz="1600">
                <a:latin typeface="Consolas" charset="0"/>
                <a:ea typeface="ＭＳ Ｐゴシック" charset="0"/>
              </a:rPr>
              <a:t> year</a:t>
            </a:r>
          </a:p>
          <a:p>
            <a:pPr>
              <a:defRPr/>
            </a:pPr>
            <a:r>
              <a:rPr lang="en-CA" sz="1600">
                <a:latin typeface="Consolas" charset="0"/>
                <a:ea typeface="ＭＳ Ｐゴシック" charset="0"/>
              </a:rPr>
              <a:t>10000001</a:t>
            </a:r>
          </a:p>
          <a:p>
            <a:pPr>
              <a:defRPr/>
            </a:pPr>
            <a:r>
              <a:rPr lang="en-CA" sz="1600">
                <a:latin typeface="Consolas" charset="0"/>
                <a:ea typeface="ＭＳ Ｐゴシック" charset="0"/>
              </a:rPr>
              <a:t>10010100 10000100</a:t>
            </a:r>
          </a:p>
          <a:p>
            <a:pPr>
              <a:defRPr/>
            </a:pPr>
            <a:r>
              <a:rPr lang="en-CA" sz="1600">
                <a:latin typeface="Consolas" charset="0"/>
                <a:ea typeface="ＭＳ Ｐゴシック" charset="0"/>
              </a:rPr>
              <a:t>10000001 01010100</a:t>
            </a:r>
          </a:p>
        </p:txBody>
      </p:sp>
      <p:sp>
        <p:nvSpPr>
          <p:cNvPr id="10249" name="Slide Number Placeholder 1"/>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0CCB3EDE-EAEE-470F-99EE-B99C608028D6}" type="slidenum">
              <a:rPr lang="en-US" altLang="en-US" sz="900">
                <a:solidFill>
                  <a:srgbClr val="898989"/>
                </a:solidFill>
                <a:latin typeface="Arial" panose="020B0604020202020204" pitchFamily="34" charset="0"/>
              </a:rPr>
              <a:pPr eaLnBrk="1" hangingPunct="1">
                <a:spcBef>
                  <a:spcPct val="0"/>
                </a:spcBef>
                <a:buFontTx/>
                <a:buNone/>
              </a:pPr>
              <a:t>8</a:t>
            </a:fld>
            <a:endParaRPr lang="en-US" altLang="en-US" sz="900">
              <a:solidFill>
                <a:srgbClr val="898989"/>
              </a:solidFill>
              <a:latin typeface="Arial" panose="020B0604020202020204" pitchFamily="34" charset="0"/>
            </a:endParaRPr>
          </a:p>
        </p:txBody>
      </p:sp>
      <p:sp>
        <p:nvSpPr>
          <p:cNvPr id="3" name="TextBox 2"/>
          <p:cNvSpPr txBox="1">
            <a:spLocks noChangeArrowheads="1"/>
          </p:cNvSpPr>
          <p:nvPr/>
        </p:nvSpPr>
        <p:spPr bwMode="auto">
          <a:xfrm>
            <a:off x="3721100" y="6562725"/>
            <a:ext cx="23844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panose="020B0604020202020204" pitchFamily="34" charset="0"/>
              </a:rPr>
              <a:t>(Images curtesy of James Tam)</a:t>
            </a:r>
          </a:p>
        </p:txBody>
      </p:sp>
      <p:grpSp>
        <p:nvGrpSpPr>
          <p:cNvPr id="7" name="Group 6"/>
          <p:cNvGrpSpPr>
            <a:grpSpLocks/>
          </p:cNvGrpSpPr>
          <p:nvPr/>
        </p:nvGrpSpPr>
        <p:grpSpPr bwMode="auto">
          <a:xfrm>
            <a:off x="279400" y="842963"/>
            <a:ext cx="2489200" cy="1866900"/>
            <a:chOff x="279400" y="842963"/>
            <a:chExt cx="2489200" cy="1866106"/>
          </a:xfrm>
        </p:grpSpPr>
        <p:pic>
          <p:nvPicPr>
            <p:cNvPr id="102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693069"/>
              <a:ext cx="147508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Cloud Callout 3"/>
            <p:cNvSpPr>
              <a:spLocks noChangeArrowheads="1"/>
            </p:cNvSpPr>
            <p:nvPr/>
          </p:nvSpPr>
          <p:spPr bwMode="auto">
            <a:xfrm>
              <a:off x="419100" y="842963"/>
              <a:ext cx="2349500" cy="694532"/>
            </a:xfrm>
            <a:prstGeom prst="cloudCallout">
              <a:avLst>
                <a:gd name="adj1" fmla="val -22042"/>
                <a:gd name="adj2" fmla="val 73472"/>
              </a:avLst>
            </a:prstGeom>
            <a:solidFill>
              <a:srgbClr val="FFFFFF"/>
            </a:solidFill>
            <a:ln w="38100">
              <a:solidFill>
                <a:schemeClr val="tx1"/>
              </a:solidFill>
              <a:round/>
              <a:headEnd type="none" w="sm" len="sm"/>
              <a:tailEnd/>
            </a:ln>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ja-JP" altLang="en-US" sz="1600">
                  <a:latin typeface="Comic Sans MS" panose="030F0702030302020204" pitchFamily="66" charset="0"/>
                </a:rPr>
                <a:t>‘</a:t>
              </a:r>
              <a:r>
                <a:rPr lang="en-US" altLang="ja-JP" sz="1600">
                  <a:latin typeface="Comic Sans MS" panose="030F0702030302020204" pitchFamily="66" charset="0"/>
                </a:rPr>
                <a:t>Typical</a:t>
              </a:r>
              <a:r>
                <a:rPr lang="ja-JP" altLang="en-US" sz="1600">
                  <a:latin typeface="Comic Sans MS" panose="030F0702030302020204" pitchFamily="66" charset="0"/>
                </a:rPr>
                <a:t>’</a:t>
              </a:r>
              <a:r>
                <a:rPr lang="en-US" altLang="ja-JP" sz="1600">
                  <a:latin typeface="Comic Sans MS" panose="030F0702030302020204" pitchFamily="66" charset="0"/>
                </a:rPr>
                <a:t> programmer</a:t>
              </a:r>
              <a:endParaRPr lang="en-US" altLang="en-US" sz="1600">
                <a:latin typeface="Comic Sans MS" panose="030F0702030302020204" pitchFamily="66" charset="0"/>
              </a:endParaRPr>
            </a:p>
          </p:txBody>
        </p:sp>
      </p:grpSp>
      <p:pic>
        <p:nvPicPr>
          <p:cNvPr id="16" name="Picture 7" descr="https://fbcdn-sphotos-a-a.akamaihd.net/hphotos-ak-ash3/946943_10151551541606836_2110209313_n.jpg"/>
          <p:cNvPicPr>
            <a:picLocks noChangeAspect="1" noChangeArrowheads="1"/>
          </p:cNvPicPr>
          <p:nvPr/>
        </p:nvPicPr>
        <p:blipFill>
          <a:blip r:embed="rId4" cstate="print">
            <a:extLst>
              <a:ext uri="{28A0092B-C50C-407E-A947-70E740481C1C}">
                <a14:useLocalDpi xmlns:a14="http://schemas.microsoft.com/office/drawing/2010/main" val="0"/>
              </a:ext>
            </a:extLst>
          </a:blip>
          <a:srcRect t="17310"/>
          <a:stretch>
            <a:fillRect/>
          </a:stretch>
        </p:blipFill>
        <p:spPr bwMode="auto">
          <a:xfrm>
            <a:off x="6731000" y="1003300"/>
            <a:ext cx="2052638"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794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390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390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390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390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3904"/>
                                        </p:tgtEl>
                                        <p:attrNameLst>
                                          <p:attrName>style.visibility</p:attrName>
                                        </p:attrNameLst>
                                      </p:cBhvr>
                                      <p:to>
                                        <p:strVal val="visible"/>
                                      </p:to>
                                    </p:set>
                                    <p:animEffect transition="in" filter="wipe(left)">
                                      <p:cBhvr>
                                        <p:cTn id="31" dur="500"/>
                                        <p:tgtEl>
                                          <p:spTgt spid="29390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3905">
                                            <p:txEl>
                                              <p:pRg st="0" end="0"/>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93905">
                                            <p:txEl>
                                              <p:pRg st="1" end="1"/>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93906">
                                            <p:txEl>
                                              <p:pRg st="0" end="0"/>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93906">
                                            <p:txEl>
                                              <p:pRg st="1" end="1"/>
                                            </p:txEl>
                                          </p:spTgt>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9467"/>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03" grpId="0" build="p"/>
      <p:bldP spid="293904" grpId="0" animBg="1"/>
      <p:bldP spid="293905" grpId="0" build="p"/>
      <p:bldP spid="293906" grpId="0" build="p"/>
      <p:bldP spid="19466" grpId="0" animBg="1"/>
      <p:bldP spid="19467"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Location Of My Online Examples</a:t>
            </a:r>
            <a:endParaRPr lang="en-CA" dirty="0"/>
          </a:p>
        </p:txBody>
      </p:sp>
      <p:sp>
        <p:nvSpPr>
          <p:cNvPr id="3" name="Content Placeholder 2"/>
          <p:cNvSpPr>
            <a:spLocks noGrp="1"/>
          </p:cNvSpPr>
          <p:nvPr>
            <p:ph idx="1"/>
          </p:nvPr>
        </p:nvSpPr>
        <p:spPr/>
        <p:txBody>
          <a:bodyPr/>
          <a:lstStyle/>
          <a:p>
            <a:r>
              <a:rPr lang="en-US" dirty="0" smtClean="0"/>
              <a:t>For this semester you can find them in D2L under ‘Content’.</a:t>
            </a:r>
          </a:p>
          <a:p>
            <a:r>
              <a:rPr lang="en-US" dirty="0" smtClean="0"/>
              <a:t>Then look under the appropriately named folder which is listed by date and topic.</a:t>
            </a:r>
          </a:p>
          <a:p>
            <a:r>
              <a:rPr lang="en-US" dirty="0" smtClean="0"/>
              <a:t>Alternatively you can find them by looking under the “main grid” of the course website (look for the ‘examples’ link):</a:t>
            </a:r>
          </a:p>
          <a:p>
            <a:pPr lvl="1"/>
            <a:r>
              <a:rPr lang="en-US" dirty="0">
                <a:hlinkClick r:id="rId2"/>
              </a:rPr>
              <a:t>https://pages.cpsc.ucalgary.ca/~tamj/2021/217P/#Main_grid:_lecture_&amp;_tutorial_schedule,_</a:t>
            </a:r>
            <a:r>
              <a:rPr lang="en-US" dirty="0" smtClean="0">
                <a:hlinkClick r:id="rId2"/>
              </a:rPr>
              <a:t>assignment_information</a:t>
            </a:r>
            <a:endParaRPr lang="en-US" dirty="0" smtClean="0"/>
          </a:p>
          <a:p>
            <a:pPr lvl="1"/>
            <a:endParaRPr lang="en-US" dirty="0" smtClean="0"/>
          </a:p>
          <a:p>
            <a:pPr lvl="1"/>
            <a:endParaRPr lang="en-CA" dirty="0"/>
          </a:p>
        </p:txBody>
      </p:sp>
    </p:spTree>
    <p:extLst>
      <p:ext uri="{BB962C8B-B14F-4D97-AF65-F5344CB8AC3E}">
        <p14:creationId xmlns:p14="http://schemas.microsoft.com/office/powerpoint/2010/main" val="1311633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ln w="381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rtlCol="0">
        <a:spAutoFit/>
      </a:bodyPr>
      <a:lstStyle>
        <a:defPPr eaLnBrk="1" hangingPunct="1">
          <a:spcBef>
            <a:spcPct val="0"/>
          </a:spcBef>
          <a:buFontTx/>
          <a:buNone/>
          <a:defRPr sz="1200" b="1"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22163</TotalTime>
  <Words>2698</Words>
  <Application>Microsoft Office PowerPoint</Application>
  <PresentationFormat>On-screen Show (4:3)</PresentationFormat>
  <Paragraphs>359</Paragraphs>
  <Slides>33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ＭＳ Ｐゴシック</vt:lpstr>
      <vt:lpstr>Arial</vt:lpstr>
      <vt:lpstr>Calibri</vt:lpstr>
      <vt:lpstr>Comic Sans MS</vt:lpstr>
      <vt:lpstr>Consolas</vt:lpstr>
      <vt:lpstr>Times New Roman</vt:lpstr>
      <vt:lpstr>Office Theme</vt:lpstr>
      <vt:lpstr>Getting Started With Python Programming: Part 1</vt:lpstr>
      <vt:lpstr>Reminder!</vt:lpstr>
      <vt:lpstr>Tips For Success: Programming Sections</vt:lpstr>
      <vt:lpstr>Python</vt:lpstr>
      <vt:lpstr>Python History</vt:lpstr>
      <vt:lpstr>Working From Home (Installing Python)</vt:lpstr>
      <vt:lpstr>Online Help: Official Python Site</vt:lpstr>
      <vt:lpstr>The Process Of Creating A Computer Program</vt:lpstr>
      <vt:lpstr>Location Of My Online Examples</vt:lpstr>
      <vt:lpstr>The First Python Program</vt:lpstr>
      <vt:lpstr>Creating/Running Programs: Windows</vt:lpstr>
      <vt:lpstr>Creating/Running Programs: One Operating System (2)</vt:lpstr>
      <vt:lpstr>Python: Interactive Mode</vt:lpstr>
      <vt:lpstr>Important Reminders</vt:lpstr>
      <vt:lpstr>Section Summary: Writing A Small “Hello World” Program</vt:lpstr>
      <vt:lpstr>Variables</vt:lpstr>
      <vt:lpstr>The Assignment Operator: =</vt:lpstr>
      <vt:lpstr>Variable Naming Conventions</vt:lpstr>
      <vt:lpstr>Variable Naming Conventions (2)</vt:lpstr>
      <vt:lpstr>Variable Naming Conventions (2)</vt:lpstr>
      <vt:lpstr>Key Words In Python1</vt:lpstr>
      <vt:lpstr>Variable Naming Conventions: Bottom Line</vt:lpstr>
      <vt:lpstr>Extra Practice</vt:lpstr>
      <vt:lpstr>Section Summary: Variables</vt:lpstr>
      <vt:lpstr>Displaying Output Using The Print() Function</vt:lpstr>
      <vt:lpstr>Print("… ") Vs. Print(&lt;name&gt;)</vt:lpstr>
      <vt:lpstr>Print("… ") Vs. Print(&lt;name&gt;): 2</vt:lpstr>
      <vt:lpstr>Triple Quoted Output</vt:lpstr>
      <vt:lpstr>Side Note, Output: Python 3 Vs. Python 2</vt:lpstr>
      <vt:lpstr>Arithmetic Operators</vt:lpstr>
      <vt:lpstr>Order Of Operation</vt:lpstr>
      <vt:lpstr>Order Of Operation And Style</vt:lpstr>
      <vt:lpstr>After This Section You Should Now Know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Python Programming Part 1</dc:title>
  <dc:creator>James Tam</dc:creator>
  <cp:keywords>Creating a python program;Program translation;running a python pogram Displaying output;python operators</cp:keywords>
  <cp:lastModifiedBy>James Tam</cp:lastModifiedBy>
  <cp:revision>525</cp:revision>
  <dcterms:created xsi:type="dcterms:W3CDTF">2013-08-26T22:54:00Z</dcterms:created>
  <dcterms:modified xsi:type="dcterms:W3CDTF">2021-04-21T20:33:54Z</dcterms:modified>
</cp:coreProperties>
</file>