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1" r:id="rId15"/>
    <p:sldId id="284" r:id="rId16"/>
    <p:sldId id="279" r:id="rId17"/>
    <p:sldId id="283" r:id="rId18"/>
    <p:sldId id="274" r:id="rId19"/>
    <p:sldId id="275" r:id="rId20"/>
    <p:sldId id="276" r:id="rId21"/>
    <p:sldId id="277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7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5" autoAdjust="0"/>
    <p:restoredTop sz="96270" autoAdjust="0"/>
  </p:normalViewPr>
  <p:slideViewPr>
    <p:cSldViewPr>
      <p:cViewPr varScale="1">
        <p:scale>
          <a:sx n="108" d="100"/>
          <a:sy n="108" d="100"/>
        </p:scale>
        <p:origin x="9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728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F2953-6EC7-47CD-9CCB-E70743478A88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Text files in 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80A650-D453-47E2-A97A-0A9A6D88B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74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329BE7-E051-42CE-AEC7-AE84E62BED9A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B29EEA-1210-4C13-B39C-9508000F9C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05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1A3246-10C0-4941-9DE3-370CA199DCAA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208106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AF4265-1F12-461C-9EB9-DAE239130EC0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091266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(Todo next time)</a:t>
            </a:r>
            <a:br>
              <a:rPr lang="en-US" altLang="en-US" smtClean="0"/>
            </a:br>
            <a:r>
              <a:rPr lang="en-US" altLang="en-US" smtClean="0"/>
              <a:t>now might be the time to show string functions such as left and right strip of white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01C6BF-2846-4841-A7AE-19ABC74C7A21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444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* Trace with a simple input file e.g., gpa.txt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73F068-F1EA-4136-8253-87EDEC484D6C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241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05A0FE-80A0-40BA-A33C-EE9480C6F667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28497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9A49B8-53C2-46AC-AD7D-78A101BC3029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080935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8A00C3-4024-46CF-94AE-DA3A1554A1DF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1319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DA0B7A-0F71-404C-9334-5D551165FFCE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933264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1919A9-404A-4DC7-9860-9EB483AF15F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68867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C381A2-7909-456D-B1B0-365167563C68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0637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00E568-6CBE-4C67-BF98-BD6EA3237EE2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762035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3FB8FD4-DCEB-4993-994A-360DFE750D0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4582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B2EA273-D3A0-4C83-9A12-48B46E97D683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805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C337A-3298-4438-9F23-AAFD5C05681E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8A9635F-0251-41B1-9F54-BF40ECDC2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B957DF-4233-4426-A285-7261FED401FD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A933820-3AB5-4FA3-9A2E-690C3596A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11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F65ED-640E-46D1-AAE4-935E2B41D74B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A01F36F-5B80-4C46-80FC-917635A84A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7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34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32A356-F6E2-41DD-A59C-0D158AEBB6A4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A80E122-A099-4DDD-AB41-E37E13E26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56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9212B4-54A3-49F8-830F-15189C9822AE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2FEE60D2-6EF0-4829-8A02-8512EE4C6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79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F6BBC8-B613-4889-9B04-220A4E84B152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C35A74E-D07B-42D7-9A70-7880FAD6B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12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4405D-D989-4218-BB5A-02CAA84E9BF0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6C3C017-3A3B-4270-8064-3BD341D32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37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280AB-761C-46A7-992B-06D8E08E1102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C27D71B-23E5-4C34-945F-25A7729C4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0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831F7A-7444-432F-AA6A-F0009CF23FCC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8D29FE7-2B80-41CB-84DB-8E1B065FE4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71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B5C475-E210-4783-AA4A-F10952776418}" type="datetimeFigureOut">
              <a:rPr lang="en-US"/>
              <a:pPr>
                <a:defRPr/>
              </a:pPr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8AFC904-6D93-4059-8D71-22CD1756F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5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echnology/computer" TargetMode="External"/><Relationship Id="rId2" Type="http://schemas.openxmlformats.org/officeDocument/2006/relationships/hyperlink" Target="https://www.britannica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Introduction To Files In Python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 dirty="0" smtClean="0"/>
              <a:t>In this section of notes you will learn how to read from and write to text </a:t>
            </a:r>
            <a:r>
              <a:rPr lang="en-US" altLang="en-US" sz="2800" dirty="0" smtClean="0"/>
              <a:t>files as well as how to design programs that can recover from runtime errors.</a:t>
            </a:r>
            <a:endParaRPr lang="en-US" alt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001506" y="3244334"/>
            <a:ext cx="3140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/>
              <a:t>RAW files and exceptions Part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 smtClean="0"/>
              <a:t>You can use the ‘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write()</a:t>
            </a:r>
            <a:r>
              <a:rPr lang="en-US" altLang="en-US" sz="2000" dirty="0" smtClean="0"/>
              <a:t>’ function in conjunction with a file variable.</a:t>
            </a:r>
          </a:p>
          <a:p>
            <a:pPr eaLnBrk="1" hangingPunct="1"/>
            <a:r>
              <a:rPr lang="en-US" altLang="en-US" sz="2000" dirty="0" smtClean="0"/>
              <a:t>Note however that this function will ONLY take a string parameter (everything else must be converted to this type first). </a:t>
            </a:r>
          </a:p>
          <a:p>
            <a:pPr eaLnBrk="1" hangingPunct="1"/>
            <a:r>
              <a:rPr lang="en-US" altLang="en-US" sz="2000" dirty="0"/>
              <a:t>Unlike the </a:t>
            </a:r>
            <a:r>
              <a:rPr lang="en-US" altLang="en-US" sz="2000" dirty="0">
                <a:latin typeface="Consolas" panose="020B0609020204030204" pitchFamily="49" charset="0"/>
              </a:rPr>
              <a:t>print()</a:t>
            </a:r>
            <a:r>
              <a:rPr lang="en-US" altLang="en-US" sz="2000" dirty="0"/>
              <a:t> function the </a:t>
            </a:r>
            <a:r>
              <a:rPr lang="en-US" altLang="en-US" sz="2000" dirty="0" smtClean="0">
                <a:latin typeface="Consolas" panose="020B0609020204030204" pitchFamily="49" charset="0"/>
              </a:rPr>
              <a:t>write()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function </a:t>
            </a:r>
            <a:r>
              <a:rPr lang="en-US" altLang="en-US" sz="2000" dirty="0" smtClean="0"/>
              <a:t>writes </a:t>
            </a:r>
            <a:r>
              <a:rPr lang="en-US" altLang="en-US" sz="2000" dirty="0"/>
              <a:t>to the output file exactly </a:t>
            </a:r>
            <a:r>
              <a:rPr lang="en-US" altLang="en-US" sz="2000" dirty="0" smtClean="0"/>
              <a:t>as specified </a:t>
            </a:r>
            <a:r>
              <a:rPr lang="en-US" altLang="en-US" sz="2000" dirty="0"/>
              <a:t>(no extra spaces or newlines are added)</a:t>
            </a:r>
          </a:p>
          <a:p>
            <a:pPr eaLnBrk="1" hangingPunct="1">
              <a:buFontTx/>
              <a:buNone/>
            </a:pPr>
            <a:r>
              <a:rPr lang="en-US" altLang="en-US" sz="2000" b="1" dirty="0" smtClean="0"/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string to write to 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&gt;)</a:t>
            </a:r>
            <a:endParaRPr lang="en-US" altLang="en-US" sz="1800" dirty="0" smtClean="0"/>
          </a:p>
          <a:p>
            <a:pPr eaLnBrk="1" hangingPunct="1">
              <a:buFontTx/>
              <a:buNone/>
            </a:pPr>
            <a:r>
              <a:rPr lang="en-US" altLang="en-US" sz="2000" b="1" dirty="0" smtClean="0"/>
              <a:t>Example:</a:t>
            </a:r>
          </a:p>
          <a:p>
            <a:pPr eaLnBrk="1" hangingPunct="1">
              <a:buFontTx/>
              <a:buNone/>
            </a:pP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# Assume that temp contains a string of characters.   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File: Putting It All Together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b="1" dirty="0" smtClean="0"/>
              <a:t>Name of the example program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2grades.py</a:t>
            </a:r>
          </a:p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b="1" dirty="0" smtClean="0"/>
              <a:t>Input file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  <a:r>
              <a:rPr lang="en-US" altLang="en-US" dirty="0" smtClean="0"/>
              <a:t> (sample output file name: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gpa.txt</a:t>
            </a:r>
            <a:r>
              <a:rPr lang="en-US" altLang="en-US" dirty="0" smtClean="0"/>
              <a:t>)</a:t>
            </a:r>
          </a:p>
          <a:p>
            <a:pPr marL="342900" lvl="1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dirty="0" smtClean="0"/>
              <a:t>Learning: processing data and writing a line at a time to a file.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the name of input file to read the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grades from: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the name of the output file to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record the GPA's to: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6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"r")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"w")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 for reading.")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 for writing.")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Writing To A File: Putting It All Together 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if (line[0] == "A"):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4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"B"):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3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"C"):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2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"D"):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"F"):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-1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(gpa)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temp + ENTER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print(line[0], TAB, gpa)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Writing To A File: Putting It All Together (3)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outputFile.close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 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print("Completed reading of file",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print("Completed writing to file",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Reading From Files: Commonly Used Algorithm (If There Is Time)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Pseudo-code: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Read a line from a file as a string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(string is not empty)</a:t>
            </a:r>
          </a:p>
          <a:p>
            <a:pPr marL="914400" lvl="1" indent="-57150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process the line e.g. display onscreen, use data in some calculations etc.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Read another line from the file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File Input: Alternate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b="1" dirty="0"/>
              <a:t>Name of the </a:t>
            </a:r>
            <a:r>
              <a:rPr lang="en-US" altLang="en-US" b="1" dirty="0" smtClean="0"/>
              <a:t>example program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3grades.py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b="1" dirty="0" smtClean="0">
                <a:cs typeface="Consolas" pitchFamily="49" charset="0"/>
              </a:rPr>
              <a:t>Input</a:t>
            </a:r>
            <a:r>
              <a:rPr lang="en-US" altLang="en-US" dirty="0" smtClean="0">
                <a:cs typeface="Consolas" pitchFamily="49" charset="0"/>
              </a:rPr>
              <a:t>: Any ‘.txt’ file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en-US" dirty="0" smtClean="0">
                <a:cs typeface="Consolas" pitchFamily="49" charset="0"/>
              </a:rPr>
              <a:t>Learning: reading from a file using a general approach (not specific to Python but can be applied to other languages).</a:t>
            </a:r>
          </a:p>
          <a:p>
            <a:pPr lvl="1">
              <a:buFont typeface="Arial" charset="0"/>
              <a:buChar char="•"/>
              <a:defRPr/>
            </a:pPr>
            <a:endParaRPr lang="en-US" altLang="en-US" dirty="0" smtClean="0"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input("Enter name of input file: 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inputFile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open(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"r")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print("Opening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 for reading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.")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line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while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(line != ""):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print(line, end=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""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line 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inputFile.close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print("Completed reading of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Processing: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Data </a:t>
            </a:r>
            <a:r>
              <a:rPr lang="en-US" altLang="en-US" dirty="0"/>
              <a:t>processing from (</a:t>
            </a:r>
            <a:r>
              <a:rPr lang="en-US" altLang="en-US" dirty="0">
                <a:hlinkClick r:id="rId2"/>
              </a:rPr>
              <a:t>https://</a:t>
            </a:r>
            <a:r>
              <a:rPr lang="en-US" altLang="en-US" dirty="0" smtClean="0">
                <a:hlinkClick r:id="rId2"/>
              </a:rPr>
              <a:t>www.britannica.com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“</a:t>
            </a:r>
            <a:r>
              <a:rPr lang="en-CA" dirty="0"/>
              <a:t>Manipulation of data by a </a:t>
            </a:r>
            <a:r>
              <a:rPr lang="en-CA" u="sng" dirty="0">
                <a:hlinkClick r:id="rId3"/>
              </a:rPr>
              <a:t>computer</a:t>
            </a:r>
            <a:r>
              <a:rPr lang="en-CA" dirty="0" smtClean="0"/>
              <a:t>.” </a:t>
            </a:r>
          </a:p>
          <a:p>
            <a:pPr lvl="1"/>
            <a:r>
              <a:rPr lang="en-CA" altLang="en-US" dirty="0" smtClean="0"/>
              <a:t>(Paraphrasing the rest of the definition: converting or processing data from a machine-stored form to a form that is usable).</a:t>
            </a:r>
            <a:endParaRPr lang="en-US" altLang="en-US" dirty="0"/>
          </a:p>
          <a:p>
            <a:r>
              <a:rPr lang="en-US" altLang="en-US" dirty="0" smtClean="0"/>
              <a:t>Files can be used to store complex data given there exists a predefined format.</a:t>
            </a:r>
          </a:p>
          <a:p>
            <a:r>
              <a:rPr lang="en-US" altLang="en-US" dirty="0" smtClean="0"/>
              <a:t>Format of the example input file: ‘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employees.txt</a:t>
            </a:r>
            <a:r>
              <a:rPr lang="en-US" altLang="en-US" dirty="0" smtClean="0"/>
              <a:t>’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/>
              <a:t>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Last name</a:t>
            </a:r>
            <a:r>
              <a:rPr lang="en-US" altLang="en-US" dirty="0" smtClean="0"/>
              <a:t>&gt;&lt;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altLang="en-US" dirty="0" smtClean="0"/>
              <a:t>&gt;&lt;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First Name</a:t>
            </a:r>
            <a:r>
              <a:rPr lang="en-US" altLang="en-US" dirty="0" smtClean="0"/>
              <a:t>&gt;,&lt;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Occupation</a:t>
            </a:r>
            <a:r>
              <a:rPr lang="en-US" altLang="en-US" dirty="0" smtClean="0"/>
              <a:t>&gt;,&lt;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Income</a:t>
            </a:r>
            <a:r>
              <a:rPr lang="en-US" altLang="en-US" dirty="0" smtClean="0"/>
              <a:t>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>Name Of Example Program</a:t>
            </a:r>
            <a:r>
              <a:rPr lang="en-US" altLang="en-US" dirty="0" smtClean="0"/>
              <a:t>: 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4data_processing.py</a:t>
            </a:r>
            <a:endParaRPr lang="en-US" alt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Input file</a:t>
            </a:r>
            <a:r>
              <a:rPr lang="en-US" sz="2000" dirty="0" smtClean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Employees.txt</a:t>
            </a:r>
          </a:p>
          <a:p>
            <a:pPr marL="0" indent="0">
              <a:buNone/>
            </a:pPr>
            <a:r>
              <a:rPr lang="en-US" sz="2000" dirty="0" smtClean="0"/>
              <a:t>Learning: After reading information from a file applying text processing in order make sense or make use of the information.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BONUS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0.15</a:t>
            </a:r>
          </a:p>
          <a:p>
            <a:pPr marL="0" indent="0"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open("employees.txt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", "r")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print("Reading from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name,job,income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line.split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(",")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#Fields divided by a comma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last,first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name.split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(income)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income + (income * BONUS)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print("Name: %s, %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s\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\t\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Job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%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s\t\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$%.2f"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%(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first,last,job,income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print("Completed reading of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6324600" y="1905000"/>
            <a:ext cx="2819400" cy="1371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# EMPLOYEES.TXT</a:t>
            </a:r>
          </a:p>
          <a:p>
            <a:pPr>
              <a:defRPr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Adama Lee,CAG,30000</a:t>
            </a:r>
          </a:p>
          <a:p>
            <a:pPr>
              <a:defRPr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Morris Heather,Heroine,0</a:t>
            </a:r>
          </a:p>
          <a:p>
            <a:pPr>
              <a:defRPr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Lee Bruce,JKD master,100000</a:t>
            </a:r>
          </a:p>
          <a:p>
            <a:pPr>
              <a:defRPr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Error Handling With Exceptions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altLang="en-US" dirty="0" smtClean="0"/>
              <a:t>Exceptions are used to deal with extraordinary errors (‘exceptional ones’).</a:t>
            </a:r>
          </a:p>
          <a:p>
            <a:r>
              <a:rPr lang="en-US" altLang="en-US" dirty="0" smtClean="0"/>
              <a:t>Typically these are fatal runtime errors (“crashes” program)</a:t>
            </a:r>
          </a:p>
          <a:p>
            <a:r>
              <a:rPr lang="en-US" altLang="en-US" dirty="0" smtClean="0"/>
              <a:t>Example: trying to open a non-existent file</a:t>
            </a:r>
          </a:p>
          <a:p>
            <a:r>
              <a:rPr lang="en-US" altLang="en-US" dirty="0" smtClean="0"/>
              <a:t>Basic structure of handling exceptions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Attempt something where exception error may happen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React to the error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What to do if no error is encountered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Actions that must always be performed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6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altLang="en-US" b="1" dirty="0" smtClean="0"/>
              <a:t>Name of the example program</a:t>
            </a:r>
            <a:r>
              <a:rPr lang="en-US" altLang="en-US" dirty="0" smtClean="0"/>
              <a:t>: 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5file_exception.p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y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altLang="en-US" b="1" dirty="0" smtClean="0"/>
              <a:t>Input file</a:t>
            </a:r>
            <a:r>
              <a:rPr lang="en-US" altLang="en-US" dirty="0" smtClean="0"/>
              <a:t>: Most of the previous input files can be used e.g. “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input1.txt</a:t>
            </a:r>
            <a:r>
              <a:rPr lang="en-US" altLang="en-US" dirty="0" smtClean="0"/>
              <a:t>”</a:t>
            </a:r>
          </a:p>
          <a:p>
            <a:pPr lvl="1">
              <a:lnSpc>
                <a:spcPct val="70000"/>
              </a:lnSpc>
              <a:spcAft>
                <a:spcPts val="600"/>
              </a:spcAft>
            </a:pPr>
            <a:r>
              <a:rPr lang="en-US" altLang="en-US" dirty="0" smtClean="0"/>
              <a:t>Defining a program to allow it to recover and continue execution if file input/output problems occur.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inputFileOK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(inputFileOK == False):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try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input("Enter name of input file: 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open(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"r")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print</a:t>
            </a:r>
            <a:r>
              <a:rPr lang="en-CA" sz="1800" dirty="0">
                <a:latin typeface="Consolas" panose="020B0609020204030204" pitchFamily="49" charset="0"/>
              </a:rPr>
              <a:t>("Opening file" +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</a:t>
            </a:r>
            <a:r>
              <a:rPr lang="en-CA" sz="1800" dirty="0" smtClean="0">
                <a:latin typeface="Consolas" panose="020B0609020204030204" pitchFamily="49" charset="0"/>
              </a:rPr>
              <a:t>“)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for </a:t>
            </a:r>
            <a:r>
              <a:rPr lang="en-CA" sz="1800" dirty="0">
                <a:latin typeface="Consolas" panose="020B0609020204030204" pitchFamily="49" charset="0"/>
              </a:rPr>
              <a:t>line in </a:t>
            </a:r>
            <a:r>
              <a:rPr lang="en-CA" sz="1800" dirty="0" err="1">
                <a:latin typeface="Consolas" panose="020B0609020204030204" pitchFamily="49" charset="0"/>
              </a:rPr>
              <a:t>inputFile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     print(line</a:t>
            </a:r>
            <a:r>
              <a:rPr lang="en-US" sz="1800" dirty="0">
                <a:latin typeface="Consolas" panose="020B0609020204030204" pitchFamily="49" charset="0"/>
              </a:rPr>
              <a:t>, end</a:t>
            </a:r>
            <a:r>
              <a:rPr lang="en-US" sz="1800" dirty="0" smtClean="0">
                <a:latin typeface="Consolas" panose="020B0609020204030204" pitchFamily="49" charset="0"/>
              </a:rPr>
              <a:t>="")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print</a:t>
            </a:r>
            <a:r>
              <a:rPr lang="en-CA" sz="1800" dirty="0">
                <a:latin typeface="Consolas" panose="020B0609020204030204" pitchFamily="49" charset="0"/>
              </a:rPr>
              <a:t>("Completed reading of file",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inputFileOK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True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You Need In Order To Read </a:t>
            </a:r>
            <a:br>
              <a:rPr lang="en-US" altLang="en-US" smtClean="0"/>
            </a:br>
            <a:r>
              <a:rPr lang="en-US" altLang="en-US" smtClean="0"/>
              <a:t>Information From A File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read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 (2)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# All this is inside the body of the while loop (continued)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inputFile.close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print("Closed file",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End of try-body</a:t>
            </a:r>
            <a:endParaRPr lang="en-CA" sz="18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except </a:t>
            </a:r>
            <a:r>
              <a:rPr lang="en-CA" sz="1800" dirty="0" err="1" smtClean="0">
                <a:latin typeface="Consolas" panose="020B0609020204030204" pitchFamily="49" charset="0"/>
              </a:rPr>
              <a:t>IOError</a:t>
            </a:r>
            <a:r>
              <a:rPr lang="en-CA" sz="1800" dirty="0" smtClean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sz="1800" dirty="0">
                <a:latin typeface="Consolas" panose="020B0609020204030204" pitchFamily="49" charset="0"/>
              </a:rPr>
              <a:t>print("Error: File", </a:t>
            </a:r>
            <a:r>
              <a:rPr lang="en-US" sz="1800" dirty="0" err="1">
                <a:latin typeface="Consolas" panose="020B0609020204030204" pitchFamily="49" charset="0"/>
              </a:rPr>
              <a:t>inputFileName</a:t>
            </a:r>
            <a:r>
              <a:rPr lang="en-US" sz="1800" dirty="0">
                <a:latin typeface="Consolas" panose="020B0609020204030204" pitchFamily="49" charset="0"/>
              </a:rPr>
              <a:t>, "could not be </a:t>
            </a:r>
            <a:r>
              <a:rPr lang="en-US" sz="1800" dirty="0" smtClean="0">
                <a:latin typeface="Consolas" panose="020B0609020204030204" pitchFamily="49" charset="0"/>
              </a:rPr>
              <a:t>"+ </a:t>
            </a:r>
            <a:r>
              <a:rPr lang="en-US" sz="1800" dirty="0">
                <a:latin typeface="Consolas" panose="020B0609020204030204" pitchFamily="49" charset="0"/>
              </a:rPr>
              <a:t>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"opened</a:t>
            </a:r>
            <a:r>
              <a:rPr lang="en-US" sz="1800" dirty="0" smtClean="0">
                <a:latin typeface="Consolas" panose="020B0609020204030204" pitchFamily="49" charset="0"/>
              </a:rPr>
              <a:t>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else: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sz="1800" dirty="0">
                <a:latin typeface="Consolas" panose="020B0609020204030204" pitchFamily="49" charset="0"/>
              </a:rPr>
              <a:t>print("Successfully read information from file", \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 </a:t>
            </a:r>
            <a:r>
              <a:rPr lang="en-US" sz="1800" dirty="0" err="1">
                <a:latin typeface="Consolas" panose="020B0609020204030204" pitchFamily="49" charset="0"/>
              </a:rPr>
              <a:t>inputFileName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r>
              <a:rPr lang="en-CA" sz="1800" dirty="0" smtClean="0">
                <a:latin typeface="Consolas" panose="020B0609020204030204" pitchFamily="49" charset="0"/>
              </a:rPr>
              <a:t>   finally: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print("Finished file input and output")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 Handling: Keyboard Input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000" b="1" dirty="0" smtClean="0"/>
              <a:t>Name of the example program</a:t>
            </a:r>
            <a:r>
              <a:rPr lang="en-US" altLang="en-US" sz="2000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6exception_validation.py</a:t>
            </a:r>
          </a:p>
          <a:p>
            <a:pPr lvl="1"/>
            <a:r>
              <a:rPr lang="en-US" altLang="en-US" sz="1800" dirty="0" smtClean="0">
                <a:ea typeface="Consolas" panose="020B0609020204030204" pitchFamily="49" charset="0"/>
                <a:cs typeface="Consolas" panose="020B0609020204030204" pitchFamily="49" charset="0"/>
              </a:rPr>
              <a:t>Learning: writing a program that can check for and recover when an invalid type has been entered.</a:t>
            </a: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False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try: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a number: 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float(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except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ValueError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Can’t convert to a number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print("Non-numeric type entered '%s'" %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   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All characters are part of a number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* 2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390" y="3092347"/>
            <a:ext cx="23780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390" y="3704565"/>
            <a:ext cx="2574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434281"/>
            <a:ext cx="52371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File Information Into A 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amount of information stored in the file can vary then a the list must be dynamically created (using the </a:t>
            </a:r>
            <a:r>
              <a:rPr lang="en-US" dirty="0" smtClean="0">
                <a:latin typeface="Consolas" panose="020B0609020204030204" pitchFamily="49" charset="0"/>
              </a:rPr>
              <a:t>append() </a:t>
            </a:r>
            <a:r>
              <a:rPr lang="en-US" dirty="0" smtClean="0"/>
              <a:t>function to add new rows and elements onto the row).</a:t>
            </a:r>
          </a:p>
          <a:p>
            <a:r>
              <a:rPr lang="en-US" dirty="0" smtClean="0"/>
              <a:t>Input file: chess.txt</a:t>
            </a:r>
          </a:p>
          <a:p>
            <a:pPr lvl="1"/>
            <a:r>
              <a:rPr lang="en-US" dirty="0" smtClean="0"/>
              <a:t>The starting positions for the program will reside in this file in the form of a simple (unformatted) text file.</a:t>
            </a:r>
          </a:p>
          <a:p>
            <a:pPr lvl="1"/>
            <a:r>
              <a:rPr lang="en-US" dirty="0" smtClean="0"/>
              <a:t>Each line in the file will represent a row in the chess board.</a:t>
            </a:r>
          </a:p>
          <a:p>
            <a:pPr lvl="1"/>
            <a:r>
              <a:rPr lang="en-US" dirty="0" smtClean="0"/>
              <a:t>Chess pieces are represented by </a:t>
            </a:r>
            <a:r>
              <a:rPr lang="en-US" dirty="0"/>
              <a:t>various characters: </a:t>
            </a:r>
            <a:r>
              <a:rPr lang="en-US" dirty="0" smtClean="0">
                <a:latin typeface="Consolas" panose="020B0609020204030204" pitchFamily="49" charset="0"/>
              </a:rPr>
              <a:t>PRKBQK</a:t>
            </a:r>
          </a:p>
          <a:p>
            <a:pPr lvl="1"/>
            <a:r>
              <a:rPr lang="en-US" dirty="0" smtClean="0"/>
              <a:t>Empty locations are represented by a space.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6512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 Information Into A </a:t>
            </a:r>
            <a:r>
              <a:rPr lang="en-US" dirty="0" smtClean="0"/>
              <a:t>List: </a:t>
            </a:r>
            <a:r>
              <a:rPr lang="en-US" dirty="0" smtClean="0">
                <a:latin typeface="Consolas" panose="020B0609020204030204" pitchFamily="49" charset="0"/>
              </a:rPr>
              <a:t>Display()</a:t>
            </a:r>
            <a:endParaRPr lang="en-CA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example program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chess.py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NEWLINE = "\</a:t>
            </a:r>
            <a:r>
              <a:rPr lang="en-US" sz="1600" dirty="0" smtClean="0">
                <a:latin typeface="Consolas" panose="020B0609020204030204" pitchFamily="49" charset="0"/>
              </a:rPr>
              <a:t>n</a:t>
            </a:r>
            <a:r>
              <a:rPr lang="en-US" sz="1600" dirty="0">
                <a:latin typeface="Consolas" panose="020B0609020204030204" pitchFamily="49" charset="0"/>
              </a:rPr>
              <a:t>"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600" dirty="0" err="1" smtClean="0">
                <a:latin typeface="Consolas" panose="020B0609020204030204" pitchFamily="49" charset="0"/>
              </a:rPr>
              <a:t>def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display(</a:t>
            </a:r>
            <a:r>
              <a:rPr lang="en-US" sz="1600" dirty="0" err="1">
                <a:latin typeface="Consolas" panose="020B0609020204030204" pitchFamily="49" charset="0"/>
              </a:rPr>
              <a:t>aBoard,numRows,numColumns</a:t>
            </a:r>
            <a:r>
              <a:rPr lang="en-US" sz="16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currentRow</a:t>
            </a:r>
            <a:r>
              <a:rPr lang="en-US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currentColumn</a:t>
            </a:r>
            <a:r>
              <a:rPr lang="en-US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print("DISPLAY BOARD")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while (</a:t>
            </a:r>
            <a:r>
              <a:rPr lang="en-US" sz="1600" dirty="0" err="1">
                <a:latin typeface="Consolas" panose="020B0609020204030204" pitchFamily="49" charset="0"/>
              </a:rPr>
              <a:t>currentRow</a:t>
            </a:r>
            <a:r>
              <a:rPr lang="en-US" sz="1600" dirty="0">
                <a:latin typeface="Consolas" panose="020B0609020204030204" pitchFamily="49" charset="0"/>
              </a:rPr>
              <a:t> &lt; </a:t>
            </a:r>
            <a:r>
              <a:rPr lang="en-US" sz="1600" dirty="0" err="1">
                <a:latin typeface="Consolas" panose="020B0609020204030204" pitchFamily="49" charset="0"/>
              </a:rPr>
              <a:t>numRows</a:t>
            </a:r>
            <a:r>
              <a:rPr lang="en-US" sz="16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currentColumn</a:t>
            </a:r>
            <a:r>
              <a:rPr lang="en-US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while (</a:t>
            </a:r>
            <a:r>
              <a:rPr lang="en-US" sz="1600" dirty="0" err="1">
                <a:latin typeface="Consolas" panose="020B0609020204030204" pitchFamily="49" charset="0"/>
              </a:rPr>
              <a:t>currentColumn</a:t>
            </a:r>
            <a:r>
              <a:rPr lang="en-US" sz="1600" dirty="0">
                <a:latin typeface="Consolas" panose="020B0609020204030204" pitchFamily="49" charset="0"/>
              </a:rPr>
              <a:t> &lt; </a:t>
            </a:r>
            <a:r>
              <a:rPr lang="en-US" sz="1600" dirty="0" err="1">
                <a:latin typeface="Consolas" panose="020B0609020204030204" pitchFamily="49" charset="0"/>
              </a:rPr>
              <a:t>numColumns</a:t>
            </a:r>
            <a:r>
              <a:rPr lang="en-US" sz="16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print("%s" %(</a:t>
            </a:r>
            <a:r>
              <a:rPr lang="en-US" sz="1600" dirty="0" err="1">
                <a:latin typeface="Consolas" panose="020B0609020204030204" pitchFamily="49" charset="0"/>
              </a:rPr>
              <a:t>aBoard</a:t>
            </a:r>
            <a:r>
              <a:rPr lang="en-US" sz="1600" dirty="0">
                <a:latin typeface="Consolas" panose="020B0609020204030204" pitchFamily="49" charset="0"/>
              </a:rPr>
              <a:t>[</a:t>
            </a:r>
            <a:r>
              <a:rPr lang="en-US" sz="1600" dirty="0" err="1">
                <a:latin typeface="Consolas" panose="020B0609020204030204" pitchFamily="49" charset="0"/>
              </a:rPr>
              <a:t>currentRow</a:t>
            </a:r>
            <a:r>
              <a:rPr lang="en-US" sz="1600" dirty="0">
                <a:latin typeface="Consolas" panose="020B0609020204030204" pitchFamily="49" charset="0"/>
              </a:rPr>
              <a:t>][</a:t>
            </a:r>
            <a:r>
              <a:rPr lang="en-US" sz="1600" dirty="0" err="1">
                <a:latin typeface="Consolas" panose="020B0609020204030204" pitchFamily="49" charset="0"/>
              </a:rPr>
              <a:t>currentColumn</a:t>
            </a:r>
            <a:r>
              <a:rPr lang="en-US" sz="1600" dirty="0">
                <a:latin typeface="Consolas" panose="020B0609020204030204" pitchFamily="49" charset="0"/>
              </a:rPr>
              <a:t>]),end="")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currentColumn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currentColumn</a:t>
            </a:r>
            <a:r>
              <a:rPr lang="en-US" sz="1600" dirty="0">
                <a:latin typeface="Consolas" panose="020B0609020204030204" pitchFamily="49" charset="0"/>
              </a:rPr>
              <a:t> + 1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currentRow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currentRow</a:t>
            </a:r>
            <a:r>
              <a:rPr lang="en-US" sz="1600" dirty="0">
                <a:latin typeface="Consolas" panose="020B0609020204030204" pitchFamily="49" charset="0"/>
              </a:rPr>
              <a:t> + 1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print()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for </a:t>
            </a:r>
            <a:r>
              <a:rPr lang="en-US" sz="1600" dirty="0" err="1">
                <a:latin typeface="Consolas" panose="020B0609020204030204" pitchFamily="49" charset="0"/>
              </a:rPr>
              <a:t>currentColumn</a:t>
            </a:r>
            <a:r>
              <a:rPr lang="en-US" sz="1600" dirty="0">
                <a:latin typeface="Consolas" panose="020B0609020204030204" pitchFamily="49" charset="0"/>
              </a:rPr>
              <a:t> in range (0,numColumns,1):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print("*", end="")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print(NEWLINE)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05446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Reading File Information Into A List: </a:t>
            </a:r>
            <a:r>
              <a:rPr lang="en-US" dirty="0" smtClean="0">
                <a:latin typeface="+mn-lt"/>
              </a:rPr>
              <a:t>Display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Grid</a:t>
            </a:r>
            <a:endParaRPr lang="en-CA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600" dirty="0" err="1">
                <a:latin typeface="Consolas" panose="020B0609020204030204" pitchFamily="49" charset="0"/>
              </a:rPr>
              <a:t>def</a:t>
            </a: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err="1">
                <a:latin typeface="Consolas" panose="020B0609020204030204" pitchFamily="49" charset="0"/>
              </a:rPr>
              <a:t>displayWithGrid</a:t>
            </a:r>
            <a:r>
              <a:rPr lang="en-CA" sz="1600" dirty="0">
                <a:latin typeface="Consolas" panose="020B0609020204030204" pitchFamily="49" charset="0"/>
              </a:rPr>
              <a:t>(</a:t>
            </a:r>
            <a:r>
              <a:rPr lang="en-CA" sz="1600" dirty="0" err="1">
                <a:latin typeface="Consolas" panose="020B0609020204030204" pitchFamily="49" charset="0"/>
              </a:rPr>
              <a:t>aBoard,numRows,numColumns</a:t>
            </a:r>
            <a:r>
              <a:rPr lang="en-CA" sz="16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print("DISPLAY BOARD WITH GRID")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while (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 &lt; </a:t>
            </a:r>
            <a:r>
              <a:rPr lang="en-CA" sz="1600" dirty="0" err="1">
                <a:latin typeface="Consolas" panose="020B0609020204030204" pitchFamily="49" charset="0"/>
              </a:rPr>
              <a:t>numRows</a:t>
            </a:r>
            <a:r>
              <a:rPr lang="en-CA" sz="16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for 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in range (0,numColumns,1):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print(" -", end="")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print()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while (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&lt; </a:t>
            </a:r>
            <a:r>
              <a:rPr lang="en-CA" sz="1600" dirty="0" err="1">
                <a:latin typeface="Consolas" panose="020B0609020204030204" pitchFamily="49" charset="0"/>
              </a:rPr>
              <a:t>numColumns</a:t>
            </a:r>
            <a:r>
              <a:rPr lang="en-CA" sz="16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print("|%s" %(</a:t>
            </a:r>
            <a:r>
              <a:rPr lang="en-CA" sz="1600" dirty="0" err="1">
                <a:latin typeface="Consolas" panose="020B0609020204030204" pitchFamily="49" charset="0"/>
              </a:rPr>
              <a:t>aBoard</a:t>
            </a:r>
            <a:r>
              <a:rPr lang="en-CA" sz="1600" dirty="0">
                <a:latin typeface="Consolas" panose="020B0609020204030204" pitchFamily="49" charset="0"/>
              </a:rPr>
              <a:t>[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][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]),end="")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= 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+ 1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 = 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 + 1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print("|")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for 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in range (0,numColumns,1):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print(" -", end="")</a:t>
            </a:r>
          </a:p>
        </p:txBody>
      </p:sp>
    </p:spTree>
    <p:extLst>
      <p:ext uri="{BB962C8B-B14F-4D97-AF65-F5344CB8AC3E}">
        <p14:creationId xmlns:p14="http://schemas.microsoft.com/office/powerpoint/2010/main" val="1954199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Reading File Information Into A List: </a:t>
            </a:r>
            <a:r>
              <a:rPr lang="en-US" dirty="0" smtClean="0">
                <a:latin typeface="+mn-lt"/>
              </a:rPr>
              <a:t>File input</a:t>
            </a:r>
            <a:endParaRPr lang="en-CA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600" dirty="0" err="1">
                <a:latin typeface="Consolas" panose="020B0609020204030204" pitchFamily="49" charset="0"/>
              </a:rPr>
              <a:t>def</a:t>
            </a: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err="1">
                <a:latin typeface="Consolas" panose="020B0609020204030204" pitchFamily="49" charset="0"/>
              </a:rPr>
              <a:t>readBoardFromFile</a:t>
            </a:r>
            <a:r>
              <a:rPr lang="en-CA" sz="1600" dirty="0">
                <a:latin typeface="Consolas" panose="020B0609020204030204" pitchFamily="49" charset="0"/>
              </a:rPr>
              <a:t>():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inputFileOK</a:t>
            </a:r>
            <a:r>
              <a:rPr lang="en-CA" sz="1600" dirty="0">
                <a:latin typeface="Consolas" panose="020B0609020204030204" pitchFamily="49" charset="0"/>
              </a:rPr>
              <a:t> = False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aBoard</a:t>
            </a:r>
            <a:r>
              <a:rPr lang="en-CA" sz="1600" dirty="0">
                <a:latin typeface="Consolas" panose="020B0609020204030204" pitchFamily="49" charset="0"/>
              </a:rPr>
              <a:t> = </a:t>
            </a:r>
            <a:r>
              <a:rPr lang="en-CA" sz="1600" dirty="0" smtClean="0">
                <a:latin typeface="Consolas" panose="020B0609020204030204" pitchFamily="49" charset="0"/>
              </a:rPr>
              <a:t>[]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51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 File Information Into A List: File </a:t>
            </a:r>
            <a:r>
              <a:rPr lang="en-US" dirty="0" smtClean="0"/>
              <a:t>input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# Case: no problems reading from file</a:t>
            </a:r>
            <a:endParaRPr lang="en-CA" sz="16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while (</a:t>
            </a:r>
            <a:r>
              <a:rPr lang="en-CA" sz="1600" dirty="0" err="1">
                <a:latin typeface="Consolas" panose="020B0609020204030204" pitchFamily="49" charset="0"/>
              </a:rPr>
              <a:t>inputFileOK</a:t>
            </a:r>
            <a:r>
              <a:rPr lang="en-CA" sz="1600" dirty="0">
                <a:latin typeface="Consolas" panose="020B0609020204030204" pitchFamily="49" charset="0"/>
              </a:rPr>
              <a:t> == False):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try: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</a:t>
            </a:r>
            <a:r>
              <a:rPr lang="en-CA" sz="1600" dirty="0" err="1">
                <a:latin typeface="Consolas" panose="020B0609020204030204" pitchFamily="49" charset="0"/>
              </a:rPr>
              <a:t>inputFileName</a:t>
            </a:r>
            <a:r>
              <a:rPr lang="en-CA" sz="1600" dirty="0">
                <a:latin typeface="Consolas" panose="020B0609020204030204" pitchFamily="49" charset="0"/>
              </a:rPr>
              <a:t> = input("Enter name of input file: ")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</a:t>
            </a:r>
            <a:r>
              <a:rPr lang="en-CA" sz="1600" dirty="0" err="1">
                <a:latin typeface="Consolas" panose="020B0609020204030204" pitchFamily="49" charset="0"/>
              </a:rPr>
              <a:t>inputFile</a:t>
            </a:r>
            <a:r>
              <a:rPr lang="en-CA" sz="1600" dirty="0">
                <a:latin typeface="Consolas" panose="020B0609020204030204" pitchFamily="49" charset="0"/>
              </a:rPr>
              <a:t> = open(</a:t>
            </a:r>
            <a:r>
              <a:rPr lang="en-CA" sz="1600" dirty="0" err="1">
                <a:latin typeface="Consolas" panose="020B0609020204030204" pitchFamily="49" charset="0"/>
              </a:rPr>
              <a:t>inputFileName</a:t>
            </a:r>
            <a:r>
              <a:rPr lang="en-CA" sz="1600" dirty="0">
                <a:latin typeface="Consolas" panose="020B0609020204030204" pitchFamily="49" charset="0"/>
              </a:rPr>
              <a:t>,"r")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print("Opening file "+ </a:t>
            </a:r>
            <a:r>
              <a:rPr lang="en-CA" sz="1600" dirty="0" err="1">
                <a:latin typeface="Consolas" panose="020B0609020204030204" pitchFamily="49" charset="0"/>
              </a:rPr>
              <a:t>inputFileName</a:t>
            </a:r>
            <a:r>
              <a:rPr lang="en-CA" sz="1600" dirty="0">
                <a:latin typeface="Consolas" panose="020B0609020204030204" pitchFamily="49" charset="0"/>
              </a:rPr>
              <a:t> + \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    " for reading.")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for line in </a:t>
            </a:r>
            <a:r>
              <a:rPr lang="en-CA" sz="1600" dirty="0" err="1">
                <a:latin typeface="Consolas" panose="020B0609020204030204" pitchFamily="49" charset="0"/>
              </a:rPr>
              <a:t>inputFile</a:t>
            </a:r>
            <a:r>
              <a:rPr lang="en-CA" sz="16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   </a:t>
            </a:r>
            <a:r>
              <a:rPr lang="en-CA" sz="1600" dirty="0" err="1">
                <a:latin typeface="Consolas" panose="020B0609020204030204" pitchFamily="49" charset="0"/>
              </a:rPr>
              <a:t>aBoard.append</a:t>
            </a:r>
            <a:r>
              <a:rPr lang="en-CA" sz="1600" dirty="0">
                <a:latin typeface="Consolas" panose="020B0609020204030204" pitchFamily="49" charset="0"/>
              </a:rPr>
              <a:t>([])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   </a:t>
            </a:r>
            <a:r>
              <a:rPr lang="en-CA" sz="1600" dirty="0" err="1">
                <a:latin typeface="Consolas" panose="020B0609020204030204" pitchFamily="49" charset="0"/>
              </a:rPr>
              <a:t>currentColumn</a:t>
            </a:r>
            <a:r>
              <a:rPr lang="en-CA" sz="1600" dirty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   for </a:t>
            </a:r>
            <a:r>
              <a:rPr lang="en-CA" sz="1600" dirty="0" err="1">
                <a:latin typeface="Consolas" panose="020B0609020204030204" pitchFamily="49" charset="0"/>
              </a:rPr>
              <a:t>ch</a:t>
            </a:r>
            <a:r>
              <a:rPr lang="en-CA" sz="1600" dirty="0">
                <a:latin typeface="Consolas" panose="020B0609020204030204" pitchFamily="49" charset="0"/>
              </a:rPr>
              <a:t> in line: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       if (</a:t>
            </a:r>
            <a:r>
              <a:rPr lang="en-CA" sz="1600" dirty="0" err="1">
                <a:latin typeface="Consolas" panose="020B0609020204030204" pitchFamily="49" charset="0"/>
              </a:rPr>
              <a:t>ch</a:t>
            </a:r>
            <a:r>
              <a:rPr lang="en-CA" sz="1600" dirty="0">
                <a:latin typeface="Consolas" panose="020B0609020204030204" pitchFamily="49" charset="0"/>
              </a:rPr>
              <a:t> != NEWLINE):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           </a:t>
            </a:r>
            <a:r>
              <a:rPr lang="en-CA" sz="1600" dirty="0" err="1">
                <a:latin typeface="Consolas" panose="020B0609020204030204" pitchFamily="49" charset="0"/>
              </a:rPr>
              <a:t>aBoard</a:t>
            </a:r>
            <a:r>
              <a:rPr lang="en-CA" sz="1600" dirty="0">
                <a:latin typeface="Consolas" panose="020B0609020204030204" pitchFamily="49" charset="0"/>
              </a:rPr>
              <a:t>[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].append(</a:t>
            </a:r>
            <a:r>
              <a:rPr lang="en-CA" sz="1600" dirty="0" err="1">
                <a:latin typeface="Consolas" panose="020B0609020204030204" pitchFamily="49" charset="0"/>
              </a:rPr>
              <a:t>ch</a:t>
            </a:r>
            <a:r>
              <a:rPr lang="en-CA" sz="16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   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 = </a:t>
            </a:r>
            <a:r>
              <a:rPr lang="en-CA" sz="1600" dirty="0" err="1">
                <a:latin typeface="Consolas" panose="020B0609020204030204" pitchFamily="49" charset="0"/>
              </a:rPr>
              <a:t>currentRow</a:t>
            </a:r>
            <a:r>
              <a:rPr lang="en-CA" sz="1600" dirty="0">
                <a:latin typeface="Consolas" panose="020B0609020204030204" pitchFamily="49" charset="0"/>
              </a:rPr>
              <a:t> + 1  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</a:t>
            </a:r>
            <a:r>
              <a:rPr lang="en-CA" sz="1600" dirty="0" err="1">
                <a:latin typeface="Consolas" panose="020B0609020204030204" pitchFamily="49" charset="0"/>
              </a:rPr>
              <a:t>inputFileOK</a:t>
            </a:r>
            <a:r>
              <a:rPr lang="en-CA" sz="1600" dirty="0">
                <a:latin typeface="Consolas" panose="020B0609020204030204" pitchFamily="49" charset="0"/>
              </a:rPr>
              <a:t> = True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print("Completed reading of file " + </a:t>
            </a:r>
            <a:r>
              <a:rPr lang="en-CA" sz="1600" dirty="0" err="1">
                <a:latin typeface="Consolas" panose="020B0609020204030204" pitchFamily="49" charset="0"/>
              </a:rPr>
              <a:t>inputFileName</a:t>
            </a:r>
            <a:r>
              <a:rPr lang="en-CA" sz="16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2702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 File Information Into A List: File input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#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Case: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file input problems have occurred.</a:t>
            </a:r>
            <a:r>
              <a:rPr lang="en-CA" sz="1600" dirty="0" smtClean="0">
                <a:latin typeface="Consolas" panose="020B0609020204030204" pitchFamily="49" charset="0"/>
              </a:rPr>
              <a:t/>
            </a:r>
            <a:br>
              <a:rPr lang="en-CA" sz="1600" dirty="0" smtClean="0">
                <a:latin typeface="Consolas" panose="020B0609020204030204" pitchFamily="49" charset="0"/>
              </a:rPr>
            </a:br>
            <a:r>
              <a:rPr lang="en-CA" sz="1600" dirty="0" smtClean="0">
                <a:latin typeface="Consolas" panose="020B0609020204030204" pitchFamily="49" charset="0"/>
              </a:rPr>
              <a:t>    except </a:t>
            </a:r>
            <a:r>
              <a:rPr lang="en-CA" sz="1600" dirty="0" err="1">
                <a:latin typeface="Consolas" panose="020B0609020204030204" pitchFamily="49" charset="0"/>
              </a:rPr>
              <a:t>IOError</a:t>
            </a:r>
            <a:r>
              <a:rPr lang="en-CA" sz="16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    </a:t>
            </a:r>
            <a:r>
              <a:rPr lang="en-CA" sz="1600" dirty="0">
                <a:latin typeface="Consolas" panose="020B0609020204030204" pitchFamily="49" charset="0"/>
              </a:rPr>
              <a:t>print("Error: File", </a:t>
            </a:r>
            <a:r>
              <a:rPr lang="en-CA" sz="1600" dirty="0" err="1">
                <a:latin typeface="Consolas" panose="020B0609020204030204" pitchFamily="49" charset="0"/>
              </a:rPr>
              <a:t>inputFileName</a:t>
            </a:r>
            <a:r>
              <a:rPr lang="en-CA" sz="1600" dirty="0">
                <a:latin typeface="Consolas" panose="020B0609020204030204" pitchFamily="49" charset="0"/>
              </a:rPr>
              <a:t>, "couldn't" + \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          </a:t>
            </a:r>
            <a:r>
              <a:rPr lang="en-CA" sz="1600" dirty="0">
                <a:latin typeface="Consolas" panose="020B0609020204030204" pitchFamily="49" charset="0"/>
              </a:rPr>
              <a:t>"be opened</a:t>
            </a:r>
            <a:r>
              <a:rPr lang="en-CA" sz="1600" dirty="0" smtClean="0">
                <a:latin typeface="Consolas" panose="020B0609020204030204" pitchFamily="49" charset="0"/>
              </a:rPr>
              <a:t>.")</a:t>
            </a:r>
          </a:p>
          <a:p>
            <a:pPr marL="342900" lvl="1" indent="0">
              <a:buNone/>
            </a:pPr>
            <a:endParaRPr lang="en-US" sz="16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Case: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After file input completed.</a:t>
            </a:r>
            <a:endParaRPr lang="en-CA" sz="16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600" dirty="0" err="1" smtClean="0">
                <a:latin typeface="Consolas" panose="020B0609020204030204" pitchFamily="49" charset="0"/>
              </a:rPr>
              <a:t>numRows</a:t>
            </a:r>
            <a:r>
              <a:rPr lang="en-CA" sz="1600" dirty="0" smtClean="0">
                <a:latin typeface="Consolas" panose="020B0609020204030204" pitchFamily="49" charset="0"/>
              </a:rPr>
              <a:t> </a:t>
            </a:r>
            <a:r>
              <a:rPr lang="en-CA" sz="1600" dirty="0">
                <a:latin typeface="Consolas" panose="020B0609020204030204" pitchFamily="49" charset="0"/>
              </a:rPr>
              <a:t>= </a:t>
            </a:r>
            <a:r>
              <a:rPr lang="en-CA" sz="1600" dirty="0" err="1">
                <a:latin typeface="Consolas" panose="020B0609020204030204" pitchFamily="49" charset="0"/>
              </a:rPr>
              <a:t>len</a:t>
            </a:r>
            <a:r>
              <a:rPr lang="en-CA" sz="1600" dirty="0">
                <a:latin typeface="Consolas" panose="020B0609020204030204" pitchFamily="49" charset="0"/>
              </a:rPr>
              <a:t>(</a:t>
            </a:r>
            <a:r>
              <a:rPr lang="en-CA" sz="1600" dirty="0" err="1">
                <a:latin typeface="Consolas" panose="020B0609020204030204" pitchFamily="49" charset="0"/>
              </a:rPr>
              <a:t>aBoard</a:t>
            </a:r>
            <a:r>
              <a:rPr lang="en-CA" sz="16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600" dirty="0" err="1" smtClean="0">
                <a:latin typeface="Consolas" panose="020B0609020204030204" pitchFamily="49" charset="0"/>
              </a:rPr>
              <a:t>numColumns</a:t>
            </a:r>
            <a:r>
              <a:rPr lang="en-CA" sz="1600" dirty="0" smtClean="0">
                <a:latin typeface="Consolas" panose="020B0609020204030204" pitchFamily="49" charset="0"/>
              </a:rPr>
              <a:t> </a:t>
            </a:r>
            <a:r>
              <a:rPr lang="en-CA" sz="1600" dirty="0">
                <a:latin typeface="Consolas" panose="020B0609020204030204" pitchFamily="49" charset="0"/>
              </a:rPr>
              <a:t>= </a:t>
            </a:r>
            <a:r>
              <a:rPr lang="en-CA" sz="1600" dirty="0" err="1">
                <a:latin typeface="Consolas" panose="020B0609020204030204" pitchFamily="49" charset="0"/>
              </a:rPr>
              <a:t>len</a:t>
            </a:r>
            <a:r>
              <a:rPr lang="en-CA" sz="1600" dirty="0">
                <a:latin typeface="Consolas" panose="020B0609020204030204" pitchFamily="49" charset="0"/>
              </a:rPr>
              <a:t>(</a:t>
            </a:r>
            <a:r>
              <a:rPr lang="en-CA" sz="1600" dirty="0" err="1">
                <a:latin typeface="Consolas" panose="020B0609020204030204" pitchFamily="49" charset="0"/>
              </a:rPr>
              <a:t>aBoard</a:t>
            </a:r>
            <a:r>
              <a:rPr lang="en-CA" sz="1600" dirty="0">
                <a:latin typeface="Consolas" panose="020B0609020204030204" pitchFamily="49" charset="0"/>
              </a:rPr>
              <a:t>[0])</a:t>
            </a:r>
          </a:p>
          <a:p>
            <a:pPr marL="34290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return(</a:t>
            </a:r>
            <a:r>
              <a:rPr lang="en-CA" sz="1600" dirty="0" err="1" smtClean="0">
                <a:latin typeface="Consolas" panose="020B0609020204030204" pitchFamily="49" charset="0"/>
              </a:rPr>
              <a:t>aBoard,numRows,numColumns</a:t>
            </a:r>
            <a:r>
              <a:rPr lang="en-CA" sz="1600" dirty="0">
                <a:latin typeface="Consolas" panose="020B0609020204030204" pitchFamily="49" charset="0"/>
              </a:rPr>
              <a:t>)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4939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 Information Into A List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start()</a:t>
            </a:r>
            <a:endParaRPr lang="en-CA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600" dirty="0" err="1">
                <a:latin typeface="Consolas" panose="020B0609020204030204" pitchFamily="49" charset="0"/>
              </a:rPr>
              <a:t>def</a:t>
            </a:r>
            <a:r>
              <a:rPr lang="en-CA" sz="1600" dirty="0">
                <a:latin typeface="Consolas" panose="020B0609020204030204" pitchFamily="49" charset="0"/>
              </a:rPr>
              <a:t> start():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aBoard,numRows,numColumns</a:t>
            </a:r>
            <a:r>
              <a:rPr lang="en-CA" sz="1600" dirty="0">
                <a:latin typeface="Consolas" panose="020B0609020204030204" pitchFamily="49" charset="0"/>
              </a:rPr>
              <a:t> = </a:t>
            </a:r>
            <a:r>
              <a:rPr lang="en-CA" sz="1600" dirty="0" err="1">
                <a:latin typeface="Consolas" panose="020B0609020204030204" pitchFamily="49" charset="0"/>
              </a:rPr>
              <a:t>readBoardFromFile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display(</a:t>
            </a:r>
            <a:r>
              <a:rPr lang="en-CA" sz="1600" dirty="0" err="1">
                <a:latin typeface="Consolas" panose="020B0609020204030204" pitchFamily="49" charset="0"/>
              </a:rPr>
              <a:t>aBoard,numRows,numColumns</a:t>
            </a:r>
            <a:r>
              <a:rPr lang="en-CA" sz="16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displayWithGrid</a:t>
            </a:r>
            <a:r>
              <a:rPr lang="en-CA" sz="1600" dirty="0">
                <a:latin typeface="Consolas" panose="020B0609020204030204" pitchFamily="49" charset="0"/>
              </a:rPr>
              <a:t>(</a:t>
            </a:r>
            <a:r>
              <a:rPr lang="en-CA" sz="1600" dirty="0" err="1">
                <a:latin typeface="Consolas" panose="020B0609020204030204" pitchFamily="49" charset="0"/>
              </a:rPr>
              <a:t>aBoard,numRows,numColumns</a:t>
            </a:r>
            <a:r>
              <a:rPr lang="en-CA" sz="16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CA" sz="16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2389068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Now Know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for reading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a file for writing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The details of how information is read from and written to a file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close a file and why it is good practice to do this explicitly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read from a file of arbitrary size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Data storage and processing using files and string functions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exceptions can be used in conjunction with file input and with invalid keyboard/console input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read file information into a dynamically created list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Files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/>
              <a:t>Prepares the file for reading:</a:t>
            </a:r>
          </a:p>
          <a:p>
            <a:pPr marL="723900" lvl="1" indent="-381000" eaLnBrk="1" hangingPunct="1">
              <a:lnSpc>
                <a:spcPct val="70000"/>
              </a:lnSpc>
              <a:spcAft>
                <a:spcPts val="600"/>
              </a:spcAft>
              <a:buFontTx/>
              <a:buAutoNum type="alphaUcPeriod"/>
            </a:pPr>
            <a:r>
              <a:rPr lang="en-CA" altLang="en-US" dirty="0" smtClean="0"/>
              <a:t>As the file is opened, there’s a link between the file variable and the physical file (references to the file variable are references to the physical file).</a:t>
            </a:r>
            <a:endParaRPr lang="en-US" altLang="en-US" dirty="0" smtClean="0"/>
          </a:p>
          <a:p>
            <a:pPr marL="723900" lvl="1" indent="-381000" eaLnBrk="1" hangingPunct="1">
              <a:lnSpc>
                <a:spcPct val="70000"/>
              </a:lnSpc>
              <a:spcAft>
                <a:spcPts val="600"/>
              </a:spcAft>
              <a:buFontTx/>
              <a:buAutoNum type="alphaUcPeriod"/>
            </a:pPr>
            <a:r>
              <a:rPr lang="en-US" altLang="en-US" dirty="0" smtClean="0"/>
              <a:t>Positions the file pointer at the start of the file.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  <a:r>
              <a:rPr lang="en-US" altLang="en-US" baseline="30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altLang="en-US" b="1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variable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"r")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altLang="en-US" b="1" dirty="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/>
              <a:t>    (</a:t>
            </a:r>
            <a:r>
              <a:rPr lang="en-US" altLang="en-US" sz="2000" dirty="0" smtClean="0"/>
              <a:t>Constant file name)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open("data.txt", "r")</a:t>
            </a:r>
          </a:p>
          <a:p>
            <a:pPr marL="1371600" lvl="3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/>
              <a:t>OR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    (Variable file name: entered by user at runtime)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filename = input("Enter name of input file: 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open(filename, "r")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6659563"/>
            <a:ext cx="74676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aseline="30000">
                <a:latin typeface="Arial" panose="020B0604020202020204" pitchFamily="34" charset="0"/>
              </a:rPr>
              <a:t>1 Examples assume that the file is in the same directory/folder as the Python program.</a:t>
            </a:r>
          </a:p>
        </p:txBody>
      </p:sp>
      <p:sp>
        <p:nvSpPr>
          <p:cNvPr id="2" name="Rectangle 1"/>
          <p:cNvSpPr/>
          <p:nvPr/>
        </p:nvSpPr>
        <p:spPr>
          <a:xfrm>
            <a:off x="6537251" y="3733800"/>
            <a:ext cx="2590800" cy="1981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896938" eaLnBrk="1" hangingPunct="1"/>
            <a:r>
              <a:rPr lang="en-US" altLang="en-US" sz="1200" b="1" dirty="0" smtClean="0">
                <a:solidFill>
                  <a:schemeClr val="tx1"/>
                </a:solidFill>
              </a:rPr>
              <a:t>Modes when opening a file</a:t>
            </a:r>
          </a:p>
          <a:p>
            <a:pPr marL="171450" indent="-171450" defTabSz="896938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solidFill>
                  <a:schemeClr val="tx1"/>
                </a:solidFill>
              </a:rPr>
              <a:t>“</a:t>
            </a:r>
            <a:r>
              <a:rPr lang="en-US" altLang="en-US" sz="1200" dirty="0">
                <a:solidFill>
                  <a:schemeClr val="tx1"/>
                </a:solidFill>
              </a:rPr>
              <a:t>r” open file for reading</a:t>
            </a:r>
          </a:p>
          <a:p>
            <a:pPr marL="171450" indent="-171450" defTabSz="896938"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“w” open file for writing</a:t>
            </a:r>
          </a:p>
          <a:p>
            <a:pPr marL="171450" indent="-171450" defTabSz="896938"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“c” open file for reading or writing, if the file doesn’t exist then create it</a:t>
            </a:r>
          </a:p>
          <a:p>
            <a:pPr marL="171450" indent="-171450" defTabSz="896938"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“n” create a new file for reading or writing, if the file exists then it’s contents are overwritten.</a:t>
            </a:r>
          </a:p>
          <a:p>
            <a:pPr marL="171450" indent="-171450" defTabSz="896938" eaLnBrk="1" hangingPunct="1"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“a” open the file for appending, create the file if it doesn’t exist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lphaUcPeriod" startAt="2"/>
            </a:pPr>
            <a:r>
              <a:rPr lang="en-US" altLang="en-US" smtClean="0"/>
              <a:t>Positioning The File Pointer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143000" y="1905000"/>
            <a:ext cx="26670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 </a:t>
            </a: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C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143000" y="1447800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 flipV="1">
            <a:off x="1295400" y="2209800"/>
            <a:ext cx="0" cy="457200"/>
          </a:xfrm>
          <a:prstGeom prst="line">
            <a:avLst/>
          </a:prstGeom>
          <a:noFill/>
          <a:ln w="1016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smtClean="0"/>
              <a:t>Reading Information From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Typically reading is done within the body of a loop</a:t>
            </a:r>
          </a:p>
          <a:p>
            <a:pPr eaLnBrk="1" hangingPunct="1"/>
            <a:r>
              <a:rPr lang="en-US" altLang="en-US" dirty="0" smtClean="0"/>
              <a:t>Each execution of the loop will read a line from file into a string</a:t>
            </a:r>
          </a:p>
          <a:p>
            <a:pPr eaLnBrk="1" hangingPunct="1"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variable to store a string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in 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Do something with the string read from 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eaLnBrk="1" hangingPunct="1">
              <a:buFontTx/>
              <a:buNone/>
            </a:pPr>
            <a:endParaRPr lang="en-US" altLang="en-US" b="1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print(line)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Echo file contents back onscreen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Closing The File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Although a file is automatically closed when your program ends it is still a good style to explicitly close your file as soon as the program is done with it.</a:t>
            </a:r>
          </a:p>
          <a:p>
            <a:pPr lvl="1"/>
            <a:r>
              <a:rPr lang="en-US" altLang="en-US" smtClean="0"/>
              <a:t>What if the program encounters a runtime error and crashes before it reaches the end? The input file may remain ‘locked’ an inaccessible state because it’s still open.</a:t>
            </a: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&gt;.&lt;close&gt;()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inputFile.close()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From Files: Putting It All Together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b="1" dirty="0" smtClean="0"/>
              <a:t>Name of the example program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1grades.py</a:t>
            </a:r>
          </a:p>
          <a:p>
            <a:pPr marL="0" indent="0" eaLnBrk="1" hangingPunct="1">
              <a:buFontTx/>
              <a:buNone/>
            </a:pPr>
            <a:r>
              <a:rPr lang="en-US" altLang="en-US" b="1" dirty="0" smtClean="0"/>
              <a:t>Input files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 or gpa.txt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ea typeface="Consolas" panose="020B0609020204030204" pitchFamily="49" charset="0"/>
                <a:cs typeface="Consolas" panose="020B0609020204030204" pitchFamily="49" charset="0"/>
              </a:rPr>
              <a:t>    Learning</a:t>
            </a:r>
            <a:r>
              <a:rPr lang="en-US" altLang="en-US" sz="2000" dirty="0">
                <a:ea typeface="Consolas" panose="020B0609020204030204" pitchFamily="49" charset="0"/>
                <a:cs typeface="Consolas" panose="020B0609020204030204" pitchFamily="49" charset="0"/>
              </a:rPr>
              <a:t>: reading </a:t>
            </a:r>
            <a:r>
              <a:rPr lang="en-US" altLang="en-US" sz="2000" dirty="0" smtClean="0">
                <a:ea typeface="Consolas" panose="020B0609020204030204" pitchFamily="49" charset="0"/>
                <a:cs typeface="Consolas" panose="020B0609020204030204" pitchFamily="49" charset="0"/>
              </a:rPr>
              <a:t>text information from a file on a line by line basis.</a:t>
            </a:r>
            <a:endParaRPr lang="en-US" altLang="en-US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2800" dirty="0" smtClean="0"/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line ="" 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name of input file: ")</a:t>
            </a:r>
          </a:p>
          <a:p>
            <a:pPr marL="0" indent="0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"r")</a:t>
            </a: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 for reading.")</a:t>
            </a:r>
          </a:p>
          <a:p>
            <a:pPr marL="0" indent="0"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print(line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end="")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print("Completed reading of file",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+mn-lt"/>
              </a:rPr>
              <a:t>What You Need To Write Information To A File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 (file is “locked” for writing).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write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The 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Format</a:t>
            </a:r>
            <a:r>
              <a:rPr lang="en-US" altLang="en-US" b="1" baseline="30000" smtClean="0"/>
              <a:t>1</a:t>
            </a:r>
            <a:r>
              <a:rPr lang="en-US" altLang="en-US" b="1" smtClean="0"/>
              <a:t>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Example: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 (Constant file name)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outputFile = open("gpa.txt",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(Variable file name: entered by user at runtime)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outputFileName = input("Enter the name of the output file  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to record the GPA's to: 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 = open(outputFileName, "w")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/>
              <a:t> </a:t>
            </a: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5651500" y="0"/>
            <a:ext cx="3492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0" y="6553200"/>
            <a:ext cx="685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1 Typically the file is created in the same directory/folder as the Python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36808</TotalTime>
  <Words>2329</Words>
  <Application>Microsoft Office PowerPoint</Application>
  <PresentationFormat>On-screen Show (4:3)</PresentationFormat>
  <Paragraphs>358</Paragraphs>
  <Slides>29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Consolas</vt:lpstr>
      <vt:lpstr>Times New Roman</vt:lpstr>
      <vt:lpstr>Office Theme</vt:lpstr>
      <vt:lpstr>Introduction To Files In Python</vt:lpstr>
      <vt:lpstr>What You Need In Order To Read  Information From A File</vt:lpstr>
      <vt:lpstr>Opening Files</vt:lpstr>
      <vt:lpstr>Positioning The File Pointer</vt:lpstr>
      <vt:lpstr>Reading Information From Files</vt:lpstr>
      <vt:lpstr>Closing The File</vt:lpstr>
      <vt:lpstr>Reading From Files: Putting It All Together</vt:lpstr>
      <vt:lpstr>What You Need To Write Information To A File</vt:lpstr>
      <vt:lpstr>Opening The File</vt:lpstr>
      <vt:lpstr>Writing To A File</vt:lpstr>
      <vt:lpstr>Writing To A File: Putting It All Together</vt:lpstr>
      <vt:lpstr>Writing To A File: Putting It All Together (2)</vt:lpstr>
      <vt:lpstr>Writing To A File: Putting It All Together (3)</vt:lpstr>
      <vt:lpstr>Reading From Files: Commonly Used Algorithm (If There Is Time)</vt:lpstr>
      <vt:lpstr>File Input: Alternate Implementation</vt:lpstr>
      <vt:lpstr>Data Processing: Files</vt:lpstr>
      <vt:lpstr>Name Of Example Program: 4data_processing.py</vt:lpstr>
      <vt:lpstr>Error Handling With Exceptions</vt:lpstr>
      <vt:lpstr>Exceptions: File Example</vt:lpstr>
      <vt:lpstr>Exceptions: File Example (2)</vt:lpstr>
      <vt:lpstr>Exception Handling: Keyboard Input</vt:lpstr>
      <vt:lpstr>Reading File Information Into A List</vt:lpstr>
      <vt:lpstr>Reading File Information Into A List: Display()</vt:lpstr>
      <vt:lpstr>Reading File Information Into A List: Display Grid</vt:lpstr>
      <vt:lpstr>Reading File Information Into A List: File input</vt:lpstr>
      <vt:lpstr>Reading File Information Into A List: File input (2)</vt:lpstr>
      <vt:lpstr>Reading File Information Into A List: File input (3)</vt:lpstr>
      <vt:lpstr>Reading File Information Into A List: start()</vt:lpstr>
      <vt:lpstr>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files in Python</dc:title>
  <dc:creator>James Tam</dc:creator>
  <cp:keywords>Files;Storing information;Python;Text files</cp:keywords>
  <cp:lastModifiedBy>James Tam</cp:lastModifiedBy>
  <cp:revision>843</cp:revision>
  <dcterms:created xsi:type="dcterms:W3CDTF">2013-08-26T22:54:00Z</dcterms:created>
  <dcterms:modified xsi:type="dcterms:W3CDTF">2021-06-05T04:00:58Z</dcterms:modified>
</cp:coreProperties>
</file>