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465" r:id="rId2"/>
    <p:sldId id="487" r:id="rId3"/>
    <p:sldId id="489" r:id="rId4"/>
    <p:sldId id="488" r:id="rId5"/>
    <p:sldId id="490" r:id="rId6"/>
    <p:sldId id="491" r:id="rId7"/>
    <p:sldId id="458" r:id="rId8"/>
    <p:sldId id="492" r:id="rId9"/>
    <p:sldId id="493" r:id="rId10"/>
    <p:sldId id="456" r:id="rId11"/>
    <p:sldId id="463" r:id="rId12"/>
    <p:sldId id="464" r:id="rId13"/>
    <p:sldId id="423" r:id="rId14"/>
    <p:sldId id="473" r:id="rId15"/>
    <p:sldId id="414" r:id="rId16"/>
    <p:sldId id="415" r:id="rId17"/>
    <p:sldId id="416" r:id="rId18"/>
    <p:sldId id="417" r:id="rId19"/>
    <p:sldId id="418" r:id="rId20"/>
    <p:sldId id="494" r:id="rId21"/>
    <p:sldId id="495" r:id="rId22"/>
    <p:sldId id="419" r:id="rId23"/>
    <p:sldId id="420" r:id="rId24"/>
    <p:sldId id="496" r:id="rId25"/>
    <p:sldId id="402" r:id="rId26"/>
    <p:sldId id="432" r:id="rId27"/>
    <p:sldId id="472" r:id="rId28"/>
    <p:sldId id="451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8" clrIdx="0">
    <p:extLst>
      <p:ext uri="{19B8F6BF-5375-455C-9EA6-DF929625EA0E}">
        <p15:presenceInfo xmlns:p15="http://schemas.microsoft.com/office/powerpoint/2012/main" userId="James Ta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00E664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61" autoAdjust="0"/>
    <p:restoredTop sz="91267" autoAdjust="0"/>
  </p:normalViewPr>
  <p:slideViewPr>
    <p:cSldViewPr>
      <p:cViewPr varScale="1">
        <p:scale>
          <a:sx n="109" d="100"/>
          <a:sy n="109" d="100"/>
        </p:scale>
        <p:origin x="28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1542" y="-4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D5ABCEED-7380-4148-84EA-26B881B78976}" type="datetimeFigureOut">
              <a:rPr lang="en-US" altLang="en-US"/>
              <a:pPr>
                <a:defRPr/>
              </a:pPr>
              <a:t>5/26/2021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Decomposition/functions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CAEAA0C-65DA-4DA6-9403-115FD08BD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3483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FF3B6440-B735-4E86-9CAE-7AD6D51CC159}" type="datetimeFigureOut">
              <a:rPr lang="en-US" altLang="en-US"/>
              <a:pPr>
                <a:defRPr/>
              </a:pPr>
              <a:t>5/26/2021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E5DDD8C-F390-4C1E-8889-7F014B60A1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4334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defTabSz="95091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defTabSz="95091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defTabSz="95091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defTabSz="95091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0" hangingPunct="0"/>
            <a:fld id="{EF01837C-61B1-4FA4-9240-2804EEDCF6AF}" type="slidenum">
              <a:rPr lang="en-US" altLang="en-US" sz="1000" smtClean="0">
                <a:latin typeface="Times New Roman" pitchFamily="18" charset="0"/>
              </a:rPr>
              <a:pPr eaLnBrk="0" hangingPunct="0"/>
              <a:t>1</a:t>
            </a:fld>
            <a:endParaRPr lang="en-US" altLang="en-US" sz="1000" dirty="0" smtClean="0">
              <a:latin typeface="Times New Roman" pitchFamily="18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2345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Case 1:</a:t>
            </a:r>
          </a:p>
          <a:p>
            <a:r>
              <a:rPr lang="en-US" altLang="en-US" smtClean="0"/>
              <a:t>x,y: needed in fun1, fun3 e.g., get input in fun1 and then display in fun3</a:t>
            </a:r>
          </a:p>
          <a:p>
            <a:r>
              <a:rPr lang="en-US" altLang="en-US" smtClean="0"/>
              <a:t>Must declare in fun2 so you can pass x,y into fun3</a:t>
            </a:r>
          </a:p>
          <a:p>
            <a:endParaRPr lang="en-US" altLang="en-US" smtClean="0"/>
          </a:p>
          <a:p>
            <a:r>
              <a:rPr lang="en-US" altLang="en-US" smtClean="0"/>
              <a:t>Case 2:</a:t>
            </a:r>
          </a:p>
          <a:p>
            <a:r>
              <a:rPr lang="en-US" altLang="en-US" smtClean="0"/>
              <a:t>If x is only used in fun2 then that</a:t>
            </a:r>
            <a:r>
              <a:rPr lang="ja-JP" altLang="en-US" smtClean="0"/>
              <a:t>’</a:t>
            </a:r>
            <a:r>
              <a:rPr lang="en-US" altLang="ja-JP" smtClean="0"/>
              <a:t>s where it should be created</a:t>
            </a:r>
          </a:p>
          <a:p>
            <a:r>
              <a:rPr lang="en-US" altLang="en-US" smtClean="0"/>
              <a:t>If y,z is used only in fun3 then that</a:t>
            </a:r>
            <a:r>
              <a:rPr lang="ja-JP" altLang="en-US" smtClean="0"/>
              <a:t>’</a:t>
            </a:r>
            <a:r>
              <a:rPr lang="en-US" altLang="ja-JP" smtClean="0"/>
              <a:t>s where they should be created</a:t>
            </a:r>
          </a:p>
          <a:p>
            <a:r>
              <a:rPr lang="en-US" altLang="en-US" smtClean="0"/>
              <a:t>Fun1 doesn</a:t>
            </a:r>
            <a:r>
              <a:rPr lang="ja-JP" altLang="en-US" smtClean="0"/>
              <a:t>’</a:t>
            </a:r>
            <a:r>
              <a:rPr lang="en-US" altLang="ja-JP" smtClean="0"/>
              <a:t>t need to access x,y,z so these variables aren</a:t>
            </a:r>
            <a:r>
              <a:rPr lang="ja-JP" altLang="en-US" smtClean="0"/>
              <a:t>’</a:t>
            </a:r>
            <a:r>
              <a:rPr lang="en-US" altLang="ja-JP" smtClean="0"/>
              <a:t>t created here</a:t>
            </a:r>
          </a:p>
          <a:p>
            <a:endParaRPr lang="en-US" altLang="en-US" smtClean="0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fld id="{B93424D9-5C33-44BA-8410-C999EAE6AF4C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7681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MS PGothic" pitchFamily="34" charset="-128"/>
              </a:rPr>
              <a:t>Some of the sources of info from Python.org</a:t>
            </a:r>
          </a:p>
          <a:p>
            <a:pPr marL="171450" indent="-171450">
              <a:buFont typeface="Arial" charset="0"/>
              <a:buChar char="•"/>
              <a:defRPr/>
            </a:pPr>
            <a:r>
              <a:rPr lang="en-US" dirty="0" smtClean="0">
                <a:ea typeface="MS PGothic" pitchFamily="34" charset="-128"/>
              </a:rPr>
              <a:t>http://legacy.python.org/dev/peps/pep-0216/</a:t>
            </a:r>
          </a:p>
          <a:p>
            <a:pPr marL="171450" indent="-171450">
              <a:buFont typeface="Arial" charset="0"/>
              <a:buChar char="•"/>
              <a:defRPr/>
            </a:pPr>
            <a:r>
              <a:rPr lang="en-US" dirty="0" smtClean="0">
                <a:ea typeface="MS PGothic" pitchFamily="34" charset="-128"/>
              </a:rPr>
              <a:t>http://legacy.python.org/dev/peps/pep-0257/</a:t>
            </a:r>
          </a:p>
          <a:p>
            <a:pPr marL="171450" indent="-171450">
              <a:buFont typeface="Arial" charset="0"/>
              <a:buChar char="•"/>
              <a:defRPr/>
            </a:pPr>
            <a:r>
              <a:rPr lang="en-US" dirty="0" smtClean="0">
                <a:ea typeface="MS PGothic" pitchFamily="34" charset="-128"/>
              </a:rPr>
              <a:t>http://legacy.python.org/dev/peps/pep-0287/</a:t>
            </a:r>
          </a:p>
          <a:p>
            <a:pPr marL="171450" indent="-171450">
              <a:buFont typeface="Arial" charset="0"/>
              <a:buChar char="•"/>
              <a:defRPr/>
            </a:pPr>
            <a:r>
              <a:rPr lang="en-US" dirty="0" smtClean="0">
                <a:ea typeface="MS PGothic" pitchFamily="34" charset="-128"/>
              </a:rPr>
              <a:t>http://legacy.python.org/dev/peps/pep-0224/</a:t>
            </a:r>
          </a:p>
          <a:p>
            <a:pPr marL="171450" indent="-171450">
              <a:buFont typeface="Arial" charset="0"/>
              <a:buChar char="•"/>
              <a:defRPr/>
            </a:pPr>
            <a:r>
              <a:rPr lang="en-US" dirty="0" smtClean="0">
                <a:ea typeface="MS PGothic" pitchFamily="34" charset="-128"/>
              </a:rPr>
              <a:t>http://legacy.python.org/dev/peps/pep-3107/</a:t>
            </a:r>
            <a:endParaRPr lang="en-US" dirty="0">
              <a:ea typeface="MS PGothic" pitchFamily="34" charset="-128"/>
            </a:endParaRPr>
          </a:p>
        </p:txBody>
      </p:sp>
      <p:sp>
        <p:nvSpPr>
          <p:cNvPr id="142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fld id="{42BF231F-C11F-4DC6-BD2E-527FE02F2E22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2033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altLang="en-US" smtClean="0"/>
              <a:t>Doesn’t work if the start function calls another function but it seems to work if any function other than the start function calls another.</a:t>
            </a:r>
          </a:p>
          <a:p>
            <a:pPr>
              <a:buFontTx/>
              <a:buChar char="•"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64743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Function fun is never called so the second message never appears onscreen.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772120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Function fun is never called so the second message never appears onscreen.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840106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1300">
                <a:latin typeface="Times New Roman" pitchFamily="18" charset="0"/>
              </a:rPr>
              <a:t>Functions and Procedures in Pascal</a:t>
            </a:r>
          </a:p>
        </p:txBody>
      </p:sp>
      <p:sp>
        <p:nvSpPr>
          <p:cNvPr id="146435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98455282-5915-4FCE-8DA5-EA30FD541731}" type="slidenum">
              <a:rPr lang="en-US" altLang="en-US" sz="1300">
                <a:latin typeface="Times New Roman" pitchFamily="18" charset="0"/>
              </a:rPr>
              <a:pPr algn="r" eaLnBrk="1" hangingPunct="1"/>
              <a:t>25</a:t>
            </a:fld>
            <a:endParaRPr lang="en-US" altLang="en-US" sz="1300">
              <a:latin typeface="Times New Roman" pitchFamily="18" charset="0"/>
            </a:endParaRPr>
          </a:p>
        </p:txBody>
      </p:sp>
      <p:sp>
        <p:nvSpPr>
          <p:cNvPr id="146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643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2306800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30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CDBE8AE3-5059-4446-AEA2-611E5F9D44B1}" type="datetimeFigureOut">
              <a:rPr lang="en-US" altLang="en-US"/>
              <a:pPr>
                <a:defRPr/>
              </a:pPr>
              <a:t>5/26/2021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7EDA4D93-942C-41D4-9A0B-729A8FEB24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8428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AC8A8370-B399-4FE5-A500-C5666209F498}" type="datetimeFigureOut">
              <a:rPr lang="en-US" altLang="en-US"/>
              <a:pPr>
                <a:defRPr/>
              </a:pPr>
              <a:t>5/26/2021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9EE222FE-49C1-4801-9CC9-169EF7E7DC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967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ea typeface="+mn-ea"/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620379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921B290D-ADF0-4B72-B452-74F90BDDEE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8472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EC440ABE-13C6-4071-BF75-8DC5AC2B55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9860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AA6FEC9D-1805-4C9A-BC82-C8A62FF4317A}" type="datetimeFigureOut">
              <a:rPr lang="en-US" altLang="en-US"/>
              <a:pPr>
                <a:defRPr/>
              </a:pPr>
              <a:t>5/26/2021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95524B16-E9E0-44FF-92F8-9EFB0667DA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4690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0DC498C3-BE7E-4EEA-A290-65BD0DFC9AE1}" type="datetimeFigureOut">
              <a:rPr lang="en-US" altLang="en-US"/>
              <a:pPr>
                <a:defRPr/>
              </a:pPr>
              <a:t>5/26/2021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63F399C1-190E-4904-AD6C-5EE2B07A43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48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D801BA8B-D695-4186-BE15-FEEF053D3737}" type="datetimeFigureOut">
              <a:rPr lang="en-US" altLang="en-US"/>
              <a:pPr>
                <a:defRPr/>
              </a:pPr>
              <a:t>5/26/2021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DB3DE14F-8DDF-4EC5-B5C9-5F8ADCEEF3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8355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B7801757-C2B7-4B5F-B927-A98CBA5C6DA0}" type="datetimeFigureOut">
              <a:rPr lang="en-US" altLang="en-US"/>
              <a:pPr>
                <a:defRPr/>
              </a:pPr>
              <a:t>5/26/2021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B2C8B31C-123F-4967-A9D8-8CF8E80F92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992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04FE098D-D121-4E5C-8A33-436C1E052B77}" type="datetimeFigureOut">
              <a:rPr lang="en-US" altLang="en-US"/>
              <a:pPr>
                <a:defRPr/>
              </a:pPr>
              <a:t>5/26/2021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4309731D-5C77-4DAE-ACBE-1AE3EA03AA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644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9" r:id="rId1"/>
    <p:sldLayoutId id="2147484310" r:id="rId2"/>
    <p:sldLayoutId id="2147484311" r:id="rId3"/>
    <p:sldLayoutId id="2147484312" r:id="rId4"/>
    <p:sldLayoutId id="2147484313" r:id="rId5"/>
    <p:sldLayoutId id="2147484314" r:id="rId6"/>
    <p:sldLayoutId id="2147484315" r:id="rId7"/>
    <p:sldLayoutId id="2147484316" r:id="rId8"/>
    <p:sldLayoutId id="2147484317" r:id="rId9"/>
    <p:sldLayoutId id="2147484318" r:id="rId10"/>
    <p:sldLayoutId id="214748431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207645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Functions: Decomposition And Code Reuse, Part 3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CA" altLang="en-US" sz="1800" baseline="30000" dirty="0">
              <a:latin typeface="Arial" charset="0"/>
            </a:endParaRPr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1239838" y="3617913"/>
            <a:ext cx="6769100" cy="3170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114300" indent="-114300"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latin typeface="+mn-lt"/>
                <a:cs typeface="Arial" charset="0"/>
              </a:rPr>
              <a:t>Global identifiers, scope and program design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+mn-lt"/>
                <a:cs typeface="Arial" charset="0"/>
              </a:rPr>
              <a:t>Declaring variables: where in your function/at what level in your </a:t>
            </a:r>
            <a:r>
              <a:rPr lang="en-US" altLang="en-US" sz="2000" dirty="0" smtClean="0">
                <a:latin typeface="+mn-lt"/>
                <a:cs typeface="Arial" charset="0"/>
              </a:rPr>
              <a:t>program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latin typeface="+mn-lt"/>
                <a:cs typeface="Arial" charset="0"/>
              </a:rPr>
              <a:t>Doc strings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latin typeface="+mn-lt"/>
                <a:cs typeface="Arial" charset="0"/>
              </a:rPr>
              <a:t>Boolean functions</a:t>
            </a:r>
            <a:endParaRPr lang="en-US" altLang="en-US" sz="2000" dirty="0">
              <a:latin typeface="+mn-lt"/>
              <a:cs typeface="Arial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+mn-lt"/>
                <a:cs typeface="Arial" charset="0"/>
              </a:rPr>
              <a:t>Breaking long functions into parts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+mn-lt"/>
                <a:cs typeface="Arial" charset="0"/>
              </a:rPr>
              <a:t>Common errors when defining functions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+mn-lt"/>
                <a:cs typeface="Arial" charset="0"/>
              </a:rPr>
              <a:t>Program design and defining functions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+mn-lt"/>
                <a:cs typeface="Arial" charset="0"/>
              </a:rPr>
              <a:t>Testing functions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+mn-lt"/>
                <a:cs typeface="Arial" charset="0"/>
              </a:rPr>
              <a:t>Benefits &amp; drawbacks of defining functions</a:t>
            </a:r>
            <a:endParaRPr lang="en-US" altLang="en-US" sz="2000" dirty="0" smtClean="0">
              <a:latin typeface="+mn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Level To Declare Variables</a:t>
            </a:r>
          </a:p>
        </p:txBody>
      </p:sp>
      <p:sp>
        <p:nvSpPr>
          <p:cNvPr id="89091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752600"/>
          </a:xfrm>
        </p:spPr>
        <p:txBody>
          <a:bodyPr/>
          <a:lstStyle/>
          <a:p>
            <a:r>
              <a:rPr lang="en-US" altLang="en-US" dirty="0" smtClean="0"/>
              <a:t>Declare your variables as local to a function.</a:t>
            </a:r>
          </a:p>
          <a:p>
            <a:r>
              <a:rPr lang="en-US" altLang="en-US" dirty="0" smtClean="0"/>
              <a:t>When there are multiple levels of functions (a level is formed when one function calls another) then:</a:t>
            </a:r>
          </a:p>
          <a:p>
            <a:pPr lvl="1"/>
            <a:r>
              <a:rPr lang="en-US" altLang="en-US" dirty="0" smtClean="0"/>
              <a:t>A variable should be created at the lowest level possible</a:t>
            </a:r>
          </a:p>
        </p:txBody>
      </p:sp>
      <p:sp>
        <p:nvSpPr>
          <p:cNvPr id="4" name="Rectangle 3"/>
          <p:cNvSpPr/>
          <p:nvPr/>
        </p:nvSpPr>
        <p:spPr>
          <a:xfrm>
            <a:off x="1981200" y="3276600"/>
            <a:ext cx="1524000" cy="1066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fun1</a:t>
            </a:r>
          </a:p>
        </p:txBody>
      </p:sp>
      <p:sp>
        <p:nvSpPr>
          <p:cNvPr id="5" name="Rectangle 4"/>
          <p:cNvSpPr/>
          <p:nvPr/>
        </p:nvSpPr>
        <p:spPr>
          <a:xfrm>
            <a:off x="825500" y="5275263"/>
            <a:ext cx="1536700" cy="1285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fun2</a:t>
            </a:r>
          </a:p>
        </p:txBody>
      </p:sp>
      <p:cxnSp>
        <p:nvCxnSpPr>
          <p:cNvPr id="6" name="Elbow Connector 5"/>
          <p:cNvCxnSpPr>
            <a:stCxn id="5" idx="0"/>
            <a:endCxn id="4" idx="2"/>
          </p:cNvCxnSpPr>
          <p:nvPr/>
        </p:nvCxnSpPr>
        <p:spPr>
          <a:xfrm rot="5400000" flipH="1" flipV="1">
            <a:off x="1702593" y="4234657"/>
            <a:ext cx="931863" cy="1149350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824163" y="5275263"/>
            <a:ext cx="1492250" cy="1285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Fun3(x,y)</a:t>
            </a:r>
          </a:p>
        </p:txBody>
      </p:sp>
      <p:cxnSp>
        <p:nvCxnSpPr>
          <p:cNvPr id="8" name="Elbow Connector 7"/>
          <p:cNvCxnSpPr>
            <a:stCxn id="4" idx="2"/>
            <a:endCxn id="7" idx="0"/>
          </p:cNvCxnSpPr>
          <p:nvPr/>
        </p:nvCxnSpPr>
        <p:spPr>
          <a:xfrm rot="16200000" flipH="1">
            <a:off x="2690812" y="4395788"/>
            <a:ext cx="931863" cy="827088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133600" y="3581400"/>
            <a:ext cx="1219200" cy="61118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Need</a:t>
            </a:r>
          </a:p>
          <a:p>
            <a:pPr eaLnBrk="1" hangingPunct="1">
              <a:defRPr/>
            </a:pP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x,y here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944813" y="5764213"/>
            <a:ext cx="1219200" cy="533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x,y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14413" y="5764213"/>
            <a:ext cx="1219200" cy="69373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 and return x,y</a:t>
            </a:r>
          </a:p>
          <a:p>
            <a:pPr eaLnBrk="1" hangingPunct="1">
              <a:defRPr/>
            </a:pPr>
            <a:endParaRPr lang="en-US" sz="14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245100" y="3276600"/>
            <a:ext cx="3490913" cy="3284538"/>
            <a:chOff x="5245100" y="3276599"/>
            <a:chExt cx="3490913" cy="3284539"/>
          </a:xfrm>
        </p:grpSpPr>
        <p:sp>
          <p:nvSpPr>
            <p:cNvPr id="40" name="Rectangle 39"/>
            <p:cNvSpPr/>
            <p:nvPr/>
          </p:nvSpPr>
          <p:spPr>
            <a:xfrm>
              <a:off x="7243763" y="5275263"/>
              <a:ext cx="1492250" cy="12858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fun3</a:t>
              </a:r>
            </a:p>
          </p:txBody>
        </p:sp>
        <p:grpSp>
          <p:nvGrpSpPr>
            <p:cNvPr id="89104" name="Group 18"/>
            <p:cNvGrpSpPr>
              <a:grpSpLocks/>
            </p:cNvGrpSpPr>
            <p:nvPr/>
          </p:nvGrpSpPr>
          <p:grpSpPr bwMode="auto">
            <a:xfrm>
              <a:off x="5245100" y="3276599"/>
              <a:ext cx="2744788" cy="3284539"/>
              <a:chOff x="5245100" y="3276599"/>
              <a:chExt cx="2744788" cy="3284539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6400800" y="3276599"/>
                <a:ext cx="1524000" cy="1066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eaLnBrk="1" hangingPunct="1"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fun1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5245100" y="5275263"/>
                <a:ext cx="1536700" cy="12858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eaLnBrk="1" hangingPunct="1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fun2</a:t>
                </a:r>
              </a:p>
            </p:txBody>
          </p:sp>
          <p:cxnSp>
            <p:nvCxnSpPr>
              <p:cNvPr id="39" name="Elbow Connector 38"/>
              <p:cNvCxnSpPr>
                <a:stCxn id="38" idx="0"/>
                <a:endCxn id="37" idx="2"/>
              </p:cNvCxnSpPr>
              <p:nvPr/>
            </p:nvCxnSpPr>
            <p:spPr>
              <a:xfrm rot="5400000" flipH="1" flipV="1">
                <a:off x="6122193" y="4234656"/>
                <a:ext cx="931863" cy="1149350"/>
              </a:xfrm>
              <a:prstGeom prst="bentConnector3">
                <a:avLst>
                  <a:gd name="adj1" fmla="val 50000"/>
                </a:avLst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Elbow Connector 40"/>
              <p:cNvCxnSpPr>
                <a:stCxn id="37" idx="2"/>
                <a:endCxn id="40" idx="0"/>
              </p:cNvCxnSpPr>
              <p:nvPr/>
            </p:nvCxnSpPr>
            <p:spPr>
              <a:xfrm rot="16200000" flipH="1">
                <a:off x="7110412" y="4395787"/>
                <a:ext cx="931863" cy="827088"/>
              </a:xfrm>
              <a:prstGeom prst="bentConnector3">
                <a:avLst>
                  <a:gd name="adj1" fmla="val 50000"/>
                </a:avLst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3" name="Rectangle 42"/>
          <p:cNvSpPr/>
          <p:nvPr/>
        </p:nvSpPr>
        <p:spPr>
          <a:xfrm>
            <a:off x="7380288" y="5764213"/>
            <a:ext cx="1306512" cy="69373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Needed here y, z</a:t>
            </a:r>
            <a:endParaRPr lang="en-US" sz="14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334000" y="5764212"/>
            <a:ext cx="1319213" cy="69373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Needed here</a:t>
            </a:r>
          </a:p>
          <a:p>
            <a:pPr eaLnBrk="1" hangingPunct="1">
              <a:defRPr/>
            </a:pP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endParaRPr lang="en-US" sz="14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defRPr/>
            </a:pPr>
            <a:endParaRPr lang="en-US" sz="14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7" grpId="0" animBg="1"/>
      <p:bldP spid="43" grpId="0" animBg="1"/>
      <p:bldP spid="4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Doc Strings (If There Is Time)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MS PGothic" pitchFamily="34" charset="-128"/>
              </a:rPr>
              <a:t>A special form of documentation:</a:t>
            </a:r>
          </a:p>
          <a:p>
            <a:pPr lvl="1">
              <a:defRPr/>
            </a:pPr>
            <a:r>
              <a:rPr lang="en-US" b="1" dirty="0" smtClean="0">
                <a:ea typeface="MS PGothic" pitchFamily="34" charset="-128"/>
              </a:rPr>
              <a:t>Characteristic 1</a:t>
            </a:r>
            <a:r>
              <a:rPr lang="en-US" dirty="0" smtClean="0">
                <a:ea typeface="MS PGothic" pitchFamily="34" charset="-128"/>
              </a:rPr>
              <a:t>: It allows for documentation to span multiple lines</a:t>
            </a:r>
          </a:p>
          <a:p>
            <a:pPr lvl="1">
              <a:defRPr/>
            </a:pPr>
            <a:r>
              <a:rPr lang="en-US" dirty="0" smtClean="0">
                <a:ea typeface="MS PGothic" pitchFamily="34" charset="-128"/>
              </a:rPr>
              <a:t>Example:</a:t>
            </a:r>
          </a:p>
          <a:p>
            <a:pPr marL="571500" lvl="2" indent="0">
              <a:buFont typeface="Arial" charset="0"/>
              <a:buNone/>
              <a:defRPr/>
            </a:pPr>
            <a:r>
              <a:rPr lang="en-US" dirty="0" smtClean="0">
                <a:ea typeface="MS PGothic" pitchFamily="34" charset="-128"/>
              </a:rPr>
              <a:t>"""  (triple double quotes)</a:t>
            </a:r>
            <a:endParaRPr lang="en-US" dirty="0" smtClean="0">
              <a:latin typeface="Consolas" panose="020B0609020204030204" pitchFamily="49" charset="0"/>
              <a:ea typeface="MS PGothic" pitchFamily="34" charset="-128"/>
              <a:cs typeface="Consolas" panose="020B0609020204030204" pitchFamily="49" charset="0"/>
            </a:endParaRPr>
          </a:p>
          <a:p>
            <a:pPr marL="571500" lvl="2" indent="0">
              <a:buFont typeface="Arial" charset="0"/>
              <a:buNone/>
              <a:defRPr/>
            </a:pPr>
            <a:r>
              <a:rPr lang="en-US" dirty="0" smtClean="0">
                <a:latin typeface="Consolas" panose="020B0609020204030204" pitchFamily="49" charset="0"/>
                <a:ea typeface="MS PGothic" pitchFamily="34" charset="-128"/>
                <a:cs typeface="Consolas" panose="020B0609020204030204" pitchFamily="49" charset="0"/>
              </a:rPr>
              <a:t>function</a:t>
            </a:r>
            <a:r>
              <a:rPr lang="en-US" dirty="0">
                <a:latin typeface="Consolas" panose="020B0609020204030204" pitchFamily="49" charset="0"/>
                <a:ea typeface="MS PGothic" pitchFamily="34" charset="-128"/>
                <a:cs typeface="Consolas" panose="020B0609020204030204" pitchFamily="49" charset="0"/>
              </a:rPr>
              <a:t>: </a:t>
            </a:r>
            <a:r>
              <a:rPr lang="en-US" dirty="0" err="1" smtClean="0">
                <a:latin typeface="Consolas" panose="020B0609020204030204" pitchFamily="49" charset="0"/>
                <a:ea typeface="MS PGothic" pitchFamily="34" charset="-128"/>
                <a:cs typeface="Consolas" panose="020B0609020204030204" pitchFamily="49" charset="0"/>
              </a:rPr>
              <a:t>getInputs</a:t>
            </a:r>
            <a:endParaRPr lang="en-US" dirty="0">
              <a:latin typeface="Consolas" panose="020B0609020204030204" pitchFamily="49" charset="0"/>
              <a:ea typeface="MS PGothic" pitchFamily="34" charset="-128"/>
              <a:cs typeface="Consolas" panose="020B0609020204030204" pitchFamily="49" charset="0"/>
            </a:endParaRPr>
          </a:p>
          <a:p>
            <a:pPr marL="571500" lvl="2" indent="0">
              <a:buFont typeface="Arial" charset="0"/>
              <a:buNone/>
              <a:defRPr/>
            </a:pPr>
            <a:r>
              <a:rPr lang="en-US" dirty="0" smtClean="0">
                <a:latin typeface="Consolas" panose="020B0609020204030204" pitchFamily="49" charset="0"/>
                <a:ea typeface="MS PGothic" pitchFamily="34" charset="-128"/>
                <a:cs typeface="Consolas" panose="020B0609020204030204" pitchFamily="49" charset="0"/>
              </a:rPr>
              <a:t>@</a:t>
            </a:r>
            <a:r>
              <a:rPr lang="en-US" dirty="0" err="1" smtClean="0">
                <a:latin typeface="Consolas" panose="020B0609020204030204" pitchFamily="49" charset="0"/>
                <a:ea typeface="MS PGothic" pitchFamily="34" charset="-128"/>
                <a:cs typeface="Consolas" panose="020B0609020204030204" pitchFamily="49" charset="0"/>
              </a:rPr>
              <a:t>getInputs</a:t>
            </a:r>
            <a:r>
              <a:rPr lang="en-US" dirty="0" smtClean="0">
                <a:latin typeface="Consolas" panose="020B0609020204030204" pitchFamily="49" charset="0"/>
                <a:ea typeface="MS PGothic" pitchFamily="34" charset="-128"/>
                <a:cs typeface="Consolas" panose="020B0609020204030204" pitchFamily="49" charset="0"/>
              </a:rPr>
              <a:t>(none)</a:t>
            </a:r>
          </a:p>
          <a:p>
            <a:pPr marL="571500" lvl="2" indent="0">
              <a:buFont typeface="Arial" charset="0"/>
              <a:buNone/>
              <a:defRPr/>
            </a:pPr>
            <a:r>
              <a:rPr lang="en-US" dirty="0" smtClean="0">
                <a:latin typeface="Consolas" panose="020B0609020204030204" pitchFamily="49" charset="0"/>
                <a:ea typeface="MS PGothic" pitchFamily="34" charset="-128"/>
                <a:cs typeface="Consolas" panose="020B0609020204030204" pitchFamily="49" charset="0"/>
              </a:rPr>
              <a:t>@returns(</a:t>
            </a:r>
            <a:r>
              <a:rPr lang="en-US" dirty="0" err="1" smtClean="0">
                <a:latin typeface="Consolas" panose="020B0609020204030204" pitchFamily="49" charset="0"/>
                <a:ea typeface="MS PGothic" pitchFamily="34" charset="-128"/>
                <a:cs typeface="Consolas" panose="020B0609020204030204" pitchFamily="49" charset="0"/>
              </a:rPr>
              <a:t>float,float,int</a:t>
            </a:r>
            <a:r>
              <a:rPr lang="en-US" dirty="0" smtClean="0">
                <a:latin typeface="Consolas" panose="020B0609020204030204" pitchFamily="49" charset="0"/>
                <a:ea typeface="MS PGothic" pitchFamily="34" charset="-128"/>
                <a:cs typeface="Consolas" panose="020B0609020204030204" pitchFamily="49" charset="0"/>
              </a:rPr>
              <a:t>)</a:t>
            </a:r>
          </a:p>
          <a:p>
            <a:pPr marL="571500" lvl="2" indent="0">
              <a:buFont typeface="Arial" charset="0"/>
              <a:buNone/>
              <a:defRPr/>
            </a:pPr>
            <a:r>
              <a:rPr lang="en-US" dirty="0">
                <a:latin typeface="Consolas" panose="020B0609020204030204" pitchFamily="49" charset="0"/>
                <a:ea typeface="MS PGothic" pitchFamily="34" charset="-128"/>
                <a:cs typeface="Consolas" panose="020B0609020204030204" pitchFamily="49" charset="0"/>
              </a:rPr>
              <a:t>@</a:t>
            </a:r>
            <a:r>
              <a:rPr lang="en-US" dirty="0" smtClean="0">
                <a:latin typeface="Consolas" panose="020B0609020204030204" pitchFamily="49" charset="0"/>
                <a:ea typeface="MS PGothic" pitchFamily="34" charset="-128"/>
                <a:cs typeface="Consolas" panose="020B0609020204030204" pitchFamily="49" charset="0"/>
              </a:rPr>
              <a:t>Prompt </a:t>
            </a:r>
            <a:r>
              <a:rPr lang="en-US" dirty="0">
                <a:latin typeface="Consolas" panose="020B0609020204030204" pitchFamily="49" charset="0"/>
                <a:ea typeface="MS PGothic" pitchFamily="34" charset="-128"/>
                <a:cs typeface="Consolas" panose="020B0609020204030204" pitchFamily="49" charset="0"/>
              </a:rPr>
              <a:t>the user for the inputs to the operation: principle, rate, </a:t>
            </a:r>
            <a:r>
              <a:rPr lang="en-US" dirty="0" smtClean="0">
                <a:latin typeface="Consolas" panose="020B0609020204030204" pitchFamily="49" charset="0"/>
                <a:ea typeface="MS PGothic" pitchFamily="34" charset="-128"/>
                <a:cs typeface="Consolas" panose="020B0609020204030204" pitchFamily="49" charset="0"/>
              </a:rPr>
              <a:t>time</a:t>
            </a:r>
          </a:p>
          <a:p>
            <a:pPr marL="571500" lvl="2" indent="0">
              <a:buFont typeface="Arial" charset="0"/>
              <a:buNone/>
              <a:defRPr/>
            </a:pPr>
            <a:r>
              <a:rPr lang="en-US" dirty="0" smtClean="0">
                <a:latin typeface="Consolas" panose="020B0609020204030204" pitchFamily="49" charset="0"/>
                <a:ea typeface="MS PGothic" pitchFamily="34" charset="-128"/>
                <a:cs typeface="Consolas" panose="020B0609020204030204" pitchFamily="49" charset="0"/>
              </a:rPr>
              <a:t>"""</a:t>
            </a:r>
          </a:p>
          <a:p>
            <a:pPr marL="514350" lvl="2" indent="0">
              <a:buFont typeface="Arial" charset="0"/>
              <a:buNone/>
              <a:defRPr/>
            </a:pPr>
            <a:r>
              <a:rPr lang="en-US" dirty="0">
                <a:latin typeface="Consolas" panose="020B0609020204030204" pitchFamily="49" charset="0"/>
                <a:ea typeface="MS PGothic" pitchFamily="34" charset="-128"/>
                <a:cs typeface="Consolas" panose="020B0609020204030204" pitchFamily="49" charset="0"/>
              </a:rPr>
              <a:t>def </a:t>
            </a:r>
            <a:r>
              <a:rPr lang="en-US" dirty="0" err="1" smtClean="0">
                <a:latin typeface="Consolas" panose="020B0609020204030204" pitchFamily="49" charset="0"/>
                <a:ea typeface="MS PGothic" pitchFamily="34" charset="-128"/>
                <a:cs typeface="Consolas" panose="020B0609020204030204" pitchFamily="49" charset="0"/>
              </a:rPr>
              <a:t>getInputs</a:t>
            </a:r>
            <a:r>
              <a:rPr lang="en-US" dirty="0" smtClean="0">
                <a:latin typeface="Consolas" panose="020B0609020204030204" pitchFamily="49" charset="0"/>
                <a:ea typeface="MS PGothic" pitchFamily="34" charset="-128"/>
                <a:cs typeface="Consolas" panose="020B0609020204030204" pitchFamily="49" charset="0"/>
              </a:rPr>
              <a:t>():</a:t>
            </a:r>
          </a:p>
          <a:p>
            <a:pPr marL="514350" lvl="2" indent="0">
              <a:buFont typeface="Arial" charset="0"/>
              <a:buNone/>
              <a:defRPr/>
            </a:pPr>
            <a:r>
              <a:rPr lang="en-US" dirty="0">
                <a:latin typeface="Consolas" panose="020B0609020204030204" pitchFamily="49" charset="0"/>
                <a:ea typeface="MS PGothic" pitchFamily="34" charset="-128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ea typeface="MS PGothic" pitchFamily="34" charset="-128"/>
                <a:cs typeface="Consolas" panose="020B0609020204030204" pitchFamily="49" charset="0"/>
              </a:rPr>
              <a:t>   ...</a:t>
            </a:r>
            <a:endParaRPr lang="en-US" dirty="0">
              <a:latin typeface="Consolas" panose="020B0609020204030204" pitchFamily="49" charset="0"/>
              <a:ea typeface="MS PGothic" pitchFamily="34" charset="-128"/>
              <a:cs typeface="Consolas" panose="020B0609020204030204" pitchFamily="49" charset="0"/>
            </a:endParaRPr>
          </a:p>
          <a:p>
            <a:pPr marL="514350" lvl="2" indent="0">
              <a:buFont typeface="Arial" charset="0"/>
              <a:buNone/>
              <a:defRPr/>
            </a:pPr>
            <a:r>
              <a:rPr lang="en-US" dirty="0" smtClean="0">
                <a:latin typeface="Consolas" panose="020B0609020204030204" pitchFamily="49" charset="0"/>
                <a:ea typeface="MS PGothic" pitchFamily="34" charset="-128"/>
                <a:cs typeface="Consolas" panose="020B0609020204030204" pitchFamily="49" charset="0"/>
              </a:rPr>
              <a:t>    return(principle</a:t>
            </a:r>
            <a:r>
              <a:rPr lang="en-US" dirty="0">
                <a:latin typeface="Consolas" panose="020B0609020204030204" pitchFamily="49" charset="0"/>
                <a:ea typeface="MS PGothic" pitchFamily="34" charset="-128"/>
                <a:cs typeface="Consolas" panose="020B0609020204030204" pitchFamily="49" charset="0"/>
              </a:rPr>
              <a:t>, rate, time)</a:t>
            </a:r>
            <a:endParaRPr lang="en-US" dirty="0" smtClean="0">
              <a:latin typeface="Consolas" panose="020B0609020204030204" pitchFamily="49" charset="0"/>
              <a:ea typeface="MS PGothic" pitchFamily="34" charset="-128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Doc Strings (If There Is Time,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b="1" dirty="0" smtClean="0"/>
              <a:t>Characteristic 2</a:t>
            </a:r>
            <a:r>
              <a:rPr lang="en-US" altLang="en-US" dirty="0" smtClean="0"/>
              <a:t>: it can provide help as the program is running in Python’s interactive mode.</a:t>
            </a:r>
          </a:p>
          <a:p>
            <a:pPr lvl="1"/>
            <a:r>
              <a:rPr lang="en-US" altLang="en-US" b="1" dirty="0" smtClean="0"/>
              <a:t>Example: program: </a:t>
            </a:r>
            <a:r>
              <a:rPr lang="en-US" altLang="en-US" dirty="0" smtClean="0"/>
              <a:t>“10</a:t>
            </a:r>
            <a:r>
              <a:rPr lang="en-US" altLang="en-US" dirty="0" smtClean="0">
                <a:latin typeface="Consolas" pitchFamily="49" charset="0"/>
              </a:rPr>
              <a:t>doc_string.py</a:t>
            </a:r>
            <a:r>
              <a:rPr lang="en-US" altLang="en-US" dirty="0" smtClean="0"/>
              <a:t>”</a:t>
            </a:r>
          </a:p>
          <a:p>
            <a:pPr lvl="1"/>
            <a:r>
              <a:rPr lang="en-US" altLang="en-US" dirty="0" smtClean="0"/>
              <a:t>Interactive mode is invoked by typing “</a:t>
            </a:r>
            <a:r>
              <a:rPr lang="en-US" altLang="en-US" dirty="0" smtClean="0">
                <a:latin typeface="Consolas" pitchFamily="49" charset="0"/>
              </a:rPr>
              <a:t>python</a:t>
            </a:r>
            <a:r>
              <a:rPr lang="en-US" altLang="en-US" dirty="0" smtClean="0"/>
              <a:t>” at the command line (no program name) </a:t>
            </a:r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0" y="2824163"/>
            <a:ext cx="4267200" cy="3117850"/>
            <a:chOff x="0" y="3320660"/>
            <a:chExt cx="4267200" cy="3117007"/>
          </a:xfrm>
        </p:grpSpPr>
        <p:sp>
          <p:nvSpPr>
            <p:cNvPr id="4" name="Rectangle 3"/>
            <p:cNvSpPr/>
            <p:nvPr/>
          </p:nvSpPr>
          <p:spPr>
            <a:xfrm>
              <a:off x="0" y="3695209"/>
              <a:ext cx="4267200" cy="274245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US" sz="1600" b="1" dirty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"""                                                                                                             </a:t>
              </a: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function: </a:t>
              </a:r>
              <a:r>
                <a:rPr lang="en-US" sz="1600" b="1" dirty="0" err="1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getInputs</a:t>
              </a:r>
              <a:r>
                <a:rPr lang="en-US" sz="1600" b="1" dirty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                                                                                            </a:t>
              </a: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@</a:t>
              </a:r>
              <a:r>
                <a:rPr lang="en-US" sz="1600" b="1" dirty="0" err="1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getInputs</a:t>
              </a:r>
              <a:r>
                <a:rPr lang="en-US" sz="1600" b="1" dirty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(none)                                                                                                </a:t>
              </a: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@returns(</a:t>
              </a:r>
              <a:r>
                <a:rPr lang="en-US" sz="1600" b="1" dirty="0" err="1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float,float,int</a:t>
              </a:r>
              <a:r>
                <a:rPr lang="en-US" sz="1600" b="1" dirty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)                                                                                       </a:t>
              </a: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@Prompt the user for the inputs to the operation: principle, rate, time                                         </a:t>
              </a: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"""</a:t>
              </a: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def </a:t>
              </a:r>
              <a:r>
                <a:rPr lang="en-US" sz="1600" b="1" dirty="0" err="1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getInputs</a:t>
              </a:r>
              <a:r>
                <a:rPr lang="en-US" sz="1600" b="1" dirty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():</a:t>
              </a: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   ...</a:t>
              </a: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   return(principle, rate, time)</a:t>
              </a:r>
            </a:p>
            <a:p>
              <a:pPr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2172" name="Rectangle 4"/>
            <p:cNvSpPr>
              <a:spLocks noChangeArrowheads="1"/>
            </p:cNvSpPr>
            <p:nvPr/>
          </p:nvSpPr>
          <p:spPr bwMode="auto">
            <a:xfrm>
              <a:off x="0" y="3320660"/>
              <a:ext cx="18652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>
              <a:spAutoFit/>
            </a:bodyPr>
            <a:lstStyle/>
            <a:p>
              <a:pPr eaLnBrk="1" hangingPunct="1"/>
              <a:r>
                <a:rPr lang="en-US" altLang="en-US">
                  <a:latin typeface="Consolas" pitchFamily="49" charset="0"/>
                </a:rPr>
                <a:t>doc_strings.py</a:t>
              </a:r>
              <a:endParaRPr lang="en-US" altLang="en-US"/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4811713" y="2600325"/>
            <a:ext cx="2681287" cy="517525"/>
            <a:chOff x="4812254" y="2600213"/>
            <a:chExt cx="2681343" cy="517257"/>
          </a:xfrm>
        </p:grpSpPr>
        <p:pic>
          <p:nvPicPr>
            <p:cNvPr id="9216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8549" b="94348"/>
            <a:stretch>
              <a:fillRect/>
            </a:stretch>
          </p:blipFill>
          <p:spPr bwMode="auto">
            <a:xfrm>
              <a:off x="4812254" y="2900524"/>
              <a:ext cx="2279725" cy="216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170" name="TextBox 9"/>
            <p:cNvSpPr txBox="1">
              <a:spLocks noChangeArrowheads="1"/>
            </p:cNvSpPr>
            <p:nvPr/>
          </p:nvSpPr>
          <p:spPr bwMode="auto">
            <a:xfrm>
              <a:off x="4826597" y="2600213"/>
              <a:ext cx="2667000" cy="2608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/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/>
                <a:t>Start interactive mode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4805363" y="3325813"/>
            <a:ext cx="4330700" cy="3524250"/>
            <a:chOff x="4805082" y="3326579"/>
            <a:chExt cx="4331746" cy="3523353"/>
          </a:xfrm>
        </p:grpSpPr>
        <p:pic>
          <p:nvPicPr>
            <p:cNvPr id="92167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37" t="17821" r="40375" b="211"/>
            <a:stretch>
              <a:fillRect/>
            </a:stretch>
          </p:blipFill>
          <p:spPr bwMode="auto">
            <a:xfrm>
              <a:off x="4812254" y="3703432"/>
              <a:ext cx="4324574" cy="3146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168" name="TextBox 11"/>
            <p:cNvSpPr txBox="1">
              <a:spLocks noChangeArrowheads="1"/>
            </p:cNvSpPr>
            <p:nvPr/>
          </p:nvSpPr>
          <p:spPr bwMode="auto">
            <a:xfrm>
              <a:off x="4805082" y="3326579"/>
              <a:ext cx="2667000" cy="2608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/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/>
                <a:t>Viewing help (doc string)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Boolean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Return a Boolean value (true/false): </a:t>
            </a:r>
            <a:r>
              <a:rPr lang="ja-JP" altLang="en-US" dirty="0" smtClean="0"/>
              <a:t>“</a:t>
            </a:r>
            <a:r>
              <a:rPr lang="en-US" altLang="ja-JP" dirty="0" smtClean="0"/>
              <a:t>Asks a question</a:t>
            </a:r>
            <a:r>
              <a:rPr lang="ja-JP" altLang="en-US" dirty="0" smtClean="0"/>
              <a:t>”</a:t>
            </a:r>
            <a:endParaRPr lang="en-US" altLang="ja-JP" dirty="0" smtClean="0"/>
          </a:p>
          <a:p>
            <a:r>
              <a:rPr lang="en-US" altLang="en-US" dirty="0" smtClean="0"/>
              <a:t>Typically the Boolean function will </a:t>
            </a:r>
            <a:r>
              <a:rPr lang="ja-JP" altLang="en-US" dirty="0" smtClean="0"/>
              <a:t>‘</a:t>
            </a:r>
            <a:r>
              <a:rPr lang="en-US" altLang="ja-JP" dirty="0" smtClean="0"/>
              <a:t>ask the question</a:t>
            </a:r>
            <a:r>
              <a:rPr lang="ja-JP" altLang="en-US" dirty="0" smtClean="0"/>
              <a:t>’</a:t>
            </a:r>
            <a:r>
              <a:rPr lang="en-US" altLang="ja-JP" dirty="0" smtClean="0"/>
              <a:t> about a parameter(s)</a:t>
            </a:r>
          </a:p>
          <a:p>
            <a:r>
              <a:rPr lang="en-US" altLang="en-US" dirty="0" smtClean="0"/>
              <a:t>Example:</a:t>
            </a:r>
          </a:p>
          <a:p>
            <a:pPr lvl="1"/>
            <a:r>
              <a:rPr lang="en-US" altLang="en-US" dirty="0" smtClean="0"/>
              <a:t>Is it true that the string can be converted to a number?</a:t>
            </a:r>
          </a:p>
          <a:p>
            <a:pPr lvl="1"/>
            <a:endParaRPr lang="en-US" altLang="en-US" dirty="0" smtClean="0"/>
          </a:p>
          <a:p>
            <a:pPr lvl="1">
              <a:buFont typeface="Arial" charset="0"/>
              <a:buNone/>
            </a:pPr>
            <a:r>
              <a:rPr lang="en-US" altLang="en-US" sz="1600" dirty="0" err="1" smtClean="0">
                <a:latin typeface="Consolas" pitchFamily="49" charset="0"/>
              </a:rPr>
              <a:t>aString</a:t>
            </a:r>
            <a:r>
              <a:rPr lang="en-US" altLang="en-US" sz="1600" dirty="0" smtClean="0">
                <a:latin typeface="Consolas" pitchFamily="49" charset="0"/>
              </a:rPr>
              <a:t> = input("Enter age: ")</a:t>
            </a:r>
          </a:p>
          <a:p>
            <a:pPr lvl="1">
              <a:buFont typeface="Arial" charset="0"/>
              <a:buNone/>
            </a:pPr>
            <a:r>
              <a:rPr lang="en-US" altLang="en-US" sz="1600" dirty="0" err="1" smtClean="0">
                <a:latin typeface="Consolas" pitchFamily="49" charset="0"/>
              </a:rPr>
              <a:t>ageOK</a:t>
            </a:r>
            <a:r>
              <a:rPr lang="en-US" altLang="en-US" sz="1600" dirty="0" smtClean="0">
                <a:latin typeface="Consolas" pitchFamily="49" charset="0"/>
              </a:rPr>
              <a:t> = </a:t>
            </a:r>
            <a:r>
              <a:rPr lang="en-US" altLang="en-US" sz="1600" dirty="0" err="1" smtClean="0">
                <a:latin typeface="Consolas" pitchFamily="49" charset="0"/>
              </a:rPr>
              <a:t>isNum</a:t>
            </a:r>
            <a:r>
              <a:rPr lang="en-US" altLang="en-US" sz="1600" dirty="0" smtClean="0">
                <a:latin typeface="Consolas" pitchFamily="49" charset="0"/>
              </a:rPr>
              <a:t>(</a:t>
            </a:r>
            <a:r>
              <a:rPr lang="en-US" altLang="en-US" sz="1600" dirty="0" err="1" smtClean="0">
                <a:latin typeface="Consolas" pitchFamily="49" charset="0"/>
              </a:rPr>
              <a:t>aString</a:t>
            </a:r>
            <a:r>
              <a:rPr lang="en-US" altLang="en-US" sz="1600" dirty="0" smtClean="0">
                <a:latin typeface="Consolas" pitchFamily="49" charset="0"/>
              </a:rPr>
              <a:t>)</a:t>
            </a:r>
          </a:p>
          <a:p>
            <a:pPr lvl="1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if (</a:t>
            </a:r>
            <a:r>
              <a:rPr lang="en-US" altLang="en-US" sz="1600" dirty="0" err="1" smtClean="0">
                <a:latin typeface="Consolas" pitchFamily="49" charset="0"/>
              </a:rPr>
              <a:t>ageOK</a:t>
            </a:r>
            <a:r>
              <a:rPr lang="en-US" altLang="en-US" sz="1600" dirty="0" smtClean="0">
                <a:latin typeface="Consolas" pitchFamily="49" charset="0"/>
              </a:rPr>
              <a:t> != True):</a:t>
            </a:r>
          </a:p>
          <a:p>
            <a:pPr lvl="1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   print("Age must be a numeric value")</a:t>
            </a:r>
          </a:p>
          <a:p>
            <a:pPr lvl="1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else:</a:t>
            </a:r>
          </a:p>
          <a:p>
            <a:pPr lvl="1">
              <a:buFont typeface="Arial" charset="0"/>
              <a:buNone/>
            </a:pPr>
            <a:r>
              <a:rPr lang="en-US" altLang="en-US" sz="1600" b="1" dirty="0" smtClean="0">
                <a:solidFill>
                  <a:srgbClr val="3366FF"/>
                </a:solidFill>
                <a:latin typeface="Consolas" pitchFamily="49" charset="0"/>
              </a:rPr>
              <a:t>   # OK to convert the string to a number</a:t>
            </a:r>
          </a:p>
          <a:p>
            <a:pPr lvl="1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   age = </a:t>
            </a:r>
            <a:r>
              <a:rPr lang="en-US" altLang="en-US" sz="1600" dirty="0" err="1" smtClean="0">
                <a:latin typeface="Consolas" pitchFamily="49" charset="0"/>
              </a:rPr>
              <a:t>int</a:t>
            </a:r>
            <a:r>
              <a:rPr lang="en-US" altLang="en-US" sz="1600" dirty="0" smtClean="0">
                <a:latin typeface="Consolas" pitchFamily="49" charset="0"/>
              </a:rPr>
              <a:t>(</a:t>
            </a:r>
            <a:r>
              <a:rPr lang="en-US" altLang="en-US" sz="1600" dirty="0" err="1" smtClean="0">
                <a:latin typeface="Consolas" pitchFamily="49" charset="0"/>
              </a:rPr>
              <a:t>aString</a:t>
            </a:r>
            <a:r>
              <a:rPr lang="en-US" altLang="en-US" sz="1600" dirty="0" smtClean="0">
                <a:latin typeface="Consolas" pitchFamily="49" charset="0"/>
              </a:rPr>
              <a:t>)</a:t>
            </a: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3505200" y="3233738"/>
            <a:ext cx="5181600" cy="1077912"/>
            <a:chOff x="3505200" y="3233291"/>
            <a:chExt cx="5181600" cy="1077675"/>
          </a:xfrm>
        </p:grpSpPr>
        <p:cxnSp>
          <p:nvCxnSpPr>
            <p:cNvPr id="5" name="Straight Arrow Connector 4"/>
            <p:cNvCxnSpPr/>
            <p:nvPr/>
          </p:nvCxnSpPr>
          <p:spPr>
            <a:xfrm flipV="1">
              <a:off x="3505200" y="3504693"/>
              <a:ext cx="2743200" cy="45709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190" name="TextBox 5"/>
            <p:cNvSpPr txBox="1">
              <a:spLocks noChangeArrowheads="1"/>
            </p:cNvSpPr>
            <p:nvPr/>
          </p:nvSpPr>
          <p:spPr bwMode="auto">
            <a:xfrm>
              <a:off x="6248400" y="3233291"/>
              <a:ext cx="2438400" cy="1077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600" b="1" dirty="0">
                  <a:solidFill>
                    <a:srgbClr val="3366FF"/>
                  </a:solidFill>
                  <a:latin typeface="Consolas" pitchFamily="49" charset="0"/>
                </a:rPr>
                <a:t># Boolean function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def </a:t>
              </a:r>
              <a:r>
                <a:rPr lang="en-US" altLang="en-US" sz="1600" dirty="0" err="1">
                  <a:latin typeface="Consolas" pitchFamily="49" charset="0"/>
                </a:rPr>
                <a:t>isNum</a:t>
              </a:r>
              <a:r>
                <a:rPr lang="en-US" altLang="en-US" sz="1600" dirty="0">
                  <a:latin typeface="Consolas" pitchFamily="49" charset="0"/>
                </a:rPr>
                <a:t>(</a:t>
              </a:r>
              <a:r>
                <a:rPr lang="en-US" altLang="en-US" sz="1600" dirty="0" err="1">
                  <a:latin typeface="Consolas" pitchFamily="49" charset="0"/>
                </a:rPr>
                <a:t>aString</a:t>
              </a:r>
              <a:r>
                <a:rPr lang="en-US" altLang="en-US" sz="1600" dirty="0">
                  <a:latin typeface="Consolas" pitchFamily="49" charset="0"/>
                </a:rPr>
                <a:t>):</a:t>
              </a:r>
            </a:p>
            <a:p>
              <a:pPr eaLnBrk="1" hangingPunct="1"/>
              <a:r>
                <a:rPr lang="en-US" altLang="en-US" sz="1600" b="1" dirty="0">
                  <a:solidFill>
                    <a:srgbClr val="3366FF"/>
                  </a:solidFill>
                  <a:latin typeface="Consolas" pitchFamily="49" charset="0"/>
                </a:rPr>
                <a:t>   # Returns (True</a:t>
              </a:r>
            </a:p>
            <a:p>
              <a:pPr eaLnBrk="1" hangingPunct="1"/>
              <a:r>
                <a:rPr lang="en-US" altLang="en-US" sz="1600" b="1" dirty="0">
                  <a:solidFill>
                    <a:srgbClr val="3366FF"/>
                  </a:solidFill>
                  <a:latin typeface="Consolas" pitchFamily="49" charset="0"/>
                </a:rPr>
                <a:t>   # or False)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7696200" y="1551996"/>
            <a:ext cx="1905000" cy="145314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dirty="0" smtClean="0">
                <a:solidFill>
                  <a:schemeClr val="tx1"/>
                </a:solidFill>
              </a:rPr>
              <a:t>upper(string)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toUpper</a:t>
            </a:r>
            <a:r>
              <a:rPr lang="en-US" dirty="0" smtClean="0">
                <a:solidFill>
                  <a:schemeClr val="tx1"/>
                </a:solidFill>
              </a:rPr>
              <a:t>(string)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Boolean function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isUpper</a:t>
            </a:r>
            <a:r>
              <a:rPr lang="en-US" dirty="0" smtClean="0">
                <a:solidFill>
                  <a:schemeClr val="tx1"/>
                </a:solidFill>
              </a:rPr>
              <a:t>(string)?</a:t>
            </a:r>
            <a:endParaRPr lang="en-CA" dirty="0" smtClean="0">
              <a:solidFill>
                <a:schemeClr val="tx1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-511580" y="590576"/>
            <a:ext cx="3267205" cy="4113229"/>
          </a:xfrm>
          <a:custGeom>
            <a:avLst/>
            <a:gdLst>
              <a:gd name="connsiteX0" fmla="*/ 1195321 w 3267205"/>
              <a:gd name="connsiteY0" fmla="*/ 4113229 h 4113229"/>
              <a:gd name="connsiteX1" fmla="*/ 834 w 3267205"/>
              <a:gd name="connsiteY1" fmla="*/ 727478 h 4113229"/>
              <a:gd name="connsiteX2" fmla="*/ 33785 w 3267205"/>
              <a:gd name="connsiteY2" fmla="*/ 678051 h 4113229"/>
              <a:gd name="connsiteX3" fmla="*/ 66737 w 3267205"/>
              <a:gd name="connsiteY3" fmla="*/ 628624 h 4113229"/>
              <a:gd name="connsiteX4" fmla="*/ 107926 w 3267205"/>
              <a:gd name="connsiteY4" fmla="*/ 570959 h 4113229"/>
              <a:gd name="connsiteX5" fmla="*/ 173829 w 3267205"/>
              <a:gd name="connsiteY5" fmla="*/ 480343 h 4113229"/>
              <a:gd name="connsiteX6" fmla="*/ 256207 w 3267205"/>
              <a:gd name="connsiteY6" fmla="*/ 381489 h 4113229"/>
              <a:gd name="connsiteX7" fmla="*/ 289158 w 3267205"/>
              <a:gd name="connsiteY7" fmla="*/ 356775 h 4113229"/>
              <a:gd name="connsiteX8" fmla="*/ 355061 w 3267205"/>
              <a:gd name="connsiteY8" fmla="*/ 290873 h 4113229"/>
              <a:gd name="connsiteX9" fmla="*/ 404488 w 3267205"/>
              <a:gd name="connsiteY9" fmla="*/ 257921 h 4113229"/>
              <a:gd name="connsiteX10" fmla="*/ 429202 w 3267205"/>
              <a:gd name="connsiteY10" fmla="*/ 233208 h 4113229"/>
              <a:gd name="connsiteX11" fmla="*/ 495104 w 3267205"/>
              <a:gd name="connsiteY11" fmla="*/ 192019 h 4113229"/>
              <a:gd name="connsiteX12" fmla="*/ 528056 w 3267205"/>
              <a:gd name="connsiteY12" fmla="*/ 183781 h 4113229"/>
              <a:gd name="connsiteX13" fmla="*/ 552769 w 3267205"/>
              <a:gd name="connsiteY13" fmla="*/ 167305 h 4113229"/>
              <a:gd name="connsiteX14" fmla="*/ 618672 w 3267205"/>
              <a:gd name="connsiteY14" fmla="*/ 142592 h 4113229"/>
              <a:gd name="connsiteX15" fmla="*/ 651623 w 3267205"/>
              <a:gd name="connsiteY15" fmla="*/ 134354 h 4113229"/>
              <a:gd name="connsiteX16" fmla="*/ 758715 w 3267205"/>
              <a:gd name="connsiteY16" fmla="*/ 126116 h 4113229"/>
              <a:gd name="connsiteX17" fmla="*/ 1368315 w 3267205"/>
              <a:gd name="connsiteY17" fmla="*/ 101402 h 4113229"/>
              <a:gd name="connsiteX18" fmla="*/ 1879061 w 3267205"/>
              <a:gd name="connsiteY18" fmla="*/ 109640 h 4113229"/>
              <a:gd name="connsiteX19" fmla="*/ 2422758 w 3267205"/>
              <a:gd name="connsiteY19" fmla="*/ 93165 h 4113229"/>
              <a:gd name="connsiteX20" fmla="*/ 2859364 w 3267205"/>
              <a:gd name="connsiteY20" fmla="*/ 93165 h 4113229"/>
              <a:gd name="connsiteX21" fmla="*/ 2966456 w 3267205"/>
              <a:gd name="connsiteY21" fmla="*/ 68451 h 4113229"/>
              <a:gd name="connsiteX22" fmla="*/ 3205353 w 3267205"/>
              <a:gd name="connsiteY22" fmla="*/ 43738 h 4113229"/>
              <a:gd name="connsiteX23" fmla="*/ 3155926 w 3267205"/>
              <a:gd name="connsiteY23" fmla="*/ 19024 h 4113229"/>
              <a:gd name="connsiteX24" fmla="*/ 3131212 w 3267205"/>
              <a:gd name="connsiteY24" fmla="*/ 2548 h 4113229"/>
              <a:gd name="connsiteX25" fmla="*/ 3164164 w 3267205"/>
              <a:gd name="connsiteY25" fmla="*/ 10786 h 4113229"/>
              <a:gd name="connsiteX26" fmla="*/ 3188877 w 3267205"/>
              <a:gd name="connsiteY26" fmla="*/ 19024 h 4113229"/>
              <a:gd name="connsiteX27" fmla="*/ 3246542 w 3267205"/>
              <a:gd name="connsiteY27" fmla="*/ 60213 h 4113229"/>
              <a:gd name="connsiteX28" fmla="*/ 3263018 w 3267205"/>
              <a:gd name="connsiteY28" fmla="*/ 84927 h 4113229"/>
              <a:gd name="connsiteX29" fmla="*/ 3246542 w 3267205"/>
              <a:gd name="connsiteY29" fmla="*/ 142592 h 4113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267205" h="4113229">
                <a:moveTo>
                  <a:pt x="1195321" y="4113229"/>
                </a:moveTo>
                <a:cubicBezTo>
                  <a:pt x="797159" y="2984645"/>
                  <a:pt x="393995" y="1857814"/>
                  <a:pt x="834" y="727478"/>
                </a:cubicBezTo>
                <a:cubicBezTo>
                  <a:pt x="-5657" y="708817"/>
                  <a:pt x="27636" y="685957"/>
                  <a:pt x="33785" y="678051"/>
                </a:cubicBezTo>
                <a:cubicBezTo>
                  <a:pt x="45942" y="662421"/>
                  <a:pt x="55466" y="644905"/>
                  <a:pt x="66737" y="628624"/>
                </a:cubicBezTo>
                <a:cubicBezTo>
                  <a:pt x="80183" y="609203"/>
                  <a:pt x="94380" y="590310"/>
                  <a:pt x="107926" y="570959"/>
                </a:cubicBezTo>
                <a:cubicBezTo>
                  <a:pt x="142993" y="520864"/>
                  <a:pt x="109147" y="561196"/>
                  <a:pt x="173829" y="480343"/>
                </a:cubicBezTo>
                <a:cubicBezTo>
                  <a:pt x="200624" y="446849"/>
                  <a:pt x="221893" y="407225"/>
                  <a:pt x="256207" y="381489"/>
                </a:cubicBezTo>
                <a:cubicBezTo>
                  <a:pt x="267191" y="373251"/>
                  <a:pt x="279037" y="366053"/>
                  <a:pt x="289158" y="356775"/>
                </a:cubicBezTo>
                <a:cubicBezTo>
                  <a:pt x="312059" y="335782"/>
                  <a:pt x="329212" y="308106"/>
                  <a:pt x="355061" y="290873"/>
                </a:cubicBezTo>
                <a:cubicBezTo>
                  <a:pt x="371537" y="279889"/>
                  <a:pt x="388858" y="270078"/>
                  <a:pt x="404488" y="257921"/>
                </a:cubicBezTo>
                <a:cubicBezTo>
                  <a:pt x="413684" y="250769"/>
                  <a:pt x="420252" y="240666"/>
                  <a:pt x="429202" y="233208"/>
                </a:cubicBezTo>
                <a:cubicBezTo>
                  <a:pt x="438652" y="225333"/>
                  <a:pt x="491653" y="193553"/>
                  <a:pt x="495104" y="192019"/>
                </a:cubicBezTo>
                <a:cubicBezTo>
                  <a:pt x="505450" y="187421"/>
                  <a:pt x="517072" y="186527"/>
                  <a:pt x="528056" y="183781"/>
                </a:cubicBezTo>
                <a:cubicBezTo>
                  <a:pt x="536294" y="178289"/>
                  <a:pt x="543914" y="171733"/>
                  <a:pt x="552769" y="167305"/>
                </a:cubicBezTo>
                <a:cubicBezTo>
                  <a:pt x="564387" y="161496"/>
                  <a:pt x="602028" y="147347"/>
                  <a:pt x="618672" y="142592"/>
                </a:cubicBezTo>
                <a:cubicBezTo>
                  <a:pt x="629558" y="139482"/>
                  <a:pt x="640379" y="135677"/>
                  <a:pt x="651623" y="134354"/>
                </a:cubicBezTo>
                <a:cubicBezTo>
                  <a:pt x="687181" y="130171"/>
                  <a:pt x="722995" y="128551"/>
                  <a:pt x="758715" y="126116"/>
                </a:cubicBezTo>
                <a:cubicBezTo>
                  <a:pt x="1101497" y="102744"/>
                  <a:pt x="970976" y="110643"/>
                  <a:pt x="1368315" y="101402"/>
                </a:cubicBezTo>
                <a:lnTo>
                  <a:pt x="1879061" y="109640"/>
                </a:lnTo>
                <a:cubicBezTo>
                  <a:pt x="2265774" y="109640"/>
                  <a:pt x="2201125" y="113311"/>
                  <a:pt x="2422758" y="93165"/>
                </a:cubicBezTo>
                <a:cubicBezTo>
                  <a:pt x="2606789" y="108499"/>
                  <a:pt x="2580689" y="109885"/>
                  <a:pt x="2859364" y="93165"/>
                </a:cubicBezTo>
                <a:cubicBezTo>
                  <a:pt x="2989341" y="85367"/>
                  <a:pt x="2888915" y="77850"/>
                  <a:pt x="2966456" y="68451"/>
                </a:cubicBezTo>
                <a:cubicBezTo>
                  <a:pt x="3045932" y="58818"/>
                  <a:pt x="3125721" y="51976"/>
                  <a:pt x="3205353" y="43738"/>
                </a:cubicBezTo>
                <a:cubicBezTo>
                  <a:pt x="3188877" y="35500"/>
                  <a:pt x="3172028" y="27970"/>
                  <a:pt x="3155926" y="19024"/>
                </a:cubicBezTo>
                <a:cubicBezTo>
                  <a:pt x="3147271" y="14216"/>
                  <a:pt x="3124211" y="9549"/>
                  <a:pt x="3131212" y="2548"/>
                </a:cubicBezTo>
                <a:cubicBezTo>
                  <a:pt x="3139218" y="-5458"/>
                  <a:pt x="3153278" y="7676"/>
                  <a:pt x="3164164" y="10786"/>
                </a:cubicBezTo>
                <a:cubicBezTo>
                  <a:pt x="3172513" y="13172"/>
                  <a:pt x="3181110" y="15141"/>
                  <a:pt x="3188877" y="19024"/>
                </a:cubicBezTo>
                <a:cubicBezTo>
                  <a:pt x="3200923" y="25047"/>
                  <a:pt x="3239079" y="54616"/>
                  <a:pt x="3246542" y="60213"/>
                </a:cubicBezTo>
                <a:cubicBezTo>
                  <a:pt x="3252034" y="68451"/>
                  <a:pt x="3262033" y="75075"/>
                  <a:pt x="3263018" y="84927"/>
                </a:cubicBezTo>
                <a:cubicBezTo>
                  <a:pt x="3269056" y="145310"/>
                  <a:pt x="3272123" y="142592"/>
                  <a:pt x="3246542" y="14259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Freeform 6"/>
          <p:cNvSpPr/>
          <p:nvPr/>
        </p:nvSpPr>
        <p:spPr>
          <a:xfrm>
            <a:off x="6391612" y="2932670"/>
            <a:ext cx="2216929" cy="1400433"/>
          </a:xfrm>
          <a:custGeom>
            <a:avLst/>
            <a:gdLst>
              <a:gd name="connsiteX0" fmla="*/ 182183 w 2216929"/>
              <a:gd name="connsiteY0" fmla="*/ 1359244 h 1400433"/>
              <a:gd name="connsiteX1" fmla="*/ 1796799 w 2216929"/>
              <a:gd name="connsiteY1" fmla="*/ 1359244 h 1400433"/>
              <a:gd name="connsiteX2" fmla="*/ 2027458 w 2216929"/>
              <a:gd name="connsiteY2" fmla="*/ 1351006 h 1400433"/>
              <a:gd name="connsiteX3" fmla="*/ 2043934 w 2216929"/>
              <a:gd name="connsiteY3" fmla="*/ 1326292 h 1400433"/>
              <a:gd name="connsiteX4" fmla="*/ 2068647 w 2216929"/>
              <a:gd name="connsiteY4" fmla="*/ 1268627 h 1400433"/>
              <a:gd name="connsiteX5" fmla="*/ 2118074 w 2216929"/>
              <a:gd name="connsiteY5" fmla="*/ 1210962 h 1400433"/>
              <a:gd name="connsiteX6" fmla="*/ 2142788 w 2216929"/>
              <a:gd name="connsiteY6" fmla="*/ 1153298 h 1400433"/>
              <a:gd name="connsiteX7" fmla="*/ 2159264 w 2216929"/>
              <a:gd name="connsiteY7" fmla="*/ 1128584 h 1400433"/>
              <a:gd name="connsiteX8" fmla="*/ 2192215 w 2216929"/>
              <a:gd name="connsiteY8" fmla="*/ 1054444 h 1400433"/>
              <a:gd name="connsiteX9" fmla="*/ 2200453 w 2216929"/>
              <a:gd name="connsiteY9" fmla="*/ 980303 h 1400433"/>
              <a:gd name="connsiteX10" fmla="*/ 2208691 w 2216929"/>
              <a:gd name="connsiteY10" fmla="*/ 914400 h 1400433"/>
              <a:gd name="connsiteX11" fmla="*/ 2216929 w 2216929"/>
              <a:gd name="connsiteY11" fmla="*/ 832022 h 1400433"/>
              <a:gd name="connsiteX12" fmla="*/ 2200453 w 2216929"/>
              <a:gd name="connsiteY12" fmla="*/ 667265 h 1400433"/>
              <a:gd name="connsiteX13" fmla="*/ 2175739 w 2216929"/>
              <a:gd name="connsiteY13" fmla="*/ 584887 h 1400433"/>
              <a:gd name="connsiteX14" fmla="*/ 2134550 w 2216929"/>
              <a:gd name="connsiteY14" fmla="*/ 477795 h 1400433"/>
              <a:gd name="connsiteX15" fmla="*/ 2118074 w 2216929"/>
              <a:gd name="connsiteY15" fmla="*/ 321276 h 1400433"/>
              <a:gd name="connsiteX16" fmla="*/ 2101599 w 2216929"/>
              <a:gd name="connsiteY16" fmla="*/ 271849 h 1400433"/>
              <a:gd name="connsiteX17" fmla="*/ 1953318 w 2216929"/>
              <a:gd name="connsiteY17" fmla="*/ 57665 h 1400433"/>
              <a:gd name="connsiteX18" fmla="*/ 1887415 w 2216929"/>
              <a:gd name="connsiteY18" fmla="*/ 0 h 1400433"/>
              <a:gd name="connsiteX19" fmla="*/ 1623804 w 2216929"/>
              <a:gd name="connsiteY19" fmla="*/ 8238 h 1400433"/>
              <a:gd name="connsiteX20" fmla="*/ 1599091 w 2216929"/>
              <a:gd name="connsiteY20" fmla="*/ 16476 h 1400433"/>
              <a:gd name="connsiteX21" fmla="*/ 1467285 w 2216929"/>
              <a:gd name="connsiteY21" fmla="*/ 24714 h 1400433"/>
              <a:gd name="connsiteX22" fmla="*/ 940064 w 2216929"/>
              <a:gd name="connsiteY22" fmla="*/ 32952 h 1400433"/>
              <a:gd name="connsiteX23" fmla="*/ 915350 w 2216929"/>
              <a:gd name="connsiteY23" fmla="*/ 49427 h 1400433"/>
              <a:gd name="connsiteX24" fmla="*/ 800020 w 2216929"/>
              <a:gd name="connsiteY24" fmla="*/ 82379 h 1400433"/>
              <a:gd name="connsiteX25" fmla="*/ 742356 w 2216929"/>
              <a:gd name="connsiteY25" fmla="*/ 98854 h 1400433"/>
              <a:gd name="connsiteX26" fmla="*/ 594074 w 2216929"/>
              <a:gd name="connsiteY26" fmla="*/ 148281 h 1400433"/>
              <a:gd name="connsiteX27" fmla="*/ 503458 w 2216929"/>
              <a:gd name="connsiteY27" fmla="*/ 156519 h 1400433"/>
              <a:gd name="connsiteX28" fmla="*/ 404604 w 2216929"/>
              <a:gd name="connsiteY28" fmla="*/ 172995 h 1400433"/>
              <a:gd name="connsiteX29" fmla="*/ 338702 w 2216929"/>
              <a:gd name="connsiteY29" fmla="*/ 189471 h 1400433"/>
              <a:gd name="connsiteX30" fmla="*/ 264561 w 2216929"/>
              <a:gd name="connsiteY30" fmla="*/ 205946 h 1400433"/>
              <a:gd name="connsiteX31" fmla="*/ 157469 w 2216929"/>
              <a:gd name="connsiteY31" fmla="*/ 222422 h 1400433"/>
              <a:gd name="connsiteX32" fmla="*/ 132756 w 2216929"/>
              <a:gd name="connsiteY32" fmla="*/ 247135 h 1400433"/>
              <a:gd name="connsiteX33" fmla="*/ 83329 w 2216929"/>
              <a:gd name="connsiteY33" fmla="*/ 280087 h 1400433"/>
              <a:gd name="connsiteX34" fmla="*/ 50377 w 2216929"/>
              <a:gd name="connsiteY34" fmla="*/ 304800 h 1400433"/>
              <a:gd name="connsiteX35" fmla="*/ 33902 w 2216929"/>
              <a:gd name="connsiteY35" fmla="*/ 329514 h 1400433"/>
              <a:gd name="connsiteX36" fmla="*/ 17426 w 2216929"/>
              <a:gd name="connsiteY36" fmla="*/ 395416 h 1400433"/>
              <a:gd name="connsiteX37" fmla="*/ 9188 w 2216929"/>
              <a:gd name="connsiteY37" fmla="*/ 560173 h 1400433"/>
              <a:gd name="connsiteX38" fmla="*/ 9188 w 2216929"/>
              <a:gd name="connsiteY38" fmla="*/ 733168 h 1400433"/>
              <a:gd name="connsiteX39" fmla="*/ 17426 w 2216929"/>
              <a:gd name="connsiteY39" fmla="*/ 757881 h 1400433"/>
              <a:gd name="connsiteX40" fmla="*/ 33902 w 2216929"/>
              <a:gd name="connsiteY40" fmla="*/ 782595 h 1400433"/>
              <a:gd name="connsiteX41" fmla="*/ 66853 w 2216929"/>
              <a:gd name="connsiteY41" fmla="*/ 864973 h 1400433"/>
              <a:gd name="connsiteX42" fmla="*/ 99804 w 2216929"/>
              <a:gd name="connsiteY42" fmla="*/ 930876 h 1400433"/>
              <a:gd name="connsiteX43" fmla="*/ 124518 w 2216929"/>
              <a:gd name="connsiteY43" fmla="*/ 996779 h 1400433"/>
              <a:gd name="connsiteX44" fmla="*/ 182183 w 2216929"/>
              <a:gd name="connsiteY44" fmla="*/ 1087395 h 1400433"/>
              <a:gd name="connsiteX45" fmla="*/ 239847 w 2216929"/>
              <a:gd name="connsiteY45" fmla="*/ 1186249 h 1400433"/>
              <a:gd name="connsiteX46" fmla="*/ 264561 w 2216929"/>
              <a:gd name="connsiteY46" fmla="*/ 1219200 h 1400433"/>
              <a:gd name="connsiteX47" fmla="*/ 289274 w 2216929"/>
              <a:gd name="connsiteY47" fmla="*/ 1235676 h 1400433"/>
              <a:gd name="connsiteX48" fmla="*/ 305750 w 2216929"/>
              <a:gd name="connsiteY48" fmla="*/ 1301579 h 1400433"/>
              <a:gd name="connsiteX49" fmla="*/ 322226 w 2216929"/>
              <a:gd name="connsiteY49" fmla="*/ 1334530 h 1400433"/>
              <a:gd name="connsiteX50" fmla="*/ 346939 w 2216929"/>
              <a:gd name="connsiteY50" fmla="*/ 1400433 h 1400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216929" h="1400433">
                <a:moveTo>
                  <a:pt x="182183" y="1359244"/>
                </a:moveTo>
                <a:cubicBezTo>
                  <a:pt x="763210" y="1286613"/>
                  <a:pt x="159103" y="1359244"/>
                  <a:pt x="1796799" y="1359244"/>
                </a:cubicBezTo>
                <a:cubicBezTo>
                  <a:pt x="1873734" y="1359244"/>
                  <a:pt x="1950572" y="1353752"/>
                  <a:pt x="2027458" y="1351006"/>
                </a:cubicBezTo>
                <a:cubicBezTo>
                  <a:pt x="2032950" y="1342768"/>
                  <a:pt x="2039506" y="1335148"/>
                  <a:pt x="2043934" y="1326292"/>
                </a:cubicBezTo>
                <a:cubicBezTo>
                  <a:pt x="2059839" y="1294482"/>
                  <a:pt x="2042938" y="1302906"/>
                  <a:pt x="2068647" y="1268627"/>
                </a:cubicBezTo>
                <a:cubicBezTo>
                  <a:pt x="2099059" y="1228077"/>
                  <a:pt x="2099064" y="1248982"/>
                  <a:pt x="2118074" y="1210962"/>
                </a:cubicBezTo>
                <a:cubicBezTo>
                  <a:pt x="2127426" y="1192257"/>
                  <a:pt x="2133436" y="1172002"/>
                  <a:pt x="2142788" y="1153298"/>
                </a:cubicBezTo>
                <a:cubicBezTo>
                  <a:pt x="2147216" y="1144442"/>
                  <a:pt x="2155243" y="1137632"/>
                  <a:pt x="2159264" y="1128584"/>
                </a:cubicBezTo>
                <a:cubicBezTo>
                  <a:pt x="2198475" y="1040358"/>
                  <a:pt x="2154929" y="1110371"/>
                  <a:pt x="2192215" y="1054444"/>
                </a:cubicBezTo>
                <a:cubicBezTo>
                  <a:pt x="2194961" y="1029730"/>
                  <a:pt x="2197548" y="1004998"/>
                  <a:pt x="2200453" y="980303"/>
                </a:cubicBezTo>
                <a:cubicBezTo>
                  <a:pt x="2203040" y="958316"/>
                  <a:pt x="2206246" y="936403"/>
                  <a:pt x="2208691" y="914400"/>
                </a:cubicBezTo>
                <a:cubicBezTo>
                  <a:pt x="2211739" y="886972"/>
                  <a:pt x="2214183" y="859481"/>
                  <a:pt x="2216929" y="832022"/>
                </a:cubicBezTo>
                <a:cubicBezTo>
                  <a:pt x="2211437" y="777103"/>
                  <a:pt x="2207299" y="722032"/>
                  <a:pt x="2200453" y="667265"/>
                </a:cubicBezTo>
                <a:cubicBezTo>
                  <a:pt x="2198131" y="648693"/>
                  <a:pt x="2180259" y="597154"/>
                  <a:pt x="2175739" y="584887"/>
                </a:cubicBezTo>
                <a:cubicBezTo>
                  <a:pt x="2162517" y="548999"/>
                  <a:pt x="2134550" y="477795"/>
                  <a:pt x="2134550" y="477795"/>
                </a:cubicBezTo>
                <a:cubicBezTo>
                  <a:pt x="2129058" y="425622"/>
                  <a:pt x="2126362" y="373078"/>
                  <a:pt x="2118074" y="321276"/>
                </a:cubicBezTo>
                <a:cubicBezTo>
                  <a:pt x="2115330" y="304127"/>
                  <a:pt x="2109611" y="287257"/>
                  <a:pt x="2101599" y="271849"/>
                </a:cubicBezTo>
                <a:cubicBezTo>
                  <a:pt x="1945087" y="-29138"/>
                  <a:pt x="2077183" y="212493"/>
                  <a:pt x="1953318" y="57665"/>
                </a:cubicBezTo>
                <a:cubicBezTo>
                  <a:pt x="1912695" y="6887"/>
                  <a:pt x="1936092" y="24339"/>
                  <a:pt x="1887415" y="0"/>
                </a:cubicBezTo>
                <a:cubicBezTo>
                  <a:pt x="1799545" y="2746"/>
                  <a:pt x="1711574" y="3222"/>
                  <a:pt x="1623804" y="8238"/>
                </a:cubicBezTo>
                <a:cubicBezTo>
                  <a:pt x="1615135" y="8733"/>
                  <a:pt x="1607727" y="15567"/>
                  <a:pt x="1599091" y="16476"/>
                </a:cubicBezTo>
                <a:cubicBezTo>
                  <a:pt x="1555312" y="21084"/>
                  <a:pt x="1511292" y="23614"/>
                  <a:pt x="1467285" y="24714"/>
                </a:cubicBezTo>
                <a:lnTo>
                  <a:pt x="940064" y="32952"/>
                </a:lnTo>
                <a:cubicBezTo>
                  <a:pt x="931826" y="38444"/>
                  <a:pt x="924686" y="46132"/>
                  <a:pt x="915350" y="49427"/>
                </a:cubicBezTo>
                <a:cubicBezTo>
                  <a:pt x="877648" y="62734"/>
                  <a:pt x="838463" y="71395"/>
                  <a:pt x="800020" y="82379"/>
                </a:cubicBezTo>
                <a:cubicBezTo>
                  <a:pt x="780799" y="87871"/>
                  <a:pt x="761074" y="91835"/>
                  <a:pt x="742356" y="98854"/>
                </a:cubicBezTo>
                <a:cubicBezTo>
                  <a:pt x="700535" y="114537"/>
                  <a:pt x="636697" y="140162"/>
                  <a:pt x="594074" y="148281"/>
                </a:cubicBezTo>
                <a:cubicBezTo>
                  <a:pt x="564280" y="153956"/>
                  <a:pt x="533533" y="152596"/>
                  <a:pt x="503458" y="156519"/>
                </a:cubicBezTo>
                <a:cubicBezTo>
                  <a:pt x="470333" y="160840"/>
                  <a:pt x="437361" y="166443"/>
                  <a:pt x="404604" y="172995"/>
                </a:cubicBezTo>
                <a:cubicBezTo>
                  <a:pt x="382400" y="177436"/>
                  <a:pt x="360744" y="184285"/>
                  <a:pt x="338702" y="189471"/>
                </a:cubicBezTo>
                <a:cubicBezTo>
                  <a:pt x="314059" y="195269"/>
                  <a:pt x="289386" y="200981"/>
                  <a:pt x="264561" y="205946"/>
                </a:cubicBezTo>
                <a:cubicBezTo>
                  <a:pt x="235981" y="211662"/>
                  <a:pt x="185170" y="218465"/>
                  <a:pt x="157469" y="222422"/>
                </a:cubicBezTo>
                <a:cubicBezTo>
                  <a:pt x="149231" y="230660"/>
                  <a:pt x="141952" y="239983"/>
                  <a:pt x="132756" y="247135"/>
                </a:cubicBezTo>
                <a:cubicBezTo>
                  <a:pt x="117126" y="259292"/>
                  <a:pt x="99170" y="268206"/>
                  <a:pt x="83329" y="280087"/>
                </a:cubicBezTo>
                <a:lnTo>
                  <a:pt x="50377" y="304800"/>
                </a:lnTo>
                <a:cubicBezTo>
                  <a:pt x="44885" y="313038"/>
                  <a:pt x="38330" y="320659"/>
                  <a:pt x="33902" y="329514"/>
                </a:cubicBezTo>
                <a:cubicBezTo>
                  <a:pt x="25458" y="346403"/>
                  <a:pt x="20560" y="379747"/>
                  <a:pt x="17426" y="395416"/>
                </a:cubicBezTo>
                <a:cubicBezTo>
                  <a:pt x="14680" y="450335"/>
                  <a:pt x="12971" y="505316"/>
                  <a:pt x="9188" y="560173"/>
                </a:cubicBezTo>
                <a:cubicBezTo>
                  <a:pt x="1856" y="666490"/>
                  <a:pt x="-7175" y="610448"/>
                  <a:pt x="9188" y="733168"/>
                </a:cubicBezTo>
                <a:cubicBezTo>
                  <a:pt x="10336" y="741775"/>
                  <a:pt x="13543" y="750114"/>
                  <a:pt x="17426" y="757881"/>
                </a:cubicBezTo>
                <a:cubicBezTo>
                  <a:pt x="21854" y="766737"/>
                  <a:pt x="28410" y="774357"/>
                  <a:pt x="33902" y="782595"/>
                </a:cubicBezTo>
                <a:cubicBezTo>
                  <a:pt x="46157" y="819363"/>
                  <a:pt x="44967" y="818075"/>
                  <a:pt x="66853" y="864973"/>
                </a:cubicBezTo>
                <a:cubicBezTo>
                  <a:pt x="77239" y="887229"/>
                  <a:pt x="91180" y="907879"/>
                  <a:pt x="99804" y="930876"/>
                </a:cubicBezTo>
                <a:cubicBezTo>
                  <a:pt x="108042" y="952844"/>
                  <a:pt x="114686" y="975477"/>
                  <a:pt x="124518" y="996779"/>
                </a:cubicBezTo>
                <a:cubicBezTo>
                  <a:pt x="156215" y="1065456"/>
                  <a:pt x="144312" y="1011651"/>
                  <a:pt x="182183" y="1087395"/>
                </a:cubicBezTo>
                <a:cubicBezTo>
                  <a:pt x="205710" y="1134449"/>
                  <a:pt x="207473" y="1143085"/>
                  <a:pt x="239847" y="1186249"/>
                </a:cubicBezTo>
                <a:cubicBezTo>
                  <a:pt x="248085" y="1197233"/>
                  <a:pt x="254853" y="1209492"/>
                  <a:pt x="264561" y="1219200"/>
                </a:cubicBezTo>
                <a:cubicBezTo>
                  <a:pt x="271562" y="1226201"/>
                  <a:pt x="281036" y="1230184"/>
                  <a:pt x="289274" y="1235676"/>
                </a:cubicBezTo>
                <a:cubicBezTo>
                  <a:pt x="294109" y="1259850"/>
                  <a:pt x="296251" y="1279415"/>
                  <a:pt x="305750" y="1301579"/>
                </a:cubicBezTo>
                <a:cubicBezTo>
                  <a:pt x="310587" y="1312866"/>
                  <a:pt x="317665" y="1323128"/>
                  <a:pt x="322226" y="1334530"/>
                </a:cubicBezTo>
                <a:cubicBezTo>
                  <a:pt x="359073" y="1426644"/>
                  <a:pt x="324420" y="1355390"/>
                  <a:pt x="346939" y="140043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Freeform 8"/>
          <p:cNvSpPr/>
          <p:nvPr/>
        </p:nvSpPr>
        <p:spPr>
          <a:xfrm>
            <a:off x="5766486" y="436605"/>
            <a:ext cx="1458098" cy="2520779"/>
          </a:xfrm>
          <a:custGeom>
            <a:avLst/>
            <a:gdLst>
              <a:gd name="connsiteX0" fmla="*/ 1458098 w 1458098"/>
              <a:gd name="connsiteY0" fmla="*/ 2520779 h 2520779"/>
              <a:gd name="connsiteX1" fmla="*/ 1309817 w 1458098"/>
              <a:gd name="connsiteY1" fmla="*/ 271849 h 2520779"/>
              <a:gd name="connsiteX2" fmla="*/ 1276865 w 1458098"/>
              <a:gd name="connsiteY2" fmla="*/ 247136 h 2520779"/>
              <a:gd name="connsiteX3" fmla="*/ 1252152 w 1458098"/>
              <a:gd name="connsiteY3" fmla="*/ 238898 h 2520779"/>
              <a:gd name="connsiteX4" fmla="*/ 1194487 w 1458098"/>
              <a:gd name="connsiteY4" fmla="*/ 205946 h 2520779"/>
              <a:gd name="connsiteX5" fmla="*/ 1169773 w 1458098"/>
              <a:gd name="connsiteY5" fmla="*/ 197709 h 2520779"/>
              <a:gd name="connsiteX6" fmla="*/ 700217 w 1458098"/>
              <a:gd name="connsiteY6" fmla="*/ 181233 h 2520779"/>
              <a:gd name="connsiteX7" fmla="*/ 436606 w 1458098"/>
              <a:gd name="connsiteY7" fmla="*/ 164757 h 2520779"/>
              <a:gd name="connsiteX8" fmla="*/ 214184 w 1458098"/>
              <a:gd name="connsiteY8" fmla="*/ 140044 h 2520779"/>
              <a:gd name="connsiteX9" fmla="*/ 123568 w 1458098"/>
              <a:gd name="connsiteY9" fmla="*/ 107092 h 2520779"/>
              <a:gd name="connsiteX10" fmla="*/ 0 w 1458098"/>
              <a:gd name="connsiteY10" fmla="*/ 57665 h 2520779"/>
              <a:gd name="connsiteX11" fmla="*/ 41190 w 1458098"/>
              <a:gd name="connsiteY11" fmla="*/ 49427 h 2520779"/>
              <a:gd name="connsiteX12" fmla="*/ 107092 w 1458098"/>
              <a:gd name="connsiteY12" fmla="*/ 8238 h 2520779"/>
              <a:gd name="connsiteX13" fmla="*/ 131806 w 1458098"/>
              <a:gd name="connsiteY13" fmla="*/ 0 h 2520779"/>
              <a:gd name="connsiteX14" fmla="*/ 115330 w 1458098"/>
              <a:gd name="connsiteY14" fmla="*/ 41190 h 2520779"/>
              <a:gd name="connsiteX15" fmla="*/ 65903 w 1458098"/>
              <a:gd name="connsiteY15" fmla="*/ 115330 h 2520779"/>
              <a:gd name="connsiteX16" fmla="*/ 82379 w 1458098"/>
              <a:gd name="connsiteY16" fmla="*/ 148281 h 2520779"/>
              <a:gd name="connsiteX17" fmla="*/ 123568 w 1458098"/>
              <a:gd name="connsiteY17" fmla="*/ 172995 h 2520779"/>
              <a:gd name="connsiteX18" fmla="*/ 197709 w 1458098"/>
              <a:gd name="connsiteY18" fmla="*/ 222422 h 2520779"/>
              <a:gd name="connsiteX19" fmla="*/ 222422 w 1458098"/>
              <a:gd name="connsiteY19" fmla="*/ 230660 h 2520779"/>
              <a:gd name="connsiteX20" fmla="*/ 255373 w 1458098"/>
              <a:gd name="connsiteY20" fmla="*/ 247136 h 2520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58098" h="2520779">
                <a:moveTo>
                  <a:pt x="1458098" y="2520779"/>
                </a:moveTo>
                <a:cubicBezTo>
                  <a:pt x="1408671" y="1771136"/>
                  <a:pt x="1369512" y="1020745"/>
                  <a:pt x="1309817" y="271849"/>
                </a:cubicBezTo>
                <a:cubicBezTo>
                  <a:pt x="1308726" y="258163"/>
                  <a:pt x="1288786" y="253948"/>
                  <a:pt x="1276865" y="247136"/>
                </a:cubicBezTo>
                <a:cubicBezTo>
                  <a:pt x="1269326" y="242828"/>
                  <a:pt x="1259919" y="242781"/>
                  <a:pt x="1252152" y="238898"/>
                </a:cubicBezTo>
                <a:cubicBezTo>
                  <a:pt x="1169449" y="197546"/>
                  <a:pt x="1295545" y="249255"/>
                  <a:pt x="1194487" y="205946"/>
                </a:cubicBezTo>
                <a:cubicBezTo>
                  <a:pt x="1186506" y="202525"/>
                  <a:pt x="1178446" y="198143"/>
                  <a:pt x="1169773" y="197709"/>
                </a:cubicBezTo>
                <a:cubicBezTo>
                  <a:pt x="1013353" y="189888"/>
                  <a:pt x="856707" y="187493"/>
                  <a:pt x="700217" y="181233"/>
                </a:cubicBezTo>
                <a:cubicBezTo>
                  <a:pt x="666005" y="179864"/>
                  <a:pt x="482543" y="169509"/>
                  <a:pt x="436606" y="164757"/>
                </a:cubicBezTo>
                <a:cubicBezTo>
                  <a:pt x="48095" y="124566"/>
                  <a:pt x="539190" y="167125"/>
                  <a:pt x="214184" y="140044"/>
                </a:cubicBezTo>
                <a:cubicBezTo>
                  <a:pt x="183979" y="129060"/>
                  <a:pt x="153499" y="118804"/>
                  <a:pt x="123568" y="107092"/>
                </a:cubicBezTo>
                <a:cubicBezTo>
                  <a:pt x="-30046" y="46982"/>
                  <a:pt x="69950" y="80982"/>
                  <a:pt x="0" y="57665"/>
                </a:cubicBezTo>
                <a:cubicBezTo>
                  <a:pt x="13730" y="54919"/>
                  <a:pt x="28477" y="55295"/>
                  <a:pt x="41190" y="49427"/>
                </a:cubicBezTo>
                <a:cubicBezTo>
                  <a:pt x="64711" y="38571"/>
                  <a:pt x="82516" y="16430"/>
                  <a:pt x="107092" y="8238"/>
                </a:cubicBezTo>
                <a:lnTo>
                  <a:pt x="131806" y="0"/>
                </a:lnTo>
                <a:cubicBezTo>
                  <a:pt x="126314" y="13730"/>
                  <a:pt x="123533" y="28886"/>
                  <a:pt x="115330" y="41190"/>
                </a:cubicBezTo>
                <a:cubicBezTo>
                  <a:pt x="50217" y="138860"/>
                  <a:pt x="108811" y="8062"/>
                  <a:pt x="65903" y="115330"/>
                </a:cubicBezTo>
                <a:cubicBezTo>
                  <a:pt x="71395" y="126314"/>
                  <a:pt x="73696" y="139598"/>
                  <a:pt x="82379" y="148281"/>
                </a:cubicBezTo>
                <a:cubicBezTo>
                  <a:pt x="93701" y="159603"/>
                  <a:pt x="110246" y="164113"/>
                  <a:pt x="123568" y="172995"/>
                </a:cubicBezTo>
                <a:cubicBezTo>
                  <a:pt x="164966" y="200594"/>
                  <a:pt x="149833" y="198485"/>
                  <a:pt x="197709" y="222422"/>
                </a:cubicBezTo>
                <a:cubicBezTo>
                  <a:pt x="205476" y="226305"/>
                  <a:pt x="214655" y="226777"/>
                  <a:pt x="222422" y="230660"/>
                </a:cubicBezTo>
                <a:cubicBezTo>
                  <a:pt x="258419" y="248659"/>
                  <a:pt x="234740" y="247136"/>
                  <a:pt x="255373" y="247136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TextBox 9"/>
          <p:cNvSpPr txBox="1"/>
          <p:nvPr/>
        </p:nvSpPr>
        <p:spPr>
          <a:xfrm>
            <a:off x="6934200" y="4703805"/>
            <a:ext cx="3352800" cy="63926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 smtClean="0"/>
              <a:t>“12 ,33” </a:t>
            </a:r>
            <a:r>
              <a:rPr lang="en-US" dirty="0" err="1" smtClean="0"/>
              <a:t>ord</a:t>
            </a:r>
            <a:r>
              <a:rPr lang="en-US" dirty="0" smtClean="0"/>
              <a:t>(string length)</a:t>
            </a:r>
            <a:endParaRPr lang="en-CA" dirty="0" err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How Decompose A Long Function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decompose (break into parts) long functions examine the structure for sections e.g. loops (and their bodies), branches (and their bodies).</a:t>
            </a:r>
          </a:p>
          <a:p>
            <a:r>
              <a:rPr lang="en-US" dirty="0" smtClean="0"/>
              <a:t>Each of these sections may be a candidate to be moved into it’s own separate function body: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3226676"/>
            <a:ext cx="3276600" cy="2293883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Before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d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ef 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fun1():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while(BE1):</a:t>
            </a:r>
            <a:endParaRPr lang="en-US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  if(BE2):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      #If body #1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    if(BE3):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      #If body #2</a:t>
            </a:r>
          </a:p>
          <a:p>
            <a:endParaRPr lang="en-US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94031" y="3226676"/>
            <a:ext cx="3276600" cy="355512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After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def fun2():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#If body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#2</a:t>
            </a:r>
            <a:endParaRPr lang="en-US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endParaRPr lang="en-US" dirty="0" smtClean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def fun2():</a:t>
            </a: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 #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If body #1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def fun1():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while(BE1):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if(BE2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        fun2()</a:t>
            </a:r>
            <a:endParaRPr lang="en-US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     if(BE3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fun3()</a:t>
            </a:r>
            <a:endParaRPr lang="en-US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6895061" y="4571999"/>
            <a:ext cx="1276874" cy="1482811"/>
          </a:xfrm>
          <a:custGeom>
            <a:avLst/>
            <a:gdLst>
              <a:gd name="connsiteX0" fmla="*/ 288334 w 1276874"/>
              <a:gd name="connsiteY0" fmla="*/ 2224216 h 2224216"/>
              <a:gd name="connsiteX1" fmla="*/ 362474 w 1276874"/>
              <a:gd name="connsiteY1" fmla="*/ 2215978 h 2224216"/>
              <a:gd name="connsiteX2" fmla="*/ 461328 w 1276874"/>
              <a:gd name="connsiteY2" fmla="*/ 2174789 h 2224216"/>
              <a:gd name="connsiteX3" fmla="*/ 510755 w 1276874"/>
              <a:gd name="connsiteY3" fmla="*/ 2158313 h 2224216"/>
              <a:gd name="connsiteX4" fmla="*/ 568420 w 1276874"/>
              <a:gd name="connsiteY4" fmla="*/ 2125362 h 2224216"/>
              <a:gd name="connsiteX5" fmla="*/ 593134 w 1276874"/>
              <a:gd name="connsiteY5" fmla="*/ 2108886 h 2224216"/>
              <a:gd name="connsiteX6" fmla="*/ 626085 w 1276874"/>
              <a:gd name="connsiteY6" fmla="*/ 2084173 h 2224216"/>
              <a:gd name="connsiteX7" fmla="*/ 708463 w 1276874"/>
              <a:gd name="connsiteY7" fmla="*/ 2042983 h 2224216"/>
              <a:gd name="connsiteX8" fmla="*/ 832031 w 1276874"/>
              <a:gd name="connsiteY8" fmla="*/ 1944129 h 2224216"/>
              <a:gd name="connsiteX9" fmla="*/ 864982 w 1276874"/>
              <a:gd name="connsiteY9" fmla="*/ 1902940 h 2224216"/>
              <a:gd name="connsiteX10" fmla="*/ 955598 w 1276874"/>
              <a:gd name="connsiteY10" fmla="*/ 1804086 h 2224216"/>
              <a:gd name="connsiteX11" fmla="*/ 1070928 w 1276874"/>
              <a:gd name="connsiteY11" fmla="*/ 1581664 h 2224216"/>
              <a:gd name="connsiteX12" fmla="*/ 1128593 w 1276874"/>
              <a:gd name="connsiteY12" fmla="*/ 1474573 h 2224216"/>
              <a:gd name="connsiteX13" fmla="*/ 1178020 w 1276874"/>
              <a:gd name="connsiteY13" fmla="*/ 1359243 h 2224216"/>
              <a:gd name="connsiteX14" fmla="*/ 1227447 w 1276874"/>
              <a:gd name="connsiteY14" fmla="*/ 1202724 h 2224216"/>
              <a:gd name="connsiteX15" fmla="*/ 1235685 w 1276874"/>
              <a:gd name="connsiteY15" fmla="*/ 1161535 h 2224216"/>
              <a:gd name="connsiteX16" fmla="*/ 1260398 w 1276874"/>
              <a:gd name="connsiteY16" fmla="*/ 1079156 h 2224216"/>
              <a:gd name="connsiteX17" fmla="*/ 1276874 w 1276874"/>
              <a:gd name="connsiteY17" fmla="*/ 963827 h 2224216"/>
              <a:gd name="connsiteX18" fmla="*/ 1268636 w 1276874"/>
              <a:gd name="connsiteY18" fmla="*/ 774356 h 2224216"/>
              <a:gd name="connsiteX19" fmla="*/ 1260398 w 1276874"/>
              <a:gd name="connsiteY19" fmla="*/ 535459 h 2224216"/>
              <a:gd name="connsiteX20" fmla="*/ 1243923 w 1276874"/>
              <a:gd name="connsiteY20" fmla="*/ 502508 h 2224216"/>
              <a:gd name="connsiteX21" fmla="*/ 1210971 w 1276874"/>
              <a:gd name="connsiteY21" fmla="*/ 436605 h 2224216"/>
              <a:gd name="connsiteX22" fmla="*/ 1202734 w 1276874"/>
              <a:gd name="connsiteY22" fmla="*/ 403654 h 2224216"/>
              <a:gd name="connsiteX23" fmla="*/ 1153307 w 1276874"/>
              <a:gd name="connsiteY23" fmla="*/ 345989 h 2224216"/>
              <a:gd name="connsiteX24" fmla="*/ 1103880 w 1276874"/>
              <a:gd name="connsiteY24" fmla="*/ 280086 h 2224216"/>
              <a:gd name="connsiteX25" fmla="*/ 1021501 w 1276874"/>
              <a:gd name="connsiteY25" fmla="*/ 222421 h 2224216"/>
              <a:gd name="connsiteX26" fmla="*/ 939123 w 1276874"/>
              <a:gd name="connsiteY26" fmla="*/ 164756 h 2224216"/>
              <a:gd name="connsiteX27" fmla="*/ 906171 w 1276874"/>
              <a:gd name="connsiteY27" fmla="*/ 140043 h 2224216"/>
              <a:gd name="connsiteX28" fmla="*/ 864982 w 1276874"/>
              <a:gd name="connsiteY28" fmla="*/ 131805 h 2224216"/>
              <a:gd name="connsiteX29" fmla="*/ 832031 w 1276874"/>
              <a:gd name="connsiteY29" fmla="*/ 107091 h 2224216"/>
              <a:gd name="connsiteX30" fmla="*/ 601371 w 1276874"/>
              <a:gd name="connsiteY30" fmla="*/ 74140 h 2224216"/>
              <a:gd name="connsiteX31" fmla="*/ 436615 w 1276874"/>
              <a:gd name="connsiteY31" fmla="*/ 65902 h 2224216"/>
              <a:gd name="connsiteX32" fmla="*/ 354236 w 1276874"/>
              <a:gd name="connsiteY32" fmla="*/ 49427 h 2224216"/>
              <a:gd name="connsiteX33" fmla="*/ 296571 w 1276874"/>
              <a:gd name="connsiteY33" fmla="*/ 41189 h 2224216"/>
              <a:gd name="connsiteX34" fmla="*/ 263620 w 1276874"/>
              <a:gd name="connsiteY34" fmla="*/ 24713 h 2224216"/>
              <a:gd name="connsiteX35" fmla="*/ 189480 w 1276874"/>
              <a:gd name="connsiteY35" fmla="*/ 0 h 2224216"/>
              <a:gd name="connsiteX36" fmla="*/ 140053 w 1276874"/>
              <a:gd name="connsiteY36" fmla="*/ 24713 h 2224216"/>
              <a:gd name="connsiteX37" fmla="*/ 115339 w 1276874"/>
              <a:gd name="connsiteY37" fmla="*/ 41189 h 2224216"/>
              <a:gd name="connsiteX38" fmla="*/ 65912 w 1276874"/>
              <a:gd name="connsiteY38" fmla="*/ 65902 h 2224216"/>
              <a:gd name="connsiteX39" fmla="*/ 74150 w 1276874"/>
              <a:gd name="connsiteY39" fmla="*/ 41189 h 2224216"/>
              <a:gd name="connsiteX40" fmla="*/ 41198 w 1276874"/>
              <a:gd name="connsiteY40" fmla="*/ 107091 h 2224216"/>
              <a:gd name="connsiteX41" fmla="*/ 8247 w 1276874"/>
              <a:gd name="connsiteY41" fmla="*/ 131805 h 2224216"/>
              <a:gd name="connsiteX42" fmla="*/ 9 w 1276874"/>
              <a:gd name="connsiteY42" fmla="*/ 156519 h 2224216"/>
              <a:gd name="connsiteX43" fmla="*/ 8247 w 1276874"/>
              <a:gd name="connsiteY43" fmla="*/ 205946 h 2224216"/>
              <a:gd name="connsiteX44" fmla="*/ 41198 w 1276874"/>
              <a:gd name="connsiteY44" fmla="*/ 222421 h 2224216"/>
              <a:gd name="connsiteX45" fmla="*/ 156528 w 1276874"/>
              <a:gd name="connsiteY45" fmla="*/ 222421 h 2224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276874" h="2224216">
                <a:moveTo>
                  <a:pt x="288334" y="2224216"/>
                </a:moveTo>
                <a:cubicBezTo>
                  <a:pt x="313047" y="2221470"/>
                  <a:pt x="338091" y="2220855"/>
                  <a:pt x="362474" y="2215978"/>
                </a:cubicBezTo>
                <a:cubicBezTo>
                  <a:pt x="411758" y="2206121"/>
                  <a:pt x="415054" y="2194070"/>
                  <a:pt x="461328" y="2174789"/>
                </a:cubicBezTo>
                <a:cubicBezTo>
                  <a:pt x="477359" y="2168109"/>
                  <a:pt x="496305" y="2167946"/>
                  <a:pt x="510755" y="2158313"/>
                </a:cubicBezTo>
                <a:cubicBezTo>
                  <a:pt x="570967" y="2118171"/>
                  <a:pt x="495257" y="2167169"/>
                  <a:pt x="568420" y="2125362"/>
                </a:cubicBezTo>
                <a:cubicBezTo>
                  <a:pt x="577016" y="2120450"/>
                  <a:pt x="585077" y="2114641"/>
                  <a:pt x="593134" y="2108886"/>
                </a:cubicBezTo>
                <a:cubicBezTo>
                  <a:pt x="604306" y="2100906"/>
                  <a:pt x="614164" y="2090985"/>
                  <a:pt x="626085" y="2084173"/>
                </a:cubicBezTo>
                <a:cubicBezTo>
                  <a:pt x="652741" y="2068941"/>
                  <a:pt x="684490" y="2062161"/>
                  <a:pt x="708463" y="2042983"/>
                </a:cubicBezTo>
                <a:cubicBezTo>
                  <a:pt x="749652" y="2010032"/>
                  <a:pt x="799080" y="1985318"/>
                  <a:pt x="832031" y="1944129"/>
                </a:cubicBezTo>
                <a:cubicBezTo>
                  <a:pt x="843015" y="1930399"/>
                  <a:pt x="852549" y="1915373"/>
                  <a:pt x="864982" y="1902940"/>
                </a:cubicBezTo>
                <a:cubicBezTo>
                  <a:pt x="943357" y="1824566"/>
                  <a:pt x="843040" y="1968595"/>
                  <a:pt x="955598" y="1804086"/>
                </a:cubicBezTo>
                <a:cubicBezTo>
                  <a:pt x="1041743" y="1678180"/>
                  <a:pt x="974998" y="1749536"/>
                  <a:pt x="1070928" y="1581664"/>
                </a:cubicBezTo>
                <a:cubicBezTo>
                  <a:pt x="1093448" y="1542256"/>
                  <a:pt x="1110264" y="1515305"/>
                  <a:pt x="1128593" y="1474573"/>
                </a:cubicBezTo>
                <a:cubicBezTo>
                  <a:pt x="1145756" y="1436432"/>
                  <a:pt x="1165425" y="1399127"/>
                  <a:pt x="1178020" y="1359243"/>
                </a:cubicBezTo>
                <a:cubicBezTo>
                  <a:pt x="1194496" y="1307070"/>
                  <a:pt x="1216717" y="1256374"/>
                  <a:pt x="1227447" y="1202724"/>
                </a:cubicBezTo>
                <a:cubicBezTo>
                  <a:pt x="1230193" y="1188994"/>
                  <a:pt x="1232077" y="1175064"/>
                  <a:pt x="1235685" y="1161535"/>
                </a:cubicBezTo>
                <a:cubicBezTo>
                  <a:pt x="1243072" y="1133834"/>
                  <a:pt x="1253011" y="1106857"/>
                  <a:pt x="1260398" y="1079156"/>
                </a:cubicBezTo>
                <a:cubicBezTo>
                  <a:pt x="1270390" y="1041684"/>
                  <a:pt x="1272635" y="1001981"/>
                  <a:pt x="1276874" y="963827"/>
                </a:cubicBezTo>
                <a:cubicBezTo>
                  <a:pt x="1274128" y="900670"/>
                  <a:pt x="1271066" y="837526"/>
                  <a:pt x="1268636" y="774356"/>
                </a:cubicBezTo>
                <a:cubicBezTo>
                  <a:pt x="1265574" y="694735"/>
                  <a:pt x="1267612" y="614811"/>
                  <a:pt x="1260398" y="535459"/>
                </a:cubicBezTo>
                <a:cubicBezTo>
                  <a:pt x="1259286" y="523229"/>
                  <a:pt x="1248910" y="513730"/>
                  <a:pt x="1243923" y="502508"/>
                </a:cubicBezTo>
                <a:cubicBezTo>
                  <a:pt x="1217054" y="442053"/>
                  <a:pt x="1240146" y="480368"/>
                  <a:pt x="1210971" y="436605"/>
                </a:cubicBezTo>
                <a:cubicBezTo>
                  <a:pt x="1208225" y="425621"/>
                  <a:pt x="1207797" y="413780"/>
                  <a:pt x="1202734" y="403654"/>
                </a:cubicBezTo>
                <a:cubicBezTo>
                  <a:pt x="1186614" y="371414"/>
                  <a:pt x="1174505" y="371898"/>
                  <a:pt x="1153307" y="345989"/>
                </a:cubicBezTo>
                <a:cubicBezTo>
                  <a:pt x="1135919" y="324736"/>
                  <a:pt x="1126728" y="295318"/>
                  <a:pt x="1103880" y="280086"/>
                </a:cubicBezTo>
                <a:cubicBezTo>
                  <a:pt x="1082609" y="265906"/>
                  <a:pt x="1042849" y="240719"/>
                  <a:pt x="1021501" y="222421"/>
                </a:cubicBezTo>
                <a:cubicBezTo>
                  <a:pt x="944525" y="156442"/>
                  <a:pt x="1076471" y="252159"/>
                  <a:pt x="939123" y="164756"/>
                </a:cubicBezTo>
                <a:cubicBezTo>
                  <a:pt x="927540" y="157385"/>
                  <a:pt x="918717" y="145619"/>
                  <a:pt x="906171" y="140043"/>
                </a:cubicBezTo>
                <a:cubicBezTo>
                  <a:pt x="893376" y="134356"/>
                  <a:pt x="878712" y="134551"/>
                  <a:pt x="864982" y="131805"/>
                </a:cubicBezTo>
                <a:cubicBezTo>
                  <a:pt x="853998" y="123567"/>
                  <a:pt x="844033" y="113759"/>
                  <a:pt x="832031" y="107091"/>
                </a:cubicBezTo>
                <a:cubicBezTo>
                  <a:pt x="766250" y="70546"/>
                  <a:pt x="658653" y="77004"/>
                  <a:pt x="601371" y="74140"/>
                </a:cubicBezTo>
                <a:lnTo>
                  <a:pt x="436615" y="65902"/>
                </a:lnTo>
                <a:cubicBezTo>
                  <a:pt x="409155" y="60410"/>
                  <a:pt x="381813" y="54293"/>
                  <a:pt x="354236" y="49427"/>
                </a:cubicBezTo>
                <a:cubicBezTo>
                  <a:pt x="335115" y="46053"/>
                  <a:pt x="315304" y="46298"/>
                  <a:pt x="296571" y="41189"/>
                </a:cubicBezTo>
                <a:cubicBezTo>
                  <a:pt x="284724" y="37958"/>
                  <a:pt x="274842" y="29701"/>
                  <a:pt x="263620" y="24713"/>
                </a:cubicBezTo>
                <a:cubicBezTo>
                  <a:pt x="223735" y="6986"/>
                  <a:pt x="227730" y="9562"/>
                  <a:pt x="189480" y="0"/>
                </a:cubicBezTo>
                <a:cubicBezTo>
                  <a:pt x="173004" y="8238"/>
                  <a:pt x="156155" y="15767"/>
                  <a:pt x="140053" y="24713"/>
                </a:cubicBezTo>
                <a:cubicBezTo>
                  <a:pt x="131398" y="29521"/>
                  <a:pt x="123994" y="36381"/>
                  <a:pt x="115339" y="41189"/>
                </a:cubicBezTo>
                <a:cubicBezTo>
                  <a:pt x="99237" y="50135"/>
                  <a:pt x="82388" y="57664"/>
                  <a:pt x="65912" y="65902"/>
                </a:cubicBezTo>
                <a:cubicBezTo>
                  <a:pt x="68658" y="57664"/>
                  <a:pt x="78033" y="33422"/>
                  <a:pt x="74150" y="41189"/>
                </a:cubicBezTo>
                <a:cubicBezTo>
                  <a:pt x="62349" y="64790"/>
                  <a:pt x="60285" y="88004"/>
                  <a:pt x="41198" y="107091"/>
                </a:cubicBezTo>
                <a:cubicBezTo>
                  <a:pt x="31490" y="116799"/>
                  <a:pt x="19231" y="123567"/>
                  <a:pt x="8247" y="131805"/>
                </a:cubicBezTo>
                <a:cubicBezTo>
                  <a:pt x="5501" y="140043"/>
                  <a:pt x="9" y="147835"/>
                  <a:pt x="9" y="156519"/>
                </a:cubicBezTo>
                <a:cubicBezTo>
                  <a:pt x="9" y="173222"/>
                  <a:pt x="-606" y="191782"/>
                  <a:pt x="8247" y="205946"/>
                </a:cubicBezTo>
                <a:cubicBezTo>
                  <a:pt x="14755" y="216359"/>
                  <a:pt x="28993" y="221065"/>
                  <a:pt x="41198" y="222421"/>
                </a:cubicBezTo>
                <a:cubicBezTo>
                  <a:pt x="79406" y="226666"/>
                  <a:pt x="118085" y="222421"/>
                  <a:pt x="156528" y="22242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8229600" y="4343400"/>
            <a:ext cx="1219200" cy="685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 smtClean="0"/>
              <a:t>Replace the first body of the branch with call to fun2</a:t>
            </a:r>
            <a:endParaRPr lang="en-CA" dirty="0" err="1" smtClean="0"/>
          </a:p>
        </p:txBody>
      </p:sp>
      <p:sp>
        <p:nvSpPr>
          <p:cNvPr id="8" name="Freeform 7"/>
          <p:cNvSpPr/>
          <p:nvPr/>
        </p:nvSpPr>
        <p:spPr>
          <a:xfrm>
            <a:off x="6853881" y="3853602"/>
            <a:ext cx="884313" cy="2786095"/>
          </a:xfrm>
          <a:custGeom>
            <a:avLst/>
            <a:gdLst>
              <a:gd name="connsiteX0" fmla="*/ 395416 w 884313"/>
              <a:gd name="connsiteY0" fmla="*/ 2786095 h 2786095"/>
              <a:gd name="connsiteX1" fmla="*/ 881449 w 884313"/>
              <a:gd name="connsiteY1" fmla="*/ 874917 h 2786095"/>
              <a:gd name="connsiteX2" fmla="*/ 864973 w 884313"/>
              <a:gd name="connsiteY2" fmla="*/ 693684 h 2786095"/>
              <a:gd name="connsiteX3" fmla="*/ 848497 w 884313"/>
              <a:gd name="connsiteY3" fmla="*/ 627782 h 2786095"/>
              <a:gd name="connsiteX4" fmla="*/ 840260 w 884313"/>
              <a:gd name="connsiteY4" fmla="*/ 594830 h 2786095"/>
              <a:gd name="connsiteX5" fmla="*/ 832022 w 884313"/>
              <a:gd name="connsiteY5" fmla="*/ 520690 h 2786095"/>
              <a:gd name="connsiteX6" fmla="*/ 823784 w 884313"/>
              <a:gd name="connsiteY6" fmla="*/ 495976 h 2786095"/>
              <a:gd name="connsiteX7" fmla="*/ 799070 w 884313"/>
              <a:gd name="connsiteY7" fmla="*/ 413598 h 2786095"/>
              <a:gd name="connsiteX8" fmla="*/ 782595 w 884313"/>
              <a:gd name="connsiteY8" fmla="*/ 331220 h 2786095"/>
              <a:gd name="connsiteX9" fmla="*/ 774357 w 884313"/>
              <a:gd name="connsiteY9" fmla="*/ 298268 h 2786095"/>
              <a:gd name="connsiteX10" fmla="*/ 766119 w 884313"/>
              <a:gd name="connsiteY10" fmla="*/ 257079 h 2786095"/>
              <a:gd name="connsiteX11" fmla="*/ 741405 w 884313"/>
              <a:gd name="connsiteY11" fmla="*/ 215890 h 2786095"/>
              <a:gd name="connsiteX12" fmla="*/ 708454 w 884313"/>
              <a:gd name="connsiteY12" fmla="*/ 166463 h 2786095"/>
              <a:gd name="connsiteX13" fmla="*/ 691978 w 884313"/>
              <a:gd name="connsiteY13" fmla="*/ 133512 h 2786095"/>
              <a:gd name="connsiteX14" fmla="*/ 617838 w 884313"/>
              <a:gd name="connsiteY14" fmla="*/ 84084 h 2786095"/>
              <a:gd name="connsiteX15" fmla="*/ 535460 w 884313"/>
              <a:gd name="connsiteY15" fmla="*/ 59371 h 2786095"/>
              <a:gd name="connsiteX16" fmla="*/ 510746 w 884313"/>
              <a:gd name="connsiteY16" fmla="*/ 42895 h 2786095"/>
              <a:gd name="connsiteX17" fmla="*/ 453081 w 884313"/>
              <a:gd name="connsiteY17" fmla="*/ 26420 h 2786095"/>
              <a:gd name="connsiteX18" fmla="*/ 329514 w 884313"/>
              <a:gd name="connsiteY18" fmla="*/ 34657 h 2786095"/>
              <a:gd name="connsiteX19" fmla="*/ 288324 w 884313"/>
              <a:gd name="connsiteY19" fmla="*/ 42895 h 2786095"/>
              <a:gd name="connsiteX20" fmla="*/ 98854 w 884313"/>
              <a:gd name="connsiteY20" fmla="*/ 51133 h 2786095"/>
              <a:gd name="connsiteX21" fmla="*/ 82378 w 884313"/>
              <a:gd name="connsiteY21" fmla="*/ 1706 h 2786095"/>
              <a:gd name="connsiteX22" fmla="*/ 41189 w 884313"/>
              <a:gd name="connsiteY22" fmla="*/ 34657 h 2786095"/>
              <a:gd name="connsiteX23" fmla="*/ 0 w 884313"/>
              <a:gd name="connsiteY23" fmla="*/ 67609 h 2786095"/>
              <a:gd name="connsiteX24" fmla="*/ 16476 w 884313"/>
              <a:gd name="connsiteY24" fmla="*/ 100560 h 2786095"/>
              <a:gd name="connsiteX25" fmla="*/ 82378 w 884313"/>
              <a:gd name="connsiteY25" fmla="*/ 125274 h 2786095"/>
              <a:gd name="connsiteX26" fmla="*/ 107092 w 884313"/>
              <a:gd name="connsiteY26" fmla="*/ 141749 h 2786095"/>
              <a:gd name="connsiteX27" fmla="*/ 140043 w 884313"/>
              <a:gd name="connsiteY27" fmla="*/ 158225 h 2786095"/>
              <a:gd name="connsiteX28" fmla="*/ 164757 w 884313"/>
              <a:gd name="connsiteY28" fmla="*/ 166463 h 2786095"/>
              <a:gd name="connsiteX29" fmla="*/ 181233 w 884313"/>
              <a:gd name="connsiteY29" fmla="*/ 182939 h 2786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884313" h="2786095">
                <a:moveTo>
                  <a:pt x="395416" y="2786095"/>
                </a:moveTo>
                <a:cubicBezTo>
                  <a:pt x="557427" y="2149036"/>
                  <a:pt x="732326" y="1515116"/>
                  <a:pt x="881449" y="874917"/>
                </a:cubicBezTo>
                <a:cubicBezTo>
                  <a:pt x="890259" y="837096"/>
                  <a:pt x="877031" y="745934"/>
                  <a:pt x="864973" y="693684"/>
                </a:cubicBezTo>
                <a:cubicBezTo>
                  <a:pt x="859881" y="671620"/>
                  <a:pt x="853989" y="649749"/>
                  <a:pt x="848497" y="627782"/>
                </a:cubicBezTo>
                <a:lnTo>
                  <a:pt x="840260" y="594830"/>
                </a:lnTo>
                <a:cubicBezTo>
                  <a:pt x="837514" y="570117"/>
                  <a:pt x="836110" y="545217"/>
                  <a:pt x="832022" y="520690"/>
                </a:cubicBezTo>
                <a:cubicBezTo>
                  <a:pt x="830594" y="512125"/>
                  <a:pt x="825890" y="504400"/>
                  <a:pt x="823784" y="495976"/>
                </a:cubicBezTo>
                <a:cubicBezTo>
                  <a:pt x="805221" y="421725"/>
                  <a:pt x="828588" y="487391"/>
                  <a:pt x="799070" y="413598"/>
                </a:cubicBezTo>
                <a:cubicBezTo>
                  <a:pt x="793578" y="386139"/>
                  <a:pt x="789387" y="358387"/>
                  <a:pt x="782595" y="331220"/>
                </a:cubicBezTo>
                <a:cubicBezTo>
                  <a:pt x="779849" y="320236"/>
                  <a:pt x="776813" y="309320"/>
                  <a:pt x="774357" y="298268"/>
                </a:cubicBezTo>
                <a:cubicBezTo>
                  <a:pt x="771320" y="284600"/>
                  <a:pt x="771319" y="270079"/>
                  <a:pt x="766119" y="257079"/>
                </a:cubicBezTo>
                <a:cubicBezTo>
                  <a:pt x="760172" y="242213"/>
                  <a:pt x="748565" y="230211"/>
                  <a:pt x="741405" y="215890"/>
                </a:cubicBezTo>
                <a:cubicBezTo>
                  <a:pt x="717561" y="168200"/>
                  <a:pt x="755306" y="213313"/>
                  <a:pt x="708454" y="166463"/>
                </a:cubicBezTo>
                <a:cubicBezTo>
                  <a:pt x="702962" y="155479"/>
                  <a:pt x="699116" y="143505"/>
                  <a:pt x="691978" y="133512"/>
                </a:cubicBezTo>
                <a:cubicBezTo>
                  <a:pt x="672025" y="105577"/>
                  <a:pt x="649565" y="98505"/>
                  <a:pt x="617838" y="84084"/>
                </a:cubicBezTo>
                <a:cubicBezTo>
                  <a:pt x="575264" y="64732"/>
                  <a:pt x="580151" y="68309"/>
                  <a:pt x="535460" y="59371"/>
                </a:cubicBezTo>
                <a:cubicBezTo>
                  <a:pt x="527222" y="53879"/>
                  <a:pt x="519602" y="47323"/>
                  <a:pt x="510746" y="42895"/>
                </a:cubicBezTo>
                <a:cubicBezTo>
                  <a:pt x="498924" y="36984"/>
                  <a:pt x="463644" y="29061"/>
                  <a:pt x="453081" y="26420"/>
                </a:cubicBezTo>
                <a:cubicBezTo>
                  <a:pt x="411892" y="29166"/>
                  <a:pt x="370590" y="30550"/>
                  <a:pt x="329514" y="34657"/>
                </a:cubicBezTo>
                <a:cubicBezTo>
                  <a:pt x="315582" y="36050"/>
                  <a:pt x="302290" y="41897"/>
                  <a:pt x="288324" y="42895"/>
                </a:cubicBezTo>
                <a:cubicBezTo>
                  <a:pt x="225268" y="47399"/>
                  <a:pt x="162011" y="48387"/>
                  <a:pt x="98854" y="51133"/>
                </a:cubicBezTo>
                <a:cubicBezTo>
                  <a:pt x="93362" y="34657"/>
                  <a:pt x="95939" y="-9143"/>
                  <a:pt x="82378" y="1706"/>
                </a:cubicBezTo>
                <a:cubicBezTo>
                  <a:pt x="68648" y="12690"/>
                  <a:pt x="53622" y="22224"/>
                  <a:pt x="41189" y="34657"/>
                </a:cubicBezTo>
                <a:cubicBezTo>
                  <a:pt x="3927" y="71920"/>
                  <a:pt x="48114" y="51571"/>
                  <a:pt x="0" y="67609"/>
                </a:cubicBezTo>
                <a:cubicBezTo>
                  <a:pt x="5492" y="78593"/>
                  <a:pt x="7152" y="92568"/>
                  <a:pt x="16476" y="100560"/>
                </a:cubicBezTo>
                <a:cubicBezTo>
                  <a:pt x="33472" y="115128"/>
                  <a:pt x="62577" y="115374"/>
                  <a:pt x="82378" y="125274"/>
                </a:cubicBezTo>
                <a:cubicBezTo>
                  <a:pt x="91233" y="129702"/>
                  <a:pt x="98496" y="136837"/>
                  <a:pt x="107092" y="141749"/>
                </a:cubicBezTo>
                <a:cubicBezTo>
                  <a:pt x="117754" y="147842"/>
                  <a:pt x="128756" y="153388"/>
                  <a:pt x="140043" y="158225"/>
                </a:cubicBezTo>
                <a:cubicBezTo>
                  <a:pt x="148024" y="161646"/>
                  <a:pt x="157311" y="161995"/>
                  <a:pt x="164757" y="166463"/>
                </a:cubicBezTo>
                <a:cubicBezTo>
                  <a:pt x="171417" y="170459"/>
                  <a:pt x="175741" y="177447"/>
                  <a:pt x="181233" y="182939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Freeform 8"/>
          <p:cNvSpPr/>
          <p:nvPr/>
        </p:nvSpPr>
        <p:spPr>
          <a:xfrm>
            <a:off x="1721708" y="3954162"/>
            <a:ext cx="2199503" cy="1309816"/>
          </a:xfrm>
          <a:custGeom>
            <a:avLst/>
            <a:gdLst>
              <a:gd name="connsiteX0" fmla="*/ 543697 w 2199503"/>
              <a:gd name="connsiteY0" fmla="*/ 1293341 h 1309816"/>
              <a:gd name="connsiteX1" fmla="*/ 2174789 w 2199503"/>
              <a:gd name="connsiteY1" fmla="*/ 988541 h 1309816"/>
              <a:gd name="connsiteX2" fmla="*/ 2191265 w 2199503"/>
              <a:gd name="connsiteY2" fmla="*/ 947352 h 1309816"/>
              <a:gd name="connsiteX3" fmla="*/ 2199503 w 2199503"/>
              <a:gd name="connsiteY3" fmla="*/ 906162 h 1309816"/>
              <a:gd name="connsiteX4" fmla="*/ 2191265 w 2199503"/>
              <a:gd name="connsiteY4" fmla="*/ 766119 h 1309816"/>
              <a:gd name="connsiteX5" fmla="*/ 2174789 w 2199503"/>
              <a:gd name="connsiteY5" fmla="*/ 691979 h 1309816"/>
              <a:gd name="connsiteX6" fmla="*/ 2166551 w 2199503"/>
              <a:gd name="connsiteY6" fmla="*/ 642552 h 1309816"/>
              <a:gd name="connsiteX7" fmla="*/ 2150076 w 2199503"/>
              <a:gd name="connsiteY7" fmla="*/ 601362 h 1309816"/>
              <a:gd name="connsiteX8" fmla="*/ 2141838 w 2199503"/>
              <a:gd name="connsiteY8" fmla="*/ 568411 h 1309816"/>
              <a:gd name="connsiteX9" fmla="*/ 2117124 w 2199503"/>
              <a:gd name="connsiteY9" fmla="*/ 510746 h 1309816"/>
              <a:gd name="connsiteX10" fmla="*/ 2108887 w 2199503"/>
              <a:gd name="connsiteY10" fmla="*/ 477795 h 1309816"/>
              <a:gd name="connsiteX11" fmla="*/ 2084173 w 2199503"/>
              <a:gd name="connsiteY11" fmla="*/ 436606 h 1309816"/>
              <a:gd name="connsiteX12" fmla="*/ 2034746 w 2199503"/>
              <a:gd name="connsiteY12" fmla="*/ 354227 h 1309816"/>
              <a:gd name="connsiteX13" fmla="*/ 2010033 w 2199503"/>
              <a:gd name="connsiteY13" fmla="*/ 321276 h 1309816"/>
              <a:gd name="connsiteX14" fmla="*/ 1960606 w 2199503"/>
              <a:gd name="connsiteY14" fmla="*/ 247135 h 1309816"/>
              <a:gd name="connsiteX15" fmla="*/ 1927654 w 2199503"/>
              <a:gd name="connsiteY15" fmla="*/ 230660 h 1309816"/>
              <a:gd name="connsiteX16" fmla="*/ 1869989 w 2199503"/>
              <a:gd name="connsiteY16" fmla="*/ 181233 h 1309816"/>
              <a:gd name="connsiteX17" fmla="*/ 1845276 w 2199503"/>
              <a:gd name="connsiteY17" fmla="*/ 172995 h 1309816"/>
              <a:gd name="connsiteX18" fmla="*/ 1820562 w 2199503"/>
              <a:gd name="connsiteY18" fmla="*/ 156519 h 1309816"/>
              <a:gd name="connsiteX19" fmla="*/ 1787611 w 2199503"/>
              <a:gd name="connsiteY19" fmla="*/ 148281 h 1309816"/>
              <a:gd name="connsiteX20" fmla="*/ 1705233 w 2199503"/>
              <a:gd name="connsiteY20" fmla="*/ 131806 h 1309816"/>
              <a:gd name="connsiteX21" fmla="*/ 1647568 w 2199503"/>
              <a:gd name="connsiteY21" fmla="*/ 107092 h 1309816"/>
              <a:gd name="connsiteX22" fmla="*/ 1606378 w 2199503"/>
              <a:gd name="connsiteY22" fmla="*/ 82379 h 1309816"/>
              <a:gd name="connsiteX23" fmla="*/ 1507524 w 2199503"/>
              <a:gd name="connsiteY23" fmla="*/ 49427 h 1309816"/>
              <a:gd name="connsiteX24" fmla="*/ 1425146 w 2199503"/>
              <a:gd name="connsiteY24" fmla="*/ 24714 h 1309816"/>
              <a:gd name="connsiteX25" fmla="*/ 1400433 w 2199503"/>
              <a:gd name="connsiteY25" fmla="*/ 16476 h 1309816"/>
              <a:gd name="connsiteX26" fmla="*/ 1367481 w 2199503"/>
              <a:gd name="connsiteY26" fmla="*/ 0 h 1309816"/>
              <a:gd name="connsiteX27" fmla="*/ 354227 w 2199503"/>
              <a:gd name="connsiteY27" fmla="*/ 8238 h 1309816"/>
              <a:gd name="connsiteX28" fmla="*/ 288324 w 2199503"/>
              <a:gd name="connsiteY28" fmla="*/ 24714 h 1309816"/>
              <a:gd name="connsiteX29" fmla="*/ 263611 w 2199503"/>
              <a:gd name="connsiteY29" fmla="*/ 32952 h 1309816"/>
              <a:gd name="connsiteX30" fmla="*/ 230660 w 2199503"/>
              <a:gd name="connsiteY30" fmla="*/ 41189 h 1309816"/>
              <a:gd name="connsiteX31" fmla="*/ 197708 w 2199503"/>
              <a:gd name="connsiteY31" fmla="*/ 74141 h 1309816"/>
              <a:gd name="connsiteX32" fmla="*/ 172995 w 2199503"/>
              <a:gd name="connsiteY32" fmla="*/ 82379 h 1309816"/>
              <a:gd name="connsiteX33" fmla="*/ 140043 w 2199503"/>
              <a:gd name="connsiteY33" fmla="*/ 98854 h 1309816"/>
              <a:gd name="connsiteX34" fmla="*/ 107092 w 2199503"/>
              <a:gd name="connsiteY34" fmla="*/ 156519 h 1309816"/>
              <a:gd name="connsiteX35" fmla="*/ 90616 w 2199503"/>
              <a:gd name="connsiteY35" fmla="*/ 181233 h 1309816"/>
              <a:gd name="connsiteX36" fmla="*/ 82378 w 2199503"/>
              <a:gd name="connsiteY36" fmla="*/ 205946 h 1309816"/>
              <a:gd name="connsiteX37" fmla="*/ 41189 w 2199503"/>
              <a:gd name="connsiteY37" fmla="*/ 263611 h 1309816"/>
              <a:gd name="connsiteX38" fmla="*/ 8238 w 2199503"/>
              <a:gd name="connsiteY38" fmla="*/ 313038 h 1309816"/>
              <a:gd name="connsiteX39" fmla="*/ 0 w 2199503"/>
              <a:gd name="connsiteY39" fmla="*/ 337752 h 1309816"/>
              <a:gd name="connsiteX40" fmla="*/ 16476 w 2199503"/>
              <a:gd name="connsiteY40" fmla="*/ 477795 h 1309816"/>
              <a:gd name="connsiteX41" fmla="*/ 32951 w 2199503"/>
              <a:gd name="connsiteY41" fmla="*/ 527222 h 1309816"/>
              <a:gd name="connsiteX42" fmla="*/ 65903 w 2199503"/>
              <a:gd name="connsiteY42" fmla="*/ 584887 h 1309816"/>
              <a:gd name="connsiteX43" fmla="*/ 98854 w 2199503"/>
              <a:gd name="connsiteY43" fmla="*/ 659027 h 1309816"/>
              <a:gd name="connsiteX44" fmla="*/ 123568 w 2199503"/>
              <a:gd name="connsiteY44" fmla="*/ 708454 h 1309816"/>
              <a:gd name="connsiteX45" fmla="*/ 140043 w 2199503"/>
              <a:gd name="connsiteY45" fmla="*/ 733168 h 1309816"/>
              <a:gd name="connsiteX46" fmla="*/ 148281 w 2199503"/>
              <a:gd name="connsiteY46" fmla="*/ 757881 h 1309816"/>
              <a:gd name="connsiteX47" fmla="*/ 172995 w 2199503"/>
              <a:gd name="connsiteY47" fmla="*/ 782595 h 1309816"/>
              <a:gd name="connsiteX48" fmla="*/ 214184 w 2199503"/>
              <a:gd name="connsiteY48" fmla="*/ 840260 h 1309816"/>
              <a:gd name="connsiteX49" fmla="*/ 238897 w 2199503"/>
              <a:gd name="connsiteY49" fmla="*/ 881449 h 1309816"/>
              <a:gd name="connsiteX50" fmla="*/ 263611 w 2199503"/>
              <a:gd name="connsiteY50" fmla="*/ 914400 h 1309816"/>
              <a:gd name="connsiteX51" fmla="*/ 296562 w 2199503"/>
              <a:gd name="connsiteY51" fmla="*/ 963827 h 1309816"/>
              <a:gd name="connsiteX52" fmla="*/ 321276 w 2199503"/>
              <a:gd name="connsiteY52" fmla="*/ 996779 h 1309816"/>
              <a:gd name="connsiteX53" fmla="*/ 354227 w 2199503"/>
              <a:gd name="connsiteY53" fmla="*/ 1046206 h 1309816"/>
              <a:gd name="connsiteX54" fmla="*/ 411892 w 2199503"/>
              <a:gd name="connsiteY54" fmla="*/ 1103870 h 1309816"/>
              <a:gd name="connsiteX55" fmla="*/ 461319 w 2199503"/>
              <a:gd name="connsiteY55" fmla="*/ 1136822 h 1309816"/>
              <a:gd name="connsiteX56" fmla="*/ 543697 w 2199503"/>
              <a:gd name="connsiteY56" fmla="*/ 1194487 h 1309816"/>
              <a:gd name="connsiteX57" fmla="*/ 568411 w 2199503"/>
              <a:gd name="connsiteY57" fmla="*/ 1210962 h 1309816"/>
              <a:gd name="connsiteX58" fmla="*/ 593124 w 2199503"/>
              <a:gd name="connsiteY58" fmla="*/ 1219200 h 1309816"/>
              <a:gd name="connsiteX59" fmla="*/ 667265 w 2199503"/>
              <a:gd name="connsiteY59" fmla="*/ 1285103 h 1309816"/>
              <a:gd name="connsiteX60" fmla="*/ 683741 w 2199503"/>
              <a:gd name="connsiteY60" fmla="*/ 1309816 h 1309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2199503" h="1309816">
                <a:moveTo>
                  <a:pt x="543697" y="1293341"/>
                </a:moveTo>
                <a:cubicBezTo>
                  <a:pt x="1087394" y="1191741"/>
                  <a:pt x="1633487" y="1102214"/>
                  <a:pt x="2174789" y="988541"/>
                </a:cubicBezTo>
                <a:cubicBezTo>
                  <a:pt x="2189261" y="985502"/>
                  <a:pt x="2187016" y="961516"/>
                  <a:pt x="2191265" y="947352"/>
                </a:cubicBezTo>
                <a:cubicBezTo>
                  <a:pt x="2195288" y="933941"/>
                  <a:pt x="2196757" y="919892"/>
                  <a:pt x="2199503" y="906162"/>
                </a:cubicBezTo>
                <a:cubicBezTo>
                  <a:pt x="2196757" y="859481"/>
                  <a:pt x="2195499" y="812689"/>
                  <a:pt x="2191265" y="766119"/>
                </a:cubicBezTo>
                <a:cubicBezTo>
                  <a:pt x="2188867" y="739742"/>
                  <a:pt x="2179905" y="717560"/>
                  <a:pt x="2174789" y="691979"/>
                </a:cubicBezTo>
                <a:cubicBezTo>
                  <a:pt x="2171513" y="675600"/>
                  <a:pt x="2170946" y="658666"/>
                  <a:pt x="2166551" y="642552"/>
                </a:cubicBezTo>
                <a:cubicBezTo>
                  <a:pt x="2162660" y="628285"/>
                  <a:pt x="2154752" y="615391"/>
                  <a:pt x="2150076" y="601362"/>
                </a:cubicBezTo>
                <a:cubicBezTo>
                  <a:pt x="2146496" y="590621"/>
                  <a:pt x="2145707" y="579051"/>
                  <a:pt x="2141838" y="568411"/>
                </a:cubicBezTo>
                <a:cubicBezTo>
                  <a:pt x="2134691" y="548758"/>
                  <a:pt x="2124271" y="530400"/>
                  <a:pt x="2117124" y="510746"/>
                </a:cubicBezTo>
                <a:cubicBezTo>
                  <a:pt x="2113255" y="500106"/>
                  <a:pt x="2113485" y="488141"/>
                  <a:pt x="2108887" y="477795"/>
                </a:cubicBezTo>
                <a:cubicBezTo>
                  <a:pt x="2102384" y="463163"/>
                  <a:pt x="2091949" y="450603"/>
                  <a:pt x="2084173" y="436606"/>
                </a:cubicBezTo>
                <a:cubicBezTo>
                  <a:pt x="2056791" y="387320"/>
                  <a:pt x="2077815" y="411653"/>
                  <a:pt x="2034746" y="354227"/>
                </a:cubicBezTo>
                <a:cubicBezTo>
                  <a:pt x="2026508" y="343243"/>
                  <a:pt x="2017848" y="332564"/>
                  <a:pt x="2010033" y="321276"/>
                </a:cubicBezTo>
                <a:cubicBezTo>
                  <a:pt x="1993126" y="296855"/>
                  <a:pt x="1987173" y="260418"/>
                  <a:pt x="1960606" y="247135"/>
                </a:cubicBezTo>
                <a:lnTo>
                  <a:pt x="1927654" y="230660"/>
                </a:lnTo>
                <a:cubicBezTo>
                  <a:pt x="1908175" y="211180"/>
                  <a:pt x="1894652" y="195326"/>
                  <a:pt x="1869989" y="181233"/>
                </a:cubicBezTo>
                <a:cubicBezTo>
                  <a:pt x="1862450" y="176925"/>
                  <a:pt x="1853043" y="176878"/>
                  <a:pt x="1845276" y="172995"/>
                </a:cubicBezTo>
                <a:cubicBezTo>
                  <a:pt x="1836420" y="168567"/>
                  <a:pt x="1829662" y="160419"/>
                  <a:pt x="1820562" y="156519"/>
                </a:cubicBezTo>
                <a:cubicBezTo>
                  <a:pt x="1810156" y="152059"/>
                  <a:pt x="1798713" y="150501"/>
                  <a:pt x="1787611" y="148281"/>
                </a:cubicBezTo>
                <a:cubicBezTo>
                  <a:pt x="1765044" y="143767"/>
                  <a:pt x="1728612" y="140308"/>
                  <a:pt x="1705233" y="131806"/>
                </a:cubicBezTo>
                <a:cubicBezTo>
                  <a:pt x="1685579" y="124659"/>
                  <a:pt x="1666273" y="116444"/>
                  <a:pt x="1647568" y="107092"/>
                </a:cubicBezTo>
                <a:cubicBezTo>
                  <a:pt x="1633247" y="99931"/>
                  <a:pt x="1621184" y="88475"/>
                  <a:pt x="1606378" y="82379"/>
                </a:cubicBezTo>
                <a:cubicBezTo>
                  <a:pt x="1574260" y="69154"/>
                  <a:pt x="1538591" y="64960"/>
                  <a:pt x="1507524" y="49427"/>
                </a:cubicBezTo>
                <a:cubicBezTo>
                  <a:pt x="1459633" y="25482"/>
                  <a:pt x="1486686" y="34971"/>
                  <a:pt x="1425146" y="24714"/>
                </a:cubicBezTo>
                <a:cubicBezTo>
                  <a:pt x="1416908" y="21968"/>
                  <a:pt x="1408414" y="19897"/>
                  <a:pt x="1400433" y="16476"/>
                </a:cubicBezTo>
                <a:cubicBezTo>
                  <a:pt x="1389145" y="11638"/>
                  <a:pt x="1379761" y="97"/>
                  <a:pt x="1367481" y="0"/>
                </a:cubicBezTo>
                <a:lnTo>
                  <a:pt x="354227" y="8238"/>
                </a:lnTo>
                <a:cubicBezTo>
                  <a:pt x="297737" y="27069"/>
                  <a:pt x="367850" y="4832"/>
                  <a:pt x="288324" y="24714"/>
                </a:cubicBezTo>
                <a:cubicBezTo>
                  <a:pt x="279900" y="26820"/>
                  <a:pt x="271960" y="30567"/>
                  <a:pt x="263611" y="32952"/>
                </a:cubicBezTo>
                <a:cubicBezTo>
                  <a:pt x="252725" y="36062"/>
                  <a:pt x="241644" y="38443"/>
                  <a:pt x="230660" y="41189"/>
                </a:cubicBezTo>
                <a:cubicBezTo>
                  <a:pt x="219676" y="52173"/>
                  <a:pt x="210348" y="65112"/>
                  <a:pt x="197708" y="74141"/>
                </a:cubicBezTo>
                <a:cubicBezTo>
                  <a:pt x="190642" y="79188"/>
                  <a:pt x="180976" y="78959"/>
                  <a:pt x="172995" y="82379"/>
                </a:cubicBezTo>
                <a:cubicBezTo>
                  <a:pt x="161708" y="87216"/>
                  <a:pt x="151027" y="93362"/>
                  <a:pt x="140043" y="98854"/>
                </a:cubicBezTo>
                <a:cubicBezTo>
                  <a:pt x="99897" y="159077"/>
                  <a:pt x="148907" y="83344"/>
                  <a:pt x="107092" y="156519"/>
                </a:cubicBezTo>
                <a:cubicBezTo>
                  <a:pt x="102180" y="165115"/>
                  <a:pt x="95044" y="172377"/>
                  <a:pt x="90616" y="181233"/>
                </a:cubicBezTo>
                <a:cubicBezTo>
                  <a:pt x="86733" y="189000"/>
                  <a:pt x="86261" y="198179"/>
                  <a:pt x="82378" y="205946"/>
                </a:cubicBezTo>
                <a:cubicBezTo>
                  <a:pt x="75678" y="219347"/>
                  <a:pt x="47728" y="254270"/>
                  <a:pt x="41189" y="263611"/>
                </a:cubicBezTo>
                <a:cubicBezTo>
                  <a:pt x="29834" y="279833"/>
                  <a:pt x="14500" y="294253"/>
                  <a:pt x="8238" y="313038"/>
                </a:cubicBezTo>
                <a:lnTo>
                  <a:pt x="0" y="337752"/>
                </a:lnTo>
                <a:cubicBezTo>
                  <a:pt x="3838" y="383811"/>
                  <a:pt x="4109" y="432447"/>
                  <a:pt x="16476" y="477795"/>
                </a:cubicBezTo>
                <a:cubicBezTo>
                  <a:pt x="21045" y="494550"/>
                  <a:pt x="25898" y="511352"/>
                  <a:pt x="32951" y="527222"/>
                </a:cubicBezTo>
                <a:cubicBezTo>
                  <a:pt x="71201" y="613285"/>
                  <a:pt x="26441" y="479657"/>
                  <a:pt x="65903" y="584887"/>
                </a:cubicBezTo>
                <a:cubicBezTo>
                  <a:pt x="101737" y="680442"/>
                  <a:pt x="34782" y="541562"/>
                  <a:pt x="98854" y="659027"/>
                </a:cubicBezTo>
                <a:cubicBezTo>
                  <a:pt x="107675" y="675198"/>
                  <a:pt x="114622" y="692352"/>
                  <a:pt x="123568" y="708454"/>
                </a:cubicBezTo>
                <a:cubicBezTo>
                  <a:pt x="128376" y="717109"/>
                  <a:pt x="135615" y="724313"/>
                  <a:pt x="140043" y="733168"/>
                </a:cubicBezTo>
                <a:cubicBezTo>
                  <a:pt x="143926" y="740935"/>
                  <a:pt x="143464" y="750656"/>
                  <a:pt x="148281" y="757881"/>
                </a:cubicBezTo>
                <a:cubicBezTo>
                  <a:pt x="154744" y="767575"/>
                  <a:pt x="164757" y="774357"/>
                  <a:pt x="172995" y="782595"/>
                </a:cubicBezTo>
                <a:cubicBezTo>
                  <a:pt x="212280" y="861168"/>
                  <a:pt x="164089" y="773466"/>
                  <a:pt x="214184" y="840260"/>
                </a:cubicBezTo>
                <a:cubicBezTo>
                  <a:pt x="223791" y="853069"/>
                  <a:pt x="230015" y="868127"/>
                  <a:pt x="238897" y="881449"/>
                </a:cubicBezTo>
                <a:cubicBezTo>
                  <a:pt x="246513" y="892873"/>
                  <a:pt x="255737" y="903152"/>
                  <a:pt x="263611" y="914400"/>
                </a:cubicBezTo>
                <a:cubicBezTo>
                  <a:pt x="274966" y="930622"/>
                  <a:pt x="284681" y="947986"/>
                  <a:pt x="296562" y="963827"/>
                </a:cubicBezTo>
                <a:cubicBezTo>
                  <a:pt x="304800" y="974811"/>
                  <a:pt x="313402" y="985531"/>
                  <a:pt x="321276" y="996779"/>
                </a:cubicBezTo>
                <a:cubicBezTo>
                  <a:pt x="332631" y="1013001"/>
                  <a:pt x="340225" y="1032205"/>
                  <a:pt x="354227" y="1046206"/>
                </a:cubicBezTo>
                <a:lnTo>
                  <a:pt x="411892" y="1103870"/>
                </a:lnTo>
                <a:cubicBezTo>
                  <a:pt x="442747" y="1134724"/>
                  <a:pt x="425553" y="1124900"/>
                  <a:pt x="461319" y="1136822"/>
                </a:cubicBezTo>
                <a:cubicBezTo>
                  <a:pt x="510102" y="1173409"/>
                  <a:pt x="482860" y="1153929"/>
                  <a:pt x="543697" y="1194487"/>
                </a:cubicBezTo>
                <a:cubicBezTo>
                  <a:pt x="551935" y="1199979"/>
                  <a:pt x="559018" y="1207831"/>
                  <a:pt x="568411" y="1210962"/>
                </a:cubicBezTo>
                <a:lnTo>
                  <a:pt x="593124" y="1219200"/>
                </a:lnTo>
                <a:cubicBezTo>
                  <a:pt x="649552" y="1275628"/>
                  <a:pt x="623164" y="1255702"/>
                  <a:pt x="667265" y="1285103"/>
                </a:cubicBezTo>
                <a:lnTo>
                  <a:pt x="683741" y="1309816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Freeform 9"/>
          <p:cNvSpPr/>
          <p:nvPr/>
        </p:nvSpPr>
        <p:spPr>
          <a:xfrm>
            <a:off x="-143011" y="4349578"/>
            <a:ext cx="1914146" cy="1894703"/>
          </a:xfrm>
          <a:custGeom>
            <a:avLst/>
            <a:gdLst>
              <a:gd name="connsiteX0" fmla="*/ 1914146 w 1914146"/>
              <a:gd name="connsiteY0" fmla="*/ 0 h 1894703"/>
              <a:gd name="connsiteX1" fmla="*/ 93584 w 1914146"/>
              <a:gd name="connsiteY1" fmla="*/ 832022 h 1894703"/>
              <a:gd name="connsiteX2" fmla="*/ 60633 w 1914146"/>
              <a:gd name="connsiteY2" fmla="*/ 881449 h 1894703"/>
              <a:gd name="connsiteX3" fmla="*/ 19443 w 1914146"/>
              <a:gd name="connsiteY3" fmla="*/ 947352 h 1894703"/>
              <a:gd name="connsiteX4" fmla="*/ 19443 w 1914146"/>
              <a:gd name="connsiteY4" fmla="*/ 1210963 h 1894703"/>
              <a:gd name="connsiteX5" fmla="*/ 52395 w 1914146"/>
              <a:gd name="connsiteY5" fmla="*/ 1285103 h 1894703"/>
              <a:gd name="connsiteX6" fmla="*/ 60633 w 1914146"/>
              <a:gd name="connsiteY6" fmla="*/ 1318054 h 1894703"/>
              <a:gd name="connsiteX7" fmla="*/ 134773 w 1914146"/>
              <a:gd name="connsiteY7" fmla="*/ 1383957 h 1894703"/>
              <a:gd name="connsiteX8" fmla="*/ 159487 w 1914146"/>
              <a:gd name="connsiteY8" fmla="*/ 1416908 h 1894703"/>
              <a:gd name="connsiteX9" fmla="*/ 192438 w 1914146"/>
              <a:gd name="connsiteY9" fmla="*/ 1441622 h 1894703"/>
              <a:gd name="connsiteX10" fmla="*/ 241865 w 1914146"/>
              <a:gd name="connsiteY10" fmla="*/ 1482811 h 1894703"/>
              <a:gd name="connsiteX11" fmla="*/ 324243 w 1914146"/>
              <a:gd name="connsiteY11" fmla="*/ 1524000 h 1894703"/>
              <a:gd name="connsiteX12" fmla="*/ 381908 w 1914146"/>
              <a:gd name="connsiteY12" fmla="*/ 1556952 h 1894703"/>
              <a:gd name="connsiteX13" fmla="*/ 431335 w 1914146"/>
              <a:gd name="connsiteY13" fmla="*/ 1573427 h 1894703"/>
              <a:gd name="connsiteX14" fmla="*/ 513714 w 1914146"/>
              <a:gd name="connsiteY14" fmla="*/ 1598141 h 1894703"/>
              <a:gd name="connsiteX15" fmla="*/ 571379 w 1914146"/>
              <a:gd name="connsiteY15" fmla="*/ 1622854 h 1894703"/>
              <a:gd name="connsiteX16" fmla="*/ 678470 w 1914146"/>
              <a:gd name="connsiteY16" fmla="*/ 1647568 h 1894703"/>
              <a:gd name="connsiteX17" fmla="*/ 859703 w 1914146"/>
              <a:gd name="connsiteY17" fmla="*/ 1713471 h 1894703"/>
              <a:gd name="connsiteX18" fmla="*/ 917368 w 1914146"/>
              <a:gd name="connsiteY18" fmla="*/ 1729946 h 1894703"/>
              <a:gd name="connsiteX19" fmla="*/ 1007984 w 1914146"/>
              <a:gd name="connsiteY19" fmla="*/ 1771136 h 1894703"/>
              <a:gd name="connsiteX20" fmla="*/ 1106838 w 1914146"/>
              <a:gd name="connsiteY20" fmla="*/ 1795849 h 1894703"/>
              <a:gd name="connsiteX21" fmla="*/ 1123314 w 1914146"/>
              <a:gd name="connsiteY21" fmla="*/ 1771136 h 1894703"/>
              <a:gd name="connsiteX22" fmla="*/ 1098600 w 1914146"/>
              <a:gd name="connsiteY22" fmla="*/ 1746422 h 1894703"/>
              <a:gd name="connsiteX23" fmla="*/ 1073887 w 1914146"/>
              <a:gd name="connsiteY23" fmla="*/ 1705233 h 1894703"/>
              <a:gd name="connsiteX24" fmla="*/ 1049173 w 1914146"/>
              <a:gd name="connsiteY24" fmla="*/ 1688757 h 1894703"/>
              <a:gd name="connsiteX25" fmla="*/ 1007984 w 1914146"/>
              <a:gd name="connsiteY25" fmla="*/ 1639330 h 1894703"/>
              <a:gd name="connsiteX26" fmla="*/ 1057411 w 1914146"/>
              <a:gd name="connsiteY26" fmla="*/ 1647568 h 1894703"/>
              <a:gd name="connsiteX27" fmla="*/ 1082125 w 1914146"/>
              <a:gd name="connsiteY27" fmla="*/ 1680519 h 1894703"/>
              <a:gd name="connsiteX28" fmla="*/ 1106838 w 1914146"/>
              <a:gd name="connsiteY28" fmla="*/ 1705233 h 1894703"/>
              <a:gd name="connsiteX29" fmla="*/ 1115076 w 1914146"/>
              <a:gd name="connsiteY29" fmla="*/ 1738184 h 1894703"/>
              <a:gd name="connsiteX30" fmla="*/ 1139789 w 1914146"/>
              <a:gd name="connsiteY30" fmla="*/ 1845276 h 1894703"/>
              <a:gd name="connsiteX31" fmla="*/ 1115076 w 1914146"/>
              <a:gd name="connsiteY31" fmla="*/ 1861752 h 1894703"/>
              <a:gd name="connsiteX32" fmla="*/ 1090362 w 1914146"/>
              <a:gd name="connsiteY32" fmla="*/ 1869990 h 1894703"/>
              <a:gd name="connsiteX33" fmla="*/ 1065649 w 1914146"/>
              <a:gd name="connsiteY33" fmla="*/ 1894703 h 1894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914146" h="1894703">
                <a:moveTo>
                  <a:pt x="1914146" y="0"/>
                </a:moveTo>
                <a:lnTo>
                  <a:pt x="93584" y="832022"/>
                </a:lnTo>
                <a:cubicBezTo>
                  <a:pt x="51951" y="851166"/>
                  <a:pt x="79846" y="843024"/>
                  <a:pt x="60633" y="881449"/>
                </a:cubicBezTo>
                <a:cubicBezTo>
                  <a:pt x="49048" y="904620"/>
                  <a:pt x="19443" y="947352"/>
                  <a:pt x="19443" y="947352"/>
                </a:cubicBezTo>
                <a:cubicBezTo>
                  <a:pt x="-12890" y="1044358"/>
                  <a:pt x="817" y="993658"/>
                  <a:pt x="19443" y="1210963"/>
                </a:cubicBezTo>
                <a:cubicBezTo>
                  <a:pt x="22336" y="1244712"/>
                  <a:pt x="35814" y="1260232"/>
                  <a:pt x="52395" y="1285103"/>
                </a:cubicBezTo>
                <a:cubicBezTo>
                  <a:pt x="55141" y="1296087"/>
                  <a:pt x="54140" y="1308779"/>
                  <a:pt x="60633" y="1318054"/>
                </a:cubicBezTo>
                <a:cubicBezTo>
                  <a:pt x="141350" y="1433363"/>
                  <a:pt x="80353" y="1329537"/>
                  <a:pt x="134773" y="1383957"/>
                </a:cubicBezTo>
                <a:cubicBezTo>
                  <a:pt x="144481" y="1393665"/>
                  <a:pt x="149779" y="1407200"/>
                  <a:pt x="159487" y="1416908"/>
                </a:cubicBezTo>
                <a:cubicBezTo>
                  <a:pt x="169195" y="1426616"/>
                  <a:pt x="181717" y="1433045"/>
                  <a:pt x="192438" y="1441622"/>
                </a:cubicBezTo>
                <a:cubicBezTo>
                  <a:pt x="209185" y="1455020"/>
                  <a:pt x="223678" y="1471444"/>
                  <a:pt x="241865" y="1482811"/>
                </a:cubicBezTo>
                <a:cubicBezTo>
                  <a:pt x="267899" y="1499082"/>
                  <a:pt x="298699" y="1506970"/>
                  <a:pt x="324243" y="1524000"/>
                </a:cubicBezTo>
                <a:cubicBezTo>
                  <a:pt x="346533" y="1538860"/>
                  <a:pt x="355782" y="1546501"/>
                  <a:pt x="381908" y="1556952"/>
                </a:cubicBezTo>
                <a:cubicBezTo>
                  <a:pt x="398033" y="1563402"/>
                  <a:pt x="431335" y="1573427"/>
                  <a:pt x="431335" y="1573427"/>
                </a:cubicBezTo>
                <a:cubicBezTo>
                  <a:pt x="483547" y="1608235"/>
                  <a:pt x="424005" y="1573674"/>
                  <a:pt x="513714" y="1598141"/>
                </a:cubicBezTo>
                <a:cubicBezTo>
                  <a:pt x="649305" y="1635121"/>
                  <a:pt x="467928" y="1598981"/>
                  <a:pt x="571379" y="1622854"/>
                </a:cubicBezTo>
                <a:cubicBezTo>
                  <a:pt x="596792" y="1628718"/>
                  <a:pt x="647495" y="1634293"/>
                  <a:pt x="678470" y="1647568"/>
                </a:cubicBezTo>
                <a:cubicBezTo>
                  <a:pt x="785222" y="1693319"/>
                  <a:pt x="584377" y="1634810"/>
                  <a:pt x="859703" y="1713471"/>
                </a:cubicBezTo>
                <a:cubicBezTo>
                  <a:pt x="878925" y="1718963"/>
                  <a:pt x="898737" y="1722700"/>
                  <a:pt x="917368" y="1729946"/>
                </a:cubicBezTo>
                <a:cubicBezTo>
                  <a:pt x="948291" y="1741972"/>
                  <a:pt x="977304" y="1758503"/>
                  <a:pt x="1007984" y="1771136"/>
                </a:cubicBezTo>
                <a:cubicBezTo>
                  <a:pt x="1052365" y="1789411"/>
                  <a:pt x="1060373" y="1788105"/>
                  <a:pt x="1106838" y="1795849"/>
                </a:cubicBezTo>
                <a:cubicBezTo>
                  <a:pt x="1112330" y="1787611"/>
                  <a:pt x="1124942" y="1780902"/>
                  <a:pt x="1123314" y="1771136"/>
                </a:cubicBezTo>
                <a:cubicBezTo>
                  <a:pt x="1121399" y="1759644"/>
                  <a:pt x="1105590" y="1755742"/>
                  <a:pt x="1098600" y="1746422"/>
                </a:cubicBezTo>
                <a:cubicBezTo>
                  <a:pt x="1088993" y="1733613"/>
                  <a:pt x="1084307" y="1717390"/>
                  <a:pt x="1073887" y="1705233"/>
                </a:cubicBezTo>
                <a:cubicBezTo>
                  <a:pt x="1067444" y="1697716"/>
                  <a:pt x="1056174" y="1695758"/>
                  <a:pt x="1049173" y="1688757"/>
                </a:cubicBezTo>
                <a:cubicBezTo>
                  <a:pt x="1034008" y="1673592"/>
                  <a:pt x="1003778" y="1660360"/>
                  <a:pt x="1007984" y="1639330"/>
                </a:cubicBezTo>
                <a:cubicBezTo>
                  <a:pt x="1011260" y="1622951"/>
                  <a:pt x="1040935" y="1644822"/>
                  <a:pt x="1057411" y="1647568"/>
                </a:cubicBezTo>
                <a:cubicBezTo>
                  <a:pt x="1065649" y="1658552"/>
                  <a:pt x="1073190" y="1670095"/>
                  <a:pt x="1082125" y="1680519"/>
                </a:cubicBezTo>
                <a:cubicBezTo>
                  <a:pt x="1089707" y="1689364"/>
                  <a:pt x="1101058" y="1695118"/>
                  <a:pt x="1106838" y="1705233"/>
                </a:cubicBezTo>
                <a:cubicBezTo>
                  <a:pt x="1112455" y="1715063"/>
                  <a:pt x="1112704" y="1727114"/>
                  <a:pt x="1115076" y="1738184"/>
                </a:cubicBezTo>
                <a:cubicBezTo>
                  <a:pt x="1136892" y="1839989"/>
                  <a:pt x="1121570" y="1790613"/>
                  <a:pt x="1139789" y="1845276"/>
                </a:cubicBezTo>
                <a:cubicBezTo>
                  <a:pt x="1131551" y="1850768"/>
                  <a:pt x="1123931" y="1857324"/>
                  <a:pt x="1115076" y="1861752"/>
                </a:cubicBezTo>
                <a:cubicBezTo>
                  <a:pt x="1107309" y="1865635"/>
                  <a:pt x="1097587" y="1865173"/>
                  <a:pt x="1090362" y="1869990"/>
                </a:cubicBezTo>
                <a:cubicBezTo>
                  <a:pt x="1080669" y="1876452"/>
                  <a:pt x="1065649" y="1894703"/>
                  <a:pt x="1065649" y="189470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TextBox 10"/>
          <p:cNvSpPr txBox="1"/>
          <p:nvPr/>
        </p:nvSpPr>
        <p:spPr>
          <a:xfrm>
            <a:off x="1066799" y="5943600"/>
            <a:ext cx="2854411" cy="1524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 smtClean="0"/>
              <a:t>Def fun2():</a:t>
            </a:r>
          </a:p>
          <a:p>
            <a:r>
              <a:rPr lang="en-US" dirty="0">
                <a:latin typeface="Consolas" panose="020B0609020204030204" pitchFamily="49" charset="0"/>
              </a:rPr>
              <a:t>if(BE2):</a:t>
            </a:r>
          </a:p>
          <a:p>
            <a:r>
              <a:rPr lang="en-US" dirty="0">
                <a:latin typeface="Consolas" panose="020B0609020204030204" pitchFamily="49" charset="0"/>
              </a:rPr>
              <a:t>   </a:t>
            </a:r>
            <a:r>
              <a:rPr lang="en-US" dirty="0" smtClean="0">
                <a:latin typeface="Consolas" panose="020B0609020204030204" pitchFamily="49" charset="0"/>
              </a:rPr>
              <a:t>#</a:t>
            </a:r>
            <a:r>
              <a:rPr lang="en-US" dirty="0">
                <a:latin typeface="Consolas" panose="020B0609020204030204" pitchFamily="49" charset="0"/>
              </a:rPr>
              <a:t>If body #1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if(BE3</a:t>
            </a:r>
            <a:r>
              <a:rPr lang="en-US" dirty="0">
                <a:latin typeface="Consolas" panose="020B0609020204030204" pitchFamily="49" charset="0"/>
              </a:rPr>
              <a:t>):</a:t>
            </a:r>
          </a:p>
          <a:p>
            <a:r>
              <a:rPr lang="en-US" dirty="0">
                <a:latin typeface="Consolas" panose="020B0609020204030204" pitchFamily="49" charset="0"/>
              </a:rPr>
              <a:t>   </a:t>
            </a:r>
            <a:r>
              <a:rPr lang="en-US" dirty="0" smtClean="0">
                <a:latin typeface="Consolas" panose="020B0609020204030204" pitchFamily="49" charset="0"/>
              </a:rPr>
              <a:t>#</a:t>
            </a:r>
            <a:r>
              <a:rPr lang="en-US" dirty="0">
                <a:latin typeface="Consolas" panose="020B0609020204030204" pitchFamily="49" charset="0"/>
              </a:rPr>
              <a:t>If body #2</a:t>
            </a:r>
          </a:p>
          <a:p>
            <a:endParaRPr lang="en-US" dirty="0" smtClean="0"/>
          </a:p>
          <a:p>
            <a:endParaRPr lang="en-CA" dirty="0" err="1" smtClean="0"/>
          </a:p>
        </p:txBody>
      </p:sp>
    </p:spTree>
    <p:extLst>
      <p:ext uri="{BB962C8B-B14F-4D97-AF65-F5344CB8AC3E}">
        <p14:creationId xmlns:p14="http://schemas.microsoft.com/office/powerpoint/2010/main" val="992090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Functions Should Be Defined Before They Can Be Called!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400" b="1" dirty="0" smtClean="0">
                <a:latin typeface="Consolas" pitchFamily="49" charset="0"/>
              </a:rPr>
              <a:t>Correct </a:t>
            </a:r>
            <a:r>
              <a:rPr lang="en-US" altLang="en-US" sz="2400" b="1" dirty="0" smtClean="0">
                <a:latin typeface="Consolas" pitchFamily="49" charset="0"/>
                <a:sym typeface="Wingdings" pitchFamily="2" charset="2"/>
              </a:rPr>
              <a:t></a:t>
            </a:r>
            <a:endParaRPr lang="en-US" altLang="en-US" sz="2400" b="1" dirty="0" smtClean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def fun():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   print("Works")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 smtClean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b="1" dirty="0" smtClean="0">
                <a:latin typeface="Consolas" pitchFamily="49" charset="0"/>
              </a:rPr>
              <a:t># start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fun()</a:t>
            </a:r>
          </a:p>
          <a:p>
            <a:endParaRPr lang="en-US" altLang="en-US" sz="2000" dirty="0" smtClean="0">
              <a:latin typeface="Consolas" pitchFamily="49" charset="0"/>
            </a:endParaRPr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400" b="1" dirty="0" smtClean="0"/>
              <a:t>Incorrect </a:t>
            </a:r>
            <a:r>
              <a:rPr lang="en-US" altLang="en-US" sz="2400" b="1" dirty="0" smtClean="0">
                <a:sym typeface="Wingdings" pitchFamily="2" charset="2"/>
              </a:rPr>
              <a:t></a:t>
            </a:r>
            <a:endParaRPr lang="en-US" altLang="en-US" sz="2400" b="1" dirty="0" smtClean="0"/>
          </a:p>
          <a:p>
            <a:pPr lvl="1">
              <a:buFont typeface="Times New Roman" pitchFamily="18" charset="0"/>
              <a:buNone/>
            </a:pPr>
            <a:r>
              <a:rPr lang="en-US" altLang="en-US" sz="1600" b="1" dirty="0" smtClean="0">
                <a:latin typeface="Consolas" pitchFamily="49" charset="0"/>
              </a:rPr>
              <a:t># Start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fun()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 smtClean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def fun():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   print("Doesn't work")</a:t>
            </a:r>
          </a:p>
          <a:p>
            <a:endParaRPr lang="en-US" altLang="en-US" sz="2000" dirty="0" smtClean="0">
              <a:latin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971800" y="2038350"/>
            <a:ext cx="1350963" cy="660400"/>
            <a:chOff x="1445" y="1042"/>
            <a:chExt cx="851" cy="416"/>
          </a:xfrm>
        </p:grpSpPr>
        <p:sp>
          <p:nvSpPr>
            <p:cNvPr id="97295" name="AutoShape 6"/>
            <p:cNvSpPr>
              <a:spLocks/>
            </p:cNvSpPr>
            <p:nvPr/>
          </p:nvSpPr>
          <p:spPr bwMode="auto">
            <a:xfrm>
              <a:off x="1445" y="1042"/>
              <a:ext cx="144" cy="408"/>
            </a:xfrm>
            <a:prstGeom prst="rightBrace">
              <a:avLst>
                <a:gd name="adj1" fmla="val 23611"/>
                <a:gd name="adj2" fmla="val 50000"/>
              </a:avLst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/>
            <a:p>
              <a:pPr eaLnBrk="1" hangingPunct="1"/>
              <a:endParaRPr lang="en-CA" altLang="en-US" sz="1400">
                <a:latin typeface="Arial" charset="0"/>
              </a:endParaRPr>
            </a:p>
          </p:txBody>
        </p:sp>
        <p:sp>
          <p:nvSpPr>
            <p:cNvPr id="97296" name="Text Box 7"/>
            <p:cNvSpPr txBox="1">
              <a:spLocks noChangeArrowheads="1"/>
            </p:cNvSpPr>
            <p:nvPr/>
          </p:nvSpPr>
          <p:spPr bwMode="auto">
            <a:xfrm>
              <a:off x="1568" y="1088"/>
              <a:ext cx="728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  <a:latin typeface="Arial" charset="0"/>
                </a:rPr>
                <a:t>Function definition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627188" y="3116263"/>
            <a:ext cx="1414462" cy="587375"/>
            <a:chOff x="837" y="1800"/>
            <a:chExt cx="891" cy="370"/>
          </a:xfrm>
        </p:grpSpPr>
        <p:sp>
          <p:nvSpPr>
            <p:cNvPr id="97293" name="AutoShape 9"/>
            <p:cNvSpPr>
              <a:spLocks/>
            </p:cNvSpPr>
            <p:nvPr/>
          </p:nvSpPr>
          <p:spPr bwMode="auto">
            <a:xfrm>
              <a:off x="837" y="1866"/>
              <a:ext cx="168" cy="208"/>
            </a:xfrm>
            <a:prstGeom prst="rightBrace">
              <a:avLst>
                <a:gd name="adj1" fmla="val 10317"/>
                <a:gd name="adj2" fmla="val 50000"/>
              </a:avLst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/>
            <a:p>
              <a:pPr eaLnBrk="1" hangingPunct="1"/>
              <a:endParaRPr lang="en-CA" altLang="en-US" sz="1400">
                <a:latin typeface="Arial" charset="0"/>
              </a:endParaRPr>
            </a:p>
          </p:txBody>
        </p:sp>
        <p:sp>
          <p:nvSpPr>
            <p:cNvPr id="97294" name="Text Box 10"/>
            <p:cNvSpPr txBox="1">
              <a:spLocks noChangeArrowheads="1"/>
            </p:cNvSpPr>
            <p:nvPr/>
          </p:nvSpPr>
          <p:spPr bwMode="auto">
            <a:xfrm>
              <a:off x="1000" y="1800"/>
              <a:ext cx="728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  <a:latin typeface="Arial" charset="0"/>
                </a:rPr>
                <a:t>Function call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7848600" y="2833688"/>
            <a:ext cx="1350963" cy="660400"/>
            <a:chOff x="1445" y="1042"/>
            <a:chExt cx="851" cy="416"/>
          </a:xfrm>
        </p:grpSpPr>
        <p:sp>
          <p:nvSpPr>
            <p:cNvPr id="97291" name="AutoShape 12"/>
            <p:cNvSpPr>
              <a:spLocks/>
            </p:cNvSpPr>
            <p:nvPr/>
          </p:nvSpPr>
          <p:spPr bwMode="auto">
            <a:xfrm>
              <a:off x="1445" y="1042"/>
              <a:ext cx="144" cy="408"/>
            </a:xfrm>
            <a:prstGeom prst="rightBrace">
              <a:avLst>
                <a:gd name="adj1" fmla="val 23611"/>
                <a:gd name="adj2" fmla="val 50000"/>
              </a:avLst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/>
            <a:p>
              <a:pPr eaLnBrk="1" hangingPunct="1"/>
              <a:endParaRPr lang="en-CA" altLang="en-US" sz="1400">
                <a:latin typeface="Arial" charset="0"/>
              </a:endParaRPr>
            </a:p>
          </p:txBody>
        </p:sp>
        <p:sp>
          <p:nvSpPr>
            <p:cNvPr id="97292" name="Text Box 13"/>
            <p:cNvSpPr txBox="1">
              <a:spLocks noChangeArrowheads="1"/>
            </p:cNvSpPr>
            <p:nvPr/>
          </p:nvSpPr>
          <p:spPr bwMode="auto">
            <a:xfrm>
              <a:off x="1568" y="1088"/>
              <a:ext cx="728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  <a:latin typeface="Arial" charset="0"/>
                </a:rPr>
                <a:t>Function definition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959475" y="2068513"/>
            <a:ext cx="1414463" cy="587375"/>
            <a:chOff x="837" y="1800"/>
            <a:chExt cx="891" cy="370"/>
          </a:xfrm>
        </p:grpSpPr>
        <p:sp>
          <p:nvSpPr>
            <p:cNvPr id="97289" name="AutoShape 15"/>
            <p:cNvSpPr>
              <a:spLocks/>
            </p:cNvSpPr>
            <p:nvPr/>
          </p:nvSpPr>
          <p:spPr bwMode="auto">
            <a:xfrm>
              <a:off x="837" y="1866"/>
              <a:ext cx="168" cy="208"/>
            </a:xfrm>
            <a:prstGeom prst="rightBrace">
              <a:avLst>
                <a:gd name="adj1" fmla="val 10317"/>
                <a:gd name="adj2" fmla="val 50000"/>
              </a:avLst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/>
            <a:p>
              <a:pPr eaLnBrk="1" hangingPunct="1"/>
              <a:endParaRPr lang="en-CA" altLang="en-US" sz="1400">
                <a:latin typeface="Arial" charset="0"/>
              </a:endParaRPr>
            </a:p>
          </p:txBody>
        </p:sp>
        <p:sp>
          <p:nvSpPr>
            <p:cNvPr id="97290" name="Text Box 16"/>
            <p:cNvSpPr txBox="1">
              <a:spLocks noChangeArrowheads="1"/>
            </p:cNvSpPr>
            <p:nvPr/>
          </p:nvSpPr>
          <p:spPr bwMode="auto">
            <a:xfrm>
              <a:off x="1000" y="1800"/>
              <a:ext cx="728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  <a:latin typeface="Arial" charset="0"/>
                </a:rPr>
                <a:t>Function call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  <p:bldP spid="13107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Another Common Mistake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Forgetting the brackets during the function call:</a:t>
            </a:r>
          </a:p>
          <a:p>
            <a:pPr>
              <a:spcBef>
                <a:spcPct val="10000"/>
              </a:spcBef>
            </a:pPr>
            <a:endParaRPr lang="en-US" altLang="en-US" sz="2000" dirty="0" smtClean="0"/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def fun():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    print("In fun")</a:t>
            </a:r>
          </a:p>
          <a:p>
            <a:pPr>
              <a:spcBef>
                <a:spcPct val="10000"/>
              </a:spcBef>
            </a:pPr>
            <a:endParaRPr lang="en-US" altLang="en-US" sz="1800" dirty="0" smtClean="0">
              <a:latin typeface="Consolas" pitchFamily="49" charset="0"/>
            </a:endParaRP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solidFill>
                  <a:srgbClr val="3366FF"/>
                </a:solidFill>
                <a:latin typeface="Consolas" pitchFamily="49" charset="0"/>
              </a:rPr>
              <a:t># start function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print("In start")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fun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Another Common Mistake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Forgetting the brackets during the function call:</a:t>
            </a:r>
          </a:p>
          <a:p>
            <a:pPr>
              <a:spcBef>
                <a:spcPct val="10000"/>
              </a:spcBef>
            </a:pPr>
            <a:endParaRPr lang="en-US" altLang="en-US" sz="2000" dirty="0" smtClean="0"/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def fun():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    print("In fun")</a:t>
            </a:r>
          </a:p>
          <a:p>
            <a:pPr>
              <a:spcBef>
                <a:spcPct val="10000"/>
              </a:spcBef>
            </a:pPr>
            <a:endParaRPr lang="en-US" altLang="en-US" sz="1800" dirty="0" smtClean="0">
              <a:latin typeface="Consolas" pitchFamily="49" charset="0"/>
            </a:endParaRP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solidFill>
                  <a:srgbClr val="3366FF"/>
                </a:solidFill>
                <a:latin typeface="Consolas" pitchFamily="49" charset="0"/>
              </a:rPr>
              <a:t># start function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print("In start")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fun</a:t>
            </a:r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831850" y="3359089"/>
            <a:ext cx="5461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 dirty="0">
                <a:solidFill>
                  <a:srgbClr val="FF0000"/>
                </a:solidFill>
                <a:latin typeface="Consolas" pitchFamily="49" charset="0"/>
              </a:rPr>
              <a:t>()</a:t>
            </a:r>
          </a:p>
        </p:txBody>
      </p:sp>
      <p:sp>
        <p:nvSpPr>
          <p:cNvPr id="99333" name="Line 5"/>
          <p:cNvSpPr>
            <a:spLocks noChangeShapeType="1"/>
          </p:cNvSpPr>
          <p:nvPr/>
        </p:nvSpPr>
        <p:spPr bwMode="auto">
          <a:xfrm flipH="1" flipV="1">
            <a:off x="1104900" y="3692769"/>
            <a:ext cx="622300" cy="1193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1612900" y="4851400"/>
            <a:ext cx="2806700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rgbClr val="FF0000"/>
                </a:solidFill>
                <a:latin typeface="Arial" charset="0"/>
              </a:rPr>
              <a:t>The missing set of brackets do not produce a syntax/translation error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Another Common Problem: Indentation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Recall: In Python indentation indicates that statements are part of the body of a function.</a:t>
            </a:r>
          </a:p>
          <a:p>
            <a:r>
              <a:rPr lang="en-US" altLang="en-US" dirty="0" smtClean="0"/>
              <a:t>(In other programming languages the indentation is not a mandatory part of the language but indenting is considered good style because it makes the program easier to read).</a:t>
            </a:r>
          </a:p>
          <a:p>
            <a:r>
              <a:rPr lang="en-US" altLang="en-US" dirty="0" smtClean="0"/>
              <a:t>Forgetting to indent: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def </a:t>
            </a:r>
            <a:r>
              <a:rPr lang="en-US" altLang="en-US" sz="1800" dirty="0" smtClean="0">
                <a:latin typeface="Consolas" pitchFamily="49" charset="0"/>
              </a:rPr>
              <a:t>start():</a:t>
            </a:r>
            <a:endParaRPr lang="en-US" altLang="en-US" sz="1800" dirty="0" smtClean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print("</a:t>
            </a:r>
            <a:r>
              <a:rPr lang="en-US" altLang="en-US" sz="1800" dirty="0" smtClean="0">
                <a:latin typeface="Consolas" pitchFamily="49" charset="0"/>
              </a:rPr>
              <a:t>start</a:t>
            </a:r>
            <a:r>
              <a:rPr lang="en-US" altLang="en-US" sz="1800" dirty="0" smtClean="0">
                <a:latin typeface="Arial" charset="0"/>
              </a:rPr>
              <a:t>"</a:t>
            </a:r>
            <a:r>
              <a:rPr lang="en-US" altLang="en-US" sz="1800" dirty="0" smtClean="0">
                <a:latin typeface="Consolas" pitchFamily="49" charset="0"/>
              </a:rPr>
              <a:t>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 smtClean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start()</a:t>
            </a:r>
            <a:endParaRPr lang="en-US" altLang="en-US" sz="1800" dirty="0" smtClean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endParaRPr lang="en-US" altLang="en-US" sz="1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Another Common Problem: Indentation (2)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Inconsistent indentation: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def start():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  print("first")</a:t>
            </a:r>
          </a:p>
          <a:p>
            <a:pPr lvl="1">
              <a:buFont typeface="Arial" charset="0"/>
              <a:buNone/>
            </a:pPr>
            <a:r>
              <a:rPr lang="en-US" altLang="en-US" sz="1800" b="1" dirty="0" smtClean="0">
                <a:solidFill>
                  <a:srgbClr val="3366FF"/>
                </a:solidFill>
                <a:latin typeface="Consolas" pitchFamily="49" charset="0"/>
              </a:rPr>
              <a:t>    # Error: Unless this is the body of branch or loo</a:t>
            </a:r>
            <a:r>
              <a:rPr lang="en-US" altLang="en-US" sz="1800" dirty="0" smtClean="0">
                <a:solidFill>
                  <a:srgbClr val="00B0F0"/>
                </a:solidFill>
                <a:latin typeface="Consolas" pitchFamily="49" charset="0"/>
              </a:rPr>
              <a:t>p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    print("second")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 smtClean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start()</a:t>
            </a:r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Declaring Variables: Stylistic </a:t>
            </a:r>
            <a:r>
              <a:rPr lang="en-US" altLang="en-US" dirty="0" smtClean="0"/>
              <a:t>Note</a:t>
            </a:r>
          </a:p>
        </p:txBody>
      </p:sp>
      <p:sp>
        <p:nvSpPr>
          <p:cNvPr id="74755" name="Content Placeholder 2"/>
          <p:cNvSpPr>
            <a:spLocks noGrp="1"/>
          </p:cNvSpPr>
          <p:nvPr>
            <p:ph idx="1"/>
          </p:nvPr>
        </p:nvSpPr>
        <p:spPr>
          <a:xfrm>
            <a:off x="200640" y="1143000"/>
            <a:ext cx="4876800" cy="5410200"/>
          </a:xfrm>
        </p:spPr>
        <p:txBody>
          <a:bodyPr/>
          <a:lstStyle/>
          <a:p>
            <a:r>
              <a:rPr lang="en-US" altLang="en-US" dirty="0" smtClean="0"/>
              <a:t>Creating variables all at once at the start of a function.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def start():</a:t>
            </a:r>
          </a:p>
          <a:p>
            <a:pPr lvl="1">
              <a:buFontTx/>
              <a:buNone/>
            </a:pPr>
            <a:r>
              <a:rPr lang="en-US" altLang="en-US" sz="1600" dirty="0">
                <a:solidFill>
                  <a:srgbClr val="3366FF"/>
                </a:solidFill>
                <a:latin typeface="Consolas" pitchFamily="49" charset="0"/>
              </a:rPr>
              <a:t> </a:t>
            </a:r>
            <a:r>
              <a:rPr lang="en-US" altLang="en-US" sz="1600" dirty="0" smtClean="0">
                <a:solidFill>
                  <a:srgbClr val="3366FF"/>
                </a:solidFill>
                <a:latin typeface="Consolas" pitchFamily="49" charset="0"/>
              </a:rPr>
              <a:t>   #Variables declared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principle = 0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rate = 0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time = 0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interest = 0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amount = 0</a:t>
            </a:r>
          </a:p>
          <a:p>
            <a:pPr lvl="1">
              <a:buFontTx/>
              <a:buNone/>
            </a:pPr>
            <a:endParaRPr lang="en-US" altLang="en-US" sz="1600" dirty="0" smtClean="0">
              <a:latin typeface="Consolas" pitchFamily="49" charset="0"/>
            </a:endParaRP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introduction()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principle, rate, time = </a:t>
            </a:r>
            <a:r>
              <a:rPr lang="en-US" altLang="en-US" sz="1600" dirty="0" err="1" smtClean="0">
                <a:latin typeface="Consolas" pitchFamily="49" charset="0"/>
              </a:rPr>
              <a:t>getInputs</a:t>
            </a:r>
            <a:r>
              <a:rPr lang="en-US" altLang="en-US" sz="1600" dirty="0" smtClean="0">
                <a:latin typeface="Consolas" pitchFamily="49" charset="0"/>
              </a:rPr>
              <a:t>()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interest, amount = </a:t>
            </a:r>
          </a:p>
          <a:p>
            <a:pPr lvl="1">
              <a:buFontTx/>
              <a:buNone/>
            </a:pPr>
            <a:r>
              <a:rPr lang="en-US" altLang="en-US" sz="1600" dirty="0">
                <a:latin typeface="Consolas" pitchFamily="49" charset="0"/>
              </a:rPr>
              <a:t> </a:t>
            </a:r>
            <a:r>
              <a:rPr lang="en-US" altLang="en-US" sz="1600" dirty="0" smtClean="0">
                <a:latin typeface="Consolas" pitchFamily="49" charset="0"/>
              </a:rPr>
              <a:t>     calculate(principle, rate, time)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display(principle, rate, time, </a:t>
            </a:r>
          </a:p>
          <a:p>
            <a:pPr lvl="1">
              <a:buFontTx/>
              <a:buNone/>
            </a:pPr>
            <a:r>
              <a:rPr lang="en-US" altLang="en-US" sz="1600" dirty="0">
                <a:latin typeface="Consolas" pitchFamily="49" charset="0"/>
              </a:rPr>
              <a:t> </a:t>
            </a:r>
            <a:r>
              <a:rPr lang="en-US" altLang="en-US" sz="1600" dirty="0" smtClean="0">
                <a:latin typeface="Consolas" pitchFamily="49" charset="0"/>
              </a:rPr>
              <a:t>           interest, amount)</a:t>
            </a:r>
          </a:p>
          <a:p>
            <a:pPr lvl="1">
              <a:buFontTx/>
              <a:buNone/>
            </a:pPr>
            <a:endParaRPr lang="en-US" altLang="en-US" sz="1600" dirty="0" smtClean="0">
              <a:latin typeface="Consolas" pitchFamily="49" charset="0"/>
            </a:endParaRP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start()</a:t>
            </a:r>
          </a:p>
          <a:p>
            <a:endParaRPr lang="en-US" altLang="en-US" dirty="0" smtClean="0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2615227" y="2667000"/>
            <a:ext cx="2462213" cy="1371600"/>
            <a:chOff x="3009900" y="2019300"/>
            <a:chExt cx="2461908" cy="1371600"/>
          </a:xfrm>
        </p:grpSpPr>
        <p:sp>
          <p:nvSpPr>
            <p:cNvPr id="4" name="Right Brace 3"/>
            <p:cNvSpPr/>
            <p:nvPr/>
          </p:nvSpPr>
          <p:spPr>
            <a:xfrm>
              <a:off x="3009900" y="2019300"/>
              <a:ext cx="304762" cy="1257300"/>
            </a:xfrm>
            <a:prstGeom prst="rightBrac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4758" name="TextBox 4"/>
            <p:cNvSpPr txBox="1">
              <a:spLocks noChangeArrowheads="1"/>
            </p:cNvSpPr>
            <p:nvPr/>
          </p:nvSpPr>
          <p:spPr bwMode="auto">
            <a:xfrm>
              <a:off x="3300108" y="2133600"/>
              <a:ext cx="2171700" cy="1257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 b="1" dirty="0">
                  <a:solidFill>
                    <a:srgbClr val="FF0000"/>
                  </a:solidFill>
                </a:rPr>
                <a:t>Not syntactically required but a stylistic approach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5367684" y="1295400"/>
            <a:ext cx="3471245" cy="428625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dirty="0" smtClean="0">
                <a:solidFill>
                  <a:schemeClr val="tx1"/>
                </a:solidFill>
              </a:rPr>
              <a:t>Origins: many languages (e.g. C, C++, Java, Pascal) require variables to be declared with a specific type before they can be used: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fun () 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1400" dirty="0">
                <a:solidFill>
                  <a:srgbClr val="3366FF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//Variables declared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Scanner in = null;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int age = 0;</a:t>
            </a:r>
          </a:p>
          <a:p>
            <a:endParaRPr lang="en-US" sz="14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in = new Scanner(System.in);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age 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= 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 System.out.print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("Age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:");</a:t>
            </a:r>
            <a:endParaRPr lang="en-US" sz="14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2112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43600" cy="639762"/>
          </a:xfrm>
        </p:spPr>
        <p:txBody>
          <a:bodyPr/>
          <a:lstStyle/>
          <a:p>
            <a:r>
              <a:rPr lang="en-US" altLang="en-US" dirty="0" smtClean="0"/>
              <a:t>Creating A Large Document</a:t>
            </a:r>
          </a:p>
        </p:txBody>
      </p:sp>
      <p:sp>
        <p:nvSpPr>
          <p:cNvPr id="10547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086600" cy="5410200"/>
          </a:xfrm>
        </p:spPr>
        <p:txBody>
          <a:bodyPr/>
          <a:lstStyle/>
          <a:p>
            <a:r>
              <a:rPr lang="en-US" altLang="en-US" dirty="0" smtClean="0"/>
              <a:t>Recall: When creating a large document you should plan out the parts before doing any actual writing.</a:t>
            </a: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762000" y="2022475"/>
            <a:ext cx="6781800" cy="2185988"/>
            <a:chOff x="890081" y="2158638"/>
            <a:chExt cx="6781800" cy="2186408"/>
          </a:xfrm>
        </p:grpSpPr>
        <p:sp>
          <p:nvSpPr>
            <p:cNvPr id="5" name="TextBox 4"/>
            <p:cNvSpPr txBox="1"/>
            <p:nvPr/>
          </p:nvSpPr>
          <p:spPr>
            <a:xfrm>
              <a:off x="890081" y="2514306"/>
              <a:ext cx="1828800" cy="160050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dirty="0">
                  <a:ea typeface="+mn-ea"/>
                  <a:cs typeface="Arial" charset="0"/>
                </a:rPr>
                <a:t>Chapter 1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Introduction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1.1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1.2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1.3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Conclusion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390394" y="2498428"/>
              <a:ext cx="1828800" cy="184661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dirty="0">
                  <a:ea typeface="+mn-ea"/>
                  <a:cs typeface="Arial" charset="0"/>
                </a:rPr>
                <a:t>Chapter 2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Introduction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2.1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2.2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2.3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2.4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Conclusion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843081" y="2514306"/>
              <a:ext cx="1828800" cy="135439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dirty="0">
                  <a:ea typeface="+mn-ea"/>
                  <a:cs typeface="Arial" charset="0"/>
                </a:rPr>
                <a:t>Chapter 3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Introduction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3.1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3.2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Conclusion</a:t>
              </a:r>
            </a:p>
          </p:txBody>
        </p:sp>
        <p:sp>
          <p:nvSpPr>
            <p:cNvPr id="105483" name="TextBox 9"/>
            <p:cNvSpPr txBox="1">
              <a:spLocks noChangeArrowheads="1"/>
            </p:cNvSpPr>
            <p:nvPr/>
          </p:nvSpPr>
          <p:spPr bwMode="auto">
            <a:xfrm>
              <a:off x="914400" y="2158638"/>
              <a:ext cx="450715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000" b="1"/>
                <a:t>Step 1: Outline all the parts (no writing)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782638" y="4495800"/>
            <a:ext cx="4506912" cy="1809750"/>
            <a:chOff x="948447" y="4495800"/>
            <a:chExt cx="4507150" cy="1809637"/>
          </a:xfrm>
        </p:grpSpPr>
        <p:sp>
          <p:nvSpPr>
            <p:cNvPr id="105478" name="TextBox 7"/>
            <p:cNvSpPr txBox="1">
              <a:spLocks noChangeArrowheads="1"/>
            </p:cNvSpPr>
            <p:nvPr/>
          </p:nvSpPr>
          <p:spPr bwMode="auto">
            <a:xfrm>
              <a:off x="1066800" y="5197441"/>
              <a:ext cx="1828800" cy="1107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/>
                <a:t>Section 1.1</a:t>
              </a:r>
            </a:p>
            <a:p>
              <a:pPr eaLnBrk="1" hangingPunct="1"/>
              <a:r>
                <a:rPr lang="en-US" altLang="en-US" sz="1600"/>
                <a:t>It all started seven and two score years ago…</a:t>
              </a:r>
            </a:p>
          </p:txBody>
        </p:sp>
        <p:sp>
          <p:nvSpPr>
            <p:cNvPr id="105479" name="TextBox 10"/>
            <p:cNvSpPr txBox="1">
              <a:spLocks noChangeArrowheads="1"/>
            </p:cNvSpPr>
            <p:nvPr/>
          </p:nvSpPr>
          <p:spPr bwMode="auto">
            <a:xfrm>
              <a:off x="948447" y="4495800"/>
              <a:ext cx="450715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000" b="1"/>
                <a:t>Step 2: After all parts outlined, now commence writing one part at a time</a:t>
              </a: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0"/>
            <a:ext cx="1981200" cy="141384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54617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Creating A Large Program</a:t>
            </a:r>
          </a:p>
        </p:txBody>
      </p:sp>
      <p:sp>
        <p:nvSpPr>
          <p:cNvPr id="1064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When writing a large program you should plan out the parts before doing any actual writing.</a:t>
            </a:r>
          </a:p>
          <a:p>
            <a:endParaRPr lang="en-US" altLang="en-US" smtClean="0"/>
          </a:p>
        </p:txBody>
      </p: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762000" y="2022475"/>
            <a:ext cx="8305800" cy="941388"/>
            <a:chOff x="761999" y="2022666"/>
            <a:chExt cx="8305800" cy="940737"/>
          </a:xfrm>
        </p:grpSpPr>
        <p:sp>
          <p:nvSpPr>
            <p:cNvPr id="106505" name="TextBox 26"/>
            <p:cNvSpPr txBox="1">
              <a:spLocks noChangeArrowheads="1"/>
            </p:cNvSpPr>
            <p:nvPr/>
          </p:nvSpPr>
          <p:spPr bwMode="auto">
            <a:xfrm>
              <a:off x="786318" y="2022666"/>
              <a:ext cx="805288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000" b="1"/>
                <a:t>Step 1: Calculate interest (write empty ‘skeleton’ functions)</a:t>
              </a:r>
            </a:p>
          </p:txBody>
        </p:sp>
        <p:sp>
          <p:nvSpPr>
            <p:cNvPr id="106506" name="TextBox 27"/>
            <p:cNvSpPr txBox="1">
              <a:spLocks noChangeArrowheads="1"/>
            </p:cNvSpPr>
            <p:nvPr/>
          </p:nvSpPr>
          <p:spPr bwMode="auto">
            <a:xfrm>
              <a:off x="761999" y="2378628"/>
              <a:ext cx="2895601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def </a:t>
              </a:r>
              <a:r>
                <a:rPr lang="en-US" altLang="en-US" sz="1600" dirty="0" err="1">
                  <a:latin typeface="Consolas" pitchFamily="49" charset="0"/>
                </a:rPr>
                <a:t>getInformation</a:t>
              </a:r>
              <a:r>
                <a:rPr lang="en-US" altLang="en-US" sz="1600" dirty="0">
                  <a:latin typeface="Consolas" pitchFamily="49" charset="0"/>
                </a:rPr>
                <a:t>():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</a:t>
              </a:r>
            </a:p>
          </p:txBody>
        </p:sp>
        <p:sp>
          <p:nvSpPr>
            <p:cNvPr id="106507" name="TextBox 28"/>
            <p:cNvSpPr txBox="1">
              <a:spLocks noChangeArrowheads="1"/>
            </p:cNvSpPr>
            <p:nvPr/>
          </p:nvSpPr>
          <p:spPr bwMode="auto">
            <a:xfrm>
              <a:off x="3585891" y="2362846"/>
              <a:ext cx="2895601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def </a:t>
              </a:r>
              <a:r>
                <a:rPr lang="en-US" altLang="en-US" sz="1600" dirty="0" err="1">
                  <a:latin typeface="Consolas" pitchFamily="49" charset="0"/>
                </a:rPr>
                <a:t>doCalculations</a:t>
              </a:r>
              <a:r>
                <a:rPr lang="en-US" altLang="en-US" sz="1600" dirty="0">
                  <a:latin typeface="Consolas" pitchFamily="49" charset="0"/>
                </a:rPr>
                <a:t>():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</a:t>
              </a:r>
            </a:p>
          </p:txBody>
        </p:sp>
        <p:sp>
          <p:nvSpPr>
            <p:cNvPr id="106508" name="TextBox 29"/>
            <p:cNvSpPr txBox="1">
              <a:spLocks noChangeArrowheads="1"/>
            </p:cNvSpPr>
            <p:nvPr/>
          </p:nvSpPr>
          <p:spPr bwMode="auto">
            <a:xfrm>
              <a:off x="6400800" y="2362845"/>
              <a:ext cx="2666999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def </a:t>
              </a:r>
              <a:r>
                <a:rPr lang="en-US" altLang="en-US" sz="1600" dirty="0" err="1">
                  <a:latin typeface="Consolas" pitchFamily="49" charset="0"/>
                </a:rPr>
                <a:t>displayResults</a:t>
              </a:r>
              <a:r>
                <a:rPr lang="en-US" altLang="en-US" sz="1600" dirty="0">
                  <a:latin typeface="Consolas" pitchFamily="49" charset="0"/>
                </a:rPr>
                <a:t>():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</a:t>
              </a:r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785813" y="3429000"/>
            <a:ext cx="6626225" cy="2030413"/>
            <a:chOff x="785813" y="3429000"/>
            <a:chExt cx="6626225" cy="2031026"/>
          </a:xfrm>
        </p:grpSpPr>
        <p:sp>
          <p:nvSpPr>
            <p:cNvPr id="106503" name="TextBox 31"/>
            <p:cNvSpPr txBox="1">
              <a:spLocks noChangeArrowheads="1"/>
            </p:cNvSpPr>
            <p:nvPr/>
          </p:nvSpPr>
          <p:spPr bwMode="auto">
            <a:xfrm>
              <a:off x="785813" y="3429000"/>
              <a:ext cx="6626225" cy="707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000" b="1"/>
                <a:t>Step 2: All functions outlined, write function bodies one-at-a-time (test before writing next function)</a:t>
              </a:r>
            </a:p>
          </p:txBody>
        </p:sp>
        <p:sp>
          <p:nvSpPr>
            <p:cNvPr id="106504" name="TextBox 33"/>
            <p:cNvSpPr txBox="1">
              <a:spLocks noChangeArrowheads="1"/>
            </p:cNvSpPr>
            <p:nvPr/>
          </p:nvSpPr>
          <p:spPr bwMode="auto">
            <a:xfrm>
              <a:off x="802026" y="4136587"/>
              <a:ext cx="4303374" cy="1323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def </a:t>
              </a:r>
              <a:r>
                <a:rPr lang="en-US" altLang="en-US" sz="1600" dirty="0" err="1">
                  <a:latin typeface="Consolas" pitchFamily="49" charset="0"/>
                </a:rPr>
                <a:t>getInformation</a:t>
              </a:r>
              <a:r>
                <a:rPr lang="en-US" altLang="en-US" sz="1600" dirty="0">
                  <a:latin typeface="Consolas" pitchFamily="49" charset="0"/>
                </a:rPr>
                <a:t>():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principle = </a:t>
              </a:r>
              <a:r>
                <a:rPr lang="en-US" altLang="en-US" sz="1600" dirty="0" err="1">
                  <a:latin typeface="Consolas" pitchFamily="49" charset="0"/>
                </a:rPr>
                <a:t>int</a:t>
              </a:r>
              <a:r>
                <a:rPr lang="en-US" altLang="en-US" sz="1600" dirty="0">
                  <a:latin typeface="Consolas" pitchFamily="49" charset="0"/>
                </a:rPr>
                <a:t>(input())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interest = </a:t>
              </a:r>
              <a:r>
                <a:rPr lang="en-US" altLang="en-US" sz="1600" dirty="0" err="1">
                  <a:latin typeface="Consolas" pitchFamily="49" charset="0"/>
                </a:rPr>
                <a:t>int</a:t>
              </a:r>
              <a:r>
                <a:rPr lang="en-US" altLang="en-US" sz="1600" dirty="0">
                  <a:latin typeface="Consolas" pitchFamily="49" charset="0"/>
                </a:rPr>
                <a:t>(input())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time = </a:t>
              </a:r>
              <a:r>
                <a:rPr lang="en-US" altLang="en-US" sz="1600" dirty="0" err="1">
                  <a:latin typeface="Consolas" pitchFamily="49" charset="0"/>
                </a:rPr>
                <a:t>int</a:t>
              </a:r>
              <a:r>
                <a:rPr lang="en-US" altLang="en-US" sz="1600" dirty="0">
                  <a:latin typeface="Consolas" pitchFamily="49" charset="0"/>
                </a:rPr>
                <a:t>(input())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return(</a:t>
              </a:r>
              <a:r>
                <a:rPr lang="en-US" altLang="en-US" sz="1600" dirty="0" err="1">
                  <a:latin typeface="Consolas" pitchFamily="49" charset="0"/>
                </a:rPr>
                <a:t>principle,interest,time</a:t>
              </a:r>
              <a:r>
                <a:rPr lang="en-US" altLang="en-US" sz="1600" dirty="0">
                  <a:latin typeface="Consolas" pitchFamily="49" charset="0"/>
                </a:rPr>
                <a:t>)</a:t>
              </a:r>
            </a:p>
          </p:txBody>
        </p:sp>
      </p:grp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410200" y="5181600"/>
            <a:ext cx="3706813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# Simple test: check inputs</a:t>
            </a:r>
          </a:p>
          <a:p>
            <a:pPr eaLnBrk="1" hangingPunct="1"/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# properly read and </a:t>
            </a:r>
          </a:p>
          <a:p>
            <a:pPr eaLnBrk="1" hangingPunct="1"/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# returned</a:t>
            </a:r>
          </a:p>
          <a:p>
            <a:pPr eaLnBrk="1" hangingPunct="1"/>
            <a:r>
              <a:rPr lang="en-US" altLang="en-US" sz="1600" dirty="0" err="1">
                <a:latin typeface="Consolas" pitchFamily="49" charset="0"/>
              </a:rPr>
              <a:t>p,r,t</a:t>
            </a:r>
            <a:r>
              <a:rPr lang="en-US" altLang="en-US" sz="1600" dirty="0">
                <a:latin typeface="Consolas" pitchFamily="49" charset="0"/>
              </a:rPr>
              <a:t> = </a:t>
            </a:r>
            <a:r>
              <a:rPr lang="en-US" altLang="en-US" sz="1600" dirty="0" err="1">
                <a:latin typeface="Consolas" pitchFamily="49" charset="0"/>
              </a:rPr>
              <a:t>getInformation</a:t>
            </a:r>
            <a:r>
              <a:rPr lang="en-US" altLang="en-US" sz="1600" dirty="0">
                <a:latin typeface="Consolas" pitchFamily="49" charset="0"/>
              </a:rPr>
              <a:t>()</a:t>
            </a:r>
          </a:p>
          <a:p>
            <a:pPr eaLnBrk="1" hangingPunct="1"/>
            <a:r>
              <a:rPr lang="en-US" altLang="en-US" sz="1600" dirty="0">
                <a:latin typeface="Consolas" pitchFamily="49" charset="0"/>
              </a:rPr>
              <a:t>print(</a:t>
            </a:r>
            <a:r>
              <a:rPr lang="en-US" altLang="en-US" sz="1600" dirty="0" err="1">
                <a:latin typeface="Consolas" pitchFamily="49" charset="0"/>
              </a:rPr>
              <a:t>p,r,t</a:t>
            </a:r>
            <a:r>
              <a:rPr lang="en-US" altLang="en-US" sz="1600" dirty="0">
                <a:latin typeface="Consolas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2348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900" smtClean="0"/>
              <a:t>Yet Another Problem: Creating ‘Empty’ Functions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def start():</a:t>
            </a:r>
          </a:p>
          <a:p>
            <a:endParaRPr lang="en-US" altLang="en-US" sz="2000" dirty="0" smtClean="0">
              <a:latin typeface="Consolas" pitchFamily="49" charset="0"/>
            </a:endParaRPr>
          </a:p>
          <a:p>
            <a:endParaRPr lang="en-US" altLang="en-US" sz="2000" dirty="0" smtClean="0">
              <a:latin typeface="Consolas" pitchFamily="49" charset="0"/>
            </a:endParaRPr>
          </a:p>
          <a:p>
            <a:endParaRPr lang="en-US" altLang="en-US" sz="2000" dirty="0" smtClean="0">
              <a:latin typeface="Consolas" pitchFamily="49" charset="0"/>
            </a:endParaRPr>
          </a:p>
          <a:p>
            <a:endParaRPr lang="en-US" altLang="en-US" sz="2000" dirty="0" smtClean="0">
              <a:latin typeface="Consolas" pitchFamily="49" charset="0"/>
            </a:endParaRPr>
          </a:p>
          <a:p>
            <a:pPr>
              <a:buFontTx/>
              <a:buNone/>
            </a:pPr>
            <a:endParaRPr lang="en-US" altLang="en-US" sz="1800" b="1" dirty="0" smtClean="0">
              <a:solidFill>
                <a:srgbClr val="00B0F0"/>
              </a:solidFill>
              <a:latin typeface="Consolas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start()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371600" y="2620963"/>
            <a:ext cx="4686300" cy="1069975"/>
            <a:chOff x="672" y="1608"/>
            <a:chExt cx="2952" cy="674"/>
          </a:xfrm>
        </p:grpSpPr>
        <p:sp>
          <p:nvSpPr>
            <p:cNvPr id="102405" name="Line 5"/>
            <p:cNvSpPr>
              <a:spLocks noChangeShapeType="1"/>
            </p:cNvSpPr>
            <p:nvPr/>
          </p:nvSpPr>
          <p:spPr bwMode="auto">
            <a:xfrm flipH="1">
              <a:off x="672" y="1832"/>
              <a:ext cx="1296" cy="3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  <p:sp>
          <p:nvSpPr>
            <p:cNvPr id="102406" name="Text Box 6"/>
            <p:cNvSpPr txBox="1">
              <a:spLocks noChangeArrowheads="1"/>
            </p:cNvSpPr>
            <p:nvPr/>
          </p:nvSpPr>
          <p:spPr bwMode="auto">
            <a:xfrm>
              <a:off x="1944" y="1608"/>
              <a:ext cx="1680" cy="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  <a:latin typeface="Arial" charset="0"/>
                </a:rPr>
                <a:t>Problem:</a:t>
              </a:r>
              <a:r>
                <a:rPr lang="en-US" altLang="en-US" sz="1600">
                  <a:solidFill>
                    <a:srgbClr val="FF0000"/>
                  </a:solidFill>
                  <a:latin typeface="Arial" charset="0"/>
                </a:rPr>
                <a:t> This statement appears to be a part of the body of the function but it is not indented???!!!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sz="2600" dirty="0" smtClean="0">
                <a:ea typeface="MS PGothic" pitchFamily="34" charset="-128"/>
              </a:rPr>
              <a:t>Solution When Outlining Your Program By Starting With ‘Empty’ Functions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def fun():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print()</a:t>
            </a:r>
          </a:p>
          <a:p>
            <a:endParaRPr lang="en-US" altLang="en-US" sz="1600" dirty="0" smtClean="0">
              <a:latin typeface="Consolas" pitchFamily="49" charset="0"/>
            </a:endParaRPr>
          </a:p>
          <a:p>
            <a:endParaRPr lang="en-US" altLang="en-US" sz="1600" dirty="0" smtClean="0">
              <a:latin typeface="Consolas" pitchFamily="49" charset="0"/>
            </a:endParaRPr>
          </a:p>
          <a:p>
            <a:endParaRPr lang="en-US" altLang="en-US" sz="1600" dirty="0" smtClean="0">
              <a:latin typeface="Consolas" pitchFamily="49" charset="0"/>
            </a:endParaRPr>
          </a:p>
          <a:p>
            <a:endParaRPr lang="en-US" altLang="en-US" sz="1600" dirty="0" smtClean="0">
              <a:latin typeface="Consolas" pitchFamily="49" charset="0"/>
            </a:endParaRPr>
          </a:p>
          <a:p>
            <a:pPr>
              <a:buFontTx/>
              <a:buNone/>
            </a:pPr>
            <a:r>
              <a:rPr lang="en-US" altLang="en-US" sz="1600" dirty="0" smtClean="0">
                <a:solidFill>
                  <a:srgbClr val="3366FF"/>
                </a:solidFill>
                <a:latin typeface="Consolas" pitchFamily="49" charset="0"/>
              </a:rPr>
              <a:t># start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fun()</a:t>
            </a:r>
          </a:p>
        </p:txBody>
      </p:sp>
      <p:sp>
        <p:nvSpPr>
          <p:cNvPr id="103428" name="Line 4"/>
          <p:cNvSpPr>
            <a:spLocks noChangeShapeType="1"/>
          </p:cNvSpPr>
          <p:nvPr/>
        </p:nvSpPr>
        <p:spPr bwMode="auto">
          <a:xfrm flipH="1" flipV="1">
            <a:off x="1422400" y="1676400"/>
            <a:ext cx="1651000" cy="1092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103429" name="Text Box 5"/>
          <p:cNvSpPr txBox="1">
            <a:spLocks noChangeArrowheads="1"/>
          </p:cNvSpPr>
          <p:nvPr/>
        </p:nvSpPr>
        <p:spPr bwMode="auto">
          <a:xfrm>
            <a:off x="3009900" y="2679700"/>
            <a:ext cx="13462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rgbClr val="FF0000"/>
                </a:solidFill>
                <a:latin typeface="Arial" charset="0"/>
              </a:rPr>
              <a:t>A function must have at least one statement</a:t>
            </a:r>
          </a:p>
        </p:txBody>
      </p:sp>
      <p:sp>
        <p:nvSpPr>
          <p:cNvPr id="139270" name="Text Box 6"/>
          <p:cNvSpPr txBox="1">
            <a:spLocks noChangeArrowheads="1"/>
          </p:cNvSpPr>
          <p:nvPr/>
        </p:nvSpPr>
        <p:spPr bwMode="auto">
          <a:xfrm>
            <a:off x="5638800" y="1092200"/>
            <a:ext cx="2400300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Consolas" pitchFamily="49" charset="0"/>
              </a:rPr>
              <a:t>Alternative (writing an empty function: literally does nothing)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Consolas" pitchFamily="49" charset="0"/>
              </a:rPr>
              <a:t>def fun():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Consolas" pitchFamily="49" charset="0"/>
              </a:rPr>
              <a:t>    pass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600" dirty="0">
              <a:latin typeface="Consolas" pitchFamily="49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solidFill>
                  <a:srgbClr val="3366FF"/>
                </a:solidFill>
                <a:latin typeface="Consolas" pitchFamily="49" charset="0"/>
              </a:rPr>
              <a:t># start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Consolas" pitchFamily="49" charset="0"/>
              </a:rPr>
              <a:t>fun()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7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Testing Functions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correctness of a function should be verified. (“Does it do what it is supposed to do?”) </a:t>
            </a:r>
          </a:p>
          <a:p>
            <a:r>
              <a:rPr lang="en-US" altLang="en-US" dirty="0"/>
              <a:t>Typically this is done by calling the function, passing in predetermined parameters and checking the result.</a:t>
            </a:r>
          </a:p>
          <a:p>
            <a:r>
              <a:rPr lang="en-US" altLang="en-US" dirty="0"/>
              <a:t>Example: </a:t>
            </a:r>
            <a:r>
              <a:rPr lang="en-US" altLang="en-US" sz="2000" dirty="0">
                <a:latin typeface="Consolas" pitchFamily="49" charset="0"/>
              </a:rPr>
              <a:t>absolute_test.py</a:t>
            </a:r>
          </a:p>
          <a:p>
            <a:pPr marL="342900" lvl="1" indent="0">
              <a:buNone/>
            </a:pPr>
            <a:r>
              <a:rPr lang="en-US" altLang="en-US" sz="1800" dirty="0" err="1">
                <a:latin typeface="Consolas" pitchFamily="49" charset="0"/>
              </a:rPr>
              <a:t>def</a:t>
            </a:r>
            <a:r>
              <a:rPr lang="en-US" altLang="en-US" sz="1800" dirty="0">
                <a:latin typeface="Consolas" pitchFamily="49" charset="0"/>
              </a:rPr>
              <a:t> absolute(number):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    if (number &lt; 0):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        result = number * -1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    else: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        result = number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    return(result)</a:t>
            </a:r>
          </a:p>
          <a:p>
            <a:pPr marL="342900" lvl="1" indent="0">
              <a:buNone/>
            </a:pPr>
            <a:endParaRPr lang="en-US" altLang="en-US" sz="1800" dirty="0">
              <a:latin typeface="Consolas" pitchFamily="49" charset="0"/>
            </a:endParaRPr>
          </a:p>
          <a:p>
            <a:pPr marL="342900" lvl="1" indent="0">
              <a:buNone/>
            </a:pPr>
            <a:r>
              <a:rPr lang="en-US" altLang="en-US" sz="1800" b="1" dirty="0">
                <a:solidFill>
                  <a:srgbClr val="3366FF"/>
                </a:solidFill>
                <a:latin typeface="Consolas" pitchFamily="49" charset="0"/>
              </a:rPr>
              <a:t># Test cases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print(absolute(-13))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print(absolute(7))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CA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276600" y="4267200"/>
            <a:ext cx="4343400" cy="1905000"/>
            <a:chOff x="3276600" y="4191000"/>
            <a:chExt cx="4343400" cy="1905000"/>
          </a:xfrm>
        </p:grpSpPr>
        <p:sp>
          <p:nvSpPr>
            <p:cNvPr id="5" name="Rectangle 4"/>
            <p:cNvSpPr/>
            <p:nvPr/>
          </p:nvSpPr>
          <p:spPr>
            <a:xfrm>
              <a:off x="5562600" y="4191000"/>
              <a:ext cx="2057400" cy="12192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Expected results:</a:t>
              </a:r>
            </a:p>
            <a:p>
              <a:pPr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13</a:t>
              </a:r>
            </a:p>
            <a:p>
              <a:pPr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  <p:cxnSp>
          <p:nvCxnSpPr>
            <p:cNvPr id="6" name="Straight Connector 5"/>
            <p:cNvCxnSpPr>
              <a:stCxn id="5" idx="1"/>
            </p:cNvCxnSpPr>
            <p:nvPr/>
          </p:nvCxnSpPr>
          <p:spPr>
            <a:xfrm flipH="1">
              <a:off x="3276600" y="4800600"/>
              <a:ext cx="2286000" cy="12954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3310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Why Employ Problem Decomposition And Modular Design (1)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CA" altLang="en-US" sz="2400" smtClean="0"/>
              <a:t>Drawback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z="2000" smtClean="0"/>
              <a:t>Complexity – understanding and setting up inter-function communication may appear daunting at first.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z="2000" smtClean="0"/>
              <a:t>Tracing the program may appear harder as execution appears to “jump” around between functions.</a:t>
            </a:r>
          </a:p>
          <a:p>
            <a:pPr marL="635000" lvl="1" indent="-177800" eaLnBrk="1" hangingPunct="1">
              <a:lnSpc>
                <a:spcPct val="90000"/>
              </a:lnSpc>
            </a:pPr>
            <a:endParaRPr lang="en-CA" altLang="en-US" sz="2000" smtClean="0"/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z="2000" smtClean="0"/>
              <a:t>These are ‘one time’ costs: once you learn the basic principles of functions with one language then most languages will be similar.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7" grpId="0" build="p" bldLvl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altLang="en-US" sz="2800" dirty="0" smtClean="0">
                <a:ea typeface="+mj-ea"/>
              </a:rPr>
              <a:t>Why Employ Problem Decomposition And Modular Design (2)</a:t>
            </a:r>
          </a:p>
        </p:txBody>
      </p:sp>
      <p:sp>
        <p:nvSpPr>
          <p:cNvPr id="1064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CA" altLang="en-US" smtClean="0"/>
              <a:t>Benefit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mtClean="0"/>
              <a:t>Solution is easier to visualize and create (decompose the problem so only one part of a time must be dealt with).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mtClean="0"/>
              <a:t>Easier to test the program:</a:t>
            </a:r>
          </a:p>
          <a:p>
            <a:pPr marL="806450" lvl="2" indent="-177800" eaLnBrk="1" hangingPunct="1">
              <a:lnSpc>
                <a:spcPct val="90000"/>
              </a:lnSpc>
            </a:pPr>
            <a:r>
              <a:rPr lang="en-CA" altLang="en-US" smtClean="0"/>
              <a:t>Test one feature/function at a time</a:t>
            </a:r>
          </a:p>
          <a:p>
            <a:pPr marL="806450" lvl="2" indent="-177800" eaLnBrk="1" hangingPunct="1">
              <a:lnSpc>
                <a:spcPct val="90000"/>
              </a:lnSpc>
            </a:pPr>
            <a:r>
              <a:rPr lang="en-CA" altLang="en-US" smtClean="0"/>
              <a:t>(Testing  multiple features increases complexity)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mtClean="0"/>
              <a:t>Easier to maintain (if functions are independent changes in one function can have a minimal impact on other functions, if the code for a function is used multiple times then updates only have to be made once).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mtClean="0"/>
              <a:t>Less redundancy, smaller program size (especially if the function is used many times throughout the program).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mtClean="0"/>
              <a:t>Smaller programs size: if the function is called many times rather than repeating the same code, the function need only be defined once and then can be called many times.</a:t>
            </a:r>
            <a:endParaRPr lang="en-US" altLang="en-US" smtClean="0"/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After This Section You Should Now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What is global scope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Consequences of employing global scope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What are scoping rules when referring to an identifier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Where variables should be declared in the body of a function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 guideline for the level at which variables should be declared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What </a:t>
            </a:r>
            <a:r>
              <a:rPr lang="en-US" altLang="en-US" dirty="0"/>
              <a:t>is a Boolean </a:t>
            </a:r>
            <a:r>
              <a:rPr lang="en-US" altLang="en-US" dirty="0" smtClean="0"/>
              <a:t>function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 technique for decomposing a long function into smaller functions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Common errors when defining </a:t>
            </a:r>
            <a:r>
              <a:rPr lang="en-US" altLang="en-US" dirty="0" smtClean="0"/>
              <a:t>functions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The basics of testing a function</a:t>
            </a:r>
          </a:p>
          <a:p>
            <a:pPr>
              <a:lnSpc>
                <a:spcPct val="90000"/>
              </a:lnSpc>
            </a:pPr>
            <a:r>
              <a:rPr lang="en-US" altLang="en-US"/>
              <a:t>The </a:t>
            </a:r>
            <a:r>
              <a:rPr lang="en-US" altLang="en-US" smtClean="0"/>
              <a:t>benefits </a:t>
            </a:r>
            <a:r>
              <a:rPr lang="en-US" altLang="en-US" dirty="0"/>
              <a:t>&amp; drawbacks of defining functions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66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Copyright Notification</a:t>
            </a:r>
          </a:p>
        </p:txBody>
      </p:sp>
      <p:sp>
        <p:nvSpPr>
          <p:cNvPr id="1105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“Unless otherwise indicated, all images in this presentation are  used with permission from Microsoft.”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Global Scope (Again)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Identifiers (constants or variables) that are declared within the body of a function have a local scope (the function).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err="1">
                <a:latin typeface="Consolas" pitchFamily="49" charset="0"/>
              </a:rPr>
              <a:t>def</a:t>
            </a:r>
            <a:r>
              <a:rPr lang="en-US" altLang="en-US" sz="1600" dirty="0">
                <a:latin typeface="Consolas" pitchFamily="49" charset="0"/>
              </a:rPr>
              <a:t> </a:t>
            </a:r>
            <a:r>
              <a:rPr lang="en-US" altLang="en-US" sz="1600" dirty="0" smtClean="0">
                <a:latin typeface="Consolas" pitchFamily="49" charset="0"/>
              </a:rPr>
              <a:t>fun():</a:t>
            </a: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 num = 12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    # End of function fun</a:t>
            </a:r>
          </a:p>
          <a:p>
            <a:endParaRPr lang="en-US" altLang="en-US" sz="1800" dirty="0">
              <a:latin typeface="Arial" charset="0"/>
            </a:endParaRPr>
          </a:p>
          <a:p>
            <a:r>
              <a:rPr lang="en-US" altLang="en-US" dirty="0"/>
              <a:t>Identifiers (constants or variables) that are created outside the body of a function have a global scope (the program).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num = 12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err="1">
                <a:latin typeface="Consolas" pitchFamily="49" charset="0"/>
              </a:rPr>
              <a:t>def</a:t>
            </a:r>
            <a:r>
              <a:rPr lang="en-US" altLang="en-US" sz="1600" dirty="0">
                <a:latin typeface="Consolas" pitchFamily="49" charset="0"/>
              </a:rPr>
              <a:t> </a:t>
            </a:r>
            <a:r>
              <a:rPr lang="en-US" altLang="en-US" sz="1600" dirty="0" smtClean="0">
                <a:latin typeface="Consolas" pitchFamily="49" charset="0"/>
              </a:rPr>
              <a:t>fun1():</a:t>
            </a: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   # Instructions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err="1">
                <a:latin typeface="Consolas" pitchFamily="49" charset="0"/>
              </a:rPr>
              <a:t>def</a:t>
            </a:r>
            <a:r>
              <a:rPr lang="en-US" altLang="en-US" sz="1600" dirty="0">
                <a:latin typeface="Consolas" pitchFamily="49" charset="0"/>
              </a:rPr>
              <a:t> </a:t>
            </a:r>
            <a:r>
              <a:rPr lang="en-US" altLang="en-US" sz="1600" dirty="0" smtClean="0">
                <a:latin typeface="Consolas" pitchFamily="49" charset="0"/>
              </a:rPr>
              <a:t>fun2():</a:t>
            </a: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   # Instructions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# End of program </a:t>
            </a:r>
          </a:p>
          <a:p>
            <a:endParaRPr lang="en-CA" dirty="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4191000" y="2286000"/>
            <a:ext cx="3949700" cy="685800"/>
            <a:chOff x="2040" y="1272"/>
            <a:chExt cx="2488" cy="432"/>
          </a:xfrm>
        </p:grpSpPr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2040" y="1272"/>
              <a:ext cx="272" cy="432"/>
            </a:xfrm>
            <a:prstGeom prst="rightBrace">
              <a:avLst>
                <a:gd name="adj1" fmla="val 13235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en-CA" altLang="en-US" sz="1400">
                <a:latin typeface="Arial" charset="0"/>
              </a:endParaRP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296" y="1352"/>
              <a:ext cx="22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1" dirty="0">
                  <a:solidFill>
                    <a:srgbClr val="FF0000"/>
                  </a:solidFill>
                  <a:latin typeface="Arial" charset="0"/>
                </a:rPr>
                <a:t>Scope of </a:t>
              </a:r>
              <a:r>
                <a:rPr lang="en-US" altLang="en-US" sz="1800" b="1" dirty="0" err="1">
                  <a:solidFill>
                    <a:srgbClr val="FF0000"/>
                  </a:solidFill>
                  <a:latin typeface="Consolas" pitchFamily="49" charset="0"/>
                </a:rPr>
                <a:t>num</a:t>
              </a:r>
              <a:r>
                <a:rPr lang="en-US" altLang="en-US" sz="1800" b="1" dirty="0">
                  <a:solidFill>
                    <a:srgbClr val="FF0000"/>
                  </a:solidFill>
                  <a:latin typeface="Arial" charset="0"/>
                </a:rPr>
                <a:t> is the function</a:t>
              </a:r>
            </a:p>
          </p:txBody>
        </p:sp>
      </p:grpSp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2819400" y="4394200"/>
            <a:ext cx="4495800" cy="1917700"/>
            <a:chOff x="1175" y="2711"/>
            <a:chExt cx="2832" cy="1208"/>
          </a:xfrm>
        </p:grpSpPr>
        <p:sp>
          <p:nvSpPr>
            <p:cNvPr id="9" name="AutoShape 6"/>
            <p:cNvSpPr>
              <a:spLocks/>
            </p:cNvSpPr>
            <p:nvPr/>
          </p:nvSpPr>
          <p:spPr bwMode="auto">
            <a:xfrm>
              <a:off x="1175" y="2711"/>
              <a:ext cx="272" cy="1208"/>
            </a:xfrm>
            <a:prstGeom prst="rightBrace">
              <a:avLst>
                <a:gd name="adj1" fmla="val 37010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en-CA" altLang="en-US" sz="1400">
                <a:latin typeface="Arial" charset="0"/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1415" y="3196"/>
              <a:ext cx="25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1" dirty="0">
                  <a:solidFill>
                    <a:srgbClr val="FF0000"/>
                  </a:solidFill>
                  <a:latin typeface="Arial" charset="0"/>
                </a:rPr>
                <a:t>Scope of </a:t>
              </a:r>
              <a:r>
                <a:rPr lang="en-US" altLang="en-US" sz="1800" b="1" dirty="0" err="1">
                  <a:solidFill>
                    <a:srgbClr val="FF0000"/>
                  </a:solidFill>
                  <a:latin typeface="Consolas" pitchFamily="49" charset="0"/>
                </a:rPr>
                <a:t>num</a:t>
              </a:r>
              <a:r>
                <a:rPr lang="en-US" altLang="en-US" sz="1800" b="1" dirty="0">
                  <a:solidFill>
                    <a:srgbClr val="FF0000"/>
                  </a:solidFill>
                  <a:latin typeface="Arial" charset="0"/>
                </a:rPr>
                <a:t> is the entire program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6341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Global Scope: An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Name of the example program</a:t>
            </a:r>
            <a:r>
              <a:rPr lang="en-US" altLang="en-US" dirty="0"/>
              <a:t>: </a:t>
            </a:r>
            <a:r>
              <a:rPr lang="en-US" altLang="en-US" dirty="0">
                <a:latin typeface="Consolas" panose="020B0609020204030204" pitchFamily="49" charset="0"/>
              </a:rPr>
              <a:t>7</a:t>
            </a:r>
            <a:r>
              <a:rPr lang="en-US" altLang="en-US" sz="2000" dirty="0">
                <a:latin typeface="Consolas" pitchFamily="49" charset="0"/>
              </a:rPr>
              <a:t>globalExample1.py</a:t>
            </a:r>
          </a:p>
          <a:p>
            <a:pPr lvl="1"/>
            <a:r>
              <a:rPr lang="en-US" altLang="en-US" sz="1600" dirty="0">
                <a:latin typeface="Arial" charset="0"/>
              </a:rPr>
              <a:t>Learning objective: how global variables are accessible throughout a program.</a:t>
            </a:r>
          </a:p>
          <a:p>
            <a:pPr lvl="1"/>
            <a:endParaRPr lang="en-US" altLang="en-US" sz="1600" dirty="0">
              <a:latin typeface="Arial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num1 = 10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def fun():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print(num1)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def start():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fun()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print(num2)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num2 = 20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start()</a:t>
            </a:r>
          </a:p>
          <a:p>
            <a:pPr lvl="1"/>
            <a:endParaRPr lang="en-US" altLang="en-US" sz="1800" dirty="0">
              <a:latin typeface="Arial" charset="0"/>
            </a:endParaRP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Arial" charset="0"/>
            </a:endParaRPr>
          </a:p>
          <a:p>
            <a:endParaRPr lang="en-CA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2743200" y="3048000"/>
            <a:ext cx="83820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>
            <a:fillRect/>
          </a:stretch>
        </p:blipFill>
        <p:spPr bwMode="auto">
          <a:xfrm>
            <a:off x="2738438" y="4308475"/>
            <a:ext cx="83820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4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Global Variables: General Characteristics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dirty="0"/>
              <a:t>You can access the contents of global variables anywhere in the program.</a:t>
            </a:r>
          </a:p>
          <a:p>
            <a:pPr lvl="1"/>
            <a:r>
              <a:rPr lang="en-US" altLang="en-US" sz="1800" dirty="0"/>
              <a:t>Python: this can occur even if the ‘</a:t>
            </a:r>
            <a:r>
              <a:rPr lang="en-US" altLang="en-US" sz="1800" dirty="0">
                <a:latin typeface="Consolas" panose="020B0609020204030204" pitchFamily="49" charset="0"/>
              </a:rPr>
              <a:t>global</a:t>
            </a:r>
            <a:r>
              <a:rPr lang="en-US" altLang="en-US" sz="1800" dirty="0"/>
              <a:t>’ keyword is not used.</a:t>
            </a:r>
          </a:p>
          <a:p>
            <a:r>
              <a:rPr lang="en-US" altLang="en-US" sz="2000" dirty="0"/>
              <a:t>In most programming languages you can also modify global variables anywhere as well.</a:t>
            </a:r>
          </a:p>
          <a:p>
            <a:pPr lvl="1"/>
            <a:r>
              <a:rPr lang="en-US" altLang="en-US" sz="1800" dirty="0"/>
              <a:t>This is why the usage of global variables is regarded as bad programming style, they can be accidentally modified anywhere in the program.</a:t>
            </a:r>
          </a:p>
          <a:p>
            <a:pPr lvl="1"/>
            <a:r>
              <a:rPr lang="en-US" altLang="en-US" sz="1800" dirty="0"/>
              <a:t>Changes in one part of the program can introduce unexpected side effects in another part of the program.</a:t>
            </a:r>
          </a:p>
          <a:p>
            <a:pPr lvl="1"/>
            <a:r>
              <a:rPr lang="en-US" altLang="en-US" sz="1800" dirty="0"/>
              <a:t>So unless you have a compelling reason you should NOT be using global variables but instead you should pass variables as parameters/returning values.</a:t>
            </a:r>
          </a:p>
          <a:p>
            <a:pPr lvl="2"/>
            <a:r>
              <a:rPr lang="en-US" altLang="en-US" sz="1600" dirty="0"/>
              <a:t>Unless you are told otherwise using global variables can affect the style component of your assignment grade.</a:t>
            </a:r>
          </a:p>
          <a:p>
            <a:pPr lvl="2"/>
            <a:r>
              <a:rPr lang="en-US" altLang="en-US" sz="1600" dirty="0"/>
              <a:t>Global constants are acceptable and are commonly used.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1178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Global Variables: Python Specific Characteristic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Name of the example program</a:t>
            </a:r>
            <a:r>
              <a:rPr lang="en-US" altLang="en-US" dirty="0"/>
              <a:t>: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>
                <a:latin typeface="Consolas" pitchFamily="49" charset="0"/>
              </a:rPr>
              <a:t>8globalExample2.py</a:t>
            </a:r>
          </a:p>
          <a:p>
            <a:pPr lvl="1"/>
            <a:r>
              <a:rPr lang="en-US" altLang="en-US" dirty="0"/>
              <a:t>Learning objective: Relationship between accessing global variables and creating locals.</a:t>
            </a:r>
          </a:p>
          <a:p>
            <a:pPr lvl="1"/>
            <a:endParaRPr lang="en-US" altLang="en-US" dirty="0"/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num = 1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def fun():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num = 2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print(num)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def start():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print(num)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fun()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print(num)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start()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Arial" charset="0"/>
            </a:endParaRPr>
          </a:p>
          <a:p>
            <a:endParaRPr lang="en-CA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6" b="68759"/>
          <a:stretch>
            <a:fillRect/>
          </a:stretch>
        </p:blipFill>
        <p:spPr bwMode="auto">
          <a:xfrm>
            <a:off x="2565767" y="4146153"/>
            <a:ext cx="55562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6" t="34053" b="40668"/>
          <a:stretch>
            <a:fillRect/>
          </a:stretch>
        </p:blipFill>
        <p:spPr bwMode="auto">
          <a:xfrm>
            <a:off x="2592144" y="3339307"/>
            <a:ext cx="555625" cy="24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3142030" y="4146153"/>
            <a:ext cx="1143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1800"/>
              <a:t>Global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6" b="68759"/>
          <a:stretch>
            <a:fillRect/>
          </a:stretch>
        </p:blipFill>
        <p:spPr bwMode="auto">
          <a:xfrm>
            <a:off x="2565767" y="4860130"/>
            <a:ext cx="555625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3142030" y="4860130"/>
            <a:ext cx="1143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1800"/>
              <a:t>Global</a:t>
            </a:r>
          </a:p>
        </p:txBody>
      </p:sp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3124200" y="3276600"/>
            <a:ext cx="2852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1800" dirty="0"/>
              <a:t>Local created and displayed</a:t>
            </a:r>
          </a:p>
        </p:txBody>
      </p:sp>
    </p:spTree>
    <p:extLst>
      <p:ext uri="{BB962C8B-B14F-4D97-AF65-F5344CB8AC3E}">
        <p14:creationId xmlns:p14="http://schemas.microsoft.com/office/powerpoint/2010/main" val="315196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Scoping Rules: Globals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219200"/>
          </a:xfrm>
        </p:spPr>
        <p:txBody>
          <a:bodyPr/>
          <a:lstStyle/>
          <a:p>
            <a:r>
              <a:rPr lang="en-US" altLang="en-US" dirty="0" smtClean="0"/>
              <a:t>When an identifier is referenced (variable or constant) then:</a:t>
            </a:r>
          </a:p>
          <a:p>
            <a:pPr marL="800100" lvl="1" indent="-457200">
              <a:buFont typeface="Calibri" pitchFamily="34" charset="0"/>
              <a:buAutoNum type="arabicPeriod"/>
            </a:pPr>
            <a:r>
              <a:rPr lang="en-US" altLang="en-US" dirty="0" smtClean="0"/>
              <a:t>First look in the local scope for the creation of the identifier: if found here then stop looking and use this identifier</a:t>
            </a:r>
          </a:p>
          <a:p>
            <a:pPr marL="800100" lvl="1" indent="-457200">
              <a:buFont typeface="Calibri" pitchFamily="34" charset="0"/>
              <a:buAutoNum type="arabicPeriod"/>
            </a:pPr>
            <a:r>
              <a:rPr lang="en-US" altLang="en-US" dirty="0" smtClean="0"/>
              <a:t>If nothing exists at the local level then look globally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98525" y="2933700"/>
            <a:ext cx="55626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r>
              <a:rPr lang="en-US" altLang="en-US" sz="1800" dirty="0">
                <a:latin typeface="Consolas" pitchFamily="49" charset="0"/>
              </a:rPr>
              <a:t>def </a:t>
            </a:r>
            <a:r>
              <a:rPr lang="en-US" altLang="en-US" sz="1800" dirty="0" err="1">
                <a:latin typeface="Consolas" pitchFamily="49" charset="0"/>
              </a:rPr>
              <a:t>aFunction</a:t>
            </a:r>
            <a:r>
              <a:rPr lang="en-US" altLang="en-US" sz="1800" dirty="0">
                <a:latin typeface="Consolas" pitchFamily="49" charset="0"/>
              </a:rPr>
              <a:t>():</a:t>
            </a: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r>
              <a:rPr lang="en-US" altLang="en-US" sz="1800" dirty="0">
                <a:latin typeface="Consolas" pitchFamily="49" charset="0"/>
              </a:rPr>
              <a:t>    print(</a:t>
            </a:r>
            <a:r>
              <a:rPr lang="en-US" altLang="en-US" sz="1800" dirty="0" err="1">
                <a:latin typeface="Consolas" pitchFamily="49" charset="0"/>
              </a:rPr>
              <a:t>num</a:t>
            </a:r>
            <a:r>
              <a:rPr lang="en-US" altLang="en-US" sz="1800" dirty="0">
                <a:latin typeface="Consolas" pitchFamily="49" charset="0"/>
              </a:rPr>
              <a:t>)</a:t>
            </a: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</p:txBody>
      </p: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2255838" y="5413375"/>
            <a:ext cx="2300287" cy="1406525"/>
            <a:chOff x="2256006" y="5413848"/>
            <a:chExt cx="2300592" cy="1406052"/>
          </a:xfrm>
        </p:grpSpPr>
        <p:sp>
          <p:nvSpPr>
            <p:cNvPr id="86030" name="TextBox 4"/>
            <p:cNvSpPr txBox="1">
              <a:spLocks noChangeArrowheads="1"/>
            </p:cNvSpPr>
            <p:nvPr/>
          </p:nvSpPr>
          <p:spPr bwMode="auto">
            <a:xfrm>
              <a:off x="3032598" y="6134100"/>
              <a:ext cx="15240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 b="1">
                  <a:solidFill>
                    <a:srgbClr val="FF0000"/>
                  </a:solidFill>
                </a:rPr>
                <a:t>Reference to an identifier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H="1" flipV="1">
              <a:off x="2256006" y="5413848"/>
              <a:ext cx="852600" cy="87283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927100" y="2868613"/>
            <a:ext cx="6181725" cy="1233487"/>
            <a:chOff x="926560" y="2868440"/>
            <a:chExt cx="6182738" cy="1234402"/>
          </a:xfrm>
        </p:grpSpPr>
        <p:sp>
          <p:nvSpPr>
            <p:cNvPr id="86027" name="TextBox 10"/>
            <p:cNvSpPr txBox="1">
              <a:spLocks noChangeArrowheads="1"/>
            </p:cNvSpPr>
            <p:nvPr/>
          </p:nvSpPr>
          <p:spPr bwMode="auto">
            <a:xfrm>
              <a:off x="4556598" y="2868440"/>
              <a:ext cx="2552700" cy="408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Font typeface="Calibri" pitchFamily="34" charset="0"/>
                <a:buAutoNum type="arabicPeriod" startAt="2"/>
              </a:pPr>
              <a:r>
                <a:rPr lang="en-US" altLang="en-US" sz="1800" b="1">
                  <a:solidFill>
                    <a:srgbClr val="FF0000"/>
                  </a:solidFill>
                </a:rPr>
                <a:t>Check globally</a:t>
              </a:r>
            </a:p>
          </p:txBody>
        </p:sp>
        <p:cxnSp>
          <p:nvCxnSpPr>
            <p:cNvPr id="12" name="Straight Arrow Connector 11"/>
            <p:cNvCxnSpPr>
              <a:stCxn id="86027" idx="1"/>
            </p:cNvCxnSpPr>
            <p:nvPr/>
          </p:nvCxnSpPr>
          <p:spPr>
            <a:xfrm flipH="1">
              <a:off x="2650868" y="3071791"/>
              <a:ext cx="1905312" cy="74191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926560" y="3691375"/>
              <a:ext cx="2815099" cy="411467"/>
            </a:xfrm>
            <a:prstGeom prst="rect">
              <a:avLst/>
            </a:prstGeom>
            <a:noFill/>
          </p:spPr>
          <p:txBody>
            <a:bodyPr/>
            <a:lstStyle/>
            <a:p>
              <a:pPr eaLnBrk="1" hangingPunct="1">
                <a:defRPr/>
              </a:pPr>
              <a:r>
                <a:rPr lang="en-US" dirty="0" err="1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n</a:t>
              </a:r>
              <a:r>
                <a:rPr lang="en-US" dirty="0" err="1" smtClean="0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um</a:t>
              </a:r>
              <a:r>
                <a:rPr lang="en-US" dirty="0" smtClean="0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 </a:t>
              </a:r>
              <a:r>
                <a:rPr lang="en-US" dirty="0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= &lt;value&gt; here?</a:t>
              </a:r>
            </a:p>
          </p:txBody>
        </p:sp>
      </p:grpSp>
      <p:grpSp>
        <p:nvGrpSpPr>
          <p:cNvPr id="25" name="Group 24"/>
          <p:cNvGrpSpPr>
            <a:grpSpLocks/>
          </p:cNvGrpSpPr>
          <p:nvPr/>
        </p:nvGrpSpPr>
        <p:grpSpPr bwMode="auto">
          <a:xfrm>
            <a:off x="1431925" y="3833813"/>
            <a:ext cx="6134100" cy="1317625"/>
            <a:chOff x="1432398" y="3834521"/>
            <a:chExt cx="6134100" cy="1317086"/>
          </a:xfrm>
        </p:grpSpPr>
        <p:sp>
          <p:nvSpPr>
            <p:cNvPr id="86024" name="TextBox 7"/>
            <p:cNvSpPr txBox="1">
              <a:spLocks noChangeArrowheads="1"/>
            </p:cNvSpPr>
            <p:nvPr/>
          </p:nvSpPr>
          <p:spPr bwMode="auto">
            <a:xfrm>
              <a:off x="5013798" y="3834521"/>
              <a:ext cx="2552700" cy="394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233363" indent="-233363"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Font typeface="Calibri" pitchFamily="34" charset="0"/>
                <a:buAutoNum type="arabicPeriod"/>
              </a:pPr>
              <a:r>
                <a:rPr lang="en-US" altLang="en-US" sz="1800" b="1">
                  <a:solidFill>
                    <a:srgbClr val="FF0000"/>
                  </a:solidFill>
                </a:rPr>
                <a:t>Check locally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>
              <a:off x="3108798" y="4058266"/>
              <a:ext cx="1981200" cy="874355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432398" y="4739026"/>
              <a:ext cx="2814638" cy="412581"/>
            </a:xfrm>
            <a:prstGeom prst="rect">
              <a:avLst/>
            </a:prstGeom>
            <a:noFill/>
          </p:spPr>
          <p:txBody>
            <a:bodyPr/>
            <a:lstStyle/>
            <a:p>
              <a:pPr eaLnBrk="1" hangingPunct="1">
                <a:defRPr/>
              </a:pPr>
              <a:r>
                <a:rPr lang="en-US" dirty="0" err="1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n</a:t>
              </a:r>
              <a:r>
                <a:rPr lang="en-US" dirty="0" err="1" smtClean="0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um</a:t>
              </a:r>
              <a:r>
                <a:rPr lang="en-US" dirty="0" smtClean="0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 </a:t>
              </a:r>
              <a:r>
                <a:rPr lang="en-US" dirty="0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= &lt;value&gt; here?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Python Globals: ‘Read’ But Not ‘Write’ Access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By default global variables can be accessed globally (read access).</a:t>
            </a:r>
          </a:p>
          <a:p>
            <a:r>
              <a:rPr lang="en-US" altLang="en-US" dirty="0"/>
              <a:t>Attempting to change the value of global variable will only create a new local variable by the same name (no write access to the global, only the local is changed).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num = 1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def fun():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num = 2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print(num)</a:t>
            </a:r>
            <a:endParaRPr lang="en-US" altLang="en-US" sz="1800" dirty="0">
              <a:latin typeface="Arial" charset="0"/>
            </a:endParaRPr>
          </a:p>
          <a:p>
            <a:r>
              <a:rPr lang="en-US" altLang="en-US" dirty="0"/>
              <a:t>Prefacing the name of a variable with the keyword ‘</a:t>
            </a:r>
            <a:r>
              <a:rPr lang="en-US" altLang="ja-JP" dirty="0">
                <a:latin typeface="Consolas" pitchFamily="49" charset="0"/>
              </a:rPr>
              <a:t>global</a:t>
            </a:r>
            <a:r>
              <a:rPr lang="en-US" altLang="en-US" dirty="0"/>
              <a:t>’</a:t>
            </a:r>
            <a:r>
              <a:rPr lang="en-US" altLang="ja-JP" dirty="0"/>
              <a:t> in a function will indicate references in that function will refer to the global variable rather than creating a local one. 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dirty="0">
                <a:latin typeface="Consolas" pitchFamily="49" charset="0"/>
              </a:rPr>
              <a:t>global &lt;</a:t>
            </a:r>
            <a:r>
              <a:rPr lang="en-US" altLang="en-US" i="1" dirty="0">
                <a:latin typeface="Consolas" pitchFamily="49" charset="0"/>
              </a:rPr>
              <a:t>variable name</a:t>
            </a:r>
            <a:r>
              <a:rPr lang="en-US" altLang="en-US" dirty="0">
                <a:latin typeface="Consolas" pitchFamily="49" charset="0"/>
              </a:rPr>
              <a:t>&gt;</a:t>
            </a:r>
          </a:p>
          <a:p>
            <a:endParaRPr lang="en-CA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752600" y="3124200"/>
            <a:ext cx="3987800" cy="366712"/>
            <a:chOff x="1752600" y="3607644"/>
            <a:chExt cx="3987800" cy="366713"/>
          </a:xfrm>
        </p:grpSpPr>
        <p:sp>
          <p:nvSpPr>
            <p:cNvPr id="5" name="Line 4"/>
            <p:cNvSpPr>
              <a:spLocks noChangeShapeType="1"/>
            </p:cNvSpPr>
            <p:nvPr/>
          </p:nvSpPr>
          <p:spPr bwMode="auto">
            <a:xfrm flipH="1" flipV="1">
              <a:off x="1752600" y="3754487"/>
              <a:ext cx="2260600" cy="365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4013200" y="3607644"/>
              <a:ext cx="1727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1">
                  <a:latin typeface="Arial" charset="0"/>
                </a:rPr>
                <a:t>Global num</a:t>
              </a:r>
            </a:p>
          </p:txBody>
        </p:sp>
      </p:grp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2209800" y="3668712"/>
            <a:ext cx="3530600" cy="533400"/>
            <a:chOff x="1208" y="2200"/>
            <a:chExt cx="2224" cy="336"/>
          </a:xfrm>
        </p:grpSpPr>
        <p:sp>
          <p:nvSpPr>
            <p:cNvPr id="8" name="Line 5"/>
            <p:cNvSpPr>
              <a:spLocks noChangeShapeType="1"/>
            </p:cNvSpPr>
            <p:nvPr/>
          </p:nvSpPr>
          <p:spPr bwMode="auto">
            <a:xfrm flipH="1">
              <a:off x="1208" y="2328"/>
              <a:ext cx="1136" cy="20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2344" y="2200"/>
              <a:ext cx="10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1">
                  <a:latin typeface="Arial" charset="0"/>
                </a:rPr>
                <a:t>Local num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9301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Globals: Another Example (‘Write’ Access Via The “</a:t>
            </a:r>
            <a:r>
              <a:rPr lang="en-US" altLang="ja-JP" dirty="0">
                <a:latin typeface="Consolas" pitchFamily="49" charset="0"/>
              </a:rPr>
              <a:t>Global</a:t>
            </a:r>
            <a:r>
              <a:rPr lang="en-US" altLang="en-US" dirty="0"/>
              <a:t>”</a:t>
            </a:r>
            <a:r>
              <a:rPr lang="en-US" altLang="ja-JP" dirty="0"/>
              <a:t> Keyword)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Name of the example program</a:t>
            </a:r>
            <a:r>
              <a:rPr lang="en-US" altLang="en-US" dirty="0"/>
              <a:t>: </a:t>
            </a:r>
            <a:r>
              <a:rPr lang="en-US" altLang="en-US" sz="2000" dirty="0">
                <a:latin typeface="Consolas" pitchFamily="49" charset="0"/>
              </a:rPr>
              <a:t>9globalExample3.py</a:t>
            </a:r>
          </a:p>
          <a:p>
            <a:pPr lvl="1"/>
            <a:r>
              <a:rPr lang="en-US" altLang="en-US" sz="1600" dirty="0"/>
              <a:t>Learning objective: How global variables can be modified inside functions.</a:t>
            </a: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num = 1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def fun():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global num 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num = 2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print(num)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def start():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print(num)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fun()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print(num)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start()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endParaRPr lang="en-CA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386012" y="3996646"/>
            <a:ext cx="1577975" cy="373063"/>
            <a:chOff x="2921000" y="4645025"/>
            <a:chExt cx="1577975" cy="373063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8" b="65622"/>
            <a:stretch>
              <a:fillRect/>
            </a:stretch>
          </p:blipFill>
          <p:spPr bwMode="auto">
            <a:xfrm>
              <a:off x="2921000" y="4645025"/>
              <a:ext cx="439738" cy="331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6"/>
            <p:cNvSpPr txBox="1">
              <a:spLocks noChangeArrowheads="1"/>
            </p:cNvSpPr>
            <p:nvPr/>
          </p:nvSpPr>
          <p:spPr bwMode="auto">
            <a:xfrm>
              <a:off x="3355975" y="4648200"/>
              <a:ext cx="11430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0000"/>
                  </a:solidFill>
                </a:rPr>
                <a:t>Global</a:t>
              </a: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349146" y="2023925"/>
            <a:ext cx="5880454" cy="923330"/>
            <a:chOff x="2067528" y="2470257"/>
            <a:chExt cx="5880454" cy="923330"/>
          </a:xfrm>
        </p:grpSpPr>
        <p:cxnSp>
          <p:nvCxnSpPr>
            <p:cNvPr id="8" name="Straight Arrow Connector 7"/>
            <p:cNvCxnSpPr>
              <a:stCxn id="9" idx="1"/>
            </p:cNvCxnSpPr>
            <p:nvPr/>
          </p:nvCxnSpPr>
          <p:spPr>
            <a:xfrm flipH="1">
              <a:off x="2067528" y="2931922"/>
              <a:ext cx="1689454" cy="38860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3"/>
            <p:cNvSpPr txBox="1">
              <a:spLocks noChangeArrowheads="1"/>
            </p:cNvSpPr>
            <p:nvPr/>
          </p:nvSpPr>
          <p:spPr bwMode="auto">
            <a:xfrm>
              <a:off x="3756982" y="2470257"/>
              <a:ext cx="419100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 b="1" dirty="0">
                  <a:solidFill>
                    <a:srgbClr val="FF0000"/>
                  </a:solidFill>
                </a:rPr>
                <a:t>References to the name ‘</a:t>
              </a:r>
              <a:r>
                <a:rPr lang="en-US" altLang="ja-JP" sz="1800" b="1" dirty="0" err="1">
                  <a:solidFill>
                    <a:srgbClr val="FF0000"/>
                  </a:solidFill>
                  <a:latin typeface="Consolas" pitchFamily="49" charset="0"/>
                </a:rPr>
                <a:t>num</a:t>
              </a:r>
              <a:r>
                <a:rPr lang="en-US" altLang="en-US" sz="1800" b="1" dirty="0">
                  <a:solidFill>
                    <a:srgbClr val="FF0000"/>
                  </a:solidFill>
                </a:rPr>
                <a:t>’</a:t>
              </a:r>
              <a:r>
                <a:rPr lang="en-US" altLang="ja-JP" sz="1800" b="1" dirty="0">
                  <a:solidFill>
                    <a:srgbClr val="FF0000"/>
                  </a:solidFill>
                </a:rPr>
                <a:t> now affect the global variable, local variable not </a:t>
              </a:r>
              <a:r>
                <a:rPr lang="en-US" altLang="ja-JP" sz="1800" b="1" dirty="0" smtClean="0">
                  <a:solidFill>
                    <a:srgbClr val="FF0000"/>
                  </a:solidFill>
                </a:rPr>
                <a:t>created inside function ‘fun’</a:t>
              </a:r>
              <a:endParaRPr lang="en-US" altLang="en-US" sz="1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2386012" y="4711021"/>
            <a:ext cx="4546600" cy="369888"/>
            <a:chOff x="2921000" y="5359400"/>
            <a:chExt cx="4546600" cy="369332"/>
          </a:xfrm>
        </p:grpSpPr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8" t="34572" b="32713"/>
            <a:stretch>
              <a:fillRect/>
            </a:stretch>
          </p:blipFill>
          <p:spPr bwMode="auto">
            <a:xfrm>
              <a:off x="2921000" y="5359400"/>
              <a:ext cx="439738" cy="315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Box 13"/>
            <p:cNvSpPr txBox="1">
              <a:spLocks noChangeArrowheads="1"/>
            </p:cNvSpPr>
            <p:nvPr/>
          </p:nvSpPr>
          <p:spPr bwMode="auto">
            <a:xfrm>
              <a:off x="3371850" y="5359400"/>
              <a:ext cx="40957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0000"/>
                  </a:solidFill>
                </a:rPr>
                <a:t>Global still changed after ‘</a:t>
              </a:r>
              <a:r>
                <a:rPr lang="en-US" altLang="ja-JP" sz="1800">
                  <a:solidFill>
                    <a:srgbClr val="FF0000"/>
                  </a:solidFill>
                  <a:latin typeface="Consolas" pitchFamily="49" charset="0"/>
                </a:rPr>
                <a:t>fun()</a:t>
              </a:r>
              <a:r>
                <a:rPr lang="en-US" altLang="en-US" sz="1800">
                  <a:solidFill>
                    <a:srgbClr val="FF0000"/>
                  </a:solidFill>
                </a:rPr>
                <a:t>’</a:t>
              </a:r>
              <a:r>
                <a:rPr lang="en-US" altLang="ja-JP" sz="1800">
                  <a:solidFill>
                    <a:srgbClr val="FF0000"/>
                  </a:solidFill>
                </a:rPr>
                <a:t> is done</a:t>
              </a:r>
              <a:endParaRPr lang="en-US" altLang="en-US" sz="1800">
                <a:solidFill>
                  <a:srgbClr val="FF0000"/>
                </a:solidFill>
              </a:endParaRP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2386012" y="3034270"/>
            <a:ext cx="2185988" cy="374650"/>
            <a:chOff x="2895600" y="3698875"/>
            <a:chExt cx="2185988" cy="374650"/>
          </a:xfrm>
        </p:grpSpPr>
        <p:pic>
          <p:nvPicPr>
            <p:cNvPr id="14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8" t="34572" b="32713"/>
            <a:stretch>
              <a:fillRect/>
            </a:stretch>
          </p:blipFill>
          <p:spPr bwMode="auto">
            <a:xfrm>
              <a:off x="2895600" y="3698875"/>
              <a:ext cx="439738" cy="315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TextBox 15"/>
            <p:cNvSpPr txBox="1">
              <a:spLocks noChangeArrowheads="1"/>
            </p:cNvSpPr>
            <p:nvPr/>
          </p:nvSpPr>
          <p:spPr bwMode="auto">
            <a:xfrm>
              <a:off x="3371850" y="3705225"/>
              <a:ext cx="1709738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0000"/>
                  </a:solidFill>
                </a:rPr>
                <a:t>Global changed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331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t" anchorCtr="0"/>
      <a:lstStyle>
        <a:defPPr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29628</TotalTime>
  <Words>2407</Words>
  <Application>Microsoft Office PowerPoint</Application>
  <PresentationFormat>On-screen Show (4:3)</PresentationFormat>
  <Paragraphs>440</Paragraphs>
  <Slides>28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MS PGothic</vt:lpstr>
      <vt:lpstr>MS PGothic</vt:lpstr>
      <vt:lpstr>Arial</vt:lpstr>
      <vt:lpstr>Calibri</vt:lpstr>
      <vt:lpstr>Consolas</vt:lpstr>
      <vt:lpstr>Times New Roman</vt:lpstr>
      <vt:lpstr>Wingdings</vt:lpstr>
      <vt:lpstr>Office Theme</vt:lpstr>
      <vt:lpstr>Functions: Decomposition And Code Reuse, Part 3</vt:lpstr>
      <vt:lpstr>Declaring Variables: Stylistic Note</vt:lpstr>
      <vt:lpstr>Global Scope (Again)</vt:lpstr>
      <vt:lpstr>Global Scope: An Example</vt:lpstr>
      <vt:lpstr>Global Variables: General Characteristics</vt:lpstr>
      <vt:lpstr>Global Variables: Python Specific Characteristic</vt:lpstr>
      <vt:lpstr>Scoping Rules: Globals</vt:lpstr>
      <vt:lpstr>Python Globals: ‘Read’ But Not ‘Write’ Access</vt:lpstr>
      <vt:lpstr>Globals: Another Example (‘Write’ Access Via The “Global” Keyword)</vt:lpstr>
      <vt:lpstr>What Level To Declare Variables</vt:lpstr>
      <vt:lpstr>Doc Strings (If There Is Time)</vt:lpstr>
      <vt:lpstr>Doc Strings (If There Is Time, 2)</vt:lpstr>
      <vt:lpstr>Boolean Functions</vt:lpstr>
      <vt:lpstr>Example: How Decompose A Long Function</vt:lpstr>
      <vt:lpstr>Functions Should Be Defined Before They Can Be Called!</vt:lpstr>
      <vt:lpstr>Another Common Mistake</vt:lpstr>
      <vt:lpstr>Another Common Mistake</vt:lpstr>
      <vt:lpstr>Another Common Problem: Indentation</vt:lpstr>
      <vt:lpstr>Another Common Problem: Indentation (2)</vt:lpstr>
      <vt:lpstr>Creating A Large Document</vt:lpstr>
      <vt:lpstr>Creating A Large Program</vt:lpstr>
      <vt:lpstr>Yet Another Problem: Creating ‘Empty’ Functions</vt:lpstr>
      <vt:lpstr>Solution When Outlining Your Program By Starting With ‘Empty’ Functions</vt:lpstr>
      <vt:lpstr>Testing Functions</vt:lpstr>
      <vt:lpstr>Why Employ Problem Decomposition And Modular Design (1)</vt:lpstr>
      <vt:lpstr>Why Employ Problem Decomposition And Modular Design (2)</vt:lpstr>
      <vt:lpstr>After This Section You Should Now Know</vt:lpstr>
      <vt:lpstr>Copyright Notification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decomposition using functions</dc:title>
  <dc:creator>James Tam</dc:creator>
  <cp:keywords>functions;decomposition;breaking things down;arguments;return values;scope;local variables;globals;global variables;•	globals;global variables;scope;breaking things down;Boolean functions;common errors when defining functions;testing functions;benefits &amp; drawbacks of defining functions</cp:keywords>
  <cp:lastModifiedBy>James Tam</cp:lastModifiedBy>
  <cp:revision>788</cp:revision>
  <dcterms:created xsi:type="dcterms:W3CDTF">2013-08-26T22:54:00Z</dcterms:created>
  <dcterms:modified xsi:type="dcterms:W3CDTF">2021-05-26T21:57:57Z</dcterms:modified>
</cp:coreProperties>
</file>