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465" r:id="rId2"/>
    <p:sldId id="332" r:id="rId3"/>
    <p:sldId id="333" r:id="rId4"/>
    <p:sldId id="334" r:id="rId5"/>
    <p:sldId id="336" r:id="rId6"/>
    <p:sldId id="337" r:id="rId7"/>
    <p:sldId id="339" r:id="rId8"/>
    <p:sldId id="340" r:id="rId9"/>
    <p:sldId id="442" r:id="rId10"/>
    <p:sldId id="341" r:id="rId11"/>
    <p:sldId id="342" r:id="rId12"/>
    <p:sldId id="343" r:id="rId13"/>
    <p:sldId id="344" r:id="rId14"/>
    <p:sldId id="345" r:id="rId15"/>
    <p:sldId id="452" r:id="rId16"/>
    <p:sldId id="346" r:id="rId17"/>
    <p:sldId id="404" r:id="rId18"/>
    <p:sldId id="348" r:id="rId19"/>
    <p:sldId id="436" r:id="rId20"/>
    <p:sldId id="453" r:id="rId21"/>
    <p:sldId id="454" r:id="rId22"/>
    <p:sldId id="477" r:id="rId23"/>
    <p:sldId id="357" r:id="rId24"/>
    <p:sldId id="478" r:id="rId25"/>
    <p:sldId id="479" r:id="rId26"/>
    <p:sldId id="358" r:id="rId27"/>
    <p:sldId id="359" r:id="rId28"/>
    <p:sldId id="360" r:id="rId29"/>
    <p:sldId id="482" r:id="rId30"/>
    <p:sldId id="481"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33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61" autoAdjust="0"/>
    <p:restoredTop sz="91267" autoAdjust="0"/>
  </p:normalViewPr>
  <p:slideViewPr>
    <p:cSldViewPr>
      <p:cViewPr varScale="1">
        <p:scale>
          <a:sx n="81" d="100"/>
          <a:sy n="81" d="100"/>
        </p:scale>
        <p:origin x="108" y="7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5/19/2021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5/19/2021</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191650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6307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137755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23</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25581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27</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6442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[csc functions 79 ]&gt; python secondExampleFunction.py </a:t>
            </a:r>
          </a:p>
          <a:p>
            <a:r>
              <a:rPr lang="en-US" altLang="en-US" smtClean="0"/>
              <a:t>1   2</a:t>
            </a:r>
          </a:p>
          <a:p>
            <a:endParaRPr lang="en-US" altLang="en-US" smtClean="0"/>
          </a:p>
        </p:txBody>
      </p:sp>
    </p:spTree>
    <p:extLst>
      <p:ext uri="{BB962C8B-B14F-4D97-AF65-F5344CB8AC3E}">
        <p14:creationId xmlns:p14="http://schemas.microsoft.com/office/powerpoint/2010/main" val="84485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dirty="0" smtClean="0">
                <a:ea typeface="+mn-ea"/>
              </a:rPr>
              <a:t>Can apply to big problems in general e.g., wedding to plan</a:t>
            </a:r>
          </a:p>
          <a:p>
            <a:pPr>
              <a:defRPr/>
            </a:pPr>
            <a:r>
              <a:rPr lang="en-US" dirty="0" smtClean="0">
                <a:ea typeface="+mn-ea"/>
              </a:rPr>
              <a:t>Break into parts:</a:t>
            </a:r>
          </a:p>
          <a:p>
            <a:pPr marL="224325" indent="-224325">
              <a:buFontTx/>
              <a:buAutoNum type="arabicParenR"/>
              <a:defRPr/>
            </a:pPr>
            <a:r>
              <a:rPr lang="en-US" dirty="0" smtClean="0">
                <a:ea typeface="+mn-ea"/>
              </a:rPr>
              <a:t>Who to invite: getting contact info, buying invitations, filing in invitations, sending invitations</a:t>
            </a:r>
          </a:p>
          <a:p>
            <a:pPr marL="224325" indent="-224325">
              <a:buFontTx/>
              <a:buAutoNum type="arabicParenR"/>
              <a:defRPr/>
            </a:pPr>
            <a:r>
              <a:rPr lang="en-US" dirty="0" smtClean="0">
                <a:ea typeface="+mn-ea"/>
              </a:rPr>
              <a:t>Where to hold it</a:t>
            </a:r>
          </a:p>
          <a:p>
            <a:pPr marL="224325" indent="-224325">
              <a:buFontTx/>
              <a:buAutoNum type="arabicParenR"/>
              <a:defRPr/>
            </a:pPr>
            <a:r>
              <a:rPr lang="en-US" dirty="0" smtClean="0">
                <a:ea typeface="+mn-ea"/>
              </a:rPr>
              <a:t>etc.</a:t>
            </a: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3</a:t>
            </a:fld>
            <a:endParaRPr lang="en-US" altLang="en-US" sz="1000" smtClean="0">
              <a:latin typeface="Times New Roman" pitchFamily="18" charset="0"/>
            </a:endParaRPr>
          </a:p>
        </p:txBody>
      </p:sp>
    </p:spTree>
    <p:extLst>
      <p:ext uri="{BB962C8B-B14F-4D97-AF65-F5344CB8AC3E}">
        <p14:creationId xmlns:p14="http://schemas.microsoft.com/office/powerpoint/2010/main" val="41633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4</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To show a code example, draw out a structure chart for a word processor: print, save, edit text</a:t>
            </a:r>
          </a:p>
        </p:txBody>
      </p:sp>
    </p:spTree>
    <p:extLst>
      <p:ext uri="{BB962C8B-B14F-4D97-AF65-F5344CB8AC3E}">
        <p14:creationId xmlns:p14="http://schemas.microsoft.com/office/powerpoint/2010/main" val="213466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2062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r>
              <a:rPr lang="en-US" altLang="en-US" smtClean="0"/>
              <a:t>If you want an example show this breaks down for checkers:</a:t>
            </a:r>
          </a:p>
          <a:p>
            <a:pPr lvl="1" eaLnBrk="1" hangingPunct="1">
              <a:buFontTx/>
              <a:buChar char="•"/>
            </a:pPr>
            <a:r>
              <a:rPr lang="en-US" altLang="en-US" smtClean="0"/>
              <a:t>Initialize board – put pieces in the starting positions</a:t>
            </a:r>
          </a:p>
          <a:p>
            <a:pPr lvl="1" eaLnBrk="1" hangingPunct="1">
              <a:buFontTx/>
              <a:buChar char="•"/>
            </a:pPr>
            <a:r>
              <a:rPr lang="en-US" altLang="en-US" smtClean="0"/>
              <a:t>Display board – show locations of current pieces</a:t>
            </a:r>
          </a:p>
          <a:p>
            <a:pPr lvl="1" eaLnBrk="1" hangingPunct="1">
              <a:buFontTx/>
              <a:buChar char="•"/>
            </a:pPr>
            <a:r>
              <a:rPr lang="en-US" altLang="en-US" smtClean="0"/>
              <a:t>Prompt player for movement</a:t>
            </a:r>
          </a:p>
          <a:p>
            <a:pPr lvl="1" eaLnBrk="1" hangingPunct="1">
              <a:buFontTx/>
              <a:buChar char="•"/>
            </a:pPr>
            <a:r>
              <a:rPr lang="en-US" altLang="en-US" smtClean="0"/>
              <a:t>Check if movement is valid</a:t>
            </a:r>
          </a:p>
          <a:p>
            <a:pPr lvl="1" eaLnBrk="1" hangingPunct="1">
              <a:buFontTx/>
              <a:buChar char="•"/>
            </a:pPr>
            <a:r>
              <a:rPr lang="en-US" altLang="en-US" smtClean="0"/>
              <a:t>Move piece</a:t>
            </a:r>
          </a:p>
          <a:p>
            <a:endParaRPr lang="en-US" altLang="en-US" smtClean="0"/>
          </a:p>
          <a:p>
            <a:endParaRPr lang="en-US" altLang="en-US" smtClean="0"/>
          </a:p>
        </p:txBody>
      </p:sp>
    </p:spTree>
    <p:extLst>
      <p:ext uri="{BB962C8B-B14F-4D97-AF65-F5344CB8AC3E}">
        <p14:creationId xmlns:p14="http://schemas.microsoft.com/office/powerpoint/2010/main" val="19166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8</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58090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0617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Char char="•"/>
            </a:pPr>
            <a:endParaRPr lang="en-CA" altLang="en-US" smtClean="0"/>
          </a:p>
        </p:txBody>
      </p:sp>
    </p:spTree>
    <p:extLst>
      <p:ext uri="{BB962C8B-B14F-4D97-AF65-F5344CB8AC3E}">
        <p14:creationId xmlns:p14="http://schemas.microsoft.com/office/powerpoint/2010/main" val="2104384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r>
              <a:rPr lang="en-US" altLang="en-US" smtClean="0"/>
              <a:t>* Show how this is similar to defining the start method and calling the executable file e.g., “./a.out” or “Python a1.py”</a:t>
            </a:r>
          </a:p>
        </p:txBody>
      </p:sp>
    </p:spTree>
    <p:extLst>
      <p:ext uri="{BB962C8B-B14F-4D97-AF65-F5344CB8AC3E}">
        <p14:creationId xmlns:p14="http://schemas.microsoft.com/office/powerpoint/2010/main" val="1496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5/19/2021</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5/19/2021</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5/19/2021</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5/19/2021</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5/19/2021</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5/19/2021</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5/19/2021</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dirty="0" smtClean="0"/>
              <a:t>Functions: Decomposition And </a:t>
            </a:r>
            <a:r>
              <a:rPr lang="en-US" altLang="en-US" smtClean="0"/>
              <a:t>Code </a:t>
            </a:r>
            <a:r>
              <a:rPr lang="en-US" altLang="en-US" smtClean="0"/>
              <a:t>Reuse, Part 1</a:t>
            </a:r>
            <a:endParaRPr lang="en-US" altLang="en-US" dirty="0" smtClean="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1816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sz="2800" dirty="0" smtClean="0">
                <a:latin typeface="Arial" charset="0"/>
                <a:cs typeface="Arial" charset="0"/>
              </a:rPr>
              <a:t>Defining new functions</a:t>
            </a:r>
          </a:p>
          <a:p>
            <a:pPr marL="457200" indent="-457200" eaLnBrk="1" hangingPunct="1">
              <a:buFont typeface="Arial" panose="020B0604020202020204" pitchFamily="34" charset="0"/>
              <a:buChar char="•"/>
            </a:pPr>
            <a:r>
              <a:rPr lang="en-US" altLang="en-US" sz="2800" dirty="0" smtClean="0">
                <a:latin typeface="Arial" charset="0"/>
                <a:cs typeface="Arial" charset="0"/>
              </a:rPr>
              <a:t>Calling functions you have defined</a:t>
            </a:r>
          </a:p>
          <a:p>
            <a:pPr marL="457200" indent="-457200" eaLnBrk="1" hangingPunct="1">
              <a:buFont typeface="Arial" panose="020B0604020202020204" pitchFamily="34" charset="0"/>
              <a:buChar char="•"/>
            </a:pPr>
            <a:r>
              <a:rPr lang="en-US" altLang="en-US" sz="2800" dirty="0" smtClean="0">
                <a:latin typeface="Arial" charset="0"/>
                <a:cs typeface="Arial" charset="0"/>
              </a:rPr>
              <a:t>Declaring variables that are local to a </a:t>
            </a:r>
            <a:r>
              <a:rPr lang="en-US" altLang="en-US" sz="2800" dirty="0" smtClean="0">
                <a:latin typeface="Arial" charset="0"/>
                <a:cs typeface="Arial" charset="0"/>
              </a:rPr>
              <a:t>function</a:t>
            </a:r>
            <a:endParaRPr lang="en-US" altLang="en-US" sz="28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smtClean="0"/>
              <a:t>Function definition</a:t>
            </a:r>
          </a:p>
          <a:p>
            <a:pPr marL="457200" lvl="1" eaLnBrk="1" hangingPunct="1"/>
            <a:r>
              <a:rPr lang="en-CA" altLang="en-US" sz="2000" smtClean="0"/>
              <a:t>Instructions that indicate what the function will do when it runs.</a:t>
            </a:r>
          </a:p>
          <a:p>
            <a:pPr marL="457200" lvl="1" eaLnBrk="1" hangingPunct="1"/>
            <a:endParaRPr lang="en-CA" altLang="en-US" sz="2400" smtClean="0"/>
          </a:p>
          <a:p>
            <a:pPr marL="114300" indent="-114300" eaLnBrk="1" hangingPunct="1"/>
            <a:r>
              <a:rPr lang="en-CA" altLang="en-US" sz="2400" smtClean="0"/>
              <a:t>Function call</a:t>
            </a:r>
          </a:p>
          <a:p>
            <a:pPr marL="457200" lvl="1" eaLnBrk="1" hangingPunct="1"/>
            <a:r>
              <a:rPr lang="en-CA" altLang="en-US" sz="2000" smtClean="0"/>
              <a:t>Actually running (executing) the function.</a:t>
            </a:r>
          </a:p>
          <a:p>
            <a:pPr marL="457200" lvl="1" eaLnBrk="1" hangingPunct="1"/>
            <a:r>
              <a:rPr lang="en-CA" altLang="en-US" sz="2000" smtClean="0"/>
              <a:t>You have already done this second part many times because up to this point you have been using functions that have already been defined by someone else e.g., </a:t>
            </a:r>
            <a:r>
              <a:rPr lang="en-CA" altLang="en-US" sz="2000" smtClean="0">
                <a:latin typeface="Consolas" pitchFamily="49" charset="0"/>
              </a:rPr>
              <a:t>print(), input()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981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9811">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smtClean="0"/>
              <a:t>The program starts at the first executable instruction that is not indented.</a:t>
            </a:r>
          </a:p>
          <a:p>
            <a:r>
              <a:rPr lang="en-US" altLang="en-US" smtClean="0"/>
              <a:t>In the case of your programs thus far all statement have been un-indented (save loops/branches) so it’s just the first statement that is the starting execution point.</a:t>
            </a:r>
          </a:p>
          <a:p>
            <a:endParaRPr lang="en-US" altLang="en-US" smtClean="0"/>
          </a:p>
          <a:p>
            <a:endParaRPr lang="en-US" altLang="en-US" smtClean="0"/>
          </a:p>
          <a:p>
            <a:endParaRPr lang="en-US" altLang="en-US" smtClean="0"/>
          </a:p>
          <a:p>
            <a:r>
              <a:rPr lang="en-US" altLang="en-US" smtClean="0"/>
              <a:t>But note that the body of functions MUST be indented in Python.</a:t>
            </a:r>
          </a:p>
          <a:p>
            <a:endParaRPr lang="en-US" altLang="en-US"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itchFamily="49" charset="0"/>
              </a:rPr>
              <a:t>1firstExampleFunction.py</a:t>
            </a:r>
          </a:p>
          <a:p>
            <a:pPr lvl="1"/>
            <a:r>
              <a:rPr lang="en-US" altLang="en-US" sz="1600" dirty="0" smtClean="0">
                <a:latin typeface="Arial" charset="0"/>
              </a:rPr>
              <a:t>Learning objective: </a:t>
            </a:r>
          </a:p>
          <a:p>
            <a:pPr lvl="1"/>
            <a:endParaRPr lang="en-US" altLang="en-US" sz="16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419475" y="2355850"/>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152400" y="2286000"/>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9525">
            <a:solidFill>
              <a:srgbClr val="CC33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252412" y="2676525"/>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CC33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CC33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312" y="2733675"/>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5089525"/>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a:solidFill>
                  <a:srgbClr val="CC3300"/>
                </a:solidFill>
                <a:latin typeface="Arial" charset="0"/>
              </a:rPr>
              <a:t>Function call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b="1" dirty="0" smtClean="0"/>
              <a:t>Example program: </a:t>
            </a:r>
            <a:r>
              <a:rPr lang="en-US" altLang="en-US" sz="2000" dirty="0" smtClean="0">
                <a:latin typeface="Consolas" panose="020B0609020204030204" pitchFamily="49" charset="0"/>
              </a:rPr>
              <a:t>2</a:t>
            </a:r>
            <a:r>
              <a:rPr lang="en-US" altLang="ja-JP" sz="1800" dirty="0" smtClean="0">
                <a:latin typeface="Consolas" pitchFamily="49" charset="0"/>
              </a:rPr>
              <a:t>firstExampleFunctionV2.py</a:t>
            </a:r>
            <a:endParaRPr lang="en-US" altLang="ja-JP" sz="2000" dirty="0" smtClean="0">
              <a:latin typeface="Consolas" panose="020B0609020204030204" pitchFamily="49" charset="0"/>
            </a:endParaRPr>
          </a:p>
          <a:p>
            <a:pPr lvl="1"/>
            <a:r>
              <a:rPr lang="en-US" altLang="en-US" sz="1600" dirty="0" smtClean="0"/>
              <a:t>Learning objective: enclosing the start of the program inside a function</a:t>
            </a:r>
          </a:p>
          <a:p>
            <a:pPr lvl="1"/>
            <a:endParaRPr lang="en-US" altLang="en-US" sz="16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99294" y="54864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a:solidFill>
                    <a:srgbClr val="CC3300"/>
                  </a:solidFill>
                  <a:latin typeface="Arial" charset="0"/>
                </a:rPr>
                <a:t>Don’t forget to start your program! Program starts at the first executable un-indented instruction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smtClean="0"/>
              <a:t>Look through the examples and notes before class.</a:t>
            </a:r>
          </a:p>
          <a:p>
            <a:r>
              <a:rPr lang="en-US" altLang="en-US" smtClean="0"/>
              <a:t>This is especially important for this section because the execution of these programs will not be sequential order.</a:t>
            </a:r>
          </a:p>
          <a:p>
            <a:r>
              <a:rPr lang="en-US" altLang="en-US" smtClean="0"/>
              <a:t>Instead execution will appear to ‘jump around’ so it will be harder to follow the examples if you don’t do a little preparatory work.</a:t>
            </a:r>
          </a:p>
          <a:p>
            <a:endParaRPr lang="en-US" altLang="en-US" smtClean="0"/>
          </a:p>
          <a:p>
            <a:r>
              <a:rPr lang="en-US" altLang="en-US" smtClean="0"/>
              <a:t>Also it would be helpful to take notes that include greater detail:</a:t>
            </a:r>
          </a:p>
          <a:p>
            <a:pPr lvl="1"/>
            <a:r>
              <a:rPr lang="en-US" altLang="en-US"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356890"/>
            <a:ext cx="2552700" cy="748506"/>
            <a:chOff x="3467100" y="4357178"/>
            <a:chExt cx="2552700" cy="748759"/>
          </a:xfrm>
        </p:grpSpPr>
        <p:sp>
          <p:nvSpPr>
            <p:cNvPr id="34827" name="TextBox 3"/>
            <p:cNvSpPr txBox="1">
              <a:spLocks noChangeArrowheads="1"/>
            </p:cNvSpPr>
            <p:nvPr/>
          </p:nvSpPr>
          <p:spPr bwMode="auto">
            <a:xfrm>
              <a:off x="4114800" y="4357178"/>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‘Outside’: OK for constants only</a:t>
              </a:r>
            </a:p>
          </p:txBody>
        </p:sp>
        <p:cxnSp>
          <p:nvCxnSpPr>
            <p:cNvPr id="7" name="Straight Arrow Connector 6"/>
            <p:cNvCxnSpPr>
              <a:stCxn id="34827" idx="1"/>
            </p:cNvCxnSpPr>
            <p:nvPr/>
          </p:nvCxnSpPr>
          <p:spPr>
            <a:xfrm flipH="1">
              <a:off x="3467100" y="4680344"/>
              <a:ext cx="647700" cy="425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Should Variable Be Declared As Local?</a:t>
            </a:r>
            <a:endParaRPr lang="en-CA" dirty="0"/>
          </a:p>
        </p:txBody>
      </p:sp>
      <p:sp>
        <p:nvSpPr>
          <p:cNvPr id="3" name="Content Placeholder 2"/>
          <p:cNvSpPr>
            <a:spLocks noGrp="1"/>
          </p:cNvSpPr>
          <p:nvPr>
            <p:ph idx="1"/>
          </p:nvPr>
        </p:nvSpPr>
        <p:spPr/>
        <p:txBody>
          <a:bodyPr/>
          <a:lstStyle/>
          <a:p>
            <a:pPr marL="114300" indent="-114300" eaLnBrk="1" hangingPunct="1"/>
            <a:r>
              <a:rPr lang="en-US" altLang="en-US" dirty="0"/>
              <a:t>Variables are memory locations that are used for the temporary storage of information.</a:t>
            </a:r>
          </a:p>
          <a:p>
            <a:pPr marL="114300" indent="-114300" eaLnBrk="1" hangingPunct="1">
              <a:buFontTx/>
              <a:buNone/>
            </a:pPr>
            <a:endParaRPr lang="en-US" altLang="en-US" dirty="0"/>
          </a:p>
          <a:p>
            <a:pPr marL="114300" indent="-114300" eaLnBrk="1" hangingPunct="1">
              <a:buFontTx/>
              <a:buNone/>
            </a:pPr>
            <a:r>
              <a:rPr lang="en-US" altLang="en-US" sz="2000" dirty="0">
                <a:latin typeface="Consolas" pitchFamily="49" charset="0"/>
              </a:rPr>
              <a:t> num = 888</a:t>
            </a:r>
          </a:p>
          <a:p>
            <a:pPr marL="114300" indent="-114300" eaLnBrk="1" hangingPunct="1"/>
            <a:endParaRPr lang="en-US" altLang="en-US" dirty="0"/>
          </a:p>
          <a:p>
            <a:pPr marL="114300" indent="-114300" eaLnBrk="1" hangingPunct="1"/>
            <a:r>
              <a:rPr lang="en-US" altLang="en-US" dirty="0"/>
              <a:t>Each variable uses up a portion of memory, if the program is large then many variables may have to be declared (a lot of memory may have to be allocated to store the contents of variables).</a:t>
            </a:r>
          </a:p>
          <a:p>
            <a:endParaRPr lang="en-CA" dirty="0"/>
          </a:p>
        </p:txBody>
      </p:sp>
      <p:grpSp>
        <p:nvGrpSpPr>
          <p:cNvPr id="4" name="Group 4"/>
          <p:cNvGrpSpPr>
            <a:grpSpLocks/>
          </p:cNvGrpSpPr>
          <p:nvPr/>
        </p:nvGrpSpPr>
        <p:grpSpPr bwMode="auto">
          <a:xfrm>
            <a:off x="2743200" y="2057400"/>
            <a:ext cx="2011363" cy="611187"/>
            <a:chOff x="1420" y="1509"/>
            <a:chExt cx="1267" cy="385"/>
          </a:xfrm>
        </p:grpSpPr>
        <p:sp>
          <p:nvSpPr>
            <p:cNvPr id="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7" name="Text Box 6"/>
            <p:cNvSpPr txBox="1">
              <a:spLocks noChangeArrowheads="1"/>
            </p:cNvSpPr>
            <p:nvPr/>
          </p:nvSpPr>
          <p:spPr bwMode="auto">
            <a:xfrm>
              <a:off x="1785" y="150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latin typeface="Consolas" pitchFamily="49" charset="0"/>
                </a:rPr>
                <a:t>RAM</a:t>
              </a:r>
            </a:p>
          </p:txBody>
        </p:sp>
      </p:grpSp>
    </p:spTree>
    <p:extLst>
      <p:ext uri="{BB962C8B-B14F-4D97-AF65-F5344CB8AC3E}">
        <p14:creationId xmlns:p14="http://schemas.microsoft.com/office/powerpoint/2010/main" val="135687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smtClean="0"/>
              <a:t>What You Will Learn: 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smtClean="0"/>
              <a:t>To minimize the amount of memory that is used to store the contents of variables only create variables when they are needed (“allocated”).</a:t>
            </a:r>
          </a:p>
          <a:p>
            <a:pPr marL="114300" indent="-114300" eaLnBrk="1" hangingPunct="1"/>
            <a:r>
              <a:rPr lang="en-US" altLang="en-US" sz="2400" smtClean="0"/>
              <a:t>When the memory for a variable is no longer needed it can be ‘freed up’ and reused (“de-allocated”).</a:t>
            </a:r>
          </a:p>
          <a:p>
            <a:pPr marL="114300" indent="-114300" eaLnBrk="1" hangingPunct="1"/>
            <a:r>
              <a:rPr lang="en-US" altLang="en-US" sz="240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smtClean="0"/>
              <a:t>(There’s an even better reason for making variables local coming up later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Scope</a:t>
            </a:r>
            <a:endParaRPr lang="en-CA" dirty="0"/>
          </a:p>
        </p:txBody>
      </p:sp>
      <p:sp>
        <p:nvSpPr>
          <p:cNvPr id="4" name="Rectangle 3"/>
          <p:cNvSpPr txBox="1">
            <a:spLocks noChangeArrowheads="1"/>
          </p:cNvSpPr>
          <p:nvPr/>
        </p:nvSpPr>
        <p:spPr bwMode="auto">
          <a:xfrm>
            <a:off x="152400" y="1229210"/>
            <a:ext cx="35433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smtClean="0"/>
              <a:t>The scope of an identifier (variable, constant) is where it may be accessed and used.</a:t>
            </a:r>
          </a:p>
          <a:p>
            <a:r>
              <a:rPr lang="en-US" altLang="en-US" sz="1800" dirty="0" smtClean="0"/>
              <a:t>In Python</a:t>
            </a:r>
            <a:r>
              <a:rPr lang="en-US" altLang="en-US" sz="1800" baseline="30000" dirty="0" smtClean="0"/>
              <a:t>1</a:t>
            </a:r>
            <a:r>
              <a:rPr lang="en-US" altLang="en-US" sz="1800" dirty="0" smtClean="0"/>
              <a:t>:</a:t>
            </a:r>
          </a:p>
          <a:p>
            <a:pPr lvl="1"/>
            <a:r>
              <a:rPr lang="en-US" altLang="en-US" sz="1500" dirty="0" smtClean="0"/>
              <a:t>An identifier comes into scope (becomes visible to the program and can be used) after it has been declared.</a:t>
            </a:r>
          </a:p>
          <a:p>
            <a:pPr lvl="1"/>
            <a:r>
              <a:rPr lang="en-US" altLang="en-US" sz="15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350" dirty="0"/>
          </a:p>
        </p:txBody>
      </p:sp>
      <p:sp>
        <p:nvSpPr>
          <p:cNvPr id="5" name="Text Box 4"/>
          <p:cNvSpPr txBox="1">
            <a:spLocks noChangeArrowheads="1"/>
          </p:cNvSpPr>
          <p:nvPr/>
        </p:nvSpPr>
        <p:spPr bwMode="auto">
          <a:xfrm>
            <a:off x="18473" y="6324600"/>
            <a:ext cx="6248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050" dirty="0">
                <a:latin typeface="Arial" charset="0"/>
              </a:rPr>
              <a:t>1 The concept of scoping (limited visibility) applies to all programming languages. The rules for determining when identifiers come into and go out of scope will vary with a particular language.</a:t>
            </a:r>
          </a:p>
        </p:txBody>
      </p:sp>
      <p:sp>
        <p:nvSpPr>
          <p:cNvPr id="6" name="Rectangle 5"/>
          <p:cNvSpPr/>
          <p:nvPr/>
        </p:nvSpPr>
        <p:spPr>
          <a:xfrm>
            <a:off x="4876801" y="1270883"/>
            <a:ext cx="2913224" cy="238671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chemeClr val="tx1"/>
                </a:solidFill>
                <a:latin typeface="Consolas" panose="020B0609020204030204" pitchFamily="49" charset="0"/>
                <a:cs typeface="Consolas" panose="020B0609020204030204" pitchFamily="49" charset="0"/>
              </a:rPr>
              <a:t>RATIO </a:t>
            </a:r>
            <a:r>
              <a:rPr lang="en-US" sz="1600" dirty="0">
                <a:solidFill>
                  <a:schemeClr val="tx1"/>
                </a:solidFill>
                <a:latin typeface="Consolas" panose="020B0609020204030204" pitchFamily="49" charset="0"/>
                <a:cs typeface="Consolas" panose="020B0609020204030204" pitchFamily="49" charset="0"/>
              </a:rPr>
              <a:t>= 7</a:t>
            </a:r>
          </a:p>
          <a:p>
            <a:pPr eaLnBrk="1" hangingPunct="1">
              <a:defRPr/>
            </a:pPr>
            <a:r>
              <a:rPr lang="en-US" sz="1600" dirty="0" err="1">
                <a:solidFill>
                  <a:schemeClr val="tx1"/>
                </a:solidFill>
                <a:latin typeface="Consolas" panose="020B0609020204030204" pitchFamily="49" charset="0"/>
                <a:cs typeface="Consolas" panose="020B0609020204030204" pitchFamily="49" charset="0"/>
              </a:rPr>
              <a:t>def</a:t>
            </a:r>
            <a:r>
              <a:rPr lang="en-US" sz="1600" dirty="0">
                <a:solidFill>
                  <a:schemeClr val="tx1"/>
                </a:solidFill>
                <a:latin typeface="Consolas" panose="020B0609020204030204" pitchFamily="49" charset="0"/>
                <a:cs typeface="Consolas" panose="020B0609020204030204" pitchFamily="49" charset="0"/>
              </a:rPr>
              <a:t> </a:t>
            </a:r>
            <a:r>
              <a:rPr lang="en-US" sz="1600" dirty="0" err="1">
                <a:solidFill>
                  <a:schemeClr val="tx1"/>
                </a:solidFill>
                <a:latin typeface="Consolas" panose="020B0609020204030204" pitchFamily="49" charset="0"/>
                <a:cs typeface="Consolas" panose="020B0609020204030204" pitchFamily="49" charset="0"/>
              </a:rPr>
              <a:t>getInformation</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age = </a:t>
            </a:r>
            <a:r>
              <a:rPr lang="en-US" sz="1600" dirty="0" smtClean="0">
                <a:solidFill>
                  <a:schemeClr val="tx1"/>
                </a:solidFill>
                <a:latin typeface="Consolas" panose="020B0609020204030204" pitchFamily="49" charset="0"/>
                <a:cs typeface="Consolas" panose="020B0609020204030204" pitchFamily="49" charset="0"/>
              </a:rPr>
              <a:t>input(</a:t>
            </a:r>
            <a:r>
              <a:rPr lang="en-US" sz="1600" dirty="0">
                <a:solidFill>
                  <a:schemeClr val="tx1"/>
                </a:solidFill>
                <a:latin typeface="Consolas" panose="020B0609020204030204" pitchFamily="49" charset="0"/>
                <a:cs typeface="Consolas" panose="020B0609020204030204" pitchFamily="49" charset="0"/>
              </a:rPr>
              <a:t>"</a:t>
            </a:r>
            <a:r>
              <a:rPr lang="en-US" sz="1600" dirty="0" smtClean="0">
                <a:solidFill>
                  <a:schemeClr val="tx1"/>
                </a:solidFill>
                <a:latin typeface="Consolas" panose="020B0609020204030204" pitchFamily="49" charset="0"/>
                <a:cs typeface="Consolas" panose="020B0609020204030204" pitchFamily="49" charset="0"/>
              </a:rPr>
              <a:t>Age: </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r>
              <a:rPr lang="en-US" sz="1600" dirty="0" smtClean="0">
                <a:solidFill>
                  <a:schemeClr val="tx1"/>
                </a:solidFill>
                <a:latin typeface="Consolas" panose="020B0609020204030204" pitchFamily="49" charset="0"/>
                <a:cs typeface="Consolas" panose="020B0609020204030204" pitchFamily="49" charset="0"/>
              </a:rPr>
              <a:t>   </a:t>
            </a:r>
            <a:r>
              <a:rPr lang="en-US" sz="1600" dirty="0" err="1" smtClean="0">
                <a:solidFill>
                  <a:schemeClr val="tx1"/>
                </a:solidFill>
                <a:latin typeface="Consolas" panose="020B0609020204030204" pitchFamily="49" charset="0"/>
                <a:cs typeface="Consolas" panose="020B0609020204030204" pitchFamily="49" charset="0"/>
              </a:rPr>
              <a:t>catAge</a:t>
            </a:r>
            <a:r>
              <a:rPr lang="en-US" sz="1600" dirty="0" smtClean="0">
                <a:solidFill>
                  <a:schemeClr val="tx1"/>
                </a:solidFill>
                <a:latin typeface="Consolas" panose="020B0609020204030204" pitchFamily="49" charset="0"/>
                <a:cs typeface="Consolas" panose="020B0609020204030204" pitchFamily="49" charset="0"/>
              </a:rPr>
              <a:t> </a:t>
            </a:r>
            <a:r>
              <a:rPr lang="en-US" sz="1600" dirty="0">
                <a:solidFill>
                  <a:schemeClr val="tx1"/>
                </a:solidFill>
                <a:latin typeface="Consolas" panose="020B0609020204030204" pitchFamily="49" charset="0"/>
                <a:cs typeface="Consolas" panose="020B0609020204030204" pitchFamily="49" charset="0"/>
              </a:rPr>
              <a:t>= age </a:t>
            </a:r>
            <a:r>
              <a:rPr lang="en-US" sz="1600" dirty="0" smtClean="0">
                <a:solidFill>
                  <a:schemeClr val="tx1"/>
                </a:solidFill>
                <a:latin typeface="Consolas" panose="020B0609020204030204" pitchFamily="49" charset="0"/>
                <a:cs typeface="Consolas" panose="020B0609020204030204" pitchFamily="49" charset="0"/>
              </a:rPr>
              <a:t>* RATIO</a:t>
            </a: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r>
              <a:rPr lang="en-US" sz="1600" dirty="0" err="1" smtClean="0">
                <a:solidFill>
                  <a:schemeClr val="tx1"/>
                </a:solidFill>
                <a:latin typeface="Consolas" panose="020B0609020204030204" pitchFamily="49" charset="0"/>
                <a:cs typeface="Consolas" panose="020B0609020204030204" pitchFamily="49" charset="0"/>
              </a:rPr>
              <a:t>getInformation</a:t>
            </a:r>
            <a:r>
              <a:rPr lang="en-US" sz="1600" dirty="0" smtClean="0">
                <a:solidFill>
                  <a:schemeClr val="tx1"/>
                </a:solidFill>
                <a:latin typeface="Consolas" panose="020B0609020204030204" pitchFamily="49" charset="0"/>
                <a:cs typeface="Consolas" panose="020B0609020204030204" pitchFamily="49" charset="0"/>
              </a:rPr>
              <a:t>()</a:t>
            </a:r>
            <a:endParaRPr lang="en-US" sz="1600" dirty="0">
              <a:solidFill>
                <a:schemeClr val="tx1"/>
              </a:solidFill>
              <a:latin typeface="Consolas" panose="020B0609020204030204" pitchFamily="49" charset="0"/>
              <a:cs typeface="Consolas" panose="020B0609020204030204" pitchFamily="49" charset="0"/>
            </a:endParaRPr>
          </a:p>
        </p:txBody>
      </p:sp>
      <p:grpSp>
        <p:nvGrpSpPr>
          <p:cNvPr id="7" name="Group 6"/>
          <p:cNvGrpSpPr/>
          <p:nvPr/>
        </p:nvGrpSpPr>
        <p:grpSpPr>
          <a:xfrm>
            <a:off x="7619999" y="1194200"/>
            <a:ext cx="1795519" cy="2343557"/>
            <a:chOff x="6782443" y="1494595"/>
            <a:chExt cx="1330959" cy="1155415"/>
          </a:xfrm>
        </p:grpSpPr>
        <p:sp>
          <p:nvSpPr>
            <p:cNvPr id="8" name="TextBox 7"/>
            <p:cNvSpPr txBox="1"/>
            <p:nvPr/>
          </p:nvSpPr>
          <p:spPr>
            <a:xfrm>
              <a:off x="7304546" y="1494595"/>
              <a:ext cx="612169" cy="883444"/>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age </a:t>
              </a:r>
              <a:r>
                <a:rPr lang="en-US" sz="1600" b="1" dirty="0">
                  <a:solidFill>
                    <a:srgbClr val="FF0000"/>
                  </a:solidFill>
                </a:rPr>
                <a:t>comes </a:t>
              </a:r>
              <a:r>
                <a:rPr lang="en-US" sz="1600" b="1" dirty="0" smtClean="0">
                  <a:solidFill>
                    <a:srgbClr val="FF0000"/>
                  </a:solidFill>
                </a:rPr>
                <a:t>in </a:t>
              </a:r>
              <a:r>
                <a:rPr lang="en-US" sz="1600" b="1" dirty="0">
                  <a:solidFill>
                    <a:srgbClr val="FF0000"/>
                  </a:solidFill>
                </a:rPr>
                <a:t>scope</a:t>
              </a:r>
            </a:p>
          </p:txBody>
        </p:sp>
        <p:cxnSp>
          <p:nvCxnSpPr>
            <p:cNvPr id="9" name="Straight Arrow Connector 8"/>
            <p:cNvCxnSpPr/>
            <p:nvPr/>
          </p:nvCxnSpPr>
          <p:spPr>
            <a:xfrm flipH="1">
              <a:off x="6782443" y="1845032"/>
              <a:ext cx="542723"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04546" y="2165787"/>
              <a:ext cx="808856" cy="484223"/>
            </a:xfrm>
            <a:prstGeom prst="rect">
              <a:avLst/>
            </a:prstGeom>
            <a:noFill/>
          </p:spPr>
          <p:txBody>
            <a:bodyPr wrap="square" rtlCol="0">
              <a:noAutofit/>
            </a:bodyPr>
            <a:lstStyle/>
            <a:p>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comes </a:t>
              </a:r>
              <a:r>
                <a:rPr lang="en-US" sz="1600" b="1" dirty="0" smtClean="0">
                  <a:solidFill>
                    <a:srgbClr val="FF0000"/>
                  </a:solidFill>
                </a:rPr>
                <a:t>in scope</a:t>
              </a:r>
              <a:endParaRPr lang="en-US" sz="1600" b="1" dirty="0">
                <a:solidFill>
                  <a:srgbClr val="FF0000"/>
                </a:solidFill>
              </a:endParaRPr>
            </a:p>
          </p:txBody>
        </p:sp>
        <p:cxnSp>
          <p:nvCxnSpPr>
            <p:cNvPr id="11" name="Straight Arrow Connector 10"/>
            <p:cNvCxnSpPr/>
            <p:nvPr/>
          </p:nvCxnSpPr>
          <p:spPr>
            <a:xfrm flipH="1" flipV="1">
              <a:off x="6811740" y="2348623"/>
              <a:ext cx="5134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666093" y="2926446"/>
            <a:ext cx="2649107" cy="1655564"/>
            <a:chOff x="5041926" y="-5234165"/>
            <a:chExt cx="3097418" cy="10490372"/>
          </a:xfrm>
        </p:grpSpPr>
        <p:sp>
          <p:nvSpPr>
            <p:cNvPr id="13" name="TextBox 12"/>
            <p:cNvSpPr txBox="1"/>
            <p:nvPr/>
          </p:nvSpPr>
          <p:spPr>
            <a:xfrm>
              <a:off x="5756760" y="-318721"/>
              <a:ext cx="2382584" cy="5574928"/>
            </a:xfrm>
            <a:prstGeom prst="rect">
              <a:avLst/>
            </a:prstGeom>
            <a:noFill/>
          </p:spPr>
          <p:txBody>
            <a:bodyPr wrap="square" rtlCol="0">
              <a:noAutofit/>
            </a:bodyPr>
            <a:lstStyle/>
            <a:p>
              <a:r>
                <a:rPr lang="en-US" sz="1600" b="1" dirty="0">
                  <a:solidFill>
                    <a:srgbClr val="FF0000"/>
                  </a:solidFill>
                </a:rPr>
                <a:t>End of function </a:t>
              </a:r>
              <a:r>
                <a:rPr lang="en-US" sz="1600" b="1" dirty="0" smtClean="0">
                  <a:solidFill>
                    <a:srgbClr val="FF0000"/>
                  </a:solidFill>
                </a:rPr>
                <a:t>(</a:t>
              </a:r>
              <a:r>
                <a:rPr lang="en-US" sz="1600" b="1" dirty="0" smtClean="0">
                  <a:solidFill>
                    <a:srgbClr val="FF0000"/>
                  </a:solidFill>
                  <a:latin typeface="Consolas" panose="020B0609020204030204" pitchFamily="49" charset="0"/>
                </a:rPr>
                <a:t>age</a:t>
              </a:r>
              <a:r>
                <a:rPr lang="en-US" sz="1600" b="1" dirty="0" smtClean="0">
                  <a:solidFill>
                    <a:srgbClr val="FF0000"/>
                  </a:solidFill>
                </a:rPr>
                <a:t>, </a:t>
              </a:r>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go out of scope</a:t>
              </a:r>
              <a:r>
                <a:rPr lang="en-US" b="1" dirty="0">
                  <a:solidFill>
                    <a:srgbClr val="FF0000"/>
                  </a:solidFill>
                </a:rPr>
                <a:t>)</a:t>
              </a:r>
            </a:p>
          </p:txBody>
        </p:sp>
        <p:cxnSp>
          <p:nvCxnSpPr>
            <p:cNvPr id="14" name="Straight Arrow Connector 13"/>
            <p:cNvCxnSpPr/>
            <p:nvPr/>
          </p:nvCxnSpPr>
          <p:spPr>
            <a:xfrm>
              <a:off x="5041926" y="-5234165"/>
              <a:ext cx="87003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41926" y="-5234165"/>
              <a:ext cx="0" cy="60814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41926" y="847253"/>
              <a:ext cx="7549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3301928" y="1229210"/>
            <a:ext cx="1581628" cy="1791911"/>
            <a:chOff x="3301928" y="1229210"/>
            <a:chExt cx="1581628" cy="1791911"/>
          </a:xfrm>
        </p:grpSpPr>
        <p:sp>
          <p:nvSpPr>
            <p:cNvPr id="20" name="TextBox 19"/>
            <p:cNvSpPr txBox="1"/>
            <p:nvPr/>
          </p:nvSpPr>
          <p:spPr>
            <a:xfrm>
              <a:off x="3301928" y="1229210"/>
              <a:ext cx="825841" cy="1791911"/>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RATIO </a:t>
              </a:r>
              <a:r>
                <a:rPr lang="en-US" sz="1600" b="1" dirty="0" smtClean="0">
                  <a:solidFill>
                    <a:srgbClr val="FF0000"/>
                  </a:solidFill>
                </a:rPr>
                <a:t>comes in </a:t>
              </a:r>
              <a:r>
                <a:rPr lang="en-US" sz="1600" b="1" dirty="0">
                  <a:solidFill>
                    <a:srgbClr val="FF0000"/>
                  </a:solidFill>
                </a:rPr>
                <a:t>scope</a:t>
              </a:r>
            </a:p>
          </p:txBody>
        </p:sp>
        <p:cxnSp>
          <p:nvCxnSpPr>
            <p:cNvPr id="21" name="Straight Arrow Connector 20"/>
            <p:cNvCxnSpPr/>
            <p:nvPr/>
          </p:nvCxnSpPr>
          <p:spPr>
            <a:xfrm>
              <a:off x="3962400" y="1447800"/>
              <a:ext cx="92115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139450" y="3406323"/>
            <a:ext cx="3175750" cy="2055508"/>
            <a:chOff x="4139450" y="3406323"/>
            <a:chExt cx="3175750" cy="2055508"/>
          </a:xfrm>
        </p:grpSpPr>
        <p:sp>
          <p:nvSpPr>
            <p:cNvPr id="26" name="TextBox 25"/>
            <p:cNvSpPr txBox="1"/>
            <p:nvPr/>
          </p:nvSpPr>
          <p:spPr>
            <a:xfrm>
              <a:off x="5277464" y="4582010"/>
              <a:ext cx="2037736" cy="879821"/>
            </a:xfrm>
            <a:prstGeom prst="rect">
              <a:avLst/>
            </a:prstGeom>
            <a:noFill/>
          </p:spPr>
          <p:txBody>
            <a:bodyPr wrap="square" rtlCol="0">
              <a:noAutofit/>
            </a:bodyPr>
            <a:lstStyle/>
            <a:p>
              <a:r>
                <a:rPr lang="en-US" sz="1600" b="1" dirty="0">
                  <a:solidFill>
                    <a:srgbClr val="FF0000"/>
                  </a:solidFill>
                </a:rPr>
                <a:t>End of </a:t>
              </a:r>
              <a:r>
                <a:rPr lang="en-US" sz="1600" b="1" dirty="0" smtClean="0">
                  <a:solidFill>
                    <a:srgbClr val="FF0000"/>
                  </a:solidFill>
                </a:rPr>
                <a:t>program (</a:t>
              </a:r>
              <a:r>
                <a:rPr lang="en-US" sz="1600" b="1" dirty="0" smtClean="0">
                  <a:solidFill>
                    <a:srgbClr val="FF0000"/>
                  </a:solidFill>
                  <a:latin typeface="Consolas" panose="020B0609020204030204" pitchFamily="49" charset="0"/>
                </a:rPr>
                <a:t>RATIO</a:t>
              </a:r>
              <a:r>
                <a:rPr lang="en-US" sz="1600" b="1" dirty="0" smtClean="0">
                  <a:solidFill>
                    <a:srgbClr val="FF0000"/>
                  </a:solidFill>
                </a:rPr>
                <a:t> goes </a:t>
              </a:r>
              <a:r>
                <a:rPr lang="en-US" sz="1600" b="1" dirty="0">
                  <a:solidFill>
                    <a:srgbClr val="FF0000"/>
                  </a:solidFill>
                </a:rPr>
                <a:t>out of scope</a:t>
              </a:r>
              <a:r>
                <a:rPr lang="en-US" b="1" dirty="0">
                  <a:solidFill>
                    <a:srgbClr val="FF0000"/>
                  </a:solidFill>
                </a:rPr>
                <a:t>)</a:t>
              </a:r>
            </a:p>
          </p:txBody>
        </p:sp>
        <p:cxnSp>
          <p:nvCxnSpPr>
            <p:cNvPr id="27" name="Straight Arrow Connector 26"/>
            <p:cNvCxnSpPr/>
            <p:nvPr/>
          </p:nvCxnSpPr>
          <p:spPr>
            <a:xfrm>
              <a:off x="4139450" y="3406323"/>
              <a:ext cx="74410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9450" y="3407536"/>
              <a:ext cx="0" cy="16092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139450" y="5016832"/>
              <a:ext cx="111511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29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Representing Scope</a:t>
            </a:r>
            <a:endParaRPr lang="en-CA" dirty="0"/>
          </a:p>
        </p:txBody>
      </p:sp>
      <p:sp>
        <p:nvSpPr>
          <p:cNvPr id="3" name="Content Placeholder 2"/>
          <p:cNvSpPr>
            <a:spLocks noGrp="1"/>
          </p:cNvSpPr>
          <p:nvPr>
            <p:ph idx="1"/>
          </p:nvPr>
        </p:nvSpPr>
        <p:spPr/>
        <p:txBody>
          <a:bodyPr/>
          <a:lstStyle/>
          <a:p>
            <a:pPr marL="0" indent="0">
              <a:buNone/>
            </a:pPr>
            <a:r>
              <a:rPr lang="en-US" sz="2000" dirty="0">
                <a:latin typeface="Consolas" panose="020B0609020204030204" pitchFamily="49" charset="0"/>
                <a:cs typeface="Consolas" panose="020B0609020204030204" pitchFamily="49" charset="0"/>
              </a:rPr>
              <a:t>RATIO = 7</a:t>
            </a:r>
          </a:p>
          <a:p>
            <a:pPr marL="0" indent="0" eaLnBrk="1" hangingPunct="1">
              <a:buNone/>
              <a:defRPr/>
            </a:pPr>
            <a:r>
              <a:rPr lang="en-US" sz="2000" dirty="0">
                <a:latin typeface="Consolas" panose="020B0609020204030204" pitchFamily="49" charset="0"/>
                <a:cs typeface="Consolas" panose="020B0609020204030204" pitchFamily="49" charset="0"/>
              </a:rPr>
              <a:t>def </a:t>
            </a:r>
            <a:r>
              <a:rPr lang="en-US" sz="2000" dirty="0" err="1">
                <a:latin typeface="Consolas" panose="020B0609020204030204" pitchFamily="49" charset="0"/>
                <a:cs typeface="Consolas" panose="020B0609020204030204" pitchFamily="49" charset="0"/>
              </a:rPr>
              <a:t>getInformation</a:t>
            </a:r>
            <a:r>
              <a:rPr lang="en-US" sz="2000" dirty="0">
                <a:latin typeface="Consolas" panose="020B0609020204030204" pitchFamily="49" charset="0"/>
                <a:cs typeface="Consolas" panose="020B0609020204030204" pitchFamily="49" charset="0"/>
              </a:rPr>
              <a:t>():</a:t>
            </a:r>
          </a:p>
          <a:p>
            <a:pPr marL="0" indent="0" eaLnBrk="1" hangingPunct="1">
              <a:buNone/>
              <a:defRPr/>
            </a:pPr>
            <a:r>
              <a:rPr lang="en-US" sz="2000" dirty="0">
                <a:latin typeface="Consolas" panose="020B0609020204030204" pitchFamily="49" charset="0"/>
                <a:cs typeface="Consolas" panose="020B0609020204030204" pitchFamily="49" charset="0"/>
              </a:rPr>
              <a:t>    age = input("Age: ")</a:t>
            </a:r>
          </a:p>
          <a:p>
            <a:pPr marL="0" indent="0" eaLnBrk="1" hangingPunct="1">
              <a:buNone/>
              <a:defRPr/>
            </a:pPr>
            <a:r>
              <a:rPr lang="en-US" sz="2000" dirty="0">
                <a:latin typeface="Consolas" panose="020B0609020204030204" pitchFamily="49" charset="0"/>
                <a:cs typeface="Consolas" panose="020B0609020204030204" pitchFamily="49" charset="0"/>
              </a:rPr>
              <a:t>    </a:t>
            </a: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catAge</a:t>
            </a:r>
            <a:r>
              <a:rPr lang="en-US" sz="2000" dirty="0">
                <a:latin typeface="Consolas" panose="020B0609020204030204" pitchFamily="49" charset="0"/>
                <a:cs typeface="Consolas" panose="020B0609020204030204" pitchFamily="49" charset="0"/>
              </a:rPr>
              <a:t> = age * </a:t>
            </a:r>
            <a:r>
              <a:rPr lang="en-US" sz="2000" dirty="0" smtClean="0">
                <a:latin typeface="Consolas" panose="020B0609020204030204" pitchFamily="49" charset="0"/>
                <a:cs typeface="Consolas" panose="020B0609020204030204" pitchFamily="49" charset="0"/>
              </a:rPr>
              <a:t>RATIO</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a:t>
            </a:r>
            <a:r>
              <a:rPr lang="en-US" sz="2000" dirty="0" smtClean="0">
                <a:solidFill>
                  <a:srgbClr val="3366FF"/>
                </a:solidFill>
                <a:latin typeface="Consolas" panose="020B0609020204030204" pitchFamily="49" charset="0"/>
                <a:cs typeface="Consolas" panose="020B0609020204030204" pitchFamily="49" charset="0"/>
              </a:rPr>
              <a:t>   #End of function</a:t>
            </a:r>
            <a:endParaRPr lang="en-US" sz="2000" dirty="0">
              <a:solidFill>
                <a:srgbClr val="3366FF"/>
              </a:solidFill>
              <a:latin typeface="Consolas" panose="020B0609020204030204" pitchFamily="49" charset="0"/>
              <a:cs typeface="Consolas" panose="020B0609020204030204" pitchFamily="49" charset="0"/>
            </a:endParaRPr>
          </a:p>
          <a:p>
            <a:pPr marL="0" indent="0" eaLnBrk="1" hangingPunct="1">
              <a:buNone/>
              <a:defRPr/>
            </a:pPr>
            <a:endParaRPr lang="en-US" sz="2000" dirty="0" smtClean="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err="1">
                <a:latin typeface="Consolas" panose="020B0609020204030204" pitchFamily="49" charset="0"/>
                <a:cs typeface="Consolas" panose="020B0609020204030204" pitchFamily="49" charset="0"/>
              </a:rPr>
              <a:t>getInformation</a:t>
            </a:r>
            <a:r>
              <a:rPr lang="en-US" sz="2000" dirty="0" smtClean="0">
                <a:latin typeface="Consolas" panose="020B0609020204030204" pitchFamily="49" charset="0"/>
                <a:cs typeface="Consolas" panose="020B0609020204030204" pitchFamily="49" charset="0"/>
              </a:rPr>
              <a:t>()</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#End of </a:t>
            </a:r>
            <a:r>
              <a:rPr lang="en-US" sz="2000" dirty="0" smtClean="0">
                <a:solidFill>
                  <a:srgbClr val="3366FF"/>
                </a:solidFill>
                <a:latin typeface="Consolas" panose="020B0609020204030204" pitchFamily="49" charset="0"/>
                <a:cs typeface="Consolas" panose="020B0609020204030204" pitchFamily="49" charset="0"/>
              </a:rPr>
              <a:t>whole program</a:t>
            </a:r>
            <a:endParaRPr lang="en-US" sz="2000" dirty="0">
              <a:latin typeface="Consolas" panose="020B0609020204030204" pitchFamily="49" charset="0"/>
              <a:cs typeface="Consolas" panose="020B0609020204030204" pitchFamily="49" charset="0"/>
            </a:endParaRPr>
          </a:p>
          <a:p>
            <a:pPr marL="0" indent="0">
              <a:buNone/>
            </a:pPr>
            <a:endParaRPr lang="en-CA" sz="2000" dirty="0"/>
          </a:p>
        </p:txBody>
      </p:sp>
      <p:grpSp>
        <p:nvGrpSpPr>
          <p:cNvPr id="4" name="Group 15"/>
          <p:cNvGrpSpPr>
            <a:grpSpLocks/>
          </p:cNvGrpSpPr>
          <p:nvPr/>
        </p:nvGrpSpPr>
        <p:grpSpPr bwMode="auto">
          <a:xfrm>
            <a:off x="3886200" y="1806575"/>
            <a:ext cx="1668463" cy="1927227"/>
            <a:chOff x="-312" y="970"/>
            <a:chExt cx="1051" cy="1214"/>
          </a:xfrm>
        </p:grpSpPr>
        <p:sp>
          <p:nvSpPr>
            <p:cNvPr id="5" name="Line 11"/>
            <p:cNvSpPr>
              <a:spLocks noChangeShapeType="1"/>
            </p:cNvSpPr>
            <p:nvPr/>
          </p:nvSpPr>
          <p:spPr bwMode="auto">
            <a:xfrm>
              <a:off x="-312" y="1119"/>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 name="Line 12"/>
            <p:cNvSpPr>
              <a:spLocks noChangeShapeType="1"/>
            </p:cNvSpPr>
            <p:nvPr/>
          </p:nvSpPr>
          <p:spPr bwMode="auto">
            <a:xfrm>
              <a:off x="-312" y="2184"/>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 name="Line 13"/>
            <p:cNvSpPr>
              <a:spLocks noChangeShapeType="1"/>
            </p:cNvSpPr>
            <p:nvPr/>
          </p:nvSpPr>
          <p:spPr bwMode="auto">
            <a:xfrm flipH="1" flipV="1">
              <a:off x="112" y="1119"/>
              <a:ext cx="8" cy="106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 name="Text Box 14"/>
            <p:cNvSpPr txBox="1">
              <a:spLocks noChangeArrowheads="1"/>
            </p:cNvSpPr>
            <p:nvPr/>
          </p:nvSpPr>
          <p:spPr bwMode="auto">
            <a:xfrm>
              <a:off x="107" y="970"/>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age</a:t>
              </a:r>
              <a:endParaRPr lang="en-US" altLang="en-US" sz="1600" b="1" dirty="0">
                <a:solidFill>
                  <a:srgbClr val="FF0000"/>
                </a:solidFill>
                <a:latin typeface="Consolas" pitchFamily="49" charset="0"/>
              </a:endParaRPr>
            </a:p>
          </p:txBody>
        </p:sp>
      </p:grpSp>
      <p:grpSp>
        <p:nvGrpSpPr>
          <p:cNvPr id="9" name="Group 15"/>
          <p:cNvGrpSpPr>
            <a:grpSpLocks/>
          </p:cNvGrpSpPr>
          <p:nvPr/>
        </p:nvGrpSpPr>
        <p:grpSpPr bwMode="auto">
          <a:xfrm>
            <a:off x="5136246" y="1256975"/>
            <a:ext cx="2279372" cy="4295779"/>
            <a:chOff x="-271" y="936"/>
            <a:chExt cx="1136" cy="2706"/>
          </a:xfrm>
        </p:grpSpPr>
        <p:sp>
          <p:nvSpPr>
            <p:cNvPr id="10" name="Line 11"/>
            <p:cNvSpPr>
              <a:spLocks noChangeShapeType="1"/>
            </p:cNvSpPr>
            <p:nvPr/>
          </p:nvSpPr>
          <p:spPr bwMode="auto">
            <a:xfrm>
              <a:off x="-271" y="1066"/>
              <a:ext cx="5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132" y="3635"/>
              <a:ext cx="280" cy="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H="1" flipV="1">
              <a:off x="145" y="1066"/>
              <a:ext cx="0" cy="257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233"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RATIO</a:t>
              </a:r>
              <a:endParaRPr lang="en-US" altLang="en-US" sz="1600" b="1" dirty="0">
                <a:solidFill>
                  <a:srgbClr val="FF0000"/>
                </a:solidFill>
                <a:latin typeface="Consolas" pitchFamily="49" charset="0"/>
              </a:endParaRPr>
            </a:p>
          </p:txBody>
        </p:sp>
      </p:grpSp>
      <p:grpSp>
        <p:nvGrpSpPr>
          <p:cNvPr id="14" name="Group 22"/>
          <p:cNvGrpSpPr>
            <a:grpSpLocks/>
          </p:cNvGrpSpPr>
          <p:nvPr/>
        </p:nvGrpSpPr>
        <p:grpSpPr bwMode="auto">
          <a:xfrm>
            <a:off x="7367883" y="3900489"/>
            <a:ext cx="1466850" cy="1795463"/>
            <a:chOff x="1055" y="2016"/>
            <a:chExt cx="924" cy="1131"/>
          </a:xfrm>
        </p:grpSpPr>
        <p:sp>
          <p:nvSpPr>
            <p:cNvPr id="15" name="Text Box 20"/>
            <p:cNvSpPr txBox="1">
              <a:spLocks noChangeArrowheads="1"/>
            </p:cNvSpPr>
            <p:nvPr/>
          </p:nvSpPr>
          <p:spPr bwMode="auto">
            <a:xfrm>
              <a:off x="1299" y="2242"/>
              <a:ext cx="68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sp>
          <p:nvSpPr>
            <p:cNvPr id="16" name="AutoShape 21"/>
            <p:cNvSpPr>
              <a:spLocks/>
            </p:cNvSpPr>
            <p:nvPr/>
          </p:nvSpPr>
          <p:spPr bwMode="auto">
            <a:xfrm>
              <a:off x="1055" y="2016"/>
              <a:ext cx="248" cy="1131"/>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18" name="Group 15"/>
          <p:cNvGrpSpPr>
            <a:grpSpLocks/>
          </p:cNvGrpSpPr>
          <p:nvPr/>
        </p:nvGrpSpPr>
        <p:grpSpPr bwMode="auto">
          <a:xfrm>
            <a:off x="4085321" y="3287712"/>
            <a:ext cx="1531938" cy="830264"/>
            <a:chOff x="-115" y="341"/>
            <a:chExt cx="965" cy="523"/>
          </a:xfrm>
        </p:grpSpPr>
        <p:sp>
          <p:nvSpPr>
            <p:cNvPr id="19" name="Line 11"/>
            <p:cNvSpPr>
              <a:spLocks noChangeShapeType="1"/>
            </p:cNvSpPr>
            <p:nvPr/>
          </p:nvSpPr>
          <p:spPr bwMode="auto">
            <a:xfrm>
              <a:off x="-115" y="574"/>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 name="Line 12"/>
            <p:cNvSpPr>
              <a:spLocks noChangeShapeType="1"/>
            </p:cNvSpPr>
            <p:nvPr/>
          </p:nvSpPr>
          <p:spPr bwMode="auto">
            <a:xfrm>
              <a:off x="-115" y="727"/>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 name="Line 13"/>
            <p:cNvSpPr>
              <a:spLocks noChangeShapeType="1"/>
            </p:cNvSpPr>
            <p:nvPr/>
          </p:nvSpPr>
          <p:spPr bwMode="auto">
            <a:xfrm flipV="1">
              <a:off x="320" y="574"/>
              <a:ext cx="0" cy="15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2" name="Text Box 14"/>
            <p:cNvSpPr txBox="1">
              <a:spLocks noChangeArrowheads="1"/>
            </p:cNvSpPr>
            <p:nvPr/>
          </p:nvSpPr>
          <p:spPr bwMode="auto">
            <a:xfrm>
              <a:off x="218" y="341"/>
              <a:ext cx="63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err="1" smtClean="0">
                  <a:solidFill>
                    <a:srgbClr val="FF0000"/>
                  </a:solidFill>
                  <a:latin typeface="Consolas" panose="020B0609020204030204" pitchFamily="49" charset="0"/>
                </a:rPr>
                <a:t>cat</a:t>
              </a:r>
              <a:r>
                <a:rPr lang="en-US" altLang="en-US" sz="1600" b="1" dirty="0" err="1">
                  <a:solidFill>
                    <a:srgbClr val="FF0000"/>
                  </a:solidFill>
                  <a:latin typeface="Consolas" pitchFamily="49" charset="0"/>
                </a:rPr>
                <a:t>A</a:t>
              </a:r>
              <a:r>
                <a:rPr lang="en-US" altLang="en-US" sz="1600" b="1" dirty="0" err="1" smtClean="0">
                  <a:solidFill>
                    <a:srgbClr val="FF0000"/>
                  </a:solidFill>
                  <a:latin typeface="Consolas" pitchFamily="49" charset="0"/>
                </a:rPr>
                <a:t>ge</a:t>
              </a:r>
              <a:endParaRPr lang="en-US" altLang="en-US" sz="1600" b="1" dirty="0">
                <a:solidFill>
                  <a:srgbClr val="FF0000"/>
                </a:solidFill>
                <a:latin typeface="Consolas" pitchFamily="49" charset="0"/>
              </a:endParaRPr>
            </a:p>
          </p:txBody>
        </p:sp>
      </p:grpSp>
      <p:grpSp>
        <p:nvGrpSpPr>
          <p:cNvPr id="25" name="Group 24"/>
          <p:cNvGrpSpPr/>
          <p:nvPr/>
        </p:nvGrpSpPr>
        <p:grpSpPr>
          <a:xfrm>
            <a:off x="7400685" y="804066"/>
            <a:ext cx="1399233" cy="1077913"/>
            <a:chOff x="7400685" y="804066"/>
            <a:chExt cx="1399233" cy="1077913"/>
          </a:xfrm>
        </p:grpSpPr>
        <p:sp>
          <p:nvSpPr>
            <p:cNvPr id="23" name="AutoShape 21"/>
            <p:cNvSpPr>
              <a:spLocks/>
            </p:cNvSpPr>
            <p:nvPr/>
          </p:nvSpPr>
          <p:spPr bwMode="auto">
            <a:xfrm>
              <a:off x="7400685" y="1143000"/>
              <a:ext cx="393700" cy="427433"/>
            </a:xfrm>
            <a:prstGeom prst="rightBrace">
              <a:avLst>
                <a:gd name="adj1" fmla="val 22926"/>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24" name="Text Box 20"/>
            <p:cNvSpPr txBox="1">
              <a:spLocks noChangeArrowheads="1"/>
            </p:cNvSpPr>
            <p:nvPr/>
          </p:nvSpPr>
          <p:spPr bwMode="auto">
            <a:xfrm>
              <a:off x="7720418" y="804066"/>
              <a:ext cx="10795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grpSp>
    </p:spTree>
    <p:extLst>
      <p:ext uri="{BB962C8B-B14F-4D97-AF65-F5344CB8AC3E}">
        <p14:creationId xmlns:p14="http://schemas.microsoft.com/office/powerpoint/2010/main" val="12602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smtClean="0"/>
              <a:t>What You Will Learn: How To Work With Locals</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3200" b="1" dirty="0" smtClean="0"/>
              <a:t> </a:t>
            </a:r>
            <a:r>
              <a:rPr lang="en-US" altLang="en-US" sz="2000" dirty="0" smtClean="0">
                <a:latin typeface="Consolas" panose="020B0609020204030204" pitchFamily="49" charset="0"/>
              </a:rPr>
              <a:t>3</a:t>
            </a:r>
            <a:r>
              <a:rPr lang="en-CA" altLang="en-US" sz="2000" dirty="0" smtClean="0">
                <a:latin typeface="Consolas" pitchFamily="49" charset="0"/>
              </a:rPr>
              <a:t>secondExampleFunction.py</a:t>
            </a:r>
            <a:endParaRPr lang="en-US" altLang="en-US" sz="2000" dirty="0" smtClean="0">
              <a:latin typeface="Consolas" pitchFamily="49" charset="0"/>
            </a:endParaRPr>
          </a:p>
          <a:p>
            <a:pPr lvl="1" eaLnBrk="1" hangingPunct="1">
              <a:spcBef>
                <a:spcPct val="10000"/>
              </a:spcBef>
            </a:pPr>
            <a:r>
              <a:rPr lang="en-US" altLang="en-US" sz="1600" dirty="0" smtClean="0">
                <a:latin typeface="Arial" charset="0"/>
              </a:rPr>
              <a:t>Learning objective: creating/defining variables that only exist while a function runs (local to that function).</a:t>
            </a:r>
          </a:p>
          <a:p>
            <a:pPr lvl="1" eaLnBrk="1" hangingPunct="1">
              <a:spcBef>
                <a:spcPct val="10000"/>
              </a:spcBef>
            </a:pPr>
            <a:endParaRPr lang="en-CA" altLang="en-US" sz="16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2175"/>
            <a:ext cx="4167188" cy="1393826"/>
            <a:chOff x="488" y="1122"/>
            <a:chExt cx="2625" cy="878"/>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440"/>
              <a:ext cx="697" cy="328"/>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39944" name="Text Box 6"/>
            <p:cNvSpPr txBox="1">
              <a:spLocks noChangeArrowheads="1"/>
            </p:cNvSpPr>
            <p:nvPr/>
          </p:nvSpPr>
          <p:spPr bwMode="auto">
            <a:xfrm>
              <a:off x="1849" y="1122"/>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solidFill>
                    <a:srgbClr val="FF0000"/>
                  </a:solidFill>
                  <a:latin typeface="Arial" charset="0"/>
                </a:rPr>
                <a:t>Variables that are local to function ‘</a:t>
              </a:r>
              <a:r>
                <a:rPr lang="en-US" altLang="ja-JP" sz="1800" b="1" dirty="0">
                  <a:solidFill>
                    <a:srgbClr val="FF0000"/>
                  </a:solidFill>
                  <a:latin typeface="Consolas" pitchFamily="49" charset="0"/>
                </a:rPr>
                <a:t>fun</a:t>
              </a:r>
              <a:r>
                <a:rPr lang="en-US" altLang="en-US" sz="1800" b="1" dirty="0">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4779962" y="2926748"/>
            <a:ext cx="2397919" cy="806451"/>
            <a:chOff x="4779962" y="2926748"/>
            <a:chExt cx="2397919" cy="806451"/>
          </a:xfrm>
        </p:grpSpPr>
        <p:grpSp>
          <p:nvGrpSpPr>
            <p:cNvPr id="9" name="Group 15"/>
            <p:cNvGrpSpPr>
              <a:grpSpLocks/>
            </p:cNvGrpSpPr>
            <p:nvPr/>
          </p:nvGrpSpPr>
          <p:grpSpPr bwMode="auto">
            <a:xfrm>
              <a:off x="4779962" y="2926748"/>
              <a:ext cx="2397126" cy="806451"/>
              <a:chOff x="-325" y="1102"/>
              <a:chExt cx="1510" cy="508"/>
            </a:xfrm>
          </p:grpSpPr>
          <p:sp>
            <p:nvSpPr>
              <p:cNvPr id="10" name="Line 11"/>
              <p:cNvSpPr>
                <a:spLocks noChangeShapeType="1"/>
              </p:cNvSpPr>
              <p:nvPr/>
            </p:nvSpPr>
            <p:spPr bwMode="auto">
              <a:xfrm>
                <a:off x="-325" y="1217"/>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325" y="1610"/>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V="1">
                <a:off x="107" y="1217"/>
                <a:ext cx="0" cy="3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68" y="1102"/>
                <a:ext cx="11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num1</a:t>
                </a:r>
                <a:endParaRPr lang="en-US" altLang="en-US" sz="1600" b="1" dirty="0">
                  <a:solidFill>
                    <a:srgbClr val="FF0000"/>
                  </a:solidFill>
                  <a:latin typeface="Consolas" pitchFamily="49" charset="0"/>
                </a:endParaRPr>
              </a:p>
            </p:txBody>
          </p:sp>
        </p:grpSp>
        <p:sp>
          <p:nvSpPr>
            <p:cNvPr id="19" name="Text Box 14"/>
            <p:cNvSpPr txBox="1">
              <a:spLocks noChangeArrowheads="1"/>
            </p:cNvSpPr>
            <p:nvPr/>
          </p:nvSpPr>
          <p:spPr bwMode="auto">
            <a:xfrm>
              <a:off x="5572917" y="3324209"/>
              <a:ext cx="1604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num2</a:t>
              </a:r>
              <a:endParaRPr lang="en-US" altLang="en-US" sz="1600" b="1" dirty="0">
                <a:solidFill>
                  <a:srgbClr val="FF0000"/>
                </a:solidFill>
                <a:latin typeface="Consolas" pitchFamily="49" charset="0"/>
              </a:endParaRPr>
            </a:p>
          </p:txBody>
        </p:sp>
        <p:sp>
          <p:nvSpPr>
            <p:cNvPr id="20" name="Line 11"/>
            <p:cNvSpPr>
              <a:spLocks noChangeShapeType="1"/>
            </p:cNvSpPr>
            <p:nvPr/>
          </p:nvSpPr>
          <p:spPr bwMode="auto">
            <a:xfrm>
              <a:off x="4779962" y="3505200"/>
              <a:ext cx="889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a:t>
            </a:r>
            <a:r>
              <a:rPr lang="en-US" altLang="en-US"/>
              <a:t>via </a:t>
            </a:r>
            <a:r>
              <a:rPr lang="en-US" altLang="en-US" smtClean="0"/>
              <a:t>parameters</a:t>
            </a:r>
            <a:endParaRPr lang="en-US" altLang="en-US" dirty="0"/>
          </a:p>
        </p:txBody>
      </p:sp>
    </p:spTree>
    <p:extLst>
      <p:ext uri="{BB962C8B-B14F-4D97-AF65-F5344CB8AC3E}">
        <p14:creationId xmlns:p14="http://schemas.microsoft.com/office/powerpoint/2010/main" val="1503153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extLst>
      <p:ext uri="{BB962C8B-B14F-4D97-AF65-F5344CB8AC3E}">
        <p14:creationId xmlns:p14="http://schemas.microsoft.com/office/powerpoint/2010/main" val="13431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Procedural Programming</a:t>
            </a:r>
          </a:p>
        </p:txBody>
      </p:sp>
      <p:sp>
        <p:nvSpPr>
          <p:cNvPr id="109571" name="Rectangle 3"/>
          <p:cNvSpPr>
            <a:spLocks noGrp="1" noChangeArrowheads="1"/>
          </p:cNvSpPr>
          <p:nvPr>
            <p:ph type="body" idx="1"/>
          </p:nvPr>
        </p:nvSpPr>
        <p:spPr/>
        <p:txBody>
          <a:bodyPr/>
          <a:lstStyle/>
          <a:p>
            <a:r>
              <a:rPr lang="en-US" altLang="en-US" smtClean="0"/>
              <a:t>Applying the top down approach to programming.</a:t>
            </a:r>
          </a:p>
          <a:p>
            <a:r>
              <a:rPr lang="en-US" altLang="en-US" smtClean="0"/>
              <a:t>Rather than writing a program in one large collection of instructions the program is broken down into parts.</a:t>
            </a:r>
          </a:p>
          <a:p>
            <a:r>
              <a:rPr lang="en-US" altLang="en-US" smtClean="0"/>
              <a:t>Each of these parts are implemented in the form of procedures (also called “functions”, “procedures” or “methods” depending upon the programming language).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95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95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3200" dirty="0" smtClean="0"/>
              <a:t>Procedural (Procedure = Function) Programming</a:t>
            </a:r>
            <a:endParaRPr lang="en-CA" altLang="en-US" sz="3200" dirty="0" smtClean="0"/>
          </a:p>
        </p:txBody>
      </p:sp>
      <p:sp>
        <p:nvSpPr>
          <p:cNvPr id="19459" name="Rectangle 3"/>
          <p:cNvSpPr>
            <a:spLocks noChangeArrowheads="1"/>
          </p:cNvSpPr>
          <p:nvPr/>
        </p:nvSpPr>
        <p:spPr bwMode="auto">
          <a:xfrm>
            <a:off x="3668713" y="1347788"/>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315913" y="2901950"/>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532063"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695825" y="28813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588" y="4945063"/>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716713" y="2851150"/>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65" name="Straight Connector 11"/>
          <p:cNvCxnSpPr>
            <a:cxnSpLocks noChangeShapeType="1"/>
            <a:stCxn id="19459" idx="2"/>
            <a:endCxn id="19460" idx="0"/>
          </p:cNvCxnSpPr>
          <p:nvPr/>
        </p:nvCxnSpPr>
        <p:spPr bwMode="auto">
          <a:xfrm rot="5400000">
            <a:off x="2436019" y="850107"/>
            <a:ext cx="750887" cy="33528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rot="5400000">
            <a:off x="3553619" y="1947069"/>
            <a:ext cx="730250" cy="113823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rot="16200000" flipH="1">
            <a:off x="4635501" y="2003425"/>
            <a:ext cx="730250" cy="1025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809750" y="4954588"/>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629025" y="496411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386388" y="4924425"/>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a:latin typeface="Arial" charset="0"/>
              </a:rPr>
              <a:t>…Etc.</a:t>
            </a:r>
            <a:endParaRPr lang="en-CA" altLang="en-US" sz="1600">
              <a:latin typeface="Arial" charset="0"/>
            </a:endParaRPr>
          </a:p>
        </p:txBody>
      </p:sp>
      <p:cxnSp>
        <p:nvCxnSpPr>
          <p:cNvPr id="19471" name="Straight Connector 21"/>
          <p:cNvCxnSpPr>
            <a:cxnSpLocks noChangeShapeType="1"/>
            <a:stCxn id="19460" idx="2"/>
            <a:endCxn id="19463" idx="0"/>
          </p:cNvCxnSpPr>
          <p:nvPr/>
        </p:nvCxnSpPr>
        <p:spPr bwMode="auto">
          <a:xfrm rot="5400000">
            <a:off x="357188" y="4167187"/>
            <a:ext cx="1239838" cy="315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rot="16200000" flipH="1">
            <a:off x="1256506" y="3583782"/>
            <a:ext cx="1249363" cy="149225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rot="16200000" flipH="1">
            <a:off x="2161382" y="2678906"/>
            <a:ext cx="1258888" cy="33115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a:endCxn id="19470" idx="0"/>
          </p:cNvCxnSpPr>
          <p:nvPr/>
        </p:nvCxnSpPr>
        <p:spPr bwMode="auto">
          <a:xfrm rot="16200000" flipH="1">
            <a:off x="2930526" y="1909762"/>
            <a:ext cx="1219200" cy="48101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5" name="Straight Connector 29"/>
          <p:cNvCxnSpPr>
            <a:cxnSpLocks noChangeShapeType="1"/>
          </p:cNvCxnSpPr>
          <p:nvPr/>
        </p:nvCxnSpPr>
        <p:spPr bwMode="auto">
          <a:xfrm rot="10800000" flipV="1">
            <a:off x="3028950" y="3705225"/>
            <a:ext cx="295275" cy="2841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133725" y="3824288"/>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275807" y="3758406"/>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448050" y="3586163"/>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224463" y="3684588"/>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327650" y="3803650"/>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470525" y="3736975"/>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642769" y="3564731"/>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lstStyle/>
          <a:p>
            <a:r>
              <a:rPr lang="en-US" altLang="en-US" sz="3200" smtClean="0"/>
              <a:t>Decomposing A Problem Into Functions</a:t>
            </a:r>
            <a:endParaRPr lang="en-CA" altLang="en-US" sz="3200" smtClean="0"/>
          </a:p>
        </p:txBody>
      </p:sp>
      <p:sp>
        <p:nvSpPr>
          <p:cNvPr id="113667" name="Content Placeholder 2"/>
          <p:cNvSpPr>
            <a:spLocks noGrp="1"/>
          </p:cNvSpPr>
          <p:nvPr>
            <p:ph idx="4294967295"/>
          </p:nvPr>
        </p:nvSpPr>
        <p:spPr/>
        <p:txBody>
          <a:bodyPr/>
          <a:lstStyle/>
          <a:p>
            <a:r>
              <a:rPr lang="en-US" altLang="en-US" sz="2400" smtClean="0"/>
              <a:t>Break down the program by what it does (described with </a:t>
            </a:r>
            <a:r>
              <a:rPr lang="en-US" altLang="en-US" sz="2400" i="1" smtClean="0"/>
              <a:t>actions/verbs or action phrases</a:t>
            </a:r>
            <a:r>
              <a:rPr lang="en-US" altLang="en-US" sz="2400" smtClean="0"/>
              <a:t>).</a:t>
            </a:r>
          </a:p>
          <a:p>
            <a:r>
              <a:rPr lang="en-US" altLang="en-US" sz="2400" smtClean="0"/>
              <a:t>Eventually the different parts of the program will be implemented as functions.</a:t>
            </a:r>
          </a:p>
          <a:p>
            <a:pPr>
              <a:buFontTx/>
              <a:buNone/>
            </a:pPr>
            <a:endParaRPr lang="en-CA" alt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29627</TotalTime>
  <Words>2071</Words>
  <Application>Microsoft Office PowerPoint</Application>
  <PresentationFormat>On-screen Show (4:3)</PresentationFormat>
  <Paragraphs>322</Paragraphs>
  <Slides>30</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MS PGothic</vt:lpstr>
      <vt:lpstr>MS PGothic</vt:lpstr>
      <vt:lpstr>Arial</vt:lpstr>
      <vt:lpstr>Calibri</vt:lpstr>
      <vt:lpstr>Consolas</vt:lpstr>
      <vt:lpstr>Times New Roman</vt:lpstr>
      <vt:lpstr>Office Theme</vt:lpstr>
      <vt:lpstr>Functions: Decomposition And Code Reuse, Part 1</vt:lpstr>
      <vt:lpstr>Tip For Success: Reminder</vt:lpstr>
      <vt:lpstr>Solving Larger Problems</vt:lpstr>
      <vt:lpstr>Top Down Design </vt:lpstr>
      <vt:lpstr>Procedural Programming</vt:lpstr>
      <vt:lpstr>Procedural (Procedure = Function) Programming</vt:lpstr>
      <vt:lpstr>Decomposing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Defining The Main Body Of Code As A Function</vt:lpstr>
      <vt:lpstr>Stylistic Note</vt:lpstr>
      <vt:lpstr>New Terminology</vt:lpstr>
      <vt:lpstr>Creating Your Variables</vt:lpstr>
      <vt:lpstr>Why Should Variable Be Declared As Local?</vt:lpstr>
      <vt:lpstr>What You Will Learn: What Is The Significance Of Being ‘Local’</vt:lpstr>
      <vt:lpstr>Scope</vt:lpstr>
      <vt:lpstr>Visually Representing Scope</vt:lpstr>
      <vt:lpstr>What You Will Learn: How To Work With Locals</vt:lpstr>
      <vt:lpstr>Reminder: Where To Create Local Variables</vt:lpstr>
      <vt:lpstr>Working With Local Variables: Putting It All Together</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variables;functions;decomposition;breaking things down;scope;local variables;globals;global variables</cp:keywords>
  <cp:lastModifiedBy>James Tam</cp:lastModifiedBy>
  <cp:revision>751</cp:revision>
  <dcterms:created xsi:type="dcterms:W3CDTF">2013-08-26T22:54:00Z</dcterms:created>
  <dcterms:modified xsi:type="dcterms:W3CDTF">2021-05-19T22:30:58Z</dcterms:modified>
</cp:coreProperties>
</file>