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482" r:id="rId4"/>
    <p:sldId id="374" r:id="rId5"/>
    <p:sldId id="483" r:id="rId6"/>
    <p:sldId id="375" r:id="rId7"/>
    <p:sldId id="467" r:id="rId8"/>
    <p:sldId id="486" r:id="rId9"/>
    <p:sldId id="468" r:id="rId10"/>
    <p:sldId id="473" r:id="rId11"/>
    <p:sldId id="474" r:id="rId12"/>
    <p:sldId id="475" r:id="rId13"/>
    <p:sldId id="476" r:id="rId14"/>
    <p:sldId id="477" r:id="rId15"/>
    <p:sldId id="479" r:id="rId16"/>
    <p:sldId id="480" r:id="rId17"/>
    <p:sldId id="481" r:id="rId18"/>
    <p:sldId id="376" r:id="rId19"/>
    <p:sldId id="377" r:id="rId20"/>
    <p:sldId id="485" r:id="rId21"/>
    <p:sldId id="306" r:id="rId22"/>
    <p:sldId id="307" r:id="rId23"/>
    <p:sldId id="308" r:id="rId24"/>
    <p:sldId id="309" r:id="rId25"/>
    <p:sldId id="347" r:id="rId26"/>
    <p:sldId id="487" r:id="rId27"/>
    <p:sldId id="317" r:id="rId28"/>
    <p:sldId id="318" r:id="rId29"/>
    <p:sldId id="319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2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23" autoAdjust="0"/>
    <p:restoredTop sz="95872" autoAdjust="0"/>
  </p:normalViewPr>
  <p:slideViewPr>
    <p:cSldViewPr>
      <p:cViewPr varScale="1">
        <p:scale>
          <a:sx n="103" d="100"/>
          <a:sy n="103" d="100"/>
        </p:scale>
        <p:origin x="13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6/8/2021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6/8/2021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2890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5EB59D19-D1D2-436A-B47C-A12AA9094F76}" type="slidenum">
              <a:rPr lang="en-US" altLang="en-US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4601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0448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0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02AF1E82-B9CD-48BA-8191-CBB0C0C83F3D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21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20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153B9758-B6FF-49F9-9DB6-579453A51221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23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102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76125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312743A-36D7-4690-9F4B-CE129666908C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28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90128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EB52B28F-4DFB-4EFE-A5FF-4B62CBDE4A93}" type="slidenum">
              <a:rPr lang="en-US" altLang="en-US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0650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5494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3760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85A09C4-3683-461F-8A1E-EF099691C15A}" type="slidenum">
              <a:rPr lang="en-US" altLang="en-US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7952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B57E32C9-CABB-45FD-8C45-8644DF58444C}" type="slidenum">
              <a:rPr lang="en-US" altLang="en-US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7302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U:\lectures\231\examples\composites&gt;python string3.py</a:t>
            </a:r>
          </a:p>
          <a:p>
            <a:r>
              <a:rPr lang="en-US" altLang="en-US" dirty="0" smtClean="0"/>
              <a:t>good-bye</a:t>
            </a:r>
          </a:p>
          <a:p>
            <a:r>
              <a:rPr lang="en-US" altLang="en-US" dirty="0" smtClean="0"/>
              <a:t>Hello</a:t>
            </a:r>
          </a:p>
          <a:p>
            <a:r>
              <a:rPr lang="en-US" altLang="en-US" dirty="0" smtClean="0"/>
              <a:t>Indicate that the reference ‘refers to’ another string, since the reference to the first string is gone then that string cannot be accessed anymore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Traceback (most recent call last):</a:t>
            </a:r>
          </a:p>
          <a:p>
            <a:r>
              <a:rPr lang="en-US" altLang="en-US" dirty="0" smtClean="0"/>
              <a:t>  File "string3.py", line 5, in &lt;module&gt;</a:t>
            </a:r>
          </a:p>
          <a:p>
            <a:r>
              <a:rPr lang="en-US" altLang="en-US" dirty="0" smtClean="0"/>
              <a:t>    aString[0] = "G"</a:t>
            </a:r>
          </a:p>
          <a:p>
            <a:r>
              <a:rPr lang="en-US" altLang="en-US" dirty="0" smtClean="0"/>
              <a:t>TypeError: 'str' object does not support item assignment</a:t>
            </a:r>
          </a:p>
        </p:txBody>
      </p:sp>
    </p:spTree>
    <p:extLst>
      <p:ext uri="{BB962C8B-B14F-4D97-AF65-F5344CB8AC3E}">
        <p14:creationId xmlns:p14="http://schemas.microsoft.com/office/powerpoint/2010/main" val="967297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69476CA1-9781-4EF5-9533-3E584377F955}" type="slidenum">
              <a:rPr lang="en-US" altLang="en-US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4726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60389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0002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6/8/2021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6/8/2021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6/8/2021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6/8/2021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6/8/2021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6/8/2021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6/8/2021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6/8/2021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6/8/2021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6/8/2021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Composite Types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2987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dirty="0" smtClean="0"/>
              <a:t>You will learn how to create new variables that are collections of other entities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Substring Operations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Sometimes you may wish to extract out a portion of a string.</a:t>
            </a:r>
          </a:p>
          <a:p>
            <a:pPr lvl="1"/>
            <a:r>
              <a:rPr lang="en-US" altLang="en-US" sz="2000" dirty="0" smtClean="0"/>
              <a:t>E.g., Extract first name “James” from a full name “James T. Kirk, Captain”</a:t>
            </a:r>
          </a:p>
          <a:p>
            <a:r>
              <a:rPr lang="en-US" altLang="en-US" sz="2400" dirty="0" smtClean="0"/>
              <a:t>This operation is referred to as a ‘substring’ operation in many programming languages.</a:t>
            </a:r>
          </a:p>
          <a:p>
            <a:r>
              <a:rPr lang="en-US" altLang="en-US" sz="2400" dirty="0" smtClean="0"/>
              <a:t>There are two implementations of the substring operation in Python:</a:t>
            </a:r>
          </a:p>
          <a:p>
            <a:pPr lvl="1"/>
            <a:r>
              <a:rPr lang="en-US" altLang="en-US" sz="2000" dirty="0" smtClean="0"/>
              <a:t>String slicing</a:t>
            </a:r>
          </a:p>
          <a:p>
            <a:pPr lvl="1"/>
            <a:r>
              <a:rPr lang="en-US" altLang="en-US" sz="2000" dirty="0" smtClean="0"/>
              <a:t>String splitting</a:t>
            </a:r>
          </a:p>
          <a:p>
            <a:pPr lvl="1"/>
            <a:endParaRPr lang="en-US" altLang="en-US" sz="2400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dirty="0"/>
              <a:t>1 The name James T. Kirk is </a:t>
            </a:r>
            <a:r>
              <a:rPr lang="en-US" altLang="en-US" sz="1600" dirty="0">
                <a:sym typeface="Symbol" panose="05050102010706020507" pitchFamily="18" charset="2"/>
              </a:rPr>
              <a:t></a:t>
            </a:r>
            <a:r>
              <a:rPr lang="en-US" altLang="en-US" sz="1600" dirty="0"/>
              <a:t>  CBS</a:t>
            </a:r>
          </a:p>
        </p:txBody>
      </p:sp>
    </p:spTree>
    <p:extLst>
      <p:ext uri="{BB962C8B-B14F-4D97-AF65-F5344CB8AC3E}">
        <p14:creationId xmlns:p14="http://schemas.microsoft.com/office/powerpoint/2010/main" val="96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979" grpId="0" build="p" bldLvl="2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String Slicing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r>
              <a:rPr lang="en-US" altLang="en-US" sz="2000" dirty="0" smtClean="0"/>
              <a:t>Slicing a string will return a portion of a string based on the indices provided</a:t>
            </a:r>
          </a:p>
          <a:p>
            <a:pPr lvl="1"/>
            <a:r>
              <a:rPr lang="en-US" altLang="en-US" sz="2000" dirty="0" smtClean="0"/>
              <a:t>The index can indicate the start (include) and end point (exclude) of the substring.</a:t>
            </a:r>
          </a:p>
          <a:p>
            <a:pPr lvl="1"/>
            <a:r>
              <a:rPr lang="en-US" altLang="en-US" sz="2000" b="1" dirty="0" smtClean="0"/>
              <a:t>Format</a:t>
            </a:r>
            <a:r>
              <a:rPr lang="en-US" altLang="en-US" sz="2000" dirty="0" smtClean="0"/>
              <a:t>: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i="1" dirty="0" smtClean="0">
                <a:latin typeface="Consolas" panose="020B0609020204030204" pitchFamily="49" charset="0"/>
              </a:rPr>
              <a:t>string_name</a:t>
            </a:r>
            <a:r>
              <a:rPr lang="en-US" altLang="en-US" sz="1400" dirty="0" smtClean="0">
                <a:latin typeface="Consolas" panose="020B0609020204030204" pitchFamily="49" charset="0"/>
              </a:rPr>
              <a:t> [</a:t>
            </a:r>
            <a:r>
              <a:rPr lang="en-US" altLang="en-US" sz="1400" i="1" dirty="0" smtClean="0">
                <a:latin typeface="Consolas" panose="020B0609020204030204" pitchFamily="49" charset="0"/>
              </a:rPr>
              <a:t>start_index</a:t>
            </a:r>
            <a:r>
              <a:rPr lang="en-US" altLang="en-US" sz="1400" dirty="0" smtClean="0">
                <a:latin typeface="Consolas" panose="020B0609020204030204" pitchFamily="49" charset="0"/>
              </a:rPr>
              <a:t> : </a:t>
            </a:r>
            <a:r>
              <a:rPr lang="en-US" altLang="en-US" sz="1400" i="1" dirty="0" smtClean="0">
                <a:latin typeface="Consolas" panose="020B0609020204030204" pitchFamily="49" charset="0"/>
              </a:rPr>
              <a:t>end_index</a:t>
            </a:r>
            <a:r>
              <a:rPr lang="en-US" altLang="en-US" sz="1400" dirty="0" smtClean="0">
                <a:latin typeface="Consolas" panose="020B0609020204030204" pitchFamily="49" charset="0"/>
              </a:rPr>
              <a:t>]</a:t>
            </a:r>
            <a:endParaRPr lang="en-US" altLang="en-US" sz="2000" dirty="0" smtClean="0"/>
          </a:p>
          <a:p>
            <a:pPr lvl="1"/>
            <a:r>
              <a:rPr lang="en-US" altLang="en-US" sz="2000" b="1" dirty="0" smtClean="0"/>
              <a:t>Name of example</a:t>
            </a:r>
            <a:r>
              <a:rPr lang="en-US" altLang="en-US" sz="2000" dirty="0" smtClean="0"/>
              <a:t>: </a:t>
            </a:r>
            <a:r>
              <a:rPr lang="en-US" altLang="en-US" sz="1600" dirty="0">
                <a:latin typeface="Consolas" panose="020B0609020204030204" pitchFamily="49" charset="0"/>
              </a:rPr>
              <a:t>5</a:t>
            </a:r>
            <a:r>
              <a:rPr lang="en-US" altLang="en-US" sz="1600" dirty="0" smtClean="0">
                <a:latin typeface="Consolas" panose="020B0609020204030204" pitchFamily="49" charset="0"/>
              </a:rPr>
              <a:t>stringSlicing.py </a:t>
            </a:r>
          </a:p>
          <a:p>
            <a:pPr lvl="2"/>
            <a:r>
              <a:rPr lang="en-US" altLang="en-US" sz="1600" dirty="0" smtClean="0"/>
              <a:t>Learning: how the slicing operator works</a:t>
            </a:r>
          </a:p>
          <a:p>
            <a:pPr marL="342900" lvl="1" indent="0">
              <a:buNone/>
            </a:pPr>
            <a:r>
              <a:rPr lang="en-US" altLang="en-US" sz="1200" dirty="0" smtClean="0">
                <a:latin typeface="Consolas" panose="020B0609020204030204" pitchFamily="49" charset="0"/>
              </a:rPr>
              <a:t>   </a:t>
            </a:r>
            <a:r>
              <a:rPr lang="en-US" altLang="en-US" sz="1400" dirty="0" smtClean="0">
                <a:latin typeface="Consolas" panose="020B0609020204030204" pitchFamily="49" charset="0"/>
              </a:rPr>
              <a:t>aString = "abcdefghij"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print(aString)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temp = </a:t>
            </a:r>
            <a:r>
              <a:rPr lang="en-US" altLang="en-US" sz="1400" dirty="0" err="1" smtClean="0">
                <a:latin typeface="Consolas" panose="020B0609020204030204" pitchFamily="49" charset="0"/>
              </a:rPr>
              <a:t>aString</a:t>
            </a:r>
            <a:r>
              <a:rPr lang="en-US" altLang="en-US" sz="1400" dirty="0" smtClean="0">
                <a:latin typeface="Consolas" panose="020B0609020204030204" pitchFamily="49" charset="0"/>
              </a:rPr>
              <a:t>[2:5]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print(temp)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temp = </a:t>
            </a:r>
            <a:r>
              <a:rPr lang="en-US" altLang="en-US" sz="1400" dirty="0" err="1" smtClean="0">
                <a:latin typeface="Consolas" panose="020B0609020204030204" pitchFamily="49" charset="0"/>
              </a:rPr>
              <a:t>aString</a:t>
            </a:r>
            <a:r>
              <a:rPr lang="en-US" altLang="en-US" sz="1400" dirty="0" smtClean="0">
                <a:latin typeface="Consolas" panose="020B0609020204030204" pitchFamily="49" charset="0"/>
              </a:rPr>
              <a:t>[:5]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print(temp)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temp = </a:t>
            </a:r>
            <a:r>
              <a:rPr lang="en-US" altLang="en-US" sz="1400" dirty="0" err="1" smtClean="0">
                <a:latin typeface="Consolas" panose="020B0609020204030204" pitchFamily="49" charset="0"/>
              </a:rPr>
              <a:t>aString</a:t>
            </a:r>
            <a:r>
              <a:rPr lang="en-US" altLang="en-US" sz="1400" dirty="0" smtClean="0">
                <a:latin typeface="Consolas" panose="020B0609020204030204" pitchFamily="49" charset="0"/>
              </a:rPr>
              <a:t>[7:]</a:t>
            </a:r>
          </a:p>
          <a:p>
            <a:pPr lvl="2"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print(temp)</a:t>
            </a:r>
          </a:p>
          <a:p>
            <a:endParaRPr lang="en-US" altLang="en-US" sz="1600" dirty="0" smtClean="0">
              <a:latin typeface="Consolas" panose="020B0609020204030204" pitchFamily="49" charset="0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509"/>
          <a:stretch>
            <a:fillRect/>
          </a:stretch>
        </p:blipFill>
        <p:spPr bwMode="auto">
          <a:xfrm>
            <a:off x="3412253" y="4314875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91" b="53018"/>
          <a:stretch>
            <a:fillRect/>
          </a:stretch>
        </p:blipFill>
        <p:spPr bwMode="auto">
          <a:xfrm>
            <a:off x="3412253" y="4726903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82" b="29527"/>
          <a:stretch>
            <a:fillRect/>
          </a:stretch>
        </p:blipFill>
        <p:spPr bwMode="auto">
          <a:xfrm>
            <a:off x="3369656" y="5274975"/>
            <a:ext cx="1869215" cy="30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73"/>
          <a:stretch>
            <a:fillRect/>
          </a:stretch>
        </p:blipFill>
        <p:spPr bwMode="auto">
          <a:xfrm>
            <a:off x="3347887" y="5867641"/>
            <a:ext cx="186921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5763567" y="3161864"/>
            <a:ext cx="3226424" cy="636003"/>
            <a:chOff x="5763567" y="3161864"/>
            <a:chExt cx="3226424" cy="636003"/>
          </a:xfrm>
        </p:grpSpPr>
        <p:pic>
          <p:nvPicPr>
            <p:cNvPr id="8" name="Picture 5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36" b="76509"/>
            <a:stretch/>
          </p:blipFill>
          <p:spPr bwMode="auto">
            <a:xfrm>
              <a:off x="5791200" y="3352800"/>
              <a:ext cx="3198791" cy="4450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5763567" y="3161864"/>
              <a:ext cx="2885552" cy="35083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90488" algn="l"/>
                  <a:tab pos="361950" algn="l"/>
                  <a:tab pos="712788" algn="l"/>
                  <a:tab pos="984250" algn="l"/>
                  <a:tab pos="1255713" algn="l"/>
                  <a:tab pos="1527175" algn="l"/>
                  <a:tab pos="1798638" algn="l"/>
                  <a:tab pos="2060575" algn="l"/>
                  <a:tab pos="2330450" algn="l"/>
                  <a:tab pos="2601913" algn="l"/>
                </a:tabLst>
              </a:pPr>
              <a:r>
                <a:rPr lang="en-US" sz="1200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	0	1	2	3	4	5	6	7	8	9</a:t>
              </a:r>
              <a:endParaRPr lang="en-CA" sz="1200" b="1" dirty="0" smtClean="0">
                <a:solidFill>
                  <a:srgbClr val="FF0000"/>
                </a:solidFill>
                <a:latin typeface="Consolas" panose="020B0609020204030204" pitchFamily="49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220200" y="2209800"/>
            <a:ext cx="1828800" cy="1219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A3n-3b3</a:t>
            </a:r>
            <a:endParaRPr lang="en-C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96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52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 Use: String Slicing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Where characters at fixed positions must be extracted.</a:t>
            </a:r>
          </a:p>
          <a:p>
            <a:r>
              <a:rPr lang="en-US" altLang="en-US" dirty="0" smtClean="0"/>
              <a:t>Example: area code portion of a telephone number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ja-JP" altLang="en-US" sz="1800" dirty="0" smtClean="0">
                <a:latin typeface="Consolas" panose="020B0609020204030204" pitchFamily="49" charset="0"/>
              </a:rPr>
              <a:t>“</a:t>
            </a:r>
            <a:r>
              <a:rPr lang="en-US" altLang="ja-JP" sz="1800" dirty="0" smtClean="0">
                <a:latin typeface="Consolas" panose="020B0609020204030204" pitchFamily="49" charset="0"/>
              </a:rPr>
              <a:t>403-210-9455</a:t>
            </a:r>
            <a:r>
              <a:rPr lang="ja-JP" altLang="en-US" sz="1800" dirty="0" smtClean="0">
                <a:latin typeface="Consolas" panose="020B0609020204030204" pitchFamily="49" charset="0"/>
              </a:rPr>
              <a:t>”</a:t>
            </a:r>
            <a:endParaRPr lang="en-US" altLang="ja-JP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/>
            <a:r>
              <a:rPr lang="en-US" altLang="en-US" sz="1800" dirty="0" smtClean="0">
                <a:latin typeface="Consolas" panose="020B0609020204030204" pitchFamily="49" charset="0"/>
              </a:rPr>
              <a:t>The </a:t>
            </a:r>
            <a:r>
              <a:rPr lang="ja-JP" altLang="en-US" sz="1800" dirty="0" smtClean="0">
                <a:latin typeface="Consolas" panose="020B0609020204030204" pitchFamily="49" charset="0"/>
              </a:rPr>
              <a:t>“</a:t>
            </a:r>
            <a:r>
              <a:rPr lang="en-US" altLang="ja-JP" sz="1800" dirty="0" smtClean="0">
                <a:latin typeface="Consolas" panose="020B0609020204030204" pitchFamily="49" charset="0"/>
              </a:rPr>
              <a:t>403</a:t>
            </a:r>
            <a:r>
              <a:rPr lang="ja-JP" altLang="en-US" sz="1800" dirty="0" smtClean="0">
                <a:latin typeface="Consolas" panose="020B0609020204030204" pitchFamily="49" charset="0"/>
              </a:rPr>
              <a:t>”</a:t>
            </a:r>
            <a:r>
              <a:rPr lang="en-US" altLang="ja-JP" sz="1800" dirty="0" smtClean="0">
                <a:latin typeface="Consolas" panose="020B0609020204030204" pitchFamily="49" charset="0"/>
              </a:rPr>
              <a:t> area code could then be passed to a data base lookup to determine the province.</a:t>
            </a: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47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Splitting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Divide a string into portions with a particular character determining where the split occurs.</a:t>
            </a:r>
          </a:p>
          <a:p>
            <a:pPr>
              <a:lnSpc>
                <a:spcPct val="70000"/>
              </a:lnSpc>
            </a:pPr>
            <a:r>
              <a:rPr lang="en-US" altLang="en-US" sz="2400" dirty="0" smtClean="0"/>
              <a:t>Practical usage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 smtClean="0"/>
              <a:t>The string “The cat in the hat” could be split into individual words (split occurs when spaces are encountered).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 smtClean="0"/>
              <a:t>“The”    “cat”    “in”    “the”    “hat”</a:t>
            </a:r>
          </a:p>
          <a:p>
            <a:pPr lvl="1">
              <a:lnSpc>
                <a:spcPct val="70000"/>
              </a:lnSpc>
              <a:spcAft>
                <a:spcPts val="300"/>
              </a:spcAft>
            </a:pPr>
            <a:r>
              <a:rPr lang="en-US" altLang="en-US" sz="2000" dirty="0" smtClean="0"/>
              <a:t>Each word could then be individually passed to a spell checker.</a:t>
            </a:r>
          </a:p>
        </p:txBody>
      </p:sp>
    </p:spTree>
    <p:extLst>
      <p:ext uri="{BB962C8B-B14F-4D97-AF65-F5344CB8AC3E}">
        <p14:creationId xmlns:p14="http://schemas.microsoft.com/office/powerpoint/2010/main" val="253032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595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String Splitting (2)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>
              <a:lnSpc>
                <a:spcPct val="70000"/>
              </a:lnSpc>
              <a:buFont typeface="Times New Roman" panose="02020603050405020304" pitchFamily="18" charset="0"/>
              <a:buNone/>
            </a:pPr>
            <a:r>
              <a:rPr lang="en-US" altLang="en-US" i="1" dirty="0" smtClean="0">
                <a:latin typeface="Consolas" panose="020B0609020204030204" pitchFamily="49" charset="0"/>
              </a:rPr>
              <a:t>string_name.split (</a:t>
            </a:r>
            <a:r>
              <a:rPr lang="en-US" altLang="en-US" dirty="0" smtClean="0">
                <a:latin typeface="Consolas" panose="020B0609020204030204" pitchFamily="49" charset="0"/>
              </a:rPr>
              <a:t>'</a:t>
            </a:r>
            <a:r>
              <a:rPr lang="en-US" altLang="en-US" i="1" dirty="0" smtClean="0">
                <a:latin typeface="Consolas" panose="020B0609020204030204" pitchFamily="49" charset="0"/>
              </a:rPr>
              <a:t>&lt;character used in the split</a:t>
            </a:r>
            <a:r>
              <a:rPr lang="en-US" altLang="en-US" dirty="0" smtClean="0">
                <a:latin typeface="Consolas" panose="020B0609020204030204" pitchFamily="49" charset="0"/>
              </a:rPr>
              <a:t>'</a:t>
            </a:r>
            <a:r>
              <a:rPr lang="en-US" altLang="en-US" i="1" dirty="0" smtClean="0">
                <a:latin typeface="Consolas" panose="020B0609020204030204" pitchFamily="49" charset="0"/>
              </a:rPr>
              <a:t>)</a:t>
            </a:r>
            <a:endParaRPr lang="en-US" altLang="en-US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b="1" dirty="0" smtClean="0"/>
              <a:t>Online example</a:t>
            </a:r>
            <a:r>
              <a:rPr lang="en-US" altLang="en-US" dirty="0" smtClean="0"/>
              <a:t>: </a:t>
            </a:r>
            <a:r>
              <a:rPr lang="en-US" altLang="en-US" sz="2000" dirty="0">
                <a:latin typeface="Consolas" panose="020B0609020204030204" pitchFamily="49" charset="0"/>
              </a:rPr>
              <a:t>6</a:t>
            </a:r>
            <a:r>
              <a:rPr lang="en-US" altLang="en-US" sz="2000" dirty="0" smtClean="0">
                <a:latin typeface="Consolas" panose="020B0609020204030204" pitchFamily="49" charset="0"/>
              </a:rPr>
              <a:t>stringSpliting.py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latin typeface="Consolas" panose="020B0609020204030204" pitchFamily="49" charset="0"/>
              </a:rPr>
              <a:t>aString = "man who </a:t>
            </a:r>
            <a:r>
              <a:rPr lang="en-US" altLang="en-US" sz="1800" dirty="0">
                <a:latin typeface="Consolas" panose="020B0609020204030204" pitchFamily="49" charset="0"/>
              </a:rPr>
              <a:t>smiles"</a:t>
            </a:r>
            <a:endParaRPr lang="en-US" altLang="ja-JP" sz="1800" dirty="0" smtClean="0">
              <a:latin typeface="Consolas" panose="020B0609020204030204" pitchFamily="49" charset="0"/>
            </a:endParaRP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b="1" dirty="0" smtClean="0">
                <a:latin typeface="Consolas" panose="020B0609020204030204" pitchFamily="49" charset="0"/>
              </a:rPr>
              <a:t># Default split character is a space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one, two, three = aString.split()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print(one)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print(two)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print(three)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aString = "James,Tam"</a:t>
            </a:r>
          </a:p>
          <a:p>
            <a:pPr lvl="1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first, last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aString.split</a:t>
            </a:r>
            <a:r>
              <a:rPr lang="en-US" altLang="en-US" sz="1800" dirty="0" smtClean="0">
                <a:latin typeface="Consolas" panose="020B0609020204030204" pitchFamily="49" charset="0"/>
              </a:rPr>
              <a:t>(",")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nic = first + " \"The Bullet\" " + last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print(nic)</a:t>
            </a:r>
          </a:p>
          <a:p>
            <a:endParaRPr lang="en-US" altLang="en-US" dirty="0" smtClean="0"/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64"/>
          <a:stretch>
            <a:fillRect/>
          </a:stretch>
        </p:blipFill>
        <p:spPr bwMode="auto">
          <a:xfrm>
            <a:off x="3581400" y="3581400"/>
            <a:ext cx="3429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436"/>
          <a:stretch>
            <a:fillRect/>
          </a:stretch>
        </p:blipFill>
        <p:spPr bwMode="auto">
          <a:xfrm>
            <a:off x="3581400" y="5562600"/>
            <a:ext cx="449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458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String Testing Functions</a:t>
            </a:r>
            <a:r>
              <a:rPr lang="en-US" altLang="en-US" sz="3200" baseline="30000" dirty="0" smtClean="0"/>
              <a:t>1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08075"/>
            <a:ext cx="8051800" cy="5368925"/>
          </a:xfrm>
        </p:spPr>
        <p:txBody>
          <a:bodyPr/>
          <a:lstStyle/>
          <a:p>
            <a:r>
              <a:rPr lang="en-US" altLang="en-US" sz="2400" dirty="0" smtClean="0"/>
              <a:t>These functions test a string to see if a given condition has been met and return either “</a:t>
            </a:r>
            <a:r>
              <a:rPr lang="en-US" altLang="ja-JP" sz="2000" dirty="0" smtClean="0">
                <a:latin typeface="Consolas" panose="020B0609020204030204" pitchFamily="49" charset="0"/>
              </a:rPr>
              <a:t>True</a:t>
            </a:r>
            <a:r>
              <a:rPr lang="en-US" altLang="en-US" sz="2400" dirty="0" smtClean="0"/>
              <a:t>”</a:t>
            </a:r>
            <a:r>
              <a:rPr lang="en-US" altLang="ja-JP" sz="2400" dirty="0" smtClean="0"/>
              <a:t> or </a:t>
            </a:r>
            <a:r>
              <a:rPr lang="en-US" altLang="en-US" sz="2400" dirty="0" smtClean="0"/>
              <a:t>“</a:t>
            </a:r>
            <a:r>
              <a:rPr lang="en-US" altLang="ja-JP" sz="2000" dirty="0" smtClean="0">
                <a:latin typeface="Consolas" panose="020B0609020204030204" pitchFamily="49" charset="0"/>
              </a:rPr>
              <a:t>False</a:t>
            </a:r>
            <a:r>
              <a:rPr lang="en-US" altLang="en-US" sz="2400" dirty="0" smtClean="0"/>
              <a:t>”</a:t>
            </a:r>
            <a:r>
              <a:rPr lang="en-US" altLang="ja-JP" sz="2400" dirty="0" smtClean="0"/>
              <a:t> (Boolean).</a:t>
            </a:r>
          </a:p>
          <a:p>
            <a:r>
              <a:rPr lang="en-US" altLang="en-US" sz="2400" b="1" dirty="0" smtClean="0"/>
              <a:t>Format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dirty="0" smtClean="0">
                <a:latin typeface="Consolas" panose="020B0609020204030204" pitchFamily="49" charset="0"/>
              </a:rPr>
              <a:t>string_name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.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function_name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endParaRPr lang="en-US" altLang="en-US" sz="2400" dirty="0" smtClean="0"/>
          </a:p>
        </p:txBody>
      </p:sp>
      <p:sp>
        <p:nvSpPr>
          <p:cNvPr id="35844" name="Text Box 41"/>
          <p:cNvSpPr txBox="1">
            <a:spLocks noChangeArrowheads="1"/>
          </p:cNvSpPr>
          <p:nvPr/>
        </p:nvSpPr>
        <p:spPr bwMode="auto">
          <a:xfrm>
            <a:off x="0" y="6583363"/>
            <a:ext cx="76327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dirty="0">
                <a:latin typeface="Arial" panose="020B0604020202020204" pitchFamily="34" charset="0"/>
              </a:rPr>
              <a:t>1 These functions will return false if the string is empty (less than one character).</a:t>
            </a:r>
          </a:p>
        </p:txBody>
      </p:sp>
    </p:spTree>
    <p:extLst>
      <p:ext uri="{BB962C8B-B14F-4D97-AF65-F5344CB8AC3E}">
        <p14:creationId xmlns:p14="http://schemas.microsoft.com/office/powerpoint/2010/main" val="315383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String Testing Functions (2)</a:t>
            </a:r>
            <a:r>
              <a:rPr lang="en-US" altLang="en-US" sz="3200" baseline="30000" dirty="0" smtClean="0">
                <a:latin typeface="+mn-lt"/>
                <a:ea typeface="+mj-ea"/>
                <a:cs typeface="+mj-cs"/>
              </a:rPr>
              <a:t>1</a:t>
            </a:r>
          </a:p>
        </p:txBody>
      </p:sp>
      <p:graphicFrame>
        <p:nvGraphicFramePr>
          <p:cNvPr id="702496" name="Group 3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61778229"/>
              </p:ext>
            </p:extLst>
          </p:nvPr>
        </p:nvGraphicFramePr>
        <p:xfrm>
          <a:off x="482600" y="977954"/>
          <a:ext cx="8178800" cy="5516566"/>
        </p:xfrm>
        <a:graphic>
          <a:graphicData uri="http://schemas.openxmlformats.org/drawingml/2006/table">
            <a:tbl>
              <a:tblPr/>
              <a:tblGrid>
                <a:gridCol w="19065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722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27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Boolean Function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Description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isalpha()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true if the string consists only of alphabetic characters.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43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isdigit()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consists only of digits.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isalnum()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string is composed only of alphabetic characters or numeric digits (alphanumeric)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19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islower()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lower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635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isspace()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string consists only of whitespace characters (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Consolas" pitchFamily="49" charset="0"/>
                        </a:rPr>
                        <a:t>“ “, “\n”, “\t”</a:t>
                      </a:r>
                      <a:r>
                        <a:rPr kumimoji="0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00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itchFamily="49" charset="0"/>
                          <a:ea typeface="MS PGothic" pitchFamily="34" charset="-128"/>
                          <a:cs typeface="Consolas" pitchFamily="49" charset="0"/>
                        </a:rPr>
                        <a:t>isupper()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Arial" pitchFamily="34" charset="0"/>
                        </a:rPr>
                        <a:t>Only returns true if the alphabetic characters in the string are all upper case.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" y="6488196"/>
            <a:ext cx="8839200" cy="3698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sz="1200" dirty="0" smtClean="0"/>
              <a:t>1 Each one of this functions (‘method’) must be preceded by a string variable and a dot e.g. </a:t>
            </a:r>
            <a:r>
              <a:rPr lang="en-US" sz="1200" dirty="0" err="1" smtClean="0">
                <a:latin typeface="Consolas" panose="020B0609020204030204" pitchFamily="49" charset="0"/>
              </a:rPr>
              <a:t>aStr.isalpha</a:t>
            </a:r>
            <a:r>
              <a:rPr lang="en-US" sz="1200" dirty="0" smtClean="0">
                <a:latin typeface="Consolas" panose="020B0609020204030204" pitchFamily="49" charset="0"/>
              </a:rPr>
              <a:t>()  #where </a:t>
            </a:r>
            <a:r>
              <a:rPr lang="en-US" sz="1200" dirty="0" err="1" smtClean="0">
                <a:latin typeface="Consolas" panose="020B0609020204030204" pitchFamily="49" charset="0"/>
              </a:rPr>
              <a:t>aStr</a:t>
            </a:r>
            <a:r>
              <a:rPr lang="en-US" sz="1200" dirty="0" smtClean="0">
                <a:latin typeface="Consolas" panose="020B0609020204030204" pitchFamily="49" charset="0"/>
              </a:rPr>
              <a:t> refers to a string </a:t>
            </a:r>
            <a:endParaRPr lang="en-CA" sz="12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49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Applying A String Testing Function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>
                <a:cs typeface="Times New Roman" panose="02020603050405020304" pitchFamily="18" charset="0"/>
              </a:rPr>
              <a:t>Name of the example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: </a:t>
            </a:r>
            <a:r>
              <a:rPr lang="en-US" altLang="en-US" sz="2400" dirty="0">
                <a:cs typeface="Times New Roman" panose="02020603050405020304" pitchFamily="18" charset="0"/>
              </a:rPr>
              <a:t>7</a:t>
            </a:r>
            <a:r>
              <a:rPr lang="en-US" altLang="en-US" sz="2400" dirty="0" smtClean="0"/>
              <a:t>stringTestFunctions.py</a:t>
            </a:r>
          </a:p>
          <a:p>
            <a:pPr defTabSz="622300">
              <a:tabLst>
                <a:tab pos="271463" algn="l"/>
              </a:tabLst>
            </a:pPr>
            <a:r>
              <a:rPr lang="en-US" altLang="en-US" sz="2000" dirty="0"/>
              <a:t>	</a:t>
            </a:r>
            <a:r>
              <a:rPr lang="en-US" altLang="en-US" sz="2000" dirty="0" smtClean="0"/>
              <a:t>Learning: using the </a:t>
            </a:r>
            <a:r>
              <a:rPr lang="en-US" altLang="en-US" sz="2000" dirty="0" smtClean="0">
                <a:latin typeface="Consolas" panose="020B0609020204030204" pitchFamily="49" charset="0"/>
              </a:rPr>
              <a:t>isdigit()</a:t>
            </a:r>
            <a:r>
              <a:rPr lang="en-US" altLang="en-US" sz="2000" dirty="0" smtClean="0"/>
              <a:t> function to check for invalid types (float instead of integer)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ok = False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while(ok == False):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temp = input("Enter an integer: ")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ok = temp.isdigit()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if (ok == False):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print(temp, "is not an integer")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num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int</a:t>
            </a:r>
            <a:r>
              <a:rPr lang="en-US" altLang="en-US" sz="1800" dirty="0" smtClean="0">
                <a:latin typeface="Consolas" panose="020B0609020204030204" pitchFamily="49" charset="0"/>
              </a:rPr>
              <a:t>(temp)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num = num + num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print(num)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419"/>
          <a:stretch>
            <a:fillRect/>
          </a:stretch>
        </p:blipFill>
        <p:spPr bwMode="auto">
          <a:xfrm>
            <a:off x="4419600" y="3660469"/>
            <a:ext cx="401955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579"/>
          <a:stretch>
            <a:fillRect/>
          </a:stretch>
        </p:blipFill>
        <p:spPr bwMode="auto">
          <a:xfrm>
            <a:off x="4953000" y="6019800"/>
            <a:ext cx="40195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65" b="32967"/>
          <a:stretch>
            <a:fillRect/>
          </a:stretch>
        </p:blipFill>
        <p:spPr bwMode="auto">
          <a:xfrm>
            <a:off x="4419600" y="5081588"/>
            <a:ext cx="4019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33400" y="4114799"/>
            <a:ext cx="3886200" cy="2492777"/>
            <a:chOff x="533400" y="4115881"/>
            <a:chExt cx="3886200" cy="2490756"/>
          </a:xfrm>
        </p:grpSpPr>
        <p:sp>
          <p:nvSpPr>
            <p:cNvPr id="37896" name="TextBox 1"/>
            <p:cNvSpPr txBox="1">
              <a:spLocks noChangeArrowheads="1"/>
            </p:cNvSpPr>
            <p:nvPr/>
          </p:nvSpPr>
          <p:spPr bwMode="auto">
            <a:xfrm>
              <a:off x="533400" y="5683307"/>
              <a:ext cx="22860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</a:rPr>
                <a:t>Heuristic (end of “loops”) applied also (good error message)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2276475" y="4115881"/>
              <a:ext cx="2143125" cy="17569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2276475" y="5435611"/>
              <a:ext cx="2143125" cy="42162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001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515" y="103598"/>
            <a:ext cx="8229600" cy="1143000"/>
          </a:xfrm>
        </p:spPr>
        <p:txBody>
          <a:bodyPr/>
          <a:lstStyle/>
          <a:p>
            <a:r>
              <a:rPr lang="en-US" altLang="en-US" sz="2800" dirty="0" smtClean="0"/>
              <a:t>Functions That Return Modified Copies Of Strings (IF There Is Time)</a:t>
            </a:r>
            <a:r>
              <a:rPr lang="en-US" altLang="en-US" sz="2800" baseline="30000" dirty="0" smtClean="0"/>
              <a:t>1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1800" dirty="0" smtClean="0"/>
              <a:t>These functions return a modified version of an existing string (leaves the original string intact).</a:t>
            </a:r>
          </a:p>
          <a:p>
            <a:endParaRPr lang="en-US" altLang="en-US" sz="2000" dirty="0" smtClean="0">
              <a:latin typeface="Times New Roman" panose="02020603050405020304" pitchFamily="18" charset="0"/>
            </a:endParaRPr>
          </a:p>
        </p:txBody>
      </p:sp>
      <p:graphicFrame>
        <p:nvGraphicFramePr>
          <p:cNvPr id="705592" name="Group 5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175056230"/>
              </p:ext>
            </p:extLst>
          </p:nvPr>
        </p:nvGraphicFramePr>
        <p:xfrm>
          <a:off x="666750" y="1926063"/>
          <a:ext cx="8343900" cy="4578352"/>
        </p:xfrm>
        <a:graphic>
          <a:graphicData uri="http://schemas.openxmlformats.org/drawingml/2006/table">
            <a:tbl>
              <a:tblPr/>
              <a:tblGrid>
                <a:gridCol w="2054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896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68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Function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lower()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lower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upper()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the alpha characters as upper case (non-alpha characters are unaffected).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and trailing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 (left)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(right) whitespace characters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leading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973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rstrip(char)</a:t>
                      </a:r>
                    </a:p>
                  </a:txBody>
                  <a:tcPr marT="45694" marB="4569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Returns a copy of the string with all trailing instances of the character parameter removed.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7137" name="TextBox 1"/>
          <p:cNvSpPr txBox="1">
            <a:spLocks noChangeArrowheads="1"/>
          </p:cNvSpPr>
          <p:nvPr/>
        </p:nvSpPr>
        <p:spPr bwMode="auto">
          <a:xfrm>
            <a:off x="2057400" y="1533950"/>
            <a:ext cx="5562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Arial" panose="020B0604020202020204" pitchFamily="34" charset="0"/>
              </a:rPr>
              <a:t>Common whitespace characters = sp, tab, enter</a:t>
            </a:r>
          </a:p>
        </p:txBody>
      </p:sp>
      <p:sp>
        <p:nvSpPr>
          <p:cNvPr id="2" name="Rectangle 1"/>
          <p:cNvSpPr/>
          <p:nvPr/>
        </p:nvSpPr>
        <p:spPr>
          <a:xfrm>
            <a:off x="-43023" y="6518276"/>
            <a:ext cx="9163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1 Each one of this functions (‘method’) must be preceded by a string variable and a dot e.g. </a:t>
            </a:r>
            <a:r>
              <a:rPr lang="en-US" sz="1200" dirty="0" err="1" smtClean="0">
                <a:latin typeface="Consolas" panose="020B0609020204030204" pitchFamily="49" charset="0"/>
              </a:rPr>
              <a:t>aStr.lower</a:t>
            </a:r>
            <a:r>
              <a:rPr lang="en-US" sz="1200" dirty="0" smtClean="0">
                <a:latin typeface="Consolas" panose="020B0609020204030204" pitchFamily="49" charset="0"/>
              </a:rPr>
              <a:t>()  </a:t>
            </a:r>
            <a:r>
              <a:rPr lang="en-US" sz="1200" dirty="0">
                <a:latin typeface="Consolas" panose="020B0609020204030204" pitchFamily="49" charset="0"/>
              </a:rPr>
              <a:t>#where </a:t>
            </a:r>
            <a:r>
              <a:rPr lang="en-US" sz="1200" dirty="0" err="1">
                <a:latin typeface="Consolas" panose="020B0609020204030204" pitchFamily="49" charset="0"/>
              </a:rPr>
              <a:t>aStr</a:t>
            </a:r>
            <a:r>
              <a:rPr lang="en-US" sz="1200" dirty="0">
                <a:latin typeface="Consolas" panose="020B0609020204030204" pitchFamily="49" charset="0"/>
              </a:rPr>
              <a:t> refers to a string </a:t>
            </a:r>
            <a:endParaRPr lang="en-CA" sz="12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6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Examples: Functions That Return Modified </a:t>
            </a:r>
            <a:r>
              <a:rPr lang="en-US" altLang="en-US" sz="3200" dirty="0"/>
              <a:t>Copies  (IF There Is Time)</a:t>
            </a:r>
            <a:endParaRPr lang="en-US" altLang="en-US" sz="32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>
                <a:cs typeface="Times New Roman" panose="02020603050405020304" pitchFamily="18" charset="0"/>
              </a:rPr>
              <a:t>Name of the example program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: </a:t>
            </a:r>
            <a:r>
              <a:rPr lang="en-US" altLang="en-US" sz="1800" dirty="0">
                <a:latin typeface="Consolas" panose="020B0609020204030204" pitchFamily="49" charset="0"/>
                <a:cs typeface="Times New Roman" panose="02020603050405020304" pitchFamily="18" charset="0"/>
              </a:rPr>
              <a:t>8</a:t>
            </a:r>
            <a:r>
              <a:rPr lang="en-US" altLang="en-US" sz="1800" dirty="0" smtClean="0">
                <a:latin typeface="Consolas" panose="020B0609020204030204" pitchFamily="49" charset="0"/>
              </a:rPr>
              <a:t>stringModificationFunctions.py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	</a:t>
            </a:r>
            <a:r>
              <a:rPr lang="en-US" altLang="en-US" sz="1800" dirty="0" smtClean="0">
                <a:latin typeface="Consolas" panose="020B0609020204030204" pitchFamily="49" charset="0"/>
              </a:rPr>
              <a:t>Learning: learning how common string functions operate</a:t>
            </a:r>
          </a:p>
          <a:p>
            <a:pPr>
              <a:buFontTx/>
              <a:buNone/>
            </a:pPr>
            <a:endParaRPr lang="en-US" altLang="en-US" sz="1800" dirty="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"talk1! </a:t>
            </a:r>
            <a:r>
              <a:rPr lang="en-US" altLang="en-US" sz="1800" dirty="0" err="1">
                <a:latin typeface="Consolas" panose="020B0609020204030204" pitchFamily="49" charset="0"/>
              </a:rPr>
              <a:t>AbouT</a:t>
            </a:r>
            <a:r>
              <a:rPr lang="en-US" altLang="en-US" sz="1800" dirty="0">
                <a:latin typeface="Consolas" panose="020B0609020204030204" pitchFamily="49" charset="0"/>
              </a:rPr>
              <a:t>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aString.upper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</a:t>
            </a:r>
            <a:r>
              <a:rPr lang="en-US" altLang="en-US" sz="1800" dirty="0" err="1">
                <a:latin typeface="Consolas" panose="020B0609020204030204" pitchFamily="49" charset="0"/>
              </a:rPr>
              <a:t>xxhelxlo</a:t>
            </a: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err="1">
                <a:latin typeface="Consolas" panose="020B0609020204030204" pitchFamily="49" charset="0"/>
              </a:rPr>
              <a:t>therex</a:t>
            </a:r>
            <a:r>
              <a:rPr lang="en-US" altLang="en-US" sz="1800" dirty="0">
                <a:latin typeface="Consolas" panose="020B0609020204030204" pitchFamily="49" charset="0"/>
              </a:rPr>
              <a:t>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aString.lstrip</a:t>
            </a:r>
            <a:r>
              <a:rPr lang="en-US" altLang="en-US" sz="1800" dirty="0" smtClean="0">
                <a:latin typeface="Consolas" panose="020B0609020204030204" pitchFamily="49" charset="0"/>
              </a:rPr>
              <a:t>("</a:t>
            </a:r>
            <a:r>
              <a:rPr lang="en-US" altLang="en-US" sz="1800" dirty="0">
                <a:latin typeface="Consolas" panose="020B0609020204030204" pitchFamily="49" charset="0"/>
              </a:rPr>
              <a:t>x")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"</a:t>
            </a:r>
            <a:r>
              <a:rPr lang="en-US" altLang="en-US" sz="1800" dirty="0" err="1">
                <a:latin typeface="Consolas" panose="020B0609020204030204" pitchFamily="49" charset="0"/>
              </a:rPr>
              <a:t>xxhellx</a:t>
            </a: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err="1">
                <a:latin typeface="Consolas" panose="020B0609020204030204" pitchFamily="49" charset="0"/>
              </a:rPr>
              <a:t>thxrx</a:t>
            </a:r>
            <a:r>
              <a:rPr lang="en-US" altLang="en-US" sz="1800" dirty="0">
                <a:latin typeface="Consolas" panose="020B0609020204030204" pitchFamily="49" charset="0"/>
              </a:rPr>
              <a:t>"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aString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aString.rstrip</a:t>
            </a:r>
            <a:r>
              <a:rPr lang="en-US" altLang="en-US" sz="1800" dirty="0" smtClean="0">
                <a:latin typeface="Consolas" panose="020B0609020204030204" pitchFamily="49" charset="0"/>
              </a:rPr>
              <a:t>("</a:t>
            </a:r>
            <a:r>
              <a:rPr lang="en-US" altLang="en-US" sz="1800" dirty="0">
                <a:latin typeface="Consolas" panose="020B0609020204030204" pitchFamily="49" charset="0"/>
              </a:rPr>
              <a:t>x")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print(aString)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b="78670"/>
          <a:stretch/>
        </p:blipFill>
        <p:spPr>
          <a:xfrm>
            <a:off x="4568751" y="3047286"/>
            <a:ext cx="2008262" cy="3182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t="22660" b="62021"/>
          <a:stretch/>
        </p:blipFill>
        <p:spPr>
          <a:xfrm>
            <a:off x="4544311" y="3692604"/>
            <a:ext cx="2324471" cy="2645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t="41985" b="39739"/>
          <a:stretch/>
        </p:blipFill>
        <p:spPr>
          <a:xfrm>
            <a:off x="4434558" y="4663048"/>
            <a:ext cx="2558966" cy="34750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t="56781" b="24943"/>
          <a:stretch/>
        </p:blipFill>
        <p:spPr>
          <a:xfrm>
            <a:off x="4434558" y="5393459"/>
            <a:ext cx="2244508" cy="3048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8807" y="6078857"/>
            <a:ext cx="17526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53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Types Of Variables</a:t>
            </a:r>
          </a:p>
        </p:txBody>
      </p:sp>
      <p:sp>
        <p:nvSpPr>
          <p:cNvPr id="759811" name="Text Box 3"/>
          <p:cNvSpPr txBox="1">
            <a:spLocks noChangeArrowheads="1"/>
          </p:cNvSpPr>
          <p:nvPr/>
        </p:nvSpPr>
        <p:spPr bwMode="auto">
          <a:xfrm>
            <a:off x="3683000" y="1689100"/>
            <a:ext cx="1219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sz="2000" dirty="0">
                <a:latin typeface="Arial" panose="020B0604020202020204" pitchFamily="34" charset="0"/>
              </a:rPr>
              <a:t>Python variables</a:t>
            </a:r>
          </a:p>
        </p:txBody>
      </p:sp>
      <p:sp>
        <p:nvSpPr>
          <p:cNvPr id="759812" name="Text Box 4"/>
          <p:cNvSpPr txBox="1">
            <a:spLocks noChangeArrowheads="1"/>
          </p:cNvSpPr>
          <p:nvPr/>
        </p:nvSpPr>
        <p:spPr bwMode="auto">
          <a:xfrm>
            <a:off x="1612900" y="3086100"/>
            <a:ext cx="14097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en-CA" altLang="en-US" sz="2000" dirty="0">
                <a:latin typeface="Arial" panose="020B0604020202020204" pitchFamily="34" charset="0"/>
              </a:rPr>
              <a:t>Simple   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CA" altLang="en-US" sz="2000" dirty="0">
                <a:latin typeface="Arial" panose="020B0604020202020204" pitchFamily="34" charset="0"/>
              </a:rPr>
              <a:t>      (atomic) </a:t>
            </a:r>
          </a:p>
        </p:txBody>
      </p:sp>
      <p:sp>
        <p:nvSpPr>
          <p:cNvPr id="759813" name="Line 5"/>
          <p:cNvSpPr>
            <a:spLocks noChangeShapeType="1"/>
          </p:cNvSpPr>
          <p:nvPr/>
        </p:nvSpPr>
        <p:spPr bwMode="auto">
          <a:xfrm flipH="1">
            <a:off x="2309813" y="2265363"/>
            <a:ext cx="1820862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9300" y="3603625"/>
            <a:ext cx="3606800" cy="1235075"/>
            <a:chOff x="472" y="2270"/>
            <a:chExt cx="2272" cy="778"/>
          </a:xfrm>
        </p:grpSpPr>
        <p:sp>
          <p:nvSpPr>
            <p:cNvPr id="14355" name="Text Box 7"/>
            <p:cNvSpPr txBox="1">
              <a:spLocks noChangeArrowheads="1"/>
            </p:cNvSpPr>
            <p:nvPr/>
          </p:nvSpPr>
          <p:spPr bwMode="auto">
            <a:xfrm>
              <a:off x="472" y="2840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integer</a:t>
              </a:r>
            </a:p>
          </p:txBody>
        </p:sp>
        <p:sp>
          <p:nvSpPr>
            <p:cNvPr id="14356" name="Text Box 8"/>
            <p:cNvSpPr txBox="1">
              <a:spLocks noChangeArrowheads="1"/>
            </p:cNvSpPr>
            <p:nvPr/>
          </p:nvSpPr>
          <p:spPr bwMode="auto">
            <a:xfrm>
              <a:off x="1224" y="2832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boolean</a:t>
              </a:r>
            </a:p>
          </p:txBody>
        </p:sp>
        <p:sp>
          <p:nvSpPr>
            <p:cNvPr id="14357" name="Text Box 9"/>
            <p:cNvSpPr txBox="1">
              <a:spLocks noChangeArrowheads="1"/>
            </p:cNvSpPr>
            <p:nvPr/>
          </p:nvSpPr>
          <p:spPr bwMode="auto">
            <a:xfrm>
              <a:off x="2408" y="285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float</a:t>
              </a:r>
            </a:p>
          </p:txBody>
        </p:sp>
        <p:sp>
          <p:nvSpPr>
            <p:cNvPr id="14358" name="Line 10"/>
            <p:cNvSpPr>
              <a:spLocks noChangeShapeType="1"/>
            </p:cNvSpPr>
            <p:nvPr/>
          </p:nvSpPr>
          <p:spPr bwMode="auto">
            <a:xfrm flipH="1">
              <a:off x="744" y="2271"/>
              <a:ext cx="774" cy="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9" name="Line 11"/>
            <p:cNvSpPr>
              <a:spLocks noChangeShapeType="1"/>
            </p:cNvSpPr>
            <p:nvPr/>
          </p:nvSpPr>
          <p:spPr bwMode="auto">
            <a:xfrm flipV="1">
              <a:off x="1493" y="2271"/>
              <a:ext cx="26" cy="5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60" name="Line 12"/>
            <p:cNvSpPr>
              <a:spLocks noChangeShapeType="1"/>
            </p:cNvSpPr>
            <p:nvPr/>
          </p:nvSpPr>
          <p:spPr bwMode="auto">
            <a:xfrm flipH="1" flipV="1">
              <a:off x="1517" y="2270"/>
              <a:ext cx="955" cy="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127500" y="2266950"/>
            <a:ext cx="3200400" cy="1336675"/>
            <a:chOff x="2600" y="1428"/>
            <a:chExt cx="2016" cy="842"/>
          </a:xfrm>
        </p:grpSpPr>
        <p:sp>
          <p:nvSpPr>
            <p:cNvPr id="14353" name="Line 14"/>
            <p:cNvSpPr>
              <a:spLocks noChangeShapeType="1"/>
            </p:cNvSpPr>
            <p:nvPr/>
          </p:nvSpPr>
          <p:spPr bwMode="auto">
            <a:xfrm flipH="1" flipV="1">
              <a:off x="2600" y="1428"/>
              <a:ext cx="1336" cy="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4" name="Text Box 15"/>
            <p:cNvSpPr txBox="1">
              <a:spLocks noChangeArrowheads="1"/>
            </p:cNvSpPr>
            <p:nvPr/>
          </p:nvSpPr>
          <p:spPr bwMode="auto">
            <a:xfrm>
              <a:off x="3496" y="1944"/>
              <a:ext cx="112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2.   Aggregate    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      (composite) </a:t>
              </a:r>
            </a:p>
          </p:txBody>
        </p:sp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575175" y="3657600"/>
            <a:ext cx="3961398" cy="2419410"/>
            <a:chOff x="4575175" y="3657600"/>
            <a:chExt cx="3961397" cy="2419410"/>
          </a:xfrm>
        </p:grpSpPr>
        <p:sp>
          <p:nvSpPr>
            <p:cNvPr id="14347" name="Line 17"/>
            <p:cNvSpPr>
              <a:spLocks noChangeShapeType="1"/>
            </p:cNvSpPr>
            <p:nvPr/>
          </p:nvSpPr>
          <p:spPr bwMode="auto">
            <a:xfrm flipH="1">
              <a:off x="5062536" y="3657600"/>
              <a:ext cx="1566863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48" name="Rectangle 18"/>
            <p:cNvSpPr>
              <a:spLocks noChangeArrowheads="1"/>
            </p:cNvSpPr>
            <p:nvPr/>
          </p:nvSpPr>
          <p:spPr bwMode="auto">
            <a:xfrm>
              <a:off x="4575175" y="5676900"/>
              <a:ext cx="71205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 smtClean="0">
                  <a:latin typeface="Arial" panose="020B0604020202020204" pitchFamily="34" charset="0"/>
                </a:rPr>
                <a:t>Lists</a:t>
              </a:r>
              <a:endParaRPr lang="en-CA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49" name="Text Box 20"/>
            <p:cNvSpPr txBox="1">
              <a:spLocks noChangeArrowheads="1"/>
            </p:cNvSpPr>
            <p:nvPr/>
          </p:nvSpPr>
          <p:spPr bwMode="auto">
            <a:xfrm>
              <a:off x="6221514" y="5740400"/>
              <a:ext cx="9412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b="1" dirty="0" smtClean="0">
                  <a:latin typeface="Arial" panose="020B0604020202020204" pitchFamily="34" charset="0"/>
                </a:rPr>
                <a:t>Strings</a:t>
              </a:r>
              <a:endParaRPr lang="en-CA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14350" name="Line 21"/>
            <p:cNvSpPr>
              <a:spLocks noChangeShapeType="1"/>
            </p:cNvSpPr>
            <p:nvPr/>
          </p:nvSpPr>
          <p:spPr bwMode="auto">
            <a:xfrm flipH="1">
              <a:off x="6438900" y="3657600"/>
              <a:ext cx="190500" cy="2108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1" name="Rectangle 23"/>
            <p:cNvSpPr>
              <a:spLocks noChangeArrowheads="1"/>
            </p:cNvSpPr>
            <p:nvPr/>
          </p:nvSpPr>
          <p:spPr bwMode="auto">
            <a:xfrm>
              <a:off x="7543800" y="5676899"/>
              <a:ext cx="99277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CA" altLang="en-US" sz="2000" b="1" dirty="0">
                  <a:latin typeface="Arial" panose="020B0604020202020204" pitchFamily="34" charset="0"/>
                </a:rPr>
                <a:t>T</a:t>
              </a:r>
              <a:r>
                <a:rPr lang="en-CA" altLang="en-US" sz="2000" b="1" dirty="0" smtClean="0">
                  <a:latin typeface="Arial" panose="020B0604020202020204" pitchFamily="34" charset="0"/>
                </a:rPr>
                <a:t>uples</a:t>
              </a:r>
              <a:endParaRPr lang="en-US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14352" name="Line 24"/>
            <p:cNvSpPr>
              <a:spLocks noChangeShapeType="1"/>
            </p:cNvSpPr>
            <p:nvPr/>
          </p:nvSpPr>
          <p:spPr bwMode="auto">
            <a:xfrm>
              <a:off x="6642933" y="3657600"/>
              <a:ext cx="1353834" cy="2108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2810" y="5259021"/>
            <a:ext cx="282178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Example Simple type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A variable containing the number </a:t>
            </a:r>
            <a:r>
              <a:rPr lang="en-US" altLang="en-US" i="1" dirty="0">
                <a:latin typeface="Arial" panose="020B0604020202020204" pitchFamily="34" charset="0"/>
              </a:rPr>
              <a:t>707</a:t>
            </a:r>
            <a:r>
              <a:rPr lang="en-US" altLang="en-US" dirty="0">
                <a:latin typeface="Arial" panose="020B0604020202020204" pitchFamily="34" charset="0"/>
              </a:rPr>
              <a:t> can’t be meaningfully decomposed  into parts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38900" y="508000"/>
            <a:ext cx="26860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Example composite</a:t>
            </a:r>
          </a:p>
          <a:p>
            <a:pPr eaLnBrk="1" hangingPunct="1"/>
            <a:r>
              <a:rPr lang="en-US" altLang="en-US" dirty="0"/>
              <a:t>A string (sequence of characters) can be decomposed into individual </a:t>
            </a:r>
            <a:r>
              <a:rPr lang="en-US" altLang="en-US" dirty="0" smtClean="0"/>
              <a:t>characters.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Tuples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620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Tuples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Much like a list, a tuple is a composite type whose elements can consist of any other type.</a:t>
            </a:r>
          </a:p>
          <a:p>
            <a:r>
              <a:rPr lang="en-US" altLang="en-US" sz="2400" dirty="0" smtClean="0"/>
              <a:t>Tuples support many of the same operators as lists such as indexing.</a:t>
            </a:r>
          </a:p>
          <a:p>
            <a:r>
              <a:rPr lang="en-US" altLang="en-US" sz="2400" dirty="0" smtClean="0"/>
              <a:t>However tuples are immutable.</a:t>
            </a:r>
          </a:p>
          <a:p>
            <a:r>
              <a:rPr lang="en-US" altLang="en-US" sz="2400" dirty="0" smtClean="0"/>
              <a:t>Like lists each element of a tuple is not confined to characters (string of length 1). </a:t>
            </a:r>
          </a:p>
          <a:p>
            <a:r>
              <a:rPr lang="en-US" altLang="en-US" sz="2400" dirty="0" smtClean="0"/>
              <a:t>But unlike a list a tuple is immutable.</a:t>
            </a:r>
          </a:p>
          <a:p>
            <a:pPr lvl="1"/>
            <a:r>
              <a:rPr lang="en-US" altLang="en-US" sz="2000" dirty="0" smtClean="0"/>
              <a:t>It stores data that </a:t>
            </a:r>
            <a:r>
              <a:rPr lang="en-US" altLang="en-US" sz="2000" b="1" dirty="0" smtClean="0"/>
              <a:t>should not change</a:t>
            </a:r>
            <a:r>
              <a:rPr lang="en-US" altLang="en-US" sz="2000" dirty="0" smtClean="0"/>
              <a:t>.</a:t>
            </a:r>
          </a:p>
          <a:p>
            <a:pPr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33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Tuples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/>
              <a:t>Format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i="1" dirty="0" smtClean="0">
                <a:latin typeface="Consolas" panose="020B0609020204030204" pitchFamily="49" charset="0"/>
              </a:rPr>
              <a:t>tuple_name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 = (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 smtClean="0">
                <a:latin typeface="Consolas" panose="020B0609020204030204" pitchFamily="49" charset="0"/>
              </a:rPr>
              <a:t>1</a:t>
            </a:r>
            <a:r>
              <a:rPr lang="en-US" altLang="en-US" sz="2000" dirty="0" smtClean="0">
                <a:latin typeface="Consolas" panose="020B0609020204030204" pitchFamily="49" charset="0"/>
              </a:rPr>
              <a:t>, 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 smtClean="0">
                <a:latin typeface="Consolas" panose="020B0609020204030204" pitchFamily="49" charset="0"/>
              </a:rPr>
              <a:t>2</a:t>
            </a:r>
            <a:r>
              <a:rPr lang="en-US" altLang="en-US" sz="2000" dirty="0" smtClean="0">
                <a:latin typeface="Consolas" panose="020B0609020204030204" pitchFamily="49" charset="0"/>
              </a:rPr>
              <a:t>...</a:t>
            </a:r>
            <a:r>
              <a:rPr lang="en-US" altLang="en-US" sz="2000" i="1" dirty="0" smtClean="0">
                <a:latin typeface="Consolas" panose="020B0609020204030204" pitchFamily="49" charset="0"/>
              </a:rPr>
              <a:t>value</a:t>
            </a:r>
            <a:r>
              <a:rPr lang="en-US" altLang="en-US" sz="2000" i="1" baseline="30000" dirty="0" smtClean="0">
                <a:latin typeface="Consolas" panose="020B0609020204030204" pitchFamily="49" charset="0"/>
              </a:rPr>
              <a:t>n</a:t>
            </a:r>
            <a:r>
              <a:rPr lang="en-US" altLang="en-US" sz="2000" dirty="0" smtClean="0">
                <a:latin typeface="Consolas" panose="020B0609020204030204" pitchFamily="49" charset="0"/>
              </a:rPr>
              <a:t>) 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r>
              <a:rPr lang="en-US" altLang="en-US" sz="2400" b="1" dirty="0" smtClean="0"/>
              <a:t>Example</a:t>
            </a:r>
            <a:r>
              <a:rPr lang="en-US" altLang="en-US" sz="2400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tup = (1,2,"foo",0.3)</a:t>
            </a:r>
          </a:p>
          <a:p>
            <a:endParaRPr lang="en-US" altLang="en-US" sz="2000" dirty="0" smtClean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altLang="en-US" sz="3200" dirty="0" smtClean="0"/>
              <a:t>A Small Example Using Tuples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25963"/>
          </a:xfrm>
        </p:spPr>
        <p:txBody>
          <a:bodyPr/>
          <a:lstStyle/>
          <a:p>
            <a:r>
              <a:rPr lang="en-CA" altLang="en-US" sz="2400" b="1" dirty="0" smtClean="0">
                <a:cs typeface="Times New Roman" panose="02020603050405020304" pitchFamily="18" charset="0"/>
              </a:rPr>
              <a:t>Name of the online example</a:t>
            </a:r>
            <a:r>
              <a:rPr lang="en-CA" altLang="en-US" sz="2400" dirty="0" smtClean="0"/>
              <a:t>:</a:t>
            </a:r>
            <a:r>
              <a:rPr lang="en-CA" altLang="en-US" sz="2000" dirty="0" smtClean="0"/>
              <a:t> </a:t>
            </a:r>
            <a:r>
              <a:rPr lang="en-US" altLang="en-US" sz="2400">
                <a:latin typeface="Consolas" panose="020B0609020204030204" pitchFamily="49" charset="0"/>
              </a:rPr>
              <a:t>9simpleTupleExample.py</a:t>
            </a: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tup = (1,2,"foo",0.3)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print(tup)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print(tup[2])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tup[2] = "bar"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endParaRPr lang="en-US" altLang="en-US" sz="2000" dirty="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86000" y="3200400"/>
            <a:ext cx="6351588" cy="641350"/>
            <a:chOff x="1440" y="2064"/>
            <a:chExt cx="4001" cy="404"/>
          </a:xfrm>
        </p:grpSpPr>
        <p:sp>
          <p:nvSpPr>
            <p:cNvPr id="103430" name="Rectangle 4"/>
            <p:cNvSpPr>
              <a:spLocks noChangeArrowheads="1"/>
            </p:cNvSpPr>
            <p:nvPr/>
          </p:nvSpPr>
          <p:spPr bwMode="auto">
            <a:xfrm>
              <a:off x="1925" y="2064"/>
              <a:ext cx="35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CC3300"/>
                  </a:solidFill>
                  <a:latin typeface="Arial" panose="020B0604020202020204" pitchFamily="34" charset="0"/>
                </a:rPr>
                <a:t>Error (trying to change an immutable):</a:t>
              </a:r>
            </a:p>
            <a:p>
              <a:pPr eaLnBrk="1" hangingPunct="1"/>
              <a:r>
                <a:rPr lang="en-US" altLang="en-US" dirty="0">
                  <a:solidFill>
                    <a:srgbClr val="CC3300"/>
                  </a:solidFill>
                  <a:latin typeface="Arial" panose="020B0604020202020204" pitchFamily="34" charset="0"/>
                </a:rPr>
                <a:t>“TypeError: object does not support item assignment”</a:t>
              </a:r>
            </a:p>
          </p:txBody>
        </p:sp>
        <p:sp>
          <p:nvSpPr>
            <p:cNvPr id="103431" name="Line 5"/>
            <p:cNvSpPr>
              <a:spLocks noChangeShapeType="1"/>
            </p:cNvSpPr>
            <p:nvPr/>
          </p:nvSpPr>
          <p:spPr bwMode="auto">
            <a:xfrm flipH="1">
              <a:off x="1440" y="2256"/>
              <a:ext cx="504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pic>
        <p:nvPicPr>
          <p:cNvPr id="819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9"/>
          <a:stretch>
            <a:fillRect/>
          </a:stretch>
        </p:blipFill>
        <p:spPr bwMode="auto">
          <a:xfrm>
            <a:off x="3657600" y="2438400"/>
            <a:ext cx="34290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altLang="en-US" sz="2000" dirty="0" smtClean="0"/>
              <a:t>Although it appears that functions in Python can return multiple values they are in fact consistent with how functions are defined in other programming languages.</a:t>
            </a:r>
          </a:p>
          <a:p>
            <a:r>
              <a:rPr lang="en-US" altLang="en-US" sz="2000" dirty="0" smtClean="0"/>
              <a:t>Functions can either return zero or </a:t>
            </a:r>
            <a:r>
              <a:rPr lang="en-US" altLang="en-US" sz="2000" i="1" dirty="0" smtClean="0"/>
              <a:t>exactly one value</a:t>
            </a:r>
            <a:r>
              <a:rPr lang="en-US" altLang="en-US" sz="2000" dirty="0" smtClean="0"/>
              <a:t> only.</a:t>
            </a:r>
          </a:p>
          <a:p>
            <a:r>
              <a:rPr lang="en-US" altLang="en-US" sz="2000" dirty="0" smtClean="0"/>
              <a:t>Specifying the return value with brackets merely returns one tuple back to the caller.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return(1,2,3)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fun(num):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if (num &gt;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print(</a:t>
            </a:r>
            <a:r>
              <a:rPr lang="en-US" altLang="en-US" sz="1800" dirty="0" smtClean="0"/>
              <a:t>"</a:t>
            </a:r>
            <a:r>
              <a:rPr lang="en-US" altLang="en-US" sz="1800" dirty="0" smtClean="0">
                <a:latin typeface="Consolas" panose="020B0609020204030204" pitchFamily="49" charset="0"/>
              </a:rPr>
              <a:t>pos</a:t>
            </a:r>
            <a:r>
              <a:rPr lang="en-US" altLang="en-US" sz="1800" dirty="0" smtClean="0"/>
              <a:t> "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return()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elif (num &lt; 0):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print(</a:t>
            </a:r>
            <a:r>
              <a:rPr lang="en-US" altLang="en-US" sz="1800" dirty="0" smtClean="0"/>
              <a:t>"</a:t>
            </a:r>
            <a:r>
              <a:rPr lang="en-US" altLang="en-US" sz="1800" dirty="0" smtClean="0">
                <a:latin typeface="Consolas" panose="020B0609020204030204" pitchFamily="49" charset="0"/>
              </a:rPr>
              <a:t>neg</a:t>
            </a:r>
            <a:r>
              <a:rPr lang="en-US" altLang="en-US" sz="1800" dirty="0" smtClean="0"/>
              <a:t>")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return()</a:t>
            </a: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Function Return Values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971800" y="3562665"/>
            <a:ext cx="5816600" cy="366713"/>
            <a:chOff x="1872" y="2496"/>
            <a:chExt cx="3664" cy="231"/>
          </a:xfrm>
        </p:grpSpPr>
        <p:sp>
          <p:nvSpPr>
            <p:cNvPr id="104458" name="Text Box 6"/>
            <p:cNvSpPr txBox="1">
              <a:spLocks noChangeArrowheads="1"/>
            </p:cNvSpPr>
            <p:nvPr/>
          </p:nvSpPr>
          <p:spPr bwMode="auto">
            <a:xfrm>
              <a:off x="2832" y="2496"/>
              <a:ext cx="27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Returns: A tuple with three elements</a:t>
              </a:r>
            </a:p>
          </p:txBody>
        </p:sp>
        <p:sp>
          <p:nvSpPr>
            <p:cNvPr id="104459" name="Line 7"/>
            <p:cNvSpPr>
              <a:spLocks noChangeShapeType="1"/>
            </p:cNvSpPr>
            <p:nvPr/>
          </p:nvSpPr>
          <p:spPr bwMode="auto">
            <a:xfrm flipH="1">
              <a:off x="1872" y="2624"/>
              <a:ext cx="96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667000" y="5141119"/>
            <a:ext cx="5969000" cy="1187560"/>
            <a:chOff x="2590800" y="5629275"/>
            <a:chExt cx="5969000" cy="1187560"/>
          </a:xfrm>
        </p:grpSpPr>
        <p:sp>
          <p:nvSpPr>
            <p:cNvPr id="104454" name="Text Box 8"/>
            <p:cNvSpPr txBox="1">
              <a:spLocks noChangeArrowheads="1"/>
            </p:cNvSpPr>
            <p:nvPr/>
          </p:nvSpPr>
          <p:spPr bwMode="auto">
            <a:xfrm>
              <a:off x="4267200" y="5629275"/>
              <a:ext cx="42926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Nothing is returned back to the </a:t>
              </a: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caller (empty tuple)</a:t>
              </a:r>
              <a:endParaRPr lang="en-US" altLang="en-US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104455" name="Group 13"/>
            <p:cNvGrpSpPr>
              <a:grpSpLocks/>
            </p:cNvGrpSpPr>
            <p:nvPr/>
          </p:nvGrpSpPr>
          <p:grpSpPr bwMode="auto">
            <a:xfrm>
              <a:off x="2590800" y="5857877"/>
              <a:ext cx="1663700" cy="958958"/>
              <a:chOff x="1824" y="3536"/>
              <a:chExt cx="1048" cy="540"/>
            </a:xfrm>
          </p:grpSpPr>
          <p:sp>
            <p:nvSpPr>
              <p:cNvPr id="104456" name="Line 9"/>
              <p:cNvSpPr>
                <a:spLocks noChangeShapeType="1"/>
              </p:cNvSpPr>
              <p:nvPr/>
            </p:nvSpPr>
            <p:spPr bwMode="auto">
              <a:xfrm flipH="1">
                <a:off x="1904" y="3536"/>
                <a:ext cx="96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104457" name="Line 10"/>
              <p:cNvSpPr>
                <a:spLocks noChangeShapeType="1"/>
              </p:cNvSpPr>
              <p:nvPr/>
            </p:nvSpPr>
            <p:spPr bwMode="auto">
              <a:xfrm flipH="1">
                <a:off x="1824" y="3536"/>
                <a:ext cx="1032" cy="54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Functions Changing Multiple Items</a:t>
            </a:r>
          </a:p>
        </p:txBody>
      </p:sp>
      <p:sp>
        <p:nvSpPr>
          <p:cNvPr id="10547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400" dirty="0" smtClean="0"/>
              <a:t>Because functions only return 0 or 1 items (Python returns one composite) the mechanism of passing by reference (covered earlier in this section) is an important concept.</a:t>
            </a:r>
          </a:p>
          <a:p>
            <a:pPr lvl="1"/>
            <a:r>
              <a:rPr lang="en-CA" altLang="en-US" sz="2000" dirty="0" smtClean="0"/>
              <a:t>What if more than one change must be communicated back to the caller (only one entity can be returned).</a:t>
            </a:r>
          </a:p>
          <a:p>
            <a:pPr lvl="1"/>
            <a:r>
              <a:rPr lang="en-CA" altLang="en-US" sz="2000" dirty="0" smtClean="0"/>
              <a:t>Multiple parameters can be passed by reference.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Len() Function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 the length function, </a:t>
            </a:r>
            <a:r>
              <a:rPr lang="en-US" dirty="0" smtClean="0">
                <a:latin typeface="Consolas" panose="020B0609020204030204" pitchFamily="49" charset="0"/>
              </a:rPr>
              <a:t>len()</a:t>
            </a:r>
            <a:r>
              <a:rPr lang="en-US" dirty="0" smtClean="0"/>
              <a:t>, can be used to determine the length of: lists, strings, tuples.</a:t>
            </a:r>
          </a:p>
          <a:p>
            <a:r>
              <a:rPr lang="en-US" b="1" dirty="0" smtClean="0"/>
              <a:t>Name of </a:t>
            </a:r>
            <a:r>
              <a:rPr lang="en-US" b="1" dirty="0"/>
              <a:t>example program</a:t>
            </a:r>
            <a:r>
              <a:rPr lang="en-US"/>
              <a:t>: </a:t>
            </a:r>
            <a:r>
              <a:rPr lang="en-US" sz="2000" smtClean="0">
                <a:latin typeface="Consolas" panose="020B0609020204030204" pitchFamily="49" charset="0"/>
              </a:rPr>
              <a:t>10lengthListsStringsTuples.py</a:t>
            </a:r>
            <a:endParaRPr lang="en-US" sz="2000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Learning: how the length function can be used to determine the current length of composite types in Python.</a:t>
            </a:r>
          </a:p>
          <a:p>
            <a:pPr lvl="1"/>
            <a:endParaRPr lang="en-US" dirty="0" smtClean="0"/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 </a:t>
            </a:r>
            <a:r>
              <a:rPr lang="en-US" dirty="0">
                <a:latin typeface="Consolas" panose="020B0609020204030204" pitchFamily="49" charset="0"/>
              </a:rPr>
              <a:t>= [1,2,3,4]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aString = "hi-hi!"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aTuple = ("James","Tam")</a:t>
            </a:r>
          </a:p>
          <a:p>
            <a:pPr marL="3429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print(len(aList))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print(len(aString))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print(len(aTuple))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97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Extra Practice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String: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Write the code that implements string operations (e.g., splitting) or string functions (e.g., determining if a string consists only of numbers)</a:t>
            </a:r>
          </a:p>
          <a:p>
            <a:pPr>
              <a:buFontTx/>
              <a:buNone/>
            </a:pPr>
            <a:r>
              <a:rPr lang="en-US" altLang="en-US" sz="2400" dirty="0" smtClean="0">
                <a:cs typeface="Times New Roman" panose="02020603050405020304" pitchFamily="18" charset="0"/>
              </a:rPr>
              <a:t>List operations: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For a numerical list: implement some common mathematical functions (e.g., average, min, max, mode – last one is challenging).</a:t>
            </a:r>
          </a:p>
          <a:p>
            <a:pPr lvl="1"/>
            <a:r>
              <a:rPr lang="en-US" altLang="en-US" sz="2000" dirty="0" smtClean="0">
                <a:cs typeface="Times New Roman" panose="02020603050405020304" pitchFamily="18" charset="0"/>
              </a:rPr>
              <a:t>For any type of list: implement common list operations (e.g., displaying all elements one at a time, inserting elements at the end of the list, insert elements in order, searching for elements, removing an element).</a:t>
            </a:r>
            <a:endParaRPr lang="en-US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The difference between a simple vs. a composite type</a:t>
            </a:r>
          </a:p>
          <a:p>
            <a:r>
              <a:rPr lang="en-US" altLang="en-US" sz="2400" dirty="0" smtClean="0"/>
              <a:t>What is the difference between a mutable and an immutable type</a:t>
            </a:r>
          </a:p>
          <a:p>
            <a:r>
              <a:rPr lang="en-US" altLang="en-US" sz="2400" dirty="0" smtClean="0"/>
              <a:t>How strings are actually a composite type</a:t>
            </a:r>
          </a:p>
          <a:p>
            <a:r>
              <a:rPr lang="en-US" altLang="en-US" sz="2400" dirty="0" smtClean="0"/>
              <a:t>Common string functions and operations</a:t>
            </a:r>
          </a:p>
          <a:p>
            <a:r>
              <a:rPr lang="en-US" altLang="en-US" sz="2400" dirty="0" smtClean="0"/>
              <a:t>Why and when a list should be used</a:t>
            </a:r>
          </a:p>
          <a:p>
            <a:r>
              <a:rPr lang="en-US" altLang="en-US" sz="2400" dirty="0" smtClean="0"/>
              <a:t>How to create and initialize a list (fixed and dynamic size)</a:t>
            </a:r>
          </a:p>
          <a:p>
            <a:r>
              <a:rPr lang="en-US" altLang="en-US" sz="2400" dirty="0" smtClean="0"/>
              <a:t>How to access or change the elements of a list</a:t>
            </a:r>
          </a:p>
          <a:p>
            <a:r>
              <a:rPr lang="en-US" altLang="en-US" sz="2400" dirty="0" smtClean="0"/>
              <a:t>How to search a list for matches</a:t>
            </a:r>
          </a:p>
          <a:p>
            <a:r>
              <a:rPr lang="en-US" altLang="en-US" sz="2400" dirty="0" smtClean="0"/>
              <a:t>Copying lists: How does it work/How to do it properly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After This Section You Should Now Know (2)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 smtClean="0"/>
              <a:t>When to use lists of different dimensions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Basic operations on a 2D list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What is a tuple, common operations on tuples such as creation, accessing elements, displaying a tuple or elements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How functions return zero or one item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What is a reference and how it differs from a regular variable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Why references are used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The two parameter passing mechanisms: pass-by-value and pass-by-reference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0506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ASCII Values (IF There Is Time)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CA" altLang="en-US" sz="2000" dirty="0" smtClean="0"/>
              <a:t>Each character is assigned an ASCII code e.g., ‘</a:t>
            </a:r>
            <a:r>
              <a:rPr lang="en-CA" altLang="ja-JP" sz="2000" dirty="0" smtClean="0">
                <a:latin typeface="Consolas" panose="020B0609020204030204" pitchFamily="49" charset="0"/>
              </a:rPr>
              <a:t>A</a:t>
            </a:r>
            <a:r>
              <a:rPr lang="en-CA" altLang="en-US" sz="2000" dirty="0" smtClean="0"/>
              <a:t>’</a:t>
            </a:r>
            <a:r>
              <a:rPr lang="en-CA" altLang="ja-JP" sz="2000" dirty="0" smtClean="0"/>
              <a:t> = 65, </a:t>
            </a:r>
            <a:r>
              <a:rPr lang="en-CA" altLang="en-US" sz="2000" dirty="0" smtClean="0"/>
              <a:t>‘</a:t>
            </a:r>
            <a:r>
              <a:rPr lang="en-CA" altLang="ja-JP" sz="2000" dirty="0" smtClean="0">
                <a:latin typeface="Consolas" panose="020B0609020204030204" pitchFamily="49" charset="0"/>
              </a:rPr>
              <a:t>b</a:t>
            </a:r>
            <a:r>
              <a:rPr lang="en-CA" altLang="en-US" sz="2000" dirty="0" smtClean="0"/>
              <a:t>’</a:t>
            </a:r>
            <a:r>
              <a:rPr lang="en-CA" altLang="ja-JP" sz="2000" dirty="0" smtClean="0"/>
              <a:t> = 98</a:t>
            </a:r>
          </a:p>
          <a:p>
            <a:r>
              <a:rPr lang="en-CA" altLang="en-US" sz="2000" dirty="0" smtClean="0"/>
              <a:t>The </a:t>
            </a:r>
            <a:r>
              <a:rPr lang="en-CA" altLang="en-US" sz="2000" dirty="0" smtClean="0">
                <a:latin typeface="Consolas" panose="020B0609020204030204" pitchFamily="49" charset="0"/>
              </a:rPr>
              <a:t>chr()</a:t>
            </a:r>
            <a:r>
              <a:rPr lang="en-CA" altLang="en-US" sz="2000" dirty="0" smtClean="0"/>
              <a:t> function can be used to determine the character (string of length one) for a particular ASCII code.</a:t>
            </a:r>
          </a:p>
          <a:p>
            <a:r>
              <a:rPr lang="en-CA" altLang="en-US" sz="2000" dirty="0" smtClean="0"/>
              <a:t>The </a:t>
            </a:r>
            <a:r>
              <a:rPr lang="en-CA" altLang="en-US" sz="2000" dirty="0" smtClean="0">
                <a:latin typeface="Consolas" panose="020B0609020204030204" pitchFamily="49" charset="0"/>
              </a:rPr>
              <a:t>ord()</a:t>
            </a:r>
            <a:r>
              <a:rPr lang="en-CA" altLang="en-US" sz="2000" dirty="0" smtClean="0"/>
              <a:t> function can be used to determine the ASCII code for a character (string of length one).</a:t>
            </a:r>
          </a:p>
          <a:p>
            <a:r>
              <a:rPr lang="en-CA" altLang="en-US" sz="2000" b="1" dirty="0" smtClean="0"/>
              <a:t>Name of the example program</a:t>
            </a:r>
            <a:r>
              <a:rPr lang="en-CA" altLang="en-US" sz="2000" dirty="0" smtClean="0"/>
              <a:t>: </a:t>
            </a:r>
            <a:r>
              <a:rPr lang="en-CA" altLang="en-US" sz="1800" dirty="0">
                <a:latin typeface="Consolas" panose="020B0609020204030204" pitchFamily="49" charset="0"/>
              </a:rPr>
              <a:t>1</a:t>
            </a:r>
            <a:r>
              <a:rPr lang="en-CA" altLang="en-US" sz="1800" dirty="0" smtClean="0">
                <a:latin typeface="Consolas" panose="020B0609020204030204" pitchFamily="49" charset="0"/>
              </a:rPr>
              <a:t>ascii.py</a:t>
            </a:r>
          </a:p>
          <a:p>
            <a:pPr lvl="1"/>
            <a:r>
              <a:rPr lang="en-US" altLang="en-US" sz="1800" dirty="0" smtClean="0"/>
              <a:t>Learning: converting to/from ASCII codes to the equivalent character.</a:t>
            </a:r>
          </a:p>
          <a:p>
            <a:pPr lvl="1"/>
            <a:endParaRPr lang="en-CA" altLang="en-US" sz="1800" dirty="0" smtClean="0"/>
          </a:p>
          <a:p>
            <a:pPr marL="0" indent="0"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   aChar = input("Enter a character whose ASCII value that you wish to </a:t>
            </a:r>
          </a:p>
          <a:p>
            <a:pPr marL="0" indent="0">
              <a:buNone/>
            </a:pPr>
            <a:r>
              <a:rPr lang="en-CA" altLang="en-US" sz="1600" dirty="0">
                <a:latin typeface="Consolas" panose="020B0609020204030204" pitchFamily="49" charset="0"/>
              </a:rPr>
              <a:t> </a:t>
            </a:r>
            <a:r>
              <a:rPr lang="en-CA" altLang="en-US" sz="1600" dirty="0" smtClean="0">
                <a:latin typeface="Consolas" panose="020B0609020204030204" pitchFamily="49" charset="0"/>
              </a:rPr>
              <a:t>    see: ")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print("ASCII value of %s is %d" %(aChar,ord(aChar)))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aCode = int(input("Enter an ASCII code to convert to a character: "))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CA" altLang="en-US" sz="1600" dirty="0" smtClean="0">
                <a:latin typeface="Consolas" panose="020B0609020204030204" pitchFamily="49" charset="0"/>
              </a:rPr>
              <a:t>print("The character for ASCII code %d is %s" %(aCode,chr(aCode)))</a:t>
            </a:r>
          </a:p>
        </p:txBody>
      </p:sp>
      <p:pic>
        <p:nvPicPr>
          <p:cNvPr id="137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07"/>
          <a:stretch>
            <a:fillRect/>
          </a:stretch>
        </p:blipFill>
        <p:spPr bwMode="auto">
          <a:xfrm>
            <a:off x="457200" y="5859463"/>
            <a:ext cx="7696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52"/>
          <a:stretch>
            <a:fillRect/>
          </a:stretch>
        </p:blipFill>
        <p:spPr bwMode="auto">
          <a:xfrm>
            <a:off x="1447800" y="6305550"/>
            <a:ext cx="7696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960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String: Composite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178800" cy="5610225"/>
          </a:xfrm>
        </p:spPr>
        <p:txBody>
          <a:bodyPr/>
          <a:lstStyle/>
          <a:p>
            <a:r>
              <a:rPr lang="en-US" altLang="en-US" sz="2000" dirty="0" smtClean="0"/>
              <a:t>Strings are just a series of characters (e.g., alpha, numeric, punctuation etc.)</a:t>
            </a:r>
          </a:p>
          <a:p>
            <a:pPr lvl="1"/>
            <a:r>
              <a:rPr lang="en-US" altLang="en-US" sz="2000" dirty="0" smtClean="0"/>
              <a:t>Like a list a string is:</a:t>
            </a:r>
          </a:p>
          <a:p>
            <a:pPr lvl="2"/>
            <a:r>
              <a:rPr lang="en-US" altLang="en-US" sz="1600" dirty="0" smtClean="0"/>
              <a:t>A composite type (can be treated as one entity or individual parts can be accessed).</a:t>
            </a:r>
          </a:p>
          <a:p>
            <a:pPr lvl="1"/>
            <a:r>
              <a:rPr lang="en-US" altLang="en-US" sz="1800" b="1" dirty="0" smtClean="0"/>
              <a:t>Name of example</a:t>
            </a:r>
            <a:r>
              <a:rPr lang="en-US" altLang="en-US" sz="1800" dirty="0" smtClean="0"/>
              <a:t>: “</a:t>
            </a:r>
            <a:r>
              <a:rPr lang="en-US" altLang="en-US" sz="1600" dirty="0">
                <a:latin typeface="Consolas" panose="020B0609020204030204" pitchFamily="49" charset="0"/>
              </a:rPr>
              <a:t>2</a:t>
            </a:r>
            <a:r>
              <a:rPr lang="en-US" altLang="ja-JP" sz="1600" dirty="0" smtClean="0">
                <a:latin typeface="Consolas" panose="020B0609020204030204" pitchFamily="49" charset="0"/>
              </a:rPr>
              <a:t>stringComposite.py</a:t>
            </a:r>
            <a:r>
              <a:rPr lang="en-US" altLang="en-US" sz="1800" dirty="0" smtClean="0"/>
              <a:t>”</a:t>
            </a:r>
          </a:p>
          <a:p>
            <a:pPr lvl="2"/>
            <a:r>
              <a:rPr lang="en-US" altLang="ja-JP" sz="1600" dirty="0" smtClean="0"/>
              <a:t>Learning: strings are composite, the original string cannot be modified, assignment to a string produces a new string.</a:t>
            </a:r>
          </a:p>
          <a:p>
            <a:pPr marL="571500" lvl="2" indent="0">
              <a:buNone/>
            </a:pPr>
            <a:r>
              <a:rPr lang="en-US" altLang="ja-JP" sz="1600" dirty="0">
                <a:latin typeface="Consolas" panose="020B0609020204030204" pitchFamily="49" charset="0"/>
              </a:rPr>
              <a:t>aString1 = "hello"</a:t>
            </a:r>
          </a:p>
          <a:p>
            <a:pPr marL="571500" lvl="2" indent="0">
              <a:buNone/>
            </a:pPr>
            <a:r>
              <a:rPr lang="en-US" altLang="ja-JP" sz="1600" dirty="0">
                <a:latin typeface="Consolas" panose="020B0609020204030204" pitchFamily="49" charset="0"/>
              </a:rPr>
              <a:t>print("Whole string %s" %(aString1))</a:t>
            </a:r>
          </a:p>
          <a:p>
            <a:pPr marL="571500" lvl="2" indent="0">
              <a:buNone/>
            </a:pPr>
            <a:r>
              <a:rPr lang="en-US" altLang="ja-JP" sz="1600" dirty="0">
                <a:latin typeface="Consolas" panose="020B0609020204030204" pitchFamily="49" charset="0"/>
              </a:rPr>
              <a:t>print("Sub string %s-%s" %(aString1[1],aString1[4</a:t>
            </a:r>
            <a:r>
              <a:rPr lang="en-US" altLang="ja-JP" sz="1600" dirty="0" smtClean="0">
                <a:latin typeface="Consolas" panose="020B0609020204030204" pitchFamily="49" charset="0"/>
              </a:rPr>
              <a:t>]))</a:t>
            </a:r>
            <a:endParaRPr lang="en-US" altLang="ja-JP" sz="1600" dirty="0">
              <a:latin typeface="Consolas" panose="020B06090202040302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r="66142" b="80100"/>
          <a:stretch/>
        </p:blipFill>
        <p:spPr>
          <a:xfrm>
            <a:off x="5105400" y="4343400"/>
            <a:ext cx="2743201" cy="63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38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Passing Strings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0300"/>
            <a:ext cx="8229600" cy="5410200"/>
          </a:xfrm>
        </p:spPr>
        <p:txBody>
          <a:bodyPr/>
          <a:lstStyle/>
          <a:p>
            <a:r>
              <a:rPr lang="en-CA" altLang="en-US" dirty="0" smtClean="0"/>
              <a:t>A string is composite so either the entire string or just a sub-string can be passed as a parameter.</a:t>
            </a:r>
          </a:p>
          <a:p>
            <a:r>
              <a:rPr lang="en-CA" altLang="en-US" b="1" dirty="0" smtClean="0"/>
              <a:t>Name of example</a:t>
            </a:r>
            <a:r>
              <a:rPr lang="en-CA" altLang="en-US" dirty="0" smtClean="0"/>
              <a:t>: </a:t>
            </a:r>
            <a:r>
              <a:rPr lang="en-CA" altLang="en-US" sz="2000" dirty="0">
                <a:latin typeface="Consolas" panose="020B0609020204030204" pitchFamily="49" charset="0"/>
              </a:rPr>
              <a:t>3</a:t>
            </a:r>
            <a:r>
              <a:rPr lang="en-CA" altLang="en-US" sz="2000" dirty="0" smtClean="0">
                <a:latin typeface="Consolas" panose="020B0609020204030204" pitchFamily="49" charset="0"/>
              </a:rPr>
              <a:t>stringParameters.py</a:t>
            </a:r>
          </a:p>
          <a:p>
            <a:pPr lvl="1"/>
            <a:r>
              <a:rPr lang="en-US" altLang="en-US" dirty="0" smtClean="0"/>
              <a:t>Learning: How to pass a string (or substring) to a function.</a:t>
            </a:r>
          </a:p>
          <a:p>
            <a:pPr lvl="1"/>
            <a:endParaRPr lang="en-CA" altLang="en-US" dirty="0" smtClean="0"/>
          </a:p>
          <a:p>
            <a:pPr marL="0" indent="0">
              <a:buNone/>
            </a:pPr>
            <a:r>
              <a:rPr lang="en-CA" altLang="en-US" sz="1800" dirty="0">
                <a:latin typeface="Consolas" panose="020B0609020204030204" pitchFamily="49" charset="0"/>
              </a:rPr>
              <a:t> </a:t>
            </a:r>
            <a:r>
              <a:rPr lang="en-CA" altLang="en-US" sz="1800" dirty="0" smtClean="0">
                <a:latin typeface="Consolas" panose="020B0609020204030204" pitchFamily="49" charset="0"/>
              </a:rPr>
              <a:t>  def fun1(str1):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print("Inside fun1 %s"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def fun2(str2):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print("Inside fun2 %s" %(str2))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str1 = "abc"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print("Inside start %s" %(str1))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fun1(str1)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    fun2(str1[1])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516188" y="5275239"/>
            <a:ext cx="6640512" cy="884238"/>
            <a:chOff x="2502976" y="4886164"/>
            <a:chExt cx="6641024" cy="884049"/>
          </a:xfrm>
        </p:grpSpPr>
        <p:sp>
          <p:nvSpPr>
            <p:cNvPr id="46089" name="TextBox 3"/>
            <p:cNvSpPr txBox="1">
              <a:spLocks noChangeArrowheads="1"/>
            </p:cNvSpPr>
            <p:nvPr/>
          </p:nvSpPr>
          <p:spPr bwMode="auto">
            <a:xfrm>
              <a:off x="6312976" y="4886164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whole string</a:t>
              </a:r>
            </a:p>
          </p:txBody>
        </p:sp>
        <p:cxnSp>
          <p:nvCxnSpPr>
            <p:cNvPr id="7" name="Straight Arrow Connector 6"/>
            <p:cNvCxnSpPr>
              <a:stCxn id="46089" idx="1"/>
            </p:cNvCxnSpPr>
            <p:nvPr/>
          </p:nvCxnSpPr>
          <p:spPr>
            <a:xfrm flipH="1">
              <a:off x="2502976" y="5076623"/>
              <a:ext cx="3810294" cy="69359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048000" y="5942779"/>
            <a:ext cx="6108700" cy="585020"/>
            <a:chOff x="3047513" y="5942831"/>
            <a:chExt cx="6109188" cy="584985"/>
          </a:xfrm>
        </p:grpSpPr>
        <p:sp>
          <p:nvSpPr>
            <p:cNvPr id="46087" name="TextBox 4"/>
            <p:cNvSpPr txBox="1">
              <a:spLocks noChangeArrowheads="1"/>
            </p:cNvSpPr>
            <p:nvPr/>
          </p:nvSpPr>
          <p:spPr bwMode="auto">
            <a:xfrm>
              <a:off x="6325677" y="5942831"/>
              <a:ext cx="2831024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Passing part of a string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3047513" y="6129767"/>
              <a:ext cx="3316259" cy="39804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488" y="3352800"/>
            <a:ext cx="2281237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61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Mutable, Constant, Immutable,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Mutable types:</a:t>
            </a:r>
          </a:p>
          <a:p>
            <a:pPr lvl="1"/>
            <a:r>
              <a:rPr lang="en-US" altLang="en-US" dirty="0" smtClean="0"/>
              <a:t>The original memory location </a:t>
            </a:r>
            <a:r>
              <a:rPr lang="en-US" altLang="en-US" i="1" dirty="0" smtClean="0"/>
              <a:t>can</a:t>
            </a:r>
            <a:r>
              <a:rPr lang="en-US" altLang="en-US" dirty="0" smtClean="0"/>
              <a:t> change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Constants</a:t>
            </a:r>
          </a:p>
          <a:p>
            <a:pPr lvl="1"/>
            <a:r>
              <a:rPr lang="en-US" altLang="en-US" dirty="0" smtClean="0"/>
              <a:t>Memory location </a:t>
            </a:r>
            <a:r>
              <a:rPr lang="en-US" altLang="en-US" i="1" dirty="0" smtClean="0"/>
              <a:t>shouldn’t</a:t>
            </a:r>
            <a:r>
              <a:rPr lang="en-US" altLang="en-US" dirty="0" smtClean="0"/>
              <a:t> change (Python): may produce a logic error if modified e.g. </a:t>
            </a:r>
            <a:r>
              <a:rPr lang="en-US" altLang="en-US" dirty="0" smtClean="0">
                <a:latin typeface="Consolas" panose="020B0609020204030204" pitchFamily="49" charset="0"/>
              </a:rPr>
              <a:t>GST_RATE = 0.05</a:t>
            </a:r>
          </a:p>
          <a:p>
            <a:pPr lvl="1"/>
            <a:r>
              <a:rPr lang="en-US" altLang="en-US" dirty="0" smtClean="0"/>
              <a:t>Memory location syntactically </a:t>
            </a:r>
            <a:r>
              <a:rPr lang="en-US" altLang="en-US" i="1" dirty="0" smtClean="0"/>
              <a:t>cannot</a:t>
            </a:r>
            <a:r>
              <a:rPr lang="en-US" altLang="en-US" dirty="0" smtClean="0"/>
              <a:t> change (C++, Java): produces a syntax error (violates the syntax or rule that constants cannot change)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Immutable types:</a:t>
            </a:r>
          </a:p>
          <a:p>
            <a:pPr lvl="1"/>
            <a:r>
              <a:rPr lang="en-US" altLang="en-US" dirty="0" smtClean="0"/>
              <a:t>The </a:t>
            </a:r>
            <a:r>
              <a:rPr lang="en-US" altLang="en-US" i="1" dirty="0" smtClean="0"/>
              <a:t>original </a:t>
            </a:r>
            <a:r>
              <a:rPr lang="en-US" altLang="en-US" dirty="0" smtClean="0"/>
              <a:t>memory location </a:t>
            </a:r>
            <a:r>
              <a:rPr lang="en-US" altLang="en-US" i="1" dirty="0" smtClean="0"/>
              <a:t>won’t change</a:t>
            </a:r>
          </a:p>
          <a:p>
            <a:pPr lvl="1"/>
            <a:r>
              <a:rPr lang="en-US" altLang="en-US" dirty="0" smtClean="0"/>
              <a:t>Changes to a variable of a pre-existing immutable type creates a new location in memory. There are now two locations.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172200" y="1901825"/>
            <a:ext cx="1066800" cy="369888"/>
            <a:chOff x="6172200" y="1494977"/>
            <a:chExt cx="1066800" cy="369332"/>
          </a:xfrm>
        </p:grpSpPr>
        <p:sp>
          <p:nvSpPr>
            <p:cNvPr id="24591" name="TextBox 3"/>
            <p:cNvSpPr txBox="1">
              <a:spLocks noChangeArrowheads="1"/>
            </p:cNvSpPr>
            <p:nvPr/>
          </p:nvSpPr>
          <p:spPr bwMode="auto">
            <a:xfrm>
              <a:off x="6172200" y="1494977"/>
              <a:ext cx="609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num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705600" y="1494977"/>
              <a:ext cx="533400" cy="369332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6705600" y="1895475"/>
            <a:ext cx="533400" cy="3683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72200" y="1066800"/>
            <a:ext cx="1447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num = 12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num = 17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14800" y="5891213"/>
            <a:ext cx="1617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immutable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43000" y="5789613"/>
            <a:ext cx="2438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immutable = 12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immutable = 17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248400" y="5872163"/>
            <a:ext cx="533400" cy="3698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12</a:t>
            </a:r>
          </a:p>
        </p:txBody>
      </p:sp>
      <p:cxnSp>
        <p:nvCxnSpPr>
          <p:cNvPr id="15" name="Straight Arrow Connector 14"/>
          <p:cNvCxnSpPr>
            <a:endCxn id="11" idx="1"/>
          </p:cNvCxnSpPr>
          <p:nvPr/>
        </p:nvCxnSpPr>
        <p:spPr>
          <a:xfrm>
            <a:off x="5334000" y="6056313"/>
            <a:ext cx="9144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922838" y="6261100"/>
            <a:ext cx="1858962" cy="542925"/>
            <a:chOff x="4923412" y="6261079"/>
            <a:chExt cx="1858388" cy="543711"/>
          </a:xfrm>
        </p:grpSpPr>
        <p:sp>
          <p:nvSpPr>
            <p:cNvPr id="12" name="Rectangle 11"/>
            <p:cNvSpPr/>
            <p:nvPr/>
          </p:nvSpPr>
          <p:spPr>
            <a:xfrm>
              <a:off x="6248565" y="6435957"/>
              <a:ext cx="533235" cy="36883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17</a:t>
              </a:r>
            </a:p>
          </p:txBody>
        </p:sp>
        <p:cxnSp>
          <p:nvCxnSpPr>
            <p:cNvPr id="16" name="Straight Arrow Connector 15"/>
            <p:cNvCxnSpPr>
              <a:stCxn id="10" idx="2"/>
              <a:endCxn id="12" idx="1"/>
            </p:cNvCxnSpPr>
            <p:nvPr/>
          </p:nvCxnSpPr>
          <p:spPr>
            <a:xfrm>
              <a:off x="4923412" y="6261079"/>
              <a:ext cx="1325153" cy="35929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5322888" y="5927725"/>
            <a:ext cx="914400" cy="296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82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8" grpId="0" build="p"/>
      <p:bldP spid="10" grpId="0"/>
      <p:bldP spid="13" grpId="0" build="p"/>
      <p:bldP spid="11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Are Mutable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 = [1,2,3]</a:t>
            </a: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aList[0] = 10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</a:rPr>
              <a:t>rint(aList) 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[10,2,3]</a:t>
            </a:r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6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altLang="en-US" sz="3200" dirty="0" smtClean="0"/>
              <a:t>Strings Are Immutable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Even though it may look a string can change they actually cannot be edited (original memory location cannot change).</a:t>
            </a:r>
          </a:p>
          <a:p>
            <a:r>
              <a:rPr lang="en-US" altLang="en-US" sz="2400" b="1" dirty="0" smtClean="0"/>
              <a:t>Name of the example program</a:t>
            </a:r>
            <a:r>
              <a:rPr lang="en-US" altLang="en-US" sz="2400" dirty="0" smtClean="0"/>
              <a:t>: </a:t>
            </a:r>
            <a:r>
              <a:rPr lang="en-US" altLang="en-US" sz="2200" dirty="0">
                <a:latin typeface="Consolas" panose="020B0609020204030204" pitchFamily="49" charset="0"/>
              </a:rPr>
              <a:t>4</a:t>
            </a:r>
            <a:r>
              <a:rPr lang="en-US" altLang="en-US" sz="2200" dirty="0" smtClean="0">
                <a:latin typeface="Consolas" panose="020B0609020204030204" pitchFamily="49" charset="0"/>
              </a:rPr>
              <a:t>immutableStrings</a:t>
            </a:r>
            <a:r>
              <a:rPr lang="en-US" altLang="ja-JP" sz="2200" dirty="0" smtClean="0">
                <a:latin typeface="Consolas" panose="020B0609020204030204" pitchFamily="49" charset="0"/>
              </a:rPr>
              <a:t>.py</a:t>
            </a:r>
          </a:p>
          <a:p>
            <a:pPr lvl="1"/>
            <a:r>
              <a:rPr lang="en-US" altLang="ja-JP" sz="1800" dirty="0" smtClean="0"/>
              <a:t>Learning: strings are immutable:</a:t>
            </a:r>
          </a:p>
          <a:p>
            <a:pPr lvl="2"/>
            <a:r>
              <a:rPr lang="en-US" altLang="ja-JP" sz="1600" dirty="0" smtClean="0"/>
              <a:t>Using the assignment operator in conjunction with the name of the whole string produces a new string (string variable refers to a new string not the original string).</a:t>
            </a:r>
          </a:p>
          <a:p>
            <a:pPr lvl="2"/>
            <a:r>
              <a:rPr lang="en-US" altLang="ja-JP" sz="1600" dirty="0" smtClean="0"/>
              <a:t>Attempting to modify a string produces an error.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 = "hi"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 = "bye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"    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New string created                                                                                           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print(s1)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s1[0] = "G"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# Error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25" b="54546"/>
          <a:stretch>
            <a:fillRect/>
          </a:stretch>
        </p:blipFill>
        <p:spPr bwMode="auto">
          <a:xfrm>
            <a:off x="2318359" y="4442619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54" r="690"/>
          <a:stretch>
            <a:fillRect/>
          </a:stretch>
        </p:blipFill>
        <p:spPr bwMode="auto">
          <a:xfrm>
            <a:off x="2280259" y="5245779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9400" y="6074340"/>
            <a:ext cx="4838700" cy="8191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924800" y="4114800"/>
            <a:ext cx="1905000" cy="914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a</a:t>
            </a:r>
            <a:r>
              <a:rPr lang="en-US" dirty="0" err="1" smtClean="0">
                <a:solidFill>
                  <a:schemeClr val="tx1"/>
                </a:solidFill>
              </a:rPr>
              <a:t>list</a:t>
            </a:r>
            <a:r>
              <a:rPr lang="en-US" dirty="0" smtClean="0">
                <a:solidFill>
                  <a:schemeClr val="tx1"/>
                </a:solidFill>
              </a:rPr>
              <a:t> = [1,2]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aList</a:t>
            </a:r>
            <a:r>
              <a:rPr lang="en-US" dirty="0" smtClean="0">
                <a:solidFill>
                  <a:schemeClr val="tx1"/>
                </a:solidFill>
              </a:rPr>
              <a:t> = [3,2]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aList</a:t>
            </a:r>
            <a:r>
              <a:rPr lang="en-US" dirty="0" smtClean="0">
                <a:solidFill>
                  <a:schemeClr val="tx1"/>
                </a:solidFill>
              </a:rPr>
              <a:t>[1] = 2</a:t>
            </a:r>
            <a:endParaRPr lang="en-CA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86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40664</TotalTime>
  <Words>2210</Words>
  <Application>Microsoft Office PowerPoint</Application>
  <PresentationFormat>On-screen Show (4:3)</PresentationFormat>
  <Paragraphs>317</Paragraphs>
  <Slides>29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MS PGothic</vt:lpstr>
      <vt:lpstr>MS PGothic</vt:lpstr>
      <vt:lpstr>Arial</vt:lpstr>
      <vt:lpstr>Calibri</vt:lpstr>
      <vt:lpstr>Consolas</vt:lpstr>
      <vt:lpstr>Symbol</vt:lpstr>
      <vt:lpstr>Times New Roman</vt:lpstr>
      <vt:lpstr>Office Theme</vt:lpstr>
      <vt:lpstr>Composite Types</vt:lpstr>
      <vt:lpstr>Types Of Variables</vt:lpstr>
      <vt:lpstr>Strings</vt:lpstr>
      <vt:lpstr>ASCII Values (IF There Is Time)</vt:lpstr>
      <vt:lpstr>String: Composite</vt:lpstr>
      <vt:lpstr>Passing Strings As Parameters</vt:lpstr>
      <vt:lpstr>Mutable, Constant, Immutable, </vt:lpstr>
      <vt:lpstr>Lists Are Mutable</vt:lpstr>
      <vt:lpstr>Strings Are Immutable</vt:lpstr>
      <vt:lpstr>Substring Operations</vt:lpstr>
      <vt:lpstr>String Slicing</vt:lpstr>
      <vt:lpstr>Example Use: String Slicing</vt:lpstr>
      <vt:lpstr>String Splitting</vt:lpstr>
      <vt:lpstr>String Splitting (2)</vt:lpstr>
      <vt:lpstr>String Testing Functions1</vt:lpstr>
      <vt:lpstr>String Testing Functions (2)1</vt:lpstr>
      <vt:lpstr>Applying A String Testing Function</vt:lpstr>
      <vt:lpstr>Functions That Return Modified Copies Of Strings (IF There Is Time)1</vt:lpstr>
      <vt:lpstr>Examples: Functions That Return Modified Copies  (IF There Is Time)</vt:lpstr>
      <vt:lpstr>Tuples</vt:lpstr>
      <vt:lpstr>Tuples</vt:lpstr>
      <vt:lpstr>Creating Tuples</vt:lpstr>
      <vt:lpstr>A Small Example Using Tuples</vt:lpstr>
      <vt:lpstr>Function Return Values</vt:lpstr>
      <vt:lpstr>Functions Changing Multiple Items</vt:lpstr>
      <vt:lpstr>The Len() Function</vt:lpstr>
      <vt:lpstr>Extra Practice</vt:lpstr>
      <vt:lpstr>After This Section You Should Now Know</vt:lpstr>
      <vt:lpstr>After This Section You Should Now Know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strings, lists, tuples</dc:title>
  <dc:creator>James Tam</dc:creator>
  <cp:lastModifiedBy>James Tam</cp:lastModifiedBy>
  <cp:revision>992</cp:revision>
  <dcterms:created xsi:type="dcterms:W3CDTF">2013-08-26T22:54:00Z</dcterms:created>
  <dcterms:modified xsi:type="dcterms:W3CDTF">2021-06-09T00:47:59Z</dcterms:modified>
</cp:coreProperties>
</file>