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401" r:id="rId3"/>
    <p:sldId id="402" r:id="rId4"/>
    <p:sldId id="403" r:id="rId5"/>
    <p:sldId id="488" r:id="rId6"/>
    <p:sldId id="438" r:id="rId7"/>
    <p:sldId id="439" r:id="rId8"/>
    <p:sldId id="440" r:id="rId9"/>
    <p:sldId id="441" r:id="rId10"/>
    <p:sldId id="442" r:id="rId11"/>
    <p:sldId id="489" r:id="rId12"/>
    <p:sldId id="443" r:id="rId13"/>
    <p:sldId id="444" r:id="rId14"/>
    <p:sldId id="445" r:id="rId15"/>
    <p:sldId id="446" r:id="rId16"/>
    <p:sldId id="490" r:id="rId17"/>
    <p:sldId id="491" r:id="rId18"/>
    <p:sldId id="492" r:id="rId19"/>
    <p:sldId id="317" r:id="rId20"/>
    <p:sldId id="31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3" autoAdjust="0"/>
    <p:restoredTop sz="95872" autoAdjust="0"/>
  </p:normalViewPr>
  <p:slideViewPr>
    <p:cSldViewPr>
      <p:cViewPr varScale="1">
        <p:scale>
          <a:sx n="104" d="100"/>
          <a:sy n="104" d="100"/>
        </p:scale>
        <p:origin x="42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With Python the interpreter detects the error as the program hits the last statement.</a:t>
            </a:r>
          </a:p>
          <a:p>
            <a:pPr>
              <a:buFontTx/>
              <a:buChar char="•"/>
            </a:pPr>
            <a:r>
              <a:rPr lang="en-US" altLang="en-US" dirty="0" smtClean="0"/>
              <a:t>This is good</a:t>
            </a:r>
          </a:p>
          <a:p>
            <a:pPr>
              <a:buFontTx/>
              <a:buChar char="•"/>
            </a:pPr>
            <a:r>
              <a:rPr lang="en-US" altLang="en-US" dirty="0" smtClean="0"/>
              <a:t>Some programming languages won’t catch these problems</a:t>
            </a:r>
          </a:p>
          <a:p>
            <a:pPr>
              <a:buFontTx/>
              <a:buChar char="•"/>
            </a:pPr>
            <a:r>
              <a:rPr lang="en-US" altLang="en-US" dirty="0" smtClean="0"/>
              <a:t>Draw out a memory map with the OS, your program and someone else’s program (</a:t>
            </a:r>
            <a:r>
              <a:rPr lang="en-US" altLang="en-US" b="1" dirty="0" smtClean="0"/>
              <a:t>your program mucks up another person’s program</a:t>
            </a:r>
            <a:r>
              <a:rPr lang="en-US" altLang="en-US" dirty="0" smtClean="0"/>
              <a:t>).</a:t>
            </a:r>
          </a:p>
          <a:p>
            <a:pPr>
              <a:buFontTx/>
              <a:buChar char="•"/>
            </a:pPr>
            <a:r>
              <a:rPr lang="en-US" altLang="en-US" dirty="0" smtClean="0"/>
              <a:t>Draw out a memory map with the OS, a virus that comes into your computer (the virus takes over the computer when it gains control of the memory where the operating system resides because the OS controls the computer/hardware) =&gt; this is memory overflow attack / real.</a:t>
            </a:r>
          </a:p>
          <a:p>
            <a:pPr>
              <a:buFontTx/>
              <a:buChar char="•"/>
            </a:pPr>
            <a:r>
              <a:rPr lang="en-US" altLang="en-US" dirty="0" smtClean="0"/>
              <a:t>People who write operating system software or even application programs that don’t properly check memory bounds may have other malicious programs overflow their memory bounds this way.</a:t>
            </a:r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477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062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58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489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Matrix:</a:t>
            </a:r>
          </a:p>
          <a:p>
            <a:r>
              <a:rPr lang="en-US" altLang="en-US" dirty="0" smtClean="0"/>
              <a:t>4 rows x 3 columns</a:t>
            </a:r>
          </a:p>
        </p:txBody>
      </p:sp>
    </p:spTree>
    <p:extLst>
      <p:ext uri="{BB962C8B-B14F-4D97-AF65-F5344CB8AC3E}">
        <p14:creationId xmlns:p14="http://schemas.microsoft.com/office/powerpoint/2010/main" val="2897710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First for loop creates each row of the list from column 0 to COLUMNS-1 with each element set to zero</a:t>
            </a:r>
          </a:p>
          <a:p>
            <a:pPr>
              <a:buFontTx/>
              <a:buChar char="•"/>
            </a:pPr>
            <a:r>
              <a:rPr lang="en-US" altLang="en-US" dirty="0" smtClean="0"/>
              <a:t>The second for loop determines how many rows that the list will contain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4182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dirty="0" smtClean="0"/>
              <a:t>012</a:t>
            </a:r>
          </a:p>
          <a:p>
            <a:r>
              <a:rPr lang="en-CA" altLang="en-US" dirty="0" smtClean="0"/>
              <a:t>123</a:t>
            </a:r>
          </a:p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8527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6/1/2021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</a:t>
            </a:r>
            <a:r>
              <a:rPr lang="en-US" altLang="en-US" sz="4800"/>
              <a:t>Types</a:t>
            </a:r>
            <a:r>
              <a:rPr lang="en-US" altLang="en-US" sz="4800" smtClean="0"/>
              <a:t>, </a:t>
            </a:r>
            <a:r>
              <a:rPr lang="en-US" altLang="en-US" sz="4800" dirty="0"/>
              <a:t>Lists Part </a:t>
            </a:r>
            <a:r>
              <a:rPr lang="en-US" altLang="en-US" sz="4800" dirty="0" smtClean="0"/>
              <a:t>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Working with lists with multiple dimensions</a:t>
            </a:r>
          </a:p>
          <a:p>
            <a:pPr eaLnBrk="1" hangingPunct="1"/>
            <a:r>
              <a:rPr lang="en-US" altLang="en-US" sz="2800" dirty="0" smtClean="0"/>
              <a:t>Creating lists of a fixed size and dynamically creating one of a variable size</a:t>
            </a:r>
          </a:p>
          <a:p>
            <a:pPr eaLnBrk="1" hangingPunct="1"/>
            <a:r>
              <a:rPr lang="en-US" altLang="en-US" sz="2800" dirty="0" smtClean="0"/>
              <a:t>How to access a list and its parts</a:t>
            </a:r>
          </a:p>
          <a:p>
            <a:pPr eaLnBrk="1" hangingPunct="1"/>
            <a:r>
              <a:rPr lang="en-US" altLang="en-US" sz="2800" smtClean="0"/>
              <a:t>Copying a list</a:t>
            </a:r>
            <a:endParaRPr lang="en-US" altLang="en-US" sz="2800" dirty="0" smtClean="0"/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Name of the example program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Consolas" panose="020B0609020204030204" pitchFamily="49" charset="0"/>
              </a:rPr>
              <a:t>7display2DList.py</a:t>
            </a:r>
          </a:p>
          <a:p>
            <a:pPr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Learning: creating, displaying a fixed size 2D list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matrix = [ [0, 0, 0],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[1, 1, 1],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[2, 2, 2],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[3, 3, 3]]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 4, 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 (matrix[r])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#Each call to print displays a 1D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for r in range (0,4,1):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for c in range (0,3,1):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print(matrix[r][c], end="")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print(matrix[2][0])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#2 not 0</a:t>
            </a: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12822"/>
          </a:xfrm>
        </p:spPr>
        <p:txBody>
          <a:bodyPr/>
          <a:lstStyle/>
          <a:p>
            <a:r>
              <a:rPr lang="en-US" altLang="en-US" sz="2800" dirty="0" smtClean="0"/>
              <a:t>Creating And Initializing A Multi-Dimensional List In Python (2): Fixed Size</a:t>
            </a: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903" b="14635"/>
          <a:stretch>
            <a:fillRect/>
          </a:stretch>
        </p:blipFill>
        <p:spPr bwMode="auto">
          <a:xfrm>
            <a:off x="7010400" y="4829175"/>
            <a:ext cx="16906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919538" y="2105025"/>
            <a:ext cx="2376488" cy="381000"/>
            <a:chOff x="2688" y="1440"/>
            <a:chExt cx="1497" cy="240"/>
          </a:xfrm>
        </p:grpSpPr>
        <p:pic>
          <p:nvPicPr>
            <p:cNvPr id="96278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805"/>
            <a:stretch>
              <a:fillRect/>
            </a:stretch>
          </p:blipFill>
          <p:spPr bwMode="auto">
            <a:xfrm>
              <a:off x="3120" y="1440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9" name="Rectangle 10"/>
            <p:cNvSpPr>
              <a:spLocks noChangeArrowheads="1"/>
            </p:cNvSpPr>
            <p:nvPr/>
          </p:nvSpPr>
          <p:spPr bwMode="auto">
            <a:xfrm>
              <a:off x="2688" y="1440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0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919538" y="2638425"/>
            <a:ext cx="2376488" cy="381000"/>
            <a:chOff x="2688" y="1776"/>
            <a:chExt cx="1497" cy="240"/>
          </a:xfrm>
        </p:grpSpPr>
        <p:pic>
          <p:nvPicPr>
            <p:cNvPr id="9627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56" b="78049"/>
            <a:stretch>
              <a:fillRect/>
            </a:stretch>
          </p:blipFill>
          <p:spPr bwMode="auto">
            <a:xfrm>
              <a:off x="3120" y="1776"/>
              <a:ext cx="106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7" name="Rectangle 11"/>
            <p:cNvSpPr>
              <a:spLocks noChangeArrowheads="1"/>
            </p:cNvSpPr>
            <p:nvPr/>
          </p:nvSpPr>
          <p:spPr bwMode="auto">
            <a:xfrm>
              <a:off x="2688" y="1776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1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919538" y="3095625"/>
            <a:ext cx="2376488" cy="381000"/>
            <a:chOff x="2688" y="2064"/>
            <a:chExt cx="1497" cy="240"/>
          </a:xfrm>
        </p:grpSpPr>
        <p:pic>
          <p:nvPicPr>
            <p:cNvPr id="9627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1" b="68292"/>
            <a:stretch>
              <a:fillRect/>
            </a:stretch>
          </p:blipFill>
          <p:spPr bwMode="auto">
            <a:xfrm>
              <a:off x="3120" y="2064"/>
              <a:ext cx="10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5" name="Rectangle 12"/>
            <p:cNvSpPr>
              <a:spLocks noChangeArrowheads="1"/>
            </p:cNvSpPr>
            <p:nvPr/>
          </p:nvSpPr>
          <p:spPr bwMode="auto">
            <a:xfrm>
              <a:off x="2688" y="2064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2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3919538" y="3552825"/>
            <a:ext cx="2362200" cy="381000"/>
            <a:chOff x="2688" y="2352"/>
            <a:chExt cx="1488" cy="240"/>
          </a:xfrm>
        </p:grpSpPr>
        <p:pic>
          <p:nvPicPr>
            <p:cNvPr id="96272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708" r="845" b="56097"/>
            <a:stretch>
              <a:fillRect/>
            </a:stretch>
          </p:blipFill>
          <p:spPr bwMode="auto">
            <a:xfrm>
              <a:off x="3120" y="2352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273" name="Rectangle 13"/>
            <p:cNvSpPr>
              <a:spLocks noChangeArrowheads="1"/>
            </p:cNvSpPr>
            <p:nvPr/>
          </p:nvSpPr>
          <p:spPr bwMode="auto">
            <a:xfrm>
              <a:off x="2688" y="2352"/>
              <a:ext cx="384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CA" altLang="en-US" sz="1400" dirty="0">
                  <a:latin typeface="Consolas" panose="020B0609020204030204" pitchFamily="49" charset="0"/>
                  <a:cs typeface="Arial" panose="020B0604020202020204" pitchFamily="34" charset="0"/>
                </a:rPr>
                <a:t>r = 3</a:t>
              </a:r>
            </a:p>
          </p:txBody>
        </p:sp>
      </p:grpSp>
      <p:pic>
        <p:nvPicPr>
          <p:cNvPr id="7272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65" r="9468" b="4460"/>
          <a:stretch>
            <a:fillRect/>
          </a:stretch>
        </p:blipFill>
        <p:spPr bwMode="auto">
          <a:xfrm>
            <a:off x="7000875" y="6357938"/>
            <a:ext cx="1676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286500" y="4829175"/>
            <a:ext cx="68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r = 0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6286500" y="5124450"/>
            <a:ext cx="762000" cy="1000125"/>
            <a:chOff x="6286500" y="5125165"/>
            <a:chExt cx="762000" cy="999410"/>
          </a:xfrm>
        </p:grpSpPr>
        <p:sp>
          <p:nvSpPr>
            <p:cNvPr id="96269" name="Rectangle 2"/>
            <p:cNvSpPr>
              <a:spLocks noChangeArrowheads="1"/>
            </p:cNvSpPr>
            <p:nvPr/>
          </p:nvSpPr>
          <p:spPr bwMode="auto">
            <a:xfrm>
              <a:off x="6296026" y="5125165"/>
              <a:ext cx="74294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1</a:t>
              </a:r>
            </a:p>
          </p:txBody>
        </p:sp>
        <p:sp>
          <p:nvSpPr>
            <p:cNvPr id="96270" name="TextBox 3"/>
            <p:cNvSpPr txBox="1">
              <a:spLocks noChangeArrowheads="1"/>
            </p:cNvSpPr>
            <p:nvPr/>
          </p:nvSpPr>
          <p:spPr bwMode="auto">
            <a:xfrm>
              <a:off x="6296026" y="5476875"/>
              <a:ext cx="7477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2</a:t>
              </a:r>
            </a:p>
          </p:txBody>
        </p:sp>
        <p:sp>
          <p:nvSpPr>
            <p:cNvPr id="96271" name="TextBox 4"/>
            <p:cNvSpPr txBox="1">
              <a:spLocks noChangeArrowheads="1"/>
            </p:cNvSpPr>
            <p:nvPr/>
          </p:nvSpPr>
          <p:spPr bwMode="auto">
            <a:xfrm>
              <a:off x="6286500" y="5816798"/>
              <a:ext cx="7620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r = 3</a:t>
              </a:r>
            </a:p>
          </p:txBody>
        </p:sp>
      </p:grp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972299" y="4498181"/>
            <a:ext cx="1704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tabLst>
                <a:tab pos="180975" algn="l"/>
                <a:tab pos="361950" algn="l"/>
              </a:tabLst>
            </a:pPr>
            <a:r>
              <a:rPr lang="en-US" altLang="en-US" sz="1600" dirty="0" smtClean="0">
                <a:latin typeface="Consolas" panose="020B0609020204030204" pitchFamily="49" charset="0"/>
              </a:rPr>
              <a:t>0	1	2 </a:t>
            </a:r>
            <a:r>
              <a:rPr lang="en-US" altLang="en-US" sz="1600" dirty="0">
                <a:latin typeface="Consolas" panose="020B0609020204030204" pitchFamily="49" charset="0"/>
              </a:rPr>
              <a:t>(col)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1859662"/>
            <a:ext cx="2454774" cy="5866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tabLst>
                <a:tab pos="542925" algn="l"/>
                <a:tab pos="1073150" algn="l"/>
              </a:tabLst>
            </a:pPr>
            <a:r>
              <a:rPr lang="en-US" sz="1400" dirty="0" smtClean="0">
                <a:latin typeface="Consolas" panose="020B0609020204030204" pitchFamily="49" charset="0"/>
              </a:rPr>
              <a:t>c=0	c=1	c=2</a:t>
            </a:r>
            <a:endParaRPr lang="en-CA" sz="14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6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Lists: Levels Of Access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matrix = [ [0,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 [3, 3, 3</a:t>
            </a:r>
            <a:r>
              <a:rPr lang="fr-FR" sz="1800" dirty="0" smtClean="0">
                <a:latin typeface="Consolas" panose="020B0609020204030204" pitchFamily="49" charset="0"/>
              </a:rPr>
              <a:t>]]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 (matrix</a:t>
            </a:r>
            <a:r>
              <a:rPr lang="fr-FR" sz="1800" dirty="0" smtClean="0">
                <a:latin typeface="Consolas" panose="020B0609020204030204" pitchFamily="49" charset="0"/>
              </a:rPr>
              <a:t>) 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Entire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list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(matrix[0])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#First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(matrix[3</a:t>
            </a:r>
            <a:r>
              <a:rPr lang="fr-FR" sz="1800" dirty="0" smtClean="0">
                <a:latin typeface="Consolas" panose="020B0609020204030204" pitchFamily="49" charset="0"/>
              </a:rPr>
              <a:t>][1])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#4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row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, 2</a:t>
            </a:r>
            <a:r>
              <a:rPr lang="fr-FR" sz="1800" b="1" baseline="30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nd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column</a:t>
            </a: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 smtClean="0">
                <a:latin typeface="Consolas" panose="020B0609020204030204" pitchFamily="49" charset="0"/>
              </a:rPr>
              <a:t>print</a:t>
            </a:r>
            <a:r>
              <a:rPr lang="fr-FR" sz="1800" dirty="0" smtClean="0">
                <a:latin typeface="Consolas" panose="020B0609020204030204" pitchFamily="49" charset="0"/>
              </a:rPr>
              <a:t>(matrix[0][0][0])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fr-FR" sz="1800" b="1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matrix = [ [["</a:t>
            </a:r>
            <a:r>
              <a:rPr lang="fr-FR" sz="1800" dirty="0" err="1">
                <a:latin typeface="Consolas" panose="020B0609020204030204" pitchFamily="49" charset="0"/>
              </a:rPr>
              <a:t>a","b</a:t>
            </a:r>
            <a:r>
              <a:rPr lang="fr-FR" sz="1800" dirty="0">
                <a:latin typeface="Consolas" panose="020B0609020204030204" pitchFamily="49" charset="0"/>
              </a:rPr>
              <a:t>"], 0, 0],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sz="1800" dirty="0">
                <a:latin typeface="Consolas" panose="020B0609020204030204" pitchFamily="49" charset="0"/>
              </a:rPr>
              <a:t>           [3, 3, 3]]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fr-FR" sz="1800" dirty="0" err="1">
                <a:latin typeface="Consolas" panose="020B0609020204030204" pitchFamily="49" charset="0"/>
              </a:rPr>
              <a:t>print</a:t>
            </a:r>
            <a:r>
              <a:rPr lang="fr-FR" sz="1800" dirty="0">
                <a:latin typeface="Consolas" panose="020B0609020204030204" pitchFamily="49" charset="0"/>
              </a:rPr>
              <a:t>(matrix[0][0][0</a:t>
            </a:r>
            <a:r>
              <a:rPr lang="fr-FR" sz="1800" dirty="0" smtClean="0">
                <a:latin typeface="Consolas" panose="020B0609020204030204" pitchFamily="49" charset="0"/>
              </a:rPr>
              <a:t>]) 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Now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what</a:t>
            </a:r>
            <a:r>
              <a:rPr lang="fr-FR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does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fr-FR" sz="1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fr-F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 do?</a:t>
            </a:r>
          </a:p>
          <a:p>
            <a:pPr marL="342900" lvl="1" indent="0">
              <a:buNone/>
            </a:pPr>
            <a:endParaRPr lang="fr-FR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68498"/>
          <a:stretch/>
        </p:blipFill>
        <p:spPr>
          <a:xfrm>
            <a:off x="3352800" y="2163646"/>
            <a:ext cx="5943600" cy="31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30769" r="75641" b="37826"/>
          <a:stretch/>
        </p:blipFill>
        <p:spPr>
          <a:xfrm>
            <a:off x="4191000" y="2628396"/>
            <a:ext cx="1371600" cy="2947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57692" r="94872" b="11538"/>
          <a:stretch/>
        </p:blipFill>
        <p:spPr>
          <a:xfrm>
            <a:off x="5608529" y="3029954"/>
            <a:ext cx="304800" cy="30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550" y="3738007"/>
            <a:ext cx="4845050" cy="30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186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Python: Dynamic Creation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 smtClean="0">
                <a:ea typeface="+mn-ea"/>
                <a:cs typeface="+mn-cs"/>
              </a:rPr>
              <a:t>General structure (Using loops</a:t>
            </a:r>
            <a:r>
              <a:rPr lang="en-US" sz="2400" dirty="0" smtClean="0">
                <a:ea typeface="+mn-ea"/>
                <a:cs typeface="+mn-cs"/>
              </a:rPr>
              <a:t>):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Create a variable that refers to an empty list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One loop (outer loop) traverses the rows. 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Each iteration of the outer loop creates a new 1D list</a:t>
            </a:r>
            <a:r>
              <a:rPr lang="en-US" sz="1800" dirty="0">
                <a:ea typeface="+mn-ea"/>
                <a:cs typeface="+mn-cs"/>
              </a:rPr>
              <a:t> </a:t>
            </a:r>
            <a:r>
              <a:rPr lang="en-US" sz="1800" dirty="0" smtClean="0">
                <a:ea typeface="+mn-ea"/>
                <a:cs typeface="+mn-cs"/>
              </a:rPr>
              <a:t>(empty at start)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Then the inner loop traverses the columns of the newly created 1D list creating and initializing each element in a fashion similar to how a single 1D list was created and initialized (add to end)</a:t>
            </a:r>
          </a:p>
          <a:p>
            <a:pPr>
              <a:buFont typeface="Arial" charset="0"/>
              <a:buChar char="•"/>
              <a:defRPr/>
            </a:pPr>
            <a:r>
              <a:rPr lang="en-US" sz="1800" dirty="0" smtClean="0">
                <a:ea typeface="+mn-ea"/>
                <a:cs typeface="+mn-cs"/>
              </a:rPr>
              <a:t>Repeat the process for each row in the list</a:t>
            </a: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  <a:p>
            <a:pPr>
              <a:buFont typeface="Arial" charset="0"/>
              <a:buChar char="•"/>
              <a:defRPr/>
            </a:pPr>
            <a:endParaRPr lang="en-US" sz="1800" dirty="0" smtClean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11888" y="2563813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7200" y="2592388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223000" y="2278063"/>
            <a:ext cx="482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18300" y="2273300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c=1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205663" y="2282825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c=2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88263" y="2271713"/>
            <a:ext cx="482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c=3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200" y="1901825"/>
            <a:ext cx="1563688" cy="690563"/>
            <a:chOff x="4648200" y="1902023"/>
            <a:chExt cx="1562911" cy="689707"/>
          </a:xfrm>
        </p:grpSpPr>
        <p:sp>
          <p:nvSpPr>
            <p:cNvPr id="97296" name="TextBox 2"/>
            <p:cNvSpPr txBox="1">
              <a:spLocks noChangeArrowheads="1"/>
            </p:cNvSpPr>
            <p:nvPr/>
          </p:nvSpPr>
          <p:spPr bwMode="auto">
            <a:xfrm>
              <a:off x="4648200" y="1902023"/>
              <a:ext cx="9906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List ref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5257497" y="2133511"/>
              <a:ext cx="953614" cy="45821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6211888" y="30051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37200" y="30337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89663" y="3462338"/>
            <a:ext cx="1981200" cy="304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Row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514975" y="3490913"/>
            <a:ext cx="685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dirty="0">
                <a:latin typeface="Consolas" panose="020B0609020204030204" pitchFamily="49" charset="0"/>
              </a:rPr>
              <a:t>r = 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880100" y="426720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32249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5107" grpId="0" build="p" bldLvl="2"/>
      <p:bldP spid="2" grpId="0" animBg="1"/>
      <p:bldP spid="4" grpId="0"/>
      <p:bldP spid="8" grpId="0"/>
      <p:bldP spid="9" grpId="0"/>
      <p:bldP spid="10" grpId="0"/>
      <p:bldP spid="11" grpId="0"/>
      <p:bldP spid="15" grpId="0" animBg="1"/>
      <p:bldP spid="16" grpId="0"/>
      <p:bldP spid="17" grpId="0" animBg="1"/>
      <p:bldP spid="18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900" dirty="0">
                <a:ea typeface="ＭＳ Ｐゴシック" charset="0"/>
                <a:cs typeface="+mj-cs"/>
              </a:rPr>
              <a:t>Creating And Initializing A Multi-Dimensional List In </a:t>
            </a:r>
            <a:r>
              <a:rPr lang="en-US" sz="2900" dirty="0" smtClean="0">
                <a:ea typeface="ＭＳ Ｐゴシック" charset="0"/>
                <a:cs typeface="+mj-cs"/>
              </a:rPr>
              <a:t>Python: Dynamic Creation (2)</a:t>
            </a:r>
            <a:endParaRPr lang="en-US" sz="2900" dirty="0">
              <a:ea typeface="ＭＳ Ｐゴシック" charset="0"/>
              <a:cs typeface="+mj-cs"/>
            </a:endParaRPr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Example (Using loops):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aGrid = []                 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Create a reference to the list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for r in range (0, 3, 1):  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Outer loop runs once for each row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aGrid.append ([])      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Create an empty row (a 1D list)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for c in range (0, 3, 1): 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Inner loop runs once for each column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aGrid[r].append (" ") 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Create and initialize each element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600" b="1" dirty="0" smtClean="0">
                <a:latin typeface="Consolas" panose="020B0609020204030204" pitchFamily="49" charset="0"/>
              </a:rPr>
              <a:t>                               </a:t>
            </a:r>
            <a:r>
              <a:rPr lang="en-US" alt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(space) of the 1D list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256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2D List Program: A Variable Sized 2D List (Dynamic)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Arial" charset="0"/>
              <a:buChar char="•"/>
              <a:defRPr/>
            </a:pPr>
            <a:r>
              <a:rPr lang="en-US" sz="2400" b="1" dirty="0" smtClean="0">
                <a:ea typeface="+mn-ea"/>
                <a:cs typeface="+mn-cs"/>
              </a:rPr>
              <a:t>Name of the example program: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0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8variable2DList.py</a:t>
            </a:r>
            <a:endParaRPr lang="en-US" sz="2000" dirty="0" smtClean="0">
              <a:ea typeface="+mn-ea"/>
              <a:cs typeface="+mn-cs"/>
            </a:endParaRP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aGrid = []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noRows = int(input("Number rows: "))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noColumns = int(input("Number columns: 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"))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#Create list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r in range (0,noRows,1):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aGrid.append ([])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for c in range (0,noColumns,1):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  aGrid[r].append</a:t>
            </a: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("*")</a:t>
            </a:r>
            <a:endParaRPr 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>
              <a:buFontTx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#Display list</a:t>
            </a:r>
          </a:p>
          <a:p>
            <a:pPr>
              <a:buFontTx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r in range (0,noRows,1):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for c in range (0,noColumns,1):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  print(aGrid[r][c], end="")</a:t>
            </a:r>
          </a:p>
          <a:p>
            <a:pPr>
              <a:buFontTx/>
              <a:buNone/>
              <a:defRPr/>
            </a:pPr>
            <a:r>
              <a:rPr 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print()</a:t>
            </a:r>
            <a:endParaRPr 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3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Quick Note” List Elements Need Not Store The Same Data Type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This is one of the differences between Python lists and arrays in other languages</a:t>
            </a:r>
          </a:p>
          <a:p>
            <a:r>
              <a:rPr lang="en-US" altLang="en-US" sz="2400" dirty="0" smtClean="0"/>
              <a:t>Example:</a:t>
            </a: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 = [False, "James</a:t>
            </a:r>
            <a:r>
              <a:rPr lang="en-US" altLang="en-US" sz="1800" dirty="0">
                <a:latin typeface="Consolas" panose="020B0609020204030204" pitchFamily="49" charset="0"/>
              </a:rPr>
              <a:t>", "Tam", "210-9455"</a:t>
            </a:r>
            <a:r>
              <a:rPr lang="en-US" altLang="en-US" sz="1800" dirty="0" smtClean="0">
                <a:latin typeface="Consolas" panose="020B0609020204030204" pitchFamily="49" charset="0"/>
              </a:rPr>
              <a:t>, 707, 10.5]</a:t>
            </a:r>
          </a:p>
        </p:txBody>
      </p:sp>
    </p:spTree>
    <p:extLst>
      <p:ext uri="{BB962C8B-B14F-4D97-AF65-F5344CB8AC3E}">
        <p14:creationId xmlns:p14="http://schemas.microsoft.com/office/powerpoint/2010/main" val="324524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Important: A variable that appears to be a list is really a reference to a list.</a:t>
            </a:r>
          </a:p>
          <a:p>
            <a:pPr lvl="1"/>
            <a:r>
              <a:rPr lang="en-US" dirty="0" smtClean="0"/>
              <a:t>Recall: the reference and the list are two separate memory locations!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matrix = [ [0, 0, 0],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[1, 1, 1],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[2, 2, 2],</a:t>
            </a:r>
          </a:p>
          <a:p>
            <a:pPr marL="342900" lvl="1" indent="0">
              <a:buNone/>
            </a:pPr>
            <a:r>
              <a:rPr lang="fr-FR" dirty="0">
                <a:latin typeface="Consolas" panose="020B0609020204030204" pitchFamily="49" charset="0"/>
              </a:rPr>
              <a:t>           [3, 3, 3]]</a:t>
            </a:r>
          </a:p>
          <a:p>
            <a:pPr lvl="1"/>
            <a:r>
              <a:rPr lang="en-US" dirty="0" smtClean="0"/>
              <a:t>Wrong way to ‘copy’ a 2D list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aList1 = aList2 </a:t>
            </a:r>
            <a:r>
              <a:rPr lang="en-US" dirty="0" smtClean="0"/>
              <a:t>(Why is this wrong? Hint: recall what is stored in </a:t>
            </a:r>
            <a:r>
              <a:rPr lang="en-US" dirty="0" smtClean="0">
                <a:latin typeface="Consolas" panose="020B0609020204030204" pitchFamily="49" charset="0"/>
              </a:rPr>
              <a:t>aList1</a:t>
            </a:r>
            <a:r>
              <a:rPr lang="en-US" dirty="0" smtClean="0">
                <a:latin typeface="+mj-lt"/>
              </a:rPr>
              <a:t> and </a:t>
            </a:r>
            <a:r>
              <a:rPr lang="en-US" dirty="0" smtClean="0">
                <a:latin typeface="Consolas" panose="020B0609020204030204" pitchFamily="49" charset="0"/>
              </a:rPr>
              <a:t>aList1)</a:t>
            </a:r>
            <a:endParaRPr lang="en-US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9631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Lists: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the example program:</a:t>
            </a:r>
            <a:r>
              <a:rPr lang="en-US" dirty="0"/>
              <a:t>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9copyingLists.py</a:t>
            </a:r>
          </a:p>
          <a:p>
            <a:r>
              <a:rPr lang="en-US" dirty="0" smtClean="0">
                <a:cs typeface="Consolas" panose="020B0609020204030204" pitchFamily="49" charset="0"/>
              </a:rPr>
              <a:t>This is the wrong way.</a:t>
            </a:r>
          </a:p>
          <a:p>
            <a:endParaRPr lang="en-US" dirty="0" smtClean="0"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aGrid1 = </a:t>
            </a:r>
            <a:r>
              <a:rPr lang="en-CA" sz="1800" dirty="0">
                <a:latin typeface="Consolas" panose="020B0609020204030204" pitchFamily="49" charset="0"/>
              </a:rPr>
              <a:t>create</a:t>
            </a:r>
            <a:r>
              <a:rPr lang="en-CA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aGrid2 = </a:t>
            </a:r>
            <a:r>
              <a:rPr lang="en-CA" sz="1800" dirty="0" smtClean="0">
                <a:latin typeface="Consolas" panose="020B0609020204030204" pitchFamily="49" charset="0"/>
              </a:rPr>
              <a:t>aGrid1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aGrid1[3][3] = </a:t>
            </a:r>
            <a:r>
              <a:rPr lang="en-CA" sz="1800" dirty="0" smtClean="0">
                <a:latin typeface="Consolas" panose="020B0609020204030204" pitchFamily="49" charset="0"/>
              </a:rPr>
              <a:t>"!</a:t>
            </a:r>
            <a:r>
              <a:rPr lang="en-US" sz="1800" dirty="0" smtClean="0">
                <a:latin typeface="Consolas" panose="020B0609020204030204" pitchFamily="49" charset="0"/>
              </a:rPr>
              <a:t>"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print("First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</a:rPr>
              <a:t>)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1676400"/>
            <a:ext cx="4495800" cy="2514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def create():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= []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for r in range (0,SIZE,1):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aGrid.append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([])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for c in range (0,SIZE,1):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[r].append(".")</a:t>
            </a:r>
          </a:p>
          <a:p>
            <a:endParaRPr lang="en-US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    return(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</a:rPr>
              <a:t>aGrid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)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25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2D050"/>
                </a:solidFill>
              </a:rPr>
              <a:t>Copying Lists</a:t>
            </a:r>
            <a:r>
              <a:rPr lang="en-US" dirty="0"/>
              <a:t>: </a:t>
            </a:r>
            <a:r>
              <a:rPr lang="en-US" dirty="0" smtClean="0"/>
              <a:t>Example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nsolas" panose="020B0609020204030204" pitchFamily="49" charset="0"/>
              </a:rPr>
              <a:t>This is the </a:t>
            </a:r>
            <a:r>
              <a:rPr lang="en-US" dirty="0" smtClean="0">
                <a:cs typeface="Consolas" panose="020B0609020204030204" pitchFamily="49" charset="0"/>
              </a:rPr>
              <a:t>right </a:t>
            </a:r>
            <a:r>
              <a:rPr lang="en-US" dirty="0">
                <a:cs typeface="Consolas" panose="020B0609020204030204" pitchFamily="49" charset="0"/>
              </a:rPr>
              <a:t>way</a:t>
            </a:r>
            <a:r>
              <a:rPr lang="en-US" dirty="0" smtClean="0">
                <a:cs typeface="Consolas" panose="020B0609020204030204" pitchFamily="49" charset="0"/>
              </a:rPr>
              <a:t>.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aGrid1 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aGrid2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 create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copy(aGrid1,aGrid2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copy(aGrid1,aGrid2)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aGrid1[0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][0] = "?"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aGrid1[3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][3] = "?" 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("First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display(aGrid1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("Second list")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display(aGrid2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2895600" y="2526604"/>
            <a:ext cx="6096000" cy="1295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lvl="1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 copy(</a:t>
            </a:r>
            <a:r>
              <a:rPr lang="en-US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destination,source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for r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for c in range (0,SIZE,1):</a:t>
            </a:r>
          </a:p>
          <a:p>
            <a:pPr marL="342900" lvl="1" indent="0">
              <a:buNone/>
            </a:pP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destination[r][c] = source[r][c]</a:t>
            </a:r>
          </a:p>
        </p:txBody>
      </p:sp>
    </p:spTree>
    <p:extLst>
      <p:ext uri="{BB962C8B-B14F-4D97-AF65-F5344CB8AC3E}">
        <p14:creationId xmlns:p14="http://schemas.microsoft.com/office/powerpoint/2010/main" val="903520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 numerical list: implement some common mathematical functions (e.g., average, min, max, mode – last one is challenging).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element).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dirty="0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3898900" cy="20320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b="1" dirty="0" smtClean="0">
                <a:latin typeface="+mn-lt"/>
                <a:ea typeface="+mn-ea"/>
                <a:cs typeface="Arial" charset="0"/>
              </a:rPr>
              <a:t>Example</a:t>
            </a: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6listBounds.py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492125" y="40386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print()</a:t>
            </a:r>
            <a:endParaRPr lang="en-US" altLang="en-US" dirty="0">
              <a:latin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print(list </a:t>
            </a:r>
            <a:r>
              <a:rPr lang="en-US" altLang="en-US" dirty="0">
                <a:latin typeface="Consolas" panose="020B0609020204030204" pitchFamily="49" charset="0"/>
              </a:rPr>
              <a:t>[4])</a:t>
            </a:r>
          </a:p>
          <a:p>
            <a:pPr>
              <a:spcBef>
                <a:spcPct val="20000"/>
              </a:spcBef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489200" y="4391025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 dirty="0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6443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Techniques to avoid overflowing the bounds of a </a:t>
            </a:r>
            <a:r>
              <a:rPr lang="en-US" altLang="en-US" sz="2400" dirty="0" smtClean="0"/>
              <a:t>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create a 2D list: fixed size and by dynamically creating it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access a 2D list: the whole list, rows in the list and individual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Python lists need not be homogenous (contain the same type of element)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How to properly copy the contents of a 2D list into another 2D list as well as a common mistake when copying lists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A Common Way To Avoid Overflowing A List</a:t>
            </a:r>
            <a:endParaRPr lang="en-US" altLang="en-US" sz="3200" dirty="0" smtClean="0"/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myList[i] = int(input ("Enter a value:" ))</a:t>
            </a:r>
          </a:p>
          <a:p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SIZE,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print(myList [i])</a:t>
            </a:r>
          </a:p>
          <a:p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407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Common Way To Avoid Overflowing A List (2)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7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Only Approach To </a:t>
            </a:r>
            <a:r>
              <a:rPr lang="en-US" altLang="en-US" dirty="0"/>
              <a:t>Avoid </a:t>
            </a:r>
            <a:r>
              <a:rPr lang="en-US" altLang="en-US" dirty="0" smtClean="0"/>
              <a:t>Overflow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length function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/>
              <a:t> to get the length of list.</a:t>
            </a:r>
          </a:p>
          <a:p>
            <a:r>
              <a:rPr lang="en-US" dirty="0" smtClean="0"/>
              <a:t>Example: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someFunctionCreatesList</a:t>
            </a:r>
            <a:r>
              <a:rPr lang="en-US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len</a:t>
            </a:r>
            <a:r>
              <a:rPr lang="en-US" sz="1800" dirty="0" smtClean="0"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</a:t>
            </a:r>
            <a:r>
              <a:rPr lang="en-US" sz="1800" dirty="0" smtClean="0">
                <a:latin typeface="Consolas" panose="020B0609020204030204" pitchFamily="49" charset="0"/>
              </a:rPr>
              <a:t>hile (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&lt; </a:t>
            </a:r>
            <a:r>
              <a:rPr lang="en-US" sz="1800" dirty="0" err="1" smtClean="0"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[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47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</a:t>
            </a:r>
          </a:p>
        </p:txBody>
      </p:sp>
      <p:sp>
        <p:nvSpPr>
          <p:cNvPr id="8058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18463" cy="5368925"/>
          </a:xfrm>
        </p:spPr>
        <p:txBody>
          <a:bodyPr/>
          <a:lstStyle/>
          <a:p>
            <a:r>
              <a:rPr lang="en-US" altLang="en-US" sz="2000" dirty="0" smtClean="0"/>
              <a:t>It’s determined by the data – the number of categories of information determines the number of dimensions to use.</a:t>
            </a:r>
          </a:p>
          <a:p>
            <a:r>
              <a:rPr lang="en-US" altLang="en-US" sz="2000" dirty="0" smtClean="0"/>
              <a:t>  Examples:</a:t>
            </a:r>
          </a:p>
          <a:p>
            <a:r>
              <a:rPr lang="en-US" altLang="en-US" sz="2000" dirty="0" smtClean="0"/>
              <a:t>(1D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Tracking grades for a class (previous example)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Each cell contains the grade for a student i.e., </a:t>
            </a:r>
            <a:r>
              <a:rPr lang="en-US" altLang="en-US" sz="1800" dirty="0" smtClean="0">
                <a:latin typeface="Consolas" panose="020B0609020204030204" pitchFamily="49" charset="0"/>
              </a:rPr>
              <a:t>grades[i]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There is one dimension that specifies which student’s grades are being accessed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r>
              <a:rPr lang="en-US" altLang="en-US" sz="2000" dirty="0" smtClean="0"/>
              <a:t>(2D list)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Expanded grades program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Again there is one dimension that specifies which student’s grades are being accessed</a:t>
            </a:r>
          </a:p>
          <a:p>
            <a:pPr marL="482600" lvl="1" indent="-101600">
              <a:lnSpc>
                <a:spcPct val="90000"/>
              </a:lnSpc>
            </a:pPr>
            <a:r>
              <a:rPr lang="en-US" altLang="en-US" sz="1800" dirty="0" smtClean="0"/>
              <a:t>The other dimension can be used to specify the lecture section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73150" y="3733800"/>
            <a:ext cx="3810000" cy="838200"/>
            <a:chOff x="4504" y="1120"/>
            <a:chExt cx="2400" cy="528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>
              <a:off x="4504" y="1360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59398" name="Text Box 6"/>
            <p:cNvSpPr txBox="1">
              <a:spLocks noChangeArrowheads="1"/>
            </p:cNvSpPr>
            <p:nvPr/>
          </p:nvSpPr>
          <p:spPr bwMode="auto">
            <a:xfrm>
              <a:off x="4504" y="1120"/>
              <a:ext cx="2016" cy="15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altLang="en-US" sz="1600" b="1" dirty="0" smtClean="0">
                  <a:latin typeface="+mn-lt"/>
                  <a:ea typeface="+mn-ea"/>
                  <a:cs typeface="Arial" charset="0"/>
                </a:rPr>
                <a:t>One dimension (which student)</a:t>
              </a:r>
            </a:p>
          </p:txBody>
        </p:sp>
        <p:sp>
          <p:nvSpPr>
            <p:cNvPr id="92167" name="Rectangle 7"/>
            <p:cNvSpPr>
              <a:spLocks noChangeArrowheads="1"/>
            </p:cNvSpPr>
            <p:nvPr/>
          </p:nvSpPr>
          <p:spPr bwMode="auto">
            <a:xfrm>
              <a:off x="66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8" name="Rectangle 8"/>
            <p:cNvSpPr>
              <a:spLocks noChangeArrowheads="1"/>
            </p:cNvSpPr>
            <p:nvPr/>
          </p:nvSpPr>
          <p:spPr bwMode="auto">
            <a:xfrm>
              <a:off x="64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69" name="Rectangle 9"/>
            <p:cNvSpPr>
              <a:spLocks noChangeArrowheads="1"/>
            </p:cNvSpPr>
            <p:nvPr/>
          </p:nvSpPr>
          <p:spPr bwMode="auto">
            <a:xfrm>
              <a:off x="61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0" name="Rectangle 10"/>
            <p:cNvSpPr>
              <a:spLocks noChangeArrowheads="1"/>
            </p:cNvSpPr>
            <p:nvPr/>
          </p:nvSpPr>
          <p:spPr bwMode="auto">
            <a:xfrm>
              <a:off x="59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57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2" name="Rectangle 12"/>
            <p:cNvSpPr>
              <a:spLocks noChangeArrowheads="1"/>
            </p:cNvSpPr>
            <p:nvPr/>
          </p:nvSpPr>
          <p:spPr bwMode="auto">
            <a:xfrm>
              <a:off x="546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3" name="Rectangle 13"/>
            <p:cNvSpPr>
              <a:spLocks noChangeArrowheads="1"/>
            </p:cNvSpPr>
            <p:nvPr/>
          </p:nvSpPr>
          <p:spPr bwMode="auto">
            <a:xfrm>
              <a:off x="522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4" name="Rectangle 14"/>
            <p:cNvSpPr>
              <a:spLocks noChangeArrowheads="1"/>
            </p:cNvSpPr>
            <p:nvPr/>
          </p:nvSpPr>
          <p:spPr bwMode="auto">
            <a:xfrm>
              <a:off x="498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5" name="Rectangle 15"/>
            <p:cNvSpPr>
              <a:spLocks noChangeArrowheads="1"/>
            </p:cNvSpPr>
            <p:nvPr/>
          </p:nvSpPr>
          <p:spPr bwMode="auto">
            <a:xfrm>
              <a:off x="474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6" name="Rectangle 16"/>
            <p:cNvSpPr>
              <a:spLocks noChangeArrowheads="1"/>
            </p:cNvSpPr>
            <p:nvPr/>
          </p:nvSpPr>
          <p:spPr bwMode="auto">
            <a:xfrm>
              <a:off x="4504" y="1408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endParaRPr lang="en-CA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92177" name="Line 17"/>
            <p:cNvSpPr>
              <a:spLocks noChangeShapeType="1"/>
            </p:cNvSpPr>
            <p:nvPr/>
          </p:nvSpPr>
          <p:spPr bwMode="auto">
            <a:xfrm>
              <a:off x="4504" y="140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8" name="Line 18"/>
            <p:cNvSpPr>
              <a:spLocks noChangeShapeType="1"/>
            </p:cNvSpPr>
            <p:nvPr/>
          </p:nvSpPr>
          <p:spPr bwMode="auto">
            <a:xfrm>
              <a:off x="4504" y="1648"/>
              <a:ext cx="24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79" name="Line 19"/>
            <p:cNvSpPr>
              <a:spLocks noChangeShapeType="1"/>
            </p:cNvSpPr>
            <p:nvPr/>
          </p:nvSpPr>
          <p:spPr bwMode="auto">
            <a:xfrm>
              <a:off x="45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0" name="Line 20"/>
            <p:cNvSpPr>
              <a:spLocks noChangeShapeType="1"/>
            </p:cNvSpPr>
            <p:nvPr/>
          </p:nvSpPr>
          <p:spPr bwMode="auto">
            <a:xfrm>
              <a:off x="47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1" name="Line 21"/>
            <p:cNvSpPr>
              <a:spLocks noChangeShapeType="1"/>
            </p:cNvSpPr>
            <p:nvPr/>
          </p:nvSpPr>
          <p:spPr bwMode="auto">
            <a:xfrm>
              <a:off x="49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2" name="Line 22"/>
            <p:cNvSpPr>
              <a:spLocks noChangeShapeType="1"/>
            </p:cNvSpPr>
            <p:nvPr/>
          </p:nvSpPr>
          <p:spPr bwMode="auto">
            <a:xfrm>
              <a:off x="52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3" name="Line 23"/>
            <p:cNvSpPr>
              <a:spLocks noChangeShapeType="1"/>
            </p:cNvSpPr>
            <p:nvPr/>
          </p:nvSpPr>
          <p:spPr bwMode="auto">
            <a:xfrm>
              <a:off x="54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4" name="Line 24"/>
            <p:cNvSpPr>
              <a:spLocks noChangeShapeType="1"/>
            </p:cNvSpPr>
            <p:nvPr/>
          </p:nvSpPr>
          <p:spPr bwMode="auto">
            <a:xfrm>
              <a:off x="570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5" name="Line 25"/>
            <p:cNvSpPr>
              <a:spLocks noChangeShapeType="1"/>
            </p:cNvSpPr>
            <p:nvPr/>
          </p:nvSpPr>
          <p:spPr bwMode="auto">
            <a:xfrm>
              <a:off x="594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6" name="Line 26"/>
            <p:cNvSpPr>
              <a:spLocks noChangeShapeType="1"/>
            </p:cNvSpPr>
            <p:nvPr/>
          </p:nvSpPr>
          <p:spPr bwMode="auto">
            <a:xfrm>
              <a:off x="618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7" name="Line 27"/>
            <p:cNvSpPr>
              <a:spLocks noChangeShapeType="1"/>
            </p:cNvSpPr>
            <p:nvPr/>
          </p:nvSpPr>
          <p:spPr bwMode="auto">
            <a:xfrm>
              <a:off x="642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8" name="Line 28"/>
            <p:cNvSpPr>
              <a:spLocks noChangeShapeType="1"/>
            </p:cNvSpPr>
            <p:nvPr/>
          </p:nvSpPr>
          <p:spPr bwMode="auto">
            <a:xfrm>
              <a:off x="6664" y="140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  <p:sp>
          <p:nvSpPr>
            <p:cNvPr id="92189" name="Line 29"/>
            <p:cNvSpPr>
              <a:spLocks noChangeShapeType="1"/>
            </p:cNvSpPr>
            <p:nvPr/>
          </p:nvSpPr>
          <p:spPr bwMode="auto">
            <a:xfrm>
              <a:off x="6904" y="1408"/>
              <a:ext cx="0" cy="2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6477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(2)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7200"/>
          </a:xfrm>
        </p:spPr>
        <p:txBody>
          <a:bodyPr/>
          <a:lstStyle/>
          <a:p>
            <a:r>
              <a:rPr lang="en-US" altLang="en-US" sz="2000" dirty="0" smtClean="0"/>
              <a:t>(2D list continued)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8213" y="2225675"/>
            <a:ext cx="2971800" cy="381000"/>
            <a:chOff x="1104" y="1040"/>
            <a:chExt cx="1872" cy="240"/>
          </a:xfrm>
        </p:grpSpPr>
        <p:sp>
          <p:nvSpPr>
            <p:cNvPr id="93248" name="Line 5"/>
            <p:cNvSpPr>
              <a:spLocks noChangeShapeType="1"/>
            </p:cNvSpPr>
            <p:nvPr/>
          </p:nvSpPr>
          <p:spPr bwMode="auto">
            <a:xfrm>
              <a:off x="1104" y="128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93249" name="Text Box 6"/>
            <p:cNvSpPr txBox="1">
              <a:spLocks noChangeArrowheads="1"/>
            </p:cNvSpPr>
            <p:nvPr/>
          </p:nvSpPr>
          <p:spPr bwMode="auto">
            <a:xfrm>
              <a:off x="1488" y="1040"/>
              <a:ext cx="5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Student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113" y="2606675"/>
            <a:ext cx="927100" cy="685800"/>
            <a:chOff x="520" y="1280"/>
            <a:chExt cx="584" cy="432"/>
          </a:xfrm>
        </p:grpSpPr>
        <p:sp>
          <p:nvSpPr>
            <p:cNvPr id="93246" name="Line 8"/>
            <p:cNvSpPr>
              <a:spLocks noChangeShapeType="1"/>
            </p:cNvSpPr>
            <p:nvPr/>
          </p:nvSpPr>
          <p:spPr bwMode="auto">
            <a:xfrm>
              <a:off x="1104" y="128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93247" name="Text Box 9"/>
            <p:cNvSpPr txBox="1">
              <a:spLocks noChangeArrowheads="1"/>
            </p:cNvSpPr>
            <p:nvPr/>
          </p:nvSpPr>
          <p:spPr bwMode="auto">
            <a:xfrm>
              <a:off x="520" y="1280"/>
              <a:ext cx="53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</a:rPr>
                <a:t>Lecture section</a:t>
              </a:r>
            </a:p>
          </p:txBody>
        </p:sp>
      </p:grpSp>
      <p:graphicFrame>
        <p:nvGraphicFramePr>
          <p:cNvPr id="807946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64813"/>
              </p:ext>
            </p:extLst>
          </p:nvPr>
        </p:nvGraphicFramePr>
        <p:xfrm>
          <a:off x="1090613" y="2759075"/>
          <a:ext cx="5029200" cy="3763965"/>
        </p:xfrm>
        <a:graphic>
          <a:graphicData uri="http://schemas.openxmlformats.org/drawingml/2006/table">
            <a:tbl>
              <a:tblPr/>
              <a:tblGrid>
                <a:gridCol w="10048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First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Second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Third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student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3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L05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: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 L0N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46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When To Use Lists Of Different Dimensions (3)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1800" dirty="0" smtClean="0"/>
              <a:t>(2D list continued)</a:t>
            </a:r>
          </a:p>
          <a:p>
            <a:r>
              <a:rPr lang="en-US" altLang="en-US" sz="1800" dirty="0" smtClean="0"/>
              <a:t>Notice that each row is merely a 1D list</a:t>
            </a:r>
          </a:p>
          <a:p>
            <a:r>
              <a:rPr lang="en-US" altLang="en-US" sz="1800" dirty="0" smtClean="0"/>
              <a:t>(A 2D list is a list containing rows of 1D lists)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0998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59674"/>
              </p:ext>
            </p:extLst>
          </p:nvPr>
        </p:nvGraphicFramePr>
        <p:xfrm>
          <a:off x="977900" y="40576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0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810060"/>
              </p:ext>
            </p:extLst>
          </p:nvPr>
        </p:nvGraphicFramePr>
        <p:xfrm>
          <a:off x="981075" y="6367463"/>
          <a:ext cx="5029200" cy="3810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L07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1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77417"/>
              </p:ext>
            </p:extLst>
          </p:nvPr>
        </p:nvGraphicFramePr>
        <p:xfrm>
          <a:off x="977900" y="3600450"/>
          <a:ext cx="5029200" cy="4318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9641"/>
              </p:ext>
            </p:extLst>
          </p:nvPr>
        </p:nvGraphicFramePr>
        <p:xfrm>
          <a:off x="977900" y="4514850"/>
          <a:ext cx="5029200" cy="434975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L03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0044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60555"/>
              </p:ext>
            </p:extLst>
          </p:nvPr>
        </p:nvGraphicFramePr>
        <p:xfrm>
          <a:off x="977900" y="4972050"/>
          <a:ext cx="5029200" cy="457200"/>
        </p:xfrm>
        <a:graphic>
          <a:graphicData uri="http://schemas.openxmlformats.org/drawingml/2006/table">
            <a:tbl>
              <a:tblPr/>
              <a:tblGrid>
                <a:gridCol w="10048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48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L04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4282" name="Text Box 74"/>
          <p:cNvSpPr txBox="1">
            <a:spLocks noChangeArrowheads="1"/>
          </p:cNvSpPr>
          <p:nvPr/>
        </p:nvSpPr>
        <p:spPr bwMode="auto">
          <a:xfrm>
            <a:off x="2349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[0]</a:t>
            </a:r>
          </a:p>
        </p:txBody>
      </p:sp>
      <p:sp>
        <p:nvSpPr>
          <p:cNvPr id="94283" name="Text Box 75"/>
          <p:cNvSpPr txBox="1">
            <a:spLocks noChangeArrowheads="1"/>
          </p:cNvSpPr>
          <p:nvPr/>
        </p:nvSpPr>
        <p:spPr bwMode="auto">
          <a:xfrm>
            <a:off x="33401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</a:p>
        </p:txBody>
      </p:sp>
      <p:sp>
        <p:nvSpPr>
          <p:cNvPr id="94284" name="Text Box 76"/>
          <p:cNvSpPr txBox="1">
            <a:spLocks noChangeArrowheads="1"/>
          </p:cNvSpPr>
          <p:nvPr/>
        </p:nvSpPr>
        <p:spPr bwMode="auto">
          <a:xfrm>
            <a:off x="43307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</a:p>
        </p:txBody>
      </p:sp>
      <p:sp>
        <p:nvSpPr>
          <p:cNvPr id="94285" name="Text Box 77"/>
          <p:cNvSpPr txBox="1">
            <a:spLocks noChangeArrowheads="1"/>
          </p:cNvSpPr>
          <p:nvPr/>
        </p:nvSpPr>
        <p:spPr bwMode="auto">
          <a:xfrm>
            <a:off x="5397500" y="3295650"/>
            <a:ext cx="3048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96900" y="3600450"/>
            <a:ext cx="304800" cy="3065463"/>
            <a:chOff x="480" y="1728"/>
            <a:chExt cx="192" cy="1931"/>
          </a:xfrm>
        </p:grpSpPr>
        <p:sp>
          <p:nvSpPr>
            <p:cNvPr id="94328" name="Text Box 79"/>
            <p:cNvSpPr txBox="1">
              <a:spLocks noChangeArrowheads="1"/>
            </p:cNvSpPr>
            <p:nvPr/>
          </p:nvSpPr>
          <p:spPr bwMode="auto">
            <a:xfrm>
              <a:off x="480" y="17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[0]</a:t>
              </a:r>
            </a:p>
          </p:txBody>
        </p:sp>
        <p:sp>
          <p:nvSpPr>
            <p:cNvPr id="94329" name="Text Box 80"/>
            <p:cNvSpPr txBox="1">
              <a:spLocks noChangeArrowheads="1"/>
            </p:cNvSpPr>
            <p:nvPr/>
          </p:nvSpPr>
          <p:spPr bwMode="auto">
            <a:xfrm>
              <a:off x="480" y="20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[1]</a:t>
              </a:r>
            </a:p>
          </p:txBody>
        </p:sp>
        <p:sp>
          <p:nvSpPr>
            <p:cNvPr id="94330" name="Text Box 81"/>
            <p:cNvSpPr txBox="1">
              <a:spLocks noChangeArrowheads="1"/>
            </p:cNvSpPr>
            <p:nvPr/>
          </p:nvSpPr>
          <p:spPr bwMode="auto">
            <a:xfrm>
              <a:off x="480" y="23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[2]</a:t>
              </a:r>
            </a:p>
          </p:txBody>
        </p:sp>
        <p:sp>
          <p:nvSpPr>
            <p:cNvPr id="94331" name="Text Box 82"/>
            <p:cNvSpPr txBox="1">
              <a:spLocks noChangeArrowheads="1"/>
            </p:cNvSpPr>
            <p:nvPr/>
          </p:nvSpPr>
          <p:spPr bwMode="auto">
            <a:xfrm>
              <a:off x="480" y="2592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[3]</a:t>
              </a:r>
            </a:p>
          </p:txBody>
        </p:sp>
        <p:sp>
          <p:nvSpPr>
            <p:cNvPr id="94332" name="Text Box 83"/>
            <p:cNvSpPr txBox="1">
              <a:spLocks noChangeArrowheads="1"/>
            </p:cNvSpPr>
            <p:nvPr/>
          </p:nvSpPr>
          <p:spPr bwMode="auto">
            <a:xfrm>
              <a:off x="480" y="2928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[4]</a:t>
              </a:r>
            </a:p>
          </p:txBody>
        </p:sp>
        <p:sp>
          <p:nvSpPr>
            <p:cNvPr id="94333" name="Text Box 84"/>
            <p:cNvSpPr txBox="1">
              <a:spLocks noChangeArrowheads="1"/>
            </p:cNvSpPr>
            <p:nvPr/>
          </p:nvSpPr>
          <p:spPr bwMode="auto">
            <a:xfrm>
              <a:off x="480" y="3216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[5]</a:t>
              </a:r>
            </a:p>
          </p:txBody>
        </p:sp>
        <p:sp>
          <p:nvSpPr>
            <p:cNvPr id="94334" name="Text Box 85"/>
            <p:cNvSpPr txBox="1">
              <a:spLocks noChangeArrowheads="1"/>
            </p:cNvSpPr>
            <p:nvPr/>
          </p:nvSpPr>
          <p:spPr bwMode="auto">
            <a:xfrm>
              <a:off x="480" y="35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[6]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1054100" y="2686050"/>
            <a:ext cx="4876800" cy="685800"/>
            <a:chOff x="768" y="1488"/>
            <a:chExt cx="3072" cy="432"/>
          </a:xfrm>
        </p:grpSpPr>
        <p:sp>
          <p:nvSpPr>
            <p:cNvPr id="94326" name="AutoShape 87"/>
            <p:cNvSpPr>
              <a:spLocks/>
            </p:cNvSpPr>
            <p:nvPr/>
          </p:nvSpPr>
          <p:spPr bwMode="auto">
            <a:xfrm rot="-5400000">
              <a:off x="2184" y="264"/>
              <a:ext cx="240" cy="3072"/>
            </a:xfrm>
            <a:prstGeom prst="rightBrace">
              <a:avLst>
                <a:gd name="adj1" fmla="val 106667"/>
                <a:gd name="adj2" fmla="val 49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7" name="Text Box 88"/>
            <p:cNvSpPr txBox="1">
              <a:spLocks noChangeArrowheads="1"/>
            </p:cNvSpPr>
            <p:nvPr/>
          </p:nvSpPr>
          <p:spPr bwMode="auto">
            <a:xfrm>
              <a:off x="2016" y="1488"/>
              <a:ext cx="62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Columns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115050" y="3676650"/>
            <a:ext cx="1524000" cy="3048000"/>
            <a:chOff x="3936" y="2112"/>
            <a:chExt cx="960" cy="1920"/>
          </a:xfrm>
        </p:grpSpPr>
        <p:sp>
          <p:nvSpPr>
            <p:cNvPr id="94324" name="AutoShape 90"/>
            <p:cNvSpPr>
              <a:spLocks/>
            </p:cNvSpPr>
            <p:nvPr/>
          </p:nvSpPr>
          <p:spPr bwMode="auto">
            <a:xfrm>
              <a:off x="3936" y="2112"/>
              <a:ext cx="288" cy="1920"/>
            </a:xfrm>
            <a:prstGeom prst="rightBrace">
              <a:avLst>
                <a:gd name="adj1" fmla="val 55556"/>
                <a:gd name="adj2" fmla="val 50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4325" name="Text Box 91"/>
            <p:cNvSpPr txBox="1">
              <a:spLocks noChangeArrowheads="1"/>
            </p:cNvSpPr>
            <p:nvPr/>
          </p:nvSpPr>
          <p:spPr bwMode="auto">
            <a:xfrm>
              <a:off x="4272" y="2976"/>
              <a:ext cx="62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77900" y="5886450"/>
            <a:ext cx="5030788" cy="457200"/>
            <a:chOff x="720" y="3504"/>
            <a:chExt cx="3169" cy="288"/>
          </a:xfrm>
        </p:grpSpPr>
        <p:grpSp>
          <p:nvGrpSpPr>
            <p:cNvPr id="94309" name="Group 93"/>
            <p:cNvGrpSpPr>
              <a:grpSpLocks/>
            </p:cNvGrpSpPr>
            <p:nvPr/>
          </p:nvGrpSpPr>
          <p:grpSpPr bwMode="auto">
            <a:xfrm>
              <a:off x="720" y="3504"/>
              <a:ext cx="3169" cy="288"/>
              <a:chOff x="720" y="3168"/>
              <a:chExt cx="3169" cy="288"/>
            </a:xfrm>
          </p:grpSpPr>
          <p:sp>
            <p:nvSpPr>
              <p:cNvPr id="94311" name="Rectangle 94"/>
              <p:cNvSpPr>
                <a:spLocks noChangeArrowheads="1"/>
              </p:cNvSpPr>
              <p:nvPr/>
            </p:nvSpPr>
            <p:spPr bwMode="auto">
              <a:xfrm>
                <a:off x="3255" y="3168"/>
                <a:ext cx="63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2" name="Rectangle 95"/>
              <p:cNvSpPr>
                <a:spLocks noChangeArrowheads="1"/>
              </p:cNvSpPr>
              <p:nvPr/>
            </p:nvSpPr>
            <p:spPr bwMode="auto">
              <a:xfrm>
                <a:off x="2620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3" name="Rectangle 96"/>
              <p:cNvSpPr>
                <a:spLocks noChangeArrowheads="1"/>
              </p:cNvSpPr>
              <p:nvPr/>
            </p:nvSpPr>
            <p:spPr bwMode="auto">
              <a:xfrm>
                <a:off x="1988" y="3168"/>
                <a:ext cx="6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4" name="Rectangle 97"/>
              <p:cNvSpPr>
                <a:spLocks noChangeArrowheads="1"/>
              </p:cNvSpPr>
              <p:nvPr/>
            </p:nvSpPr>
            <p:spPr bwMode="auto">
              <a:xfrm>
                <a:off x="1353" y="3168"/>
                <a:ext cx="63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  <a:buFontTx/>
                  <a:buChar char="•"/>
                </a:pPr>
                <a:endParaRPr lang="en-CA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4315" name="Rectangle 98"/>
              <p:cNvSpPr>
                <a:spLocks noChangeArrowheads="1"/>
              </p:cNvSpPr>
              <p:nvPr/>
            </p:nvSpPr>
            <p:spPr bwMode="auto">
              <a:xfrm>
                <a:off x="720" y="3216"/>
                <a:ext cx="6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30000"/>
                  </a:spcBef>
                </a:pPr>
                <a:r>
                  <a:rPr lang="en-US" altLang="en-US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L06</a:t>
                </a:r>
              </a:p>
            </p:txBody>
          </p:sp>
          <p:sp>
            <p:nvSpPr>
              <p:cNvPr id="94316" name="Line 99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7" name="Line 100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316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8" name="Line 101"/>
              <p:cNvSpPr>
                <a:spLocks noChangeShapeType="1"/>
              </p:cNvSpPr>
              <p:nvPr/>
            </p:nvSpPr>
            <p:spPr bwMode="auto">
              <a:xfrm>
                <a:off x="720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19" name="Line 102"/>
              <p:cNvSpPr>
                <a:spLocks noChangeShapeType="1"/>
              </p:cNvSpPr>
              <p:nvPr/>
            </p:nvSpPr>
            <p:spPr bwMode="auto">
              <a:xfrm>
                <a:off x="1353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0" name="Line 103"/>
              <p:cNvSpPr>
                <a:spLocks noChangeShapeType="1"/>
              </p:cNvSpPr>
              <p:nvPr/>
            </p:nvSpPr>
            <p:spPr bwMode="auto">
              <a:xfrm>
                <a:off x="1988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1" name="Line 104"/>
              <p:cNvSpPr>
                <a:spLocks noChangeShapeType="1"/>
              </p:cNvSpPr>
              <p:nvPr/>
            </p:nvSpPr>
            <p:spPr bwMode="auto">
              <a:xfrm>
                <a:off x="2620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2" name="Line 105"/>
              <p:cNvSpPr>
                <a:spLocks noChangeShapeType="1"/>
              </p:cNvSpPr>
              <p:nvPr/>
            </p:nvSpPr>
            <p:spPr bwMode="auto">
              <a:xfrm>
                <a:off x="3888" y="3168"/>
                <a:ext cx="1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CA" dirty="0"/>
              </a:p>
            </p:txBody>
          </p:sp>
          <p:sp>
            <p:nvSpPr>
              <p:cNvPr id="94323" name="Line 106"/>
              <p:cNvSpPr>
                <a:spLocks noChangeShapeType="1"/>
              </p:cNvSpPr>
              <p:nvPr/>
            </p:nvSpPr>
            <p:spPr bwMode="auto">
              <a:xfrm>
                <a:off x="3255" y="3168"/>
                <a:ext cx="1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310" name="Line 107"/>
            <p:cNvSpPr>
              <a:spLocks noChangeShapeType="1"/>
            </p:cNvSpPr>
            <p:nvPr/>
          </p:nvSpPr>
          <p:spPr bwMode="auto">
            <a:xfrm>
              <a:off x="720" y="3792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977900" y="5429250"/>
            <a:ext cx="5030788" cy="457200"/>
            <a:chOff x="720" y="3216"/>
            <a:chExt cx="3169" cy="288"/>
          </a:xfrm>
        </p:grpSpPr>
        <p:grpSp>
          <p:nvGrpSpPr>
            <p:cNvPr id="94292" name="Group 109"/>
            <p:cNvGrpSpPr>
              <a:grpSpLocks/>
            </p:cNvGrpSpPr>
            <p:nvPr/>
          </p:nvGrpSpPr>
          <p:grpSpPr bwMode="auto">
            <a:xfrm>
              <a:off x="720" y="3216"/>
              <a:ext cx="3169" cy="288"/>
              <a:chOff x="720" y="3216"/>
              <a:chExt cx="3169" cy="288"/>
            </a:xfrm>
          </p:grpSpPr>
          <p:grpSp>
            <p:nvGrpSpPr>
              <p:cNvPr id="94294" name="Group 110"/>
              <p:cNvGrpSpPr>
                <a:grpSpLocks/>
              </p:cNvGrpSpPr>
              <p:nvPr/>
            </p:nvGrpSpPr>
            <p:grpSpPr bwMode="auto">
              <a:xfrm>
                <a:off x="720" y="3216"/>
                <a:ext cx="3169" cy="288"/>
                <a:chOff x="720" y="2880"/>
                <a:chExt cx="3169" cy="288"/>
              </a:xfrm>
            </p:grpSpPr>
            <p:sp>
              <p:nvSpPr>
                <p:cNvPr id="9429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55" y="2880"/>
                  <a:ext cx="633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7" name="Rectangle 112"/>
                <p:cNvSpPr>
                  <a:spLocks noChangeArrowheads="1"/>
                </p:cNvSpPr>
                <p:nvPr/>
              </p:nvSpPr>
              <p:spPr bwMode="auto">
                <a:xfrm>
                  <a:off x="2620" y="2880"/>
                  <a:ext cx="635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8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8" y="2880"/>
                  <a:ext cx="632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CA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299" name="Rectangle 114"/>
                <p:cNvSpPr>
                  <a:spLocks noChangeArrowheads="1"/>
                </p:cNvSpPr>
                <p:nvPr/>
              </p:nvSpPr>
              <p:spPr bwMode="auto">
                <a:xfrm>
                  <a:off x="1344" y="2880"/>
                  <a:ext cx="64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  <a:buFontTx/>
                    <a:buChar char="•"/>
                  </a:pPr>
                  <a:endParaRPr lang="en-US" altLang="en-US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94300" name="Rectangle 115"/>
                <p:cNvSpPr>
                  <a:spLocks noChangeArrowheads="1"/>
                </p:cNvSpPr>
                <p:nvPr/>
              </p:nvSpPr>
              <p:spPr bwMode="auto">
                <a:xfrm>
                  <a:off x="720" y="2880"/>
                  <a:ext cx="624" cy="2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30000"/>
                    </a:spcBef>
                  </a:pPr>
                  <a:r>
                    <a:rPr lang="en-US" altLang="en-US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L05</a:t>
                  </a:r>
                </a:p>
              </p:txBody>
            </p:sp>
            <p:sp>
              <p:nvSpPr>
                <p:cNvPr id="94301" name="Line 116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2" name="Line 117"/>
                <p:cNvSpPr>
                  <a:spLocks noChangeShapeType="1"/>
                </p:cNvSpPr>
                <p:nvPr/>
              </p:nvSpPr>
              <p:spPr bwMode="auto">
                <a:xfrm>
                  <a:off x="720" y="3168"/>
                  <a:ext cx="316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3" name="Line 118"/>
                <p:cNvSpPr>
                  <a:spLocks noChangeShapeType="1"/>
                </p:cNvSpPr>
                <p:nvPr/>
              </p:nvSpPr>
              <p:spPr bwMode="auto">
                <a:xfrm>
                  <a:off x="720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4" name="Line 119"/>
                <p:cNvSpPr>
                  <a:spLocks noChangeShapeType="1"/>
                </p:cNvSpPr>
                <p:nvPr/>
              </p:nvSpPr>
              <p:spPr bwMode="auto">
                <a:xfrm>
                  <a:off x="1344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5" name="Line 120"/>
                <p:cNvSpPr>
                  <a:spLocks noChangeShapeType="1"/>
                </p:cNvSpPr>
                <p:nvPr/>
              </p:nvSpPr>
              <p:spPr bwMode="auto">
                <a:xfrm>
                  <a:off x="1988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6" name="Line 121"/>
                <p:cNvSpPr>
                  <a:spLocks noChangeShapeType="1"/>
                </p:cNvSpPr>
                <p:nvPr/>
              </p:nvSpPr>
              <p:spPr bwMode="auto">
                <a:xfrm>
                  <a:off x="2620" y="2880"/>
                  <a:ext cx="2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7" name="Line 122"/>
                <p:cNvSpPr>
                  <a:spLocks noChangeShapeType="1"/>
                </p:cNvSpPr>
                <p:nvPr/>
              </p:nvSpPr>
              <p:spPr bwMode="auto">
                <a:xfrm>
                  <a:off x="3888" y="2880"/>
                  <a:ext cx="1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 anchor="ctr"/>
                <a:lstStyle/>
                <a:p>
                  <a:endParaRPr lang="en-CA" dirty="0"/>
                </a:p>
              </p:txBody>
            </p:sp>
            <p:sp>
              <p:nvSpPr>
                <p:cNvPr id="94308" name="Line 123"/>
                <p:cNvSpPr>
                  <a:spLocks noChangeShapeType="1"/>
                </p:cNvSpPr>
                <p:nvPr/>
              </p:nvSpPr>
              <p:spPr bwMode="auto">
                <a:xfrm>
                  <a:off x="3255" y="288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 bIns="0"/>
                <a:lstStyle/>
                <a:p>
                  <a:endParaRPr lang="en-CA" dirty="0"/>
                </a:p>
              </p:txBody>
            </p:sp>
          </p:grpSp>
          <p:sp>
            <p:nvSpPr>
              <p:cNvPr id="94295" name="Line 124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3168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CA" dirty="0"/>
              </a:p>
            </p:txBody>
          </p:sp>
        </p:grpSp>
        <p:sp>
          <p:nvSpPr>
            <p:cNvPr id="94293" name="Line 125"/>
            <p:cNvSpPr>
              <a:spLocks noChangeShapeType="1"/>
            </p:cNvSpPr>
            <p:nvPr/>
          </p:nvSpPr>
          <p:spPr bwMode="auto">
            <a:xfrm>
              <a:off x="720" y="3504"/>
              <a:ext cx="31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CA" dirty="0"/>
            </a:p>
          </p:txBody>
        </p:sp>
      </p:grpSp>
      <p:sp>
        <p:nvSpPr>
          <p:cNvPr id="810110" name="Text Box 126"/>
          <p:cNvSpPr txBox="1">
            <a:spLocks noChangeArrowheads="1"/>
          </p:cNvSpPr>
          <p:nvPr/>
        </p:nvSpPr>
        <p:spPr bwMode="auto">
          <a:xfrm>
            <a:off x="6172200" y="1435100"/>
            <a:ext cx="25908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b="1" dirty="0">
                <a:latin typeface="Arial" panose="020B0604020202020204" pitchFamily="34" charset="0"/>
              </a:rPr>
              <a:t>Important</a:t>
            </a:r>
            <a:r>
              <a:rPr lang="en-CA" altLang="en-US" dirty="0">
                <a:latin typeface="Arial" panose="020B0604020202020204" pitchFamily="34" charset="0"/>
              </a:rPr>
              <a:t>: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List elements are specified in the order of </a:t>
            </a:r>
            <a:r>
              <a:rPr lang="en-CA" altLang="en-US" sz="1600" dirty="0">
                <a:latin typeface="Consolas" panose="020B0609020204030204" pitchFamily="49" charset="0"/>
              </a:rPr>
              <a:t>[row] [column]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altLang="en-US" sz="1600" dirty="0">
                <a:latin typeface="Arial" panose="020B0604020202020204" pitchFamily="34" charset="0"/>
              </a:rPr>
              <a:t>Specifying only a single </a:t>
            </a:r>
            <a:r>
              <a:rPr lang="en-CA" altLang="en-US" sz="1600" dirty="0" smtClean="0">
                <a:latin typeface="Arial" panose="020B0604020202020204" pitchFamily="34" charset="0"/>
              </a:rPr>
              <a:t>set of brackets </a:t>
            </a:r>
            <a:r>
              <a:rPr lang="en-CA" altLang="en-US" sz="1600" dirty="0">
                <a:latin typeface="Arial" panose="020B0604020202020204" pitchFamily="34" charset="0"/>
              </a:rPr>
              <a:t>specifies the </a:t>
            </a:r>
            <a:r>
              <a:rPr lang="en-CA" altLang="en-US" sz="1600" dirty="0" smtClean="0">
                <a:latin typeface="Arial" panose="020B0604020202020204" pitchFamily="34" charset="0"/>
              </a:rPr>
              <a:t>row </a:t>
            </a:r>
          </a:p>
        </p:txBody>
      </p:sp>
    </p:spTree>
    <p:extLst>
      <p:ext uri="{BB962C8B-B14F-4D97-AF65-F5344CB8AC3E}">
        <p14:creationId xmlns:p14="http://schemas.microsoft.com/office/powerpoint/2010/main" val="394889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0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0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0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1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And Initializing A Multi-Dimensional List In Python (Fixed Size)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7086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General structure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 = [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       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&gt;],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			               :	:	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</a:rPr>
              <a:t> 		             [&lt;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6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600" dirty="0" smtClean="0">
                <a:latin typeface="Consolas" panose="020B0609020204030204" pitchFamily="49" charset="0"/>
              </a:rPr>
              <a:t>&gt;] ]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Times New Roman" panose="02020603050405020304" pitchFamily="18" charset="0"/>
              </a:rPr>
              <a:t>    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91400" y="1981200"/>
            <a:ext cx="1485900" cy="1536700"/>
            <a:chOff x="3952" y="1016"/>
            <a:chExt cx="936" cy="968"/>
          </a:xfrm>
        </p:grpSpPr>
        <p:sp>
          <p:nvSpPr>
            <p:cNvPr id="95240" name="AutoShape 5"/>
            <p:cNvSpPr>
              <a:spLocks/>
            </p:cNvSpPr>
            <p:nvPr/>
          </p:nvSpPr>
          <p:spPr bwMode="auto">
            <a:xfrm>
              <a:off x="3952" y="1016"/>
              <a:ext cx="304" cy="968"/>
            </a:xfrm>
            <a:prstGeom prst="rightBrace">
              <a:avLst>
                <a:gd name="adj1" fmla="val 26535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41" name="Text Box 6"/>
            <p:cNvSpPr txBox="1">
              <a:spLocks noChangeArrowheads="1"/>
            </p:cNvSpPr>
            <p:nvPr/>
          </p:nvSpPr>
          <p:spPr bwMode="auto">
            <a:xfrm>
              <a:off x="4144" y="1384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Rows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200400" y="3733800"/>
            <a:ext cx="3505200" cy="781050"/>
            <a:chOff x="1628" y="2148"/>
            <a:chExt cx="2208" cy="492"/>
          </a:xfrm>
        </p:grpSpPr>
        <p:sp>
          <p:nvSpPr>
            <p:cNvPr id="95238" name="AutoShape 8"/>
            <p:cNvSpPr>
              <a:spLocks/>
            </p:cNvSpPr>
            <p:nvPr/>
          </p:nvSpPr>
          <p:spPr bwMode="auto">
            <a:xfrm rot="5400000">
              <a:off x="2580" y="1196"/>
              <a:ext cx="304" cy="2208"/>
            </a:xfrm>
            <a:prstGeom prst="rightBrace">
              <a:avLst>
                <a:gd name="adj1" fmla="val 6052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95239" name="Text Box 9"/>
            <p:cNvSpPr txBox="1">
              <a:spLocks noChangeArrowheads="1"/>
            </p:cNvSpPr>
            <p:nvPr/>
          </p:nvSpPr>
          <p:spPr bwMode="auto">
            <a:xfrm>
              <a:off x="2352" y="2448"/>
              <a:ext cx="7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Columns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462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40733</TotalTime>
  <Words>1760</Words>
  <Application>Microsoft Office PowerPoint</Application>
  <PresentationFormat>On-screen Show (4:3)</PresentationFormat>
  <Paragraphs>305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MS PGothic</vt:lpstr>
      <vt:lpstr>MS PGothic</vt:lpstr>
      <vt:lpstr>Arial</vt:lpstr>
      <vt:lpstr>Calibri</vt:lpstr>
      <vt:lpstr>Consolas</vt:lpstr>
      <vt:lpstr>Times New Roman</vt:lpstr>
      <vt:lpstr>Office Theme</vt:lpstr>
      <vt:lpstr>Composite Types, Lists Part 2</vt:lpstr>
      <vt:lpstr>Take Care Not To Exceed The Bounds Of The List</vt:lpstr>
      <vt:lpstr>A Common Way To Avoid Overflowing A List</vt:lpstr>
      <vt:lpstr>A Common Way To Avoid Overflowing A List (2)</vt:lpstr>
      <vt:lpstr>Python Only Approach To Avoid Overflow </vt:lpstr>
      <vt:lpstr>When To Use Lists Of Different Dimensions</vt:lpstr>
      <vt:lpstr>When To Use Lists Of Different Dimensions (2)</vt:lpstr>
      <vt:lpstr>When To Use Lists Of Different Dimensions (3)</vt:lpstr>
      <vt:lpstr>Creating And Initializing A Multi-Dimensional List In Python (Fixed Size)</vt:lpstr>
      <vt:lpstr>Creating And Initializing A Multi-Dimensional List In Python (2): Fixed Size</vt:lpstr>
      <vt:lpstr>2D Lists: Levels Of Access</vt:lpstr>
      <vt:lpstr>Creating And Initializing A Multi-Dimensional List In Python: Dynamic Creation</vt:lpstr>
      <vt:lpstr>Creating And Initializing A Multi-Dimensional List In Python: Dynamic Creation (2)</vt:lpstr>
      <vt:lpstr>Example 2D List Program: A Variable Sized 2D List (Dynamic)</vt:lpstr>
      <vt:lpstr>Quick Note” List Elements Need Not Store The Same Data Type </vt:lpstr>
      <vt:lpstr>Copying Lists</vt:lpstr>
      <vt:lpstr>Copying Lists: Example</vt:lpstr>
      <vt:lpstr>Copying Lists: Example (2)</vt:lpstr>
      <vt:lpstr>Extra Practice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lists</dc:title>
  <dc:creator>James Tam</dc:creator>
  <cp:keywords>2D lists;Avoiding the overflow of lists;Two-dimensional lists;Multi D lists;Copying lists;Deep copy,Shallow copy</cp:keywords>
  <cp:lastModifiedBy>James Tam</cp:lastModifiedBy>
  <cp:revision>1023</cp:revision>
  <dcterms:created xsi:type="dcterms:W3CDTF">2013-08-26T22:54:00Z</dcterms:created>
  <dcterms:modified xsi:type="dcterms:W3CDTF">2021-06-02T00:47:54Z</dcterms:modified>
</cp:coreProperties>
</file>