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484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57" r:id="rId22"/>
    <p:sldId id="447" r:id="rId23"/>
    <p:sldId id="450" r:id="rId24"/>
    <p:sldId id="451" r:id="rId25"/>
    <p:sldId id="452" r:id="rId26"/>
    <p:sldId id="453" r:id="rId27"/>
    <p:sldId id="456" r:id="rId28"/>
    <p:sldId id="458" r:id="rId29"/>
    <p:sldId id="459" r:id="rId30"/>
    <p:sldId id="454" r:id="rId31"/>
    <p:sldId id="455" r:id="rId32"/>
    <p:sldId id="460" r:id="rId33"/>
    <p:sldId id="318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00"/>
    <a:srgbClr val="006400"/>
    <a:srgbClr val="0000FF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1" autoAdjust="0"/>
    <p:restoredTop sz="96296" autoAdjust="0"/>
  </p:normalViewPr>
  <p:slideViewPr>
    <p:cSldViewPr>
      <p:cViewPr varScale="1">
        <p:scale>
          <a:sx n="108" d="100"/>
          <a:sy n="108" d="100"/>
        </p:scale>
        <p:origin x="3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643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Mention the value of the constant if we change class size once it changes throughout the whole program.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514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648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33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Determine what's a reference vs. an actual composite type and talk about the issues e.g., objects are actually references to objects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89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64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626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56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21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497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91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5/26/2021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</a:t>
            </a:r>
            <a:r>
              <a:rPr lang="en-US" altLang="en-US" sz="4800" dirty="0" smtClean="0"/>
              <a:t>Types, Lists Part 1</a:t>
            </a:r>
            <a:endParaRPr lang="en-US" altLang="en-US" sz="4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Declaring a list variable</a:t>
            </a:r>
          </a:p>
          <a:p>
            <a:pPr eaLnBrk="1" hangingPunct="1"/>
            <a:r>
              <a:rPr lang="en-US" altLang="en-US" sz="2800" dirty="0"/>
              <a:t>Accessing a list vs the elements in the list</a:t>
            </a:r>
          </a:p>
          <a:p>
            <a:pPr eaLnBrk="1" hangingPunct="1"/>
            <a:r>
              <a:rPr lang="en-US" altLang="en-US" sz="2800" dirty="0"/>
              <a:t>Passing lists as parameters</a:t>
            </a:r>
          </a:p>
          <a:p>
            <a:pPr eaLnBrk="1" hangingPunct="1"/>
            <a:r>
              <a:rPr lang="en-US" altLang="en-US" sz="2800" dirty="0"/>
              <a:t>Methods of parameter passing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What’s Needed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dirty="0" smtClean="0"/>
              <a:t>The composite variable can be manipulated and passed throughout the program as a single entity.</a:t>
            </a:r>
          </a:p>
          <a:p>
            <a:pPr marL="396875" lvl="1" indent="-171450"/>
            <a:r>
              <a:rPr lang="en-US" altLang="en-US" sz="2000" dirty="0" smtClean="0"/>
              <a:t>At the same time each element can be accessed individually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smtClean="0"/>
              <a:t>What’s needed…a list!</a:t>
            </a:r>
          </a:p>
        </p:txBody>
      </p:sp>
    </p:spTree>
    <p:extLst>
      <p:ext uri="{BB962C8B-B14F-4D97-AF65-F5344CB8AC3E}">
        <p14:creationId xmlns:p14="http://schemas.microsoft.com/office/powerpoint/2010/main" val="36586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Example:</a:t>
            </a:r>
            <a:endParaRPr lang="en-US" altLang="en-US" sz="2400" dirty="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#List with 5 elements, index ranges from 0 to (5-1)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letters = </a:t>
            </a:r>
            <a:r>
              <a:rPr lang="en-US" altLang="en-US" sz="1800" dirty="0">
                <a:latin typeface="Consolas" panose="020B0609020204030204" pitchFamily="49" charset="0"/>
              </a:rPr>
              <a:t>["</a:t>
            </a:r>
            <a:r>
              <a:rPr lang="en-US" altLang="en-US" sz="1800" dirty="0" smtClean="0">
                <a:latin typeface="Consolas" panose="020B0609020204030204" pitchFamily="49" charset="0"/>
              </a:rPr>
              <a:t>A</a:t>
            </a:r>
            <a:r>
              <a:rPr lang="en-US" altLang="en-US" sz="1800" dirty="0">
                <a:latin typeface="Consolas" panose="020B0609020204030204" pitchFamily="49" charset="0"/>
              </a:rPr>
              <a:t>", "</a:t>
            </a:r>
            <a:r>
              <a:rPr lang="en-US" altLang="en-US" sz="1800" dirty="0" smtClean="0">
                <a:latin typeface="Consolas" panose="020B0609020204030204" pitchFamily="49" charset="0"/>
              </a:rPr>
              <a:t>B</a:t>
            </a:r>
            <a:r>
              <a:rPr lang="en-US" altLang="en-US" sz="1800" dirty="0">
                <a:latin typeface="Consolas" panose="020B0609020204030204" pitchFamily="49" charset="0"/>
              </a:rPr>
              <a:t>", </a:t>
            </a:r>
            <a:r>
              <a:rPr lang="en-US" altLang="en-US" sz="1800" dirty="0" smtClean="0">
                <a:latin typeface="Consolas" panose="020B0609020204030204" pitchFamily="49" charset="0"/>
              </a:rPr>
              <a:t>"A</a:t>
            </a:r>
            <a:r>
              <a:rPr lang="en-US" altLang="en-US" sz="1800" dirty="0">
                <a:latin typeface="Consolas" panose="020B0609020204030204" pitchFamily="49" charset="0"/>
              </a:rPr>
              <a:t>"]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95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419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324600" y="1981200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51393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510756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99644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These 4 names (Borg, Klingon, Hirogin, Jem’hadar) </a:t>
            </a:r>
            <a:r>
              <a:rPr lang="en-US" altLang="en-US" sz="1400" dirty="0">
                <a:sym typeface="Symbol" panose="05050102010706020507" pitchFamily="18" charset="2"/>
              </a:rPr>
              <a:t></a:t>
            </a:r>
            <a:r>
              <a:rPr lang="en-US" altLang="en-US" sz="1400" dirty="0"/>
              <a:t> are  CBS</a:t>
            </a:r>
          </a:p>
        </p:txBody>
      </p:sp>
      <p:sp>
        <p:nvSpPr>
          <p:cNvPr id="2" name="Rectangle 1"/>
          <p:cNvSpPr/>
          <p:nvPr/>
        </p:nvSpPr>
        <p:spPr>
          <a:xfrm>
            <a:off x="6934200" y="5638800"/>
            <a:ext cx="2181225" cy="1219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Analogous to creating an ‘atomic’ variable: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um1 = 12.5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flag = True</a:t>
            </a:r>
            <a:endParaRPr lang="en-CA" sz="16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1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Because a list is composite you can access the entire list or individual elements.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dirty="0" smtClean="0"/>
              <a:t>Name of the list and an index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[index]</a:t>
            </a:r>
            <a:r>
              <a:rPr lang="en-US" altLang="en-US" dirty="0" smtClean="0"/>
              <a:t>”</a:t>
            </a:r>
            <a:r>
              <a:rPr lang="en-US" altLang="ja-JP" dirty="0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9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Although Python allows for negative indices (-1 last element, -2 second last…-&lt;size&gt;) this is unusual and this approach is not allowed in other languages.</a:t>
            </a:r>
          </a:p>
          <a:p>
            <a:r>
              <a:rPr lang="en-US" altLang="en-US" dirty="0" smtClean="0"/>
              <a:t>So unless otherwise told your index should be a positive integer ranging from &lt;zero&gt; to &lt;list size – 1&gt;</a:t>
            </a:r>
          </a:p>
        </p:txBody>
      </p:sp>
    </p:spTree>
    <p:extLst>
      <p:ext uri="{BB962C8B-B14F-4D97-AF65-F5344CB8AC3E}">
        <p14:creationId xmlns:p14="http://schemas.microsoft.com/office/powerpoint/2010/main" val="33018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dirty="0" smtClean="0"/>
              <a:t>Step 1: Create a variable that refers to the list (list is empty)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018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Step 2: Initialize the list with the elements</a:t>
            </a:r>
          </a:p>
          <a:p>
            <a:r>
              <a:rPr lang="en-US" altLang="en-US" sz="2400" b="1" dirty="0" smtClean="0"/>
              <a:t>General format:</a:t>
            </a:r>
          </a:p>
          <a:p>
            <a:pPr lvl="1"/>
            <a:r>
              <a:rPr lang="en-US" altLang="en-US" sz="2000" dirty="0" smtClean="0"/>
              <a:t>Within the body of a loop create each element and then add the new element on the end of the list (‘append’)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499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Creating A Variable Sized List: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(-1)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dirty="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0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1classListV2.py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an alternative implementation that illustrates the advantages of using a list. Can access individual elements as well as the entire list.</a:t>
            </a:r>
          </a:p>
          <a:p>
            <a:pPr marL="342900" lvl="1" indent="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 = []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classGrades.append(-1)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return(classGrades)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72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 (2)</a:t>
            </a:r>
            <a:endParaRPr lang="en-US" altLang="en-US" sz="32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dirty="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 dirty="0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(3)</a:t>
            </a:r>
            <a:endParaRPr lang="en-US" altLang="en-US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print("The average grade is %0.2f%%" %(average))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print("Student No. %d: %0.2f%%"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 dirty="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51587" cy="2419410"/>
            <a:chOff x="4575175" y="3657600"/>
            <a:chExt cx="3951586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8139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Tuples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82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dirty="0" smtClean="0">
                  <a:latin typeface="Arial" panose="020B0604020202020204" pitchFamily="34" charset="0"/>
                </a:rPr>
                <a:t>Strings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810" y="5259021"/>
            <a:ext cx="28217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 dirty="0">
                <a:latin typeface="Arial" panose="020B0604020202020204" pitchFamily="34" charset="0"/>
              </a:rPr>
              <a:t>707</a:t>
            </a:r>
            <a:r>
              <a:rPr lang="en-US" altLang="en-US" dirty="0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 dirty="0"/>
              <a:t>A string (sequence of characters) can be decomposed into individual </a:t>
            </a:r>
            <a:r>
              <a:rPr lang="en-US" altLang="en-US" dirty="0" smtClean="0"/>
              <a:t>characters.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(4)</a:t>
            </a:r>
            <a:endParaRPr lang="en-US" alt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return(classGrades, average)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  <p:extLst>
      <p:ext uri="{BB962C8B-B14F-4D97-AF65-F5344CB8AC3E}">
        <p14:creationId xmlns:p14="http://schemas.microsoft.com/office/powerpoint/2010/main" val="41671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 List As A Parameter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reference to the list is passed</a:t>
            </a:r>
            <a:r>
              <a:rPr lang="en-US" dirty="0" smtClean="0"/>
              <a:t>, in the function </a:t>
            </a:r>
            <a:r>
              <a:rPr lang="en-US" b="1" dirty="0" smtClean="0">
                <a:solidFill>
                  <a:srgbClr val="0000FF"/>
                </a:solidFill>
              </a:rPr>
              <a:t>a local variable</a:t>
            </a:r>
            <a:r>
              <a:rPr lang="en-US" dirty="0" smtClean="0"/>
              <a:t> which is another reference can allow </a:t>
            </a:r>
            <a:r>
              <a:rPr lang="en-US" b="1" dirty="0" smtClean="0">
                <a:solidFill>
                  <a:srgbClr val="00AF00"/>
                </a:solidFill>
              </a:rPr>
              <a:t>access to the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read(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...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00AF00"/>
                </a:solidFill>
                <a:latin typeface="Consolas" panose="020B0609020204030204" pitchFamily="49" charset="0"/>
              </a:rPr>
              <a:t>classGrades[i]</a:t>
            </a:r>
            <a:r>
              <a:rPr lang="en-US" altLang="en-US" sz="1800" dirty="0">
                <a:solidFill>
                  <a:srgbClr val="00AF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total = total + </a:t>
            </a:r>
            <a:r>
              <a:rPr lang="en-US" altLang="en-US" sz="1800" b="1" dirty="0">
                <a:solidFill>
                  <a:srgbClr val="00AF00"/>
                </a:solidFill>
                <a:latin typeface="Consolas" panose="020B0609020204030204" pitchFamily="49" charset="0"/>
              </a:rPr>
              <a:t>classGrades[i]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</a:rPr>
              <a:t>classGrades = initialize()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read(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4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2listParametersPassByReference.py</a:t>
            </a:r>
          </a:p>
          <a:p>
            <a:pPr lvl="1"/>
            <a:r>
              <a:rPr lang="en-US" altLang="en-US" dirty="0" smtClean="0"/>
              <a:t>Learning : a list parameter allows changes to the original list (persist even after the function ends).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fun1(aListCopy):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return(aListCopy)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fun2(aListCopy):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Recall: A list variable is actually just a reference to a list.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aList           = [1,2,3]</a:t>
            </a:r>
          </a:p>
          <a:p>
            <a:pPr marL="342900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altLang="en-US" dirty="0" smtClean="0">
              <a:latin typeface="Consolas" panose="020B0609020204030204" pitchFamily="49" charset="0"/>
            </a:endParaRPr>
          </a:p>
          <a:p>
            <a:endParaRPr lang="en-CA" altLang="en-US" dirty="0" smtClean="0"/>
          </a:p>
          <a:p>
            <a:r>
              <a:rPr lang="en-CA" altLang="en-US" dirty="0" smtClean="0"/>
              <a:t>A copy of the address is passed into the function.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</a:t>
            </a:r>
            <a:r>
              <a:rPr lang="en-US" altLang="en-US" dirty="0" smtClean="0">
                <a:latin typeface="Consolas" panose="020B0609020204030204" pitchFamily="49" charset="0"/>
              </a:rPr>
              <a:t>ef fun(copyList):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copyList[0] = 10</a:t>
            </a:r>
          </a:p>
          <a:p>
            <a:endParaRPr lang="en-US" altLang="en-US" dirty="0"/>
          </a:p>
          <a:p>
            <a:endParaRPr lang="en-CA" altLang="en-US" dirty="0" smtClean="0"/>
          </a:p>
          <a:p>
            <a:r>
              <a:rPr lang="en-CA" altLang="en-US" dirty="0" smtClean="0"/>
              <a:t>The local reference ‘refers’ to the original list  (thus the term ‘pass-by-reference).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1085850" y="16891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733800" y="16637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2606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list (no name just a location in memory)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3368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Reference to the list (contains the memory address)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passing parameters never (or at least almost never) assign a new value to the reference.</a:t>
            </a:r>
          </a:p>
          <a:p>
            <a:r>
              <a:rPr lang="en-US" altLang="en-US" dirty="0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None/>
            </a:pP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Don’t do, creates a new list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fun(aReference)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print(aReference) 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r>
              <a:rPr lang="en-US" dirty="0"/>
              <a:t>Recall: This creates a new list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latin typeface="Consolas" panose="020B0609020204030204" pitchFamily="49" charset="0"/>
              </a:rPr>
              <a:t>aList </a:t>
            </a:r>
            <a:r>
              <a:rPr lang="en-US" sz="2000" dirty="0">
                <a:latin typeface="Consolas" panose="020B0609020204030204" pitchFamily="49" charset="0"/>
              </a:rPr>
              <a:t>= []</a:t>
            </a:r>
            <a:endParaRPr lang="en-CA" sz="20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Passing Parameters Which Aren’t Lists (Pass By Value)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copy of the value stored in the variable is passed into the function.</a:t>
            </a:r>
          </a:p>
          <a:p>
            <a:r>
              <a:rPr lang="en-US" dirty="0" smtClean="0"/>
              <a:t>Changes made to the parameters are only made to local variables.</a:t>
            </a:r>
          </a:p>
          <a:p>
            <a:r>
              <a:rPr lang="en-US" dirty="0" smtClean="0"/>
              <a:t>The changed local variables must have their values back to the caller in order to be retained.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74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By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Name of the example program</a:t>
            </a:r>
            <a:r>
              <a:rPr lang="en-US" dirty="0"/>
              <a:t>: </a:t>
            </a:r>
            <a:r>
              <a:rPr lang="en-US" sz="2000" dirty="0">
                <a:latin typeface="Consolas" panose="020B0609020204030204" pitchFamily="49" charset="0"/>
              </a:rPr>
              <a:t>3otherParametersPassByValue.py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Learning: how simple types (integer,  float, Boolean) are passed by value (value copied into a local variable)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fun1(aNum,aBool):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fun1:",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fun2(aNum,aBool):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fun2:",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return(aNum,aBool)</a:t>
            </a:r>
          </a:p>
        </p:txBody>
      </p:sp>
    </p:spTree>
    <p:extLst>
      <p:ext uri="{BB962C8B-B14F-4D97-AF65-F5344CB8AC3E}">
        <p14:creationId xmlns:p14="http://schemas.microsoft.com/office/powerpoint/2010/main" val="21827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Passing By </a:t>
            </a:r>
            <a:r>
              <a:rPr lang="en-US" dirty="0" smtClean="0"/>
              <a:t>Value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12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True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start:",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fun1(aNum,aBool)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fun1:",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aNum,aBool = fun2(aNum,aBool)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fun2:",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35245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79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looks complex</a:t>
            </a:r>
          </a:p>
          <a:p>
            <a:r>
              <a:rPr lang="en-US" altLang="en-US" dirty="0" smtClean="0"/>
              <a:t>Most important reason why it’s done: efficiency</a:t>
            </a:r>
          </a:p>
          <a:p>
            <a:pPr lvl="1"/>
            <a:r>
              <a:rPr lang="en-US" altLang="en-US" dirty="0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dirty="0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dirty="0" smtClean="0"/>
              <a:t>Type size of references ~range 32 bits (4 bytes) to 64 bits (8 bytes)</a:t>
            </a:r>
          </a:p>
          <a:p>
            <a:r>
              <a:rPr lang="en-US" altLang="en-US" dirty="0" smtClean="0"/>
              <a:t>Contrast this with the size of a list</a:t>
            </a:r>
          </a:p>
          <a:p>
            <a:pPr lvl="1"/>
            <a:r>
              <a:rPr lang="en-US" altLang="en-US" dirty="0" smtClean="0"/>
              <a:t>E.g., a list that refers to online user accounts (each account is a list element that may be multi-Giga bytes in size</a:t>
            </a:r>
            <a:r>
              <a:rPr lang="en-CA" altLang="en-US" dirty="0" smtClean="0"/>
              <a:t>). Contrast passing an 8 byte reference to the list vs. passing a multi-Gigabyte list.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7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example program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4listExampleSlow.py</a:t>
            </a:r>
          </a:p>
          <a:p>
            <a:pPr lvl="1"/>
            <a:r>
              <a:rPr lang="en-US" altLang="en-US" dirty="0" smtClean="0"/>
              <a:t>Learning: approximating the speed difference between passing by value vs. passing by reference (simulated pass by value)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MAX = 1000000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fun(i):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print("Number of times function has been called %d" %(i))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[]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j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aList.append(str(j))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fun(i)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Passing Reference And Not Entire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example program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5listExampleFast.py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Learning: approximating the speed difference between passing by value vs. passing by reference </a:t>
            </a:r>
            <a:r>
              <a:rPr lang="en-US" altLang="en-US" dirty="0" smtClean="0"/>
              <a:t>(actual pass by reference)</a:t>
            </a:r>
          </a:p>
          <a:p>
            <a:pPr lvl="1"/>
            <a:endParaRPr lang="en-US" altLang="en-US" dirty="0"/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 = </a:t>
            </a:r>
            <a:r>
              <a:rPr lang="en-US" altLang="en-US" sz="1800" dirty="0" smtClean="0">
                <a:latin typeface="Consolas" panose="020B0609020204030204" pitchFamily="49" charset="0"/>
              </a:rPr>
              <a:t>1000000</a:t>
            </a:r>
          </a:p>
          <a:p>
            <a:pPr marL="342900" lvl="1" indent="0"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fun(</a:t>
            </a:r>
            <a:r>
              <a:rPr lang="en-US" altLang="en-US" sz="1800" dirty="0" err="1">
                <a:latin typeface="Consolas" panose="020B0609020204030204" pitchFamily="49" charset="0"/>
              </a:rPr>
              <a:t>aList,num</a:t>
            </a:r>
            <a:r>
              <a:rPr lang="en-US" altLang="en-US" sz="1800" dirty="0">
                <a:latin typeface="Consolas" panose="020B0609020204030204" pitchFamily="49" charset="0"/>
              </a:rPr>
              <a:t>):  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print</a:t>
            </a:r>
            <a:r>
              <a:rPr lang="en-US" altLang="en-US" sz="1800" dirty="0">
                <a:latin typeface="Consolas" panose="020B0609020204030204" pitchFamily="49" charset="0"/>
              </a:rPr>
              <a:t>("fun #%d" %</a:t>
            </a:r>
            <a:r>
              <a:rPr lang="en-US" altLang="en-US" sz="1800" dirty="0" err="1">
                <a:latin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start():  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list </a:t>
            </a:r>
            <a:r>
              <a:rPr lang="en-US" altLang="en-US" sz="1800" dirty="0">
                <a:latin typeface="Consolas" panose="020B0609020204030204" pitchFamily="49" charset="0"/>
              </a:rPr>
              <a:t>= []  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for </a:t>
            </a:r>
            <a:r>
              <a:rPr lang="en-US" altLang="en-US" sz="1800" dirty="0" err="1">
                <a:latin typeface="Consolas" panose="020B0609020204030204" pitchFamily="49" charset="0"/>
              </a:rPr>
              <a:t>i</a:t>
            </a:r>
            <a:r>
              <a:rPr lang="en-US" altLang="en-US" sz="1800" dirty="0">
                <a:latin typeface="Consolas" panose="020B0609020204030204" pitchFamily="49" charset="0"/>
              </a:rPr>
              <a:t> in range(0,MAX,1):      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list.append</a:t>
            </a:r>
            <a:r>
              <a:rPr lang="en-US" altLang="en-US" sz="1800" dirty="0" smtClean="0">
                <a:latin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>
                <a:latin typeface="Consolas" panose="020B0609020204030204" pitchFamily="49" charset="0"/>
              </a:rPr>
              <a:t>)  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</a:t>
            </a:r>
            <a:r>
              <a:rPr lang="en-US" altLang="en-US" sz="1800" dirty="0" err="1">
                <a:latin typeface="Consolas" panose="020B0609020204030204" pitchFamily="49" charset="0"/>
              </a:rPr>
              <a:t>i</a:t>
            </a:r>
            <a:r>
              <a:rPr lang="en-US" altLang="en-US" sz="1800" dirty="0">
                <a:latin typeface="Consolas" panose="020B0609020204030204" pitchFamily="49" charset="0"/>
              </a:rPr>
              <a:t> in range(0,MAX,1):      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list,i</a:t>
            </a:r>
            <a:r>
              <a:rPr lang="en-US" altLang="en-US" sz="1800" dirty="0" smtClean="0">
                <a:latin typeface="Consolas" panose="020B0609020204030204" pitchFamily="49" charset="0"/>
              </a:rPr>
              <a:t>)start</a:t>
            </a:r>
            <a:r>
              <a:rPr lang="en-US" altLang="en-US" sz="1800" dirty="0">
                <a:latin typeface="Consolas" panose="020B0609020204030204" pitchFamily="49" charset="0"/>
              </a:rPr>
              <a:t>()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45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The difference between a simple vs. a composite type</a:t>
            </a:r>
          </a:p>
          <a:p>
            <a:r>
              <a:rPr lang="en-US" altLang="en-US" sz="2400" dirty="0" smtClean="0"/>
              <a:t>Why and when a list should be used</a:t>
            </a:r>
          </a:p>
          <a:p>
            <a:r>
              <a:rPr lang="en-US" altLang="en-US" sz="2400" dirty="0" smtClean="0"/>
              <a:t>How to create and initialize a list (fixed and dynamic size)</a:t>
            </a:r>
          </a:p>
          <a:p>
            <a:r>
              <a:rPr lang="en-US" altLang="en-US" sz="2400" dirty="0" smtClean="0"/>
              <a:t>How to access or change the elements of a list</a:t>
            </a:r>
          </a:p>
          <a:p>
            <a:r>
              <a:rPr lang="en-US" altLang="en-US" sz="2400" dirty="0" smtClean="0"/>
              <a:t>The difference between the parameter passing mechanisms: pass by value vs. pass by reference</a:t>
            </a:r>
          </a:p>
          <a:p>
            <a:r>
              <a:rPr lang="en-US" altLang="en-US" sz="2400" dirty="0"/>
              <a:t>How are lists passed as parameters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In many programming languages a list is implemented as an array.</a:t>
            </a:r>
          </a:p>
          <a:p>
            <a:pPr lvl="1"/>
            <a:r>
              <a:rPr lang="en-US" altLang="en-US" sz="2000" dirty="0" smtClean="0"/>
              <a:t>This will likely be the term to look for if you are looking for a list-equivalent when learning a new language.</a:t>
            </a:r>
          </a:p>
          <a:p>
            <a:r>
              <a:rPr lang="en-US" altLang="en-US" sz="2400" dirty="0" smtClean="0"/>
              <a:t>Python lists have many of the characteristics of the arrays in other programming languages but they also have other features.</a:t>
            </a:r>
          </a:p>
        </p:txBody>
      </p:sp>
    </p:spTree>
    <p:extLst>
      <p:ext uri="{BB962C8B-B14F-4D97-AF65-F5344CB8AC3E}">
        <p14:creationId xmlns:p14="http://schemas.microsoft.com/office/powerpoint/2010/main" val="35463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  <p:extLst>
      <p:ext uri="{BB962C8B-B14F-4D97-AF65-F5344CB8AC3E}">
        <p14:creationId xmlns:p14="http://schemas.microsoft.com/office/powerpoint/2010/main" val="2009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>
                <a:latin typeface="Consolas" panose="020B0609020204030204" pitchFamily="49" charset="0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Name of the example program</a:t>
            </a:r>
            <a:r>
              <a:rPr lang="en-CA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CA" altLang="en-US" dirty="0" smtClean="0">
                <a:latin typeface="Times New Roman" panose="02020603050405020304" pitchFamily="18" charset="0"/>
              </a:rPr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0classListV1.py</a:t>
            </a:r>
          </a:p>
          <a:p>
            <a:pPr lvl="1"/>
            <a:r>
              <a:rPr lang="en-US" altLang="en-US" sz="2000" dirty="0" smtClean="0"/>
              <a:t>Learning: a “how not” approach for a solution that should employ lists.</a:t>
            </a:r>
          </a:p>
          <a:p>
            <a:pPr lvl="1"/>
            <a:endParaRPr lang="en-CA" altLang="en-US" sz="2000" dirty="0" smtClean="0"/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  <p:extLst>
      <p:ext uri="{BB962C8B-B14F-4D97-AF65-F5344CB8AC3E}">
        <p14:creationId xmlns:p14="http://schemas.microsoft.com/office/powerpoint/2010/main" val="20341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</a:t>
            </a:r>
            <a:r>
              <a:rPr lang="en-US" altLang="en-US" sz="3200" dirty="0" smtClean="0"/>
              <a:t>3</a:t>
            </a:r>
            <a:r>
              <a:rPr lang="en-CA" altLang="en-US" sz="3200" dirty="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438400" y="1434307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 dirty="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 Were The Problems With </a:t>
            </a:r>
            <a:br>
              <a:rPr lang="en-US" altLang="en-US" sz="3200" dirty="0" smtClean="0"/>
            </a:br>
            <a:r>
              <a:rPr lang="en-US" altLang="en-US" sz="3200" dirty="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Redundant statements.</a:t>
            </a:r>
          </a:p>
          <a:p>
            <a:r>
              <a:rPr lang="en-US" altLang="en-US" sz="2400" dirty="0" smtClean="0"/>
              <a:t>Yet a loop could not be easily employed given the types of variables that you have seen so far.</a:t>
            </a:r>
          </a:p>
        </p:txBody>
      </p:sp>
    </p:spTree>
    <p:extLst>
      <p:ext uri="{BB962C8B-B14F-4D97-AF65-F5344CB8AC3E}">
        <p14:creationId xmlns:p14="http://schemas.microsoft.com/office/powerpoint/2010/main" val="9739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>
        <a:normAutofit fontScale="85000" lnSpcReduction="20000"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40623</TotalTime>
  <Words>2416</Words>
  <Application>Microsoft Office PowerPoint</Application>
  <PresentationFormat>On-screen Show (4:3)</PresentationFormat>
  <Paragraphs>408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MS PGothic</vt:lpstr>
      <vt:lpstr>MS PGothic</vt:lpstr>
      <vt:lpstr>Arial</vt:lpstr>
      <vt:lpstr>Calibri</vt:lpstr>
      <vt:lpstr>Consolas</vt:lpstr>
      <vt:lpstr>Symbol</vt:lpstr>
      <vt:lpstr>Times New Roman</vt:lpstr>
      <vt:lpstr>Office Theme</vt:lpstr>
      <vt:lpstr>Composite Types, Lists Part 1</vt:lpstr>
      <vt:lpstr>Types Of Variables</vt:lpstr>
      <vt:lpstr>Lists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</vt:lpstr>
      <vt:lpstr>Creating A List (Fixed Size)</vt:lpstr>
      <vt:lpstr>Accessing A List</vt:lpstr>
      <vt:lpstr>Negative Indices</vt:lpstr>
      <vt:lpstr>Creating A List (Variable Size)</vt:lpstr>
      <vt:lpstr>Creating  A List (Variable Size: 2)</vt:lpstr>
      <vt:lpstr>Creating A Variable Sized List: Example</vt:lpstr>
      <vt:lpstr>Revised Version Using A List</vt:lpstr>
      <vt:lpstr>Revised Version Using A List (2)</vt:lpstr>
      <vt:lpstr>Revised Version Using A List (3)</vt:lpstr>
      <vt:lpstr>Revised Version Using A List (4)</vt:lpstr>
      <vt:lpstr>One Part Of The Previous Example Was Actually Unneeded</vt:lpstr>
      <vt:lpstr>Passing A List As A Parameter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Passing Parameters Which Aren’t Lists (Pass By Value)</vt:lpstr>
      <vt:lpstr>Example: Passing By Value</vt:lpstr>
      <vt:lpstr>Example: Passing By Value (2)</vt:lpstr>
      <vt:lpstr>Why Are References Used?</vt:lpstr>
      <vt:lpstr>“Simulation”:  What If A List And Not A List Reference Passed: Creating A New List Each Function Call</vt:lpstr>
      <vt:lpstr>Passing Reference And Not Entire List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strings, lists, tuples</dc:title>
  <dc:creator>James Tam</dc:creator>
  <cp:lastModifiedBy>James Tam</cp:lastModifiedBy>
  <cp:revision>987</cp:revision>
  <dcterms:created xsi:type="dcterms:W3CDTF">2013-08-26T22:54:00Z</dcterms:created>
  <dcterms:modified xsi:type="dcterms:W3CDTF">2021-05-27T02:59:20Z</dcterms:modified>
</cp:coreProperties>
</file>