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3"/>
  </p:notesMasterIdLst>
  <p:handoutMasterIdLst>
    <p:handoutMasterId r:id="rId44"/>
  </p:handoutMasterIdLst>
  <p:sldIdLst>
    <p:sldId id="1041" r:id="rId2"/>
    <p:sldId id="1044" r:id="rId3"/>
    <p:sldId id="1045" r:id="rId4"/>
    <p:sldId id="1046" r:id="rId5"/>
    <p:sldId id="1047" r:id="rId6"/>
    <p:sldId id="1048" r:id="rId7"/>
    <p:sldId id="1049" r:id="rId8"/>
    <p:sldId id="1050" r:id="rId9"/>
    <p:sldId id="1051" r:id="rId10"/>
    <p:sldId id="1052" r:id="rId11"/>
    <p:sldId id="1053" r:id="rId12"/>
    <p:sldId id="1054" r:id="rId13"/>
    <p:sldId id="1055" r:id="rId14"/>
    <p:sldId id="1056" r:id="rId15"/>
    <p:sldId id="1057" r:id="rId16"/>
    <p:sldId id="1058" r:id="rId17"/>
    <p:sldId id="1059" r:id="rId18"/>
    <p:sldId id="1060" r:id="rId19"/>
    <p:sldId id="1061" r:id="rId20"/>
    <p:sldId id="1062" r:id="rId21"/>
    <p:sldId id="1063" r:id="rId22"/>
    <p:sldId id="1064" r:id="rId23"/>
    <p:sldId id="1065" r:id="rId24"/>
    <p:sldId id="1066" r:id="rId25"/>
    <p:sldId id="1067" r:id="rId26"/>
    <p:sldId id="1068" r:id="rId27"/>
    <p:sldId id="1069" r:id="rId28"/>
    <p:sldId id="1070" r:id="rId29"/>
    <p:sldId id="1071" r:id="rId30"/>
    <p:sldId id="1072" r:id="rId31"/>
    <p:sldId id="1073" r:id="rId32"/>
    <p:sldId id="1074" r:id="rId33"/>
    <p:sldId id="1075" r:id="rId34"/>
    <p:sldId id="1076" r:id="rId35"/>
    <p:sldId id="1077" r:id="rId36"/>
    <p:sldId id="1078" r:id="rId37"/>
    <p:sldId id="1079" r:id="rId38"/>
    <p:sldId id="1080" r:id="rId39"/>
    <p:sldId id="1081" r:id="rId40"/>
    <p:sldId id="1082" r:id="rId41"/>
    <p:sldId id="1084" r:id="rId42"/>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3"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66FF"/>
    <a:srgbClr val="FFFFFF"/>
    <a:srgbClr val="FCD5B5"/>
    <a:srgbClr val="808000"/>
    <a:srgbClr val="FFFFCC"/>
    <a:srgbClr val="66FFCC"/>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4973" autoAdjust="0"/>
  </p:normalViewPr>
  <p:slideViewPr>
    <p:cSldViewPr snapToGrid="0">
      <p:cViewPr varScale="1">
        <p:scale>
          <a:sx n="89" d="100"/>
          <a:sy n="89" d="100"/>
        </p:scale>
        <p:origin x="8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278" y="-125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36000"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dirty="0"/>
              <a:t>Branching and making </a:t>
            </a:r>
            <a:r>
              <a:rPr lang="en-US" dirty="0" smtClean="0"/>
              <a:t>decisions</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dirty="0"/>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dirty="0"/>
              <a:t>Page </a:t>
            </a:r>
            <a:fld id="{61724E73-F4A3-492F-94FF-9B4325E9C044}" type="slidenum">
              <a:rPr lang="en-US" altLang="en-US" sz="1200"/>
              <a:pPr algn="ctr">
                <a:lnSpc>
                  <a:spcPct val="90000"/>
                </a:lnSpc>
              </a:pPr>
              <a:t>‹#›</a:t>
            </a:fld>
            <a:endParaRPr lang="en-US" altLang="en-US" sz="1200" dirty="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3450" eaLnBrk="0" hangingPunct="0">
              <a:spcBef>
                <a:spcPct val="30000"/>
              </a:spcBef>
              <a:defRPr sz="1200">
                <a:solidFill>
                  <a:schemeClr val="tx1"/>
                </a:solidFill>
                <a:latin typeface="Calibri" panose="020F0502020204030204" pitchFamily="34" charset="0"/>
              </a:defRPr>
            </a:lvl1pPr>
            <a:lvl2pPr marL="742950" indent="-285750" algn="l" defTabSz="933450" eaLnBrk="0" hangingPunct="0">
              <a:spcBef>
                <a:spcPct val="30000"/>
              </a:spcBef>
              <a:defRPr sz="1200">
                <a:solidFill>
                  <a:schemeClr val="tx1"/>
                </a:solidFill>
                <a:latin typeface="Calibri" panose="020F0502020204030204" pitchFamily="34" charset="0"/>
              </a:defRPr>
            </a:lvl2pPr>
            <a:lvl3pPr marL="1143000" indent="-228600" algn="l" defTabSz="933450" eaLnBrk="0" hangingPunct="0">
              <a:spcBef>
                <a:spcPct val="30000"/>
              </a:spcBef>
              <a:defRPr sz="1200">
                <a:solidFill>
                  <a:schemeClr val="tx1"/>
                </a:solidFill>
                <a:latin typeface="Calibri" panose="020F0502020204030204" pitchFamily="34" charset="0"/>
              </a:defRPr>
            </a:lvl3pPr>
            <a:lvl4pPr marL="1600200" indent="-228600" algn="l" defTabSz="933450" eaLnBrk="0" hangingPunct="0">
              <a:spcBef>
                <a:spcPct val="30000"/>
              </a:spcBef>
              <a:defRPr sz="1200">
                <a:solidFill>
                  <a:schemeClr val="tx1"/>
                </a:solidFill>
                <a:latin typeface="Calibri" panose="020F0502020204030204" pitchFamily="34" charset="0"/>
              </a:defRPr>
            </a:lvl4pPr>
            <a:lvl5pPr marL="2057400" indent="-228600" algn="l"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3A03D8A0-386D-4F12-97A6-90825291D810}" type="slidenum">
              <a:rPr lang="en-US" altLang="en-US" sz="1000">
                <a:solidFill>
                  <a:srgbClr val="000000"/>
                </a:solidFill>
                <a:latin typeface="Times New Roman" panose="02020603050405020304" pitchFamily="18" charset="0"/>
              </a:rPr>
              <a:pPr algn="r">
                <a:spcBef>
                  <a:spcPct val="0"/>
                </a:spcBef>
              </a:pPr>
              <a:t>1</a:t>
            </a:fld>
            <a:endParaRPr lang="en-US" altLang="en-US" sz="1000" dirty="0">
              <a:solidFill>
                <a:srgbClr val="000000"/>
              </a:solidFill>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384558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a:xfrm>
            <a:off x="1193800" y="703263"/>
            <a:ext cx="4630738" cy="3471862"/>
          </a:xfrm>
          <a:ln/>
        </p:spPr>
      </p:sp>
      <p:sp>
        <p:nvSpPr>
          <p:cNvPr id="1146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920894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TextEdit="1"/>
          </p:cNvSpPr>
          <p:nvPr>
            <p:ph type="sldImg"/>
          </p:nvPr>
        </p:nvSpPr>
        <p:spPr>
          <a:xfrm>
            <a:off x="1193800" y="703263"/>
            <a:ext cx="4630738" cy="3471862"/>
          </a:xfrm>
          <a:ln/>
        </p:spPr>
      </p:sp>
      <p:sp>
        <p:nvSpPr>
          <p:cNvPr id="11571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87161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TextEdit="1"/>
          </p:cNvSpPr>
          <p:nvPr>
            <p:ph type="sldImg"/>
          </p:nvPr>
        </p:nvSpPr>
        <p:spPr>
          <a:xfrm>
            <a:off x="1193800" y="703263"/>
            <a:ext cx="4630738" cy="3471862"/>
          </a:xfrm>
          <a:ln/>
        </p:spPr>
      </p:sp>
      <p:sp>
        <p:nvSpPr>
          <p:cNvPr id="11673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88742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TextEdit="1"/>
          </p:cNvSpPr>
          <p:nvPr>
            <p:ph type="sldImg"/>
          </p:nvPr>
        </p:nvSpPr>
        <p:spPr>
          <a:xfrm>
            <a:off x="1193800" y="703263"/>
            <a:ext cx="4630738" cy="3471862"/>
          </a:xfrm>
          <a:ln/>
        </p:spPr>
      </p:sp>
      <p:sp>
        <p:nvSpPr>
          <p:cNvPr id="1177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076910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TextEdit="1"/>
          </p:cNvSpPr>
          <p:nvPr>
            <p:ph type="sldImg"/>
          </p:nvPr>
        </p:nvSpPr>
        <p:spPr>
          <a:xfrm>
            <a:off x="1193800" y="703263"/>
            <a:ext cx="4630738" cy="3471862"/>
          </a:xfrm>
          <a:ln/>
        </p:spPr>
      </p:sp>
      <p:sp>
        <p:nvSpPr>
          <p:cNvPr id="1187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198079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a:xfrm>
            <a:off x="1193800" y="703263"/>
            <a:ext cx="4630738" cy="3471862"/>
          </a:xfrm>
          <a:ln/>
        </p:spPr>
      </p:sp>
      <p:sp>
        <p:nvSpPr>
          <p:cNvPr id="1198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512612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TextEdit="1"/>
          </p:cNvSpPr>
          <p:nvPr>
            <p:ph type="sldImg"/>
          </p:nvPr>
        </p:nvSpPr>
        <p:spPr>
          <a:xfrm>
            <a:off x="1193800" y="703263"/>
            <a:ext cx="4630738" cy="3471862"/>
          </a:xfrm>
          <a:ln/>
        </p:spPr>
      </p:sp>
      <p:sp>
        <p:nvSpPr>
          <p:cNvPr id="1208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40534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a:xfrm>
            <a:off x="1193800" y="703263"/>
            <a:ext cx="4630738" cy="3471862"/>
          </a:xfrm>
          <a:ln/>
        </p:spPr>
      </p:sp>
      <p:sp>
        <p:nvSpPr>
          <p:cNvPr id="1218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944681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Calibri" panose="020F0502020204030204" pitchFamily="34" charset="0"/>
              <a:ea typeface="ＭＳ Ｐゴシック" panose="020B0600070205080204" pitchFamily="34" charset="-128"/>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0C30C26A-B5C2-4483-9CF4-6F6632D98E09}"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29</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35437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Calibri" panose="020F0502020204030204" pitchFamily="34"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A9780EA8-B20B-4DD4-BCAF-008A01776577}"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31</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57382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a:xfrm>
            <a:off x="1193800" y="703263"/>
            <a:ext cx="4630738" cy="3471862"/>
          </a:xfrm>
          <a:ln/>
        </p:spPr>
      </p:sp>
      <p:sp>
        <p:nvSpPr>
          <p:cNvPr id="10342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68339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67EF1D64-58B5-40A0-8E81-9CE5B9F3673C}" type="slidenum">
              <a:rPr lang="en-US" altLang="en-US" sz="1000">
                <a:latin typeface="Times New Roman" panose="02020603050405020304" pitchFamily="18" charset="0"/>
              </a:rPr>
              <a:pPr>
                <a:lnSpc>
                  <a:spcPct val="100000"/>
                </a:lnSpc>
                <a:spcBef>
                  <a:spcPct val="0"/>
                </a:spcBef>
              </a:pPr>
              <a:t>34</a:t>
            </a:fld>
            <a:endParaRPr lang="en-US" altLang="en-US" sz="1000" dirty="0">
              <a:latin typeface="Times New Roman" panose="02020603050405020304" pitchFamily="18" charset="0"/>
            </a:endParaRPr>
          </a:p>
        </p:txBody>
      </p:sp>
    </p:spTree>
    <p:extLst>
      <p:ext uri="{BB962C8B-B14F-4D97-AF65-F5344CB8AC3E}">
        <p14:creationId xmlns:p14="http://schemas.microsoft.com/office/powerpoint/2010/main" val="22882852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Calibri" panose="020F0502020204030204" pitchFamily="34" charset="0"/>
              <a:ea typeface="ＭＳ Ｐゴシック" panose="020B0600070205080204" pitchFamily="34" charset="-128"/>
            </a:endParaRPr>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5188977D-516E-40B0-8955-C4FE6A1300E8}"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36</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055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TextEdit="1"/>
          </p:cNvSpPr>
          <p:nvPr>
            <p:ph type="sldImg"/>
          </p:nvPr>
        </p:nvSpPr>
        <p:spPr>
          <a:xfrm>
            <a:off x="1190625" y="701675"/>
            <a:ext cx="4630738" cy="3473450"/>
          </a:xfrm>
          <a:ln/>
        </p:spPr>
      </p:sp>
      <p:sp>
        <p:nvSpPr>
          <p:cNvPr id="10445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834507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a:xfrm>
            <a:off x="1193800" y="703263"/>
            <a:ext cx="4630738" cy="3471862"/>
          </a:xfrm>
          <a:ln/>
        </p:spPr>
      </p:sp>
      <p:sp>
        <p:nvSpPr>
          <p:cNvPr id="10649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62376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a:xfrm>
            <a:off x="1190625" y="701675"/>
            <a:ext cx="4630738" cy="3473450"/>
          </a:xfrm>
          <a:ln/>
        </p:spPr>
      </p:sp>
      <p:sp>
        <p:nvSpPr>
          <p:cNvPr id="1095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65229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a:xfrm>
            <a:off x="1193800" y="703263"/>
            <a:ext cx="4630738" cy="3471862"/>
          </a:xfrm>
          <a:ln/>
        </p:spPr>
      </p:sp>
      <p:sp>
        <p:nvSpPr>
          <p:cNvPr id="1105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142537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a:xfrm>
            <a:off x="1193800" y="703263"/>
            <a:ext cx="4630738" cy="3471862"/>
          </a:xfrm>
          <a:ln/>
        </p:spPr>
      </p:sp>
      <p:sp>
        <p:nvSpPr>
          <p:cNvPr id="1116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657725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a:xfrm>
            <a:off x="1193800" y="703263"/>
            <a:ext cx="4630738" cy="3471862"/>
          </a:xfrm>
          <a:ln/>
        </p:spPr>
      </p:sp>
      <p:sp>
        <p:nvSpPr>
          <p:cNvPr id="1126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63427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xfrm>
            <a:off x="1193800" y="703263"/>
            <a:ext cx="4630738" cy="3471862"/>
          </a:xfrm>
          <a:ln/>
        </p:spPr>
      </p:sp>
      <p:sp>
        <p:nvSpPr>
          <p:cNvPr id="1136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95363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ltLang="en-US" sz="3600" dirty="0" smtClean="0"/>
              <a:t>Branching In Python: Part 2</a:t>
            </a:r>
            <a:endParaRPr lang="en-US" altLang="en-US" sz="3600" dirty="0" smtClean="0">
              <a:ea typeface="Calibri" panose="020F0502020204030204" pitchFamily="34" charset="0"/>
              <a:cs typeface="Calibri" panose="020F0502020204030204" pitchFamily="34" charset="0"/>
            </a:endParaRP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lgn="l"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l"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l"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solidFill>
                <a:srgbClr val="000000"/>
              </a:solidFill>
              <a:latin typeface="Arial" panose="020B0604020202020204" pitchFamily="34" charset="0"/>
            </a:endParaRPr>
          </a:p>
        </p:txBody>
      </p:sp>
      <p:sp>
        <p:nvSpPr>
          <p:cNvPr id="3076" name="Text Box 9"/>
          <p:cNvSpPr txBox="1">
            <a:spLocks noChangeArrowheads="1"/>
          </p:cNvSpPr>
          <p:nvPr/>
        </p:nvSpPr>
        <p:spPr bwMode="auto">
          <a:xfrm>
            <a:off x="1239838" y="3617913"/>
            <a:ext cx="6769100" cy="3232296"/>
          </a:xfrm>
          <a:prstGeom prst="rect">
            <a:avLst/>
          </a:prstGeom>
          <a:noFill/>
          <a:ln>
            <a:noFill/>
          </a:ln>
          <a:extLst/>
        </p:spPr>
        <p:txBody>
          <a:bodyPr lIns="92075" tIns="46038" rIns="92075" bIns="46038">
            <a:spAutoFit/>
          </a:bodyPr>
          <a:lstStyle>
            <a:lvl1pPr marL="114300" indent="-1143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2900" indent="-342900">
              <a:spcBef>
                <a:spcPct val="50000"/>
              </a:spcBef>
              <a:buFont typeface="Arial" panose="020B0604020202020204" pitchFamily="34" charset="0"/>
              <a:buChar char="•"/>
              <a:defRPr/>
            </a:pPr>
            <a:r>
              <a:rPr lang="en-US" sz="2400" dirty="0" smtClean="0">
                <a:solidFill>
                  <a:srgbClr val="000000"/>
                </a:solidFill>
                <a:cs typeface="Calibri" panose="020F0502020204030204" pitchFamily="34" charset="0"/>
              </a:rPr>
              <a:t>Using logic in conjunction with branching</a:t>
            </a:r>
          </a:p>
          <a:p>
            <a:pPr marL="342900" indent="-342900">
              <a:spcBef>
                <a:spcPct val="50000"/>
              </a:spcBef>
              <a:buFont typeface="Arial" panose="020B0604020202020204" pitchFamily="34" charset="0"/>
              <a:buChar char="•"/>
              <a:defRPr/>
            </a:pPr>
            <a:r>
              <a:rPr lang="en-US" sz="2400" dirty="0" smtClean="0">
                <a:solidFill>
                  <a:srgbClr val="000000"/>
                </a:solidFill>
                <a:cs typeface="Calibri" panose="020F0502020204030204" pitchFamily="34" charset="0"/>
              </a:rPr>
              <a:t>Multiple </a:t>
            </a:r>
            <a:r>
              <a:rPr lang="en-US" sz="2400" dirty="0" smtClean="0">
                <a:solidFill>
                  <a:srgbClr val="000000"/>
                </a:solidFill>
                <a:latin typeface="Consolas" panose="020B0609020204030204" pitchFamily="49" charset="0"/>
                <a:cs typeface="Calibri" panose="020F0502020204030204" pitchFamily="34" charset="0"/>
              </a:rPr>
              <a:t>IFs</a:t>
            </a:r>
          </a:p>
          <a:p>
            <a:pPr marL="342900" indent="-342900">
              <a:spcBef>
                <a:spcPct val="50000"/>
              </a:spcBef>
              <a:buFont typeface="Arial" panose="020B0604020202020204" pitchFamily="34" charset="0"/>
              <a:buChar char="•"/>
              <a:defRPr/>
            </a:pPr>
            <a:r>
              <a:rPr lang="en-US" sz="2400" dirty="0" smtClean="0">
                <a:solidFill>
                  <a:srgbClr val="000000"/>
                </a:solidFill>
                <a:latin typeface="Consolas" panose="020B0609020204030204" pitchFamily="49" charset="0"/>
                <a:cs typeface="Calibri" panose="020F0502020204030204" pitchFamily="34" charset="0"/>
              </a:rPr>
              <a:t>IF</a:t>
            </a:r>
            <a:r>
              <a:rPr lang="en-US" sz="2400" dirty="0" smtClean="0">
                <a:solidFill>
                  <a:srgbClr val="000000"/>
                </a:solidFill>
                <a:cs typeface="Calibri" panose="020F0502020204030204" pitchFamily="34" charset="0"/>
              </a:rPr>
              <a:t>-</a:t>
            </a:r>
            <a:r>
              <a:rPr lang="en-US" sz="2400" dirty="0" smtClean="0">
                <a:solidFill>
                  <a:srgbClr val="000000"/>
                </a:solidFill>
                <a:latin typeface="Consolas" panose="020B0609020204030204" pitchFamily="49" charset="0"/>
                <a:cs typeface="Calibri" panose="020F0502020204030204" pitchFamily="34" charset="0"/>
              </a:rPr>
              <a:t>ELIF</a:t>
            </a:r>
          </a:p>
          <a:p>
            <a:pPr marL="342900" indent="-342900">
              <a:spcBef>
                <a:spcPct val="50000"/>
              </a:spcBef>
              <a:buFont typeface="Arial" panose="020B0604020202020204" pitchFamily="34" charset="0"/>
              <a:buChar char="•"/>
              <a:defRPr/>
            </a:pPr>
            <a:r>
              <a:rPr lang="en-US" sz="2400" dirty="0" smtClean="0">
                <a:solidFill>
                  <a:srgbClr val="000000"/>
                </a:solidFill>
                <a:cs typeface="Calibri" panose="020F0502020204030204" pitchFamily="34" charset="0"/>
              </a:rPr>
              <a:t>Nested branches</a:t>
            </a:r>
          </a:p>
          <a:p>
            <a:pPr marL="342900" indent="-342900">
              <a:spcBef>
                <a:spcPct val="50000"/>
              </a:spcBef>
              <a:buFont typeface="Arial" panose="020B0604020202020204" pitchFamily="34" charset="0"/>
              <a:buChar char="•"/>
              <a:defRPr/>
            </a:pPr>
            <a:r>
              <a:rPr lang="en-US" sz="2400" smtClean="0">
                <a:solidFill>
                  <a:srgbClr val="000000"/>
                </a:solidFill>
                <a:cs typeface="Calibri" panose="020F0502020204030204" pitchFamily="34" charset="0"/>
              </a:rPr>
              <a:t>The </a:t>
            </a:r>
            <a:r>
              <a:rPr lang="en-US" sz="2400" smtClean="0">
                <a:solidFill>
                  <a:srgbClr val="000000"/>
                </a:solidFill>
                <a:latin typeface="Consolas" panose="020B0609020204030204" pitchFamily="49" charset="0"/>
                <a:cs typeface="Calibri" panose="020F0502020204030204" pitchFamily="34" charset="0"/>
              </a:rPr>
              <a:t>IF</a:t>
            </a:r>
            <a:r>
              <a:rPr lang="en-US" sz="2400" smtClean="0">
                <a:solidFill>
                  <a:srgbClr val="000000"/>
                </a:solidFill>
                <a:cs typeface="Calibri" panose="020F0502020204030204" pitchFamily="34" charset="0"/>
              </a:rPr>
              <a:t>-</a:t>
            </a:r>
            <a:r>
              <a:rPr lang="en-US" sz="2400" smtClean="0">
                <a:solidFill>
                  <a:srgbClr val="000000"/>
                </a:solidFill>
                <a:latin typeface="Consolas" panose="020B0609020204030204" pitchFamily="49" charset="0"/>
                <a:cs typeface="Calibri" panose="020F0502020204030204" pitchFamily="34" charset="0"/>
              </a:rPr>
              <a:t>IN</a:t>
            </a:r>
            <a:r>
              <a:rPr lang="en-US" sz="2400" smtClean="0">
                <a:solidFill>
                  <a:srgbClr val="000000"/>
                </a:solidFill>
                <a:cs typeface="Calibri" panose="020F0502020204030204" pitchFamily="34" charset="0"/>
              </a:rPr>
              <a:t> </a:t>
            </a:r>
            <a:r>
              <a:rPr lang="en-US" sz="2400" dirty="0" smtClean="0">
                <a:solidFill>
                  <a:srgbClr val="000000"/>
                </a:solidFill>
                <a:cs typeface="Calibri" panose="020F0502020204030204" pitchFamily="34" charset="0"/>
              </a:rPr>
              <a:t>operator</a:t>
            </a:r>
            <a:endParaRPr lang="en-US" sz="2400" dirty="0">
              <a:solidFill>
                <a:srgbClr val="000000"/>
              </a:solidFill>
              <a:cs typeface="Calibri" panose="020F0502020204030204" pitchFamily="34" charset="0"/>
            </a:endParaRPr>
          </a:p>
          <a:p>
            <a:pPr marL="342900" indent="-342900">
              <a:spcBef>
                <a:spcPct val="50000"/>
              </a:spcBef>
              <a:buFont typeface="Arial" panose="020B0604020202020204" pitchFamily="34" charset="0"/>
              <a:buChar char="•"/>
              <a:defRPr/>
            </a:pPr>
            <a:r>
              <a:rPr lang="en-US" sz="2400" dirty="0" smtClean="0">
                <a:solidFill>
                  <a:srgbClr val="000000"/>
                </a:solidFill>
                <a:cs typeface="Calibri" panose="020F0502020204030204" pitchFamily="34" charset="0"/>
              </a:rPr>
              <a:t>Using an epsilon</a:t>
            </a:r>
            <a:endParaRPr lang="en-US" sz="2400" dirty="0">
              <a:solidFill>
                <a:srgbClr val="000000"/>
              </a:solidFill>
              <a:cs typeface="Calibri" panose="020F0502020204030204" pitchFamily="34" charset="0"/>
            </a:endParaRPr>
          </a:p>
        </p:txBody>
      </p:sp>
    </p:spTree>
    <p:extLst>
      <p:ext uri="{BB962C8B-B14F-4D97-AF65-F5344CB8AC3E}">
        <p14:creationId xmlns:p14="http://schemas.microsoft.com/office/powerpoint/2010/main" val="141206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Nested</a:t>
            </a:r>
            <a:r>
              <a:rPr lang="en-CA" altLang="en-US" dirty="0" smtClean="0">
                <a:ea typeface="ＭＳ Ｐゴシック" panose="020B0600070205080204" pitchFamily="34" charset="-128"/>
              </a:rPr>
              <a:t> Decision Making (2)</a:t>
            </a:r>
            <a:endParaRPr lang="en-US" altLang="en-US" dirty="0" smtClean="0">
              <a:ea typeface="ＭＳ Ｐゴシック" panose="020B0600070205080204" pitchFamily="34" charset="-128"/>
            </a:endParaRPr>
          </a:p>
        </p:txBody>
      </p:sp>
      <p:sp>
        <p:nvSpPr>
          <p:cNvPr id="47107"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Partial example: </a:t>
            </a:r>
            <a:r>
              <a:rPr lang="en-CA" altLang="en-US" sz="2000" dirty="0" smtClean="0">
                <a:latin typeface="Consolas" panose="020B0609020204030204" pitchFamily="49" charset="0"/>
                <a:ea typeface="ＭＳ Ｐゴシック" panose="020B0600070205080204" pitchFamily="34" charset="-128"/>
              </a:rPr>
              <a:t>7nesting.py</a:t>
            </a:r>
          </a:p>
          <a:p>
            <a:pPr lvl="1" eaLnBrk="1" hangingPunct="1"/>
            <a:r>
              <a:rPr lang="en-US" altLang="en-US" dirty="0">
                <a:ea typeface="ＭＳ Ｐゴシック" panose="020B0600070205080204" pitchFamily="34" charset="-128"/>
                <a:cs typeface="Calibri" panose="020F0502020204030204" pitchFamily="34" charset="0"/>
              </a:rPr>
              <a:t>Learning objective of example</a:t>
            </a:r>
            <a:r>
              <a:rPr lang="en-US" altLang="en-US" dirty="0" smtClean="0">
                <a:ea typeface="ＭＳ Ｐゴシック" panose="020B0600070205080204" pitchFamily="34" charset="-128"/>
                <a:cs typeface="Calibri" panose="020F0502020204030204" pitchFamily="34" charset="0"/>
              </a:rPr>
              <a:t>: specifying an outer/initial gatekeeper condition for other conditions.</a:t>
            </a:r>
            <a:endParaRPr lang="en-CA" altLang="en-US" b="1" dirty="0" smtClean="0">
              <a:ea typeface="ＭＳ Ｐゴシック" panose="020B0600070205080204" pitchFamily="34" charset="-128"/>
            </a:endParaRP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if (income &lt; 10000):</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a:t>
            </a:r>
            <a:r>
              <a:rPr lang="en-US" altLang="en-US" sz="1800" dirty="0" smtClean="0">
                <a:solidFill>
                  <a:srgbClr val="FF0000"/>
                </a:solidFill>
                <a:latin typeface="Consolas" panose="020B0609020204030204" pitchFamily="49" charset="0"/>
                <a:ea typeface="ＭＳ Ｐゴシック" panose="020B0600070205080204" pitchFamily="34" charset="-128"/>
              </a:rPr>
              <a:t>if</a:t>
            </a:r>
            <a:r>
              <a:rPr lang="en-US" altLang="en-US" sz="1800" dirty="0" smtClean="0">
                <a:latin typeface="Consolas" panose="020B0609020204030204" pitchFamily="49" charset="0"/>
                <a:ea typeface="ＭＳ Ｐゴシック" panose="020B0600070205080204" pitchFamily="34" charset="-128"/>
              </a:rPr>
              <a:t> (citizen == 'y'):</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print("This person can receive social assistance")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taxCredit = 100</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tax = (income * TAX_RATE) - taxCredit</a:t>
            </a:r>
          </a:p>
          <a:p>
            <a:pPr eaLnBrk="1" hangingPunct="1"/>
            <a:endParaRPr lang="en-US" altLang="en-US" sz="1800" dirty="0" smtClean="0">
              <a:latin typeface="Arial" panose="020B0604020202020204" pitchFamily="34" charset="0"/>
              <a:ea typeface="ＭＳ Ｐゴシック" panose="020B0600070205080204" pitchFamily="34" charset="-128"/>
            </a:endParaRPr>
          </a:p>
        </p:txBody>
      </p:sp>
      <p:pic>
        <p:nvPicPr>
          <p:cNvPr id="2" name="Picture 1"/>
          <p:cNvPicPr>
            <a:picLocks noChangeAspect="1"/>
          </p:cNvPicPr>
          <p:nvPr/>
        </p:nvPicPr>
        <p:blipFill>
          <a:blip r:embed="rId3"/>
          <a:stretch>
            <a:fillRect/>
          </a:stretch>
        </p:blipFill>
        <p:spPr>
          <a:xfrm>
            <a:off x="0" y="4018232"/>
            <a:ext cx="2920391" cy="1081106"/>
          </a:xfrm>
          <a:prstGeom prst="rect">
            <a:avLst/>
          </a:prstGeom>
        </p:spPr>
      </p:pic>
      <p:pic>
        <p:nvPicPr>
          <p:cNvPr id="3" name="Picture 2"/>
          <p:cNvPicPr>
            <a:picLocks noChangeAspect="1"/>
          </p:cNvPicPr>
          <p:nvPr/>
        </p:nvPicPr>
        <p:blipFill>
          <a:blip r:embed="rId4"/>
          <a:stretch>
            <a:fillRect/>
          </a:stretch>
        </p:blipFill>
        <p:spPr>
          <a:xfrm>
            <a:off x="4513119" y="5391150"/>
            <a:ext cx="4630882" cy="1466850"/>
          </a:xfrm>
          <a:prstGeom prst="rect">
            <a:avLst/>
          </a:prstGeom>
        </p:spPr>
      </p:pic>
      <p:pic>
        <p:nvPicPr>
          <p:cNvPr id="4" name="Picture 3"/>
          <p:cNvPicPr>
            <a:picLocks noChangeAspect="1"/>
          </p:cNvPicPr>
          <p:nvPr/>
        </p:nvPicPr>
        <p:blipFill>
          <a:blip r:embed="rId5"/>
          <a:stretch>
            <a:fillRect/>
          </a:stretch>
        </p:blipFill>
        <p:spPr>
          <a:xfrm>
            <a:off x="1998663" y="4873644"/>
            <a:ext cx="2708804" cy="1201189"/>
          </a:xfrm>
          <a:prstGeom prst="rect">
            <a:avLst/>
          </a:prstGeom>
        </p:spPr>
      </p:pic>
    </p:spTree>
    <p:extLst>
      <p:ext uri="{BB962C8B-B14F-4D97-AF65-F5344CB8AC3E}">
        <p14:creationId xmlns:p14="http://schemas.microsoft.com/office/powerpoint/2010/main" val="204506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Question</a:t>
            </a:r>
          </a:p>
        </p:txBody>
      </p:sp>
      <p:sp>
        <p:nvSpPr>
          <p:cNvPr id="48131" name="Rectangle 3"/>
          <p:cNvSpPr>
            <a:spLocks noGrp="1"/>
          </p:cNvSpPr>
          <p:nvPr>
            <p:ph type="body" idx="4294967295"/>
          </p:nvPr>
        </p:nvSpPr>
        <p:spPr/>
        <p:txBody>
          <a:bodyPr/>
          <a:lstStyle/>
          <a:p>
            <a:pPr eaLnBrk="1" hangingPunct="1"/>
            <a:r>
              <a:rPr lang="en-US" altLang="en-US" dirty="0" smtClean="0">
                <a:ea typeface="ＭＳ Ｐゴシック" panose="020B0600070205080204" pitchFamily="34" charset="-128"/>
              </a:rPr>
              <a:t>What’s the difference between employing nested decision making and a logical AND?</a:t>
            </a:r>
          </a:p>
        </p:txBody>
      </p:sp>
    </p:spTree>
    <p:extLst>
      <p:ext uri="{BB962C8B-B14F-4D97-AF65-F5344CB8AC3E}">
        <p14:creationId xmlns:p14="http://schemas.microsoft.com/office/powerpoint/2010/main" val="2487793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Decision-Making With Multiple Alternatives/Questions</a:t>
            </a:r>
          </a:p>
        </p:txBody>
      </p:sp>
      <p:sp>
        <p:nvSpPr>
          <p:cNvPr id="177155" name="Rectangle 3"/>
          <p:cNvSpPr>
            <a:spLocks noGrp="1"/>
          </p:cNvSpPr>
          <p:nvPr>
            <p:ph type="body" idx="4294967295"/>
          </p:nvPr>
        </p:nvSpPr>
        <p:spPr/>
        <p:txBody>
          <a:bodyPr/>
          <a:lstStyle/>
          <a:p>
            <a:pPr marL="292100" indent="-292100" eaLnBrk="1" hangingPunct="1">
              <a:tabLst>
                <a:tab pos="457200" algn="l"/>
              </a:tabLst>
            </a:pPr>
            <a:r>
              <a:rPr lang="en-CA" altLang="en-US" dirty="0" smtClean="0">
                <a:latin typeface="Consolas" panose="020B0609020204030204" pitchFamily="49" charset="0"/>
                <a:ea typeface="ＭＳ Ｐゴシック" panose="020B0600070205080204" pitchFamily="34" charset="-128"/>
              </a:rPr>
              <a:t>IF</a:t>
            </a:r>
            <a:r>
              <a:rPr lang="en-CA" altLang="en-US" dirty="0" smtClean="0">
                <a:ea typeface="ＭＳ Ｐゴシック" panose="020B0600070205080204" pitchFamily="34" charset="-128"/>
              </a:rPr>
              <a:t> (single question)</a:t>
            </a:r>
          </a:p>
          <a:p>
            <a:pPr marL="685800" lvl="1" indent="-336550" eaLnBrk="1" hangingPunct="1">
              <a:tabLst>
                <a:tab pos="457200" algn="l"/>
              </a:tabLst>
            </a:pPr>
            <a:r>
              <a:rPr lang="en-CA" altLang="en-US" dirty="0" smtClean="0">
                <a:ea typeface="ＭＳ Ｐゴシック" panose="020B0600070205080204" pitchFamily="34" charset="-128"/>
              </a:rPr>
              <a:t>Checks a condition and executes a body if the condition is true</a:t>
            </a:r>
          </a:p>
          <a:p>
            <a:pPr marL="292100" indent="-292100" eaLnBrk="1" hangingPunct="1">
              <a:tabLst>
                <a:tab pos="457200" algn="l"/>
              </a:tabLst>
            </a:pPr>
            <a:r>
              <a:rPr lang="en-CA" altLang="en-US" dirty="0" smtClean="0">
                <a:latin typeface="Consolas" panose="020B0609020204030204" pitchFamily="49" charset="0"/>
                <a:ea typeface="ＭＳ Ｐゴシック" panose="020B0600070205080204" pitchFamily="34" charset="-128"/>
              </a:rPr>
              <a:t>IF-ELSE</a:t>
            </a:r>
            <a:r>
              <a:rPr lang="en-CA" altLang="en-US" dirty="0" smtClean="0">
                <a:ea typeface="ＭＳ Ｐゴシック" panose="020B0600070205080204" pitchFamily="34" charset="-128"/>
              </a:rPr>
              <a:t> (single question)</a:t>
            </a:r>
          </a:p>
          <a:p>
            <a:pPr marL="685800" lvl="1" indent="-336550" eaLnBrk="1" hangingPunct="1">
              <a:tabLst>
                <a:tab pos="457200" algn="l"/>
              </a:tabLst>
            </a:pPr>
            <a:r>
              <a:rPr lang="en-CA" altLang="en-US" dirty="0" smtClean="0">
                <a:ea typeface="ＭＳ Ｐゴシック" panose="020B0600070205080204" pitchFamily="34" charset="-128"/>
              </a:rPr>
              <a:t>Checks a condition and executes one body of code if the condition is true and another body if the condition is false</a:t>
            </a:r>
          </a:p>
          <a:p>
            <a:pPr marL="292100" indent="-292100" eaLnBrk="1" hangingPunct="1">
              <a:tabLst>
                <a:tab pos="457200" algn="l"/>
              </a:tabLst>
            </a:pPr>
            <a:r>
              <a:rPr lang="en-CA" altLang="en-US" dirty="0" smtClean="0">
                <a:ea typeface="ＭＳ Ｐゴシック" panose="020B0600070205080204" pitchFamily="34" charset="-128"/>
              </a:rPr>
              <a:t>Approaches for multiple (two or more) questions</a:t>
            </a:r>
          </a:p>
          <a:p>
            <a:pPr marL="685800" lvl="1" indent="-336550" eaLnBrk="1" hangingPunct="1">
              <a:tabLst>
                <a:tab pos="457200" algn="l"/>
              </a:tabLst>
            </a:pPr>
            <a:r>
              <a:rPr lang="en-CA" altLang="en-US" b="1" dirty="0" smtClean="0">
                <a:solidFill>
                  <a:srgbClr val="FF0000"/>
                </a:solidFill>
                <a:ea typeface="ＭＳ Ｐゴシック" panose="020B0600070205080204" pitchFamily="34" charset="-128"/>
              </a:rPr>
              <a:t>Multiple IF's</a:t>
            </a:r>
          </a:p>
          <a:p>
            <a:pPr marL="685800" lvl="1" indent="-336550" eaLnBrk="1" hangingPunct="1">
              <a:tabLst>
                <a:tab pos="457200" algn="l"/>
              </a:tabLst>
            </a:pPr>
            <a:r>
              <a:rPr lang="en-CA" altLang="en-US" b="1" dirty="0" smtClean="0">
                <a:solidFill>
                  <a:srgbClr val="808000"/>
                </a:solidFill>
                <a:ea typeface="ＭＳ Ｐゴシック" panose="020B0600070205080204" pitchFamily="34" charset="-128"/>
              </a:rPr>
              <a:t>IF-ELIF-ELSE</a:t>
            </a:r>
          </a:p>
          <a:p>
            <a:pPr marL="292100" indent="-292100" eaLnBrk="1" hangingPunct="1">
              <a:buFontTx/>
              <a:buNone/>
              <a:tabLst>
                <a:tab pos="457200" algn="l"/>
              </a:tabLst>
            </a:pPr>
            <a:endParaRPr lang="en-CA" altLang="en-US" dirty="0" smtClean="0">
              <a:ea typeface="ＭＳ Ｐゴシック" panose="020B0600070205080204" pitchFamily="34" charset="-128"/>
            </a:endParaRPr>
          </a:p>
        </p:txBody>
      </p:sp>
    </p:spTree>
    <p:extLst>
      <p:ext uri="{BB962C8B-B14F-4D97-AF65-F5344CB8AC3E}">
        <p14:creationId xmlns:p14="http://schemas.microsoft.com/office/powerpoint/2010/main" val="27779886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71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71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71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71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71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71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t>
            </a:r>
            <a:r>
              <a:rPr lang="en-US" altLang="en-US" dirty="0" smtClean="0">
                <a:solidFill>
                  <a:srgbClr val="FF0000"/>
                </a:solidFill>
                <a:ea typeface="ＭＳ Ｐゴシック" panose="020B0600070205080204" pitchFamily="34" charset="-128"/>
              </a:rPr>
              <a:t>Multiple </a:t>
            </a:r>
            <a:r>
              <a:rPr lang="en-US" altLang="en-US" sz="2800" dirty="0" smtClean="0">
                <a:solidFill>
                  <a:srgbClr val="FF0000"/>
                </a:solidFill>
                <a:latin typeface="Consolas" panose="020B0609020204030204" pitchFamily="49" charset="0"/>
                <a:ea typeface="ＭＳ Ｐゴシック" panose="020B0600070205080204" pitchFamily="34" charset="-128"/>
              </a:rPr>
              <a:t>If</a:t>
            </a:r>
            <a:r>
              <a:rPr lang="en-US" altLang="en-US" dirty="0" smtClean="0">
                <a:solidFill>
                  <a:srgbClr val="FF0000"/>
                </a:solidFill>
                <a:ea typeface="ＭＳ Ｐゴシック" panose="020B0600070205080204" pitchFamily="34" charset="-128"/>
              </a:rPr>
              <a:t>’s</a:t>
            </a:r>
          </a:p>
        </p:txBody>
      </p:sp>
      <p:sp>
        <p:nvSpPr>
          <p:cNvPr id="179203" name="AutoShape 3"/>
          <p:cNvSpPr>
            <a:spLocks noChangeArrowheads="1"/>
          </p:cNvSpPr>
          <p:nvPr/>
        </p:nvSpPr>
        <p:spPr bwMode="auto">
          <a:xfrm>
            <a:off x="431800" y="1104900"/>
            <a:ext cx="2657475"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grpSp>
        <p:nvGrpSpPr>
          <p:cNvPr id="3" name="Group 2"/>
          <p:cNvGrpSpPr>
            <a:grpSpLocks/>
          </p:cNvGrpSpPr>
          <p:nvPr/>
        </p:nvGrpSpPr>
        <p:grpSpPr bwMode="auto">
          <a:xfrm>
            <a:off x="1035050" y="1841500"/>
            <a:ext cx="1533525" cy="1146175"/>
            <a:chOff x="1035050" y="1841500"/>
            <a:chExt cx="1533525" cy="1146175"/>
          </a:xfrm>
        </p:grpSpPr>
        <p:sp>
          <p:nvSpPr>
            <p:cNvPr id="50202" name="Line 5"/>
            <p:cNvSpPr>
              <a:spLocks noChangeShapeType="1"/>
            </p:cNvSpPr>
            <p:nvPr/>
          </p:nvSpPr>
          <p:spPr bwMode="auto">
            <a:xfrm flipH="1">
              <a:off x="1784350" y="1841500"/>
              <a:ext cx="6350" cy="4699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50203" name="Group 6"/>
            <p:cNvGrpSpPr>
              <a:grpSpLocks/>
            </p:cNvGrpSpPr>
            <p:nvPr/>
          </p:nvGrpSpPr>
          <p:grpSpPr bwMode="auto">
            <a:xfrm>
              <a:off x="1035050" y="1892300"/>
              <a:ext cx="1533525" cy="1095375"/>
              <a:chOff x="652" y="1192"/>
              <a:chExt cx="966" cy="690"/>
            </a:xfrm>
          </p:grpSpPr>
          <p:sp>
            <p:nvSpPr>
              <p:cNvPr id="50204" name="Text Box 7"/>
              <p:cNvSpPr txBox="1">
                <a:spLocks noChangeArrowheads="1"/>
              </p:cNvSpPr>
              <p:nvPr/>
            </p:nvSpPr>
            <p:spPr bwMode="auto">
              <a:xfrm>
                <a:off x="760" y="1192"/>
                <a:ext cx="3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0205" name="Rectangle 8"/>
              <p:cNvSpPr>
                <a:spLocks noChangeArrowheads="1"/>
              </p:cNvSpPr>
              <p:nvPr/>
            </p:nvSpPr>
            <p:spPr bwMode="auto">
              <a:xfrm>
                <a:off x="652" y="1454"/>
                <a:ext cx="966" cy="42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grpSp>
        <p:nvGrpSpPr>
          <p:cNvPr id="11" name="Group 10"/>
          <p:cNvGrpSpPr>
            <a:grpSpLocks/>
          </p:cNvGrpSpPr>
          <p:nvPr/>
        </p:nvGrpSpPr>
        <p:grpSpPr bwMode="auto">
          <a:xfrm>
            <a:off x="996950" y="4254500"/>
            <a:ext cx="1533525" cy="1158875"/>
            <a:chOff x="996950" y="4254500"/>
            <a:chExt cx="1533525" cy="1158875"/>
          </a:xfrm>
        </p:grpSpPr>
        <p:sp>
          <p:nvSpPr>
            <p:cNvPr id="50199" name="Line 10"/>
            <p:cNvSpPr>
              <a:spLocks noChangeShapeType="1"/>
            </p:cNvSpPr>
            <p:nvPr/>
          </p:nvSpPr>
          <p:spPr bwMode="auto">
            <a:xfrm>
              <a:off x="1752600" y="4254500"/>
              <a:ext cx="6350" cy="4635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200" name="Text Box 11"/>
            <p:cNvSpPr txBox="1">
              <a:spLocks noChangeArrowheads="1"/>
            </p:cNvSpPr>
            <p:nvPr/>
          </p:nvSpPr>
          <p:spPr bwMode="auto">
            <a:xfrm>
              <a:off x="1279524" y="4318000"/>
              <a:ext cx="522288"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0201" name="Rectangle 12"/>
            <p:cNvSpPr>
              <a:spLocks noChangeArrowheads="1"/>
            </p:cNvSpPr>
            <p:nvPr/>
          </p:nvSpPr>
          <p:spPr bwMode="auto">
            <a:xfrm>
              <a:off x="996950" y="47339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9" name="Group 8"/>
          <p:cNvGrpSpPr>
            <a:grpSpLocks/>
          </p:cNvGrpSpPr>
          <p:nvPr/>
        </p:nvGrpSpPr>
        <p:grpSpPr bwMode="auto">
          <a:xfrm>
            <a:off x="431800" y="2990850"/>
            <a:ext cx="2667000" cy="1238250"/>
            <a:chOff x="431800" y="2990850"/>
            <a:chExt cx="2667000" cy="1238250"/>
          </a:xfrm>
        </p:grpSpPr>
        <p:sp>
          <p:nvSpPr>
            <p:cNvPr id="50197" name="AutoShape 14"/>
            <p:cNvSpPr>
              <a:spLocks noChangeArrowheads="1"/>
            </p:cNvSpPr>
            <p:nvPr/>
          </p:nvSpPr>
          <p:spPr bwMode="auto">
            <a:xfrm>
              <a:off x="431800" y="3429000"/>
              <a:ext cx="2667000" cy="8001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a:t>
              </a:r>
            </a:p>
          </p:txBody>
        </p:sp>
        <p:sp>
          <p:nvSpPr>
            <p:cNvPr id="50198" name="Line 15"/>
            <p:cNvSpPr>
              <a:spLocks noChangeShapeType="1"/>
            </p:cNvSpPr>
            <p:nvPr/>
          </p:nvSpPr>
          <p:spPr bwMode="auto">
            <a:xfrm flipH="1">
              <a:off x="1760536" y="2990850"/>
              <a:ext cx="4762" cy="438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2" name="Group 11"/>
          <p:cNvGrpSpPr>
            <a:grpSpLocks/>
          </p:cNvGrpSpPr>
          <p:nvPr/>
        </p:nvGrpSpPr>
        <p:grpSpPr bwMode="auto">
          <a:xfrm>
            <a:off x="895350" y="5429250"/>
            <a:ext cx="1660525" cy="1216025"/>
            <a:chOff x="895350" y="5429250"/>
            <a:chExt cx="1660525" cy="1216025"/>
          </a:xfrm>
        </p:grpSpPr>
        <p:sp>
          <p:nvSpPr>
            <p:cNvPr id="50195" name="Rectangle 17"/>
            <p:cNvSpPr>
              <a:spLocks noChangeArrowheads="1"/>
            </p:cNvSpPr>
            <p:nvPr/>
          </p:nvSpPr>
          <p:spPr bwMode="auto">
            <a:xfrm>
              <a:off x="895350" y="59658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50196" name="Line 18"/>
            <p:cNvSpPr>
              <a:spLocks noChangeShapeType="1"/>
            </p:cNvSpPr>
            <p:nvPr/>
          </p:nvSpPr>
          <p:spPr bwMode="auto">
            <a:xfrm>
              <a:off x="1746250" y="5429250"/>
              <a:ext cx="6350" cy="536575"/>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0" name="Group 9"/>
          <p:cNvGrpSpPr>
            <a:grpSpLocks/>
          </p:cNvGrpSpPr>
          <p:nvPr/>
        </p:nvGrpSpPr>
        <p:grpSpPr bwMode="auto">
          <a:xfrm>
            <a:off x="2971800" y="1466850"/>
            <a:ext cx="1800225" cy="2282825"/>
            <a:chOff x="2971799" y="1466850"/>
            <a:chExt cx="1800226" cy="2282824"/>
          </a:xfrm>
        </p:grpSpPr>
        <p:sp>
          <p:nvSpPr>
            <p:cNvPr id="50191" name="Line 20"/>
            <p:cNvSpPr>
              <a:spLocks noChangeShapeType="1"/>
            </p:cNvSpPr>
            <p:nvPr/>
          </p:nvSpPr>
          <p:spPr bwMode="auto">
            <a:xfrm flipH="1">
              <a:off x="2971799" y="3736974"/>
              <a:ext cx="1749425" cy="12699"/>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50192" name="Text Box 21"/>
            <p:cNvSpPr txBox="1">
              <a:spLocks noChangeArrowheads="1"/>
            </p:cNvSpPr>
            <p:nvPr/>
          </p:nvSpPr>
          <p:spPr bwMode="auto">
            <a:xfrm>
              <a:off x="3747243" y="1473200"/>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sp>
          <p:nvSpPr>
            <p:cNvPr id="50193" name="Line 22"/>
            <p:cNvSpPr>
              <a:spLocks noChangeShapeType="1"/>
            </p:cNvSpPr>
            <p:nvPr/>
          </p:nvSpPr>
          <p:spPr bwMode="auto">
            <a:xfrm flipV="1">
              <a:off x="4721225" y="1473199"/>
              <a:ext cx="50800" cy="22764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50194" name="Line 23"/>
            <p:cNvSpPr>
              <a:spLocks noChangeShapeType="1"/>
            </p:cNvSpPr>
            <p:nvPr/>
          </p:nvSpPr>
          <p:spPr bwMode="auto">
            <a:xfrm flipH="1" flipV="1">
              <a:off x="3173362" y="1466850"/>
              <a:ext cx="1598663"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grpSp>
      <p:grpSp>
        <p:nvGrpSpPr>
          <p:cNvPr id="15" name="Group 14"/>
          <p:cNvGrpSpPr>
            <a:grpSpLocks/>
          </p:cNvGrpSpPr>
          <p:nvPr/>
        </p:nvGrpSpPr>
        <p:grpSpPr bwMode="auto">
          <a:xfrm>
            <a:off x="2559050" y="3933825"/>
            <a:ext cx="2162175" cy="2343150"/>
            <a:chOff x="2559050" y="3933825"/>
            <a:chExt cx="2162174" cy="2343150"/>
          </a:xfrm>
        </p:grpSpPr>
        <p:sp>
          <p:nvSpPr>
            <p:cNvPr id="50187" name="Line 25"/>
            <p:cNvSpPr>
              <a:spLocks noChangeShapeType="1"/>
            </p:cNvSpPr>
            <p:nvPr/>
          </p:nvSpPr>
          <p:spPr bwMode="auto">
            <a:xfrm flipH="1" flipV="1">
              <a:off x="2559050" y="6257925"/>
              <a:ext cx="2117724"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188" name="Line 26"/>
            <p:cNvSpPr>
              <a:spLocks noChangeShapeType="1"/>
            </p:cNvSpPr>
            <p:nvPr/>
          </p:nvSpPr>
          <p:spPr bwMode="auto">
            <a:xfrm flipV="1">
              <a:off x="4676774" y="3933825"/>
              <a:ext cx="44450" cy="234315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189" name="Line 27"/>
            <p:cNvSpPr>
              <a:spLocks noChangeShapeType="1"/>
            </p:cNvSpPr>
            <p:nvPr/>
          </p:nvSpPr>
          <p:spPr bwMode="auto">
            <a:xfrm flipH="1" flipV="1">
              <a:off x="2895600" y="3940175"/>
              <a:ext cx="1825624"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0190" name="Text Box 28"/>
            <p:cNvSpPr txBox="1">
              <a:spLocks noChangeArrowheads="1"/>
            </p:cNvSpPr>
            <p:nvPr/>
          </p:nvSpPr>
          <p:spPr bwMode="auto">
            <a:xfrm>
              <a:off x="3263900" y="3959225"/>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spTree>
    <p:extLst>
      <p:ext uri="{BB962C8B-B14F-4D97-AF65-F5344CB8AC3E}">
        <p14:creationId xmlns:p14="http://schemas.microsoft.com/office/powerpoint/2010/main" val="18248069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a:t>
            </a:r>
            <a:r>
              <a:rPr lang="en-CA" altLang="en-US" dirty="0" smtClean="0">
                <a:solidFill>
                  <a:srgbClr val="FF0000"/>
                </a:solidFill>
                <a:ea typeface="ＭＳ Ｐゴシック" panose="020B0600070205080204" pitchFamily="34" charset="-128"/>
              </a:rPr>
              <a:t>'s</a:t>
            </a:r>
            <a:r>
              <a:rPr lang="en-CA" altLang="en-US" dirty="0" smtClean="0">
                <a:ea typeface="ＭＳ Ｐゴシック" panose="020B0600070205080204" pitchFamily="34" charset="-128"/>
              </a:rPr>
              <a:t>: Non-Exclusive Conditions</a:t>
            </a:r>
          </a:p>
        </p:txBody>
      </p:sp>
      <p:sp>
        <p:nvSpPr>
          <p:cNvPr id="51203" name="Rectangle 3"/>
          <p:cNvSpPr>
            <a:spLocks noGrp="1"/>
          </p:cNvSpPr>
          <p:nvPr>
            <p:ph type="body" idx="4294967295"/>
          </p:nvPr>
        </p:nvSpPr>
        <p:spPr/>
        <p:txBody>
          <a:bodyPr/>
          <a:lstStyle/>
          <a:p>
            <a:pPr eaLnBrk="1" hangingPunct="1"/>
            <a:r>
              <a:rPr lang="en-CA" altLang="en-US" dirty="0" smtClean="0">
                <a:ea typeface="ＭＳ Ｐゴシック" panose="020B0600070205080204" pitchFamily="34" charset="-128"/>
              </a:rPr>
              <a:t>Any, all or none of the conditions may be true (independent)</a:t>
            </a:r>
          </a:p>
          <a:p>
            <a:pPr lvl="1" eaLnBrk="1" hangingPunct="1"/>
            <a:r>
              <a:rPr lang="en-US" altLang="en-US" dirty="0" smtClean="0">
                <a:ea typeface="ＭＳ Ｐゴシック" panose="020B0600070205080204" pitchFamily="34" charset="-128"/>
              </a:rPr>
              <a:t>Alternatively worded: 0+ conditions can be true.</a:t>
            </a:r>
            <a:endParaRPr lang="en-CA" altLang="en-US" dirty="0" smtClean="0">
              <a:ea typeface="ＭＳ Ｐゴシック" panose="020B0600070205080204" pitchFamily="34" charset="-128"/>
            </a:endParaRPr>
          </a:p>
          <a:p>
            <a:pPr eaLnBrk="1" hangingPunct="1"/>
            <a:r>
              <a:rPr lang="en-CA" altLang="en-US" dirty="0" smtClean="0">
                <a:ea typeface="ＭＳ Ｐゴシック" panose="020B0600070205080204" pitchFamily="34" charset="-128"/>
              </a:rPr>
              <a:t>Employ when a series of independent questions will be asked</a:t>
            </a:r>
          </a:p>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Boolean expression 1</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1</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Boolean expression 2</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2</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statements after the conditions</a:t>
            </a:r>
            <a:endParaRPr lang="en-CA" altLang="en-US" sz="1800" b="1" i="1" dirty="0" smtClean="0">
              <a:latin typeface="Consolas" panose="020B0609020204030204" pitchFamily="49" charset="0"/>
              <a:ea typeface="ＭＳ Ｐゴシック" panose="020B0600070205080204" pitchFamily="34" charset="-128"/>
            </a:endParaRPr>
          </a:p>
        </p:txBody>
      </p:sp>
    </p:spTree>
    <p:extLst>
      <p:ext uri="{BB962C8B-B14F-4D97-AF65-F5344CB8AC3E}">
        <p14:creationId xmlns:p14="http://schemas.microsoft.com/office/powerpoint/2010/main" val="3975605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a:t>
            </a:r>
            <a:r>
              <a:rPr lang="en-CA" altLang="en-US" dirty="0" smtClean="0">
                <a:solidFill>
                  <a:srgbClr val="FF0000"/>
                </a:solidFill>
                <a:ea typeface="ＭＳ Ｐゴシック" panose="020B0600070205080204" pitchFamily="34" charset="-128"/>
              </a:rPr>
              <a:t>'s</a:t>
            </a:r>
            <a:r>
              <a:rPr lang="en-CA" altLang="en-US" dirty="0" smtClean="0">
                <a:ea typeface="ＭＳ Ｐゴシック" panose="020B0600070205080204" pitchFamily="34" charset="-128"/>
              </a:rPr>
              <a:t>: Non-Exclusive Conditions (Example)</a:t>
            </a:r>
          </a:p>
        </p:txBody>
      </p:sp>
      <p:sp>
        <p:nvSpPr>
          <p:cNvPr id="52227"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Example:</a:t>
            </a:r>
            <a:endParaRPr lang="en-CA" altLang="en-US" dirty="0" smtClean="0">
              <a:ea typeface="ＭＳ Ｐゴシック" panose="020B0600070205080204" pitchFamily="34" charset="-128"/>
            </a:endParaRPr>
          </a:p>
          <a:p>
            <a:pPr lvl="1" eaLnBrk="1" hangingPunct="1">
              <a:buFont typeface="Arial" panose="020B0604020202020204" pitchFamily="34" charset="0"/>
              <a:buNone/>
            </a:pP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(ableAge &gt; 0):</a:t>
            </a:r>
          </a:p>
          <a:p>
            <a:pPr lvl="1" eaLnBrk="1" hangingPunct="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rPr>
              <a:t>     print("Happy birthday!")</a:t>
            </a:r>
            <a:endParaRPr lang="en-CA" altLang="en-US" sz="1800" b="1"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(bakerAge &gt; 0):</a:t>
            </a:r>
          </a:p>
          <a:p>
            <a:pPr lvl="1" eaLnBrk="1" hangingPunct="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rPr>
              <a:t>     print("Happy birthday!")</a:t>
            </a:r>
          </a:p>
          <a:p>
            <a:pPr lvl="1" eaLnBrk="1" hangingPunct="1">
              <a:buFont typeface="Arial" panose="020B0604020202020204" pitchFamily="34" charset="0"/>
              <a:buNone/>
            </a:pP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latin typeface="Consolas" panose="020B0609020204030204" pitchFamily="49" charset="0"/>
                <a:ea typeface="ＭＳ Ｐゴシック" panose="020B0600070205080204" pitchFamily="34" charset="-128"/>
              </a:rPr>
              <a:t> (foxtrotAge &gt; 0):</a:t>
            </a:r>
          </a:p>
          <a:p>
            <a:pPr lvl="1" eaLnBrk="1" hangingPunct="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rPr>
              <a:t>     print("Happy birthday!")</a:t>
            </a:r>
            <a:endParaRPr lang="en-CA" altLang="en-US" sz="1800" b="1"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CA" altLang="en-US" sz="1800" b="1" dirty="0" smtClean="0">
              <a:latin typeface="Consolas" panose="020B0609020204030204" pitchFamily="49" charset="0"/>
              <a:ea typeface="ＭＳ Ｐゴシック" panose="020B0600070205080204" pitchFamily="34" charset="-128"/>
            </a:endParaRPr>
          </a:p>
        </p:txBody>
      </p:sp>
    </p:spTree>
    <p:extLst>
      <p:ext uri="{BB962C8B-B14F-4D97-AF65-F5344CB8AC3E}">
        <p14:creationId xmlns:p14="http://schemas.microsoft.com/office/powerpoint/2010/main" val="1207934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pPr eaLnBrk="1" hangingPunct="1"/>
            <a:r>
              <a:rPr lang="en-CA" altLang="en-US" dirty="0" smtClean="0">
                <a:solidFill>
                  <a:srgbClr val="FF0000"/>
                </a:solidFill>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a:t>
            </a:r>
            <a:r>
              <a:rPr lang="en-CA" altLang="en-US" dirty="0" smtClean="0">
                <a:solidFill>
                  <a:srgbClr val="FF0000"/>
                </a:solidFill>
                <a:ea typeface="ＭＳ Ｐゴシック" panose="020B0600070205080204" pitchFamily="34" charset="-128"/>
              </a:rPr>
              <a:t>'s</a:t>
            </a:r>
            <a:r>
              <a:rPr lang="en-CA" altLang="en-US" dirty="0" smtClean="0">
                <a:ea typeface="ＭＳ Ｐゴシック" panose="020B0600070205080204" pitchFamily="34" charset="-128"/>
              </a:rPr>
              <a:t>:</a:t>
            </a:r>
            <a:r>
              <a:rPr lang="en-CA" altLang="en-US" dirty="0" smtClean="0">
                <a:solidFill>
                  <a:srgbClr val="FF0000"/>
                </a:solidFill>
                <a:ea typeface="ＭＳ Ｐゴシック" panose="020B0600070205080204" pitchFamily="34" charset="-128"/>
              </a:rPr>
              <a:t> </a:t>
            </a:r>
            <a:r>
              <a:rPr lang="en-CA" altLang="en-US" dirty="0" smtClean="0">
                <a:ea typeface="ＭＳ Ｐゴシック" panose="020B0600070205080204" pitchFamily="34" charset="-128"/>
              </a:rPr>
              <a:t>Mutually Exclusive Conditions</a:t>
            </a:r>
          </a:p>
        </p:txBody>
      </p:sp>
      <p:sp>
        <p:nvSpPr>
          <p:cNvPr id="53251" name="Rectangle 3"/>
          <p:cNvSpPr>
            <a:spLocks noGrp="1"/>
          </p:cNvSpPr>
          <p:nvPr>
            <p:ph type="body" idx="4294967295"/>
          </p:nvPr>
        </p:nvSpPr>
        <p:spPr/>
        <p:txBody>
          <a:bodyPr/>
          <a:lstStyle/>
          <a:p>
            <a:pPr eaLnBrk="1" hangingPunct="1">
              <a:lnSpc>
                <a:spcPct val="80000"/>
              </a:lnSpc>
            </a:pPr>
            <a:r>
              <a:rPr lang="en-CA" altLang="en-US" sz="2000" dirty="0" smtClean="0">
                <a:ea typeface="ＭＳ Ｐゴシック" panose="020B0600070205080204" pitchFamily="34" charset="-128"/>
              </a:rPr>
              <a:t>At most </a:t>
            </a:r>
            <a:r>
              <a:rPr lang="en-CA" altLang="en-US" sz="2000" i="1" dirty="0" smtClean="0">
                <a:ea typeface="ＭＳ Ｐゴシック" panose="020B0600070205080204" pitchFamily="34" charset="-128"/>
              </a:rPr>
              <a:t>only one</a:t>
            </a:r>
            <a:r>
              <a:rPr lang="en-CA" altLang="en-US" sz="2000" dirty="0" smtClean="0">
                <a:ea typeface="ＭＳ Ｐゴシック" panose="020B0600070205080204" pitchFamily="34" charset="-128"/>
              </a:rPr>
              <a:t> of many (i.e. 0 or 1) conditions can be true </a:t>
            </a:r>
          </a:p>
          <a:p>
            <a:pPr eaLnBrk="1" hangingPunct="1">
              <a:lnSpc>
                <a:spcPct val="80000"/>
              </a:lnSpc>
            </a:pPr>
            <a:r>
              <a:rPr lang="en-CA" altLang="en-US" sz="2000" dirty="0" smtClean="0">
                <a:ea typeface="ＭＳ Ｐゴシック" panose="020B0600070205080204" pitchFamily="34" charset="-128"/>
              </a:rPr>
              <a:t>Can be implemented through multiple </a:t>
            </a:r>
            <a:r>
              <a:rPr lang="en-CA" altLang="en-US" sz="1800" dirty="0" smtClean="0">
                <a:latin typeface="Consolas" panose="020B0609020204030204" pitchFamily="49" charset="0"/>
                <a:ea typeface="ＭＳ Ｐゴシック" panose="020B0600070205080204" pitchFamily="34" charset="-128"/>
              </a:rPr>
              <a:t>if</a:t>
            </a:r>
            <a:r>
              <a:rPr lang="en-CA" altLang="en-US" sz="2000" dirty="0" smtClean="0">
                <a:ea typeface="ＭＳ Ｐゴシック" panose="020B0600070205080204" pitchFamily="34" charset="-128"/>
              </a:rPr>
              <a:t>'s</a:t>
            </a:r>
          </a:p>
          <a:p>
            <a:pPr eaLnBrk="1" hangingPunct="1"/>
            <a:r>
              <a:rPr lang="en-CA" altLang="en-US" sz="2000" b="1" dirty="0" smtClean="0">
                <a:ea typeface="ＭＳ Ｐゴシック" panose="020B0600070205080204" pitchFamily="34" charset="-128"/>
              </a:rPr>
              <a:t>Example</a:t>
            </a:r>
            <a:r>
              <a:rPr lang="en-CA" altLang="en-US" sz="2000" dirty="0" smtClean="0">
                <a:ea typeface="ＭＳ Ｐゴシック" panose="020B0600070205080204" pitchFamily="34" charset="-128"/>
              </a:rPr>
              <a:t>: The name of the complete online program is: “</a:t>
            </a:r>
            <a:r>
              <a:rPr lang="en-CA" altLang="ja-JP" sz="1600" dirty="0" smtClean="0">
                <a:latin typeface="Consolas" panose="020B0609020204030204" pitchFamily="49" charset="0"/>
                <a:ea typeface="ＭＳ Ｐゴシック" panose="020B0600070205080204" pitchFamily="34" charset="-128"/>
              </a:rPr>
              <a:t>8grades</a:t>
            </a:r>
            <a:r>
              <a:rPr lang="en-CA" altLang="ja-JP" sz="2000" dirty="0" smtClean="0">
                <a:latin typeface="Consolas" panose="020B0609020204030204" pitchFamily="49" charset="0"/>
                <a:ea typeface="ＭＳ Ｐゴシック" panose="020B0600070205080204" pitchFamily="34" charset="-128"/>
              </a:rPr>
              <a:t>_</a:t>
            </a:r>
            <a:r>
              <a:rPr lang="en-CA" altLang="ja-JP" sz="1600" dirty="0" smtClean="0">
                <a:latin typeface="Consolas" panose="020B0609020204030204" pitchFamily="49" charset="0"/>
                <a:ea typeface="ＭＳ Ｐゴシック" panose="020B0600070205080204" pitchFamily="34" charset="-128"/>
              </a:rPr>
              <a:t>inefficient.py</a:t>
            </a:r>
            <a:r>
              <a:rPr lang="en-CA" altLang="en-US" sz="2000" dirty="0" smtClean="0">
                <a:ea typeface="ＭＳ Ｐゴシック" panose="020B0600070205080204" pitchFamily="34" charset="-128"/>
              </a:rPr>
              <a:t>”</a:t>
            </a:r>
          </a:p>
          <a:p>
            <a:pPr lvl="1" eaLnBrk="1" hangingPunct="1"/>
            <a:r>
              <a:rPr lang="en-US" altLang="en-US" sz="1600" dirty="0">
                <a:ea typeface="ＭＳ Ｐゴシック" panose="020B0600070205080204" pitchFamily="34" charset="-128"/>
                <a:cs typeface="Calibri" panose="020F0502020204030204" pitchFamily="34" charset="0"/>
              </a:rPr>
              <a:t>Learning objective of example: </a:t>
            </a:r>
            <a:r>
              <a:rPr lang="en-US" altLang="en-US" sz="1600" dirty="0" smtClean="0">
                <a:ea typeface="ＭＳ Ｐゴシック" panose="020B0600070205080204" pitchFamily="34" charset="-128"/>
                <a:cs typeface="Calibri" panose="020F0502020204030204" pitchFamily="34" charset="0"/>
              </a:rPr>
              <a:t>illustrating how specifying a sequence of independent conditions can be less than optimal when at most only one condition can be true.</a:t>
            </a:r>
          </a:p>
          <a:p>
            <a:pPr marL="0" indent="0" eaLnBrk="1" hangingPunct="1">
              <a:buNone/>
            </a:pPr>
            <a:r>
              <a:rPr lang="en-US" sz="2000" b="1" dirty="0">
                <a:solidFill>
                  <a:srgbClr val="FF0000"/>
                </a:solidFill>
                <a:latin typeface="Consolas" panose="020B0609020204030204" pitchFamily="49" charset="0"/>
                <a:ea typeface="ＭＳ Ｐゴシック" panose="020B0600070205080204" pitchFamily="34" charset="-128"/>
                <a:cs typeface="Calibri" panose="020F0502020204030204" pitchFamily="34" charset="0"/>
              </a:rPr>
              <a:t> </a:t>
            </a:r>
            <a:r>
              <a:rPr lang="en-US" sz="2000" b="1" dirty="0" smtClean="0">
                <a:solidFill>
                  <a:srgbClr val="FF0000"/>
                </a:solidFill>
                <a:latin typeface="Consolas" panose="020B0609020204030204" pitchFamily="49" charset="0"/>
                <a:ea typeface="ＭＳ Ｐゴシック" panose="020B0600070205080204" pitchFamily="34" charset="-128"/>
                <a:cs typeface="Calibri" panose="020F0502020204030204" pitchFamily="34" charset="0"/>
              </a:rPr>
              <a:t> </a:t>
            </a:r>
            <a:r>
              <a:rPr lang="en-US" sz="1800" b="1" dirty="0" smtClean="0">
                <a:solidFill>
                  <a:srgbClr val="FF0000"/>
                </a:solidFill>
                <a:latin typeface="Consolas" panose="020B0609020204030204" pitchFamily="49" charset="0"/>
              </a:rPr>
              <a:t>if</a:t>
            </a:r>
            <a:r>
              <a:rPr lang="en-US" sz="1800" dirty="0" smtClean="0">
                <a:latin typeface="Consolas" panose="020B0609020204030204" pitchFamily="49" charset="0"/>
              </a:rPr>
              <a:t> </a:t>
            </a:r>
            <a:r>
              <a:rPr lang="en-US" sz="1800" dirty="0">
                <a:latin typeface="Consolas" panose="020B0609020204030204" pitchFamily="49" charset="0"/>
              </a:rPr>
              <a:t>(letter == "A"):</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4</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"B"):</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3  </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"C"):</a:t>
            </a:r>
          </a:p>
          <a:p>
            <a:pPr marL="225425" lvl="1" indent="0">
              <a:buNone/>
            </a:pPr>
            <a:r>
              <a:rPr lang="en-US" sz="1800" dirty="0" smtClean="0">
                <a:latin typeface="Consolas" panose="020B0609020204030204" pitchFamily="49" charset="0"/>
              </a:rPr>
              <a:t>    </a:t>
            </a:r>
            <a:r>
              <a:rPr lang="en-US" sz="1800" dirty="0" err="1" smtClean="0">
                <a:latin typeface="Consolas" panose="020B0609020204030204" pitchFamily="49" charset="0"/>
              </a:rPr>
              <a:t>gpa</a:t>
            </a:r>
            <a:r>
              <a:rPr lang="en-US" sz="1800" dirty="0" smtClean="0">
                <a:latin typeface="Consolas" panose="020B0609020204030204" pitchFamily="49" charset="0"/>
              </a:rPr>
              <a:t> </a:t>
            </a:r>
            <a:r>
              <a:rPr lang="en-US" sz="1800" dirty="0">
                <a:latin typeface="Consolas" panose="020B0609020204030204" pitchFamily="49" charset="0"/>
              </a:rPr>
              <a:t>= </a:t>
            </a:r>
            <a:r>
              <a:rPr lang="en-US" sz="1800" dirty="0" smtClean="0">
                <a:latin typeface="Consolas" panose="020B0609020204030204" pitchFamily="49" charset="0"/>
              </a:rPr>
              <a:t>2</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"D"):</a:t>
            </a:r>
          </a:p>
          <a:p>
            <a:pPr marL="225425" lvl="1" indent="0">
              <a:buNone/>
            </a:pPr>
            <a:r>
              <a:rPr lang="en-US" sz="1800" dirty="0">
                <a:latin typeface="Consolas" panose="020B0609020204030204" pitchFamily="49" charset="0"/>
              </a:rPr>
              <a:t>   print("Min pass")</a:t>
            </a:r>
          </a:p>
          <a:p>
            <a:pPr marL="225425" lvl="1" indent="0">
              <a:buNone/>
            </a:pPr>
            <a:r>
              <a:rPr lang="en-US" sz="1800" dirty="0">
                <a:latin typeface="Consolas" panose="020B0609020204030204" pitchFamily="49" charset="0"/>
              </a:rPr>
              <a:t>   </a:t>
            </a:r>
            <a:r>
              <a:rPr lang="en-US" sz="1800" dirty="0" err="1">
                <a:latin typeface="Consolas" panose="020B0609020204030204" pitchFamily="49" charset="0"/>
              </a:rPr>
              <a:t>gpa</a:t>
            </a:r>
            <a:r>
              <a:rPr lang="en-US" sz="1800" dirty="0">
                <a:latin typeface="Consolas" panose="020B0609020204030204" pitchFamily="49" charset="0"/>
              </a:rPr>
              <a:t> = </a:t>
            </a:r>
            <a:r>
              <a:rPr lang="en-US" sz="1800" dirty="0" smtClean="0">
                <a:latin typeface="Consolas" panose="020B0609020204030204" pitchFamily="49" charset="0"/>
              </a:rPr>
              <a:t>1</a:t>
            </a:r>
            <a:endParaRPr lang="en-US" sz="1800" dirty="0">
              <a:latin typeface="Consolas" panose="020B0609020204030204" pitchFamily="49" charset="0"/>
            </a:endParaRPr>
          </a:p>
          <a:p>
            <a:pPr marL="225425" lvl="1" indent="0">
              <a:buNone/>
            </a:pPr>
            <a:r>
              <a:rPr lang="en-US" sz="1800" b="1" dirty="0">
                <a:solidFill>
                  <a:srgbClr val="FF0000"/>
                </a:solidFill>
                <a:latin typeface="Consolas" panose="020B0609020204030204" pitchFamily="49" charset="0"/>
              </a:rPr>
              <a:t>if</a:t>
            </a:r>
            <a:r>
              <a:rPr lang="en-US" sz="1800" dirty="0">
                <a:latin typeface="Consolas" panose="020B0609020204030204" pitchFamily="49" charset="0"/>
              </a:rPr>
              <a:t> (letter == "F"):</a:t>
            </a:r>
          </a:p>
          <a:p>
            <a:pPr marL="225425" lvl="1" indent="0">
              <a:buNone/>
            </a:pPr>
            <a:r>
              <a:rPr lang="en-US" sz="1800" dirty="0">
                <a:latin typeface="Consolas" panose="020B0609020204030204" pitchFamily="49" charset="0"/>
              </a:rPr>
              <a:t>   print ("Failing grade")</a:t>
            </a:r>
          </a:p>
          <a:p>
            <a:pPr marL="225425" lvl="1" indent="0">
              <a:buNone/>
            </a:pPr>
            <a:r>
              <a:rPr lang="en-US" sz="1800" dirty="0">
                <a:latin typeface="Consolas" panose="020B0609020204030204" pitchFamily="49" charset="0"/>
              </a:rPr>
              <a:t>   </a:t>
            </a:r>
            <a:r>
              <a:rPr lang="en-US" sz="1800" dirty="0" err="1">
                <a:latin typeface="Consolas" panose="020B0609020204030204" pitchFamily="49" charset="0"/>
              </a:rPr>
              <a:t>gpa</a:t>
            </a:r>
            <a:r>
              <a:rPr lang="en-US" sz="1800" dirty="0">
                <a:latin typeface="Consolas" panose="020B0609020204030204" pitchFamily="49" charset="0"/>
              </a:rPr>
              <a:t> = </a:t>
            </a:r>
            <a:r>
              <a:rPr lang="en-US" sz="1800" dirty="0" smtClean="0">
                <a:latin typeface="Consolas" panose="020B0609020204030204" pitchFamily="49" charset="0"/>
              </a:rPr>
              <a:t>0</a:t>
            </a:r>
            <a:endParaRPr lang="en-US" sz="1800" dirty="0">
              <a:latin typeface="Consolas" panose="020B0609020204030204" pitchFamily="49" charset="0"/>
            </a:endParaRPr>
          </a:p>
        </p:txBody>
      </p:sp>
      <p:grpSp>
        <p:nvGrpSpPr>
          <p:cNvPr id="3" name="Group 2"/>
          <p:cNvGrpSpPr>
            <a:grpSpLocks/>
          </p:cNvGrpSpPr>
          <p:nvPr/>
        </p:nvGrpSpPr>
        <p:grpSpPr bwMode="auto">
          <a:xfrm>
            <a:off x="5257800" y="1225550"/>
            <a:ext cx="3856038" cy="587375"/>
            <a:chOff x="5257800" y="1711324"/>
            <a:chExt cx="3856036" cy="587375"/>
          </a:xfrm>
        </p:grpSpPr>
        <p:sp>
          <p:nvSpPr>
            <p:cNvPr id="53254" name="Line 5"/>
            <p:cNvSpPr>
              <a:spLocks noChangeShapeType="1"/>
            </p:cNvSpPr>
            <p:nvPr/>
          </p:nvSpPr>
          <p:spPr bwMode="auto">
            <a:xfrm flipH="1" flipV="1">
              <a:off x="5791200" y="1814512"/>
              <a:ext cx="1436586" cy="1905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3255" name="Line 6"/>
            <p:cNvSpPr>
              <a:spLocks noChangeShapeType="1"/>
            </p:cNvSpPr>
            <p:nvPr/>
          </p:nvSpPr>
          <p:spPr bwMode="auto">
            <a:xfrm flipH="1">
              <a:off x="5257800" y="2017712"/>
              <a:ext cx="1974850" cy="1016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3256" name="Text Box 7"/>
            <p:cNvSpPr txBox="1">
              <a:spLocks noChangeArrowheads="1"/>
            </p:cNvSpPr>
            <p:nvPr/>
          </p:nvSpPr>
          <p:spPr bwMode="auto">
            <a:xfrm>
              <a:off x="7064374" y="1711324"/>
              <a:ext cx="20494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Inefficient combination!</a:t>
              </a:r>
            </a:p>
          </p:txBody>
        </p:sp>
      </p:grpSp>
    </p:spTree>
    <p:extLst>
      <p:ext uri="{BB962C8B-B14F-4D97-AF65-F5344CB8AC3E}">
        <p14:creationId xmlns:p14="http://schemas.microsoft.com/office/powerpoint/2010/main" val="7166557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With </a:t>
            </a:r>
            <a:r>
              <a:rPr lang="en-US" altLang="en-US" sz="2800" dirty="0" smtClean="0">
                <a:solidFill>
                  <a:srgbClr val="808000"/>
                </a:solidFill>
                <a:latin typeface="Consolas" panose="020B0609020204030204" pitchFamily="49" charset="0"/>
                <a:ea typeface="ＭＳ Ｐゴシック" panose="020B0600070205080204" pitchFamily="34" charset="-128"/>
              </a:rPr>
              <a:t>If-Elif-Else</a:t>
            </a:r>
          </a:p>
        </p:txBody>
      </p:sp>
      <p:sp>
        <p:nvSpPr>
          <p:cNvPr id="187395" name="AutoShape 3"/>
          <p:cNvSpPr>
            <a:spLocks noChangeArrowheads="1"/>
          </p:cNvSpPr>
          <p:nvPr/>
        </p:nvSpPr>
        <p:spPr bwMode="auto">
          <a:xfrm>
            <a:off x="304800" y="1133475"/>
            <a:ext cx="2697163"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808000"/>
                </a:solidFill>
                <a:latin typeface="Arial" panose="020B0604020202020204" pitchFamily="34" charset="0"/>
              </a:rPr>
              <a:t>Question?</a:t>
            </a:r>
          </a:p>
        </p:txBody>
      </p:sp>
      <p:grpSp>
        <p:nvGrpSpPr>
          <p:cNvPr id="8" name="Group 7"/>
          <p:cNvGrpSpPr>
            <a:grpSpLocks/>
          </p:cNvGrpSpPr>
          <p:nvPr/>
        </p:nvGrpSpPr>
        <p:grpSpPr bwMode="auto">
          <a:xfrm>
            <a:off x="3035300" y="1165225"/>
            <a:ext cx="2873375" cy="679450"/>
            <a:chOff x="3035300" y="1165225"/>
            <a:chExt cx="2873375" cy="679450"/>
          </a:xfrm>
        </p:grpSpPr>
        <p:sp>
          <p:nvSpPr>
            <p:cNvPr id="54301" name="Line 5"/>
            <p:cNvSpPr>
              <a:spLocks noChangeShapeType="1"/>
            </p:cNvSpPr>
            <p:nvPr/>
          </p:nvSpPr>
          <p:spPr bwMode="auto">
            <a:xfrm>
              <a:off x="3035300" y="1473200"/>
              <a:ext cx="1339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302" name="Text Box 6"/>
            <p:cNvSpPr txBox="1">
              <a:spLocks noChangeArrowheads="1"/>
            </p:cNvSpPr>
            <p:nvPr/>
          </p:nvSpPr>
          <p:spPr bwMode="auto">
            <a:xfrm>
              <a:off x="3403600" y="11811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4303" name="Rectangle 7"/>
            <p:cNvSpPr>
              <a:spLocks noChangeArrowheads="1"/>
            </p:cNvSpPr>
            <p:nvPr/>
          </p:nvSpPr>
          <p:spPr bwMode="auto">
            <a:xfrm>
              <a:off x="4375150" y="11652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11" name="Group 10"/>
          <p:cNvGrpSpPr>
            <a:grpSpLocks/>
          </p:cNvGrpSpPr>
          <p:nvPr/>
        </p:nvGrpSpPr>
        <p:grpSpPr bwMode="auto">
          <a:xfrm>
            <a:off x="228600" y="1812925"/>
            <a:ext cx="2667000" cy="1584325"/>
            <a:chOff x="228600" y="1812249"/>
            <a:chExt cx="2667000" cy="1584548"/>
          </a:xfrm>
        </p:grpSpPr>
        <p:grpSp>
          <p:nvGrpSpPr>
            <p:cNvPr id="54297" name="Group 9"/>
            <p:cNvGrpSpPr>
              <a:grpSpLocks/>
            </p:cNvGrpSpPr>
            <p:nvPr/>
          </p:nvGrpSpPr>
          <p:grpSpPr bwMode="auto">
            <a:xfrm>
              <a:off x="228600" y="2149475"/>
              <a:ext cx="2667000" cy="1247322"/>
              <a:chOff x="228600" y="2149475"/>
              <a:chExt cx="2667000" cy="1247322"/>
            </a:xfrm>
          </p:grpSpPr>
          <p:sp>
            <p:nvSpPr>
              <p:cNvPr id="54299" name="Text Box 10"/>
              <p:cNvSpPr txBox="1">
                <a:spLocks noChangeArrowheads="1"/>
              </p:cNvSpPr>
              <p:nvPr/>
            </p:nvSpPr>
            <p:spPr bwMode="auto">
              <a:xfrm>
                <a:off x="985298" y="2149475"/>
                <a:ext cx="584021" cy="27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sp>
            <p:nvSpPr>
              <p:cNvPr id="54300" name="AutoShape 11"/>
              <p:cNvSpPr>
                <a:spLocks noChangeArrowheads="1"/>
              </p:cNvSpPr>
              <p:nvPr/>
            </p:nvSpPr>
            <p:spPr bwMode="auto">
              <a:xfrm>
                <a:off x="228600" y="2780751"/>
                <a:ext cx="2667000" cy="616046"/>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808000"/>
                    </a:solidFill>
                    <a:latin typeface="Arial" panose="020B0604020202020204" pitchFamily="34" charset="0"/>
                  </a:rPr>
                  <a:t>Question?</a:t>
                </a:r>
              </a:p>
            </p:txBody>
          </p:sp>
        </p:grpSp>
        <p:sp>
          <p:nvSpPr>
            <p:cNvPr id="54298" name="Line 12"/>
            <p:cNvSpPr>
              <a:spLocks noChangeShapeType="1"/>
            </p:cNvSpPr>
            <p:nvPr/>
          </p:nvSpPr>
          <p:spPr bwMode="auto">
            <a:xfrm flipH="1">
              <a:off x="1582214" y="1812249"/>
              <a:ext cx="12700" cy="889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9" name="Group 8"/>
          <p:cNvGrpSpPr>
            <a:grpSpLocks/>
          </p:cNvGrpSpPr>
          <p:nvPr/>
        </p:nvGrpSpPr>
        <p:grpSpPr bwMode="auto">
          <a:xfrm>
            <a:off x="931863" y="1466850"/>
            <a:ext cx="7805737" cy="5075238"/>
            <a:chOff x="931863" y="1466850"/>
            <a:chExt cx="7805737" cy="5075238"/>
          </a:xfrm>
        </p:grpSpPr>
        <p:sp>
          <p:nvSpPr>
            <p:cNvPr id="54293" name="Rectangle 14"/>
            <p:cNvSpPr>
              <a:spLocks noChangeArrowheads="1"/>
            </p:cNvSpPr>
            <p:nvPr/>
          </p:nvSpPr>
          <p:spPr bwMode="auto">
            <a:xfrm>
              <a:off x="931863" y="5892800"/>
              <a:ext cx="1638300"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54294" name="Line 15"/>
            <p:cNvSpPr>
              <a:spLocks noChangeShapeType="1"/>
            </p:cNvSpPr>
            <p:nvPr/>
          </p:nvSpPr>
          <p:spPr bwMode="auto">
            <a:xfrm flipV="1">
              <a:off x="8667750" y="1466850"/>
              <a:ext cx="69850" cy="498475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95" name="Line 16"/>
            <p:cNvSpPr>
              <a:spLocks noChangeShapeType="1"/>
            </p:cNvSpPr>
            <p:nvPr/>
          </p:nvSpPr>
          <p:spPr bwMode="auto">
            <a:xfrm flipH="1" flipV="1">
              <a:off x="5930900" y="1479550"/>
              <a:ext cx="279400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96" name="Line 17"/>
            <p:cNvSpPr>
              <a:spLocks noChangeShapeType="1"/>
            </p:cNvSpPr>
            <p:nvPr/>
          </p:nvSpPr>
          <p:spPr bwMode="auto">
            <a:xfrm flipH="1" flipV="1">
              <a:off x="2578100" y="6445250"/>
              <a:ext cx="6121400" cy="190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4" name="Group 13"/>
          <p:cNvGrpSpPr>
            <a:grpSpLocks/>
          </p:cNvGrpSpPr>
          <p:nvPr/>
        </p:nvGrpSpPr>
        <p:grpSpPr bwMode="auto">
          <a:xfrm>
            <a:off x="828675" y="3441700"/>
            <a:ext cx="1533525" cy="1498600"/>
            <a:chOff x="828151" y="3442021"/>
            <a:chExt cx="1533525" cy="1497603"/>
          </a:xfrm>
        </p:grpSpPr>
        <p:sp>
          <p:nvSpPr>
            <p:cNvPr id="54290" name="Line 19"/>
            <p:cNvSpPr>
              <a:spLocks noChangeShapeType="1"/>
            </p:cNvSpPr>
            <p:nvPr/>
          </p:nvSpPr>
          <p:spPr bwMode="auto">
            <a:xfrm>
              <a:off x="1582214" y="3442021"/>
              <a:ext cx="0" cy="8318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lstStyle/>
            <a:p>
              <a:endParaRPr lang="en-CA" dirty="0"/>
            </a:p>
          </p:txBody>
        </p:sp>
        <p:sp>
          <p:nvSpPr>
            <p:cNvPr id="54291" name="Rectangle 20"/>
            <p:cNvSpPr>
              <a:spLocks noChangeArrowheads="1"/>
            </p:cNvSpPr>
            <p:nvPr/>
          </p:nvSpPr>
          <p:spPr bwMode="auto">
            <a:xfrm>
              <a:off x="828151" y="4260174"/>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sp>
          <p:nvSpPr>
            <p:cNvPr id="54292" name="Text Box 21"/>
            <p:cNvSpPr txBox="1">
              <a:spLocks noChangeArrowheads="1"/>
            </p:cNvSpPr>
            <p:nvPr/>
          </p:nvSpPr>
          <p:spPr bwMode="auto">
            <a:xfrm>
              <a:off x="1006475" y="3679825"/>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sp>
        <p:nvSpPr>
          <p:cNvPr id="187414" name="Line 22"/>
          <p:cNvSpPr>
            <a:spLocks noChangeShapeType="1"/>
          </p:cNvSpPr>
          <p:nvPr/>
        </p:nvSpPr>
        <p:spPr bwMode="auto">
          <a:xfrm>
            <a:off x="1620838" y="4940300"/>
            <a:ext cx="0" cy="9525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nvGrpSpPr>
          <p:cNvPr id="12" name="Group 11"/>
          <p:cNvGrpSpPr>
            <a:grpSpLocks/>
          </p:cNvGrpSpPr>
          <p:nvPr/>
        </p:nvGrpSpPr>
        <p:grpSpPr bwMode="auto">
          <a:xfrm>
            <a:off x="2965450" y="2740025"/>
            <a:ext cx="2879725" cy="679450"/>
            <a:chOff x="2965450" y="2740025"/>
            <a:chExt cx="2879725" cy="679450"/>
          </a:xfrm>
        </p:grpSpPr>
        <p:sp>
          <p:nvSpPr>
            <p:cNvPr id="54287" name="Line 24"/>
            <p:cNvSpPr>
              <a:spLocks noChangeShapeType="1"/>
            </p:cNvSpPr>
            <p:nvPr/>
          </p:nvSpPr>
          <p:spPr bwMode="auto">
            <a:xfrm>
              <a:off x="2965450" y="3067050"/>
              <a:ext cx="1339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88" name="Text Box 25"/>
            <p:cNvSpPr txBox="1">
              <a:spLocks noChangeArrowheads="1"/>
            </p:cNvSpPr>
            <p:nvPr/>
          </p:nvSpPr>
          <p:spPr bwMode="auto">
            <a:xfrm>
              <a:off x="334010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54289" name="Rectangle 26"/>
            <p:cNvSpPr>
              <a:spLocks noChangeArrowheads="1"/>
            </p:cNvSpPr>
            <p:nvPr/>
          </p:nvSpPr>
          <p:spPr bwMode="auto">
            <a:xfrm>
              <a:off x="4311650" y="27400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13" name="Group 12"/>
          <p:cNvGrpSpPr>
            <a:grpSpLocks/>
          </p:cNvGrpSpPr>
          <p:nvPr/>
        </p:nvGrpSpPr>
        <p:grpSpPr bwMode="auto">
          <a:xfrm>
            <a:off x="2597150" y="3054350"/>
            <a:ext cx="5054600" cy="3073400"/>
            <a:chOff x="2597150" y="3054350"/>
            <a:chExt cx="5054600" cy="3073400"/>
          </a:xfrm>
        </p:grpSpPr>
        <p:sp>
          <p:nvSpPr>
            <p:cNvPr id="54284" name="Line 28"/>
            <p:cNvSpPr>
              <a:spLocks noChangeShapeType="1"/>
            </p:cNvSpPr>
            <p:nvPr/>
          </p:nvSpPr>
          <p:spPr bwMode="auto">
            <a:xfrm flipH="1" flipV="1">
              <a:off x="5867400" y="3054350"/>
              <a:ext cx="178435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85" name="Line 29"/>
            <p:cNvSpPr>
              <a:spLocks noChangeShapeType="1"/>
            </p:cNvSpPr>
            <p:nvPr/>
          </p:nvSpPr>
          <p:spPr bwMode="auto">
            <a:xfrm flipV="1">
              <a:off x="7620000" y="3054350"/>
              <a:ext cx="31750" cy="307340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4286" name="Line 30"/>
            <p:cNvSpPr>
              <a:spLocks noChangeShapeType="1"/>
            </p:cNvSpPr>
            <p:nvPr/>
          </p:nvSpPr>
          <p:spPr bwMode="auto">
            <a:xfrm flipH="1" flipV="1">
              <a:off x="2597150" y="6115050"/>
              <a:ext cx="5022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spTree>
    <p:extLst>
      <p:ext uri="{BB962C8B-B14F-4D97-AF65-F5344CB8AC3E}">
        <p14:creationId xmlns:p14="http://schemas.microsoft.com/office/powerpoint/2010/main" val="4041558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7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P spid="1874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Multiple </a:t>
            </a:r>
            <a:r>
              <a:rPr lang="en-CA" altLang="en-US" sz="2800" dirty="0" smtClean="0">
                <a:solidFill>
                  <a:srgbClr val="FF0000"/>
                </a:solidFill>
                <a:latin typeface="Consolas" panose="020B0609020204030204" pitchFamily="49" charset="0"/>
                <a:ea typeface="ＭＳ Ｐゴシック" panose="020B0600070205080204" pitchFamily="34" charset="-128"/>
              </a:rPr>
              <a:t>If-Elif-Else</a:t>
            </a:r>
            <a:r>
              <a:rPr lang="en-CA" altLang="en-US" dirty="0" smtClean="0">
                <a:ea typeface="ＭＳ Ｐゴシック" panose="020B0600070205080204" pitchFamily="34" charset="-128"/>
              </a:rPr>
              <a:t>: Use With Mutually Exclusive Conditions</a:t>
            </a:r>
          </a:p>
        </p:txBody>
      </p:sp>
      <p:sp>
        <p:nvSpPr>
          <p:cNvPr id="55299"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Format:</a:t>
            </a:r>
          </a:p>
          <a:p>
            <a:pPr eaLnBrk="1" hangingPunct="1">
              <a:buFontTx/>
              <a:buNone/>
            </a:pPr>
            <a:r>
              <a:rPr lang="en-CA" altLang="en-US" sz="1800" dirty="0" smtClean="0">
                <a:solidFill>
                  <a:srgbClr val="92D050"/>
                </a:solidFill>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if</a:t>
            </a:r>
            <a:r>
              <a:rPr lang="en-CA" altLang="en-US" sz="1800" dirty="0" smtClean="0">
                <a:solidFill>
                  <a:srgbClr val="92D050"/>
                </a:solidFill>
                <a:latin typeface="Consolas" panose="020B0609020204030204" pitchFamily="49" charset="0"/>
                <a:ea typeface="ＭＳ Ｐゴシック" panose="020B0600070205080204" pitchFamily="34" charset="-128"/>
              </a:rPr>
              <a:t> </a:t>
            </a:r>
            <a:r>
              <a:rPr lang="en-CA" altLang="en-US" sz="1800" dirty="0" smtClean="0">
                <a:latin typeface="Consolas" panose="020B0609020204030204" pitchFamily="49" charset="0"/>
                <a:ea typeface="ＭＳ Ｐゴシック" panose="020B0600070205080204" pitchFamily="34" charset="-128"/>
              </a:rPr>
              <a:t>(</a:t>
            </a:r>
            <a:r>
              <a:rPr lang="en-CA" altLang="en-US" sz="1800" i="1" dirty="0" smtClean="0">
                <a:latin typeface="Consolas" panose="020B0609020204030204" pitchFamily="49" charset="0"/>
                <a:ea typeface="ＭＳ Ｐゴシック" panose="020B0600070205080204" pitchFamily="34" charset="-128"/>
              </a:rPr>
              <a:t>Boolean expression 1</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r>
              <a:rPr lang="en-CA" altLang="en-US" sz="1800" i="1" dirty="0" smtClean="0">
                <a:latin typeface="Consolas" panose="020B0609020204030204" pitchFamily="49" charset="0"/>
                <a:ea typeface="ＭＳ Ｐゴシック" panose="020B0600070205080204" pitchFamily="34" charset="-128"/>
              </a:rPr>
              <a:t>body 1</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elif</a:t>
            </a: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dirty="0" smtClean="0">
                <a:latin typeface="Consolas" panose="020B0609020204030204" pitchFamily="49" charset="0"/>
                <a:ea typeface="ＭＳ Ｐゴシック" panose="020B0600070205080204" pitchFamily="34" charset="-128"/>
              </a:rPr>
              <a:t>(</a:t>
            </a:r>
            <a:r>
              <a:rPr lang="en-CA" altLang="en-US" sz="1800" i="1" dirty="0" smtClean="0">
                <a:latin typeface="Consolas" panose="020B0609020204030204" pitchFamily="49" charset="0"/>
                <a:ea typeface="ＭＳ Ｐゴシック" panose="020B0600070205080204" pitchFamily="34" charset="-128"/>
              </a:rPr>
              <a:t>Boolean expression 2</a:t>
            </a:r>
            <a:r>
              <a:rPr lang="en-CA"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body 2</a:t>
            </a:r>
          </a:p>
          <a:p>
            <a:pPr eaLnBrk="1" hangingPunct="1">
              <a:buFontTx/>
              <a:buNone/>
            </a:pPr>
            <a:r>
              <a:rPr lang="en-CA" altLang="en-US" sz="1800" dirty="0" smtClean="0">
                <a:latin typeface="Consolas" panose="020B0609020204030204" pitchFamily="49" charset="0"/>
                <a:ea typeface="ＭＳ Ｐゴシック" panose="020B0600070205080204" pitchFamily="34" charset="-128"/>
              </a:rPr>
              <a:t>               :</a:t>
            </a:r>
          </a:p>
          <a:p>
            <a:pPr eaLnBrk="1" hangingPunct="1">
              <a:buFontTx/>
              <a:buNone/>
            </a:pPr>
            <a:r>
              <a:rPr lang="en-CA" altLang="en-US" sz="1800" dirty="0" smtClean="0">
                <a:solidFill>
                  <a:srgbClr val="FF0000"/>
                </a:solidFill>
                <a:latin typeface="Consolas" panose="020B0609020204030204" pitchFamily="49" charset="0"/>
                <a:ea typeface="ＭＳ Ｐゴシック" panose="020B0600070205080204" pitchFamily="34" charset="-128"/>
              </a:rPr>
              <a:t>     </a:t>
            </a:r>
            <a:r>
              <a:rPr lang="en-CA" altLang="en-US" sz="1800" b="1" dirty="0" smtClean="0">
                <a:solidFill>
                  <a:srgbClr val="FF0000"/>
                </a:solidFill>
                <a:latin typeface="Consolas" panose="020B0609020204030204" pitchFamily="49" charset="0"/>
                <a:ea typeface="ＭＳ Ｐゴシック" panose="020B0600070205080204" pitchFamily="34" charset="-128"/>
              </a:rPr>
              <a:t>else</a:t>
            </a: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body n</a:t>
            </a:r>
            <a:endParaRPr lang="en-CA" altLang="en-US" sz="1800" b="1" i="1"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800" i="1" dirty="0" smtClean="0">
                <a:latin typeface="Consolas" panose="020B0609020204030204" pitchFamily="49" charset="0"/>
                <a:ea typeface="ＭＳ Ｐゴシック" panose="020B0600070205080204" pitchFamily="34" charset="-128"/>
              </a:rPr>
              <a:t>     statements after the conditions</a:t>
            </a:r>
            <a:endParaRPr lang="en-CA" altLang="en-US" sz="1800" b="1" i="1" dirty="0" smtClean="0">
              <a:latin typeface="Consolas" panose="020B0609020204030204" pitchFamily="49" charset="0"/>
              <a:ea typeface="ＭＳ Ｐゴシック" panose="020B0600070205080204" pitchFamily="34" charset="-128"/>
            </a:endParaRPr>
          </a:p>
        </p:txBody>
      </p:sp>
      <p:sp>
        <p:nvSpPr>
          <p:cNvPr id="2" name="TextBox 1"/>
          <p:cNvSpPr txBox="1">
            <a:spLocks noChangeArrowheads="1"/>
          </p:cNvSpPr>
          <p:nvPr/>
        </p:nvSpPr>
        <p:spPr bwMode="auto">
          <a:xfrm>
            <a:off x="5440363" y="2090738"/>
            <a:ext cx="35052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dirty="0">
                <a:cs typeface="Arial" panose="020B0604020202020204" pitchFamily="34" charset="0"/>
              </a:rPr>
              <a:t>Mutually exclusive</a:t>
            </a:r>
          </a:p>
          <a:p>
            <a:pPr eaLnBrk="1" hangingPunct="1">
              <a:spcBef>
                <a:spcPct val="0"/>
              </a:spcBef>
            </a:pPr>
            <a:r>
              <a:rPr lang="en-US" altLang="en-US" sz="2000" dirty="0">
                <a:cs typeface="Arial" panose="020B0604020202020204" pitchFamily="34" charset="0"/>
              </a:rPr>
              <a:t>One condition evaluating to true excludes other conditions from being true</a:t>
            </a:r>
          </a:p>
          <a:p>
            <a:pPr eaLnBrk="1" hangingPunct="1">
              <a:spcBef>
                <a:spcPct val="0"/>
              </a:spcBef>
            </a:pPr>
            <a:r>
              <a:rPr lang="en-US" altLang="en-US" sz="2000" dirty="0">
                <a:cs typeface="Arial" panose="020B0604020202020204" pitchFamily="34" charset="0"/>
              </a:rPr>
              <a:t>Example: having your current location as </a:t>
            </a:r>
            <a:r>
              <a:rPr lang="ja-JP" altLang="en-US" sz="2000">
                <a:cs typeface="Arial" panose="020B0604020202020204" pitchFamily="34" charset="0"/>
              </a:rPr>
              <a:t>‘</a:t>
            </a:r>
            <a:r>
              <a:rPr lang="en-US" altLang="ja-JP" sz="2000" dirty="0">
                <a:cs typeface="Arial" panose="020B0604020202020204" pitchFamily="34" charset="0"/>
              </a:rPr>
              <a:t>Calgary</a:t>
            </a:r>
            <a:r>
              <a:rPr lang="ja-JP" altLang="en-US" sz="2000">
                <a:cs typeface="Arial" panose="020B0604020202020204" pitchFamily="34" charset="0"/>
              </a:rPr>
              <a:t>’</a:t>
            </a:r>
            <a:r>
              <a:rPr lang="en-US" altLang="ja-JP" sz="2000" dirty="0">
                <a:cs typeface="Arial" panose="020B0604020202020204" pitchFamily="34" charset="0"/>
              </a:rPr>
              <a:t> excludes the possibility of the current location as </a:t>
            </a:r>
            <a:r>
              <a:rPr lang="ja-JP" altLang="en-US" sz="2000">
                <a:cs typeface="Arial" panose="020B0604020202020204" pitchFamily="34" charset="0"/>
              </a:rPr>
              <a:t>‘</a:t>
            </a:r>
            <a:r>
              <a:rPr lang="en-US" altLang="ja-JP" sz="2000" dirty="0">
                <a:cs typeface="Arial" panose="020B0604020202020204" pitchFamily="34" charset="0"/>
              </a:rPr>
              <a:t>Edmonton</a:t>
            </a:r>
            <a:r>
              <a:rPr lang="ja-JP" altLang="en-US" sz="2000">
                <a:cs typeface="Arial" panose="020B0604020202020204" pitchFamily="34" charset="0"/>
              </a:rPr>
              <a:t>’</a:t>
            </a:r>
            <a:r>
              <a:rPr lang="en-US" altLang="ja-JP" sz="2000" dirty="0">
                <a:cs typeface="Arial" panose="020B0604020202020204" pitchFamily="34" charset="0"/>
              </a:rPr>
              <a:t>, </a:t>
            </a:r>
            <a:r>
              <a:rPr lang="ja-JP" altLang="en-US" sz="2000">
                <a:cs typeface="Arial" panose="020B0604020202020204" pitchFamily="34" charset="0"/>
              </a:rPr>
              <a:t>‘</a:t>
            </a:r>
            <a:r>
              <a:rPr lang="en-US" altLang="ja-JP" sz="2000" dirty="0">
                <a:cs typeface="Arial" panose="020B0604020202020204" pitchFamily="34" charset="0"/>
              </a:rPr>
              <a:t>Toronto</a:t>
            </a:r>
            <a:r>
              <a:rPr lang="ja-JP" altLang="en-US" sz="2000">
                <a:cs typeface="Arial" panose="020B0604020202020204" pitchFamily="34" charset="0"/>
              </a:rPr>
              <a:t>’</a:t>
            </a:r>
            <a:r>
              <a:rPr lang="en-US" altLang="ja-JP" sz="2000" dirty="0">
                <a:cs typeface="Arial" panose="020B0604020202020204" pitchFamily="34" charset="0"/>
              </a:rPr>
              <a:t>, </a:t>
            </a:r>
            <a:r>
              <a:rPr lang="ja-JP" altLang="en-US" sz="2000">
                <a:cs typeface="Arial" panose="020B0604020202020204" pitchFamily="34" charset="0"/>
              </a:rPr>
              <a:t>‘</a:t>
            </a:r>
            <a:r>
              <a:rPr lang="en-US" altLang="ja-JP" sz="2000" dirty="0">
                <a:cs typeface="Arial" panose="020B0604020202020204" pitchFamily="34" charset="0"/>
              </a:rPr>
              <a:t>Medicine Hat</a:t>
            </a:r>
            <a:r>
              <a:rPr lang="ja-JP" altLang="en-US" sz="2000">
                <a:cs typeface="Arial" panose="020B0604020202020204" pitchFamily="34" charset="0"/>
              </a:rPr>
              <a:t>’</a:t>
            </a:r>
            <a:endParaRPr lang="en-US" altLang="en-US" sz="2000" dirty="0">
              <a:cs typeface="Arial" panose="020B0604020202020204" pitchFamily="34" charset="0"/>
            </a:endParaRPr>
          </a:p>
        </p:txBody>
      </p:sp>
    </p:spTree>
    <p:extLst>
      <p:ext uri="{BB962C8B-B14F-4D97-AF65-F5344CB8AC3E}">
        <p14:creationId xmlns:p14="http://schemas.microsoft.com/office/powerpoint/2010/main" val="33791382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457200" y="274638"/>
            <a:ext cx="8229600" cy="792162"/>
          </a:xfrm>
        </p:spPr>
        <p:txBody>
          <a:bodyPr/>
          <a:lstStyle/>
          <a:p>
            <a:pPr eaLnBrk="1" hangingPunct="1"/>
            <a:r>
              <a:rPr lang="en-CA" altLang="en-US" sz="2800" dirty="0" smtClean="0">
                <a:solidFill>
                  <a:srgbClr val="FF0000"/>
                </a:solidFill>
                <a:latin typeface="Consolas" panose="020B0609020204030204" pitchFamily="49" charset="0"/>
                <a:ea typeface="ＭＳ Ｐゴシック" panose="020B0600070205080204" pitchFamily="34" charset="-128"/>
              </a:rPr>
              <a:t>If-Elif-Else</a:t>
            </a:r>
            <a:r>
              <a:rPr lang="en-CA" altLang="en-US" sz="2800" dirty="0" smtClean="0">
                <a:ea typeface="ＭＳ Ｐゴシック" panose="020B0600070205080204" pitchFamily="34" charset="-128"/>
              </a:rPr>
              <a:t>: Mutually Exclusive  Conditions (Example)</a:t>
            </a:r>
          </a:p>
        </p:txBody>
      </p:sp>
      <p:sp>
        <p:nvSpPr>
          <p:cNvPr id="56323" name="Rectangle 3"/>
          <p:cNvSpPr>
            <a:spLocks noGrp="1"/>
          </p:cNvSpPr>
          <p:nvPr>
            <p:ph type="body" idx="4294967295"/>
          </p:nvPr>
        </p:nvSpPr>
        <p:spPr>
          <a:xfrm>
            <a:off x="482600" y="1219200"/>
            <a:ext cx="8178800" cy="5562600"/>
          </a:xfrm>
        </p:spPr>
        <p:txBody>
          <a:bodyPr/>
          <a:lstStyle/>
          <a:p>
            <a:pPr eaLnBrk="1" hangingPunct="1"/>
            <a:r>
              <a:rPr lang="en-CA" altLang="en-US" sz="2000" b="1" dirty="0" smtClean="0">
                <a:ea typeface="ＭＳ Ｐゴシック" panose="020B0600070205080204" pitchFamily="34" charset="-128"/>
              </a:rPr>
              <a:t>Example</a:t>
            </a:r>
            <a:r>
              <a:rPr lang="en-CA" altLang="en-US" sz="2000" dirty="0" smtClean="0">
                <a:ea typeface="ＭＳ Ｐゴシック" panose="020B0600070205080204" pitchFamily="34" charset="-128"/>
              </a:rPr>
              <a:t>: The name of the complete online program is: “</a:t>
            </a:r>
            <a:r>
              <a:rPr lang="en-CA" altLang="ja-JP" sz="2000" dirty="0" smtClean="0">
                <a:latin typeface="Consolas" panose="020B0609020204030204" pitchFamily="49" charset="0"/>
                <a:ea typeface="ＭＳ Ｐゴシック" panose="020B0600070205080204" pitchFamily="34" charset="-128"/>
              </a:rPr>
              <a:t>9grades_efficient.py</a:t>
            </a:r>
            <a:r>
              <a:rPr lang="en-CA" altLang="en-US" sz="2000" dirty="0" smtClean="0">
                <a:ea typeface="ＭＳ Ｐゴシック" panose="020B0600070205080204" pitchFamily="34" charset="-128"/>
              </a:rPr>
              <a:t>”</a:t>
            </a:r>
          </a:p>
          <a:p>
            <a:pPr lvl="1" eaLnBrk="1" hangingPunct="1"/>
            <a:r>
              <a:rPr lang="en-US" altLang="en-US" sz="1800" dirty="0">
                <a:ea typeface="ＭＳ Ｐゴシック" panose="020B0600070205080204" pitchFamily="34" charset="-128"/>
                <a:cs typeface="Calibri" panose="020F0502020204030204" pitchFamily="34" charset="0"/>
              </a:rPr>
              <a:t>Learning objective of example</a:t>
            </a:r>
            <a:r>
              <a:rPr lang="en-US" altLang="en-US" sz="1800" dirty="0" smtClean="0">
                <a:ea typeface="ＭＳ Ｐゴシック" panose="020B0600070205080204" pitchFamily="34" charset="-128"/>
                <a:cs typeface="Calibri" panose="020F0502020204030204" pitchFamily="34" charset="0"/>
              </a:rPr>
              <a:t>: illustrating how </a:t>
            </a:r>
            <a:r>
              <a:rPr lang="en-US" altLang="en-US" sz="1800" dirty="0" smtClean="0">
                <a:latin typeface="Consolas" panose="020B0609020204030204" pitchFamily="49" charset="0"/>
                <a:ea typeface="ＭＳ Ｐゴシック" panose="020B0600070205080204" pitchFamily="34" charset="-128"/>
                <a:cs typeface="Calibri" panose="020F0502020204030204" pitchFamily="34" charset="0"/>
              </a:rPr>
              <a:t>ELIF</a:t>
            </a:r>
            <a:r>
              <a:rPr lang="en-US" altLang="en-US" sz="1800" dirty="0" smtClean="0">
                <a:ea typeface="ＭＳ Ｐゴシック" panose="020B0600070205080204" pitchFamily="34" charset="-128"/>
                <a:cs typeface="Calibri" panose="020F0502020204030204" pitchFamily="34" charset="0"/>
              </a:rPr>
              <a:t> is more efficient than multiple </a:t>
            </a:r>
            <a:r>
              <a:rPr lang="en-US" altLang="en-US" sz="1800" dirty="0" smtClean="0">
                <a:latin typeface="Consolas" panose="020B0609020204030204" pitchFamily="49" charset="0"/>
                <a:ea typeface="ＭＳ Ｐゴシック" panose="020B0600070205080204" pitchFamily="34" charset="-128"/>
                <a:cs typeface="Calibri" panose="020F0502020204030204" pitchFamily="34" charset="0"/>
              </a:rPr>
              <a:t>IF</a:t>
            </a:r>
            <a:r>
              <a:rPr lang="en-US" altLang="en-US" sz="1800" dirty="0" smtClean="0">
                <a:ea typeface="ＭＳ Ｐゴシック" panose="020B0600070205080204" pitchFamily="34" charset="-128"/>
                <a:cs typeface="Calibri" panose="020F0502020204030204" pitchFamily="34" charset="0"/>
              </a:rPr>
              <a:t>s when at most 1 condition (0 or 1) can be true. </a:t>
            </a:r>
          </a:p>
          <a:p>
            <a:pPr lvl="1" eaLnBrk="1" hangingPunct="1"/>
            <a:endParaRPr lang="en-CA" altLang="ja-JP" sz="1800" dirty="0" smtClean="0">
              <a:ea typeface="ＭＳ Ｐゴシック" panose="020B0600070205080204" pitchFamily="34" charset="-128"/>
            </a:endParaRPr>
          </a:p>
          <a:p>
            <a:pPr lvl="1" eaLnBrk="1" hangingPunct="1">
              <a:buNone/>
            </a:pPr>
            <a:r>
              <a:rPr lang="en-CA" altLang="en-US" sz="1600" b="1" dirty="0" smtClean="0">
                <a:solidFill>
                  <a:srgbClr val="808000"/>
                </a:solidFill>
                <a:latin typeface="Consolas" panose="020B0609020204030204" pitchFamily="49" charset="0"/>
                <a:ea typeface="ＭＳ Ｐゴシック" panose="020B0600070205080204" pitchFamily="34" charset="-128"/>
              </a:rPr>
              <a:t>if</a:t>
            </a:r>
            <a:r>
              <a:rPr lang="en-CA" altLang="en-US" sz="1600" dirty="0" smtClean="0">
                <a:solidFill>
                  <a:srgbClr val="808000"/>
                </a:solidFill>
                <a:latin typeface="Consolas" panose="020B0609020204030204" pitchFamily="49" charset="0"/>
                <a:ea typeface="ＭＳ Ｐゴシック" panose="020B0600070205080204" pitchFamily="34" charset="-128"/>
              </a:rPr>
              <a:t> </a:t>
            </a:r>
            <a:r>
              <a:rPr lang="en-CA" altLang="en-US" sz="1600" dirty="0">
                <a:latin typeface="Consolas" panose="020B0609020204030204" pitchFamily="49" charset="0"/>
                <a:ea typeface="ＭＳ Ｐゴシック" panose="020B0600070205080204" pitchFamily="34" charset="-128"/>
              </a:rPr>
              <a:t>(letter == "A"</a:t>
            </a:r>
            <a:r>
              <a:rPr lang="en-CA" altLang="en-US" sz="1600" dirty="0" smtClean="0">
                <a:latin typeface="Consolas" panose="020B0609020204030204" pitchFamily="49" charset="0"/>
                <a:ea typeface="ＭＳ Ｐゴシック" panose="020B0600070205080204" pitchFamily="34" charset="-128"/>
              </a:rPr>
              <a:t>):</a:t>
            </a:r>
          </a:p>
          <a:p>
            <a:pPr lvl="1" eaLnBrk="1" hangingPunct="1">
              <a:buNone/>
            </a:pPr>
            <a:r>
              <a:rPr lang="en-US" altLang="en-US" sz="1600" dirty="0" smtClean="0">
                <a:latin typeface="Consolas" panose="020B0609020204030204" pitchFamily="49" charset="0"/>
                <a:ea typeface="ＭＳ Ｐゴシック" panose="020B0600070205080204" pitchFamily="34" charset="-128"/>
              </a:rPr>
              <a:t>    </a:t>
            </a:r>
            <a:r>
              <a:rPr lang="en-US" altLang="en-US" sz="1600" dirty="0" err="1" smtClean="0">
                <a:latin typeface="Consolas" panose="020B0609020204030204" pitchFamily="49" charset="0"/>
                <a:ea typeface="ＭＳ Ｐゴシック" panose="020B0600070205080204" pitchFamily="34" charset="-128"/>
              </a:rPr>
              <a:t>gpa</a:t>
            </a:r>
            <a:r>
              <a:rPr lang="en-US" altLang="en-US" sz="1600" dirty="0" smtClean="0">
                <a:latin typeface="Consolas" panose="020B0609020204030204" pitchFamily="49" charset="0"/>
                <a:ea typeface="ＭＳ Ｐゴシック" panose="020B0600070205080204" pitchFamily="34" charset="-128"/>
              </a:rPr>
              <a:t> = 4</a:t>
            </a:r>
            <a:endParaRPr lang="en-CA" altLang="en-US" sz="16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dirty="0" err="1" smtClean="0">
                <a:solidFill>
                  <a:srgbClr val="808000"/>
                </a:solidFill>
                <a:latin typeface="Consolas" panose="020B0609020204030204" pitchFamily="49" charset="0"/>
                <a:ea typeface="ＭＳ Ｐゴシック" panose="020B0600070205080204" pitchFamily="34" charset="-128"/>
              </a:rPr>
              <a:t>elif</a:t>
            </a:r>
            <a:r>
              <a:rPr lang="en-CA" altLang="en-US" sz="1600" b="1" dirty="0" smtClean="0">
                <a:solidFill>
                  <a:srgbClr val="808000"/>
                </a:solidFill>
                <a:latin typeface="Consolas" panose="020B0609020204030204" pitchFamily="49" charset="0"/>
                <a:ea typeface="ＭＳ Ｐゴシック" panose="020B0600070205080204" pitchFamily="34" charset="-128"/>
              </a:rPr>
              <a:t> </a:t>
            </a:r>
            <a:r>
              <a:rPr lang="en-CA" altLang="en-US" sz="1600" dirty="0">
                <a:latin typeface="Consolas" panose="020B0609020204030204" pitchFamily="49" charset="0"/>
                <a:ea typeface="ＭＳ Ｐゴシック" panose="020B0600070205080204" pitchFamily="34" charset="-128"/>
              </a:rPr>
              <a:t>(letter == "B"):</a:t>
            </a:r>
            <a:endParaRPr lang="en-CA" altLang="en-US" sz="16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dirty="0" smtClean="0">
                <a:latin typeface="Consolas" panose="020B0609020204030204" pitchFamily="49" charset="0"/>
                <a:ea typeface="ＭＳ Ｐゴシック" panose="020B0600070205080204" pitchFamily="34" charset="-128"/>
              </a:rPr>
              <a:t>    </a:t>
            </a:r>
            <a:r>
              <a:rPr lang="en-CA" altLang="en-US" sz="1600" dirty="0" err="1" smtClean="0">
                <a:latin typeface="Consolas" panose="020B0609020204030204" pitchFamily="49" charset="0"/>
                <a:ea typeface="ＭＳ Ｐゴシック" panose="020B0600070205080204" pitchFamily="34" charset="-128"/>
              </a:rPr>
              <a:t>gpa</a:t>
            </a:r>
            <a:r>
              <a:rPr lang="en-CA" altLang="en-US" sz="1600" dirty="0" smtClean="0">
                <a:latin typeface="Consolas" panose="020B0609020204030204" pitchFamily="49" charset="0"/>
                <a:ea typeface="ＭＳ Ｐゴシック" panose="020B0600070205080204" pitchFamily="34" charset="-128"/>
              </a:rPr>
              <a:t> = 3</a:t>
            </a:r>
          </a:p>
          <a:p>
            <a:pPr lvl="1" eaLnBrk="1" hangingPunct="1">
              <a:buFont typeface="Arial" panose="020B0604020202020204" pitchFamily="34" charset="0"/>
              <a:buNone/>
            </a:pPr>
            <a:r>
              <a:rPr lang="en-CA" altLang="en-US" sz="1600" b="1" dirty="0" err="1" smtClean="0">
                <a:solidFill>
                  <a:srgbClr val="808000"/>
                </a:solidFill>
                <a:latin typeface="Consolas" panose="020B0609020204030204" pitchFamily="49" charset="0"/>
                <a:ea typeface="ＭＳ Ｐゴシック" panose="020B0600070205080204" pitchFamily="34" charset="-128"/>
              </a:rPr>
              <a:t>elif</a:t>
            </a:r>
            <a:r>
              <a:rPr lang="en-CA" altLang="en-US" sz="1600" b="1" dirty="0" smtClean="0">
                <a:solidFill>
                  <a:srgbClr val="808000"/>
                </a:solidFill>
                <a:latin typeface="Consolas" panose="020B0609020204030204" pitchFamily="49" charset="0"/>
                <a:ea typeface="ＭＳ Ｐゴシック" panose="020B0600070205080204" pitchFamily="34" charset="-128"/>
              </a:rPr>
              <a:t> </a:t>
            </a:r>
            <a:r>
              <a:rPr lang="en-CA" altLang="en-US" sz="1600" dirty="0">
                <a:latin typeface="Consolas" panose="020B0609020204030204" pitchFamily="49" charset="0"/>
                <a:ea typeface="ＭＳ Ｐゴシック" panose="020B0600070205080204" pitchFamily="34" charset="-128"/>
              </a:rPr>
              <a:t>(letter == "C"):</a:t>
            </a:r>
            <a:endParaRPr lang="en-CA" altLang="en-US" sz="16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dirty="0" smtClean="0">
                <a:latin typeface="Consolas" panose="020B0609020204030204" pitchFamily="49" charset="0"/>
                <a:ea typeface="ＭＳ Ｐゴシック" panose="020B0600070205080204" pitchFamily="34" charset="-128"/>
              </a:rPr>
              <a:t>    </a:t>
            </a:r>
            <a:r>
              <a:rPr lang="en-CA" altLang="en-US" sz="1600" dirty="0" err="1" smtClean="0">
                <a:latin typeface="Consolas" panose="020B0609020204030204" pitchFamily="49" charset="0"/>
                <a:ea typeface="ＭＳ Ｐゴシック" panose="020B0600070205080204" pitchFamily="34" charset="-128"/>
              </a:rPr>
              <a:t>gpa</a:t>
            </a:r>
            <a:r>
              <a:rPr lang="en-CA" altLang="en-US" sz="1600" dirty="0" smtClean="0">
                <a:latin typeface="Consolas" panose="020B0609020204030204" pitchFamily="49" charset="0"/>
                <a:ea typeface="ＭＳ Ｐゴシック" panose="020B0600070205080204" pitchFamily="34" charset="-128"/>
              </a:rPr>
              <a:t> = 2</a:t>
            </a:r>
          </a:p>
          <a:p>
            <a:pPr lvl="1" eaLnBrk="1" hangingPunct="1">
              <a:buFont typeface="Arial" panose="020B0604020202020204" pitchFamily="34" charset="0"/>
              <a:buNone/>
            </a:pPr>
            <a:r>
              <a:rPr lang="en-CA" altLang="en-US" sz="1600" b="1" dirty="0" err="1" smtClean="0">
                <a:solidFill>
                  <a:srgbClr val="808000"/>
                </a:solidFill>
                <a:latin typeface="Consolas" panose="020B0609020204030204" pitchFamily="49" charset="0"/>
                <a:ea typeface="ＭＳ Ｐゴシック" panose="020B0600070205080204" pitchFamily="34" charset="-128"/>
              </a:rPr>
              <a:t>elif</a:t>
            </a:r>
            <a:r>
              <a:rPr lang="en-CA" altLang="en-US" sz="1600" b="1" dirty="0" smtClean="0">
                <a:solidFill>
                  <a:srgbClr val="808000"/>
                </a:solidFill>
                <a:latin typeface="Consolas" panose="020B0609020204030204" pitchFamily="49" charset="0"/>
                <a:ea typeface="ＭＳ Ｐゴシック" panose="020B0600070205080204" pitchFamily="34" charset="-128"/>
              </a:rPr>
              <a:t> </a:t>
            </a:r>
            <a:r>
              <a:rPr lang="en-CA" altLang="en-US" sz="1600" dirty="0">
                <a:latin typeface="Consolas" panose="020B0609020204030204" pitchFamily="49" charset="0"/>
                <a:ea typeface="ＭＳ Ｐゴシック" panose="020B0600070205080204" pitchFamily="34" charset="-128"/>
              </a:rPr>
              <a:t>(letter = "D"):</a:t>
            </a:r>
            <a:endParaRPr lang="en-CA" altLang="en-US" sz="16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dirty="0" smtClean="0">
                <a:latin typeface="Consolas" panose="020B0609020204030204" pitchFamily="49" charset="0"/>
                <a:ea typeface="ＭＳ Ｐゴシック" panose="020B0600070205080204" pitchFamily="34" charset="-128"/>
              </a:rPr>
              <a:t>    </a:t>
            </a:r>
            <a:r>
              <a:rPr lang="en-CA" altLang="en-US" sz="1600" dirty="0" err="1" smtClean="0">
                <a:latin typeface="Consolas" panose="020B0609020204030204" pitchFamily="49" charset="0"/>
                <a:ea typeface="ＭＳ Ｐゴシック" panose="020B0600070205080204" pitchFamily="34" charset="-128"/>
              </a:rPr>
              <a:t>gpa</a:t>
            </a:r>
            <a:r>
              <a:rPr lang="en-CA" altLang="en-US" sz="1600" dirty="0" smtClean="0">
                <a:latin typeface="Consolas" panose="020B0609020204030204" pitchFamily="49" charset="0"/>
                <a:ea typeface="ＭＳ Ｐゴシック" panose="020B0600070205080204" pitchFamily="34" charset="-128"/>
              </a:rPr>
              <a:t> = 1</a:t>
            </a:r>
          </a:p>
          <a:p>
            <a:pPr lvl="1" eaLnBrk="1" hangingPunct="1">
              <a:buFont typeface="Arial" panose="020B0604020202020204" pitchFamily="34" charset="0"/>
              <a:buNone/>
            </a:pPr>
            <a:r>
              <a:rPr lang="en-CA" altLang="en-US" sz="1600" b="1" dirty="0" err="1" smtClean="0">
                <a:solidFill>
                  <a:srgbClr val="808000"/>
                </a:solidFill>
                <a:latin typeface="Consolas" panose="020B0609020204030204" pitchFamily="49" charset="0"/>
                <a:ea typeface="ＭＳ Ｐゴシック" panose="020B0600070205080204" pitchFamily="34" charset="-128"/>
              </a:rPr>
              <a:t>elif</a:t>
            </a:r>
            <a:r>
              <a:rPr lang="en-CA" altLang="en-US" sz="1600" b="1" dirty="0" smtClean="0">
                <a:solidFill>
                  <a:srgbClr val="808000"/>
                </a:solidFill>
                <a:latin typeface="Consolas" panose="020B0609020204030204" pitchFamily="49" charset="0"/>
                <a:ea typeface="ＭＳ Ｐゴシック" panose="020B0600070205080204" pitchFamily="34" charset="-128"/>
              </a:rPr>
              <a:t> </a:t>
            </a:r>
            <a:r>
              <a:rPr lang="en-CA" altLang="en-US" sz="1600" dirty="0">
                <a:latin typeface="Consolas" panose="020B0609020204030204" pitchFamily="49" charset="0"/>
                <a:ea typeface="ＭＳ Ｐゴシック" panose="020B0600070205080204" pitchFamily="34" charset="-128"/>
              </a:rPr>
              <a:t>(letter = "F"):</a:t>
            </a:r>
            <a:endParaRPr lang="en-CA" altLang="en-US" sz="16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dirty="0" smtClean="0">
                <a:latin typeface="Consolas" panose="020B0609020204030204" pitchFamily="49" charset="0"/>
                <a:ea typeface="ＭＳ Ｐゴシック" panose="020B0600070205080204" pitchFamily="34" charset="-128"/>
              </a:rPr>
              <a:t>    </a:t>
            </a:r>
            <a:r>
              <a:rPr lang="en-CA" altLang="en-US" sz="1600" dirty="0" err="1" smtClean="0">
                <a:latin typeface="Consolas" panose="020B0609020204030204" pitchFamily="49" charset="0"/>
                <a:ea typeface="ＭＳ Ｐゴシック" panose="020B0600070205080204" pitchFamily="34" charset="-128"/>
              </a:rPr>
              <a:t>gpa</a:t>
            </a:r>
            <a:r>
              <a:rPr lang="en-CA" altLang="en-US" sz="1600" dirty="0" smtClean="0">
                <a:latin typeface="Consolas" panose="020B0609020204030204" pitchFamily="49" charset="0"/>
                <a:ea typeface="ＭＳ Ｐゴシック" panose="020B0600070205080204" pitchFamily="34" charset="-128"/>
              </a:rPr>
              <a:t> = 0     </a:t>
            </a:r>
            <a:endParaRPr lang="en-CA" altLang="en-US" sz="1600" b="1" dirty="0" smtClean="0">
              <a:solidFill>
                <a:srgbClr val="808000"/>
              </a:solidFill>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dirty="0" smtClean="0">
                <a:solidFill>
                  <a:srgbClr val="808000"/>
                </a:solidFill>
                <a:latin typeface="Consolas" panose="020B0609020204030204" pitchFamily="49" charset="0"/>
                <a:ea typeface="ＭＳ Ｐゴシック" panose="020B0600070205080204" pitchFamily="34" charset="-128"/>
              </a:rPr>
              <a:t>else</a:t>
            </a:r>
            <a:r>
              <a:rPr lang="en-CA" altLang="en-US" sz="1600"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CA" altLang="en-US" sz="1600" dirty="0" smtClean="0">
                <a:latin typeface="Consolas" panose="020B0609020204030204" pitchFamily="49" charset="0"/>
                <a:ea typeface="ＭＳ Ｐゴシック" panose="020B0600070205080204" pitchFamily="34" charset="-128"/>
              </a:rPr>
              <a:t>    print("GPA must be one of </a:t>
            </a:r>
            <a:r>
              <a:rPr lang="en-CA" altLang="en-US" sz="1600" dirty="0">
                <a:latin typeface="Consolas" panose="020B0609020204030204" pitchFamily="49" charset="0"/>
                <a:ea typeface="ＭＳ Ｐゴシック" panose="020B0600070205080204" pitchFamily="34" charset="-128"/>
              </a:rPr>
              <a:t>'A', '</a:t>
            </a:r>
            <a:r>
              <a:rPr lang="en-CA" altLang="en-US" sz="1600" dirty="0" smtClean="0">
                <a:latin typeface="Arial" panose="020B0604020202020204" pitchFamily="34" charset="0"/>
                <a:ea typeface="ＭＳ Ｐゴシック" panose="020B0600070205080204" pitchFamily="34" charset="-128"/>
              </a:rPr>
              <a:t>B', </a:t>
            </a:r>
            <a:r>
              <a:rPr lang="en-CA" altLang="en-US" sz="1600" dirty="0">
                <a:latin typeface="Consolas" panose="020B0609020204030204" pitchFamily="49" charset="0"/>
                <a:ea typeface="ＭＳ Ｐゴシック" panose="020B0600070205080204" pitchFamily="34" charset="-128"/>
              </a:rPr>
              <a:t>'</a:t>
            </a:r>
            <a:r>
              <a:rPr lang="en-CA" altLang="en-US" sz="1600" dirty="0" smtClean="0">
                <a:latin typeface="Arial" panose="020B0604020202020204" pitchFamily="34" charset="0"/>
                <a:ea typeface="ＭＳ Ｐゴシック" panose="020B0600070205080204" pitchFamily="34" charset="-128"/>
              </a:rPr>
              <a:t>C', </a:t>
            </a:r>
            <a:r>
              <a:rPr lang="en-CA" altLang="en-US" sz="1600" dirty="0">
                <a:latin typeface="Consolas" panose="020B0609020204030204" pitchFamily="49" charset="0"/>
                <a:ea typeface="ＭＳ Ｐゴシック" panose="020B0600070205080204" pitchFamily="34" charset="-128"/>
              </a:rPr>
              <a:t>'</a:t>
            </a:r>
            <a:r>
              <a:rPr lang="en-CA" altLang="en-US" sz="1600" dirty="0" smtClean="0">
                <a:latin typeface="Arial" panose="020B0604020202020204" pitchFamily="34" charset="0"/>
                <a:ea typeface="ＭＳ Ｐゴシック" panose="020B0600070205080204" pitchFamily="34" charset="-128"/>
              </a:rPr>
              <a:t>D' or </a:t>
            </a:r>
            <a:r>
              <a:rPr lang="en-CA" altLang="en-US" sz="1600" dirty="0">
                <a:latin typeface="Consolas" panose="020B0609020204030204" pitchFamily="49" charset="0"/>
                <a:ea typeface="ＭＳ Ｐゴシック" panose="020B0600070205080204" pitchFamily="34" charset="-128"/>
              </a:rPr>
              <a:t>'</a:t>
            </a:r>
            <a:r>
              <a:rPr lang="en-CA" altLang="en-US" sz="1600" dirty="0" smtClean="0">
                <a:latin typeface="Arial" panose="020B0604020202020204" pitchFamily="34" charset="0"/>
                <a:ea typeface="ＭＳ Ｐゴシック" panose="020B0600070205080204" pitchFamily="34" charset="-128"/>
              </a:rPr>
              <a:t>F'</a:t>
            </a:r>
            <a:r>
              <a:rPr lang="en-CA" altLang="en-US" sz="1600" dirty="0">
                <a:latin typeface="Consolas" panose="020B0609020204030204" pitchFamily="49" charset="0"/>
                <a:ea typeface="ＭＳ Ｐゴシック" panose="020B0600070205080204" pitchFamily="34" charset="-128"/>
              </a:rPr>
              <a:t>"</a:t>
            </a:r>
            <a:r>
              <a:rPr lang="en-CA" altLang="en-US" sz="1600" dirty="0" smtClean="0">
                <a:latin typeface="Arial" panose="020B0604020202020204" pitchFamily="34" charset="0"/>
                <a:ea typeface="ＭＳ Ｐゴシック" panose="020B0600070205080204" pitchFamily="34" charset="-128"/>
              </a:rPr>
              <a:t>)</a:t>
            </a:r>
          </a:p>
        </p:txBody>
      </p:sp>
      <p:grpSp>
        <p:nvGrpSpPr>
          <p:cNvPr id="2" name="Group 1"/>
          <p:cNvGrpSpPr>
            <a:grpSpLocks/>
          </p:cNvGrpSpPr>
          <p:nvPr/>
        </p:nvGrpSpPr>
        <p:grpSpPr bwMode="auto">
          <a:xfrm>
            <a:off x="2962452" y="2698045"/>
            <a:ext cx="3815651" cy="2709334"/>
            <a:chOff x="2849563" y="1981200"/>
            <a:chExt cx="3815651" cy="3886200"/>
          </a:xfrm>
        </p:grpSpPr>
        <p:sp>
          <p:nvSpPr>
            <p:cNvPr id="56329" name="AutoShape 5"/>
            <p:cNvSpPr>
              <a:spLocks/>
            </p:cNvSpPr>
            <p:nvPr/>
          </p:nvSpPr>
          <p:spPr bwMode="auto">
            <a:xfrm>
              <a:off x="2849563" y="1981200"/>
              <a:ext cx="1498600" cy="3886200"/>
            </a:xfrm>
            <a:prstGeom prst="rightBrace">
              <a:avLst>
                <a:gd name="adj1" fmla="val 21610"/>
                <a:gd name="adj2" fmla="val 50000"/>
              </a:avLst>
            </a:prstGeom>
            <a:noFill/>
            <a:ln w="50800">
              <a:solidFill>
                <a:schemeClr val="accent2">
                  <a:lumMod val="7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sp>
          <p:nvSpPr>
            <p:cNvPr id="56330" name="Text Box 6"/>
            <p:cNvSpPr txBox="1">
              <a:spLocks noChangeArrowheads="1"/>
            </p:cNvSpPr>
            <p:nvPr/>
          </p:nvSpPr>
          <p:spPr bwMode="auto">
            <a:xfrm>
              <a:off x="3706114" y="2606728"/>
              <a:ext cx="29591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600" b="1" dirty="0">
                  <a:solidFill>
                    <a:srgbClr val="808000"/>
                  </a:solidFill>
                  <a:latin typeface="Arial" panose="020B0604020202020204" pitchFamily="34" charset="0"/>
                </a:rPr>
                <a:t>This approach is more efficient when at most only one condition can be true.</a:t>
              </a:r>
            </a:p>
          </p:txBody>
        </p:sp>
      </p:grpSp>
      <p:grpSp>
        <p:nvGrpSpPr>
          <p:cNvPr id="3" name="Group 2"/>
          <p:cNvGrpSpPr>
            <a:grpSpLocks/>
          </p:cNvGrpSpPr>
          <p:nvPr/>
        </p:nvGrpSpPr>
        <p:grpSpPr bwMode="auto">
          <a:xfrm>
            <a:off x="4165590" y="4197090"/>
            <a:ext cx="5246686" cy="1846264"/>
            <a:chOff x="3883013" y="3839664"/>
            <a:chExt cx="5246688" cy="1846967"/>
          </a:xfrm>
        </p:grpSpPr>
        <p:sp>
          <p:nvSpPr>
            <p:cNvPr id="56327" name="Line 8"/>
            <p:cNvSpPr>
              <a:spLocks noChangeShapeType="1"/>
            </p:cNvSpPr>
            <p:nvPr/>
          </p:nvSpPr>
          <p:spPr bwMode="auto">
            <a:xfrm flipH="1">
              <a:off x="3883013" y="4651001"/>
              <a:ext cx="1970465" cy="757238"/>
            </a:xfrm>
            <a:prstGeom prst="line">
              <a:avLst/>
            </a:prstGeom>
            <a:noFill/>
            <a:ln w="50800">
              <a:solidFill>
                <a:schemeClr val="accent2">
                  <a:lumMod val="75000"/>
                </a:schemeClr>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56328" name="Text Box 9"/>
            <p:cNvSpPr txBox="1">
              <a:spLocks noChangeArrowheads="1"/>
            </p:cNvSpPr>
            <p:nvPr/>
          </p:nvSpPr>
          <p:spPr bwMode="auto">
            <a:xfrm>
              <a:off x="5853478" y="3839664"/>
              <a:ext cx="3276223" cy="184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ts val="600"/>
                </a:spcBef>
                <a:buFontTx/>
                <a:buNone/>
              </a:pPr>
              <a:r>
                <a:rPr lang="en-US" altLang="en-US" sz="1600" b="1" u="sng" dirty="0">
                  <a:solidFill>
                    <a:srgbClr val="808000"/>
                  </a:solidFill>
                  <a:latin typeface="Arial" panose="020B0604020202020204" pitchFamily="34" charset="0"/>
                </a:rPr>
                <a:t>Extra benefit:</a:t>
              </a:r>
            </a:p>
            <a:p>
              <a:pPr>
                <a:spcBef>
                  <a:spcPts val="600"/>
                </a:spcBef>
                <a:buFontTx/>
                <a:buNone/>
              </a:pPr>
              <a:r>
                <a:rPr lang="en-US" altLang="en-US" sz="1600" b="1" dirty="0">
                  <a:solidFill>
                    <a:srgbClr val="808000"/>
                  </a:solidFill>
                  <a:latin typeface="Arial" panose="020B0604020202020204" pitchFamily="34" charset="0"/>
                </a:rPr>
                <a:t>The body of the else executes only when all the Boolean expressions are false. (Useful for error checking/handling).</a:t>
              </a:r>
            </a:p>
          </p:txBody>
        </p:sp>
      </p:grpSp>
    </p:spTree>
    <p:extLst>
      <p:ext uri="{BB962C8B-B14F-4D97-AF65-F5344CB8AC3E}">
        <p14:creationId xmlns:p14="http://schemas.microsoft.com/office/powerpoint/2010/main" val="38351608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p:txBody>
          <a:bodyPr/>
          <a:lstStyle/>
          <a:p>
            <a:pPr eaLnBrk="1" hangingPunct="1"/>
            <a:r>
              <a:rPr lang="en-CA" altLang="en-US" dirty="0" smtClean="0">
                <a:ea typeface="ＭＳ Ｐゴシック" panose="020B0600070205080204" pitchFamily="34" charset="-128"/>
              </a:rPr>
              <a:t>Decision-Making With Multiple Boolean Expressions (Connected With </a:t>
            </a:r>
            <a:r>
              <a:rPr lang="en-CA" altLang="en-US" dirty="0" smtClean="0">
                <a:solidFill>
                  <a:srgbClr val="FF0000"/>
                </a:solidFill>
                <a:ea typeface="ＭＳ Ｐゴシック" panose="020B0600070205080204" pitchFamily="34" charset="-128"/>
              </a:rPr>
              <a:t>Logic</a:t>
            </a:r>
            <a:r>
              <a:rPr lang="en-CA" altLang="en-US" dirty="0" smtClean="0">
                <a:ea typeface="ＭＳ Ｐゴシック" panose="020B0600070205080204" pitchFamily="34" charset="-128"/>
              </a:rPr>
              <a:t>)</a:t>
            </a:r>
          </a:p>
        </p:txBody>
      </p:sp>
      <p:sp>
        <p:nvSpPr>
          <p:cNvPr id="40963" name="Rectangle 3"/>
          <p:cNvSpPr>
            <a:spLocks noGrp="1"/>
          </p:cNvSpPr>
          <p:nvPr>
            <p:ph type="body" idx="4294967295"/>
          </p:nvPr>
        </p:nvSpPr>
        <p:spPr/>
        <p:txBody>
          <a:bodyPr/>
          <a:lstStyle/>
          <a:p>
            <a:pPr eaLnBrk="1" hangingPunct="1"/>
            <a:r>
              <a:rPr lang="en-CA" altLang="en-US" b="1" dirty="0" smtClean="0">
                <a:ea typeface="ＭＳ Ｐゴシック" panose="020B0600070205080204" pitchFamily="34" charset="-128"/>
              </a:rPr>
              <a:t>Format: </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if ((</a:t>
            </a:r>
            <a:r>
              <a:rPr lang="en-CA" altLang="en-US" sz="1600" i="1" dirty="0" smtClean="0">
                <a:latin typeface="Consolas" panose="020B0609020204030204" pitchFamily="49" charset="0"/>
                <a:ea typeface="ＭＳ Ｐゴシック" panose="020B0600070205080204" pitchFamily="34" charset="-128"/>
              </a:rPr>
              <a:t>Boolean expression</a:t>
            </a:r>
            <a:r>
              <a:rPr lang="en-CA" altLang="en-US" sz="1600" dirty="0" smtClean="0">
                <a:latin typeface="Consolas" panose="020B0609020204030204" pitchFamily="49" charset="0"/>
                <a:ea typeface="ＭＳ Ｐゴシック" panose="020B0600070205080204" pitchFamily="34" charset="-128"/>
              </a:rPr>
              <a:t>) </a:t>
            </a:r>
            <a:r>
              <a:rPr lang="en-CA" altLang="en-US" sz="1600" b="1" i="1" dirty="0" smtClean="0">
                <a:solidFill>
                  <a:srgbClr val="FF0000"/>
                </a:solidFill>
                <a:latin typeface="Consolas" panose="020B0609020204030204" pitchFamily="49" charset="0"/>
                <a:ea typeface="ＭＳ Ｐゴシック" panose="020B0600070205080204" pitchFamily="34" charset="-128"/>
              </a:rPr>
              <a:t>logical operator</a:t>
            </a:r>
            <a:r>
              <a:rPr lang="en-CA" altLang="en-US" sz="1600" dirty="0" smtClean="0">
                <a:solidFill>
                  <a:srgbClr val="FF0000"/>
                </a:solidFill>
                <a:latin typeface="Consolas" panose="020B0609020204030204" pitchFamily="49" charset="0"/>
                <a:ea typeface="ＭＳ Ｐゴシック" panose="020B0600070205080204" pitchFamily="34" charset="-128"/>
              </a:rPr>
              <a:t> </a:t>
            </a:r>
            <a:r>
              <a:rPr lang="en-CA" altLang="en-US" sz="1600" dirty="0" smtClean="0">
                <a:latin typeface="Consolas" panose="020B0609020204030204" pitchFamily="49" charset="0"/>
                <a:ea typeface="ＭＳ Ｐゴシック" panose="020B0600070205080204" pitchFamily="34" charset="-128"/>
              </a:rPr>
              <a:t>(</a:t>
            </a:r>
            <a:r>
              <a:rPr lang="en-CA" altLang="en-US" sz="1600" i="1" dirty="0" smtClean="0">
                <a:latin typeface="Consolas" panose="020B0609020204030204" pitchFamily="49" charset="0"/>
                <a:ea typeface="ＭＳ Ｐゴシック" panose="020B0600070205080204" pitchFamily="34" charset="-128"/>
              </a:rPr>
              <a:t>Boolean expression</a:t>
            </a:r>
            <a:r>
              <a:rPr lang="en-CA" altLang="en-US" sz="1600" dirty="0" smtClean="0">
                <a:latin typeface="Consolas" panose="020B0609020204030204" pitchFamily="49" charset="0"/>
                <a:ea typeface="ＭＳ Ｐゴシック" panose="020B0600070205080204" pitchFamily="34" charset="-128"/>
              </a:rPr>
              <a:t>)):</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a:t>
            </a:r>
            <a:r>
              <a:rPr lang="en-CA" altLang="en-US" sz="1600" i="1" dirty="0" smtClean="0">
                <a:latin typeface="Consolas" panose="020B0609020204030204" pitchFamily="49" charset="0"/>
                <a:ea typeface="ＭＳ Ｐゴシック" panose="020B0600070205080204" pitchFamily="34" charset="-128"/>
              </a:rPr>
              <a:t>body</a:t>
            </a:r>
            <a:endParaRPr lang="en-CA" altLang="en-US" sz="1600" b="1" i="1" dirty="0" smtClean="0">
              <a:latin typeface="Consolas" panose="020B0609020204030204" pitchFamily="49" charset="0"/>
              <a:ea typeface="ＭＳ Ｐゴシック" panose="020B0600070205080204" pitchFamily="34" charset="-128"/>
            </a:endParaRPr>
          </a:p>
          <a:p>
            <a:pPr eaLnBrk="1" hangingPunct="1"/>
            <a:r>
              <a:rPr lang="en-CA" altLang="en-US" b="1" dirty="0" smtClean="0">
                <a:ea typeface="ＭＳ Ｐゴシック" panose="020B0600070205080204" pitchFamily="34" charset="-128"/>
              </a:rPr>
              <a:t>Example: </a:t>
            </a:r>
            <a:r>
              <a:rPr lang="en-CA" altLang="en-US" dirty="0" smtClean="0">
                <a:latin typeface="Consolas" panose="020B0609020204030204" pitchFamily="49" charset="0"/>
                <a:ea typeface="ＭＳ Ｐゴシック" panose="020B0600070205080204" pitchFamily="34" charset="-128"/>
              </a:rPr>
              <a:t>4</a:t>
            </a:r>
            <a:r>
              <a:rPr lang="en-CA" altLang="en-US" sz="2000" dirty="0" smtClean="0">
                <a:latin typeface="Consolas" panose="020B0609020204030204" pitchFamily="49" charset="0"/>
                <a:ea typeface="ＭＳ Ｐゴシック" panose="020B0600070205080204" pitchFamily="34" charset="-128"/>
              </a:rPr>
              <a:t>if_and_positive.py</a:t>
            </a:r>
          </a:p>
          <a:p>
            <a:pPr lvl="1" eaLnBrk="1" hangingPunct="1"/>
            <a:r>
              <a:rPr lang="en-US" altLang="en-US" dirty="0">
                <a:ea typeface="ＭＳ Ｐゴシック" panose="020B0600070205080204" pitchFamily="34" charset="-128"/>
                <a:cs typeface="Calibri" panose="020F0502020204030204" pitchFamily="34" charset="0"/>
              </a:rPr>
              <a:t>Learning objective of example</a:t>
            </a:r>
            <a:r>
              <a:rPr lang="en-US" altLang="en-US" dirty="0" smtClean="0">
                <a:ea typeface="ＭＳ Ｐゴシック" panose="020B0600070205080204" pitchFamily="34" charset="-128"/>
                <a:cs typeface="Calibri" panose="020F0502020204030204" pitchFamily="34" charset="0"/>
              </a:rPr>
              <a:t>: applying logical AND (all Boolean expressions must evaluate to true for compound expression to be true).</a:t>
            </a:r>
            <a:endParaRPr lang="en-CA" altLang="en-US" sz="2000" dirty="0" smtClean="0">
              <a:latin typeface="Consolas" panose="020B0609020204030204" pitchFamily="49" charset="0"/>
              <a:ea typeface="ＭＳ Ｐゴシック" panose="020B0600070205080204" pitchFamily="34" charset="-128"/>
            </a:endParaRP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if ((x &gt; 0) </a:t>
            </a:r>
            <a:r>
              <a:rPr lang="en-CA" altLang="en-US" sz="1600" b="1" dirty="0" smtClean="0">
                <a:solidFill>
                  <a:srgbClr val="FF0000"/>
                </a:solidFill>
                <a:latin typeface="Consolas" panose="020B0609020204030204" pitchFamily="49" charset="0"/>
                <a:ea typeface="ＭＳ Ｐゴシック" panose="020B0600070205080204" pitchFamily="34" charset="-128"/>
              </a:rPr>
              <a:t>and</a:t>
            </a:r>
            <a:r>
              <a:rPr lang="en-CA" altLang="en-US" sz="1600" dirty="0" smtClean="0">
                <a:latin typeface="Consolas" panose="020B0609020204030204" pitchFamily="49" charset="0"/>
                <a:ea typeface="ＭＳ Ｐゴシック" panose="020B0600070205080204" pitchFamily="34" charset="-128"/>
              </a:rPr>
              <a:t> (y &gt; 0)):</a:t>
            </a:r>
          </a:p>
          <a:p>
            <a:pPr eaLnBrk="1" hangingPunct="1">
              <a:buFontTx/>
              <a:buNone/>
            </a:pPr>
            <a:r>
              <a:rPr lang="en-CA" altLang="en-US" sz="1600" dirty="0" smtClean="0">
                <a:latin typeface="Consolas" panose="020B0609020204030204" pitchFamily="49" charset="0"/>
                <a:ea typeface="ＭＳ Ｐゴシック" panose="020B0600070205080204" pitchFamily="34" charset="-128"/>
              </a:rPr>
              <a:t>        print("All numbers positive") </a:t>
            </a:r>
          </a:p>
        </p:txBody>
      </p:sp>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b="72304"/>
          <a:stretch>
            <a:fillRect/>
          </a:stretch>
        </p:blipFill>
        <p:spPr bwMode="auto">
          <a:xfrm>
            <a:off x="552715" y="4216460"/>
            <a:ext cx="4174067" cy="744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28384" b="44925"/>
          <a:stretch>
            <a:fillRect/>
          </a:stretch>
        </p:blipFill>
        <p:spPr bwMode="auto">
          <a:xfrm>
            <a:off x="2810934" y="5098003"/>
            <a:ext cx="4365096" cy="750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t="54068" b="10982"/>
          <a:stretch>
            <a:fillRect/>
          </a:stretch>
        </p:blipFill>
        <p:spPr bwMode="auto">
          <a:xfrm>
            <a:off x="4176889" y="5899171"/>
            <a:ext cx="4260674" cy="958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240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When To Use </a:t>
            </a:r>
            <a:r>
              <a:rPr lang="en-US" altLang="en-US" sz="2800" dirty="0" smtClean="0">
                <a:latin typeface="Consolas" panose="020B0609020204030204" pitchFamily="49" charset="0"/>
                <a:ea typeface="ＭＳ Ｐゴシック" panose="020B0600070205080204" pitchFamily="34" charset="-128"/>
              </a:rPr>
              <a:t>Multiple-If</a:t>
            </a:r>
            <a:r>
              <a:rPr lang="en-US" altLang="en-US" dirty="0" smtClean="0">
                <a:ea typeface="ＭＳ Ｐゴシック" panose="020B0600070205080204" pitchFamily="34" charset="-128"/>
              </a:rPr>
              <a:t>s</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When all conditions must be checked (more than one Boolean expressions for each ‘if’ can be true).</a:t>
            </a:r>
          </a:p>
          <a:p>
            <a:pPr lvl="1"/>
            <a:r>
              <a:rPr lang="en-US" altLang="en-US" dirty="0" smtClean="0">
                <a:ea typeface="ＭＳ Ｐゴシック" panose="020B0600070205080204" pitchFamily="34" charset="-128"/>
              </a:rPr>
              <a:t>Non-exclusive conditions</a:t>
            </a:r>
          </a:p>
          <a:p>
            <a:r>
              <a:rPr lang="en-US" altLang="en-US" dirty="0" smtClean="0">
                <a:ea typeface="ＭＳ Ｐゴシック" panose="020B0600070205080204" pitchFamily="34" charset="-128"/>
              </a:rPr>
              <a:t>Example:</a:t>
            </a:r>
          </a:p>
          <a:p>
            <a:pPr lvl="1"/>
            <a:r>
              <a:rPr lang="en-US" altLang="en-US" dirty="0" smtClean="0">
                <a:ea typeface="ＭＳ Ｐゴシック" panose="020B0600070205080204" pitchFamily="34" charset="-128"/>
              </a:rPr>
              <a:t>Some survey questions:</a:t>
            </a:r>
          </a:p>
          <a:p>
            <a:pPr lvl="2"/>
            <a:r>
              <a:rPr lang="en-US" altLang="en-US" dirty="0" smtClean="0">
                <a:ea typeface="ＭＳ Ｐゴシック" panose="020B0600070205080204" pitchFamily="34" charset="-128"/>
              </a:rPr>
              <a:t>When all the questions must be asked</a:t>
            </a:r>
          </a:p>
          <a:p>
            <a:pPr lvl="2"/>
            <a:r>
              <a:rPr lang="en-US" altLang="en-US" dirty="0" smtClean="0">
                <a:ea typeface="ＭＳ Ｐゴシック" panose="020B0600070205080204" pitchFamily="34" charset="-128"/>
              </a:rPr>
              <a:t>The answers to previous questions will not affect the asking of later questions</a:t>
            </a:r>
          </a:p>
          <a:p>
            <a:pPr lvl="3"/>
            <a:r>
              <a:rPr lang="en-US" altLang="en-US" dirty="0" smtClean="0">
                <a:ea typeface="ＭＳ Ｐゴシック" panose="020B0600070205080204" pitchFamily="34" charset="-128"/>
              </a:rPr>
              <a:t>E.g., </a:t>
            </a:r>
          </a:p>
          <a:p>
            <a:pPr lvl="3"/>
            <a:r>
              <a:rPr lang="en-US" altLang="en-US" dirty="0" smtClean="0">
                <a:ea typeface="ＭＳ Ｐゴシック" panose="020B0600070205080204" pitchFamily="34" charset="-128"/>
              </a:rPr>
              <a:t>Q1: What is your height?</a:t>
            </a:r>
          </a:p>
          <a:p>
            <a:pPr lvl="3"/>
            <a:r>
              <a:rPr lang="en-US" altLang="en-US" dirty="0" smtClean="0">
                <a:ea typeface="ＭＳ Ｐゴシック" panose="020B0600070205080204" pitchFamily="34" charset="-128"/>
              </a:rPr>
              <a:t>Q2: What is your age?</a:t>
            </a:r>
          </a:p>
          <a:p>
            <a:pPr lvl="3"/>
            <a:r>
              <a:rPr lang="en-US" altLang="en-US" dirty="0" smtClean="0">
                <a:ea typeface="ＭＳ Ｐゴシック" panose="020B0600070205080204" pitchFamily="34" charset="-128"/>
              </a:rPr>
              <a:t>Q3: What is your country of birth?</a:t>
            </a:r>
          </a:p>
          <a:p>
            <a:pPr lvl="2"/>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434827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260350"/>
            <a:ext cx="8229600" cy="730250"/>
          </a:xfrm>
        </p:spPr>
        <p:txBody>
          <a:bodyPr/>
          <a:lstStyle/>
          <a:p>
            <a:r>
              <a:rPr lang="en-US" altLang="en-US" dirty="0" smtClean="0">
                <a:ea typeface="ＭＳ Ｐゴシック" panose="020B0600070205080204" pitchFamily="34" charset="-128"/>
              </a:rPr>
              <a:t>When To Use </a:t>
            </a:r>
            <a:r>
              <a:rPr lang="en-CA" altLang="en-US" sz="2800" dirty="0" smtClean="0">
                <a:latin typeface="Consolas" panose="020B0609020204030204" pitchFamily="49" charset="0"/>
                <a:ea typeface="ＭＳ Ｐゴシック" panose="020B0600070205080204" pitchFamily="34" charset="-128"/>
              </a:rPr>
              <a:t>If, ElIfs</a:t>
            </a:r>
            <a:endParaRPr lang="en-US" altLang="en-US" sz="2800" dirty="0" smtClean="0">
              <a:latin typeface="Consolas" panose="020B0609020204030204" pitchFamily="49" charset="0"/>
              <a:ea typeface="ＭＳ Ｐゴシック" panose="020B0600070205080204" pitchFamily="34" charset="-128"/>
            </a:endParaRP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When all conditions may be checked but at most only one Boolean expression can evaluate to true.</a:t>
            </a:r>
          </a:p>
          <a:p>
            <a:pPr lvl="1"/>
            <a:r>
              <a:rPr lang="en-US" altLang="en-US" dirty="0" smtClean="0">
                <a:ea typeface="ＭＳ Ｐゴシック" panose="020B0600070205080204" pitchFamily="34" charset="-128"/>
              </a:rPr>
              <a:t>Exclusive conditions</a:t>
            </a:r>
          </a:p>
          <a:p>
            <a:r>
              <a:rPr lang="en-US" altLang="en-US" dirty="0" smtClean="0">
                <a:ea typeface="ＭＳ Ｐゴシック" panose="020B0600070205080204" pitchFamily="34" charset="-128"/>
              </a:rPr>
              <a:t>Example:</a:t>
            </a:r>
          </a:p>
          <a:p>
            <a:pPr lvl="1"/>
            <a:r>
              <a:rPr lang="en-US" altLang="en-US" dirty="0" smtClean="0">
                <a:ea typeface="ＭＳ Ｐゴシック" panose="020B0600070205080204" pitchFamily="34" charset="-128"/>
              </a:rPr>
              <a:t>Survey questions:</a:t>
            </a:r>
          </a:p>
          <a:p>
            <a:pPr lvl="2"/>
            <a:r>
              <a:rPr lang="en-US" altLang="en-US" dirty="0" smtClean="0">
                <a:ea typeface="ＭＳ Ｐゴシック" panose="020B0600070205080204" pitchFamily="34" charset="-128"/>
              </a:rPr>
              <a:t>When only some of the questions will be asked</a:t>
            </a:r>
          </a:p>
          <a:p>
            <a:pPr lvl="2"/>
            <a:r>
              <a:rPr lang="en-US" altLang="en-US" dirty="0" smtClean="0">
                <a:ea typeface="ＭＳ Ｐゴシック" panose="020B0600070205080204" pitchFamily="34" charset="-128"/>
              </a:rPr>
              <a:t>The answers to previous questions WILL affect the asking of later questions</a:t>
            </a:r>
          </a:p>
          <a:p>
            <a:pPr lvl="3"/>
            <a:r>
              <a:rPr lang="en-US" altLang="en-US" dirty="0" smtClean="0">
                <a:ea typeface="ＭＳ Ｐゴシック" panose="020B0600070205080204" pitchFamily="34" charset="-128"/>
              </a:rPr>
              <a:t>E.g., </a:t>
            </a:r>
          </a:p>
          <a:p>
            <a:pPr lvl="3"/>
            <a:r>
              <a:rPr lang="en-US" altLang="en-US" dirty="0" smtClean="0">
                <a:ea typeface="ＭＳ Ｐゴシック" panose="020B0600070205080204" pitchFamily="34" charset="-128"/>
              </a:rPr>
              <a:t>Q1: Were you born in BC?</a:t>
            </a:r>
          </a:p>
          <a:p>
            <a:pPr lvl="3"/>
            <a:r>
              <a:rPr lang="en-US" altLang="en-US" dirty="0" smtClean="0">
                <a:ea typeface="ＭＳ Ｐゴシック" panose="020B0600070205080204" pitchFamily="34" charset="-128"/>
              </a:rPr>
              <a:t>Q2 (ask only if the person answered ‘no’ to the previous): Were you born in AB?</a:t>
            </a:r>
          </a:p>
          <a:p>
            <a:pPr lvl="3"/>
            <a:r>
              <a:rPr lang="en-US" altLang="en-US" dirty="0" smtClean="0">
                <a:ea typeface="ＭＳ Ｐゴシック" panose="020B0600070205080204" pitchFamily="34" charset="-128"/>
              </a:rPr>
              <a:t>Q3 </a:t>
            </a:r>
            <a:r>
              <a:rPr lang="en-US" altLang="en-US" dirty="0">
                <a:ea typeface="ＭＳ Ｐゴシック" panose="020B0600070205080204" pitchFamily="34" charset="-128"/>
              </a:rPr>
              <a:t>(ask only if the person answered ‘no’ to the </a:t>
            </a:r>
            <a:r>
              <a:rPr lang="en-US" altLang="en-US" dirty="0" smtClean="0">
                <a:ea typeface="ＭＳ Ｐゴシック" panose="020B0600070205080204" pitchFamily="34" charset="-128"/>
              </a:rPr>
              <a:t>previous questions): </a:t>
            </a:r>
            <a:r>
              <a:rPr lang="en-US" altLang="en-US" dirty="0">
                <a:ea typeface="ＭＳ Ｐゴシック" panose="020B0600070205080204" pitchFamily="34" charset="-128"/>
              </a:rPr>
              <a:t>Were you born in </a:t>
            </a:r>
            <a:r>
              <a:rPr lang="en-US" altLang="en-US" dirty="0" smtClean="0">
                <a:ea typeface="ＭＳ Ｐゴシック" panose="020B0600070205080204" pitchFamily="34" charset="-128"/>
              </a:rPr>
              <a:t>SK?</a:t>
            </a:r>
          </a:p>
          <a:p>
            <a:pPr lvl="3"/>
            <a:r>
              <a:rPr lang="en-US" altLang="en-US" dirty="0" smtClean="0">
                <a:ea typeface="ＭＳ Ｐゴシック" panose="020B0600070205080204" pitchFamily="34" charset="-128"/>
              </a:rPr>
              <a:t>…</a:t>
            </a:r>
            <a:endParaRPr lang="en-US" altLang="en-US" dirty="0">
              <a:ea typeface="ＭＳ Ｐゴシック" panose="020B0600070205080204" pitchFamily="34" charset="-128"/>
            </a:endParaRPr>
          </a:p>
          <a:p>
            <a:pPr lvl="3"/>
            <a:endParaRPr lang="en-US" altLang="en-US" dirty="0" smtClean="0">
              <a:ea typeface="ＭＳ Ｐゴシック" panose="020B0600070205080204" pitchFamily="34" charset="-128"/>
            </a:endParaRPr>
          </a:p>
          <a:p>
            <a:pPr lvl="3"/>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3478046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a:t>
            </a:r>
          </a:p>
        </p:txBody>
      </p:sp>
      <p:sp>
        <p:nvSpPr>
          <p:cNvPr id="59395"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(From “Starting out with Python” by Tony Gaddis).</a:t>
            </a:r>
          </a:p>
          <a:p>
            <a:pPr eaLnBrk="1" hangingPunct="1"/>
            <a:endParaRPr lang="en-US" altLang="en-US" dirty="0" smtClean="0">
              <a:ea typeface="ＭＳ Ｐゴシック" panose="020B0600070205080204" pitchFamily="34" charset="-128"/>
            </a:endParaRP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Write a program that prompts the user to enter a number within the range of 1 through 10. The program should display the Roman numeral version of that number. If the number is outside the range of 1 through 10, the program should display an error message. </a:t>
            </a: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table on the next slide shows the Roman numerals for the numbers 1 through 10</a:t>
            </a:r>
            <a:r>
              <a:rPr lang="en-US" altLang="en-US" sz="1600" dirty="0" smtClean="0">
                <a:latin typeface="Arial" panose="020B0604020202020204" pitchFamily="34" charset="0"/>
                <a:ea typeface="ＭＳ Ｐゴシック" panose="020B0600070205080204" pitchFamily="34" charset="-128"/>
                <a:cs typeface="Arial" panose="020B0604020202020204" pitchFamily="34" charset="0"/>
              </a:rPr>
              <a:t>.</a:t>
            </a:r>
          </a:p>
          <a:p>
            <a:pPr eaLnBrk="1" hangingPunct="1"/>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522847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 (2)</a:t>
            </a:r>
          </a:p>
        </p:txBody>
      </p:sp>
      <p:graphicFrame>
        <p:nvGraphicFramePr>
          <p:cNvPr id="4" name="Table 3"/>
          <p:cNvGraphicFramePr>
            <a:graphicFrameLocks noGrp="1"/>
          </p:cNvGraphicFramePr>
          <p:nvPr>
            <p:extLst/>
          </p:nvPr>
        </p:nvGraphicFramePr>
        <p:xfrm>
          <a:off x="1219200" y="1295400"/>
          <a:ext cx="7010400" cy="4724401"/>
        </p:xfrm>
        <a:graphic>
          <a:graphicData uri="http://schemas.openxmlformats.org/drawingml/2006/table">
            <a:tbl>
              <a:tblPr firstRow="1" bandRow="1">
                <a:tableStyleId>{5C22544A-7EE6-4342-B048-85BDC9FD1C3A}</a:tableStyleId>
              </a:tblPr>
              <a:tblGrid>
                <a:gridCol w="3505200">
                  <a:extLst>
                    <a:ext uri="{9D8B030D-6E8A-4147-A177-3AD203B41FA5}">
                      <a16:colId xmlns="" xmlns:a16="http://schemas.microsoft.com/office/drawing/2014/main" val="20000"/>
                    </a:ext>
                  </a:extLst>
                </a:gridCol>
                <a:gridCol w="3505200">
                  <a:extLst>
                    <a:ext uri="{9D8B030D-6E8A-4147-A177-3AD203B41FA5}">
                      <a16:colId xmlns="" xmlns:a16="http://schemas.microsoft.com/office/drawing/2014/main" val="20001"/>
                    </a:ext>
                  </a:extLst>
                </a:gridCol>
              </a:tblGrid>
              <a:tr h="429491">
                <a:tc>
                  <a:txBody>
                    <a:bodyPr/>
                    <a:lstStyle/>
                    <a:p>
                      <a:r>
                        <a:rPr lang="en-US" sz="2000" baseline="0" dirty="0" smtClean="0">
                          <a:solidFill>
                            <a:srgbClr val="FFFFFF"/>
                          </a:solidFill>
                          <a:latin typeface="Arial" pitchFamily="34" charset="0"/>
                        </a:rPr>
                        <a:t>Number</a:t>
                      </a:r>
                      <a:endParaRPr lang="en-US" sz="2000" baseline="0" dirty="0">
                        <a:solidFill>
                          <a:srgbClr val="FFFFFF"/>
                        </a:solidFill>
                        <a:latin typeface="Arial" pitchFamily="34" charset="0"/>
                      </a:endParaRPr>
                    </a:p>
                  </a:txBody>
                  <a:tcPr/>
                </a:tc>
                <a:tc>
                  <a:txBody>
                    <a:bodyPr/>
                    <a:lstStyle/>
                    <a:p>
                      <a:r>
                        <a:rPr lang="en-US" sz="2000" baseline="0" dirty="0" smtClean="0">
                          <a:solidFill>
                            <a:srgbClr val="FFFFFF"/>
                          </a:solidFill>
                          <a:latin typeface="Arial" pitchFamily="34" charset="0"/>
                        </a:rPr>
                        <a:t>Roman Numeral</a:t>
                      </a:r>
                      <a:endParaRPr lang="en-US" sz="2000" baseline="0" dirty="0">
                        <a:solidFill>
                          <a:srgbClr val="FFFFFF"/>
                        </a:solidFill>
                        <a:latin typeface="Arial" pitchFamily="34" charset="0"/>
                      </a:endParaRPr>
                    </a:p>
                  </a:txBody>
                  <a:tcPr/>
                </a:tc>
                <a:extLst>
                  <a:ext uri="{0D108BD9-81ED-4DB2-BD59-A6C34878D82A}">
                    <a16:rowId xmlns="" xmlns:a16="http://schemas.microsoft.com/office/drawing/2014/main" val="10000"/>
                  </a:ext>
                </a:extLst>
              </a:tr>
              <a:tr h="429491">
                <a:tc>
                  <a:txBody>
                    <a:bodyPr/>
                    <a:lstStyle/>
                    <a:p>
                      <a:r>
                        <a:rPr lang="en-US" sz="2000" baseline="0" dirty="0" smtClean="0">
                          <a:latin typeface="Arial" pitchFamily="34" charset="0"/>
                        </a:rPr>
                        <a:t>1</a:t>
                      </a:r>
                      <a:endParaRPr lang="en-US" sz="2000" baseline="0" dirty="0">
                        <a:latin typeface="Arial" pitchFamily="34" charset="0"/>
                      </a:endParaRPr>
                    </a:p>
                  </a:txBody>
                  <a:tcPr/>
                </a:tc>
                <a:tc>
                  <a:txBody>
                    <a:bodyPr/>
                    <a:lstStyle/>
                    <a:p>
                      <a:r>
                        <a:rPr lang="en-US" sz="2000" baseline="0" dirty="0" smtClean="0">
                          <a:latin typeface="Arial" pitchFamily="34" charset="0"/>
                        </a:rPr>
                        <a:t>I</a:t>
                      </a:r>
                      <a:endParaRPr lang="en-US" sz="2000" baseline="0" dirty="0">
                        <a:latin typeface="Arial" pitchFamily="34" charset="0"/>
                      </a:endParaRPr>
                    </a:p>
                  </a:txBody>
                  <a:tcPr/>
                </a:tc>
                <a:extLst>
                  <a:ext uri="{0D108BD9-81ED-4DB2-BD59-A6C34878D82A}">
                    <a16:rowId xmlns="" xmlns:a16="http://schemas.microsoft.com/office/drawing/2014/main" val="10001"/>
                  </a:ext>
                </a:extLst>
              </a:tr>
              <a:tr h="429491">
                <a:tc>
                  <a:txBody>
                    <a:bodyPr/>
                    <a:lstStyle/>
                    <a:p>
                      <a:r>
                        <a:rPr lang="en-US" sz="2000" baseline="0" dirty="0" smtClean="0">
                          <a:latin typeface="Arial" pitchFamily="34" charset="0"/>
                        </a:rPr>
                        <a:t>2</a:t>
                      </a:r>
                      <a:endParaRPr lang="en-US" sz="2000" baseline="0" dirty="0">
                        <a:latin typeface="Arial" pitchFamily="34" charset="0"/>
                      </a:endParaRPr>
                    </a:p>
                  </a:txBody>
                  <a:tcPr/>
                </a:tc>
                <a:tc>
                  <a:txBody>
                    <a:bodyPr/>
                    <a:lstStyle/>
                    <a:p>
                      <a:r>
                        <a:rPr lang="en-US" sz="2000" baseline="0" dirty="0" smtClean="0">
                          <a:latin typeface="Arial" pitchFamily="34" charset="0"/>
                        </a:rPr>
                        <a:t>II</a:t>
                      </a:r>
                      <a:endParaRPr lang="en-US" sz="2000" baseline="0" dirty="0">
                        <a:latin typeface="Arial" pitchFamily="34" charset="0"/>
                      </a:endParaRPr>
                    </a:p>
                  </a:txBody>
                  <a:tcPr/>
                </a:tc>
                <a:extLst>
                  <a:ext uri="{0D108BD9-81ED-4DB2-BD59-A6C34878D82A}">
                    <a16:rowId xmlns="" xmlns:a16="http://schemas.microsoft.com/office/drawing/2014/main" val="10002"/>
                  </a:ext>
                </a:extLst>
              </a:tr>
              <a:tr h="429491">
                <a:tc>
                  <a:txBody>
                    <a:bodyPr/>
                    <a:lstStyle/>
                    <a:p>
                      <a:r>
                        <a:rPr lang="en-US" sz="2000" baseline="0" dirty="0" smtClean="0">
                          <a:latin typeface="Arial" pitchFamily="34" charset="0"/>
                        </a:rPr>
                        <a:t>3</a:t>
                      </a:r>
                    </a:p>
                  </a:txBody>
                  <a:tcPr/>
                </a:tc>
                <a:tc>
                  <a:txBody>
                    <a:bodyPr/>
                    <a:lstStyle/>
                    <a:p>
                      <a:r>
                        <a:rPr lang="en-US" sz="2000" baseline="0" dirty="0" smtClean="0">
                          <a:latin typeface="Arial" pitchFamily="34" charset="0"/>
                        </a:rPr>
                        <a:t>III</a:t>
                      </a:r>
                      <a:endParaRPr lang="en-US" sz="2000" baseline="0" dirty="0">
                        <a:latin typeface="Arial" pitchFamily="34" charset="0"/>
                      </a:endParaRPr>
                    </a:p>
                  </a:txBody>
                  <a:tcPr/>
                </a:tc>
                <a:extLst>
                  <a:ext uri="{0D108BD9-81ED-4DB2-BD59-A6C34878D82A}">
                    <a16:rowId xmlns="" xmlns:a16="http://schemas.microsoft.com/office/drawing/2014/main" val="10003"/>
                  </a:ext>
                </a:extLst>
              </a:tr>
              <a:tr h="429491">
                <a:tc>
                  <a:txBody>
                    <a:bodyPr/>
                    <a:lstStyle/>
                    <a:p>
                      <a:r>
                        <a:rPr lang="en-US" sz="2000" baseline="0" dirty="0" smtClean="0">
                          <a:latin typeface="Arial" pitchFamily="34" charset="0"/>
                        </a:rPr>
                        <a:t>4</a:t>
                      </a:r>
                      <a:endParaRPr lang="en-US" sz="2000" baseline="0" dirty="0">
                        <a:latin typeface="Arial" pitchFamily="34" charset="0"/>
                      </a:endParaRPr>
                    </a:p>
                  </a:txBody>
                  <a:tcPr/>
                </a:tc>
                <a:tc>
                  <a:txBody>
                    <a:bodyPr/>
                    <a:lstStyle/>
                    <a:p>
                      <a:r>
                        <a:rPr lang="en-US" sz="2000" baseline="0" dirty="0" smtClean="0">
                          <a:latin typeface="Arial" pitchFamily="34" charset="0"/>
                        </a:rPr>
                        <a:t>IV</a:t>
                      </a:r>
                      <a:endParaRPr lang="en-US" sz="2000" baseline="0" dirty="0">
                        <a:latin typeface="Arial" pitchFamily="34" charset="0"/>
                      </a:endParaRPr>
                    </a:p>
                  </a:txBody>
                  <a:tcPr/>
                </a:tc>
                <a:extLst>
                  <a:ext uri="{0D108BD9-81ED-4DB2-BD59-A6C34878D82A}">
                    <a16:rowId xmlns="" xmlns:a16="http://schemas.microsoft.com/office/drawing/2014/main" val="10004"/>
                  </a:ext>
                </a:extLst>
              </a:tr>
              <a:tr h="429491">
                <a:tc>
                  <a:txBody>
                    <a:bodyPr/>
                    <a:lstStyle/>
                    <a:p>
                      <a:r>
                        <a:rPr lang="en-US" sz="2000" baseline="0" dirty="0" smtClean="0">
                          <a:latin typeface="Arial" pitchFamily="34" charset="0"/>
                        </a:rPr>
                        <a:t>5</a:t>
                      </a:r>
                      <a:endParaRPr lang="en-US" sz="2000" baseline="0" dirty="0">
                        <a:latin typeface="Arial" pitchFamily="34" charset="0"/>
                      </a:endParaRPr>
                    </a:p>
                  </a:txBody>
                  <a:tcPr/>
                </a:tc>
                <a:tc>
                  <a:txBody>
                    <a:bodyPr/>
                    <a:lstStyle/>
                    <a:p>
                      <a:r>
                        <a:rPr lang="en-US" sz="2000" baseline="0" dirty="0" smtClean="0">
                          <a:latin typeface="Arial" pitchFamily="34" charset="0"/>
                        </a:rPr>
                        <a:t>V</a:t>
                      </a:r>
                      <a:endParaRPr lang="en-US" sz="2000" baseline="0" dirty="0">
                        <a:latin typeface="Arial" pitchFamily="34" charset="0"/>
                      </a:endParaRPr>
                    </a:p>
                  </a:txBody>
                  <a:tcPr/>
                </a:tc>
                <a:extLst>
                  <a:ext uri="{0D108BD9-81ED-4DB2-BD59-A6C34878D82A}">
                    <a16:rowId xmlns="" xmlns:a16="http://schemas.microsoft.com/office/drawing/2014/main" val="10005"/>
                  </a:ext>
                </a:extLst>
              </a:tr>
              <a:tr h="429491">
                <a:tc>
                  <a:txBody>
                    <a:bodyPr/>
                    <a:lstStyle/>
                    <a:p>
                      <a:r>
                        <a:rPr lang="en-US" sz="2000" baseline="0" dirty="0" smtClean="0">
                          <a:latin typeface="Arial" pitchFamily="34" charset="0"/>
                        </a:rPr>
                        <a:t>6</a:t>
                      </a:r>
                      <a:endParaRPr lang="en-US" sz="2000" baseline="0" dirty="0">
                        <a:latin typeface="Arial" pitchFamily="34" charset="0"/>
                      </a:endParaRPr>
                    </a:p>
                  </a:txBody>
                  <a:tcPr/>
                </a:tc>
                <a:tc>
                  <a:txBody>
                    <a:bodyPr/>
                    <a:lstStyle/>
                    <a:p>
                      <a:r>
                        <a:rPr lang="en-US" sz="2000" baseline="0" dirty="0" smtClean="0">
                          <a:latin typeface="Arial" pitchFamily="34" charset="0"/>
                        </a:rPr>
                        <a:t>VI</a:t>
                      </a:r>
                      <a:endParaRPr lang="en-US" sz="2000" baseline="0" dirty="0">
                        <a:latin typeface="Arial" pitchFamily="34" charset="0"/>
                      </a:endParaRPr>
                    </a:p>
                  </a:txBody>
                  <a:tcPr/>
                </a:tc>
                <a:extLst>
                  <a:ext uri="{0D108BD9-81ED-4DB2-BD59-A6C34878D82A}">
                    <a16:rowId xmlns="" xmlns:a16="http://schemas.microsoft.com/office/drawing/2014/main" val="10006"/>
                  </a:ext>
                </a:extLst>
              </a:tr>
              <a:tr h="429491">
                <a:tc>
                  <a:txBody>
                    <a:bodyPr/>
                    <a:lstStyle/>
                    <a:p>
                      <a:r>
                        <a:rPr lang="en-US" sz="2000" baseline="0" dirty="0" smtClean="0">
                          <a:latin typeface="Arial" pitchFamily="34" charset="0"/>
                        </a:rPr>
                        <a:t>7</a:t>
                      </a:r>
                      <a:endParaRPr lang="en-US" sz="2000" baseline="0" dirty="0">
                        <a:latin typeface="Arial" pitchFamily="34" charset="0"/>
                      </a:endParaRPr>
                    </a:p>
                  </a:txBody>
                  <a:tcPr/>
                </a:tc>
                <a:tc>
                  <a:txBody>
                    <a:bodyPr/>
                    <a:lstStyle/>
                    <a:p>
                      <a:r>
                        <a:rPr lang="en-US" sz="2000" baseline="0" dirty="0" smtClean="0">
                          <a:latin typeface="Arial" pitchFamily="34" charset="0"/>
                        </a:rPr>
                        <a:t>VII</a:t>
                      </a:r>
                      <a:endParaRPr lang="en-US" sz="2000" baseline="0" dirty="0">
                        <a:latin typeface="Arial" pitchFamily="34" charset="0"/>
                      </a:endParaRPr>
                    </a:p>
                  </a:txBody>
                  <a:tcPr/>
                </a:tc>
                <a:extLst>
                  <a:ext uri="{0D108BD9-81ED-4DB2-BD59-A6C34878D82A}">
                    <a16:rowId xmlns="" xmlns:a16="http://schemas.microsoft.com/office/drawing/2014/main" val="10007"/>
                  </a:ext>
                </a:extLst>
              </a:tr>
              <a:tr h="429491">
                <a:tc>
                  <a:txBody>
                    <a:bodyPr/>
                    <a:lstStyle/>
                    <a:p>
                      <a:r>
                        <a:rPr lang="en-US" sz="2000" baseline="0" dirty="0" smtClean="0">
                          <a:latin typeface="Arial" pitchFamily="34" charset="0"/>
                        </a:rPr>
                        <a:t>8</a:t>
                      </a:r>
                      <a:endParaRPr lang="en-US" sz="2000" baseline="0" dirty="0">
                        <a:latin typeface="Arial" pitchFamily="34" charset="0"/>
                      </a:endParaRPr>
                    </a:p>
                  </a:txBody>
                  <a:tcPr/>
                </a:tc>
                <a:tc>
                  <a:txBody>
                    <a:bodyPr/>
                    <a:lstStyle/>
                    <a:p>
                      <a:r>
                        <a:rPr lang="en-US" sz="2000" baseline="0" dirty="0" smtClean="0">
                          <a:latin typeface="Arial" pitchFamily="34" charset="0"/>
                        </a:rPr>
                        <a:t>VIII</a:t>
                      </a:r>
                      <a:endParaRPr lang="en-US" sz="2000" baseline="0" dirty="0">
                        <a:latin typeface="Arial" pitchFamily="34" charset="0"/>
                      </a:endParaRPr>
                    </a:p>
                  </a:txBody>
                  <a:tcPr/>
                </a:tc>
                <a:extLst>
                  <a:ext uri="{0D108BD9-81ED-4DB2-BD59-A6C34878D82A}">
                    <a16:rowId xmlns="" xmlns:a16="http://schemas.microsoft.com/office/drawing/2014/main" val="10008"/>
                  </a:ext>
                </a:extLst>
              </a:tr>
              <a:tr h="429491">
                <a:tc>
                  <a:txBody>
                    <a:bodyPr/>
                    <a:lstStyle/>
                    <a:p>
                      <a:r>
                        <a:rPr lang="en-US" sz="2000" baseline="0" dirty="0" smtClean="0">
                          <a:latin typeface="Arial" pitchFamily="34" charset="0"/>
                        </a:rPr>
                        <a:t>9</a:t>
                      </a:r>
                      <a:endParaRPr lang="en-US" sz="2000" baseline="0" dirty="0">
                        <a:latin typeface="Arial" pitchFamily="34" charset="0"/>
                      </a:endParaRPr>
                    </a:p>
                  </a:txBody>
                  <a:tcPr/>
                </a:tc>
                <a:tc>
                  <a:txBody>
                    <a:bodyPr/>
                    <a:lstStyle/>
                    <a:p>
                      <a:r>
                        <a:rPr lang="en-US" sz="2000" baseline="0" dirty="0" smtClean="0">
                          <a:latin typeface="Arial" pitchFamily="34" charset="0"/>
                        </a:rPr>
                        <a:t>IX</a:t>
                      </a:r>
                    </a:p>
                  </a:txBody>
                  <a:tcPr/>
                </a:tc>
                <a:extLst>
                  <a:ext uri="{0D108BD9-81ED-4DB2-BD59-A6C34878D82A}">
                    <a16:rowId xmlns="" xmlns:a16="http://schemas.microsoft.com/office/drawing/2014/main" val="10009"/>
                  </a:ext>
                </a:extLst>
              </a:tr>
              <a:tr h="429491">
                <a:tc>
                  <a:txBody>
                    <a:bodyPr/>
                    <a:lstStyle/>
                    <a:p>
                      <a:r>
                        <a:rPr lang="en-US" sz="2000" baseline="0" dirty="0" smtClean="0">
                          <a:latin typeface="Arial" pitchFamily="34" charset="0"/>
                        </a:rPr>
                        <a:t>10</a:t>
                      </a:r>
                      <a:endParaRPr lang="en-US" sz="2000" baseline="0" dirty="0">
                        <a:latin typeface="Arial" pitchFamily="34" charset="0"/>
                      </a:endParaRPr>
                    </a:p>
                  </a:txBody>
                  <a:tcPr/>
                </a:tc>
                <a:tc>
                  <a:txBody>
                    <a:bodyPr/>
                    <a:lstStyle/>
                    <a:p>
                      <a:r>
                        <a:rPr lang="en-US" sz="2000" baseline="0" dirty="0" smtClean="0">
                          <a:latin typeface="Arial" pitchFamily="34" charset="0"/>
                        </a:rPr>
                        <a:t>X</a:t>
                      </a:r>
                      <a:endParaRPr lang="en-US" sz="2000" baseline="0" dirty="0">
                        <a:latin typeface="Arial" pitchFamily="34" charset="0"/>
                      </a:endParaRPr>
                    </a:p>
                  </a:txBody>
                  <a:tcPr/>
                </a:tc>
                <a:extLst>
                  <a:ext uri="{0D108BD9-81ED-4DB2-BD59-A6C34878D82A}">
                    <a16:rowId xmlns="" xmlns:a16="http://schemas.microsoft.com/office/drawing/2014/main" val="10010"/>
                  </a:ext>
                </a:extLst>
              </a:tr>
            </a:tbl>
          </a:graphicData>
        </a:graphic>
      </p:graphicFrame>
    </p:spTree>
    <p:extLst>
      <p:ext uri="{BB962C8B-B14F-4D97-AF65-F5344CB8AC3E}">
        <p14:creationId xmlns:p14="http://schemas.microsoft.com/office/powerpoint/2010/main" val="2574040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Recap: What Decision Making Mechanisms Are Available /When To Use Them</a:t>
            </a:r>
          </a:p>
        </p:txBody>
      </p:sp>
      <p:graphicFrame>
        <p:nvGraphicFramePr>
          <p:cNvPr id="193539" name="Group 3"/>
          <p:cNvGraphicFramePr>
            <a:graphicFrameLocks noGrp="1"/>
          </p:cNvGraphicFramePr>
          <p:nvPr>
            <p:ph sz="half" idx="4294967295"/>
          </p:nvPr>
        </p:nvGraphicFramePr>
        <p:xfrm>
          <a:off x="242888" y="1343025"/>
          <a:ext cx="8686800" cy="5280026"/>
        </p:xfrm>
        <a:graphic>
          <a:graphicData uri="http://schemas.openxmlformats.org/drawingml/2006/table">
            <a:tbl>
              <a:tblPr/>
              <a:tblGrid>
                <a:gridCol w="1843087">
                  <a:extLst>
                    <a:ext uri="{9D8B030D-6E8A-4147-A177-3AD203B41FA5}">
                      <a16:colId xmlns="" xmlns:a16="http://schemas.microsoft.com/office/drawing/2014/main" val="20000"/>
                    </a:ext>
                  </a:extLst>
                </a:gridCol>
                <a:gridCol w="6843713">
                  <a:extLst>
                    <a:ext uri="{9D8B030D-6E8A-4147-A177-3AD203B41FA5}">
                      <a16:colId xmlns="" xmlns:a16="http://schemas.microsoft.com/office/drawing/2014/main" val="20001"/>
                    </a:ext>
                  </a:extLst>
                </a:gridCol>
              </a:tblGrid>
              <a:tr h="536575">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Mechanism</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When To Use</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extLst>
                  <a:ext uri="{0D108BD9-81ED-4DB2-BD59-A6C34878D82A}">
                    <a16:rowId xmlns="" xmlns:a16="http://schemas.microsoft.com/office/drawing/2014/main" val="10000"/>
                  </a:ext>
                </a:extLst>
              </a:tr>
              <a:tr h="7032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Evaluate a Boolean expression and execute some code (body) if it’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s true</a:t>
                      </a:r>
                      <a:endPar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10080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If-else</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Evaluate a Boolean expression and execute some code (first body: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if</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if it</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s true, execute alternate code (second body: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else</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if it’s false</a:t>
                      </a:r>
                      <a:endPar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Multiple if</a:t>
                      </a:r>
                      <a:r>
                        <a:rPr kumimoji="0" lang="ja-JP"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a:t>
                      </a:r>
                      <a:r>
                        <a:rPr kumimoji="0" lang="en-US" altLang="ja-JP"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s</a:t>
                      </a:r>
                      <a:endPar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endParaRP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Multiple Boolean expressions need to be evaluated with the answer for each expression being independent of the answers for the others (non-exclusive).  Separate instructions (bodies) can be executed for each expression.</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3"/>
                  </a:ext>
                </a:extLst>
              </a:tr>
              <a:tr h="1719262">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If-elif-else</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Multiple Boolean expressions need to be evaluated but zero or at most only one of them can be true (mutually exclusive).  Zero bodies or exactly one body will execute. Also it allows for a separate body (</a:t>
                      </a: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else</a:t>
                      </a: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-case) to execute when all the </a:t>
                      </a: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if</a:t>
                      </a: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a:t>
                      </a:r>
                      <a:r>
                        <a:rPr kumimoji="0" lang="en-US" altLang="en-US" sz="20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elif</a:t>
                      </a: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Boolean expressions are false. </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40919049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Recap: When To Use Compound And Nested Decision Making</a:t>
            </a:r>
          </a:p>
        </p:txBody>
      </p:sp>
      <p:graphicFrame>
        <p:nvGraphicFramePr>
          <p:cNvPr id="195587" name="Group 3"/>
          <p:cNvGraphicFramePr>
            <a:graphicFrameLocks noGrp="1"/>
          </p:cNvGraphicFramePr>
          <p:nvPr>
            <p:ph idx="4294967295"/>
          </p:nvPr>
        </p:nvGraphicFramePr>
        <p:xfrm>
          <a:off x="457200" y="1676400"/>
          <a:ext cx="8178800" cy="3368676"/>
        </p:xfrm>
        <a:graphic>
          <a:graphicData uri="http://schemas.openxmlformats.org/drawingml/2006/table">
            <a:tbl>
              <a:tblPr/>
              <a:tblGrid>
                <a:gridCol w="1905000">
                  <a:extLst>
                    <a:ext uri="{9D8B030D-6E8A-4147-A177-3AD203B41FA5}">
                      <a16:colId xmlns="" xmlns:a16="http://schemas.microsoft.com/office/drawing/2014/main" val="20000"/>
                    </a:ext>
                  </a:extLst>
                </a:gridCol>
                <a:gridCol w="6273800">
                  <a:extLst>
                    <a:ext uri="{9D8B030D-6E8A-4147-A177-3AD203B41FA5}">
                      <a16:colId xmlns="" xmlns:a16="http://schemas.microsoft.com/office/drawing/2014/main" val="20001"/>
                    </a:ext>
                  </a:extLst>
                </a:gridCol>
              </a:tblGrid>
              <a:tr h="742950">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Mechanism</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When To Use</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extLst>
                  <a:ext uri="{0D108BD9-81ED-4DB2-BD59-A6C34878D82A}">
                    <a16:rowId xmlns="" xmlns:a16="http://schemas.microsoft.com/office/drawing/2014/main" val="10000"/>
                  </a:ext>
                </a:extLst>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Compound decision making</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There may have to be more than one condition to be considered before the body can execute. All expressions must evaluate to true (AND) or at least one expression must evaluate to true (OR).</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1"/>
                  </a:ext>
                </a:extLst>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Nested decision making</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The outer Boolean expression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gate keeper</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 must be true before the inner expression will even be evaluated. (Inner Boolean expression is part of the body of the outer Boolean expression).</a:t>
                      </a:r>
                      <a:endParaRPr kumimoji="0" lang="en-US" altLang="en-US" sz="200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1497920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Testing Decision Making Constructs</a:t>
            </a:r>
          </a:p>
        </p:txBody>
      </p:sp>
      <p:sp>
        <p:nvSpPr>
          <p:cNvPr id="63491" name="Rectangle 3"/>
          <p:cNvSpPr>
            <a:spLocks noGrp="1"/>
          </p:cNvSpPr>
          <p:nvPr>
            <p:ph type="body" idx="4294967295"/>
          </p:nvPr>
        </p:nvSpPr>
        <p:spPr/>
        <p:txBody>
          <a:bodyPr/>
          <a:lstStyle/>
          <a:p>
            <a:pPr marL="117475" indent="-117475" eaLnBrk="1" hangingPunct="1"/>
            <a:r>
              <a:rPr lang="en-US" altLang="en-US" dirty="0" smtClean="0">
                <a:ea typeface="ＭＳ Ｐゴシック" panose="020B0600070205080204" pitchFamily="34" charset="-128"/>
              </a:rPr>
              <a:t>Make sure that the body of each decision making mechanism executes when it should.</a:t>
            </a:r>
          </a:p>
          <a:p>
            <a:pPr marL="117475" indent="-117475" eaLnBrk="1" hangingPunct="1"/>
            <a:r>
              <a:rPr lang="en-US" altLang="en-US" dirty="0" smtClean="0">
                <a:ea typeface="ＭＳ Ｐゴシック" panose="020B0600070205080204" pitchFamily="34" charset="-128"/>
              </a:rPr>
              <a:t>Test:</a:t>
            </a:r>
          </a:p>
          <a:p>
            <a:pPr lvl="1" indent="-338138" eaLnBrk="1" hangingPunct="1">
              <a:buFontTx/>
              <a:buAutoNum type="arabicParenR"/>
            </a:pPr>
            <a:r>
              <a:rPr lang="en-US" altLang="en-US" sz="2400" dirty="0" smtClean="0">
                <a:ea typeface="ＭＳ Ｐゴシック" panose="020B0600070205080204" pitchFamily="34" charset="-128"/>
              </a:rPr>
              <a:t>Obvious true cases</a:t>
            </a:r>
          </a:p>
          <a:p>
            <a:pPr lvl="1" indent="-338138" eaLnBrk="1" hangingPunct="1">
              <a:buFontTx/>
              <a:buAutoNum type="arabicParenR"/>
            </a:pPr>
            <a:r>
              <a:rPr lang="en-US" altLang="en-US" sz="2400" dirty="0" smtClean="0">
                <a:ea typeface="ＭＳ Ｐゴシック" panose="020B0600070205080204" pitchFamily="34" charset="-128"/>
              </a:rPr>
              <a:t>Obvious false cases</a:t>
            </a:r>
          </a:p>
          <a:p>
            <a:pPr lvl="1" indent="-338138" eaLnBrk="1" hangingPunct="1">
              <a:buFontTx/>
              <a:buAutoNum type="arabicParenR"/>
            </a:pPr>
            <a:r>
              <a:rPr lang="en-US" altLang="en-US" sz="2400" dirty="0" smtClean="0">
                <a:ea typeface="ＭＳ Ｐゴシック" panose="020B0600070205080204" pitchFamily="34" charset="-128"/>
              </a:rPr>
              <a:t>Boundary cases</a:t>
            </a:r>
          </a:p>
        </p:txBody>
      </p:sp>
    </p:spTree>
    <p:extLst>
      <p:ext uri="{BB962C8B-B14F-4D97-AF65-F5344CB8AC3E}">
        <p14:creationId xmlns:p14="http://schemas.microsoft.com/office/powerpoint/2010/main" val="27508081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Testing Decisions: An Example</a:t>
            </a:r>
          </a:p>
        </p:txBody>
      </p:sp>
      <p:sp>
        <p:nvSpPr>
          <p:cNvPr id="64515" name="Rectangle 3"/>
          <p:cNvSpPr>
            <a:spLocks noGrp="1"/>
          </p:cNvSpPr>
          <p:nvPr>
            <p:ph type="body" idx="4294967295"/>
          </p:nvPr>
        </p:nvSpPr>
        <p:spPr/>
        <p:txBody>
          <a:bodyPr/>
          <a:lstStyle/>
          <a:p>
            <a:pPr eaLnBrk="1" hangingPunct="1">
              <a:buFontTx/>
              <a:buNone/>
            </a:pPr>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10testing_example.py</a:t>
            </a:r>
          </a:p>
          <a:p>
            <a:pPr marL="0" indent="0" eaLnBrk="1" hangingPunct="1">
              <a:buNone/>
            </a:pPr>
            <a:r>
              <a:rPr lang="en-US" altLang="en-US" sz="2000" dirty="0">
                <a:ea typeface="ＭＳ Ｐゴシック" panose="020B0600070205080204" pitchFamily="34" charset="-128"/>
                <a:cs typeface="Calibri" panose="020F0502020204030204" pitchFamily="34" charset="0"/>
              </a:rPr>
              <a:t>Learning objective of example</a:t>
            </a:r>
            <a:r>
              <a:rPr lang="en-US" altLang="en-US" sz="2000" dirty="0" smtClean="0">
                <a:ea typeface="ＭＳ Ｐゴシック" panose="020B0600070205080204" pitchFamily="34" charset="-128"/>
                <a:cs typeface="Calibri" panose="020F0502020204030204" pitchFamily="34" charset="0"/>
              </a:rPr>
              <a:t>: illustrating an example of the </a:t>
            </a:r>
            <a:r>
              <a:rPr lang="en-US" altLang="en-US" sz="2000" i="1" dirty="0" smtClean="0">
                <a:ea typeface="ＭＳ Ｐゴシック" panose="020B0600070205080204" pitchFamily="34" charset="-128"/>
                <a:cs typeface="Calibri" panose="020F0502020204030204" pitchFamily="34" charset="0"/>
              </a:rPr>
              <a:t>minimum</a:t>
            </a:r>
            <a:r>
              <a:rPr lang="en-US" altLang="en-US" sz="2000" dirty="0" smtClean="0">
                <a:ea typeface="ＭＳ Ｐゴシック" panose="020B0600070205080204" pitchFamily="34" charset="-128"/>
                <a:cs typeface="Calibri" panose="020F0502020204030204" pitchFamily="34" charset="0"/>
              </a:rPr>
              <a:t> number of test cases that should be run for a condition that tests a numeric value.</a:t>
            </a:r>
          </a:p>
          <a:p>
            <a:pPr marL="0" indent="0" eaLnBrk="1" hangingPunct="1">
              <a:buNone/>
            </a:pPr>
            <a:endParaRPr lang="en-US" altLang="en-US" sz="2000" dirty="0" smtClean="0">
              <a:latin typeface="Consolas" panose="020B0609020204030204" pitchFamily="49" charset="0"/>
              <a:ea typeface="ＭＳ Ｐゴシック" panose="020B0600070205080204" pitchFamily="34" charset="-128"/>
            </a:endParaRPr>
          </a:p>
          <a:p>
            <a:pPr eaLnBrk="1" hangingPunct="1">
              <a:buFontTx/>
              <a:buNone/>
            </a:pPr>
            <a:r>
              <a:rPr lang="en-US" altLang="en-US" sz="1800" dirty="0" err="1" smtClean="0">
                <a:latin typeface="Consolas" panose="020B0609020204030204" pitchFamily="49" charset="0"/>
                <a:ea typeface="ＭＳ Ｐゴシック" panose="020B0600070205080204" pitchFamily="34" charset="-128"/>
              </a:rPr>
              <a:t>num</a:t>
            </a:r>
            <a:r>
              <a:rPr lang="en-US" altLang="en-US" sz="1800" dirty="0" smtClean="0">
                <a:latin typeface="Consolas" panose="020B0609020204030204" pitchFamily="49" charset="0"/>
                <a:ea typeface="ＭＳ Ｐゴシック" panose="020B0600070205080204" pitchFamily="34" charset="-128"/>
              </a:rPr>
              <a:t> = </a:t>
            </a:r>
            <a:r>
              <a:rPr lang="en-US" altLang="en-US" sz="1800" dirty="0" err="1" smtClean="0">
                <a:latin typeface="Consolas" panose="020B0609020204030204" pitchFamily="49" charset="0"/>
                <a:ea typeface="ＭＳ Ｐゴシック" panose="020B0600070205080204" pitchFamily="34" charset="-128"/>
              </a:rPr>
              <a:t>int</a:t>
            </a:r>
            <a:r>
              <a:rPr lang="en-US" altLang="en-US" sz="1800" dirty="0" smtClean="0">
                <a:latin typeface="Consolas" panose="020B0609020204030204" pitchFamily="49" charset="0"/>
                <a:ea typeface="ＭＳ Ｐゴシック" panose="020B0600070205080204" pitchFamily="34" charset="-128"/>
              </a:rPr>
              <a:t>(input("Type in a value for </a:t>
            </a:r>
            <a:r>
              <a:rPr lang="en-US" altLang="en-US" sz="1800" dirty="0" err="1" smtClean="0">
                <a:latin typeface="Consolas" panose="020B0609020204030204" pitchFamily="49" charset="0"/>
                <a:ea typeface="ＭＳ Ｐゴシック" panose="020B0600070205080204" pitchFamily="34" charset="-128"/>
              </a:rPr>
              <a:t>num</a:t>
            </a:r>
            <a:r>
              <a:rPr lang="en-US" altLang="en-US" sz="1800" dirty="0" smtClean="0">
                <a:latin typeface="Consolas" panose="020B0609020204030204" pitchFamily="49" charset="0"/>
                <a:ea typeface="ＭＳ Ｐゴシック" panose="020B0600070205080204" pitchFamily="34" charset="-128"/>
              </a:rPr>
              <a:t>: "))</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if (num &gt;= 0):</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print("Num is non-negative. ")</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else: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print("Num is negative. ")</a:t>
            </a:r>
          </a:p>
          <a:p>
            <a:pPr eaLnBrk="1" hangingPunct="1"/>
            <a:endParaRPr lang="en-US" altLang="en-US" sz="1800" dirty="0" smtClean="0">
              <a:latin typeface="Consolas" panose="020B0609020204030204" pitchFamily="49" charset="0"/>
              <a:ea typeface="ＭＳ Ｐゴシック" panose="020B0600070205080204" pitchFamily="34" charset="-128"/>
            </a:endParaRPr>
          </a:p>
          <a:p>
            <a:pPr eaLnBrk="1" hangingPunct="1"/>
            <a:endParaRPr lang="en-US" altLang="en-US" sz="2000" dirty="0" smtClean="0">
              <a:latin typeface="Consolas" panose="020B0609020204030204" pitchFamily="49" charset="0"/>
              <a:ea typeface="ＭＳ Ｐゴシック" panose="020B0600070205080204" pitchFamily="34" charset="-128"/>
            </a:endParaRPr>
          </a:p>
        </p:txBody>
      </p:sp>
    </p:spTree>
    <p:extLst>
      <p:ext uri="{BB962C8B-B14F-4D97-AF65-F5344CB8AC3E}">
        <p14:creationId xmlns:p14="http://schemas.microsoft.com/office/powerpoint/2010/main" val="29957658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Lesson: Avoid Using A Float When An Integer Will Do</a:t>
            </a:r>
          </a:p>
        </p:txBody>
      </p:sp>
      <p:sp>
        <p:nvSpPr>
          <p:cNvPr id="65539" name="Rectangle 3"/>
          <p:cNvSpPr>
            <a:spLocks noGrp="1"/>
          </p:cNvSpPr>
          <p:nvPr>
            <p:ph type="body" idx="4294967295"/>
          </p:nvPr>
        </p:nvSpPr>
        <p:spPr/>
        <p:txBody>
          <a:bodyPr/>
          <a:lstStyle/>
          <a:p>
            <a:pPr eaLnBrk="1" hangingPunct="1">
              <a:buFontTx/>
              <a:buNone/>
            </a:pPr>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rPr>
              <a:t>11real_test.py</a:t>
            </a:r>
          </a:p>
          <a:p>
            <a:pPr marL="0" indent="0" eaLnBrk="1" hangingPunct="1">
              <a:buNone/>
            </a:pPr>
            <a:r>
              <a:rPr lang="en-US" altLang="en-US" sz="1800" dirty="0">
                <a:ea typeface="ＭＳ Ｐゴシック" panose="020B0600070205080204" pitchFamily="34" charset="-128"/>
                <a:cs typeface="Calibri" panose="020F0502020204030204" pitchFamily="34" charset="0"/>
              </a:rPr>
              <a:t>Learning objective of example</a:t>
            </a:r>
            <a:r>
              <a:rPr lang="en-US" altLang="en-US" sz="1800" dirty="0" smtClean="0">
                <a:ea typeface="ＭＳ Ｐゴシック" panose="020B0600070205080204" pitchFamily="34" charset="-128"/>
                <a:cs typeface="Calibri" panose="020F0502020204030204" pitchFamily="34" charset="0"/>
              </a:rPr>
              <a:t>: illustrating the imprecise storage mechanism used for floating point variables. </a:t>
            </a:r>
          </a:p>
          <a:p>
            <a:pPr marL="0" indent="0" eaLnBrk="1" hangingPunct="1">
              <a:buNone/>
            </a:pPr>
            <a:endParaRPr lang="en-US" altLang="en-US" sz="1800" dirty="0" smtClean="0">
              <a:latin typeface="Consolas" panose="020B0609020204030204" pitchFamily="49" charset="0"/>
              <a:ea typeface="ＭＳ Ｐゴシック" panose="020B0600070205080204" pitchFamily="34" charset="-128"/>
            </a:endParaRPr>
          </a:p>
          <a:p>
            <a:pPr eaLnBrk="1" hangingPunct="1">
              <a:buFontTx/>
              <a:buNone/>
            </a:pPr>
            <a:r>
              <a:rPr lang="en-US" altLang="en-US" sz="1800" dirty="0" err="1" smtClean="0">
                <a:latin typeface="Consolas" panose="020B0609020204030204" pitchFamily="49" charset="0"/>
                <a:ea typeface="ＭＳ Ｐゴシック" panose="020B0600070205080204" pitchFamily="34" charset="-128"/>
              </a:rPr>
              <a:t>num</a:t>
            </a:r>
            <a:r>
              <a:rPr lang="en-US" altLang="en-US" sz="1800" dirty="0" smtClean="0">
                <a:latin typeface="Consolas" panose="020B0609020204030204" pitchFamily="49" charset="0"/>
                <a:ea typeface="ＭＳ Ｐゴシック" panose="020B0600070205080204" pitchFamily="34" charset="-128"/>
              </a:rPr>
              <a:t> = 1.0 - 0.55</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if (num == 0.45):</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print("Forty five")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else:</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print("Not forty five")</a:t>
            </a:r>
          </a:p>
        </p:txBody>
      </p:sp>
      <p:pic>
        <p:nvPicPr>
          <p:cNvPr id="757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138" y="4569178"/>
            <a:ext cx="7677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02050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dirty="0" smtClean="0">
                <a:ea typeface="ＭＳ Ｐゴシック" panose="020B0600070205080204" pitchFamily="34" charset="-128"/>
              </a:rPr>
              <a:t>Epsilon</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Because floating point numbers are only approximations of real numbers when performing a comparison “</a:t>
            </a:r>
            <a:r>
              <a:rPr lang="en-CA" altLang="ja-JP" dirty="0" smtClean="0">
                <a:ea typeface="ＭＳ Ｐゴシック" panose="020B0600070205080204" pitchFamily="34" charset="-128"/>
              </a:rPr>
              <a:t>seeing if two numbers are </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close</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to each other</a:t>
            </a:r>
            <a:r>
              <a:rPr lang="en-CA" altLang="en-US" dirty="0" smtClean="0">
                <a:ea typeface="ＭＳ Ｐゴシック" panose="020B0600070205080204" pitchFamily="34" charset="-128"/>
              </a:rPr>
              <a:t>”</a:t>
            </a:r>
            <a:r>
              <a:rPr lang="en-CA" altLang="ja-JP" dirty="0" smtClean="0">
                <a:ea typeface="ＭＳ Ｐゴシック" panose="020B0600070205080204" pitchFamily="34" charset="-128"/>
              </a:rPr>
              <a:t> sometimes an Epsilon is used instead of zero.</a:t>
            </a:r>
          </a:p>
          <a:p>
            <a:r>
              <a:rPr lang="en-CA" altLang="en-US" dirty="0" smtClean="0">
                <a:ea typeface="ＭＳ Ｐゴシック" panose="020B0600070205080204" pitchFamily="34" charset="-128"/>
              </a:rPr>
              <a:t>Epsilon is a very small number.</a:t>
            </a:r>
          </a:p>
          <a:p>
            <a:r>
              <a:rPr lang="en-CA" altLang="en-US" dirty="0" smtClean="0">
                <a:ea typeface="ＭＳ Ｐゴシック" panose="020B0600070205080204" pitchFamily="34" charset="-128"/>
              </a:rPr>
              <a:t>If the absolute difference between the numbers is less than the Epsilon then the numbers are pretty close to each other (likely equal).</a:t>
            </a:r>
          </a:p>
          <a:p>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153704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Forming Compound Boolean Expressions With The “</a:t>
            </a:r>
            <a:r>
              <a:rPr lang="en-US" altLang="ja-JP" dirty="0" smtClean="0">
                <a:solidFill>
                  <a:srgbClr val="FF0000"/>
                </a:solidFill>
                <a:ea typeface="ＭＳ Ｐゴシック" panose="020B0600070205080204" pitchFamily="34" charset="-128"/>
              </a:rPr>
              <a:t>OR</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Operator</a:t>
            </a:r>
            <a:endParaRPr lang="en-US" altLang="en-US" dirty="0" smtClean="0">
              <a:ea typeface="ＭＳ Ｐゴシック" panose="020B0600070205080204" pitchFamily="34" charset="-128"/>
            </a:endParaRPr>
          </a:p>
        </p:txBody>
      </p:sp>
      <p:sp>
        <p:nvSpPr>
          <p:cNvPr id="41987" name="Rectangle 3"/>
          <p:cNvSpPr>
            <a:spLocks noGrp="1"/>
          </p:cNvSpPr>
          <p:nvPr>
            <p:ph type="body" idx="4294967295"/>
          </p:nvPr>
        </p:nvSpPr>
        <p:spPr/>
        <p:txBody>
          <a:bodyPr/>
          <a:lstStyle/>
          <a:p>
            <a:pPr eaLnBrk="1" hangingPunct="1"/>
            <a:r>
              <a:rPr lang="en-US" altLang="en-US" b="1" dirty="0" smtClean="0">
                <a:ea typeface="ＭＳ Ｐゴシック" panose="020B0600070205080204" pitchFamily="34" charset="-128"/>
              </a:rPr>
              <a:t>Format:</a:t>
            </a:r>
          </a:p>
          <a:p>
            <a:pPr eaLnBrk="1" hangingPunct="1">
              <a:buFontTx/>
              <a:buNone/>
            </a:pPr>
            <a:r>
              <a:rPr lang="en-US" altLang="en-US" sz="1800" dirty="0" smtClean="0">
                <a:latin typeface="Consolas" panose="020B0609020204030204" pitchFamily="49" charset="0"/>
                <a:ea typeface="ＭＳ Ｐゴシック" panose="020B0600070205080204" pitchFamily="34" charset="-128"/>
              </a:rPr>
              <a:t>     if ((</a:t>
            </a:r>
            <a:r>
              <a:rPr lang="en-US" altLang="en-US" sz="1800" i="1" dirty="0" smtClean="0">
                <a:latin typeface="Consolas" panose="020B0609020204030204" pitchFamily="49" charset="0"/>
                <a:ea typeface="ＭＳ Ｐゴシック" panose="020B0600070205080204" pitchFamily="34" charset="-128"/>
              </a:rPr>
              <a:t>Boolean expression</a:t>
            </a:r>
            <a:r>
              <a:rPr lang="en-US" altLang="en-US" sz="1800" dirty="0" smtClean="0">
                <a:latin typeface="Consolas" panose="020B0609020204030204" pitchFamily="49" charset="0"/>
                <a:ea typeface="ＭＳ Ｐゴシック" panose="020B0600070205080204" pitchFamily="34" charset="-128"/>
              </a:rPr>
              <a:t>) </a:t>
            </a:r>
            <a:r>
              <a:rPr lang="en-US" altLang="en-US" sz="1800" b="1" dirty="0" smtClean="0">
                <a:solidFill>
                  <a:srgbClr val="FF0000"/>
                </a:solidFill>
                <a:latin typeface="Consolas" panose="020B0609020204030204" pitchFamily="49" charset="0"/>
                <a:ea typeface="ＭＳ Ｐゴシック" panose="020B0600070205080204" pitchFamily="34" charset="-128"/>
              </a:rPr>
              <a:t>or</a:t>
            </a: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Boolean expression</a:t>
            </a:r>
            <a:r>
              <a:rPr lang="en-US" altLang="en-US" sz="1800" dirty="0" smtClean="0">
                <a:latin typeface="Consolas" panose="020B0609020204030204" pitchFamily="49" charset="0"/>
                <a:ea typeface="ＭＳ Ｐゴシック" panose="020B0600070205080204" pitchFamily="34" charset="-128"/>
              </a:rPr>
              <a:t>)):</a:t>
            </a:r>
          </a:p>
          <a:p>
            <a:pPr eaLnBrk="1" hangingPunct="1">
              <a:buFontTx/>
              <a:buNone/>
            </a:pPr>
            <a:r>
              <a:rPr lang="en-US" altLang="en-US" sz="1800" i="1" dirty="0" smtClean="0">
                <a:latin typeface="Consolas" panose="020B0609020204030204" pitchFamily="49" charset="0"/>
                <a:ea typeface="ＭＳ Ｐゴシック" panose="020B0600070205080204" pitchFamily="34" charset="-128"/>
              </a:rPr>
              <a:t>         body</a:t>
            </a:r>
            <a:endParaRPr lang="en-US" altLang="en-US" sz="1800" b="1" i="1" dirty="0" smtClean="0">
              <a:latin typeface="Consolas" panose="020B0609020204030204" pitchFamily="49" charset="0"/>
              <a:ea typeface="ＭＳ Ｐゴシック" panose="020B0600070205080204" pitchFamily="34" charset="-128"/>
            </a:endParaRPr>
          </a:p>
          <a:p>
            <a:pPr eaLnBrk="1" hangingPunct="1"/>
            <a:r>
              <a:rPr lang="en-US" altLang="en-US" b="1" dirty="0" smtClean="0">
                <a:ea typeface="ＭＳ Ｐゴシック" panose="020B0600070205080204" pitchFamily="34" charset="-128"/>
              </a:rPr>
              <a:t>Name of the online example: </a:t>
            </a:r>
            <a:r>
              <a:rPr lang="en-US" altLang="en-US" sz="2000" dirty="0" smtClean="0">
                <a:latin typeface="Consolas" panose="020B0609020204030204" pitchFamily="49" charset="0"/>
                <a:ea typeface="ＭＳ Ｐゴシック" panose="020B0600070205080204" pitchFamily="34" charset="-128"/>
              </a:rPr>
              <a:t>5if_or_hiring.py</a:t>
            </a:r>
          </a:p>
          <a:p>
            <a:pPr lvl="1" eaLnBrk="1" hangingPunct="1"/>
            <a:r>
              <a:rPr lang="en-US" altLang="en-US" dirty="0">
                <a:ea typeface="ＭＳ Ｐゴシック" panose="020B0600070205080204" pitchFamily="34" charset="-128"/>
                <a:cs typeface="Calibri" panose="020F0502020204030204" pitchFamily="34" charset="0"/>
              </a:rPr>
              <a:t>Learning objective of example: applying logical </a:t>
            </a:r>
            <a:r>
              <a:rPr lang="en-US" altLang="en-US" dirty="0" smtClean="0">
                <a:ea typeface="ＭＳ Ｐゴシック" panose="020B0600070205080204" pitchFamily="34" charset="-128"/>
                <a:cs typeface="Calibri" panose="020F0502020204030204" pitchFamily="34" charset="0"/>
              </a:rPr>
              <a:t>OR </a:t>
            </a:r>
            <a:r>
              <a:rPr lang="en-US" altLang="en-US" dirty="0">
                <a:ea typeface="ＭＳ Ｐゴシック" panose="020B0600070205080204" pitchFamily="34" charset="-128"/>
                <a:cs typeface="Calibri" panose="020F0502020204030204" pitchFamily="34" charset="0"/>
              </a:rPr>
              <a:t>(</a:t>
            </a:r>
            <a:r>
              <a:rPr lang="en-US" altLang="en-US" dirty="0" smtClean="0">
                <a:ea typeface="ＭＳ Ｐゴシック" panose="020B0600070205080204" pitchFamily="34" charset="-128"/>
                <a:cs typeface="Calibri" panose="020F0502020204030204" pitchFamily="34" charset="0"/>
              </a:rPr>
              <a:t>at least one </a:t>
            </a:r>
            <a:r>
              <a:rPr lang="en-US" altLang="en-US" dirty="0">
                <a:ea typeface="ＭＳ Ｐゴシック" panose="020B0600070205080204" pitchFamily="34" charset="-128"/>
                <a:cs typeface="Calibri" panose="020F0502020204030204" pitchFamily="34" charset="0"/>
              </a:rPr>
              <a:t>Boolean </a:t>
            </a:r>
            <a:r>
              <a:rPr lang="en-US" altLang="en-US" dirty="0" smtClean="0">
                <a:ea typeface="ＭＳ Ｐゴシック" panose="020B0600070205080204" pitchFamily="34" charset="-128"/>
                <a:cs typeface="Calibri" panose="020F0502020204030204" pitchFamily="34" charset="0"/>
              </a:rPr>
              <a:t>expression </a:t>
            </a:r>
            <a:r>
              <a:rPr lang="en-US" altLang="en-US" dirty="0">
                <a:ea typeface="ＭＳ Ｐゴシック" panose="020B0600070205080204" pitchFamily="34" charset="-128"/>
                <a:cs typeface="Calibri" panose="020F0502020204030204" pitchFamily="34" charset="0"/>
              </a:rPr>
              <a:t>must evaluate to true for compound expression to be true</a:t>
            </a:r>
            <a:r>
              <a:rPr lang="en-US" altLang="en-US" dirty="0" smtClean="0">
                <a:ea typeface="ＭＳ Ｐゴシック" panose="020B0600070205080204" pitchFamily="34" charset="-128"/>
                <a:cs typeface="Calibri" panose="020F0502020204030204" pitchFamily="34" charset="0"/>
              </a:rPr>
              <a:t>).</a:t>
            </a:r>
            <a:endParaRPr lang="en-US" altLang="en-US" b="1" dirty="0" smtClean="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gpa = float(input("Grade point (0-4.0):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yearsJobExperience = int(input("Number of years of job experience: "))</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(gpa &gt; 3.7) </a:t>
            </a:r>
            <a:r>
              <a:rPr lang="en-US" altLang="en-US" sz="1800" b="1" dirty="0" smtClean="0">
                <a:solidFill>
                  <a:srgbClr val="FF0000"/>
                </a:solidFill>
                <a:latin typeface="Consolas" panose="020B0609020204030204" pitchFamily="49" charset="0"/>
                <a:ea typeface="ＭＳ Ｐゴシック" panose="020B0600070205080204" pitchFamily="34" charset="-128"/>
              </a:rPr>
              <a:t>or</a:t>
            </a:r>
            <a:r>
              <a:rPr lang="en-US" altLang="en-US" sz="1800" dirty="0" smtClean="0">
                <a:latin typeface="Consolas" panose="020B0609020204030204" pitchFamily="49" charset="0"/>
                <a:ea typeface="ＭＳ Ｐゴシック" panose="020B0600070205080204" pitchFamily="34" charset="-128"/>
              </a:rPr>
              <a:t> (yearsJobExperience &gt; 5):</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print("You are hired")</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print("Insufficient qualifications")</a:t>
            </a:r>
          </a:p>
          <a:p>
            <a:pPr eaLnBrk="1" hangingPunct="1">
              <a:buFontTx/>
              <a:buNone/>
            </a:pPr>
            <a:endParaRPr lang="en-US" altLang="en-US" sz="1800" dirty="0" smtClean="0">
              <a:latin typeface="Arial" panose="020B0604020202020204" pitchFamily="34" charset="0"/>
              <a:ea typeface="ＭＳ Ｐゴシック" panose="020B0600070205080204" pitchFamily="34" charset="-128"/>
            </a:endParaRPr>
          </a:p>
          <a:p>
            <a:pPr eaLnBrk="1" hangingPunct="1"/>
            <a:endParaRPr lang="en-US" altLang="en-US" sz="1800" dirty="0" smtClean="0">
              <a:latin typeface="Arial" panose="020B0604020202020204" pitchFamily="34" charset="0"/>
              <a:ea typeface="ＭＳ Ｐゴシック" panose="020B0600070205080204" pitchFamily="34" charset="-128"/>
            </a:endParaRPr>
          </a:p>
        </p:txBody>
      </p:sp>
      <p:pic>
        <p:nvPicPr>
          <p:cNvPr id="522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631" y="5603081"/>
            <a:ext cx="3200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36156" y="5603081"/>
            <a:ext cx="32004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6"/>
          <p:cNvPicPr>
            <a:picLocks noChangeAspect="1" noChangeArrowheads="1"/>
          </p:cNvPicPr>
          <p:nvPr/>
        </p:nvPicPr>
        <p:blipFill>
          <a:blip r:embed="rId5">
            <a:extLst>
              <a:ext uri="{28A0092B-C50C-407E-A947-70E740481C1C}">
                <a14:useLocalDpi xmlns:a14="http://schemas.microsoft.com/office/drawing/2010/main" val="0"/>
              </a:ext>
            </a:extLst>
          </a:blip>
          <a:srcRect r="3384"/>
          <a:stretch>
            <a:fillRect/>
          </a:stretch>
        </p:blipFill>
        <p:spPr bwMode="auto">
          <a:xfrm>
            <a:off x="680156" y="6273800"/>
            <a:ext cx="3190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36156" y="6284913"/>
            <a:ext cx="31369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26035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2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dirty="0" smtClean="0">
                <a:ea typeface="ＭＳ Ｐゴシック" panose="020B0600070205080204" pitchFamily="34" charset="-128"/>
              </a:rPr>
              <a:t>Not Using Epsilon: Floating Point Error</a:t>
            </a:r>
          </a:p>
        </p:txBody>
      </p:sp>
      <p:sp>
        <p:nvSpPr>
          <p:cNvPr id="67587" name="Content Placeholder 2"/>
          <p:cNvSpPr>
            <a:spLocks noGrp="1"/>
          </p:cNvSpPr>
          <p:nvPr>
            <p:ph idx="1"/>
          </p:nvPr>
        </p:nvSpPr>
        <p:spPr/>
        <p:txBody>
          <a:bodyPr/>
          <a:lstStyle/>
          <a:p>
            <a:pPr marL="0" indent="0">
              <a:buFontTx/>
              <a:buNone/>
            </a:pPr>
            <a:r>
              <a:rPr lang="en-US" altLang="en-US" b="1" dirty="0" smtClean="0">
                <a:ea typeface="ＭＳ Ｐゴシック" panose="020B0600070205080204" pitchFamily="34" charset="-128"/>
              </a:rPr>
              <a:t>Example name</a:t>
            </a:r>
            <a:r>
              <a:rPr lang="en-US" altLang="en-US" dirty="0" smtClean="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12no_epsilon.py</a:t>
            </a:r>
          </a:p>
          <a:p>
            <a:pPr marL="234950" lvl="1" indent="0">
              <a:buNone/>
            </a:pPr>
            <a:r>
              <a:rPr lang="en-US" altLang="en-US" sz="1800" dirty="0">
                <a:ea typeface="ＭＳ Ｐゴシック" panose="020B0600070205080204" pitchFamily="34" charset="-128"/>
                <a:cs typeface="Calibri" panose="020F0502020204030204" pitchFamily="34" charset="0"/>
              </a:rPr>
              <a:t>Learning objective of example</a:t>
            </a:r>
            <a:r>
              <a:rPr lang="en-US" altLang="en-US" sz="1800" dirty="0" smtClean="0">
                <a:ea typeface="ＭＳ Ｐゴシック" panose="020B0600070205080204" pitchFamily="34" charset="-128"/>
                <a:cs typeface="Calibri" panose="020F0502020204030204" pitchFamily="34" charset="0"/>
              </a:rPr>
              <a:t>: a contrasting example to show how the lack of using an epsilon (i.e. checking for an exact value) results in incorrect results.</a:t>
            </a:r>
          </a:p>
          <a:p>
            <a:pPr marL="0" indent="0">
              <a:buNone/>
            </a:pPr>
            <a:endParaRPr lang="en-US" altLang="en-US" sz="2000" dirty="0" smtClean="0">
              <a:latin typeface="Consolas" panose="020B0609020204030204" pitchFamily="49" charset="0"/>
              <a:ea typeface="ＭＳ Ｐゴシック" panose="020B0600070205080204" pitchFamily="34" charset="-128"/>
            </a:endParaRPr>
          </a:p>
          <a:p>
            <a:pPr marL="0" indent="0">
              <a:buFontTx/>
              <a:buNone/>
            </a:pPr>
            <a:r>
              <a:rPr lang="en-US" altLang="en-US" sz="1800" dirty="0" smtClean="0">
                <a:latin typeface="Consolas" panose="020B0609020204030204" pitchFamily="49" charset="0"/>
                <a:ea typeface="ＭＳ Ｐゴシック" panose="020B0600070205080204" pitchFamily="34" charset="-128"/>
              </a:rPr>
              <a:t>a = 0.15 + 0.15</a:t>
            </a:r>
          </a:p>
          <a:p>
            <a:pPr marL="0" indent="0">
              <a:buFontTx/>
              <a:buNone/>
            </a:pPr>
            <a:r>
              <a:rPr lang="en-US" altLang="en-US" sz="1800" dirty="0" smtClean="0">
                <a:latin typeface="Consolas" panose="020B0609020204030204" pitchFamily="49" charset="0"/>
                <a:ea typeface="ＭＳ Ｐゴシック" panose="020B0600070205080204" pitchFamily="34" charset="-128"/>
              </a:rPr>
              <a:t>b = 0.2 + 0.1</a:t>
            </a:r>
          </a:p>
          <a:p>
            <a:pPr marL="0" indent="0">
              <a:buFontTx/>
              <a:buNone/>
            </a:pPr>
            <a:r>
              <a:rPr lang="en-US" altLang="en-US" sz="1800" dirty="0" smtClean="0">
                <a:latin typeface="Consolas" panose="020B0609020204030204" pitchFamily="49" charset="0"/>
                <a:ea typeface="ＭＳ Ｐゴシック" panose="020B0600070205080204" pitchFamily="34" charset="-128"/>
              </a:rPr>
              <a:t>if (a == b):</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print("Equal")</a:t>
            </a:r>
          </a:p>
          <a:p>
            <a:pPr marL="0" indent="0">
              <a:buFontTx/>
              <a:buNone/>
            </a:pPr>
            <a:r>
              <a:rPr lang="en-US" altLang="en-US" sz="1800" dirty="0" smtClean="0">
                <a:latin typeface="Consolas" panose="020B0609020204030204" pitchFamily="49" charset="0"/>
                <a:ea typeface="ＭＳ Ｐゴシック" panose="020B0600070205080204" pitchFamily="34" charset="-128"/>
              </a:rPr>
              <a:t>else:</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print("Not equal")</a:t>
            </a:r>
          </a:p>
        </p:txBody>
      </p:sp>
      <p:pic>
        <p:nvPicPr>
          <p:cNvPr id="7782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133" y="4818863"/>
            <a:ext cx="3746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9147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dirty="0" smtClean="0">
                <a:ea typeface="ＭＳ Ｐゴシック" panose="020B0600070205080204" pitchFamily="34" charset="-128"/>
              </a:rPr>
              <a:t>Using Epsilon: Better Approach</a:t>
            </a:r>
          </a:p>
        </p:txBody>
      </p:sp>
      <p:sp>
        <p:nvSpPr>
          <p:cNvPr id="68611" name="Content Placeholder 2"/>
          <p:cNvSpPr>
            <a:spLocks noGrp="1"/>
          </p:cNvSpPr>
          <p:nvPr>
            <p:ph idx="1"/>
          </p:nvPr>
        </p:nvSpPr>
        <p:spPr/>
        <p:txBody>
          <a:bodyPr/>
          <a:lstStyle/>
          <a:p>
            <a:pPr marL="0" indent="0">
              <a:buFontTx/>
              <a:buNone/>
            </a:pPr>
            <a:r>
              <a:rPr lang="en-US" altLang="en-US" sz="2000" b="1" dirty="0" smtClean="0">
                <a:ea typeface="ＭＳ Ｐゴシック" panose="020B0600070205080204" pitchFamily="34" charset="-128"/>
              </a:rPr>
              <a:t>Example name</a:t>
            </a:r>
            <a:r>
              <a:rPr lang="en-US" altLang="en-US" sz="2000" dirty="0" smtClean="0">
                <a:ea typeface="ＭＳ Ｐゴシック" panose="020B0600070205080204" pitchFamily="34" charset="-128"/>
              </a:rPr>
              <a:t>: </a:t>
            </a:r>
            <a:r>
              <a:rPr lang="en-US" altLang="en-US" sz="1800" dirty="0" smtClean="0">
                <a:latin typeface="Consolas" panose="020B0609020204030204" pitchFamily="49" charset="0"/>
                <a:ea typeface="ＭＳ Ｐゴシック" panose="020B0600070205080204" pitchFamily="34" charset="-128"/>
              </a:rPr>
              <a:t>13employing_epsilon.py</a:t>
            </a:r>
          </a:p>
          <a:p>
            <a:pPr marL="234950" lvl="1" indent="0">
              <a:buNone/>
            </a:pPr>
            <a:r>
              <a:rPr lang="en-US" altLang="en-US" sz="1800" dirty="0">
                <a:ea typeface="ＭＳ Ｐゴシック" panose="020B0600070205080204" pitchFamily="34" charset="-128"/>
                <a:cs typeface="Calibri" panose="020F0502020204030204" pitchFamily="34" charset="0"/>
              </a:rPr>
              <a:t>Learning objective of example: </a:t>
            </a:r>
            <a:r>
              <a:rPr lang="en-US" altLang="en-US" sz="1800" dirty="0" smtClean="0">
                <a:ea typeface="ＭＳ Ｐゴシック" panose="020B0600070205080204" pitchFamily="34" charset="-128"/>
                <a:cs typeface="Calibri" panose="020F0502020204030204" pitchFamily="34" charset="0"/>
              </a:rPr>
              <a:t>illustrating how the use of an epsilon can be used to mitigate (but not entirely avoid) problems associated with floating point variables.</a:t>
            </a:r>
          </a:p>
          <a:p>
            <a:pPr marL="234950" lvl="1" indent="0">
              <a:buNone/>
            </a:pPr>
            <a:endParaRPr lang="en-US" altLang="en-US" sz="2000" dirty="0" smtClean="0">
              <a:latin typeface="Consolas" panose="020B0609020204030204" pitchFamily="49" charset="0"/>
              <a:ea typeface="ＭＳ Ｐゴシック" panose="020B0600070205080204" pitchFamily="34" charset="-128"/>
            </a:endParaRPr>
          </a:p>
          <a:p>
            <a:pPr marL="0" indent="0">
              <a:buFontTx/>
              <a:buNone/>
            </a:pPr>
            <a:r>
              <a:rPr lang="en-US" altLang="en-US" sz="1800" dirty="0" smtClean="0">
                <a:latin typeface="Consolas" panose="020B0609020204030204" pitchFamily="49" charset="0"/>
                <a:ea typeface="ＭＳ Ｐゴシック" panose="020B0600070205080204" pitchFamily="34" charset="-128"/>
              </a:rPr>
              <a:t>EPSILON = 0.00001</a:t>
            </a:r>
          </a:p>
          <a:p>
            <a:pPr marL="0" indent="0">
              <a:buFontTx/>
              <a:buNone/>
            </a:pPr>
            <a:r>
              <a:rPr lang="en-US" altLang="en-US" sz="1800" dirty="0" smtClean="0">
                <a:latin typeface="Consolas" panose="020B0609020204030204" pitchFamily="49" charset="0"/>
                <a:ea typeface="ＭＳ Ｐゴシック" panose="020B0600070205080204" pitchFamily="34" charset="-128"/>
              </a:rPr>
              <a:t>a = 0.15 + 0.15</a:t>
            </a:r>
          </a:p>
          <a:p>
            <a:pPr marL="0" indent="0">
              <a:buFontTx/>
              <a:buNone/>
            </a:pPr>
            <a:r>
              <a:rPr lang="en-US" altLang="en-US" sz="1800" dirty="0" smtClean="0">
                <a:latin typeface="Consolas" panose="020B0609020204030204" pitchFamily="49" charset="0"/>
                <a:ea typeface="ＭＳ Ｐゴシック" panose="020B0600070205080204" pitchFamily="34" charset="-128"/>
              </a:rPr>
              <a:t>b = 0.2 + 0.1</a:t>
            </a:r>
          </a:p>
          <a:p>
            <a:pPr marL="0" indent="0">
              <a:buFontTx/>
              <a:buNone/>
            </a:pPr>
            <a:r>
              <a:rPr lang="en-US" altLang="en-US" sz="1800" dirty="0" smtClean="0">
                <a:latin typeface="Consolas" panose="020B0609020204030204" pitchFamily="49" charset="0"/>
                <a:ea typeface="ＭＳ Ｐゴシック" panose="020B0600070205080204" pitchFamily="34" charset="-128"/>
              </a:rPr>
              <a:t>if (abs((a - b)/b) &lt; EPSILON):</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print("Equal: the different is less than a small number")</a:t>
            </a:r>
          </a:p>
          <a:p>
            <a:pPr marL="0" indent="0">
              <a:buFontTx/>
              <a:buNone/>
            </a:pPr>
            <a:r>
              <a:rPr lang="en-US" altLang="en-US" sz="1800" dirty="0" smtClean="0">
                <a:latin typeface="Consolas" panose="020B0609020204030204" pitchFamily="49" charset="0"/>
                <a:ea typeface="ＭＳ Ｐゴシック" panose="020B0600070205080204" pitchFamily="34" charset="-128"/>
              </a:rPr>
              <a:t>else:</a:t>
            </a:r>
          </a:p>
          <a:p>
            <a:pPr marL="0" indent="0">
              <a:buFontTx/>
              <a:buNone/>
            </a:pPr>
            <a:r>
              <a:rPr lang="en-US" altLang="en-US" sz="1800" dirty="0" smtClean="0">
                <a:latin typeface="Consolas" panose="020B0609020204030204" pitchFamily="49" charset="0"/>
                <a:ea typeface="ＭＳ Ｐゴシック" panose="020B0600070205080204" pitchFamily="34" charset="-128"/>
              </a:rPr>
              <a:t>    print("Not equal")</a:t>
            </a:r>
          </a:p>
        </p:txBody>
      </p:sp>
      <p:pic>
        <p:nvPicPr>
          <p:cNvPr id="78855" name="Picture 7"/>
          <p:cNvPicPr>
            <a:picLocks noChangeAspect="1" noChangeArrowheads="1"/>
          </p:cNvPicPr>
          <p:nvPr/>
        </p:nvPicPr>
        <p:blipFill>
          <a:blip r:embed="rId3">
            <a:extLst>
              <a:ext uri="{28A0092B-C50C-407E-A947-70E740481C1C}">
                <a14:useLocalDpi xmlns:a14="http://schemas.microsoft.com/office/drawing/2010/main" val="0"/>
              </a:ext>
            </a:extLst>
          </a:blip>
          <a:srcRect t="9492" b="13911"/>
          <a:stretch>
            <a:fillRect/>
          </a:stretch>
        </p:blipFill>
        <p:spPr bwMode="auto">
          <a:xfrm>
            <a:off x="7937" y="5063066"/>
            <a:ext cx="9013825" cy="25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7222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60350"/>
            <a:ext cx="8229600" cy="730250"/>
          </a:xfrm>
        </p:spPr>
        <p:txBody>
          <a:bodyPr/>
          <a:lstStyle/>
          <a:p>
            <a:pPr eaLnBrk="1" hangingPunct="1"/>
            <a:r>
              <a:rPr lang="en-US" altLang="en-US" dirty="0" smtClean="0">
                <a:ea typeface="ＭＳ Ｐゴシック" panose="020B0600070205080204" pitchFamily="34" charset="-128"/>
              </a:rPr>
              <a:t>Extra Practice</a:t>
            </a:r>
          </a:p>
        </p:txBody>
      </p:sp>
      <p:sp>
        <p:nvSpPr>
          <p:cNvPr id="69635"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(From “Starting out with Python” by Tony Gaddis)</a:t>
            </a:r>
          </a:p>
          <a:p>
            <a:pPr eaLnBrk="1" hangingPunct="1"/>
            <a:endParaRPr lang="en-US" altLang="en-US" dirty="0" smtClean="0">
              <a:ea typeface="ＭＳ Ｐゴシック" panose="020B0600070205080204" pitchFamily="34" charset="-128"/>
            </a:endParaRPr>
          </a:p>
          <a:p>
            <a:pPr marL="333375" lvl="1" indent="0" eaLnBrk="1" hangingPunct="1">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cs typeface="Arial" panose="020B0604020202020204" pitchFamily="34" charset="0"/>
              </a:rPr>
              <a:t>The following code contains several nested if-else statements. Unfortunately it was written without proper alignment and indentation. Rewrite the code and use the proper conventions of alignment and indentation.</a:t>
            </a:r>
          </a:p>
        </p:txBody>
      </p:sp>
    </p:spTree>
    <p:extLst>
      <p:ext uri="{BB962C8B-B14F-4D97-AF65-F5344CB8AC3E}">
        <p14:creationId xmlns:p14="http://schemas.microsoft.com/office/powerpoint/2010/main" val="35044074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274638"/>
            <a:ext cx="8229600" cy="944562"/>
          </a:xfrm>
        </p:spPr>
        <p:txBody>
          <a:bodyPr/>
          <a:lstStyle/>
          <a:p>
            <a:r>
              <a:rPr lang="en-US" altLang="en-US" dirty="0" smtClean="0">
                <a:ea typeface="ＭＳ Ｐゴシック" panose="020B0600070205080204" pitchFamily="34" charset="-128"/>
              </a:rPr>
              <a:t>Extra Practice (2)</a:t>
            </a:r>
          </a:p>
        </p:txBody>
      </p:sp>
      <p:sp>
        <p:nvSpPr>
          <p:cNvPr id="215043" name="Content Placeholder 3"/>
          <p:cNvSpPr>
            <a:spLocks noGrp="1"/>
          </p:cNvSpPr>
          <p:nvPr>
            <p:ph sz="half" idx="2"/>
          </p:nvPr>
        </p:nvSpPr>
        <p:spPr>
          <a:xfrm>
            <a:off x="533400" y="1246188"/>
            <a:ext cx="4040188" cy="1828800"/>
          </a:xfrm>
        </p:spPr>
        <p:txBody>
          <a:bodyPr/>
          <a:lstStyle/>
          <a:p>
            <a:pPr marL="0" indent="0">
              <a:buFontTx/>
              <a:buNone/>
              <a:defRPr/>
            </a:pPr>
            <a:r>
              <a:rPr lang="en-US" altLang="en-US" sz="1800" dirty="0" smtClean="0">
                <a:solidFill>
                  <a:srgbClr val="0066FF"/>
                </a:solidFill>
                <a:latin typeface="Consolas" pitchFamily="49" charset="0"/>
                <a:ea typeface="ＭＳ Ｐゴシック" pitchFamily="34" charset="-128"/>
                <a:cs typeface="Consolas" pitchFamily="49" charset="0"/>
              </a:rPr>
              <a:t># Grade cut-offs</a:t>
            </a:r>
          </a:p>
          <a:p>
            <a:pPr marL="0" indent="0">
              <a:buFontTx/>
              <a:buNone/>
              <a:defRPr/>
            </a:pPr>
            <a:r>
              <a:rPr lang="en-US" altLang="en-US" sz="1800" dirty="0" smtClean="0">
                <a:latin typeface="Consolas" pitchFamily="49" charset="0"/>
                <a:ea typeface="ＭＳ Ｐゴシック" pitchFamily="34" charset="-128"/>
                <a:cs typeface="Consolas" pitchFamily="49" charset="0"/>
              </a:rPr>
              <a:t>A_SCORE = 90</a:t>
            </a:r>
          </a:p>
          <a:p>
            <a:pPr marL="0" indent="0">
              <a:buFontTx/>
              <a:buNone/>
              <a:defRPr/>
            </a:pPr>
            <a:r>
              <a:rPr lang="en-US" altLang="en-US" sz="1800" dirty="0" smtClean="0">
                <a:latin typeface="Consolas" pitchFamily="49" charset="0"/>
                <a:ea typeface="ＭＳ Ｐゴシック" pitchFamily="34" charset="-128"/>
                <a:cs typeface="Consolas" pitchFamily="49" charset="0"/>
              </a:rPr>
              <a:t>B_SCORE = 80</a:t>
            </a:r>
          </a:p>
          <a:p>
            <a:pPr marL="0" indent="0">
              <a:buFontTx/>
              <a:buNone/>
              <a:defRPr/>
            </a:pPr>
            <a:r>
              <a:rPr lang="en-US" altLang="en-US" sz="1800" dirty="0" smtClean="0">
                <a:latin typeface="Consolas" pitchFamily="49" charset="0"/>
                <a:ea typeface="ＭＳ Ｐゴシック" pitchFamily="34" charset="-128"/>
                <a:cs typeface="Consolas" pitchFamily="49" charset="0"/>
              </a:rPr>
              <a:t>C_SCORE = 70</a:t>
            </a:r>
          </a:p>
          <a:p>
            <a:pPr marL="0" indent="0">
              <a:buFontTx/>
              <a:buNone/>
              <a:defRPr/>
            </a:pPr>
            <a:r>
              <a:rPr lang="en-US" altLang="en-US" sz="1800" dirty="0" smtClean="0">
                <a:latin typeface="Consolas" pitchFamily="49" charset="0"/>
                <a:ea typeface="ＭＳ Ｐゴシック" pitchFamily="34" charset="-128"/>
                <a:cs typeface="Consolas" pitchFamily="49" charset="0"/>
              </a:rPr>
              <a:t>D_SCORE = 60</a:t>
            </a:r>
          </a:p>
        </p:txBody>
      </p:sp>
      <p:sp>
        <p:nvSpPr>
          <p:cNvPr id="6" name="Content Placeholder 5"/>
          <p:cNvSpPr>
            <a:spLocks noGrp="1"/>
          </p:cNvSpPr>
          <p:nvPr>
            <p:ph sz="quarter" idx="4"/>
          </p:nvPr>
        </p:nvSpPr>
        <p:spPr>
          <a:xfrm>
            <a:off x="4721225" y="1246188"/>
            <a:ext cx="4041775" cy="4602162"/>
          </a:xfrm>
        </p:spPr>
        <p:txBody>
          <a:bodyPr/>
          <a:lstStyle/>
          <a:p>
            <a:pPr marL="0" indent="0" eaLnBrk="1" hangingPunct="1">
              <a:buFont typeface="Arial" charset="0"/>
              <a:buNone/>
              <a:defRPr/>
            </a:pPr>
            <a:r>
              <a:rPr lang="en-US" altLang="en-US" sz="1800" dirty="0">
                <a:latin typeface="Consolas" pitchFamily="49" charset="0"/>
                <a:ea typeface="+mn-ea"/>
                <a:cs typeface="Consolas" pitchFamily="49" charset="0"/>
              </a:rPr>
              <a:t>if (score &gt;= A_SCORE):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A")</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B_SCORE):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B")</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C_SCORE):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C")</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D_SCORE):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D")</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F")</a:t>
            </a:r>
          </a:p>
          <a:p>
            <a:pPr marL="0" indent="0" eaLnBrk="1" hangingPunct="1">
              <a:buFont typeface="Arial" charset="0"/>
              <a:buNone/>
              <a:defRPr/>
            </a:pPr>
            <a:endParaRPr lang="en-US" altLang="en-US" sz="1800" dirty="0">
              <a:latin typeface="Consolas" pitchFamily="49" charset="0"/>
              <a:ea typeface="+mn-ea"/>
              <a:cs typeface="Consolas" pitchFamily="49" charset="0"/>
            </a:endParaRPr>
          </a:p>
          <a:p>
            <a:pPr>
              <a:defRPr/>
            </a:pPr>
            <a:endParaRPr lang="en-US" sz="1800" dirty="0">
              <a:ea typeface="+mn-ea"/>
              <a:cs typeface="+mn-cs"/>
            </a:endParaRPr>
          </a:p>
        </p:txBody>
      </p:sp>
      <p:sp>
        <p:nvSpPr>
          <p:cNvPr id="7" name="Rectangle 6"/>
          <p:cNvSpPr>
            <a:spLocks noChangeArrowheads="1"/>
          </p:cNvSpPr>
          <p:nvPr/>
        </p:nvSpPr>
        <p:spPr bwMode="auto">
          <a:xfrm>
            <a:off x="609600" y="4370388"/>
            <a:ext cx="2971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400" b="1" dirty="0">
                <a:solidFill>
                  <a:srgbClr val="FF0000"/>
                </a:solidFill>
                <a:latin typeface="Arial" panose="020B0604020202020204" pitchFamily="34" charset="0"/>
              </a:rPr>
              <a:t>Common student question: If there isn’t a pre-created solution then how do I know  if I “got this right”?</a:t>
            </a:r>
          </a:p>
        </p:txBody>
      </p:sp>
    </p:spTree>
    <p:extLst>
      <p:ext uri="{BB962C8B-B14F-4D97-AF65-F5344CB8AC3E}">
        <p14:creationId xmlns:p14="http://schemas.microsoft.com/office/powerpoint/2010/main" val="15671154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dirty="0" smtClean="0">
                <a:ea typeface="ＭＳ Ｐゴシック" panose="020B0600070205080204" pitchFamily="34" charset="-128"/>
              </a:rPr>
              <a:t>Rule Of Thumb: Branches</a:t>
            </a:r>
          </a:p>
        </p:txBody>
      </p:sp>
      <p:sp>
        <p:nvSpPr>
          <p:cNvPr id="71683" name="Content Placeholder 2"/>
          <p:cNvSpPr>
            <a:spLocks noGrp="1"/>
          </p:cNvSpPr>
          <p:nvPr>
            <p:ph idx="1"/>
          </p:nvPr>
        </p:nvSpPr>
        <p:spPr/>
        <p:txBody>
          <a:bodyPr/>
          <a:lstStyle/>
          <a:p>
            <a:r>
              <a:rPr lang="en-US" altLang="en-US" dirty="0" smtClean="0">
                <a:ea typeface="ＭＳ Ｐゴシック" panose="020B0600070205080204" pitchFamily="34" charset="-128"/>
              </a:rPr>
              <a:t>Be careful that your earlier cases don’t include the later cases if each case is supposed to be handled separately and exclusively.</a:t>
            </a:r>
          </a:p>
          <a:p>
            <a:endParaRPr lang="en-US" altLang="en-US" dirty="0" smtClean="0">
              <a:ea typeface="ＭＳ Ｐゴシック" panose="020B0600070205080204" pitchFamily="34" charset="-128"/>
            </a:endParaRPr>
          </a:p>
        </p:txBody>
      </p:sp>
      <p:sp>
        <p:nvSpPr>
          <p:cNvPr id="5" name="Text Box 4"/>
          <p:cNvSpPr txBox="1">
            <a:spLocks noChangeArrowheads="1"/>
          </p:cNvSpPr>
          <p:nvPr/>
        </p:nvSpPr>
        <p:spPr bwMode="auto">
          <a:xfrm>
            <a:off x="635000" y="2387600"/>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dirty="0">
                <a:latin typeface="Arial" panose="020B0604020202020204" pitchFamily="34" charset="0"/>
              </a:rPr>
              <a:t>Example 1</a:t>
            </a:r>
          </a:p>
          <a:p>
            <a:pPr eaLnBrk="1" hangingPunct="1">
              <a:spcBef>
                <a:spcPct val="50000"/>
              </a:spcBef>
              <a:buFontTx/>
              <a:buNone/>
            </a:pPr>
            <a:r>
              <a:rPr lang="en-US" altLang="en-US" sz="1800" dirty="0">
                <a:latin typeface="Consolas" panose="020B0609020204030204" pitchFamily="49" charset="0"/>
              </a:rPr>
              <a:t>if (num &gt;= 0):</a:t>
            </a:r>
          </a:p>
          <a:p>
            <a:pPr eaLnBrk="1" hangingPunct="1">
              <a:spcBef>
                <a:spcPct val="50000"/>
              </a:spcBef>
              <a:buFontTx/>
              <a:buNone/>
            </a:pPr>
            <a:r>
              <a:rPr lang="en-US" altLang="en-US" sz="1800" dirty="0">
                <a:latin typeface="Consolas" panose="020B0609020204030204" pitchFamily="49" charset="0"/>
              </a:rPr>
              <a:t>elif (num &gt;= 10):</a:t>
            </a:r>
          </a:p>
          <a:p>
            <a:pPr eaLnBrk="1" hangingPunct="1">
              <a:spcBef>
                <a:spcPct val="50000"/>
              </a:spcBef>
              <a:buFontTx/>
              <a:buNone/>
            </a:pPr>
            <a:r>
              <a:rPr lang="en-US" altLang="en-US" sz="1800" dirty="0">
                <a:latin typeface="Consolas" panose="020B0609020204030204" pitchFamily="49" charset="0"/>
              </a:rPr>
              <a:t>elif (num &gt;= 100):</a:t>
            </a:r>
          </a:p>
        </p:txBody>
      </p:sp>
      <p:sp>
        <p:nvSpPr>
          <p:cNvPr id="6" name="Text Box 5"/>
          <p:cNvSpPr txBox="1">
            <a:spLocks noChangeArrowheads="1"/>
          </p:cNvSpPr>
          <p:nvPr/>
        </p:nvSpPr>
        <p:spPr bwMode="auto">
          <a:xfrm>
            <a:off x="4445000" y="2387600"/>
            <a:ext cx="2590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dirty="0">
                <a:latin typeface="Arial" panose="020B0604020202020204" pitchFamily="34" charset="0"/>
              </a:rPr>
              <a:t>Example 2</a:t>
            </a:r>
          </a:p>
          <a:p>
            <a:pPr eaLnBrk="1" hangingPunct="1">
              <a:spcBef>
                <a:spcPct val="50000"/>
              </a:spcBef>
              <a:buFontTx/>
              <a:buNone/>
            </a:pPr>
            <a:r>
              <a:rPr lang="en-US" altLang="en-US" sz="1800" dirty="0">
                <a:latin typeface="Consolas" panose="020B0609020204030204" pitchFamily="49" charset="0"/>
              </a:rPr>
              <a:t>if (num &gt;= 100):</a:t>
            </a:r>
          </a:p>
          <a:p>
            <a:pPr eaLnBrk="1" hangingPunct="1">
              <a:spcBef>
                <a:spcPct val="50000"/>
              </a:spcBef>
              <a:buFontTx/>
              <a:buNone/>
            </a:pPr>
            <a:r>
              <a:rPr lang="en-US" altLang="en-US" sz="1800" dirty="0">
                <a:latin typeface="Consolas" panose="020B0609020204030204" pitchFamily="49" charset="0"/>
              </a:rPr>
              <a:t>elif (num &gt;= 10):</a:t>
            </a:r>
          </a:p>
          <a:p>
            <a:pPr eaLnBrk="1" hangingPunct="1">
              <a:spcBef>
                <a:spcPct val="50000"/>
              </a:spcBef>
              <a:buFontTx/>
              <a:buNone/>
            </a:pPr>
            <a:r>
              <a:rPr lang="en-US" altLang="en-US" sz="1800" dirty="0">
                <a:latin typeface="Consolas" panose="020B0609020204030204" pitchFamily="49" charset="0"/>
              </a:rPr>
              <a:t>elif (num &gt;= 0):</a:t>
            </a:r>
          </a:p>
        </p:txBody>
      </p:sp>
    </p:spTree>
    <p:extLst>
      <p:ext uri="{BB962C8B-B14F-4D97-AF65-F5344CB8AC3E}">
        <p14:creationId xmlns:p14="http://schemas.microsoft.com/office/powerpoint/2010/main" val="29949669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dirty="0" smtClean="0">
                <a:ea typeface="ＭＳ Ｐゴシック" panose="020B0600070205080204" pitchFamily="34" charset="-128"/>
              </a:rPr>
              <a:t>Extra Practice: Grades</a:t>
            </a:r>
          </a:p>
        </p:txBody>
      </p:sp>
      <p:sp>
        <p:nvSpPr>
          <p:cNvPr id="72707" name="Content Placeholder 2"/>
          <p:cNvSpPr>
            <a:spLocks noGrp="1"/>
          </p:cNvSpPr>
          <p:nvPr>
            <p:ph idx="1"/>
          </p:nvPr>
        </p:nvSpPr>
        <p:spPr/>
        <p:txBody>
          <a:bodyPr/>
          <a:lstStyle/>
          <a:p>
            <a:r>
              <a:rPr lang="en-US" altLang="en-US" dirty="0" smtClean="0">
                <a:ea typeface="ＭＳ Ｐゴシック" panose="020B0600070205080204" pitchFamily="34" charset="-128"/>
              </a:rPr>
              <a:t>Write a program that converts percentages to one of the following letter grades: </a:t>
            </a:r>
            <a:r>
              <a:rPr lang="en-US" altLang="en-US" sz="2000" dirty="0" smtClean="0">
                <a:latin typeface="Arial" panose="020B0604020202020204" pitchFamily="34" charset="0"/>
                <a:ea typeface="ＭＳ Ｐゴシック" panose="020B0600070205080204" pitchFamily="34" charset="-128"/>
              </a:rPr>
              <a:t>A (90 – 100%), B (80 – 89%), C (70 – 79%), D (60 – 69%), F (0 – 59%).</a:t>
            </a:r>
          </a:p>
          <a:p>
            <a:endParaRPr lang="en-US" altLang="en-US" dirty="0" smtClean="0">
              <a:ea typeface="ＭＳ Ｐゴシック" panose="020B0600070205080204" pitchFamily="34" charset="-128"/>
            </a:endParaRPr>
          </a:p>
        </p:txBody>
      </p:sp>
      <p:sp>
        <p:nvSpPr>
          <p:cNvPr id="5" name="Rectangle 3"/>
          <p:cNvSpPr txBox="1">
            <a:spLocks/>
          </p:cNvSpPr>
          <p:nvPr/>
        </p:nvSpPr>
        <p:spPr bwMode="auto">
          <a:xfrm>
            <a:off x="838200" y="2514600"/>
            <a:ext cx="6248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b="1" dirty="0">
                <a:latin typeface="Consolas" panose="020B0609020204030204" pitchFamily="49" charset="0"/>
              </a:rPr>
              <a:t># First approach</a:t>
            </a:r>
          </a:p>
          <a:p>
            <a:pPr eaLnBrk="1" hangingPunct="1">
              <a:spcBef>
                <a:spcPct val="20000"/>
              </a:spcBef>
              <a:buFontTx/>
              <a:buNone/>
            </a:pPr>
            <a:r>
              <a:rPr lang="en-US" altLang="en-US" sz="1800" dirty="0">
                <a:latin typeface="Consolas" panose="020B0609020204030204" pitchFamily="49" charset="0"/>
              </a:rPr>
              <a:t>if </a:t>
            </a:r>
            <a:r>
              <a:rPr lang="en-US" altLang="en-US" sz="1800" dirty="0" smtClean="0">
                <a:latin typeface="Consolas" panose="020B0609020204030204" pitchFamily="49" charset="0"/>
              </a:rPr>
              <a:t>((</a:t>
            </a:r>
            <a:r>
              <a:rPr lang="en-US" altLang="en-US" sz="1800" dirty="0">
                <a:latin typeface="Consolas" panose="020B0609020204030204" pitchFamily="49" charset="0"/>
              </a:rPr>
              <a:t>percentage &lt;= 100) or (percentage &gt;= 90</a:t>
            </a:r>
            <a:r>
              <a:rPr lang="en-US" altLang="en-US" sz="1800" dirty="0" smtClean="0">
                <a:latin typeface="Consolas" panose="020B0609020204030204" pitchFamily="49" charset="0"/>
              </a:rPr>
              <a:t>)):</a:t>
            </a:r>
            <a:endParaRPr lang="en-US" altLang="en-US" sz="1800" dirty="0">
              <a:latin typeface="Consolas" panose="020B0609020204030204" pitchFamily="49" charset="0"/>
            </a:endParaRPr>
          </a:p>
          <a:p>
            <a:pPr eaLnBrk="1" hangingPunct="1">
              <a:spcBef>
                <a:spcPct val="20000"/>
              </a:spcBef>
              <a:buFontTx/>
              <a:buNone/>
            </a:pPr>
            <a:r>
              <a:rPr lang="en-US" altLang="en-US" sz="1800" dirty="0">
                <a:latin typeface="Consolas" panose="020B0609020204030204" pitchFamily="49" charset="0"/>
              </a:rPr>
              <a:t>    letter = 'A'</a:t>
            </a:r>
          </a:p>
          <a:p>
            <a:pPr eaLnBrk="1" hangingPunct="1">
              <a:spcBef>
                <a:spcPct val="20000"/>
              </a:spcBef>
              <a:buFontTx/>
              <a:buNone/>
            </a:pPr>
            <a:r>
              <a:rPr lang="en-US" altLang="en-US" sz="1800" dirty="0" err="1">
                <a:latin typeface="Consolas" panose="020B0609020204030204" pitchFamily="49" charset="0"/>
              </a:rPr>
              <a:t>elif</a:t>
            </a:r>
            <a:r>
              <a:rPr lang="en-US" altLang="en-US" sz="1800" dirty="0">
                <a:latin typeface="Consolas" panose="020B0609020204030204" pitchFamily="49" charset="0"/>
              </a:rPr>
              <a:t> </a:t>
            </a:r>
            <a:r>
              <a:rPr lang="en-US" altLang="en-US" sz="1800" dirty="0" smtClean="0">
                <a:latin typeface="Consolas" panose="020B0609020204030204" pitchFamily="49" charset="0"/>
              </a:rPr>
              <a:t>((</a:t>
            </a:r>
            <a:r>
              <a:rPr lang="en-US" altLang="en-US" sz="1800" dirty="0">
                <a:latin typeface="Consolas" panose="020B0609020204030204" pitchFamily="49" charset="0"/>
              </a:rPr>
              <a:t>percentage &lt;= 89) or (percentage &gt;= 80</a:t>
            </a:r>
            <a:r>
              <a:rPr lang="en-US" altLang="en-US" sz="1800" dirty="0" smtClean="0">
                <a:latin typeface="Consolas" panose="020B0609020204030204" pitchFamily="49" charset="0"/>
              </a:rPr>
              <a:t>)):</a:t>
            </a:r>
            <a:endParaRPr lang="en-US" altLang="en-US" sz="1800" dirty="0">
              <a:latin typeface="Consolas" panose="020B0609020204030204" pitchFamily="49" charset="0"/>
            </a:endParaRPr>
          </a:p>
          <a:p>
            <a:pPr eaLnBrk="1" hangingPunct="1">
              <a:spcBef>
                <a:spcPct val="20000"/>
              </a:spcBef>
              <a:buFontTx/>
              <a:buNone/>
            </a:pPr>
            <a:r>
              <a:rPr lang="en-US" altLang="en-US" sz="1800" dirty="0">
                <a:latin typeface="Consolas" panose="020B0609020204030204" pitchFamily="49" charset="0"/>
              </a:rPr>
              <a:t>    letter = 'B'</a:t>
            </a:r>
          </a:p>
          <a:p>
            <a:pPr eaLnBrk="1" hangingPunct="1">
              <a:spcBef>
                <a:spcPct val="20000"/>
              </a:spcBef>
              <a:buFontTx/>
              <a:buNone/>
            </a:pPr>
            <a:r>
              <a:rPr lang="en-US" altLang="en-US" sz="1800" dirty="0">
                <a:latin typeface="Consolas" panose="020B0609020204030204" pitchFamily="49" charset="0"/>
              </a:rPr>
              <a:t>Etc.</a:t>
            </a:r>
          </a:p>
        </p:txBody>
      </p:sp>
      <p:sp>
        <p:nvSpPr>
          <p:cNvPr id="6" name="Rectangle 3"/>
          <p:cNvSpPr txBox="1">
            <a:spLocks/>
          </p:cNvSpPr>
          <p:nvPr/>
        </p:nvSpPr>
        <p:spPr bwMode="auto">
          <a:xfrm>
            <a:off x="838199" y="4711700"/>
            <a:ext cx="6379723"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b="1" dirty="0">
                <a:latin typeface="Consolas" panose="020B0609020204030204" pitchFamily="49" charset="0"/>
              </a:rPr>
              <a:t># Second approach</a:t>
            </a:r>
          </a:p>
          <a:p>
            <a:pPr eaLnBrk="1" hangingPunct="1">
              <a:spcBef>
                <a:spcPct val="20000"/>
              </a:spcBef>
              <a:buFontTx/>
              <a:buNone/>
            </a:pPr>
            <a:r>
              <a:rPr lang="en-US" altLang="en-US" sz="1800" dirty="0">
                <a:latin typeface="Consolas" panose="020B0609020204030204" pitchFamily="49" charset="0"/>
              </a:rPr>
              <a:t>if </a:t>
            </a:r>
            <a:r>
              <a:rPr lang="en-US" altLang="en-US" sz="1800" dirty="0" smtClean="0">
                <a:latin typeface="Consolas" panose="020B0609020204030204" pitchFamily="49" charset="0"/>
              </a:rPr>
              <a:t>((</a:t>
            </a:r>
            <a:r>
              <a:rPr lang="en-US" altLang="en-US" sz="1800" dirty="0">
                <a:latin typeface="Consolas" panose="020B0609020204030204" pitchFamily="49" charset="0"/>
              </a:rPr>
              <a:t>percentage &lt;= 100) and (percentage &gt;= 90</a:t>
            </a:r>
            <a:r>
              <a:rPr lang="en-US" altLang="en-US" sz="1800" dirty="0" smtClean="0">
                <a:latin typeface="Consolas" panose="020B0609020204030204" pitchFamily="49" charset="0"/>
              </a:rPr>
              <a:t>)):</a:t>
            </a:r>
            <a:endParaRPr lang="en-US" altLang="en-US" sz="1800" dirty="0">
              <a:latin typeface="Consolas" panose="020B0609020204030204" pitchFamily="49" charset="0"/>
            </a:endParaRPr>
          </a:p>
          <a:p>
            <a:pPr eaLnBrk="1" hangingPunct="1">
              <a:spcBef>
                <a:spcPct val="20000"/>
              </a:spcBef>
              <a:buFontTx/>
              <a:buNone/>
            </a:pPr>
            <a:r>
              <a:rPr lang="en-US" altLang="en-US" sz="1800" dirty="0">
                <a:latin typeface="Consolas" panose="020B0609020204030204" pitchFamily="49" charset="0"/>
              </a:rPr>
              <a:t>    letter = 'A'</a:t>
            </a:r>
          </a:p>
          <a:p>
            <a:pPr eaLnBrk="1" hangingPunct="1">
              <a:spcBef>
                <a:spcPct val="20000"/>
              </a:spcBef>
              <a:buFontTx/>
              <a:buNone/>
            </a:pPr>
            <a:r>
              <a:rPr lang="en-US" altLang="en-US" sz="1800" dirty="0" err="1">
                <a:latin typeface="Consolas" panose="020B0609020204030204" pitchFamily="49" charset="0"/>
              </a:rPr>
              <a:t>elif</a:t>
            </a:r>
            <a:r>
              <a:rPr lang="en-US" altLang="en-US" sz="1800" dirty="0">
                <a:latin typeface="Consolas" panose="020B0609020204030204" pitchFamily="49" charset="0"/>
              </a:rPr>
              <a:t> </a:t>
            </a:r>
            <a:r>
              <a:rPr lang="en-US" altLang="en-US" sz="1800" dirty="0" smtClean="0">
                <a:latin typeface="Consolas" panose="020B0609020204030204" pitchFamily="49" charset="0"/>
              </a:rPr>
              <a:t>((</a:t>
            </a:r>
            <a:r>
              <a:rPr lang="en-US" altLang="en-US" sz="1800" dirty="0">
                <a:latin typeface="Consolas" panose="020B0609020204030204" pitchFamily="49" charset="0"/>
              </a:rPr>
              <a:t>percentage &lt;= 89) and (percentage &gt;= 80</a:t>
            </a:r>
            <a:r>
              <a:rPr lang="en-US" altLang="en-US" sz="1800" dirty="0" smtClean="0">
                <a:latin typeface="Consolas" panose="020B0609020204030204" pitchFamily="49" charset="0"/>
              </a:rPr>
              <a:t>)):</a:t>
            </a:r>
            <a:endParaRPr lang="en-US" altLang="en-US" sz="1800" dirty="0">
              <a:latin typeface="Consolas" panose="020B0609020204030204" pitchFamily="49" charset="0"/>
            </a:endParaRPr>
          </a:p>
          <a:p>
            <a:pPr eaLnBrk="1" hangingPunct="1">
              <a:spcBef>
                <a:spcPct val="20000"/>
              </a:spcBef>
              <a:buFontTx/>
              <a:buNone/>
            </a:pPr>
            <a:r>
              <a:rPr lang="en-US" altLang="en-US" sz="1800" dirty="0">
                <a:latin typeface="Consolas" panose="020B0609020204030204" pitchFamily="49" charset="0"/>
              </a:rPr>
              <a:t>    letter = 'B'</a:t>
            </a:r>
          </a:p>
          <a:p>
            <a:pPr eaLnBrk="1" hangingPunct="1">
              <a:spcBef>
                <a:spcPct val="20000"/>
              </a:spcBef>
              <a:buFontTx/>
              <a:buNone/>
            </a:pPr>
            <a:r>
              <a:rPr lang="en-US" altLang="en-US" sz="1800" dirty="0">
                <a:latin typeface="Consolas" panose="020B0609020204030204" pitchFamily="49" charset="0"/>
              </a:rPr>
              <a:t>Etc.</a:t>
            </a:r>
          </a:p>
        </p:txBody>
      </p:sp>
    </p:spTree>
    <p:extLst>
      <p:ext uri="{BB962C8B-B14F-4D97-AF65-F5344CB8AC3E}">
        <p14:creationId xmlns:p14="http://schemas.microsoft.com/office/powerpoint/2010/main" val="197702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Checking Matches</a:t>
            </a:r>
          </a:p>
        </p:txBody>
      </p:sp>
      <p:sp>
        <p:nvSpPr>
          <p:cNvPr id="73731" name="Rectangle 3"/>
          <p:cNvSpPr>
            <a:spLocks noGrp="1"/>
          </p:cNvSpPr>
          <p:nvPr>
            <p:ph type="body" idx="4294967295"/>
          </p:nvPr>
        </p:nvSpPr>
        <p:spPr/>
        <p:txBody>
          <a:bodyPr/>
          <a:lstStyle/>
          <a:p>
            <a:pPr eaLnBrk="1" hangingPunct="1">
              <a:lnSpc>
                <a:spcPct val="90000"/>
              </a:lnSpc>
            </a:pPr>
            <a:r>
              <a:rPr lang="en-US" altLang="en-US" dirty="0" smtClean="0">
                <a:ea typeface="ＭＳ Ｐゴシック" panose="020B0600070205080204" pitchFamily="34" charset="-128"/>
              </a:rPr>
              <a:t>Python provides a quick way of checking for matches within a set.</a:t>
            </a:r>
          </a:p>
          <a:p>
            <a:pPr lvl="1" eaLnBrk="1" hangingPunct="1">
              <a:lnSpc>
                <a:spcPct val="90000"/>
              </a:lnSpc>
            </a:pPr>
            <a:r>
              <a:rPr lang="en-US" altLang="en-US" dirty="0" smtClean="0">
                <a:ea typeface="ＭＳ Ｐゴシック" panose="020B0600070205080204" pitchFamily="34" charset="-128"/>
              </a:rPr>
              <a:t>E.g., for a menu driven program the user’s response is one of the values in the set of valid responses.</a:t>
            </a:r>
          </a:p>
          <a:p>
            <a:pPr lvl="1" eaLnBrk="1" hangingPunct="1">
              <a:lnSpc>
                <a:spcPct val="90000"/>
              </a:lnSpc>
            </a:pPr>
            <a:endParaRPr lang="en-US" altLang="en-US" sz="2400" dirty="0" smtClean="0">
              <a:ea typeface="ＭＳ Ｐゴシック" panose="020B0600070205080204" pitchFamily="34" charset="-128"/>
            </a:endParaRPr>
          </a:p>
          <a:p>
            <a:pPr eaLnBrk="1" hangingPunct="1">
              <a:lnSpc>
                <a:spcPct val="90000"/>
              </a:lnSpc>
              <a:buFontTx/>
              <a:buNone/>
            </a:pPr>
            <a:r>
              <a:rPr lang="en-US" altLang="en-US" b="1" dirty="0" smtClean="0">
                <a:ea typeface="ＭＳ Ｐゴシック" panose="020B0600070205080204" pitchFamily="34" charset="-128"/>
              </a:rPr>
              <a:t>Format:</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(Strings)</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&lt;string variable&gt; in ("&lt;</a:t>
            </a:r>
            <a:r>
              <a:rPr lang="en-US" altLang="en-US" sz="1800" i="1" dirty="0" smtClean="0">
                <a:latin typeface="Consolas" panose="020B0609020204030204" pitchFamily="49" charset="0"/>
                <a:ea typeface="ＭＳ Ｐゴシック" panose="020B0600070205080204" pitchFamily="34" charset="-128"/>
              </a:rPr>
              <a:t>string</a:t>
            </a:r>
            <a:r>
              <a:rPr lang="en-US" altLang="en-US" sz="1800" i="1" baseline="-25000" dirty="0" smtClean="0">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&gt; &lt;</a:t>
            </a:r>
            <a:r>
              <a:rPr lang="en-US" altLang="en-US" sz="1800" i="1" dirty="0" smtClean="0">
                <a:latin typeface="Consolas" panose="020B0609020204030204" pitchFamily="49" charset="0"/>
                <a:ea typeface="ＭＳ Ｐゴシック" panose="020B0600070205080204" pitchFamily="34" charset="-128"/>
              </a:rPr>
              <a:t>string</a:t>
            </a:r>
            <a:r>
              <a:rPr lang="en-US" altLang="en-US" sz="1800" i="1" baseline="-25000" dirty="0" smtClean="0">
                <a:latin typeface="Consolas" panose="020B0609020204030204" pitchFamily="49" charset="0"/>
                <a:ea typeface="ＭＳ Ｐゴシック" panose="020B0600070205080204" pitchFamily="34" charset="-128"/>
              </a:rPr>
              <a:t>2</a:t>
            </a:r>
            <a:r>
              <a:rPr lang="en-US" altLang="en-US" sz="1800" dirty="0" smtClean="0">
                <a:latin typeface="Consolas" panose="020B0609020204030204" pitchFamily="49" charset="0"/>
                <a:ea typeface="ＭＳ Ｐゴシック" panose="020B0600070205080204" pitchFamily="34" charset="-128"/>
              </a:rPr>
              <a:t>&gt;...&lt;</a:t>
            </a:r>
            <a:r>
              <a:rPr lang="en-US" altLang="en-US" sz="1800" i="1" dirty="0" smtClean="0">
                <a:latin typeface="Consolas" panose="020B0609020204030204" pitchFamily="49" charset="0"/>
                <a:ea typeface="ＭＳ Ｐゴシック" panose="020B0600070205080204" pitchFamily="34" charset="-128"/>
              </a:rPr>
              <a:t>string</a:t>
            </a:r>
            <a:r>
              <a:rPr lang="en-US" altLang="en-US" sz="1800" i="1" baseline="-25000" dirty="0" smtClean="0">
                <a:latin typeface="Consolas" panose="020B0609020204030204" pitchFamily="49" charset="0"/>
                <a:ea typeface="ＭＳ Ｐゴシック" panose="020B0600070205080204" pitchFamily="34" charset="-128"/>
              </a:rPr>
              <a:t>n</a:t>
            </a:r>
            <a:r>
              <a:rPr lang="en-US" altLang="en-US" sz="1800" dirty="0" smtClean="0">
                <a:latin typeface="Consolas" panose="020B0609020204030204" pitchFamily="49" charset="0"/>
                <a:ea typeface="ＭＳ Ｐゴシック" panose="020B0600070205080204" pitchFamily="34" charset="-128"/>
              </a:rPr>
              <a:t>&gt;"):</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body</a:t>
            </a:r>
          </a:p>
          <a:p>
            <a:pPr lvl="1" eaLnBrk="1" hangingPunct="1">
              <a:lnSpc>
                <a:spcPct val="90000"/>
              </a:lnSpc>
              <a:buFont typeface="Arial" panose="020B0604020202020204" pitchFamily="34" charset="0"/>
              <a:buNone/>
            </a:pPr>
            <a:endParaRPr lang="en-US" altLang="en-US" sz="2400" dirty="0" smtClean="0">
              <a:latin typeface="Arial" panose="020B0604020202020204" pitchFamily="34" charset="0"/>
              <a:ea typeface="ＭＳ Ｐゴシック" panose="020B0600070205080204" pitchFamily="34" charset="-128"/>
            </a:endParaRP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(Numeric)</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&lt;numeric variable&gt; in (&lt;</a:t>
            </a:r>
            <a:r>
              <a:rPr lang="en-US" altLang="en-US" sz="1800" i="1" dirty="0" smtClean="0">
                <a:latin typeface="Consolas" panose="020B0609020204030204" pitchFamily="49" charset="0"/>
                <a:ea typeface="ＭＳ Ｐゴシック" panose="020B0600070205080204" pitchFamily="34" charset="-128"/>
              </a:rPr>
              <a:t>number</a:t>
            </a:r>
            <a:r>
              <a:rPr lang="en-US" altLang="en-US" sz="1800" i="1" baseline="-25000" dirty="0" smtClean="0">
                <a:latin typeface="Consolas" panose="020B0609020204030204" pitchFamily="49" charset="0"/>
                <a:ea typeface="ＭＳ Ｐゴシック" panose="020B0600070205080204" pitchFamily="34" charset="-128"/>
              </a:rPr>
              <a:t>1</a:t>
            </a:r>
            <a:r>
              <a:rPr lang="en-US" altLang="en-US" sz="1800" dirty="0" smtClean="0">
                <a:latin typeface="Consolas" panose="020B0609020204030204" pitchFamily="49" charset="0"/>
                <a:ea typeface="ＭＳ Ｐゴシック" panose="020B0600070205080204" pitchFamily="34" charset="-128"/>
              </a:rPr>
              <a:t>&gt;</a:t>
            </a:r>
            <a:r>
              <a:rPr lang="en-US" altLang="en-US" sz="1800" i="1" dirty="0" smtClean="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 &lt;</a:t>
            </a:r>
            <a:r>
              <a:rPr lang="en-US" altLang="en-US" sz="1800" i="1" dirty="0" smtClean="0">
                <a:latin typeface="Consolas" panose="020B0609020204030204" pitchFamily="49" charset="0"/>
                <a:ea typeface="ＭＳ Ｐゴシック" panose="020B0600070205080204" pitchFamily="34" charset="-128"/>
              </a:rPr>
              <a:t>number</a:t>
            </a:r>
            <a:r>
              <a:rPr lang="en-US" altLang="en-US" sz="1800" i="1" baseline="-25000" dirty="0" smtClean="0">
                <a:latin typeface="Consolas" panose="020B0609020204030204" pitchFamily="49" charset="0"/>
                <a:ea typeface="ＭＳ Ｐゴシック" panose="020B0600070205080204" pitchFamily="34" charset="-128"/>
              </a:rPr>
              <a:t>2</a:t>
            </a:r>
            <a:r>
              <a:rPr lang="en-US" altLang="en-US" sz="1800" dirty="0" smtClean="0">
                <a:latin typeface="Consolas" panose="020B0609020204030204" pitchFamily="49" charset="0"/>
                <a:ea typeface="ＭＳ Ｐゴシック" panose="020B0600070205080204" pitchFamily="34" charset="-128"/>
              </a:rPr>
              <a:t>&gt;</a:t>
            </a:r>
            <a:r>
              <a:rPr lang="en-US" altLang="en-US" sz="1800" i="1" dirty="0" smtClean="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...&lt;</a:t>
            </a:r>
            <a:r>
              <a:rPr lang="en-US" altLang="en-US" sz="1800" i="1" dirty="0" smtClean="0">
                <a:latin typeface="Consolas" panose="020B0609020204030204" pitchFamily="49" charset="0"/>
                <a:ea typeface="ＭＳ Ｐゴシック" panose="020B0600070205080204" pitchFamily="34" charset="-128"/>
              </a:rPr>
              <a:t>number</a:t>
            </a:r>
            <a:r>
              <a:rPr lang="en-US" altLang="en-US" sz="1800" i="1" baseline="-25000" dirty="0" smtClean="0">
                <a:latin typeface="Consolas" panose="020B0609020204030204" pitchFamily="49" charset="0"/>
                <a:ea typeface="ＭＳ Ｐゴシック" panose="020B0600070205080204" pitchFamily="34" charset="-128"/>
              </a:rPr>
              <a:t>n</a:t>
            </a:r>
            <a:r>
              <a:rPr lang="en-US" altLang="en-US" sz="1800" dirty="0" smtClean="0">
                <a:latin typeface="Consolas" panose="020B0609020204030204" pitchFamily="49" charset="0"/>
                <a:ea typeface="ＭＳ Ｐゴシック" panose="020B0600070205080204" pitchFamily="34" charset="-128"/>
              </a:rPr>
              <a:t>&gt;):</a:t>
            </a:r>
          </a:p>
          <a:p>
            <a:pPr lvl="1" eaLnBrk="1" hangingPunct="1">
              <a:lnSpc>
                <a:spcPct val="90000"/>
              </a:lnSpc>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i="1" dirty="0" smtClean="0">
                <a:latin typeface="Consolas" panose="020B0609020204030204" pitchFamily="49" charset="0"/>
                <a:ea typeface="ＭＳ Ｐゴシック" panose="020B0600070205080204" pitchFamily="34" charset="-128"/>
              </a:rPr>
              <a:t>body</a:t>
            </a:r>
          </a:p>
          <a:p>
            <a:pPr lvl="1" eaLnBrk="1" hangingPunct="1">
              <a:lnSpc>
                <a:spcPct val="90000"/>
              </a:lnSpc>
              <a:buFont typeface="Arial" panose="020B0604020202020204" pitchFamily="34" charset="0"/>
              <a:buNone/>
            </a:pPr>
            <a:endParaRPr lang="en-US" altLang="en-US" sz="2400" dirty="0" smtClean="0">
              <a:ea typeface="ＭＳ Ｐゴシック" panose="020B0600070205080204" pitchFamily="34" charset="-128"/>
            </a:endParaRPr>
          </a:p>
        </p:txBody>
      </p:sp>
    </p:spTree>
    <p:extLst>
      <p:ext uri="{BB962C8B-B14F-4D97-AF65-F5344CB8AC3E}">
        <p14:creationId xmlns:p14="http://schemas.microsoft.com/office/powerpoint/2010/main" val="22478802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Decision Making: Checking Matches (2)</a:t>
            </a:r>
          </a:p>
        </p:txBody>
      </p:sp>
      <p:sp>
        <p:nvSpPr>
          <p:cNvPr id="74755" name="Rectangle 3"/>
          <p:cNvSpPr>
            <a:spLocks noGrp="1"/>
          </p:cNvSpPr>
          <p:nvPr>
            <p:ph type="body" idx="4294967295"/>
          </p:nvPr>
        </p:nvSpPr>
        <p:spPr/>
        <p:txBody>
          <a:bodyPr/>
          <a:lstStyle/>
          <a:p>
            <a:pPr eaLnBrk="1" hangingPunct="1">
              <a:buFontTx/>
              <a:buNone/>
            </a:pPr>
            <a:r>
              <a:rPr lang="en-US" altLang="en-US" b="1" dirty="0" smtClean="0">
                <a:ea typeface="ＭＳ Ｐゴシック" panose="020B0600070205080204" pitchFamily="34" charset="-128"/>
              </a:rPr>
              <a:t>Example</a:t>
            </a:r>
            <a:r>
              <a:rPr lang="en-US" altLang="en-US" dirty="0" smtClean="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(String):</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the</a:t>
            </a:r>
            <a:r>
              <a:rPr lang="en-US" altLang="en-US" sz="1800" dirty="0">
                <a:latin typeface="Consolas" panose="020B0609020204030204" pitchFamily="49" charset="0"/>
                <a:ea typeface="ＭＳ Ｐゴシック" panose="020B0600070205080204" pitchFamily="34" charset="-128"/>
              </a:rPr>
              <a:t>" </a:t>
            </a:r>
            <a:r>
              <a:rPr lang="en-US" altLang="en-US" sz="1800" dirty="0" smtClean="0">
                <a:latin typeface="Consolas" panose="020B0609020204030204" pitchFamily="49" charset="0"/>
                <a:ea typeface="ＭＳ Ｐゴシック" panose="020B0600070205080204" pitchFamily="34" charset="-128"/>
              </a:rPr>
              <a:t>in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thetheretheir"):</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dirty="0">
                <a:latin typeface="Consolas" panose="020B0609020204030204" pitchFamily="49" charset="0"/>
                <a:ea typeface="ＭＳ Ｐゴシック" panose="020B0600070205080204" pitchFamily="34" charset="-128"/>
              </a:rPr>
              <a:t>print</a:t>
            </a:r>
            <a:r>
              <a:rPr lang="en-US" altLang="en-US" sz="1800" dirty="0" smtClean="0">
                <a:latin typeface="Consolas" panose="020B0609020204030204" pitchFamily="49" charset="0"/>
                <a:ea typeface="ＭＳ Ｐゴシック" panose="020B0600070205080204" pitchFamily="34" charset="-128"/>
              </a:rPr>
              <a:t>("the is a sub-string of </a:t>
            </a:r>
            <a:r>
              <a:rPr lang="en-US" altLang="en-US" sz="1800" dirty="0">
                <a:latin typeface="Consolas" panose="020B0609020204030204" pitchFamily="49" charset="0"/>
                <a:ea typeface="ＭＳ Ｐゴシック" panose="020B0600070205080204" pitchFamily="34" charset="-128"/>
              </a:rPr>
              <a:t>thetheretheir ")</a:t>
            </a:r>
            <a:endParaRPr lang="en-US"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a:t>
            </a:r>
            <a:r>
              <a:rPr lang="en-US" altLang="en-US" sz="1800" dirty="0">
                <a:latin typeface="Consolas" panose="020B0609020204030204" pitchFamily="49" charset="0"/>
                <a:ea typeface="ＭＳ Ｐゴシック" panose="020B0600070205080204" pitchFamily="34" charset="-128"/>
              </a:rPr>
              <a:t>print</a:t>
            </a:r>
            <a:r>
              <a:rPr lang="en-US" altLang="en-US" sz="1800" dirty="0" smtClean="0">
                <a:latin typeface="Consolas" panose="020B0609020204030204" pitchFamily="49" charset="0"/>
                <a:ea typeface="ＭＳ Ｐゴシック" panose="020B0600070205080204" pitchFamily="34" charset="-128"/>
              </a:rPr>
              <a:t>("not </a:t>
            </a:r>
            <a:r>
              <a:rPr lang="en-US" altLang="en-US" sz="1800" dirty="0">
                <a:latin typeface="Consolas" panose="020B0609020204030204" pitchFamily="49" charset="0"/>
                <a:ea typeface="ＭＳ Ｐゴシック" panose="020B0600070205080204" pitchFamily="34" charset="-128"/>
              </a:rPr>
              <a:t>sub-string")</a:t>
            </a:r>
            <a:endParaRPr lang="en-US"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lvl="1" eaLnBrk="1" hangingPunct="1">
              <a:buFont typeface="Arial" panose="020B0604020202020204" pitchFamily="34" charset="0"/>
              <a:buNone/>
            </a:pPr>
            <a:r>
              <a:rPr lang="en-US" altLang="en-US" sz="1800" dirty="0">
                <a:latin typeface="Consolas" panose="020B0609020204030204" pitchFamily="49" charset="0"/>
                <a:ea typeface="ＭＳ Ｐゴシック" panose="020B0600070205080204" pitchFamily="34" charset="-128"/>
              </a:rPr>
              <a:t>a</a:t>
            </a:r>
            <a:r>
              <a:rPr lang="en-US" altLang="en-US" sz="1800" dirty="0" smtClean="0">
                <a:latin typeface="Consolas" panose="020B0609020204030204" pitchFamily="49" charset="0"/>
                <a:ea typeface="ＭＳ Ｐゴシック" panose="020B0600070205080204" pitchFamily="34" charset="-128"/>
              </a:rPr>
              <a:t>nswer = input(</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Selection: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answer in (</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one two seven"):</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selection taken")</a:t>
            </a: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US" altLang="en-US" sz="1800" dirty="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dirty="0">
                <a:latin typeface="Consolas" panose="020B0609020204030204" pitchFamily="49" charset="0"/>
                <a:ea typeface="ＭＳ Ｐゴシック" panose="020B0600070205080204" pitchFamily="34" charset="-128"/>
              </a:rPr>
              <a:t>    </a:t>
            </a:r>
            <a:r>
              <a:rPr lang="en-US" altLang="en-US" sz="1800" dirty="0" smtClean="0">
                <a:latin typeface="Consolas" panose="020B0609020204030204" pitchFamily="49" charset="0"/>
                <a:ea typeface="ＭＳ Ｐゴシック" panose="020B0600070205080204" pitchFamily="34" charset="-128"/>
              </a:rPr>
              <a:t>print(</a:t>
            </a:r>
            <a:r>
              <a:rPr lang="en-US" altLang="en-US" sz="1800" dirty="0">
                <a:latin typeface="Consolas" panose="020B0609020204030204" pitchFamily="49" charset="0"/>
                <a:ea typeface="ＭＳ Ｐゴシック" panose="020B0600070205080204" pitchFamily="34" charset="-128"/>
              </a:rPr>
              <a:t>"</a:t>
            </a:r>
            <a:r>
              <a:rPr lang="en-US" altLang="en-US" sz="1800" dirty="0" smtClean="0">
                <a:latin typeface="Consolas" panose="020B0609020204030204" pitchFamily="49" charset="0"/>
                <a:ea typeface="ＭＳ Ｐゴシック" panose="020B0600070205080204" pitchFamily="34" charset="-128"/>
              </a:rPr>
              <a:t>selection available")</a:t>
            </a:r>
            <a:endParaRPr lang="en-US" altLang="en-US" sz="1800" dirty="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(Numeric):</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num in (1, 2, 3):</a:t>
            </a:r>
          </a:p>
          <a:p>
            <a:pPr lvl="1" eaLnBrk="1" hangingPunct="1">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print("in </a:t>
            </a:r>
            <a:r>
              <a:rPr lang="en-US" altLang="en-US" sz="1800" dirty="0">
                <a:latin typeface="Consolas" panose="020B0609020204030204" pitchFamily="49" charset="0"/>
                <a:ea typeface="ＭＳ Ｐゴシック" panose="020B0600070205080204" pitchFamily="34" charset="-128"/>
              </a:rPr>
              <a:t>set")</a:t>
            </a:r>
            <a:endParaRPr lang="en-US" altLang="en-US" sz="1800" dirty="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US" altLang="en-US" sz="1800" dirty="0" smtClean="0">
              <a:latin typeface="Arial" panose="020B0604020202020204" pitchFamily="34" charset="0"/>
              <a:ea typeface="ＭＳ Ｐゴシック" panose="020B0600070205080204" pitchFamily="34" charset="-128"/>
            </a:endParaRPr>
          </a:p>
          <a:p>
            <a:pPr eaLnBrk="1" hangingPunct="1">
              <a:buFontTx/>
              <a:buNone/>
            </a:pPr>
            <a:endParaRPr lang="en-US" altLang="en-US" sz="1800"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4204622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dirty="0" smtClean="0">
                <a:ea typeface="ＭＳ Ｐゴシック" panose="020B0600070205080204" pitchFamily="34" charset="-128"/>
              </a:rPr>
              <a:t>Checking Matches: Another Example</a:t>
            </a:r>
          </a:p>
        </p:txBody>
      </p:sp>
      <p:sp>
        <p:nvSpPr>
          <p:cNvPr id="75779" name="Content Placeholder 2"/>
          <p:cNvSpPr>
            <a:spLocks noGrp="1"/>
          </p:cNvSpPr>
          <p:nvPr>
            <p:ph idx="1"/>
          </p:nvPr>
        </p:nvSpPr>
        <p:spPr/>
        <p:txBody>
          <a:bodyPr/>
          <a:lstStyle/>
          <a:p>
            <a:r>
              <a:rPr lang="en-US" altLang="en-US" b="1" dirty="0" smtClean="0">
                <a:ea typeface="ＭＳ Ｐゴシック" panose="020B0600070205080204" pitchFamily="34" charset="-128"/>
              </a:rPr>
              <a:t>Complete example</a:t>
            </a:r>
            <a:r>
              <a:rPr lang="en-US" altLang="en-US" smtClean="0">
                <a:ea typeface="ＭＳ Ｐゴシック" panose="020B0600070205080204" pitchFamily="34" charset="-128"/>
              </a:rPr>
              <a:t>: </a:t>
            </a:r>
            <a:r>
              <a:rPr lang="en-US" altLang="en-US" sz="2000" smtClean="0">
                <a:latin typeface="Consolas" panose="020B0609020204030204" pitchFamily="49" charset="0"/>
                <a:ea typeface="ＭＳ Ｐゴシック" panose="020B0600070205080204" pitchFamily="34" charset="-128"/>
              </a:rPr>
              <a:t>14user_names.py</a:t>
            </a:r>
            <a:endParaRPr lang="en-US" altLang="en-US" sz="2000" dirty="0" smtClean="0">
              <a:latin typeface="Consolas" panose="020B0609020204030204" pitchFamily="49" charset="0"/>
              <a:ea typeface="ＭＳ Ｐゴシック" panose="020B0600070205080204" pitchFamily="34" charset="-128"/>
            </a:endParaRPr>
          </a:p>
          <a:p>
            <a:pPr lvl="1"/>
            <a:r>
              <a:rPr lang="en-US" altLang="en-US" sz="1800" dirty="0">
                <a:ea typeface="ＭＳ Ｐゴシック" panose="020B0600070205080204" pitchFamily="34" charset="-128"/>
                <a:cs typeface="Calibri" panose="020F0502020204030204" pitchFamily="34" charset="0"/>
              </a:rPr>
              <a:t>Learning objective of example</a:t>
            </a:r>
            <a:r>
              <a:rPr lang="en-US" altLang="en-US" sz="1800" dirty="0" smtClean="0">
                <a:ea typeface="ＭＳ Ｐゴシック" panose="020B0600070205080204" pitchFamily="34" charset="-128"/>
                <a:cs typeface="Calibri" panose="020F0502020204030204" pitchFamily="34" charset="0"/>
              </a:rPr>
              <a:t>: illustrating the use of the </a:t>
            </a:r>
            <a:r>
              <a:rPr lang="en-US" altLang="en-US" sz="1800" dirty="0" smtClean="0">
                <a:latin typeface="Consolas" panose="020B0609020204030204" pitchFamily="49" charset="0"/>
                <a:ea typeface="ＭＳ Ｐゴシック" panose="020B0600070205080204" pitchFamily="34" charset="-128"/>
                <a:cs typeface="Calibri" panose="020F0502020204030204" pitchFamily="34" charset="0"/>
              </a:rPr>
              <a:t>IF-IN</a:t>
            </a:r>
            <a:r>
              <a:rPr lang="en-US" altLang="en-US" sz="1800" dirty="0" smtClean="0">
                <a:ea typeface="ＭＳ Ｐゴシック" panose="020B0600070205080204" pitchFamily="34" charset="-128"/>
                <a:cs typeface="Calibri" panose="020F0502020204030204" pitchFamily="34" charset="0"/>
              </a:rPr>
              <a:t> operator in conjunction with strings.</a:t>
            </a:r>
            <a:endParaRPr lang="en-US" altLang="en-US" sz="1800" dirty="0">
              <a:latin typeface="Consolas" panose="020B0609020204030204" pitchFamily="49" charset="0"/>
              <a:ea typeface="ＭＳ Ｐゴシック" panose="020B0600070205080204" pitchFamily="34" charset="-128"/>
            </a:endParaRPr>
          </a:p>
          <a:p>
            <a:endParaRPr lang="en-US" altLang="en-US" dirty="0" smtClean="0">
              <a:ea typeface="ＭＳ Ｐゴシック" panose="020B0600070205080204" pitchFamily="34" charset="-128"/>
            </a:endParaRP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userNames =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print("User names already been taken [%s]"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userName = input("Enter a user name: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(userName in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print("Name %s has already been taken" %userName)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userNames = userNames + userName + "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a:t>
            </a:r>
          </a:p>
          <a:p>
            <a:pPr marL="342900" lvl="1" indent="0">
              <a:buFont typeface="Arial" panose="020B0604020202020204" pitchFamily="34" charset="0"/>
              <a:buNone/>
            </a:pP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4432998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dirty="0" smtClean="0">
                <a:ea typeface="ＭＳ Ｐゴシック" panose="020B0600070205080204" pitchFamily="34" charset="-128"/>
              </a:rPr>
              <a:t>Checking Matches: Another Example (2)</a:t>
            </a:r>
          </a:p>
        </p:txBody>
      </p:sp>
      <p:sp>
        <p:nvSpPr>
          <p:cNvPr id="76803" name="Content Placeholder 2"/>
          <p:cNvSpPr>
            <a:spLocks noGrp="1"/>
          </p:cNvSpPr>
          <p:nvPr>
            <p:ph idx="1"/>
          </p:nvPr>
        </p:nvSpPr>
        <p:spPr/>
        <p:txBody>
          <a:bodyPr/>
          <a:lstStyle/>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print("User names already been taken [%s]"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userName = input("Enter a user name: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if (userName in userNames):</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print("Name %s has already been taken" %userName)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else:</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     userNames = userNames + userName + " "</a:t>
            </a: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a:t>
            </a:r>
          </a:p>
          <a:p>
            <a:pPr marL="34290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endParaRPr>
          </a:p>
          <a:p>
            <a:pPr marL="34290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rPr>
              <a:t>print("Set of user name [%s]" %userNames)</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l="475" t="3600"/>
          <a:stretch>
            <a:fillRect/>
          </a:stretch>
        </p:blipFill>
        <p:spPr bwMode="auto">
          <a:xfrm>
            <a:off x="49213" y="4191000"/>
            <a:ext cx="5354637"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l="1176" t="2469"/>
          <a:stretch>
            <a:fillRect/>
          </a:stretch>
        </p:blipFill>
        <p:spPr bwMode="auto">
          <a:xfrm>
            <a:off x="4267200" y="5334000"/>
            <a:ext cx="4724400" cy="1420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32095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The </a:t>
            </a:r>
            <a:r>
              <a:rPr lang="en-US" altLang="en-US" dirty="0" smtClean="0">
                <a:ea typeface="ＭＳ Ｐゴシック" panose="020B0600070205080204" pitchFamily="34" charset="-128"/>
              </a:rPr>
              <a:t>“</a:t>
            </a:r>
            <a:r>
              <a:rPr lang="en-US" altLang="en-US" dirty="0" smtClean="0">
                <a:solidFill>
                  <a:srgbClr val="FF0000"/>
                </a:solidFill>
                <a:ea typeface="ＭＳ Ｐゴシック" panose="020B0600070205080204" pitchFamily="34" charset="-128"/>
              </a:rPr>
              <a:t>NOT</a:t>
            </a:r>
            <a:r>
              <a:rPr lang="en-US" altLang="en-US" dirty="0" smtClean="0">
                <a:ea typeface="ＭＳ Ｐゴシック" panose="020B0600070205080204" pitchFamily="34" charset="-128"/>
              </a:rPr>
              <a:t>”</a:t>
            </a:r>
            <a:r>
              <a:rPr lang="en-US" altLang="ja-JP" dirty="0" smtClean="0">
                <a:ea typeface="ＭＳ Ｐゴシック" panose="020B0600070205080204" pitchFamily="34" charset="-128"/>
              </a:rPr>
              <a:t> </a:t>
            </a:r>
            <a:r>
              <a:rPr lang="en-US" altLang="ja-JP" dirty="0">
                <a:ea typeface="ＭＳ Ｐゴシック" panose="020B0600070205080204" pitchFamily="34" charset="-128"/>
              </a:rPr>
              <a:t>Operator</a:t>
            </a:r>
            <a:endParaRPr lang="en-US" dirty="0"/>
          </a:p>
        </p:txBody>
      </p:sp>
      <p:sp>
        <p:nvSpPr>
          <p:cNvPr id="3" name="Content Placeholder 2"/>
          <p:cNvSpPr>
            <a:spLocks noGrp="1"/>
          </p:cNvSpPr>
          <p:nvPr>
            <p:ph idx="1"/>
          </p:nvPr>
        </p:nvSpPr>
        <p:spPr/>
        <p:txBody>
          <a:bodyPr/>
          <a:lstStyle/>
          <a:p>
            <a:pPr eaLnBrk="1" hangingPunct="1"/>
            <a:r>
              <a:rPr lang="en-US" altLang="en-US" b="1" dirty="0">
                <a:ea typeface="ＭＳ Ｐゴシック" panose="020B0600070205080204" pitchFamily="34" charset="-128"/>
              </a:rPr>
              <a:t>Format:</a:t>
            </a:r>
          </a:p>
          <a:p>
            <a:pPr eaLnBrk="1" hangingPunct="1">
              <a:buFontTx/>
              <a:buNone/>
            </a:pPr>
            <a:r>
              <a:rPr lang="en-US" altLang="en-US" sz="2000" dirty="0">
                <a:latin typeface="Consolas" panose="020B0609020204030204" pitchFamily="49" charset="0"/>
                <a:ea typeface="ＭＳ Ｐゴシック" panose="020B0600070205080204" pitchFamily="34" charset="-128"/>
              </a:rPr>
              <a:t>   if </a:t>
            </a:r>
            <a:r>
              <a:rPr lang="en-US" altLang="en-US" sz="2000" b="1" dirty="0" smtClean="0">
                <a:solidFill>
                  <a:srgbClr val="FF0000"/>
                </a:solidFill>
                <a:latin typeface="Consolas" panose="020B0609020204030204" pitchFamily="49" charset="0"/>
                <a:ea typeface="ＭＳ Ｐゴシック" panose="020B0600070205080204" pitchFamily="34" charset="-128"/>
              </a:rPr>
              <a:t>not</a:t>
            </a:r>
            <a:r>
              <a:rPr lang="en-US" altLang="en-US" sz="2000" dirty="0" smtClean="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Boolean </a:t>
            </a:r>
            <a:r>
              <a:rPr lang="en-US" altLang="en-US" sz="2000" i="1" dirty="0">
                <a:latin typeface="Consolas" panose="020B0609020204030204" pitchFamily="49" charset="0"/>
                <a:ea typeface="ＭＳ Ｐゴシック" panose="020B0600070205080204" pitchFamily="34" charset="-128"/>
              </a:rPr>
              <a:t>expression</a:t>
            </a:r>
            <a:r>
              <a:rPr lang="en-US" altLang="en-US" sz="2000" dirty="0" smtClean="0">
                <a:latin typeface="Consolas" panose="020B0609020204030204" pitchFamily="49" charset="0"/>
                <a:ea typeface="ＭＳ Ｐゴシック" panose="020B0600070205080204" pitchFamily="34" charset="-128"/>
              </a:rPr>
              <a:t>):</a:t>
            </a:r>
            <a:endParaRPr lang="en-US" altLang="en-US" sz="2000" dirty="0">
              <a:latin typeface="Consolas" panose="020B0609020204030204" pitchFamily="49" charset="0"/>
              <a:ea typeface="ＭＳ Ｐゴシック" panose="020B0600070205080204" pitchFamily="34" charset="-128"/>
            </a:endParaRPr>
          </a:p>
          <a:p>
            <a:pPr eaLnBrk="1" hangingPunct="1">
              <a:buFontTx/>
              <a:buNone/>
            </a:pPr>
            <a:r>
              <a:rPr lang="en-US" altLang="en-US" sz="2000" dirty="0">
                <a:latin typeface="Consolas" panose="020B0609020204030204" pitchFamily="49" charset="0"/>
                <a:ea typeface="ＭＳ Ｐゴシック" panose="020B0600070205080204" pitchFamily="34" charset="-128"/>
              </a:rPr>
              <a:t>       </a:t>
            </a:r>
            <a:r>
              <a:rPr lang="en-US" altLang="en-US" sz="2000" i="1" dirty="0" smtClean="0">
                <a:latin typeface="Consolas" panose="020B0609020204030204" pitchFamily="49" charset="0"/>
                <a:ea typeface="ＭＳ Ｐゴシック" panose="020B0600070205080204" pitchFamily="34" charset="-128"/>
              </a:rPr>
              <a:t>body</a:t>
            </a:r>
            <a:endParaRPr lang="en-US" altLang="en-US" sz="2000" b="1" i="1" dirty="0">
              <a:latin typeface="Consolas" panose="020B0609020204030204" pitchFamily="49" charset="0"/>
              <a:ea typeface="ＭＳ Ｐゴシック" panose="020B0600070205080204" pitchFamily="34" charset="-128"/>
            </a:endParaRPr>
          </a:p>
          <a:p>
            <a:pPr eaLnBrk="1" hangingPunct="1"/>
            <a:r>
              <a:rPr lang="en-US" altLang="en-US" b="1" dirty="0">
                <a:ea typeface="ＭＳ Ｐゴシック" panose="020B0600070205080204" pitchFamily="34" charset="-128"/>
              </a:rPr>
              <a:t>Name of the online example: </a:t>
            </a:r>
            <a:r>
              <a:rPr lang="en-US" altLang="en-US" dirty="0" smtClean="0">
                <a:latin typeface="Consolas" panose="020B0609020204030204" pitchFamily="49" charset="0"/>
                <a:ea typeface="ＭＳ Ｐゴシック" panose="020B0600070205080204" pitchFamily="34" charset="-128"/>
              </a:rPr>
              <a:t>6if_not.py</a:t>
            </a:r>
            <a:endParaRPr lang="en-US" altLang="en-US" b="1" dirty="0">
              <a:ea typeface="ＭＳ Ｐゴシック" panose="020B0600070205080204" pitchFamily="34" charset="-128"/>
            </a:endParaRPr>
          </a:p>
          <a:p>
            <a:pPr lvl="1"/>
            <a:r>
              <a:rPr lang="en-US" altLang="en-US" dirty="0">
                <a:ea typeface="ＭＳ Ｐゴシック" panose="020B0600070205080204" pitchFamily="34" charset="-128"/>
                <a:cs typeface="Calibri" panose="020F0502020204030204" pitchFamily="34" charset="0"/>
              </a:rPr>
              <a:t>Learning objective of example</a:t>
            </a:r>
            <a:r>
              <a:rPr lang="en-US" altLang="en-US" dirty="0" smtClean="0">
                <a:ea typeface="ＭＳ Ｐゴシック" panose="020B0600070205080204" pitchFamily="34" charset="-128"/>
                <a:cs typeface="Calibri" panose="020F0502020204030204" pitchFamily="34" charset="0"/>
              </a:rPr>
              <a:t>: when an action (</a:t>
            </a:r>
            <a:r>
              <a:rPr lang="en-US" altLang="en-US" dirty="0" smtClean="0">
                <a:latin typeface="Consolas" panose="020B0609020204030204" pitchFamily="49" charset="0"/>
                <a:ea typeface="ＭＳ Ｐゴシック" panose="020B0600070205080204" pitchFamily="34" charset="-128"/>
                <a:cs typeface="Calibri" panose="020F0502020204030204" pitchFamily="34" charset="0"/>
              </a:rPr>
              <a:t>IF</a:t>
            </a:r>
            <a:r>
              <a:rPr lang="en-US" altLang="en-US" dirty="0" smtClean="0">
                <a:ea typeface="ＭＳ Ｐゴシック" panose="020B0600070205080204" pitchFamily="34" charset="-128"/>
                <a:cs typeface="Calibri" panose="020F0502020204030204" pitchFamily="34" charset="0"/>
              </a:rPr>
              <a:t>-body) is applied when a condition is not met.</a:t>
            </a:r>
            <a:endParaRPr lang="en-US" dirty="0" smtClean="0"/>
          </a:p>
          <a:p>
            <a:pPr lvl="1"/>
            <a:r>
              <a:rPr lang="en-US" dirty="0" smtClean="0"/>
              <a:t>(Alternatives to using Not can sometimes be implemented using the inequality operator ‘!=‘)</a:t>
            </a:r>
          </a:p>
          <a:p>
            <a:pPr lvl="1"/>
            <a:endParaRPr lang="en-US" dirty="0" smtClean="0"/>
          </a:p>
          <a:p>
            <a:pPr marL="225425" lvl="1" indent="0">
              <a:buNone/>
            </a:pPr>
            <a:r>
              <a:rPr lang="en-US" dirty="0" smtClean="0">
                <a:latin typeface="Consolas" panose="020B0609020204030204" pitchFamily="49" charset="0"/>
              </a:rPr>
              <a:t>SYSTEM_PASSWORD </a:t>
            </a:r>
            <a:r>
              <a:rPr lang="en-US" dirty="0">
                <a:latin typeface="Consolas" panose="020B0609020204030204" pitchFamily="49" charset="0"/>
              </a:rPr>
              <a:t>= "password123"</a:t>
            </a:r>
          </a:p>
          <a:p>
            <a:pPr marL="225425" lvl="1" indent="0">
              <a:buNone/>
            </a:pPr>
            <a:r>
              <a:rPr lang="en-US" dirty="0">
                <a:latin typeface="Consolas" panose="020B0609020204030204" pitchFamily="49" charset="0"/>
              </a:rPr>
              <a:t>userPassword = input("Password: ")</a:t>
            </a:r>
          </a:p>
          <a:p>
            <a:pPr marL="225425" lvl="1" indent="0">
              <a:buNone/>
            </a:pPr>
            <a:r>
              <a:rPr lang="en-US" dirty="0">
                <a:latin typeface="Consolas" panose="020B0609020204030204" pitchFamily="49" charset="0"/>
              </a:rPr>
              <a:t>if </a:t>
            </a:r>
            <a:r>
              <a:rPr lang="en-US" dirty="0">
                <a:solidFill>
                  <a:srgbClr val="FF0000"/>
                </a:solidFill>
                <a:latin typeface="Consolas" panose="020B0609020204030204" pitchFamily="49" charset="0"/>
              </a:rPr>
              <a:t>not</a:t>
            </a:r>
            <a:r>
              <a:rPr lang="en-US" dirty="0">
                <a:latin typeface="Consolas" panose="020B0609020204030204" pitchFamily="49" charset="0"/>
              </a:rPr>
              <a:t> (userPassword == SYSTEM_PASSWORD):</a:t>
            </a:r>
          </a:p>
          <a:p>
            <a:pPr marL="225425" lvl="1" indent="0">
              <a:buNone/>
            </a:pPr>
            <a:r>
              <a:rPr lang="en-CA" dirty="0">
                <a:latin typeface="Consolas" panose="020B0609020204030204" pitchFamily="49" charset="0"/>
              </a:rPr>
              <a:t>    print("Using logical NOT-operator: Wrong password")</a:t>
            </a:r>
          </a:p>
          <a:p>
            <a:endParaRPr lang="en-US" dirty="0"/>
          </a:p>
        </p:txBody>
      </p:sp>
    </p:spTree>
    <p:extLst>
      <p:ext uri="{BB962C8B-B14F-4D97-AF65-F5344CB8AC3E}">
        <p14:creationId xmlns:p14="http://schemas.microsoft.com/office/powerpoint/2010/main" val="38928779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dirty="0" smtClean="0">
                <a:ea typeface="ＭＳ Ｐゴシック" panose="020B0600070205080204" pitchFamily="34" charset="-128"/>
              </a:rPr>
              <a:t>After This Section You Should Now Know</a:t>
            </a:r>
            <a:endParaRPr lang="en-US" altLang="en-US" dirty="0"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CA" altLang="en-US" dirty="0" smtClean="0">
                <a:ea typeface="ＭＳ Ｐゴシック" panose="020B0600070205080204" pitchFamily="34" charset="-128"/>
              </a:rPr>
              <a:t>How to use the logical operators in conjunction with branching: </a:t>
            </a:r>
          </a:p>
          <a:p>
            <a:pPr lvl="1" eaLnBrk="1" hangingPunct="1"/>
            <a:r>
              <a:rPr lang="en-CA" altLang="en-US" dirty="0" smtClean="0">
                <a:ea typeface="ＭＳ Ｐゴシック" panose="020B0600070205080204" pitchFamily="34" charset="-128"/>
              </a:rPr>
              <a:t>AND</a:t>
            </a:r>
          </a:p>
          <a:p>
            <a:pPr lvl="1" eaLnBrk="1" hangingPunct="1"/>
            <a:r>
              <a:rPr lang="en-CA" altLang="en-US" dirty="0" smtClean="0">
                <a:ea typeface="ＭＳ Ｐゴシック" panose="020B0600070205080204" pitchFamily="34" charset="-128"/>
              </a:rPr>
              <a:t>OR</a:t>
            </a:r>
          </a:p>
          <a:p>
            <a:pPr lvl="1" eaLnBrk="1" hangingPunct="1"/>
            <a:r>
              <a:rPr lang="en-CA" altLang="en-US" dirty="0" smtClean="0">
                <a:ea typeface="ＭＳ Ｐゴシック" panose="020B0600070205080204" pitchFamily="34" charset="-128"/>
              </a:rPr>
              <a:t>NOT</a:t>
            </a:r>
            <a:endParaRPr lang="en-US" altLang="en-US" dirty="0" smtClean="0">
              <a:ea typeface="ＭＳ Ｐゴシック" panose="020B0600070205080204" pitchFamily="34" charset="-128"/>
            </a:endParaRPr>
          </a:p>
          <a:p>
            <a:pPr eaLnBrk="1" hangingPunct="1">
              <a:defRPr/>
            </a:pPr>
            <a:r>
              <a:rPr lang="en-US" altLang="en-US" dirty="0"/>
              <a:t>How to test decision making </a:t>
            </a:r>
            <a:r>
              <a:rPr lang="en-US" altLang="en-US" dirty="0" smtClean="0"/>
              <a:t>constructs</a:t>
            </a:r>
          </a:p>
          <a:p>
            <a:pPr eaLnBrk="1" hangingPunct="1">
              <a:defRPr/>
            </a:pPr>
            <a:r>
              <a:rPr lang="en-US" altLang="en-US" dirty="0" smtClean="0"/>
              <a:t>When/how to employ multiple </a:t>
            </a:r>
            <a:r>
              <a:rPr lang="en-US" altLang="en-US" dirty="0" smtClean="0">
                <a:latin typeface="Consolas" panose="020B0609020204030204" pitchFamily="49" charset="0"/>
              </a:rPr>
              <a:t>IF</a:t>
            </a:r>
            <a:r>
              <a:rPr lang="en-US" altLang="en-US" dirty="0" smtClean="0"/>
              <a:t> structures</a:t>
            </a:r>
            <a:endParaRPr lang="en-US" altLang="en-US" dirty="0"/>
          </a:p>
          <a:p>
            <a:pPr eaLnBrk="1" hangingPunct="1">
              <a:defRPr/>
            </a:pPr>
            <a:r>
              <a:rPr lang="en-US" altLang="en-US" dirty="0" smtClean="0"/>
              <a:t>When/how </a:t>
            </a:r>
            <a:r>
              <a:rPr lang="en-US" altLang="en-US" dirty="0"/>
              <a:t>to employ </a:t>
            </a:r>
            <a:r>
              <a:rPr lang="en-US" altLang="en-US" dirty="0" smtClean="0"/>
              <a:t>an </a:t>
            </a:r>
            <a:r>
              <a:rPr lang="en-US" altLang="en-US" dirty="0" smtClean="0">
                <a:latin typeface="Consolas" panose="020B0609020204030204" pitchFamily="49" charset="0"/>
              </a:rPr>
              <a:t>IF-ELIF</a:t>
            </a:r>
            <a:r>
              <a:rPr lang="en-US" altLang="en-US" dirty="0" smtClean="0"/>
              <a:t> structure</a:t>
            </a:r>
          </a:p>
          <a:p>
            <a:pPr eaLnBrk="1" hangingPunct="1">
              <a:defRPr/>
            </a:pPr>
            <a:r>
              <a:rPr lang="en-US" altLang="en-US" dirty="0" smtClean="0"/>
              <a:t>When to employ nested </a:t>
            </a:r>
            <a:r>
              <a:rPr lang="en-US" altLang="en-US" dirty="0">
                <a:latin typeface="Consolas" panose="020B0609020204030204" pitchFamily="49" charset="0"/>
              </a:rPr>
              <a:t>IF</a:t>
            </a:r>
            <a:r>
              <a:rPr lang="en-US" altLang="en-US" dirty="0"/>
              <a:t> </a:t>
            </a:r>
            <a:r>
              <a:rPr lang="en-US" altLang="en-US" dirty="0" smtClean="0"/>
              <a:t>structures</a:t>
            </a:r>
          </a:p>
          <a:p>
            <a:pPr eaLnBrk="1" hangingPunct="1">
              <a:defRPr/>
            </a:pPr>
            <a:r>
              <a:rPr lang="en-US" altLang="en-US" dirty="0" smtClean="0"/>
              <a:t>How to trace </a:t>
            </a:r>
            <a:r>
              <a:rPr lang="en-US" altLang="en-US" dirty="0"/>
              <a:t>nested </a:t>
            </a:r>
            <a:r>
              <a:rPr lang="en-US" altLang="en-US" dirty="0">
                <a:latin typeface="Consolas" panose="020B0609020204030204" pitchFamily="49" charset="0"/>
              </a:rPr>
              <a:t>IF</a:t>
            </a:r>
            <a:r>
              <a:rPr lang="en-US" altLang="en-US" dirty="0"/>
              <a:t> </a:t>
            </a:r>
            <a:r>
              <a:rPr lang="en-US" altLang="en-US" dirty="0" smtClean="0"/>
              <a:t>structures</a:t>
            </a:r>
          </a:p>
          <a:p>
            <a:pPr eaLnBrk="1" hangingPunct="1">
              <a:defRPr/>
            </a:pPr>
            <a:r>
              <a:rPr lang="en-US" altLang="en-US" dirty="0" smtClean="0"/>
              <a:t>What is the value of employing an epsilon</a:t>
            </a:r>
          </a:p>
          <a:p>
            <a:pPr eaLnBrk="1" hangingPunct="1">
              <a:defRPr/>
            </a:pPr>
            <a:r>
              <a:rPr lang="en-US" altLang="en-US" dirty="0" smtClean="0"/>
              <a:t>The </a:t>
            </a:r>
            <a:r>
              <a:rPr lang="en-US" altLang="en-US" dirty="0" smtClean="0">
                <a:latin typeface="Consolas" panose="020B0609020204030204" pitchFamily="49" charset="0"/>
              </a:rPr>
              <a:t>IF</a:t>
            </a:r>
            <a:r>
              <a:rPr lang="en-US" altLang="en-US" dirty="0" smtClean="0"/>
              <a:t>-</a:t>
            </a:r>
            <a:r>
              <a:rPr lang="en-US" altLang="en-US" dirty="0" smtClean="0">
                <a:latin typeface="Consolas" panose="020B0609020204030204" pitchFamily="49" charset="0"/>
              </a:rPr>
              <a:t>IN</a:t>
            </a:r>
            <a:r>
              <a:rPr lang="en-US" altLang="en-US" dirty="0" smtClean="0"/>
              <a:t> operator</a:t>
            </a:r>
            <a:endParaRPr lang="en-US" altLang="en-US" dirty="0"/>
          </a:p>
          <a:p>
            <a:pPr marL="0" indent="0" eaLnBrk="1" hangingPunct="1">
              <a:buNone/>
              <a:defRPr/>
            </a:pPr>
            <a:endParaRPr lang="en-US" altLang="en-US" dirty="0" smtClean="0"/>
          </a:p>
          <a:p>
            <a:pPr eaLnBrk="1" hangingPunct="1">
              <a:defRPr/>
            </a:pPr>
            <a:endParaRPr lang="en-US" altLang="en-US" dirty="0"/>
          </a:p>
        </p:txBody>
      </p:sp>
    </p:spTree>
    <p:extLst>
      <p:ext uri="{BB962C8B-B14F-4D97-AF65-F5344CB8AC3E}">
        <p14:creationId xmlns:p14="http://schemas.microsoft.com/office/powerpoint/2010/main" val="57933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41</a:t>
            </a:fld>
            <a:endParaRPr lang="en-US" altLang="en-US" sz="900" dirty="0">
              <a:solidFill>
                <a:srgbClr val="898989"/>
              </a:solidFill>
              <a:latin typeface="Arial" panose="020B0604020202020204" pitchFamily="34" charset="0"/>
            </a:endParaRPr>
          </a:p>
        </p:txBody>
      </p:sp>
    </p:spTree>
    <p:extLst>
      <p:ext uri="{BB962C8B-B14F-4D97-AF65-F5344CB8AC3E}">
        <p14:creationId xmlns:p14="http://schemas.microsoft.com/office/powerpoint/2010/main" val="587864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Quick Summary: Using Multiple Expressions</a:t>
            </a:r>
          </a:p>
        </p:txBody>
      </p:sp>
      <p:sp>
        <p:nvSpPr>
          <p:cNvPr id="167939" name="Rectangle 3"/>
          <p:cNvSpPr>
            <a:spLocks noGrp="1"/>
          </p:cNvSpPr>
          <p:nvPr>
            <p:ph type="body" idx="4294967295"/>
          </p:nvPr>
        </p:nvSpPr>
        <p:spPr/>
        <p:txBody>
          <a:bodyPr/>
          <a:lstStyle/>
          <a:p>
            <a:pPr marL="117475" indent="-117475" eaLnBrk="1" hangingPunct="1">
              <a:tabLst>
                <a:tab pos="117475" algn="l"/>
              </a:tabLst>
            </a:pPr>
            <a:r>
              <a:rPr lang="en-US" altLang="en-US" dirty="0" smtClean="0">
                <a:ea typeface="ＭＳ Ｐゴシック" panose="020B0600070205080204" pitchFamily="34" charset="-128"/>
              </a:rPr>
              <a:t>Use multiple expressions when multiple questions must be asked and the result of expressions are related:</a:t>
            </a:r>
          </a:p>
          <a:p>
            <a:pPr marL="117475" indent="-117475" eaLnBrk="1" hangingPunct="1">
              <a:tabLst>
                <a:tab pos="117475" algn="l"/>
              </a:tabLst>
            </a:pPr>
            <a:r>
              <a:rPr lang="en-US" altLang="en-US" dirty="0" smtClean="0">
                <a:ea typeface="ＭＳ Ｐゴシック" panose="020B0600070205080204" pitchFamily="34" charset="-128"/>
              </a:rPr>
              <a:t>AND (strict: all must apply):</a:t>
            </a:r>
          </a:p>
          <a:p>
            <a:pPr marL="288925" lvl="2" indent="-117475" eaLnBrk="1" hangingPunct="1">
              <a:tabLst>
                <a:tab pos="117475" algn="l"/>
              </a:tabLst>
            </a:pPr>
            <a:r>
              <a:rPr lang="en-US" altLang="en-US" sz="2000" dirty="0" smtClean="0">
                <a:ea typeface="ＭＳ Ｐゴシック" panose="020B0600070205080204" pitchFamily="34" charset="-128"/>
              </a:rPr>
              <a:t>All Boolean expressions must evaluate to true before the entire expression is true.	</a:t>
            </a:r>
          </a:p>
          <a:p>
            <a:pPr marL="288925" lvl="2" indent="-117475" eaLnBrk="1" hangingPunct="1">
              <a:tabLst>
                <a:tab pos="117475" algn="l"/>
              </a:tabLst>
            </a:pPr>
            <a:r>
              <a:rPr lang="en-US" altLang="en-US" sz="2000" dirty="0" smtClean="0">
                <a:ea typeface="ＭＳ Ｐゴシック" panose="020B0600070205080204" pitchFamily="34" charset="-128"/>
              </a:rPr>
              <a:t>If any expression is false then whole expression evaluates to false.</a:t>
            </a:r>
          </a:p>
          <a:p>
            <a:pPr marL="117475" indent="-117475" eaLnBrk="1" hangingPunct="1">
              <a:tabLst>
                <a:tab pos="117475" algn="l"/>
              </a:tabLst>
            </a:pPr>
            <a:r>
              <a:rPr lang="en-US" altLang="en-US" dirty="0" smtClean="0">
                <a:ea typeface="ＭＳ Ｐゴシック" panose="020B0600070205080204" pitchFamily="34" charset="-128"/>
              </a:rPr>
              <a:t>OR (less restrictive: at least one must apply):</a:t>
            </a:r>
          </a:p>
          <a:p>
            <a:pPr marL="288925" lvl="2" indent="-117475" eaLnBrk="1" hangingPunct="1">
              <a:tabLst>
                <a:tab pos="117475" algn="l"/>
              </a:tabLst>
            </a:pPr>
            <a:r>
              <a:rPr lang="en-US" altLang="en-US" sz="2000" dirty="0" smtClean="0">
                <a:ea typeface="ＭＳ Ｐゴシック" panose="020B0600070205080204" pitchFamily="34" charset="-128"/>
              </a:rPr>
              <a:t>If any Boolean expression evaluates to true then the entire expression evaluates to true.</a:t>
            </a:r>
          </a:p>
          <a:p>
            <a:pPr marL="288925" lvl="2" indent="-117475" eaLnBrk="1" hangingPunct="1">
              <a:tabLst>
                <a:tab pos="117475" algn="l"/>
              </a:tabLst>
            </a:pPr>
            <a:r>
              <a:rPr lang="en-US" altLang="en-US" sz="2000" dirty="0" smtClean="0">
                <a:ea typeface="ＭＳ Ｐゴシック" panose="020B0600070205080204" pitchFamily="34" charset="-128"/>
              </a:rPr>
              <a:t>All Boolean expressions must evaluate to false before the entire expression is false.	</a:t>
            </a:r>
          </a:p>
          <a:p>
            <a:pPr marL="0" indent="-285750" eaLnBrk="1" hangingPunct="1">
              <a:tabLst>
                <a:tab pos="117475" algn="l"/>
              </a:tabLst>
            </a:pPr>
            <a:r>
              <a:rPr lang="en-US" altLang="en-US" sz="2600" dirty="0" smtClean="0">
                <a:ea typeface="ＭＳ Ｐゴシック" panose="020B0600070205080204" pitchFamily="34" charset="-128"/>
              </a:rPr>
              <a:t>Not:</a:t>
            </a:r>
            <a:endParaRPr lang="en-US" altLang="en-US" sz="2600" dirty="0">
              <a:ea typeface="ＭＳ Ｐゴシック" panose="020B0600070205080204" pitchFamily="34" charset="-128"/>
            </a:endParaRPr>
          </a:p>
          <a:p>
            <a:pPr marL="288925" lvl="2" indent="-117475" eaLnBrk="1" hangingPunct="1">
              <a:tabLst>
                <a:tab pos="117475" algn="l"/>
              </a:tabLst>
            </a:pPr>
            <a:r>
              <a:rPr lang="en-US" altLang="en-US" sz="2000" dirty="0" smtClean="0">
                <a:ea typeface="ＭＳ Ｐゴシック" panose="020B0600070205080204" pitchFamily="34" charset="-128"/>
              </a:rPr>
              <a:t>Negates or reverses the logic of a Boolean expression</a:t>
            </a:r>
          </a:p>
          <a:p>
            <a:pPr marL="288925" lvl="2" indent="-117475" eaLnBrk="1" hangingPunct="1">
              <a:tabLst>
                <a:tab pos="117475" algn="l"/>
              </a:tabLst>
            </a:pPr>
            <a:r>
              <a:rPr lang="en-US" altLang="en-US" sz="2000" dirty="0" smtClean="0">
                <a:ea typeface="ＭＳ Ｐゴシック" panose="020B0600070205080204" pitchFamily="34" charset="-128"/>
              </a:rPr>
              <a:t>May sometimes be super ceded by the use of an inequality operator</a:t>
            </a:r>
          </a:p>
        </p:txBody>
      </p:sp>
    </p:spTree>
    <p:extLst>
      <p:ext uri="{BB962C8B-B14F-4D97-AF65-F5344CB8AC3E}">
        <p14:creationId xmlns:p14="http://schemas.microsoft.com/office/powerpoint/2010/main" val="385223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79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79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793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793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79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793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7939">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793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Nesting</a:t>
            </a:r>
            <a:endParaRPr lang="en-CA" dirty="0"/>
          </a:p>
        </p:txBody>
      </p:sp>
      <p:sp>
        <p:nvSpPr>
          <p:cNvPr id="3" name="Content Placeholder 2"/>
          <p:cNvSpPr>
            <a:spLocks noGrp="1"/>
          </p:cNvSpPr>
          <p:nvPr>
            <p:ph idx="1"/>
          </p:nvPr>
        </p:nvSpPr>
        <p:spPr/>
        <p:txBody>
          <a:bodyPr/>
          <a:lstStyle/>
          <a:p>
            <a:r>
              <a:rPr lang="en-CA" dirty="0" smtClean="0"/>
              <a:t>Nesting refers to an item that is “inside of” (or “nested in”) some other item.</a:t>
            </a:r>
          </a:p>
          <a:p>
            <a:r>
              <a:rPr lang="en-CA" dirty="0" smtClean="0"/>
              <a:t>Nested branches: an </a:t>
            </a:r>
            <a:r>
              <a:rPr lang="en-CA" dirty="0"/>
              <a:t>‘</a:t>
            </a:r>
            <a:r>
              <a:rPr lang="en-CA" dirty="0" smtClean="0">
                <a:latin typeface="Consolas" panose="020B0609020204030204" pitchFamily="49" charset="0"/>
                <a:cs typeface="Consolas" panose="020B0609020204030204" pitchFamily="49" charset="0"/>
              </a:rPr>
              <a:t>IF</a:t>
            </a:r>
            <a:r>
              <a:rPr lang="en-CA" dirty="0" smtClean="0"/>
              <a:t>-function’ that is inside of another ‘</a:t>
            </a:r>
            <a:r>
              <a:rPr lang="en-CA" dirty="0" smtClean="0">
                <a:latin typeface="Consolas" panose="020B0609020204030204" pitchFamily="49" charset="0"/>
                <a:cs typeface="Consolas" panose="020B0609020204030204" pitchFamily="49" charset="0"/>
              </a:rPr>
              <a:t>IF</a:t>
            </a:r>
            <a:r>
              <a:rPr lang="en-CA" dirty="0" smtClean="0"/>
              <a:t>-function’</a:t>
            </a:r>
          </a:p>
          <a:p>
            <a:pPr lvl="1"/>
            <a:r>
              <a:rPr lang="en-US" dirty="0" smtClean="0"/>
              <a:t>Example </a:t>
            </a:r>
            <a:r>
              <a:rPr lang="en-US" dirty="0"/>
              <a:t>(assume that the respondent previously indicated that his or her birthplace was an Alberta city)</a:t>
            </a:r>
          </a:p>
          <a:p>
            <a:pPr lvl="1"/>
            <a:r>
              <a:rPr lang="en-US" sz="1600" dirty="0">
                <a:latin typeface="Arial" panose="020B0604020202020204" pitchFamily="34" charset="0"/>
                <a:cs typeface="Arial" panose="020B0604020202020204" pitchFamily="34" charset="0"/>
              </a:rPr>
              <a:t>Select the AB city in which you were born</a:t>
            </a:r>
          </a:p>
          <a:p>
            <a:pPr marL="917575" lvl="3" indent="-342900">
              <a:buFont typeface="+mj-lt"/>
              <a:buAutoNum type="arabicPeriod"/>
            </a:pPr>
            <a:r>
              <a:rPr lang="en-US" sz="1400" dirty="0">
                <a:latin typeface="Arial" panose="020B0604020202020204" pitchFamily="34" charset="0"/>
                <a:cs typeface="Arial" panose="020B0604020202020204" pitchFamily="34" charset="0"/>
              </a:rPr>
              <a:t>Airdrie</a:t>
            </a:r>
          </a:p>
          <a:p>
            <a:pPr marL="917575" lvl="3" indent="-342900">
              <a:buFont typeface="+mj-lt"/>
              <a:buAutoNum type="arabicPeriod"/>
            </a:pPr>
            <a:r>
              <a:rPr lang="en-US" sz="1400" dirty="0">
                <a:latin typeface="Arial" panose="020B0604020202020204" pitchFamily="34" charset="0"/>
                <a:cs typeface="Arial" panose="020B0604020202020204" pitchFamily="34" charset="0"/>
              </a:rPr>
              <a:t>Calgary</a:t>
            </a:r>
          </a:p>
          <a:p>
            <a:pPr marL="917575" lvl="3" indent="-342900">
              <a:buFont typeface="+mj-lt"/>
              <a:buAutoNum type="arabicPeriod"/>
            </a:pPr>
            <a:r>
              <a:rPr lang="en-US" sz="1400" dirty="0">
                <a:latin typeface="Arial" panose="020B0604020202020204" pitchFamily="34" charset="0"/>
                <a:cs typeface="Arial" panose="020B0604020202020204" pitchFamily="34" charset="0"/>
              </a:rPr>
              <a:t>Edmonton</a:t>
            </a:r>
          </a:p>
          <a:p>
            <a:pPr marL="352425" lvl="2" indent="0">
              <a:buNone/>
            </a:pPr>
            <a:r>
              <a:rPr lang="en-US" sz="1600" dirty="0">
                <a:latin typeface="Arial" panose="020B0604020202020204" pitchFamily="34" charset="0"/>
                <a:cs typeface="Arial" panose="020B0604020202020204" pitchFamily="34" charset="0"/>
              </a:rPr>
              <a:t>	…</a:t>
            </a:r>
          </a:p>
          <a:p>
            <a:pPr lvl="2"/>
            <a:r>
              <a:rPr lang="en-US" dirty="0" smtClean="0"/>
              <a:t>Only when the user specifies residence as Alberta does the program ask for which Alberta city is the residence</a:t>
            </a:r>
          </a:p>
        </p:txBody>
      </p:sp>
    </p:spTree>
    <p:extLst>
      <p:ext uri="{BB962C8B-B14F-4D97-AF65-F5344CB8AC3E}">
        <p14:creationId xmlns:p14="http://schemas.microsoft.com/office/powerpoint/2010/main" val="2032156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Recognizing When Nesting Is Needed</a:t>
            </a:r>
          </a:p>
        </p:txBody>
      </p:sp>
      <p:sp>
        <p:nvSpPr>
          <p:cNvPr id="3" name="Content Placeholder 2"/>
          <p:cNvSpPr>
            <a:spLocks noGrp="1"/>
          </p:cNvSpPr>
          <p:nvPr>
            <p:ph idx="1"/>
          </p:nvPr>
        </p:nvSpPr>
        <p:spPr/>
        <p:txBody>
          <a:bodyPr/>
          <a:lstStyle/>
          <a:p>
            <a:r>
              <a:rPr lang="en-US" b="1" dirty="0"/>
              <a:t>Scenario </a:t>
            </a:r>
            <a:r>
              <a:rPr lang="en-US" b="1" dirty="0" smtClean="0"/>
              <a:t>1 (</a:t>
            </a:r>
            <a:r>
              <a:rPr lang="en-US" b="1" dirty="0" smtClean="0">
                <a:latin typeface="Consolas" panose="020B0609020204030204" pitchFamily="49" charset="0"/>
              </a:rPr>
              <a:t>IF</a:t>
            </a:r>
            <a:r>
              <a:rPr lang="en-US" b="1" dirty="0" smtClean="0"/>
              <a:t> inside </a:t>
            </a:r>
            <a:r>
              <a:rPr lang="en-US" b="1" dirty="0">
                <a:latin typeface="Consolas" panose="020B0609020204030204" pitchFamily="49" charset="0"/>
              </a:rPr>
              <a:t>IF</a:t>
            </a:r>
            <a:r>
              <a:rPr lang="en-US" b="1" dirty="0" smtClean="0"/>
              <a:t>, other scenarios are described in the next section)</a:t>
            </a:r>
            <a:r>
              <a:rPr lang="en-US" dirty="0" smtClean="0"/>
              <a:t>: </a:t>
            </a:r>
            <a:r>
              <a:rPr lang="en-US" dirty="0"/>
              <a:t>A second question is asked if a first question answers true:</a:t>
            </a:r>
          </a:p>
          <a:p>
            <a:pPr lvl="1"/>
            <a:r>
              <a:rPr lang="en-US" dirty="0"/>
              <a:t>Example: If it’s true the applicant is a Canadian citizen, then ask for the person’s income (checking if eligible for social assistance).</a:t>
            </a:r>
          </a:p>
          <a:p>
            <a:pPr lvl="1"/>
            <a:r>
              <a:rPr lang="en-US" dirty="0"/>
              <a:t>Type of nesting: an </a:t>
            </a:r>
            <a:r>
              <a:rPr lang="en-US" dirty="0">
                <a:latin typeface="Consolas" panose="020B0609020204030204" pitchFamily="49" charset="0"/>
              </a:rPr>
              <a:t>IF</a:t>
            </a:r>
            <a:r>
              <a:rPr lang="en-US" dirty="0"/>
              <a:t>-branch nested inside of another </a:t>
            </a:r>
            <a:r>
              <a:rPr lang="en-US" dirty="0">
                <a:latin typeface="Consolas" panose="020B0609020204030204" pitchFamily="49" charset="0"/>
              </a:rPr>
              <a:t>IF</a:t>
            </a:r>
            <a:r>
              <a:rPr lang="en-US" dirty="0"/>
              <a:t>-branch </a:t>
            </a:r>
          </a:p>
          <a:p>
            <a:pPr marL="234950" lvl="1" indent="0">
              <a:buNone/>
            </a:pPr>
            <a:r>
              <a:rPr lang="en-US" sz="1800" dirty="0">
                <a:latin typeface="Consolas" panose="020B0609020204030204" pitchFamily="49" charset="0"/>
                <a:cs typeface="Consolas" panose="020B0609020204030204" pitchFamily="49" charset="0"/>
              </a:rPr>
              <a:t> If (Boolean</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293688" lvl="2" indent="0">
              <a:buNone/>
            </a:pPr>
            <a:r>
              <a:rPr lang="en-US" dirty="0">
                <a:latin typeface="Consolas" panose="020B0609020204030204" pitchFamily="49" charset="0"/>
                <a:cs typeface="Consolas" panose="020B0609020204030204" pitchFamily="49" charset="0"/>
              </a:rPr>
              <a:t>    If (Boolean</a:t>
            </a:r>
            <a:r>
              <a:rPr lang="en-US" dirty="0" smtClean="0">
                <a:latin typeface="Consolas" panose="020B0609020204030204" pitchFamily="49" charset="0"/>
                <a:cs typeface="Consolas" panose="020B0609020204030204" pitchFamily="49" charset="0"/>
              </a:rPr>
              <a:t>):</a:t>
            </a:r>
            <a:endParaRPr lang="en-US" dirty="0">
              <a:latin typeface="Consolas" panose="020B0609020204030204" pitchFamily="49" charset="0"/>
              <a:cs typeface="Consolas" panose="020B0609020204030204" pitchFamily="49" charset="0"/>
            </a:endParaRPr>
          </a:p>
          <a:p>
            <a:pPr marL="293688" lvl="2" indent="0">
              <a:buNone/>
            </a:pPr>
            <a:r>
              <a:rPr lang="en-US" dirty="0">
                <a:latin typeface="Consolas" panose="020B0609020204030204" pitchFamily="49" charset="0"/>
                <a:cs typeface="Consolas" panose="020B0609020204030204" pitchFamily="49" charset="0"/>
              </a:rPr>
              <a:t>        ...</a:t>
            </a:r>
          </a:p>
          <a:p>
            <a:pPr marL="293688" lvl="2" indent="0">
              <a:buNone/>
            </a:pPr>
            <a:r>
              <a:rPr lang="en-US" dirty="0">
                <a:latin typeface="Consolas" panose="020B0609020204030204" pitchFamily="49" charset="0"/>
                <a:cs typeface="Consolas" panose="020B0609020204030204" pitchFamily="49" charset="0"/>
              </a:rPr>
              <a:t>    </a:t>
            </a:r>
          </a:p>
          <a:p>
            <a:pPr marL="293688" lvl="2" indent="0">
              <a:buNone/>
            </a:pPr>
            <a:endParaRPr lang="en-US" dirty="0">
              <a:latin typeface="Consolas" panose="020B0609020204030204" pitchFamily="49" charset="0"/>
              <a:cs typeface="Consolas" panose="020B0609020204030204" pitchFamily="49" charset="0"/>
            </a:endParaRPr>
          </a:p>
          <a:p>
            <a:pPr lvl="1"/>
            <a:endParaRPr lang="en-US" dirty="0"/>
          </a:p>
          <a:p>
            <a:pPr lvl="1"/>
            <a:endParaRPr lang="en-US" dirty="0"/>
          </a:p>
          <a:p>
            <a:endParaRPr lang="en-US" dirty="0"/>
          </a:p>
        </p:txBody>
      </p:sp>
    </p:spTree>
    <p:extLst>
      <p:ext uri="{BB962C8B-B14F-4D97-AF65-F5344CB8AC3E}">
        <p14:creationId xmlns:p14="http://schemas.microsoft.com/office/powerpoint/2010/main" val="2191488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rgbClr val="FF0000"/>
                </a:solidFill>
                <a:ea typeface="ＭＳ Ｐゴシック" panose="020B0600070205080204" pitchFamily="34" charset="-128"/>
              </a:rPr>
              <a:t>Nested</a:t>
            </a:r>
            <a:r>
              <a:rPr lang="en-US" altLang="en-US" dirty="0">
                <a:ea typeface="ＭＳ Ｐゴシック" panose="020B0600070205080204" pitchFamily="34" charset="-128"/>
              </a:rPr>
              <a:t> Decision  Making</a:t>
            </a:r>
            <a:endParaRPr lang="en-US" dirty="0"/>
          </a:p>
        </p:txBody>
      </p:sp>
      <p:sp>
        <p:nvSpPr>
          <p:cNvPr id="3" name="Content Placeholder 2"/>
          <p:cNvSpPr>
            <a:spLocks noGrp="1"/>
          </p:cNvSpPr>
          <p:nvPr>
            <p:ph idx="1"/>
          </p:nvPr>
        </p:nvSpPr>
        <p:spPr/>
        <p:txBody>
          <a:bodyPr/>
          <a:lstStyle/>
          <a:p>
            <a:pPr eaLnBrk="1" hangingPunct="1"/>
            <a:r>
              <a:rPr lang="en-CA" altLang="en-US" dirty="0">
                <a:ea typeface="ＭＳ Ｐゴシック" panose="020B0600070205080204" pitchFamily="34" charset="-128"/>
              </a:rPr>
              <a:t>Decision making is dependent.</a:t>
            </a:r>
          </a:p>
          <a:p>
            <a:pPr eaLnBrk="1" hangingPunct="1"/>
            <a:r>
              <a:rPr lang="en-CA" altLang="en-US" dirty="0">
                <a:ea typeface="ＭＳ Ｐゴシック" panose="020B0600070205080204" pitchFamily="34" charset="-128"/>
              </a:rPr>
              <a:t>The first decision must evaluate to true (“gate keeper”) before successive decisions are even considered for evaluation.</a:t>
            </a:r>
          </a:p>
          <a:p>
            <a:pPr eaLnBrk="1" hangingPunct="1"/>
            <a:endParaRPr lang="en-US" altLang="en-US" dirty="0">
              <a:ea typeface="ＭＳ Ｐゴシック" panose="020B0600070205080204" pitchFamily="34" charset="-128"/>
            </a:endParaRPr>
          </a:p>
          <a:p>
            <a:endParaRPr lang="en-US" dirty="0"/>
          </a:p>
        </p:txBody>
      </p:sp>
      <p:sp>
        <p:nvSpPr>
          <p:cNvPr id="4" name="AutoShape 4"/>
          <p:cNvSpPr>
            <a:spLocks noChangeArrowheads="1"/>
          </p:cNvSpPr>
          <p:nvPr/>
        </p:nvSpPr>
        <p:spPr bwMode="auto">
          <a:xfrm>
            <a:off x="0" y="2607533"/>
            <a:ext cx="2914650" cy="903288"/>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Question 1?</a:t>
            </a:r>
          </a:p>
        </p:txBody>
      </p:sp>
      <p:grpSp>
        <p:nvGrpSpPr>
          <p:cNvPr id="5" name="Group 4"/>
          <p:cNvGrpSpPr>
            <a:grpSpLocks/>
          </p:cNvGrpSpPr>
          <p:nvPr/>
        </p:nvGrpSpPr>
        <p:grpSpPr bwMode="auto">
          <a:xfrm>
            <a:off x="2928938" y="2526571"/>
            <a:ext cx="3700462" cy="1008062"/>
            <a:chOff x="2913582" y="3243263"/>
            <a:chExt cx="3699943" cy="1008062"/>
          </a:xfrm>
        </p:grpSpPr>
        <p:sp>
          <p:nvSpPr>
            <p:cNvPr id="6" name="Line 7"/>
            <p:cNvSpPr>
              <a:spLocks noChangeShapeType="1"/>
            </p:cNvSpPr>
            <p:nvPr/>
          </p:nvSpPr>
          <p:spPr bwMode="auto">
            <a:xfrm>
              <a:off x="2913582" y="3752957"/>
              <a:ext cx="622065"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7" name="Text Box 8"/>
            <p:cNvSpPr txBox="1">
              <a:spLocks noChangeArrowheads="1"/>
            </p:cNvSpPr>
            <p:nvPr/>
          </p:nvSpPr>
          <p:spPr bwMode="auto">
            <a:xfrm>
              <a:off x="2913582" y="3517908"/>
              <a:ext cx="539448" cy="219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8" name="AutoShape 9"/>
            <p:cNvSpPr>
              <a:spLocks noChangeArrowheads="1"/>
            </p:cNvSpPr>
            <p:nvPr/>
          </p:nvSpPr>
          <p:spPr bwMode="auto">
            <a:xfrm>
              <a:off x="3516722" y="3243263"/>
              <a:ext cx="3096803" cy="1008062"/>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dirty="0">
                  <a:solidFill>
                    <a:srgbClr val="FF0000"/>
                  </a:solidFill>
                  <a:latin typeface="Arial" panose="020B0604020202020204" pitchFamily="34" charset="0"/>
                </a:rPr>
                <a:t>Question 2?</a:t>
              </a:r>
            </a:p>
          </p:txBody>
        </p:sp>
      </p:grpSp>
      <p:grpSp>
        <p:nvGrpSpPr>
          <p:cNvPr id="9" name="Group 8"/>
          <p:cNvGrpSpPr>
            <a:grpSpLocks/>
          </p:cNvGrpSpPr>
          <p:nvPr/>
        </p:nvGrpSpPr>
        <p:grpSpPr bwMode="auto">
          <a:xfrm>
            <a:off x="6650038" y="2691671"/>
            <a:ext cx="2214562" cy="679450"/>
            <a:chOff x="6634163" y="3408363"/>
            <a:chExt cx="2214562" cy="679450"/>
          </a:xfrm>
        </p:grpSpPr>
        <p:sp>
          <p:nvSpPr>
            <p:cNvPr id="10" name="Line 11"/>
            <p:cNvSpPr>
              <a:spLocks noChangeShapeType="1"/>
            </p:cNvSpPr>
            <p:nvPr/>
          </p:nvSpPr>
          <p:spPr bwMode="auto">
            <a:xfrm flipV="1">
              <a:off x="6634163" y="3723967"/>
              <a:ext cx="680506" cy="13282"/>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Text Box 12"/>
            <p:cNvSpPr txBox="1">
              <a:spLocks noChangeArrowheads="1"/>
            </p:cNvSpPr>
            <p:nvPr/>
          </p:nvSpPr>
          <p:spPr bwMode="auto">
            <a:xfrm>
              <a:off x="6720328" y="3484890"/>
              <a:ext cx="50817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True</a:t>
              </a:r>
            </a:p>
          </p:txBody>
        </p:sp>
        <p:sp>
          <p:nvSpPr>
            <p:cNvPr id="12" name="Rectangle 13"/>
            <p:cNvSpPr>
              <a:spLocks noChangeArrowheads="1"/>
            </p:cNvSpPr>
            <p:nvPr/>
          </p:nvSpPr>
          <p:spPr bwMode="auto">
            <a:xfrm>
              <a:off x="7314669" y="3408363"/>
              <a:ext cx="1534056"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Statement or</a:t>
              </a:r>
            </a:p>
            <a:p>
              <a:pPr>
                <a:spcBef>
                  <a:spcPct val="0"/>
                </a:spcBef>
                <a:buFontTx/>
                <a:buNone/>
              </a:pPr>
              <a:r>
                <a:rPr lang="en-US" altLang="en-US" sz="1400" dirty="0">
                  <a:latin typeface="Arial" panose="020B0604020202020204" pitchFamily="34" charset="0"/>
                </a:rPr>
                <a:t>statements</a:t>
              </a:r>
            </a:p>
          </p:txBody>
        </p:sp>
      </p:grpSp>
      <p:grpSp>
        <p:nvGrpSpPr>
          <p:cNvPr id="13" name="Group 12"/>
          <p:cNvGrpSpPr>
            <a:grpSpLocks/>
          </p:cNvGrpSpPr>
          <p:nvPr/>
        </p:nvGrpSpPr>
        <p:grpSpPr bwMode="auto">
          <a:xfrm>
            <a:off x="903288" y="3369533"/>
            <a:ext cx="6864350" cy="2105025"/>
            <a:chOff x="887413" y="4086225"/>
            <a:chExt cx="6864350" cy="2105025"/>
          </a:xfrm>
        </p:grpSpPr>
        <p:sp>
          <p:nvSpPr>
            <p:cNvPr id="14" name="Rectangle 15"/>
            <p:cNvSpPr>
              <a:spLocks noChangeArrowheads="1"/>
            </p:cNvSpPr>
            <p:nvPr/>
          </p:nvSpPr>
          <p:spPr bwMode="auto">
            <a:xfrm>
              <a:off x="887413" y="5511800"/>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dirty="0">
                  <a:latin typeface="Arial" panose="020B0604020202020204" pitchFamily="34" charset="0"/>
                </a:rPr>
                <a:t>Remainder of </a:t>
              </a:r>
            </a:p>
            <a:p>
              <a:pPr>
                <a:spcBef>
                  <a:spcPct val="0"/>
                </a:spcBef>
                <a:buFontTx/>
                <a:buNone/>
              </a:pPr>
              <a:r>
                <a:rPr lang="en-US" altLang="en-US" sz="1400" dirty="0">
                  <a:latin typeface="Arial" panose="020B0604020202020204" pitchFamily="34" charset="0"/>
                </a:rPr>
                <a:t>the program</a:t>
              </a:r>
            </a:p>
          </p:txBody>
        </p:sp>
        <p:sp>
          <p:nvSpPr>
            <p:cNvPr id="15" name="Line 16"/>
            <p:cNvSpPr>
              <a:spLocks noChangeShapeType="1"/>
            </p:cNvSpPr>
            <p:nvPr/>
          </p:nvSpPr>
          <p:spPr bwMode="auto">
            <a:xfrm flipH="1">
              <a:off x="2557463" y="5781675"/>
              <a:ext cx="5175250" cy="190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6" name="Line 17"/>
            <p:cNvSpPr>
              <a:spLocks noChangeShapeType="1"/>
            </p:cNvSpPr>
            <p:nvPr/>
          </p:nvSpPr>
          <p:spPr bwMode="auto">
            <a:xfrm flipV="1">
              <a:off x="7745413" y="4086225"/>
              <a:ext cx="6350" cy="168910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grpSp>
      <p:grpSp>
        <p:nvGrpSpPr>
          <p:cNvPr id="17" name="Group 16"/>
          <p:cNvGrpSpPr>
            <a:grpSpLocks/>
          </p:cNvGrpSpPr>
          <p:nvPr/>
        </p:nvGrpSpPr>
        <p:grpSpPr bwMode="auto">
          <a:xfrm>
            <a:off x="903288" y="3526696"/>
            <a:ext cx="4183062" cy="1538287"/>
            <a:chOff x="887413" y="4243388"/>
            <a:chExt cx="4183062" cy="1538287"/>
          </a:xfrm>
        </p:grpSpPr>
        <p:sp>
          <p:nvSpPr>
            <p:cNvPr id="18" name="Line 19"/>
            <p:cNvSpPr>
              <a:spLocks noChangeShapeType="1"/>
            </p:cNvSpPr>
            <p:nvPr/>
          </p:nvSpPr>
          <p:spPr bwMode="auto">
            <a:xfrm flipH="1">
              <a:off x="1446200" y="4243388"/>
              <a:ext cx="25399" cy="1268483"/>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9" name="Text Box 20"/>
            <p:cNvSpPr txBox="1">
              <a:spLocks noChangeArrowheads="1"/>
            </p:cNvSpPr>
            <p:nvPr/>
          </p:nvSpPr>
          <p:spPr bwMode="auto">
            <a:xfrm>
              <a:off x="887413" y="4687771"/>
              <a:ext cx="558787" cy="27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sp>
          <p:nvSpPr>
            <p:cNvPr id="20" name="Line 21"/>
            <p:cNvSpPr>
              <a:spLocks noChangeShapeType="1"/>
            </p:cNvSpPr>
            <p:nvPr/>
          </p:nvSpPr>
          <p:spPr bwMode="auto">
            <a:xfrm flipH="1">
              <a:off x="5054600" y="4245378"/>
              <a:ext cx="15875" cy="1536297"/>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21" name="Text Box 22"/>
            <p:cNvSpPr txBox="1">
              <a:spLocks noChangeArrowheads="1"/>
            </p:cNvSpPr>
            <p:nvPr/>
          </p:nvSpPr>
          <p:spPr bwMode="auto">
            <a:xfrm>
              <a:off x="4495814" y="4838346"/>
              <a:ext cx="558787" cy="27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dirty="0">
                  <a:latin typeface="Arial" panose="020B0604020202020204" pitchFamily="34" charset="0"/>
                </a:rPr>
                <a:t>False</a:t>
              </a:r>
            </a:p>
          </p:txBody>
        </p:sp>
      </p:grpSp>
    </p:spTree>
    <p:extLst>
      <p:ext uri="{BB962C8B-B14F-4D97-AF65-F5344CB8AC3E}">
        <p14:creationId xmlns:p14="http://schemas.microsoft.com/office/powerpoint/2010/main" val="230800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solidFill>
                  <a:srgbClr val="FF0000"/>
                </a:solidFill>
                <a:ea typeface="ＭＳ Ｐゴシック" panose="020B0600070205080204" pitchFamily="34" charset="-128"/>
              </a:rPr>
              <a:t>Nested</a:t>
            </a:r>
            <a:r>
              <a:rPr lang="en-CA" altLang="en-US" dirty="0">
                <a:ea typeface="ＭＳ Ｐゴシック" panose="020B0600070205080204" pitchFamily="34" charset="-128"/>
              </a:rPr>
              <a:t> Decision Making</a:t>
            </a:r>
            <a:endParaRPr lang="en-US" dirty="0"/>
          </a:p>
        </p:txBody>
      </p:sp>
      <p:sp>
        <p:nvSpPr>
          <p:cNvPr id="3" name="Content Placeholder 2"/>
          <p:cNvSpPr>
            <a:spLocks noGrp="1"/>
          </p:cNvSpPr>
          <p:nvPr>
            <p:ph idx="1"/>
          </p:nvPr>
        </p:nvSpPr>
        <p:spPr/>
        <p:txBody>
          <a:bodyPr/>
          <a:lstStyle/>
          <a:p>
            <a:pPr eaLnBrk="1" hangingPunct="1"/>
            <a:r>
              <a:rPr lang="en-CA" altLang="en-US" dirty="0">
                <a:ea typeface="ＭＳ Ｐゴシック" panose="020B0600070205080204" pitchFamily="34" charset="-128"/>
              </a:rPr>
              <a:t>One decision is made inside another.</a:t>
            </a:r>
          </a:p>
          <a:p>
            <a:pPr eaLnBrk="1" hangingPunct="1"/>
            <a:r>
              <a:rPr lang="en-CA" altLang="en-US" dirty="0">
                <a:ea typeface="ＭＳ Ｐゴシック" panose="020B0600070205080204" pitchFamily="34" charset="-128"/>
              </a:rPr>
              <a:t>Outer decisions must evaluate to true before inner decisions are even considered for evaluation.</a:t>
            </a:r>
            <a:endParaRPr lang="en-CA" altLang="en-US" b="1" dirty="0">
              <a:ea typeface="ＭＳ Ｐゴシック" panose="020B0600070205080204" pitchFamily="34" charset="-128"/>
            </a:endParaRPr>
          </a:p>
          <a:p>
            <a:pPr eaLnBrk="1" hangingPunct="1">
              <a:lnSpc>
                <a:spcPct val="70000"/>
              </a:lnSpc>
            </a:pPr>
            <a:r>
              <a:rPr lang="en-CA" altLang="en-US" b="1" dirty="0">
                <a:ea typeface="ＭＳ Ｐゴシック" panose="020B0600070205080204" pitchFamily="34" charset="-128"/>
              </a:rPr>
              <a:t>Format:</a:t>
            </a:r>
          </a:p>
          <a:p>
            <a:pPr eaLnBrk="1" hangingPunct="1">
              <a:lnSpc>
                <a:spcPct val="70000"/>
              </a:lnSpc>
              <a:buFontTx/>
              <a:buNone/>
            </a:pPr>
            <a:r>
              <a:rPr lang="en-CA" altLang="en-US" sz="2000" dirty="0">
                <a:latin typeface="Consolas" panose="020B0609020204030204" pitchFamily="49" charset="0"/>
                <a:ea typeface="ＭＳ Ｐゴシック" panose="020B0600070205080204" pitchFamily="34" charset="-128"/>
              </a:rPr>
              <a:t>     if (</a:t>
            </a:r>
            <a:r>
              <a:rPr lang="en-CA" altLang="en-US" sz="2000" i="1" dirty="0">
                <a:latin typeface="Consolas" panose="020B0609020204030204" pitchFamily="49" charset="0"/>
                <a:ea typeface="ＭＳ Ｐゴシック" panose="020B0600070205080204" pitchFamily="34" charset="-128"/>
              </a:rPr>
              <a:t>Boolean expression</a:t>
            </a:r>
            <a:r>
              <a:rPr lang="en-CA" altLang="en-US" sz="2000" dirty="0">
                <a:latin typeface="Consolas" panose="020B0609020204030204" pitchFamily="49" charset="0"/>
                <a:ea typeface="ＭＳ Ｐゴシック" panose="020B0600070205080204" pitchFamily="34" charset="-128"/>
              </a:rPr>
              <a:t>):</a:t>
            </a:r>
          </a:p>
          <a:p>
            <a:pPr eaLnBrk="1" hangingPunct="1">
              <a:lnSpc>
                <a:spcPct val="70000"/>
              </a:lnSpc>
              <a:buFontTx/>
              <a:buNone/>
            </a:pPr>
            <a:endParaRPr lang="en-CA" altLang="en-US" sz="2000" dirty="0">
              <a:latin typeface="Consolas" panose="020B0609020204030204" pitchFamily="49" charset="0"/>
              <a:ea typeface="ＭＳ Ｐゴシック" panose="020B0600070205080204" pitchFamily="34" charset="-128"/>
            </a:endParaRPr>
          </a:p>
          <a:p>
            <a:pPr eaLnBrk="1" hangingPunct="1">
              <a:lnSpc>
                <a:spcPct val="70000"/>
              </a:lnSpc>
              <a:buFontTx/>
              <a:buNone/>
            </a:pPr>
            <a:r>
              <a:rPr lang="en-CA" altLang="en-US" sz="2000" dirty="0">
                <a:latin typeface="Consolas" panose="020B0609020204030204" pitchFamily="49" charset="0"/>
                <a:ea typeface="ＭＳ Ｐゴシック" panose="020B0600070205080204" pitchFamily="34" charset="-128"/>
              </a:rPr>
              <a:t>         </a:t>
            </a:r>
            <a:r>
              <a:rPr lang="en-CA" altLang="en-US" sz="2000" dirty="0">
                <a:solidFill>
                  <a:srgbClr val="FF0000"/>
                </a:solidFill>
                <a:latin typeface="Consolas" panose="020B0609020204030204" pitchFamily="49" charset="0"/>
                <a:ea typeface="ＭＳ Ｐゴシック" panose="020B0600070205080204" pitchFamily="34" charset="-128"/>
              </a:rPr>
              <a:t>if</a:t>
            </a:r>
            <a:r>
              <a:rPr lang="en-CA" altLang="en-US" sz="2000" dirty="0">
                <a:latin typeface="Consolas" panose="020B0609020204030204" pitchFamily="49" charset="0"/>
                <a:ea typeface="ＭＳ Ｐゴシック" panose="020B0600070205080204" pitchFamily="34" charset="-128"/>
              </a:rPr>
              <a:t> (</a:t>
            </a:r>
            <a:r>
              <a:rPr lang="en-CA" altLang="en-US" sz="2000" i="1" dirty="0">
                <a:latin typeface="Consolas" panose="020B0609020204030204" pitchFamily="49" charset="0"/>
                <a:ea typeface="ＭＳ Ｐゴシック" panose="020B0600070205080204" pitchFamily="34" charset="-128"/>
              </a:rPr>
              <a:t>Boolean expression</a:t>
            </a:r>
            <a:r>
              <a:rPr lang="en-CA" altLang="en-US" sz="2000" dirty="0">
                <a:latin typeface="Consolas" panose="020B0609020204030204" pitchFamily="49" charset="0"/>
                <a:ea typeface="ＭＳ Ｐゴシック" panose="020B0600070205080204" pitchFamily="34" charset="-128"/>
              </a:rPr>
              <a:t>):</a:t>
            </a:r>
          </a:p>
          <a:p>
            <a:pPr eaLnBrk="1" hangingPunct="1">
              <a:lnSpc>
                <a:spcPct val="70000"/>
              </a:lnSpc>
              <a:buFontTx/>
              <a:buNone/>
            </a:pPr>
            <a:endParaRPr lang="en-CA" altLang="en-US" sz="2000" dirty="0">
              <a:latin typeface="Consolas" panose="020B0609020204030204" pitchFamily="49" charset="0"/>
              <a:ea typeface="ＭＳ Ｐゴシック" panose="020B0600070205080204" pitchFamily="34" charset="-128"/>
            </a:endParaRPr>
          </a:p>
          <a:p>
            <a:pPr eaLnBrk="1" hangingPunct="1">
              <a:lnSpc>
                <a:spcPct val="70000"/>
              </a:lnSpc>
              <a:buFontTx/>
              <a:buNone/>
            </a:pPr>
            <a:r>
              <a:rPr lang="en-CA" altLang="en-US" sz="2000" dirty="0">
                <a:latin typeface="Consolas" panose="020B0609020204030204" pitchFamily="49" charset="0"/>
                <a:ea typeface="ＭＳ Ｐゴシック" panose="020B0600070205080204" pitchFamily="34" charset="-128"/>
              </a:rPr>
              <a:t>             body</a:t>
            </a:r>
          </a:p>
          <a:p>
            <a:pPr eaLnBrk="1" hangingPunct="1">
              <a:lnSpc>
                <a:spcPct val="70000"/>
              </a:lnSpc>
              <a:buFontTx/>
              <a:buNone/>
            </a:pPr>
            <a:endParaRPr lang="en-CA" altLang="en-US" dirty="0">
              <a:latin typeface="Arial" panose="020B0604020202020204" pitchFamily="34" charset="0"/>
              <a:ea typeface="ＭＳ Ｐゴシック" panose="020B0600070205080204" pitchFamily="34" charset="-128"/>
            </a:endParaRPr>
          </a:p>
          <a:p>
            <a:endParaRPr lang="en-US" dirty="0"/>
          </a:p>
        </p:txBody>
      </p:sp>
      <p:grpSp>
        <p:nvGrpSpPr>
          <p:cNvPr id="4" name="Group 3"/>
          <p:cNvGrpSpPr>
            <a:grpSpLocks/>
          </p:cNvGrpSpPr>
          <p:nvPr/>
        </p:nvGrpSpPr>
        <p:grpSpPr bwMode="auto">
          <a:xfrm>
            <a:off x="1597969" y="3149514"/>
            <a:ext cx="6737350" cy="1212850"/>
            <a:chOff x="1687513" y="3481963"/>
            <a:chExt cx="6737350" cy="1212850"/>
          </a:xfrm>
        </p:grpSpPr>
        <p:sp>
          <p:nvSpPr>
            <p:cNvPr id="5" name="Line 4"/>
            <p:cNvSpPr>
              <a:spLocks noChangeShapeType="1"/>
            </p:cNvSpPr>
            <p:nvPr/>
          </p:nvSpPr>
          <p:spPr bwMode="auto">
            <a:xfrm flipH="1">
              <a:off x="5135563" y="3811315"/>
              <a:ext cx="1358900" cy="0"/>
            </a:xfrm>
            <a:prstGeom prst="line">
              <a:avLst/>
            </a:prstGeom>
            <a:noFill/>
            <a:ln w="50800">
              <a:solidFill>
                <a:srgbClr val="9933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6" name="Text Box 5"/>
            <p:cNvSpPr txBox="1">
              <a:spLocks noChangeArrowheads="1"/>
            </p:cNvSpPr>
            <p:nvPr/>
          </p:nvSpPr>
          <p:spPr bwMode="auto">
            <a:xfrm>
              <a:off x="6469063" y="3534241"/>
              <a:ext cx="1955800" cy="554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993300"/>
                  </a:solidFill>
                  <a:latin typeface="Arial" panose="020B0604020202020204" pitchFamily="34" charset="0"/>
                </a:rPr>
                <a:t>Outer body</a:t>
              </a:r>
            </a:p>
          </p:txBody>
        </p:sp>
        <p:sp>
          <p:nvSpPr>
            <p:cNvPr id="7" name="Rectangle 6"/>
            <p:cNvSpPr>
              <a:spLocks noChangeArrowheads="1"/>
            </p:cNvSpPr>
            <p:nvPr/>
          </p:nvSpPr>
          <p:spPr bwMode="auto">
            <a:xfrm>
              <a:off x="1687513" y="3481963"/>
              <a:ext cx="3448050" cy="1212850"/>
            </a:xfrm>
            <a:prstGeom prst="rect">
              <a:avLst/>
            </a:prstGeom>
            <a:solidFill>
              <a:srgbClr val="FF0000">
                <a:alpha val="20000"/>
              </a:srgbClr>
            </a:solidFill>
            <a:ln w="50800">
              <a:solidFill>
                <a:srgbClr val="993300"/>
              </a:solidFill>
              <a:miter lim="800000"/>
              <a:headEnd type="none" w="sm" len="sm"/>
              <a:tailEnd type="none" w="sm" len="sm"/>
            </a:ln>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grpSp>
      <p:grpSp>
        <p:nvGrpSpPr>
          <p:cNvPr id="8" name="Group 7"/>
          <p:cNvGrpSpPr>
            <a:grpSpLocks/>
          </p:cNvGrpSpPr>
          <p:nvPr/>
        </p:nvGrpSpPr>
        <p:grpSpPr bwMode="auto">
          <a:xfrm>
            <a:off x="2137719" y="3867064"/>
            <a:ext cx="6249988" cy="396875"/>
            <a:chOff x="2286371" y="4206740"/>
            <a:chExt cx="6248941" cy="397213"/>
          </a:xfrm>
        </p:grpSpPr>
        <p:sp>
          <p:nvSpPr>
            <p:cNvPr id="9" name="Rectangle 9"/>
            <p:cNvSpPr>
              <a:spLocks noChangeArrowheads="1"/>
            </p:cNvSpPr>
            <p:nvPr/>
          </p:nvSpPr>
          <p:spPr bwMode="auto">
            <a:xfrm>
              <a:off x="2286371" y="4206740"/>
              <a:ext cx="990229" cy="381000"/>
            </a:xfrm>
            <a:prstGeom prst="rect">
              <a:avLst/>
            </a:prstGeom>
            <a:solidFill>
              <a:srgbClr val="FF0000">
                <a:alpha val="20000"/>
              </a:srgbClr>
            </a:solidFill>
            <a:ln w="38100">
              <a:solidFill>
                <a:srgbClr val="993300"/>
              </a:solidFill>
              <a:miter lim="800000"/>
              <a:headEnd type="none" w="sm" len="sm"/>
              <a:tailEnd type="none" w="sm" len="sm"/>
            </a:ln>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sp>
          <p:nvSpPr>
            <p:cNvPr id="10" name="Line 10"/>
            <p:cNvSpPr>
              <a:spLocks noChangeShapeType="1"/>
            </p:cNvSpPr>
            <p:nvPr/>
          </p:nvSpPr>
          <p:spPr bwMode="auto">
            <a:xfrm flipH="1" flipV="1">
              <a:off x="3276600" y="4397240"/>
              <a:ext cx="3302912" cy="38438"/>
            </a:xfrm>
            <a:prstGeom prst="line">
              <a:avLst/>
            </a:prstGeom>
            <a:noFill/>
            <a:ln w="38100">
              <a:solidFill>
                <a:srgbClr val="9933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dirty="0"/>
            </a:p>
          </p:txBody>
        </p:sp>
        <p:sp>
          <p:nvSpPr>
            <p:cNvPr id="11" name="Text Box 11"/>
            <p:cNvSpPr txBox="1">
              <a:spLocks noChangeArrowheads="1"/>
            </p:cNvSpPr>
            <p:nvPr/>
          </p:nvSpPr>
          <p:spPr bwMode="auto">
            <a:xfrm>
              <a:off x="6579512" y="4267403"/>
              <a:ext cx="195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993300"/>
                  </a:solidFill>
                  <a:latin typeface="Arial" panose="020B0604020202020204" pitchFamily="34" charset="0"/>
                </a:rPr>
                <a:t>Inner body</a:t>
              </a:r>
            </a:p>
          </p:txBody>
        </p:sp>
      </p:grpSp>
    </p:spTree>
    <p:extLst>
      <p:ext uri="{BB962C8B-B14F-4D97-AF65-F5344CB8AC3E}">
        <p14:creationId xmlns:p14="http://schemas.microsoft.com/office/powerpoint/2010/main" val="3426788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36668</TotalTime>
  <Pages>8</Pages>
  <Words>2894</Words>
  <Application>Microsoft Office PowerPoint</Application>
  <PresentationFormat>On-screen Show (4:3)</PresentationFormat>
  <Paragraphs>446</Paragraphs>
  <Slides>41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ＭＳ Ｐゴシック</vt:lpstr>
      <vt:lpstr>Arial</vt:lpstr>
      <vt:lpstr>Calibri</vt:lpstr>
      <vt:lpstr>Consolas</vt:lpstr>
      <vt:lpstr>Times New Roman</vt:lpstr>
      <vt:lpstr>evaluation_intro</vt:lpstr>
      <vt:lpstr>Branching In Python: Part 2</vt:lpstr>
      <vt:lpstr>Decision-Making With Multiple Boolean Expressions (Connected With Logic)</vt:lpstr>
      <vt:lpstr>Forming Compound Boolean Expressions With The “OR” Operator</vt:lpstr>
      <vt:lpstr>The “NOT” Operator</vt:lpstr>
      <vt:lpstr>Quick Summary: Using Multiple Expressions</vt:lpstr>
      <vt:lpstr>Nesting</vt:lpstr>
      <vt:lpstr>Recognizing When Nesting Is Needed</vt:lpstr>
      <vt:lpstr>Nested Decision  Making</vt:lpstr>
      <vt:lpstr>Nested Decision Making</vt:lpstr>
      <vt:lpstr>Nested Decision Making (2)</vt:lpstr>
      <vt:lpstr>Question</vt:lpstr>
      <vt:lpstr>Decision-Making With Multiple Alternatives/Questions</vt:lpstr>
      <vt:lpstr>Decision Making With Multiple If’s</vt:lpstr>
      <vt:lpstr>Multiple If's: Non-Exclusive Conditions</vt:lpstr>
      <vt:lpstr>Multiple If's: Non-Exclusive Conditions (Example)</vt:lpstr>
      <vt:lpstr>Multiple If's: Mutually Exclusive Conditions</vt:lpstr>
      <vt:lpstr>Decision Making With If-Elif-Else</vt:lpstr>
      <vt:lpstr>Multiple If-Elif-Else: Use With Mutually Exclusive Conditions</vt:lpstr>
      <vt:lpstr>If-Elif-Else: Mutually Exclusive  Conditions (Example)</vt:lpstr>
      <vt:lpstr>When To Use Multiple-Ifs</vt:lpstr>
      <vt:lpstr>When To Use If, ElIfs</vt:lpstr>
      <vt:lpstr>Extra Practice</vt:lpstr>
      <vt:lpstr>Extra Practice (2)</vt:lpstr>
      <vt:lpstr>Recap: What Decision Making Mechanisms Are Available /When To Use Them</vt:lpstr>
      <vt:lpstr>Recap: When To Use Compound And Nested Decision Making</vt:lpstr>
      <vt:lpstr>Testing Decision Making Constructs</vt:lpstr>
      <vt:lpstr>Testing Decisions: An Example</vt:lpstr>
      <vt:lpstr>Lesson: Avoid Using A Float When An Integer Will Do</vt:lpstr>
      <vt:lpstr>Epsilon</vt:lpstr>
      <vt:lpstr>Not Using Epsilon: Floating Point Error</vt:lpstr>
      <vt:lpstr>Using Epsilon: Better Approach</vt:lpstr>
      <vt:lpstr>Extra Practice</vt:lpstr>
      <vt:lpstr>Extra Practice (2)</vt:lpstr>
      <vt:lpstr>Rule Of Thumb: Branches</vt:lpstr>
      <vt:lpstr>Extra Practice: Grades</vt:lpstr>
      <vt:lpstr>Decision Making: Checking Matches</vt:lpstr>
      <vt:lpstr>Decision Making: Checking Matches (2)</vt:lpstr>
      <vt:lpstr>Checking Matches: Another Example</vt:lpstr>
      <vt:lpstr>Checking Matches: Another Example (2)</vt:lpstr>
      <vt:lpstr>After This Section You Should Now Know</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logic;multiple IFs;IF-ELIF;nesting;nested IFs;nested branches;epsilon</cp:keywords>
  <cp:lastModifiedBy>James Tam</cp:lastModifiedBy>
  <cp:revision>3201</cp:revision>
  <cp:lastPrinted>2014-08-25T22:49:30Z</cp:lastPrinted>
  <dcterms:created xsi:type="dcterms:W3CDTF">1995-08-18T10:27:02Z</dcterms:created>
  <dcterms:modified xsi:type="dcterms:W3CDTF">2021-05-12T23:02:25Z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