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4"/>
  </p:notesMasterIdLst>
  <p:handoutMasterIdLst>
    <p:handoutMasterId r:id="rId45"/>
  </p:handoutMasterIdLst>
  <p:sldIdLst>
    <p:sldId id="1025" r:id="rId2"/>
    <p:sldId id="1026" r:id="rId3"/>
    <p:sldId id="869" r:id="rId4"/>
    <p:sldId id="870" r:id="rId5"/>
    <p:sldId id="871" r:id="rId6"/>
    <p:sldId id="872" r:id="rId7"/>
    <p:sldId id="1027" r:id="rId8"/>
    <p:sldId id="1038" r:id="rId9"/>
    <p:sldId id="1039" r:id="rId10"/>
    <p:sldId id="1040" r:id="rId11"/>
    <p:sldId id="1028" r:id="rId12"/>
    <p:sldId id="1029" r:id="rId13"/>
    <p:sldId id="1030" r:id="rId14"/>
    <p:sldId id="873" r:id="rId15"/>
    <p:sldId id="876" r:id="rId16"/>
    <p:sldId id="877" r:id="rId17"/>
    <p:sldId id="882" r:id="rId18"/>
    <p:sldId id="883" r:id="rId19"/>
    <p:sldId id="1022" r:id="rId20"/>
    <p:sldId id="885" r:id="rId21"/>
    <p:sldId id="886" r:id="rId22"/>
    <p:sldId id="887" r:id="rId23"/>
    <p:sldId id="888" r:id="rId24"/>
    <p:sldId id="889" r:id="rId25"/>
    <p:sldId id="890" r:id="rId26"/>
    <p:sldId id="891" r:id="rId27"/>
    <p:sldId id="892" r:id="rId28"/>
    <p:sldId id="893" r:id="rId29"/>
    <p:sldId id="894" r:id="rId30"/>
    <p:sldId id="895" r:id="rId31"/>
    <p:sldId id="896" r:id="rId32"/>
    <p:sldId id="897" r:id="rId33"/>
    <p:sldId id="898" r:id="rId34"/>
    <p:sldId id="899" r:id="rId35"/>
    <p:sldId id="900" r:id="rId36"/>
    <p:sldId id="1035" r:id="rId37"/>
    <p:sldId id="1031" r:id="rId38"/>
    <p:sldId id="902" r:id="rId39"/>
    <p:sldId id="903" r:id="rId40"/>
    <p:sldId id="941" r:id="rId41"/>
    <p:sldId id="942" r:id="rId42"/>
    <p:sldId id="1018" r:id="rId43"/>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3"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FCD5B5"/>
    <a:srgbClr val="808000"/>
    <a:srgbClr val="FFFFCC"/>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274" autoAdjust="0"/>
  </p:normalViewPr>
  <p:slideViewPr>
    <p:cSldViewPr snapToGrid="0">
      <p:cViewPr varScale="1">
        <p:scale>
          <a:sx n="103" d="100"/>
          <a:sy n="103" d="100"/>
        </p:scale>
        <p:origin x="13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278" y="-125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36000" tIns="0" rIns="19084" bIns="0" numCol="1" anchor="b" anchorCtr="0" compatLnSpc="1">
            <a:prstTxWarp prst="textNoShape">
              <a:avLst/>
            </a:prstTxWarp>
          </a:bodyPr>
          <a:lstStyle>
            <a:lvl1pPr defTabSz="952500" eaLnBrk="0" hangingPunct="0">
              <a:defRPr sz="1000" i="1" dirty="0" smtClean="0">
                <a:latin typeface="Arial" charset="0"/>
                <a:ea typeface="+mn-ea"/>
                <a:cs typeface="+mn-cs"/>
              </a:defRPr>
            </a:lvl1pPr>
          </a:lstStyle>
          <a:p>
            <a:pPr>
              <a:defRPr/>
            </a:pPr>
            <a:r>
              <a:rPr lang="en-US" dirty="0"/>
              <a:t>Branching and making </a:t>
            </a:r>
            <a:r>
              <a:rPr lang="en-US" dirty="0" smtClean="0"/>
              <a:t>decisions</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vl1pPr>
          </a:lstStyle>
          <a:p>
            <a:fld id="{C4BD0D69-FD40-4614-8ED8-EC203C0DDE4E}" type="slidenum">
              <a:rPr lang="en-US" altLang="en-US"/>
              <a:pPr/>
              <a:t>‹#›</a:t>
            </a:fld>
            <a:endParaRPr lang="en-US" altLang="en-US" dirty="0"/>
          </a:p>
        </p:txBody>
      </p:sp>
    </p:spTree>
    <p:extLst>
      <p:ext uri="{BB962C8B-B14F-4D97-AF65-F5344CB8AC3E}">
        <p14:creationId xmlns:p14="http://schemas.microsoft.com/office/powerpoint/2010/main" val="1191171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anose="02020603050405020304" pitchFamily="18" charset="0"/>
              </a:defRPr>
            </a:lvl1pPr>
          </a:lstStyle>
          <a:p>
            <a:fld id="{1EA6677B-2DAB-4DCC-A86A-F7F0F8DD4460}" type="slidenum">
              <a:rPr lang="en-US" altLang="en-US"/>
              <a:pPr/>
              <a:t>‹#›</a:t>
            </a:fld>
            <a:endParaRPr lang="en-US" altLang="en-US" dirty="0"/>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dirty="0"/>
              <a:t>Page </a:t>
            </a:r>
            <a:fld id="{61724E73-F4A3-492F-94FF-9B4325E9C044}" type="slidenum">
              <a:rPr lang="en-US" altLang="en-US" sz="1200"/>
              <a:pPr algn="ctr">
                <a:lnSpc>
                  <a:spcPct val="90000"/>
                </a:lnSpc>
              </a:pPr>
              <a:t>‹#›</a:t>
            </a:fld>
            <a:endParaRPr lang="en-US" altLang="en-US" sz="1200" dirty="0"/>
          </a:p>
        </p:txBody>
      </p:sp>
      <p:sp>
        <p:nvSpPr>
          <p:cNvPr id="80903"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1349577669"/>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33450" eaLnBrk="0" hangingPunct="0">
              <a:spcBef>
                <a:spcPct val="30000"/>
              </a:spcBef>
              <a:defRPr sz="1200">
                <a:solidFill>
                  <a:schemeClr val="tx1"/>
                </a:solidFill>
                <a:latin typeface="Calibri" panose="020F0502020204030204" pitchFamily="34" charset="0"/>
              </a:defRPr>
            </a:lvl1pPr>
            <a:lvl2pPr marL="742950" indent="-285750" algn="l" defTabSz="933450" eaLnBrk="0" hangingPunct="0">
              <a:spcBef>
                <a:spcPct val="30000"/>
              </a:spcBef>
              <a:defRPr sz="1200">
                <a:solidFill>
                  <a:schemeClr val="tx1"/>
                </a:solidFill>
                <a:latin typeface="Calibri" panose="020F0502020204030204" pitchFamily="34" charset="0"/>
              </a:defRPr>
            </a:lvl2pPr>
            <a:lvl3pPr marL="1143000" indent="-228600" algn="l" defTabSz="933450" eaLnBrk="0" hangingPunct="0">
              <a:spcBef>
                <a:spcPct val="30000"/>
              </a:spcBef>
              <a:defRPr sz="1200">
                <a:solidFill>
                  <a:schemeClr val="tx1"/>
                </a:solidFill>
                <a:latin typeface="Calibri" panose="020F0502020204030204" pitchFamily="34" charset="0"/>
              </a:defRPr>
            </a:lvl3pPr>
            <a:lvl4pPr marL="1600200" indent="-228600" algn="l" defTabSz="933450" eaLnBrk="0" hangingPunct="0">
              <a:spcBef>
                <a:spcPct val="30000"/>
              </a:spcBef>
              <a:defRPr sz="1200">
                <a:solidFill>
                  <a:schemeClr val="tx1"/>
                </a:solidFill>
                <a:latin typeface="Calibri" panose="020F0502020204030204" pitchFamily="34" charset="0"/>
              </a:defRPr>
            </a:lvl4pPr>
            <a:lvl5pPr marL="2057400" indent="-228600" algn="l" defTabSz="933450" eaLnBrk="0" hangingPunct="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3A03D8A0-386D-4F12-97A6-90825291D810}" type="slidenum">
              <a:rPr lang="en-US" altLang="en-US" sz="1000">
                <a:latin typeface="Times New Roman" panose="02020603050405020304" pitchFamily="18" charset="0"/>
              </a:rPr>
              <a:pPr algn="r">
                <a:spcBef>
                  <a:spcPct val="0"/>
                </a:spcBef>
              </a:pPr>
              <a:t>1</a:t>
            </a:fld>
            <a:endParaRPr lang="en-US" altLang="en-US" sz="1000" dirty="0">
              <a:latin typeface="Times New Roman" panose="02020603050405020304" pitchFamily="18"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Tree>
    <p:extLst>
      <p:ext uri="{BB962C8B-B14F-4D97-AF65-F5344CB8AC3E}">
        <p14:creationId xmlns:p14="http://schemas.microsoft.com/office/powerpoint/2010/main" val="2066661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nSpc>
                <a:spcPct val="100000"/>
              </a:lnSpc>
              <a:spcBef>
                <a:spcPct val="0"/>
              </a:spcBef>
            </a:pPr>
            <a:fld id="{44B37AA0-36E7-40D6-8DBF-210E57E15E9D}" type="slidenum">
              <a:rPr lang="en-US" altLang="en-US" sz="1000">
                <a:latin typeface="Times New Roman" panose="02020603050405020304" pitchFamily="18" charset="0"/>
              </a:rPr>
              <a:pPr>
                <a:lnSpc>
                  <a:spcPct val="100000"/>
                </a:lnSpc>
                <a:spcBef>
                  <a:spcPct val="0"/>
                </a:spcBef>
              </a:pPr>
              <a:t>19</a:t>
            </a:fld>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1541665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a:xfrm>
            <a:off x="1193800" y="703263"/>
            <a:ext cx="4630738" cy="3471862"/>
          </a:xfrm>
          <a:ln/>
        </p:spPr>
      </p:sp>
      <p:sp>
        <p:nvSpPr>
          <p:cNvPr id="921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137528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a:xfrm>
            <a:off x="1193800" y="703263"/>
            <a:ext cx="4630738" cy="3471862"/>
          </a:xfrm>
          <a:ln/>
        </p:spPr>
      </p:sp>
      <p:sp>
        <p:nvSpPr>
          <p:cNvPr id="931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765700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a:xfrm>
            <a:off x="1193800" y="703263"/>
            <a:ext cx="4630738" cy="3471862"/>
          </a:xfrm>
          <a:ln/>
        </p:spPr>
      </p:sp>
      <p:sp>
        <p:nvSpPr>
          <p:cNvPr id="942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775742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a:xfrm>
            <a:off x="1193800" y="703263"/>
            <a:ext cx="4630738" cy="3471862"/>
          </a:xfrm>
          <a:ln/>
        </p:spPr>
      </p:sp>
      <p:sp>
        <p:nvSpPr>
          <p:cNvPr id="9523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02170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a:xfrm>
            <a:off x="1193800" y="703263"/>
            <a:ext cx="4630738" cy="3471862"/>
          </a:xfrm>
          <a:ln/>
        </p:spPr>
      </p:sp>
      <p:sp>
        <p:nvSpPr>
          <p:cNvPr id="9625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633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a:xfrm>
            <a:off x="1193800" y="703263"/>
            <a:ext cx="4630738" cy="3471862"/>
          </a:xfrm>
          <a:ln/>
        </p:spPr>
      </p:sp>
      <p:sp>
        <p:nvSpPr>
          <p:cNvPr id="9728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887196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a:xfrm>
            <a:off x="1193800" y="703263"/>
            <a:ext cx="4630738" cy="3471862"/>
          </a:xfrm>
          <a:ln/>
        </p:spPr>
      </p:sp>
      <p:sp>
        <p:nvSpPr>
          <p:cNvPr id="9830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20879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FF6B920B-78D6-44F6-A838-89E15C725BA9}" type="slidenum">
              <a:rPr lang="en-US" altLang="en-US" sz="1000" i="1">
                <a:latin typeface="Times New Roman" panose="02020603050405020304" pitchFamily="18" charset="0"/>
              </a:rPr>
              <a:pPr algn="r">
                <a:lnSpc>
                  <a:spcPct val="100000"/>
                </a:lnSpc>
                <a:spcBef>
                  <a:spcPct val="0"/>
                </a:spcBef>
              </a:pPr>
              <a:t>32</a:t>
            </a:fld>
            <a:endParaRPr lang="en-US" altLang="en-US" sz="1000" i="1" dirty="0">
              <a:latin typeface="Times New Roman" panose="02020603050405020304" pitchFamily="18" charset="0"/>
            </a:endParaRPr>
          </a:p>
        </p:txBody>
      </p:sp>
      <p:sp>
        <p:nvSpPr>
          <p:cNvPr id="99331" name="Rectangle 2"/>
          <p:cNvSpPr>
            <a:spLocks noGrp="1" noRot="1" noChangeAspect="1" noChangeArrowheads="1" noTextEdit="1"/>
          </p:cNvSpPr>
          <p:nvPr>
            <p:ph type="sldImg"/>
          </p:nvPr>
        </p:nvSpPr>
        <p:spPr>
          <a:xfrm>
            <a:off x="1192213" y="703263"/>
            <a:ext cx="4630737" cy="3471862"/>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3798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9C86DF75-447F-475E-A29B-D061D38D783C}" type="slidenum">
              <a:rPr lang="en-US" altLang="en-US" sz="1000" i="1">
                <a:latin typeface="Times New Roman" panose="02020603050405020304" pitchFamily="18" charset="0"/>
              </a:rPr>
              <a:pPr algn="r">
                <a:lnSpc>
                  <a:spcPct val="100000"/>
                </a:lnSpc>
                <a:spcBef>
                  <a:spcPct val="0"/>
                </a:spcBef>
              </a:pPr>
              <a:t>35</a:t>
            </a:fld>
            <a:endParaRPr lang="en-US" altLang="en-US" sz="1000" i="1" dirty="0">
              <a:latin typeface="Times New Roman" panose="02020603050405020304" pitchFamily="18" charset="0"/>
            </a:endParaRPr>
          </a:p>
        </p:txBody>
      </p:sp>
      <p:sp>
        <p:nvSpPr>
          <p:cNvPr id="100355" name="Rectangle 2"/>
          <p:cNvSpPr>
            <a:spLocks noGrp="1" noRot="1" noChangeAspect="1" noChangeArrowheads="1" noTextEdit="1"/>
          </p:cNvSpPr>
          <p:nvPr>
            <p:ph type="sldImg"/>
          </p:nvPr>
        </p:nvSpPr>
        <p:spPr>
          <a:xfrm>
            <a:off x="1192213" y="703263"/>
            <a:ext cx="4630737" cy="3471862"/>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buFontTx/>
              <a:buNone/>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55283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a:xfrm>
            <a:off x="1193800" y="703263"/>
            <a:ext cx="4630738" cy="3471862"/>
          </a:xfrm>
          <a:ln/>
        </p:spPr>
      </p:sp>
      <p:sp>
        <p:nvSpPr>
          <p:cNvPr id="8294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864082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txBox="1">
            <a:spLocks noGrp="1" noChangeArrowheads="1"/>
          </p:cNvSpPr>
          <p:nvPr/>
        </p:nvSpPr>
        <p:spPr bwMode="auto">
          <a:xfrm>
            <a:off x="3886200" y="868680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25" tIns="0" rIns="18725" bIns="0" anchor="b"/>
          <a:lstStyle>
            <a:lvl1pPr algn="l" defTabSz="935038" eaLnBrk="0" hangingPunct="0">
              <a:spcBef>
                <a:spcPct val="30000"/>
              </a:spcBef>
              <a:defRPr sz="1200">
                <a:solidFill>
                  <a:schemeClr val="tx1"/>
                </a:solidFill>
                <a:latin typeface="Calibri" panose="020F0502020204030204" pitchFamily="34" charset="0"/>
              </a:defRPr>
            </a:lvl1pPr>
            <a:lvl2pPr marL="742950" indent="-285750" algn="l" defTabSz="935038" eaLnBrk="0" hangingPunct="0">
              <a:spcBef>
                <a:spcPct val="30000"/>
              </a:spcBef>
              <a:defRPr sz="1200">
                <a:solidFill>
                  <a:schemeClr val="tx1"/>
                </a:solidFill>
                <a:latin typeface="Calibri" panose="020F0502020204030204" pitchFamily="34" charset="0"/>
              </a:defRPr>
            </a:lvl2pPr>
            <a:lvl3pPr marL="1143000" indent="-228600" algn="l" defTabSz="935038" eaLnBrk="0" hangingPunct="0">
              <a:spcBef>
                <a:spcPct val="30000"/>
              </a:spcBef>
              <a:defRPr sz="1200">
                <a:solidFill>
                  <a:schemeClr val="tx1"/>
                </a:solidFill>
                <a:latin typeface="Calibri" panose="020F0502020204030204" pitchFamily="34" charset="0"/>
              </a:defRPr>
            </a:lvl3pPr>
            <a:lvl4pPr marL="1600200" indent="-228600" algn="l" defTabSz="935038" eaLnBrk="0" hangingPunct="0">
              <a:spcBef>
                <a:spcPct val="30000"/>
              </a:spcBef>
              <a:defRPr sz="1200">
                <a:solidFill>
                  <a:schemeClr val="tx1"/>
                </a:solidFill>
                <a:latin typeface="Calibri" panose="020F0502020204030204" pitchFamily="34" charset="0"/>
              </a:defRPr>
            </a:lvl4pPr>
            <a:lvl5pPr marL="2057400" indent="-228600" algn="l" defTabSz="935038" eaLnBrk="0" hangingPunct="0">
              <a:spcBef>
                <a:spcPct val="30000"/>
              </a:spcBef>
              <a:defRPr sz="1200">
                <a:solidFill>
                  <a:schemeClr val="tx1"/>
                </a:solidFill>
                <a:latin typeface="Calibri" panose="020F0502020204030204" pitchFamily="34" charset="0"/>
              </a:defRPr>
            </a:lvl5pPr>
            <a:lvl6pPr marL="2514600" indent="-228600" defTabSz="935038"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5038"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5038"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5038"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fld id="{EB2AAE39-7A9C-4EFA-B7CA-D084BD02602C}" type="slidenum">
              <a:rPr lang="en-US" altLang="en-US" sz="1000" i="1">
                <a:latin typeface="Times New Roman" panose="02020603050405020304" pitchFamily="18" charset="0"/>
              </a:rPr>
              <a:pPr algn="r">
                <a:spcBef>
                  <a:spcPct val="0"/>
                </a:spcBef>
              </a:pPr>
              <a:t>37</a:t>
            </a:fld>
            <a:endParaRPr lang="en-US" altLang="en-US" sz="1000" i="1" dirty="0">
              <a:latin typeface="Times New Roman" panose="02020603050405020304" pitchFamily="18" charset="0"/>
            </a:endParaRPr>
          </a:p>
        </p:txBody>
      </p:sp>
      <p:sp>
        <p:nvSpPr>
          <p:cNvPr id="111619" name="Rectangle 2"/>
          <p:cNvSpPr>
            <a:spLocks noGrp="1" noRot="1" noChangeAspect="1" noChangeArrowheads="1" noTextEdit="1"/>
          </p:cNvSpPr>
          <p:nvPr>
            <p:ph type="sldImg"/>
          </p:nvPr>
        </p:nvSpPr>
        <p:spPr bwMode="auto">
          <a:xfrm>
            <a:off x="1155700" y="692150"/>
            <a:ext cx="4551363" cy="34147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4400" y="4341813"/>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0" tIns="46816" rIns="92070" bIns="46816" numCol="1" anchor="t" anchorCtr="0" compatLnSpc="1">
            <a:prstTxWarp prst="textNoShape">
              <a:avLst/>
            </a:prstTxWarp>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altLang="en-US" dirty="0" smtClean="0"/>
          </a:p>
        </p:txBody>
      </p:sp>
    </p:spTree>
    <p:extLst>
      <p:ext uri="{BB962C8B-B14F-4D97-AF65-F5344CB8AC3E}">
        <p14:creationId xmlns:p14="http://schemas.microsoft.com/office/powerpoint/2010/main" val="3767134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1" tIns="0" rIns="19081" bIns="0" anchor="b"/>
          <a:lstStyle>
            <a:lvl1pPr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35038"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35038"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lgn="r">
              <a:lnSpc>
                <a:spcPct val="100000"/>
              </a:lnSpc>
              <a:spcBef>
                <a:spcPct val="0"/>
              </a:spcBef>
            </a:pPr>
            <a:fld id="{A699CA7C-3518-404F-AF70-FBE0AD91DBA8}" type="slidenum">
              <a:rPr lang="en-US" altLang="en-US" sz="1000" i="1">
                <a:latin typeface="Times New Roman" panose="02020603050405020304" pitchFamily="18" charset="0"/>
              </a:rPr>
              <a:pPr algn="r">
                <a:lnSpc>
                  <a:spcPct val="100000"/>
                </a:lnSpc>
                <a:spcBef>
                  <a:spcPct val="0"/>
                </a:spcBef>
              </a:pPr>
              <a:t>38</a:t>
            </a:fld>
            <a:endParaRPr lang="en-US" altLang="en-US" sz="1000" i="1" dirty="0">
              <a:latin typeface="Times New Roman" panose="02020603050405020304" pitchFamily="18" charset="0"/>
            </a:endParaRPr>
          </a:p>
        </p:txBody>
      </p:sp>
      <p:sp>
        <p:nvSpPr>
          <p:cNvPr id="101379" name="Rectangle 2"/>
          <p:cNvSpPr>
            <a:spLocks noGrp="1" noRot="1" noChangeAspect="1" noChangeArrowheads="1" noTextEdit="1"/>
          </p:cNvSpPr>
          <p:nvPr>
            <p:ph type="sldImg"/>
          </p:nvPr>
        </p:nvSpPr>
        <p:spPr>
          <a:xfrm>
            <a:off x="1192213" y="703263"/>
            <a:ext cx="4630737" cy="3471862"/>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19" tIns="47706" rIns="93819" bIns="47706"/>
          <a:lstStyle/>
          <a:p>
            <a:pPr eaLnBrk="1" hangingPunct="1"/>
            <a:endParaRPr lang="en-US" altLang="en-US" dirty="0" smtClean="0">
              <a:latin typeface="Consolas" panose="020B0609020204030204" pitchFamily="49" charset="0"/>
              <a:ea typeface="ＭＳ Ｐゴシック" panose="020B0600070205080204" pitchFamily="34" charset="-128"/>
            </a:endParaRPr>
          </a:p>
          <a:p>
            <a:pPr eaLnBrk="1" hangingPunct="1"/>
            <a:r>
              <a:rPr lang="en-US" altLang="en-US" dirty="0" smtClean="0">
                <a:latin typeface="Consolas" panose="020B0609020204030204" pitchFamily="49" charset="0"/>
                <a:ea typeface="ＭＳ Ｐゴシック" panose="020B0600070205080204" pitchFamily="34" charset="-128"/>
              </a:rPr>
              <a:t>if True or False and False:</a:t>
            </a:r>
          </a:p>
          <a:p>
            <a:pPr eaLnBrk="1" hangingPunct="1"/>
            <a:r>
              <a:rPr lang="en-US" altLang="en-US" dirty="0" smtClean="0">
                <a:latin typeface="Consolas" panose="020B0609020204030204" pitchFamily="49" charset="0"/>
                <a:ea typeface="ＭＳ Ｐゴシック" panose="020B0600070205080204" pitchFamily="34" charset="-128"/>
              </a:rPr>
              <a:t>    print("And first")</a:t>
            </a:r>
          </a:p>
          <a:p>
            <a:pPr eaLnBrk="1" hangingPunct="1"/>
            <a:r>
              <a:rPr lang="en-US" altLang="en-US" dirty="0" smtClean="0">
                <a:latin typeface="Consolas" panose="020B0609020204030204" pitchFamily="49" charset="0"/>
                <a:ea typeface="ＭＳ Ｐゴシック" panose="020B0600070205080204" pitchFamily="34" charset="-128"/>
              </a:rPr>
              <a:t>else:</a:t>
            </a:r>
          </a:p>
          <a:p>
            <a:pPr eaLnBrk="1" hangingPunct="1"/>
            <a:r>
              <a:rPr lang="en-US" altLang="en-US" dirty="0" smtClean="0">
                <a:latin typeface="Consolas" panose="020B0609020204030204" pitchFamily="49" charset="0"/>
                <a:ea typeface="ＭＳ Ｐゴシック" panose="020B0600070205080204" pitchFamily="34" charset="-128"/>
              </a:rPr>
              <a:t>    print("And/Or equal")</a:t>
            </a:r>
          </a:p>
          <a:p>
            <a:pPr eaLnBrk="1" hangingPunct="1"/>
            <a:endParaRPr lang="en-US" altLang="en-US" dirty="0" smtClean="0">
              <a:latin typeface="Calibri" panose="020F0502020204030204" pitchFamily="34" charset="0"/>
              <a:ea typeface="ＭＳ Ｐゴシック" panose="020B0600070205080204" pitchFamily="34" charset="-128"/>
            </a:endParaRPr>
          </a:p>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40995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xfrm>
            <a:off x="1193800" y="703263"/>
            <a:ext cx="4630738" cy="3471862"/>
          </a:xfrm>
          <a:ln/>
        </p:spPr>
      </p:sp>
      <p:sp>
        <p:nvSpPr>
          <p:cNvPr id="839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115741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xfrm>
            <a:off x="1193800" y="703263"/>
            <a:ext cx="4630738" cy="3471862"/>
          </a:xfrm>
          <a:ln/>
        </p:spPr>
      </p:sp>
      <p:sp>
        <p:nvSpPr>
          <p:cNvPr id="870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27939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xfrm>
            <a:off x="1193800" y="703263"/>
            <a:ext cx="4630738" cy="3471862"/>
          </a:xfrm>
          <a:ln/>
        </p:spPr>
      </p:sp>
      <p:sp>
        <p:nvSpPr>
          <p:cNvPr id="8806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080565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xfrm>
            <a:off x="1193800" y="703263"/>
            <a:ext cx="4630738" cy="3471862"/>
          </a:xfrm>
          <a:ln/>
        </p:spPr>
      </p:sp>
      <p:sp>
        <p:nvSpPr>
          <p:cNvPr id="8499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2554761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xfrm>
            <a:off x="1190625" y="701675"/>
            <a:ext cx="4630738" cy="3473450"/>
          </a:xfrm>
          <a:ln/>
        </p:spPr>
      </p:sp>
      <p:sp>
        <p:nvSpPr>
          <p:cNvPr id="8601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520382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43033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endParaRPr lang="en-US" altLang="en-US" dirty="0"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D091FBA2-4364-4874-AD61-1BA5C9AD718E}"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18</a:t>
            </a:fld>
            <a:endParaRPr lang="en-US" altLang="en-US" sz="10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47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181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166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8990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3924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689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980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9735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332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479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952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70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699" r:id="rId1"/>
    <p:sldLayoutId id="2147484689" r:id="rId2"/>
    <p:sldLayoutId id="2147484690" r:id="rId3"/>
    <p:sldLayoutId id="2147484691" r:id="rId4"/>
    <p:sldLayoutId id="2147484692" r:id="rId5"/>
    <p:sldLayoutId id="2147484693" r:id="rId6"/>
    <p:sldLayoutId id="2147484694" r:id="rId7"/>
    <p:sldLayoutId id="2147484695" r:id="rId8"/>
    <p:sldLayoutId id="2147484696" r:id="rId9"/>
    <p:sldLayoutId id="2147484697" r:id="rId10"/>
    <p:sldLayoutId id="2147484698"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US" altLang="en-US" sz="3600" dirty="0" smtClean="0"/>
              <a:t>Branching In Python: Part 1</a:t>
            </a:r>
            <a:endParaRPr lang="en-US" altLang="en-US" sz="3600" dirty="0" smtClean="0">
              <a:ea typeface="Calibri" panose="020F0502020204030204" pitchFamily="34" charset="0"/>
              <a:cs typeface="Calibri" panose="020F0502020204030204" pitchFamily="34" charset="0"/>
            </a:endParaRPr>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lgn="l"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lgn="l"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lgn="l"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lgn="l"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3076" name="Text Box 9"/>
          <p:cNvSpPr txBox="1">
            <a:spLocks noChangeArrowheads="1"/>
          </p:cNvSpPr>
          <p:nvPr/>
        </p:nvSpPr>
        <p:spPr bwMode="auto">
          <a:xfrm>
            <a:off x="1239838" y="3617913"/>
            <a:ext cx="6769100" cy="1570303"/>
          </a:xfrm>
          <a:prstGeom prst="rect">
            <a:avLst/>
          </a:prstGeom>
          <a:noFill/>
          <a:ln>
            <a:noFill/>
          </a:ln>
          <a:extLst/>
        </p:spPr>
        <p:txBody>
          <a:bodyPr lIns="92075" tIns="46038" rIns="92075" bIns="46038">
            <a:spAutoFit/>
          </a:bodyPr>
          <a:lstStyle>
            <a:lvl1pPr marL="114300" indent="-1143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342900" indent="-342900" algn="l">
              <a:spcBef>
                <a:spcPct val="50000"/>
              </a:spcBef>
              <a:buFont typeface="Arial" panose="020B0604020202020204" pitchFamily="34" charset="0"/>
              <a:buChar char="•"/>
              <a:defRPr/>
            </a:pPr>
            <a:r>
              <a:rPr lang="en-US" sz="2400" dirty="0" smtClean="0">
                <a:latin typeface="Consolas" panose="020B0609020204030204" pitchFamily="49" charset="0"/>
                <a:cs typeface="Calibri" panose="020F0502020204030204" pitchFamily="34" charset="0"/>
              </a:rPr>
              <a:t>IF</a:t>
            </a:r>
          </a:p>
          <a:p>
            <a:pPr marL="342900" indent="-342900" algn="l">
              <a:spcBef>
                <a:spcPct val="50000"/>
              </a:spcBef>
              <a:buFont typeface="Arial" panose="020B0604020202020204" pitchFamily="34" charset="0"/>
              <a:buChar char="•"/>
              <a:defRPr/>
            </a:pPr>
            <a:r>
              <a:rPr lang="en-US" sz="2400" dirty="0" smtClean="0">
                <a:latin typeface="Consolas" panose="020B0609020204030204" pitchFamily="49" charset="0"/>
                <a:cs typeface="Calibri" panose="020F0502020204030204" pitchFamily="34" charset="0"/>
              </a:rPr>
              <a:t>IF</a:t>
            </a:r>
            <a:r>
              <a:rPr lang="en-US" sz="2400" dirty="0" smtClean="0">
                <a:cs typeface="Calibri" panose="020F0502020204030204" pitchFamily="34" charset="0"/>
              </a:rPr>
              <a:t>-</a:t>
            </a:r>
            <a:r>
              <a:rPr lang="en-US" sz="2400" dirty="0" smtClean="0">
                <a:latin typeface="Consolas" panose="020B0609020204030204" pitchFamily="49" charset="0"/>
                <a:cs typeface="Calibri" panose="020F0502020204030204" pitchFamily="34" charset="0"/>
              </a:rPr>
              <a:t>ELSE</a:t>
            </a:r>
          </a:p>
          <a:p>
            <a:pPr marL="342900" indent="-342900" algn="l">
              <a:spcBef>
                <a:spcPct val="50000"/>
              </a:spcBef>
              <a:buFont typeface="Arial" panose="020B0604020202020204" pitchFamily="34" charset="0"/>
              <a:buChar char="•"/>
              <a:defRPr/>
            </a:pPr>
            <a:r>
              <a:rPr lang="en-US" sz="2400" dirty="0" smtClean="0">
                <a:cs typeface="Calibri" panose="020F0502020204030204" pitchFamily="34" charset="0"/>
              </a:rPr>
              <a:t>Logic: AND, OR, NOT</a:t>
            </a:r>
            <a:endParaRPr lang="en-US" sz="2400" dirty="0">
              <a:cs typeface="Calibri" panose="020F0502020204030204" pitchFamily="34" charset="0"/>
            </a:endParaRPr>
          </a:p>
        </p:txBody>
      </p:sp>
    </p:spTree>
    <p:extLst>
      <p:ext uri="{BB962C8B-B14F-4D97-AF65-F5344CB8AC3E}">
        <p14:creationId xmlns:p14="http://schemas.microsoft.com/office/powerpoint/2010/main" val="33879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Relational Operators</a:t>
            </a:r>
            <a:r>
              <a:rPr lang="en-CA" altLang="en-US" dirty="0" smtClean="0">
                <a:ea typeface="ＭＳ Ｐゴシック" panose="020B0600070205080204" pitchFamily="34" charset="-128"/>
              </a:rPr>
              <a:t> For Boolean Expressions</a:t>
            </a:r>
          </a:p>
        </p:txBody>
      </p:sp>
      <p:sp>
        <p:nvSpPr>
          <p:cNvPr id="14339" name="Rectangle 3"/>
          <p:cNvSpPr>
            <a:spLocks noGrp="1"/>
          </p:cNvSpPr>
          <p:nvPr>
            <p:ph type="body" idx="4294967295"/>
          </p:nvPr>
        </p:nvSpPr>
        <p:spPr/>
        <p:txBody>
          <a:bodyPr/>
          <a:lstStyle/>
          <a:p>
            <a:pPr eaLnBrk="1" hangingPunct="1">
              <a:lnSpc>
                <a:spcPct val="75000"/>
              </a:lnSpc>
              <a:spcBef>
                <a:spcPct val="80000"/>
              </a:spcBef>
              <a:buFontTx/>
              <a:buNone/>
              <a:tabLst>
                <a:tab pos="6629400" algn="l"/>
              </a:tabLst>
            </a:pPr>
            <a:r>
              <a:rPr lang="en-CA" altLang="en-US" sz="2000" dirty="0" smtClean="0">
                <a:latin typeface="Consolas" panose="020B0609020204030204" pitchFamily="49" charset="0"/>
                <a:ea typeface="ＭＳ Ｐゴシック" panose="020B0600070205080204" pitchFamily="34" charset="-128"/>
              </a:rPr>
              <a:t>if (operand    </a:t>
            </a:r>
            <a:r>
              <a:rPr lang="en-CA" altLang="en-US" sz="2000" i="1" dirty="0" smtClean="0">
                <a:latin typeface="Consolas" panose="020B0609020204030204" pitchFamily="49" charset="0"/>
                <a:ea typeface="ＭＳ Ｐゴシック" panose="020B0600070205080204" pitchFamily="34" charset="-128"/>
              </a:rPr>
              <a:t> </a:t>
            </a:r>
            <a:r>
              <a:rPr lang="en-CA" altLang="en-US" sz="2000" b="1" dirty="0" smtClean="0">
                <a:solidFill>
                  <a:srgbClr val="FF0000"/>
                </a:solidFill>
                <a:latin typeface="Consolas" panose="020B0609020204030204" pitchFamily="49" charset="0"/>
                <a:ea typeface="ＭＳ Ｐゴシック" panose="020B0600070205080204" pitchFamily="34" charset="-128"/>
              </a:rPr>
              <a:t>relational operator</a:t>
            </a:r>
            <a:r>
              <a:rPr lang="en-CA" altLang="en-US" sz="2000" dirty="0" smtClean="0">
                <a:latin typeface="Consolas" panose="020B0609020204030204" pitchFamily="49" charset="0"/>
                <a:ea typeface="ＭＳ Ｐゴシック" panose="020B0600070205080204" pitchFamily="34" charset="-128"/>
              </a:rPr>
              <a:t>    operand) then</a:t>
            </a:r>
          </a:p>
          <a:p>
            <a:pPr eaLnBrk="1" hangingPunct="1">
              <a:lnSpc>
                <a:spcPct val="75000"/>
              </a:lnSpc>
              <a:spcBef>
                <a:spcPct val="80000"/>
              </a:spcBef>
              <a:tabLst>
                <a:tab pos="6629400" algn="l"/>
              </a:tabLst>
            </a:pPr>
            <a:endParaRPr lang="en-CA" altLang="en-US" sz="2000" dirty="0" smtClean="0">
              <a:latin typeface="Arial" panose="020B0604020202020204" pitchFamily="34" charset="0"/>
              <a:ea typeface="ＭＳ Ｐゴシック" panose="020B0600070205080204" pitchFamily="34" charset="-128"/>
            </a:endParaRPr>
          </a:p>
          <a:p>
            <a:pPr eaLnBrk="1" hangingPunct="1">
              <a:spcBef>
                <a:spcPct val="50000"/>
              </a:spcBef>
              <a:buFontTx/>
              <a:buNone/>
              <a:tabLst>
                <a:tab pos="6629400" algn="l"/>
              </a:tabLst>
            </a:pPr>
            <a:r>
              <a:rPr lang="en-CA" altLang="en-US" sz="1800" dirty="0" smtClean="0">
                <a:latin typeface="Arial" panose="020B0604020202020204" pitchFamily="34" charset="0"/>
                <a:ea typeface="ＭＳ Ｐゴシック" panose="020B0600070205080204" pitchFamily="34" charset="-128"/>
              </a:rPr>
              <a:t>Python                 Mathematical               </a:t>
            </a:r>
          </a:p>
          <a:p>
            <a:pPr eaLnBrk="1" hangingPunct="1">
              <a:spcBef>
                <a:spcPct val="50000"/>
              </a:spcBef>
              <a:buFontTx/>
              <a:buNone/>
              <a:tabLst>
                <a:tab pos="6629400" algn="l"/>
              </a:tabLst>
            </a:pPr>
            <a:r>
              <a:rPr lang="en-CA" altLang="en-US" sz="1800" u="sng" dirty="0" smtClean="0">
                <a:latin typeface="Arial" panose="020B0604020202020204" pitchFamily="34" charset="0"/>
                <a:ea typeface="ＭＳ Ｐゴシック" panose="020B0600070205080204" pitchFamily="34" charset="-128"/>
              </a:rPr>
              <a:t>operator               equivalent              Meaning                               Example                                      </a:t>
            </a:r>
          </a:p>
          <a:p>
            <a:pPr eaLnBrk="1" hangingPunct="1">
              <a:lnSpc>
                <a:spcPct val="70000"/>
              </a:lnSpc>
              <a:spcBef>
                <a:spcPct val="70000"/>
              </a:spcBef>
              <a:buFontTx/>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&lt;                             Less than	5 </a:t>
            </a:r>
            <a:r>
              <a:rPr lang="en-CA" altLang="en-US" sz="1800" b="1" dirty="0" smtClean="0">
                <a:solidFill>
                  <a:srgbClr val="FF0000"/>
                </a:solidFill>
                <a:latin typeface="Arial" panose="020B0604020202020204" pitchFamily="34" charset="0"/>
                <a:ea typeface="ＭＳ Ｐゴシック" panose="020B0600070205080204" pitchFamily="34" charset="-128"/>
              </a:rPr>
              <a:t>&lt;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&gt;                             Greater than	5 </a:t>
            </a:r>
            <a:r>
              <a:rPr lang="en-CA" altLang="en-US" sz="1800" b="1" dirty="0" smtClean="0">
                <a:solidFill>
                  <a:srgbClr val="FF0000"/>
                </a:solidFill>
                <a:latin typeface="Arial" panose="020B0604020202020204" pitchFamily="34" charset="0"/>
                <a:ea typeface="ＭＳ Ｐゴシック" panose="020B0600070205080204" pitchFamily="34" charset="-128"/>
              </a:rPr>
              <a:t>&gt;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solidFill>
                  <a:srgbClr val="FF0000"/>
                </a:solidFill>
                <a:latin typeface="Arial" panose="020B0604020202020204" pitchFamily="34" charset="0"/>
                <a:ea typeface="ＭＳ Ｐゴシック" panose="020B0600070205080204" pitchFamily="34" charset="-128"/>
              </a:rPr>
              <a:t>  </a:t>
            </a:r>
            <a:r>
              <a:rPr lang="en-CA" altLang="en-US" sz="1800" dirty="0" smtClean="0">
                <a:latin typeface="Arial" panose="020B0604020202020204" pitchFamily="34" charset="0"/>
                <a:ea typeface="ＭＳ Ｐゴシック" panose="020B0600070205080204" pitchFamily="34" charset="-128"/>
              </a:rPr>
              <a:t>                      =                             Equal to	5 </a:t>
            </a:r>
            <a:r>
              <a:rPr lang="en-CA" altLang="en-US" sz="1800" b="1" dirty="0" smtClean="0">
                <a:solidFill>
                  <a:srgbClr val="FF0000"/>
                </a:solidFill>
                <a:latin typeface="Arial" panose="020B0604020202020204" pitchFamily="34" charset="0"/>
                <a:ea typeface="ＭＳ Ｐゴシック" panose="020B0600070205080204" pitchFamily="34" charset="-128"/>
              </a:rPr>
              <a:t>==</a:t>
            </a:r>
            <a:r>
              <a:rPr lang="en-CA" altLang="en-US" sz="1800" dirty="0" smtClean="0">
                <a:latin typeface="Arial" panose="020B0604020202020204" pitchFamily="34" charset="0"/>
                <a:ea typeface="ＭＳ Ｐゴシック" panose="020B0600070205080204" pitchFamily="34" charset="-128"/>
              </a:rPr>
              <a:t> 3</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Less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&lt;=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5</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Greater than or equal to	5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&gt;=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4</a:t>
            </a:r>
          </a:p>
          <a:p>
            <a:pPr eaLnBrk="1" hangingPunct="1">
              <a:lnSpc>
                <a:spcPct val="70000"/>
              </a:lnSpc>
              <a:spcBef>
                <a:spcPct val="70000"/>
              </a:spcBef>
              <a:buFont typeface="Wingdings" panose="05000000000000000000" pitchFamily="2" charset="2"/>
              <a:buNone/>
              <a:tabLst>
                <a:tab pos="6629400" algn="l"/>
              </a:tabLst>
            </a:pP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 </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                             Not equal to	x </a:t>
            </a:r>
            <a:r>
              <a:rPr lang="en-CA" altLang="en-US" sz="1800" b="1" dirty="0" smtClean="0">
                <a:solidFill>
                  <a:srgbClr val="FF0000"/>
                </a:solidFill>
                <a:latin typeface="Arial" panose="020B0604020202020204" pitchFamily="34" charset="0"/>
                <a:ea typeface="ＭＳ Ｐゴシック" panose="020B0600070205080204" pitchFamily="34" charset="-128"/>
                <a:cs typeface="Times New Roman" panose="02020603050405020304" pitchFamily="18" charset="0"/>
              </a:rPr>
              <a:t>!=</a:t>
            </a:r>
            <a:r>
              <a:rPr lang="en-CA" altLang="en-US" sz="1800" dirty="0" smtClean="0">
                <a:latin typeface="Arial" panose="020B0604020202020204" pitchFamily="34" charset="0"/>
                <a:ea typeface="ＭＳ Ｐゴシック" panose="020B0600070205080204" pitchFamily="34" charset="-128"/>
                <a:cs typeface="Times New Roman" panose="02020603050405020304" pitchFamily="18" charset="0"/>
              </a:rPr>
              <a:t> 5</a:t>
            </a:r>
          </a:p>
        </p:txBody>
      </p:sp>
    </p:spTree>
    <p:extLst>
      <p:ext uri="{BB962C8B-B14F-4D97-AF65-F5344CB8AC3E}">
        <p14:creationId xmlns:p14="http://schemas.microsoft.com/office/powerpoint/2010/main" val="238099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ea typeface="ＭＳ Ｐゴシック" panose="020B0600070205080204" pitchFamily="34" charset="-128"/>
              </a:rPr>
              <a:t>Note On Indenting</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Indenting can make it easy to see structure (good style)</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grpSp>
        <p:nvGrpSpPr>
          <p:cNvPr id="4" name="Group 3"/>
          <p:cNvGrpSpPr>
            <a:grpSpLocks/>
          </p:cNvGrpSpPr>
          <p:nvPr/>
        </p:nvGrpSpPr>
        <p:grpSpPr bwMode="auto">
          <a:xfrm>
            <a:off x="590077" y="1637506"/>
            <a:ext cx="6791325" cy="4294187"/>
            <a:chOff x="765243" y="1683603"/>
            <a:chExt cx="6791765" cy="4294922"/>
          </a:xfrm>
        </p:grpSpPr>
        <p:pic>
          <p:nvPicPr>
            <p:cNvPr id="153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520" y="2514600"/>
              <a:ext cx="6694488" cy="346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5367" name="TextBox 1"/>
            <p:cNvSpPr txBox="1">
              <a:spLocks noChangeArrowheads="1"/>
            </p:cNvSpPr>
            <p:nvPr/>
          </p:nvSpPr>
          <p:spPr bwMode="auto">
            <a:xfrm>
              <a:off x="765243" y="1683603"/>
              <a:ext cx="5486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a:cs typeface="Arial" panose="020B0604020202020204" pitchFamily="34" charset="0"/>
                </a:rPr>
                <a:t>Notes </a:t>
              </a:r>
              <a:r>
                <a:rPr lang="ja-JP" altLang="en-US" b="1" dirty="0">
                  <a:cs typeface="Arial" panose="020B0604020202020204" pitchFamily="34" charset="0"/>
                </a:rPr>
                <a:t>‘</a:t>
              </a:r>
              <a:r>
                <a:rPr lang="en-US" altLang="ja-JP" b="1" dirty="0">
                  <a:cs typeface="Arial" panose="020B0604020202020204" pitchFamily="34" charset="0"/>
                </a:rPr>
                <a:t>Introduction to computers</a:t>
              </a:r>
              <a:r>
                <a:rPr lang="ja-JP" altLang="en-US" b="1" dirty="0">
                  <a:cs typeface="Arial" panose="020B0604020202020204" pitchFamily="34" charset="0"/>
                </a:rPr>
                <a:t>’</a:t>
              </a:r>
              <a:r>
                <a:rPr lang="en-US" altLang="ja-JP" b="1" dirty="0">
                  <a:cs typeface="Arial" panose="020B0604020202020204" pitchFamily="34" charset="0"/>
                </a:rPr>
                <a:t> CPSC </a:t>
              </a:r>
              <a:r>
                <a:rPr lang="en-US" altLang="ja-JP" b="1" dirty="0" smtClean="0">
                  <a:cs typeface="Arial" panose="020B0604020202020204" pitchFamily="34" charset="0"/>
                </a:rPr>
                <a:t>203</a:t>
              </a:r>
              <a:endParaRPr lang="en-US" altLang="en-US" b="1" dirty="0">
                <a:cs typeface="Arial" panose="020B0604020202020204" pitchFamily="34" charset="0"/>
              </a:endParaRPr>
            </a:p>
          </p:txBody>
        </p:sp>
      </p:grpSp>
    </p:spTree>
    <p:extLst>
      <p:ext uri="{BB962C8B-B14F-4D97-AF65-F5344CB8AC3E}">
        <p14:creationId xmlns:p14="http://schemas.microsoft.com/office/powerpoint/2010/main" val="1396572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ea typeface="ＭＳ Ｐゴシック" panose="020B0600070205080204" pitchFamily="34" charset="-128"/>
              </a:rPr>
              <a:t>Note On Indenting (2)</a:t>
            </a:r>
          </a:p>
        </p:txBody>
      </p:sp>
      <p:sp>
        <p:nvSpPr>
          <p:cNvPr id="16387" name="Content Placeholder 2"/>
          <p:cNvSpPr>
            <a:spLocks noGrp="1"/>
          </p:cNvSpPr>
          <p:nvPr>
            <p:ph idx="1"/>
          </p:nvPr>
        </p:nvSpPr>
        <p:spPr/>
        <p:txBody>
          <a:bodyPr/>
          <a:lstStyle/>
          <a:p>
            <a:r>
              <a:rPr lang="en-US" altLang="en-US" dirty="0" smtClean="0">
                <a:ea typeface="ＭＳ Ｐゴシック" panose="020B0600070205080204" pitchFamily="34" charset="-128"/>
              </a:rPr>
              <a:t>In Python indenting is mandatory in order to determine which statements are part of a body (</a:t>
            </a:r>
            <a:r>
              <a:rPr lang="en-US" altLang="en-US" b="1" dirty="0" smtClean="0">
                <a:ea typeface="ＭＳ Ｐゴシック" panose="020B0600070205080204" pitchFamily="34" charset="-128"/>
              </a:rPr>
              <a:t>syntactically required </a:t>
            </a:r>
            <a:r>
              <a:rPr lang="en-US" altLang="en-US" dirty="0" smtClean="0">
                <a:ea typeface="ＭＳ Ｐゴシック" panose="020B0600070205080204" pitchFamily="34" charset="-128"/>
              </a:rPr>
              <a:t>in Python).</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4" name="Rectangle 3"/>
          <p:cNvSpPr>
            <a:spLocks noChangeArrowheads="1"/>
          </p:cNvSpPr>
          <p:nvPr/>
        </p:nvSpPr>
        <p:spPr bwMode="auto">
          <a:xfrm>
            <a:off x="685800" y="2362200"/>
            <a:ext cx="4572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CA" altLang="en-US" sz="1600" b="1" dirty="0">
                <a:latin typeface="Consolas" panose="020B0609020204030204" pitchFamily="49" charset="0"/>
              </a:rPr>
              <a:t># Single statement body </a:t>
            </a:r>
          </a:p>
          <a:p>
            <a:pPr eaLnBrk="1" hangingPunct="1">
              <a:spcBef>
                <a:spcPct val="0"/>
              </a:spcBef>
              <a:buFontTx/>
              <a:buNone/>
            </a:pPr>
            <a:r>
              <a:rPr lang="en-CA" altLang="en-US" sz="1600" dirty="0">
                <a:latin typeface="Consolas" panose="020B0609020204030204" pitchFamily="49" charset="0"/>
              </a:rPr>
              <a:t>if (num == 1):</a:t>
            </a:r>
          </a:p>
          <a:p>
            <a:pPr eaLnBrk="1" hangingPunct="1">
              <a:spcBef>
                <a:spcPct val="0"/>
              </a:spcBef>
              <a:buFontTx/>
              <a:buNone/>
            </a:pPr>
            <a:r>
              <a:rPr lang="en-CA" altLang="en-US" sz="1600" dirty="0">
                <a:latin typeface="Consolas" panose="020B0609020204030204" pitchFamily="49" charset="0"/>
              </a:rPr>
              <a:t>    print("Body of the if")</a:t>
            </a:r>
            <a:endParaRPr lang="en-CA" altLang="en-US" sz="1600" b="1" dirty="0">
              <a:latin typeface="Consolas" panose="020B0609020204030204" pitchFamily="49" charset="0"/>
            </a:endParaRPr>
          </a:p>
          <a:p>
            <a:pPr eaLnBrk="1" hangingPunct="1">
              <a:spcBef>
                <a:spcPct val="0"/>
              </a:spcBef>
              <a:buFontTx/>
              <a:buNone/>
            </a:pPr>
            <a:r>
              <a:rPr lang="en-CA" altLang="en-US" sz="1600" dirty="0">
                <a:latin typeface="Consolas" panose="020B0609020204030204" pitchFamily="49" charset="0"/>
              </a:rPr>
              <a:t>print("After body")</a:t>
            </a:r>
            <a:endParaRPr lang="en-US" altLang="en-US" sz="1600" dirty="0">
              <a:latin typeface="Consolas" panose="020B0609020204030204" pitchFamily="49" charset="0"/>
            </a:endParaRPr>
          </a:p>
        </p:txBody>
      </p:sp>
      <p:sp>
        <p:nvSpPr>
          <p:cNvPr id="5" name="Rectangle 4"/>
          <p:cNvSpPr>
            <a:spLocks noChangeArrowheads="1"/>
          </p:cNvSpPr>
          <p:nvPr/>
        </p:nvSpPr>
        <p:spPr bwMode="auto">
          <a:xfrm>
            <a:off x="685800" y="3582988"/>
            <a:ext cx="6705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marL="0" lvl="1" eaLnBrk="1" hangingPunct="1">
              <a:spcBef>
                <a:spcPct val="0"/>
              </a:spcBef>
              <a:buSzTx/>
              <a:buFont typeface="Arial" panose="020B0604020202020204" pitchFamily="34" charset="0"/>
              <a:buNone/>
            </a:pPr>
            <a:r>
              <a:rPr lang="en-US" altLang="en-US" sz="1600" b="1" dirty="0">
                <a:latin typeface="Consolas" panose="020B0609020204030204" pitchFamily="49" charset="0"/>
              </a:rPr>
              <a:t># Multi-statement body (program ‘if2.py’)</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taxCredit = 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taxRate = 0.2</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income = float(input("What is your annual income: "))</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if (income &lt; 10000):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     print("Eligible for social assistance")</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     taxCredit = 100</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tax = (income * taxRate) – taxCredit</a:t>
            </a:r>
          </a:p>
          <a:p>
            <a:pPr marL="0" lvl="1" eaLnBrk="1" hangingPunct="1">
              <a:spcBef>
                <a:spcPct val="0"/>
              </a:spcBef>
              <a:buSzTx/>
              <a:buFont typeface="Arial" panose="020B0604020202020204" pitchFamily="34" charset="0"/>
              <a:buNone/>
            </a:pPr>
            <a:r>
              <a:rPr lang="en-US" altLang="en-US" sz="1600" dirty="0">
                <a:latin typeface="Consolas" panose="020B0609020204030204" pitchFamily="49" charset="0"/>
              </a:rPr>
              <a:t>print("Tax owed $%.2f" %(tax))</a:t>
            </a:r>
          </a:p>
        </p:txBody>
      </p:sp>
      <p:pic>
        <p:nvPicPr>
          <p:cNvPr id="266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3" y="5791200"/>
            <a:ext cx="4298950" cy="604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31" name="Picture 7"/>
          <p:cNvPicPr>
            <a:picLocks noChangeAspect="1" noChangeArrowheads="1"/>
          </p:cNvPicPr>
          <p:nvPr/>
        </p:nvPicPr>
        <p:blipFill>
          <a:blip r:embed="rId3">
            <a:extLst>
              <a:ext uri="{28A0092B-C50C-407E-A947-70E740481C1C}">
                <a14:useLocalDpi xmlns:a14="http://schemas.microsoft.com/office/drawing/2010/main" val="0"/>
              </a:ext>
            </a:extLst>
          </a:blip>
          <a:srcRect t="7596"/>
          <a:stretch>
            <a:fillRect/>
          </a:stretch>
        </p:blipFill>
        <p:spPr bwMode="auto">
          <a:xfrm>
            <a:off x="2692400" y="6396038"/>
            <a:ext cx="4724400" cy="40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5371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6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Note On Indenting </a:t>
            </a:r>
            <a:r>
              <a:rPr lang="en-US" altLang="en-US" dirty="0" smtClean="0">
                <a:ea typeface="ＭＳ Ｐゴシック" panose="020B0600070205080204" pitchFamily="34" charset="-128"/>
              </a:rPr>
              <a:t>(3)</a:t>
            </a:r>
            <a:endParaRPr lang="en-US" dirty="0"/>
          </a:p>
        </p:txBody>
      </p:sp>
      <p:sp>
        <p:nvSpPr>
          <p:cNvPr id="3" name="Content Placeholder 2"/>
          <p:cNvSpPr>
            <a:spLocks noGrp="1"/>
          </p:cNvSpPr>
          <p:nvPr>
            <p:ph idx="1"/>
          </p:nvPr>
        </p:nvSpPr>
        <p:spPr/>
        <p:txBody>
          <a:bodyPr/>
          <a:lstStyle/>
          <a:p>
            <a:r>
              <a:rPr lang="en-US" dirty="0"/>
              <a:t>A “sub-body” (</a:t>
            </a:r>
            <a:r>
              <a:rPr lang="en-US" dirty="0">
                <a:latin typeface="Consolas" panose="020B0609020204030204" pitchFamily="49" charset="0"/>
              </a:rPr>
              <a:t>IF</a:t>
            </a:r>
            <a:r>
              <a:rPr lang="en-US" dirty="0"/>
              <a:t>-branch) is indented by an additional 4 spaces (8 or more spaces) </a:t>
            </a:r>
            <a:r>
              <a:rPr lang="en-US" dirty="0" smtClean="0"/>
              <a:t>if one </a:t>
            </a:r>
            <a:r>
              <a:rPr lang="en-US" dirty="0" smtClean="0">
                <a:latin typeface="Consolas" panose="020B0609020204030204" pitchFamily="49" charset="0"/>
              </a:rPr>
              <a:t>IF</a:t>
            </a:r>
            <a:r>
              <a:rPr lang="en-US" dirty="0" smtClean="0"/>
              <a:t>-branch is inside the body of another </a:t>
            </a:r>
            <a:r>
              <a:rPr lang="en-US" dirty="0" smtClean="0">
                <a:latin typeface="Consolas" panose="020B0609020204030204" pitchFamily="49" charset="0"/>
              </a:rPr>
              <a:t>IF</a:t>
            </a:r>
            <a:r>
              <a:rPr lang="en-US" dirty="0" smtClean="0">
                <a:cs typeface="Calibri" panose="020F0502020204030204" pitchFamily="34" charset="0"/>
              </a:rPr>
              <a:t>-</a:t>
            </a:r>
            <a:r>
              <a:rPr lang="en-US" dirty="0" smtClean="0"/>
              <a:t>branch (this is called ‘nesting’ – more details later).</a:t>
            </a:r>
          </a:p>
          <a:p>
            <a:r>
              <a:rPr lang="en-US" dirty="0" smtClean="0"/>
              <a:t>Again you should </a:t>
            </a:r>
            <a:r>
              <a:rPr lang="en-US" b="1" dirty="0" smtClean="0"/>
              <a:t>NOT use tabs </a:t>
            </a:r>
            <a:r>
              <a:rPr lang="en-US" dirty="0" smtClean="0"/>
              <a:t>for indenting what looks neatly and consistently indented with one editor or operating system could be a mess in other cases:</a:t>
            </a:r>
          </a:p>
          <a:p>
            <a:pPr lvl="1"/>
            <a:r>
              <a:rPr lang="en-US" dirty="0"/>
              <a:t>I</a:t>
            </a:r>
            <a:r>
              <a:rPr lang="en-US" dirty="0" smtClean="0"/>
              <a:t>f you write programs on different platforms (e.g. using a UNIX editor in the lab and Notepad at home).</a:t>
            </a:r>
          </a:p>
          <a:p>
            <a:pPr lvl="1"/>
            <a:r>
              <a:rPr lang="en-US" dirty="0" smtClean="0"/>
              <a:t>When your marker views your assignment or project.</a:t>
            </a:r>
            <a:endParaRPr lang="en-US" dirty="0"/>
          </a:p>
        </p:txBody>
      </p:sp>
    </p:spTree>
    <p:extLst>
      <p:ext uri="{BB962C8B-B14F-4D97-AF65-F5344CB8AC3E}">
        <p14:creationId xmlns:p14="http://schemas.microsoft.com/office/powerpoint/2010/main" val="154493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dirty="0" smtClean="0">
                <a:solidFill>
                  <a:srgbClr val="FF0000"/>
                </a:solidFill>
                <a:ea typeface="ＭＳ Ｐゴシック" panose="020B0600070205080204" pitchFamily="34" charset="-128"/>
              </a:rPr>
              <a:t>If</a:t>
            </a:r>
            <a:r>
              <a:rPr lang="en-US" altLang="en-US" dirty="0" smtClean="0">
                <a:ea typeface="ＭＳ Ｐゴシック" panose="020B0600070205080204" pitchFamily="34" charset="-128"/>
              </a:rPr>
              <a:t>’</a:t>
            </a:r>
          </a:p>
        </p:txBody>
      </p:sp>
      <p:sp>
        <p:nvSpPr>
          <p:cNvPr id="115715" name="AutoShape 3"/>
          <p:cNvSpPr>
            <a:spLocks noChangeArrowheads="1"/>
          </p:cNvSpPr>
          <p:nvPr/>
        </p:nvSpPr>
        <p:spPr bwMode="auto">
          <a:xfrm>
            <a:off x="869950" y="1676400"/>
            <a:ext cx="2641600" cy="73660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b="1" dirty="0">
                <a:solidFill>
                  <a:srgbClr val="FF0000"/>
                </a:solidFill>
                <a:latin typeface="Arial" panose="020B0604020202020204" pitchFamily="34" charset="0"/>
              </a:rPr>
              <a:t>Question?</a:t>
            </a:r>
          </a:p>
        </p:txBody>
      </p:sp>
      <p:grpSp>
        <p:nvGrpSpPr>
          <p:cNvPr id="5" name="Group 4"/>
          <p:cNvGrpSpPr>
            <a:grpSpLocks/>
          </p:cNvGrpSpPr>
          <p:nvPr/>
        </p:nvGrpSpPr>
        <p:grpSpPr bwMode="auto">
          <a:xfrm>
            <a:off x="3535363" y="1773238"/>
            <a:ext cx="3255985" cy="599250"/>
            <a:chOff x="3534809" y="1773238"/>
            <a:chExt cx="3255985" cy="599250"/>
          </a:xfrm>
        </p:grpSpPr>
        <p:sp>
          <p:nvSpPr>
            <p:cNvPr id="8206" name="Line 5"/>
            <p:cNvSpPr>
              <a:spLocks noChangeShapeType="1"/>
            </p:cNvSpPr>
            <p:nvPr/>
          </p:nvSpPr>
          <p:spPr bwMode="auto">
            <a:xfrm>
              <a:off x="3534809" y="2041526"/>
              <a:ext cx="1454150" cy="158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7" name="Rectangle 6"/>
            <p:cNvSpPr>
              <a:spLocks noChangeArrowheads="1"/>
            </p:cNvSpPr>
            <p:nvPr/>
          </p:nvSpPr>
          <p:spPr bwMode="auto">
            <a:xfrm>
              <a:off x="4969909" y="1847087"/>
              <a:ext cx="1820885" cy="525401"/>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a:t>
              </a:r>
              <a:r>
                <a:rPr lang="en-US" altLang="en-US" sz="1400" dirty="0" smtClean="0">
                  <a:latin typeface="Arial" panose="020B0604020202020204" pitchFamily="34" charset="0"/>
                </a:rPr>
                <a:t>statements (body)</a:t>
              </a:r>
              <a:endParaRPr lang="en-US" altLang="en-US" sz="1400" dirty="0">
                <a:latin typeface="Arial" panose="020B0604020202020204" pitchFamily="34" charset="0"/>
              </a:endParaRPr>
            </a:p>
          </p:txBody>
        </p:sp>
        <p:sp>
          <p:nvSpPr>
            <p:cNvPr id="8208" name="Text Box 7"/>
            <p:cNvSpPr txBox="1">
              <a:spLocks noChangeArrowheads="1"/>
            </p:cNvSpPr>
            <p:nvPr/>
          </p:nvSpPr>
          <p:spPr bwMode="auto">
            <a:xfrm>
              <a:off x="3979309" y="1773238"/>
              <a:ext cx="508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True</a:t>
              </a:r>
            </a:p>
          </p:txBody>
        </p:sp>
      </p:grpSp>
      <p:grpSp>
        <p:nvGrpSpPr>
          <p:cNvPr id="7" name="Group 6"/>
          <p:cNvGrpSpPr>
            <a:grpSpLocks/>
          </p:cNvGrpSpPr>
          <p:nvPr/>
        </p:nvGrpSpPr>
        <p:grpSpPr bwMode="auto">
          <a:xfrm>
            <a:off x="1655763" y="2400300"/>
            <a:ext cx="558800" cy="927100"/>
            <a:chOff x="1656270" y="2400300"/>
            <a:chExt cx="558800" cy="927100"/>
          </a:xfrm>
        </p:grpSpPr>
        <p:sp>
          <p:nvSpPr>
            <p:cNvPr id="8204" name="Line 9"/>
            <p:cNvSpPr>
              <a:spLocks noChangeShapeType="1"/>
            </p:cNvSpPr>
            <p:nvPr/>
          </p:nvSpPr>
          <p:spPr bwMode="auto">
            <a:xfrm flipH="1">
              <a:off x="2185988" y="2400300"/>
              <a:ext cx="4763" cy="9271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5" name="Text Box 10"/>
            <p:cNvSpPr txBox="1">
              <a:spLocks noChangeArrowheads="1"/>
            </p:cNvSpPr>
            <p:nvPr/>
          </p:nvSpPr>
          <p:spPr bwMode="auto">
            <a:xfrm>
              <a:off x="1656270" y="2755900"/>
              <a:ext cx="558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dirty="0">
                  <a:latin typeface="Arial" panose="020B0604020202020204" pitchFamily="34" charset="0"/>
                </a:rPr>
                <a:t>False</a:t>
              </a:r>
            </a:p>
          </p:txBody>
        </p:sp>
      </p:grpSp>
      <p:grpSp>
        <p:nvGrpSpPr>
          <p:cNvPr id="6" name="Group 5"/>
          <p:cNvGrpSpPr>
            <a:grpSpLocks/>
          </p:cNvGrpSpPr>
          <p:nvPr/>
        </p:nvGrpSpPr>
        <p:grpSpPr bwMode="auto">
          <a:xfrm>
            <a:off x="1327150" y="2449513"/>
            <a:ext cx="4535488" cy="1579562"/>
            <a:chOff x="1327150" y="2449513"/>
            <a:chExt cx="4535488" cy="1579562"/>
          </a:xfrm>
        </p:grpSpPr>
        <p:sp>
          <p:nvSpPr>
            <p:cNvPr id="8200" name="Rectangle 12"/>
            <p:cNvSpPr>
              <a:spLocks noChangeArrowheads="1"/>
            </p:cNvSpPr>
            <p:nvPr/>
          </p:nvSpPr>
          <p:spPr bwMode="auto">
            <a:xfrm>
              <a:off x="1327150" y="33496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grpSp>
          <p:nvGrpSpPr>
            <p:cNvPr id="8201" name="Group 13"/>
            <p:cNvGrpSpPr>
              <a:grpSpLocks/>
            </p:cNvGrpSpPr>
            <p:nvPr/>
          </p:nvGrpSpPr>
          <p:grpSpPr bwMode="auto">
            <a:xfrm>
              <a:off x="2979738" y="2449513"/>
              <a:ext cx="2882900" cy="1257300"/>
              <a:chOff x="1920" y="1544"/>
              <a:chExt cx="1816" cy="792"/>
            </a:xfrm>
          </p:grpSpPr>
          <p:sp>
            <p:nvSpPr>
              <p:cNvPr id="8202" name="Line 14"/>
              <p:cNvSpPr>
                <a:spLocks noChangeShapeType="1"/>
              </p:cNvSpPr>
              <p:nvPr/>
            </p:nvSpPr>
            <p:spPr bwMode="auto">
              <a:xfrm flipH="1">
                <a:off x="1920" y="2328"/>
                <a:ext cx="1816" cy="8"/>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8203" name="Line 15"/>
              <p:cNvSpPr>
                <a:spLocks noChangeShapeType="1"/>
              </p:cNvSpPr>
              <p:nvPr/>
            </p:nvSpPr>
            <p:spPr bwMode="auto">
              <a:xfrm>
                <a:off x="3728" y="1544"/>
                <a:ext cx="0" cy="79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Construct</a:t>
            </a:r>
            <a:endParaRPr lang="en-US" altLang="en-US" dirty="0" smtClean="0">
              <a:ea typeface="ＭＳ Ｐゴシック" panose="020B0600070205080204" pitchFamily="34" charset="-128"/>
            </a:endParaRPr>
          </a:p>
        </p:txBody>
      </p:sp>
      <p:sp>
        <p:nvSpPr>
          <p:cNvPr id="112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Decision making: checking if a condition is true (in which case something should be done).</a:t>
            </a:r>
          </a:p>
          <a:p>
            <a:pPr eaLnBrk="1" hangingPunct="1"/>
            <a:r>
              <a:rPr lang="en-US" altLang="en-US" b="1" dirty="0" smtClean="0">
                <a:ea typeface="ＭＳ Ｐゴシック" panose="020B0600070205080204" pitchFamily="34" charset="-128"/>
              </a:rPr>
              <a:t>Format:</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(General format)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if (</a:t>
            </a:r>
            <a:r>
              <a:rPr lang="en-US" altLang="en-US" i="1" dirty="0" smtClean="0">
                <a:latin typeface="Consolas" panose="020B0609020204030204" pitchFamily="49" charset="0"/>
                <a:ea typeface="ＭＳ Ｐゴシック" panose="020B0600070205080204" pitchFamily="34" charset="-128"/>
              </a:rPr>
              <a:t>Boolean expression</a:t>
            </a:r>
            <a:r>
              <a:rPr lang="en-US" altLang="en-US" dirty="0" smtClean="0">
                <a:latin typeface="Consolas" panose="020B0609020204030204" pitchFamily="49" charset="0"/>
                <a:ea typeface="ＭＳ Ｐゴシック" panose="020B0600070205080204" pitchFamily="34" charset="-128"/>
              </a:rPr>
              <a:t>):</a:t>
            </a:r>
          </a:p>
          <a:p>
            <a:pPr lvl="1" eaLnBrk="1" hangingPunct="1">
              <a:buFont typeface="Arial" panose="020B0604020202020204" pitchFamily="34" charset="0"/>
              <a:buNone/>
            </a:pPr>
            <a:r>
              <a:rPr lang="en-US" altLang="en-US" dirty="0" smtClean="0">
                <a:latin typeface="Consolas" panose="020B0609020204030204" pitchFamily="49" charset="0"/>
                <a:ea typeface="ＭＳ Ｐゴシック" panose="020B0600070205080204" pitchFamily="34" charset="-128"/>
              </a:rPr>
              <a:t>      </a:t>
            </a:r>
            <a:r>
              <a:rPr lang="en-US" altLang="en-US" i="1" dirty="0" smtClean="0">
                <a:latin typeface="Consolas" panose="020B0609020204030204" pitchFamily="49" charset="0"/>
                <a:ea typeface="ＭＳ Ｐゴシック" panose="020B0600070205080204" pitchFamily="34" charset="-128"/>
              </a:rPr>
              <a:t>body</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(Detailed structure)</a:t>
            </a:r>
          </a:p>
          <a:p>
            <a:pPr eaLnBrk="1" hangingPunct="1">
              <a:buFontTx/>
              <a:buNone/>
            </a:pPr>
            <a:r>
              <a:rPr lang="en-US" altLang="en-US" sz="2000" dirty="0" smtClean="0">
                <a:latin typeface="Consolas" panose="020B0609020204030204" pitchFamily="49" charset="0"/>
                <a:ea typeface="ＭＳ Ｐゴシック" panose="020B0600070205080204" pitchFamily="34" charset="-128"/>
              </a:rPr>
              <a:t>   if (&lt;</a:t>
            </a:r>
            <a:r>
              <a:rPr lang="en-US" altLang="en-US" sz="2000" i="1" dirty="0" smtClean="0">
                <a:latin typeface="Consolas" panose="020B0609020204030204" pitchFamily="49" charset="0"/>
                <a:ea typeface="ＭＳ Ｐゴシック" panose="020B0600070205080204" pitchFamily="34" charset="-128"/>
              </a:rPr>
              <a:t>operand&gt; &lt;relational operator&gt; &lt;operand&gt;</a:t>
            </a:r>
            <a:r>
              <a:rPr lang="en-US" altLang="en-US" sz="2000" dirty="0" smtClean="0">
                <a:latin typeface="Consolas" panose="020B0609020204030204" pitchFamily="49" charset="0"/>
                <a:ea typeface="ＭＳ Ｐゴシック" panose="020B0600070205080204" pitchFamily="34" charset="-128"/>
              </a:rPr>
              <a:t>):</a:t>
            </a:r>
          </a:p>
          <a:p>
            <a:pPr eaLnBrk="1" hangingPunct="1">
              <a:spcBef>
                <a:spcPct val="10000"/>
              </a:spcBef>
              <a:buFontTx/>
              <a:buNone/>
            </a:pPr>
            <a:r>
              <a:rPr lang="en-US" altLang="en-US" sz="2000" dirty="0" smtClean="0">
                <a:latin typeface="Consolas" panose="020B0609020204030204" pitchFamily="49" charset="0"/>
                <a:ea typeface="ＭＳ Ｐゴシック" panose="020B0600070205080204" pitchFamily="34" charset="-128"/>
              </a:rPr>
              <a:t>        </a:t>
            </a:r>
            <a:r>
              <a:rPr lang="en-US" altLang="en-US" sz="2000" i="1" dirty="0" smtClean="0">
                <a:latin typeface="Consolas" panose="020B0609020204030204" pitchFamily="49" charset="0"/>
                <a:ea typeface="ＭＳ Ｐゴシック" panose="020B0600070205080204" pitchFamily="34" charset="-128"/>
              </a:rPr>
              <a:t>body</a:t>
            </a:r>
          </a:p>
        </p:txBody>
      </p:sp>
      <p:grpSp>
        <p:nvGrpSpPr>
          <p:cNvPr id="5" name="Group 4"/>
          <p:cNvGrpSpPr>
            <a:grpSpLocks/>
          </p:cNvGrpSpPr>
          <p:nvPr/>
        </p:nvGrpSpPr>
        <p:grpSpPr bwMode="auto">
          <a:xfrm>
            <a:off x="1066800" y="4597400"/>
            <a:ext cx="2727325" cy="1316038"/>
            <a:chOff x="1066800" y="4953000"/>
            <a:chExt cx="2727325" cy="1316444"/>
          </a:xfrm>
        </p:grpSpPr>
        <p:sp>
          <p:nvSpPr>
            <p:cNvPr id="11276" name="Line 10"/>
            <p:cNvSpPr>
              <a:spLocks noChangeShapeType="1"/>
            </p:cNvSpPr>
            <p:nvPr/>
          </p:nvSpPr>
          <p:spPr bwMode="auto">
            <a:xfrm flipV="1">
              <a:off x="1438275" y="4953000"/>
              <a:ext cx="390525" cy="757238"/>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7" name="Rectangle 11"/>
            <p:cNvSpPr>
              <a:spLocks noChangeArrowheads="1"/>
            </p:cNvSpPr>
            <p:nvPr/>
          </p:nvSpPr>
          <p:spPr bwMode="auto">
            <a:xfrm>
              <a:off x="1066800" y="5620932"/>
              <a:ext cx="2727325" cy="64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Note: Indenting the body is mandatory!</a:t>
              </a:r>
            </a:p>
          </p:txBody>
        </p:sp>
      </p:grpSp>
      <p:grpSp>
        <p:nvGrpSpPr>
          <p:cNvPr id="7" name="Group 6"/>
          <p:cNvGrpSpPr>
            <a:grpSpLocks/>
          </p:cNvGrpSpPr>
          <p:nvPr/>
        </p:nvGrpSpPr>
        <p:grpSpPr bwMode="auto">
          <a:xfrm>
            <a:off x="1633538" y="3127375"/>
            <a:ext cx="6991350" cy="1066800"/>
            <a:chOff x="1633538" y="3573834"/>
            <a:chExt cx="6991017" cy="1066800"/>
          </a:xfrm>
        </p:grpSpPr>
        <p:sp>
          <p:nvSpPr>
            <p:cNvPr id="11271" name="Line 5"/>
            <p:cNvSpPr>
              <a:spLocks noChangeShapeType="1"/>
            </p:cNvSpPr>
            <p:nvPr/>
          </p:nvSpPr>
          <p:spPr bwMode="auto">
            <a:xfrm flipH="1">
              <a:off x="3852184" y="4000077"/>
              <a:ext cx="2401889" cy="454801"/>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wrap="square" lIns="93600" tIns="46800" rIns="93600" bIns="46800">
              <a:spAutoFit/>
            </a:bodyPr>
            <a:lstStyle/>
            <a:p>
              <a:endParaRPr lang="en-CA" dirty="0"/>
            </a:p>
          </p:txBody>
        </p:sp>
        <p:sp>
          <p:nvSpPr>
            <p:cNvPr id="11272" name="Line 6"/>
            <p:cNvSpPr>
              <a:spLocks noChangeShapeType="1"/>
            </p:cNvSpPr>
            <p:nvPr/>
          </p:nvSpPr>
          <p:spPr bwMode="auto">
            <a:xfrm flipH="1" flipV="1">
              <a:off x="3852184" y="3642617"/>
              <a:ext cx="2401889" cy="357460"/>
            </a:xfrm>
            <a:prstGeom prst="line">
              <a:avLst/>
            </a:prstGeom>
            <a:noFill/>
            <a:ln w="25400">
              <a:solidFill>
                <a:srgbClr val="FF0000"/>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3" name="Rectangle 7"/>
            <p:cNvSpPr>
              <a:spLocks noChangeArrowheads="1"/>
            </p:cNvSpPr>
            <p:nvPr/>
          </p:nvSpPr>
          <p:spPr bwMode="auto">
            <a:xfrm>
              <a:off x="6242619" y="3814320"/>
              <a:ext cx="2381936"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1400" b="1" dirty="0">
                  <a:solidFill>
                    <a:srgbClr val="FF0000"/>
                  </a:solidFill>
                  <a:latin typeface="Arial" panose="020B0604020202020204" pitchFamily="34" charset="0"/>
                </a:rPr>
                <a:t>Boolean expression</a:t>
              </a:r>
            </a:p>
          </p:txBody>
        </p:sp>
        <p:sp>
          <p:nvSpPr>
            <p:cNvPr id="11274" name="Line 8"/>
            <p:cNvSpPr>
              <a:spLocks noChangeShapeType="1"/>
            </p:cNvSpPr>
            <p:nvPr/>
          </p:nvSpPr>
          <p:spPr bwMode="auto">
            <a:xfrm flipV="1">
              <a:off x="1828800" y="3573834"/>
              <a:ext cx="2291674"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275" name="Line 8"/>
            <p:cNvSpPr>
              <a:spLocks noChangeShapeType="1"/>
            </p:cNvSpPr>
            <p:nvPr/>
          </p:nvSpPr>
          <p:spPr bwMode="auto">
            <a:xfrm flipV="1">
              <a:off x="1633538" y="4640634"/>
              <a:ext cx="5453062" cy="0"/>
            </a:xfrm>
            <a:prstGeom prst="line">
              <a:avLst/>
            </a:prstGeom>
            <a:noFill/>
            <a:ln w="25400">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The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Construct (2)</a:t>
            </a:r>
            <a:endParaRPr lang="en-US" altLang="en-US" dirty="0" smtClean="0">
              <a:ea typeface="ＭＳ Ｐゴシック" panose="020B0600070205080204" pitchFamily="34" charset="-128"/>
            </a:endParaRPr>
          </a:p>
        </p:txBody>
      </p:sp>
      <p:sp>
        <p:nvSpPr>
          <p:cNvPr id="12291" name="Rectangle 3"/>
          <p:cNvSpPr>
            <a:spLocks noGrp="1"/>
          </p:cNvSpPr>
          <p:nvPr>
            <p:ph type="body" idx="4294967295"/>
          </p:nvPr>
        </p:nvSpPr>
        <p:spPr/>
        <p:txBody>
          <a:bodyPr/>
          <a:lstStyle/>
          <a:p>
            <a:pPr eaLnBrk="1" hangingPunct="1"/>
            <a:r>
              <a:rPr lang="en-US" altLang="en-US" b="1" dirty="0" smtClean="0">
                <a:ea typeface="ＭＳ Ｐゴシック" panose="020B0600070205080204" pitchFamily="34" charset="-128"/>
              </a:rPr>
              <a:t>Example (</a:t>
            </a:r>
            <a:r>
              <a:rPr lang="en-US" altLang="en-US" dirty="0" smtClean="0">
                <a:ea typeface="ＭＳ Ｐゴシック" panose="020B0600070205080204" pitchFamily="34" charset="-128"/>
              </a:rPr>
              <a:t>1</a:t>
            </a:r>
            <a:r>
              <a:rPr lang="en-US" altLang="en-US" dirty="0" smtClean="0">
                <a:latin typeface="Consolas" panose="020B0609020204030204" pitchFamily="49" charset="0"/>
                <a:ea typeface="ＭＳ Ｐゴシック" panose="020B0600070205080204" pitchFamily="34" charset="-128"/>
              </a:rPr>
              <a:t>if1.py</a:t>
            </a:r>
            <a:r>
              <a:rPr lang="en-US" altLang="en-US" b="1" dirty="0" smtClean="0">
                <a:ea typeface="ＭＳ Ｐゴシック" panose="020B0600070205080204" pitchFamily="34" charset="-128"/>
              </a:rPr>
              <a:t>):</a:t>
            </a:r>
          </a:p>
          <a:p>
            <a:pPr marL="174625" lvl="1" indent="0" eaLnBrk="1" hangingPunct="1">
              <a:buFont typeface="Arial" panose="020B0604020202020204" pitchFamily="34" charset="0"/>
              <a:buNone/>
            </a:pPr>
            <a:r>
              <a:rPr lang="en-US" altLang="en-US" dirty="0" smtClean="0">
                <a:ea typeface="ＭＳ Ｐゴシック" panose="020B0600070205080204" pitchFamily="34" charset="-128"/>
                <a:cs typeface="Calibri" panose="020F0502020204030204" pitchFamily="34" charset="0"/>
              </a:rPr>
              <a:t>Learning objective of example: program executes a statement when a Boolean expression evaluates to true.</a:t>
            </a:r>
          </a:p>
          <a:p>
            <a:pPr lvl="1" eaLnBrk="1" hangingPunct="1">
              <a:buFont typeface="Arial" panose="020B0604020202020204" pitchFamily="34" charset="0"/>
              <a:buNone/>
            </a:pPr>
            <a:endParaRPr lang="en-US" altLang="en-US" sz="1800"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age = int(input("Age: "))</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print("You are an adult")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Common Mistake</a:t>
            </a:r>
          </a:p>
        </p:txBody>
      </p:sp>
      <p:sp>
        <p:nvSpPr>
          <p:cNvPr id="21606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Do not confuse the equality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 with the assignment operator '</a:t>
            </a:r>
            <a:r>
              <a:rPr lang="en-US" altLang="en-US" sz="2000" dirty="0" smtClean="0">
                <a:latin typeface="Consolas" panose="020B0609020204030204" pitchFamily="49" charset="0"/>
                <a:ea typeface="ＭＳ Ｐゴシック" panose="020B0600070205080204" pitchFamily="34" charset="-128"/>
              </a:rPr>
              <a:t>=</a:t>
            </a:r>
            <a:r>
              <a:rPr lang="en-US" altLang="en-US" dirty="0" smtClean="0">
                <a:ea typeface="ＭＳ Ｐゴシック" panose="020B0600070205080204" pitchFamily="34" charset="-128"/>
              </a:rPr>
              <a:t>'.</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a:t>
            </a:r>
            <a:r>
              <a:rPr lang="en-US" altLang="en-US" baseline="30000" dirty="0" smtClean="0">
                <a:ea typeface="ＭＳ Ｐゴシック" panose="020B0600070205080204" pitchFamily="34" charset="-128"/>
              </a:rPr>
              <a:t>1</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(num = 1):   </a:t>
            </a:r>
            <a:r>
              <a:rPr lang="en-US" altLang="en-US" sz="1800" dirty="0" smtClean="0">
                <a:solidFill>
                  <a:srgbClr val="00B0F0"/>
                </a:solidFill>
                <a:latin typeface="Consolas" panose="020B0609020204030204" pitchFamily="49" charset="0"/>
                <a:ea typeface="ＭＳ Ｐゴシック" panose="020B0600070205080204" pitchFamily="34" charset="-128"/>
              </a:rPr>
              <a:t># </a:t>
            </a:r>
            <a:r>
              <a:rPr lang="en-US" altLang="en-US" dirty="0" smtClean="0">
                <a:solidFill>
                  <a:srgbClr val="00B0F0"/>
                </a:solidFill>
                <a:ea typeface="ＭＳ Ｐゴシック" panose="020B0600070205080204" pitchFamily="34" charset="-128"/>
              </a:rPr>
              <a:t>Not the same as    </a:t>
            </a:r>
            <a:r>
              <a:rPr lang="en-US" altLang="en-US" sz="1800" dirty="0" smtClean="0">
                <a:latin typeface="Consolas" panose="020B0609020204030204" pitchFamily="49" charset="0"/>
                <a:ea typeface="ＭＳ Ｐゴシック" panose="020B0600070205080204" pitchFamily="34" charset="-128"/>
              </a:rPr>
              <a:t>if (num == 1):</a:t>
            </a:r>
          </a:p>
          <a:p>
            <a:pPr marL="349250" lvl="1" indent="0" eaLnBrk="1" hangingPunct="1">
              <a:buFont typeface="Arial" panose="020B0604020202020204" pitchFamily="34" charset="0"/>
              <a:buNone/>
            </a:pPr>
            <a:endParaRPr lang="en-US" altLang="en-US" sz="1800" dirty="0" smtClean="0">
              <a:latin typeface="Arial" panose="020B0604020202020204" pitchFamily="34" charset="0"/>
              <a:ea typeface="ＭＳ Ｐゴシック" panose="020B0600070205080204" pitchFamily="34" charset="-128"/>
            </a:endParaRPr>
          </a:p>
          <a:p>
            <a:pPr marL="349250"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To be extra safe some programmers put unnamed constants on the left hand side of an equality operator (which always/almost always results in a syntax error rather than a logic error if the assignment operator is used in place of the equality operator).</a:t>
            </a:r>
          </a:p>
          <a:p>
            <a:pPr eaLnBrk="1" hangingPunct="1"/>
            <a:r>
              <a:rPr lang="en-US" altLang="en-US" dirty="0" smtClean="0">
                <a:ea typeface="ＭＳ Ｐゴシック" panose="020B0600070205080204" pitchFamily="34" charset="-128"/>
              </a:rPr>
              <a:t>A way of producing syntax rather than a logic error:</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(1 = num)</a:t>
            </a:r>
          </a:p>
          <a:p>
            <a:pPr eaLnBrk="1" hangingPunct="1"/>
            <a:endParaRPr lang="en-US" altLang="en-US" sz="1800" dirty="0" smtClean="0">
              <a:latin typeface="Arial" panose="020B0604020202020204" pitchFamily="34" charset="0"/>
              <a:ea typeface="ＭＳ Ｐゴシック" panose="020B0600070205080204" pitchFamily="34" charset="-128"/>
            </a:endParaRPr>
          </a:p>
        </p:txBody>
      </p:sp>
      <p:sp>
        <p:nvSpPr>
          <p:cNvPr id="216068" name="Text Box 4"/>
          <p:cNvSpPr txBox="1">
            <a:spLocks noChangeArrowheads="1"/>
          </p:cNvSpPr>
          <p:nvPr/>
        </p:nvSpPr>
        <p:spPr bwMode="auto">
          <a:xfrm>
            <a:off x="0" y="5886450"/>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7475" indent="-117475"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t>1 This not a syntax error in all programming languages so don’t get complacent and assume that the language will automatically “take care of things” for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bldLvl="2"/>
      <p:bldP spid="21606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A Similar Mistake</a:t>
            </a:r>
          </a:p>
        </p:txBody>
      </p:sp>
      <p:sp>
        <p:nvSpPr>
          <p:cNvPr id="18435" name="Content Placeholder 2"/>
          <p:cNvSpPr>
            <a:spLocks noGrp="1"/>
          </p:cNvSpPr>
          <p:nvPr>
            <p:ph idx="1"/>
          </p:nvPr>
        </p:nvSpPr>
        <p:spPr/>
        <p:txBody>
          <a:bodyPr/>
          <a:lstStyle/>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 (</a:t>
            </a:r>
            <a:r>
              <a:rPr lang="en-US" altLang="en-US" b="1" dirty="0" smtClean="0">
                <a:ea typeface="ＭＳ Ｐゴシック" panose="020B0600070205080204" pitchFamily="34" charset="-128"/>
              </a:rPr>
              <a:t>Python syntax error, used to be a logic error)</a:t>
            </a:r>
            <a:r>
              <a:rPr lang="en-US" altLang="en-US" dirty="0" smtClean="0">
                <a:ea typeface="ＭＳ Ｐゴシック" panose="020B0600070205080204" pitchFamily="34" charset="-128"/>
              </a:rPr>
              <a:t>:</a:t>
            </a:r>
          </a:p>
          <a:p>
            <a:pPr marL="349250" lvl="1" indent="0"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num == 1   </a:t>
            </a:r>
            <a:r>
              <a:rPr lang="en-US" altLang="en-US" dirty="0" smtClean="0">
                <a:ea typeface="ＭＳ Ｐゴシック" panose="020B0600070205080204" pitchFamily="34" charset="-128"/>
              </a:rPr>
              <a:t>Not the same as    </a:t>
            </a:r>
            <a:r>
              <a:rPr lang="en-US" altLang="en-US" sz="1800" dirty="0" smtClean="0">
                <a:latin typeface="Consolas" panose="020B0609020204030204" pitchFamily="49" charset="0"/>
                <a:ea typeface="ＭＳ Ｐゴシック" panose="020B0600070205080204" pitchFamily="34" charset="-128"/>
              </a:rPr>
              <a:t>num = 1</a:t>
            </a:r>
          </a:p>
          <a:p>
            <a:pPr marL="349250" lvl="1" indent="0" eaLnBrk="1" hangingPunct="1">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endParaRP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ea typeface="ＭＳ Ｐゴシック" panose="020B0600070205080204" pitchFamily="34" charset="-128"/>
              </a:rPr>
              <a:t>An Application Of Branches</a:t>
            </a:r>
          </a:p>
        </p:txBody>
      </p:sp>
      <p:sp>
        <p:nvSpPr>
          <p:cNvPr id="19459"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Branching statements can be used to check the validity of data (if the data is correct or if the data is a value that’s allowed by the program).</a:t>
            </a:r>
          </a:p>
          <a:p>
            <a:pPr eaLnBrk="1" hangingPunct="1"/>
            <a:r>
              <a:rPr lang="en-US" altLang="en-US" b="1" dirty="0" smtClean="0">
                <a:ea typeface="ＭＳ Ｐゴシック" panose="020B0600070205080204" pitchFamily="34" charset="-128"/>
              </a:rPr>
              <a:t>General structure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(error condition has occurred):</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React to the error (at least display an error message)</a:t>
            </a:r>
          </a:p>
          <a:p>
            <a:pPr eaLnBrk="1" hangingPunct="1"/>
            <a:r>
              <a:rPr lang="en-US" altLang="en-US" b="1" dirty="0" smtClean="0">
                <a:ea typeface="ＭＳ Ｐゴシック" panose="020B0600070205080204" pitchFamily="34" charset="-128"/>
              </a:rPr>
              <a:t>Example</a:t>
            </a:r>
            <a:r>
              <a:rPr lang="en-US" altLang="en-US" dirty="0" smtClean="0">
                <a:ea typeface="ＭＳ Ｐゴシック" panose="020B0600070205080204" pitchFamily="34" charset="-128"/>
              </a:rPr>
              <a: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0):</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print("Age cannot be a negative value")</a:t>
            </a:r>
          </a:p>
        </p:txBody>
      </p:sp>
      <p:sp>
        <p:nvSpPr>
          <p:cNvPr id="5" name="Text Box 4"/>
          <p:cNvSpPr txBox="1">
            <a:spLocks noChangeArrowheads="1"/>
          </p:cNvSpPr>
          <p:nvPr/>
        </p:nvSpPr>
        <p:spPr bwMode="auto">
          <a:xfrm>
            <a:off x="0" y="5638800"/>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20000"/>
              </a:spcBef>
              <a:buFontTx/>
              <a:buNone/>
            </a:pPr>
            <a:r>
              <a:rPr lang="en-US" altLang="en-US" sz="1800" dirty="0">
                <a:latin typeface="Arial" panose="020B0604020202020204" pitchFamily="34" charset="0"/>
              </a:rPr>
              <a:t>JT’s tip: if data can only take on a certain value (or range) do not automatically assume that it will be valid. Check the validity of range before proceeding onto the rest of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Programs You’ve Seen So Far Produces Sequential Execution</a:t>
            </a:r>
          </a:p>
        </p:txBody>
      </p:sp>
      <p:sp>
        <p:nvSpPr>
          <p:cNvPr id="3" name="Content Placeholder 2"/>
          <p:cNvSpPr>
            <a:spLocks noGrp="1"/>
          </p:cNvSpPr>
          <p:nvPr>
            <p:ph idx="1"/>
          </p:nvPr>
        </p:nvSpPr>
        <p:spPr>
          <a:xfrm>
            <a:off x="431800" y="1075754"/>
            <a:ext cx="8178800" cy="5368925"/>
          </a:xfrm>
        </p:spPr>
        <p:txBody>
          <a:bodyPr/>
          <a:lstStyle/>
          <a:p>
            <a:pPr lvl="1" eaLnBrk="1" hangingPunct="1">
              <a:lnSpc>
                <a:spcPct val="90000"/>
              </a:lnSpc>
              <a:buNone/>
              <a:tabLst>
                <a:tab pos="1254125" algn="l"/>
              </a:tabLst>
            </a:pPr>
            <a:endParaRPr lang="en-US" altLang="en-US" dirty="0" smtClean="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endParaRPr lang="en-US" altLang="en-US" dirty="0">
              <a:latin typeface="Consolas" panose="020B0609020204030204" pitchFamily="49" charset="0"/>
              <a:cs typeface="Consolas" panose="020B0609020204030204" pitchFamily="49" charset="0"/>
            </a:endParaRPr>
          </a:p>
          <a:p>
            <a:pPr lvl="1" eaLnBrk="1" hangingPunct="1">
              <a:lnSpc>
                <a:spcPct val="90000"/>
              </a:lnSpc>
              <a:buNone/>
              <a:tabLst>
                <a:tab pos="1254125" algn="l"/>
              </a:tabLst>
            </a:pPr>
            <a:r>
              <a:rPr lang="en-US" altLang="en-US" dirty="0" smtClean="0">
                <a:latin typeface="Consolas" panose="020B0609020204030204" pitchFamily="49" charset="0"/>
                <a:cs typeface="Consolas" panose="020B0609020204030204" pitchFamily="49" charset="0"/>
              </a:rPr>
              <a:t>print </a:t>
            </a:r>
            <a:r>
              <a:rPr lang="en-US" altLang="en-US" dirty="0">
                <a:latin typeface="Consolas" panose="020B0609020204030204" pitchFamily="49" charset="0"/>
                <a:cs typeface="Consolas" panose="020B0609020204030204" pitchFamily="49" charset="0"/>
              </a:rPr>
              <a:t>("This program will calculate the area of a </a:t>
            </a:r>
            <a:r>
              <a:rPr lang="en-US" altLang="en-US" dirty="0" smtClean="0">
                <a:latin typeface="Consolas" panose="020B0609020204030204" pitchFamily="49" charset="0"/>
                <a:cs typeface="Consolas" panose="020B0609020204030204" pitchFamily="49" charset="0"/>
              </a:rPr>
              <a:t>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rectangle</a:t>
            </a:r>
            <a:r>
              <a:rPr lang="en-US" altLang="en-US" dirty="0">
                <a:latin typeface="Consolas" panose="020B0609020204030204" pitchFamily="49" charset="0"/>
                <a:cs typeface="Consolas" panose="020B0609020204030204" pitchFamily="49" charset="0"/>
              </a:rPr>
              <a:t>")</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length = int(input("Enter the length: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width = int(input("Enter the width: "))</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area = length </a:t>
            </a:r>
            <a:r>
              <a:rPr lang="en-US" altLang="en-US" b="1" dirty="0" smtClean="0">
                <a:latin typeface="Consolas" panose="020B0609020204030204" pitchFamily="49" charset="0"/>
                <a:cs typeface="Consolas" panose="020B0609020204030204" pitchFamily="49" charset="0"/>
              </a:rPr>
              <a:t>*</a:t>
            </a:r>
            <a:r>
              <a:rPr lang="en-US" altLang="en-US" dirty="0" smtClean="0">
                <a:latin typeface="Consolas" panose="020B0609020204030204" pitchFamily="49" charset="0"/>
                <a:cs typeface="Consolas" panose="020B0609020204030204" pitchFamily="49" charset="0"/>
              </a:rPr>
              <a:t> </a:t>
            </a:r>
            <a:r>
              <a:rPr lang="en-US" altLang="en-US" dirty="0">
                <a:latin typeface="Consolas" panose="020B0609020204030204" pitchFamily="49" charset="0"/>
                <a:cs typeface="Consolas" panose="020B0609020204030204" pitchFamily="49" charset="0"/>
              </a:rPr>
              <a:t>width</a:t>
            </a:r>
          </a:p>
          <a:p>
            <a:pPr lvl="1" eaLnBrk="1" hangingPunct="1">
              <a:lnSpc>
                <a:spcPct val="90000"/>
              </a:lnSpc>
              <a:buNone/>
              <a:tabLst>
                <a:tab pos="1254125" algn="l"/>
              </a:tabLst>
            </a:pPr>
            <a:r>
              <a:rPr lang="en-US" altLang="en-US" dirty="0">
                <a:latin typeface="Consolas" panose="020B0609020204030204" pitchFamily="49" charset="0"/>
                <a:cs typeface="Consolas" panose="020B0609020204030204" pitchFamily="49" charset="0"/>
              </a:rPr>
              <a:t>print("Area: ", area)</a:t>
            </a:r>
          </a:p>
          <a:p>
            <a:endParaRPr lang="en-US" dirty="0"/>
          </a:p>
        </p:txBody>
      </p:sp>
      <p:grpSp>
        <p:nvGrpSpPr>
          <p:cNvPr id="4" name="Group 3"/>
          <p:cNvGrpSpPr/>
          <p:nvPr/>
        </p:nvGrpSpPr>
        <p:grpSpPr>
          <a:xfrm>
            <a:off x="7429501" y="1350680"/>
            <a:ext cx="1714499" cy="409944"/>
            <a:chOff x="2743201" y="2164919"/>
            <a:chExt cx="1714499" cy="409944"/>
          </a:xfrm>
        </p:grpSpPr>
        <p:cxnSp>
          <p:nvCxnSpPr>
            <p:cNvPr id="5" name="Straight Arrow Connector 4"/>
            <p:cNvCxnSpPr/>
            <p:nvPr/>
          </p:nvCxnSpPr>
          <p:spPr>
            <a:xfrm flipH="1">
              <a:off x="2743201" y="2362200"/>
              <a:ext cx="690747"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441370" y="2164919"/>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Start</a:t>
              </a:r>
              <a:endParaRPr lang="en-US" b="1" dirty="0">
                <a:solidFill>
                  <a:srgbClr val="FF0000"/>
                </a:solidFill>
              </a:endParaRPr>
            </a:p>
          </p:txBody>
        </p:sp>
      </p:grpSp>
      <p:sp>
        <p:nvSpPr>
          <p:cNvPr id="7" name="Freeform 6"/>
          <p:cNvSpPr/>
          <p:nvPr/>
        </p:nvSpPr>
        <p:spPr bwMode="auto">
          <a:xfrm>
            <a:off x="6498336" y="1926336"/>
            <a:ext cx="1475232" cy="573027"/>
          </a:xfrm>
          <a:custGeom>
            <a:avLst/>
            <a:gdLst>
              <a:gd name="connsiteX0" fmla="*/ 1170432 w 1475232"/>
              <a:gd name="connsiteY0" fmla="*/ 0 h 573027"/>
              <a:gd name="connsiteX1" fmla="*/ 1231392 w 1475232"/>
              <a:gd name="connsiteY1" fmla="*/ 12192 h 573027"/>
              <a:gd name="connsiteX2" fmla="*/ 1304544 w 1475232"/>
              <a:gd name="connsiteY2" fmla="*/ 36576 h 573027"/>
              <a:gd name="connsiteX3" fmla="*/ 1353312 w 1475232"/>
              <a:gd name="connsiteY3" fmla="*/ 48768 h 573027"/>
              <a:gd name="connsiteX4" fmla="*/ 1389888 w 1475232"/>
              <a:gd name="connsiteY4" fmla="*/ 73152 h 573027"/>
              <a:gd name="connsiteX5" fmla="*/ 1426464 w 1475232"/>
              <a:gd name="connsiteY5" fmla="*/ 85344 h 573027"/>
              <a:gd name="connsiteX6" fmla="*/ 1450848 w 1475232"/>
              <a:gd name="connsiteY6" fmla="*/ 170688 h 573027"/>
              <a:gd name="connsiteX7" fmla="*/ 1475232 w 1475232"/>
              <a:gd name="connsiteY7" fmla="*/ 207264 h 573027"/>
              <a:gd name="connsiteX8" fmla="*/ 1450848 w 1475232"/>
              <a:gd name="connsiteY8" fmla="*/ 292608 h 573027"/>
              <a:gd name="connsiteX9" fmla="*/ 1414272 w 1475232"/>
              <a:gd name="connsiteY9" fmla="*/ 316992 h 573027"/>
              <a:gd name="connsiteX10" fmla="*/ 1328928 w 1475232"/>
              <a:gd name="connsiteY10" fmla="*/ 353568 h 573027"/>
              <a:gd name="connsiteX11" fmla="*/ 1231392 w 1475232"/>
              <a:gd name="connsiteY11" fmla="*/ 414528 h 573027"/>
              <a:gd name="connsiteX12" fmla="*/ 1133856 w 1475232"/>
              <a:gd name="connsiteY12" fmla="*/ 438912 h 573027"/>
              <a:gd name="connsiteX13" fmla="*/ 1097280 w 1475232"/>
              <a:gd name="connsiteY13" fmla="*/ 451104 h 573027"/>
              <a:gd name="connsiteX14" fmla="*/ 731520 w 1475232"/>
              <a:gd name="connsiteY14" fmla="*/ 463296 h 573027"/>
              <a:gd name="connsiteX15" fmla="*/ 329184 w 1475232"/>
              <a:gd name="connsiteY15" fmla="*/ 499872 h 573027"/>
              <a:gd name="connsiteX16" fmla="*/ 280416 w 1475232"/>
              <a:gd name="connsiteY16" fmla="*/ 512064 h 573027"/>
              <a:gd name="connsiteX17" fmla="*/ 207264 w 1475232"/>
              <a:gd name="connsiteY17" fmla="*/ 536448 h 573027"/>
              <a:gd name="connsiteX18" fmla="*/ 134112 w 1475232"/>
              <a:gd name="connsiteY18" fmla="*/ 548640 h 573027"/>
              <a:gd name="connsiteX19" fmla="*/ 97536 w 1475232"/>
              <a:gd name="connsiteY19" fmla="*/ 560832 h 573027"/>
              <a:gd name="connsiteX20" fmla="*/ 0 w 1475232"/>
              <a:gd name="connsiteY20" fmla="*/ 573024 h 573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5232" h="573027">
                <a:moveTo>
                  <a:pt x="1170432" y="0"/>
                </a:moveTo>
                <a:cubicBezTo>
                  <a:pt x="1190752" y="4064"/>
                  <a:pt x="1211400" y="6740"/>
                  <a:pt x="1231392" y="12192"/>
                </a:cubicBezTo>
                <a:cubicBezTo>
                  <a:pt x="1256189" y="18955"/>
                  <a:pt x="1279608" y="30342"/>
                  <a:pt x="1304544" y="36576"/>
                </a:cubicBezTo>
                <a:lnTo>
                  <a:pt x="1353312" y="48768"/>
                </a:lnTo>
                <a:cubicBezTo>
                  <a:pt x="1365504" y="56896"/>
                  <a:pt x="1376782" y="66599"/>
                  <a:pt x="1389888" y="73152"/>
                </a:cubicBezTo>
                <a:cubicBezTo>
                  <a:pt x="1401383" y="78899"/>
                  <a:pt x="1417377" y="76257"/>
                  <a:pt x="1426464" y="85344"/>
                </a:cubicBezTo>
                <a:cubicBezTo>
                  <a:pt x="1432395" y="91275"/>
                  <a:pt x="1450611" y="170134"/>
                  <a:pt x="1450848" y="170688"/>
                </a:cubicBezTo>
                <a:cubicBezTo>
                  <a:pt x="1456620" y="184156"/>
                  <a:pt x="1467104" y="195072"/>
                  <a:pt x="1475232" y="207264"/>
                </a:cubicBezTo>
                <a:cubicBezTo>
                  <a:pt x="1474435" y="210450"/>
                  <a:pt x="1457208" y="284658"/>
                  <a:pt x="1450848" y="292608"/>
                </a:cubicBezTo>
                <a:cubicBezTo>
                  <a:pt x="1441694" y="304050"/>
                  <a:pt x="1426994" y="309722"/>
                  <a:pt x="1414272" y="316992"/>
                </a:cubicBezTo>
                <a:cubicBezTo>
                  <a:pt x="1333400" y="363204"/>
                  <a:pt x="1397319" y="324258"/>
                  <a:pt x="1328928" y="353568"/>
                </a:cubicBezTo>
                <a:cubicBezTo>
                  <a:pt x="1224676" y="398247"/>
                  <a:pt x="1336412" y="354516"/>
                  <a:pt x="1231392" y="414528"/>
                </a:cubicBezTo>
                <a:cubicBezTo>
                  <a:pt x="1209716" y="426914"/>
                  <a:pt x="1151693" y="434453"/>
                  <a:pt x="1133856" y="438912"/>
                </a:cubicBezTo>
                <a:cubicBezTo>
                  <a:pt x="1121388" y="442029"/>
                  <a:pt x="1110108" y="450327"/>
                  <a:pt x="1097280" y="451104"/>
                </a:cubicBezTo>
                <a:cubicBezTo>
                  <a:pt x="975516" y="458484"/>
                  <a:pt x="853440" y="459232"/>
                  <a:pt x="731520" y="463296"/>
                </a:cubicBezTo>
                <a:cubicBezTo>
                  <a:pt x="591741" y="473650"/>
                  <a:pt x="462775" y="473154"/>
                  <a:pt x="329184" y="499872"/>
                </a:cubicBezTo>
                <a:cubicBezTo>
                  <a:pt x="312753" y="503158"/>
                  <a:pt x="296466" y="507249"/>
                  <a:pt x="280416" y="512064"/>
                </a:cubicBezTo>
                <a:cubicBezTo>
                  <a:pt x="255797" y="519450"/>
                  <a:pt x="232617" y="532222"/>
                  <a:pt x="207264" y="536448"/>
                </a:cubicBezTo>
                <a:cubicBezTo>
                  <a:pt x="182880" y="540512"/>
                  <a:pt x="158244" y="543277"/>
                  <a:pt x="134112" y="548640"/>
                </a:cubicBezTo>
                <a:cubicBezTo>
                  <a:pt x="121567" y="551428"/>
                  <a:pt x="110138" y="558312"/>
                  <a:pt x="97536" y="560832"/>
                </a:cubicBezTo>
                <a:cubicBezTo>
                  <a:pt x="33702" y="573599"/>
                  <a:pt x="37318" y="573024"/>
                  <a:pt x="0" y="573024"/>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8" name="Freeform 7"/>
          <p:cNvSpPr/>
          <p:nvPr/>
        </p:nvSpPr>
        <p:spPr bwMode="auto">
          <a:xfrm>
            <a:off x="6230112" y="2609089"/>
            <a:ext cx="585216" cy="268224"/>
          </a:xfrm>
          <a:custGeom>
            <a:avLst/>
            <a:gdLst>
              <a:gd name="connsiteX0" fmla="*/ 280416 w 585216"/>
              <a:gd name="connsiteY0" fmla="*/ 0 h 355091"/>
              <a:gd name="connsiteX1" fmla="*/ 548640 w 585216"/>
              <a:gd name="connsiteY1" fmla="*/ 73152 h 355091"/>
              <a:gd name="connsiteX2" fmla="*/ 560832 w 585216"/>
              <a:gd name="connsiteY2" fmla="*/ 121920 h 355091"/>
              <a:gd name="connsiteX3" fmla="*/ 585216 w 585216"/>
              <a:gd name="connsiteY3" fmla="*/ 195072 h 355091"/>
              <a:gd name="connsiteX4" fmla="*/ 573024 w 585216"/>
              <a:gd name="connsiteY4" fmla="*/ 231648 h 355091"/>
              <a:gd name="connsiteX5" fmla="*/ 512064 w 585216"/>
              <a:gd name="connsiteY5" fmla="*/ 292608 h 355091"/>
              <a:gd name="connsiteX6" fmla="*/ 426720 w 585216"/>
              <a:gd name="connsiteY6" fmla="*/ 316992 h 355091"/>
              <a:gd name="connsiteX7" fmla="*/ 390144 w 585216"/>
              <a:gd name="connsiteY7" fmla="*/ 341376 h 355091"/>
              <a:gd name="connsiteX8" fmla="*/ 329184 w 585216"/>
              <a:gd name="connsiteY8" fmla="*/ 353568 h 355091"/>
              <a:gd name="connsiteX9" fmla="*/ 0 w 585216"/>
              <a:gd name="connsiteY9" fmla="*/ 353568 h 355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5216" h="355091">
                <a:moveTo>
                  <a:pt x="280416" y="0"/>
                </a:moveTo>
                <a:cubicBezTo>
                  <a:pt x="311995" y="5263"/>
                  <a:pt x="497513" y="1574"/>
                  <a:pt x="548640" y="73152"/>
                </a:cubicBezTo>
                <a:cubicBezTo>
                  <a:pt x="558379" y="86787"/>
                  <a:pt x="556017" y="105870"/>
                  <a:pt x="560832" y="121920"/>
                </a:cubicBezTo>
                <a:cubicBezTo>
                  <a:pt x="568218" y="146539"/>
                  <a:pt x="585216" y="195072"/>
                  <a:pt x="585216" y="195072"/>
                </a:cubicBezTo>
                <a:cubicBezTo>
                  <a:pt x="581152" y="207264"/>
                  <a:pt x="578771" y="220153"/>
                  <a:pt x="573024" y="231648"/>
                </a:cubicBezTo>
                <a:cubicBezTo>
                  <a:pt x="558246" y="261204"/>
                  <a:pt x="543098" y="279308"/>
                  <a:pt x="512064" y="292608"/>
                </a:cubicBezTo>
                <a:cubicBezTo>
                  <a:pt x="457375" y="316046"/>
                  <a:pt x="474171" y="293266"/>
                  <a:pt x="426720" y="316992"/>
                </a:cubicBezTo>
                <a:cubicBezTo>
                  <a:pt x="413614" y="323545"/>
                  <a:pt x="403864" y="336231"/>
                  <a:pt x="390144" y="341376"/>
                </a:cubicBezTo>
                <a:cubicBezTo>
                  <a:pt x="370741" y="348652"/>
                  <a:pt x="349896" y="352921"/>
                  <a:pt x="329184" y="353568"/>
                </a:cubicBezTo>
                <a:cubicBezTo>
                  <a:pt x="219510" y="356995"/>
                  <a:pt x="109728" y="353568"/>
                  <a:pt x="0" y="353568"/>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9" name="Freeform 8"/>
          <p:cNvSpPr/>
          <p:nvPr/>
        </p:nvSpPr>
        <p:spPr bwMode="auto">
          <a:xfrm>
            <a:off x="3706368" y="2950464"/>
            <a:ext cx="2550312" cy="177103"/>
          </a:xfrm>
          <a:custGeom>
            <a:avLst/>
            <a:gdLst>
              <a:gd name="connsiteX0" fmla="*/ 2474976 w 2550312"/>
              <a:gd name="connsiteY0" fmla="*/ 0 h 292608"/>
              <a:gd name="connsiteX1" fmla="*/ 2548128 w 2550312"/>
              <a:gd name="connsiteY1" fmla="*/ 109728 h 292608"/>
              <a:gd name="connsiteX2" fmla="*/ 2535936 w 2550312"/>
              <a:gd name="connsiteY2" fmla="*/ 158496 h 292608"/>
              <a:gd name="connsiteX3" fmla="*/ 2414016 w 2550312"/>
              <a:gd name="connsiteY3" fmla="*/ 231648 h 292608"/>
              <a:gd name="connsiteX4" fmla="*/ 2365248 w 2550312"/>
              <a:gd name="connsiteY4" fmla="*/ 243840 h 292608"/>
              <a:gd name="connsiteX5" fmla="*/ 2267712 w 2550312"/>
              <a:gd name="connsiteY5" fmla="*/ 292608 h 292608"/>
              <a:gd name="connsiteX6" fmla="*/ 0 w 2550312"/>
              <a:gd name="connsiteY6" fmla="*/ 292608 h 292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50312" h="292608">
                <a:moveTo>
                  <a:pt x="2474976" y="0"/>
                </a:moveTo>
                <a:cubicBezTo>
                  <a:pt x="2499360" y="36576"/>
                  <a:pt x="2532348" y="68699"/>
                  <a:pt x="2548128" y="109728"/>
                </a:cubicBezTo>
                <a:cubicBezTo>
                  <a:pt x="2554143" y="125367"/>
                  <a:pt x="2546970" y="145886"/>
                  <a:pt x="2535936" y="158496"/>
                </a:cubicBezTo>
                <a:cubicBezTo>
                  <a:pt x="2522087" y="174323"/>
                  <a:pt x="2442839" y="220839"/>
                  <a:pt x="2414016" y="231648"/>
                </a:cubicBezTo>
                <a:cubicBezTo>
                  <a:pt x="2398327" y="237532"/>
                  <a:pt x="2381504" y="239776"/>
                  <a:pt x="2365248" y="243840"/>
                </a:cubicBezTo>
                <a:cubicBezTo>
                  <a:pt x="2332761" y="292571"/>
                  <a:pt x="2345855" y="292201"/>
                  <a:pt x="2267712" y="292608"/>
                </a:cubicBezTo>
                <a:lnTo>
                  <a:pt x="0" y="292608"/>
                </a:ln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sp>
        <p:nvSpPr>
          <p:cNvPr id="10" name="Freeform 9"/>
          <p:cNvSpPr/>
          <p:nvPr/>
        </p:nvSpPr>
        <p:spPr bwMode="auto">
          <a:xfrm>
            <a:off x="3706368" y="3201356"/>
            <a:ext cx="240419" cy="268224"/>
          </a:xfrm>
          <a:custGeom>
            <a:avLst/>
            <a:gdLst>
              <a:gd name="connsiteX0" fmla="*/ 60960 w 240419"/>
              <a:gd name="connsiteY0" fmla="*/ 0 h 268224"/>
              <a:gd name="connsiteX1" fmla="*/ 219456 w 240419"/>
              <a:gd name="connsiteY1" fmla="*/ 231648 h 268224"/>
              <a:gd name="connsiteX2" fmla="*/ 182880 w 240419"/>
              <a:gd name="connsiteY2" fmla="*/ 268224 h 268224"/>
              <a:gd name="connsiteX3" fmla="*/ 12192 w 240419"/>
              <a:gd name="connsiteY3" fmla="*/ 231648 h 268224"/>
              <a:gd name="connsiteX4" fmla="*/ 0 w 240419"/>
              <a:gd name="connsiteY4" fmla="*/ 219456 h 2682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419" h="268224">
                <a:moveTo>
                  <a:pt x="60960" y="0"/>
                </a:moveTo>
                <a:cubicBezTo>
                  <a:pt x="231325" y="85183"/>
                  <a:pt x="270852" y="38913"/>
                  <a:pt x="219456" y="231648"/>
                </a:cubicBezTo>
                <a:cubicBezTo>
                  <a:pt x="215013" y="248308"/>
                  <a:pt x="195072" y="256032"/>
                  <a:pt x="182880" y="268224"/>
                </a:cubicBezTo>
                <a:cubicBezTo>
                  <a:pt x="81212" y="258057"/>
                  <a:pt x="80431" y="272591"/>
                  <a:pt x="12192" y="231648"/>
                </a:cubicBezTo>
                <a:cubicBezTo>
                  <a:pt x="7264" y="228691"/>
                  <a:pt x="4064" y="223520"/>
                  <a:pt x="0" y="219456"/>
                </a:cubicBezTo>
              </a:path>
            </a:pathLst>
          </a:custGeom>
          <a:noFill/>
          <a:ln w="38100" cap="flat" cmpd="sng" algn="ctr">
            <a:solidFill>
              <a:srgbClr val="FF0000"/>
            </a:solidFill>
            <a:prstDash val="solid"/>
            <a:round/>
            <a:headEnd type="none" w="sm" len="sm"/>
            <a:tailEnd type="triangle"/>
          </a:ln>
          <a:effectLst/>
        </p:spPr>
        <p:txBody>
          <a:bodyPr rtlCol="0" anchor="ctr"/>
          <a:lstStyle/>
          <a:p>
            <a:pPr algn="ctr"/>
            <a:endParaRPr lang="en-US" dirty="0"/>
          </a:p>
        </p:txBody>
      </p:sp>
      <p:grpSp>
        <p:nvGrpSpPr>
          <p:cNvPr id="11" name="Group 10"/>
          <p:cNvGrpSpPr/>
          <p:nvPr/>
        </p:nvGrpSpPr>
        <p:grpSpPr>
          <a:xfrm>
            <a:off x="3573931" y="3543369"/>
            <a:ext cx="2957560" cy="369332"/>
            <a:chOff x="1452748" y="4425668"/>
            <a:chExt cx="2957560" cy="369332"/>
          </a:xfrm>
        </p:grpSpPr>
        <p:cxnSp>
          <p:nvCxnSpPr>
            <p:cNvPr id="12" name="Straight Arrow Connector 11"/>
            <p:cNvCxnSpPr/>
            <p:nvPr/>
          </p:nvCxnSpPr>
          <p:spPr>
            <a:xfrm>
              <a:off x="1452748" y="4435796"/>
              <a:ext cx="1941230" cy="21266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393978" y="4425668"/>
              <a:ext cx="1016330" cy="369332"/>
            </a:xfrm>
            <a:prstGeom prst="rect">
              <a:avLst/>
            </a:prstGeom>
            <a:solidFill>
              <a:schemeClr val="bg2">
                <a:lumMod val="40000"/>
                <a:lumOff val="60000"/>
              </a:schemeClr>
            </a:solidFill>
          </p:spPr>
          <p:txBody>
            <a:bodyPr wrap="square" rtlCol="0">
              <a:spAutoFit/>
            </a:bodyPr>
            <a:lstStyle/>
            <a:p>
              <a:r>
                <a:rPr lang="en-US" b="1" dirty="0" smtClean="0">
                  <a:solidFill>
                    <a:srgbClr val="FF0000"/>
                  </a:solidFill>
                </a:rPr>
                <a:t>End</a:t>
              </a:r>
              <a:endParaRPr lang="en-US" b="1" dirty="0">
                <a:solidFill>
                  <a:srgbClr val="FF0000"/>
                </a:solidFill>
              </a:endParaRPr>
            </a:p>
          </p:txBody>
        </p:sp>
      </p:grpSp>
    </p:spTree>
    <p:extLst>
      <p:ext uri="{BB962C8B-B14F-4D97-AF65-F5344CB8AC3E}">
        <p14:creationId xmlns:p14="http://schemas.microsoft.com/office/powerpoint/2010/main" val="333598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up)">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Summary</a:t>
            </a:r>
            <a:endParaRPr lang="en-US" altLang="en-US" dirty="0" smtClean="0">
              <a:ea typeface="ＭＳ Ｐゴシック" panose="020B0600070205080204" pitchFamily="34" charset="-128"/>
            </a:endParaRPr>
          </a:p>
        </p:txBody>
      </p:sp>
      <p:sp>
        <p:nvSpPr>
          <p:cNvPr id="20483"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Used when a question (Boolean expression) evaluates only to a true or false value (Boolean):</a:t>
            </a:r>
          </a:p>
          <a:p>
            <a:pPr lvl="1" eaLnBrk="1" hangingPunct="1"/>
            <a:r>
              <a:rPr lang="en-US" altLang="en-US" dirty="0" smtClean="0">
                <a:ea typeface="ＭＳ Ｐゴシック" panose="020B0600070205080204" pitchFamily="34" charset="-128"/>
              </a:rPr>
              <a:t>If the question evaluates to true then the program reacts differently. It will execute the body after which it proceeds to the remainder of the program (which follows the if construct).</a:t>
            </a:r>
          </a:p>
          <a:p>
            <a:pPr lvl="1" eaLnBrk="1" hangingPunct="1"/>
            <a:r>
              <a:rPr lang="en-US" altLang="en-US" dirty="0" smtClean="0">
                <a:ea typeface="ＭＳ Ｐゴシック" panose="020B0600070205080204" pitchFamily="34" charset="-128"/>
              </a:rPr>
              <a:t>If the question evaluates to false then the program doesn’t react differently. It just executes the remainder of the program (which follows the if construct).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Decision Making With An ‘</a:t>
            </a:r>
            <a:r>
              <a:rPr lang="en-US" altLang="ja-JP" sz="2800" dirty="0" smtClean="0">
                <a:solidFill>
                  <a:srgbClr val="FF0000"/>
                </a:solidFill>
                <a:latin typeface="Consolas" panose="020B0609020204030204" pitchFamily="49" charset="0"/>
                <a:ea typeface="ＭＳ Ｐゴシック" panose="020B0600070205080204" pitchFamily="34" charset="-128"/>
              </a:rPr>
              <a:t>If</a:t>
            </a:r>
            <a:r>
              <a:rPr lang="en-US" altLang="ja-JP" sz="2800" dirty="0" smtClean="0">
                <a:latin typeface="Consolas" panose="020B0609020204030204" pitchFamily="49" charset="0"/>
                <a:ea typeface="ＭＳ Ｐゴシック" panose="020B0600070205080204" pitchFamily="34" charset="-128"/>
              </a:rPr>
              <a:t>-</a:t>
            </a:r>
            <a:r>
              <a:rPr lang="en-US" altLang="ja-JP" sz="2800" dirty="0" smtClean="0">
                <a:solidFill>
                  <a:schemeClr val="accent2">
                    <a:lumMod val="75000"/>
                  </a:schemeClr>
                </a:solidFill>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p:txBody>
      </p:sp>
      <p:sp>
        <p:nvSpPr>
          <p:cNvPr id="132099" name="AutoShape 3"/>
          <p:cNvSpPr>
            <a:spLocks noChangeArrowheads="1"/>
          </p:cNvSpPr>
          <p:nvPr/>
        </p:nvSpPr>
        <p:spPr bwMode="auto">
          <a:xfrm>
            <a:off x="1036638" y="1704975"/>
            <a:ext cx="2308225" cy="679450"/>
          </a:xfrm>
          <a:prstGeom prst="diamond">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Question?</a:t>
            </a:r>
          </a:p>
        </p:txBody>
      </p:sp>
      <p:grpSp>
        <p:nvGrpSpPr>
          <p:cNvPr id="4" name="Group 3"/>
          <p:cNvGrpSpPr>
            <a:grpSpLocks/>
          </p:cNvGrpSpPr>
          <p:nvPr/>
        </p:nvGrpSpPr>
        <p:grpSpPr bwMode="auto">
          <a:xfrm>
            <a:off x="3349625" y="1765300"/>
            <a:ext cx="3957638" cy="661988"/>
            <a:chOff x="3349726" y="1765300"/>
            <a:chExt cx="3957537" cy="661988"/>
          </a:xfrm>
        </p:grpSpPr>
        <p:sp>
          <p:nvSpPr>
            <p:cNvPr id="21520" name="Line 5"/>
            <p:cNvSpPr>
              <a:spLocks noChangeShapeType="1"/>
            </p:cNvSpPr>
            <p:nvPr/>
          </p:nvSpPr>
          <p:spPr bwMode="auto">
            <a:xfrm>
              <a:off x="3349726" y="2038130"/>
              <a:ext cx="1473487" cy="657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21" name="Rectangle 6"/>
            <p:cNvSpPr>
              <a:spLocks noChangeArrowheads="1"/>
            </p:cNvSpPr>
            <p:nvPr/>
          </p:nvSpPr>
          <p:spPr bwMode="auto">
            <a:xfrm>
              <a:off x="4823214" y="1778000"/>
              <a:ext cx="2484049"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(if body)</a:t>
              </a:r>
            </a:p>
          </p:txBody>
        </p:sp>
        <p:sp>
          <p:nvSpPr>
            <p:cNvPr id="21522" name="Text Box 7"/>
            <p:cNvSpPr txBox="1">
              <a:spLocks noChangeArrowheads="1"/>
            </p:cNvSpPr>
            <p:nvPr/>
          </p:nvSpPr>
          <p:spPr bwMode="auto">
            <a:xfrm>
              <a:off x="3822638" y="1765300"/>
              <a:ext cx="596962" cy="27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rgbClr val="FF0000"/>
                  </a:solidFill>
                  <a:latin typeface="Arial" panose="020B0604020202020204" pitchFamily="34" charset="0"/>
                </a:rPr>
                <a:t>True</a:t>
              </a:r>
            </a:p>
          </p:txBody>
        </p:sp>
      </p:grpSp>
      <p:grpSp>
        <p:nvGrpSpPr>
          <p:cNvPr id="7" name="Group 6"/>
          <p:cNvGrpSpPr>
            <a:grpSpLocks/>
          </p:cNvGrpSpPr>
          <p:nvPr/>
        </p:nvGrpSpPr>
        <p:grpSpPr bwMode="auto">
          <a:xfrm>
            <a:off x="749300" y="2381250"/>
            <a:ext cx="2792413" cy="1811338"/>
            <a:chOff x="749300" y="2381250"/>
            <a:chExt cx="2792413" cy="1811338"/>
          </a:xfrm>
        </p:grpSpPr>
        <p:grpSp>
          <p:nvGrpSpPr>
            <p:cNvPr id="21516" name="Group 5"/>
            <p:cNvGrpSpPr>
              <a:grpSpLocks/>
            </p:cNvGrpSpPr>
            <p:nvPr/>
          </p:nvGrpSpPr>
          <p:grpSpPr bwMode="auto">
            <a:xfrm>
              <a:off x="1612900" y="2381250"/>
              <a:ext cx="665163" cy="1143000"/>
              <a:chOff x="1612900" y="2381250"/>
              <a:chExt cx="665163" cy="1143000"/>
            </a:xfrm>
          </p:grpSpPr>
          <p:sp>
            <p:nvSpPr>
              <p:cNvPr id="21518" name="Line 10"/>
              <p:cNvSpPr>
                <a:spLocks noChangeShapeType="1"/>
              </p:cNvSpPr>
              <p:nvPr/>
            </p:nvSpPr>
            <p:spPr bwMode="auto">
              <a:xfrm flipH="1">
                <a:off x="2178050" y="2381250"/>
                <a:ext cx="19050" cy="11430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9" name="Text Box 11"/>
              <p:cNvSpPr txBox="1">
                <a:spLocks noChangeArrowheads="1"/>
              </p:cNvSpPr>
              <p:nvPr/>
            </p:nvSpPr>
            <p:spPr bwMode="auto">
              <a:xfrm>
                <a:off x="1612900" y="2781300"/>
                <a:ext cx="665163"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dirty="0">
                    <a:solidFill>
                      <a:schemeClr val="accent2">
                        <a:lumMod val="75000"/>
                      </a:schemeClr>
                    </a:solidFill>
                    <a:latin typeface="Arial" panose="020B0604020202020204" pitchFamily="34" charset="0"/>
                  </a:rPr>
                  <a:t>False</a:t>
                </a:r>
              </a:p>
            </p:txBody>
          </p:sp>
        </p:grpSp>
        <p:sp>
          <p:nvSpPr>
            <p:cNvPr id="21517" name="Rectangle 12"/>
            <p:cNvSpPr>
              <a:spLocks noChangeArrowheads="1"/>
            </p:cNvSpPr>
            <p:nvPr/>
          </p:nvSpPr>
          <p:spPr bwMode="auto">
            <a:xfrm>
              <a:off x="749300" y="3543300"/>
              <a:ext cx="2792413" cy="649288"/>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Execute a statement</a:t>
              </a:r>
            </a:p>
            <a:p>
              <a:pPr>
                <a:spcBef>
                  <a:spcPct val="0"/>
                </a:spcBef>
                <a:buFontTx/>
                <a:buNone/>
              </a:pPr>
              <a:r>
                <a:rPr lang="en-US" altLang="en-US" sz="1400" dirty="0">
                  <a:latin typeface="Arial" panose="020B0604020202020204" pitchFamily="34" charset="0"/>
                </a:rPr>
                <a:t>or statements (else body)</a:t>
              </a:r>
            </a:p>
          </p:txBody>
        </p:sp>
      </p:grpSp>
      <p:grpSp>
        <p:nvGrpSpPr>
          <p:cNvPr id="9" name="Group 8"/>
          <p:cNvGrpSpPr>
            <a:grpSpLocks/>
          </p:cNvGrpSpPr>
          <p:nvPr/>
        </p:nvGrpSpPr>
        <p:grpSpPr bwMode="auto">
          <a:xfrm>
            <a:off x="1447800" y="2427288"/>
            <a:ext cx="4578350" cy="3798887"/>
            <a:chOff x="1447800" y="2427288"/>
            <a:chExt cx="4578350" cy="3798887"/>
          </a:xfrm>
        </p:grpSpPr>
        <p:sp>
          <p:nvSpPr>
            <p:cNvPr id="21512" name="Rectangle 14"/>
            <p:cNvSpPr>
              <a:spLocks noChangeArrowheads="1"/>
            </p:cNvSpPr>
            <p:nvPr/>
          </p:nvSpPr>
          <p:spPr bwMode="auto">
            <a:xfrm>
              <a:off x="1447800" y="5546725"/>
              <a:ext cx="1660525" cy="6794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1400" dirty="0">
                  <a:latin typeface="Arial" panose="020B0604020202020204" pitchFamily="34" charset="0"/>
                </a:rPr>
                <a:t>Remainder of </a:t>
              </a:r>
            </a:p>
            <a:p>
              <a:pPr>
                <a:spcBef>
                  <a:spcPct val="0"/>
                </a:spcBef>
                <a:buFontTx/>
                <a:buNone/>
              </a:pPr>
              <a:r>
                <a:rPr lang="en-US" altLang="en-US" sz="1400" dirty="0">
                  <a:latin typeface="Arial" panose="020B0604020202020204" pitchFamily="34" charset="0"/>
                </a:rPr>
                <a:t>the program</a:t>
              </a:r>
            </a:p>
          </p:txBody>
        </p:sp>
        <p:sp>
          <p:nvSpPr>
            <p:cNvPr id="21513" name="Line 15"/>
            <p:cNvSpPr>
              <a:spLocks noChangeShapeType="1"/>
            </p:cNvSpPr>
            <p:nvPr/>
          </p:nvSpPr>
          <p:spPr bwMode="auto">
            <a:xfrm flipH="1">
              <a:off x="3108325" y="5880100"/>
              <a:ext cx="2917825" cy="1270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21514" name="Line 16"/>
            <p:cNvSpPr>
              <a:spLocks noChangeShapeType="1"/>
            </p:cNvSpPr>
            <p:nvPr/>
          </p:nvSpPr>
          <p:spPr bwMode="auto">
            <a:xfrm flipH="1">
              <a:off x="6013450" y="2427288"/>
              <a:ext cx="12700" cy="3465512"/>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lstStyle/>
            <a:p>
              <a:endParaRPr lang="en-CA" dirty="0"/>
            </a:p>
          </p:txBody>
        </p:sp>
        <p:sp>
          <p:nvSpPr>
            <p:cNvPr id="21515" name="Line 17"/>
            <p:cNvSpPr>
              <a:spLocks noChangeShapeType="1"/>
            </p:cNvSpPr>
            <p:nvPr/>
          </p:nvSpPr>
          <p:spPr bwMode="auto">
            <a:xfrm>
              <a:off x="2190750" y="4216400"/>
              <a:ext cx="12700" cy="1327150"/>
            </a:xfrm>
            <a:prstGeom prst="line">
              <a:avLst/>
            </a:prstGeom>
            <a:noFill/>
            <a:ln w="508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Decision making: checking if a condition is true (in which case something should be done) but unlike ‘</a:t>
            </a:r>
            <a:r>
              <a:rPr lang="en-US" altLang="ja-JP" sz="20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a:t>
            </a:r>
            <a:r>
              <a:rPr lang="en-US" altLang="ja-JP" i="1" dirty="0" smtClean="0">
                <a:ea typeface="ＭＳ Ｐゴシック" panose="020B0600070205080204" pitchFamily="34" charset="-128"/>
              </a:rPr>
              <a:t>also reacting if the condition is not true (false).</a:t>
            </a:r>
            <a:endParaRPr lang="en-CA" altLang="ja-JP" i="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Format: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if (</a:t>
            </a:r>
            <a:r>
              <a:rPr lang="en-CA" altLang="en-US" sz="1800" i="1" dirty="0" smtClean="0">
                <a:latin typeface="Consolas" panose="020B0609020204030204" pitchFamily="49" charset="0"/>
                <a:ea typeface="ＭＳ Ｐゴシック" panose="020B0600070205080204" pitchFamily="34" charset="-128"/>
              </a:rPr>
              <a:t>operand  relational operator  operand</a:t>
            </a:r>
            <a:r>
              <a:rPr lang="en-CA" altLang="en-US" sz="1800" dirty="0" smtClean="0">
                <a:latin typeface="Consolas" panose="020B0609020204030204" pitchFamily="49" charset="0"/>
                <a:ea typeface="ＭＳ Ｐゴシック" panose="020B0600070205080204" pitchFamily="34" charset="-128"/>
              </a:rPr>
              <a:t>):</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of 'if'</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else:</a:t>
            </a:r>
          </a:p>
          <a:p>
            <a:pPr eaLnBrk="1" hangingPunct="1">
              <a:buFontTx/>
              <a:buNone/>
            </a:pPr>
            <a:r>
              <a:rPr lang="en-CA" altLang="en-US" sz="1800" dirty="0" smtClean="0">
                <a:latin typeface="Consolas" panose="020B0609020204030204" pitchFamily="49" charset="0"/>
                <a:ea typeface="ＭＳ Ｐゴシック" panose="020B0600070205080204" pitchFamily="34" charset="-128"/>
              </a:rPr>
              <a:t>         </a:t>
            </a:r>
            <a:r>
              <a:rPr lang="en-CA" altLang="en-US" sz="1800" i="1" dirty="0" smtClean="0">
                <a:latin typeface="Consolas" panose="020B0609020204030204" pitchFamily="49" charset="0"/>
                <a:ea typeface="ＭＳ Ｐゴシック" panose="020B0600070205080204" pitchFamily="34" charset="-128"/>
              </a:rPr>
              <a:t>body of 'else'</a:t>
            </a:r>
            <a:endParaRPr lang="en-CA" altLang="en-US" sz="1800" b="1" i="1" dirty="0" smtClean="0">
              <a:latin typeface="Consolas" panose="020B0609020204030204" pitchFamily="49" charset="0"/>
              <a:ea typeface="ＭＳ Ｐゴシック" panose="020B0600070205080204" pitchFamily="34" charset="-128"/>
            </a:endParaRPr>
          </a:p>
          <a:p>
            <a:pPr eaLnBrk="1" hangingPunct="1">
              <a:buFontTx/>
              <a:buNone/>
            </a:pPr>
            <a:r>
              <a:rPr lang="en-CA" altLang="en-US" sz="1800" i="1" dirty="0" smtClean="0">
                <a:latin typeface="Consolas" panose="020B0609020204030204" pitchFamily="49" charset="0"/>
                <a:ea typeface="ＭＳ Ｐゴシック" panose="020B0600070205080204" pitchFamily="34" charset="-128"/>
              </a:rPr>
              <a:t>     additional statements</a:t>
            </a:r>
            <a:endParaRPr lang="en-CA" altLang="en-US" sz="1800" b="1" i="1" dirty="0" smtClean="0">
              <a:latin typeface="Consolas" panose="020B0609020204030204" pitchFamily="49" charset="0"/>
              <a:ea typeface="ＭＳ Ｐゴシック" panose="020B0600070205080204" pitchFamily="34" charset="-128"/>
            </a:endParaRPr>
          </a:p>
        </p:txBody>
      </p:sp>
      <p:sp>
        <p:nvSpPr>
          <p:cNvPr id="22531" name="Rectangle 3"/>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The </a:t>
            </a:r>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Construct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dirty="0" smtClean="0">
                <a:ea typeface="ＭＳ Ｐゴシック" panose="020B0600070205080204" pitchFamily="34" charset="-128"/>
              </a:rPr>
              <a:t>2</a:t>
            </a:r>
            <a:r>
              <a:rPr lang="en-CA" altLang="en-US" sz="2000" dirty="0" smtClean="0">
                <a:latin typeface="Consolas" panose="020B0609020204030204" pitchFamily="49" charset="0"/>
                <a:ea typeface="ＭＳ Ｐゴシック" panose="020B0600070205080204" pitchFamily="34" charset="-128"/>
              </a:rPr>
              <a:t>if_else1.py</a:t>
            </a:r>
          </a:p>
          <a:p>
            <a:pPr lvl="1" eaLnBrk="1" hangingPunct="1"/>
            <a:r>
              <a:rPr lang="en-US" altLang="en-US" dirty="0">
                <a:ea typeface="ＭＳ Ｐゴシック" panose="020B0600070205080204" pitchFamily="34" charset="-128"/>
                <a:cs typeface="Calibri" panose="020F0502020204030204" pitchFamily="34" charset="0"/>
              </a:rPr>
              <a:t>Learning objective of example: program executes </a:t>
            </a:r>
            <a:r>
              <a:rPr lang="en-US" altLang="en-US" dirty="0" smtClean="0">
                <a:ea typeface="ＭＳ Ｐゴシック" panose="020B0600070205080204" pitchFamily="34" charset="-128"/>
                <a:cs typeface="Calibri" panose="020F0502020204030204" pitchFamily="34" charset="0"/>
              </a:rPr>
              <a:t>one body when </a:t>
            </a:r>
            <a:r>
              <a:rPr lang="en-US" altLang="en-US" dirty="0">
                <a:ea typeface="ＭＳ Ｐゴシック" panose="020B0600070205080204" pitchFamily="34" charset="-128"/>
                <a:cs typeface="Calibri" panose="020F0502020204030204" pitchFamily="34" charset="0"/>
              </a:rPr>
              <a:t>a Boolean expression evaluates to </a:t>
            </a:r>
            <a:r>
              <a:rPr lang="en-US" altLang="en-US" dirty="0" smtClean="0">
                <a:ea typeface="ＭＳ Ｐゴシック" panose="020B0600070205080204" pitchFamily="34" charset="-128"/>
                <a:cs typeface="Calibri" panose="020F0502020204030204" pitchFamily="34" charset="0"/>
              </a:rPr>
              <a:t>true</a:t>
            </a:r>
            <a:r>
              <a:rPr lang="en-US" altLang="en-US" dirty="0">
                <a:ea typeface="ＭＳ Ｐゴシック" panose="020B0600070205080204" pitchFamily="34" charset="-128"/>
                <a:cs typeface="Calibri" panose="020F0502020204030204" pitchFamily="34" charset="0"/>
              </a:rPr>
              <a:t> </a:t>
            </a:r>
            <a:r>
              <a:rPr lang="en-US" altLang="en-US" dirty="0" smtClean="0">
                <a:ea typeface="ＭＳ Ｐゴシック" panose="020B0600070205080204" pitchFamily="34" charset="-128"/>
                <a:cs typeface="Calibri" panose="020F0502020204030204" pitchFamily="34" charset="0"/>
              </a:rPr>
              <a:t>and another when it’s false.</a:t>
            </a:r>
            <a:endParaRPr lang="en-CA" altLang="en-US" b="1" dirty="0" smtClean="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&lt;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267200"/>
            <a:ext cx="4343400" cy="239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Construct (2)</a:t>
            </a:r>
          </a:p>
        </p:txBody>
      </p:sp>
      <p:grpSp>
        <p:nvGrpSpPr>
          <p:cNvPr id="2" name="Group 5"/>
          <p:cNvGrpSpPr>
            <a:grpSpLocks/>
          </p:cNvGrpSpPr>
          <p:nvPr/>
        </p:nvGrpSpPr>
        <p:grpSpPr bwMode="auto">
          <a:xfrm>
            <a:off x="2965450" y="5573713"/>
            <a:ext cx="1600200" cy="369887"/>
            <a:chOff x="2965315" y="5574268"/>
            <a:chExt cx="1600200" cy="369332"/>
          </a:xfrm>
        </p:grpSpPr>
        <p:cxnSp>
          <p:nvCxnSpPr>
            <p:cNvPr id="3" name="Straight Arrow Connector 2"/>
            <p:cNvCxnSpPr/>
            <p:nvPr/>
          </p:nvCxnSpPr>
          <p:spPr>
            <a:xfrm flipH="1">
              <a:off x="2965315" y="5759726"/>
              <a:ext cx="381000" cy="0"/>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563" name="TextBox 3"/>
            <p:cNvSpPr txBox="1">
              <a:spLocks noChangeArrowheads="1"/>
            </p:cNvSpPr>
            <p:nvPr/>
          </p:nvSpPr>
          <p:spPr bwMode="auto">
            <a:xfrm>
              <a:off x="3346315" y="5574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chemeClr val="accent2">
                      <a:lumMod val="75000"/>
                    </a:schemeClr>
                  </a:solidFill>
                </a:rPr>
                <a:t>Else case</a:t>
              </a:r>
            </a:p>
          </p:txBody>
        </p:sp>
      </p:grpSp>
      <p:grpSp>
        <p:nvGrpSpPr>
          <p:cNvPr id="4" name="Group 4"/>
          <p:cNvGrpSpPr>
            <a:grpSpLocks/>
          </p:cNvGrpSpPr>
          <p:nvPr/>
        </p:nvGrpSpPr>
        <p:grpSpPr bwMode="auto">
          <a:xfrm>
            <a:off x="2927350" y="4430713"/>
            <a:ext cx="1600200" cy="369887"/>
            <a:chOff x="2927215" y="4431268"/>
            <a:chExt cx="1600200" cy="369332"/>
          </a:xfrm>
        </p:grpSpPr>
        <p:cxnSp>
          <p:nvCxnSpPr>
            <p:cNvPr id="10" name="Straight Arrow Connector 9"/>
            <p:cNvCxnSpPr/>
            <p:nvPr/>
          </p:nvCxnSpPr>
          <p:spPr>
            <a:xfrm flipH="1">
              <a:off x="2927215" y="4616726"/>
              <a:ext cx="3810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561" name="TextBox 10"/>
            <p:cNvSpPr txBox="1">
              <a:spLocks noChangeArrowheads="1"/>
            </p:cNvSpPr>
            <p:nvPr/>
          </p:nvSpPr>
          <p:spPr bwMode="auto">
            <a:xfrm>
              <a:off x="3308215" y="4431268"/>
              <a:ext cx="121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b="1" dirty="0">
                  <a:solidFill>
                    <a:srgbClr val="FF0000"/>
                  </a:solidFill>
                </a:rPr>
                <a:t>If case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a:t>
            </a:r>
            <a:r>
              <a:rPr lang="en-CA" altLang="en-US" sz="2800" i="1" dirty="0" smtClean="0">
                <a:ea typeface="ＭＳ Ｐゴシック" panose="020B0600070205080204" pitchFamily="34" charset="-128"/>
              </a:rPr>
              <a:t>They’re Actually Stated</a:t>
            </a:r>
            <a:r>
              <a:rPr lang="en-CA" altLang="en-US" sz="2800" dirty="0" smtClean="0">
                <a:ea typeface="ＭＳ Ｐゴシック" panose="020B0600070205080204" pitchFamily="34" charset="-128"/>
              </a:rPr>
              <a:t> (Instead of How You Think They’re Stated)</a:t>
            </a:r>
            <a:endParaRPr lang="en-US" altLang="en-US" sz="2800" dirty="0" smtClean="0">
              <a:ea typeface="ＭＳ Ｐゴシック" panose="020B0600070205080204" pitchFamily="34" charset="-128"/>
            </a:endParaRPr>
          </a:p>
        </p:txBody>
      </p:sp>
      <p:sp>
        <p:nvSpPr>
          <p:cNvPr id="24579" name="Rectangle 3"/>
          <p:cNvSpPr>
            <a:spLocks noGrp="1"/>
          </p:cNvSpPr>
          <p:nvPr>
            <p:ph type="body" idx="4294967295"/>
          </p:nvPr>
        </p:nvSpPr>
        <p:spPr/>
        <p:txBody>
          <a:bodyPr/>
          <a:lstStyle/>
          <a:p>
            <a:pPr marL="0" indent="0" eaLnBrk="1" hangingPunct="1">
              <a:buFontTx/>
              <a:buNone/>
            </a:pPr>
            <a:r>
              <a:rPr lang="en-US" altLang="en-US" dirty="0" smtClean="0">
                <a:latin typeface="Comic Sans MS" panose="030F0702030302020204" pitchFamily="66" charset="0"/>
                <a:ea typeface="ＭＳ Ｐゴシック" panose="020B0600070205080204" pitchFamily="34" charset="-128"/>
                <a:cs typeface="Arial" panose="020B0604020202020204" pitchFamily="34" charset="0"/>
              </a:rPr>
              <a:t>You this read wrong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a:t>
            </a:r>
            <a:r>
              <a:rPr lang="en-CA" altLang="en-US" sz="2800" i="1" dirty="0" smtClean="0">
                <a:ea typeface="ＭＳ Ｐゴシック" panose="020B0600070205080204" pitchFamily="34" charset="-128"/>
              </a:rPr>
              <a:t>They’re Actually Stated</a:t>
            </a:r>
            <a:r>
              <a:rPr lang="en-CA" altLang="en-US" sz="2800" dirty="0" smtClean="0">
                <a:ea typeface="ＭＳ Ｐゴシック" panose="020B0600070205080204" pitchFamily="34" charset="-128"/>
              </a:rPr>
              <a:t> (Instead of How You Think They’re Stated)</a:t>
            </a:r>
          </a:p>
        </p:txBody>
      </p:sp>
      <p:sp>
        <p:nvSpPr>
          <p:cNvPr id="25603"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 Actual Code (previous version &lt;=2012)</a:t>
            </a:r>
            <a:endParaRPr lang="en-US" altLang="en-US" sz="1800" dirty="0" smtClean="0">
              <a:latin typeface="Consolas" panose="020B0609020204030204" pitchFamily="49" charset="0"/>
              <a:ea typeface="ＭＳ Ｐゴシック" panose="020B0600070205080204" pitchFamily="34" charset="-128"/>
            </a:endParaRPr>
          </a:p>
          <a:p>
            <a:pPr marL="180975" lvl="1" indent="0" eaLnBrk="1" hangingPunct="1">
              <a:buNone/>
            </a:pPr>
            <a:r>
              <a:rPr lang="en-US" altLang="en-US" dirty="0">
                <a:ea typeface="ＭＳ Ｐゴシック" panose="020B0600070205080204" pitchFamily="34" charset="-128"/>
                <a:cs typeface="Calibri" panose="020F0502020204030204" pitchFamily="34" charset="0"/>
              </a:rPr>
              <a:t>Learning objective of example: </a:t>
            </a:r>
            <a:r>
              <a:rPr lang="en-US" altLang="en-US" dirty="0" smtClean="0">
                <a:ea typeface="ＭＳ Ｐゴシック" panose="020B0600070205080204" pitchFamily="34" charset="-128"/>
                <a:cs typeface="Calibri" panose="020F0502020204030204" pitchFamily="34" charset="0"/>
              </a:rPr>
              <a:t>seeing alternative implementations of a program that produce the same result.</a:t>
            </a:r>
            <a:endParaRPr lang="en-US" altLang="en-US" dirty="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print("Tell me more about yourself")</a:t>
            </a:r>
            <a:endParaRPr lang="en-CA" altLang="en-US" sz="1800" dirty="0" smtClean="0">
              <a:latin typeface="Consolas" panose="020B0609020204030204" pitchFamily="49" charset="0"/>
              <a:ea typeface="ＭＳ Ｐゴシック" panose="020B0600070205080204" pitchFamily="34" charset="-128"/>
            </a:endParaRPr>
          </a:p>
          <a:p>
            <a:pPr lvl="1" eaLnBrk="1" hangingPunct="1">
              <a:buFont typeface="Arial" panose="020B0604020202020204" pitchFamily="34" charset="0"/>
              <a:buNone/>
            </a:pPr>
            <a:endParaRPr lang="en-CA" altLang="en-US" sz="1600" b="1" dirty="0" smtClean="0">
              <a:latin typeface="Arial" panose="020B0604020202020204" pitchFamily="34" charset="0"/>
              <a:ea typeface="ＭＳ Ｐゴシック" panose="020B0600070205080204" pitchFamily="34" charset="-128"/>
            </a:endParaRPr>
          </a:p>
        </p:txBody>
      </p:sp>
      <p:sp>
        <p:nvSpPr>
          <p:cNvPr id="25604" name="Text Box 6"/>
          <p:cNvSpPr txBox="1">
            <a:spLocks noChangeArrowheads="1"/>
          </p:cNvSpPr>
          <p:nvPr/>
        </p:nvSpPr>
        <p:spPr bwMode="auto">
          <a:xfrm>
            <a:off x="304800" y="4267200"/>
            <a:ext cx="8610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dirty="0">
                <a:solidFill>
                  <a:srgbClr val="FF0000"/>
                </a:solidFill>
                <a:latin typeface="Arial" panose="020B0604020202020204" pitchFamily="34" charset="0"/>
              </a:rPr>
              <a:t>JT’s note: </a:t>
            </a:r>
            <a:r>
              <a:rPr lang="en-US" altLang="en-US" sz="2000" dirty="0">
                <a:solidFill>
                  <a:srgbClr val="FF0000"/>
                </a:solidFill>
                <a:latin typeface="Arial" panose="020B0604020202020204" pitchFamily="34" charset="0"/>
              </a:rPr>
              <a:t>this version of the program is logically equivalent (does the same thing) as the version you just saw. For practice trace by hand both versions to convince yourself that this is the case. Then run both versions to verify.</a:t>
            </a:r>
            <a:endParaRPr lang="en-US" altLang="en-US" sz="2000" b="1" dirty="0">
              <a:solidFill>
                <a:srgbClr val="FF000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p:txBody>
          <a:bodyPr/>
          <a:lstStyle/>
          <a:p>
            <a:pPr eaLnBrk="1" hangingPunct="1"/>
            <a:r>
              <a:rPr lang="en-CA" altLang="en-US" sz="2800" dirty="0" smtClean="0">
                <a:ea typeface="ＭＳ Ｐゴシック" panose="020B0600070205080204" pitchFamily="34" charset="-128"/>
              </a:rPr>
              <a:t>Lesson: Read Things The Way They’re Actually Stated (Instead of How You Think They’re Stated)</a:t>
            </a:r>
          </a:p>
        </p:txBody>
      </p:sp>
      <p:sp>
        <p:nvSpPr>
          <p:cNvPr id="26627"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Example: </a:t>
            </a:r>
            <a:r>
              <a:rPr lang="en-CA" altLang="en-US" dirty="0" smtClean="0">
                <a:ea typeface="ＭＳ Ｐゴシック" panose="020B0600070205080204" pitchFamily="34" charset="-128"/>
              </a:rPr>
              <a:t>How some students interpreted the code (optical illusion?)</a:t>
            </a:r>
          </a:p>
          <a:p>
            <a:pPr lvl="1" eaLnBrk="1" hangingPunct="1"/>
            <a:r>
              <a:rPr lang="en-US" altLang="en-US" dirty="0">
                <a:ea typeface="ＭＳ Ｐゴシック" panose="020B0600070205080204" pitchFamily="34" charset="-128"/>
                <a:cs typeface="Calibri" panose="020F0502020204030204" pitchFamily="34" charset="0"/>
              </a:rPr>
              <a:t>Learning objective of example</a:t>
            </a:r>
            <a:r>
              <a:rPr lang="en-US" altLang="en-US" dirty="0" smtClean="0">
                <a:ea typeface="ＭＳ Ｐゴシック" panose="020B0600070205080204" pitchFamily="34" charset="-128"/>
                <a:cs typeface="Calibri" panose="020F0502020204030204" pitchFamily="34" charset="0"/>
              </a:rPr>
              <a:t>: trace a program the way it is actually specified rather than how you think it is specified.</a:t>
            </a:r>
          </a:p>
          <a:p>
            <a:pPr lvl="1" eaLnBrk="1" hangingPunct="1"/>
            <a:endParaRPr lang="en-CA" altLang="en-US" dirty="0" smtClean="0">
              <a:ea typeface="ＭＳ Ｐゴシック" panose="020B0600070205080204" pitchFamily="34" charset="-128"/>
            </a:endParaRP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if (age &gt;= 18):</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print("Not an adult")</a:t>
            </a:r>
          </a:p>
          <a:p>
            <a:pPr lvl="1" eaLnBrk="1" hangingPunct="1">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rPr>
              <a:t>    print("Tell me more about yourself")</a:t>
            </a:r>
            <a:endParaRPr lang="en-CA" altLang="en-US" sz="1800" dirty="0" smtClean="0">
              <a:latin typeface="Consolas" panose="020B0609020204030204" pitchFamily="49" charset="0"/>
              <a:ea typeface="ＭＳ Ｐゴシック" panose="020B0600070205080204" pitchFamily="34" charset="-128"/>
            </a:endParaRPr>
          </a:p>
        </p:txBody>
      </p:sp>
      <p:grpSp>
        <p:nvGrpSpPr>
          <p:cNvPr id="2" name="Group 4"/>
          <p:cNvGrpSpPr>
            <a:grpSpLocks/>
          </p:cNvGrpSpPr>
          <p:nvPr/>
        </p:nvGrpSpPr>
        <p:grpSpPr bwMode="auto">
          <a:xfrm>
            <a:off x="3216275" y="4384499"/>
            <a:ext cx="6073775" cy="1936750"/>
            <a:chOff x="974" y="2520"/>
            <a:chExt cx="3826" cy="1220"/>
          </a:xfrm>
        </p:grpSpPr>
        <p:sp>
          <p:nvSpPr>
            <p:cNvPr id="26630" name="Line 5"/>
            <p:cNvSpPr>
              <a:spLocks noChangeShapeType="1"/>
            </p:cNvSpPr>
            <p:nvPr/>
          </p:nvSpPr>
          <p:spPr bwMode="auto">
            <a:xfrm flipH="1" flipV="1">
              <a:off x="974" y="2520"/>
              <a:ext cx="1231" cy="55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26631" name="Text Box 6"/>
            <p:cNvSpPr txBox="1">
              <a:spLocks noChangeArrowheads="1"/>
            </p:cNvSpPr>
            <p:nvPr/>
          </p:nvSpPr>
          <p:spPr bwMode="auto">
            <a:xfrm>
              <a:off x="2205" y="2712"/>
              <a:ext cx="2595" cy="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b="1" dirty="0">
                  <a:solidFill>
                    <a:srgbClr val="FF0000"/>
                  </a:solidFill>
                  <a:latin typeface="Arial" panose="020B0604020202020204" pitchFamily="34" charset="0"/>
                </a:rPr>
                <a:t>JT’s tip: </a:t>
              </a:r>
              <a:r>
                <a:rPr lang="en-US" altLang="en-US" sz="2000" dirty="0">
                  <a:solidFill>
                    <a:srgbClr val="FF0000"/>
                  </a:solidFill>
                  <a:latin typeface="Arial" panose="020B0604020202020204" pitchFamily="34" charset="0"/>
                </a:rPr>
                <a:t>one way of making sure you read the program code the way it actually is written rather than how you think it should be is to take breaks from writing/editing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pPr eaLnBrk="1" hangingPunct="1"/>
            <a:r>
              <a:rPr lang="en-CA" altLang="en-US" sz="2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Example</a:t>
            </a:r>
          </a:p>
        </p:txBody>
      </p:sp>
      <p:sp>
        <p:nvSpPr>
          <p:cNvPr id="27651" name="Rectangle 3"/>
          <p:cNvSpPr>
            <a:spLocks noGrp="1"/>
          </p:cNvSpPr>
          <p:nvPr>
            <p:ph type="body" idx="4294967295"/>
          </p:nvPr>
        </p:nvSpPr>
        <p:spPr/>
        <p:txBody>
          <a:bodyPr/>
          <a:lstStyle/>
          <a:p>
            <a:pPr eaLnBrk="1" hangingPunct="1"/>
            <a:r>
              <a:rPr lang="en-CA" altLang="en-US" b="1" dirty="0" smtClean="0">
                <a:ea typeface="ＭＳ Ｐゴシック" panose="020B0600070205080204" pitchFamily="34" charset="-128"/>
              </a:rPr>
              <a:t>Program name: </a:t>
            </a:r>
            <a:r>
              <a:rPr lang="en-CA" altLang="en-US" dirty="0" smtClean="0">
                <a:ea typeface="ＭＳ Ｐゴシック" panose="020B0600070205080204" pitchFamily="34" charset="-128"/>
              </a:rPr>
              <a:t>3</a:t>
            </a:r>
            <a:r>
              <a:rPr lang="en-CA" altLang="en-US" sz="2000" dirty="0" smtClean="0">
                <a:latin typeface="Consolas" panose="020B0609020204030204" pitchFamily="49" charset="0"/>
                <a:ea typeface="ＭＳ Ｐゴシック" panose="020B0600070205080204" pitchFamily="34" charset="-128"/>
              </a:rPr>
              <a:t>if_else2.py</a:t>
            </a:r>
          </a:p>
          <a:p>
            <a:pPr lvl="1" eaLnBrk="1" hangingPunct="1"/>
            <a:r>
              <a:rPr lang="en-US" altLang="en-US" dirty="0">
                <a:ea typeface="ＭＳ Ｐゴシック" panose="020B0600070205080204" pitchFamily="34" charset="-128"/>
                <a:cs typeface="Calibri" panose="020F0502020204030204" pitchFamily="34" charset="0"/>
              </a:rPr>
              <a:t>Learning objective of example: </a:t>
            </a:r>
            <a:r>
              <a:rPr lang="en-US" altLang="en-US" dirty="0" smtClean="0">
                <a:ea typeface="ＭＳ Ｐゴシック" panose="020B0600070205080204" pitchFamily="34" charset="-128"/>
                <a:cs typeface="Calibri" panose="020F0502020204030204" pitchFamily="34" charset="0"/>
              </a:rPr>
              <a:t>defining the bodies of an </a:t>
            </a:r>
            <a:r>
              <a:rPr lang="en-US" altLang="en-US" dirty="0" smtClean="0">
                <a:latin typeface="Consolas" panose="020B0609020204030204" pitchFamily="49" charset="0"/>
                <a:ea typeface="ＭＳ Ｐゴシック" panose="020B0600070205080204" pitchFamily="34" charset="-128"/>
                <a:cs typeface="Calibri" panose="020F0502020204030204" pitchFamily="34" charset="0"/>
              </a:rPr>
              <a:t>IF</a:t>
            </a:r>
            <a:r>
              <a:rPr lang="en-US" altLang="en-US" dirty="0" smtClean="0">
                <a:ea typeface="ＭＳ Ｐゴシック" panose="020B0600070205080204" pitchFamily="34" charset="-128"/>
                <a:cs typeface="Calibri" panose="020F0502020204030204" pitchFamily="34" charset="0"/>
              </a:rPr>
              <a:t>-case and an </a:t>
            </a:r>
            <a:r>
              <a:rPr lang="en-US" altLang="en-US" dirty="0" smtClean="0">
                <a:latin typeface="Consolas" panose="020B0609020204030204" pitchFamily="49" charset="0"/>
                <a:ea typeface="ＭＳ Ｐゴシック" panose="020B0600070205080204" pitchFamily="34" charset="-128"/>
                <a:cs typeface="Calibri" panose="020F0502020204030204" pitchFamily="34" charset="0"/>
              </a:rPr>
              <a:t>ELSE</a:t>
            </a:r>
            <a:r>
              <a:rPr lang="en-US" altLang="en-US" dirty="0" smtClean="0">
                <a:ea typeface="ＭＳ Ｐゴシック" panose="020B0600070205080204" pitchFamily="34" charset="-128"/>
                <a:cs typeface="Calibri" panose="020F0502020204030204" pitchFamily="34" charset="0"/>
              </a:rPr>
              <a:t>-case with multiple statements.</a:t>
            </a:r>
            <a:endParaRPr lang="en-CA" altLang="en-US" sz="2000" dirty="0" smtClean="0">
              <a:latin typeface="Consolas" panose="020B0609020204030204" pitchFamily="49" charset="0"/>
              <a:ea typeface="ＭＳ Ｐゴシック" panose="020B0600070205080204" pitchFamily="34" charset="-128"/>
            </a:endParaRPr>
          </a:p>
          <a:p>
            <a:pPr eaLnBrk="1" hangingPunct="1"/>
            <a:r>
              <a:rPr lang="en-CA" altLang="en-US" b="1" dirty="0" smtClean="0">
                <a:ea typeface="ＭＳ Ｐゴシック" panose="020B0600070205080204" pitchFamily="34" charset="-128"/>
              </a:rPr>
              <a:t>Partial example: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if (income &lt; 10000):</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print("Eligible for social assistance")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taxCredit = 100</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taxRate = 0.1</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else: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print("Not eligible for social assistance")</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    taxRate = 0.2</a:t>
            </a:r>
          </a:p>
          <a:p>
            <a:pPr lvl="1" eaLnBrk="1" hangingPunct="1">
              <a:buFont typeface="Arial" panose="020B0604020202020204" pitchFamily="34" charset="0"/>
              <a:buNone/>
            </a:pPr>
            <a:r>
              <a:rPr lang="en-US" altLang="en-US" sz="1600" dirty="0" smtClean="0">
                <a:latin typeface="Consolas" panose="020B0609020204030204" pitchFamily="49" charset="0"/>
                <a:ea typeface="ＭＳ Ｐゴシック" panose="020B0600070205080204" pitchFamily="34" charset="-128"/>
              </a:rPr>
              <a:t>tax = (income * taxRate) - taxCredit</a:t>
            </a:r>
            <a:endParaRPr lang="en-CA" altLang="en-US" sz="1600" dirty="0" smtClean="0">
              <a:latin typeface="Consolas" panose="020B0609020204030204" pitchFamily="49" charset="0"/>
              <a:ea typeface="ＭＳ Ｐゴシック" panose="020B0600070205080204" pitchFamily="34" charset="-128"/>
            </a:endParaRP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b="55536"/>
          <a:stretch>
            <a:fillRect/>
          </a:stretch>
        </p:blipFill>
        <p:spPr bwMode="auto">
          <a:xfrm>
            <a:off x="857250" y="4800600"/>
            <a:ext cx="44878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t="54643"/>
          <a:stretch>
            <a:fillRect/>
          </a:stretch>
        </p:blipFill>
        <p:spPr bwMode="auto">
          <a:xfrm>
            <a:off x="1600200" y="5943600"/>
            <a:ext cx="4060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Quick Summary: </a:t>
            </a:r>
            <a:r>
              <a:rPr lang="en-US" altLang="en-US" sz="2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 Vs. </a:t>
            </a:r>
            <a:r>
              <a:rPr lang="en-US" altLang="en-US" sz="2800" dirty="0" smtClean="0">
                <a:latin typeface="Consolas" panose="020B0609020204030204" pitchFamily="49" charset="0"/>
                <a:ea typeface="ＭＳ Ｐゴシック" panose="020B0600070205080204" pitchFamily="34" charset="-128"/>
              </a:rPr>
              <a:t>If-Else</a:t>
            </a:r>
          </a:p>
        </p:txBody>
      </p:sp>
      <p:sp>
        <p:nvSpPr>
          <p:cNvPr id="144387"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If:</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No additional action is taken when the expression evaluates to false.</a:t>
            </a:r>
          </a:p>
          <a:p>
            <a:pPr lvl="1" eaLnBrk="1" hangingPunct="1"/>
            <a:r>
              <a:rPr lang="en-US" altLang="en-US" dirty="0" smtClean="0">
                <a:ea typeface="ＭＳ Ｐゴシック" panose="020B0600070205080204" pitchFamily="34" charset="-128"/>
              </a:rPr>
              <a:t>Use when your program is supposed to react differently only when the answer to a question is true (and do nothing different if it’s false).</a:t>
            </a:r>
          </a:p>
          <a:p>
            <a:pPr eaLnBrk="1" hangingPunct="1"/>
            <a:r>
              <a:rPr lang="en-US" altLang="en-US" dirty="0" smtClean="0">
                <a:ea typeface="ＭＳ Ｐゴシック" panose="020B0600070205080204" pitchFamily="34" charset="-128"/>
              </a:rPr>
              <a:t>If-Else:</a:t>
            </a:r>
          </a:p>
          <a:p>
            <a:pPr lvl="1" eaLnBrk="1" hangingPunct="1"/>
            <a:r>
              <a:rPr lang="en-US" altLang="en-US" dirty="0" smtClean="0">
                <a:ea typeface="ＭＳ Ｐゴシック" panose="020B0600070205080204" pitchFamily="34" charset="-128"/>
              </a:rPr>
              <a:t>Evaluate a Boolean expression (ask a question).</a:t>
            </a:r>
          </a:p>
          <a:p>
            <a:pPr lvl="1" eaLnBrk="1" hangingPunct="1"/>
            <a:r>
              <a:rPr lang="en-US" altLang="en-US" dirty="0" smtClean="0">
                <a:ea typeface="ＭＳ Ｐゴシック" panose="020B0600070205080204" pitchFamily="34" charset="-128"/>
              </a:rPr>
              <a:t>If the expression evaluates to true then execute the ‘body’ of the </a:t>
            </a:r>
            <a:r>
              <a:rPr lang="en-US" altLang="en-US" sz="1800" dirty="0" smtClean="0">
                <a:latin typeface="Consolas" panose="020B0609020204030204" pitchFamily="49" charset="0"/>
                <a:ea typeface="ＭＳ Ｐゴシック" panose="020B0600070205080204" pitchFamily="34" charset="-128"/>
              </a:rPr>
              <a:t>if</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If the expression evaluates to false then execute the ‘body’ of the </a:t>
            </a:r>
            <a:r>
              <a:rPr lang="en-US" altLang="en-US" sz="1800" dirty="0" smtClean="0">
                <a:latin typeface="Consolas" panose="020B0609020204030204" pitchFamily="49" charset="0"/>
                <a:ea typeface="ＭＳ Ｐゴシック" panose="020B0600070205080204" pitchFamily="34" charset="-128"/>
              </a:rPr>
              <a:t>else</a:t>
            </a:r>
            <a:r>
              <a:rPr lang="en-US" altLang="en-US" dirty="0" smtClean="0">
                <a:ea typeface="ＭＳ Ｐゴシック" panose="020B0600070205080204" pitchFamily="34" charset="-128"/>
              </a:rPr>
              <a:t>.</a:t>
            </a:r>
          </a:p>
          <a:p>
            <a:pPr lvl="1" eaLnBrk="1" hangingPunct="1"/>
            <a:r>
              <a:rPr lang="en-US" altLang="en-US" dirty="0" smtClean="0">
                <a:ea typeface="ＭＳ Ｐゴシック" panose="020B0600070205080204" pitchFamily="34" charset="-128"/>
              </a:rPr>
              <a:t>That is: </a:t>
            </a:r>
            <a:r>
              <a:rPr lang="en-US" altLang="en-US" i="1" dirty="0" smtClean="0">
                <a:ea typeface="ＭＳ Ｐゴシック" panose="020B0600070205080204" pitchFamily="34" charset="-128"/>
              </a:rPr>
              <a:t>Use when your program is supposed to react differently for both the true and the false cases</a:t>
            </a:r>
            <a:r>
              <a:rPr lang="en-US" altLang="en-US" dirty="0" smtClean="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4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4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4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4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43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Operations</a:t>
            </a:r>
          </a:p>
        </p:txBody>
      </p:sp>
      <p:sp>
        <p:nvSpPr>
          <p:cNvPr id="147459" name="Rectangle 3"/>
          <p:cNvSpPr>
            <a:spLocks noGrp="1"/>
          </p:cNvSpPr>
          <p:nvPr>
            <p:ph type="body" idx="4294967295"/>
          </p:nvPr>
        </p:nvSpPr>
        <p:spPr/>
        <p:txBody>
          <a:bodyPr/>
          <a:lstStyle/>
          <a:p>
            <a:pPr eaLnBrk="1" hangingPunct="1"/>
            <a:r>
              <a:rPr lang="en-US" altLang="en-US" dirty="0" smtClean="0">
                <a:ea typeface="ＭＳ Ｐゴシック" panose="020B0600070205080204" pitchFamily="34" charset="-128"/>
              </a:rPr>
              <a:t>There are many logical operations but the three most commonly used in computer programs include:</a:t>
            </a:r>
          </a:p>
          <a:p>
            <a:pPr lvl="1" eaLnBrk="1" hangingPunct="1"/>
            <a:r>
              <a:rPr lang="en-US" altLang="en-US" dirty="0" smtClean="0">
                <a:ea typeface="ＭＳ Ｐゴシック" panose="020B0600070205080204" pitchFamily="34" charset="-128"/>
              </a:rPr>
              <a:t>Logical AND</a:t>
            </a:r>
          </a:p>
          <a:p>
            <a:pPr lvl="1" eaLnBrk="1" hangingPunct="1"/>
            <a:r>
              <a:rPr lang="en-US" altLang="en-US" dirty="0" smtClean="0">
                <a:ea typeface="ＭＳ Ｐゴシック" panose="020B0600070205080204" pitchFamily="34" charset="-128"/>
              </a:rPr>
              <a:t>Logical OR</a:t>
            </a:r>
          </a:p>
          <a:p>
            <a:pPr lvl="1" eaLnBrk="1" hangingPunct="1"/>
            <a:r>
              <a:rPr lang="en-US" altLang="en-US" dirty="0" smtClean="0">
                <a:ea typeface="ＭＳ Ｐゴシック" panose="020B0600070205080204" pitchFamily="34" charset="-128"/>
              </a:rPr>
              <a:t>Logical NOT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7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Programming: Decision Making Is Branching</a:t>
            </a:r>
          </a:p>
        </p:txBody>
      </p:sp>
      <p:sp>
        <p:nvSpPr>
          <p:cNvPr id="3"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Decision making is choosing among alternates (branches).</a:t>
            </a:r>
          </a:p>
          <a:p>
            <a:pPr eaLnBrk="1" hangingPunct="1"/>
            <a:r>
              <a:rPr lang="en-US" altLang="en-US" dirty="0" smtClean="0">
                <a:ea typeface="ＭＳ Ｐゴシック" panose="020B0600070205080204" pitchFamily="34" charset="-128"/>
              </a:rPr>
              <a:t>Why is it needed?</a:t>
            </a:r>
          </a:p>
          <a:p>
            <a:pPr marL="561975" lvl="1" eaLnBrk="1" hangingPunct="1"/>
            <a:r>
              <a:rPr lang="en-US" altLang="en-US" dirty="0" smtClean="0">
                <a:ea typeface="ＭＳ Ｐゴシック" panose="020B0600070205080204" pitchFamily="34" charset="-128"/>
              </a:rPr>
              <a:t>When alternative courses of action are possible and each action may produce a different result.</a:t>
            </a:r>
          </a:p>
          <a:p>
            <a:pPr eaLnBrk="1" hangingPunct="1"/>
            <a:r>
              <a:rPr lang="en-US" altLang="en-US" dirty="0" smtClean="0">
                <a:ea typeface="ＭＳ Ｐゴシック" panose="020B0600070205080204" pitchFamily="34" charset="-128"/>
              </a:rPr>
              <a:t>In terms of a computer program the choices are stated in the form of a question that only yield an answer that is either true or false</a:t>
            </a:r>
          </a:p>
          <a:p>
            <a:pPr lvl="1" eaLnBrk="1" hangingPunct="1"/>
            <a:r>
              <a:rPr lang="en-US" altLang="en-US" dirty="0" smtClean="0">
                <a:ea typeface="ＭＳ Ｐゴシック" panose="020B0600070205080204" pitchFamily="34" charset="-128"/>
              </a:rPr>
              <a:t>Although the approach is very simple, modeling decisions in this fashion is a very useful and powerful tool.</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a:t>
            </a:r>
          </a:p>
        </p:txBody>
      </p:sp>
      <p:sp>
        <p:nvSpPr>
          <p:cNvPr id="148483" name="Rectangle 3"/>
          <p:cNvSpPr>
            <a:spLocks noGrp="1"/>
          </p:cNvSpPr>
          <p:nvPr>
            <p:ph type="body" sz="half" idx="4294967295"/>
          </p:nvPr>
        </p:nvSpPr>
        <p:spPr>
          <a:xfrm>
            <a:off x="436563" y="1006475"/>
            <a:ext cx="8050212" cy="4876800"/>
          </a:xfrm>
        </p:spPr>
        <p:txBody>
          <a:bodyPr/>
          <a:lstStyle/>
          <a:p>
            <a:pPr eaLnBrk="1" hangingPunct="1"/>
            <a:r>
              <a:rPr lang="en-US" altLang="en-US" dirty="0" smtClean="0">
                <a:ea typeface="ＭＳ Ｐゴシック" panose="020B0600070205080204" pitchFamily="34" charset="-128"/>
              </a:rPr>
              <a:t>The popular usage of the logical AND applies when </a:t>
            </a:r>
            <a:r>
              <a:rPr lang="en-US" altLang="en-US" i="1" dirty="0" smtClean="0">
                <a:ea typeface="ＭＳ Ｐゴシック" panose="020B0600070205080204" pitchFamily="34" charset="-128"/>
              </a:rPr>
              <a:t>ALL</a:t>
            </a:r>
            <a:r>
              <a:rPr lang="en-US" altLang="en-US" dirty="0" smtClean="0">
                <a:ea typeface="ＭＳ Ｐゴシック" panose="020B0600070205080204" pitchFamily="34" charset="-128"/>
              </a:rPr>
              <a:t> conditions must be met.</a:t>
            </a:r>
            <a:endParaRPr lang="en-US" altLang="en-US" sz="1800"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Logical AND can be specified more formally in the form of a truth table.</a:t>
            </a:r>
          </a:p>
        </p:txBody>
      </p:sp>
      <p:graphicFrame>
        <p:nvGraphicFramePr>
          <p:cNvPr id="148521" name="Group 41"/>
          <p:cNvGraphicFramePr>
            <a:graphicFrameLocks noGrp="1"/>
          </p:cNvGraphicFramePr>
          <p:nvPr>
            <p:ph sz="half" idx="4294967295"/>
            <p:extLst>
              <p:ext uri="{D42A27DB-BD31-4B8C-83A1-F6EECF244321}">
                <p14:modId xmlns:p14="http://schemas.microsoft.com/office/powerpoint/2010/main" val="1526339833"/>
              </p:ext>
            </p:extLst>
          </p:nvPr>
        </p:nvGraphicFramePr>
        <p:xfrm>
          <a:off x="671513" y="2821940"/>
          <a:ext cx="6018213" cy="2193948"/>
        </p:xfrm>
        <a:graphic>
          <a:graphicData uri="http://schemas.openxmlformats.org/drawingml/2006/table">
            <a:tbl>
              <a:tblPr/>
              <a:tblGrid>
                <a:gridCol w="2008188">
                  <a:extLst>
                    <a:ext uri="{9D8B030D-6E8A-4147-A177-3AD203B41FA5}">
                      <a16:colId xmlns:a16="http://schemas.microsoft.com/office/drawing/2014/main" xmlns="" val="20000"/>
                    </a:ext>
                  </a:extLst>
                </a:gridCol>
                <a:gridCol w="2001837">
                  <a:extLst>
                    <a:ext uri="{9D8B030D-6E8A-4147-A177-3AD203B41FA5}">
                      <a16:colId xmlns:a16="http://schemas.microsoft.com/office/drawing/2014/main" xmlns="" val="20001"/>
                    </a:ext>
                  </a:extLst>
                </a:gridCol>
                <a:gridCol w="2008188">
                  <a:extLst>
                    <a:ext uri="{9D8B030D-6E8A-4147-A177-3AD203B41FA5}">
                      <a16:colId xmlns:a16="http://schemas.microsoft.com/office/drawing/2014/main" xmlns="" val="20002"/>
                    </a:ext>
                  </a:extLst>
                </a:gridCol>
              </a:tblGrid>
              <a:tr h="365654">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 (AND)</a:t>
                      </a:r>
                    </a:p>
                  </a:txBody>
                  <a:tcPr marT="45669" marB="4566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xmlns="" val="10001"/>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65654">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5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Logical AND: Three Input Truth Table</a:t>
            </a:r>
          </a:p>
        </p:txBody>
      </p:sp>
      <p:graphicFrame>
        <p:nvGraphicFramePr>
          <p:cNvPr id="149507"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916113">
                  <a:extLst>
                    <a:ext uri="{9D8B030D-6E8A-4147-A177-3AD203B41FA5}">
                      <a16:colId xmlns:a16="http://schemas.microsoft.com/office/drawing/2014/main" xmlns="" val="20000"/>
                    </a:ext>
                  </a:extLst>
                </a:gridCol>
                <a:gridCol w="19812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gridCol w="2351087">
                  <a:extLst>
                    <a:ext uri="{9D8B030D-6E8A-4147-A177-3AD203B41FA5}">
                      <a16:colId xmlns:a16="http://schemas.microsoft.com/office/drawing/2014/main" xmlns=""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AND C2 AND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xmlns=""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AND Expressions</a:t>
            </a:r>
          </a:p>
        </p:txBody>
      </p:sp>
      <p:sp>
        <p:nvSpPr>
          <p:cNvPr id="73318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 </a:t>
            </a:r>
            <a:r>
              <a:rPr lang="en-US" altLang="en-US" b="1" dirty="0">
                <a:ea typeface="ＭＳ Ｐゴシック" panose="020B0600070205080204" pitchFamily="34" charset="-128"/>
              </a:rPr>
              <a:t>AND</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endParaRPr lang="en-US" altLang="en-US" dirty="0">
              <a:ea typeface="ＭＳ Ｐゴシック" panose="020B0600070205080204" pitchFamily="34" charset="-128"/>
            </a:endParaRP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True </a:t>
            </a:r>
            <a:r>
              <a:rPr lang="en-US" altLang="en-US" b="1" dirty="0" smtClean="0">
                <a:ea typeface="ＭＳ Ｐゴシック" panose="020B0600070205080204" pitchFamily="34" charset="-128"/>
              </a:rPr>
              <a:t>AND</a:t>
            </a:r>
            <a:r>
              <a:rPr lang="en-US" altLang="en-US" dirty="0" smtClean="0">
                <a:ea typeface="ＭＳ Ｐゴシック" panose="020B0600070205080204" pitchFamily="34" charset="-128"/>
              </a:rPr>
              <a:t> False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31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31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31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274638"/>
            <a:ext cx="8229600" cy="1020762"/>
          </a:xfrm>
        </p:spPr>
        <p:txBody>
          <a:bodyPr/>
          <a:lstStyle/>
          <a:p>
            <a:pPr eaLnBrk="1" hangingPunct="1"/>
            <a:r>
              <a:rPr lang="en-US" altLang="en-US" dirty="0" smtClean="0">
                <a:ea typeface="ＭＳ Ｐゴシック" panose="020B0600070205080204" pitchFamily="34" charset="-128"/>
              </a:rPr>
              <a:t>Logical OR</a:t>
            </a:r>
          </a:p>
        </p:txBody>
      </p:sp>
      <p:sp>
        <p:nvSpPr>
          <p:cNvPr id="152579" name="Rectangle 3"/>
          <p:cNvSpPr>
            <a:spLocks noGrp="1"/>
          </p:cNvSpPr>
          <p:nvPr>
            <p:ph type="body" sz="half" idx="4294967295"/>
          </p:nvPr>
        </p:nvSpPr>
        <p:spPr>
          <a:xfrm>
            <a:off x="457200" y="1371600"/>
            <a:ext cx="8050213" cy="5105400"/>
          </a:xfrm>
        </p:spPr>
        <p:txBody>
          <a:bodyPr/>
          <a:lstStyle/>
          <a:p>
            <a:pPr eaLnBrk="1" hangingPunct="1"/>
            <a:r>
              <a:rPr lang="en-US" altLang="en-US" dirty="0" smtClean="0">
                <a:ea typeface="ＭＳ Ｐゴシック" panose="020B0600070205080204" pitchFamily="34" charset="-128"/>
              </a:rPr>
              <a:t>The correct everyday usage of the logical OR applies when </a:t>
            </a:r>
            <a:r>
              <a:rPr lang="en-US" altLang="en-US" i="1" dirty="0" smtClean="0">
                <a:ea typeface="ＭＳ Ｐゴシック" panose="020B0600070205080204" pitchFamily="34" charset="-128"/>
              </a:rPr>
              <a:t>ATLEAST</a:t>
            </a:r>
            <a:r>
              <a:rPr lang="en-US" altLang="en-US" dirty="0" smtClean="0">
                <a:ea typeface="ＭＳ Ｐゴシック" panose="020B0600070205080204" pitchFamily="34" charset="-128"/>
              </a:rPr>
              <a:t> one condition must be met.</a:t>
            </a:r>
          </a:p>
          <a:p>
            <a:pPr eaLnBrk="1" hangingPunct="1"/>
            <a:endParaRPr lang="en-US" altLang="en-US" dirty="0" smtClean="0">
              <a:ea typeface="ＭＳ Ｐゴシック" panose="020B0600070205080204" pitchFamily="34" charset="-128"/>
            </a:endParaRPr>
          </a:p>
          <a:p>
            <a:pPr eaLnBrk="1" hangingPunct="1"/>
            <a:endParaRPr lang="en-US" altLang="en-US" sz="2000" dirty="0" smtClean="0">
              <a:ea typeface="ＭＳ Ｐゴシック" panose="020B0600070205080204" pitchFamily="34" charset="-128"/>
            </a:endParaRPr>
          </a:p>
        </p:txBody>
      </p:sp>
      <p:graphicFrame>
        <p:nvGraphicFramePr>
          <p:cNvPr id="152587" name="Group 11"/>
          <p:cNvGraphicFramePr>
            <a:graphicFrameLocks noGrp="1"/>
          </p:cNvGraphicFramePr>
          <p:nvPr>
            <p:ph sz="half" idx="4294967295"/>
            <p:extLst>
              <p:ext uri="{D42A27DB-BD31-4B8C-83A1-F6EECF244321}">
                <p14:modId xmlns:p14="http://schemas.microsoft.com/office/powerpoint/2010/main" val="1785680094"/>
              </p:ext>
            </p:extLst>
          </p:nvPr>
        </p:nvGraphicFramePr>
        <p:xfrm>
          <a:off x="577972" y="2343443"/>
          <a:ext cx="4267200" cy="2219325"/>
        </p:xfrm>
        <a:graphic>
          <a:graphicData uri="http://schemas.openxmlformats.org/drawingml/2006/table">
            <a:tbl>
              <a:tblPr/>
              <a:tblGrid>
                <a:gridCol w="1423988">
                  <a:extLst>
                    <a:ext uri="{9D8B030D-6E8A-4147-A177-3AD203B41FA5}">
                      <a16:colId xmlns:a16="http://schemas.microsoft.com/office/drawing/2014/main" xmlns="" val="20000"/>
                    </a:ext>
                  </a:extLst>
                </a:gridCol>
                <a:gridCol w="1419225">
                  <a:extLst>
                    <a:ext uri="{9D8B030D-6E8A-4147-A177-3AD203B41FA5}">
                      <a16:colId xmlns:a16="http://schemas.microsoft.com/office/drawing/2014/main" xmlns="" val="20001"/>
                    </a:ext>
                  </a:extLst>
                </a:gridCol>
                <a:gridCol w="1423987">
                  <a:extLst>
                    <a:ext uri="{9D8B030D-6E8A-4147-A177-3AD203B41FA5}">
                      <a16:colId xmlns:a16="http://schemas.microsoft.com/office/drawing/2014/main" xmlns="" val="20002"/>
                    </a:ext>
                  </a:extLst>
                </a:gridCol>
              </a:tblGrid>
              <a:tr h="323850">
                <a:tc gridSpan="3">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905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xmlns="" val="10001"/>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23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Logical OR: Three Input Truth Table</a:t>
            </a:r>
          </a:p>
        </p:txBody>
      </p:sp>
      <p:graphicFrame>
        <p:nvGraphicFramePr>
          <p:cNvPr id="153603" name="Group 3"/>
          <p:cNvGraphicFramePr>
            <a:graphicFrameLocks noGrp="1"/>
          </p:cNvGraphicFramePr>
          <p:nvPr>
            <p:ph idx="4294967295"/>
          </p:nvPr>
        </p:nvGraphicFramePr>
        <p:xfrm>
          <a:off x="457200" y="1600200"/>
          <a:ext cx="8229600" cy="4876802"/>
        </p:xfrm>
        <a:graphic>
          <a:graphicData uri="http://schemas.openxmlformats.org/drawingml/2006/table">
            <a:tbl>
              <a:tblPr/>
              <a:tblGrid>
                <a:gridCol w="1801813">
                  <a:extLst>
                    <a:ext uri="{9D8B030D-6E8A-4147-A177-3AD203B41FA5}">
                      <a16:colId xmlns:a16="http://schemas.microsoft.com/office/drawing/2014/main" xmlns="" val="20000"/>
                    </a:ext>
                  </a:extLst>
                </a:gridCol>
                <a:gridCol w="1943100">
                  <a:extLst>
                    <a:ext uri="{9D8B030D-6E8A-4147-A177-3AD203B41FA5}">
                      <a16:colId xmlns:a16="http://schemas.microsoft.com/office/drawing/2014/main" xmlns="" val="20001"/>
                    </a:ext>
                  </a:extLst>
                </a:gridCol>
                <a:gridCol w="1928812">
                  <a:extLst>
                    <a:ext uri="{9D8B030D-6E8A-4147-A177-3AD203B41FA5}">
                      <a16:colId xmlns:a16="http://schemas.microsoft.com/office/drawing/2014/main" xmlns="" val="20002"/>
                    </a:ext>
                  </a:extLst>
                </a:gridCol>
                <a:gridCol w="2555875">
                  <a:extLst>
                    <a:ext uri="{9D8B030D-6E8A-4147-A177-3AD203B41FA5}">
                      <a16:colId xmlns:a16="http://schemas.microsoft.com/office/drawing/2014/main" xmlns="" val="20003"/>
                    </a:ext>
                  </a:extLst>
                </a:gridCol>
              </a:tblGrid>
              <a:tr h="571500">
                <a:tc gridSpan="4">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C1 OR C2 OR C3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xmlns="" val="10001"/>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1"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4778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4762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47942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Logical OR Expressions</a:t>
            </a:r>
          </a:p>
        </p:txBody>
      </p:sp>
      <p:sp>
        <p:nvSpPr>
          <p:cNvPr id="738307"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p>
          <a:p>
            <a:pPr lvl="1" eaLnBrk="1" hangingPunct="1"/>
            <a:r>
              <a:rPr lang="en-US" altLang="en-US" dirty="0">
                <a:ea typeface="ＭＳ Ｐゴシック" panose="020B0600070205080204" pitchFamily="34" charset="-128"/>
              </a:rPr>
              <a:t>False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 </a:t>
            </a:r>
            <a:r>
              <a:rPr lang="en-US" altLang="en-US" b="1" dirty="0">
                <a:latin typeface="Arial" panose="020B0604020202020204" pitchFamily="34" charset="0"/>
                <a:ea typeface="ＭＳ Ｐゴシック" panose="020B0600070205080204" pitchFamily="34" charset="-128"/>
              </a:rPr>
              <a:t>OR</a:t>
            </a:r>
            <a:r>
              <a:rPr lang="en-US" altLang="en-US" dirty="0">
                <a:ea typeface="ＭＳ Ｐゴシック" panose="020B0600070205080204" pitchFamily="34" charset="-128"/>
              </a:rPr>
              <a:t> True</a:t>
            </a:r>
          </a:p>
          <a:p>
            <a:pPr eaLnBrk="1" hangingPunct="1"/>
            <a:r>
              <a:rPr lang="en-US" altLang="en-US" dirty="0" smtClean="0">
                <a:ea typeface="ＭＳ Ｐゴシック" panose="020B0600070205080204" pitchFamily="34" charset="-128"/>
              </a:rPr>
              <a:t>Extra for you to do:</a:t>
            </a:r>
          </a:p>
          <a:p>
            <a:pPr lvl="1" eaLnBrk="1" hangingPunct="1"/>
            <a:r>
              <a:rPr lang="en-US" altLang="en-US" dirty="0" smtClean="0">
                <a:ea typeface="ＭＳ Ｐゴシック" panose="020B0600070205080204" pitchFamily="34" charset="-128"/>
              </a:rPr>
              <a:t>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eaLnBrk="1" hangingPunct="1"/>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8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83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83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83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Logical NOT</a:t>
            </a:r>
            <a:endParaRPr lang="en-US" dirty="0"/>
          </a:p>
        </p:txBody>
      </p:sp>
      <p:sp>
        <p:nvSpPr>
          <p:cNvPr id="3" name="Content Placeholder 2"/>
          <p:cNvSpPr>
            <a:spLocks noGrp="1"/>
          </p:cNvSpPr>
          <p:nvPr>
            <p:ph idx="1"/>
          </p:nvPr>
        </p:nvSpPr>
        <p:spPr/>
        <p:txBody>
          <a:bodyPr/>
          <a:lstStyle/>
          <a:p>
            <a:pPr eaLnBrk="1" hangingPunct="1">
              <a:defRPr/>
            </a:pPr>
            <a:r>
              <a:rPr lang="en-US" dirty="0"/>
              <a:t>The everyday usage of logical NOT negates (or reverses) a statement.</a:t>
            </a:r>
          </a:p>
          <a:p>
            <a:pPr eaLnBrk="1" hangingPunct="1">
              <a:defRPr/>
            </a:pPr>
            <a:r>
              <a:rPr lang="en-US" dirty="0" smtClean="0"/>
              <a:t>The </a:t>
            </a:r>
            <a:r>
              <a:rPr lang="en-US" dirty="0"/>
              <a:t>truth table for logical NOT is quite simple:</a:t>
            </a:r>
          </a:p>
          <a:p>
            <a:pPr eaLnBrk="1" hangingPunct="1">
              <a:defRPr/>
            </a:pPr>
            <a:endParaRPr lang="en-US" sz="2000" dirty="0"/>
          </a:p>
          <a:p>
            <a:endParaRPr lang="en-US" dirty="0"/>
          </a:p>
        </p:txBody>
      </p:sp>
      <p:graphicFrame>
        <p:nvGraphicFramePr>
          <p:cNvPr id="11" name="Group 26"/>
          <p:cNvGraphicFramePr>
            <a:graphicFrameLocks/>
          </p:cNvGraphicFramePr>
          <p:nvPr>
            <p:extLst>
              <p:ext uri="{D42A27DB-BD31-4B8C-83A1-F6EECF244321}">
                <p14:modId xmlns:p14="http://schemas.microsoft.com/office/powerpoint/2010/main" val="3472652655"/>
              </p:ext>
            </p:extLst>
          </p:nvPr>
        </p:nvGraphicFramePr>
        <p:xfrm>
          <a:off x="753537" y="2540644"/>
          <a:ext cx="2289175" cy="1817688"/>
        </p:xfrm>
        <a:graphic>
          <a:graphicData uri="http://schemas.openxmlformats.org/drawingml/2006/table">
            <a:tbl>
              <a:tblPr/>
              <a:tblGrid>
                <a:gridCol w="1145382">
                  <a:extLst>
                    <a:ext uri="{9D8B030D-6E8A-4147-A177-3AD203B41FA5}">
                      <a16:colId xmlns:a16="http://schemas.microsoft.com/office/drawing/2014/main" xmlns="" val="20000"/>
                    </a:ext>
                  </a:extLst>
                </a:gridCol>
                <a:gridCol w="1143793">
                  <a:extLst>
                    <a:ext uri="{9D8B030D-6E8A-4147-A177-3AD203B41FA5}">
                      <a16:colId xmlns:a16="http://schemas.microsoft.com/office/drawing/2014/main" xmlns="" val="20001"/>
                    </a:ext>
                  </a:extLst>
                </a:gridCol>
              </a:tblGrid>
              <a:tr h="365745">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 Truth table</a:t>
                      </a:r>
                    </a:p>
                  </a:txBody>
                  <a:tcPr marL="91503" marR="91503" marT="45706" marB="4570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48578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S</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1" i="0" u="none" strike="noStrike" cap="none" normalizeH="0" baseline="0" dirty="0" smtClean="0">
                          <a:ln>
                            <a:noFill/>
                          </a:ln>
                          <a:solidFill>
                            <a:schemeClr val="tx1"/>
                          </a:solidFill>
                          <a:effectLst/>
                          <a:latin typeface="Arial" charset="0"/>
                        </a:rPr>
                        <a:t>Not S</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xmlns="" val="10001"/>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83079">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True</a:t>
                      </a:r>
                    </a:p>
                  </a:txBody>
                  <a:tcPr marL="91503" marR="91503"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CA" sz="1800" b="0" i="0" u="none" strike="noStrike" cap="none" normalizeH="0" baseline="0" dirty="0" smtClean="0">
                          <a:ln>
                            <a:noFill/>
                          </a:ln>
                          <a:solidFill>
                            <a:schemeClr val="tx1"/>
                          </a:solidFill>
                          <a:effectLst/>
                          <a:latin typeface="Arial" charset="0"/>
                        </a:rPr>
                        <a:t>False</a:t>
                      </a:r>
                    </a:p>
                  </a:txBody>
                  <a:tcPr marL="91503" marR="91503"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95640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lIns="92075" tIns="46038" rIns="92075" bIns="46038"/>
          <a:lstStyle/>
          <a:p>
            <a:pPr eaLnBrk="1" hangingPunct="1"/>
            <a:r>
              <a:rPr lang="en-US" altLang="en-US" sz="3200" dirty="0" smtClean="0"/>
              <a:t>Evaluating More Complex Logical Expressions</a:t>
            </a:r>
          </a:p>
        </p:txBody>
      </p:sp>
      <p:sp>
        <p:nvSpPr>
          <p:cNvPr id="750595" name="Rectangle 3"/>
          <p:cNvSpPr>
            <a:spLocks noGrp="1" noChangeArrowheads="1"/>
          </p:cNvSpPr>
          <p:nvPr>
            <p:ph type="body" idx="4294967295"/>
          </p:nvPr>
        </p:nvSpPr>
        <p:spPr/>
        <p:txBody>
          <a:bodyPr lIns="92075" tIns="46038" rIns="92075" bIns="46038"/>
          <a:lstStyle/>
          <a:p>
            <a:pPr marL="111125" indent="-111125" eaLnBrk="1" hangingPunct="1"/>
            <a:r>
              <a:rPr lang="en-US" altLang="en-US" sz="2400" dirty="0" smtClean="0"/>
              <a:t>Order of operation (left to right evaluation if </a:t>
            </a:r>
            <a:r>
              <a:rPr lang="en-US" altLang="en-US" dirty="0" smtClean="0"/>
              <a:t>the </a:t>
            </a:r>
            <a:r>
              <a:rPr lang="en-US" altLang="en-US" sz="2400" dirty="0" smtClean="0"/>
              <a:t>‘level’ is equal)</a:t>
            </a:r>
          </a:p>
          <a:p>
            <a:pPr marL="625475" lvl="1" indent="-457200" eaLnBrk="1" hangingPunct="1">
              <a:buFont typeface="+mj-lt"/>
              <a:buAutoNum type="arabicPeriod"/>
            </a:pPr>
            <a:r>
              <a:rPr lang="en-US" altLang="en-US" sz="2000" dirty="0" smtClean="0"/>
              <a:t>Brackets (inner first)</a:t>
            </a:r>
          </a:p>
          <a:p>
            <a:pPr marL="625475" lvl="1" indent="-457200" eaLnBrk="1" hangingPunct="1">
              <a:buFont typeface="+mj-lt"/>
              <a:buAutoNum type="arabicPeriod"/>
            </a:pPr>
            <a:r>
              <a:rPr lang="en-US" altLang="en-US" dirty="0" smtClean="0"/>
              <a:t>Negation</a:t>
            </a:r>
          </a:p>
          <a:p>
            <a:pPr marL="625475" lvl="1" indent="-457200" eaLnBrk="1" hangingPunct="1">
              <a:buFont typeface="+mj-lt"/>
              <a:buAutoNum type="arabicPeriod"/>
            </a:pPr>
            <a:r>
              <a:rPr lang="en-US" altLang="en-US" sz="2000" dirty="0" smtClean="0"/>
              <a:t>AND </a:t>
            </a:r>
          </a:p>
          <a:p>
            <a:pPr marL="625475" lvl="1" indent="-457200" eaLnBrk="1" hangingPunct="1">
              <a:buFont typeface="+mj-lt"/>
              <a:buAutoNum type="arabicPeriod"/>
            </a:pPr>
            <a:r>
              <a:rPr lang="en-US" altLang="en-US" dirty="0" smtClean="0"/>
              <a:t>OR</a:t>
            </a:r>
          </a:p>
          <a:p>
            <a:pPr marL="168275" lvl="1" indent="0" eaLnBrk="1" hangingPunct="1">
              <a:buNone/>
            </a:pPr>
            <a:endParaRPr lang="en-US" altLang="en-US" sz="2000" dirty="0" smtClean="0"/>
          </a:p>
        </p:txBody>
      </p:sp>
    </p:spTree>
    <p:extLst>
      <p:ext uri="{BB962C8B-B14F-4D97-AF65-F5344CB8AC3E}">
        <p14:creationId xmlns:p14="http://schemas.microsoft.com/office/powerpoint/2010/main" val="24163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altLang="en-US" dirty="0" smtClean="0">
                <a:ea typeface="ＭＳ Ｐゴシック" panose="020B0600070205080204" pitchFamily="34" charset="-128"/>
              </a:rPr>
              <a:t>Evaluating More Complex Logical Expressions</a:t>
            </a:r>
          </a:p>
        </p:txBody>
      </p:sp>
      <p:sp>
        <p:nvSpPr>
          <p:cNvPr id="750595" name="Rectangle 3"/>
          <p:cNvSpPr>
            <a:spLocks noGrp="1" noChangeArrowheads="1"/>
          </p:cNvSpPr>
          <p:nvPr>
            <p:ph type="body" idx="4294967295"/>
          </p:nvPr>
        </p:nvSpPr>
        <p:spPr/>
        <p:txBody>
          <a:bodyPr/>
          <a:lstStyle/>
          <a:p>
            <a:pPr eaLnBrk="1" hangingPunct="1"/>
            <a:r>
              <a:rPr lang="en-US" altLang="en-US" dirty="0" smtClean="0">
                <a:ea typeface="ＭＳ Ｐゴシック" panose="020B0600070205080204" pitchFamily="34" charset="-128"/>
              </a:rPr>
              <a:t>In class:</a:t>
            </a:r>
            <a:endParaRPr lang="en-US" altLang="en-US" dirty="0">
              <a:ea typeface="ＭＳ Ｐゴシック" panose="020B0600070205080204" pitchFamily="34" charset="-128"/>
            </a:endParaRPr>
          </a:p>
          <a:p>
            <a:pPr lvl="1" eaLnBrk="1" hangingPunct="1"/>
            <a:r>
              <a:rPr lang="en-US" altLang="en-US" dirty="0"/>
              <a:t>True </a:t>
            </a:r>
            <a:r>
              <a:rPr lang="en-US" altLang="en-US" b="1" dirty="0"/>
              <a:t>OR</a:t>
            </a:r>
            <a:r>
              <a:rPr lang="en-US" altLang="en-US" dirty="0"/>
              <a:t> False </a:t>
            </a:r>
            <a:r>
              <a:rPr lang="en-US" altLang="en-US" b="1" dirty="0">
                <a:latin typeface="Arial" panose="020B0604020202020204" pitchFamily="34" charset="0"/>
              </a:rPr>
              <a:t>AND</a:t>
            </a:r>
            <a:r>
              <a:rPr lang="en-US" altLang="en-US" dirty="0"/>
              <a:t> False</a:t>
            </a:r>
          </a:p>
          <a:p>
            <a:pPr lvl="1" eaLnBrk="1" hangingPunct="1"/>
            <a:r>
              <a:rPr lang="en-US" altLang="en-US" dirty="0" smtClean="0"/>
              <a:t>(True </a:t>
            </a:r>
            <a:r>
              <a:rPr lang="en-US" altLang="en-US" b="1" dirty="0"/>
              <a:t>OR</a:t>
            </a:r>
            <a:r>
              <a:rPr lang="en-US" altLang="en-US" dirty="0"/>
              <a:t> </a:t>
            </a:r>
            <a:r>
              <a:rPr lang="en-US" altLang="en-US" dirty="0" smtClean="0"/>
              <a:t>False) </a:t>
            </a:r>
            <a:r>
              <a:rPr lang="en-US" altLang="en-US" b="1" dirty="0">
                <a:latin typeface="Arial" panose="020B0604020202020204" pitchFamily="34" charset="0"/>
              </a:rPr>
              <a:t>AND</a:t>
            </a:r>
            <a:r>
              <a:rPr lang="en-US" altLang="en-US" dirty="0"/>
              <a:t> </a:t>
            </a:r>
            <a:r>
              <a:rPr lang="en-US" altLang="en-US" dirty="0" smtClean="0"/>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dirty="0" smtClean="0">
                <a:ea typeface="ＭＳ Ｐゴシック" panose="020B0600070205080204" pitchFamily="34" charset="-128"/>
              </a:rPr>
              <a:t>False</a:t>
            </a:r>
          </a:p>
          <a:p>
            <a:pPr lvl="1" eaLnBrk="1" hangingPunct="1"/>
            <a:r>
              <a:rPr lang="en-US" altLang="en-US" b="1" dirty="0">
                <a:latin typeface="Arial" panose="020B0604020202020204" pitchFamily="34" charset="0"/>
                <a:ea typeface="ＭＳ Ｐゴシック" panose="020B0600070205080204" pitchFamily="34" charset="-128"/>
              </a:rPr>
              <a:t>NOT</a:t>
            </a:r>
            <a:r>
              <a:rPr lang="en-US" altLang="en-US" dirty="0">
                <a:ea typeface="ＭＳ Ｐゴシック" panose="020B0600070205080204" pitchFamily="34" charset="-128"/>
              </a:rPr>
              <a:t> </a:t>
            </a:r>
            <a:r>
              <a:rPr lang="en-US" altLang="en-US" b="1" dirty="0" err="1">
                <a:latin typeface="Arial" panose="020B0604020202020204" pitchFamily="34" charset="0"/>
                <a:ea typeface="ＭＳ Ｐゴシック" panose="020B0600070205080204" pitchFamily="34" charset="-128"/>
              </a:rPr>
              <a:t>NOT</a:t>
            </a:r>
            <a:r>
              <a:rPr lang="en-US" altLang="en-US" b="1" dirty="0">
                <a:latin typeface="Arial" panose="020B0604020202020204" pitchFamily="34" charset="0"/>
                <a:ea typeface="ＭＳ Ｐゴシック" panose="020B0600070205080204" pitchFamily="34" charset="-128"/>
              </a:rPr>
              <a:t> </a:t>
            </a:r>
            <a:r>
              <a:rPr lang="en-US" altLang="en-US" dirty="0" smtClean="0">
                <a:ea typeface="ＭＳ Ｐゴシック" panose="020B0600070205080204" pitchFamily="34" charset="-128"/>
              </a:rPr>
              <a:t>False</a:t>
            </a:r>
            <a:endParaRPr lang="en-US" altLang="en-US" dirty="0">
              <a:ea typeface="ＭＳ Ｐゴシック" panose="020B0600070205080204" pitchFamily="34" charset="-128"/>
            </a:endParaRPr>
          </a:p>
          <a:p>
            <a:pPr eaLnBrk="1" hangingPunct="1"/>
            <a:r>
              <a:rPr lang="en-US" altLang="en-US" dirty="0" smtClean="0">
                <a:ea typeface="ＭＳ Ｐゴシック" panose="020B0600070205080204" pitchFamily="34" charset="-128"/>
              </a:rPr>
              <a:t>Extra for you to do:</a:t>
            </a:r>
          </a:p>
          <a:p>
            <a:pPr lvl="1" eaLnBrk="1" hangingPunct="1"/>
            <a:r>
              <a:rPr lang="en-US" altLang="en-US" b="1" dirty="0" smtClean="0">
                <a:latin typeface="Arial" panose="020B0604020202020204" pitchFamily="34" charset="0"/>
                <a:ea typeface="ＭＳ Ｐゴシック" panose="020B0600070205080204" pitchFamily="34" charset="-128"/>
              </a:rPr>
              <a:t>NOT</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True</a:t>
            </a:r>
          </a:p>
          <a:p>
            <a:pPr lvl="1" eaLnBrk="1" hangingPunct="1"/>
            <a:r>
              <a:rPr lang="en-US" altLang="en-US" dirty="0" smtClean="0">
                <a:ea typeface="ＭＳ Ｐゴシック" panose="020B0600070205080204" pitchFamily="34" charset="-128"/>
              </a:rPr>
              <a:t>(False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OR</a:t>
            </a:r>
            <a:r>
              <a:rPr lang="en-US" altLang="en-US" dirty="0" smtClean="0">
                <a:ea typeface="ＭＳ Ｐゴシック" panose="020B0600070205080204" pitchFamily="34" charset="-128"/>
              </a:rPr>
              <a:t> (False </a:t>
            </a:r>
            <a:r>
              <a:rPr lang="en-US" altLang="en-US" b="1" dirty="0" smtClean="0">
                <a:latin typeface="Arial" panose="020B0604020202020204" pitchFamily="34" charset="0"/>
                <a:ea typeface="ＭＳ Ｐゴシック" panose="020B0600070205080204" pitchFamily="34" charset="-128"/>
              </a:rPr>
              <a:t>AND</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 NOT</a:t>
            </a:r>
            <a:r>
              <a:rPr lang="en-US" altLang="en-US" dirty="0" smtClean="0">
                <a:ea typeface="ＭＳ Ｐゴシック" panose="020B0600070205080204" pitchFamily="34" charset="-128"/>
              </a:rPr>
              <a:t> True</a:t>
            </a:r>
          </a:p>
          <a:p>
            <a:pPr lvl="1" eaLnBrk="1" hangingPunct="1"/>
            <a:r>
              <a:rPr lang="en-US" altLang="en-US" b="1" dirty="0" smtClean="0">
                <a:latin typeface="Arial" panose="020B0604020202020204" pitchFamily="34" charset="0"/>
                <a:ea typeface="ＭＳ Ｐゴシック" panose="020B0600070205080204" pitchFamily="34" charset="-128"/>
              </a:rPr>
              <a:t>NOT NOT NOT</a:t>
            </a:r>
            <a:r>
              <a:rPr lang="en-US" altLang="en-US" dirty="0" smtClean="0">
                <a:ea typeface="ＭＳ Ｐゴシック" panose="020B0600070205080204" pitchFamily="34" charset="-128"/>
              </a:rPr>
              <a:t> 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059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0595">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0595">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0595">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05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60350"/>
            <a:ext cx="8229600" cy="730250"/>
          </a:xfrm>
        </p:spPr>
        <p:txBody>
          <a:bodyPr/>
          <a:lstStyle/>
          <a:p>
            <a:pPr eaLnBrk="1" hangingPunct="1"/>
            <a:r>
              <a:rPr lang="en-US" altLang="en-US" dirty="0" smtClean="0">
                <a:ea typeface="ＭＳ Ｐゴシック" panose="020B0600070205080204" pitchFamily="34" charset="-128"/>
              </a:rPr>
              <a:t>Student Exercise: Extra Practice</a:t>
            </a:r>
          </a:p>
        </p:txBody>
      </p:sp>
      <p:sp>
        <p:nvSpPr>
          <p:cNvPr id="38915" name="Content Placeholder 2"/>
          <p:cNvSpPr>
            <a:spLocks noGrp="1"/>
          </p:cNvSpPr>
          <p:nvPr>
            <p:ph idx="1"/>
          </p:nvPr>
        </p:nvSpPr>
        <p:spPr>
          <a:xfrm>
            <a:off x="457200" y="1219200"/>
            <a:ext cx="8229600" cy="2133600"/>
          </a:xfrm>
        </p:spPr>
        <p:txBody>
          <a:bodyPr/>
          <a:lstStyle/>
          <a:p>
            <a:pPr eaLnBrk="1" hangingPunct="1"/>
            <a:r>
              <a:rPr lang="en-US" altLang="en-US" dirty="0" smtClean="0">
                <a:ea typeface="ＭＳ Ｐゴシック" panose="020B0600070205080204" pitchFamily="34" charset="-128"/>
              </a:rPr>
              <a:t>(From “Starting out with Python (2</a:t>
            </a:r>
            <a:r>
              <a:rPr lang="en-US" altLang="en-US" baseline="30000" dirty="0" smtClean="0">
                <a:ea typeface="ＭＳ Ｐゴシック" panose="020B0600070205080204" pitchFamily="34" charset="-128"/>
              </a:rPr>
              <a:t>nd</a:t>
            </a:r>
            <a:r>
              <a:rPr lang="en-US" altLang="en-US" dirty="0" smtClean="0">
                <a:ea typeface="ＭＳ Ｐゴシック" panose="020B0600070205080204" pitchFamily="34" charset="-128"/>
              </a:rPr>
              <a:t> Edition)” by Tony Gaddis)</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Assume the variables a = 2, b = 4, c = 6</a:t>
            </a:r>
          </a:p>
          <a:p>
            <a:pPr marL="333375" lvl="1" indent="0" eaLnBrk="1" hangingPunct="1">
              <a:buFont typeface="Arial" panose="020B0604020202020204" pitchFamily="34" charset="0"/>
              <a:buNone/>
            </a:pP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For each of the following conditions  indicate whether the final value is true or false.</a:t>
            </a:r>
          </a:p>
          <a:p>
            <a:pPr eaLnBrk="1" hangingPunct="1"/>
            <a:endParaRPr lang="en-US" altLang="en-US" dirty="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50624611"/>
              </p:ext>
            </p:extLst>
          </p:nvPr>
        </p:nvGraphicFramePr>
        <p:xfrm>
          <a:off x="914400" y="2819400"/>
          <a:ext cx="5334000" cy="2193948"/>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2667000">
                  <a:extLst>
                    <a:ext uri="{9D8B030D-6E8A-4147-A177-3AD203B41FA5}">
                      <a16:colId xmlns:a16="http://schemas.microsoft.com/office/drawing/2014/main" xmlns="" val="20001"/>
                    </a:ext>
                  </a:extLst>
                </a:gridCol>
              </a:tblGrid>
              <a:tr h="365654">
                <a:tc>
                  <a:txBody>
                    <a:bodyPr/>
                    <a:lstStyle/>
                    <a:p>
                      <a:r>
                        <a:rPr lang="en-US" sz="1800" dirty="0" smtClean="0">
                          <a:solidFill>
                            <a:srgbClr val="FFFFFF"/>
                          </a:solidFill>
                          <a:latin typeface="Arial" pitchFamily="34" charset="0"/>
                        </a:rPr>
                        <a:t>Expression</a:t>
                      </a:r>
                      <a:endParaRPr lang="en-US" sz="1800" dirty="0">
                        <a:solidFill>
                          <a:srgbClr val="FFFFFF"/>
                        </a:solidFill>
                        <a:latin typeface="Arial" pitchFamily="34" charset="0"/>
                      </a:endParaRPr>
                    </a:p>
                  </a:txBody>
                  <a:tcPr marT="45669" marB="45669"/>
                </a:tc>
                <a:tc>
                  <a:txBody>
                    <a:bodyPr/>
                    <a:lstStyle/>
                    <a:p>
                      <a:r>
                        <a:rPr lang="en-US" sz="1800" dirty="0" smtClean="0">
                          <a:solidFill>
                            <a:srgbClr val="FFFFFF"/>
                          </a:solidFill>
                          <a:latin typeface="Arial" pitchFamily="34" charset="0"/>
                        </a:rPr>
                        <a:t>Final result </a:t>
                      </a:r>
                      <a:endParaRPr lang="en-US" sz="1800" dirty="0">
                        <a:solidFill>
                          <a:srgbClr val="FFFFFF"/>
                        </a:solidFill>
                        <a:latin typeface="Arial" pitchFamily="34" charset="0"/>
                      </a:endParaRPr>
                    </a:p>
                  </a:txBody>
                  <a:tcPr marT="45669" marB="45669"/>
                </a:tc>
                <a:extLst>
                  <a:ext uri="{0D108BD9-81ED-4DB2-BD59-A6C34878D82A}">
                    <a16:rowId xmlns:a16="http://schemas.microsoft.com/office/drawing/2014/main" xmlns="" val="10000"/>
                  </a:ext>
                </a:extLst>
              </a:tr>
              <a:tr h="365654">
                <a:tc>
                  <a:txBody>
                    <a:bodyPr/>
                    <a:lstStyle/>
                    <a:p>
                      <a:r>
                        <a:rPr lang="en-US" sz="1800" dirty="0" smtClean="0">
                          <a:latin typeface="Arial" pitchFamily="34" charset="0"/>
                        </a:rPr>
                        <a:t>a</a:t>
                      </a:r>
                      <a:r>
                        <a:rPr lang="en-US" sz="1800" baseline="0" dirty="0" smtClean="0">
                          <a:latin typeface="Arial" pitchFamily="34" charset="0"/>
                        </a:rPr>
                        <a:t> == 4 or b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xmlns="" val="10001"/>
                  </a:ext>
                </a:extLst>
              </a:tr>
              <a:tr h="365654">
                <a:tc>
                  <a:txBody>
                    <a:bodyPr/>
                    <a:lstStyle/>
                    <a:p>
                      <a:r>
                        <a:rPr lang="en-US" sz="1800" dirty="0" smtClean="0">
                          <a:latin typeface="Arial" pitchFamily="34" charset="0"/>
                        </a:rPr>
                        <a:t>6 &lt;=</a:t>
                      </a:r>
                      <a:r>
                        <a:rPr lang="en-US" sz="1800" baseline="0" dirty="0" smtClean="0">
                          <a:latin typeface="Arial" pitchFamily="34" charset="0"/>
                        </a:rPr>
                        <a:t> c and a &gt;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xmlns="" val="10002"/>
                  </a:ext>
                </a:extLst>
              </a:tr>
              <a:tr h="365654">
                <a:tc>
                  <a:txBody>
                    <a:bodyPr/>
                    <a:lstStyle/>
                    <a:p>
                      <a:r>
                        <a:rPr lang="en-US" sz="1800" dirty="0" smtClean="0">
                          <a:latin typeface="Arial" pitchFamily="34" charset="0"/>
                        </a:rPr>
                        <a:t>1 != b and c </a:t>
                      </a:r>
                      <a:r>
                        <a:rPr lang="en-US" sz="1800" baseline="0" dirty="0" smtClean="0">
                          <a:latin typeface="Arial" pitchFamily="34" charset="0"/>
                        </a:rPr>
                        <a:t> != 3</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xmlns="" val="10003"/>
                  </a:ext>
                </a:extLst>
              </a:tr>
              <a:tr h="365654">
                <a:tc>
                  <a:txBody>
                    <a:bodyPr/>
                    <a:lstStyle/>
                    <a:p>
                      <a:r>
                        <a:rPr lang="en-US" sz="1800" dirty="0" smtClean="0">
                          <a:latin typeface="Arial" pitchFamily="34" charset="0"/>
                        </a:rPr>
                        <a:t>a &gt;-1 or a &lt;= b</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xmlns="" val="10004"/>
                  </a:ext>
                </a:extLst>
              </a:tr>
              <a:tr h="365654">
                <a:tc>
                  <a:txBody>
                    <a:bodyPr/>
                    <a:lstStyle/>
                    <a:p>
                      <a:r>
                        <a:rPr lang="en-US" sz="1800" dirty="0" smtClean="0">
                          <a:latin typeface="Arial" pitchFamily="34" charset="0"/>
                        </a:rPr>
                        <a:t>not (a &gt; 2)</a:t>
                      </a:r>
                      <a:endParaRPr lang="en-US" sz="1800" dirty="0">
                        <a:latin typeface="Arial" pitchFamily="34" charset="0"/>
                      </a:endParaRPr>
                    </a:p>
                  </a:txBody>
                  <a:tcPr marT="45669" marB="45669"/>
                </a:tc>
                <a:tc>
                  <a:txBody>
                    <a:bodyPr/>
                    <a:lstStyle/>
                    <a:p>
                      <a:endParaRPr lang="en-US" sz="1800" dirty="0">
                        <a:latin typeface="Arial" pitchFamily="34" charset="0"/>
                      </a:endParaRPr>
                    </a:p>
                  </a:txBody>
                  <a:tcPr marT="45669" marB="45669"/>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High Level View Of Decision Making For The Computer</a:t>
            </a:r>
          </a:p>
        </p:txBody>
      </p:sp>
      <p:grpSp>
        <p:nvGrpSpPr>
          <p:cNvPr id="2" name="Group 3"/>
          <p:cNvGrpSpPr>
            <a:grpSpLocks/>
          </p:cNvGrpSpPr>
          <p:nvPr/>
        </p:nvGrpSpPr>
        <p:grpSpPr bwMode="auto">
          <a:xfrm>
            <a:off x="2057400" y="1752600"/>
            <a:ext cx="5384800" cy="1792288"/>
            <a:chOff x="1416" y="648"/>
            <a:chExt cx="3392" cy="1129"/>
          </a:xfrm>
        </p:grpSpPr>
        <p:pic>
          <p:nvPicPr>
            <p:cNvPr id="5143" name="Picture 4"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 y="1018"/>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4" name="AutoShape 5"/>
            <p:cNvSpPr>
              <a:spLocks noChangeArrowheads="1"/>
            </p:cNvSpPr>
            <p:nvPr/>
          </p:nvSpPr>
          <p:spPr bwMode="auto">
            <a:xfrm>
              <a:off x="2968" y="648"/>
              <a:ext cx="1840" cy="808"/>
            </a:xfrm>
            <a:prstGeom prst="cloudCallout">
              <a:avLst>
                <a:gd name="adj1" fmla="val -98750"/>
                <a:gd name="adj2" fmla="val 1695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below $10,000?</a:t>
              </a:r>
            </a:p>
          </p:txBody>
        </p:sp>
      </p:grpSp>
      <p:grpSp>
        <p:nvGrpSpPr>
          <p:cNvPr id="3" name="Group 6"/>
          <p:cNvGrpSpPr>
            <a:grpSpLocks/>
          </p:cNvGrpSpPr>
          <p:nvPr/>
        </p:nvGrpSpPr>
        <p:grpSpPr bwMode="auto">
          <a:xfrm>
            <a:off x="0" y="3454400"/>
            <a:ext cx="2527300" cy="2606675"/>
            <a:chOff x="120" y="1720"/>
            <a:chExt cx="1592" cy="1642"/>
          </a:xfrm>
        </p:grpSpPr>
        <p:grpSp>
          <p:nvGrpSpPr>
            <p:cNvPr id="5139" name="Group 7"/>
            <p:cNvGrpSpPr>
              <a:grpSpLocks/>
            </p:cNvGrpSpPr>
            <p:nvPr/>
          </p:nvGrpSpPr>
          <p:grpSpPr bwMode="auto">
            <a:xfrm>
              <a:off x="908" y="1720"/>
              <a:ext cx="804" cy="429"/>
              <a:chOff x="908" y="1720"/>
              <a:chExt cx="804" cy="429"/>
            </a:xfrm>
          </p:grpSpPr>
          <p:sp>
            <p:nvSpPr>
              <p:cNvPr id="5141" name="Line 8"/>
              <p:cNvSpPr>
                <a:spLocks noChangeShapeType="1"/>
              </p:cNvSpPr>
              <p:nvPr/>
            </p:nvSpPr>
            <p:spPr bwMode="auto">
              <a:xfrm flipH="1">
                <a:off x="908" y="1728"/>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42" name="Text Box 9"/>
              <p:cNvSpPr txBox="1">
                <a:spLocks noChangeArrowheads="1"/>
              </p:cNvSpPr>
              <p:nvPr/>
            </p:nvSpPr>
            <p:spPr bwMode="auto">
              <a:xfrm>
                <a:off x="944" y="1720"/>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grpSp>
        <p:sp>
          <p:nvSpPr>
            <p:cNvPr id="5140" name="Text Box 10"/>
            <p:cNvSpPr txBox="1">
              <a:spLocks noChangeArrowheads="1"/>
            </p:cNvSpPr>
            <p:nvPr/>
          </p:nvSpPr>
          <p:spPr bwMode="auto">
            <a:xfrm>
              <a:off x="120" y="2056"/>
              <a:ext cx="102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marL="114300" indent="-114300"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CA" altLang="en-US" sz="2000" dirty="0">
                  <a:latin typeface="Arial" panose="020B0604020202020204" pitchFamily="34" charset="0"/>
                </a:rPr>
                <a:t>Nominal income deduction</a:t>
              </a:r>
            </a:p>
            <a:p>
              <a:pPr>
                <a:spcBef>
                  <a:spcPct val="50000"/>
                </a:spcBef>
              </a:pPr>
              <a:r>
                <a:rPr lang="en-CA" altLang="en-US" sz="2000" dirty="0">
                  <a:latin typeface="Arial" panose="020B0604020202020204" pitchFamily="34" charset="0"/>
                </a:rPr>
                <a:t>Eligible for social assistance</a:t>
              </a:r>
            </a:p>
          </p:txBody>
        </p:sp>
      </p:grpSp>
      <p:grpSp>
        <p:nvGrpSpPr>
          <p:cNvPr id="5" name="Group 11"/>
          <p:cNvGrpSpPr>
            <a:grpSpLocks/>
          </p:cNvGrpSpPr>
          <p:nvPr/>
        </p:nvGrpSpPr>
        <p:grpSpPr bwMode="auto">
          <a:xfrm>
            <a:off x="2540000" y="3378200"/>
            <a:ext cx="6210300" cy="1741488"/>
            <a:chOff x="1720" y="1672"/>
            <a:chExt cx="3912" cy="1097"/>
          </a:xfrm>
        </p:grpSpPr>
        <p:sp>
          <p:nvSpPr>
            <p:cNvPr id="5135" name="Text Box 12"/>
            <p:cNvSpPr txBox="1">
              <a:spLocks noChangeArrowheads="1"/>
            </p:cNvSpPr>
            <p:nvPr/>
          </p:nvSpPr>
          <p:spPr bwMode="auto">
            <a:xfrm>
              <a:off x="2000" y="1728"/>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pic>
          <p:nvPicPr>
            <p:cNvPr id="5136" name="Picture 13" descr="sblade100-1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4" y="2010"/>
              <a:ext cx="646" cy="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7" name="Line 14"/>
            <p:cNvSpPr>
              <a:spLocks noChangeShapeType="1"/>
            </p:cNvSpPr>
            <p:nvPr/>
          </p:nvSpPr>
          <p:spPr bwMode="auto">
            <a:xfrm>
              <a:off x="1720" y="1744"/>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8" name="AutoShape 15"/>
            <p:cNvSpPr>
              <a:spLocks noChangeArrowheads="1"/>
            </p:cNvSpPr>
            <p:nvPr/>
          </p:nvSpPr>
          <p:spPr bwMode="auto">
            <a:xfrm>
              <a:off x="3792" y="1672"/>
              <a:ext cx="1840" cy="808"/>
            </a:xfrm>
            <a:prstGeom prst="cloudCallout">
              <a:avLst>
                <a:gd name="adj1" fmla="val -96574"/>
                <a:gd name="adj2" fmla="val 17944"/>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CA" altLang="en-US" sz="2000" b="1" dirty="0">
                  <a:latin typeface="Arial" panose="020B0604020202020204" pitchFamily="34" charset="0"/>
                </a:rPr>
                <a:t>Is income between $10K - $20K?</a:t>
              </a:r>
            </a:p>
          </p:txBody>
        </p:sp>
      </p:grpSp>
      <p:grpSp>
        <p:nvGrpSpPr>
          <p:cNvPr id="6" name="Group 16"/>
          <p:cNvGrpSpPr>
            <a:grpSpLocks/>
          </p:cNvGrpSpPr>
          <p:nvPr/>
        </p:nvGrpSpPr>
        <p:grpSpPr bwMode="auto">
          <a:xfrm>
            <a:off x="2171700" y="5054600"/>
            <a:ext cx="1955800" cy="1320800"/>
            <a:chOff x="1488" y="2728"/>
            <a:chExt cx="1232" cy="832"/>
          </a:xfrm>
        </p:grpSpPr>
        <p:sp>
          <p:nvSpPr>
            <p:cNvPr id="5132" name="Line 17"/>
            <p:cNvSpPr>
              <a:spLocks noChangeShapeType="1"/>
            </p:cNvSpPr>
            <p:nvPr/>
          </p:nvSpPr>
          <p:spPr bwMode="auto">
            <a:xfrm flipH="1">
              <a:off x="1852" y="2736"/>
              <a:ext cx="804" cy="421"/>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3" name="Text Box 18"/>
            <p:cNvSpPr txBox="1">
              <a:spLocks noChangeArrowheads="1"/>
            </p:cNvSpPr>
            <p:nvPr/>
          </p:nvSpPr>
          <p:spPr bwMode="auto">
            <a:xfrm>
              <a:off x="1888" y="2728"/>
              <a:ext cx="4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True</a:t>
              </a:r>
            </a:p>
          </p:txBody>
        </p:sp>
        <p:sp>
          <p:nvSpPr>
            <p:cNvPr id="5134" name="Text Box 19"/>
            <p:cNvSpPr txBox="1">
              <a:spLocks noChangeArrowheads="1"/>
            </p:cNvSpPr>
            <p:nvPr/>
          </p:nvSpPr>
          <p:spPr bwMode="auto">
            <a:xfrm>
              <a:off x="1488" y="3118"/>
              <a:ext cx="123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Income tax = 20%</a:t>
              </a:r>
            </a:p>
          </p:txBody>
        </p:sp>
      </p:grpSp>
      <p:grpSp>
        <p:nvGrpSpPr>
          <p:cNvPr id="7" name="Group 20"/>
          <p:cNvGrpSpPr>
            <a:grpSpLocks/>
          </p:cNvGrpSpPr>
          <p:nvPr/>
        </p:nvGrpSpPr>
        <p:grpSpPr bwMode="auto">
          <a:xfrm>
            <a:off x="4038600" y="5067300"/>
            <a:ext cx="1524000" cy="1003300"/>
            <a:chOff x="2664" y="2736"/>
            <a:chExt cx="960" cy="632"/>
          </a:xfrm>
        </p:grpSpPr>
        <p:sp>
          <p:nvSpPr>
            <p:cNvPr id="5129" name="Text Box 21"/>
            <p:cNvSpPr txBox="1">
              <a:spLocks noChangeArrowheads="1"/>
            </p:cNvSpPr>
            <p:nvPr/>
          </p:nvSpPr>
          <p:spPr bwMode="auto">
            <a:xfrm>
              <a:off x="2944" y="2736"/>
              <a:ext cx="66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False</a:t>
              </a:r>
            </a:p>
          </p:txBody>
        </p:sp>
        <p:sp>
          <p:nvSpPr>
            <p:cNvPr id="5130" name="Line 22"/>
            <p:cNvSpPr>
              <a:spLocks noChangeShapeType="1"/>
            </p:cNvSpPr>
            <p:nvPr/>
          </p:nvSpPr>
          <p:spPr bwMode="auto">
            <a:xfrm>
              <a:off x="2664" y="2752"/>
              <a:ext cx="642" cy="387"/>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5131" name="Text Box 23"/>
            <p:cNvSpPr txBox="1">
              <a:spLocks noChangeArrowheads="1"/>
            </p:cNvSpPr>
            <p:nvPr/>
          </p:nvSpPr>
          <p:spPr bwMode="auto">
            <a:xfrm>
              <a:off x="3232" y="3118"/>
              <a:ext cx="39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2000" dirty="0">
                  <a:latin typeface="Arial" panose="020B0604020202020204" pitchFamily="34" charset="0"/>
                </a:rPr>
                <a:t>etc.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a:t>
            </a:r>
            <a:endParaRPr lang="en-US" altLang="en-US" dirty="0" smtClean="0">
              <a:ea typeface="ＭＳ Ｐゴシック" panose="020B0600070205080204" pitchFamily="34" charset="-128"/>
            </a:endParaRPr>
          </a:p>
        </p:txBody>
      </p:sp>
      <p:sp>
        <p:nvSpPr>
          <p:cNvPr id="77827" name="Content Placeholder 2"/>
          <p:cNvSpPr>
            <a:spLocks noGrp="1"/>
          </p:cNvSpPr>
          <p:nvPr>
            <p:ph idx="1"/>
          </p:nvPr>
        </p:nvSpPr>
        <p:spPr/>
        <p:txBody>
          <a:bodyPr/>
          <a:lstStyle/>
          <a:p>
            <a:pPr eaLnBrk="1" hangingPunct="1"/>
            <a:r>
              <a:rPr lang="en-US" altLang="en-US" dirty="0" smtClean="0">
                <a:ea typeface="ＭＳ Ｐゴシック" panose="020B0600070205080204" pitchFamily="34" charset="-128"/>
              </a:rPr>
              <a:t>What are the three decision making constructs available in Python: </a:t>
            </a:r>
          </a:p>
          <a:p>
            <a:pPr lvl="1" eaLnBrk="1" hangingPunct="1"/>
            <a:r>
              <a:rPr lang="en-US" altLang="en-US" sz="1800" dirty="0" smtClean="0">
                <a:latin typeface="Consolas" panose="020B0609020204030204" pitchFamily="49" charset="0"/>
                <a:ea typeface="ＭＳ Ｐゴシック" panose="020B0600070205080204" pitchFamily="34" charset="-128"/>
              </a:rPr>
              <a:t>If</a:t>
            </a:r>
          </a:p>
          <a:p>
            <a:pPr lvl="1" eaLnBrk="1" hangingPunct="1"/>
            <a:r>
              <a:rPr lang="en-US" altLang="en-US" sz="1800" dirty="0" smtClean="0">
                <a:latin typeface="Consolas" panose="020B0609020204030204" pitchFamily="49" charset="0"/>
                <a:ea typeface="ＭＳ Ｐゴシック" panose="020B0600070205080204" pitchFamily="34" charset="-128"/>
              </a:rPr>
              <a:t>If-else</a:t>
            </a:r>
          </a:p>
          <a:p>
            <a:pPr lvl="1" eaLnBrk="1" hangingPunct="1"/>
            <a:r>
              <a:rPr lang="en-US" altLang="en-US" sz="1800" dirty="0" smtClean="0">
                <a:latin typeface="Consolas" panose="020B0609020204030204" pitchFamily="49" charset="0"/>
                <a:ea typeface="ＭＳ Ｐゴシック" panose="020B0600070205080204" pitchFamily="34" charset="-128"/>
              </a:rPr>
              <a:t>If-elif-else</a:t>
            </a:r>
          </a:p>
          <a:p>
            <a:pPr lvl="1" eaLnBrk="1" hangingPunct="1"/>
            <a:r>
              <a:rPr lang="en-US" altLang="en-US" dirty="0" smtClean="0">
                <a:ea typeface="ＭＳ Ｐゴシック" panose="020B0600070205080204" pitchFamily="34" charset="-128"/>
              </a:rPr>
              <a:t>How does each one work</a:t>
            </a:r>
          </a:p>
          <a:p>
            <a:pPr lvl="1" eaLnBrk="1" hangingPunct="1"/>
            <a:r>
              <a:rPr lang="en-US" altLang="en-US" dirty="0" smtClean="0">
                <a:ea typeface="ＭＳ Ｐゴシック" panose="020B0600070205080204" pitchFamily="34" charset="-128"/>
              </a:rPr>
              <a:t>When should each one be used</a:t>
            </a:r>
          </a:p>
          <a:p>
            <a:pPr eaLnBrk="1" hangingPunct="1"/>
            <a:r>
              <a:rPr lang="en-CA" altLang="en-US" dirty="0" smtClean="0">
                <a:ea typeface="ＭＳ Ｐゴシック" panose="020B0600070205080204" pitchFamily="34" charset="-128"/>
              </a:rPr>
              <a:t>Three logical operations: </a:t>
            </a:r>
          </a:p>
          <a:p>
            <a:pPr lvl="1" eaLnBrk="1" hangingPunct="1"/>
            <a:r>
              <a:rPr lang="en-CA" altLang="en-US" dirty="0" smtClean="0">
                <a:ea typeface="ＭＳ Ｐゴシック" panose="020B0600070205080204" pitchFamily="34" charset="-128"/>
              </a:rPr>
              <a:t>AND</a:t>
            </a:r>
          </a:p>
          <a:p>
            <a:pPr lvl="1" eaLnBrk="1" hangingPunct="1"/>
            <a:r>
              <a:rPr lang="en-CA" altLang="en-US" dirty="0" smtClean="0">
                <a:ea typeface="ＭＳ Ｐゴシック" panose="020B0600070205080204" pitchFamily="34" charset="-128"/>
              </a:rPr>
              <a:t>OR</a:t>
            </a:r>
          </a:p>
          <a:p>
            <a:pPr lvl="1" eaLnBrk="1" hangingPunct="1"/>
            <a:r>
              <a:rPr lang="en-CA" altLang="en-US" dirty="0" smtClean="0">
                <a:ea typeface="ＭＳ Ｐゴシック" panose="020B0600070205080204" pitchFamily="34" charset="-128"/>
              </a:rPr>
              <a:t>NOT</a:t>
            </a:r>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How to evaluate and use decision making constructs:</a:t>
            </a:r>
          </a:p>
          <a:p>
            <a:pPr lvl="1" eaLnBrk="1" hangingPunct="1"/>
            <a:r>
              <a:rPr lang="en-US" altLang="en-US" dirty="0" smtClean="0">
                <a:ea typeface="ＭＳ Ｐゴシック" panose="020B0600070205080204" pitchFamily="34" charset="-128"/>
              </a:rPr>
              <a:t>Tracing the execution of simple decision making </a:t>
            </a:r>
            <a:r>
              <a:rPr lang="en-US" altLang="en-US" dirty="0" smtClean="0">
                <a:ea typeface="ＭＳ Ｐゴシック" panose="020B0600070205080204" pitchFamily="34" charset="-128"/>
              </a:rPr>
              <a:t>constructs</a:t>
            </a:r>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CA" altLang="en-US" dirty="0" smtClean="0">
                <a:ea typeface="ＭＳ Ｐゴシック" panose="020B0600070205080204" pitchFamily="34" charset="-128"/>
              </a:rPr>
              <a:t>After This Section You Should Now Know (2)</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228600" lvl="1" eaLnBrk="1" hangingPunct="1">
              <a:buFont typeface="Arial" charset="0"/>
              <a:buChar char="•"/>
              <a:defRPr/>
            </a:pPr>
            <a:r>
              <a:rPr lang="en-US" altLang="en-US" sz="2400" dirty="0">
                <a:ea typeface="+mn-ea"/>
              </a:rPr>
              <a:t>How the bodies of the decision making constructs are defined:</a:t>
            </a:r>
          </a:p>
          <a:p>
            <a:pPr lvl="1" eaLnBrk="1" hangingPunct="1">
              <a:buFont typeface="Times New Roman" charset="0"/>
              <a:buChar char="-"/>
              <a:defRPr/>
            </a:pPr>
            <a:r>
              <a:rPr lang="en-US" altLang="en-US" dirty="0">
                <a:ea typeface="+mn-ea"/>
              </a:rPr>
              <a:t>What is the body of </a:t>
            </a:r>
            <a:r>
              <a:rPr lang="en-US" altLang="en-US" dirty="0" smtClean="0">
                <a:ea typeface="+mn-ea"/>
              </a:rPr>
              <a:t>a decision </a:t>
            </a:r>
            <a:r>
              <a:rPr lang="en-US" altLang="en-US" dirty="0">
                <a:ea typeface="+mn-ea"/>
              </a:rPr>
              <a:t>making construct</a:t>
            </a:r>
          </a:p>
          <a:p>
            <a:pPr lvl="1" eaLnBrk="1" hangingPunct="1">
              <a:buFont typeface="Times New Roman" charset="0"/>
              <a:buChar char="-"/>
              <a:defRPr/>
            </a:pPr>
            <a:r>
              <a:rPr lang="en-US" altLang="en-US" dirty="0">
                <a:ea typeface="+mn-ea"/>
              </a:rPr>
              <a:t>What is the difference between decision making constructs with simple bodies and those with compound bodies</a:t>
            </a:r>
          </a:p>
          <a:p>
            <a:pPr eaLnBrk="1" hangingPunct="1">
              <a:defRPr/>
            </a:pPr>
            <a:r>
              <a:rPr lang="en-US" altLang="en-US" dirty="0">
                <a:ea typeface="+mn-ea"/>
                <a:cs typeface="+mn-cs"/>
              </a:rPr>
              <a:t>What is an operand </a:t>
            </a:r>
          </a:p>
          <a:p>
            <a:pPr eaLnBrk="1" hangingPunct="1">
              <a:defRPr/>
            </a:pPr>
            <a:r>
              <a:rPr lang="en-US" altLang="en-US" dirty="0">
                <a:ea typeface="+mn-ea"/>
                <a:cs typeface="+mn-cs"/>
              </a:rPr>
              <a:t>What is a relational operator</a:t>
            </a:r>
          </a:p>
          <a:p>
            <a:pPr eaLnBrk="1" hangingPunct="1">
              <a:defRPr/>
            </a:pPr>
            <a:r>
              <a:rPr lang="en-US" altLang="en-US" dirty="0">
                <a:ea typeface="+mn-ea"/>
                <a:cs typeface="+mn-cs"/>
              </a:rPr>
              <a:t>What is a Boolean expression</a:t>
            </a:r>
          </a:p>
          <a:p>
            <a:pPr eaLnBrk="1" hangingPunct="1">
              <a:defRPr/>
            </a:pPr>
            <a:r>
              <a:rPr lang="en-US" altLang="en-US" dirty="0">
                <a:ea typeface="+mn-ea"/>
                <a:cs typeface="+mn-cs"/>
              </a:rPr>
              <a:t>How multiple expressions are evaluated and how the different logical operators </a:t>
            </a:r>
            <a:r>
              <a:rPr lang="en-US" altLang="en-US" dirty="0" smtClean="0">
                <a:ea typeface="+mn-ea"/>
                <a:cs typeface="+mn-cs"/>
              </a:rPr>
              <a:t>work</a:t>
            </a:r>
            <a:endParaRPr lang="en-US" altLang="en-US" dirty="0">
              <a:ea typeface="+mn-ea"/>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ea typeface="ＭＳ Ｐゴシック" panose="020B0600070205080204" pitchFamily="34" charset="-128"/>
              </a:rPr>
              <a:t>Copyright Notification</a:t>
            </a:r>
          </a:p>
        </p:txBody>
      </p:sp>
      <p:sp>
        <p:nvSpPr>
          <p:cNvPr id="79875" name="Content Placeholder 2"/>
          <p:cNvSpPr>
            <a:spLocks noGrp="1"/>
          </p:cNvSpPr>
          <p:nvPr>
            <p:ph idx="1"/>
          </p:nvPr>
        </p:nvSpPr>
        <p:spPr/>
        <p:txBody>
          <a:bodyPr/>
          <a:lstStyle/>
          <a:p>
            <a:r>
              <a:rPr lang="en-US" altLang="en-US" dirty="0" smtClean="0">
                <a:ea typeface="ＭＳ Ｐゴシック" panose="020B0600070205080204" pitchFamily="34" charset="-128"/>
              </a:rPr>
              <a:t>“Unless otherwise indicated, all images in this presentation are  used with permission from Microsoft.”</a:t>
            </a:r>
          </a:p>
        </p:txBody>
      </p:sp>
      <p:sp>
        <p:nvSpPr>
          <p:cNvPr id="7987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5D2171E3-1DB1-4C7D-9D12-69C3A48F8168}" type="slidenum">
              <a:rPr lang="en-US" altLang="en-US" sz="900">
                <a:solidFill>
                  <a:srgbClr val="898989"/>
                </a:solidFill>
                <a:latin typeface="Arial" panose="020B0604020202020204" pitchFamily="34" charset="0"/>
              </a:rPr>
              <a:pPr eaLnBrk="1" hangingPunct="1">
                <a:spcBef>
                  <a:spcPct val="0"/>
                </a:spcBef>
                <a:buFontTx/>
                <a:buNone/>
              </a:pPr>
              <a:t>42</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60350"/>
            <a:ext cx="8229600" cy="730250"/>
          </a:xfrm>
        </p:spPr>
        <p:txBody>
          <a:bodyPr/>
          <a:lstStyle/>
          <a:p>
            <a:r>
              <a:rPr lang="en-US" altLang="en-US" dirty="0" smtClean="0">
                <a:ea typeface="ＭＳ Ｐゴシック" panose="020B0600070205080204" pitchFamily="34" charset="-128"/>
              </a:rPr>
              <a:t>How To Determine If Branching Can Be Applied</a:t>
            </a:r>
          </a:p>
        </p:txBody>
      </p:sp>
      <p:sp>
        <p:nvSpPr>
          <p:cNvPr id="3" name="Content Placeholder 2"/>
          <p:cNvSpPr>
            <a:spLocks noGrp="1"/>
          </p:cNvSpPr>
          <p:nvPr>
            <p:ph idx="1"/>
          </p:nvPr>
        </p:nvSpPr>
        <p:spPr/>
        <p:txBody>
          <a:bodyPr/>
          <a:lstStyle/>
          <a:p>
            <a:r>
              <a:rPr lang="en-US" altLang="en-US" dirty="0" smtClean="0">
                <a:ea typeface="ＭＳ Ｐゴシック" panose="020B0600070205080204" pitchFamily="34" charset="-128"/>
              </a:rPr>
              <a:t>Under certain circumstances or conditions events will occur (the program reacts in a certain way if certain conditions have been met).</a:t>
            </a:r>
          </a:p>
          <a:p>
            <a:pPr lvl="1"/>
            <a:r>
              <a:rPr lang="en-US" altLang="en-US" dirty="0" smtClean="0">
                <a:ea typeface="ＭＳ Ｐゴシック" panose="020B0600070205080204" pitchFamily="34" charset="-128"/>
              </a:rPr>
              <a:t>The branch determines if the event occurred and reacts accordingly.</a:t>
            </a:r>
          </a:p>
          <a:p>
            <a:r>
              <a:rPr lang="en-US" altLang="en-US" dirty="0" smtClean="0">
                <a:ea typeface="ＭＳ Ｐゴシック" panose="020B0600070205080204" pitchFamily="34" charset="-128"/>
              </a:rPr>
              <a:t>Examples:</a:t>
            </a:r>
          </a:p>
          <a:p>
            <a:pPr lvl="1"/>
            <a:r>
              <a:rPr lang="en-US" altLang="en-US" dirty="0" smtClean="0">
                <a:ea typeface="ＭＳ Ｐゴシック" panose="020B0600070205080204" pitchFamily="34" charset="-128"/>
              </a:rPr>
              <a:t>If users who don’t meet the age requirement of the website he/she will not be allowed to sign up (conversely if users do meet the age requirement he/she will be allowed to sign up).</a:t>
            </a:r>
          </a:p>
          <a:p>
            <a:pPr lvl="1"/>
            <a:r>
              <a:rPr lang="en-US" altLang="en-US" dirty="0" smtClean="0">
                <a:ea typeface="ＭＳ Ｐゴシック" panose="020B0600070205080204" pitchFamily="34" charset="-128"/>
              </a:rPr>
              <a:t>If an employee is deemed as too inexperienced and too expensive to keep on staff then he/she will be laid off.</a:t>
            </a:r>
          </a:p>
          <a:p>
            <a:pPr lvl="1"/>
            <a:r>
              <a:rPr lang="en-US" altLang="en-US" dirty="0" smtClean="0">
                <a:ea typeface="ＭＳ Ｐゴシック" panose="020B0600070205080204" pitchFamily="34" charset="-128"/>
              </a:rPr>
              <a:t>If a person clicks on a link on a website for a particular location then a video will play showing tourist ‘hot spots’ for that location. </a:t>
            </a:r>
          </a:p>
          <a:p>
            <a:pPr lvl="1"/>
            <a:r>
              <a:rPr lang="en-US" altLang="en-US" dirty="0" smtClean="0">
                <a:ea typeface="ＭＳ Ｐゴシック" panose="020B0600070205080204" pitchFamily="34" charset="-128"/>
              </a:rPr>
              <a:t>If a user enters invalid age information (say negative values or values greater than 114) then the program will display an error message.</a:t>
            </a:r>
          </a:p>
        </p:txBody>
      </p:sp>
      <p:sp>
        <p:nvSpPr>
          <p:cNvPr id="6148"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95B6D7CA-D941-43FC-879E-E35A098D3686}" type="slidenum">
              <a:rPr lang="en-US" altLang="en-US" sz="900">
                <a:solidFill>
                  <a:srgbClr val="898989"/>
                </a:solidFill>
                <a:latin typeface="Arial" panose="020B0604020202020204" pitchFamily="34" charset="0"/>
              </a:rPr>
              <a:pPr eaLnBrk="1" hangingPunct="1">
                <a:spcBef>
                  <a:spcPct val="0"/>
                </a:spcBef>
                <a:buFontTx/>
                <a:buNone/>
              </a:pPr>
              <a:t>5</a:t>
            </a:fld>
            <a:endParaRPr lang="en-US" altLang="en-US" sz="900" dirty="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Decision-Making In Programming (Python)</a:t>
            </a:r>
          </a:p>
        </p:txBody>
      </p:sp>
      <p:sp>
        <p:nvSpPr>
          <p:cNvPr id="113667" name="Rectangle 3"/>
          <p:cNvSpPr>
            <a:spLocks noGrp="1"/>
          </p:cNvSpPr>
          <p:nvPr>
            <p:ph type="body" idx="4294967295"/>
          </p:nvPr>
        </p:nvSpPr>
        <p:spPr/>
        <p:txBody>
          <a:bodyPr/>
          <a:lstStyle/>
          <a:p>
            <a:pPr eaLnBrk="1" hangingPunct="1"/>
            <a:r>
              <a:rPr lang="en-CA" altLang="en-US" dirty="0" smtClean="0">
                <a:ea typeface="ＭＳ Ｐゴシック" panose="020B0600070205080204" pitchFamily="34" charset="-128"/>
              </a:rPr>
              <a:t>Decisions are questions with answers that are either true or false (Boolean expressions) e.g., Is it true that the variable ‘</a:t>
            </a:r>
            <a:r>
              <a:rPr lang="en-CA" altLang="ja-JP" dirty="0" smtClean="0">
                <a:latin typeface="Consolas" panose="020B0609020204030204" pitchFamily="49" charset="0"/>
                <a:ea typeface="ＭＳ Ｐゴシック" panose="020B0600070205080204" pitchFamily="34" charset="-128"/>
              </a:rPr>
              <a:t>num</a:t>
            </a:r>
            <a:r>
              <a:rPr lang="en-CA" altLang="en-US" dirty="0" smtClean="0">
                <a:ea typeface="ＭＳ Ｐゴシック" panose="020B0600070205080204" pitchFamily="34" charset="-128"/>
              </a:rPr>
              <a:t>’</a:t>
            </a:r>
            <a:r>
              <a:rPr lang="en-CA" altLang="ja-JP" dirty="0" smtClean="0">
                <a:ea typeface="ＭＳ Ｐゴシック" panose="020B0600070205080204" pitchFamily="34" charset="-128"/>
              </a:rPr>
              <a:t> is positive?</a:t>
            </a:r>
          </a:p>
          <a:p>
            <a:pPr eaLnBrk="1" hangingPunct="1"/>
            <a:r>
              <a:rPr lang="en-CA" altLang="en-US" dirty="0" smtClean="0">
                <a:ea typeface="ＭＳ Ｐゴシック" panose="020B0600070205080204" pitchFamily="34" charset="-128"/>
              </a:rPr>
              <a:t>The program may branch one way or another depending upon the answer to the question (the result of the Boolean expression).</a:t>
            </a:r>
          </a:p>
          <a:p>
            <a:pPr eaLnBrk="1" hangingPunct="1"/>
            <a:r>
              <a:rPr lang="en-CA" altLang="en-US" dirty="0" smtClean="0">
                <a:ea typeface="ＭＳ Ｐゴシック" panose="020B0600070205080204" pitchFamily="34" charset="-128"/>
              </a:rPr>
              <a:t>Decision making/branching constructs (mechanisms) in Python: </a:t>
            </a:r>
          </a:p>
          <a:p>
            <a:pPr lvl="1" eaLnBrk="1" hangingPunct="1"/>
            <a:r>
              <a:rPr lang="en-CA" altLang="en-US" sz="1800" dirty="0" smtClean="0">
                <a:latin typeface="Consolas" panose="020B0609020204030204" pitchFamily="49" charset="0"/>
                <a:ea typeface="ＭＳ Ｐゴシック" panose="020B0600070205080204" pitchFamily="34" charset="-128"/>
              </a:rPr>
              <a:t>If</a:t>
            </a:r>
            <a:r>
              <a:rPr lang="en-CA" altLang="en-US" dirty="0" smtClean="0">
                <a:ea typeface="ＭＳ Ｐゴシック" panose="020B0600070205080204" pitchFamily="34" charset="-128"/>
              </a:rPr>
              <a:t> (reacts differently only for true case)</a:t>
            </a:r>
          </a:p>
          <a:p>
            <a:pPr lvl="1" eaLnBrk="1" hangingPunct="1"/>
            <a:r>
              <a:rPr lang="en-CA" altLang="en-US" sz="1800" dirty="0" smtClean="0">
                <a:latin typeface="Consolas" panose="020B0609020204030204" pitchFamily="49" charset="0"/>
                <a:ea typeface="ＭＳ Ｐゴシック" panose="020B0600070205080204" pitchFamily="34" charset="-128"/>
              </a:rPr>
              <a:t>If-else</a:t>
            </a:r>
            <a:r>
              <a:rPr lang="en-CA" altLang="en-US" dirty="0" smtClean="0">
                <a:ea typeface="ＭＳ Ｐゴシック" panose="020B0600070205080204" pitchFamily="34" charset="-128"/>
              </a:rPr>
              <a:t> (reacts differently for the true or false cases)</a:t>
            </a:r>
          </a:p>
          <a:p>
            <a:pPr lvl="1" eaLnBrk="1" hangingPunct="1"/>
            <a:r>
              <a:rPr lang="en-CA" altLang="en-US" sz="1800" dirty="0" smtClean="0">
                <a:latin typeface="Consolas" panose="020B0609020204030204" pitchFamily="49" charset="0"/>
                <a:ea typeface="ＭＳ Ｐゴシック" panose="020B0600070205080204" pitchFamily="34" charset="-128"/>
              </a:rPr>
              <a:t>If-elif-else</a:t>
            </a:r>
            <a:r>
              <a:rPr lang="en-CA" altLang="en-US" dirty="0" smtClean="0">
                <a:ea typeface="ＭＳ Ｐゴシック" panose="020B0600070205080204" pitchFamily="34" charset="-128"/>
              </a:rPr>
              <a:t> (multiple cases possible but only one case can apply, if one case is true then it’s false that the other cases apply)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a:t>
            </a:r>
            <a:endParaRPr lang="en-US" dirty="0"/>
          </a:p>
        </p:txBody>
      </p:sp>
      <p:sp>
        <p:nvSpPr>
          <p:cNvPr id="3" name="Content Placeholder 2"/>
          <p:cNvSpPr>
            <a:spLocks noGrp="1"/>
          </p:cNvSpPr>
          <p:nvPr>
            <p:ph idx="1"/>
          </p:nvPr>
        </p:nvSpPr>
        <p:spPr/>
        <p:txBody>
          <a:bodyPr/>
          <a:lstStyle/>
          <a:p>
            <a:r>
              <a:rPr lang="en-US" b="1" dirty="0" smtClean="0"/>
              <a:t>Boolean expression</a:t>
            </a:r>
            <a:r>
              <a:rPr lang="en-US" dirty="0" smtClean="0"/>
              <a:t>: An </a:t>
            </a:r>
            <a:r>
              <a:rPr lang="en-US" dirty="0"/>
              <a:t>expression that must work out </a:t>
            </a:r>
            <a:r>
              <a:rPr lang="en-US" dirty="0" smtClean="0"/>
              <a:t>(evaluate to) to </a:t>
            </a:r>
            <a:r>
              <a:rPr lang="en-US" dirty="0"/>
              <a:t>either a true or false </a:t>
            </a:r>
            <a:r>
              <a:rPr lang="en-US" dirty="0" smtClean="0"/>
              <a:t>value. </a:t>
            </a:r>
          </a:p>
          <a:p>
            <a:pPr lvl="1"/>
            <a:r>
              <a:rPr lang="en-US" dirty="0" smtClean="0"/>
              <a:t>e.g</a:t>
            </a:r>
            <a:r>
              <a:rPr lang="en-US" dirty="0"/>
              <a:t>., it is over 45 Celsius </a:t>
            </a:r>
            <a:r>
              <a:rPr lang="en-US" dirty="0" smtClean="0"/>
              <a:t>today</a:t>
            </a:r>
            <a:endParaRPr lang="en-US" dirty="0"/>
          </a:p>
          <a:p>
            <a:pPr lvl="1"/>
            <a:r>
              <a:rPr lang="en-US" dirty="0"/>
              <a:t>e</a:t>
            </a:r>
            <a:r>
              <a:rPr lang="en-US" dirty="0" smtClean="0"/>
              <a:t>.g., the user correctly entered the password</a:t>
            </a:r>
            <a:endParaRPr lang="en-US" dirty="0"/>
          </a:p>
          <a:p>
            <a:r>
              <a:rPr lang="en-US" b="1" dirty="0" smtClean="0"/>
              <a:t>New term, body</a:t>
            </a:r>
            <a:r>
              <a:rPr lang="en-US" dirty="0" smtClean="0"/>
              <a:t>: A block of program instructions that will execute under a specified condition (for branches the body executes when the Boolean expression evaluates to/works out to true)</a:t>
            </a:r>
          </a:p>
          <a:p>
            <a:endParaRPr lang="en-US" dirty="0"/>
          </a:p>
          <a:p>
            <a:endParaRPr lang="en-US" dirty="0" smtClean="0"/>
          </a:p>
          <a:p>
            <a:endParaRPr lang="en-US" dirty="0" smtClean="0"/>
          </a:p>
          <a:p>
            <a:pPr lvl="1"/>
            <a:r>
              <a:rPr lang="en-US" dirty="0" smtClean="0"/>
              <a:t>Style requirement</a:t>
            </a:r>
          </a:p>
          <a:p>
            <a:pPr lvl="2"/>
            <a:r>
              <a:rPr lang="en-US" dirty="0" smtClean="0"/>
              <a:t>The ‘body’ is indented (4 spaces)</a:t>
            </a:r>
          </a:p>
          <a:p>
            <a:pPr lvl="2"/>
            <a:r>
              <a:rPr lang="en-US" dirty="0" smtClean="0"/>
              <a:t>Don’t use tabs (tabs won’t consistently indent across computers/programs)</a:t>
            </a:r>
          </a:p>
          <a:p>
            <a:endParaRPr lang="en-US" dirty="0"/>
          </a:p>
        </p:txBody>
      </p:sp>
      <p:grpSp>
        <p:nvGrpSpPr>
          <p:cNvPr id="8" name="Group 7"/>
          <p:cNvGrpSpPr/>
          <p:nvPr/>
        </p:nvGrpSpPr>
        <p:grpSpPr>
          <a:xfrm>
            <a:off x="707954" y="4240284"/>
            <a:ext cx="8334089" cy="838200"/>
            <a:chOff x="606711" y="4097438"/>
            <a:chExt cx="8334089" cy="838200"/>
          </a:xfrm>
        </p:grpSpPr>
        <p:sp>
          <p:nvSpPr>
            <p:cNvPr id="4" name="Rectangle 3"/>
            <p:cNvSpPr/>
            <p:nvPr/>
          </p:nvSpPr>
          <p:spPr>
            <a:xfrm>
              <a:off x="606711" y="4115230"/>
              <a:ext cx="3657600" cy="820408"/>
            </a:xfrm>
            <a:prstGeom prst="rect">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b="1" dirty="0">
                  <a:solidFill>
                    <a:srgbClr val="FFFFFF"/>
                  </a:solidFill>
                  <a:latin typeface="Consolas" panose="020B0609020204030204" pitchFamily="49" charset="0"/>
                  <a:cs typeface="Consolas" panose="020B0609020204030204" pitchFamily="49" charset="0"/>
                </a:rPr>
                <a:t>name=input("Name: ")</a:t>
              </a:r>
              <a:endParaRPr lang="en-US" sz="1800" b="1" dirty="0" smtClean="0">
                <a:solidFill>
                  <a:srgbClr val="FFFFFF"/>
                </a:solidFill>
                <a:latin typeface="Consolas" panose="020B0609020204030204" pitchFamily="49" charset="0"/>
                <a:cs typeface="Consolas" panose="020B0609020204030204" pitchFamily="49" charset="0"/>
              </a:endParaRPr>
            </a:p>
            <a:p>
              <a:r>
                <a:rPr lang="en-US" sz="1800" b="1" dirty="0">
                  <a:solidFill>
                    <a:srgbClr val="FFFFFF"/>
                  </a:solidFill>
                  <a:latin typeface="Consolas" panose="020B0609020204030204" pitchFamily="49" charset="0"/>
                  <a:cs typeface="Consolas" panose="020B0609020204030204" pitchFamily="49" charset="0"/>
                </a:rPr>
                <a:t>p</a:t>
              </a:r>
              <a:r>
                <a:rPr lang="en-US" sz="1800" b="1" dirty="0" smtClean="0">
                  <a:solidFill>
                    <a:srgbClr val="FFFFFF"/>
                  </a:solidFill>
                  <a:latin typeface="Consolas" panose="020B0609020204030204" pitchFamily="49" charset="0"/>
                  <a:cs typeface="Consolas" panose="020B0609020204030204" pitchFamily="49" charset="0"/>
                </a:rPr>
                <a:t>rint(name)</a:t>
              </a:r>
              <a:endParaRPr lang="en-US" sz="1800" b="1" dirty="0">
                <a:solidFill>
                  <a:srgbClr val="FFFFFF"/>
                </a:solidFill>
                <a:latin typeface="Consolas" panose="020B0609020204030204" pitchFamily="49" charset="0"/>
                <a:cs typeface="Consolas" panose="020B0609020204030204" pitchFamily="49" charset="0"/>
              </a:endParaRPr>
            </a:p>
          </p:txBody>
        </p:sp>
        <p:sp>
          <p:nvSpPr>
            <p:cNvPr id="5" name="Right Brace 4"/>
            <p:cNvSpPr/>
            <p:nvPr/>
          </p:nvSpPr>
          <p:spPr>
            <a:xfrm>
              <a:off x="4457700" y="4097438"/>
              <a:ext cx="381000" cy="8382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extBox 5"/>
            <p:cNvSpPr txBox="1"/>
            <p:nvPr/>
          </p:nvSpPr>
          <p:spPr>
            <a:xfrm>
              <a:off x="4880496" y="4196974"/>
              <a:ext cx="4060304" cy="738664"/>
            </a:xfrm>
            <a:prstGeom prst="rect">
              <a:avLst/>
            </a:prstGeom>
            <a:noFill/>
          </p:spPr>
          <p:txBody>
            <a:bodyPr wrap="square" rtlCol="0">
              <a:spAutoFit/>
            </a:bodyPr>
            <a:lstStyle/>
            <a:p>
              <a:r>
                <a:rPr lang="en-US" b="1" dirty="0" smtClean="0">
                  <a:solidFill>
                    <a:srgbClr val="FF0000"/>
                  </a:solidFill>
                </a:rPr>
                <a:t>This/these instruction/instructions run when you give the Python interpreter the name of a file, the ‘body’ of the Python program runs</a:t>
              </a:r>
              <a:endParaRPr lang="en-US" b="1" dirty="0">
                <a:solidFill>
                  <a:srgbClr val="FF0000"/>
                </a:solidFill>
              </a:endParaRPr>
            </a:p>
          </p:txBody>
        </p:sp>
      </p:grpSp>
    </p:spTree>
    <p:extLst>
      <p:ext uri="{BB962C8B-B14F-4D97-AF65-F5344CB8AC3E}">
        <p14:creationId xmlns:p14="http://schemas.microsoft.com/office/powerpoint/2010/main" val="231285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pPr eaLnBrk="1" hangingPunct="1"/>
            <a:r>
              <a:rPr lang="en-US" altLang="en-US" dirty="0" smtClean="0">
                <a:ea typeface="ＭＳ Ｐゴシック" panose="020B0600070205080204" pitchFamily="34" charset="-128"/>
              </a:rPr>
              <a:t>New Terminology (2)</a:t>
            </a:r>
          </a:p>
        </p:txBody>
      </p:sp>
      <p:sp>
        <p:nvSpPr>
          <p:cNvPr id="10243" name="Rectangle 3"/>
          <p:cNvSpPr>
            <a:spLocks noGrp="1"/>
          </p:cNvSpPr>
          <p:nvPr>
            <p:ph type="body" idx="4294967295"/>
          </p:nvPr>
        </p:nvSpPr>
        <p:spPr/>
        <p:txBody>
          <a:bodyPr/>
          <a:lstStyle/>
          <a:p>
            <a:pPr eaLnBrk="1" hangingPunct="1"/>
            <a:r>
              <a:rPr lang="en-US" altLang="en-US" b="1" dirty="0" smtClean="0">
                <a:solidFill>
                  <a:schemeClr val="accent2">
                    <a:lumMod val="75000"/>
                  </a:schemeClr>
                </a:solidFill>
                <a:ea typeface="ＭＳ Ｐゴシック" panose="020B0600070205080204" pitchFamily="34" charset="-128"/>
              </a:rPr>
              <a:t>Operator/Operation</a:t>
            </a:r>
            <a:r>
              <a:rPr lang="en-US" altLang="en-US" dirty="0" smtClean="0">
                <a:ea typeface="ＭＳ Ｐゴシック" panose="020B0600070205080204" pitchFamily="34" charset="-128"/>
              </a:rPr>
              <a:t>: action being performed</a:t>
            </a:r>
          </a:p>
          <a:p>
            <a:pPr eaLnBrk="1" hangingPunct="1"/>
            <a:r>
              <a:rPr lang="en-US" altLang="en-US" b="1" dirty="0" smtClean="0">
                <a:solidFill>
                  <a:srgbClr val="FF0000"/>
                </a:solidFill>
                <a:ea typeface="ＭＳ Ｐゴシック" panose="020B0600070205080204" pitchFamily="34" charset="-128"/>
              </a:rPr>
              <a:t>Operand</a:t>
            </a:r>
            <a:r>
              <a:rPr lang="en-US" altLang="en-US" dirty="0" smtClean="0">
                <a:ea typeface="ＭＳ Ｐゴシック" panose="020B0600070205080204" pitchFamily="34" charset="-128"/>
              </a:rPr>
              <a:t>: the item or items on which the operation is being performed.</a:t>
            </a:r>
          </a:p>
        </p:txBody>
      </p:sp>
      <p:sp>
        <p:nvSpPr>
          <p:cNvPr id="2" name="TextBox 1"/>
          <p:cNvSpPr txBox="1">
            <a:spLocks noChangeArrowheads="1"/>
          </p:cNvSpPr>
          <p:nvPr/>
        </p:nvSpPr>
        <p:spPr bwMode="auto">
          <a:xfrm>
            <a:off x="638175" y="2618509"/>
            <a:ext cx="7702261"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b="1" dirty="0" smtClean="0">
                <a:cs typeface="Calibri" panose="020F0502020204030204" pitchFamily="34" charset="0"/>
              </a:rPr>
              <a:t>Math Examples:</a:t>
            </a:r>
            <a:endParaRPr lang="en-US" altLang="en-US" b="1" dirty="0">
              <a:cs typeface="Calibri" panose="020F0502020204030204" pitchFamily="34" charset="0"/>
            </a:endParaRP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3</a:t>
            </a:r>
          </a:p>
          <a:p>
            <a:pPr eaLnBrk="1" hangingPunct="1">
              <a:spcBef>
                <a:spcPct val="0"/>
              </a:spcBef>
              <a:buFontTx/>
              <a:buNone/>
            </a:pPr>
            <a:r>
              <a:rPr lang="en-US" altLang="en-US" sz="2000" b="1" dirty="0">
                <a:solidFill>
                  <a:srgbClr val="FF0000"/>
                </a:solidFill>
                <a:latin typeface="Consolas" panose="020B0609020204030204" pitchFamily="49" charset="0"/>
              </a:rPr>
              <a:t>2</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b="1" dirty="0">
                <a:solidFill>
                  <a:srgbClr val="FF0000"/>
                </a:solidFill>
                <a:latin typeface="Consolas" panose="020B0609020204030204" pitchFamily="49" charset="0"/>
              </a:rPr>
              <a:t>3</a:t>
            </a:r>
            <a:r>
              <a:rPr lang="en-US" altLang="en-US" sz="2000" dirty="0" smtClean="0">
                <a:latin typeface="Consolas" panose="020B0609020204030204" pitchFamily="49" charset="0"/>
              </a:rPr>
              <a:t>)</a:t>
            </a:r>
          </a:p>
          <a:p>
            <a:pPr eaLnBrk="1" hangingPunct="1">
              <a:spcBef>
                <a:spcPct val="0"/>
              </a:spcBef>
              <a:buFontTx/>
              <a:buNone/>
            </a:pPr>
            <a:endParaRPr lang="en-US" altLang="en-US" sz="2000" dirty="0">
              <a:latin typeface="Consolas" panose="020B0609020204030204" pitchFamily="49" charset="0"/>
            </a:endParaRPr>
          </a:p>
          <a:p>
            <a:pPr eaLnBrk="1" hangingPunct="1">
              <a:spcBef>
                <a:spcPct val="0"/>
              </a:spcBef>
              <a:buFontTx/>
              <a:buNone/>
            </a:pPr>
            <a:r>
              <a:rPr lang="en-US" altLang="en-US" b="1" dirty="0" smtClean="0">
                <a:cs typeface="Calibri" panose="020F0502020204030204" pitchFamily="34" charset="0"/>
              </a:rPr>
              <a:t>Examples which produce a Boolean</a:t>
            </a:r>
          </a:p>
          <a:p>
            <a:pPr eaLnBrk="1" hangingPunct="1">
              <a:spcBef>
                <a:spcPct val="0"/>
              </a:spcBef>
              <a:buFontTx/>
              <a:buNone/>
            </a:pPr>
            <a:r>
              <a:rPr lang="en-US" altLang="en-US" sz="2000" b="1" dirty="0">
                <a:solidFill>
                  <a:srgbClr val="FF0000"/>
                </a:solidFill>
                <a:latin typeface="Consolas" panose="020B0609020204030204" pitchFamily="49" charset="0"/>
              </a:rPr>
              <a:t>x</a:t>
            </a:r>
            <a:r>
              <a:rPr lang="en-US" altLang="en-US" sz="2000" dirty="0" smtClean="0">
                <a:latin typeface="Consolas" panose="020B0609020204030204" pitchFamily="49" charset="0"/>
              </a:rPr>
              <a:t> </a:t>
            </a:r>
            <a:r>
              <a:rPr lang="en-US" altLang="en-US" sz="2000" b="1" dirty="0" smtClean="0">
                <a:solidFill>
                  <a:schemeClr val="accent2">
                    <a:lumMod val="75000"/>
                  </a:schemeClr>
                </a:solidFill>
                <a:latin typeface="Consolas" panose="020B0609020204030204" pitchFamily="49" charset="0"/>
              </a:rPr>
              <a:t>&gt;</a:t>
            </a:r>
            <a:r>
              <a:rPr lang="en-US" altLang="en-US" sz="2000" dirty="0" smtClean="0">
                <a:latin typeface="Consolas" panose="020B0609020204030204" pitchFamily="49" charset="0"/>
              </a:rPr>
              <a:t> </a:t>
            </a:r>
            <a:r>
              <a:rPr lang="en-US" altLang="en-US" sz="2000" b="1" dirty="0" smtClean="0">
                <a:solidFill>
                  <a:srgbClr val="FF0000"/>
                </a:solidFill>
                <a:latin typeface="Consolas" panose="020B0609020204030204" pitchFamily="49" charset="0"/>
              </a:rPr>
              <a:t>2</a:t>
            </a:r>
          </a:p>
          <a:p>
            <a:pPr eaLnBrk="1" hangingPunct="1">
              <a:spcBef>
                <a:spcPct val="0"/>
              </a:spcBef>
              <a:buFontTx/>
              <a:buNone/>
            </a:pPr>
            <a:r>
              <a:rPr lang="en-US" altLang="en-US" sz="2000" b="1" dirty="0">
                <a:solidFill>
                  <a:srgbClr val="FF0000"/>
                </a:solidFill>
                <a:latin typeface="Consolas" panose="020B0609020204030204" pitchFamily="49" charset="0"/>
              </a:rPr>
              <a:t>username</a:t>
            </a:r>
            <a:r>
              <a:rPr lang="en-US" altLang="en-US" sz="2000" dirty="0">
                <a:latin typeface="Consolas" panose="020B0609020204030204" pitchFamily="49" charset="0"/>
              </a:rPr>
              <a:t> </a:t>
            </a:r>
            <a:r>
              <a:rPr lang="en-US" altLang="en-US" sz="2000" b="1" dirty="0">
                <a:solidFill>
                  <a:schemeClr val="accent2">
                    <a:lumMod val="75000"/>
                  </a:schemeClr>
                </a:solidFill>
                <a:latin typeface="Consolas" panose="020B0609020204030204" pitchFamily="49" charset="0"/>
              </a:rPr>
              <a:t>==</a:t>
            </a:r>
            <a:r>
              <a:rPr lang="en-US" altLang="en-US" sz="2000" dirty="0">
                <a:latin typeface="Consolas" panose="020B0609020204030204" pitchFamily="49" charset="0"/>
              </a:rPr>
              <a:t> </a:t>
            </a:r>
            <a:r>
              <a:rPr lang="en-US" altLang="en-US" sz="2000" b="1" dirty="0">
                <a:solidFill>
                  <a:srgbClr val="FF0000"/>
                </a:solidFill>
                <a:latin typeface="Consolas" panose="020B0609020204030204" pitchFamily="49" charset="0"/>
              </a:rPr>
              <a:t>"tam"</a:t>
            </a:r>
          </a:p>
        </p:txBody>
      </p:sp>
    </p:spTree>
    <p:extLst>
      <p:ext uri="{BB962C8B-B14F-4D97-AF65-F5344CB8AC3E}">
        <p14:creationId xmlns:p14="http://schemas.microsoft.com/office/powerpoint/2010/main" val="1971991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eaLnBrk="1" hangingPunct="1"/>
            <a:r>
              <a:rPr lang="en-CA" altLang="en-US" dirty="0" smtClean="0">
                <a:ea typeface="ＭＳ Ｐゴシック" panose="020B0600070205080204" pitchFamily="34" charset="-128"/>
              </a:rPr>
              <a:t>Allowable </a:t>
            </a:r>
            <a:r>
              <a:rPr lang="en-CA" altLang="en-US" dirty="0" smtClean="0">
                <a:solidFill>
                  <a:srgbClr val="FF0000"/>
                </a:solidFill>
                <a:ea typeface="ＭＳ Ｐゴシック" panose="020B0600070205080204" pitchFamily="34" charset="-128"/>
              </a:rPr>
              <a:t>Operands</a:t>
            </a:r>
            <a:r>
              <a:rPr lang="en-CA" altLang="en-US" dirty="0" smtClean="0">
                <a:ea typeface="ＭＳ Ｐゴシック" panose="020B0600070205080204" pitchFamily="34" charset="-128"/>
              </a:rPr>
              <a:t> For Boolean Expressions</a:t>
            </a:r>
          </a:p>
        </p:txBody>
      </p:sp>
      <p:sp>
        <p:nvSpPr>
          <p:cNvPr id="23555" name="Rectangle 3"/>
          <p:cNvSpPr>
            <a:spLocks noGrp="1"/>
          </p:cNvSpPr>
          <p:nvPr>
            <p:ph type="body" idx="4294967295"/>
          </p:nvPr>
        </p:nvSpPr>
        <p:spPr/>
        <p:txBody>
          <a:bodyPr/>
          <a:lstStyle/>
          <a:p>
            <a:pPr eaLnBrk="1" hangingPunct="1">
              <a:buFont typeface="Arial" charset="0"/>
              <a:buNone/>
              <a:defRPr/>
            </a:pPr>
            <a:r>
              <a:rPr lang="en-CA" altLang="en-US" b="1" dirty="0" smtClean="0">
                <a:ea typeface="+mn-ea"/>
                <a:cs typeface="+mn-cs"/>
              </a:rPr>
              <a:t>Format</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operand</a:t>
            </a:r>
            <a:r>
              <a:rPr lang="en-CA" altLang="en-US" sz="1800" b="1" dirty="0" smtClean="0">
                <a:latin typeface="Consolas" pitchFamily="49" charset="0"/>
                <a:ea typeface="+mn-ea"/>
                <a:cs typeface="Consolas" pitchFamily="49" charset="0"/>
              </a:rPr>
              <a:t> </a:t>
            </a:r>
            <a:r>
              <a:rPr lang="en-CA" altLang="en-US" sz="1800" dirty="0" smtClean="0">
                <a:latin typeface="Consolas" pitchFamily="49" charset="0"/>
                <a:ea typeface="+mn-ea"/>
                <a:cs typeface="Consolas" pitchFamily="49" charset="0"/>
              </a:rPr>
              <a:t>    relational operator    </a:t>
            </a:r>
            <a:r>
              <a:rPr lang="en-CA" altLang="en-US" sz="1800" b="1" dirty="0" smtClean="0">
                <a:solidFill>
                  <a:srgbClr val="FF0000"/>
                </a:solidFill>
                <a:latin typeface="Consolas" pitchFamily="49" charset="0"/>
                <a:ea typeface="+mn-ea"/>
                <a:cs typeface="Consolas" pitchFamily="49" charset="0"/>
              </a:rPr>
              <a:t>operand</a:t>
            </a:r>
            <a:r>
              <a:rPr lang="en-CA" altLang="en-US" sz="1800" dirty="0" smtClean="0">
                <a:latin typeface="Consolas" pitchFamily="49" charset="0"/>
                <a:ea typeface="+mn-ea"/>
                <a:cs typeface="Consolas" pitchFamily="49" charset="0"/>
              </a:rPr>
              <a:t>)</a:t>
            </a:r>
            <a:r>
              <a:rPr lang="en-CA" altLang="en-US" sz="2400" dirty="0" smtClean="0">
                <a:ea typeface="+mn-ea"/>
              </a:rPr>
              <a:t>: </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b="1" dirty="0" smtClean="0">
                <a:ea typeface="+mn-ea"/>
                <a:cs typeface="+mn-cs"/>
              </a:rPr>
              <a:t>Example</a:t>
            </a:r>
            <a:r>
              <a:rPr lang="en-CA" altLang="en-US" dirty="0" smtClean="0">
                <a:ea typeface="+mn-ea"/>
                <a:cs typeface="+mn-cs"/>
              </a:rPr>
              <a:t>:</a:t>
            </a:r>
          </a:p>
          <a:p>
            <a:pPr lvl="1" eaLnBrk="1" hangingPunct="1">
              <a:buFont typeface="Arial" charset="0"/>
              <a:buNone/>
              <a:defRPr/>
            </a:pPr>
            <a:r>
              <a:rPr lang="en-CA" altLang="en-US" sz="1800" dirty="0" smtClean="0">
                <a:latin typeface="Consolas" pitchFamily="49" charset="0"/>
                <a:ea typeface="+mn-ea"/>
                <a:cs typeface="Consolas" pitchFamily="49" charset="0"/>
              </a:rPr>
              <a:t>(</a:t>
            </a:r>
            <a:r>
              <a:rPr lang="en-CA" altLang="en-US" sz="1800" b="1" dirty="0" smtClean="0">
                <a:solidFill>
                  <a:srgbClr val="FF0000"/>
                </a:solidFill>
                <a:latin typeface="Consolas" pitchFamily="49" charset="0"/>
                <a:ea typeface="+mn-ea"/>
                <a:cs typeface="Consolas" pitchFamily="49" charset="0"/>
              </a:rPr>
              <a:t>age</a:t>
            </a:r>
            <a:r>
              <a:rPr lang="en-CA" altLang="en-US" sz="1800" dirty="0" smtClean="0">
                <a:latin typeface="Consolas" pitchFamily="49" charset="0"/>
                <a:ea typeface="+mn-ea"/>
                <a:cs typeface="Consolas" pitchFamily="49" charset="0"/>
              </a:rPr>
              <a:t> &gt;= </a:t>
            </a:r>
            <a:r>
              <a:rPr lang="en-CA" altLang="en-US" sz="1800" b="1" dirty="0" smtClean="0">
                <a:solidFill>
                  <a:srgbClr val="FF0000"/>
                </a:solidFill>
                <a:latin typeface="Consolas" pitchFamily="49" charset="0"/>
                <a:ea typeface="+mn-ea"/>
                <a:cs typeface="Consolas" pitchFamily="49" charset="0"/>
              </a:rPr>
              <a:t>18</a:t>
            </a:r>
            <a:r>
              <a:rPr lang="en-CA" altLang="en-US" sz="1800" dirty="0" smtClean="0">
                <a:latin typeface="Consolas" pitchFamily="49" charset="0"/>
                <a:ea typeface="+mn-ea"/>
                <a:cs typeface="Consolas" pitchFamily="49" charset="0"/>
              </a:rPr>
              <a:t>):</a:t>
            </a:r>
          </a:p>
          <a:p>
            <a:pPr lvl="1" eaLnBrk="1" hangingPunct="1">
              <a:buFont typeface="Arial" charset="0"/>
              <a:buNone/>
              <a:defRPr/>
            </a:pPr>
            <a:endParaRPr lang="en-CA" altLang="en-US" sz="2400" dirty="0" smtClean="0">
              <a:ea typeface="+mn-ea"/>
            </a:endParaRPr>
          </a:p>
          <a:p>
            <a:pPr eaLnBrk="1" hangingPunct="1">
              <a:buFont typeface="Arial" charset="0"/>
              <a:buNone/>
              <a:defRPr/>
            </a:pPr>
            <a:r>
              <a:rPr lang="en-CA" altLang="en-US" dirty="0" smtClean="0">
                <a:ea typeface="+mn-ea"/>
                <a:cs typeface="+mn-cs"/>
              </a:rPr>
              <a:t>Some operand types</a:t>
            </a:r>
          </a:p>
          <a:p>
            <a:pPr lvl="1" eaLnBrk="1" hangingPunct="1">
              <a:buFontTx/>
              <a:buChar char="•"/>
              <a:defRPr/>
            </a:pPr>
            <a:r>
              <a:rPr lang="en-CA" altLang="en-US" dirty="0" smtClean="0">
                <a:ea typeface="+mn-ea"/>
              </a:rPr>
              <a:t>integer</a:t>
            </a:r>
          </a:p>
          <a:p>
            <a:pPr lvl="1" eaLnBrk="1" hangingPunct="1">
              <a:buFontTx/>
              <a:buChar char="•"/>
              <a:defRPr/>
            </a:pPr>
            <a:r>
              <a:rPr lang="en-CA" altLang="en-US" dirty="0" smtClean="0">
                <a:ea typeface="+mn-ea"/>
              </a:rPr>
              <a:t>floats (~real)</a:t>
            </a:r>
          </a:p>
          <a:p>
            <a:pPr lvl="1" eaLnBrk="1" hangingPunct="1">
              <a:buFontTx/>
              <a:buChar char="•"/>
              <a:defRPr/>
            </a:pPr>
            <a:r>
              <a:rPr lang="en-CA" altLang="en-US" dirty="0" smtClean="0">
                <a:ea typeface="+mn-ea"/>
              </a:rPr>
              <a:t>String</a:t>
            </a:r>
          </a:p>
          <a:p>
            <a:pPr lvl="1" eaLnBrk="1" hangingPunct="1">
              <a:buFontTx/>
              <a:buChar char="•"/>
              <a:defRPr/>
            </a:pPr>
            <a:r>
              <a:rPr lang="en-CA" altLang="en-US" dirty="0" smtClean="0">
                <a:ea typeface="+mn-ea"/>
              </a:rPr>
              <a:t>Boolean (True or False)</a:t>
            </a:r>
          </a:p>
          <a:p>
            <a:pPr lvl="2" eaLnBrk="1" hangingPunct="1">
              <a:defRPr/>
            </a:pPr>
            <a:r>
              <a:rPr lang="en-CA" altLang="en-US" dirty="0" smtClean="0">
                <a:ea typeface="+mn-ea"/>
              </a:rPr>
              <a:t>E.g. </a:t>
            </a:r>
            <a:r>
              <a:rPr lang="en-CA" altLang="en-US" dirty="0" err="1" smtClean="0">
                <a:latin typeface="Consolas" panose="020B0609020204030204" pitchFamily="49" charset="0"/>
                <a:ea typeface="+mn-ea"/>
              </a:rPr>
              <a:t>runProgramAgain</a:t>
            </a:r>
            <a:r>
              <a:rPr lang="en-CA" altLang="en-US" dirty="0" smtClean="0">
                <a:latin typeface="Consolas" panose="020B0609020204030204" pitchFamily="49" charset="0"/>
                <a:ea typeface="+mn-ea"/>
              </a:rPr>
              <a:t> = False</a:t>
            </a:r>
          </a:p>
          <a:p>
            <a:pPr lvl="1" eaLnBrk="1" hangingPunct="1">
              <a:buFontTx/>
              <a:buChar char="•"/>
              <a:defRPr/>
            </a:pPr>
            <a:endParaRPr lang="en-CA" altLang="en-US" sz="1600" dirty="0" smtClean="0">
              <a:ea typeface="+mn-ea"/>
            </a:endParaRPr>
          </a:p>
          <a:p>
            <a:pPr marL="0" indent="0" eaLnBrk="1" hangingPunct="1">
              <a:buFont typeface="Arial" charset="0"/>
              <a:buNone/>
              <a:defRPr/>
            </a:pPr>
            <a:r>
              <a:rPr lang="en-CA" altLang="en-US" sz="1600" dirty="0" smtClean="0">
                <a:ea typeface="+mn-ea"/>
                <a:cs typeface="+mn-cs"/>
              </a:rPr>
              <a:t>Make sure that you are comparing operands of the same type or at the very least they must be comparable!</a:t>
            </a:r>
          </a:p>
        </p:txBody>
      </p:sp>
    </p:spTree>
    <p:extLst>
      <p:ext uri="{BB962C8B-B14F-4D97-AF65-F5344CB8AC3E}">
        <p14:creationId xmlns:p14="http://schemas.microsoft.com/office/powerpoint/2010/main" val="137216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36644</TotalTime>
  <Pages>8</Pages>
  <Words>2757</Words>
  <Application>Microsoft Office PowerPoint</Application>
  <PresentationFormat>On-screen Show (4:3)</PresentationFormat>
  <Paragraphs>451</Paragraphs>
  <Slides>42</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ＭＳ Ｐゴシック</vt:lpstr>
      <vt:lpstr>Arial</vt:lpstr>
      <vt:lpstr>Calibri</vt:lpstr>
      <vt:lpstr>Comic Sans MS</vt:lpstr>
      <vt:lpstr>Consolas</vt:lpstr>
      <vt:lpstr>Times New Roman</vt:lpstr>
      <vt:lpstr>Wingdings</vt:lpstr>
      <vt:lpstr>evaluation_intro</vt:lpstr>
      <vt:lpstr>Branching In Python: Part 1</vt:lpstr>
      <vt:lpstr>Recap: Programs You’ve Seen So Far Produces Sequential Execution</vt:lpstr>
      <vt:lpstr>Programming: Decision Making Is Branching</vt:lpstr>
      <vt:lpstr>High Level View Of Decision Making For The Computer</vt:lpstr>
      <vt:lpstr>How To Determine If Branching Can Be Applied</vt:lpstr>
      <vt:lpstr>Decision-Making In Programming (Python)</vt:lpstr>
      <vt:lpstr>New Terminology</vt:lpstr>
      <vt:lpstr>New Terminology (2)</vt:lpstr>
      <vt:lpstr>Allowable Operands For Boolean Expressions</vt:lpstr>
      <vt:lpstr>Allowable Relational Operators For Boolean Expressions</vt:lpstr>
      <vt:lpstr>Note On Indenting</vt:lpstr>
      <vt:lpstr>Note On Indenting (2)</vt:lpstr>
      <vt:lpstr>Note On Indenting (3)</vt:lpstr>
      <vt:lpstr>Decision Making With An ‘If’</vt:lpstr>
      <vt:lpstr>The ‘If’ Construct</vt:lpstr>
      <vt:lpstr>The ‘If’ Construct (2)</vt:lpstr>
      <vt:lpstr>Common Mistake</vt:lpstr>
      <vt:lpstr>A Similar Mistake</vt:lpstr>
      <vt:lpstr>An Application Of Branches</vt:lpstr>
      <vt:lpstr>Decision Making With An ‘If’: Summary</vt:lpstr>
      <vt:lpstr>Decision Making With An ‘If-Else’</vt:lpstr>
      <vt:lpstr>The If-Else Construct</vt:lpstr>
      <vt:lpstr>If-Else Construct (2)</vt:lpstr>
      <vt:lpstr>Lesson: Read Things The Way They’re Actually Stated (Instead of How You Think They’re Stated)</vt:lpstr>
      <vt:lpstr>Lesson: Read Things The Way They’re Actually Stated (Instead of How You Think They’re Stated)</vt:lpstr>
      <vt:lpstr>Lesson: Read Things The Way They’re Actually Stated (Instead of How You Think They’re Stated)</vt:lpstr>
      <vt:lpstr>If-Else Example</vt:lpstr>
      <vt:lpstr>Quick Summary: If Vs. If-Else</vt:lpstr>
      <vt:lpstr>Logical Operations</vt:lpstr>
      <vt:lpstr>Logical AND</vt:lpstr>
      <vt:lpstr>Logical AND: Three Input Truth Table</vt:lpstr>
      <vt:lpstr>Evaluating Logical AND Expressions</vt:lpstr>
      <vt:lpstr>Logical OR</vt:lpstr>
      <vt:lpstr>Logical OR: Three Input Truth Table</vt:lpstr>
      <vt:lpstr>Evaluating Logical OR Expressions</vt:lpstr>
      <vt:lpstr>Logical NOT</vt:lpstr>
      <vt:lpstr>Evaluating More Complex Logical Expressions</vt:lpstr>
      <vt:lpstr>Evaluating More Complex Logical Expressions</vt:lpstr>
      <vt:lpstr>Student Exercise: Extra Practice</vt:lpstr>
      <vt:lpstr>After This Section You Should Now Know</vt:lpstr>
      <vt:lpstr>After This Section You Should Now Know (2)</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Branching and making decisions</dc:title>
  <dc:subject>Introduction to Programming for Computer Science Majors</dc:subject>
  <dc:creator>James Tam</dc:creator>
  <cp:keywords>branches;if,if-else,if-elif, Logical AND;Logical OR;Logical NOT;AND;OR;NOT;making decisions</cp:keywords>
  <cp:lastModifiedBy>James Tam</cp:lastModifiedBy>
  <cp:revision>3183</cp:revision>
  <cp:lastPrinted>2014-08-25T22:49:30Z</cp:lastPrinted>
  <dcterms:created xsi:type="dcterms:W3CDTF">1995-08-18T10:27:02Z</dcterms:created>
  <dcterms:modified xsi:type="dcterms:W3CDTF">2021-05-08T01:56:03Z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