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4"/>
  </p:notesMasterIdLst>
  <p:handoutMasterIdLst>
    <p:handoutMasterId r:id="rId45"/>
  </p:handoutMasterIdLst>
  <p:sldIdLst>
    <p:sldId id="1025" r:id="rId2"/>
    <p:sldId id="1026" r:id="rId3"/>
    <p:sldId id="869" r:id="rId4"/>
    <p:sldId id="870" r:id="rId5"/>
    <p:sldId id="871" r:id="rId6"/>
    <p:sldId id="872" r:id="rId7"/>
    <p:sldId id="1027" r:id="rId8"/>
    <p:sldId id="1038" r:id="rId9"/>
    <p:sldId id="1039" r:id="rId10"/>
    <p:sldId id="1040" r:id="rId11"/>
    <p:sldId id="1028" r:id="rId12"/>
    <p:sldId id="1029" r:id="rId13"/>
    <p:sldId id="1030" r:id="rId14"/>
    <p:sldId id="873" r:id="rId15"/>
    <p:sldId id="876" r:id="rId16"/>
    <p:sldId id="877" r:id="rId17"/>
    <p:sldId id="882" r:id="rId18"/>
    <p:sldId id="883" r:id="rId19"/>
    <p:sldId id="1022" r:id="rId20"/>
    <p:sldId id="885" r:id="rId21"/>
    <p:sldId id="886" r:id="rId22"/>
    <p:sldId id="887" r:id="rId23"/>
    <p:sldId id="888" r:id="rId24"/>
    <p:sldId id="889" r:id="rId25"/>
    <p:sldId id="890" r:id="rId26"/>
    <p:sldId id="891" r:id="rId27"/>
    <p:sldId id="892" r:id="rId28"/>
    <p:sldId id="893" r:id="rId29"/>
    <p:sldId id="894" r:id="rId30"/>
    <p:sldId id="895" r:id="rId31"/>
    <p:sldId id="896" r:id="rId32"/>
    <p:sldId id="897" r:id="rId33"/>
    <p:sldId id="898" r:id="rId34"/>
    <p:sldId id="899" r:id="rId35"/>
    <p:sldId id="900" r:id="rId36"/>
    <p:sldId id="1035" r:id="rId37"/>
    <p:sldId id="1031" r:id="rId38"/>
    <p:sldId id="902" r:id="rId39"/>
    <p:sldId id="903" r:id="rId40"/>
    <p:sldId id="941" r:id="rId41"/>
    <p:sldId id="942" r:id="rId42"/>
    <p:sldId id="1018" r:id="rId43"/>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FCD5B5"/>
    <a:srgbClr val="808000"/>
    <a:srgbClr val="FFFFCC"/>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274" autoAdjust="0"/>
  </p:normalViewPr>
  <p:slideViewPr>
    <p:cSldViewPr snapToGrid="0">
      <p:cViewPr varScale="1">
        <p:scale>
          <a:sx n="103" d="100"/>
          <a:sy n="103" d="100"/>
        </p:scale>
        <p:origin x="132"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278" y="-125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36000"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and making </a:t>
            </a:r>
            <a:r>
              <a:rPr lang="en-US" dirty="0" smtClean="0"/>
              <a:t>decisions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latin typeface="Times New Roman" panose="02020603050405020304" pitchFamily="18" charset="0"/>
              </a:rPr>
              <a:pPr algn="r">
                <a:spcBef>
                  <a:spcPct val="0"/>
                </a:spcBef>
              </a:pPr>
              <a:t>1</a:t>
            </a:fld>
            <a:endParaRPr lang="en-US" altLang="en-US" sz="1000" dirty="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2066661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19</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a:xfrm>
            <a:off x="1193800" y="703263"/>
            <a:ext cx="4630738" cy="3471862"/>
          </a:xfrm>
          <a:ln/>
        </p:spPr>
      </p:sp>
      <p:sp>
        <p:nvSpPr>
          <p:cNvPr id="952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021707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a:xfrm>
            <a:off x="1193800" y="703263"/>
            <a:ext cx="4630738" cy="3471862"/>
          </a:xfrm>
          <a:ln/>
        </p:spPr>
      </p:sp>
      <p:sp>
        <p:nvSpPr>
          <p:cNvPr id="962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6339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32</a:t>
            </a:fld>
            <a:endParaRPr lang="en-US" altLang="en-US" sz="1000" i="1" dirty="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35</a:t>
            </a:fld>
            <a:endParaRPr lang="en-US" altLang="en-US" sz="1000" i="1" dirty="0">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5" tIns="0" rIns="18725" bIns="0" anchor="b"/>
          <a:lstStyle>
            <a:lvl1pPr algn="l" defTabSz="935038" eaLnBrk="0" hangingPunct="0">
              <a:spcBef>
                <a:spcPct val="30000"/>
              </a:spcBef>
              <a:defRPr sz="1200">
                <a:solidFill>
                  <a:schemeClr val="tx1"/>
                </a:solidFill>
                <a:latin typeface="Calibri" panose="020F0502020204030204" pitchFamily="34" charset="0"/>
              </a:defRPr>
            </a:lvl1pPr>
            <a:lvl2pPr marL="742950" indent="-285750" algn="l" defTabSz="935038" eaLnBrk="0" hangingPunct="0">
              <a:spcBef>
                <a:spcPct val="30000"/>
              </a:spcBef>
              <a:defRPr sz="1200">
                <a:solidFill>
                  <a:schemeClr val="tx1"/>
                </a:solidFill>
                <a:latin typeface="Calibri" panose="020F0502020204030204" pitchFamily="34" charset="0"/>
              </a:defRPr>
            </a:lvl2pPr>
            <a:lvl3pPr marL="1143000" indent="-228600" algn="l" defTabSz="935038" eaLnBrk="0" hangingPunct="0">
              <a:spcBef>
                <a:spcPct val="30000"/>
              </a:spcBef>
              <a:defRPr sz="1200">
                <a:solidFill>
                  <a:schemeClr val="tx1"/>
                </a:solidFill>
                <a:latin typeface="Calibri" panose="020F0502020204030204" pitchFamily="34" charset="0"/>
              </a:defRPr>
            </a:lvl3pPr>
            <a:lvl4pPr marL="1600200" indent="-228600" algn="l" defTabSz="935038" eaLnBrk="0" hangingPunct="0">
              <a:spcBef>
                <a:spcPct val="30000"/>
              </a:spcBef>
              <a:defRPr sz="1200">
                <a:solidFill>
                  <a:schemeClr val="tx1"/>
                </a:solidFill>
                <a:latin typeface="Calibri" panose="020F0502020204030204" pitchFamily="34" charset="0"/>
              </a:defRPr>
            </a:lvl4pPr>
            <a:lvl5pPr marL="2057400" indent="-228600" algn="l" defTabSz="935038" eaLnBrk="0" hangingPunct="0">
              <a:spcBef>
                <a:spcPct val="30000"/>
              </a:spcBef>
              <a:defRPr sz="1200">
                <a:solidFill>
                  <a:schemeClr val="tx1"/>
                </a:solidFill>
                <a:latin typeface="Calibri" panose="020F0502020204030204" pitchFamily="34" charset="0"/>
              </a:defRPr>
            </a:lvl5pPr>
            <a:lvl6pPr marL="2514600" indent="-228600" defTabSz="935038"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5038"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5038"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5038"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EB2AAE39-7A9C-4EFA-B7CA-D084BD02602C}" type="slidenum">
              <a:rPr lang="en-US" altLang="en-US" sz="1000" i="1">
                <a:latin typeface="Times New Roman" panose="02020603050405020304" pitchFamily="18" charset="0"/>
              </a:rPr>
              <a:pPr algn="r">
                <a:spcBef>
                  <a:spcPct val="0"/>
                </a:spcBef>
              </a:pPr>
              <a:t>37</a:t>
            </a:fld>
            <a:endParaRPr lang="en-US" altLang="en-US" sz="1000" i="1" dirty="0">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bwMode="auto">
          <a:xfrm>
            <a:off x="1155700" y="692150"/>
            <a:ext cx="4551363" cy="3414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1813"/>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0" tIns="46816" rIns="92070" bIns="46816" numCol="1" anchor="t" anchorCtr="0" compatLnSpc="1">
            <a:prstTxWarp prst="textNoShape">
              <a:avLst/>
            </a:prstTxWarp>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altLang="en-US" dirty="0" smtClean="0"/>
          </a:p>
        </p:txBody>
      </p:sp>
    </p:spTree>
    <p:extLst>
      <p:ext uri="{BB962C8B-B14F-4D97-AF65-F5344CB8AC3E}">
        <p14:creationId xmlns:p14="http://schemas.microsoft.com/office/powerpoint/2010/main" val="3767134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38</a:t>
            </a:fld>
            <a:endParaRPr lang="en-US" altLang="en-US" sz="1000" i="1" dirty="0">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dirty="0" smtClean="0">
              <a:latin typeface="Consolas" panose="020B0609020204030204" pitchFamily="49" charset="0"/>
              <a:ea typeface="ＭＳ Ｐゴシック" panose="020B0600070205080204" pitchFamily="34" charset="-128"/>
            </a:endParaRPr>
          </a:p>
          <a:p>
            <a:pPr eaLnBrk="1" hangingPunct="1"/>
            <a:r>
              <a:rPr lang="en-US" altLang="en-US" dirty="0" smtClean="0">
                <a:latin typeface="Consolas" panose="020B0609020204030204" pitchFamily="49" charset="0"/>
                <a:ea typeface="ＭＳ Ｐゴシック" panose="020B0600070205080204" pitchFamily="34" charset="-128"/>
              </a:rPr>
              <a:t>if True or False and False:</a:t>
            </a:r>
          </a:p>
          <a:p>
            <a:pPr eaLnBrk="1" hangingPunct="1"/>
            <a:r>
              <a:rPr lang="en-US" altLang="en-US" dirty="0" smtClean="0">
                <a:latin typeface="Consolas" panose="020B0609020204030204" pitchFamily="49" charset="0"/>
                <a:ea typeface="ＭＳ Ｐゴシック" panose="020B0600070205080204" pitchFamily="34" charset="-128"/>
              </a:rPr>
              <a:t>    print("And first")</a:t>
            </a:r>
          </a:p>
          <a:p>
            <a:pPr eaLnBrk="1" hangingPunct="1"/>
            <a:r>
              <a:rPr lang="en-US" altLang="en-US" dirty="0" smtClean="0">
                <a:latin typeface="Consolas" panose="020B0609020204030204" pitchFamily="49" charset="0"/>
                <a:ea typeface="ＭＳ Ｐゴシック" panose="020B0600070205080204" pitchFamily="34" charset="-128"/>
              </a:rPr>
              <a:t>else:</a:t>
            </a:r>
          </a:p>
          <a:p>
            <a:pPr eaLnBrk="1" hangingPunct="1"/>
            <a:r>
              <a:rPr lang="en-US" altLang="en-US" dirty="0" smtClean="0">
                <a:latin typeface="Consolas" panose="020B0609020204030204" pitchFamily="49" charset="0"/>
                <a:ea typeface="ＭＳ Ｐゴシック" panose="020B0600070205080204" pitchFamily="34" charset="-128"/>
              </a:rPr>
              <a:t>    print("And/Or equal")</a:t>
            </a:r>
          </a:p>
          <a:p>
            <a:pPr eaLnBrk="1" hangingPunct="1"/>
            <a:endParaRPr lang="en-US" altLang="en-US" dirty="0" smtClean="0">
              <a:latin typeface="Calibri" panose="020F0502020204030204" pitchFamily="34" charset="0"/>
              <a:ea typeface="ＭＳ Ｐゴシック" panose="020B0600070205080204" pitchFamily="34" charset="-128"/>
            </a:endParaRPr>
          </a:p>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27939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0565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endParaRPr lang="en-US" altLang="en-US" dirty="0"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18</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dirty="0" smtClean="0"/>
              <a:t>Branching In Python: Part 1</a:t>
            </a:r>
            <a:endParaRPr lang="en-US" altLang="en-US" sz="3600" dirty="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3076" name="Text Box 9"/>
          <p:cNvSpPr txBox="1">
            <a:spLocks noChangeArrowheads="1"/>
          </p:cNvSpPr>
          <p:nvPr/>
        </p:nvSpPr>
        <p:spPr bwMode="auto">
          <a:xfrm>
            <a:off x="1239838" y="3617913"/>
            <a:ext cx="6769100" cy="1570303"/>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2900" indent="-342900" algn="l">
              <a:spcBef>
                <a:spcPct val="50000"/>
              </a:spcBef>
              <a:buFont typeface="Arial" panose="020B0604020202020204" pitchFamily="34" charset="0"/>
              <a:buChar char="•"/>
              <a:defRPr/>
            </a:pPr>
            <a:r>
              <a:rPr lang="en-US" sz="2400" dirty="0" smtClean="0">
                <a:latin typeface="Consolas" panose="020B0609020204030204" pitchFamily="49" charset="0"/>
                <a:cs typeface="Calibri" panose="020F0502020204030204" pitchFamily="34" charset="0"/>
              </a:rPr>
              <a:t>IF</a:t>
            </a:r>
          </a:p>
          <a:p>
            <a:pPr marL="342900" indent="-342900" algn="l">
              <a:spcBef>
                <a:spcPct val="50000"/>
              </a:spcBef>
              <a:buFont typeface="Arial" panose="020B0604020202020204" pitchFamily="34" charset="0"/>
              <a:buChar char="•"/>
              <a:defRPr/>
            </a:pPr>
            <a:r>
              <a:rPr lang="en-US" sz="2400" dirty="0" smtClean="0">
                <a:latin typeface="Consolas" panose="020B0609020204030204" pitchFamily="49" charset="0"/>
                <a:cs typeface="Calibri" panose="020F0502020204030204" pitchFamily="34" charset="0"/>
              </a:rPr>
              <a:t>IF</a:t>
            </a:r>
            <a:r>
              <a:rPr lang="en-US" sz="2400" dirty="0" smtClean="0">
                <a:cs typeface="Calibri" panose="020F0502020204030204" pitchFamily="34" charset="0"/>
              </a:rPr>
              <a:t>-</a:t>
            </a:r>
            <a:r>
              <a:rPr lang="en-US" sz="2400" dirty="0" smtClean="0">
                <a:latin typeface="Consolas" panose="020B0609020204030204" pitchFamily="49" charset="0"/>
                <a:cs typeface="Calibri" panose="020F0502020204030204" pitchFamily="34" charset="0"/>
              </a:rPr>
              <a:t>ELSE</a:t>
            </a:r>
          </a:p>
          <a:p>
            <a:pPr marL="342900" indent="-342900" algn="l">
              <a:spcBef>
                <a:spcPct val="50000"/>
              </a:spcBef>
              <a:buFont typeface="Arial" panose="020B0604020202020204" pitchFamily="34" charset="0"/>
              <a:buChar char="•"/>
              <a:defRPr/>
            </a:pPr>
            <a:r>
              <a:rPr lang="en-US" sz="2400" dirty="0" smtClean="0">
                <a:cs typeface="Calibri" panose="020F0502020204030204" pitchFamily="34" charset="0"/>
              </a:rPr>
              <a:t>Logic: AND, OR, NOT</a:t>
            </a:r>
            <a:endParaRPr lang="en-US" sz="2400" dirty="0">
              <a:cs typeface="Calibri" panose="020F0502020204030204" pitchFamily="34" charset="0"/>
            </a:endParaRPr>
          </a:p>
        </p:txBody>
      </p:sp>
    </p:spTree>
    <p:extLst>
      <p:ext uri="{BB962C8B-B14F-4D97-AF65-F5344CB8AC3E}">
        <p14:creationId xmlns:p14="http://schemas.microsoft.com/office/powerpoint/2010/main" val="33879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Relational Operators</a:t>
            </a:r>
            <a:r>
              <a:rPr lang="en-CA" altLang="en-US" dirty="0"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dirty="0" smtClean="0">
                <a:latin typeface="Consolas" panose="020B0609020204030204" pitchFamily="49" charset="0"/>
                <a:ea typeface="ＭＳ Ｐゴシック" panose="020B0600070205080204" pitchFamily="34" charset="-128"/>
              </a:rPr>
              <a:t>if (operand    </a:t>
            </a:r>
            <a:r>
              <a:rPr lang="en-CA" altLang="en-US" sz="2000" i="1" dirty="0" smtClean="0">
                <a:latin typeface="Consolas" panose="020B0609020204030204" pitchFamily="49" charset="0"/>
                <a:ea typeface="ＭＳ Ｐゴシック" panose="020B0600070205080204" pitchFamily="34" charset="-128"/>
              </a:rPr>
              <a:t> </a:t>
            </a:r>
            <a:r>
              <a:rPr lang="en-CA" altLang="en-US" sz="2000" b="1" dirty="0"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dirty="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dirty="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dirty="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dirty="0"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&lt;                             Less than	5 </a:t>
            </a: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&gt;                             Greater than	5 </a:t>
            </a: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                             Equal to	5 </a:t>
            </a: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extLst>
      <p:ext uri="{BB962C8B-B14F-4D97-AF65-F5344CB8AC3E}">
        <p14:creationId xmlns:p14="http://schemas.microsoft.com/office/powerpoint/2010/main" val="238099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ea typeface="ＭＳ Ｐゴシック" panose="020B0600070205080204" pitchFamily="34" charset="-128"/>
              </a:rPr>
              <a:t>Note On Indenting</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Indenting can make it easy to see structure (good style)</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grpSp>
        <p:nvGrpSpPr>
          <p:cNvPr id="4" name="Group 3"/>
          <p:cNvGrpSpPr>
            <a:grpSpLocks/>
          </p:cNvGrpSpPr>
          <p:nvPr/>
        </p:nvGrpSpPr>
        <p:grpSpPr bwMode="auto">
          <a:xfrm>
            <a:off x="590077" y="1637506"/>
            <a:ext cx="6791325" cy="4294187"/>
            <a:chOff x="765243" y="1683603"/>
            <a:chExt cx="6791765" cy="4294922"/>
          </a:xfrm>
        </p:grpSpPr>
        <p:pic>
          <p:nvPicPr>
            <p:cNvPr id="153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520" y="2514600"/>
              <a:ext cx="6694488" cy="346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367" name="TextBox 1"/>
            <p:cNvSpPr txBox="1">
              <a:spLocks noChangeArrowheads="1"/>
            </p:cNvSpPr>
            <p:nvPr/>
          </p:nvSpPr>
          <p:spPr bwMode="auto">
            <a:xfrm>
              <a:off x="765243" y="1683603"/>
              <a:ext cx="548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a:cs typeface="Arial" panose="020B0604020202020204" pitchFamily="34" charset="0"/>
                </a:rPr>
                <a:t>Notes </a:t>
              </a:r>
              <a:r>
                <a:rPr lang="ja-JP" altLang="en-US" b="1" dirty="0">
                  <a:cs typeface="Arial" panose="020B0604020202020204" pitchFamily="34" charset="0"/>
                </a:rPr>
                <a:t>‘</a:t>
              </a:r>
              <a:r>
                <a:rPr lang="en-US" altLang="ja-JP" b="1" dirty="0">
                  <a:cs typeface="Arial" panose="020B0604020202020204" pitchFamily="34" charset="0"/>
                </a:rPr>
                <a:t>Introduction to computers</a:t>
              </a:r>
              <a:r>
                <a:rPr lang="ja-JP" altLang="en-US" b="1" dirty="0">
                  <a:cs typeface="Arial" panose="020B0604020202020204" pitchFamily="34" charset="0"/>
                </a:rPr>
                <a:t>’</a:t>
              </a:r>
              <a:r>
                <a:rPr lang="en-US" altLang="ja-JP" b="1" dirty="0">
                  <a:cs typeface="Arial" panose="020B0604020202020204" pitchFamily="34" charset="0"/>
                </a:rPr>
                <a:t> CPSC </a:t>
              </a:r>
              <a:r>
                <a:rPr lang="en-US" altLang="ja-JP" b="1" dirty="0" smtClean="0">
                  <a:cs typeface="Arial" panose="020B0604020202020204" pitchFamily="34" charset="0"/>
                </a:rPr>
                <a:t>203</a:t>
              </a:r>
              <a:endParaRPr lang="en-US" altLang="en-US" b="1" dirty="0">
                <a:cs typeface="Arial" panose="020B0604020202020204" pitchFamily="34" charset="0"/>
              </a:endParaRPr>
            </a:p>
          </p:txBody>
        </p:sp>
      </p:grpSp>
    </p:spTree>
    <p:extLst>
      <p:ext uri="{BB962C8B-B14F-4D97-AF65-F5344CB8AC3E}">
        <p14:creationId xmlns:p14="http://schemas.microsoft.com/office/powerpoint/2010/main" val="1396572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ea typeface="ＭＳ Ｐゴシック" panose="020B0600070205080204" pitchFamily="34" charset="-128"/>
              </a:rPr>
              <a:t>Note On Indenting (2)</a:t>
            </a:r>
          </a:p>
        </p:txBody>
      </p:sp>
      <p:sp>
        <p:nvSpPr>
          <p:cNvPr id="16387" name="Content Placeholder 2"/>
          <p:cNvSpPr>
            <a:spLocks noGrp="1"/>
          </p:cNvSpPr>
          <p:nvPr>
            <p:ph idx="1"/>
          </p:nvPr>
        </p:nvSpPr>
        <p:spPr/>
        <p:txBody>
          <a:bodyPr/>
          <a:lstStyle/>
          <a:p>
            <a:r>
              <a:rPr lang="en-US" altLang="en-US" dirty="0" smtClean="0">
                <a:ea typeface="ＭＳ Ｐゴシック" panose="020B0600070205080204" pitchFamily="34" charset="-128"/>
              </a:rPr>
              <a:t>In Python indenting is mandatory in order to determine which statements are part of a body (</a:t>
            </a:r>
            <a:r>
              <a:rPr lang="en-US" altLang="en-US" b="1" dirty="0" smtClean="0">
                <a:ea typeface="ＭＳ Ｐゴシック" panose="020B0600070205080204" pitchFamily="34" charset="-128"/>
              </a:rPr>
              <a:t>syntactically required </a:t>
            </a:r>
            <a:r>
              <a:rPr lang="en-US" altLang="en-US" dirty="0" smtClean="0">
                <a:ea typeface="ＭＳ Ｐゴシック" panose="020B0600070205080204" pitchFamily="34" charset="-128"/>
              </a:rPr>
              <a:t>in Python).</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4" name="Rectangle 3"/>
          <p:cNvSpPr>
            <a:spLocks noChangeArrowheads="1"/>
          </p:cNvSpPr>
          <p:nvPr/>
        </p:nvSpPr>
        <p:spPr bwMode="auto">
          <a:xfrm>
            <a:off x="685800" y="2362200"/>
            <a:ext cx="4572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CA" altLang="en-US" sz="1600" b="1" dirty="0">
                <a:latin typeface="Consolas" panose="020B0609020204030204" pitchFamily="49" charset="0"/>
              </a:rPr>
              <a:t># Single statement body </a:t>
            </a:r>
          </a:p>
          <a:p>
            <a:pPr eaLnBrk="1" hangingPunct="1">
              <a:spcBef>
                <a:spcPct val="0"/>
              </a:spcBef>
              <a:buFontTx/>
              <a:buNone/>
            </a:pPr>
            <a:r>
              <a:rPr lang="en-CA" altLang="en-US" sz="1600" dirty="0">
                <a:latin typeface="Consolas" panose="020B0609020204030204" pitchFamily="49" charset="0"/>
              </a:rPr>
              <a:t>if (num == 1):</a:t>
            </a:r>
          </a:p>
          <a:p>
            <a:pPr eaLnBrk="1" hangingPunct="1">
              <a:spcBef>
                <a:spcPct val="0"/>
              </a:spcBef>
              <a:buFontTx/>
              <a:buNone/>
            </a:pPr>
            <a:r>
              <a:rPr lang="en-CA" altLang="en-US" sz="1600" dirty="0">
                <a:latin typeface="Consolas" panose="020B0609020204030204" pitchFamily="49" charset="0"/>
              </a:rPr>
              <a:t>    print("Body of the if")</a:t>
            </a:r>
            <a:endParaRPr lang="en-CA" altLang="en-US" sz="1600" b="1" dirty="0">
              <a:latin typeface="Consolas" panose="020B0609020204030204" pitchFamily="49" charset="0"/>
            </a:endParaRPr>
          </a:p>
          <a:p>
            <a:pPr eaLnBrk="1" hangingPunct="1">
              <a:spcBef>
                <a:spcPct val="0"/>
              </a:spcBef>
              <a:buFontTx/>
              <a:buNone/>
            </a:pPr>
            <a:r>
              <a:rPr lang="en-CA" altLang="en-US" sz="1600" dirty="0">
                <a:latin typeface="Consolas" panose="020B0609020204030204" pitchFamily="49" charset="0"/>
              </a:rPr>
              <a:t>print("After body")</a:t>
            </a:r>
            <a:endParaRPr lang="en-US" altLang="en-US" sz="1600" dirty="0">
              <a:latin typeface="Consolas" panose="020B0609020204030204" pitchFamily="49" charset="0"/>
            </a:endParaRPr>
          </a:p>
        </p:txBody>
      </p:sp>
      <p:sp>
        <p:nvSpPr>
          <p:cNvPr id="5" name="Rectangle 4"/>
          <p:cNvSpPr>
            <a:spLocks noChangeArrowheads="1"/>
          </p:cNvSpPr>
          <p:nvPr/>
        </p:nvSpPr>
        <p:spPr bwMode="auto">
          <a:xfrm>
            <a:off x="685800" y="3582988"/>
            <a:ext cx="6705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marL="0" lvl="1" eaLnBrk="1" hangingPunct="1">
              <a:spcBef>
                <a:spcPct val="0"/>
              </a:spcBef>
              <a:buSzTx/>
              <a:buFont typeface="Arial" panose="020B0604020202020204" pitchFamily="34" charset="0"/>
              <a:buNone/>
            </a:pPr>
            <a:r>
              <a:rPr lang="en-US" altLang="en-US" sz="1600" b="1" dirty="0">
                <a:latin typeface="Consolas" panose="020B0609020204030204" pitchFamily="49" charset="0"/>
              </a:rPr>
              <a:t># Multi-statement body (program ‘if2.py’)</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taxCredit = 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taxRate = 0.2</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income = float(input("What is your annual income: "))</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if (income &lt; 10000):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     print("Eligible for social assistance")</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     taxCredit = 100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 = (income * taxRate) – taxCredit</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print("Tax owed $%.2f" %(tax))</a:t>
            </a:r>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5791200"/>
            <a:ext cx="4298950" cy="604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31" name="Picture 7"/>
          <p:cNvPicPr>
            <a:picLocks noChangeAspect="1" noChangeArrowheads="1"/>
          </p:cNvPicPr>
          <p:nvPr/>
        </p:nvPicPr>
        <p:blipFill>
          <a:blip r:embed="rId3">
            <a:extLst>
              <a:ext uri="{28A0092B-C50C-407E-A947-70E740481C1C}">
                <a14:useLocalDpi xmlns:a14="http://schemas.microsoft.com/office/drawing/2010/main" val="0"/>
              </a:ext>
            </a:extLst>
          </a:blip>
          <a:srcRect t="7596"/>
          <a:stretch>
            <a:fillRect/>
          </a:stretch>
        </p:blipFill>
        <p:spPr bwMode="auto">
          <a:xfrm>
            <a:off x="2692400" y="6396038"/>
            <a:ext cx="4724400" cy="403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5371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Note On Indenting </a:t>
            </a:r>
            <a:r>
              <a:rPr lang="en-US" altLang="en-US" dirty="0" smtClean="0">
                <a:ea typeface="ＭＳ Ｐゴシック" panose="020B0600070205080204" pitchFamily="34" charset="-128"/>
              </a:rPr>
              <a:t>(3)</a:t>
            </a:r>
            <a:endParaRPr lang="en-US" dirty="0"/>
          </a:p>
        </p:txBody>
      </p:sp>
      <p:sp>
        <p:nvSpPr>
          <p:cNvPr id="3" name="Content Placeholder 2"/>
          <p:cNvSpPr>
            <a:spLocks noGrp="1"/>
          </p:cNvSpPr>
          <p:nvPr>
            <p:ph idx="1"/>
          </p:nvPr>
        </p:nvSpPr>
        <p:spPr/>
        <p:txBody>
          <a:bodyPr/>
          <a:lstStyle/>
          <a:p>
            <a:r>
              <a:rPr lang="en-US" dirty="0"/>
              <a:t>A “sub-body” (</a:t>
            </a:r>
            <a:r>
              <a:rPr lang="en-US" dirty="0">
                <a:latin typeface="Consolas" panose="020B0609020204030204" pitchFamily="49" charset="0"/>
              </a:rPr>
              <a:t>IF</a:t>
            </a:r>
            <a:r>
              <a:rPr lang="en-US" dirty="0"/>
              <a:t>-branch) is indented by an additional 4 spaces (8 or more spaces) </a:t>
            </a:r>
            <a:r>
              <a:rPr lang="en-US" dirty="0" smtClean="0"/>
              <a:t>if one </a:t>
            </a:r>
            <a:r>
              <a:rPr lang="en-US" dirty="0" smtClean="0">
                <a:latin typeface="Consolas" panose="020B0609020204030204" pitchFamily="49" charset="0"/>
              </a:rPr>
              <a:t>IF</a:t>
            </a:r>
            <a:r>
              <a:rPr lang="en-US" dirty="0" smtClean="0"/>
              <a:t>-branch is inside the body of another </a:t>
            </a:r>
            <a:r>
              <a:rPr lang="en-US" dirty="0" smtClean="0">
                <a:latin typeface="Consolas" panose="020B0609020204030204" pitchFamily="49" charset="0"/>
              </a:rPr>
              <a:t>IF</a:t>
            </a:r>
            <a:r>
              <a:rPr lang="en-US" dirty="0" smtClean="0">
                <a:cs typeface="Calibri" panose="020F0502020204030204" pitchFamily="34" charset="0"/>
              </a:rPr>
              <a:t>-</a:t>
            </a:r>
            <a:r>
              <a:rPr lang="en-US" dirty="0" smtClean="0"/>
              <a:t>branch (this is called ‘nesting’ – more details later).</a:t>
            </a:r>
          </a:p>
          <a:p>
            <a:r>
              <a:rPr lang="en-US" dirty="0" smtClean="0"/>
              <a:t>Again you should </a:t>
            </a:r>
            <a:r>
              <a:rPr lang="en-US" b="1" dirty="0" smtClean="0"/>
              <a:t>NOT use tabs </a:t>
            </a:r>
            <a:r>
              <a:rPr lang="en-US" dirty="0" smtClean="0"/>
              <a:t>for indenting what looks neatly and consistently indented with one editor or operating system could be a mess in other cases:</a:t>
            </a:r>
          </a:p>
          <a:p>
            <a:pPr lvl="1"/>
            <a:r>
              <a:rPr lang="en-US" dirty="0"/>
              <a:t>I</a:t>
            </a:r>
            <a:r>
              <a:rPr lang="en-US" dirty="0" smtClean="0"/>
              <a:t>f you write programs on different platforms (e.g. using a UNIX editor in the lab and Notepad at home).</a:t>
            </a:r>
          </a:p>
          <a:p>
            <a:pPr lvl="1"/>
            <a:r>
              <a:rPr lang="en-US" dirty="0" smtClean="0"/>
              <a:t>When your marker views your assignment or project.</a:t>
            </a:r>
            <a:endParaRPr lang="en-US" dirty="0"/>
          </a:p>
        </p:txBody>
      </p:sp>
    </p:spTree>
    <p:extLst>
      <p:ext uri="{BB962C8B-B14F-4D97-AF65-F5344CB8AC3E}">
        <p14:creationId xmlns:p14="http://schemas.microsoft.com/office/powerpoint/2010/main" val="154493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dirty="0" smtClean="0">
                <a:solidFill>
                  <a:srgbClr val="FF0000"/>
                </a:solidFill>
                <a:ea typeface="ＭＳ Ｐゴシック" panose="020B0600070205080204" pitchFamily="34" charset="-128"/>
              </a:rPr>
              <a:t>If</a:t>
            </a:r>
            <a:r>
              <a:rPr lang="en-US" altLang="en-US" dirty="0"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3238"/>
            <a:ext cx="3255985" cy="599250"/>
            <a:chOff x="3534809" y="1773238"/>
            <a:chExt cx="3255985" cy="5992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7" name="Rectangle 6"/>
            <p:cNvSpPr>
              <a:spLocks noChangeArrowheads="1"/>
            </p:cNvSpPr>
            <p:nvPr/>
          </p:nvSpPr>
          <p:spPr bwMode="auto">
            <a:xfrm>
              <a:off x="4969909" y="1847087"/>
              <a:ext cx="1820885" cy="525401"/>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a:t>
              </a:r>
              <a:r>
                <a:rPr lang="en-US" altLang="en-US" sz="1400" dirty="0" smtClean="0">
                  <a:latin typeface="Arial" panose="020B0604020202020204" pitchFamily="34" charset="0"/>
                </a:rPr>
                <a:t>statements (body)</a:t>
              </a:r>
              <a:endParaRPr lang="en-US" altLang="en-US" sz="1400" dirty="0">
                <a:latin typeface="Arial" panose="020B0604020202020204" pitchFamily="34" charset="0"/>
              </a:endParaRP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Construct</a:t>
            </a:r>
            <a:endParaRPr lang="en-US" altLang="en-US" dirty="0"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Decision making: checking if a condition is true (in which case something should be done).</a:t>
            </a:r>
          </a:p>
          <a:p>
            <a:pPr eaLnBrk="1" hangingPunct="1"/>
            <a:r>
              <a:rPr lang="en-US" altLang="en-US" b="1" dirty="0" smtClean="0">
                <a:ea typeface="ＭＳ Ｐゴシック" panose="020B0600070205080204" pitchFamily="34" charset="-128"/>
              </a:rPr>
              <a:t>Format:</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if (</a:t>
            </a:r>
            <a:r>
              <a:rPr lang="en-US" altLang="en-US" i="1" dirty="0" smtClean="0">
                <a:latin typeface="Consolas" panose="020B0609020204030204" pitchFamily="49" charset="0"/>
                <a:ea typeface="ＭＳ Ｐゴシック" panose="020B0600070205080204" pitchFamily="34" charset="-128"/>
              </a:rPr>
              <a:t>Boolean expression</a:t>
            </a:r>
            <a:r>
              <a:rPr lang="en-US" altLang="en-US"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a:t>
            </a:r>
            <a:r>
              <a:rPr lang="en-US" altLang="en-US" i="1" dirty="0"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if (&lt;</a:t>
            </a:r>
            <a:r>
              <a:rPr lang="en-US" altLang="en-US" sz="2000" i="1" dirty="0" smtClean="0">
                <a:latin typeface="Consolas" panose="020B0609020204030204" pitchFamily="49" charset="0"/>
                <a:ea typeface="ＭＳ Ｐゴシック" panose="020B0600070205080204" pitchFamily="34" charset="-128"/>
              </a:rPr>
              <a:t>operand&gt; &lt;relational operator&gt; &lt;operand&gt;</a:t>
            </a:r>
            <a:r>
              <a:rPr lang="en-US" altLang="en-US" sz="2000" dirty="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3852184" y="4000077"/>
              <a:ext cx="2401889" cy="454801"/>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Construct (2)</a:t>
            </a:r>
            <a:endParaRPr lang="en-US" altLang="en-US" dirty="0"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Example (</a:t>
            </a:r>
            <a:r>
              <a:rPr lang="en-US" altLang="en-US" dirty="0" smtClean="0">
                <a:ea typeface="ＭＳ Ｐゴシック" panose="020B0600070205080204" pitchFamily="34" charset="-128"/>
              </a:rPr>
              <a:t>1</a:t>
            </a:r>
            <a:r>
              <a:rPr lang="en-US" altLang="en-US" dirty="0" smtClean="0">
                <a:latin typeface="Consolas" panose="020B0609020204030204" pitchFamily="49" charset="0"/>
                <a:ea typeface="ＭＳ Ｐゴシック" panose="020B0600070205080204" pitchFamily="34" charset="-128"/>
              </a:rPr>
              <a:t>if1.py</a:t>
            </a:r>
            <a:r>
              <a:rPr lang="en-US" altLang="en-US" b="1" dirty="0" smtClean="0">
                <a:ea typeface="ＭＳ Ｐゴシック" panose="020B0600070205080204" pitchFamily="34" charset="-128"/>
              </a:rPr>
              <a:t>):</a:t>
            </a:r>
          </a:p>
          <a:p>
            <a:pPr marL="174625" lvl="1" indent="0" eaLnBrk="1" hangingPunct="1">
              <a:buFont typeface="Arial" panose="020B0604020202020204" pitchFamily="34" charset="0"/>
              <a:buNone/>
            </a:pPr>
            <a:r>
              <a:rPr lang="en-US" altLang="en-US" dirty="0" smtClean="0">
                <a:ea typeface="ＭＳ Ｐゴシック" panose="020B0600070205080204" pitchFamily="34" charset="-128"/>
                <a:cs typeface="Calibri" panose="020F0502020204030204" pitchFamily="34" charset="0"/>
              </a:rPr>
              <a:t>Learning objective of example: program executes a statement when a Boolean expression evaluates to true.</a:t>
            </a:r>
          </a:p>
          <a:p>
            <a:pPr lvl="1" eaLnBrk="1" hangingPunct="1">
              <a:buFont typeface="Arial" panose="020B0604020202020204" pitchFamily="34" charset="0"/>
              <a:buNone/>
            </a:pP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Do not confuse the equality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 with the assignment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a:t>
            </a:r>
            <a:r>
              <a:rPr lang="en-US" altLang="en-US" baseline="30000" dirty="0" smtClean="0">
                <a:ea typeface="ＭＳ Ｐゴシック" panose="020B0600070205080204" pitchFamily="34" charset="-128"/>
              </a:rPr>
              <a:t>1</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 1):   </a:t>
            </a:r>
            <a:r>
              <a:rPr lang="en-US" altLang="en-US" sz="1800" dirty="0" smtClean="0">
                <a:solidFill>
                  <a:srgbClr val="00B0F0"/>
                </a:solidFill>
                <a:latin typeface="Consolas" panose="020B0609020204030204" pitchFamily="49" charset="0"/>
                <a:ea typeface="ＭＳ Ｐゴシック" panose="020B0600070205080204" pitchFamily="34" charset="-128"/>
              </a:rPr>
              <a:t># </a:t>
            </a:r>
            <a:r>
              <a:rPr lang="en-US" altLang="en-US" dirty="0" smtClean="0">
                <a:solidFill>
                  <a:srgbClr val="00B0F0"/>
                </a:solidFill>
                <a:ea typeface="ＭＳ Ｐゴシック" panose="020B0600070205080204" pitchFamily="34" charset="-128"/>
              </a:rPr>
              <a:t>Not the same as    </a:t>
            </a:r>
            <a:r>
              <a:rPr lang="en-US" altLang="en-US" sz="1800" dirty="0" smtClean="0">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unnamed constants on the left hand side of an equality operator (which always/almost always results in a syntax error rather than a logic error if the assignment operator is used in place of the equality operator).</a:t>
            </a:r>
          </a:p>
          <a:p>
            <a:pPr eaLnBrk="1" hangingPunct="1"/>
            <a:r>
              <a:rPr lang="en-US" altLang="en-US" dirty="0" smtClean="0">
                <a:ea typeface="ＭＳ Ｐゴシック" panose="020B0600070205080204" pitchFamily="34" charset="-128"/>
              </a:rPr>
              <a:t>A way of producing syntax rather than a logic error:</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(1 = num)</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 used to be a logic error)</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 == 1   </a:t>
            </a:r>
            <a:r>
              <a:rPr lang="en-US" altLang="en-US" dirty="0" smtClean="0">
                <a:ea typeface="ＭＳ Ｐゴシック" panose="020B0600070205080204" pitchFamily="34" charset="-128"/>
              </a:rPr>
              <a:t>Not the same as    </a:t>
            </a:r>
            <a:r>
              <a:rPr lang="en-US" altLang="en-US" sz="1800" dirty="0" smtClean="0">
                <a:latin typeface="Consolas" panose="020B0609020204030204" pitchFamily="49" charset="0"/>
                <a:ea typeface="ＭＳ Ｐゴシック" panose="020B0600070205080204" pitchFamily="34" charset="-128"/>
              </a:rPr>
              <a:t>num = 1</a:t>
            </a:r>
          </a:p>
          <a:p>
            <a:pPr marL="349250" lvl="1" indent="0" eaLnBrk="1" hangingPunct="1">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dirty="0" smtClean="0">
                <a:ea typeface="ＭＳ Ｐゴシック" panose="020B0600070205080204" pitchFamily="34" charset="-128"/>
              </a:rPr>
              <a:t>General structure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(error condition has occurred):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dirty="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Programs You’ve Seen So Far Produces Sequential Execution</a:t>
            </a:r>
          </a:p>
        </p:txBody>
      </p:sp>
      <p:sp>
        <p:nvSpPr>
          <p:cNvPr id="3" name="Content Placeholder 2"/>
          <p:cNvSpPr>
            <a:spLocks noGrp="1"/>
          </p:cNvSpPr>
          <p:nvPr>
            <p:ph idx="1"/>
          </p:nvPr>
        </p:nvSpPr>
        <p:spPr>
          <a:xfrm>
            <a:off x="431800" y="1075754"/>
            <a:ext cx="8178800" cy="5368925"/>
          </a:xfrm>
        </p:spPr>
        <p:txBody>
          <a:bodyPr/>
          <a:lstStyle/>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r>
              <a:rPr lang="en-US" altLang="en-US" dirty="0" smtClean="0">
                <a:latin typeface="Consolas" panose="020B0609020204030204" pitchFamily="49" charset="0"/>
                <a:cs typeface="Consolas" panose="020B0609020204030204" pitchFamily="49" charset="0"/>
              </a:rPr>
              <a:t>print </a:t>
            </a:r>
            <a:r>
              <a:rPr lang="en-US" altLang="en-US" dirty="0">
                <a:latin typeface="Consolas" panose="020B0609020204030204" pitchFamily="49" charset="0"/>
                <a:cs typeface="Consolas" panose="020B0609020204030204" pitchFamily="49" charset="0"/>
              </a:rPr>
              <a:t>("This program will calculate the area of a </a:t>
            </a:r>
            <a:r>
              <a:rPr lang="en-US" altLang="en-US" dirty="0" smtClean="0">
                <a:latin typeface="Consolas" panose="020B0609020204030204" pitchFamily="49" charset="0"/>
                <a:cs typeface="Consolas" panose="020B0609020204030204" pitchFamily="49" charset="0"/>
              </a:rPr>
              <a:t>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rectangle</a:t>
            </a:r>
            <a:r>
              <a:rPr lang="en-US" altLang="en-US" dirty="0">
                <a:latin typeface="Consolas" panose="020B0609020204030204" pitchFamily="49" charset="0"/>
                <a:cs typeface="Consolas" panose="020B0609020204030204" pitchFamily="49" charset="0"/>
              </a:rPr>
              <a:t>")</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length = int(input("Enter the length: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width = int(input("Enter the width: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area = length </a:t>
            </a:r>
            <a:r>
              <a:rPr lang="en-US" altLang="en-US" b="1" dirty="0" smtClean="0">
                <a:latin typeface="Consolas" panose="020B0609020204030204" pitchFamily="49" charset="0"/>
                <a:cs typeface="Consolas" panose="020B0609020204030204" pitchFamily="49" charset="0"/>
              </a:rPr>
              <a:t>*</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width</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print("Area: ", area)</a:t>
            </a:r>
          </a:p>
          <a:p>
            <a:endParaRPr lang="en-US" dirty="0"/>
          </a:p>
        </p:txBody>
      </p:sp>
      <p:grpSp>
        <p:nvGrpSpPr>
          <p:cNvPr id="4" name="Group 3"/>
          <p:cNvGrpSpPr/>
          <p:nvPr/>
        </p:nvGrpSpPr>
        <p:grpSpPr>
          <a:xfrm>
            <a:off x="7429501" y="1350680"/>
            <a:ext cx="1714499" cy="409944"/>
            <a:chOff x="2743201" y="2164919"/>
            <a:chExt cx="1714499" cy="409944"/>
          </a:xfrm>
        </p:grpSpPr>
        <p:cxnSp>
          <p:nvCxnSpPr>
            <p:cNvPr id="5" name="Straight Arrow Connector 4"/>
            <p:cNvCxnSpPr/>
            <p:nvPr/>
          </p:nvCxnSpPr>
          <p:spPr>
            <a:xfrm flipH="1">
              <a:off x="2743201" y="2362200"/>
              <a:ext cx="690747"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41370" y="2164919"/>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Start</a:t>
              </a:r>
              <a:endParaRPr lang="en-US" b="1" dirty="0">
                <a:solidFill>
                  <a:srgbClr val="FF0000"/>
                </a:solidFill>
              </a:endParaRPr>
            </a:p>
          </p:txBody>
        </p:sp>
      </p:grpSp>
      <p:sp>
        <p:nvSpPr>
          <p:cNvPr id="7" name="Freeform 6"/>
          <p:cNvSpPr/>
          <p:nvPr/>
        </p:nvSpPr>
        <p:spPr bwMode="auto">
          <a:xfrm>
            <a:off x="6498336" y="1926336"/>
            <a:ext cx="1475232" cy="573027"/>
          </a:xfrm>
          <a:custGeom>
            <a:avLst/>
            <a:gdLst>
              <a:gd name="connsiteX0" fmla="*/ 1170432 w 1475232"/>
              <a:gd name="connsiteY0" fmla="*/ 0 h 573027"/>
              <a:gd name="connsiteX1" fmla="*/ 1231392 w 1475232"/>
              <a:gd name="connsiteY1" fmla="*/ 12192 h 573027"/>
              <a:gd name="connsiteX2" fmla="*/ 1304544 w 1475232"/>
              <a:gd name="connsiteY2" fmla="*/ 36576 h 573027"/>
              <a:gd name="connsiteX3" fmla="*/ 1353312 w 1475232"/>
              <a:gd name="connsiteY3" fmla="*/ 48768 h 573027"/>
              <a:gd name="connsiteX4" fmla="*/ 1389888 w 1475232"/>
              <a:gd name="connsiteY4" fmla="*/ 73152 h 573027"/>
              <a:gd name="connsiteX5" fmla="*/ 1426464 w 1475232"/>
              <a:gd name="connsiteY5" fmla="*/ 85344 h 573027"/>
              <a:gd name="connsiteX6" fmla="*/ 1450848 w 1475232"/>
              <a:gd name="connsiteY6" fmla="*/ 170688 h 573027"/>
              <a:gd name="connsiteX7" fmla="*/ 1475232 w 1475232"/>
              <a:gd name="connsiteY7" fmla="*/ 207264 h 573027"/>
              <a:gd name="connsiteX8" fmla="*/ 1450848 w 1475232"/>
              <a:gd name="connsiteY8" fmla="*/ 292608 h 573027"/>
              <a:gd name="connsiteX9" fmla="*/ 1414272 w 1475232"/>
              <a:gd name="connsiteY9" fmla="*/ 316992 h 573027"/>
              <a:gd name="connsiteX10" fmla="*/ 1328928 w 1475232"/>
              <a:gd name="connsiteY10" fmla="*/ 353568 h 573027"/>
              <a:gd name="connsiteX11" fmla="*/ 1231392 w 1475232"/>
              <a:gd name="connsiteY11" fmla="*/ 414528 h 573027"/>
              <a:gd name="connsiteX12" fmla="*/ 1133856 w 1475232"/>
              <a:gd name="connsiteY12" fmla="*/ 438912 h 573027"/>
              <a:gd name="connsiteX13" fmla="*/ 1097280 w 1475232"/>
              <a:gd name="connsiteY13" fmla="*/ 451104 h 573027"/>
              <a:gd name="connsiteX14" fmla="*/ 731520 w 1475232"/>
              <a:gd name="connsiteY14" fmla="*/ 463296 h 573027"/>
              <a:gd name="connsiteX15" fmla="*/ 329184 w 1475232"/>
              <a:gd name="connsiteY15" fmla="*/ 499872 h 573027"/>
              <a:gd name="connsiteX16" fmla="*/ 280416 w 1475232"/>
              <a:gd name="connsiteY16" fmla="*/ 512064 h 573027"/>
              <a:gd name="connsiteX17" fmla="*/ 207264 w 1475232"/>
              <a:gd name="connsiteY17" fmla="*/ 536448 h 573027"/>
              <a:gd name="connsiteX18" fmla="*/ 134112 w 1475232"/>
              <a:gd name="connsiteY18" fmla="*/ 548640 h 573027"/>
              <a:gd name="connsiteX19" fmla="*/ 97536 w 1475232"/>
              <a:gd name="connsiteY19" fmla="*/ 560832 h 573027"/>
              <a:gd name="connsiteX20" fmla="*/ 0 w 1475232"/>
              <a:gd name="connsiteY20" fmla="*/ 573024 h 573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75232" h="573027">
                <a:moveTo>
                  <a:pt x="1170432" y="0"/>
                </a:moveTo>
                <a:cubicBezTo>
                  <a:pt x="1190752" y="4064"/>
                  <a:pt x="1211400" y="6740"/>
                  <a:pt x="1231392" y="12192"/>
                </a:cubicBezTo>
                <a:cubicBezTo>
                  <a:pt x="1256189" y="18955"/>
                  <a:pt x="1279608" y="30342"/>
                  <a:pt x="1304544" y="36576"/>
                </a:cubicBezTo>
                <a:lnTo>
                  <a:pt x="1353312" y="48768"/>
                </a:lnTo>
                <a:cubicBezTo>
                  <a:pt x="1365504" y="56896"/>
                  <a:pt x="1376782" y="66599"/>
                  <a:pt x="1389888" y="73152"/>
                </a:cubicBezTo>
                <a:cubicBezTo>
                  <a:pt x="1401383" y="78899"/>
                  <a:pt x="1417377" y="76257"/>
                  <a:pt x="1426464" y="85344"/>
                </a:cubicBezTo>
                <a:cubicBezTo>
                  <a:pt x="1432395" y="91275"/>
                  <a:pt x="1450611" y="170134"/>
                  <a:pt x="1450848" y="170688"/>
                </a:cubicBezTo>
                <a:cubicBezTo>
                  <a:pt x="1456620" y="184156"/>
                  <a:pt x="1467104" y="195072"/>
                  <a:pt x="1475232" y="207264"/>
                </a:cubicBezTo>
                <a:cubicBezTo>
                  <a:pt x="1474435" y="210450"/>
                  <a:pt x="1457208" y="284658"/>
                  <a:pt x="1450848" y="292608"/>
                </a:cubicBezTo>
                <a:cubicBezTo>
                  <a:pt x="1441694" y="304050"/>
                  <a:pt x="1426994" y="309722"/>
                  <a:pt x="1414272" y="316992"/>
                </a:cubicBezTo>
                <a:cubicBezTo>
                  <a:pt x="1333400" y="363204"/>
                  <a:pt x="1397319" y="324258"/>
                  <a:pt x="1328928" y="353568"/>
                </a:cubicBezTo>
                <a:cubicBezTo>
                  <a:pt x="1224676" y="398247"/>
                  <a:pt x="1336412" y="354516"/>
                  <a:pt x="1231392" y="414528"/>
                </a:cubicBezTo>
                <a:cubicBezTo>
                  <a:pt x="1209716" y="426914"/>
                  <a:pt x="1151693" y="434453"/>
                  <a:pt x="1133856" y="438912"/>
                </a:cubicBezTo>
                <a:cubicBezTo>
                  <a:pt x="1121388" y="442029"/>
                  <a:pt x="1110108" y="450327"/>
                  <a:pt x="1097280" y="451104"/>
                </a:cubicBezTo>
                <a:cubicBezTo>
                  <a:pt x="975516" y="458484"/>
                  <a:pt x="853440" y="459232"/>
                  <a:pt x="731520" y="463296"/>
                </a:cubicBezTo>
                <a:cubicBezTo>
                  <a:pt x="591741" y="473650"/>
                  <a:pt x="462775" y="473154"/>
                  <a:pt x="329184" y="499872"/>
                </a:cubicBezTo>
                <a:cubicBezTo>
                  <a:pt x="312753" y="503158"/>
                  <a:pt x="296466" y="507249"/>
                  <a:pt x="280416" y="512064"/>
                </a:cubicBezTo>
                <a:cubicBezTo>
                  <a:pt x="255797" y="519450"/>
                  <a:pt x="232617" y="532222"/>
                  <a:pt x="207264" y="536448"/>
                </a:cubicBezTo>
                <a:cubicBezTo>
                  <a:pt x="182880" y="540512"/>
                  <a:pt x="158244" y="543277"/>
                  <a:pt x="134112" y="548640"/>
                </a:cubicBezTo>
                <a:cubicBezTo>
                  <a:pt x="121567" y="551428"/>
                  <a:pt x="110138" y="558312"/>
                  <a:pt x="97536" y="560832"/>
                </a:cubicBezTo>
                <a:cubicBezTo>
                  <a:pt x="33702" y="573599"/>
                  <a:pt x="37318" y="573024"/>
                  <a:pt x="0" y="573024"/>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8" name="Freeform 7"/>
          <p:cNvSpPr/>
          <p:nvPr/>
        </p:nvSpPr>
        <p:spPr bwMode="auto">
          <a:xfrm>
            <a:off x="6230112" y="2609089"/>
            <a:ext cx="585216" cy="268224"/>
          </a:xfrm>
          <a:custGeom>
            <a:avLst/>
            <a:gdLst>
              <a:gd name="connsiteX0" fmla="*/ 280416 w 585216"/>
              <a:gd name="connsiteY0" fmla="*/ 0 h 355091"/>
              <a:gd name="connsiteX1" fmla="*/ 548640 w 585216"/>
              <a:gd name="connsiteY1" fmla="*/ 73152 h 355091"/>
              <a:gd name="connsiteX2" fmla="*/ 560832 w 585216"/>
              <a:gd name="connsiteY2" fmla="*/ 121920 h 355091"/>
              <a:gd name="connsiteX3" fmla="*/ 585216 w 585216"/>
              <a:gd name="connsiteY3" fmla="*/ 195072 h 355091"/>
              <a:gd name="connsiteX4" fmla="*/ 573024 w 585216"/>
              <a:gd name="connsiteY4" fmla="*/ 231648 h 355091"/>
              <a:gd name="connsiteX5" fmla="*/ 512064 w 585216"/>
              <a:gd name="connsiteY5" fmla="*/ 292608 h 355091"/>
              <a:gd name="connsiteX6" fmla="*/ 426720 w 585216"/>
              <a:gd name="connsiteY6" fmla="*/ 316992 h 355091"/>
              <a:gd name="connsiteX7" fmla="*/ 390144 w 585216"/>
              <a:gd name="connsiteY7" fmla="*/ 341376 h 355091"/>
              <a:gd name="connsiteX8" fmla="*/ 329184 w 585216"/>
              <a:gd name="connsiteY8" fmla="*/ 353568 h 355091"/>
              <a:gd name="connsiteX9" fmla="*/ 0 w 585216"/>
              <a:gd name="connsiteY9" fmla="*/ 353568 h 355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5216" h="355091">
                <a:moveTo>
                  <a:pt x="280416" y="0"/>
                </a:moveTo>
                <a:cubicBezTo>
                  <a:pt x="311995" y="5263"/>
                  <a:pt x="497513" y="1574"/>
                  <a:pt x="548640" y="73152"/>
                </a:cubicBezTo>
                <a:cubicBezTo>
                  <a:pt x="558379" y="86787"/>
                  <a:pt x="556017" y="105870"/>
                  <a:pt x="560832" y="121920"/>
                </a:cubicBezTo>
                <a:cubicBezTo>
                  <a:pt x="568218" y="146539"/>
                  <a:pt x="585216" y="195072"/>
                  <a:pt x="585216" y="195072"/>
                </a:cubicBezTo>
                <a:cubicBezTo>
                  <a:pt x="581152" y="207264"/>
                  <a:pt x="578771" y="220153"/>
                  <a:pt x="573024" y="231648"/>
                </a:cubicBezTo>
                <a:cubicBezTo>
                  <a:pt x="558246" y="261204"/>
                  <a:pt x="543098" y="279308"/>
                  <a:pt x="512064" y="292608"/>
                </a:cubicBezTo>
                <a:cubicBezTo>
                  <a:pt x="457375" y="316046"/>
                  <a:pt x="474171" y="293266"/>
                  <a:pt x="426720" y="316992"/>
                </a:cubicBezTo>
                <a:cubicBezTo>
                  <a:pt x="413614" y="323545"/>
                  <a:pt x="403864" y="336231"/>
                  <a:pt x="390144" y="341376"/>
                </a:cubicBezTo>
                <a:cubicBezTo>
                  <a:pt x="370741" y="348652"/>
                  <a:pt x="349896" y="352921"/>
                  <a:pt x="329184" y="353568"/>
                </a:cubicBezTo>
                <a:cubicBezTo>
                  <a:pt x="219510" y="356995"/>
                  <a:pt x="109728" y="353568"/>
                  <a:pt x="0" y="353568"/>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9" name="Freeform 8"/>
          <p:cNvSpPr/>
          <p:nvPr/>
        </p:nvSpPr>
        <p:spPr bwMode="auto">
          <a:xfrm>
            <a:off x="3706368" y="2950464"/>
            <a:ext cx="2550312" cy="177103"/>
          </a:xfrm>
          <a:custGeom>
            <a:avLst/>
            <a:gdLst>
              <a:gd name="connsiteX0" fmla="*/ 2474976 w 2550312"/>
              <a:gd name="connsiteY0" fmla="*/ 0 h 292608"/>
              <a:gd name="connsiteX1" fmla="*/ 2548128 w 2550312"/>
              <a:gd name="connsiteY1" fmla="*/ 109728 h 292608"/>
              <a:gd name="connsiteX2" fmla="*/ 2535936 w 2550312"/>
              <a:gd name="connsiteY2" fmla="*/ 158496 h 292608"/>
              <a:gd name="connsiteX3" fmla="*/ 2414016 w 2550312"/>
              <a:gd name="connsiteY3" fmla="*/ 231648 h 292608"/>
              <a:gd name="connsiteX4" fmla="*/ 2365248 w 2550312"/>
              <a:gd name="connsiteY4" fmla="*/ 243840 h 292608"/>
              <a:gd name="connsiteX5" fmla="*/ 2267712 w 2550312"/>
              <a:gd name="connsiteY5" fmla="*/ 292608 h 292608"/>
              <a:gd name="connsiteX6" fmla="*/ 0 w 2550312"/>
              <a:gd name="connsiteY6" fmla="*/ 292608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312" h="292608">
                <a:moveTo>
                  <a:pt x="2474976" y="0"/>
                </a:moveTo>
                <a:cubicBezTo>
                  <a:pt x="2499360" y="36576"/>
                  <a:pt x="2532348" y="68699"/>
                  <a:pt x="2548128" y="109728"/>
                </a:cubicBezTo>
                <a:cubicBezTo>
                  <a:pt x="2554143" y="125367"/>
                  <a:pt x="2546970" y="145886"/>
                  <a:pt x="2535936" y="158496"/>
                </a:cubicBezTo>
                <a:cubicBezTo>
                  <a:pt x="2522087" y="174323"/>
                  <a:pt x="2442839" y="220839"/>
                  <a:pt x="2414016" y="231648"/>
                </a:cubicBezTo>
                <a:cubicBezTo>
                  <a:pt x="2398327" y="237532"/>
                  <a:pt x="2381504" y="239776"/>
                  <a:pt x="2365248" y="243840"/>
                </a:cubicBezTo>
                <a:cubicBezTo>
                  <a:pt x="2332761" y="292571"/>
                  <a:pt x="2345855" y="292201"/>
                  <a:pt x="2267712" y="292608"/>
                </a:cubicBezTo>
                <a:lnTo>
                  <a:pt x="0" y="292608"/>
                </a:ln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10" name="Freeform 9"/>
          <p:cNvSpPr/>
          <p:nvPr/>
        </p:nvSpPr>
        <p:spPr bwMode="auto">
          <a:xfrm>
            <a:off x="3706368" y="3201356"/>
            <a:ext cx="240419" cy="268224"/>
          </a:xfrm>
          <a:custGeom>
            <a:avLst/>
            <a:gdLst>
              <a:gd name="connsiteX0" fmla="*/ 60960 w 240419"/>
              <a:gd name="connsiteY0" fmla="*/ 0 h 268224"/>
              <a:gd name="connsiteX1" fmla="*/ 219456 w 240419"/>
              <a:gd name="connsiteY1" fmla="*/ 231648 h 268224"/>
              <a:gd name="connsiteX2" fmla="*/ 182880 w 240419"/>
              <a:gd name="connsiteY2" fmla="*/ 268224 h 268224"/>
              <a:gd name="connsiteX3" fmla="*/ 12192 w 240419"/>
              <a:gd name="connsiteY3" fmla="*/ 231648 h 268224"/>
              <a:gd name="connsiteX4" fmla="*/ 0 w 240419"/>
              <a:gd name="connsiteY4" fmla="*/ 219456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19" h="268224">
                <a:moveTo>
                  <a:pt x="60960" y="0"/>
                </a:moveTo>
                <a:cubicBezTo>
                  <a:pt x="231325" y="85183"/>
                  <a:pt x="270852" y="38913"/>
                  <a:pt x="219456" y="231648"/>
                </a:cubicBezTo>
                <a:cubicBezTo>
                  <a:pt x="215013" y="248308"/>
                  <a:pt x="195072" y="256032"/>
                  <a:pt x="182880" y="268224"/>
                </a:cubicBezTo>
                <a:cubicBezTo>
                  <a:pt x="81212" y="258057"/>
                  <a:pt x="80431" y="272591"/>
                  <a:pt x="12192" y="231648"/>
                </a:cubicBezTo>
                <a:cubicBezTo>
                  <a:pt x="7264" y="228691"/>
                  <a:pt x="4064" y="223520"/>
                  <a:pt x="0" y="219456"/>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grpSp>
        <p:nvGrpSpPr>
          <p:cNvPr id="11" name="Group 10"/>
          <p:cNvGrpSpPr/>
          <p:nvPr/>
        </p:nvGrpSpPr>
        <p:grpSpPr>
          <a:xfrm>
            <a:off x="3573931" y="3543369"/>
            <a:ext cx="2957560" cy="369332"/>
            <a:chOff x="1452748" y="4425668"/>
            <a:chExt cx="2957560" cy="369332"/>
          </a:xfrm>
        </p:grpSpPr>
        <p:cxnSp>
          <p:nvCxnSpPr>
            <p:cNvPr id="12" name="Straight Arrow Connector 11"/>
            <p:cNvCxnSpPr/>
            <p:nvPr/>
          </p:nvCxnSpPr>
          <p:spPr>
            <a:xfrm>
              <a:off x="1452748" y="4435796"/>
              <a:ext cx="1941230"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93978" y="4425668"/>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End</a:t>
              </a:r>
              <a:endParaRPr lang="en-US" b="1" dirty="0">
                <a:solidFill>
                  <a:srgbClr val="FF0000"/>
                </a:solidFill>
              </a:endParaRPr>
            </a:p>
          </p:txBody>
        </p:sp>
      </p:grpSp>
    </p:spTree>
    <p:extLst>
      <p:ext uri="{BB962C8B-B14F-4D97-AF65-F5344CB8AC3E}">
        <p14:creationId xmlns:p14="http://schemas.microsoft.com/office/powerpoint/2010/main" val="3335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par>
                          <p:cTn id="28" fill="hold">
                            <p:stCondLst>
                              <p:cond delay="500"/>
                            </p:stCondLst>
                            <p:childTnLst>
                              <p:par>
                                <p:cTn id="29" presetID="22" presetClass="entr" presetSubtype="1"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Summary</a:t>
            </a:r>
            <a:endParaRPr lang="en-US" altLang="en-US" dirty="0"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Used when a question (Boolean expression) evaluates only to a true or false value (Boolean):</a:t>
            </a:r>
          </a:p>
          <a:p>
            <a:pPr lvl="1" eaLnBrk="1" hangingPunct="1"/>
            <a:r>
              <a:rPr lang="en-US" altLang="en-US" dirty="0" smtClean="0">
                <a:ea typeface="ＭＳ Ｐゴシック" panose="020B0600070205080204" pitchFamily="34" charset="-128"/>
              </a:rPr>
              <a:t>If the question evaluates to true then the program reacts differently. It will execute the body after which it proceeds to the remainder of the program (which follows the if construct).</a:t>
            </a:r>
          </a:p>
          <a:p>
            <a:pPr lvl="1" eaLnBrk="1" hangingPunct="1"/>
            <a:r>
              <a:rPr lang="en-US" altLang="en-US" dirty="0" smtClean="0">
                <a:ea typeface="ＭＳ Ｐゴシック" panose="020B0600070205080204" pitchFamily="34" charset="-128"/>
              </a:rPr>
              <a:t>If the question evaluates to false then the program doesn’t react differently. It just executes the remainder of the program (which follows the if construct).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sz="2800" dirty="0" smtClean="0">
                <a:solidFill>
                  <a:srgbClr val="FF0000"/>
                </a:solidFill>
                <a:latin typeface="Consolas" panose="020B0609020204030204" pitchFamily="49" charset="0"/>
                <a:ea typeface="ＭＳ Ｐゴシック" panose="020B0600070205080204" pitchFamily="34" charset="-128"/>
              </a:rPr>
              <a:t>If</a:t>
            </a:r>
            <a:r>
              <a:rPr lang="en-US" altLang="ja-JP" sz="2800" dirty="0" smtClean="0">
                <a:latin typeface="Consolas" panose="020B0609020204030204" pitchFamily="49" charset="0"/>
                <a:ea typeface="ＭＳ Ｐゴシック" panose="020B0600070205080204" pitchFamily="34" charset="-128"/>
              </a:rPr>
              <a:t>-</a:t>
            </a:r>
            <a:r>
              <a:rPr lang="en-US" altLang="ja-JP" sz="2800" dirty="0" smtClean="0">
                <a:solidFill>
                  <a:schemeClr val="accent2">
                    <a:lumMod val="75000"/>
                  </a:schemeClr>
                </a:solidFill>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chemeClr val="accent2">
                        <a:lumMod val="75000"/>
                      </a:schemeClr>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Decision making: checking if a condition is true (in which case something should be done) but unlike ‘</a:t>
            </a:r>
            <a:r>
              <a:rPr lang="en-US" altLang="ja-JP" sz="20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i="1" dirty="0" smtClean="0">
                <a:ea typeface="ＭＳ Ｐゴシック" panose="020B0600070205080204" pitchFamily="34" charset="-128"/>
              </a:rPr>
              <a:t>also reacting if the condition is not true (false).</a:t>
            </a:r>
            <a:endParaRPr lang="en-CA" altLang="ja-JP" i="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if (</a:t>
            </a:r>
            <a:r>
              <a:rPr lang="en-CA" altLang="en-US" sz="1800" i="1" dirty="0" smtClean="0">
                <a:latin typeface="Consolas" panose="020B0609020204030204" pitchFamily="49" charset="0"/>
                <a:ea typeface="ＭＳ Ｐゴシック" panose="020B0600070205080204" pitchFamily="34" charset="-128"/>
              </a:rPr>
              <a:t>operand  relational operator  operand</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of 'if'</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of 'else'</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additional statements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The </a:t>
            </a:r>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Construct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dirty="0" smtClean="0">
                <a:ea typeface="ＭＳ Ｐゴシック" panose="020B0600070205080204" pitchFamily="34" charset="-128"/>
              </a:rPr>
              <a:t>2</a:t>
            </a:r>
            <a:r>
              <a:rPr lang="en-CA" altLang="en-US" sz="2000" dirty="0" smtClean="0">
                <a:latin typeface="Consolas" panose="020B0609020204030204" pitchFamily="49" charset="0"/>
                <a:ea typeface="ＭＳ Ｐゴシック" panose="020B0600070205080204" pitchFamily="34" charset="-128"/>
              </a:rPr>
              <a:t>if_else1.py</a:t>
            </a:r>
          </a:p>
          <a:p>
            <a:pPr lvl="1" eaLnBrk="1" hangingPunct="1"/>
            <a:r>
              <a:rPr lang="en-US" altLang="en-US" dirty="0">
                <a:ea typeface="ＭＳ Ｐゴシック" panose="020B0600070205080204" pitchFamily="34" charset="-128"/>
                <a:cs typeface="Calibri" panose="020F0502020204030204" pitchFamily="34" charset="0"/>
              </a:rPr>
              <a:t>Learning objective of example: program executes </a:t>
            </a:r>
            <a:r>
              <a:rPr lang="en-US" altLang="en-US" dirty="0" smtClean="0">
                <a:ea typeface="ＭＳ Ｐゴシック" panose="020B0600070205080204" pitchFamily="34" charset="-128"/>
                <a:cs typeface="Calibri" panose="020F0502020204030204" pitchFamily="34" charset="0"/>
              </a:rPr>
              <a:t>one body when </a:t>
            </a:r>
            <a:r>
              <a:rPr lang="en-US" altLang="en-US" dirty="0">
                <a:ea typeface="ＭＳ Ｐゴシック" panose="020B0600070205080204" pitchFamily="34" charset="-128"/>
                <a:cs typeface="Calibri" panose="020F0502020204030204" pitchFamily="34" charset="0"/>
              </a:rPr>
              <a:t>a Boolean expression evaluates to </a:t>
            </a:r>
            <a:r>
              <a:rPr lang="en-US" altLang="en-US" dirty="0" smtClean="0">
                <a:ea typeface="ＭＳ Ｐゴシック" panose="020B0600070205080204" pitchFamily="34" charset="-128"/>
                <a:cs typeface="Calibri" panose="020F0502020204030204" pitchFamily="34" charset="0"/>
              </a:rPr>
              <a:t>true</a:t>
            </a:r>
            <a:r>
              <a:rPr lang="en-US" altLang="en-US" dirty="0">
                <a:ea typeface="ＭＳ Ｐゴシック" panose="020B0600070205080204" pitchFamily="34" charset="-128"/>
                <a:cs typeface="Calibri" panose="020F0502020204030204" pitchFamily="34" charset="0"/>
              </a:rPr>
              <a:t> </a:t>
            </a:r>
            <a:r>
              <a:rPr lang="en-US" altLang="en-US" dirty="0" smtClean="0">
                <a:ea typeface="ＭＳ Ｐゴシック" panose="020B0600070205080204" pitchFamily="34" charset="-128"/>
                <a:cs typeface="Calibri" panose="020F0502020204030204" pitchFamily="34" charset="0"/>
              </a:rPr>
              <a:t>and another when it’s false.</a:t>
            </a:r>
            <a:endParaRPr lang="en-CA" altLang="en-US" b="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267200"/>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Construct (2)</a:t>
            </a:r>
          </a:p>
        </p:txBody>
      </p:sp>
      <p:grpSp>
        <p:nvGrpSpPr>
          <p:cNvPr id="2" name="Group 5"/>
          <p:cNvGrpSpPr>
            <a:grpSpLocks/>
          </p:cNvGrpSpPr>
          <p:nvPr/>
        </p:nvGrpSpPr>
        <p:grpSpPr bwMode="auto">
          <a:xfrm>
            <a:off x="2965450" y="5573713"/>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chemeClr val="accent2">
                      <a:lumMod val="75000"/>
                    </a:schemeClr>
                  </a:solidFill>
                </a:rPr>
                <a:t>Else case</a:t>
              </a:r>
            </a:p>
          </p:txBody>
        </p:sp>
      </p:grpSp>
      <p:grpSp>
        <p:nvGrpSpPr>
          <p:cNvPr id="4" name="Group 4"/>
          <p:cNvGrpSpPr>
            <a:grpSpLocks/>
          </p:cNvGrpSpPr>
          <p:nvPr/>
        </p:nvGrpSpPr>
        <p:grpSpPr bwMode="auto">
          <a:xfrm>
            <a:off x="2927350" y="4430713"/>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FF0000"/>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a:t>
            </a:r>
            <a:r>
              <a:rPr lang="en-CA" altLang="en-US" sz="2800" i="1" dirty="0" smtClean="0">
                <a:ea typeface="ＭＳ Ｐゴシック" panose="020B0600070205080204" pitchFamily="34" charset="-128"/>
              </a:rPr>
              <a:t>They’re Actually Stated</a:t>
            </a:r>
            <a:r>
              <a:rPr lang="en-CA" altLang="en-US" sz="2800" dirty="0" smtClean="0">
                <a:ea typeface="ＭＳ Ｐゴシック" panose="020B0600070205080204" pitchFamily="34" charset="-128"/>
              </a:rPr>
              <a:t> (Instead of How You Think They’re Stated)</a:t>
            </a:r>
            <a:endParaRPr lang="en-US" altLang="en-US" sz="2800" dirty="0" smtClean="0">
              <a:ea typeface="ＭＳ Ｐゴシック" panose="020B0600070205080204" pitchFamily="34" charset="-128"/>
            </a:endParaRPr>
          </a:p>
        </p:txBody>
      </p:sp>
      <p:sp>
        <p:nvSpPr>
          <p:cNvPr id="24579" name="Rectangle 3"/>
          <p:cNvSpPr>
            <a:spLocks noGrp="1"/>
          </p:cNvSpPr>
          <p:nvPr>
            <p:ph type="body" idx="4294967295"/>
          </p:nvPr>
        </p:nvSpPr>
        <p:spPr/>
        <p:txBody>
          <a:bodyPr/>
          <a:lstStyle/>
          <a:p>
            <a:pPr marL="0" indent="0" eaLnBrk="1" hangingPunct="1">
              <a:buFontTx/>
              <a:buNone/>
            </a:pPr>
            <a:r>
              <a:rPr lang="en-US" altLang="en-US" dirty="0" smtClean="0">
                <a:latin typeface="Comic Sans MS" panose="030F0702030302020204" pitchFamily="66" charset="0"/>
                <a:ea typeface="ＭＳ Ｐゴシック" panose="020B0600070205080204" pitchFamily="34" charset="-128"/>
                <a:cs typeface="Arial" panose="020B0604020202020204" pitchFamily="34" charset="0"/>
              </a:rPr>
              <a:t>You this read wrong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a:t>
            </a:r>
            <a:r>
              <a:rPr lang="en-CA" altLang="en-US" sz="2800" i="1" dirty="0" smtClean="0">
                <a:ea typeface="ＭＳ Ｐゴシック" panose="020B0600070205080204" pitchFamily="34" charset="-128"/>
              </a:rPr>
              <a:t>They’re Actually Stated</a:t>
            </a:r>
            <a:r>
              <a:rPr lang="en-CA" altLang="en-US" sz="2800" dirty="0" smtClean="0">
                <a:ea typeface="ＭＳ Ｐゴシック" panose="020B0600070205080204" pitchFamily="34" charset="-128"/>
              </a:rPr>
              <a:t> (Instead of How You Think They’re Stated)</a:t>
            </a:r>
          </a:p>
        </p:txBody>
      </p:sp>
      <p:sp>
        <p:nvSpPr>
          <p:cNvPr id="25603"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 Actual Code (previous version &lt;=2012)</a:t>
            </a:r>
            <a:endParaRPr lang="en-US" altLang="en-US" sz="1800" dirty="0" smtClean="0">
              <a:latin typeface="Consolas" panose="020B0609020204030204" pitchFamily="49" charset="0"/>
              <a:ea typeface="ＭＳ Ｐゴシック" panose="020B0600070205080204" pitchFamily="34" charset="-128"/>
            </a:endParaRPr>
          </a:p>
          <a:p>
            <a:pPr marL="180975" lvl="1" indent="0" eaLnBrk="1" hangingPunct="1">
              <a:buNone/>
            </a:pPr>
            <a:r>
              <a:rPr lang="en-US" altLang="en-US" dirty="0">
                <a:ea typeface="ＭＳ Ｐゴシック" panose="020B0600070205080204" pitchFamily="34" charset="-128"/>
                <a:cs typeface="Calibri" panose="020F0502020204030204" pitchFamily="34" charset="0"/>
              </a:rPr>
              <a:t>Learning objective of example: </a:t>
            </a:r>
            <a:r>
              <a:rPr lang="en-US" altLang="en-US" dirty="0" smtClean="0">
                <a:ea typeface="ＭＳ Ｐゴシック" panose="020B0600070205080204" pitchFamily="34" charset="-128"/>
                <a:cs typeface="Calibri" panose="020F0502020204030204" pitchFamily="34" charset="0"/>
              </a:rPr>
              <a:t>seeing alternative implementations of a program that produce the same result.</a:t>
            </a:r>
            <a:endParaRPr lang="en-US" altLang="en-US"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600" b="1" dirty="0" smtClean="0">
              <a:latin typeface="Arial" panose="020B0604020202020204" pitchFamily="34" charset="0"/>
              <a:ea typeface="ＭＳ Ｐゴシック" panose="020B0600070205080204" pitchFamily="34" charset="-128"/>
            </a:endParaRPr>
          </a:p>
        </p:txBody>
      </p:sp>
      <p:sp>
        <p:nvSpPr>
          <p:cNvPr id="25604" name="Text Box 6"/>
          <p:cNvSpPr txBox="1">
            <a:spLocks noChangeArrowheads="1"/>
          </p:cNvSpPr>
          <p:nvPr/>
        </p:nvSpPr>
        <p:spPr bwMode="auto">
          <a:xfrm>
            <a:off x="304800" y="4267200"/>
            <a:ext cx="8610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dirty="0">
                <a:solidFill>
                  <a:srgbClr val="FF0000"/>
                </a:solidFill>
                <a:latin typeface="Arial" panose="020B0604020202020204" pitchFamily="34" charset="0"/>
              </a:rPr>
              <a:t>JT’s note: </a:t>
            </a:r>
            <a:r>
              <a:rPr lang="en-US" altLang="en-US" sz="2000" dirty="0">
                <a:solidFill>
                  <a:srgbClr val="FF0000"/>
                </a:solidFill>
                <a:latin typeface="Arial" panose="020B0604020202020204" pitchFamily="34" charset="0"/>
              </a:rPr>
              <a:t>this version of the program is logically equivalent (does the same thing) as the version you just saw. For practice trace by hand both versions to convince yourself that this is the case. Then run both versions to verify.</a:t>
            </a:r>
            <a:endParaRPr lang="en-US" altLang="en-US" sz="2000" b="1" dirty="0">
              <a:solidFill>
                <a:srgbClr val="FF00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They’re Actually Stated (Instead of How You Think They’re Stated)</a:t>
            </a:r>
          </a:p>
        </p:txBody>
      </p:sp>
      <p:sp>
        <p:nvSpPr>
          <p:cNvPr id="2662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 </a:t>
            </a:r>
            <a:r>
              <a:rPr lang="en-CA" altLang="en-US" dirty="0" smtClean="0">
                <a:ea typeface="ＭＳ Ｐゴシック" panose="020B0600070205080204" pitchFamily="34" charset="-128"/>
              </a:rPr>
              <a:t>How some students interpreted the code (optical illusion?)</a:t>
            </a:r>
          </a:p>
          <a:p>
            <a:pPr lvl="1" eaLnBrk="1" hangingPunct="1"/>
            <a:r>
              <a:rPr lang="en-US" altLang="en-US" dirty="0">
                <a:ea typeface="ＭＳ Ｐゴシック" panose="020B0600070205080204" pitchFamily="34" charset="-128"/>
                <a:cs typeface="Calibri" panose="020F0502020204030204" pitchFamily="34" charset="0"/>
              </a:rPr>
              <a:t>Learning objective of example</a:t>
            </a:r>
            <a:r>
              <a:rPr lang="en-US" altLang="en-US" dirty="0" smtClean="0">
                <a:ea typeface="ＭＳ Ｐゴシック" panose="020B0600070205080204" pitchFamily="34" charset="-128"/>
                <a:cs typeface="Calibri" panose="020F0502020204030204" pitchFamily="34" charset="0"/>
              </a:rPr>
              <a:t>: trace a program the way it is actually specified rather than how you think it is specified.</a:t>
            </a:r>
          </a:p>
          <a:p>
            <a:pPr lvl="1" eaLnBrk="1" hangingPunct="1"/>
            <a:endParaRPr lang="en-CA" altLang="en-US" dirty="0" smtClean="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grpSp>
        <p:nvGrpSpPr>
          <p:cNvPr id="2" name="Group 4"/>
          <p:cNvGrpSpPr>
            <a:grpSpLocks/>
          </p:cNvGrpSpPr>
          <p:nvPr/>
        </p:nvGrpSpPr>
        <p:grpSpPr bwMode="auto">
          <a:xfrm>
            <a:off x="3216275" y="4384499"/>
            <a:ext cx="6073775" cy="1936750"/>
            <a:chOff x="974" y="2520"/>
            <a:chExt cx="3826" cy="1220"/>
          </a:xfrm>
        </p:grpSpPr>
        <p:sp>
          <p:nvSpPr>
            <p:cNvPr id="26630" name="Line 5"/>
            <p:cNvSpPr>
              <a:spLocks noChangeShapeType="1"/>
            </p:cNvSpPr>
            <p:nvPr/>
          </p:nvSpPr>
          <p:spPr bwMode="auto">
            <a:xfrm flipH="1" flipV="1">
              <a:off x="974" y="2520"/>
              <a:ext cx="1231" cy="55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26631" name="Text Box 6"/>
            <p:cNvSpPr txBox="1">
              <a:spLocks noChangeArrowheads="1"/>
            </p:cNvSpPr>
            <p:nvPr/>
          </p:nvSpPr>
          <p:spPr bwMode="auto">
            <a:xfrm>
              <a:off x="2205" y="2712"/>
              <a:ext cx="2595" cy="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dirty="0">
                  <a:solidFill>
                    <a:srgbClr val="FF0000"/>
                  </a:solidFill>
                  <a:latin typeface="Arial" panose="020B0604020202020204" pitchFamily="34" charset="0"/>
                </a:rPr>
                <a:t>JT’s tip: </a:t>
              </a:r>
              <a:r>
                <a:rPr lang="en-US" altLang="en-US" sz="2000" dirty="0">
                  <a:solidFill>
                    <a:srgbClr val="FF0000"/>
                  </a:solidFill>
                  <a:latin typeface="Arial" panose="020B0604020202020204" pitchFamily="34" charset="0"/>
                </a:rPr>
                <a:t>one way of making sure you read the program code the way it actually is written rather than how you think it should be is to take breaks from writing/editing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dirty="0" smtClean="0">
                <a:ea typeface="ＭＳ Ｐゴシック" panose="020B0600070205080204" pitchFamily="34" charset="-128"/>
              </a:rPr>
              <a:t>3</a:t>
            </a:r>
            <a:r>
              <a:rPr lang="en-CA" altLang="en-US" sz="2000" dirty="0" smtClean="0">
                <a:latin typeface="Consolas" panose="020B0609020204030204" pitchFamily="49" charset="0"/>
                <a:ea typeface="ＭＳ Ｐゴシック" panose="020B0600070205080204" pitchFamily="34" charset="-128"/>
              </a:rPr>
              <a:t>if_else2.py</a:t>
            </a:r>
          </a:p>
          <a:p>
            <a:pPr lvl="1" eaLnBrk="1" hangingPunct="1"/>
            <a:r>
              <a:rPr lang="en-US" altLang="en-US" dirty="0">
                <a:ea typeface="ＭＳ Ｐゴシック" panose="020B0600070205080204" pitchFamily="34" charset="-128"/>
                <a:cs typeface="Calibri" panose="020F0502020204030204" pitchFamily="34" charset="0"/>
              </a:rPr>
              <a:t>Learning objective of example: </a:t>
            </a:r>
            <a:r>
              <a:rPr lang="en-US" altLang="en-US" dirty="0" smtClean="0">
                <a:ea typeface="ＭＳ Ｐゴシック" panose="020B0600070205080204" pitchFamily="34" charset="-128"/>
                <a:cs typeface="Calibri" panose="020F0502020204030204" pitchFamily="34" charset="0"/>
              </a:rPr>
              <a:t>defining the bodies of an </a:t>
            </a:r>
            <a:r>
              <a:rPr lang="en-US" altLang="en-US" dirty="0" smtClean="0">
                <a:latin typeface="Consolas" panose="020B0609020204030204" pitchFamily="49" charset="0"/>
                <a:ea typeface="ＭＳ Ｐゴシック" panose="020B0600070205080204" pitchFamily="34" charset="-128"/>
                <a:cs typeface="Calibri" panose="020F0502020204030204" pitchFamily="34" charset="0"/>
              </a:rPr>
              <a:t>IF</a:t>
            </a:r>
            <a:r>
              <a:rPr lang="en-US" altLang="en-US" dirty="0" smtClean="0">
                <a:ea typeface="ＭＳ Ｐゴシック" panose="020B0600070205080204" pitchFamily="34" charset="-128"/>
                <a:cs typeface="Calibri" panose="020F0502020204030204" pitchFamily="34" charset="0"/>
              </a:rPr>
              <a:t>-case and an </a:t>
            </a:r>
            <a:r>
              <a:rPr lang="en-US" altLang="en-US" dirty="0" smtClean="0">
                <a:latin typeface="Consolas" panose="020B0609020204030204" pitchFamily="49" charset="0"/>
                <a:ea typeface="ＭＳ Ｐゴシック" panose="020B0600070205080204" pitchFamily="34" charset="-128"/>
                <a:cs typeface="Calibri" panose="020F0502020204030204" pitchFamily="34" charset="0"/>
              </a:rPr>
              <a:t>ELSE</a:t>
            </a:r>
            <a:r>
              <a:rPr lang="en-US" altLang="en-US" dirty="0" smtClean="0">
                <a:ea typeface="ＭＳ Ｐゴシック" panose="020B0600070205080204" pitchFamily="34" charset="-128"/>
                <a:cs typeface="Calibri" panose="020F0502020204030204" pitchFamily="34" charset="0"/>
              </a:rPr>
              <a:t>-case with multiple statements.</a:t>
            </a:r>
            <a:endParaRPr lang="en-CA" altLang="en-US" sz="2000"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tax = (income * taxRate) - taxCredit</a:t>
            </a:r>
            <a:endParaRPr lang="en-CA" altLang="en-US" sz="1600" dirty="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a:t>
            </a:r>
            <a:r>
              <a:rPr lang="en-US" altLang="en-US"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 Vs. </a:t>
            </a:r>
            <a:r>
              <a:rPr lang="en-US" altLang="en-US" sz="2800" dirty="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If:</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No additional action is taken when the expression evaluates to false.</a:t>
            </a:r>
          </a:p>
          <a:p>
            <a:pPr lvl="1" eaLnBrk="1" hangingPunct="1"/>
            <a:r>
              <a:rPr lang="en-US" altLang="en-US" dirty="0"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dirty="0" smtClean="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If the expression evaluates to false then execute the ‘body’ of the </a:t>
            </a:r>
            <a:r>
              <a:rPr lang="en-US" altLang="en-US" sz="1800" dirty="0" smtClean="0">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That is: </a:t>
            </a:r>
            <a:r>
              <a:rPr lang="en-US" altLang="en-US" i="1" dirty="0" smtClean="0">
                <a:ea typeface="ＭＳ Ｐゴシック" panose="020B0600070205080204" pitchFamily="34" charset="-128"/>
              </a:rPr>
              <a:t>Use when your program is supposed to react differently for both the true and the false cases</a:t>
            </a:r>
            <a:r>
              <a:rPr lang="en-US" altLang="en-US" dirty="0"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There are many logical operations but the three most commonly used in computer programs include:</a:t>
            </a:r>
          </a:p>
          <a:p>
            <a:pPr lvl="1" eaLnBrk="1" hangingPunct="1"/>
            <a:r>
              <a:rPr lang="en-US" altLang="en-US" dirty="0" smtClean="0">
                <a:ea typeface="ＭＳ Ｐゴシック" panose="020B0600070205080204" pitchFamily="34" charset="-128"/>
              </a:rPr>
              <a:t>Logical AND</a:t>
            </a:r>
          </a:p>
          <a:p>
            <a:pPr lvl="1" eaLnBrk="1" hangingPunct="1"/>
            <a:r>
              <a:rPr lang="en-US" altLang="en-US" dirty="0" smtClean="0">
                <a:ea typeface="ＭＳ Ｐゴシック" panose="020B0600070205080204" pitchFamily="34" charset="-128"/>
              </a:rPr>
              <a:t>Logical OR</a:t>
            </a:r>
          </a:p>
          <a:p>
            <a:pPr lvl="1" eaLnBrk="1" hangingPunct="1"/>
            <a:r>
              <a:rPr lang="en-US" altLang="en-US" dirty="0"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Programming: Decision Making Is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Decision making is choosing among alternates (branches).</a:t>
            </a:r>
          </a:p>
          <a:p>
            <a:pPr eaLnBrk="1" hangingPunct="1"/>
            <a:r>
              <a:rPr lang="en-US" altLang="en-US" dirty="0" smtClean="0">
                <a:ea typeface="ＭＳ Ｐゴシック" panose="020B0600070205080204" pitchFamily="34" charset="-128"/>
              </a:rPr>
              <a:t>Why is it needed?</a:t>
            </a:r>
          </a:p>
          <a:p>
            <a:pPr marL="561975"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an answer that is either true or false</a:t>
            </a:r>
          </a:p>
          <a:p>
            <a:pPr lvl="1" eaLnBrk="1" hangingPunct="1"/>
            <a:r>
              <a:rPr lang="en-US" altLang="en-US" dirty="0" smtClean="0">
                <a:ea typeface="ＭＳ Ｐゴシック" panose="020B0600070205080204" pitchFamily="34" charset="-128"/>
              </a:rPr>
              <a:t>Although the approach is very simple, modeling decisions in this fashion is a very useful and powerful tool.</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dirty="0" smtClean="0">
                <a:ea typeface="ＭＳ Ｐゴシック" panose="020B0600070205080204" pitchFamily="34" charset="-128"/>
              </a:rPr>
              <a:t>The popular usage of the logical AND applies when </a:t>
            </a:r>
            <a:r>
              <a:rPr lang="en-US" altLang="en-US" i="1" dirty="0" smtClean="0">
                <a:ea typeface="ＭＳ Ｐゴシック" panose="020B0600070205080204" pitchFamily="34" charset="-128"/>
              </a:rPr>
              <a:t>ALL</a:t>
            </a:r>
            <a:r>
              <a:rPr lang="en-US" altLang="en-US" dirty="0" smtClean="0">
                <a:ea typeface="ＭＳ Ｐゴシック" panose="020B0600070205080204" pitchFamily="34" charset="-128"/>
              </a:rPr>
              <a:t> conditions must be met.</a:t>
            </a:r>
            <a:endParaRPr lang="en-US" altLang="en-US" sz="1800"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Logical AND can be specified more formally in the form of a truth table.</a:t>
            </a:r>
          </a:p>
        </p:txBody>
      </p:sp>
      <p:graphicFrame>
        <p:nvGraphicFramePr>
          <p:cNvPr id="148521" name="Group 41"/>
          <p:cNvGraphicFramePr>
            <a:graphicFrameLocks noGrp="1"/>
          </p:cNvGraphicFramePr>
          <p:nvPr>
            <p:ph sz="half" idx="4294967295"/>
            <p:extLst>
              <p:ext uri="{D42A27DB-BD31-4B8C-83A1-F6EECF244321}">
                <p14:modId xmlns:p14="http://schemas.microsoft.com/office/powerpoint/2010/main" val="1526339833"/>
              </p:ext>
            </p:extLst>
          </p:nvPr>
        </p:nvGraphicFramePr>
        <p:xfrm>
          <a:off x="671513" y="2821940"/>
          <a:ext cx="6018213" cy="2193948"/>
        </p:xfrm>
        <a:graphic>
          <a:graphicData uri="http://schemas.openxmlformats.org/drawingml/2006/table">
            <a:tbl>
              <a:tblPr/>
              <a:tblGrid>
                <a:gridCol w="2008188">
                  <a:extLst>
                    <a:ext uri="{9D8B030D-6E8A-4147-A177-3AD203B41FA5}">
                      <a16:colId xmlns:a16="http://schemas.microsoft.com/office/drawing/2014/main" xmlns="" val="20000"/>
                    </a:ext>
                  </a:extLst>
                </a:gridCol>
                <a:gridCol w="2001837">
                  <a:extLst>
                    <a:ext uri="{9D8B030D-6E8A-4147-A177-3AD203B41FA5}">
                      <a16:colId xmlns:a16="http://schemas.microsoft.com/office/drawing/2014/main" xmlns="" val="20001"/>
                    </a:ext>
                  </a:extLst>
                </a:gridCol>
                <a:gridCol w="2008188">
                  <a:extLst>
                    <a:ext uri="{9D8B030D-6E8A-4147-A177-3AD203B41FA5}">
                      <a16:colId xmlns:a16="http://schemas.microsoft.com/office/drawing/2014/main" xmlns="" val="20002"/>
                    </a:ext>
                  </a:extLst>
                </a:gridCol>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xmlns="" val="10001"/>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1981200">
                  <a:extLst>
                    <a:ext uri="{9D8B030D-6E8A-4147-A177-3AD203B41FA5}">
                      <a16:colId xmlns:a16="http://schemas.microsoft.com/office/drawing/2014/main" xmlns="" val="20002"/>
                    </a:ext>
                  </a:extLst>
                </a:gridCol>
                <a:gridCol w="2351087">
                  <a:extLst>
                    <a:ext uri="{9D8B030D-6E8A-4147-A177-3AD203B41FA5}">
                      <a16:colId xmlns:a16="http://schemas.microsoft.com/office/drawing/2014/main" xmlns=""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xmlns=""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endParaRPr lang="en-US" altLang="en-US" dirty="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False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3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3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31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dirty="0"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dirty="0" smtClean="0">
                <a:ea typeface="ＭＳ Ｐゴシック" panose="020B0600070205080204" pitchFamily="34" charset="-128"/>
              </a:rPr>
              <a:t>The correct everyday usage of the logical OR applies when </a:t>
            </a:r>
            <a:r>
              <a:rPr lang="en-US" altLang="en-US" i="1" dirty="0" smtClean="0">
                <a:ea typeface="ＭＳ Ｐゴシック" panose="020B0600070205080204" pitchFamily="34" charset="-128"/>
              </a:rPr>
              <a:t>ATLEAST</a:t>
            </a:r>
            <a:r>
              <a:rPr lang="en-US" altLang="en-US" dirty="0" smtClean="0">
                <a:ea typeface="ＭＳ Ｐゴシック" panose="020B0600070205080204" pitchFamily="34" charset="-128"/>
              </a:rPr>
              <a:t> one condition must be met.</a:t>
            </a:r>
          </a:p>
          <a:p>
            <a:pPr eaLnBrk="1" hangingPunct="1"/>
            <a:endParaRPr lang="en-US" altLang="en-US" dirty="0" smtClean="0">
              <a:ea typeface="ＭＳ Ｐゴシック" panose="020B0600070205080204" pitchFamily="34" charset="-128"/>
            </a:endParaRPr>
          </a:p>
          <a:p>
            <a:pPr eaLnBrk="1" hangingPunct="1"/>
            <a:endParaRPr lang="en-US" altLang="en-US" sz="2000" dirty="0" smtClean="0">
              <a:ea typeface="ＭＳ Ｐゴシック" panose="020B0600070205080204" pitchFamily="34" charset="-128"/>
            </a:endParaRPr>
          </a:p>
        </p:txBody>
      </p:sp>
      <p:graphicFrame>
        <p:nvGraphicFramePr>
          <p:cNvPr id="152587" name="Group 11"/>
          <p:cNvGraphicFramePr>
            <a:graphicFrameLocks noGrp="1"/>
          </p:cNvGraphicFramePr>
          <p:nvPr>
            <p:ph sz="half" idx="4294967295"/>
            <p:extLst>
              <p:ext uri="{D42A27DB-BD31-4B8C-83A1-F6EECF244321}">
                <p14:modId xmlns:p14="http://schemas.microsoft.com/office/powerpoint/2010/main" val="1785680094"/>
              </p:ext>
            </p:extLst>
          </p:nvPr>
        </p:nvGraphicFramePr>
        <p:xfrm>
          <a:off x="577972" y="2343443"/>
          <a:ext cx="4267200" cy="2219325"/>
        </p:xfrm>
        <a:graphic>
          <a:graphicData uri="http://schemas.openxmlformats.org/drawingml/2006/table">
            <a:tbl>
              <a:tblPr/>
              <a:tblGrid>
                <a:gridCol w="1423988">
                  <a:extLst>
                    <a:ext uri="{9D8B030D-6E8A-4147-A177-3AD203B41FA5}">
                      <a16:colId xmlns:a16="http://schemas.microsoft.com/office/drawing/2014/main" xmlns="" val="20000"/>
                    </a:ext>
                  </a:extLst>
                </a:gridCol>
                <a:gridCol w="1419225">
                  <a:extLst>
                    <a:ext uri="{9D8B030D-6E8A-4147-A177-3AD203B41FA5}">
                      <a16:colId xmlns:a16="http://schemas.microsoft.com/office/drawing/2014/main" xmlns="" val="20001"/>
                    </a:ext>
                  </a:extLst>
                </a:gridCol>
                <a:gridCol w="1423987">
                  <a:extLst>
                    <a:ext uri="{9D8B030D-6E8A-4147-A177-3AD203B41FA5}">
                      <a16:colId xmlns:a16="http://schemas.microsoft.com/office/drawing/2014/main" xmlns="" val="20002"/>
                    </a:ext>
                  </a:extLst>
                </a:gridCol>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xmlns="" val="10001"/>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extLst>
                    <a:ext uri="{9D8B030D-6E8A-4147-A177-3AD203B41FA5}">
                      <a16:colId xmlns:a16="http://schemas.microsoft.com/office/drawing/2014/main" xmlns="" val="20000"/>
                    </a:ext>
                  </a:extLst>
                </a:gridCol>
                <a:gridCol w="1943100">
                  <a:extLst>
                    <a:ext uri="{9D8B030D-6E8A-4147-A177-3AD203B41FA5}">
                      <a16:colId xmlns:a16="http://schemas.microsoft.com/office/drawing/2014/main" xmlns="" val="20001"/>
                    </a:ext>
                  </a:extLst>
                </a:gridCol>
                <a:gridCol w="1928812">
                  <a:extLst>
                    <a:ext uri="{9D8B030D-6E8A-4147-A177-3AD203B41FA5}">
                      <a16:colId xmlns:a16="http://schemas.microsoft.com/office/drawing/2014/main" xmlns="" val="20002"/>
                    </a:ext>
                  </a:extLst>
                </a:gridCol>
                <a:gridCol w="2555875">
                  <a:extLst>
                    <a:ext uri="{9D8B030D-6E8A-4147-A177-3AD203B41FA5}">
                      <a16:colId xmlns:a16="http://schemas.microsoft.com/office/drawing/2014/main" xmlns=""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xmlns=""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p>
          <a:p>
            <a:pPr lvl="1" eaLnBrk="1" hangingPunct="1"/>
            <a:r>
              <a:rPr lang="en-US" altLang="en-US" dirty="0" smtClean="0">
                <a:ea typeface="ＭＳ Ｐゴシック" panose="020B0600070205080204" pitchFamily="34" charset="-128"/>
              </a:rPr>
              <a:t>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83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83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Logical NOT</a:t>
            </a:r>
            <a:endParaRPr lang="en-US" dirty="0"/>
          </a:p>
        </p:txBody>
      </p:sp>
      <p:sp>
        <p:nvSpPr>
          <p:cNvPr id="3" name="Content Placeholder 2"/>
          <p:cNvSpPr>
            <a:spLocks noGrp="1"/>
          </p:cNvSpPr>
          <p:nvPr>
            <p:ph idx="1"/>
          </p:nvPr>
        </p:nvSpPr>
        <p:spPr/>
        <p:txBody>
          <a:bodyPr/>
          <a:lstStyle/>
          <a:p>
            <a:pPr eaLnBrk="1" hangingPunct="1">
              <a:defRPr/>
            </a:pPr>
            <a:r>
              <a:rPr lang="en-US" dirty="0"/>
              <a:t>The everyday usage of logical NOT negates (or reverses) a statement.</a:t>
            </a:r>
          </a:p>
          <a:p>
            <a:pPr eaLnBrk="1" hangingPunct="1">
              <a:defRPr/>
            </a:pPr>
            <a:r>
              <a:rPr lang="en-US" dirty="0" smtClean="0"/>
              <a:t>The </a:t>
            </a:r>
            <a:r>
              <a:rPr lang="en-US" dirty="0"/>
              <a:t>truth table for logical NOT is quite simple:</a:t>
            </a:r>
          </a:p>
          <a:p>
            <a:pPr eaLnBrk="1" hangingPunct="1">
              <a:defRPr/>
            </a:pPr>
            <a:endParaRPr lang="en-US" sz="2000" dirty="0"/>
          </a:p>
          <a:p>
            <a:endParaRPr lang="en-US" dirty="0"/>
          </a:p>
        </p:txBody>
      </p:sp>
      <p:graphicFrame>
        <p:nvGraphicFramePr>
          <p:cNvPr id="11" name="Group 26"/>
          <p:cNvGraphicFramePr>
            <a:graphicFrameLocks/>
          </p:cNvGraphicFramePr>
          <p:nvPr>
            <p:extLst>
              <p:ext uri="{D42A27DB-BD31-4B8C-83A1-F6EECF244321}">
                <p14:modId xmlns:p14="http://schemas.microsoft.com/office/powerpoint/2010/main" val="3472652655"/>
              </p:ext>
            </p:extLst>
          </p:nvPr>
        </p:nvGraphicFramePr>
        <p:xfrm>
          <a:off x="753537" y="2540644"/>
          <a:ext cx="2289175" cy="1817688"/>
        </p:xfrm>
        <a:graphic>
          <a:graphicData uri="http://schemas.openxmlformats.org/drawingml/2006/table">
            <a:tbl>
              <a:tblPr/>
              <a:tblGrid>
                <a:gridCol w="1145382">
                  <a:extLst>
                    <a:ext uri="{9D8B030D-6E8A-4147-A177-3AD203B41FA5}">
                      <a16:colId xmlns:a16="http://schemas.microsoft.com/office/drawing/2014/main" xmlns="" val="20000"/>
                    </a:ext>
                  </a:extLst>
                </a:gridCol>
                <a:gridCol w="1143793">
                  <a:extLst>
                    <a:ext uri="{9D8B030D-6E8A-4147-A177-3AD203B41FA5}">
                      <a16:colId xmlns:a16="http://schemas.microsoft.com/office/drawing/2014/main" xmlns="" val="20001"/>
                    </a:ext>
                  </a:extLst>
                </a:gridCol>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S</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Not S</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xmlns="" val="10001"/>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95640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lIns="92075" tIns="46038" rIns="92075" bIns="46038"/>
          <a:lstStyle/>
          <a:p>
            <a:pPr eaLnBrk="1" hangingPunct="1"/>
            <a:r>
              <a:rPr lang="en-US" altLang="en-US" sz="3200" dirty="0" smtClean="0"/>
              <a:t>Evaluating More Complex Logical Expressions</a:t>
            </a:r>
          </a:p>
        </p:txBody>
      </p:sp>
      <p:sp>
        <p:nvSpPr>
          <p:cNvPr id="750595" name="Rectangle 3"/>
          <p:cNvSpPr>
            <a:spLocks noGrp="1" noChangeArrowheads="1"/>
          </p:cNvSpPr>
          <p:nvPr>
            <p:ph type="body" idx="4294967295"/>
          </p:nvPr>
        </p:nvSpPr>
        <p:spPr/>
        <p:txBody>
          <a:bodyPr lIns="92075" tIns="46038" rIns="92075" bIns="46038"/>
          <a:lstStyle/>
          <a:p>
            <a:pPr marL="111125" indent="-111125" eaLnBrk="1" hangingPunct="1"/>
            <a:r>
              <a:rPr lang="en-US" altLang="en-US" sz="2400" dirty="0" smtClean="0"/>
              <a:t>Order of operation (left to right evaluation if </a:t>
            </a:r>
            <a:r>
              <a:rPr lang="en-US" altLang="en-US" dirty="0" smtClean="0"/>
              <a:t>the </a:t>
            </a:r>
            <a:r>
              <a:rPr lang="en-US" altLang="en-US" sz="2400" dirty="0" smtClean="0"/>
              <a:t>‘level’ is equal)</a:t>
            </a:r>
          </a:p>
          <a:p>
            <a:pPr marL="625475" lvl="1" indent="-457200" eaLnBrk="1" hangingPunct="1">
              <a:buFont typeface="+mj-lt"/>
              <a:buAutoNum type="arabicPeriod"/>
            </a:pPr>
            <a:r>
              <a:rPr lang="en-US" altLang="en-US" sz="2000" dirty="0" smtClean="0"/>
              <a:t>Brackets (inner first)</a:t>
            </a:r>
          </a:p>
          <a:p>
            <a:pPr marL="625475" lvl="1" indent="-457200" eaLnBrk="1" hangingPunct="1">
              <a:buFont typeface="+mj-lt"/>
              <a:buAutoNum type="arabicPeriod"/>
            </a:pPr>
            <a:r>
              <a:rPr lang="en-US" altLang="en-US" dirty="0" smtClean="0"/>
              <a:t>Negation</a:t>
            </a:r>
          </a:p>
          <a:p>
            <a:pPr marL="625475" lvl="1" indent="-457200" eaLnBrk="1" hangingPunct="1">
              <a:buFont typeface="+mj-lt"/>
              <a:buAutoNum type="arabicPeriod"/>
            </a:pPr>
            <a:r>
              <a:rPr lang="en-US" altLang="en-US" sz="2000" dirty="0" smtClean="0"/>
              <a:t>AND </a:t>
            </a:r>
          </a:p>
          <a:p>
            <a:pPr marL="625475" lvl="1" indent="-457200" eaLnBrk="1" hangingPunct="1">
              <a:buFont typeface="+mj-lt"/>
              <a:buAutoNum type="arabicPeriod"/>
            </a:pPr>
            <a:r>
              <a:rPr lang="en-US" altLang="en-US" dirty="0" smtClean="0"/>
              <a:t>OR</a:t>
            </a:r>
          </a:p>
          <a:p>
            <a:pPr marL="168275" lvl="1" indent="0" eaLnBrk="1" hangingPunct="1">
              <a:buNone/>
            </a:pPr>
            <a:endParaRPr lang="en-US" altLang="en-US" sz="2000" dirty="0" smtClean="0"/>
          </a:p>
        </p:txBody>
      </p:sp>
    </p:spTree>
    <p:extLst>
      <p:ext uri="{BB962C8B-B14F-4D97-AF65-F5344CB8AC3E}">
        <p14:creationId xmlns:p14="http://schemas.microsoft.com/office/powerpoint/2010/main" val="24163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endParaRPr lang="en-US" altLang="en-US" dirty="0">
              <a:ea typeface="ＭＳ Ｐゴシック" panose="020B0600070205080204" pitchFamily="34" charset="-128"/>
            </a:endParaRPr>
          </a:p>
          <a:p>
            <a:pPr lvl="1" eaLnBrk="1" hangingPunct="1"/>
            <a:r>
              <a:rPr lang="en-US" altLang="en-US" dirty="0"/>
              <a:t>True </a:t>
            </a:r>
            <a:r>
              <a:rPr lang="en-US" altLang="en-US" b="1" dirty="0"/>
              <a:t>OR</a:t>
            </a:r>
            <a:r>
              <a:rPr lang="en-US" altLang="en-US" dirty="0"/>
              <a:t> False </a:t>
            </a:r>
            <a:r>
              <a:rPr lang="en-US" altLang="en-US" b="1" dirty="0">
                <a:latin typeface="Arial" panose="020B0604020202020204" pitchFamily="34" charset="0"/>
              </a:rPr>
              <a:t>AND</a:t>
            </a:r>
            <a:r>
              <a:rPr lang="en-US" altLang="en-US" dirty="0"/>
              <a:t> False</a:t>
            </a:r>
          </a:p>
          <a:p>
            <a:pPr lvl="1" eaLnBrk="1" hangingPunct="1"/>
            <a:r>
              <a:rPr lang="en-US" altLang="en-US" dirty="0" smtClean="0"/>
              <a:t>(True </a:t>
            </a:r>
            <a:r>
              <a:rPr lang="en-US" altLang="en-US" b="1" dirty="0"/>
              <a:t>OR</a:t>
            </a:r>
            <a:r>
              <a:rPr lang="en-US" altLang="en-US" dirty="0"/>
              <a:t> </a:t>
            </a:r>
            <a:r>
              <a:rPr lang="en-US" altLang="en-US" dirty="0" smtClean="0"/>
              <a:t>False) </a:t>
            </a:r>
            <a:r>
              <a:rPr lang="en-US" altLang="en-US" b="1" dirty="0">
                <a:latin typeface="Arial" panose="020B0604020202020204" pitchFamily="34" charset="0"/>
              </a:rPr>
              <a:t>AND</a:t>
            </a:r>
            <a:r>
              <a:rPr lang="en-US" altLang="en-US" dirty="0"/>
              <a:t> </a:t>
            </a:r>
            <a:r>
              <a:rPr lang="en-US" altLang="en-US" dirty="0" smtClean="0"/>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dirty="0" smtClean="0">
                <a:ea typeface="ＭＳ Ｐゴシック" panose="020B0600070205080204" pitchFamily="34" charset="-128"/>
              </a:rPr>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b="1" dirty="0" err="1">
                <a:latin typeface="Arial" panose="020B0604020202020204" pitchFamily="34" charset="0"/>
                <a:ea typeface="ＭＳ Ｐゴシック" panose="020B0600070205080204" pitchFamily="34" charset="-128"/>
              </a:rPr>
              <a:t>NOT</a:t>
            </a:r>
            <a:r>
              <a:rPr lang="en-US" altLang="en-US" b="1" dirty="0">
                <a:latin typeface="Arial" panose="020B0604020202020204" pitchFamily="34" charset="0"/>
                <a:ea typeface="ＭＳ Ｐゴシック" panose="020B0600070205080204" pitchFamily="34" charset="-128"/>
              </a:rPr>
              <a:t> </a:t>
            </a:r>
            <a:r>
              <a:rPr lang="en-US" altLang="en-US" dirty="0" smtClean="0">
                <a:ea typeface="ＭＳ Ｐゴシック" panose="020B0600070205080204" pitchFamily="34" charset="-128"/>
              </a:rPr>
              <a:t>False</a:t>
            </a:r>
            <a:endParaRPr lang="en-US" altLang="en-US" dirty="0">
              <a:ea typeface="ＭＳ Ｐゴシック" panose="020B0600070205080204" pitchFamily="34" charset="-128"/>
            </a:endParaRPr>
          </a:p>
          <a:p>
            <a:pPr eaLnBrk="1" hangingPunct="1"/>
            <a:r>
              <a:rPr lang="en-US" altLang="en-US" dirty="0" smtClean="0">
                <a:ea typeface="ＭＳ Ｐゴシック" panose="020B0600070205080204" pitchFamily="34" charset="-128"/>
              </a:rPr>
              <a:t>Extra for you to do:</a:t>
            </a:r>
          </a:p>
          <a:p>
            <a:pPr lvl="1" eaLnBrk="1" hangingPunct="1"/>
            <a:r>
              <a:rPr lang="en-US" altLang="en-US" b="1" dirty="0" smtClean="0">
                <a:latin typeface="Arial" panose="020B0604020202020204" pitchFamily="34" charset="0"/>
                <a:ea typeface="ＭＳ Ｐゴシック" panose="020B0600070205080204" pitchFamily="34" charset="-128"/>
              </a:rPr>
              <a:t>NOT</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 NOT</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a:t>
            </a:r>
            <a:r>
              <a:rPr lang="en-US" altLang="en-US" dirty="0"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059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50595">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505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Student Exercise: 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dirty="0" smtClean="0">
                <a:ea typeface="ＭＳ Ｐゴシック" panose="020B0600070205080204" pitchFamily="34" charset="-128"/>
              </a:rPr>
              <a:t>(From “Starting out with Python (2</a:t>
            </a:r>
            <a:r>
              <a:rPr lang="en-US" altLang="en-US" baseline="30000" dirty="0" smtClean="0">
                <a:ea typeface="ＭＳ Ｐゴシック" panose="020B0600070205080204" pitchFamily="34" charset="-128"/>
              </a:rPr>
              <a:t>nd</a:t>
            </a:r>
            <a:r>
              <a:rPr lang="en-US" altLang="en-US" dirty="0"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dirty="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0624611"/>
              </p:ext>
            </p:extLst>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xmlns="" val="20000"/>
                    </a:ext>
                  </a:extLst>
                </a:gridCol>
                <a:gridCol w="2667000">
                  <a:extLst>
                    <a:ext uri="{9D8B030D-6E8A-4147-A177-3AD203B41FA5}">
                      <a16:colId xmlns:a16="http://schemas.microsoft.com/office/drawing/2014/main" xmlns="" val="20001"/>
                    </a:ext>
                  </a:extLst>
                </a:gridCol>
              </a:tblGrid>
              <a:tr h="365654">
                <a:tc>
                  <a:txBody>
                    <a:bodyPr/>
                    <a:lstStyle/>
                    <a:p>
                      <a:r>
                        <a:rPr lang="en-US" sz="1800" dirty="0" smtClean="0">
                          <a:solidFill>
                            <a:srgbClr val="FFFFFF"/>
                          </a:solidFill>
                          <a:latin typeface="Arial" pitchFamily="34" charset="0"/>
                        </a:rPr>
                        <a:t>Expression</a:t>
                      </a:r>
                      <a:endParaRPr lang="en-US" sz="1800" dirty="0">
                        <a:solidFill>
                          <a:srgbClr val="FFFFFF"/>
                        </a:solidFill>
                        <a:latin typeface="Arial" pitchFamily="34" charset="0"/>
                      </a:endParaRPr>
                    </a:p>
                  </a:txBody>
                  <a:tcPr marT="45669" marB="45669"/>
                </a:tc>
                <a:tc>
                  <a:txBody>
                    <a:bodyPr/>
                    <a:lstStyle/>
                    <a:p>
                      <a:r>
                        <a:rPr lang="en-US" sz="1800" dirty="0" smtClean="0">
                          <a:solidFill>
                            <a:srgbClr val="FFFFFF"/>
                          </a:solidFill>
                          <a:latin typeface="Arial" pitchFamily="34" charset="0"/>
                        </a:rPr>
                        <a:t>Final result </a:t>
                      </a:r>
                      <a:endParaRPr lang="en-US" sz="1800" dirty="0">
                        <a:solidFill>
                          <a:srgbClr val="FFFFFF"/>
                        </a:solidFill>
                        <a:latin typeface="Arial" pitchFamily="34" charset="0"/>
                      </a:endParaRPr>
                    </a:p>
                  </a:txBody>
                  <a:tcPr marT="45669" marB="45669"/>
                </a:tc>
                <a:extLst>
                  <a:ext uri="{0D108BD9-81ED-4DB2-BD59-A6C34878D82A}">
                    <a16:rowId xmlns:a16="http://schemas.microsoft.com/office/drawing/2014/main" xmlns="" val="10000"/>
                  </a:ext>
                </a:extLst>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xmlns="" val="10001"/>
                  </a:ext>
                </a:extLst>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xmlns="" val="10002"/>
                  </a:ext>
                </a:extLst>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xmlns="" val="10003"/>
                  </a:ext>
                </a:extLst>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xmlns="" val="10004"/>
                  </a:ext>
                </a:extLst>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Decision Making For The Computer</a:t>
            </a:r>
          </a:p>
        </p:txBody>
      </p:sp>
      <p:grpSp>
        <p:nvGrpSpPr>
          <p:cNvPr id="2" name="Group 3"/>
          <p:cNvGrpSpPr>
            <a:grpSpLocks/>
          </p:cNvGrpSpPr>
          <p:nvPr/>
        </p:nvGrpSpPr>
        <p:grpSpPr bwMode="auto">
          <a:xfrm>
            <a:off x="2057400" y="1752600"/>
            <a:ext cx="5384800" cy="1792288"/>
            <a:chOff x="1416" y="648"/>
            <a:chExt cx="3392" cy="1129"/>
          </a:xfrm>
        </p:grpSpPr>
        <p:pic>
          <p:nvPicPr>
            <p:cNvPr id="5143" name="Picture 4"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6" y="1018"/>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4" name="AutoShape 5"/>
            <p:cNvSpPr>
              <a:spLocks noChangeArrowheads="1"/>
            </p:cNvSpPr>
            <p:nvPr/>
          </p:nvSpPr>
          <p:spPr bwMode="auto">
            <a:xfrm>
              <a:off x="2968" y="648"/>
              <a:ext cx="1840" cy="808"/>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below $10,000?</a:t>
              </a:r>
            </a:p>
          </p:txBody>
        </p:sp>
      </p:gr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dirty="0">
                  <a:latin typeface="Arial" panose="020B0604020202020204" pitchFamily="34" charset="0"/>
                </a:rPr>
                <a:t>Nominal income deduction</a:t>
              </a:r>
            </a:p>
            <a:p>
              <a:pPr>
                <a:spcBef>
                  <a:spcPct val="50000"/>
                </a:spcBef>
              </a:pPr>
              <a:r>
                <a:rPr lang="en-CA" altLang="en-US" sz="2000" dirty="0">
                  <a:latin typeface="Arial" panose="020B0604020202020204" pitchFamily="34" charset="0"/>
                </a:rPr>
                <a:t>Eligible for social assistance</a:t>
              </a:r>
            </a:p>
          </p:txBody>
        </p:sp>
      </p:grpSp>
      <p:grpSp>
        <p:nvGrpSpPr>
          <p:cNvPr id="5" name="Group 11"/>
          <p:cNvGrpSpPr>
            <a:grpSpLocks/>
          </p:cNvGrpSpPr>
          <p:nvPr/>
        </p:nvGrpSpPr>
        <p:grpSpPr bwMode="auto">
          <a:xfrm>
            <a:off x="2540000" y="3378200"/>
            <a:ext cx="6210300" cy="1741488"/>
            <a:chOff x="1720" y="1672"/>
            <a:chExt cx="3912" cy="1097"/>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pic>
          <p:nvPicPr>
            <p:cNvPr id="5136" name="Picture 13"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2010"/>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between $10K - $20K?</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etc.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What are the three decision making constructs available in Python: </a:t>
            </a:r>
          </a:p>
          <a:p>
            <a:pPr lvl="1" eaLnBrk="1" hangingPunct="1"/>
            <a:r>
              <a:rPr lang="en-US" altLang="en-US" sz="1800" dirty="0" smtClean="0">
                <a:latin typeface="Consolas" panose="020B0609020204030204" pitchFamily="49" charset="0"/>
                <a:ea typeface="ＭＳ Ｐゴシック" panose="020B0600070205080204" pitchFamily="34" charset="-128"/>
              </a:rPr>
              <a:t>If</a:t>
            </a:r>
          </a:p>
          <a:p>
            <a:pPr lvl="1" eaLnBrk="1" hangingPunct="1"/>
            <a:r>
              <a:rPr lang="en-US" altLang="en-US" sz="1800" dirty="0" smtClean="0">
                <a:latin typeface="Consolas" panose="020B0609020204030204" pitchFamily="49" charset="0"/>
                <a:ea typeface="ＭＳ Ｐゴシック" panose="020B0600070205080204" pitchFamily="34" charset="-128"/>
              </a:rPr>
              <a:t>If-else</a:t>
            </a:r>
          </a:p>
          <a:p>
            <a:pPr lvl="1" eaLnBrk="1" hangingPunct="1"/>
            <a:r>
              <a:rPr lang="en-US" altLang="en-US" sz="1800" dirty="0" smtClean="0">
                <a:latin typeface="Consolas" panose="020B0609020204030204" pitchFamily="49" charset="0"/>
                <a:ea typeface="ＭＳ Ｐゴシック" panose="020B0600070205080204" pitchFamily="34" charset="-128"/>
              </a:rPr>
              <a:t>If-elif-else</a:t>
            </a:r>
          </a:p>
          <a:p>
            <a:pPr lvl="1" eaLnBrk="1" hangingPunct="1"/>
            <a:r>
              <a:rPr lang="en-US" altLang="en-US" dirty="0" smtClean="0">
                <a:ea typeface="ＭＳ Ｐゴシック" panose="020B0600070205080204" pitchFamily="34" charset="-128"/>
              </a:rPr>
              <a:t>How does each one work</a:t>
            </a:r>
          </a:p>
          <a:p>
            <a:pPr lvl="1" eaLnBrk="1" hangingPunct="1"/>
            <a:r>
              <a:rPr lang="en-US" altLang="en-US" dirty="0" smtClean="0">
                <a:ea typeface="ＭＳ Ｐゴシック" panose="020B0600070205080204" pitchFamily="34" charset="-128"/>
              </a:rPr>
              <a:t>When should each one be used</a:t>
            </a:r>
          </a:p>
          <a:p>
            <a:pPr eaLnBrk="1" hangingPunct="1"/>
            <a:r>
              <a:rPr lang="en-CA" altLang="en-US" dirty="0" smtClean="0">
                <a:ea typeface="ＭＳ Ｐゴシック" panose="020B0600070205080204" pitchFamily="34" charset="-128"/>
              </a:rPr>
              <a:t>Three logical operations: </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How to evaluate and use decision making constructs:</a:t>
            </a:r>
          </a:p>
          <a:p>
            <a:pPr lvl="1" eaLnBrk="1" hangingPunct="1"/>
            <a:r>
              <a:rPr lang="en-US" altLang="en-US" dirty="0" smtClean="0">
                <a:ea typeface="ＭＳ Ｐゴシック" panose="020B0600070205080204" pitchFamily="34" charset="-128"/>
              </a:rPr>
              <a:t>Tracing the execution of simple decision making </a:t>
            </a:r>
            <a:r>
              <a:rPr lang="en-US" altLang="en-US" dirty="0" smtClean="0">
                <a:ea typeface="ＭＳ Ｐゴシック" panose="020B0600070205080204" pitchFamily="34" charset="-128"/>
              </a:rPr>
              <a:t>constructs</a:t>
            </a:r>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 (2)</a:t>
            </a:r>
            <a:endParaRPr lang="en-US" altLang="en-US" dirty="0"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decision making constructs 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decision </a:t>
            </a:r>
            <a:r>
              <a:rPr lang="en-US" altLang="en-US" dirty="0">
                <a:ea typeface="+mn-ea"/>
              </a:rPr>
              <a:t>making construct</a:t>
            </a:r>
          </a:p>
          <a:p>
            <a:pPr lvl="1" eaLnBrk="1" hangingPunct="1">
              <a:buFont typeface="Times New Roman" charset="0"/>
              <a:buChar char="-"/>
              <a:defRPr/>
            </a:pPr>
            <a:r>
              <a:rPr lang="en-US" altLang="en-US" dirty="0">
                <a:ea typeface="+mn-ea"/>
              </a:rPr>
              <a:t>What is the difference between decision making constructs 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a:t>
            </a:r>
            <a:r>
              <a:rPr lang="en-US" altLang="en-US" dirty="0" smtClean="0">
                <a:ea typeface="+mn-ea"/>
                <a:cs typeface="+mn-cs"/>
              </a:rPr>
              <a:t>work</a:t>
            </a:r>
            <a:endParaRPr lang="en-US" altLang="en-US" dirty="0">
              <a:ea typeface="+mn-ea"/>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42</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circumstances or conditions events will occur (the program reacts in a certain way if certain conditions have been met).</a:t>
            </a:r>
          </a:p>
          <a:p>
            <a:pPr lvl="1"/>
            <a:r>
              <a:rPr lang="en-US" altLang="en-US" dirty="0" smtClean="0">
                <a:ea typeface="ＭＳ Ｐゴシック" panose="020B0600070205080204" pitchFamily="34" charset="-128"/>
              </a:rPr>
              <a:t>The branch determines if the event occurred and reacts accordingly.</a:t>
            </a:r>
          </a:p>
          <a:p>
            <a:r>
              <a:rPr lang="en-US" altLang="en-US" dirty="0" smtClean="0">
                <a:ea typeface="ＭＳ Ｐゴシック" panose="020B0600070205080204" pitchFamily="34" charset="-128"/>
              </a:rPr>
              <a:t>Examples:</a:t>
            </a:r>
          </a:p>
          <a:p>
            <a:pPr lvl="1"/>
            <a:r>
              <a:rPr lang="en-US" altLang="en-US" dirty="0" smtClean="0">
                <a:ea typeface="ＭＳ Ｐゴシック" panose="020B0600070205080204" pitchFamily="34" charset="-128"/>
              </a:rPr>
              <a:t>If users who don’t meet the age requirement of the website he/she will not be allowed to sign up (conversely if users do meet the age requirement he/she will be allowed to sign up).</a:t>
            </a:r>
          </a:p>
          <a:p>
            <a:pPr lvl="1"/>
            <a:r>
              <a:rPr lang="en-US" altLang="en-US" dirty="0" smtClean="0">
                <a:ea typeface="ＭＳ Ｐゴシック" panose="020B0600070205080204" pitchFamily="34" charset="-128"/>
              </a:rPr>
              <a:t>If an employee is deemed as too inexperienced and too expensive to keep on staff then he/she will be laid off.</a:t>
            </a:r>
          </a:p>
          <a:p>
            <a:pPr lvl="1"/>
            <a:r>
              <a:rPr lang="en-US" altLang="en-US" dirty="0" smtClean="0">
                <a:ea typeface="ＭＳ Ｐゴシック" panose="020B0600070205080204" pitchFamily="34" charset="-128"/>
              </a:rPr>
              <a:t>If a person clicks on a link on a website for a particular location then a video will play showing tourist ‘hot spots’ for that location. </a:t>
            </a:r>
          </a:p>
          <a:p>
            <a:pPr lvl="1"/>
            <a:r>
              <a:rPr lang="en-US" altLang="en-US" dirty="0" smtClean="0">
                <a:ea typeface="ＭＳ Ｐゴシック" panose="020B0600070205080204" pitchFamily="34" charset="-128"/>
              </a:rPr>
              <a:t>If a user enters invalid age information (say negative values or values greater than 114) then the program will display an error message.</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In Programming (Python)</a:t>
            </a:r>
          </a:p>
        </p:txBody>
      </p:sp>
      <p:sp>
        <p:nvSpPr>
          <p:cNvPr id="113667"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Decisions are questions with answers that are either true or false (Boolean expressions) e.g., Is it true that the variable ‘</a:t>
            </a:r>
            <a:r>
              <a:rPr lang="en-CA" altLang="ja-JP" dirty="0" smtClean="0">
                <a:latin typeface="Consolas" panose="020B0609020204030204" pitchFamily="49" charset="0"/>
                <a:ea typeface="ＭＳ Ｐゴシック" panose="020B0600070205080204" pitchFamily="34" charset="-128"/>
              </a:rPr>
              <a:t>num</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is positive?</a:t>
            </a:r>
          </a:p>
          <a:p>
            <a:pPr eaLnBrk="1" hangingPunct="1"/>
            <a:r>
              <a:rPr lang="en-CA" altLang="en-US" dirty="0"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dirty="0" smtClean="0">
                <a:ea typeface="ＭＳ Ｐゴシック" panose="020B0600070205080204" pitchFamily="34" charset="-128"/>
              </a:rPr>
              <a:t>Decision making/branching constructs (mechanisms) in Python: </a:t>
            </a:r>
          </a:p>
          <a:p>
            <a:pPr lvl="1" eaLnBrk="1" hangingPunct="1"/>
            <a:r>
              <a:rPr lang="en-CA" altLang="en-US" sz="1800"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(reacts differently only for true case)</a:t>
            </a:r>
          </a:p>
          <a:p>
            <a:pPr lvl="1" eaLnBrk="1" hangingPunct="1"/>
            <a:r>
              <a:rPr lang="en-CA" altLang="en-US" sz="1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(reacts differently for the true or false cases)</a:t>
            </a:r>
          </a:p>
          <a:p>
            <a:pPr lvl="1" eaLnBrk="1" hangingPunct="1"/>
            <a:r>
              <a:rPr lang="en-CA" altLang="en-US" sz="1800" dirty="0" smtClean="0">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a:t>
            </a:r>
            <a:endParaRPr lang="en-US" dirty="0"/>
          </a:p>
        </p:txBody>
      </p:sp>
      <p:sp>
        <p:nvSpPr>
          <p:cNvPr id="3" name="Content Placeholder 2"/>
          <p:cNvSpPr>
            <a:spLocks noGrp="1"/>
          </p:cNvSpPr>
          <p:nvPr>
            <p:ph idx="1"/>
          </p:nvPr>
        </p:nvSpPr>
        <p:spPr/>
        <p:txBody>
          <a:bodyPr/>
          <a:lstStyle/>
          <a:p>
            <a:r>
              <a:rPr lang="en-US" b="1" dirty="0" smtClean="0"/>
              <a:t>Boolean expression</a:t>
            </a:r>
            <a:r>
              <a:rPr lang="en-US" dirty="0" smtClean="0"/>
              <a:t>: An </a:t>
            </a:r>
            <a:r>
              <a:rPr lang="en-US" dirty="0"/>
              <a:t>expression that must work out </a:t>
            </a:r>
            <a:r>
              <a:rPr lang="en-US" dirty="0" smtClean="0"/>
              <a:t>(evaluate to) to </a:t>
            </a:r>
            <a:r>
              <a:rPr lang="en-US" dirty="0"/>
              <a:t>either a true or false </a:t>
            </a:r>
            <a:r>
              <a:rPr lang="en-US" dirty="0" smtClean="0"/>
              <a:t>value. </a:t>
            </a:r>
          </a:p>
          <a:p>
            <a:pPr lvl="1"/>
            <a:r>
              <a:rPr lang="en-US" dirty="0" smtClean="0"/>
              <a:t>e.g</a:t>
            </a:r>
            <a:r>
              <a:rPr lang="en-US" dirty="0"/>
              <a:t>., it is over 45 Celsius </a:t>
            </a:r>
            <a:r>
              <a:rPr lang="en-US" dirty="0" smtClean="0"/>
              <a:t>today</a:t>
            </a:r>
            <a:endParaRPr lang="en-US" dirty="0"/>
          </a:p>
          <a:p>
            <a:pPr lvl="1"/>
            <a:r>
              <a:rPr lang="en-US" dirty="0"/>
              <a:t>e</a:t>
            </a:r>
            <a:r>
              <a:rPr lang="en-US" dirty="0" smtClean="0"/>
              <a:t>.g., the user correctly entered the password</a:t>
            </a:r>
            <a:endParaRPr lang="en-US" dirty="0"/>
          </a:p>
          <a:p>
            <a:r>
              <a:rPr lang="en-US" b="1" dirty="0" smtClean="0"/>
              <a:t>New term, body</a:t>
            </a:r>
            <a:r>
              <a:rPr lang="en-US" dirty="0" smtClean="0"/>
              <a:t>: A block of program instructions that will execute under a specified condition (for branches the body executes when the Boolean expression evaluates to/works out to true)</a:t>
            </a:r>
          </a:p>
          <a:p>
            <a:endParaRPr lang="en-US" dirty="0"/>
          </a:p>
          <a:p>
            <a:endParaRPr lang="en-US" dirty="0" smtClean="0"/>
          </a:p>
          <a:p>
            <a:endParaRPr lang="en-US" dirty="0" smtClean="0"/>
          </a:p>
          <a:p>
            <a:pPr lvl="1"/>
            <a:r>
              <a:rPr lang="en-US" dirty="0" smtClean="0"/>
              <a:t>Style requirement</a:t>
            </a:r>
          </a:p>
          <a:p>
            <a:pPr lvl="2"/>
            <a:r>
              <a:rPr lang="en-US" dirty="0" smtClean="0"/>
              <a:t>The ‘body’ is indented (4 spaces)</a:t>
            </a:r>
          </a:p>
          <a:p>
            <a:pPr lvl="2"/>
            <a:r>
              <a:rPr lang="en-US" dirty="0" smtClean="0"/>
              <a:t>Don’t use tabs (tabs won’t consistently indent across computers/programs)</a:t>
            </a:r>
          </a:p>
          <a:p>
            <a:endParaRPr lang="en-US" dirty="0"/>
          </a:p>
        </p:txBody>
      </p:sp>
      <p:grpSp>
        <p:nvGrpSpPr>
          <p:cNvPr id="8" name="Group 7"/>
          <p:cNvGrpSpPr/>
          <p:nvPr/>
        </p:nvGrpSpPr>
        <p:grpSpPr>
          <a:xfrm>
            <a:off x="707954" y="4240284"/>
            <a:ext cx="8334089" cy="838200"/>
            <a:chOff x="606711" y="4097438"/>
            <a:chExt cx="8334089" cy="838200"/>
          </a:xfrm>
        </p:grpSpPr>
        <p:sp>
          <p:nvSpPr>
            <p:cNvPr id="4" name="Rectangle 3"/>
            <p:cNvSpPr/>
            <p:nvPr/>
          </p:nvSpPr>
          <p:spPr>
            <a:xfrm>
              <a:off x="606711" y="4115230"/>
              <a:ext cx="3657600" cy="820408"/>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rgbClr val="FFFFFF"/>
                  </a:solidFill>
                  <a:latin typeface="Consolas" panose="020B0609020204030204" pitchFamily="49" charset="0"/>
                  <a:cs typeface="Consolas" panose="020B0609020204030204" pitchFamily="49" charset="0"/>
                </a:rPr>
                <a:t>name=input("Name: ")</a:t>
              </a:r>
              <a:endParaRPr lang="en-US" sz="1800" b="1" dirty="0" smtClean="0">
                <a:solidFill>
                  <a:srgbClr val="FFFFFF"/>
                </a:solidFill>
                <a:latin typeface="Consolas" panose="020B0609020204030204" pitchFamily="49" charset="0"/>
                <a:cs typeface="Consolas" panose="020B0609020204030204" pitchFamily="49" charset="0"/>
              </a:endParaRPr>
            </a:p>
            <a:p>
              <a:r>
                <a:rPr lang="en-US" sz="1800" b="1" dirty="0">
                  <a:solidFill>
                    <a:srgbClr val="FFFFFF"/>
                  </a:solidFill>
                  <a:latin typeface="Consolas" panose="020B0609020204030204" pitchFamily="49" charset="0"/>
                  <a:cs typeface="Consolas" panose="020B0609020204030204" pitchFamily="49" charset="0"/>
                </a:rPr>
                <a:t>p</a:t>
              </a:r>
              <a:r>
                <a:rPr lang="en-US" sz="1800" b="1" dirty="0" smtClean="0">
                  <a:solidFill>
                    <a:srgbClr val="FFFFFF"/>
                  </a:solidFill>
                  <a:latin typeface="Consolas" panose="020B0609020204030204" pitchFamily="49" charset="0"/>
                  <a:cs typeface="Consolas" panose="020B0609020204030204" pitchFamily="49" charset="0"/>
                </a:rPr>
                <a:t>rint(name)</a:t>
              </a:r>
              <a:endParaRPr lang="en-US" sz="1800" b="1" dirty="0">
                <a:solidFill>
                  <a:srgbClr val="FFFFFF"/>
                </a:solidFill>
                <a:latin typeface="Consolas" panose="020B0609020204030204" pitchFamily="49" charset="0"/>
                <a:cs typeface="Consolas" panose="020B0609020204030204" pitchFamily="49" charset="0"/>
              </a:endParaRPr>
            </a:p>
          </p:txBody>
        </p:sp>
        <p:sp>
          <p:nvSpPr>
            <p:cNvPr id="5" name="Right Brace 4"/>
            <p:cNvSpPr/>
            <p:nvPr/>
          </p:nvSpPr>
          <p:spPr>
            <a:xfrm>
              <a:off x="4457700" y="4097438"/>
              <a:ext cx="381000" cy="8382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extBox 5"/>
            <p:cNvSpPr txBox="1"/>
            <p:nvPr/>
          </p:nvSpPr>
          <p:spPr>
            <a:xfrm>
              <a:off x="4880496" y="4196974"/>
              <a:ext cx="4060304" cy="738664"/>
            </a:xfrm>
            <a:prstGeom prst="rect">
              <a:avLst/>
            </a:prstGeom>
            <a:noFill/>
          </p:spPr>
          <p:txBody>
            <a:bodyPr wrap="square" rtlCol="0">
              <a:spAutoFit/>
            </a:bodyPr>
            <a:lstStyle/>
            <a:p>
              <a:r>
                <a:rPr lang="en-US" b="1" dirty="0" smtClean="0">
                  <a:solidFill>
                    <a:srgbClr val="FF0000"/>
                  </a:solidFill>
                </a:rPr>
                <a:t>This/these instruction/instructions run when you give the Python interpreter the name of a file, the ‘body’ of the Python program runs</a:t>
              </a:r>
              <a:endParaRPr lang="en-US" b="1" dirty="0">
                <a:solidFill>
                  <a:srgbClr val="FF0000"/>
                </a:solidFill>
              </a:endParaRPr>
            </a:p>
          </p:txBody>
        </p:sp>
      </p:grpSp>
    </p:spTree>
    <p:extLst>
      <p:ext uri="{BB962C8B-B14F-4D97-AF65-F5344CB8AC3E}">
        <p14:creationId xmlns:p14="http://schemas.microsoft.com/office/powerpoint/2010/main" val="231285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New Terminology (2)</a:t>
            </a:r>
          </a:p>
        </p:txBody>
      </p:sp>
      <p:sp>
        <p:nvSpPr>
          <p:cNvPr id="10243" name="Rectangle 3"/>
          <p:cNvSpPr>
            <a:spLocks noGrp="1"/>
          </p:cNvSpPr>
          <p:nvPr>
            <p:ph type="body" idx="4294967295"/>
          </p:nvPr>
        </p:nvSpPr>
        <p:spPr/>
        <p:txBody>
          <a:bodyPr/>
          <a:lstStyle/>
          <a:p>
            <a:pPr eaLnBrk="1" hangingPunct="1"/>
            <a:r>
              <a:rPr lang="en-US" altLang="en-US" b="1" dirty="0" smtClean="0">
                <a:solidFill>
                  <a:schemeClr val="accent2">
                    <a:lumMod val="75000"/>
                  </a:schemeClr>
                </a:solidFill>
                <a:ea typeface="ＭＳ Ｐゴシック" panose="020B0600070205080204" pitchFamily="34" charset="-128"/>
              </a:rPr>
              <a:t>Operator/Operation</a:t>
            </a:r>
            <a:r>
              <a:rPr lang="en-US" altLang="en-US" dirty="0" smtClean="0">
                <a:ea typeface="ＭＳ Ｐゴシック" panose="020B0600070205080204" pitchFamily="34" charset="-128"/>
              </a:rPr>
              <a:t>: action being performed</a:t>
            </a:r>
          </a:p>
          <a:p>
            <a:pPr eaLnBrk="1" hangingPunct="1"/>
            <a:r>
              <a:rPr lang="en-US" altLang="en-US" b="1" dirty="0" smtClean="0">
                <a:solidFill>
                  <a:srgbClr val="FF0000"/>
                </a:solidFill>
                <a:ea typeface="ＭＳ Ｐゴシック" panose="020B0600070205080204" pitchFamily="34" charset="-128"/>
              </a:rPr>
              <a:t>Operand</a:t>
            </a:r>
            <a:r>
              <a:rPr lang="en-US" altLang="en-US" dirty="0"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638175" y="2618509"/>
            <a:ext cx="7702261"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smtClean="0">
                <a:cs typeface="Calibri" panose="020F0502020204030204" pitchFamily="34" charset="0"/>
              </a:rPr>
              <a:t>Math Examples:</a:t>
            </a:r>
            <a:endParaRPr lang="en-US" altLang="en-US" b="1" dirty="0">
              <a:cs typeface="Calibri" panose="020F0502020204030204" pitchFamily="34" charset="0"/>
            </a:endParaRP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3</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b="1" dirty="0">
                <a:solidFill>
                  <a:srgbClr val="FF0000"/>
                </a:solidFill>
                <a:latin typeface="Consolas" panose="020B0609020204030204" pitchFamily="49" charset="0"/>
              </a:rPr>
              <a:t>3</a:t>
            </a:r>
            <a:r>
              <a:rPr lang="en-US" altLang="en-US" sz="2000" dirty="0" smtClean="0">
                <a:latin typeface="Consolas" panose="020B0609020204030204" pitchFamily="49" charset="0"/>
              </a:rPr>
              <a:t>)</a:t>
            </a:r>
          </a:p>
          <a:p>
            <a:pPr eaLnBrk="1" hangingPunct="1">
              <a:spcBef>
                <a:spcPct val="0"/>
              </a:spcBef>
              <a:buFontTx/>
              <a:buNone/>
            </a:pPr>
            <a:endParaRPr lang="en-US" altLang="en-US" sz="2000" dirty="0">
              <a:latin typeface="Consolas" panose="020B0609020204030204" pitchFamily="49" charset="0"/>
            </a:endParaRPr>
          </a:p>
          <a:p>
            <a:pPr eaLnBrk="1" hangingPunct="1">
              <a:spcBef>
                <a:spcPct val="0"/>
              </a:spcBef>
              <a:buFontTx/>
              <a:buNone/>
            </a:pPr>
            <a:r>
              <a:rPr lang="en-US" altLang="en-US" b="1" dirty="0" smtClean="0">
                <a:cs typeface="Calibri" panose="020F0502020204030204" pitchFamily="34" charset="0"/>
              </a:rPr>
              <a:t>Examples which produce a Boolean</a:t>
            </a:r>
          </a:p>
          <a:p>
            <a:pPr eaLnBrk="1" hangingPunct="1">
              <a:spcBef>
                <a:spcPct val="0"/>
              </a:spcBef>
              <a:buFontTx/>
              <a:buNone/>
            </a:pPr>
            <a:r>
              <a:rPr lang="en-US" altLang="en-US" sz="2000" b="1" dirty="0">
                <a:solidFill>
                  <a:srgbClr val="FF0000"/>
                </a:solidFill>
                <a:latin typeface="Consolas" panose="020B0609020204030204" pitchFamily="49" charset="0"/>
              </a:rPr>
              <a:t>x</a:t>
            </a:r>
            <a:r>
              <a:rPr lang="en-US" altLang="en-US" sz="2000" dirty="0" smtClean="0">
                <a:latin typeface="Consolas" panose="020B0609020204030204" pitchFamily="49" charset="0"/>
              </a:rPr>
              <a:t> </a:t>
            </a:r>
            <a:r>
              <a:rPr lang="en-US" altLang="en-US" sz="2000" b="1" dirty="0" smtClean="0">
                <a:solidFill>
                  <a:schemeClr val="accent2">
                    <a:lumMod val="75000"/>
                  </a:schemeClr>
                </a:solidFill>
                <a:latin typeface="Consolas" panose="020B0609020204030204" pitchFamily="49" charset="0"/>
              </a:rPr>
              <a:t>&gt;</a:t>
            </a:r>
            <a:r>
              <a:rPr lang="en-US" altLang="en-US" sz="2000" dirty="0" smtClean="0">
                <a:latin typeface="Consolas" panose="020B0609020204030204" pitchFamily="49" charset="0"/>
              </a:rPr>
              <a:t> </a:t>
            </a:r>
            <a:r>
              <a:rPr lang="en-US" altLang="en-US" sz="2000" b="1" dirty="0" smtClean="0">
                <a:solidFill>
                  <a:srgbClr val="FF0000"/>
                </a:solidFill>
                <a:latin typeface="Consolas" panose="020B0609020204030204" pitchFamily="49" charset="0"/>
              </a:rPr>
              <a:t>2</a:t>
            </a:r>
          </a:p>
          <a:p>
            <a:pPr eaLnBrk="1" hangingPunct="1">
              <a:spcBef>
                <a:spcPct val="0"/>
              </a:spcBef>
              <a:buFontTx/>
              <a:buNone/>
            </a:pPr>
            <a:r>
              <a:rPr lang="en-US" altLang="en-US" sz="2000" b="1" dirty="0">
                <a:solidFill>
                  <a:srgbClr val="FF0000"/>
                </a:solidFill>
                <a:latin typeface="Consolas" panose="020B0609020204030204" pitchFamily="49" charset="0"/>
              </a:rPr>
              <a:t>username</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"tam"</a:t>
            </a:r>
          </a:p>
        </p:txBody>
      </p:sp>
    </p:spTree>
    <p:extLst>
      <p:ext uri="{BB962C8B-B14F-4D97-AF65-F5344CB8AC3E}">
        <p14:creationId xmlns:p14="http://schemas.microsoft.com/office/powerpoint/2010/main" val="1971991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Operands</a:t>
            </a:r>
            <a:r>
              <a:rPr lang="en-CA" altLang="en-US" dirty="0"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a:t>
            </a:r>
          </a:p>
          <a:p>
            <a:pPr lvl="1" eaLnBrk="1" hangingPunct="1">
              <a:buFontTx/>
              <a:buChar char="•"/>
              <a:defRPr/>
            </a:pPr>
            <a:r>
              <a:rPr lang="en-CA" altLang="en-US" dirty="0" smtClean="0">
                <a:ea typeface="+mn-ea"/>
              </a:rPr>
              <a:t>floats (~real)</a:t>
            </a:r>
          </a:p>
          <a:p>
            <a:pPr lvl="1" eaLnBrk="1" hangingPunct="1">
              <a:buFontTx/>
              <a:buChar char="•"/>
              <a:defRPr/>
            </a:pPr>
            <a:r>
              <a:rPr lang="en-CA" altLang="en-US" dirty="0" smtClean="0">
                <a:ea typeface="+mn-ea"/>
              </a:rPr>
              <a:t>String</a:t>
            </a:r>
          </a:p>
          <a:p>
            <a:pPr lvl="1" eaLnBrk="1" hangingPunct="1">
              <a:buFontTx/>
              <a:buChar char="•"/>
              <a:defRPr/>
            </a:pPr>
            <a:r>
              <a:rPr lang="en-CA" altLang="en-US" dirty="0" smtClean="0">
                <a:ea typeface="+mn-ea"/>
              </a:rPr>
              <a:t>Boolean (True or False)</a:t>
            </a:r>
          </a:p>
          <a:p>
            <a:pPr lvl="2" eaLnBrk="1" hangingPunct="1">
              <a:defRPr/>
            </a:pPr>
            <a:r>
              <a:rPr lang="en-CA" altLang="en-US" dirty="0" smtClean="0">
                <a:ea typeface="+mn-ea"/>
              </a:rPr>
              <a:t>E.g. </a:t>
            </a:r>
            <a:r>
              <a:rPr lang="en-CA" altLang="en-US" dirty="0" err="1" smtClean="0">
                <a:latin typeface="Consolas" panose="020B0609020204030204" pitchFamily="49" charset="0"/>
                <a:ea typeface="+mn-ea"/>
              </a:rPr>
              <a:t>runProgramAgain</a:t>
            </a:r>
            <a:r>
              <a:rPr lang="en-CA" altLang="en-US" dirty="0" smtClean="0">
                <a:latin typeface="Consolas" panose="020B0609020204030204" pitchFamily="49" charset="0"/>
                <a:ea typeface="+mn-ea"/>
              </a:rPr>
              <a:t> = False</a:t>
            </a: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a:t>
            </a:r>
          </a:p>
        </p:txBody>
      </p:sp>
    </p:spTree>
    <p:extLst>
      <p:ext uri="{BB962C8B-B14F-4D97-AF65-F5344CB8AC3E}">
        <p14:creationId xmlns:p14="http://schemas.microsoft.com/office/powerpoint/2010/main" val="137216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36644</TotalTime>
  <Pages>8</Pages>
  <Words>2757</Words>
  <Application>Microsoft Office PowerPoint</Application>
  <PresentationFormat>On-screen Show (4:3)</PresentationFormat>
  <Paragraphs>451</Paragraphs>
  <Slides>42</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ＭＳ Ｐゴシック</vt:lpstr>
      <vt:lpstr>Arial</vt:lpstr>
      <vt:lpstr>Calibri</vt:lpstr>
      <vt:lpstr>Comic Sans MS</vt:lpstr>
      <vt:lpstr>Consolas</vt:lpstr>
      <vt:lpstr>Times New Roman</vt:lpstr>
      <vt:lpstr>Wingdings</vt:lpstr>
      <vt:lpstr>evaluation_intro</vt:lpstr>
      <vt:lpstr>Branching In Python: Part 1</vt:lpstr>
      <vt:lpstr>Recap: Programs You’ve Seen So Far Produces Sequential Execution</vt:lpstr>
      <vt:lpstr>Programming: Decision Making Is Branching</vt:lpstr>
      <vt:lpstr>High Level View Of Decision Making For The Computer</vt:lpstr>
      <vt:lpstr>How To Determine If Branching Can Be Applied</vt:lpstr>
      <vt:lpstr>Decision-Making In Programming (Python)</vt:lpstr>
      <vt:lpstr>New Terminology</vt:lpstr>
      <vt:lpstr>New Terminology (2)</vt:lpstr>
      <vt:lpstr>Allowable Operands For Boolean Expressions</vt:lpstr>
      <vt:lpstr>Allowable Relational Operators For Boolean Expressions</vt:lpstr>
      <vt:lpstr>Note On Indenting</vt:lpstr>
      <vt:lpstr>Note On Indenting (2)</vt:lpstr>
      <vt:lpstr>Note On Indenting (3)</vt:lpstr>
      <vt:lpstr>Decision Making With An ‘If’</vt:lpstr>
      <vt:lpstr>The ‘If’ Construct</vt:lpstr>
      <vt:lpstr>The ‘If’ Construct (2)</vt:lpstr>
      <vt:lpstr>Common Mistake</vt:lpstr>
      <vt:lpstr>A Similar Mistake</vt:lpstr>
      <vt:lpstr>An Application Of Branches</vt:lpstr>
      <vt:lpstr>Decision Making With An ‘If’: Summary</vt:lpstr>
      <vt:lpstr>Decision Making With An ‘If-Else’</vt:lpstr>
      <vt:lpstr>The If-Else Construct</vt:lpstr>
      <vt:lpstr>If-Else Construct (2)</vt:lpstr>
      <vt:lpstr>Lesson: Read Things The Way They’re Actually Stated (Instead of How You Think They’re Stated)</vt:lpstr>
      <vt:lpstr>Lesson: Read Things The Way They’re Actually Stated (Instead of How You Think They’re Stated)</vt:lpstr>
      <vt:lpstr>Lesson: Read Things The Way They’re Actually Stated (Instead of How You Think They’re Stated)</vt:lpstr>
      <vt:lpstr>If-Else Example</vt:lpstr>
      <vt:lpstr>Quick Summary: If Vs. If-Else</vt:lpstr>
      <vt:lpstr>Logical Operations</vt:lpstr>
      <vt:lpstr>Logical AND</vt:lpstr>
      <vt:lpstr>Logical AND: Three Input Truth Table</vt:lpstr>
      <vt:lpstr>Evaluating Logical AND Expressions</vt:lpstr>
      <vt:lpstr>Logical OR</vt:lpstr>
      <vt:lpstr>Logical OR: Three Input Truth Table</vt:lpstr>
      <vt:lpstr>Evaluating Logical OR Expressions</vt:lpstr>
      <vt:lpstr>Logical NOT</vt:lpstr>
      <vt:lpstr>Evaluating More Complex Logical Expressions</vt:lpstr>
      <vt:lpstr>Evaluating More Complex Logical Expressions</vt:lpstr>
      <vt:lpstr>Student Exercise: Extra Practice</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branches;if,if-else,if-elif, Logical AND;Logical OR;Logical NOT;AND;OR;NOT;making decisions</cp:keywords>
  <cp:lastModifiedBy>James Tam</cp:lastModifiedBy>
  <cp:revision>3183</cp:revision>
  <cp:lastPrinted>2014-08-25T22:49:30Z</cp:lastPrinted>
  <dcterms:created xsi:type="dcterms:W3CDTF">1995-08-18T10:27:02Z</dcterms:created>
  <dcterms:modified xsi:type="dcterms:W3CDTF">2021-05-08T01:56:03Z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