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45" r:id="rId2"/>
    <p:sldId id="423" r:id="rId3"/>
    <p:sldId id="424" r:id="rId4"/>
    <p:sldId id="425" r:id="rId5"/>
    <p:sldId id="384" r:id="rId6"/>
    <p:sldId id="385" r:id="rId7"/>
    <p:sldId id="382" r:id="rId8"/>
    <p:sldId id="426" r:id="rId9"/>
    <p:sldId id="386" r:id="rId10"/>
    <p:sldId id="395" r:id="rId11"/>
    <p:sldId id="396" r:id="rId12"/>
    <p:sldId id="438" r:id="rId13"/>
    <p:sldId id="397" r:id="rId14"/>
    <p:sldId id="398" r:id="rId15"/>
    <p:sldId id="399" r:id="rId16"/>
    <p:sldId id="400" r:id="rId17"/>
    <p:sldId id="401" r:id="rId18"/>
    <p:sldId id="403" r:id="rId19"/>
    <p:sldId id="444" r:id="rId20"/>
    <p:sldId id="410" r:id="rId21"/>
    <p:sldId id="445" r:id="rId22"/>
    <p:sldId id="446" r:id="rId23"/>
    <p:sldId id="411" r:id="rId24"/>
    <p:sldId id="412" r:id="rId25"/>
    <p:sldId id="413" r:id="rId26"/>
    <p:sldId id="414" r:id="rId27"/>
    <p:sldId id="415" r:id="rId28"/>
    <p:sldId id="427" r:id="rId29"/>
    <p:sldId id="428" r:id="rId30"/>
    <p:sldId id="417" r:id="rId31"/>
    <p:sldId id="416" r:id="rId32"/>
    <p:sldId id="459" r:id="rId33"/>
    <p:sldId id="460" r:id="rId34"/>
    <p:sldId id="461" r:id="rId35"/>
    <p:sldId id="462" r:id="rId36"/>
    <p:sldId id="448" r:id="rId37"/>
    <p:sldId id="449" r:id="rId38"/>
    <p:sldId id="450" r:id="rId39"/>
    <p:sldId id="451" r:id="rId40"/>
    <p:sldId id="452" r:id="rId41"/>
    <p:sldId id="453" r:id="rId42"/>
    <p:sldId id="454" r:id="rId43"/>
    <p:sldId id="455" r:id="rId44"/>
    <p:sldId id="456" r:id="rId45"/>
    <p:sldId id="457" r:id="rId46"/>
    <p:sldId id="45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01"/>
    <a:srgbClr val="4A7EB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8" autoAdjust="0"/>
    <p:restoredTop sz="95621" autoAdjust="0"/>
  </p:normalViewPr>
  <p:slideViewPr>
    <p:cSldViewPr>
      <p:cViewPr varScale="1">
        <p:scale>
          <a:sx n="97" d="100"/>
          <a:sy n="97" d="100"/>
        </p:scale>
        <p:origin x="1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90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MS-Word: week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3T21:04:24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1269 15,'-11'-3,"-1"0,0 1,0 0,-10 1,8 0,-12-1,0 2,0 1,-6 1,-78 14,75-8,1 1,0 1,-22 11,6 1,1 2,-3 5,-7 9,1 3,-28 28,56-45,-239 208,256-220,-11 9,1 0,1 2,-5 9,20-24,1 1,1 0,0 0,0 0,-1 4,4-7,0 1,0-1,1 1,-1-1,1 1,1-1,-1 1,1 5,1-7,0 0,0 0,0 0,1-1,-1 1,1 0,0-1,0 1,1-1,-1 0,1 0,0 0,0 0,1 0,-1-1,1 1,0-1,11 9,-1-1,2-1,-1 0,2 0,20 9,10 2,-18-9,0 2,-1 1,-1 2,12 10,18 13,-45-34,-1 1,1-2,0 1,5 0,33 10,67 23,-94-29,-1 0,0 1,20 14,-21-11,-5-2,0-2,1 0,0 0,0-2,1 0,0-1,9 0,0 0,1-2,0-1,1-1,114 2,-81-6,-1-2,1-3,-1-3,16-6,-60 11,0 0,-1-1,0-1,1-1,-2 0,1-1,-1 0,-1-2,1 0,-1 0,-1-1,2-2,18-24,-1-1,4-8,-10 12,-11 16,-4 4,-1 1,6-10,-14 19,1-1,-1 1,0-1,0 0,0 0,-1 0,1 0,-1 0,-1 0,1-4,-1 4,0-1,-1 1,1 0,-1-1,-1 1,1 0,-1 0,-1-4,-3-5,-2 0,-3-5,-16-23,-1 2,-2 1,-29-28,4 6,2-2,4-2,-6-16,18 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3T21:08:08.9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1,'11'0,"0"1,-1 0,0 1,1 0,-1 1,0 0,0 1,9 4,8 2,1-1,1-1,5 0,26 3,1-3,100 20,-87-13,31 0,-51-9,0-4,1-1,0-3,27-5,-52 3,130-17,-103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3T21:06:43.494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15,'1'-1,"1"-1,0 1,-1 0,1 0,0 0,0 0,0 0,0 1,0-1,1 0,4 0,1 0,2 0,0 0,1 1,-1 1,11 1,31 7,-30-5,52 7,1-2,-1-4,6-4,71-2,43 1,-165 2,0 1,0 2,3 2,46 6,-20-7,19-3,59-4,-75 1,95 0,82-2,-187-1,0-2,3-3,44-5,-51 9,-15 2,2-1,-25 2,1-1,-1 0,1-1,-1 0,5-3,12-7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3T21:06:46.857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25,'21'0,"5"0,1-1,15-3,37-6,50 1,170 8,-228 6,32 7,24 2,72-6,3-8,-131 0,1437-2,-1045 3,-444-2,1 2,-1 1,0 0,1 1,11 4,3 3,0-2,0-1,20 1,31-4,30-4,26 0,-107 3,1 2,-1 1,1 1,30 6,-5-4,0-3,16-3,122-3,-101-1,35 1,79-1,-191 0,4-1,-21 2,1-1,0 1,0-1,0 0,-1 0,4-2,-6 2,0 1,1-1,-1 0,0 1,0-1,0 0,0 0,0 0,-1 0,1 0,0 0,0 0,-1 0,1-1,-1 1,1 0,-1 0,1 0,-1-1,1 1,-1-1,0-1,0-1,1 0,-2 0,1 1,0-1,-1 0,0-1,-3-9,-2-6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3T21:10:32.09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1920,'1'0,"0"0,0 0,0 0,-1 0,1-1,0 1,0 0,0-1,-1 1,1 0,0-1,0 1,-1-1,1 1,0-1,-1 1,1-1,-1 0,1 1,-1-1,1 0,6-6,-3 4,32-30,1 2,14-7,65-33,-53 35,43-26,125-54,9 13,-92 46,-23 10,-98 36,0-1,0-1,-1-2,-1 0,-1-2,0-1,0-2,-18 15,6-6,0 0,1 1,0 1,7-4,85-38,-21 11,-16 4,12-11,-51 27,-1 0,0-2,20-21,-22 16,0-1,-1-1,-2-2,5-10,16-32,-4 8,16-18,-32 51,2 2,0 1,9-6,102-101,-115 114,0 1,2 2,0 0,18-10,44-28,-50 31</inkml:trace>
  <inkml:trace contextRef="#ctx0" brushRef="#br0" timeOffset="4762.355">455 0,'10'28,"2"-1,1-1,1 0,1-1,1 0,1-2,2 0,0 0,10 7,198 202,-196-201,1-2,2-1,0-1,13 5,261 176,-239-161,4 1,15 9,-68-43,-1 2,0 0,3 5,77 77,-78-80,0 0,2-2,22 13,-21-15,74 43,-70-39,-2 1,11 11,114 107,-71-61,51 62,-107-112,23 19,-35-35,0 0,1-1,0-1,1 0,4 1,32 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9/24/2020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6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3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4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2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8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3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customXml" Target="../ink/ink3.xml"/><Relationship Id="rId4" Type="http://schemas.openxmlformats.org/officeDocument/2006/relationships/customXml" Target="../ink/ink1.xml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ustomXml" Target="../ink/ink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MS-Word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Official resource for MS-Office products: https://support.office.com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DB0376-02ED-4FD6-9AA4-F84F2EF2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Mail 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986741-ED4C-46FE-93C2-0D9BA5CB3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feature can be used to create customized documents that are based on a starting template e.g. emails, letters, mailing labels etc</a:t>
            </a:r>
            <a:r>
              <a:rPr lang="en-CA" dirty="0" smtClean="0"/>
              <a:t>.</a:t>
            </a:r>
            <a:endParaRPr lang="en-CA" dirty="0"/>
          </a:p>
          <a:p>
            <a:r>
              <a:rPr lang="en-CA" dirty="0"/>
              <a:t>Inputs to the merge:</a:t>
            </a:r>
          </a:p>
          <a:p>
            <a:pPr lvl="1"/>
            <a:r>
              <a:rPr lang="en-CA" dirty="0"/>
              <a:t>“Original main document” a Word document that provides the starting template for the parts of the document that will be same e.g. “Sincerely: Peter Griffon” for a letter.</a:t>
            </a:r>
          </a:p>
          <a:p>
            <a:pPr lvl="1"/>
            <a:r>
              <a:rPr lang="en-CA" dirty="0"/>
              <a:t>“Data source” contains information for the parts that will be customized e.g. Excel spreadsheet, Access database etc.</a:t>
            </a:r>
          </a:p>
        </p:txBody>
      </p:sp>
    </p:spTree>
    <p:extLst>
      <p:ext uri="{BB962C8B-B14F-4D97-AF65-F5344CB8AC3E}">
        <p14:creationId xmlns:p14="http://schemas.microsoft.com/office/powerpoint/2010/main" val="11749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FEA79-AE12-4B50-B8EF-03D204B9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You Get From The 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F2F772-3335-413F-8198-337420D30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Outputs of the merge:</a:t>
            </a:r>
          </a:p>
          <a:p>
            <a:pPr lvl="1"/>
            <a:r>
              <a:rPr lang="en-CA" dirty="0" smtClean="0"/>
              <a:t>Default</a:t>
            </a:r>
            <a:r>
              <a:rPr lang="en-CA" dirty="0"/>
              <a:t> </a:t>
            </a:r>
            <a:r>
              <a:rPr lang="en-CA" dirty="0" smtClean="0"/>
              <a:t>output (this is what you will </a:t>
            </a:r>
            <a:r>
              <a:rPr lang="en-CA" b="1" dirty="0" smtClean="0"/>
              <a:t>submit for the assignment</a:t>
            </a:r>
            <a:r>
              <a:rPr lang="en-CA" dirty="0" smtClean="0"/>
              <a:t>)</a:t>
            </a:r>
            <a:endParaRPr lang="en-CA" dirty="0"/>
          </a:p>
          <a:p>
            <a:pPr lvl="2"/>
            <a:r>
              <a:rPr lang="en-CA" dirty="0"/>
              <a:t>The original main document will contain the customized documents.</a:t>
            </a:r>
          </a:p>
          <a:p>
            <a:pPr lvl="2"/>
            <a:r>
              <a:rPr lang="en-CA" dirty="0"/>
              <a:t>You can ‘click’ through all the different letters and see how the main document has been customized</a:t>
            </a:r>
            <a:r>
              <a:rPr lang="en-CA" dirty="0" smtClean="0"/>
              <a:t>.</a:t>
            </a:r>
          </a:p>
          <a:p>
            <a:pPr lvl="2"/>
            <a:endParaRPr lang="en-CA" dirty="0"/>
          </a:p>
          <a:p>
            <a:pPr lvl="2"/>
            <a:endParaRPr lang="en-CA" dirty="0" smtClean="0"/>
          </a:p>
          <a:p>
            <a:pPr lvl="2"/>
            <a:endParaRPr lang="en-CA" dirty="0"/>
          </a:p>
          <a:p>
            <a:pPr lvl="2"/>
            <a:r>
              <a:rPr lang="en-CA" dirty="0"/>
              <a:t>Changes can be made in the customization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913857-E382-47D1-9F55-B37BA2958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80"/>
          <a:stretch/>
        </p:blipFill>
        <p:spPr>
          <a:xfrm>
            <a:off x="1066800" y="3200400"/>
            <a:ext cx="4572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You Get From The </a:t>
            </a:r>
            <a:r>
              <a:rPr lang="en-CA" dirty="0" smtClean="0"/>
              <a:t>Merge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/>
              <a:t>Optional output:</a:t>
            </a:r>
          </a:p>
          <a:p>
            <a:pPr lvl="2"/>
            <a:r>
              <a:rPr lang="en-CA" dirty="0"/>
              <a:t>Generated if you select “finish and merge” </a:t>
            </a:r>
          </a:p>
          <a:p>
            <a:pPr lvl="2"/>
            <a:r>
              <a:rPr lang="en-CA" dirty="0"/>
              <a:t>Creates a new Word document that only contains the customized results (e.g. the sequence of customized letters that can be printed or sent).</a:t>
            </a:r>
          </a:p>
          <a:p>
            <a:pPr lvl="2"/>
            <a:r>
              <a:rPr lang="en-CA" dirty="0"/>
              <a:t>Only the individual letters can be customized</a:t>
            </a:r>
            <a:r>
              <a:rPr lang="en-CA" dirty="0" smtClean="0"/>
              <a:t>.</a:t>
            </a:r>
          </a:p>
          <a:p>
            <a:pPr lvl="3"/>
            <a:r>
              <a:rPr lang="en-CA" dirty="0" smtClean="0"/>
              <a:t>Looks the same as manually typing all the individualized letters (which is why it won’t merit any credit because it doesn’t demonstrate mastery of the mail merge feature).</a:t>
            </a:r>
            <a:endParaRPr lang="en-CA" dirty="0"/>
          </a:p>
          <a:p>
            <a:pPr lvl="2"/>
            <a:r>
              <a:rPr lang="en-CA" dirty="0"/>
              <a:t>Not needed for assignments.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31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3DB8A-1891-4387-BD0F-366415B3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020762"/>
          </a:xfrm>
        </p:spPr>
        <p:txBody>
          <a:bodyPr/>
          <a:lstStyle/>
          <a:p>
            <a:r>
              <a:rPr lang="en-CA" dirty="0"/>
              <a:t>Mail Merge Example: TA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3E4EE-1DEA-4C6E-847C-9B57F485A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Example files can be found in the tutorials link for this week under the subfolder ‘</a:t>
            </a:r>
            <a:r>
              <a:rPr lang="en-CA" dirty="0">
                <a:latin typeface="Consolas" panose="020B0609020204030204" pitchFamily="49" charset="0"/>
              </a:rPr>
              <a:t>mail_merge_example</a:t>
            </a:r>
            <a:r>
              <a:rPr lang="en-CA" dirty="0"/>
              <a:t>’</a:t>
            </a:r>
          </a:p>
          <a:p>
            <a:r>
              <a:rPr lang="en-US" dirty="0"/>
              <a:t>Since this is a longer multi-step process, students can download this example from the tutorial portion of the course website and follow along as the tutorial instructor works through the process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will also be student exercise to follow:</a:t>
            </a:r>
            <a:endParaRPr lang="en-US" dirty="0"/>
          </a:p>
          <a:p>
            <a:r>
              <a:rPr lang="en-CA" dirty="0"/>
              <a:t>Contents of this folder:</a:t>
            </a:r>
          </a:p>
          <a:p>
            <a:pPr lvl="1"/>
            <a:r>
              <a:rPr lang="en-CA" dirty="0"/>
              <a:t>Original main document (Word document): </a:t>
            </a:r>
            <a:r>
              <a:rPr lang="en-CA" dirty="0">
                <a:latin typeface="Consolas" panose="020B0609020204030204" pitchFamily="49" charset="0"/>
              </a:rPr>
              <a:t>form_for_creating_recommendations-ORIGINAL</a:t>
            </a:r>
          </a:p>
          <a:p>
            <a:pPr lvl="1"/>
            <a:r>
              <a:rPr lang="en-CA" dirty="0"/>
              <a:t>Data source (Excel spreadsheet): </a:t>
            </a:r>
            <a:r>
              <a:rPr lang="en-CA" dirty="0">
                <a:latin typeface="Consolas" panose="020B0609020204030204" pitchFamily="49" charset="0"/>
              </a:rPr>
              <a:t>students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904703" y="4916"/>
            <a:ext cx="2209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will be different from lecture: The wizard will not be used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00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712406-0E54-4DAD-B5C2-689FE633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Original Main Document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8EB8E9E-B4F4-4E5F-970E-FC23A8C02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75" b="7577"/>
          <a:stretch/>
        </p:blipFill>
        <p:spPr>
          <a:xfrm>
            <a:off x="76200" y="2195760"/>
            <a:ext cx="6553200" cy="4052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96F88F5-C9E9-4AC5-9612-09E8FD22F662}"/>
              </a:ext>
            </a:extLst>
          </p:cNvPr>
          <p:cNvSpPr/>
          <p:nvPr/>
        </p:nvSpPr>
        <p:spPr>
          <a:xfrm>
            <a:off x="6806119" y="677368"/>
            <a:ext cx="2286000" cy="824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CUSTOMIZATIONS FROM THE MERGE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8B66744-508F-4EE7-A191-589F6CF849AF}"/>
              </a:ext>
            </a:extLst>
          </p:cNvPr>
          <p:cNvGrpSpPr/>
          <p:nvPr/>
        </p:nvGrpSpPr>
        <p:grpSpPr>
          <a:xfrm>
            <a:off x="685799" y="2195760"/>
            <a:ext cx="8077200" cy="1233240"/>
            <a:chOff x="762000" y="2195760"/>
            <a:chExt cx="8077200" cy="123324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6E9F629-EB66-4B2C-8E2D-EBC94AFBE669}"/>
                </a:ext>
              </a:extLst>
            </p:cNvPr>
            <p:cNvSpPr/>
            <p:nvPr/>
          </p:nvSpPr>
          <p:spPr>
            <a:xfrm>
              <a:off x="7010400" y="2195760"/>
              <a:ext cx="1828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1) Salutation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16D69D16-26E0-4253-93E0-B7FCD3D61EDF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762000" y="2538660"/>
              <a:ext cx="6248400" cy="8903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F497D66-160C-4F2C-BA50-EE541888D32B}"/>
              </a:ext>
            </a:extLst>
          </p:cNvPr>
          <p:cNvGrpSpPr/>
          <p:nvPr/>
        </p:nvGrpSpPr>
        <p:grpSpPr>
          <a:xfrm>
            <a:off x="2743201" y="3858121"/>
            <a:ext cx="6019797" cy="1021678"/>
            <a:chOff x="2743201" y="3858121"/>
            <a:chExt cx="6019797" cy="1021678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CE7D530-97D3-4382-B4AB-751F7C2E2E75}"/>
                </a:ext>
              </a:extLst>
            </p:cNvPr>
            <p:cNvSpPr/>
            <p:nvPr/>
          </p:nvSpPr>
          <p:spPr>
            <a:xfrm>
              <a:off x="6883399" y="4193999"/>
              <a:ext cx="1879599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2) Student </a:t>
              </a:r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name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FC43B200-745D-4BCD-BB7B-9EA238ED1303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2743201" y="3858121"/>
              <a:ext cx="4140198" cy="6787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602DFE1-BA3C-47E0-9FC2-6E2A25EDCD2A}"/>
              </a:ext>
            </a:extLst>
          </p:cNvPr>
          <p:cNvGrpSpPr/>
          <p:nvPr/>
        </p:nvGrpSpPr>
        <p:grpSpPr>
          <a:xfrm>
            <a:off x="1066800" y="4114802"/>
            <a:ext cx="7657020" cy="1815876"/>
            <a:chOff x="2743200" y="3858120"/>
            <a:chExt cx="5997999" cy="1036043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E9F07C70-8E4E-463E-A9B9-3DD5A3CBF462}"/>
                </a:ext>
              </a:extLst>
            </p:cNvPr>
            <p:cNvSpPr/>
            <p:nvPr/>
          </p:nvSpPr>
          <p:spPr>
            <a:xfrm>
              <a:off x="7239000" y="4542734"/>
              <a:ext cx="1502199" cy="3514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3) Qualifications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C54159F8-D988-4E54-A368-D6CF5B8854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43200" y="3858120"/>
              <a:ext cx="4495800" cy="7138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0B3EA62-D8B7-4ED1-A9C5-71591F6F5D81}"/>
              </a:ext>
            </a:extLst>
          </p:cNvPr>
          <p:cNvGrpSpPr/>
          <p:nvPr/>
        </p:nvGrpSpPr>
        <p:grpSpPr>
          <a:xfrm>
            <a:off x="685800" y="4586126"/>
            <a:ext cx="5105400" cy="1962174"/>
            <a:chOff x="685800" y="4586126"/>
            <a:chExt cx="5105400" cy="1962174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4B2C33F6-8E8B-46CE-A8D0-EAC2864DBF4E}"/>
                </a:ext>
              </a:extLst>
            </p:cNvPr>
            <p:cNvSpPr/>
            <p:nvPr/>
          </p:nvSpPr>
          <p:spPr>
            <a:xfrm>
              <a:off x="3505200" y="5527626"/>
              <a:ext cx="2286000" cy="10206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4) Extra </a:t>
              </a:r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endorsement (GPA 3.0 and above)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DD0E2818-82EC-4661-B153-6E927AF8B0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800" y="4586126"/>
              <a:ext cx="2895600" cy="10206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78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A9D13C-8670-45FD-9677-E552DD6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Source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DF4454A-E921-470B-9701-E37E6E50E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8229600" cy="29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49B8A1-A985-495B-82A7-F103D435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Customized Letter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1447800"/>
            <a:ext cx="8157411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50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57CC89-215C-41B8-93F6-7DCD3819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Starting The Mail 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CBA41B-D748-4330-B934-A350AA0AE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(In this case the original main document  and the data source has already been created, normally you would have to create those yourself).</a:t>
            </a:r>
          </a:p>
          <a:p>
            <a:r>
              <a:rPr lang="en-CA" dirty="0"/>
              <a:t>Open the original main document in Word.</a:t>
            </a:r>
          </a:p>
          <a:p>
            <a:r>
              <a:rPr lang="en-CA" dirty="0"/>
              <a:t>Select: </a:t>
            </a:r>
            <a:r>
              <a:rPr lang="en-CA" dirty="0">
                <a:latin typeface="Consolas" panose="020B0609020204030204" pitchFamily="49" charset="0"/>
              </a:rPr>
              <a:t>Mailings tab-&gt;Start Mail Merge-</a:t>
            </a:r>
            <a:r>
              <a:rPr lang="en-CA" dirty="0" smtClean="0">
                <a:latin typeface="Consolas" panose="020B0609020204030204" pitchFamily="49" charset="0"/>
              </a:rPr>
              <a:t>&gt;Letters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81149"/>
            <a:ext cx="3475021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88D919-76BB-4816-82B2-8D893B30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Mail </a:t>
            </a:r>
            <a:r>
              <a:rPr lang="en-CA" b="1" dirty="0" smtClean="0"/>
              <a:t>Merge: </a:t>
            </a:r>
            <a:r>
              <a:rPr lang="en-CA" dirty="0" smtClean="0"/>
              <a:t>Select The Data Source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92E7F7-DBC0-473F-BADC-54C76194D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CA" dirty="0" smtClean="0"/>
              <a:t>Similar to the step when using the Wizard this allows you determine where the customized data comes from: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</a:rPr>
              <a:t>Mailings -&gt; Start Mail Merge: Select Recipients</a:t>
            </a:r>
          </a:p>
          <a:p>
            <a:pPr lvl="2"/>
            <a:endParaRPr lang="en-US" dirty="0" smtClean="0">
              <a:latin typeface="Consolas" panose="020B0609020204030204" pitchFamily="49" charset="0"/>
            </a:endParaRP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dirty="0" smtClean="0">
              <a:latin typeface="Consolas" panose="020B0609020204030204" pitchFamily="49" charset="0"/>
            </a:endParaRP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CA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From there select the  ‘</a:t>
            </a:r>
            <a:r>
              <a:rPr lang="en-US" dirty="0" smtClean="0">
                <a:latin typeface="Consolas" panose="020B0609020204030204" pitchFamily="49" charset="0"/>
              </a:rPr>
              <a:t>Use Existing List</a:t>
            </a:r>
            <a:r>
              <a:rPr lang="en-US" dirty="0" smtClean="0"/>
              <a:t>’ option.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667000"/>
            <a:ext cx="2757327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167" t="4445" r="16167" b="75140"/>
          <a:stretch/>
        </p:blipFill>
        <p:spPr>
          <a:xfrm>
            <a:off x="990599" y="4659630"/>
            <a:ext cx="3429000" cy="18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Mail Merge: </a:t>
            </a:r>
            <a:r>
              <a:rPr lang="en-CA" dirty="0"/>
              <a:t>Select The Data </a:t>
            </a:r>
            <a:r>
              <a:rPr lang="en-CA" dirty="0" smtClean="0"/>
              <a:t>Source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have the ability to navigate to the location where the data source (in this </a:t>
            </a:r>
            <a:r>
              <a:rPr lang="en-US" dirty="0"/>
              <a:t>case it’s the ‘</a:t>
            </a:r>
            <a:r>
              <a:rPr lang="en-US" dirty="0" smtClean="0">
                <a:latin typeface="Consolas" panose="020B0609020204030204" pitchFamily="49" charset="0"/>
              </a:rPr>
              <a:t>students</a:t>
            </a:r>
            <a:r>
              <a:rPr lang="en-US" dirty="0" smtClean="0"/>
              <a:t>’ Excel file) is located.</a:t>
            </a:r>
          </a:p>
          <a:p>
            <a:pPr lvl="1"/>
            <a:r>
              <a:rPr lang="en-US" dirty="0" smtClean="0"/>
              <a:t>Complete the other steps for selecting the data source as you would when using the wizard.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47785"/>
            <a:ext cx="4114800" cy="314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F1DA17-58C8-4B96-B084-B95D7B56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816"/>
            <a:ext cx="8229600" cy="944562"/>
          </a:xfrm>
        </p:spPr>
        <p:txBody>
          <a:bodyPr/>
          <a:lstStyle/>
          <a:p>
            <a:r>
              <a:rPr lang="en-CA" dirty="0"/>
              <a:t>Activities In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8E68A7-B819-40EA-89E7-3E1D5EF5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 demos:</a:t>
            </a:r>
          </a:p>
          <a:p>
            <a:pPr lvl="1"/>
            <a:r>
              <a:rPr lang="en-CA" dirty="0"/>
              <a:t>Used for more complex features (typically multiple steps are required).</a:t>
            </a:r>
          </a:p>
          <a:p>
            <a:pPr lvl="1"/>
            <a:r>
              <a:rPr lang="en-CA" dirty="0"/>
              <a:t>The tutorial instructor will show on the projector/instructor  computer each step for running the feature in Word.</a:t>
            </a:r>
          </a:p>
          <a:p>
            <a:r>
              <a:rPr lang="en-CA" dirty="0"/>
              <a:t>Student exercises:</a:t>
            </a:r>
          </a:p>
          <a:p>
            <a:pPr lvl="1"/>
            <a:r>
              <a:rPr lang="en-CA" dirty="0"/>
              <a:t>Used instead of TA demos for simpler features.</a:t>
            </a:r>
          </a:p>
          <a:p>
            <a:pPr lvl="1"/>
            <a:r>
              <a:rPr lang="en-CA" dirty="0"/>
              <a:t>You will have already been given a summary of how to invoke the feature and the purpose of the exercise is to give you a chance to try it out and get help if needed.</a:t>
            </a:r>
          </a:p>
        </p:txBody>
      </p:sp>
    </p:spTree>
    <p:extLst>
      <p:ext uri="{BB962C8B-B14F-4D97-AF65-F5344CB8AC3E}">
        <p14:creationId xmlns:p14="http://schemas.microsoft.com/office/powerpoint/2010/main" val="13165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4D86E6-CA08-4291-8120-97262D75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Mail </a:t>
            </a:r>
            <a:r>
              <a:rPr lang="en-CA" b="1" dirty="0" smtClean="0"/>
              <a:t>Merge</a:t>
            </a:r>
            <a:r>
              <a:rPr lang="en-CA" dirty="0" smtClean="0"/>
              <a:t>: Insert The Student Name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9B9D1E-A783-4D1D-B3FD-3E0582EB6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Click </a:t>
            </a:r>
            <a:r>
              <a:rPr lang="en-CA" dirty="0"/>
              <a:t>on the line containing the text “</a:t>
            </a:r>
            <a:r>
              <a:rPr lang="en-CA" dirty="0">
                <a:latin typeface="Consolas" panose="020B0609020204030204" pitchFamily="49" charset="0"/>
              </a:rPr>
              <a:t>I am writing this recommendation for .</a:t>
            </a:r>
            <a:r>
              <a:rPr lang="en-CA" dirty="0"/>
              <a:t>”</a:t>
            </a:r>
          </a:p>
          <a:p>
            <a:pPr lvl="2"/>
            <a:r>
              <a:rPr lang="en-CA" dirty="0"/>
              <a:t>Click just in front of the </a:t>
            </a:r>
            <a:r>
              <a:rPr lang="en-CA" dirty="0" smtClean="0"/>
              <a:t>period.</a:t>
            </a:r>
          </a:p>
          <a:p>
            <a:pPr lvl="2"/>
            <a:r>
              <a:rPr lang="en-US" dirty="0" smtClean="0"/>
              <a:t>Insert the given name: </a:t>
            </a:r>
          </a:p>
          <a:p>
            <a:pPr lvl="3"/>
            <a:r>
              <a:rPr lang="en-US" dirty="0" smtClean="0">
                <a:latin typeface="Consolas" panose="020B0609020204030204" pitchFamily="49" charset="0"/>
              </a:rPr>
              <a:t>Mailings -&gt; Write &amp; Insert Fields: Insert Merge Field</a:t>
            </a:r>
            <a:endParaRPr lang="en-CA" dirty="0" smtClean="0">
              <a:latin typeface="Consolas" panose="020B0609020204030204" pitchFamily="49" charset="0"/>
            </a:endParaRPr>
          </a:p>
          <a:p>
            <a:pPr lvl="2"/>
            <a:endParaRPr lang="en-CA" dirty="0"/>
          </a:p>
          <a:p>
            <a:pPr lvl="2"/>
            <a:endParaRPr lang="en-CA" dirty="0" smtClean="0"/>
          </a:p>
          <a:p>
            <a:pPr lvl="2"/>
            <a:endParaRPr lang="en-CA" dirty="0"/>
          </a:p>
          <a:p>
            <a:pPr lvl="2"/>
            <a:endParaRPr lang="en-CA" dirty="0" smtClean="0"/>
          </a:p>
          <a:p>
            <a:pPr lvl="2"/>
            <a:endParaRPr lang="en-CA" dirty="0"/>
          </a:p>
          <a:p>
            <a:pPr marL="457200" lvl="2" indent="0">
              <a:buNone/>
            </a:pPr>
            <a:endParaRPr lang="en-CA" dirty="0"/>
          </a:p>
          <a:p>
            <a:pPr lvl="1"/>
            <a:r>
              <a:rPr lang="en-CA" dirty="0"/>
              <a:t>Select </a:t>
            </a:r>
            <a:r>
              <a:rPr lang="en-CA" dirty="0" smtClean="0"/>
              <a:t>‘</a:t>
            </a:r>
            <a:r>
              <a:rPr lang="en-CA" dirty="0" smtClean="0">
                <a:latin typeface="Consolas" panose="020B0609020204030204" pitchFamily="49" charset="0"/>
              </a:rPr>
              <a:t>Given names</a:t>
            </a:r>
            <a:r>
              <a:rPr lang="en-CA" dirty="0" smtClean="0"/>
              <a:t>’ and click ‘</a:t>
            </a:r>
            <a:r>
              <a:rPr lang="en-CA" dirty="0" smtClean="0">
                <a:latin typeface="Consolas" panose="020B0609020204030204" pitchFamily="49" charset="0"/>
              </a:rPr>
              <a:t>OK</a:t>
            </a:r>
            <a:r>
              <a:rPr lang="en-CA" dirty="0" smtClean="0"/>
              <a:t>’</a:t>
            </a:r>
          </a:p>
          <a:p>
            <a:pPr lvl="1"/>
            <a:r>
              <a:rPr lang="en-CA" dirty="0" smtClean="0"/>
              <a:t>Then </a:t>
            </a:r>
            <a:r>
              <a:rPr lang="en-CA" dirty="0"/>
              <a:t>‘insert’ “Given names”</a:t>
            </a:r>
          </a:p>
          <a:p>
            <a:pPr lvl="1"/>
            <a:r>
              <a:rPr lang="en-CA" dirty="0" err="1" smtClean="0"/>
              <a:t>AdFollow</a:t>
            </a:r>
            <a:r>
              <a:rPr lang="en-CA" dirty="0" smtClean="0"/>
              <a:t> </a:t>
            </a:r>
            <a:r>
              <a:rPr lang="en-CA" dirty="0"/>
              <a:t>this by </a:t>
            </a:r>
            <a:r>
              <a:rPr lang="en-CA" dirty="0" smtClean="0"/>
              <a:t>an </a:t>
            </a:r>
            <a:r>
              <a:rPr lang="en-CA" dirty="0"/>
              <a:t>‘insert’ of “Last name”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00400"/>
            <a:ext cx="33813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Mail Merge</a:t>
            </a:r>
            <a:r>
              <a:rPr lang="en-CA" dirty="0"/>
              <a:t>: Insert The Student </a:t>
            </a:r>
            <a:r>
              <a:rPr lang="en-CA" dirty="0" smtClean="0"/>
              <a:t>Name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Add a space after the inserted given name field to separate it from the last name.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Insert the last name in a fashion similar to how you inserted the last name (previous slide).</a:t>
            </a:r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0"/>
            <a:ext cx="3752850" cy="1466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25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Mail Merge</a:t>
            </a:r>
            <a:r>
              <a:rPr lang="en-US" dirty="0" smtClean="0"/>
              <a:t>: Insert The Degree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very similar to how you inserted the given and last names: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Mailings -&gt; Write &amp; Insert Fields: Insert Merge Field</a:t>
            </a:r>
            <a:endParaRPr lang="en-CA" dirty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(Select the ‘Degree’ field this time).</a:t>
            </a:r>
          </a:p>
          <a:p>
            <a:pPr lvl="1"/>
            <a:r>
              <a:rPr lang="en-US" dirty="0" smtClean="0"/>
              <a:t>Insert the degree at the end of the letter after the space which follows the text “</a:t>
            </a:r>
            <a:r>
              <a:rPr lang="en-CA" dirty="0"/>
              <a:t>This person was a student of mine and completed the following degree</a:t>
            </a:r>
            <a:r>
              <a:rPr lang="en-CA" dirty="0" smtClean="0"/>
              <a:t>:”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After inserting the degree add a period after the degree.</a:t>
            </a:r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733800"/>
            <a:ext cx="5210175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3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4D86E6-CA08-4291-8120-97262D75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Mail </a:t>
            </a:r>
            <a:r>
              <a:rPr lang="en-CA" b="1" dirty="0" smtClean="0"/>
              <a:t>Merge</a:t>
            </a:r>
            <a:r>
              <a:rPr lang="en-CA" dirty="0" smtClean="0"/>
              <a:t>: </a:t>
            </a:r>
            <a:r>
              <a:rPr lang="en-CA" dirty="0"/>
              <a:t>Include </a:t>
            </a:r>
            <a:r>
              <a:rPr lang="en-CA" dirty="0" smtClean="0"/>
              <a:t>A Conditional Endorsement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9B9D1E-A783-4D1D-B3FD-3E0582EB6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Students </a:t>
            </a:r>
            <a:r>
              <a:rPr lang="en-CA" dirty="0"/>
              <a:t>whose GPA is 3.0 or greater will have the text “</a:t>
            </a:r>
            <a:r>
              <a:rPr lang="en-CA" dirty="0">
                <a:latin typeface="Consolas" panose="020B0609020204030204" pitchFamily="49" charset="0"/>
              </a:rPr>
              <a:t>This student was above </a:t>
            </a:r>
            <a:r>
              <a:rPr lang="en-CA" dirty="0" smtClean="0">
                <a:latin typeface="Consolas" panose="020B0609020204030204" pitchFamily="49" charset="0"/>
              </a:rPr>
              <a:t>average.</a:t>
            </a:r>
            <a:r>
              <a:rPr lang="en-CA" dirty="0" smtClean="0"/>
              <a:t>” </a:t>
            </a:r>
            <a:r>
              <a:rPr lang="en-CA" dirty="0"/>
              <a:t>added to the end of the </a:t>
            </a:r>
            <a:r>
              <a:rPr lang="en-CA" dirty="0" smtClean="0"/>
              <a:t>letter (after the degree).</a:t>
            </a:r>
            <a:endParaRPr lang="en-CA" dirty="0"/>
          </a:p>
          <a:p>
            <a:pPr lvl="1"/>
            <a:r>
              <a:rPr lang="en-CA" dirty="0"/>
              <a:t>Click two lines below the text “This person was a student of mine and completed the following degree: “</a:t>
            </a:r>
          </a:p>
          <a:p>
            <a:pPr lvl="1"/>
            <a:r>
              <a:rPr lang="en-CA" dirty="0"/>
              <a:t>Select under the ‘</a:t>
            </a:r>
            <a:r>
              <a:rPr lang="en-CA" dirty="0">
                <a:latin typeface="Consolas" panose="020B0609020204030204" pitchFamily="49" charset="0"/>
              </a:rPr>
              <a:t>Mailings</a:t>
            </a:r>
            <a:r>
              <a:rPr lang="en-CA" dirty="0"/>
              <a:t>’ tab: </a:t>
            </a:r>
            <a:r>
              <a:rPr lang="en-CA" dirty="0">
                <a:latin typeface="Consolas" panose="020B0609020204030204" pitchFamily="49" charset="0"/>
              </a:rPr>
              <a:t>Write &amp; Insert Fields group: Rules-&gt;IF-THEN-ELSE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0CE12C6-59F5-4931-A4E2-8DA1C9B7B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962400"/>
            <a:ext cx="737936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4D86E6-CA08-4291-8120-97262D75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Mail Merge</a:t>
            </a:r>
            <a:r>
              <a:rPr lang="en-CA" dirty="0"/>
              <a:t>: Include A Conditional </a:t>
            </a:r>
            <a:r>
              <a:rPr lang="en-CA" dirty="0" smtClean="0"/>
              <a:t>Endorsement (</a:t>
            </a:r>
            <a:r>
              <a:rPr lang="en-CA" dirty="0"/>
              <a:t>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9B9D1E-A783-4D1D-B3FD-3E0582EB6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Include </a:t>
            </a:r>
            <a:r>
              <a:rPr lang="en-CA" dirty="0"/>
              <a:t>a conditional endorsement (continued)</a:t>
            </a:r>
          </a:p>
          <a:p>
            <a:pPr lvl="1"/>
            <a:r>
              <a:rPr lang="en-CA" dirty="0"/>
              <a:t>A popup dialog box comes up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234950" lvl="1" indent="0">
              <a:buNone/>
            </a:pPr>
            <a:endParaRPr lang="en-CA" dirty="0"/>
          </a:p>
          <a:p>
            <a:pPr lvl="1"/>
            <a:r>
              <a:rPr lang="en-CA" dirty="0"/>
              <a:t>Under the “</a:t>
            </a:r>
            <a:r>
              <a:rPr lang="en-CA" dirty="0">
                <a:latin typeface="Consolas" panose="020B0609020204030204" pitchFamily="49" charset="0"/>
              </a:rPr>
              <a:t>Field name</a:t>
            </a:r>
            <a:r>
              <a:rPr lang="en-CA" dirty="0"/>
              <a:t>” option select “</a:t>
            </a:r>
            <a:r>
              <a:rPr lang="en-CA" dirty="0">
                <a:latin typeface="Consolas" panose="020B0609020204030204" pitchFamily="49" charset="0"/>
              </a:rPr>
              <a:t>GPA</a:t>
            </a:r>
            <a:r>
              <a:rPr lang="en-CA" dirty="0"/>
              <a:t>”</a:t>
            </a:r>
          </a:p>
          <a:p>
            <a:pPr lvl="1"/>
            <a:r>
              <a:rPr lang="en-CA" dirty="0"/>
              <a:t>Under the “</a:t>
            </a:r>
            <a:r>
              <a:rPr lang="en-CA" dirty="0">
                <a:latin typeface="Consolas" panose="020B0609020204030204" pitchFamily="49" charset="0"/>
              </a:rPr>
              <a:t>Comparison</a:t>
            </a:r>
            <a:r>
              <a:rPr lang="en-CA" dirty="0"/>
              <a:t>” option select “</a:t>
            </a:r>
            <a:r>
              <a:rPr lang="en-CA" dirty="0">
                <a:latin typeface="Consolas" panose="020B0609020204030204" pitchFamily="49" charset="0"/>
              </a:rPr>
              <a:t>Greater than or </a:t>
            </a:r>
            <a:r>
              <a:rPr lang="en-CA" dirty="0" smtClean="0">
                <a:latin typeface="Consolas" panose="020B0609020204030204" pitchFamily="49" charset="0"/>
              </a:rPr>
              <a:t>equal”</a:t>
            </a:r>
            <a:endParaRPr lang="en-CA" dirty="0"/>
          </a:p>
          <a:p>
            <a:pPr lvl="1"/>
            <a:r>
              <a:rPr lang="en-CA" dirty="0" smtClean="0"/>
              <a:t>Type ‘3’ into the “</a:t>
            </a:r>
            <a:r>
              <a:rPr lang="en-CA" dirty="0" smtClean="0">
                <a:latin typeface="Consolas" panose="020B0609020204030204" pitchFamily="49" charset="0"/>
              </a:rPr>
              <a:t>Compare to</a:t>
            </a:r>
            <a:r>
              <a:rPr lang="en-CA" dirty="0" smtClean="0"/>
              <a:t>” field</a:t>
            </a:r>
          </a:p>
          <a:p>
            <a:pPr lvl="1"/>
            <a:r>
              <a:rPr lang="en-CA" dirty="0" smtClean="0"/>
              <a:t>Type ‘This student is above average.’ in the “Insert this text” field</a:t>
            </a:r>
          </a:p>
          <a:p>
            <a:pPr lvl="1"/>
            <a:r>
              <a:rPr lang="en-CA" dirty="0" smtClean="0"/>
              <a:t>(Leave </a:t>
            </a:r>
            <a:r>
              <a:rPr lang="en-CA" dirty="0"/>
              <a:t>the “Otherwise insert this text” field blank.</a:t>
            </a:r>
          </a:p>
          <a:p>
            <a:pPr lvl="1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487CAD4-EF32-4B40-A262-E3E25C550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6383"/>
          <a:stretch/>
        </p:blipFill>
        <p:spPr>
          <a:xfrm>
            <a:off x="762000" y="2286000"/>
            <a:ext cx="3581400" cy="21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9639F8-875A-4A83-A300-3D2F71AB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Mail </a:t>
            </a:r>
            <a:r>
              <a:rPr lang="en-CA" b="1" dirty="0" smtClean="0"/>
              <a:t>Merge</a:t>
            </a:r>
            <a:r>
              <a:rPr lang="en-CA" dirty="0" smtClean="0"/>
              <a:t>: Checking Results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FF12B5-A4F4-4936-8372-4EC18FD4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</a:t>
            </a:r>
            <a:r>
              <a:rPr lang="en-CA" dirty="0"/>
              <a:t>can see the individual results under: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Mailings tab-</a:t>
            </a:r>
            <a:r>
              <a:rPr lang="en-CA" dirty="0" smtClean="0">
                <a:latin typeface="Consolas" panose="020B0609020204030204" pitchFamily="49" charset="0"/>
              </a:rPr>
              <a:t>&gt; Preview Results: Preview </a:t>
            </a:r>
            <a:r>
              <a:rPr lang="en-CA" dirty="0">
                <a:latin typeface="Consolas" panose="020B0609020204030204" pitchFamily="49" charset="0"/>
              </a:rPr>
              <a:t>results (and then click forward or backward)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E76B5E6-E35F-4DF9-A329-897213897F4E}"/>
              </a:ext>
            </a:extLst>
          </p:cNvPr>
          <p:cNvGrpSpPr/>
          <p:nvPr/>
        </p:nvGrpSpPr>
        <p:grpSpPr>
          <a:xfrm>
            <a:off x="16727" y="3505200"/>
            <a:ext cx="4800600" cy="2672317"/>
            <a:chOff x="0" y="4074041"/>
            <a:chExt cx="4800600" cy="2672317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4913857-E382-47D1-9F55-B37BA2958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074041"/>
              <a:ext cx="4800600" cy="2672317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="" xmlns:a16="http://schemas.microsoft.com/office/drawing/2014/main" id="{A4250D6B-E48A-40E3-80C2-E7CA2D5E2F5A}"/>
                    </a:ext>
                  </a:extLst>
                </p14:cNvPr>
                <p14:cNvContentPartPr/>
                <p14:nvPr/>
              </p14:nvContentPartPr>
              <p14:xfrm>
                <a:off x="2985020" y="4514172"/>
                <a:ext cx="682200" cy="476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250D6B-E48A-40E3-80C2-E7CA2D5E2F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31020" y="4406532"/>
                  <a:ext cx="789840" cy="69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F9CD7D2-6E87-4AFA-B89F-C36091314F2E}"/>
              </a:ext>
            </a:extLst>
          </p:cNvPr>
          <p:cNvGrpSpPr/>
          <p:nvPr/>
        </p:nvGrpSpPr>
        <p:grpSpPr>
          <a:xfrm>
            <a:off x="5257800" y="3512634"/>
            <a:ext cx="2514600" cy="2237821"/>
            <a:chOff x="5257800" y="3512634"/>
            <a:chExt cx="2514600" cy="2237821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000987A-184B-4295-90B6-5EB1E4F67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2283" b="9463"/>
            <a:stretch/>
          </p:blipFill>
          <p:spPr>
            <a:xfrm>
              <a:off x="5257800" y="3512634"/>
              <a:ext cx="2514600" cy="223782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="" xmlns:a16="http://schemas.microsoft.com/office/drawing/2014/main" id="{00EC9A7E-6C06-4B28-98DF-6842DFE9F86B}"/>
                    </a:ext>
                  </a:extLst>
                </p14:cNvPr>
                <p14:cNvContentPartPr/>
                <p14:nvPr/>
              </p14:nvContentPartPr>
              <p14:xfrm>
                <a:off x="6927641" y="3946949"/>
                <a:ext cx="442080" cy="52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EC9A7E-6C06-4B28-98DF-6842DFE9F86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73641" y="3839309"/>
                  <a:ext cx="54972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8E0DA33-6073-4DB5-9F5C-D6124663CC71}"/>
              </a:ext>
            </a:extLst>
          </p:cNvPr>
          <p:cNvGrpSpPr/>
          <p:nvPr/>
        </p:nvGrpSpPr>
        <p:grpSpPr>
          <a:xfrm>
            <a:off x="5982513" y="3988420"/>
            <a:ext cx="3167063" cy="2830906"/>
            <a:chOff x="2014537" y="1114425"/>
            <a:chExt cx="5114925" cy="4629150"/>
          </a:xfrm>
          <a:solidFill>
            <a:schemeClr val="bg1"/>
          </a:solidFill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676C93A-D71E-47BA-B5B7-F423685C7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14537" y="1114425"/>
              <a:ext cx="5114925" cy="462915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="" xmlns:a16="http://schemas.microsoft.com/office/drawing/2014/main" id="{B1862394-FD9A-466F-AA1C-0324338F0E2D}"/>
                    </a:ext>
                  </a:extLst>
                </p14:cNvPr>
                <p14:cNvContentPartPr/>
                <p14:nvPr/>
              </p14:nvContentPartPr>
              <p14:xfrm>
                <a:off x="5410200" y="2133600"/>
                <a:ext cx="1278000" cy="4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862394-FD9A-466F-AA1C-0324338F0E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23566" y="1958933"/>
                  <a:ext cx="1451850" cy="395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="" xmlns:a16="http://schemas.microsoft.com/office/drawing/2014/main" id="{318EBB25-8C6E-4450-A21C-B0A888DD3BD1}"/>
                    </a:ext>
                  </a:extLst>
                </p14:cNvPr>
                <p14:cNvContentPartPr/>
                <p14:nvPr/>
              </p14:nvContentPartPr>
              <p14:xfrm>
                <a:off x="2014537" y="3373799"/>
                <a:ext cx="2977200" cy="83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8EBB25-8C6E-4450-A21C-B0A888DD3B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27331" y="3197348"/>
                  <a:ext cx="3151030" cy="43583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57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730A39-E107-403F-9FF5-B76C6912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Mail Merge: Do Not Finalize The Process For Any Assignments (If Applicable)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DB9770-C6DB-4298-82D3-546A39063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“Finish and Merge” can be used in ‘real life’ to produce a Word document that contains all the merged letters (for printing or emailing).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However, if you only submit the finalized the document there is no way that the marker can tell that you actually performed a mail merge.</a:t>
            </a:r>
          </a:p>
          <a:p>
            <a:pPr lvl="1"/>
            <a:r>
              <a:rPr lang="en-CA" dirty="0"/>
              <a:t>The different letters cannot be “clicked through” (previous slide).</a:t>
            </a:r>
          </a:p>
          <a:p>
            <a:pPr lvl="1"/>
            <a:r>
              <a:rPr lang="en-CA" dirty="0"/>
              <a:t>(The results could have been produced by simply typing the results into Word</a:t>
            </a:r>
            <a:r>
              <a:rPr lang="en-CA" dirty="0" smtClean="0"/>
              <a:t>).</a:t>
            </a:r>
            <a:endParaRPr lang="en-CA" dirty="0"/>
          </a:p>
          <a:p>
            <a:pPr lvl="1"/>
            <a:r>
              <a:rPr lang="en-CA" dirty="0"/>
              <a:t>To see the result of the finished document using this example see: </a:t>
            </a:r>
            <a:r>
              <a:rPr lang="en-CA" dirty="0">
                <a:latin typeface="Consolas" panose="020B0609020204030204" pitchFamily="49" charset="0"/>
              </a:rPr>
              <a:t>incorrect_finish_and_merge_document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53E52A3-B9ED-425A-B548-8F2327E70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031166" cy="6963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="" xmlns:a16="http://schemas.microsoft.com/office/drawing/2014/main" id="{52E91A5E-51A4-4F4F-B064-71DC12A2AEA6}"/>
                  </a:ext>
                </a:extLst>
              </p14:cNvPr>
              <p14:cNvContentPartPr/>
              <p14:nvPr/>
            </p14:nvContentPartPr>
            <p14:xfrm>
              <a:off x="4085460" y="2737440"/>
              <a:ext cx="973080" cy="691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2E91A5E-51A4-4F4F-B064-71DC12A2AE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9460" y="2701440"/>
                <a:ext cx="1044720" cy="76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8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5C65E1-46C4-4B06-9C9B-35C8A2A6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Opening A Word Document Using Mail 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EC28A4-F998-4CF8-A3CB-A8BED61B2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Because the Word document is connected to another document you will get a prompt each time that you open it.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dirty="0"/>
              <a:t>Just select “Yes”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AE0A10-A76E-4440-AA2C-4F9704E2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400"/>
            <a:ext cx="4953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5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0150E6-9C1E-442C-8D63-DFA03B52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Mail Merge: Student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76E0E1-BB56-485F-B683-C88853D7D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the folder “</a:t>
            </a:r>
            <a:r>
              <a:rPr lang="en-CA" dirty="0" err="1" smtClean="0">
                <a:latin typeface="Consolas" panose="020B0609020204030204" pitchFamily="49" charset="0"/>
              </a:rPr>
              <a:t>Student_mail_merge_exercise</a:t>
            </a:r>
            <a:r>
              <a:rPr lang="en-CA" dirty="0" smtClean="0"/>
              <a:t>”, </a:t>
            </a:r>
            <a:r>
              <a:rPr lang="en-CA" dirty="0"/>
              <a:t>use the following files:</a:t>
            </a:r>
          </a:p>
          <a:p>
            <a:pPr lvl="1"/>
            <a:r>
              <a:rPr lang="en-CA" dirty="0"/>
              <a:t>Original main document (Word document): </a:t>
            </a:r>
            <a:r>
              <a:rPr lang="en-CA" dirty="0">
                <a:latin typeface="Consolas" panose="020B0609020204030204" pitchFamily="49" charset="0"/>
              </a:rPr>
              <a:t>mail_merge_student_exercise-ORIGINAL </a:t>
            </a:r>
          </a:p>
          <a:p>
            <a:pPr lvl="1"/>
            <a:r>
              <a:rPr lang="en-CA" dirty="0"/>
              <a:t>Data source (Excel spreadsheet): </a:t>
            </a:r>
            <a:r>
              <a:rPr lang="en-CA" dirty="0">
                <a:latin typeface="Consolas" panose="020B0609020204030204" pitchFamily="49" charset="0"/>
              </a:rPr>
              <a:t>courses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558488-52A4-4178-9F03-6C2447D70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68445"/>
            <a:ext cx="4648200" cy="19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036023-AF28-429D-A1DF-99B16C5D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20" y="274638"/>
            <a:ext cx="8229600" cy="944562"/>
          </a:xfrm>
        </p:spPr>
        <p:txBody>
          <a:bodyPr/>
          <a:lstStyle/>
          <a:p>
            <a:r>
              <a:rPr lang="en-CA" dirty="0"/>
              <a:t>Mail Merge Student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A31ED0-9EA0-4348-A974-2CC48F2C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20" y="1447800"/>
            <a:ext cx="8229600" cy="5029200"/>
          </a:xfrm>
        </p:spPr>
        <p:txBody>
          <a:bodyPr/>
          <a:lstStyle/>
          <a:p>
            <a:r>
              <a:rPr lang="en-CA" dirty="0"/>
              <a:t>Open the Word document and use it as the starting template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Using the mail merge </a:t>
            </a:r>
            <a:r>
              <a:rPr lang="en-CA" dirty="0" smtClean="0"/>
              <a:t>add </a:t>
            </a:r>
            <a:r>
              <a:rPr lang="en-CA" dirty="0"/>
              <a:t>the following in the merged </a:t>
            </a:r>
            <a:r>
              <a:rPr lang="en-CA" dirty="0" smtClean="0"/>
              <a:t>letters. Don’t use the Wizard!</a:t>
            </a:r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DBF04A1-723A-47AF-9ECB-A7F2A15B4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21" y="1981201"/>
            <a:ext cx="3124200" cy="1773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C10AED4-FE31-4307-ABEC-FF9C6D51C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818" y="4924502"/>
            <a:ext cx="4343400" cy="147173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6384184-EEAE-4EFB-A1F9-4A1BA42EF425}"/>
              </a:ext>
            </a:extLst>
          </p:cNvPr>
          <p:cNvGrpSpPr/>
          <p:nvPr/>
        </p:nvGrpSpPr>
        <p:grpSpPr>
          <a:xfrm>
            <a:off x="4755079" y="4635542"/>
            <a:ext cx="4367892" cy="1309496"/>
            <a:chOff x="4755079" y="4635542"/>
            <a:chExt cx="4367892" cy="130949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0C2AA0AF-3BDD-4486-9FAF-B0D3922957BA}"/>
                </a:ext>
              </a:extLst>
            </p:cNvPr>
            <p:cNvSpPr/>
            <p:nvPr/>
          </p:nvSpPr>
          <p:spPr>
            <a:xfrm>
              <a:off x="7996301" y="4635542"/>
              <a:ext cx="1126670" cy="702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e.g. CPSC 203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4496CE8F-5A02-48C4-A67B-F032C0C1D919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4755079" y="4986851"/>
              <a:ext cx="3241222" cy="958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80990ED-3225-4243-88A3-343F5EB39F76}"/>
              </a:ext>
            </a:extLst>
          </p:cNvPr>
          <p:cNvGrpSpPr/>
          <p:nvPr/>
        </p:nvGrpSpPr>
        <p:grpSpPr>
          <a:xfrm>
            <a:off x="6757987" y="6050601"/>
            <a:ext cx="2038414" cy="833848"/>
            <a:chOff x="6757987" y="6050601"/>
            <a:chExt cx="2038414" cy="833848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72C9AA6-42AE-4CAF-AE55-52ADFE408AFC}"/>
                </a:ext>
              </a:extLst>
            </p:cNvPr>
            <p:cNvSpPr/>
            <p:nvPr/>
          </p:nvSpPr>
          <p:spPr>
            <a:xfrm>
              <a:off x="7196201" y="6351049"/>
              <a:ext cx="1600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e.g. J Tam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F29C749C-3052-4ED0-9B9D-9C6A93271E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7987" y="6050601"/>
              <a:ext cx="430357" cy="426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D50C6C8-E893-4924-A6E1-A5F13FA06731}"/>
              </a:ext>
            </a:extLst>
          </p:cNvPr>
          <p:cNvGrpSpPr/>
          <p:nvPr/>
        </p:nvGrpSpPr>
        <p:grpSpPr>
          <a:xfrm>
            <a:off x="3750498" y="4149021"/>
            <a:ext cx="3826330" cy="1178871"/>
            <a:chOff x="3861088" y="4159289"/>
            <a:chExt cx="3826330" cy="1178871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266D513-68FA-4496-9554-AE68DE153449}"/>
                </a:ext>
              </a:extLst>
            </p:cNvPr>
            <p:cNvSpPr/>
            <p:nvPr/>
          </p:nvSpPr>
          <p:spPr>
            <a:xfrm>
              <a:off x="6087218" y="4159289"/>
              <a:ext cx="1600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“To whom it may concern”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5C1BBD65-5E93-4D3D-9F34-A8E4C8343C2B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3861088" y="4502189"/>
              <a:ext cx="2226130" cy="8359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794CD06-5C6B-4FF5-91F9-9759625B4D61}"/>
              </a:ext>
            </a:extLst>
          </p:cNvPr>
          <p:cNvGrpSpPr/>
          <p:nvPr/>
        </p:nvGrpSpPr>
        <p:grpSpPr>
          <a:xfrm>
            <a:off x="0" y="5419023"/>
            <a:ext cx="2944957" cy="1471732"/>
            <a:chOff x="0" y="5419023"/>
            <a:chExt cx="2944957" cy="1471732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9DB5FC58-9833-4F54-B932-4791001929EF}"/>
                </a:ext>
              </a:extLst>
            </p:cNvPr>
            <p:cNvSpPr/>
            <p:nvPr/>
          </p:nvSpPr>
          <p:spPr>
            <a:xfrm>
              <a:off x="0" y="5419023"/>
              <a:ext cx="2575833" cy="14717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Text varies: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For ‘CPSC’ courses  = </a:t>
              </a:r>
              <a:r>
                <a:rPr lang="en-CA" dirty="0"/>
                <a:t>Highly recommended!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For all others = A UC course.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="" xmlns:a16="http://schemas.microsoft.com/office/drawing/2014/main" id="{DFA4108E-F51D-4E22-93D6-C1320CC9BEF3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6324600"/>
              <a:ext cx="4303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8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464CB3-EA48-4C34-A0A5-A374C91B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Master-Subdocuments: Student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EFE09A-C166-480B-8B39-CC690C421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Create two Word documents that will act as subdocuments.</a:t>
            </a:r>
          </a:p>
          <a:p>
            <a:pPr lvl="1"/>
            <a:r>
              <a:rPr lang="en-CA" dirty="0"/>
              <a:t>Add some text to </a:t>
            </a:r>
            <a:r>
              <a:rPr lang="en-CA" dirty="0" smtClean="0"/>
              <a:t>that you </a:t>
            </a:r>
            <a:r>
              <a:rPr lang="en-CA" dirty="0"/>
              <a:t>can recognize when they have been added to the master.</a:t>
            </a:r>
          </a:p>
          <a:p>
            <a:pPr lvl="1"/>
            <a:r>
              <a:rPr lang="en-CA" dirty="0"/>
              <a:t>Insert a reasonably large image into one of the documents to increase the file size.</a:t>
            </a:r>
          </a:p>
          <a:p>
            <a:r>
              <a:rPr lang="en-CA" dirty="0"/>
              <a:t>Create a third Word document that will act as the master document.</a:t>
            </a:r>
          </a:p>
          <a:p>
            <a:pPr lvl="1"/>
            <a:r>
              <a:rPr lang="en-CA" dirty="0"/>
              <a:t>Insert (links to) the subdocuments in the master document</a:t>
            </a:r>
          </a:p>
          <a:p>
            <a:pPr lvl="1"/>
            <a:r>
              <a:rPr lang="en-CA" dirty="0"/>
              <a:t>Save and close the master document.</a:t>
            </a:r>
          </a:p>
        </p:txBody>
      </p:sp>
    </p:spTree>
    <p:extLst>
      <p:ext uri="{BB962C8B-B14F-4D97-AF65-F5344CB8AC3E}">
        <p14:creationId xmlns:p14="http://schemas.microsoft.com/office/powerpoint/2010/main" val="13284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3DB8A-1891-4387-BD0F-366415B3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 For The References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3E4EE-1DEA-4C6E-847C-9B57F485A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Example files can be found in the tutorials link for this week under the subfolder ‘</a:t>
            </a:r>
            <a:r>
              <a:rPr lang="en-CA" dirty="0">
                <a:latin typeface="Consolas" panose="020B0609020204030204" pitchFamily="49" charset="0"/>
              </a:rPr>
              <a:t>references_4_Word</a:t>
            </a:r>
            <a:r>
              <a:rPr lang="en-CA" dirty="0"/>
              <a:t>’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52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CA" dirty="0"/>
              <a:t>Document to use for this example:</a:t>
            </a:r>
          </a:p>
          <a:p>
            <a:pPr lvl="1"/>
            <a:r>
              <a:rPr lang="en-CA" dirty="0"/>
              <a:t>Word </a:t>
            </a:r>
            <a:r>
              <a:rPr lang="en-CA" dirty="0" smtClean="0"/>
              <a:t>document: </a:t>
            </a:r>
            <a:r>
              <a:rPr lang="en-CA" dirty="0" smtClean="0">
                <a:latin typeface="Consolas" panose="020B0609020204030204" pitchFamily="49" charset="0"/>
              </a:rPr>
              <a:t>World</a:t>
            </a:r>
            <a:endParaRPr lang="en-US" dirty="0"/>
          </a:p>
          <a:p>
            <a:r>
              <a:rPr lang="en-US" dirty="0"/>
              <a:t>In Word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References tab-&gt;Table of Contents-&gt;(Select the type of table:</a:t>
            </a:r>
            <a:r>
              <a:rPr lang="en-US" dirty="0"/>
              <a:t> For A1 it’s “Automatic Table 2”)</a:t>
            </a:r>
          </a:p>
          <a:p>
            <a:r>
              <a:rPr lang="en-US" dirty="0"/>
              <a:t>Student exercise:</a:t>
            </a:r>
          </a:p>
          <a:p>
            <a:pPr lvl="1"/>
            <a:r>
              <a:rPr lang="en-US" dirty="0"/>
              <a:t>Insert an “Automatic Table 2” into the World document.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3770B7-7DEE-4895-A58B-FB388BAA1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315200" cy="23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27F143-0F87-46CF-ABD4-8DEAE8EA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ABD94C-27FD-4520-8622-F2E6879F2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Can be used to attribute credit to a quote.</a:t>
            </a:r>
          </a:p>
          <a:p>
            <a:r>
              <a:rPr lang="en-CA" dirty="0"/>
              <a:t>Document to use for this example:</a:t>
            </a:r>
          </a:p>
          <a:p>
            <a:pPr lvl="1"/>
            <a:r>
              <a:rPr lang="en-CA" dirty="0"/>
              <a:t>Word document (you can use it to create a master): </a:t>
            </a:r>
            <a:r>
              <a:rPr lang="en-CA" dirty="0">
                <a:latin typeface="Consolas" panose="020B0609020204030204" pitchFamily="49" charset="0"/>
              </a:rPr>
              <a:t>the_hobbit</a:t>
            </a:r>
            <a:endParaRPr lang="en-US" dirty="0"/>
          </a:p>
          <a:p>
            <a:r>
              <a:rPr lang="en-CA" dirty="0"/>
              <a:t> Steps:</a:t>
            </a:r>
          </a:p>
          <a:p>
            <a:pPr marL="692150" lvl="1" indent="-457200">
              <a:buFont typeface="+mj-lt"/>
              <a:buAutoNum type="arabicPeriod"/>
            </a:pPr>
            <a:r>
              <a:rPr lang="en-CA" dirty="0"/>
              <a:t>Enter the information for the citation.</a:t>
            </a:r>
          </a:p>
          <a:p>
            <a:pPr marL="692150" lvl="1" indent="-457200">
              <a:buFont typeface="+mj-lt"/>
              <a:buAutoNum type="arabicPeriod"/>
            </a:pPr>
            <a:r>
              <a:rPr lang="en-CA" dirty="0"/>
              <a:t>Refer to the citation in the document.</a:t>
            </a:r>
          </a:p>
        </p:txBody>
      </p:sp>
    </p:spTree>
    <p:extLst>
      <p:ext uri="{BB962C8B-B14F-4D97-AF65-F5344CB8AC3E}">
        <p14:creationId xmlns:p14="http://schemas.microsoft.com/office/powerpoint/2010/main" val="15419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 Create the citation </a:t>
            </a:r>
            <a:r>
              <a:rPr lang="en-US" dirty="0"/>
              <a:t>(enter information regarding the source or citation)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dirty="0"/>
              <a:t>Creating citation in Word: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References-&gt;Citations &amp; Bibliography group: Insert Citation-&gt;Add New Source</a:t>
            </a:r>
          </a:p>
          <a:p>
            <a:pPr lvl="1"/>
            <a:r>
              <a:rPr lang="en-US" dirty="0"/>
              <a:t>(If you need to change the citation  later):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References-&gt; Citations &amp; Bibliography group: Insert Citation-&gt;Manage Sources-&gt;Select the citation-&gt;Edit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019875-8912-4569-89E0-9007238C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33" b="24592"/>
          <a:stretch/>
        </p:blipFill>
        <p:spPr>
          <a:xfrm>
            <a:off x="762000" y="2286001"/>
            <a:ext cx="541509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Using or referring to the citation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234950" lvl="1" indent="0">
              <a:buNone/>
            </a:pPr>
            <a:endParaRPr lang="en-US" b="1" dirty="0"/>
          </a:p>
          <a:p>
            <a:pPr lvl="1"/>
            <a:r>
              <a:rPr lang="en-US" dirty="0"/>
              <a:t>Navigate to the location in Word where the citation will be located</a:t>
            </a:r>
          </a:p>
          <a:p>
            <a:pPr lvl="1"/>
            <a:r>
              <a:rPr lang="en-US" dirty="0"/>
              <a:t>Insert the citation at that location: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References-&gt; Citations &amp; Bibliography group: Insert Citation-&gt;</a:t>
            </a:r>
            <a:r>
              <a:rPr lang="en-US" dirty="0">
                <a:latin typeface="+mj-lt"/>
              </a:rPr>
              <a:t>(</a:t>
            </a:r>
            <a:r>
              <a:rPr lang="en-US" dirty="0"/>
              <a:t>Select the citation source from the list)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BF3CC0-2654-4B85-BC86-2FB370BF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6248400" cy="95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7387A9-5D4A-47FD-85EF-86B50DCC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(3)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C7E4DA-496D-44BF-8899-4FB30D804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exercise, step 1: creating the citation</a:t>
            </a:r>
          </a:p>
          <a:p>
            <a:pPr lvl="1"/>
            <a:r>
              <a:rPr lang="en-US" dirty="0"/>
              <a:t>Author: Tolkien, J.R.R.</a:t>
            </a:r>
          </a:p>
          <a:p>
            <a:pPr lvl="1"/>
            <a:r>
              <a:rPr lang="en-US" dirty="0"/>
              <a:t>Title: The Hobbit</a:t>
            </a:r>
          </a:p>
          <a:p>
            <a:pPr lvl="1"/>
            <a:r>
              <a:rPr lang="en-US" dirty="0"/>
              <a:t>Year: 1937</a:t>
            </a:r>
          </a:p>
          <a:p>
            <a:pPr lvl="1"/>
            <a:r>
              <a:rPr lang="en-US" dirty="0"/>
              <a:t>Publisher: Stanley Unwin</a:t>
            </a:r>
          </a:p>
          <a:p>
            <a:r>
              <a:rPr lang="en-US" dirty="0"/>
              <a:t>Student exercise, step 2: using/inserting the citation</a:t>
            </a:r>
          </a:p>
          <a:p>
            <a:pPr lvl="1"/>
            <a:r>
              <a:rPr lang="en-US" dirty="0"/>
              <a:t>Insert the citation after the quote </a:t>
            </a:r>
          </a:p>
          <a:p>
            <a:pPr marL="457200" lvl="2" indent="0">
              <a:buNone/>
            </a:pPr>
            <a:r>
              <a:rPr lang="en-CA" dirty="0"/>
              <a:t>"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Do you wish me a good morning, or mean that it is a good morning whether I want it or not; or that you feel good this morning; or that it is a morning to be good on?</a:t>
            </a:r>
            <a:r>
              <a:rPr lang="en-CA" dirty="0"/>
              <a:t>"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92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FC9457-7359-42B9-9B3E-37139C44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Bibliographies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EBB0F5-7244-4B1A-9716-CBF589B02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Using the same Word documentation, a bibliography can be added from the newly created citation.</a:t>
            </a:r>
          </a:p>
          <a:p>
            <a:r>
              <a:rPr lang="en-US" dirty="0">
                <a:latin typeface="Consolas" panose="020B0609020204030204" pitchFamily="49" charset="0"/>
              </a:rPr>
              <a:t>References-&gt; Citations &amp; Bibliography group: Bibliography</a:t>
            </a:r>
            <a:endParaRPr lang="en-US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US" dirty="0"/>
              <a:t>Student exercise:</a:t>
            </a:r>
          </a:p>
          <a:p>
            <a:pPr lvl="1"/>
            <a:r>
              <a:rPr lang="en-US" dirty="0"/>
              <a:t>At the end of the document insert a page break</a:t>
            </a:r>
          </a:p>
          <a:p>
            <a:pPr lvl="1"/>
            <a:r>
              <a:rPr lang="en-US" dirty="0"/>
              <a:t>Insert a new citation for </a:t>
            </a:r>
            <a:r>
              <a:rPr lang="en-US" dirty="0" smtClean="0"/>
              <a:t>the book</a:t>
            </a:r>
            <a:r>
              <a:rPr lang="en-US" dirty="0"/>
              <a:t>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D91D59-7C6D-4C19-B1E1-77158369F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0"/>
          <a:stretch/>
        </p:blipFill>
        <p:spPr>
          <a:xfrm>
            <a:off x="762000" y="3048000"/>
            <a:ext cx="3124200" cy="20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D7AB5B-6448-4ABE-B190-FA9C1417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CDC156-B34D-4251-9D6E-44C6B5CF4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Allows the </a:t>
            </a:r>
            <a:r>
              <a:rPr lang="en-CA" b="1" dirty="0"/>
              <a:t>figure captions</a:t>
            </a:r>
            <a:r>
              <a:rPr lang="en-CA" dirty="0"/>
              <a:t> to be tracked and updated (as necessary) by Word.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Also allows references to the figures (“cross references”) to be tracked and updated by 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A2EDD8-67A1-48CA-AC5D-075A8263A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2888432" cy="1600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A9F46F-8FBA-4C3C-880C-6E36DCE4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764733"/>
            <a:ext cx="2300288" cy="64546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19932" y="3655804"/>
            <a:ext cx="743919" cy="330402"/>
          </a:xfrm>
          <a:custGeom>
            <a:avLst/>
            <a:gdLst>
              <a:gd name="connsiteX0" fmla="*/ 743919 w 743919"/>
              <a:gd name="connsiteY0" fmla="*/ 110284 h 330402"/>
              <a:gd name="connsiteX1" fmla="*/ 666427 w 743919"/>
              <a:gd name="connsiteY1" fmla="*/ 48291 h 330402"/>
              <a:gd name="connsiteX2" fmla="*/ 495946 w 743919"/>
              <a:gd name="connsiteY2" fmla="*/ 17294 h 330402"/>
              <a:gd name="connsiteX3" fmla="*/ 325465 w 743919"/>
              <a:gd name="connsiteY3" fmla="*/ 1796 h 330402"/>
              <a:gd name="connsiteX4" fmla="*/ 46495 w 743919"/>
              <a:gd name="connsiteY4" fmla="*/ 48291 h 330402"/>
              <a:gd name="connsiteX5" fmla="*/ 15499 w 743919"/>
              <a:gd name="connsiteY5" fmla="*/ 94786 h 330402"/>
              <a:gd name="connsiteX6" fmla="*/ 0 w 743919"/>
              <a:gd name="connsiteY6" fmla="*/ 141281 h 330402"/>
              <a:gd name="connsiteX7" fmla="*/ 15499 w 743919"/>
              <a:gd name="connsiteY7" fmla="*/ 234271 h 330402"/>
              <a:gd name="connsiteX8" fmla="*/ 61993 w 743919"/>
              <a:gd name="connsiteY8" fmla="*/ 249769 h 330402"/>
              <a:gd name="connsiteX9" fmla="*/ 294468 w 743919"/>
              <a:gd name="connsiteY9" fmla="*/ 296264 h 330402"/>
              <a:gd name="connsiteX10" fmla="*/ 681926 w 743919"/>
              <a:gd name="connsiteY10" fmla="*/ 311762 h 330402"/>
              <a:gd name="connsiteX11" fmla="*/ 728421 w 743919"/>
              <a:gd name="connsiteY11" fmla="*/ 218772 h 330402"/>
              <a:gd name="connsiteX12" fmla="*/ 743919 w 743919"/>
              <a:gd name="connsiteY12" fmla="*/ 172277 h 330402"/>
              <a:gd name="connsiteX13" fmla="*/ 743919 w 743919"/>
              <a:gd name="connsiteY13" fmla="*/ 110284 h 33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3919" h="330402">
                <a:moveTo>
                  <a:pt x="743919" y="110284"/>
                </a:moveTo>
                <a:cubicBezTo>
                  <a:pt x="718088" y="89620"/>
                  <a:pt x="694478" y="65823"/>
                  <a:pt x="666427" y="48291"/>
                </a:cubicBezTo>
                <a:cubicBezTo>
                  <a:pt x="630775" y="26009"/>
                  <a:pt x="507761" y="18538"/>
                  <a:pt x="495946" y="17294"/>
                </a:cubicBezTo>
                <a:cubicBezTo>
                  <a:pt x="439198" y="11320"/>
                  <a:pt x="382292" y="6962"/>
                  <a:pt x="325465" y="1796"/>
                </a:cubicBezTo>
                <a:cubicBezTo>
                  <a:pt x="239866" y="7503"/>
                  <a:pt x="117926" y="-23141"/>
                  <a:pt x="46495" y="48291"/>
                </a:cubicBezTo>
                <a:cubicBezTo>
                  <a:pt x="33324" y="61462"/>
                  <a:pt x="23829" y="78126"/>
                  <a:pt x="15499" y="94786"/>
                </a:cubicBezTo>
                <a:cubicBezTo>
                  <a:pt x="8193" y="109398"/>
                  <a:pt x="5166" y="125783"/>
                  <a:pt x="0" y="141281"/>
                </a:cubicBezTo>
                <a:cubicBezTo>
                  <a:pt x="5166" y="172278"/>
                  <a:pt x="-92" y="206987"/>
                  <a:pt x="15499" y="234271"/>
                </a:cubicBezTo>
                <a:cubicBezTo>
                  <a:pt x="23604" y="248455"/>
                  <a:pt x="47381" y="242463"/>
                  <a:pt x="61993" y="249769"/>
                </a:cubicBezTo>
                <a:cubicBezTo>
                  <a:pt x="199550" y="318547"/>
                  <a:pt x="-41330" y="268280"/>
                  <a:pt x="294468" y="296264"/>
                </a:cubicBezTo>
                <a:cubicBezTo>
                  <a:pt x="503803" y="348597"/>
                  <a:pt x="375927" y="329762"/>
                  <a:pt x="681926" y="311762"/>
                </a:cubicBezTo>
                <a:cubicBezTo>
                  <a:pt x="720881" y="194896"/>
                  <a:pt x="668333" y="338948"/>
                  <a:pt x="728421" y="218772"/>
                </a:cubicBezTo>
                <a:cubicBezTo>
                  <a:pt x="735727" y="204160"/>
                  <a:pt x="738753" y="187775"/>
                  <a:pt x="743919" y="172277"/>
                </a:cubicBezTo>
                <a:lnTo>
                  <a:pt x="743919" y="110284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5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B071D-3731-4B82-A1FF-9E26615E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61CD04-2D29-4EE0-BB5D-FBCA4A71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CA" dirty="0"/>
              <a:t>First part: creating the caption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References tab-&gt;Caption group: Insert caption</a:t>
            </a:r>
            <a:endParaRPr lang="en-CA" dirty="0"/>
          </a:p>
          <a:p>
            <a:r>
              <a:rPr lang="en-CA" dirty="0"/>
              <a:t>Second part: adding caption as a cross reference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References tab-&gt;Caption group: Insert cross reference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211320-CDCC-45E4-9996-9B09595E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24002"/>
            <a:ext cx="3273836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13C0D-0F47-48E2-A33E-C37553AF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Student Exercise: Figure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478FC0-8EA3-4FDB-A06C-706E77D95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Starting document: </a:t>
            </a:r>
            <a:r>
              <a:rPr lang="en-CA" dirty="0">
                <a:latin typeface="Consolas" panose="020B0609020204030204" pitchFamily="49" charset="0"/>
              </a:rPr>
              <a:t>World</a:t>
            </a:r>
          </a:p>
          <a:p>
            <a:r>
              <a:rPr lang="en-CA" dirty="0"/>
              <a:t>Delete </a:t>
            </a:r>
            <a:r>
              <a:rPr lang="en-CA" dirty="0" smtClean="0"/>
              <a:t>the image Figure </a:t>
            </a:r>
            <a:r>
              <a:rPr lang="en-CA" dirty="0"/>
              <a:t>2 and the caption.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3A9F8A-2C52-408F-9127-3ED9C64D29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3657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E0898C-08E8-4D38-BD2C-4288FC1E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Master-Subdocuments: Student Exercise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B26D97-BA3E-40A4-AAAC-0BC15B648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(In Windows) examine the file size </a:t>
            </a:r>
            <a:r>
              <a:rPr lang="en-CA" dirty="0" smtClean="0"/>
              <a:t>of the </a:t>
            </a:r>
            <a:r>
              <a:rPr lang="en-CA" dirty="0"/>
              <a:t>master document and the subdocument with the image.</a:t>
            </a:r>
          </a:p>
          <a:p>
            <a:pPr lvl="1"/>
            <a:r>
              <a:rPr lang="en-CA" dirty="0"/>
              <a:t>There’s different ways of </a:t>
            </a:r>
            <a:r>
              <a:rPr lang="en-CA" dirty="0" smtClean="0"/>
              <a:t>determining file size, </a:t>
            </a:r>
            <a:r>
              <a:rPr lang="en-CA" dirty="0"/>
              <a:t>but two ways </a:t>
            </a:r>
            <a:r>
              <a:rPr lang="en-CA" dirty="0" smtClean="0"/>
              <a:t>include:</a:t>
            </a:r>
          </a:p>
          <a:p>
            <a:pPr lvl="2"/>
            <a:r>
              <a:rPr lang="en-CA" dirty="0" smtClean="0"/>
              <a:t>Mousing -over </a:t>
            </a:r>
            <a:r>
              <a:rPr lang="en-CA" dirty="0"/>
              <a:t>each document until the information </a:t>
            </a:r>
            <a:r>
              <a:rPr lang="en-CA" dirty="0" smtClean="0"/>
              <a:t>appears</a:t>
            </a:r>
          </a:p>
          <a:p>
            <a:pPr lvl="2"/>
            <a:r>
              <a:rPr lang="en-CA" dirty="0"/>
              <a:t>I</a:t>
            </a:r>
            <a:r>
              <a:rPr lang="en-CA" dirty="0" smtClean="0"/>
              <a:t>f </a:t>
            </a:r>
            <a:r>
              <a:rPr lang="en-CA" dirty="0"/>
              <a:t>that doesn’t work after a few seconds right </a:t>
            </a:r>
            <a:r>
              <a:rPr lang="en-CA" dirty="0" smtClean="0"/>
              <a:t>click </a:t>
            </a:r>
            <a:r>
              <a:rPr lang="en-CA" dirty="0"/>
              <a:t>on each document to see it’s properties.</a:t>
            </a:r>
          </a:p>
          <a:p>
            <a:pPr lvl="1"/>
            <a:r>
              <a:rPr lang="en-CA" dirty="0"/>
              <a:t>The master document should be smaller than the sub-document.</a:t>
            </a:r>
          </a:p>
          <a:p>
            <a:pPr lvl="1"/>
            <a:r>
              <a:rPr lang="en-CA" dirty="0"/>
              <a:t>This should convince you that the master document </a:t>
            </a:r>
            <a:r>
              <a:rPr lang="en-CA" b="1" dirty="0">
                <a:solidFill>
                  <a:srgbClr val="FF0000"/>
                </a:solidFill>
              </a:rPr>
              <a:t>does not </a:t>
            </a:r>
            <a:r>
              <a:rPr lang="en-CA" dirty="0"/>
              <a:t>directly contain the subdocuments.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21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79FEE-299B-446B-9C3A-996437AB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Student Exercise: Figure Captions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F80183-1687-4F12-9002-AD83BBA9E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 Page 1 insert a cross reference to Figure 1.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Update the captions:</a:t>
            </a:r>
          </a:p>
          <a:p>
            <a:pPr lvl="1"/>
            <a:r>
              <a:rPr lang="en-CA" dirty="0"/>
              <a:t>Select the entire document.</a:t>
            </a:r>
          </a:p>
          <a:p>
            <a:pPr lvl="1"/>
            <a:r>
              <a:rPr lang="en-CA" dirty="0"/>
              <a:t>Right click </a:t>
            </a:r>
            <a:r>
              <a:rPr lang="en-CA" dirty="0" smtClean="0"/>
              <a:t>(without </a:t>
            </a:r>
            <a:r>
              <a:rPr lang="en-CA" dirty="0"/>
              <a:t>losing the </a:t>
            </a:r>
            <a:r>
              <a:rPr lang="en-CA" dirty="0" smtClean="0"/>
              <a:t>selection) </a:t>
            </a:r>
            <a:r>
              <a:rPr lang="en-CA" dirty="0"/>
              <a:t>select “Update field”.</a:t>
            </a:r>
          </a:p>
          <a:p>
            <a:pPr lvl="1"/>
            <a:r>
              <a:rPr lang="en-CA" dirty="0"/>
              <a:t>(The images of Dubai and the pyramids should now be captioned as Figure 2 &amp; 3 respectively).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20942A-8707-4070-99C1-79B449E5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3505200" cy="26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F41D8-94F8-403A-AA35-E715F8D3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Footnotes &amp; Endnotes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2821ED-E850-40B3-917D-54C794928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Footnotes are added to the bottom of the current page.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References tab-&gt;Footnotes group: Insert Footnote</a:t>
            </a:r>
          </a:p>
          <a:p>
            <a:r>
              <a:rPr lang="en-CA" dirty="0"/>
              <a:t>Endnotes are added to the end of the current document.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References tab-&gt;Footnotes group: Insert Endnote</a:t>
            </a:r>
          </a:p>
          <a:p>
            <a:pPr lvl="1"/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40FB86-35DF-4EC7-B0ED-6E4CCD804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0" y="3124200"/>
            <a:ext cx="3810330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1AD18-0F0C-4302-A59A-EC6683E7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Student Exercise: Endnote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D00B1-3F10-493B-8B04-33B062177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Using the </a:t>
            </a:r>
            <a:r>
              <a:rPr lang="en-CA" dirty="0" smtClean="0"/>
              <a:t>‘World’ </a:t>
            </a:r>
            <a:r>
              <a:rPr lang="en-CA" dirty="0"/>
              <a:t>document insert an endnote: “Images from James Tam”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1F21E7-F84C-4069-83BD-D08A430B7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6705600" cy="11856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59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9C0F0A-4915-4E2F-BBCD-EE19BF09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Tracking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DB32A1-6B98-4364-8B92-78E598872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CA" dirty="0"/>
              <a:t>Word can be used to </a:t>
            </a:r>
            <a:r>
              <a:rPr lang="en-CA" dirty="0" smtClean="0"/>
              <a:t>track </a:t>
            </a:r>
            <a:r>
              <a:rPr lang="en-CA" dirty="0"/>
              <a:t>changes made to a document.</a:t>
            </a:r>
          </a:p>
          <a:p>
            <a:r>
              <a:rPr lang="en-CA" dirty="0"/>
              <a:t>The changes are tracked and graphically illustrated </a:t>
            </a:r>
            <a:r>
              <a:rPr lang="en-CA" u="sng" dirty="0"/>
              <a:t>after</a:t>
            </a:r>
            <a:r>
              <a:rPr lang="en-CA" dirty="0"/>
              <a:t> Word has been instructed to “Track changes”.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Review tab-&gt;Tracking-&gt;Track Changes</a:t>
            </a:r>
          </a:p>
          <a:p>
            <a:r>
              <a:rPr lang="en-CA" dirty="0"/>
              <a:t>Choosing the level of detail for illustrating changes made to the document: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Review tab-&gt;Tracking-&gt;All markup option and then select level (All markup, Simple markup, No markup) </a:t>
            </a: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CA" dirty="0">
              <a:latin typeface="Consolas" panose="020B0609020204030204" pitchFamily="49" charset="0"/>
            </a:endParaRPr>
          </a:p>
          <a:p>
            <a:pPr lvl="1"/>
            <a:r>
              <a:rPr lang="en-CA" dirty="0"/>
              <a:t>Reviewing and accepting  or rejecting changes: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Review tab-&gt;Changes group-&gt;Accept (then select among options to accept or reject)</a:t>
            </a:r>
            <a:endParaRPr lang="en-CA" dirty="0"/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B8DD9D7-F5DD-4C98-ADEF-3191C5B3E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/>
          <a:stretch/>
        </p:blipFill>
        <p:spPr>
          <a:xfrm>
            <a:off x="990600" y="4495800"/>
            <a:ext cx="2743200" cy="10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DC5F8-BB5E-40AA-B03C-EF1E9BE1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Tracking Changes: Level Of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87162A-6464-4A6A-AAA6-34970AE34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Changes </a:t>
            </a:r>
            <a:r>
              <a:rPr lang="en-CA" dirty="0" smtClean="0"/>
              <a:t>made</a:t>
            </a:r>
            <a:r>
              <a:rPr lang="en-CA" dirty="0"/>
              <a:t> </a:t>
            </a:r>
            <a:r>
              <a:rPr lang="en-CA" dirty="0" smtClean="0"/>
              <a:t>to the ‘World’ document.</a:t>
            </a:r>
            <a:endParaRPr lang="en-CA" dirty="0"/>
          </a:p>
          <a:p>
            <a:pPr lvl="1"/>
            <a:r>
              <a:rPr lang="en-CA" dirty="0"/>
              <a:t>‘50’ deleted</a:t>
            </a:r>
          </a:p>
          <a:p>
            <a:pPr lvl="1"/>
            <a:r>
              <a:rPr lang="en-CA" dirty="0"/>
              <a:t>‘49.5’ added</a:t>
            </a:r>
          </a:p>
          <a:p>
            <a:pPr lvl="1"/>
            <a:r>
              <a:rPr lang="en-CA" dirty="0" smtClean="0"/>
              <a:t>Aquarium image (of Dubai) deleted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41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3AD64-18EB-492D-8BA2-8FC17FCD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Tracking Changes: Level Of Detail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46D72-6359-427C-8C9C-F3CC131C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All markup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No markup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Simple markup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5B20B0-3AB9-42D4-864A-6A4926BD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20" y="1524000"/>
            <a:ext cx="2743200" cy="1327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860D33-9E31-4709-8A82-15C3E5BF8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200400"/>
            <a:ext cx="2743200" cy="1044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96A292-3A45-435F-A78E-CBE270B23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5029200"/>
            <a:ext cx="2997200" cy="10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Copyright Notification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“Unless otherwise indicated, all images in this presentation were created by James Tam.”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t>slide </a:t>
            </a:r>
            <a:fld id="{09EE15A5-A843-4A49-A306-A97B1D517AC4}" type="slidenum">
              <a:rPr lang="en-US" altLang="en-US" sz="90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900" dirty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4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C46013-59EA-47B6-BBAE-D9BF3B80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Master Document: Reopening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DE0054-EA28-40F9-9287-0E2B186C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CA" dirty="0"/>
              <a:t>You won’t see the contents of the subdocuments, instead you will only see a link to the subdocument (location will vary depending upon where you store the documents on your computer).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42B2BB-9634-4FCA-8E0D-A7A0DC5C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24200"/>
            <a:ext cx="6934200" cy="23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4B6CFF-977D-484A-9BA6-6B10E91B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Master Document: View Contents Of Subdocument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91B130-17F8-4A1A-B02B-4AB96A2B4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view the contents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View-&gt;Outline-&gt;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Expand Subdocuments</a:t>
            </a: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r>
              <a:rPr lang="en-CA" b="1" dirty="0">
                <a:solidFill>
                  <a:srgbClr val="0070C0"/>
                </a:solidFill>
              </a:rPr>
              <a:t>Close the outline view </a:t>
            </a:r>
            <a:r>
              <a:rPr lang="en-CA" dirty="0"/>
              <a:t>to get a normal view of the document.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F32672-ED99-421A-85FB-A02952F0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56332"/>
            <a:ext cx="6858957" cy="3048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237018" y="2937018"/>
            <a:ext cx="1155007" cy="1219346"/>
          </a:xfrm>
          <a:custGeom>
            <a:avLst/>
            <a:gdLst>
              <a:gd name="connsiteX0" fmla="*/ 1097280 w 1155007"/>
              <a:gd name="connsiteY0" fmla="*/ 38938 h 1219346"/>
              <a:gd name="connsiteX1" fmla="*/ 382386 w 1155007"/>
              <a:gd name="connsiteY1" fmla="*/ 5687 h 1219346"/>
              <a:gd name="connsiteX2" fmla="*/ 266007 w 1155007"/>
              <a:gd name="connsiteY2" fmla="*/ 22313 h 1219346"/>
              <a:gd name="connsiteX3" fmla="*/ 216131 w 1155007"/>
              <a:gd name="connsiteY3" fmla="*/ 55564 h 1219346"/>
              <a:gd name="connsiteX4" fmla="*/ 166255 w 1155007"/>
              <a:gd name="connsiteY4" fmla="*/ 72189 h 1219346"/>
              <a:gd name="connsiteX5" fmla="*/ 99753 w 1155007"/>
              <a:gd name="connsiteY5" fmla="*/ 171942 h 1219346"/>
              <a:gd name="connsiteX6" fmla="*/ 66502 w 1155007"/>
              <a:gd name="connsiteY6" fmla="*/ 221818 h 1219346"/>
              <a:gd name="connsiteX7" fmla="*/ 49877 w 1155007"/>
              <a:gd name="connsiteY7" fmla="*/ 271695 h 1219346"/>
              <a:gd name="connsiteX8" fmla="*/ 16626 w 1155007"/>
              <a:gd name="connsiteY8" fmla="*/ 321571 h 1219346"/>
              <a:gd name="connsiteX9" fmla="*/ 0 w 1155007"/>
              <a:gd name="connsiteY9" fmla="*/ 454575 h 1219346"/>
              <a:gd name="connsiteX10" fmla="*/ 16626 w 1155007"/>
              <a:gd name="connsiteY10" fmla="*/ 720582 h 1219346"/>
              <a:gd name="connsiteX11" fmla="*/ 33251 w 1155007"/>
              <a:gd name="connsiteY11" fmla="*/ 787084 h 1219346"/>
              <a:gd name="connsiteX12" fmla="*/ 99753 w 1155007"/>
              <a:gd name="connsiteY12" fmla="*/ 886837 h 1219346"/>
              <a:gd name="connsiteX13" fmla="*/ 116378 w 1155007"/>
              <a:gd name="connsiteY13" fmla="*/ 936713 h 1219346"/>
              <a:gd name="connsiteX14" fmla="*/ 199506 w 1155007"/>
              <a:gd name="connsiteY14" fmla="*/ 1036466 h 1219346"/>
              <a:gd name="connsiteX15" fmla="*/ 299258 w 1155007"/>
              <a:gd name="connsiteY15" fmla="*/ 1102967 h 1219346"/>
              <a:gd name="connsiteX16" fmla="*/ 365760 w 1155007"/>
              <a:gd name="connsiteY16" fmla="*/ 1119593 h 1219346"/>
              <a:gd name="connsiteX17" fmla="*/ 415637 w 1155007"/>
              <a:gd name="connsiteY17" fmla="*/ 1152844 h 1219346"/>
              <a:gd name="connsiteX18" fmla="*/ 581891 w 1155007"/>
              <a:gd name="connsiteY18" fmla="*/ 1169469 h 1219346"/>
              <a:gd name="connsiteX19" fmla="*/ 698269 w 1155007"/>
              <a:gd name="connsiteY19" fmla="*/ 1186095 h 1219346"/>
              <a:gd name="connsiteX20" fmla="*/ 864524 w 1155007"/>
              <a:gd name="connsiteY20" fmla="*/ 1219346 h 1219346"/>
              <a:gd name="connsiteX21" fmla="*/ 1080655 w 1155007"/>
              <a:gd name="connsiteY21" fmla="*/ 1202720 h 1219346"/>
              <a:gd name="connsiteX22" fmla="*/ 1130531 w 1155007"/>
              <a:gd name="connsiteY22" fmla="*/ 1186095 h 1219346"/>
              <a:gd name="connsiteX23" fmla="*/ 1113906 w 1155007"/>
              <a:gd name="connsiteY23" fmla="*/ 936713 h 1219346"/>
              <a:gd name="connsiteX24" fmla="*/ 1113906 w 1155007"/>
              <a:gd name="connsiteY24" fmla="*/ 138691 h 1219346"/>
              <a:gd name="connsiteX25" fmla="*/ 1097280 w 1155007"/>
              <a:gd name="connsiteY25" fmla="*/ 38938 h 121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5007" h="1219346">
                <a:moveTo>
                  <a:pt x="1097280" y="38938"/>
                </a:moveTo>
                <a:cubicBezTo>
                  <a:pt x="975360" y="16771"/>
                  <a:pt x="1000203" y="-12484"/>
                  <a:pt x="382386" y="5687"/>
                </a:cubicBezTo>
                <a:cubicBezTo>
                  <a:pt x="343593" y="11229"/>
                  <a:pt x="303541" y="11053"/>
                  <a:pt x="266007" y="22313"/>
                </a:cubicBezTo>
                <a:cubicBezTo>
                  <a:pt x="246868" y="28055"/>
                  <a:pt x="234003" y="46628"/>
                  <a:pt x="216131" y="55564"/>
                </a:cubicBezTo>
                <a:cubicBezTo>
                  <a:pt x="200457" y="63401"/>
                  <a:pt x="182880" y="66647"/>
                  <a:pt x="166255" y="72189"/>
                </a:cubicBezTo>
                <a:lnTo>
                  <a:pt x="99753" y="171942"/>
                </a:lnTo>
                <a:lnTo>
                  <a:pt x="66502" y="221818"/>
                </a:lnTo>
                <a:cubicBezTo>
                  <a:pt x="60960" y="238444"/>
                  <a:pt x="57714" y="256020"/>
                  <a:pt x="49877" y="271695"/>
                </a:cubicBezTo>
                <a:cubicBezTo>
                  <a:pt x="40941" y="289567"/>
                  <a:pt x="21883" y="302294"/>
                  <a:pt x="16626" y="321571"/>
                </a:cubicBezTo>
                <a:cubicBezTo>
                  <a:pt x="4870" y="364676"/>
                  <a:pt x="5542" y="410240"/>
                  <a:pt x="0" y="454575"/>
                </a:cubicBezTo>
                <a:cubicBezTo>
                  <a:pt x="5542" y="543244"/>
                  <a:pt x="7786" y="632181"/>
                  <a:pt x="16626" y="720582"/>
                </a:cubicBezTo>
                <a:cubicBezTo>
                  <a:pt x="18900" y="743318"/>
                  <a:pt x="23032" y="766647"/>
                  <a:pt x="33251" y="787084"/>
                </a:cubicBezTo>
                <a:cubicBezTo>
                  <a:pt x="51123" y="822828"/>
                  <a:pt x="99753" y="886837"/>
                  <a:pt x="99753" y="886837"/>
                </a:cubicBezTo>
                <a:cubicBezTo>
                  <a:pt x="105295" y="903462"/>
                  <a:pt x="108541" y="921039"/>
                  <a:pt x="116378" y="936713"/>
                </a:cubicBezTo>
                <a:cubicBezTo>
                  <a:pt x="133843" y="971643"/>
                  <a:pt x="169423" y="1013068"/>
                  <a:pt x="199506" y="1036466"/>
                </a:cubicBezTo>
                <a:cubicBezTo>
                  <a:pt x="231050" y="1061000"/>
                  <a:pt x="260489" y="1093274"/>
                  <a:pt x="299258" y="1102967"/>
                </a:cubicBezTo>
                <a:lnTo>
                  <a:pt x="365760" y="1119593"/>
                </a:lnTo>
                <a:cubicBezTo>
                  <a:pt x="382386" y="1130677"/>
                  <a:pt x="396167" y="1148351"/>
                  <a:pt x="415637" y="1152844"/>
                </a:cubicBezTo>
                <a:cubicBezTo>
                  <a:pt x="469905" y="1165367"/>
                  <a:pt x="526578" y="1162962"/>
                  <a:pt x="581891" y="1169469"/>
                </a:cubicBezTo>
                <a:cubicBezTo>
                  <a:pt x="620809" y="1174048"/>
                  <a:pt x="659679" y="1179285"/>
                  <a:pt x="698269" y="1186095"/>
                </a:cubicBezTo>
                <a:cubicBezTo>
                  <a:pt x="753925" y="1195917"/>
                  <a:pt x="864524" y="1219346"/>
                  <a:pt x="864524" y="1219346"/>
                </a:cubicBezTo>
                <a:cubicBezTo>
                  <a:pt x="936568" y="1213804"/>
                  <a:pt x="1008956" y="1211682"/>
                  <a:pt x="1080655" y="1202720"/>
                </a:cubicBezTo>
                <a:cubicBezTo>
                  <a:pt x="1098044" y="1200546"/>
                  <a:pt x="1128357" y="1203484"/>
                  <a:pt x="1130531" y="1186095"/>
                </a:cubicBezTo>
                <a:cubicBezTo>
                  <a:pt x="1140865" y="1103427"/>
                  <a:pt x="1119448" y="1019840"/>
                  <a:pt x="1113906" y="936713"/>
                </a:cubicBezTo>
                <a:cubicBezTo>
                  <a:pt x="1124643" y="593106"/>
                  <a:pt x="1145936" y="442972"/>
                  <a:pt x="1113906" y="138691"/>
                </a:cubicBezTo>
                <a:cubicBezTo>
                  <a:pt x="1109411" y="95990"/>
                  <a:pt x="1219200" y="61105"/>
                  <a:pt x="1097280" y="3893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Freeform 4"/>
          <p:cNvSpPr/>
          <p:nvPr/>
        </p:nvSpPr>
        <p:spPr>
          <a:xfrm>
            <a:off x="6517178" y="3059084"/>
            <a:ext cx="818437" cy="1097280"/>
          </a:xfrm>
          <a:custGeom>
            <a:avLst/>
            <a:gdLst>
              <a:gd name="connsiteX0" fmla="*/ 798022 w 818437"/>
              <a:gd name="connsiteY0" fmla="*/ 66501 h 1097280"/>
              <a:gd name="connsiteX1" fmla="*/ 681644 w 818437"/>
              <a:gd name="connsiteY1" fmla="*/ 49876 h 1097280"/>
              <a:gd name="connsiteX2" fmla="*/ 498764 w 818437"/>
              <a:gd name="connsiteY2" fmla="*/ 33251 h 1097280"/>
              <a:gd name="connsiteX3" fmla="*/ 448887 w 818437"/>
              <a:gd name="connsiteY3" fmla="*/ 16625 h 1097280"/>
              <a:gd name="connsiteX4" fmla="*/ 332509 w 818437"/>
              <a:gd name="connsiteY4" fmla="*/ 0 h 1097280"/>
              <a:gd name="connsiteX5" fmla="*/ 166255 w 818437"/>
              <a:gd name="connsiteY5" fmla="*/ 16625 h 1097280"/>
              <a:gd name="connsiteX6" fmla="*/ 116378 w 818437"/>
              <a:gd name="connsiteY6" fmla="*/ 33251 h 1097280"/>
              <a:gd name="connsiteX7" fmla="*/ 83127 w 818437"/>
              <a:gd name="connsiteY7" fmla="*/ 83127 h 1097280"/>
              <a:gd name="connsiteX8" fmla="*/ 49877 w 818437"/>
              <a:gd name="connsiteY8" fmla="*/ 415636 h 1097280"/>
              <a:gd name="connsiteX9" fmla="*/ 33251 w 818437"/>
              <a:gd name="connsiteY9" fmla="*/ 532014 h 1097280"/>
              <a:gd name="connsiteX10" fmla="*/ 0 w 818437"/>
              <a:gd name="connsiteY10" fmla="*/ 631767 h 1097280"/>
              <a:gd name="connsiteX11" fmla="*/ 16626 w 818437"/>
              <a:gd name="connsiteY11" fmla="*/ 931025 h 1097280"/>
              <a:gd name="connsiteX12" fmla="*/ 66502 w 818437"/>
              <a:gd name="connsiteY12" fmla="*/ 980901 h 1097280"/>
              <a:gd name="connsiteX13" fmla="*/ 166255 w 818437"/>
              <a:gd name="connsiteY13" fmla="*/ 1047403 h 1097280"/>
              <a:gd name="connsiteX14" fmla="*/ 216131 w 818437"/>
              <a:gd name="connsiteY14" fmla="*/ 1080654 h 1097280"/>
              <a:gd name="connsiteX15" fmla="*/ 266007 w 818437"/>
              <a:gd name="connsiteY15" fmla="*/ 1097280 h 1097280"/>
              <a:gd name="connsiteX16" fmla="*/ 615142 w 818437"/>
              <a:gd name="connsiteY16" fmla="*/ 1080654 h 1097280"/>
              <a:gd name="connsiteX17" fmla="*/ 665018 w 818437"/>
              <a:gd name="connsiteY17" fmla="*/ 1047403 h 1097280"/>
              <a:gd name="connsiteX18" fmla="*/ 714895 w 818437"/>
              <a:gd name="connsiteY18" fmla="*/ 1030778 h 1097280"/>
              <a:gd name="connsiteX19" fmla="*/ 798022 w 818437"/>
              <a:gd name="connsiteY19" fmla="*/ 864523 h 1097280"/>
              <a:gd name="connsiteX20" fmla="*/ 798022 w 818437"/>
              <a:gd name="connsiteY20" fmla="*/ 116378 h 1097280"/>
              <a:gd name="connsiteX21" fmla="*/ 781397 w 818437"/>
              <a:gd name="connsiteY21" fmla="*/ 66501 h 1097280"/>
              <a:gd name="connsiteX22" fmla="*/ 731520 w 818437"/>
              <a:gd name="connsiteY22" fmla="*/ 49876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8437" h="1097280">
                <a:moveTo>
                  <a:pt x="798022" y="66501"/>
                </a:moveTo>
                <a:cubicBezTo>
                  <a:pt x="759229" y="60959"/>
                  <a:pt x="720591" y="54203"/>
                  <a:pt x="681644" y="49876"/>
                </a:cubicBezTo>
                <a:cubicBezTo>
                  <a:pt x="620807" y="43117"/>
                  <a:pt x="559360" y="41908"/>
                  <a:pt x="498764" y="33251"/>
                </a:cubicBezTo>
                <a:cubicBezTo>
                  <a:pt x="481415" y="30773"/>
                  <a:pt x="466072" y="20062"/>
                  <a:pt x="448887" y="16625"/>
                </a:cubicBezTo>
                <a:cubicBezTo>
                  <a:pt x="410461" y="8940"/>
                  <a:pt x="371302" y="5542"/>
                  <a:pt x="332509" y="0"/>
                </a:cubicBezTo>
                <a:cubicBezTo>
                  <a:pt x="277091" y="5542"/>
                  <a:pt x="221302" y="8156"/>
                  <a:pt x="166255" y="16625"/>
                </a:cubicBezTo>
                <a:cubicBezTo>
                  <a:pt x="148934" y="19290"/>
                  <a:pt x="130063" y="22303"/>
                  <a:pt x="116378" y="33251"/>
                </a:cubicBezTo>
                <a:cubicBezTo>
                  <a:pt x="100775" y="45733"/>
                  <a:pt x="94211" y="66502"/>
                  <a:pt x="83127" y="83127"/>
                </a:cubicBezTo>
                <a:cubicBezTo>
                  <a:pt x="42169" y="246962"/>
                  <a:pt x="78759" y="83497"/>
                  <a:pt x="49877" y="415636"/>
                </a:cubicBezTo>
                <a:cubicBezTo>
                  <a:pt x="46482" y="454675"/>
                  <a:pt x="42063" y="493831"/>
                  <a:pt x="33251" y="532014"/>
                </a:cubicBezTo>
                <a:cubicBezTo>
                  <a:pt x="25370" y="566166"/>
                  <a:pt x="0" y="631767"/>
                  <a:pt x="0" y="631767"/>
                </a:cubicBezTo>
                <a:cubicBezTo>
                  <a:pt x="5542" y="731520"/>
                  <a:pt x="-2068" y="832883"/>
                  <a:pt x="16626" y="931025"/>
                </a:cubicBezTo>
                <a:cubicBezTo>
                  <a:pt x="21025" y="954122"/>
                  <a:pt x="47943" y="966466"/>
                  <a:pt x="66502" y="980901"/>
                </a:cubicBezTo>
                <a:cubicBezTo>
                  <a:pt x="98047" y="1005436"/>
                  <a:pt x="133004" y="1025236"/>
                  <a:pt x="166255" y="1047403"/>
                </a:cubicBezTo>
                <a:cubicBezTo>
                  <a:pt x="182880" y="1058487"/>
                  <a:pt x="197175" y="1074335"/>
                  <a:pt x="216131" y="1080654"/>
                </a:cubicBezTo>
                <a:lnTo>
                  <a:pt x="266007" y="1097280"/>
                </a:lnTo>
                <a:cubicBezTo>
                  <a:pt x="382385" y="1091738"/>
                  <a:pt x="499532" y="1095105"/>
                  <a:pt x="615142" y="1080654"/>
                </a:cubicBezTo>
                <a:cubicBezTo>
                  <a:pt x="634969" y="1078176"/>
                  <a:pt x="647146" y="1056339"/>
                  <a:pt x="665018" y="1047403"/>
                </a:cubicBezTo>
                <a:cubicBezTo>
                  <a:pt x="680693" y="1039566"/>
                  <a:pt x="698269" y="1036320"/>
                  <a:pt x="714895" y="1030778"/>
                </a:cubicBezTo>
                <a:cubicBezTo>
                  <a:pt x="794072" y="912013"/>
                  <a:pt x="771705" y="969795"/>
                  <a:pt x="798022" y="864523"/>
                </a:cubicBezTo>
                <a:cubicBezTo>
                  <a:pt x="824599" y="519016"/>
                  <a:pt x="825880" y="603914"/>
                  <a:pt x="798022" y="116378"/>
                </a:cubicBezTo>
                <a:cubicBezTo>
                  <a:pt x="797022" y="98882"/>
                  <a:pt x="793789" y="78893"/>
                  <a:pt x="781397" y="66501"/>
                </a:cubicBezTo>
                <a:cubicBezTo>
                  <a:pt x="769005" y="54109"/>
                  <a:pt x="731520" y="49876"/>
                  <a:pt x="731520" y="49876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61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EB035C-D027-4B83-A597-D44EAF0B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 Aware: Additional Formatting Is Added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85FDA2-6BDC-42E1-9D2C-086609032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Master document: before inserting subdocument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After the insertion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0DF33C-E83E-451E-B6B3-4A18485E2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95" b="56399"/>
          <a:stretch/>
        </p:blipFill>
        <p:spPr>
          <a:xfrm>
            <a:off x="685799" y="1905000"/>
            <a:ext cx="6400801" cy="22959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4613BE7-FC2D-4393-BC27-23A14C0BF4DA}"/>
              </a:ext>
            </a:extLst>
          </p:cNvPr>
          <p:cNvGrpSpPr/>
          <p:nvPr/>
        </p:nvGrpSpPr>
        <p:grpSpPr>
          <a:xfrm>
            <a:off x="914400" y="4343400"/>
            <a:ext cx="8001000" cy="2558112"/>
            <a:chOff x="914400" y="4343400"/>
            <a:chExt cx="8001000" cy="2558112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8B348AD-8264-4019-998A-5B1FED9A1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4625450"/>
              <a:ext cx="4414012" cy="14705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6CB17850-2C47-465C-8BBF-AB7602528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0999" y="6096000"/>
              <a:ext cx="4413079" cy="80551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65ACB5E-A986-4C71-BA83-26ED55C26AC6}"/>
                </a:ext>
              </a:extLst>
            </p:cNvPr>
            <p:cNvSpPr txBox="1"/>
            <p:nvPr/>
          </p:nvSpPr>
          <p:spPr>
            <a:xfrm>
              <a:off x="6019800" y="4343400"/>
              <a:ext cx="2895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Additional section breaks are automatically inserted at the start and end of the sub-document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A65873A7-E90F-412A-9A20-A8932D74B51F}"/>
                </a:ext>
              </a:extLst>
            </p:cNvPr>
            <p:cNvCxnSpPr>
              <a:stCxn id="7" idx="1"/>
            </p:cNvCxnSpPr>
            <p:nvPr/>
          </p:nvCxnSpPr>
          <p:spPr>
            <a:xfrm flipH="1">
              <a:off x="4724400" y="5082064"/>
              <a:ext cx="1295400" cy="20589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2471812F-31AE-43C9-BEDB-9E8907867CA2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5671488"/>
              <a:ext cx="304800" cy="8055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90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33AB8-5935-4ECB-9C7B-31A8022C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Master-Subdocuments: Part II Of Student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0DE88D-B9E9-4C5C-9094-48E08902E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(Back to using Word) open the master document.</a:t>
            </a:r>
          </a:p>
          <a:p>
            <a:pPr lvl="1"/>
            <a:r>
              <a:rPr lang="en-CA" dirty="0"/>
              <a:t>Go through the steps needed so you can see the contents of the sub-documents (via expand).</a:t>
            </a:r>
          </a:p>
          <a:p>
            <a:pPr lvl="1"/>
            <a:r>
              <a:rPr lang="en-CA" dirty="0"/>
              <a:t>Notice how the extra section breaks have been added to separate the contents of each subdocument.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10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5824EA-5CAF-4D7D-B0F9-339EFA22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Another Reminder: Transporting Master-Subdocuments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2CEAB0-526C-41C9-8B08-F9B14BF24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Because master documents do not contain the contents of subdocuments when </a:t>
            </a:r>
            <a:r>
              <a:rPr lang="en-CA" b="1" dirty="0"/>
              <a:t>submitting </a:t>
            </a:r>
            <a:r>
              <a:rPr lang="en-CA" b="1" dirty="0" smtClean="0"/>
              <a:t>your work for assignments </a:t>
            </a:r>
            <a:r>
              <a:rPr lang="en-CA" dirty="0" smtClean="0"/>
              <a:t>you </a:t>
            </a:r>
            <a:r>
              <a:rPr lang="en-CA" dirty="0"/>
              <a:t>need to </a:t>
            </a:r>
            <a:r>
              <a:rPr lang="en-CA" b="1" dirty="0"/>
              <a:t>include the master document and all the subdocuments</a:t>
            </a:r>
            <a:r>
              <a:rPr lang="en-CA" dirty="0"/>
              <a:t>.</a:t>
            </a:r>
          </a:p>
          <a:p>
            <a:r>
              <a:rPr lang="en-CA" dirty="0"/>
              <a:t>If just the master document is submitted then the marker will not be able to see the subdocuments and cannot provide you with any credit for any work done on them.</a:t>
            </a:r>
          </a:p>
          <a:p>
            <a:pPr lvl="1"/>
            <a:r>
              <a:rPr lang="en-CA" dirty="0"/>
              <a:t>Again: make sure you do it </a:t>
            </a:r>
            <a:r>
              <a:rPr lang="en-CA" dirty="0" smtClean="0"/>
              <a:t>right before the due date, </a:t>
            </a:r>
            <a:r>
              <a:rPr lang="en-CA" dirty="0"/>
              <a:t>no </a:t>
            </a:r>
            <a:r>
              <a:rPr lang="en-CA" dirty="0" smtClean="0"/>
              <a:t>do-overs</a:t>
            </a:r>
            <a:r>
              <a:rPr lang="en-CA" dirty="0"/>
              <a:t> </a:t>
            </a:r>
            <a:r>
              <a:rPr lang="en-CA" dirty="0" smtClean="0"/>
              <a:t>afterwards.</a:t>
            </a:r>
            <a:endParaRPr lang="en-CA" dirty="0"/>
          </a:p>
          <a:p>
            <a:pPr lvl="1"/>
            <a:r>
              <a:rPr lang="en-CA" dirty="0"/>
              <a:t>You can check your work by downloading what you submitted and opening the documents.</a:t>
            </a:r>
          </a:p>
          <a:p>
            <a:pPr lvl="2"/>
            <a:r>
              <a:rPr lang="en-CA" dirty="0"/>
              <a:t>Do the check on a different computer (best to try a campus computer </a:t>
            </a:r>
            <a:r>
              <a:rPr lang="en-CA" dirty="0" smtClean="0"/>
              <a:t>or a different campus computer because </a:t>
            </a:r>
            <a:r>
              <a:rPr lang="en-CA" dirty="0"/>
              <a:t>sometimes your own computer may have local links that won’t work for your marker).</a:t>
            </a:r>
          </a:p>
        </p:txBody>
      </p:sp>
    </p:spTree>
    <p:extLst>
      <p:ext uri="{BB962C8B-B14F-4D97-AF65-F5344CB8AC3E}">
        <p14:creationId xmlns:p14="http://schemas.microsoft.com/office/powerpoint/2010/main" val="8252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43658</TotalTime>
  <Words>2456</Words>
  <Application>Microsoft Office PowerPoint</Application>
  <PresentationFormat>On-screen Show (4:3)</PresentationFormat>
  <Paragraphs>339</Paragraphs>
  <Slides>46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ＭＳ Ｐゴシック</vt:lpstr>
      <vt:lpstr>Arial</vt:lpstr>
      <vt:lpstr>Calibri</vt:lpstr>
      <vt:lpstr>Consolas</vt:lpstr>
      <vt:lpstr>Office Theme</vt:lpstr>
      <vt:lpstr>MS-Word</vt:lpstr>
      <vt:lpstr>Activities In Tutorial</vt:lpstr>
      <vt:lpstr>Master-Subdocuments: Student Exercise</vt:lpstr>
      <vt:lpstr>Master-Subdocuments: Student Exercise (2)</vt:lpstr>
      <vt:lpstr>Master Document: Reopening</vt:lpstr>
      <vt:lpstr>Master Document: View Contents Of Subdocument</vt:lpstr>
      <vt:lpstr>Be Aware: Additional Formatting Is Added</vt:lpstr>
      <vt:lpstr>Master-Subdocuments: Part II Of Student Exercise</vt:lpstr>
      <vt:lpstr>Another Reminder: Transporting Master-Subdocuments</vt:lpstr>
      <vt:lpstr>Mail Merge</vt:lpstr>
      <vt:lpstr>What You Get From The Merge</vt:lpstr>
      <vt:lpstr>What You Get From The Merge (2)</vt:lpstr>
      <vt:lpstr>Mail Merge Example: TA Demo</vt:lpstr>
      <vt:lpstr>Original Main Document</vt:lpstr>
      <vt:lpstr>Data Source</vt:lpstr>
      <vt:lpstr>Example Customized Letter</vt:lpstr>
      <vt:lpstr>Starting The Mail Merge</vt:lpstr>
      <vt:lpstr>Mail Merge: Select The Data Source</vt:lpstr>
      <vt:lpstr>Mail Merge: Select The Data Source (2)</vt:lpstr>
      <vt:lpstr>Mail Merge: Insert The Student Name</vt:lpstr>
      <vt:lpstr>Mail Merge: Insert The Student Name (2)</vt:lpstr>
      <vt:lpstr>Mail Merge: Insert The Degree</vt:lpstr>
      <vt:lpstr>Mail Merge: Include A Conditional Endorsement</vt:lpstr>
      <vt:lpstr>Mail Merge: Include A Conditional Endorsement (2)</vt:lpstr>
      <vt:lpstr>Mail Merge: Checking Results</vt:lpstr>
      <vt:lpstr>Mail Merge: Do Not Finalize The Process For Any Assignments (If Applicable)</vt:lpstr>
      <vt:lpstr>Opening A Word Document Using Mail Merge</vt:lpstr>
      <vt:lpstr>Mail Merge: Student Exercise</vt:lpstr>
      <vt:lpstr>Mail Merge Student Exercise</vt:lpstr>
      <vt:lpstr>Resources For The References Examples</vt:lpstr>
      <vt:lpstr>Table Of Contents</vt:lpstr>
      <vt:lpstr>Citations</vt:lpstr>
      <vt:lpstr>Citations</vt:lpstr>
      <vt:lpstr>Citations (2)</vt:lpstr>
      <vt:lpstr>Citations (3)</vt:lpstr>
      <vt:lpstr>Bibliographies</vt:lpstr>
      <vt:lpstr>Figure Captions</vt:lpstr>
      <vt:lpstr>Figure Captions</vt:lpstr>
      <vt:lpstr>Student Exercise: Figure Captions</vt:lpstr>
      <vt:lpstr>Student Exercise: Figure Captions (2)</vt:lpstr>
      <vt:lpstr>Footnotes &amp; Endnotes</vt:lpstr>
      <vt:lpstr>Student Exercise: Endnote</vt:lpstr>
      <vt:lpstr>Tracking Changes</vt:lpstr>
      <vt:lpstr>Tracking Changes: Level Of Detail</vt:lpstr>
      <vt:lpstr>Tracking Changes: Level Of Detail (2)</vt:lpstr>
      <vt:lpstr>Copyright Notification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Word</dc:title>
  <dc:creator>James Tam</dc:creator>
  <cp:keywords>Word week 3</cp:keywords>
  <cp:lastModifiedBy>James Tam</cp:lastModifiedBy>
  <cp:revision>1195</cp:revision>
  <dcterms:created xsi:type="dcterms:W3CDTF">2014-05-13T22:22:53Z</dcterms:created>
  <dcterms:modified xsi:type="dcterms:W3CDTF">2020-09-25T01:27:59Z</dcterms:modified>
</cp:coreProperties>
</file>