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5" r:id="rId2"/>
    <p:sldId id="423" r:id="rId3"/>
    <p:sldId id="377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64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9" r:id="rId20"/>
    <p:sldId id="460" r:id="rId21"/>
    <p:sldId id="456" r:id="rId22"/>
    <p:sldId id="462" r:id="rId23"/>
    <p:sldId id="463" r:id="rId24"/>
    <p:sldId id="378" r:id="rId25"/>
    <p:sldId id="465" r:id="rId26"/>
    <p:sldId id="466" r:id="rId27"/>
    <p:sldId id="467" r:id="rId28"/>
    <p:sldId id="468" r:id="rId29"/>
    <p:sldId id="469" r:id="rId30"/>
    <p:sldId id="470" r:id="rId31"/>
    <p:sldId id="387" r:id="rId32"/>
    <p:sldId id="388" r:id="rId33"/>
    <p:sldId id="389" r:id="rId34"/>
    <p:sldId id="390" r:id="rId35"/>
    <p:sldId id="3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4A7EB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2" autoAdjust="0"/>
    <p:restoredTop sz="95621" autoAdjust="0"/>
  </p:normalViewPr>
  <p:slideViewPr>
    <p:cSldViewPr>
      <p:cViewPr varScale="1">
        <p:scale>
          <a:sx n="105" d="100"/>
          <a:sy n="105" d="100"/>
        </p:scale>
        <p:origin x="1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90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MS-Word: week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6T01:26:40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2959 207,'-12'0,"-69"-2,59 1,-1-2,-11-4,-32-10,2 6,-61-2,50 11,27 2,0-1,-8-7,-54-17,-12-4,44 17,-18-10,30 4,-1 3,-1 4,-18 3,-203 7,156 3,-721-2,833 0,-1 2,-18 3,30-2,0-1,-1 2,2 1,-2-1,1 1,-8 7,10-6,-1 1,1 0,-1 0,1 2,0 0,1 0,1 0,-2 0,2 2,0-1,0 1,2 0,-2 0,2 1,0 0,-1 6,-1 3,2 0,0 0,1 9,-5 63,1-3,-5 1,6-43,0 1,3 0,1 1,2-39,1-1,0 1,-1-2,2 2,2 8,-2-13,-1 1,2-1,-1-1,0 2,1-1,-1-1,2 1,0 0,0 2,12 10,1 0,-1-2,13 10,1 0,-1 2,-7-7,-1-2,0-1,12 6,4 1,10 7,-24-19,0 2,21 19,-33-24,0-1,0 0,1 0,0-3,1 1,-1-1,3 1,9-1,-1-1,1 0,18-2,74-2,-85-1,812-4,-815 4,-1-2,0-2,1 0,-2-1,21-10,-1-4,-2 1,19-2,-30 11,84-27,-87 26,-2-2,0-2,1-2,72-50,-81 55,0 0,21-5,-18 7,1-2,0-2,1-3,13-13,-4 4,4-4,24-16,-40 32,-4 2,0-1,0-2,-12 10,-2-1,2 0,-1-1,-1 1,1-1,-1 0,0 0,2-5,-2 3,-1 0,1-1,-1 0,-1 0,0 0,0 0,0 0,-1-1,0 1,0-1,-1 1,0-1,-1-6,-3-26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6T01:32:59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1668 634,'-1'-1,"0"0,1 1,-1-1,1 0,0 0,-1 0,1 1,-1-1,1 0,0 1,-1-1,1 0,0 0,0 0,0 1,0-2,-1-4,-1 1,0 0,1-1,-2 2,1-1,-1 0,1 1,-1-1,0 1,-3-3,-7-7,0 0,-2 0,3 3,-6-5,-1 1,0 1,0 1,-1 1,-1 1,-40-20,-5 3,-61-30,9-8,87 46,1-1,-18-16,24 16,0 1,-2 2,-10-6,9 10,-1 1,0 2,0 1,-1 0,1 3,-2 1,0 1,-28-1,-73 2,-54 8,171-4,0 2,0 0,1 0,-11 4,15-3,1 0,1 1,-2-1,2 2,0-1,0 1,0 0,-3 3,0 1,0 1,0 0,1 1,0-1,1 2,0 0,1 0,-1 0,2 1,0 1,1-1,1 1,-2 7,0 7,2 1,1-1,0 20,4 87,0-98,0-4,0-1,2 1,5 17,-2-22,-1 2,3 0,5 17,-9-37,0 0,0 0,1-1,1 1,-1-2,1 2,1-2,-1 1,4 2,13 10,13 9,-11-10,9 11,-33-30,50 48,-39-40,-1 0,1-1,12 8,-9-9,6 4,-1 1,6 6,80 68,-59-46,34 22,-31-28,2-2,11 2,-34-20,0-2,1 0,1-2,12 1,23 2,0-3,1-2,0-5,41-3,-90-1,0-1,-1-2,3-1,52-16,-25 7,-18 5,5-3,-22 7,0-1,0 0,-1 0,1-2,0 0,-2-1,2 1,-3-2,1 0,0 0,-1-1,7-10,-7 7,1-2,-2 1,1-1,-2-1,0 0,-1 0,-1 0,3-16,-2-9,-2-1,-2 1,-1 0,-3-17,0 37,0-1,-1 1,-1 0,-2 0,0-4,3 16,-1 1,0 0,0 0,0 1,-1 0,0-1,-1 1,1 1,-2-1,1 1,-1 1,1-1,-3 0,-24-16,1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9T00:19:46.7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953 149,'-1'0,"1"0,0-1,0 0,-1 0,1 1,-1-1,1 0,0 1,0-1,-1 1,0-1,1 1,-1-1,-8-6,9 6,-12-6,0 0,0 0,-6-2,-16-8,14 6,-1 0,14 8,-1 0,0 0,0 0,-6-1,1 1,-1 1,-10-1,-30-2,-6 0,-18-5,-36-5,81 12,0 2,0 0,0 2,-31 3,44-1,0 0,1 1,-1 0,1 1,-9 4,21-7,-3 2,0 0,-6 3,13-6,1 1,-1-1,1 1,-1 0,0-1,1 2,1-1,-2-1,1 2,-1 0,1 2,0-1,0 0,0 0,0 0,2 1,-2-1,1 2,0 9,1 8,0-18,3 117,0-29,-3-15,1 23,-1-87,2 0,0 1,-1-9,0-1,2 0,-2 0,1 1,1-1,2 3,-3-6,0 1,1 0,-1-1,0 0,1 0,0 1,-1-2,1 1,1 0,-1-1,0 2,1-3,-1 2,1-1,-1 0,4 1,4 1,1-2,-1 1,1-1,10 1,59-2,-46 0,29 2,-5 5,-4-1,-19-3,0-2,0-1,0-1,0-2,3-1,-17 1,21-5,-32 6,0-1,-1 0,1-1,7-3,18-11,-16 8,-10 4,1 0,-1 0,-1-1,1 0,-2 0,9-9,17-15,5-7,-33 32,-1 0,0 0,0 0,-2 0,1-1,0 0,-3 3,1 1,-1-1,0-1,0 2,0-1,-1 0,0 0,0 0,0 0,0 0,-2-2,-2-5,0 1,-6-9,3 6,0-4,1-1,1-1,1 1,1-1,1-2,-1-74,4 83,-1-20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9T00:25:23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5467 484,'-7'-8,"-2"0,1 1,-1 0,0 0,0 1,-1 0,0 0,0 1,0 1,-1 0,-3-1,-19-4,0 1,-12 0,-89-10,-74 2,-138 7,-168 10,324-4,126-2,-57-10,32-2,-28-4,-34 1,65 15,-26-4,83 6,1-2,-27-8,9-1,-22-11,49 17,0-1,1-1,0 0,-14-12,13 7,-42-29,49 37,0 0,0 0,-1 1,-6-1,-6-1,-1 1,-1 2,1 0,-21 0,-109-1,154 6,-42 0,-1 1,1 3,0 1,-14 5,-24 9,-1-4,-35 0,-116-6,-1-10,98-1,93 2,-1 2,0 2,1 1,-11 5,-25 7,1-3,-44-1,71-9,0 1,-15 6,48-7,0 1,1 1,0 1,0 0,1 1,-1 1,2 0,-1 2,-3 3,1 2,1 0,-5 6,-48 55,63-68,-64 71,61-68,0 0,1 0,0 1,1 0,1 1,0 0,1 0,0 1,-3 13,3-5,1 0,1 1,1 0,2-1,0 1,1 1,2-1,2 13,-2-22,2 0,0 0,1 0,0 0,1-1,1 1,0-1,1-1,0 1,1-1,1-1,0 1,1-1,0-1,-2-4,-1 0,1 0,1-1,-1-1,1 1,0-1,0-1,0 0,9 3,12 2,0-2,18 2,-12-2,26 6,2 4,-31-7,-1 2,23 11,-23-9,0-1,1-2,1-1,24 3,64 15,-55-11,2-3,7-3,19-3,-34-4,16 4,31 13,-36-7,27 0,27-6,10-6,18 1,-91 2,-1 3,54 15,-1-1,-6-7,-54-8,0 2,-1 2,2 3,-1 3,0-3,1-3,55 5,70-8,46-9,-123 0,863-1,-622 2,-267-1,-1-3,37-8,149-27,-245 36,0-1,0-1,0 0,-1-1,1-1,1-2,-8 3,0 0,-1-1,0 0,0 0,-1-1,0 0,0-1,-1 0,7-9,-3 0,-1-1,-1-1,1-2,0-2,4-4,-2-1,-1-1,-1 0,5-25,-8 12,-2 0,0-28,-4-87,-2 139,-1-1,-1 1,-1-1,-1 1,-5-13,6 21,-1 1,0 0,-1 1,0-1,-1 1,0 0,0 0,-1 1,0 0,-1 0,-2-2,-10-6,-2 0,0 1,-1 1,-2 0,-36-18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2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5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Answers: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2.5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=sum(right(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3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mplates.office.com/en-US/APA-style-report-6th-edition-TM0398235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chpit.com/articles/article.aspx?p=2044335&amp;seqNum=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MS-Word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Tutorial Demo: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Start with the Word document: </a:t>
            </a:r>
            <a:r>
              <a:rPr lang="en-CA" dirty="0">
                <a:latin typeface="Consolas" panose="020B0609020204030204" pitchFamily="49" charset="0"/>
              </a:rPr>
              <a:t>table_example</a:t>
            </a:r>
          </a:p>
          <a:p>
            <a:endParaRPr lang="en-CA" dirty="0"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Enter new values (overwrite existing values) into the following locations:</a:t>
            </a:r>
          </a:p>
          <a:p>
            <a:pPr lvl="1"/>
            <a:r>
              <a:rPr lang="en-CA" dirty="0"/>
              <a:t>Enter a new value into Row 1, Column 3 via (</a:t>
            </a:r>
            <a:r>
              <a:rPr lang="en-CA" dirty="0">
                <a:latin typeface="Consolas" panose="020B0609020204030204" pitchFamily="49" charset="0"/>
              </a:rPr>
              <a:t>Layout-&gt;Data group: Formula</a:t>
            </a:r>
            <a:r>
              <a:rPr lang="en-CA" dirty="0"/>
              <a:t>) </a:t>
            </a:r>
            <a:r>
              <a:rPr lang="en-CA" dirty="0">
                <a:latin typeface="Consolas" panose="020B0609020204030204" pitchFamily="49" charset="0"/>
              </a:rPr>
              <a:t>=sum(left)</a:t>
            </a:r>
          </a:p>
          <a:p>
            <a:pPr lvl="1"/>
            <a:r>
              <a:rPr lang="en-CA" dirty="0"/>
              <a:t>Enter a new value into Row 5, Column 2 via (</a:t>
            </a:r>
            <a:r>
              <a:rPr lang="en-CA" dirty="0">
                <a:latin typeface="Consolas" panose="020B0609020204030204" pitchFamily="49" charset="0"/>
              </a:rPr>
              <a:t>Layout-&gt;Data group: Formula</a:t>
            </a:r>
            <a:r>
              <a:rPr lang="en-CA" dirty="0"/>
              <a:t>) </a:t>
            </a:r>
            <a:r>
              <a:rPr lang="en-CA" dirty="0">
                <a:latin typeface="Consolas" panose="020B0609020204030204" pitchFamily="49" charset="0"/>
              </a:rPr>
              <a:t>=average(above)</a:t>
            </a:r>
          </a:p>
          <a:p>
            <a:pPr lvl="1"/>
            <a:r>
              <a:rPr lang="en-CA" dirty="0"/>
              <a:t>Directly type int Row 3, Column 3: </a:t>
            </a:r>
            <a:r>
              <a:rPr lang="en-CA" dirty="0">
                <a:latin typeface="Consolas" panose="020B0609020204030204" pitchFamily="49" charset="0"/>
              </a:rPr>
              <a:t>=sum(right)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86D864-9BC9-44F8-A8EB-D00A83CD62BA}"/>
              </a:ext>
            </a:extLst>
          </p:cNvPr>
          <p:cNvGrpSpPr/>
          <p:nvPr/>
        </p:nvGrpSpPr>
        <p:grpSpPr>
          <a:xfrm>
            <a:off x="762000" y="1981200"/>
            <a:ext cx="3657599" cy="1725844"/>
            <a:chOff x="646954" y="2057400"/>
            <a:chExt cx="4876798" cy="230112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0124149-6061-4E54-813F-0B5CDB79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599" y="2438400"/>
              <a:ext cx="3771153" cy="1905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8C68760-82FC-496A-B7BA-6DDC84CD6F2C}"/>
                </a:ext>
              </a:extLst>
            </p:cNvPr>
            <p:cNvSpPr txBox="1"/>
            <p:nvPr/>
          </p:nvSpPr>
          <p:spPr>
            <a:xfrm>
              <a:off x="1752599" y="2057400"/>
              <a:ext cx="34663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Col 1	Col 2	Col 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00B1154-C047-45AC-A9E0-35856B343CEF}"/>
                </a:ext>
              </a:extLst>
            </p:cNvPr>
            <p:cNvSpPr txBox="1"/>
            <p:nvPr/>
          </p:nvSpPr>
          <p:spPr>
            <a:xfrm flipH="1">
              <a:off x="646954" y="2517303"/>
              <a:ext cx="132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Row 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0DA83FA-3EB7-4856-A718-2F732A144EF3}"/>
                </a:ext>
              </a:extLst>
            </p:cNvPr>
            <p:cNvSpPr txBox="1"/>
            <p:nvPr/>
          </p:nvSpPr>
          <p:spPr>
            <a:xfrm flipH="1">
              <a:off x="646954" y="2845421"/>
              <a:ext cx="132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Row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3A656E9-8240-48E7-9AD0-1D172A72D1C9}"/>
                </a:ext>
              </a:extLst>
            </p:cNvPr>
            <p:cNvSpPr txBox="1"/>
            <p:nvPr/>
          </p:nvSpPr>
          <p:spPr>
            <a:xfrm flipH="1">
              <a:off x="646954" y="3203103"/>
              <a:ext cx="132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Row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76BB2EE-7E29-4643-ABBB-1392D21FC871}"/>
                </a:ext>
              </a:extLst>
            </p:cNvPr>
            <p:cNvSpPr txBox="1"/>
            <p:nvPr/>
          </p:nvSpPr>
          <p:spPr>
            <a:xfrm flipH="1">
              <a:off x="646954" y="3549134"/>
              <a:ext cx="13342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Row 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8241B5E-BA5F-4554-823E-E4D0B40E6705}"/>
                </a:ext>
              </a:extLst>
            </p:cNvPr>
            <p:cNvSpPr txBox="1"/>
            <p:nvPr/>
          </p:nvSpPr>
          <p:spPr>
            <a:xfrm flipH="1">
              <a:off x="646954" y="3866082"/>
              <a:ext cx="13342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Row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7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Repeating Table Headings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00970" cy="5029200"/>
          </a:xfrm>
        </p:spPr>
        <p:txBody>
          <a:bodyPr/>
          <a:lstStyle/>
          <a:p>
            <a:r>
              <a:rPr lang="en-US" dirty="0"/>
              <a:t>Always ensure that the headings appear at the top of each page even after the table is modified (deleted and added rows)</a:t>
            </a:r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Right click on the table</a:t>
            </a:r>
          </a:p>
          <a:p>
            <a:pPr lvl="1"/>
            <a:r>
              <a:rPr lang="en-US" dirty="0"/>
              <a:t>Select “</a:t>
            </a:r>
            <a:r>
              <a:rPr lang="en-US" dirty="0">
                <a:latin typeface="Consolas" panose="020B0609020204030204" pitchFamily="49" charset="0"/>
              </a:rPr>
              <a:t>Table properties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Select the ‘row’ tab</a:t>
            </a:r>
          </a:p>
          <a:p>
            <a:pPr lvl="1"/>
            <a:r>
              <a:rPr lang="en-US" dirty="0"/>
              <a:t>Check the box “</a:t>
            </a:r>
            <a:r>
              <a:rPr lang="en-US" dirty="0">
                <a:latin typeface="Consolas" panose="020B0609020204030204" pitchFamily="49" charset="0"/>
              </a:rPr>
              <a:t>Repeat header at the top of each page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By default the box is not checked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302" y="1063228"/>
            <a:ext cx="1867184" cy="319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67" y="4881234"/>
            <a:ext cx="1943269" cy="159576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257801" y="5943600"/>
            <a:ext cx="304800" cy="174826"/>
          </a:xfrm>
          <a:custGeom>
            <a:avLst/>
            <a:gdLst>
              <a:gd name="connsiteX0" fmla="*/ 502920 w 548640"/>
              <a:gd name="connsiteY0" fmla="*/ 30046 h 327226"/>
              <a:gd name="connsiteX1" fmla="*/ 45720 w 548640"/>
              <a:gd name="connsiteY1" fmla="*/ 30046 h 327226"/>
              <a:gd name="connsiteX2" fmla="*/ 0 w 548640"/>
              <a:gd name="connsiteY2" fmla="*/ 98626 h 327226"/>
              <a:gd name="connsiteX3" fmla="*/ 22860 w 548640"/>
              <a:gd name="connsiteY3" fmla="*/ 258646 h 327226"/>
              <a:gd name="connsiteX4" fmla="*/ 160020 w 548640"/>
              <a:gd name="connsiteY4" fmla="*/ 327226 h 327226"/>
              <a:gd name="connsiteX5" fmla="*/ 457200 w 548640"/>
              <a:gd name="connsiteY5" fmla="*/ 304366 h 327226"/>
              <a:gd name="connsiteX6" fmla="*/ 525780 w 548640"/>
              <a:gd name="connsiteY6" fmla="*/ 281506 h 327226"/>
              <a:gd name="connsiteX7" fmla="*/ 548640 w 548640"/>
              <a:gd name="connsiteY7" fmla="*/ 212926 h 327226"/>
              <a:gd name="connsiteX8" fmla="*/ 502920 w 548640"/>
              <a:gd name="connsiteY8" fmla="*/ 30046 h 32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327226">
                <a:moveTo>
                  <a:pt x="502920" y="30046"/>
                </a:moveTo>
                <a:cubicBezTo>
                  <a:pt x="419100" y="-434"/>
                  <a:pt x="215923" y="-18583"/>
                  <a:pt x="45720" y="30046"/>
                </a:cubicBezTo>
                <a:cubicBezTo>
                  <a:pt x="19303" y="37594"/>
                  <a:pt x="15240" y="75766"/>
                  <a:pt x="0" y="98626"/>
                </a:cubicBezTo>
                <a:cubicBezTo>
                  <a:pt x="7620" y="151966"/>
                  <a:pt x="977" y="209408"/>
                  <a:pt x="22860" y="258646"/>
                </a:cubicBezTo>
                <a:cubicBezTo>
                  <a:pt x="38274" y="293327"/>
                  <a:pt x="129590" y="317083"/>
                  <a:pt x="160020" y="327226"/>
                </a:cubicBezTo>
                <a:cubicBezTo>
                  <a:pt x="259080" y="319606"/>
                  <a:pt x="358615" y="316689"/>
                  <a:pt x="457200" y="304366"/>
                </a:cubicBezTo>
                <a:cubicBezTo>
                  <a:pt x="481110" y="301377"/>
                  <a:pt x="508741" y="298545"/>
                  <a:pt x="525780" y="281506"/>
                </a:cubicBezTo>
                <a:cubicBezTo>
                  <a:pt x="542819" y="264467"/>
                  <a:pt x="541020" y="235786"/>
                  <a:pt x="548640" y="212926"/>
                </a:cubicBezTo>
                <a:cubicBezTo>
                  <a:pt x="524527" y="68250"/>
                  <a:pt x="586740" y="60526"/>
                  <a:pt x="502920" y="30046"/>
                </a:cubicBezTo>
                <a:close/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7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 / Footers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74" y="1532090"/>
            <a:ext cx="2743200" cy="3845244"/>
          </a:xfrm>
        </p:spPr>
        <p:txBody>
          <a:bodyPr/>
          <a:lstStyle/>
          <a:p>
            <a:r>
              <a:rPr lang="en-US" dirty="0"/>
              <a:t>Items inserted in these locations can appear on each page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Insert-&gt;(Header &amp; Footer group: Page Number)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60461" y="1524001"/>
            <a:ext cx="3940539" cy="4507933"/>
            <a:chOff x="3889948" y="889001"/>
            <a:chExt cx="5254051" cy="6010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1447800"/>
              <a:ext cx="3425600" cy="43649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927298" y="889001"/>
              <a:ext cx="1216701" cy="5488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Header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735643" y="5601502"/>
              <a:ext cx="1143000" cy="879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6781800" y="1213043"/>
              <a:ext cx="1145498" cy="586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889948" y="6324599"/>
              <a:ext cx="1063052" cy="574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Footer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3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Home tab-&gt;(‘Styles’ group)</a:t>
            </a:r>
          </a:p>
          <a:p>
            <a:r>
              <a:rPr lang="en-US" dirty="0"/>
              <a:t>Styles have pre-defined fonts, font sizes and font effects which can be applied with a single click.</a:t>
            </a:r>
          </a:p>
          <a:p>
            <a:r>
              <a:rPr lang="en-US" dirty="0"/>
              <a:t>Word comes with pre-defined styles that can be applied to text.</a:t>
            </a:r>
          </a:p>
          <a:p>
            <a:pPr lvl="1"/>
            <a:r>
              <a:rPr lang="en-US" dirty="0"/>
              <a:t>Alternatively one can use the format painter (copy-paste formatting)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Home-&gt;(Clipboard group)-&gt;Format painter</a:t>
            </a:r>
          </a:p>
          <a:p>
            <a:r>
              <a:rPr lang="en-US" dirty="0"/>
              <a:t>New styles can also be pre-defined</a:t>
            </a:r>
          </a:p>
          <a:p>
            <a:r>
              <a:rPr lang="en-US" dirty="0"/>
              <a:t>Some documents may be formatted (e.g. margins, spacing, fonts, font effects etc.) to conform to common writing styles:</a:t>
            </a:r>
          </a:p>
          <a:p>
            <a:pPr lvl="1"/>
            <a:r>
              <a:rPr lang="en-US" dirty="0"/>
              <a:t>APA template: </a:t>
            </a:r>
          </a:p>
          <a:p>
            <a:pPr lvl="2"/>
            <a:r>
              <a:rPr lang="en-US" dirty="0">
                <a:hlinkClick r:id="rId2"/>
              </a:rPr>
              <a:t>https://templates.office.com/en-US/APA-style-report-6th-edition-TM03982351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Styles: Demo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(There is no starting document needed for this demo as the tutorial instructor is creating a new style. The TA just has to create a new document add a little text and apply the newly created style to some of the text).</a:t>
            </a:r>
            <a:endParaRPr lang="en-CA" dirty="0" smtClean="0"/>
          </a:p>
          <a:p>
            <a:r>
              <a:rPr lang="en-CA" dirty="0" smtClean="0"/>
              <a:t>Tutorial </a:t>
            </a:r>
            <a:r>
              <a:rPr lang="en-CA" dirty="0"/>
              <a:t>instructor will demonstrate how to create a new style:</a:t>
            </a:r>
          </a:p>
          <a:p>
            <a:pPr lvl="1"/>
            <a:r>
              <a:rPr lang="en-CA" dirty="0"/>
              <a:t>Font style that the new style is based on: Normal</a:t>
            </a:r>
          </a:p>
          <a:p>
            <a:pPr lvl="1"/>
            <a:r>
              <a:rPr lang="en-CA" dirty="0"/>
              <a:t>Name: ‘Tut style’</a:t>
            </a:r>
          </a:p>
          <a:p>
            <a:pPr lvl="1"/>
            <a:r>
              <a:rPr lang="en-CA" dirty="0"/>
              <a:t>Font type: Arial</a:t>
            </a:r>
          </a:p>
          <a:p>
            <a:pPr lvl="1"/>
            <a:r>
              <a:rPr lang="en-CA" dirty="0"/>
              <a:t>Font size: 16</a:t>
            </a:r>
          </a:p>
          <a:p>
            <a:pPr lvl="1"/>
            <a:r>
              <a:rPr lang="en-CA" dirty="0"/>
              <a:t> Save the new style</a:t>
            </a:r>
          </a:p>
          <a:p>
            <a:r>
              <a:rPr lang="en-CA" dirty="0"/>
              <a:t>Select some text and apply the style to it</a:t>
            </a:r>
          </a:p>
        </p:txBody>
      </p:sp>
    </p:spTree>
    <p:extLst>
      <p:ext uri="{BB962C8B-B14F-4D97-AF65-F5344CB8AC3E}">
        <p14:creationId xmlns:p14="http://schemas.microsoft.com/office/powerpoint/2010/main" val="4534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62F13-9853-4C54-9104-54BE1E99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Styles: Demo #2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7C6DB9-B05A-464B-A3DC-7EEE2B0CB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document: </a:t>
            </a:r>
            <a:r>
              <a:rPr lang="en-US" dirty="0" err="1" smtClean="0">
                <a:latin typeface="Consolas" panose="020B0609020204030204" pitchFamily="49" charset="0"/>
              </a:rPr>
              <a:t>Multiple_styles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/>
              <a:t>It </a:t>
            </a:r>
            <a:r>
              <a:rPr lang="en-CA" dirty="0"/>
              <a:t>can be specified in Word where instances of one style will be followed by instances of another style e.g. each multiple choice question (#1, 2, 3…) includes and is immediately followed by a number of selections (typically 4 or 5).</a:t>
            </a:r>
          </a:p>
          <a:p>
            <a:pPr lvl="1"/>
            <a:r>
              <a:rPr lang="en-CA" dirty="0"/>
              <a:t>Font settings for both styles is: Garamond, 12 point based on the ‘Normal’ style</a:t>
            </a:r>
          </a:p>
          <a:p>
            <a:pPr lvl="1"/>
            <a:r>
              <a:rPr lang="en-CA" dirty="0"/>
              <a:t>First style name: Multiple choice </a:t>
            </a:r>
            <a:r>
              <a:rPr lang="en-CA" dirty="0" smtClean="0"/>
              <a:t>question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r>
              <a:rPr lang="en-CA" dirty="0"/>
              <a:t>Second style name: Multiple choice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57" r="25380" b="51913"/>
          <a:stretch/>
        </p:blipFill>
        <p:spPr>
          <a:xfrm>
            <a:off x="914400" y="4419600"/>
            <a:ext cx="3481386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93" y="5715000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BDA10-EF12-464A-90A2-B724D6C9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Styles: Demo #2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E461C5-E432-43F6-B4D8-DA50918B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600200"/>
            <a:ext cx="4698124" cy="4267200"/>
          </a:xfrm>
        </p:spPr>
        <p:txBody>
          <a:bodyPr/>
          <a:lstStyle/>
          <a:p>
            <a:r>
              <a:rPr lang="en-CA" dirty="0"/>
              <a:t>List numbering effects can be set via the ‘</a:t>
            </a:r>
            <a:r>
              <a:rPr lang="en-CA" dirty="0">
                <a:latin typeface="Consolas" panose="020B0609020204030204" pitchFamily="49" charset="0"/>
              </a:rPr>
              <a:t>Format</a:t>
            </a:r>
            <a:r>
              <a:rPr lang="en-CA" dirty="0"/>
              <a:t>’ option of the ‘</a:t>
            </a:r>
            <a:r>
              <a:rPr lang="en-CA" dirty="0">
                <a:latin typeface="Consolas" panose="020B0609020204030204" pitchFamily="49" charset="0"/>
              </a:rPr>
              <a:t>Properties</a:t>
            </a:r>
            <a:r>
              <a:rPr lang="en-CA" dirty="0"/>
              <a:t>’ of the new style and select the ‘</a:t>
            </a:r>
            <a:r>
              <a:rPr lang="en-CA" dirty="0">
                <a:latin typeface="Consolas" panose="020B0609020204030204" pitchFamily="49" charset="0"/>
              </a:rPr>
              <a:t>Numbering</a:t>
            </a:r>
            <a:r>
              <a:rPr lang="en-CA" dirty="0"/>
              <a:t>’ option.</a:t>
            </a:r>
          </a:p>
          <a:p>
            <a:endParaRPr lang="en-CA" dirty="0"/>
          </a:p>
          <a:p>
            <a:r>
              <a:rPr lang="en-CA" dirty="0"/>
              <a:t>Types of lists to create for the demonstration:</a:t>
            </a:r>
          </a:p>
          <a:p>
            <a:pPr lvl="1"/>
            <a:r>
              <a:rPr lang="en-CA" dirty="0"/>
              <a:t>Multiple choice question: First option</a:t>
            </a:r>
          </a:p>
          <a:p>
            <a:pPr lvl="1"/>
            <a:r>
              <a:rPr lang="en-CA" dirty="0"/>
              <a:t>Multiple choice selection: Fifth option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862D26-172D-4E66-86BD-1296E195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532835"/>
            <a:ext cx="1395791" cy="2374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AAFD08-3EC6-4739-A531-7005B903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63" y="5002287"/>
            <a:ext cx="1294574" cy="184428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C9A4FE2-3BA3-4A25-9C41-A53E8E375278}"/>
              </a:ext>
            </a:extLst>
          </p:cNvPr>
          <p:cNvSpPr/>
          <p:nvPr/>
        </p:nvSpPr>
        <p:spPr>
          <a:xfrm>
            <a:off x="4999264" y="4995728"/>
            <a:ext cx="1458686" cy="557240"/>
          </a:xfrm>
          <a:custGeom>
            <a:avLst/>
            <a:gdLst>
              <a:gd name="connsiteX0" fmla="*/ 0 w 1944914"/>
              <a:gd name="connsiteY0" fmla="*/ 0 h 742986"/>
              <a:gd name="connsiteX1" fmla="*/ 87085 w 1944914"/>
              <a:gd name="connsiteY1" fmla="*/ 58057 h 742986"/>
              <a:gd name="connsiteX2" fmla="*/ 123371 w 1944914"/>
              <a:gd name="connsiteY2" fmla="*/ 72572 h 742986"/>
              <a:gd name="connsiteX3" fmla="*/ 188685 w 1944914"/>
              <a:gd name="connsiteY3" fmla="*/ 101600 h 742986"/>
              <a:gd name="connsiteX4" fmla="*/ 290285 w 1944914"/>
              <a:gd name="connsiteY4" fmla="*/ 123372 h 742986"/>
              <a:gd name="connsiteX5" fmla="*/ 333828 w 1944914"/>
              <a:gd name="connsiteY5" fmla="*/ 137886 h 742986"/>
              <a:gd name="connsiteX6" fmla="*/ 384628 w 1944914"/>
              <a:gd name="connsiteY6" fmla="*/ 188686 h 742986"/>
              <a:gd name="connsiteX7" fmla="*/ 449943 w 1944914"/>
              <a:gd name="connsiteY7" fmla="*/ 275772 h 742986"/>
              <a:gd name="connsiteX8" fmla="*/ 464457 w 1944914"/>
              <a:gd name="connsiteY8" fmla="*/ 304800 h 742986"/>
              <a:gd name="connsiteX9" fmla="*/ 508000 w 1944914"/>
              <a:gd name="connsiteY9" fmla="*/ 341086 h 742986"/>
              <a:gd name="connsiteX10" fmla="*/ 529771 w 1944914"/>
              <a:gd name="connsiteY10" fmla="*/ 384629 h 742986"/>
              <a:gd name="connsiteX11" fmla="*/ 587828 w 1944914"/>
              <a:gd name="connsiteY11" fmla="*/ 413657 h 742986"/>
              <a:gd name="connsiteX12" fmla="*/ 667657 w 1944914"/>
              <a:gd name="connsiteY12" fmla="*/ 478972 h 742986"/>
              <a:gd name="connsiteX13" fmla="*/ 696685 w 1944914"/>
              <a:gd name="connsiteY13" fmla="*/ 508000 h 742986"/>
              <a:gd name="connsiteX14" fmla="*/ 805543 w 1944914"/>
              <a:gd name="connsiteY14" fmla="*/ 587829 h 742986"/>
              <a:gd name="connsiteX15" fmla="*/ 834571 w 1944914"/>
              <a:gd name="connsiteY15" fmla="*/ 616857 h 742986"/>
              <a:gd name="connsiteX16" fmla="*/ 870857 w 1944914"/>
              <a:gd name="connsiteY16" fmla="*/ 624114 h 742986"/>
              <a:gd name="connsiteX17" fmla="*/ 885371 w 1944914"/>
              <a:gd name="connsiteY17" fmla="*/ 638629 h 742986"/>
              <a:gd name="connsiteX18" fmla="*/ 1175657 w 1944914"/>
              <a:gd name="connsiteY18" fmla="*/ 674914 h 742986"/>
              <a:gd name="connsiteX19" fmla="*/ 1270000 w 1944914"/>
              <a:gd name="connsiteY19" fmla="*/ 674914 h 742986"/>
              <a:gd name="connsiteX20" fmla="*/ 1284514 w 1944914"/>
              <a:gd name="connsiteY20" fmla="*/ 689429 h 742986"/>
              <a:gd name="connsiteX21" fmla="*/ 1320800 w 1944914"/>
              <a:gd name="connsiteY21" fmla="*/ 696686 h 742986"/>
              <a:gd name="connsiteX22" fmla="*/ 1364343 w 1944914"/>
              <a:gd name="connsiteY22" fmla="*/ 711200 h 742986"/>
              <a:gd name="connsiteX23" fmla="*/ 1944914 w 1944914"/>
              <a:gd name="connsiteY23" fmla="*/ 740229 h 7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44914" h="742986">
                <a:moveTo>
                  <a:pt x="0" y="0"/>
                </a:moveTo>
                <a:cubicBezTo>
                  <a:pt x="24568" y="61423"/>
                  <a:pt x="728" y="29271"/>
                  <a:pt x="87085" y="58057"/>
                </a:cubicBezTo>
                <a:cubicBezTo>
                  <a:pt x="99444" y="62177"/>
                  <a:pt x="111397" y="67440"/>
                  <a:pt x="123371" y="72572"/>
                </a:cubicBezTo>
                <a:cubicBezTo>
                  <a:pt x="145269" y="81957"/>
                  <a:pt x="165893" y="94663"/>
                  <a:pt x="188685" y="101600"/>
                </a:cubicBezTo>
                <a:cubicBezTo>
                  <a:pt x="221820" y="111685"/>
                  <a:pt x="256684" y="114972"/>
                  <a:pt x="290285" y="123372"/>
                </a:cubicBezTo>
                <a:cubicBezTo>
                  <a:pt x="305128" y="127083"/>
                  <a:pt x="319314" y="133048"/>
                  <a:pt x="333828" y="137886"/>
                </a:cubicBezTo>
                <a:cubicBezTo>
                  <a:pt x="350761" y="154819"/>
                  <a:pt x="369203" y="170368"/>
                  <a:pt x="384628" y="188686"/>
                </a:cubicBezTo>
                <a:cubicBezTo>
                  <a:pt x="408001" y="216441"/>
                  <a:pt x="429386" y="245871"/>
                  <a:pt x="449943" y="275772"/>
                </a:cubicBezTo>
                <a:cubicBezTo>
                  <a:pt x="456072" y="284687"/>
                  <a:pt x="457270" y="296714"/>
                  <a:pt x="464457" y="304800"/>
                </a:cubicBezTo>
                <a:cubicBezTo>
                  <a:pt x="477009" y="318921"/>
                  <a:pt x="493486" y="328991"/>
                  <a:pt x="508000" y="341086"/>
                </a:cubicBezTo>
                <a:cubicBezTo>
                  <a:pt x="515257" y="355600"/>
                  <a:pt x="517764" y="373713"/>
                  <a:pt x="529771" y="384629"/>
                </a:cubicBezTo>
                <a:cubicBezTo>
                  <a:pt x="545781" y="399183"/>
                  <a:pt x="587828" y="413657"/>
                  <a:pt x="587828" y="413657"/>
                </a:cubicBezTo>
                <a:cubicBezTo>
                  <a:pt x="642302" y="495367"/>
                  <a:pt x="584743" y="426208"/>
                  <a:pt x="667657" y="478972"/>
                </a:cubicBezTo>
                <a:cubicBezTo>
                  <a:pt x="679202" y="486319"/>
                  <a:pt x="685945" y="499521"/>
                  <a:pt x="696685" y="508000"/>
                </a:cubicBezTo>
                <a:cubicBezTo>
                  <a:pt x="732003" y="535882"/>
                  <a:pt x="773725" y="556011"/>
                  <a:pt x="805543" y="587829"/>
                </a:cubicBezTo>
                <a:cubicBezTo>
                  <a:pt x="815219" y="597505"/>
                  <a:pt x="822609" y="610212"/>
                  <a:pt x="834571" y="616857"/>
                </a:cubicBezTo>
                <a:cubicBezTo>
                  <a:pt x="845354" y="622847"/>
                  <a:pt x="858762" y="621695"/>
                  <a:pt x="870857" y="624114"/>
                </a:cubicBezTo>
                <a:cubicBezTo>
                  <a:pt x="875695" y="628952"/>
                  <a:pt x="878985" y="636173"/>
                  <a:pt x="885371" y="638629"/>
                </a:cubicBezTo>
                <a:cubicBezTo>
                  <a:pt x="980693" y="675292"/>
                  <a:pt x="1071146" y="667706"/>
                  <a:pt x="1175657" y="674914"/>
                </a:cubicBezTo>
                <a:cubicBezTo>
                  <a:pt x="1215346" y="664992"/>
                  <a:pt x="1218032" y="660741"/>
                  <a:pt x="1270000" y="674914"/>
                </a:cubicBezTo>
                <a:cubicBezTo>
                  <a:pt x="1276601" y="676714"/>
                  <a:pt x="1278225" y="686734"/>
                  <a:pt x="1284514" y="689429"/>
                </a:cubicBezTo>
                <a:cubicBezTo>
                  <a:pt x="1295851" y="694288"/>
                  <a:pt x="1308900" y="693441"/>
                  <a:pt x="1320800" y="696686"/>
                </a:cubicBezTo>
                <a:cubicBezTo>
                  <a:pt x="1335560" y="700711"/>
                  <a:pt x="1349252" y="708685"/>
                  <a:pt x="1364343" y="711200"/>
                </a:cubicBezTo>
                <a:cubicBezTo>
                  <a:pt x="1634431" y="756215"/>
                  <a:pt x="1620386" y="740229"/>
                  <a:pt x="1944914" y="74022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F15A3FF-851E-4D36-90BC-0BAE45E66610}"/>
              </a:ext>
            </a:extLst>
          </p:cNvPr>
          <p:cNvSpPr/>
          <p:nvPr/>
        </p:nvSpPr>
        <p:spPr>
          <a:xfrm>
            <a:off x="4266795" y="5396414"/>
            <a:ext cx="2577830" cy="586694"/>
          </a:xfrm>
          <a:custGeom>
            <a:avLst/>
            <a:gdLst>
              <a:gd name="connsiteX0" fmla="*/ 0 w 3437106"/>
              <a:gd name="connsiteY0" fmla="*/ 0 h 782258"/>
              <a:gd name="connsiteX1" fmla="*/ 149157 w 3437106"/>
              <a:gd name="connsiteY1" fmla="*/ 538264 h 782258"/>
              <a:gd name="connsiteX2" fmla="*/ 214008 w 3437106"/>
              <a:gd name="connsiteY2" fmla="*/ 583660 h 782258"/>
              <a:gd name="connsiteX3" fmla="*/ 239949 w 3437106"/>
              <a:gd name="connsiteY3" fmla="*/ 603115 h 782258"/>
              <a:gd name="connsiteX4" fmla="*/ 259404 w 3437106"/>
              <a:gd name="connsiteY4" fmla="*/ 616085 h 782258"/>
              <a:gd name="connsiteX5" fmla="*/ 311285 w 3437106"/>
              <a:gd name="connsiteY5" fmla="*/ 648511 h 782258"/>
              <a:gd name="connsiteX6" fmla="*/ 337225 w 3437106"/>
              <a:gd name="connsiteY6" fmla="*/ 674451 h 782258"/>
              <a:gd name="connsiteX7" fmla="*/ 421531 w 3437106"/>
              <a:gd name="connsiteY7" fmla="*/ 713362 h 782258"/>
              <a:gd name="connsiteX8" fmla="*/ 512323 w 3437106"/>
              <a:gd name="connsiteY8" fmla="*/ 739303 h 782258"/>
              <a:gd name="connsiteX9" fmla="*/ 538263 w 3437106"/>
              <a:gd name="connsiteY9" fmla="*/ 752273 h 782258"/>
              <a:gd name="connsiteX10" fmla="*/ 2983149 w 3437106"/>
              <a:gd name="connsiteY10" fmla="*/ 765243 h 782258"/>
              <a:gd name="connsiteX11" fmla="*/ 3437106 w 3437106"/>
              <a:gd name="connsiteY11" fmla="*/ 771728 h 78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7106" h="782258">
                <a:moveTo>
                  <a:pt x="0" y="0"/>
                </a:moveTo>
                <a:cubicBezTo>
                  <a:pt x="49719" y="179421"/>
                  <a:pt x="92706" y="360846"/>
                  <a:pt x="149157" y="538264"/>
                </a:cubicBezTo>
                <a:cubicBezTo>
                  <a:pt x="159821" y="571780"/>
                  <a:pt x="190232" y="570451"/>
                  <a:pt x="214008" y="583660"/>
                </a:cubicBezTo>
                <a:cubicBezTo>
                  <a:pt x="223456" y="588909"/>
                  <a:pt x="231154" y="596833"/>
                  <a:pt x="239949" y="603115"/>
                </a:cubicBezTo>
                <a:cubicBezTo>
                  <a:pt x="246291" y="607645"/>
                  <a:pt x="252637" y="612218"/>
                  <a:pt x="259404" y="616085"/>
                </a:cubicBezTo>
                <a:cubicBezTo>
                  <a:pt x="290984" y="634131"/>
                  <a:pt x="282113" y="622986"/>
                  <a:pt x="311285" y="648511"/>
                </a:cubicBezTo>
                <a:cubicBezTo>
                  <a:pt x="320488" y="656563"/>
                  <a:pt x="327051" y="667668"/>
                  <a:pt x="337225" y="674451"/>
                </a:cubicBezTo>
                <a:cubicBezTo>
                  <a:pt x="360587" y="690026"/>
                  <a:pt x="394593" y="702587"/>
                  <a:pt x="421531" y="713362"/>
                </a:cubicBezTo>
                <a:cubicBezTo>
                  <a:pt x="455265" y="747093"/>
                  <a:pt x="419153" y="716010"/>
                  <a:pt x="512323" y="739303"/>
                </a:cubicBezTo>
                <a:cubicBezTo>
                  <a:pt x="521702" y="741648"/>
                  <a:pt x="528596" y="752172"/>
                  <a:pt x="538263" y="752273"/>
                </a:cubicBezTo>
                <a:lnTo>
                  <a:pt x="2983149" y="765243"/>
                </a:lnTo>
                <a:cubicBezTo>
                  <a:pt x="3153356" y="799284"/>
                  <a:pt x="3004552" y="771728"/>
                  <a:pt x="3437106" y="77172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48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4ED35-9F19-4A6B-A2EA-7A44D3FC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Styles: Demo #3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629B2-5BC0-4A57-A9B0-5147CE488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Ensuring an instance of one style is followed by an instance of another style.</a:t>
            </a:r>
          </a:p>
          <a:p>
            <a:pPr lvl="1"/>
            <a:r>
              <a:rPr lang="en-CA" dirty="0"/>
              <a:t> (In this demonstration each instance of “Multiple choice question” will be immediately followed by an instance of “Multiple choice selection”).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C12AD1-0804-476A-B686-876E79194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b="71250"/>
          <a:stretch/>
        </p:blipFill>
        <p:spPr>
          <a:xfrm>
            <a:off x="762000" y="3124200"/>
            <a:ext cx="39433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A2F47-6915-410D-85CB-8D98C3E8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 Painter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9E4157-F1E1-493F-B837-2BD69ECA8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It can be used as quick way of applying the formatting effects (such as font type, size, color) from selected text to other text.</a:t>
            </a:r>
          </a:p>
          <a:p>
            <a:pPr lvl="1"/>
            <a:r>
              <a:rPr lang="en-CA" dirty="0"/>
              <a:t>Selected text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Click on the “Format Painter’ (cursor changes to a paint brush)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‘Paint’ (apply) the formatting to other text (“Text Styles: Creating”)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4C7CA6-6F2E-4A33-85CD-F1EF515A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55"/>
          <a:stretch/>
        </p:blipFill>
        <p:spPr>
          <a:xfrm>
            <a:off x="838200" y="2592163"/>
            <a:ext cx="3028950" cy="6997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92D2846-7BB3-4F41-BEE5-EAB06DFC5054}"/>
              </a:ext>
            </a:extLst>
          </p:cNvPr>
          <p:cNvGrpSpPr/>
          <p:nvPr/>
        </p:nvGrpSpPr>
        <p:grpSpPr>
          <a:xfrm>
            <a:off x="1028700" y="4109620"/>
            <a:ext cx="3543300" cy="628651"/>
            <a:chOff x="762000" y="4114799"/>
            <a:chExt cx="6633882" cy="152400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B13FFA9-521C-4E34-B005-248769449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34" t="6473" r="35000" b="72277"/>
            <a:stretch/>
          </p:blipFill>
          <p:spPr>
            <a:xfrm>
              <a:off x="762000" y="4114799"/>
              <a:ext cx="6633882" cy="152400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30412254-0E41-4B16-A5D4-F307E9172A6A}"/>
                    </a:ext>
                  </a:extLst>
                </p14:cNvPr>
                <p14:cNvContentPartPr/>
                <p14:nvPr/>
              </p14:nvContentPartPr>
              <p14:xfrm>
                <a:off x="1251540" y="4996736"/>
                <a:ext cx="695160" cy="60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412254-0E41-4B16-A5D4-F307E9172A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6210" y="4800404"/>
                  <a:ext cx="846326" cy="992129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0C8FE6-FCB4-4AE1-B3B5-4ACC853D8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675432"/>
            <a:ext cx="3111104" cy="5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 smtClean="0"/>
              <a:t>Second </a:t>
            </a:r>
            <a:r>
              <a:rPr lang="en-CA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24386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Word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Unless otherwise specified the tutorial material will take the form of a TA demonstrating the use of features in Word.</a:t>
            </a:r>
            <a:endParaRPr lang="en-CA" dirty="0"/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1316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Text In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one of the major advantage for having an electronic vs. paper version.</a:t>
            </a:r>
          </a:p>
          <a:p>
            <a:pPr lvl="1"/>
            <a:r>
              <a:rPr lang="en-US" dirty="0"/>
              <a:t>Example: “Where in this </a:t>
            </a:r>
            <a:r>
              <a:rPr lang="en-US" i="1" dirty="0"/>
              <a:t>giant</a:t>
            </a:r>
            <a:r>
              <a:rPr lang="en-US" dirty="0"/>
              <a:t> section of notes did Tam talk about ‘inserting’ things into Word”</a:t>
            </a:r>
          </a:p>
          <a:p>
            <a:r>
              <a:rPr lang="en-US" dirty="0"/>
              <a:t>Shortcut: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&lt;Ctrl&gt;-&lt;f&gt;</a:t>
            </a:r>
            <a:r>
              <a:rPr lang="en-US" dirty="0"/>
              <a:t>	Press both keys (same time or one after another 			without	releasing the first)</a:t>
            </a:r>
          </a:p>
          <a:p>
            <a:pPr lvl="1"/>
            <a:r>
              <a:rPr lang="en-US" dirty="0"/>
              <a:t>Home-&gt;(Under the ‘Editing group’)-&gt;Find  (or Replace)</a:t>
            </a:r>
          </a:p>
          <a:p>
            <a:pPr lvl="1"/>
            <a:r>
              <a:rPr lang="en-US" dirty="0"/>
              <a:t>Styles can even be ‘found’ and replaced</a:t>
            </a:r>
          </a:p>
        </p:txBody>
      </p:sp>
    </p:spTree>
    <p:extLst>
      <p:ext uri="{BB962C8B-B14F-4D97-AF65-F5344CB8AC3E}">
        <p14:creationId xmlns:p14="http://schemas.microsoft.com/office/powerpoint/2010/main" val="20147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mode:</a:t>
            </a:r>
          </a:p>
          <a:p>
            <a:pPr lvl="1"/>
            <a:r>
              <a:rPr lang="en-US" dirty="0"/>
              <a:t>Approximates reading a book (or tablet, magazine). “An easy (JT?)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read view</a:t>
            </a:r>
            <a:r>
              <a:rPr lang="en-US" dirty="0" smtClean="0"/>
              <a:t>”</a:t>
            </a:r>
          </a:p>
          <a:p>
            <a:pPr lvl="1"/>
            <a:r>
              <a:rPr lang="en-US" u="sng" dirty="0" smtClean="0"/>
              <a:t>Two-page representation</a:t>
            </a:r>
            <a:r>
              <a:rPr lang="en-US" dirty="0" smtClean="0"/>
              <a:t> allows easy flipping forward/backward</a:t>
            </a:r>
          </a:p>
          <a:p>
            <a:r>
              <a:rPr lang="en-US" dirty="0" smtClean="0"/>
              <a:t>Print </a:t>
            </a:r>
            <a:r>
              <a:rPr lang="en-US" dirty="0"/>
              <a:t>layout: </a:t>
            </a:r>
          </a:p>
          <a:p>
            <a:pPr lvl="1"/>
            <a:r>
              <a:rPr lang="en-US" u="sng" dirty="0"/>
              <a:t>Default</a:t>
            </a:r>
            <a:r>
              <a:rPr lang="en-US" dirty="0"/>
              <a:t> view, onscreen appearance largely </a:t>
            </a:r>
            <a:r>
              <a:rPr lang="en-US" u="sng" dirty="0"/>
              <a:t>matches appearance when printed</a:t>
            </a:r>
            <a:r>
              <a:rPr lang="en-US" dirty="0"/>
              <a:t>.</a:t>
            </a:r>
          </a:p>
          <a:p>
            <a:r>
              <a:rPr lang="en-US" dirty="0"/>
              <a:t>Web layout</a:t>
            </a:r>
          </a:p>
          <a:p>
            <a:pPr lvl="1"/>
            <a:r>
              <a:rPr lang="en-US" dirty="0"/>
              <a:t>View the document as if it were posted as a web page (no page breaks because web documents are typically </a:t>
            </a:r>
            <a:r>
              <a:rPr lang="en-US" u="sng" dirty="0"/>
              <a:t>one continuous document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Views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  <a:p>
            <a:pPr lvl="1"/>
            <a:r>
              <a:rPr lang="en-US" dirty="0"/>
              <a:t>Outline </a:t>
            </a:r>
            <a:r>
              <a:rPr lang="en-US" u="sng" dirty="0"/>
              <a:t>shows the headings</a:t>
            </a:r>
            <a:r>
              <a:rPr lang="en-US" b="1" dirty="0"/>
              <a:t> </a:t>
            </a:r>
            <a:r>
              <a:rPr lang="en-US" dirty="0"/>
              <a:t>(sub-headings and sub-sub-heading) view of the document.</a:t>
            </a:r>
          </a:p>
          <a:p>
            <a:pPr lvl="1"/>
            <a:r>
              <a:rPr lang="en-US" dirty="0"/>
              <a:t>Even text in paragraph form is formatted in list form (bulleted and numbered lists)</a:t>
            </a:r>
          </a:p>
          <a:p>
            <a:pPr lvl="1"/>
            <a:r>
              <a:rPr lang="en-US" dirty="0"/>
              <a:t>Pro: allows faster access to specific list elements</a:t>
            </a:r>
          </a:p>
          <a:p>
            <a:pPr lvl="1"/>
            <a:r>
              <a:rPr lang="en-US" b="1" dirty="0"/>
              <a:t>Use this view for creating master-sub documents</a:t>
            </a:r>
          </a:p>
          <a:p>
            <a:r>
              <a:rPr lang="en-US" dirty="0"/>
              <a:t>Draft</a:t>
            </a:r>
          </a:p>
          <a:p>
            <a:pPr lvl="1"/>
            <a:r>
              <a:rPr lang="en-US" dirty="0"/>
              <a:t>Useful </a:t>
            </a:r>
            <a:r>
              <a:rPr lang="en-US" u="sng" dirty="0"/>
              <a:t>for slower computers</a:t>
            </a:r>
            <a:r>
              <a:rPr lang="en-US" dirty="0"/>
              <a:t>: images and non-text objects are not shown, page breaks are shown with simple graphics (dotted lines)</a:t>
            </a:r>
          </a:p>
          <a:p>
            <a:r>
              <a:rPr lang="en-US" dirty="0"/>
              <a:t>An online resource for understanding the different views:</a:t>
            </a:r>
          </a:p>
          <a:p>
            <a:pPr lvl="1"/>
            <a:r>
              <a:rPr lang="en-US" dirty="0">
                <a:hlinkClick r:id="rId2"/>
              </a:rPr>
              <a:t>http://www.peachpit.com/articles/article.aspx?p=2044335&amp;seqNum=2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0C01A7-8A07-43E4-BE1A-48250893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Zooming Into/Out Of A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06B1A97-A621-4C8B-B0DB-89C7E9E17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52" y="1447800"/>
            <a:ext cx="8637296" cy="3783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4FB4285A-848B-4D82-81F1-E0EBE31A1AD6}"/>
                  </a:ext>
                </a:extLst>
              </p14:cNvPr>
              <p14:cNvContentPartPr/>
              <p14:nvPr/>
            </p14:nvContentPartPr>
            <p14:xfrm>
              <a:off x="6856817" y="4634576"/>
              <a:ext cx="2059920" cy="57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B4285A-848B-4D82-81F1-E0EBE31A1A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2817" y="4526936"/>
                <a:ext cx="2167560" cy="7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4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B2621-C8BE-462B-9B43-C31D7859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Master-Subdocuments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817817-BAAF-4744-913D-2324ADB2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Important: a master document </a:t>
            </a:r>
            <a:r>
              <a:rPr lang="en-CA" b="1" dirty="0"/>
              <a:t>DOES NOT </a:t>
            </a:r>
            <a:r>
              <a:rPr lang="en-CA" dirty="0"/>
              <a:t>contain the sub documents.</a:t>
            </a:r>
          </a:p>
          <a:p>
            <a:pPr lvl="1"/>
            <a:r>
              <a:rPr lang="en-CA" dirty="0"/>
              <a:t>No text, images or other data from the subdocument(s) is contained within the master document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 smtClean="0"/>
              <a:t>Instead </a:t>
            </a:r>
            <a:r>
              <a:rPr lang="en-CA" dirty="0"/>
              <a:t>a master document contains links to the subdocument.</a:t>
            </a:r>
          </a:p>
          <a:p>
            <a:pPr lvl="1"/>
            <a:r>
              <a:rPr lang="en-CA" dirty="0"/>
              <a:t>Advantage: this allows multiple users to edit different </a:t>
            </a:r>
            <a:r>
              <a:rPr lang="en-CA" dirty="0" smtClean="0"/>
              <a:t>subdocuments. (</a:t>
            </a:r>
            <a:r>
              <a:rPr lang="en-CA" dirty="0"/>
              <a:t>This is because each subdocument is a separate document rather than having one large master document – under normal circumstances only one person can edit a document</a:t>
            </a:r>
            <a:r>
              <a:rPr lang="en-CA" dirty="0" smtClean="0"/>
              <a:t>).</a:t>
            </a:r>
          </a:p>
          <a:p>
            <a:pPr lvl="1"/>
            <a:r>
              <a:rPr lang="en-CA" dirty="0"/>
              <a:t>If you are required to implement a master-subdocument and you do things this </a:t>
            </a:r>
            <a:r>
              <a:rPr lang="en-CA" dirty="0" smtClean="0"/>
              <a:t>correctly (as a real master-subdocument(s)) </a:t>
            </a:r>
            <a:r>
              <a:rPr lang="en-CA" dirty="0"/>
              <a:t>then </a:t>
            </a:r>
            <a:r>
              <a:rPr lang="en-CA" b="1" dirty="0">
                <a:solidFill>
                  <a:srgbClr val="FF0000"/>
                </a:solidFill>
              </a:rPr>
              <a:t>you will be awarded no credit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7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Can You Use Master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document consists of several sections</a:t>
            </a:r>
          </a:p>
          <a:p>
            <a:pPr lvl="1"/>
            <a:r>
              <a:rPr lang="en-CA" dirty="0" smtClean="0"/>
              <a:t>E.g. Chapters of a book, a report that contains different parts</a:t>
            </a:r>
          </a:p>
          <a:p>
            <a:r>
              <a:rPr lang="en-CA" dirty="0" smtClean="0"/>
              <a:t>Question: what is the advantage of creating a master document over alternatives such as creating one large document or several smaller documents (which aren’t linked with a master document)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3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Outlining The Process Of Creating Master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Documents needed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CA" dirty="0" smtClean="0"/>
              <a:t>Each </a:t>
            </a:r>
            <a:r>
              <a:rPr lang="en-CA" dirty="0"/>
              <a:t>section </a:t>
            </a:r>
            <a:r>
              <a:rPr lang="en-CA" dirty="0" smtClean="0"/>
              <a:t>or ‘sub-document’ (e.g</a:t>
            </a:r>
            <a:r>
              <a:rPr lang="en-CA" dirty="0"/>
              <a:t>. book chapter) is created as a normal Word </a:t>
            </a:r>
            <a:r>
              <a:rPr lang="en-CA" dirty="0" smtClean="0"/>
              <a:t>document</a:t>
            </a:r>
          </a:p>
          <a:p>
            <a:pPr marL="746125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Don’t set up formatting and style yet.</a:t>
            </a:r>
            <a:endParaRPr lang="en-CA" dirty="0"/>
          </a:p>
          <a:p>
            <a:pPr marL="728663" lvl="1" indent="-385763">
              <a:buFont typeface="+mj-lt"/>
              <a:buAutoNum type="arabicPeriod"/>
            </a:pPr>
            <a:r>
              <a:rPr lang="en-CA" dirty="0" smtClean="0"/>
              <a:t>Then create an </a:t>
            </a:r>
            <a:r>
              <a:rPr lang="en-CA" dirty="0"/>
              <a:t>additional Word document is created that will become the master document</a:t>
            </a:r>
          </a:p>
          <a:p>
            <a:r>
              <a:rPr lang="en-CA" dirty="0" smtClean="0"/>
              <a:t>Process</a:t>
            </a:r>
          </a:p>
          <a:p>
            <a:pPr lvl="1"/>
            <a:r>
              <a:rPr lang="en-CA" dirty="0" smtClean="0"/>
              <a:t>Links </a:t>
            </a:r>
            <a:r>
              <a:rPr lang="en-CA" dirty="0"/>
              <a:t>to the different ‘sections’ (Step #1) are added to the master document making the ‘section documents’ sub documents of the master </a:t>
            </a:r>
            <a:r>
              <a:rPr lang="en-CA" dirty="0" smtClean="0"/>
              <a:t>document.</a:t>
            </a:r>
            <a:endParaRPr lang="en-CA" dirty="0"/>
          </a:p>
          <a:p>
            <a:pPr lvl="1"/>
            <a:r>
              <a:rPr lang="en-CA" dirty="0"/>
              <a:t>The sub documents can be accessed via the master </a:t>
            </a:r>
            <a:r>
              <a:rPr lang="en-CA" dirty="0" smtClean="0"/>
              <a:t>document.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76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Linking Documents (As Master-Sub Documents)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(Information from the MS-Office help system)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View-&gt;(Document </a:t>
            </a:r>
            <a:r>
              <a:rPr lang="en-CA" dirty="0">
                <a:latin typeface="Consolas" panose="020B0609020204030204" pitchFamily="49" charset="0"/>
              </a:rPr>
              <a:t>Views </a:t>
            </a:r>
            <a:r>
              <a:rPr lang="en-CA" dirty="0" smtClean="0">
                <a:latin typeface="Consolas" panose="020B0609020204030204" pitchFamily="49" charset="0"/>
              </a:rPr>
              <a:t>group: click Outline) </a:t>
            </a:r>
          </a:p>
          <a:p>
            <a:pPr lvl="1"/>
            <a:endParaRPr lang="en-CA" dirty="0" smtClean="0">
              <a:latin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marL="342900" lvl="1" indent="0">
              <a:buNone/>
            </a:pPr>
            <a:endParaRPr lang="en-CA" dirty="0"/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Outlining-&gt;(Master </a:t>
            </a:r>
            <a:r>
              <a:rPr lang="en-CA" dirty="0">
                <a:latin typeface="Consolas" panose="020B0609020204030204" pitchFamily="49" charset="0"/>
              </a:rPr>
              <a:t>Document </a:t>
            </a:r>
            <a:r>
              <a:rPr lang="en-CA" dirty="0" smtClean="0">
                <a:latin typeface="Consolas" panose="020B0609020204030204" pitchFamily="49" charset="0"/>
              </a:rPr>
              <a:t>group: Show document)     -&gt;Insert 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953000"/>
            <a:ext cx="6699771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60854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Linking Documents (As Master-Sub Documents)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(After clicking ‘insert’): select the sub-documents to link into the master document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Important!</a:t>
            </a:r>
            <a:r>
              <a:rPr lang="en-US" dirty="0" smtClean="0"/>
              <a:t> This step </a:t>
            </a:r>
            <a:r>
              <a:rPr lang="en-CA" dirty="0" smtClean="0"/>
              <a:t>‘</a:t>
            </a:r>
            <a:r>
              <a:rPr lang="en-CA" b="1" dirty="0" smtClean="0"/>
              <a:t>links</a:t>
            </a:r>
            <a:r>
              <a:rPr lang="en-CA" dirty="0"/>
              <a:t>’ the master and sub-document but </a:t>
            </a:r>
            <a:r>
              <a:rPr lang="en-CA" i="1" dirty="0"/>
              <a:t>does not copy and paste </a:t>
            </a:r>
            <a:r>
              <a:rPr lang="en-CA" dirty="0"/>
              <a:t>the contents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855"/>
            <a:ext cx="6863352" cy="27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4" y="1916372"/>
            <a:ext cx="8140406" cy="1687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Note: The Master Document Does Not Contain The Sub-Document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Look at the file sizes! (Correct)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(Incorrect: copy-pasted smaller documents into big one)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8126730" y="3134985"/>
            <a:ext cx="685800" cy="314661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8077648" y="2452408"/>
            <a:ext cx="734882" cy="671792"/>
            <a:chOff x="8077648" y="2452408"/>
            <a:chExt cx="734882" cy="671792"/>
          </a:xfrm>
        </p:grpSpPr>
        <p:sp>
          <p:nvSpPr>
            <p:cNvPr id="6" name="Oval 5"/>
            <p:cNvSpPr/>
            <p:nvPr/>
          </p:nvSpPr>
          <p:spPr>
            <a:xfrm>
              <a:off x="8077648" y="2452408"/>
              <a:ext cx="734882" cy="302559"/>
            </a:xfrm>
            <a:prstGeom prst="ellips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077648" y="2762084"/>
              <a:ext cx="734882" cy="362116"/>
            </a:xfrm>
            <a:prstGeom prst="ellips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4" y="4572000"/>
            <a:ext cx="8116922" cy="12954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063865" y="5219700"/>
            <a:ext cx="685800" cy="314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31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First Tutorial</a:t>
            </a:r>
          </a:p>
        </p:txBody>
      </p:sp>
    </p:spTree>
    <p:extLst>
      <p:ext uri="{BB962C8B-B14F-4D97-AF65-F5344CB8AC3E}">
        <p14:creationId xmlns:p14="http://schemas.microsoft.com/office/powerpoint/2010/main" val="21347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Determining File Sizes In Windows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(In Windows): View tab-&gt;details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(Another example of master-sub documents:</a:t>
            </a:r>
          </a:p>
          <a:p>
            <a:pPr lvl="1"/>
            <a:r>
              <a:rPr lang="en-CA" dirty="0" smtClean="0"/>
              <a:t>‘</a:t>
            </a:r>
            <a:r>
              <a:rPr lang="en-CA" dirty="0" smtClean="0">
                <a:latin typeface="Consolas" panose="020B0609020204030204" pitchFamily="49" charset="0"/>
              </a:rPr>
              <a:t>master.docx</a:t>
            </a:r>
            <a:r>
              <a:rPr lang="en-CA" dirty="0" smtClean="0"/>
              <a:t>’ links to but doesn’t contain contents of the 5 chapters.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9" y="1989505"/>
            <a:ext cx="5686425" cy="124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572000"/>
            <a:ext cx="77035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3DB8A-1891-4387-BD0F-366415B3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Multiple Programs: Linked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3E4EE-1DEA-4C6E-847C-9B57F485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 files can be found in the tutorials link for this week under the subfolder ‘</a:t>
            </a:r>
            <a:r>
              <a:rPr lang="en-CA" dirty="0" err="1" smtClean="0">
                <a:latin typeface="Consolas" panose="020B0609020204030204" pitchFamily="49" charset="0"/>
              </a:rPr>
              <a:t>linked_documents</a:t>
            </a:r>
            <a:r>
              <a:rPr lang="en-CA" dirty="0" err="1">
                <a:latin typeface="Consolas" panose="020B0609020204030204" pitchFamily="49" charset="0"/>
              </a:rPr>
              <a:t>_</a:t>
            </a:r>
            <a:r>
              <a:rPr lang="en-CA" dirty="0" err="1" smtClean="0">
                <a:latin typeface="Consolas" panose="020B0609020204030204" pitchFamily="49" charset="0"/>
              </a:rPr>
              <a:t>example</a:t>
            </a:r>
            <a:r>
              <a:rPr lang="en-CA" dirty="0"/>
              <a:t>’</a:t>
            </a:r>
          </a:p>
          <a:p>
            <a:r>
              <a:rPr lang="en-CA" dirty="0"/>
              <a:t>Contents of this folder:</a:t>
            </a:r>
          </a:p>
          <a:p>
            <a:pPr lvl="1"/>
            <a:r>
              <a:rPr lang="en-CA" dirty="0"/>
              <a:t>Word document: </a:t>
            </a:r>
            <a:r>
              <a:rPr lang="en-CA" dirty="0" err="1" smtClean="0">
                <a:latin typeface="Consolas" panose="020B0609020204030204" pitchFamily="49" charset="0"/>
              </a:rPr>
              <a:t>linked_document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/>
              <a:t>(links income to the spreadsheet with the second but not the first </a:t>
            </a:r>
            <a:r>
              <a:rPr lang="en-CA" dirty="0" smtClean="0"/>
              <a:t>example</a:t>
            </a:r>
            <a:r>
              <a:rPr lang="en-CA" dirty="0"/>
              <a:t> </a:t>
            </a:r>
            <a:r>
              <a:rPr lang="en-CA" dirty="0" smtClean="0"/>
              <a:t>which is a simple copy-paste of the spreadsheet data)</a:t>
            </a:r>
            <a:endParaRPr lang="en-CA" dirty="0"/>
          </a:p>
          <a:p>
            <a:pPr lvl="1"/>
            <a:r>
              <a:rPr lang="en-CA" dirty="0"/>
              <a:t>Excel spreadsheet: </a:t>
            </a:r>
            <a:r>
              <a:rPr lang="en-CA" dirty="0">
                <a:latin typeface="Consolas" panose="020B0609020204030204" pitchFamily="49" charset="0"/>
              </a:rPr>
              <a:t>Income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8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C30BE2-B982-495D-B1A2-3637DE75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 </a:t>
            </a:r>
            <a:r>
              <a:rPr lang="en-CA" dirty="0"/>
              <a:t>Demo: Original Income 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72BD7B-403A-4691-8CFA-56DFF7E4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opens both the Excel the spreadsheet and the Word document.</a:t>
            </a:r>
          </a:p>
          <a:p>
            <a:pPr lvl="1"/>
            <a:r>
              <a:rPr lang="en-CA" dirty="0"/>
              <a:t>In the Word document income is $100 for both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FFD390-289C-4DBD-8EEC-34EE230D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3419827" cy="291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9442D4-40C3-4D81-B1DC-EE859ACF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74518"/>
            <a:ext cx="5133625" cy="21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98C21-E7D3-4D00-894F-1E968525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 Demo</a:t>
            </a:r>
            <a:r>
              <a:rPr lang="en-CA" dirty="0"/>
              <a:t>: Change Income To $888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54A3B6-D77F-4BE8-A0DB-37CC3F0F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Excel spreadsheet is edited and saved.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Close and reopen the Word document and prompt will appear to update the linked information.</a:t>
            </a:r>
          </a:p>
          <a:p>
            <a:pPr lvl="1"/>
            <a:r>
              <a:rPr lang="en-CA" dirty="0"/>
              <a:t>Select ‘Yes’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8FEA4E-9025-49B5-AC7A-CEB5C790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91"/>
          <a:stretch/>
        </p:blipFill>
        <p:spPr>
          <a:xfrm>
            <a:off x="838200" y="1905001"/>
            <a:ext cx="3395663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EC9862-AB7D-450F-918F-3072675A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02649"/>
            <a:ext cx="5679316" cy="22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76B72-C132-487B-9EEA-E7B40ED7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 </a:t>
            </a:r>
            <a:r>
              <a:rPr lang="en-CA" dirty="0"/>
              <a:t>Demo: Change Income To $888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7E551-239C-43B8-B667-E0F82C99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income for the linked version (second) is updated to the new value.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1138E-33C0-4757-9F11-FCA6F788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28124"/>
            <a:ext cx="4248150" cy="29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95DAB-9566-4B07-A797-689166C6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 Of Linking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3A90A-FF92-4753-86BD-F1F30FCF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calculating capabilities of the spreadsheet can be utilized by determining results in Excel.</a:t>
            </a:r>
          </a:p>
          <a:p>
            <a:r>
              <a:rPr lang="en-CA" dirty="0"/>
              <a:t>Links will then allow the most recent version of those results to be displayed in Word (which has more options than Excel for formatting </a:t>
            </a:r>
            <a:r>
              <a:rPr lang="en-CA" dirty="0" smtClean="0"/>
              <a:t>and laying out text).</a:t>
            </a:r>
          </a:p>
          <a:p>
            <a:r>
              <a:rPr lang="en-CA" dirty="0" smtClean="0"/>
              <a:t>A master-subdocument relationship is another example of linking documents </a:t>
            </a:r>
            <a:r>
              <a:rPr lang="en-CA" smtClean="0"/>
              <a:t>(coming up).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new table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Insert-&gt;Tables group: Table</a:t>
            </a:r>
          </a:p>
          <a:p>
            <a:r>
              <a:rPr lang="en-US" dirty="0"/>
              <a:t>Converting existing text into a table</a:t>
            </a:r>
          </a:p>
          <a:p>
            <a:pPr lvl="1"/>
            <a:r>
              <a:rPr lang="en-US" dirty="0"/>
              <a:t>Select text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Insert-&gt;Tables group: Convert Text to a Table</a:t>
            </a:r>
            <a:endParaRPr lang="en-US" dirty="0"/>
          </a:p>
          <a:p>
            <a:r>
              <a:rPr lang="en-US" dirty="0"/>
              <a:t>Tables in Word allow for simple (as compared to a spreadsheet such as Excel) calculations to be performed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Layout-&gt;Data group: Formula</a:t>
            </a:r>
          </a:p>
          <a:p>
            <a:pPr lvl="1"/>
            <a:r>
              <a:rPr lang="en-US" dirty="0"/>
              <a:t>More on this feature later</a:t>
            </a:r>
          </a:p>
        </p:txBody>
      </p:sp>
    </p:spTree>
    <p:extLst>
      <p:ext uri="{BB962C8B-B14F-4D97-AF65-F5344CB8AC3E}">
        <p14:creationId xmlns:p14="http://schemas.microsoft.com/office/powerpoint/2010/main" val="230370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Table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Merging cells</a:t>
            </a:r>
          </a:p>
          <a:p>
            <a:pPr lvl="1"/>
            <a:r>
              <a:rPr lang="en-CA" dirty="0"/>
              <a:t>Select the cells to merge</a:t>
            </a:r>
          </a:p>
          <a:p>
            <a:pPr lvl="1"/>
            <a:r>
              <a:rPr lang="en-CA" dirty="0"/>
              <a:t>Right click and select the “</a:t>
            </a:r>
            <a:r>
              <a:rPr lang="en-CA" dirty="0">
                <a:latin typeface="Consolas" panose="020B0609020204030204" pitchFamily="49" charset="0"/>
              </a:rPr>
              <a:t>Merge Cells</a:t>
            </a:r>
            <a:r>
              <a:rPr lang="en-CA" dirty="0"/>
              <a:t>” option</a:t>
            </a:r>
          </a:p>
          <a:p>
            <a:r>
              <a:rPr lang="en-CA" dirty="0"/>
              <a:t>Inserting new rows or columns</a:t>
            </a:r>
          </a:p>
          <a:p>
            <a:pPr lvl="1"/>
            <a:r>
              <a:rPr lang="en-CA" dirty="0"/>
              <a:t>Select a location in the table</a:t>
            </a:r>
          </a:p>
          <a:p>
            <a:pPr lvl="1"/>
            <a:r>
              <a:rPr lang="en-CA" dirty="0"/>
              <a:t>Right click and select either the “Insert rows above/below” or the “Insert columns to the left/right” option as appropriate</a:t>
            </a:r>
          </a:p>
          <a:p>
            <a:r>
              <a:rPr lang="en-CA" dirty="0"/>
              <a:t>Deleting existing cell(s)</a:t>
            </a:r>
          </a:p>
          <a:p>
            <a:pPr lvl="1"/>
            <a:r>
              <a:rPr lang="en-CA" dirty="0"/>
              <a:t>Select cell or cells to delete</a:t>
            </a:r>
          </a:p>
          <a:p>
            <a:pPr lvl="1"/>
            <a:r>
              <a:rPr lang="en-CA" dirty="0"/>
              <a:t>Right click and select the “</a:t>
            </a:r>
            <a:r>
              <a:rPr lang="en-CA" dirty="0">
                <a:latin typeface="Consolas" panose="020B0609020204030204" pitchFamily="49" charset="0"/>
              </a:rPr>
              <a:t>Delete cells</a:t>
            </a:r>
            <a:r>
              <a:rPr lang="en-CA" dirty="0"/>
              <a:t>” option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70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06DC4-86B9-4B17-979C-335B20A0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Table Operations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ECB6A5-0003-4ADD-84A1-0EE56545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Changing the height/width of rows/columns</a:t>
            </a:r>
          </a:p>
          <a:p>
            <a:pPr lvl="1"/>
            <a:r>
              <a:rPr lang="en-CA" dirty="0"/>
              <a:t>Mouse over (move the mouse over) the boundary of the row or column to resize until the cursor appearance changes.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(In the image above) the specified row may be thickened or narrowed using the modified cursor.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509D785-E52C-4FF7-B9A7-555E0B71DCD5}"/>
              </a:ext>
            </a:extLst>
          </p:cNvPr>
          <p:cNvGrpSpPr/>
          <p:nvPr/>
        </p:nvGrpSpPr>
        <p:grpSpPr>
          <a:xfrm>
            <a:off x="990600" y="2667000"/>
            <a:ext cx="3829050" cy="1028700"/>
            <a:chOff x="533400" y="990600"/>
            <a:chExt cx="5029200" cy="10668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06EA6A9-423E-4CB8-B880-8E5D437ED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593" r="27381" b="72222"/>
            <a:stretch/>
          </p:blipFill>
          <p:spPr>
            <a:xfrm>
              <a:off x="533400" y="990600"/>
              <a:ext cx="5029200" cy="10668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A47987-6764-4C71-8BB3-F9F5CC958751}"/>
                    </a:ext>
                  </a:extLst>
                </p14:cNvPr>
                <p14:cNvContentPartPr/>
                <p14:nvPr/>
              </p14:nvContentPartPr>
              <p14:xfrm>
                <a:off x="2819400" y="1439311"/>
                <a:ext cx="1398960" cy="49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A47987-6764-4C71-8BB3-F9F5CC9587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4095" y="1338905"/>
                  <a:ext cx="1509941" cy="69578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35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465E8-79BF-467A-B9DC-C416C18D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Table Operations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E70211-85EC-412C-A700-EF07A950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Resizing the entire table</a:t>
            </a:r>
          </a:p>
          <a:p>
            <a:pPr lvl="1"/>
            <a:r>
              <a:rPr lang="en-CA" dirty="0"/>
              <a:t>Mouse over the bottom right corner of the table until the cursor appearance changes (different appearance from resizing rows or columns).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176213" lvl="1" indent="0">
              <a:buNone/>
            </a:pPr>
            <a:endParaRPr lang="en-CA" dirty="0"/>
          </a:p>
          <a:p>
            <a:pPr lvl="1"/>
            <a:r>
              <a:rPr lang="en-CA" dirty="0"/>
              <a:t>The table may now be shrunk or enlarged (the aspect ratio – height to width) will be maintained.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3AA216C-D9A0-467D-A80F-B5A9E5B73687}"/>
              </a:ext>
            </a:extLst>
          </p:cNvPr>
          <p:cNvGrpSpPr/>
          <p:nvPr/>
        </p:nvGrpSpPr>
        <p:grpSpPr>
          <a:xfrm>
            <a:off x="990600" y="2895600"/>
            <a:ext cx="2171700" cy="1257300"/>
            <a:chOff x="1371599" y="3048000"/>
            <a:chExt cx="2590801" cy="142494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3E9C304-9D21-416C-BCF7-E52141ABF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42593" r="35000" b="8519"/>
            <a:stretch/>
          </p:blipFill>
          <p:spPr>
            <a:xfrm>
              <a:off x="1371599" y="3048000"/>
              <a:ext cx="2590801" cy="142494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="" xmlns:a16="http://schemas.microsoft.com/office/drawing/2014/main" id="{AE1B60F5-C06F-4005-A820-E7C18E224A34}"/>
                    </a:ext>
                  </a:extLst>
                </p14:cNvPr>
                <p14:cNvContentPartPr/>
                <p14:nvPr/>
              </p14:nvContentPartPr>
              <p14:xfrm>
                <a:off x="3093131" y="3717480"/>
                <a:ext cx="788040" cy="62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1B60F5-C06F-4005-A820-E7C18E224A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4805" y="3625669"/>
                  <a:ext cx="884370" cy="81007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24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Formulas To Know For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Average(&lt;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Max(&lt;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Min(&lt;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Sum(&lt;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endParaRPr lang="en-US" dirty="0"/>
          </a:p>
          <a:p>
            <a:r>
              <a:rPr lang="en-US" dirty="0"/>
              <a:t>Directions: above, below, left, right</a:t>
            </a:r>
          </a:p>
          <a:p>
            <a:r>
              <a:rPr lang="en-US" dirty="0"/>
              <a:t>Example (created via: Layout-&gt;Data group: Formula &amp; inserting into Row 4, Column 1):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6" t="9524" b="19048"/>
          <a:stretch/>
        </p:blipFill>
        <p:spPr>
          <a:xfrm>
            <a:off x="762000" y="5619750"/>
            <a:ext cx="1871403" cy="857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7850" y="5037861"/>
            <a:ext cx="3448049" cy="1324843"/>
            <a:chOff x="2209800" y="4939144"/>
            <a:chExt cx="4597399" cy="1766457"/>
          </a:xfrm>
        </p:grpSpPr>
        <p:sp>
          <p:nvSpPr>
            <p:cNvPr id="6" name="Rectangle 5"/>
            <p:cNvSpPr/>
            <p:nvPr/>
          </p:nvSpPr>
          <p:spPr>
            <a:xfrm>
              <a:off x="4301835" y="4939144"/>
              <a:ext cx="25053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=sum(above)</a:t>
              </a:r>
            </a:p>
          </p:txBody>
        </p: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 flipV="1">
              <a:off x="2209800" y="5320143"/>
              <a:ext cx="2092035" cy="138545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Note: Inserting Formulas Via Running a Feature In The Ribbon Vs.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previous example and the data in the first three rows: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Selecting the 4</a:t>
            </a:r>
            <a:r>
              <a:rPr lang="en-US" baseline="30000" dirty="0"/>
              <a:t>th</a:t>
            </a:r>
            <a:r>
              <a:rPr lang="en-US" dirty="0"/>
              <a:t> row and directly typing in that row ‘</a:t>
            </a:r>
            <a:r>
              <a:rPr lang="en-US" dirty="0">
                <a:latin typeface="Consolas" panose="020B0609020204030204" pitchFamily="49" charset="0"/>
              </a:rPr>
              <a:t>=sum(above)</a:t>
            </a:r>
            <a:r>
              <a:rPr lang="en-US" dirty="0"/>
              <a:t>’ will have the result be treated as text and yield: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6" t="9524" b="33334"/>
          <a:stretch/>
        </p:blipFill>
        <p:spPr>
          <a:xfrm>
            <a:off x="762000" y="1905000"/>
            <a:ext cx="1871403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19550"/>
            <a:ext cx="191712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43392</TotalTime>
  <Words>1953</Words>
  <Application>Microsoft Office PowerPoint</Application>
  <PresentationFormat>On-screen Show (4:3)</PresentationFormat>
  <Paragraphs>262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Consolas</vt:lpstr>
      <vt:lpstr>Office Theme</vt:lpstr>
      <vt:lpstr>MS-Word</vt:lpstr>
      <vt:lpstr>Activities In Tutorial</vt:lpstr>
      <vt:lpstr>First Tutorial</vt:lpstr>
      <vt:lpstr>Working With Tables</vt:lpstr>
      <vt:lpstr>Basic Table Operations</vt:lpstr>
      <vt:lpstr>Basic Table Operations (2)</vt:lpstr>
      <vt:lpstr>Basic Table Operations (3)</vt:lpstr>
      <vt:lpstr>Table Formulas To Know For The Exam</vt:lpstr>
      <vt:lpstr>Note: Inserting Formulas Via Running a Feature In The Ribbon Vs. Typing</vt:lpstr>
      <vt:lpstr>Tutorial Demo:</vt:lpstr>
      <vt:lpstr>Repeating Table Headings</vt:lpstr>
      <vt:lpstr>Headers / Footers</vt:lpstr>
      <vt:lpstr>Text Styles</vt:lpstr>
      <vt:lpstr>Text Styles: Demo #1</vt:lpstr>
      <vt:lpstr>Text Styles: Demo #2</vt:lpstr>
      <vt:lpstr>Text Styles: Demo #2</vt:lpstr>
      <vt:lpstr>Text Styles: Demo #3</vt:lpstr>
      <vt:lpstr>Format Painter</vt:lpstr>
      <vt:lpstr>Second Tutorial</vt:lpstr>
      <vt:lpstr>Finding Text In A Document</vt:lpstr>
      <vt:lpstr>Document Views</vt:lpstr>
      <vt:lpstr>Document Views (2)</vt:lpstr>
      <vt:lpstr>Zooming Into/Out Of A Document</vt:lpstr>
      <vt:lpstr>Creating Master-Subdocuments</vt:lpstr>
      <vt:lpstr>When Can You Use Master Documents</vt:lpstr>
      <vt:lpstr>Outlining The Process Of Creating Master Documents</vt:lpstr>
      <vt:lpstr>Linking Documents (As Master-Sub Documents)</vt:lpstr>
      <vt:lpstr>Linking Documents (As Master-Sub Documents)</vt:lpstr>
      <vt:lpstr>Note: The Master Document Does Not Contain The Sub-Document</vt:lpstr>
      <vt:lpstr>Determining File Sizes In Windows</vt:lpstr>
      <vt:lpstr>Multiple Programs: Linked Documents</vt:lpstr>
      <vt:lpstr>TA Demo: Original Income $100</vt:lpstr>
      <vt:lpstr>TA Demo: Change Income To $888</vt:lpstr>
      <vt:lpstr>TA Demo: Change Income To $888 (2)</vt:lpstr>
      <vt:lpstr>Advantage Of Linking Documents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level Word</dc:title>
  <dc:creator>James Tam</dc:creator>
  <cp:keywords>Word week 2</cp:keywords>
  <cp:lastModifiedBy>James Tam</cp:lastModifiedBy>
  <cp:revision>1180</cp:revision>
  <dcterms:created xsi:type="dcterms:W3CDTF">2014-05-13T22:22:53Z</dcterms:created>
  <dcterms:modified xsi:type="dcterms:W3CDTF">2020-09-16T19:36:30Z</dcterms:modified>
</cp:coreProperties>
</file>