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345" r:id="rId2"/>
    <p:sldId id="375" r:id="rId3"/>
    <p:sldId id="353" r:id="rId4"/>
    <p:sldId id="354" r:id="rId5"/>
    <p:sldId id="355" r:id="rId6"/>
    <p:sldId id="358" r:id="rId7"/>
    <p:sldId id="356" r:id="rId8"/>
    <p:sldId id="346" r:id="rId9"/>
    <p:sldId id="347" r:id="rId10"/>
    <p:sldId id="348" r:id="rId11"/>
    <p:sldId id="349" r:id="rId12"/>
    <p:sldId id="350" r:id="rId13"/>
    <p:sldId id="351" r:id="rId14"/>
    <p:sldId id="359" r:id="rId15"/>
    <p:sldId id="360" r:id="rId16"/>
    <p:sldId id="361" r:id="rId17"/>
    <p:sldId id="362" r:id="rId18"/>
    <p:sldId id="363" r:id="rId19"/>
    <p:sldId id="364" r:id="rId20"/>
    <p:sldId id="365" r:id="rId21"/>
    <p:sldId id="366" r:id="rId22"/>
    <p:sldId id="367" r:id="rId23"/>
    <p:sldId id="368" r:id="rId24"/>
    <p:sldId id="369" r:id="rId25"/>
    <p:sldId id="370" r:id="rId26"/>
    <p:sldId id="371" r:id="rId27"/>
    <p:sldId id="372" r:id="rId28"/>
    <p:sldId id="373" r:id="rId29"/>
    <p:sldId id="374" r:id="rId30"/>
    <p:sldId id="376" r:id="rId31"/>
    <p:sldId id="377" r:id="rId32"/>
    <p:sldId id="378" r:id="rId33"/>
    <p:sldId id="379" r:id="rId34"/>
    <p:sldId id="380" r:id="rId35"/>
    <p:sldId id="381" r:id="rId36"/>
    <p:sldId id="382" r:id="rId37"/>
    <p:sldId id="383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CA7B79D-645B-4F7F-B897-291FC32D7EEB}">
          <p14:sldIdLst>
            <p14:sldId id="345"/>
            <p14:sldId id="375"/>
            <p14:sldId id="353"/>
            <p14:sldId id="354"/>
            <p14:sldId id="355"/>
            <p14:sldId id="358"/>
            <p14:sldId id="356"/>
            <p14:sldId id="346"/>
            <p14:sldId id="347"/>
            <p14:sldId id="348"/>
            <p14:sldId id="349"/>
            <p14:sldId id="350"/>
            <p14:sldId id="351"/>
            <p14:sldId id="359"/>
            <p14:sldId id="360"/>
            <p14:sldId id="361"/>
            <p14:sldId id="362"/>
            <p14:sldId id="363"/>
            <p14:sldId id="364"/>
            <p14:sldId id="365"/>
            <p14:sldId id="366"/>
            <p14:sldId id="367"/>
            <p14:sldId id="368"/>
            <p14:sldId id="369"/>
            <p14:sldId id="370"/>
            <p14:sldId id="371"/>
            <p14:sldId id="372"/>
            <p14:sldId id="373"/>
            <p14:sldId id="374"/>
            <p14:sldId id="376"/>
            <p14:sldId id="377"/>
            <p14:sldId id="378"/>
            <p14:sldId id="379"/>
            <p14:sldId id="380"/>
            <p14:sldId id="381"/>
            <p14:sldId id="382"/>
            <p14:sldId id="3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Tam" initials="JT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666633"/>
    <a:srgbClr val="00FF03"/>
    <a:srgbClr val="33FF33"/>
    <a:srgbClr val="4A7EBB"/>
    <a:srgbClr val="01F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13" autoAdjust="0"/>
    <p:restoredTop sz="90777" autoAdjust="0"/>
  </p:normalViewPr>
  <p:slideViewPr>
    <p:cSldViewPr>
      <p:cViewPr varScale="1">
        <p:scale>
          <a:sx n="94" d="100"/>
          <a:sy n="94" d="100"/>
        </p:scale>
        <p:origin x="3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1698" y="5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8F5F55-D563-4ECD-A54E-CB0576638D2A}" type="datetimeFigureOut">
              <a:rPr lang="en-US"/>
              <a:pPr>
                <a:defRPr/>
              </a:pPr>
              <a:t>11/27/2020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VBA program writing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B07625-2B3F-429B-81FA-E1271FD8F1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7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D3AB2D-9B2F-44A8-A39C-161117D20690}" type="datetimeFigureOut">
              <a:rPr lang="en-US"/>
              <a:pPr>
                <a:defRPr/>
              </a:pPr>
              <a:t>11/27/2020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4E02C4-9896-428F-9970-3367E6A46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70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139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C2E759F-4072-4BFB-B27A-D6F21B6E9FD4}" type="datetimeFigureOut">
              <a:rPr lang="en-US"/>
              <a:pPr>
                <a:defRPr/>
              </a:pPr>
              <a:t>11/27/2020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6DA8A3-4D99-442E-B427-E62712AFE5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31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75B726-F111-4CCD-93ED-7A80565E52CB}" type="datetimeFigureOut">
              <a:rPr lang="en-US"/>
              <a:pPr>
                <a:defRPr/>
              </a:pPr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987EA2C-5101-4EFF-9EC5-E785960973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1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854EE7-F009-4335-B6A3-EBA92AA66B12}" type="datetimeFigureOut">
              <a:rPr lang="en-US"/>
              <a:pPr>
                <a:defRPr/>
              </a:pPr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8B70FF-9A41-4090-AA79-9B7A7E5CC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92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711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JT Defaul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>
            <a:lvl1pPr marL="234950" indent="-234950">
              <a:defRPr sz="2400"/>
            </a:lvl1pPr>
            <a:lvl2pPr marL="457200" indent="-222250">
              <a:defRPr sz="2000"/>
            </a:lvl2pPr>
            <a:lvl3pPr marL="574675" indent="-117475">
              <a:defRPr sz="1800"/>
            </a:lvl3pPr>
            <a:lvl4pPr marL="796925" indent="-104775">
              <a:defRPr sz="16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TextBox 1"/>
          <p:cNvSpPr txBox="1"/>
          <p:nvPr userDrawn="1"/>
        </p:nvSpPr>
        <p:spPr>
          <a:xfrm>
            <a:off x="-8641" y="65671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r>
              <a:rPr lang="en-CA" sz="1200" dirty="0" smtClean="0"/>
              <a:t>VBA</a:t>
            </a:r>
            <a:r>
              <a:rPr lang="en-CA" sz="1200" baseline="0" dirty="0" smtClean="0"/>
              <a:t> tutorial notes by James Tam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2717570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FCCB139-380D-4534-91A4-ADF6145E05ED}" type="datetimeFigureOut">
              <a:rPr lang="en-US"/>
              <a:pPr>
                <a:defRPr/>
              </a:pPr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5C64F80-319D-403A-8D96-089B24B4C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72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47244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408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57CFE7-1502-4140-B567-DADD2AE6AB9A}" type="datetimeFigureOut">
              <a:rPr lang="en-US"/>
              <a:pPr>
                <a:defRPr/>
              </a:pPr>
              <a:t>11/27/2020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AA62E8-8E50-45E3-829D-A7DD03C5D5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6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E8D219-40AC-4219-9BA5-E507B4BD3CC6}" type="datetimeFigureOut">
              <a:rPr lang="en-US"/>
              <a:pPr>
                <a:defRPr/>
              </a:pPr>
              <a:t>11/27/2020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4C60446-AB74-482B-94FF-0452AC1673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EA38E2-7CEB-4353-825D-8594AB0D3952}" type="datetimeFigureOut">
              <a:rPr lang="en-US"/>
              <a:pPr>
                <a:defRPr/>
              </a:pPr>
              <a:t>11/27/2020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F6EC17F-EC8E-4E68-9CBB-1841F8F6D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1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061546-5421-4572-805D-18520E3AD78E}" type="datetimeFigureOut">
              <a:rPr lang="en-US"/>
              <a:pPr>
                <a:defRPr/>
              </a:pPr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5179AA-C6E2-44EE-91AC-04B943046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6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F4A17A0-B459-4E22-88A0-7D3A99A920A9}" type="datetimeFigureOut">
              <a:rPr lang="en-US"/>
              <a:pPr>
                <a:defRPr/>
              </a:pPr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6910DBF-A6D8-49A1-A62B-88D9F0E118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4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7" r:id="rId2"/>
    <p:sldLayoutId id="2147483742" r:id="rId3"/>
    <p:sldLayoutId id="2147483738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4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96875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747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VBA: Tutorial Week 5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6248400"/>
            <a:ext cx="7467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Official resource for MS-Office products: https://support.office.com</a:t>
            </a:r>
            <a:endParaRPr lang="en-CA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098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 smtClean="0"/>
              <a:t>Formatting cells: setting the fill color, changing fonts and font effects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 smtClean="0"/>
              <a:t>Accessing cell data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 smtClean="0"/>
              <a:t>Inserting and simple configuring of chart properties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1600" dirty="0"/>
              <a:t>Accessing specific workbooks</a:t>
            </a:r>
            <a:endParaRPr lang="en-CA" sz="1600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1600" dirty="0"/>
              <a:t>Data analysis of a worksheet: counting occurrences, specifying search criteria</a:t>
            </a:r>
            <a:endParaRPr lang="en-CA" sz="1600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1600" dirty="0"/>
              <a:t>Sorting spreadsheets</a:t>
            </a:r>
            <a:endParaRPr lang="en-CA" sz="1600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1600" dirty="0"/>
              <a:t>Nested loops</a:t>
            </a:r>
            <a:endParaRPr lang="en-CA" sz="1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591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Inserting Charts Representing Proportions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Spreadsheet name</a:t>
            </a:r>
            <a:r>
              <a:rPr lang="en-US" dirty="0"/>
              <a:t>: </a:t>
            </a:r>
            <a:r>
              <a:rPr lang="en-US" dirty="0" smtClean="0">
                <a:latin typeface="Consolas" panose="020B0609020204030204" pitchFamily="49" charset="0"/>
              </a:rPr>
              <a:t>3_inserting_portional_charts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</a:t>
            </a:r>
            <a:r>
              <a:rPr lang="en-CA" sz="1600" dirty="0" smtClean="0">
                <a:latin typeface="Consolas" panose="020B0609020204030204" pitchFamily="49" charset="0"/>
              </a:rPr>
              <a:t>Sub </a:t>
            </a:r>
            <a:r>
              <a:rPr lang="en-CA" sz="1600" dirty="0" err="1">
                <a:latin typeface="Consolas" panose="020B0609020204030204" pitchFamily="49" charset="0"/>
              </a:rPr>
              <a:t>insertPieChart</a:t>
            </a:r>
            <a:r>
              <a:rPr lang="en-CA" sz="1600" dirty="0">
                <a:latin typeface="Consolas" panose="020B0609020204030204" pitchFamily="49" charset="0"/>
              </a:rPr>
              <a:t>()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Range("A2:A14,C2:D14").Select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ActiveSheet.Shapes.AddChart2(201, </a:t>
            </a:r>
            <a:r>
              <a:rPr lang="en-CA" sz="1600" dirty="0" err="1">
                <a:latin typeface="Consolas" panose="020B0609020204030204" pitchFamily="49" charset="0"/>
              </a:rPr>
              <a:t>xlPie</a:t>
            </a:r>
            <a:r>
              <a:rPr lang="en-CA" sz="1600" dirty="0">
                <a:latin typeface="Consolas" panose="020B0609020204030204" pitchFamily="49" charset="0"/>
              </a:rPr>
              <a:t>).Select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err="1">
                <a:latin typeface="Consolas" panose="020B0609020204030204" pitchFamily="49" charset="0"/>
              </a:rPr>
              <a:t>ActiveChart.ChartTitle.Select</a:t>
            </a:r>
            <a:endParaRPr lang="en-CA" sz="16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err="1">
                <a:latin typeface="Consolas" panose="020B0609020204030204" pitchFamily="49" charset="0"/>
              </a:rPr>
              <a:t>ActiveChart.ChartTitle.Text</a:t>
            </a:r>
            <a:r>
              <a:rPr lang="en-CA" sz="1600" dirty="0">
                <a:latin typeface="Consolas" panose="020B0609020204030204" pitchFamily="49" charset="0"/>
              </a:rPr>
              <a:t> = "Proportion of infections by </a:t>
            </a:r>
            <a:r>
              <a:rPr lang="en-CA" sz="1600" dirty="0" smtClean="0">
                <a:latin typeface="Consolas" panose="020B0609020204030204" pitchFamily="49" charset="0"/>
              </a:rPr>
              <a:t>age"</a:t>
            </a:r>
            <a:endParaRPr lang="en-CA" sz="16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End </a:t>
            </a:r>
            <a:r>
              <a:rPr lang="en-CA" sz="1600" dirty="0" smtClean="0">
                <a:latin typeface="Consolas" panose="020B0609020204030204" pitchFamily="49" charset="0"/>
              </a:rPr>
              <a:t>Sub</a:t>
            </a:r>
          </a:p>
          <a:p>
            <a:pPr marL="234950" lvl="1" indent="0"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Sub </a:t>
            </a:r>
            <a:r>
              <a:rPr lang="en-CA" sz="1600" dirty="0" err="1">
                <a:latin typeface="Consolas" panose="020B0609020204030204" pitchFamily="49" charset="0"/>
              </a:rPr>
              <a:t>insertDonutChart</a:t>
            </a:r>
            <a:r>
              <a:rPr lang="en-CA" sz="1600" dirty="0">
                <a:latin typeface="Consolas" panose="020B0609020204030204" pitchFamily="49" charset="0"/>
              </a:rPr>
              <a:t>()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Range("A2:A14,C2:C14").Select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ActiveSheet.Shapes.AddChart2(201, </a:t>
            </a:r>
            <a:r>
              <a:rPr lang="en-CA" sz="1600" dirty="0" err="1">
                <a:latin typeface="Consolas" panose="020B0609020204030204" pitchFamily="49" charset="0"/>
              </a:rPr>
              <a:t>xlDoughnut</a:t>
            </a:r>
            <a:r>
              <a:rPr lang="en-CA" sz="1600" dirty="0">
                <a:latin typeface="Consolas" panose="020B0609020204030204" pitchFamily="49" charset="0"/>
              </a:rPr>
              <a:t>).Select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err="1">
                <a:latin typeface="Consolas" panose="020B0609020204030204" pitchFamily="49" charset="0"/>
              </a:rPr>
              <a:t>ActiveChart.ChartTitle.Select</a:t>
            </a:r>
            <a:endParaRPr lang="en-CA" sz="16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err="1">
                <a:latin typeface="Consolas" panose="020B0609020204030204" pitchFamily="49" charset="0"/>
              </a:rPr>
              <a:t>ActiveChart.ChartTitle.Text</a:t>
            </a:r>
            <a:r>
              <a:rPr lang="en-CA" sz="1600" dirty="0">
                <a:latin typeface="Consolas" panose="020B0609020204030204" pitchFamily="49" charset="0"/>
              </a:rPr>
              <a:t> = "Number of infections by </a:t>
            </a:r>
            <a:r>
              <a:rPr lang="en-CA" sz="1600" dirty="0" smtClean="0">
                <a:latin typeface="Consolas" panose="020B0609020204030204" pitchFamily="49" charset="0"/>
              </a:rPr>
              <a:t>age"</a:t>
            </a:r>
            <a:endParaRPr lang="en-CA" sz="16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End Sub</a:t>
            </a:r>
          </a:p>
        </p:txBody>
      </p:sp>
    </p:spTree>
    <p:extLst>
      <p:ext uri="{BB962C8B-B14F-4D97-AF65-F5344CB8AC3E}">
        <p14:creationId xmlns:p14="http://schemas.microsoft.com/office/powerpoint/2010/main" val="285728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Inserting Charts Representing </a:t>
            </a:r>
            <a:r>
              <a:rPr lang="en-US" dirty="0" smtClean="0"/>
              <a:t>Quantities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good choices include bar, column and line charts</a:t>
            </a:r>
            <a:endParaRPr lang="en-CA" dirty="0"/>
          </a:p>
          <a:p>
            <a:r>
              <a:rPr lang="en-US" b="1" dirty="0" smtClean="0"/>
              <a:t>Spreadsheet </a:t>
            </a:r>
            <a:r>
              <a:rPr lang="en-US" b="1" dirty="0"/>
              <a:t>name</a:t>
            </a:r>
            <a:r>
              <a:rPr lang="en-US" dirty="0"/>
              <a:t>: 4_inserting_quantitative_charts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Bar chart</a:t>
            </a:r>
          </a:p>
          <a:p>
            <a:pPr marL="234950" lvl="1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Sub </a:t>
            </a:r>
            <a:r>
              <a:rPr lang="en-US" sz="1600" dirty="0" err="1">
                <a:latin typeface="Consolas" panose="020B0609020204030204" pitchFamily="49" charset="0"/>
              </a:rPr>
              <a:t>insertBarChart</a:t>
            </a:r>
            <a:r>
              <a:rPr lang="en-US" sz="1600" dirty="0">
                <a:latin typeface="Consolas" panose="020B0609020204030204" pitchFamily="49" charset="0"/>
              </a:rPr>
              <a:t>()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Range("C2:D13").Select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ActiveSheet.Shapes.AddChart2(201, xl3DBarClustered).Select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latin typeface="Consolas" panose="020B0609020204030204" pitchFamily="49" charset="0"/>
              </a:rPr>
              <a:t>ActiveChart.ChartTitle.Select</a:t>
            </a:r>
            <a:endParaRPr lang="en-US" sz="16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latin typeface="Consolas" panose="020B0609020204030204" pitchFamily="49" charset="0"/>
              </a:rPr>
              <a:t>ActiveChart.ChartTitle.Text</a:t>
            </a:r>
            <a:r>
              <a:rPr lang="en-US" sz="1600" dirty="0">
                <a:latin typeface="Consolas" panose="020B0609020204030204" pitchFamily="49" charset="0"/>
              </a:rPr>
              <a:t> = "Number of </a:t>
            </a:r>
            <a:r>
              <a:rPr lang="en-US" sz="1600" dirty="0" smtClean="0">
                <a:latin typeface="Consolas" panose="020B0609020204030204" pitchFamily="49" charset="0"/>
              </a:rPr>
              <a:t>occurrences"</a:t>
            </a:r>
            <a:endParaRPr lang="en-US" sz="16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End </a:t>
            </a:r>
            <a:r>
              <a:rPr lang="en-US" sz="1600" dirty="0" smtClean="0">
                <a:latin typeface="Consolas" panose="020B0609020204030204" pitchFamily="49" charset="0"/>
              </a:rPr>
              <a:t>Sub</a:t>
            </a:r>
            <a:endParaRPr lang="en-US" sz="1600" dirty="0">
              <a:latin typeface="Consolas" panose="020B06090202040302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4496619"/>
            <a:ext cx="3657600" cy="2234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22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Inserting Charts Representing </a:t>
            </a:r>
            <a:r>
              <a:rPr lang="en-US" dirty="0" smtClean="0"/>
              <a:t>Quantities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Sub </a:t>
            </a:r>
            <a:r>
              <a:rPr lang="en-CA" sz="1600" dirty="0" err="1">
                <a:latin typeface="Consolas" panose="020B0609020204030204" pitchFamily="49" charset="0"/>
              </a:rPr>
              <a:t>insertColumnChart</a:t>
            </a:r>
            <a:r>
              <a:rPr lang="en-CA" sz="1600" dirty="0">
                <a:latin typeface="Consolas" panose="020B0609020204030204" pitchFamily="49" charset="0"/>
              </a:rPr>
              <a:t>()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Range("C2:D13").Select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ActiveSheet.Shapes.AddChart2(201, </a:t>
            </a:r>
            <a:r>
              <a:rPr lang="en-CA" sz="1600" dirty="0" err="1">
                <a:latin typeface="Consolas" panose="020B0609020204030204" pitchFamily="49" charset="0"/>
              </a:rPr>
              <a:t>xlColumnClustered</a:t>
            </a:r>
            <a:r>
              <a:rPr lang="en-CA" sz="1600" dirty="0">
                <a:latin typeface="Consolas" panose="020B0609020204030204" pitchFamily="49" charset="0"/>
              </a:rPr>
              <a:t>).Select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err="1">
                <a:latin typeface="Consolas" panose="020B0609020204030204" pitchFamily="49" charset="0"/>
              </a:rPr>
              <a:t>ActiveChart.ChartTitle.Select</a:t>
            </a:r>
            <a:endParaRPr lang="en-CA" sz="16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  </a:t>
            </a:r>
            <a:r>
              <a:rPr lang="en-US" sz="1600" dirty="0" err="1" smtClean="0">
                <a:latin typeface="Consolas" panose="020B0609020204030204" pitchFamily="49" charset="0"/>
              </a:rPr>
              <a:t>ActiveChart.ChartTitle.Text</a:t>
            </a:r>
            <a:r>
              <a:rPr lang="en-US" sz="1600" dirty="0" smtClean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= "Number of </a:t>
            </a:r>
            <a:r>
              <a:rPr lang="en-US" sz="1600" dirty="0" smtClean="0">
                <a:latin typeface="Consolas" panose="020B0609020204030204" pitchFamily="49" charset="0"/>
              </a:rPr>
              <a:t>occurrences"</a:t>
            </a:r>
          </a:p>
          <a:p>
            <a:pPr marL="234950" lvl="1" indent="0">
              <a:buNone/>
            </a:pPr>
            <a:r>
              <a:rPr lang="en-CA" sz="1600" dirty="0" smtClean="0">
                <a:latin typeface="Consolas" panose="020B0609020204030204" pitchFamily="49" charset="0"/>
              </a:rPr>
              <a:t>End Sub</a:t>
            </a:r>
          </a:p>
          <a:p>
            <a:pPr marL="234950" lvl="1" indent="0">
              <a:buNone/>
            </a:pPr>
            <a:endParaRPr lang="en-CA" sz="1600" dirty="0">
              <a:latin typeface="Consolas" panose="020B06090202040302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3505200"/>
            <a:ext cx="4743450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58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Inserting Charts Representing Quantities </a:t>
            </a:r>
            <a:r>
              <a:rPr lang="en-US" dirty="0" smtClean="0"/>
              <a:t>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Sub </a:t>
            </a:r>
            <a:r>
              <a:rPr lang="en-CA" sz="1600" dirty="0" err="1">
                <a:latin typeface="Consolas" panose="020B0609020204030204" pitchFamily="49" charset="0"/>
              </a:rPr>
              <a:t>insertLineChart</a:t>
            </a:r>
            <a:r>
              <a:rPr lang="en-CA" sz="1600" dirty="0">
                <a:latin typeface="Consolas" panose="020B0609020204030204" pitchFamily="49" charset="0"/>
              </a:rPr>
              <a:t>()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Range("C2:D13").Select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ActiveSheet.Shapes.AddChart2(201, </a:t>
            </a:r>
            <a:r>
              <a:rPr lang="en-CA" sz="1600" dirty="0" err="1">
                <a:latin typeface="Consolas" panose="020B0609020204030204" pitchFamily="49" charset="0"/>
              </a:rPr>
              <a:t>xlLine</a:t>
            </a:r>
            <a:r>
              <a:rPr lang="en-CA" sz="1600" dirty="0">
                <a:latin typeface="Consolas" panose="020B0609020204030204" pitchFamily="49" charset="0"/>
              </a:rPr>
              <a:t>).Select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err="1">
                <a:latin typeface="Consolas" panose="020B0609020204030204" pitchFamily="49" charset="0"/>
              </a:rPr>
              <a:t>ActiveChart.ChartTitle.Select</a:t>
            </a:r>
            <a:endParaRPr lang="en-CA" sz="16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  </a:t>
            </a:r>
            <a:r>
              <a:rPr lang="en-US" sz="1600" dirty="0" err="1" smtClean="0">
                <a:latin typeface="Consolas" panose="020B0609020204030204" pitchFamily="49" charset="0"/>
              </a:rPr>
              <a:t>ActiveChart.ChartTitle.Text</a:t>
            </a:r>
            <a:r>
              <a:rPr lang="en-US" sz="1600" dirty="0" smtClean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= "Number of occurrences"</a:t>
            </a:r>
            <a:endParaRPr lang="en-US" sz="1600" dirty="0" smtClean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600" dirty="0" smtClean="0">
                <a:latin typeface="Consolas" panose="020B0609020204030204" pitchFamily="49" charset="0"/>
              </a:rPr>
              <a:t>End </a:t>
            </a:r>
            <a:r>
              <a:rPr lang="en-CA" sz="1600" dirty="0">
                <a:latin typeface="Consolas" panose="020B0609020204030204" pitchFamily="49" charset="0"/>
              </a:rPr>
              <a:t>Sub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3505200"/>
            <a:ext cx="4686300" cy="284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44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19800" cy="1173162"/>
          </a:xfrm>
        </p:spPr>
        <p:txBody>
          <a:bodyPr/>
          <a:lstStyle/>
          <a:p>
            <a:r>
              <a:rPr lang="en-US" dirty="0" smtClean="0"/>
              <a:t>Counting The Number Of Rows In A Chart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6019800" cy="5029200"/>
          </a:xfrm>
        </p:spPr>
        <p:txBody>
          <a:bodyPr/>
          <a:lstStyle/>
          <a:p>
            <a:r>
              <a:rPr lang="en-US" dirty="0" smtClean="0"/>
              <a:t>With a small set of data you may be able to do this.</a:t>
            </a:r>
          </a:p>
          <a:p>
            <a:pPr lvl="1"/>
            <a:r>
              <a:rPr lang="en-US" dirty="0" smtClean="0"/>
              <a:t>What if you wanted to do this for many spreadsheets (instances of non-empty rows in 1000+ sheets).</a:t>
            </a:r>
          </a:p>
          <a:p>
            <a:r>
              <a:rPr lang="en-US" dirty="0" smtClean="0"/>
              <a:t>A loop can be used to step through row by row until an empty row has been encountered.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1"/>
            <a:ext cx="2438400" cy="1968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387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Counting Rows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Name of spreadsheet:</a:t>
            </a:r>
            <a:r>
              <a:rPr lang="en-US" dirty="0"/>
              <a:t> </a:t>
            </a:r>
            <a:r>
              <a:rPr lang="en-US" dirty="0">
                <a:latin typeface="Consolas" panose="020B0609020204030204" pitchFamily="49" charset="0"/>
              </a:rPr>
              <a:t>5_counting_rows_for_chart</a:t>
            </a:r>
            <a:endParaRPr lang="en-US" dirty="0" smtClean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This program will only include in the chart the actual number of rows of data.</a:t>
            </a:r>
          </a:p>
          <a:p>
            <a:pPr marL="234950" lvl="1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Sub </a:t>
            </a:r>
            <a:r>
              <a:rPr lang="en-US" sz="1800" dirty="0" err="1">
                <a:latin typeface="Consolas" panose="020B0609020204030204" pitchFamily="49" charset="0"/>
              </a:rPr>
              <a:t>countingRowsToShart</a:t>
            </a:r>
            <a:r>
              <a:rPr lang="en-US" sz="1800" dirty="0">
                <a:latin typeface="Consolas" panose="020B0609020204030204" pitchFamily="49" charset="0"/>
              </a:rPr>
              <a:t>()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Const LETTER_GRADE_COLUMN As Long = 3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Const START_ROW As Long = 1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Const EMPTY_ROW As String = ""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</a:t>
            </a:r>
            <a:r>
              <a:rPr lang="en-US" sz="1800" dirty="0" err="1">
                <a:latin typeface="Consolas" panose="020B0609020204030204" pitchFamily="49" charset="0"/>
              </a:rPr>
              <a:t>rowData</a:t>
            </a:r>
            <a:r>
              <a:rPr lang="en-US" sz="1800" dirty="0">
                <a:latin typeface="Consolas" panose="020B0609020204030204" pitchFamily="49" charset="0"/>
              </a:rPr>
              <a:t> As String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</a:t>
            </a:r>
            <a:r>
              <a:rPr lang="en-US" sz="1800" dirty="0" err="1">
                <a:latin typeface="Consolas" panose="020B0609020204030204" pitchFamily="49" charset="0"/>
              </a:rPr>
              <a:t>currentRow</a:t>
            </a:r>
            <a:r>
              <a:rPr lang="en-US" sz="1800" dirty="0">
                <a:latin typeface="Consolas" panose="020B0609020204030204" pitchFamily="49" charset="0"/>
              </a:rPr>
              <a:t> As Long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count As </a:t>
            </a:r>
            <a:r>
              <a:rPr lang="en-US" sz="1800" dirty="0" smtClean="0">
                <a:latin typeface="Consolas" panose="020B0609020204030204" pitchFamily="49" charset="0"/>
              </a:rPr>
              <a:t>Long</a:t>
            </a:r>
          </a:p>
        </p:txBody>
      </p:sp>
    </p:spTree>
    <p:extLst>
      <p:ext uri="{BB962C8B-B14F-4D97-AF65-F5344CB8AC3E}">
        <p14:creationId xmlns:p14="http://schemas.microsoft.com/office/powerpoint/2010/main" val="3290572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Counting </a:t>
            </a:r>
            <a:r>
              <a:rPr lang="en-US" dirty="0" smtClean="0"/>
              <a:t>Rows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nsolas" panose="020B0609020204030204" pitchFamily="49" charset="0"/>
              </a:rPr>
              <a:t>'Counting number of rows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currentRow</a:t>
            </a:r>
            <a:r>
              <a:rPr lang="en-US" sz="1800" dirty="0">
                <a:latin typeface="Consolas" panose="020B0609020204030204" pitchFamily="49" charset="0"/>
              </a:rPr>
              <a:t> = START_ROW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count = 0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rowData</a:t>
            </a:r>
            <a:r>
              <a:rPr lang="en-US" sz="1800" dirty="0">
                <a:latin typeface="Consolas" panose="020B0609020204030204" pitchFamily="49" charset="0"/>
              </a:rPr>
              <a:t> = Cells(</a:t>
            </a:r>
            <a:r>
              <a:rPr lang="en-US" sz="1800" dirty="0" err="1">
                <a:latin typeface="Consolas" panose="020B0609020204030204" pitchFamily="49" charset="0"/>
              </a:rPr>
              <a:t>currentRow</a:t>
            </a:r>
            <a:r>
              <a:rPr lang="en-US" sz="1800" dirty="0">
                <a:latin typeface="Consolas" panose="020B0609020204030204" pitchFamily="49" charset="0"/>
              </a:rPr>
              <a:t>, LETTER_GRADE_COLUMN)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Do While (</a:t>
            </a:r>
            <a:r>
              <a:rPr lang="en-US" sz="1800" dirty="0" err="1">
                <a:latin typeface="Consolas" panose="020B0609020204030204" pitchFamily="49" charset="0"/>
              </a:rPr>
              <a:t>rowData</a:t>
            </a:r>
            <a:r>
              <a:rPr lang="en-US" sz="1800" dirty="0">
                <a:latin typeface="Consolas" panose="020B0609020204030204" pitchFamily="49" charset="0"/>
              </a:rPr>
              <a:t> &lt;&gt; EMPTY_ROW)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count = count + 1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</a:rPr>
              <a:t>currentRow</a:t>
            </a:r>
            <a:r>
              <a:rPr lang="en-US" sz="1800" dirty="0">
                <a:latin typeface="Consolas" panose="020B0609020204030204" pitchFamily="49" charset="0"/>
              </a:rPr>
              <a:t> = </a:t>
            </a:r>
            <a:r>
              <a:rPr lang="en-US" sz="1800" dirty="0" err="1">
                <a:latin typeface="Consolas" panose="020B0609020204030204" pitchFamily="49" charset="0"/>
              </a:rPr>
              <a:t>currentRow</a:t>
            </a:r>
            <a:r>
              <a:rPr lang="en-US" sz="1800" dirty="0">
                <a:latin typeface="Consolas" panose="020B0609020204030204" pitchFamily="49" charset="0"/>
              </a:rPr>
              <a:t> + 1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</a:rPr>
              <a:t>rowData</a:t>
            </a:r>
            <a:r>
              <a:rPr lang="en-US" sz="1800" dirty="0">
                <a:latin typeface="Consolas" panose="020B0609020204030204" pitchFamily="49" charset="0"/>
              </a:rPr>
              <a:t> = Cells(</a:t>
            </a:r>
            <a:r>
              <a:rPr lang="en-US" sz="1800" dirty="0" err="1">
                <a:latin typeface="Consolas" panose="020B0609020204030204" pitchFamily="49" charset="0"/>
              </a:rPr>
              <a:t>currentRow</a:t>
            </a:r>
            <a:r>
              <a:rPr lang="en-US" sz="1800" dirty="0">
                <a:latin typeface="Consolas" panose="020B0609020204030204" pitchFamily="49" charset="0"/>
              </a:rPr>
              <a:t>, LETTER_GRADE_COLUMN)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Loop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</a:p>
          <a:p>
            <a:pPr marL="234950" lvl="1" indent="0">
              <a:buNone/>
            </a:pPr>
            <a:r>
              <a:rPr lang="en-US" sz="1800" dirty="0">
                <a:solidFill>
                  <a:srgbClr val="FF0000"/>
                </a:solidFill>
                <a:latin typeface="Consolas" panose="020B0609020204030204" pitchFamily="49" charset="0"/>
              </a:rPr>
              <a:t>    'Insert chart based on range. Will always start at C1</a:t>
            </a:r>
          </a:p>
          <a:p>
            <a:pPr marL="234950" lvl="1" indent="0">
              <a:buNone/>
            </a:pPr>
            <a:r>
              <a:rPr lang="en-US" sz="1800" dirty="0">
                <a:solidFill>
                  <a:srgbClr val="FF0000"/>
                </a:solidFill>
                <a:latin typeface="Consolas" panose="020B0609020204030204" pitchFamily="49" charset="0"/>
              </a:rPr>
              <a:t>    'but last row determined by number of rows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Range("C1" &amp; ":" &amp; "D" &amp; count).Select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ActiveSheet.Shapes.AddChart2(201, </a:t>
            </a:r>
            <a:r>
              <a:rPr lang="en-US" sz="1800" dirty="0" err="1">
                <a:latin typeface="Consolas" panose="020B0609020204030204" pitchFamily="49" charset="0"/>
              </a:rPr>
              <a:t>xlLineMarkers</a:t>
            </a:r>
            <a:r>
              <a:rPr lang="en-US" sz="1800" dirty="0">
                <a:latin typeface="Consolas" panose="020B0609020204030204" pitchFamily="49" charset="0"/>
              </a:rPr>
              <a:t>).Select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End Sub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28866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1" dirty="0"/>
              <a:t>Program description:</a:t>
            </a:r>
          </a:p>
          <a:p>
            <a:pPr lvl="1"/>
            <a:r>
              <a:rPr lang="en-US" sz="1500" dirty="0"/>
              <a:t>Counts the number of rows containing data (headings and student data).</a:t>
            </a:r>
          </a:p>
          <a:p>
            <a:pPr lvl="1"/>
            <a:r>
              <a:rPr lang="en-US" sz="1500" dirty="0"/>
              <a:t>The count will be written to cell address that is specified by the user.</a:t>
            </a:r>
          </a:p>
          <a:p>
            <a:pPr lvl="1"/>
            <a:endParaRPr lang="en-US" sz="1500" dirty="0"/>
          </a:p>
          <a:p>
            <a:r>
              <a:rPr lang="en-US" sz="1800" b="1" dirty="0"/>
              <a:t>Spreadsheet containing the solution </a:t>
            </a:r>
            <a:r>
              <a:rPr lang="en-US" sz="1800" dirty="0"/>
              <a:t>(don’t look at it until you have at least made an attempt): </a:t>
            </a:r>
            <a:r>
              <a:rPr lang="en-US" sz="1800" dirty="0">
                <a:latin typeface="Consolas" panose="020B0609020204030204" pitchFamily="49" charset="0"/>
              </a:rPr>
              <a:t>Exercise1_counting_rows_writing_user_specified_location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2338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Counting Instances Of User Specified Search Criteria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Spreadsheet name</a:t>
            </a:r>
            <a:r>
              <a:rPr lang="en-US" dirty="0"/>
              <a:t>: </a:t>
            </a:r>
            <a:r>
              <a:rPr lang="en-US" sz="1800" dirty="0">
                <a:latin typeface="Consolas" panose="020B0609020204030204" pitchFamily="49" charset="0"/>
              </a:rPr>
              <a:t>6_searching_spreadsheets_with_user_critiera_writing_results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Sub searchV1()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Const EMPTY_DATA As String = ""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Const MEMBERS_ROW As Long = 2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Const START_RESULTS_ROW As Long = 17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Const SEARCH_CRITERIA_COLUMN = 2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Const MEMBER_COLUMN As Long = 1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Const ETHNICITY_COLUMN As Long = 2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Const CITY_COLUMN As Long = 3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Const AGE_COLUMN As Long = 4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Const NUMBER_MATCHES_ROW As Long = 15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Const NUMBER_MATCHES_COLUMN As Long = </a:t>
            </a:r>
            <a:r>
              <a:rPr lang="en-US" sz="1800" dirty="0" smtClean="0">
                <a:latin typeface="Consolas" panose="020B0609020204030204" pitchFamily="49" charset="0"/>
              </a:rPr>
              <a:t>2</a:t>
            </a:r>
            <a:endParaRPr 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9072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Counting Instances Of </a:t>
            </a:r>
            <a:r>
              <a:rPr lang="en-US" dirty="0" smtClean="0"/>
              <a:t>User Specified Search Criteria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</a:t>
            </a:r>
            <a:r>
              <a:rPr lang="en-US" sz="1800" dirty="0">
                <a:latin typeface="Consolas" panose="020B0609020204030204" pitchFamily="49" charset="0"/>
              </a:rPr>
              <a:t>Dim count As Long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</a:t>
            </a:r>
            <a:r>
              <a:rPr lang="en-US" sz="1800" dirty="0" err="1">
                <a:latin typeface="Consolas" panose="020B0609020204030204" pitchFamily="49" charset="0"/>
              </a:rPr>
              <a:t>searchRow</a:t>
            </a:r>
            <a:r>
              <a:rPr lang="en-US" sz="1800" dirty="0">
                <a:latin typeface="Consolas" panose="020B0609020204030204" pitchFamily="49" charset="0"/>
              </a:rPr>
              <a:t> As Long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</a:t>
            </a:r>
            <a:r>
              <a:rPr lang="en-US" sz="1800" dirty="0" err="1">
                <a:latin typeface="Consolas" panose="020B0609020204030204" pitchFamily="49" charset="0"/>
              </a:rPr>
              <a:t>currentResultsRow</a:t>
            </a:r>
            <a:r>
              <a:rPr lang="en-US" sz="1800" dirty="0">
                <a:latin typeface="Consolas" panose="020B0609020204030204" pitchFamily="49" charset="0"/>
              </a:rPr>
              <a:t> As Long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</a:t>
            </a:r>
            <a:r>
              <a:rPr lang="en-US" sz="1800" dirty="0" err="1">
                <a:latin typeface="Consolas" panose="020B0609020204030204" pitchFamily="49" charset="0"/>
              </a:rPr>
              <a:t>desiredCity</a:t>
            </a:r>
            <a:r>
              <a:rPr lang="en-US" sz="1800" dirty="0">
                <a:latin typeface="Consolas" panose="020B0609020204030204" pitchFamily="49" charset="0"/>
              </a:rPr>
              <a:t> As String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</a:t>
            </a:r>
            <a:r>
              <a:rPr lang="en-US" sz="1800" dirty="0" err="1">
                <a:latin typeface="Consolas" panose="020B0609020204030204" pitchFamily="49" charset="0"/>
              </a:rPr>
              <a:t>currentMemberName</a:t>
            </a:r>
            <a:r>
              <a:rPr lang="en-US" sz="1800" dirty="0">
                <a:latin typeface="Consolas" panose="020B0609020204030204" pitchFamily="49" charset="0"/>
              </a:rPr>
              <a:t> As String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</a:t>
            </a:r>
            <a:r>
              <a:rPr lang="en-US" sz="1800" dirty="0" err="1">
                <a:latin typeface="Consolas" panose="020B0609020204030204" pitchFamily="49" charset="0"/>
              </a:rPr>
              <a:t>minAge</a:t>
            </a:r>
            <a:r>
              <a:rPr lang="en-US" sz="1800" dirty="0">
                <a:latin typeface="Consolas" panose="020B0609020204030204" pitchFamily="49" charset="0"/>
              </a:rPr>
              <a:t> As Long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</a:t>
            </a:r>
            <a:r>
              <a:rPr lang="en-US" sz="1800" dirty="0" err="1">
                <a:latin typeface="Consolas" panose="020B0609020204030204" pitchFamily="49" charset="0"/>
              </a:rPr>
              <a:t>maxAge</a:t>
            </a:r>
            <a:r>
              <a:rPr lang="en-US" sz="1800" dirty="0">
                <a:latin typeface="Consolas" panose="020B0609020204030204" pitchFamily="49" charset="0"/>
              </a:rPr>
              <a:t> As Long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</a:t>
            </a:r>
            <a:r>
              <a:rPr lang="en-US" sz="1800" dirty="0" err="1">
                <a:latin typeface="Consolas" panose="020B0609020204030204" pitchFamily="49" charset="0"/>
              </a:rPr>
              <a:t>currentMemberCity</a:t>
            </a:r>
            <a:r>
              <a:rPr lang="en-US" sz="1800" dirty="0">
                <a:latin typeface="Consolas" panose="020B0609020204030204" pitchFamily="49" charset="0"/>
              </a:rPr>
              <a:t> As String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</a:t>
            </a:r>
            <a:r>
              <a:rPr lang="en-US" sz="1800" dirty="0" err="1">
                <a:latin typeface="Consolas" panose="020B0609020204030204" pitchFamily="49" charset="0"/>
              </a:rPr>
              <a:t>currentMemberAge</a:t>
            </a:r>
            <a:r>
              <a:rPr lang="en-US" sz="1800" dirty="0">
                <a:latin typeface="Consolas" panose="020B0609020204030204" pitchFamily="49" charset="0"/>
              </a:rPr>
              <a:t> As </a:t>
            </a:r>
            <a:r>
              <a:rPr lang="en-US" sz="1800" dirty="0" smtClean="0">
                <a:latin typeface="Consolas" panose="020B0609020204030204" pitchFamily="49" charset="0"/>
              </a:rPr>
              <a:t>Long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endParaRPr lang="en-US" sz="1800" dirty="0" smtClean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</a:t>
            </a:r>
            <a:r>
              <a:rPr lang="en-US" sz="1800" dirty="0" err="1" smtClean="0">
                <a:latin typeface="Consolas" panose="020B0609020204030204" pitchFamily="49" charset="0"/>
              </a:rPr>
              <a:t>desiredCity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InputBox("City: ")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 err="1" smtClean="0">
                <a:latin typeface="Consolas" panose="020B0609020204030204" pitchFamily="49" charset="0"/>
              </a:rPr>
              <a:t>minAge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InputBox("Youngest age for search: ")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 err="1" smtClean="0">
                <a:latin typeface="Consolas" panose="020B0609020204030204" pitchFamily="49" charset="0"/>
              </a:rPr>
              <a:t>maxAge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InputBox("Oldest age for search: ")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370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86" y="228600"/>
            <a:ext cx="8229600" cy="944562"/>
          </a:xfrm>
        </p:spPr>
        <p:txBody>
          <a:bodyPr/>
          <a:lstStyle/>
          <a:p>
            <a:r>
              <a:rPr lang="en-US" dirty="0" smtClean="0"/>
              <a:t>Workbook Exercise #5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Counting the total number of town visitors (count is written to the spreadsheet).</a:t>
            </a:r>
          </a:p>
          <a:p>
            <a:r>
              <a:rPr lang="en-US" dirty="0" smtClean="0"/>
              <a:t>Counting the number of visitors for each month (count appears in a popup </a:t>
            </a:r>
            <a:r>
              <a:rPr lang="en-US" dirty="0" smtClean="0">
                <a:latin typeface="Consolas" panose="020B0609020204030204" pitchFamily="49" charset="0"/>
              </a:rPr>
              <a:t>MsgBox</a:t>
            </a:r>
            <a:r>
              <a:rPr lang="en-US" dirty="0" smtClean="0"/>
              <a:t>).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206981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Counting Instances Of User Specified Search Criteria </a:t>
            </a:r>
            <a:r>
              <a:rPr lang="en-US" dirty="0" smtClean="0"/>
              <a:t>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22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Do While (</a:t>
            </a:r>
            <a:r>
              <a:rPr lang="en-US" sz="1600" dirty="0" err="1">
                <a:latin typeface="Consolas" panose="020B0609020204030204" pitchFamily="49" charset="0"/>
              </a:rPr>
              <a:t>currentMemberName</a:t>
            </a:r>
            <a:r>
              <a:rPr lang="en-US" sz="1600" dirty="0">
                <a:latin typeface="Consolas" panose="020B0609020204030204" pitchFamily="49" charset="0"/>
              </a:rPr>
              <a:t> &lt;&gt; EMPTY_DATA)</a:t>
            </a:r>
          </a:p>
          <a:p>
            <a:pPr marL="222250" lvl="1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   </a:t>
            </a:r>
            <a:r>
              <a:rPr lang="en-US" sz="1600" dirty="0" err="1" smtClean="0">
                <a:latin typeface="Consolas" panose="020B0609020204030204" pitchFamily="49" charset="0"/>
              </a:rPr>
              <a:t>currentMemberCity</a:t>
            </a:r>
            <a:r>
              <a:rPr lang="en-US" sz="1600" dirty="0" smtClean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= Cells(</a:t>
            </a:r>
            <a:r>
              <a:rPr lang="en-US" sz="1600" dirty="0" err="1">
                <a:latin typeface="Consolas" panose="020B0609020204030204" pitchFamily="49" charset="0"/>
              </a:rPr>
              <a:t>searchRow</a:t>
            </a:r>
            <a:r>
              <a:rPr lang="en-US" sz="1600" dirty="0">
                <a:latin typeface="Consolas" panose="020B0609020204030204" pitchFamily="49" charset="0"/>
              </a:rPr>
              <a:t>, CITY_COLUMN)</a:t>
            </a:r>
          </a:p>
          <a:p>
            <a:pPr marL="2222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</a:t>
            </a:r>
            <a:r>
              <a:rPr lang="en-US" sz="1600" dirty="0" err="1" smtClean="0">
                <a:latin typeface="Consolas" panose="020B0609020204030204" pitchFamily="49" charset="0"/>
              </a:rPr>
              <a:t>currentMemberAge</a:t>
            </a:r>
            <a:r>
              <a:rPr lang="en-US" sz="1600" dirty="0" smtClean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= Cells(</a:t>
            </a:r>
            <a:r>
              <a:rPr lang="en-US" sz="1600" dirty="0" err="1">
                <a:latin typeface="Consolas" panose="020B0609020204030204" pitchFamily="49" charset="0"/>
              </a:rPr>
              <a:t>searchRow</a:t>
            </a:r>
            <a:r>
              <a:rPr lang="en-US" sz="1600" dirty="0">
                <a:latin typeface="Consolas" panose="020B0609020204030204" pitchFamily="49" charset="0"/>
              </a:rPr>
              <a:t>, </a:t>
            </a:r>
            <a:r>
              <a:rPr lang="en-US" sz="1600" dirty="0" smtClean="0">
                <a:latin typeface="Consolas" panose="020B0609020204030204" pitchFamily="49" charset="0"/>
              </a:rPr>
              <a:t>AGE_COLUMN</a:t>
            </a:r>
            <a:r>
              <a:rPr lang="en-US" sz="1600" dirty="0">
                <a:latin typeface="Consolas" panose="020B0609020204030204" pitchFamily="49" charset="0"/>
              </a:rPr>
              <a:t>)</a:t>
            </a:r>
            <a:r>
              <a:rPr lang="en-US" sz="1600" dirty="0" smtClean="0">
                <a:latin typeface="Consolas" panose="020B0609020204030204" pitchFamily="49" charset="0"/>
              </a:rPr>
              <a:t>   </a:t>
            </a:r>
            <a:endParaRPr lang="en-US" sz="1600" dirty="0">
              <a:latin typeface="Consolas" panose="020B0609020204030204" pitchFamily="49" charset="0"/>
            </a:endParaRPr>
          </a:p>
          <a:p>
            <a:pPr marL="222250" lvl="1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   If </a:t>
            </a:r>
            <a:r>
              <a:rPr lang="en-US" sz="1600" dirty="0">
                <a:latin typeface="Consolas" panose="020B0609020204030204" pitchFamily="49" charset="0"/>
              </a:rPr>
              <a:t>((</a:t>
            </a:r>
            <a:r>
              <a:rPr lang="en-US" sz="1600" dirty="0" err="1">
                <a:latin typeface="Consolas" panose="020B0609020204030204" pitchFamily="49" charset="0"/>
              </a:rPr>
              <a:t>desiredCity</a:t>
            </a:r>
            <a:r>
              <a:rPr lang="en-US" sz="1600" dirty="0">
                <a:latin typeface="Consolas" panose="020B0609020204030204" pitchFamily="49" charset="0"/>
              </a:rPr>
              <a:t> = </a:t>
            </a:r>
            <a:r>
              <a:rPr lang="en-US" sz="1600" dirty="0" err="1">
                <a:latin typeface="Consolas" panose="020B0609020204030204" pitchFamily="49" charset="0"/>
              </a:rPr>
              <a:t>currentMemberCity</a:t>
            </a:r>
            <a:r>
              <a:rPr lang="en-US" sz="1600" dirty="0">
                <a:latin typeface="Consolas" panose="020B0609020204030204" pitchFamily="49" charset="0"/>
              </a:rPr>
              <a:t>) And _</a:t>
            </a:r>
          </a:p>
          <a:p>
            <a:pPr marL="2222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((</a:t>
            </a:r>
            <a:r>
              <a:rPr lang="en-US" sz="1600" dirty="0" err="1">
                <a:latin typeface="Consolas" panose="020B0609020204030204" pitchFamily="49" charset="0"/>
              </a:rPr>
              <a:t>currentMemberAge</a:t>
            </a:r>
            <a:r>
              <a:rPr lang="en-US" sz="1600" dirty="0">
                <a:latin typeface="Consolas" panose="020B0609020204030204" pitchFamily="49" charset="0"/>
              </a:rPr>
              <a:t> &gt;= </a:t>
            </a:r>
            <a:r>
              <a:rPr lang="en-US" sz="1600" dirty="0" err="1">
                <a:latin typeface="Consolas" panose="020B0609020204030204" pitchFamily="49" charset="0"/>
              </a:rPr>
              <a:t>minAge</a:t>
            </a:r>
            <a:r>
              <a:rPr lang="en-US" sz="1600" dirty="0">
                <a:latin typeface="Consolas" panose="020B0609020204030204" pitchFamily="49" charset="0"/>
              </a:rPr>
              <a:t>) And _</a:t>
            </a:r>
          </a:p>
          <a:p>
            <a:pPr marL="2222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 (</a:t>
            </a:r>
            <a:r>
              <a:rPr lang="en-US" sz="1600" dirty="0" err="1">
                <a:latin typeface="Consolas" panose="020B0609020204030204" pitchFamily="49" charset="0"/>
              </a:rPr>
              <a:t>currentMemberAge</a:t>
            </a:r>
            <a:r>
              <a:rPr lang="en-US" sz="1600" dirty="0">
                <a:latin typeface="Consolas" panose="020B0609020204030204" pitchFamily="49" charset="0"/>
              </a:rPr>
              <a:t> &lt;= </a:t>
            </a:r>
            <a:r>
              <a:rPr lang="en-US" sz="1600" dirty="0" err="1">
                <a:latin typeface="Consolas" panose="020B0609020204030204" pitchFamily="49" charset="0"/>
              </a:rPr>
              <a:t>maxAge</a:t>
            </a:r>
            <a:r>
              <a:rPr lang="en-US" sz="1600" dirty="0">
                <a:latin typeface="Consolas" panose="020B0609020204030204" pitchFamily="49" charset="0"/>
              </a:rPr>
              <a:t>))) Then</a:t>
            </a:r>
          </a:p>
          <a:p>
            <a:pPr marL="2222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count = count + 1</a:t>
            </a:r>
          </a:p>
          <a:p>
            <a:pPr marL="222250" lvl="1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       Cells(</a:t>
            </a:r>
            <a:r>
              <a:rPr lang="en-US" sz="1600" dirty="0" err="1" smtClean="0">
                <a:latin typeface="Consolas" panose="020B0609020204030204" pitchFamily="49" charset="0"/>
              </a:rPr>
              <a:t>currentResultsRow</a:t>
            </a:r>
            <a:r>
              <a:rPr lang="en-US" sz="1600" dirty="0">
                <a:latin typeface="Consolas" panose="020B0609020204030204" pitchFamily="49" charset="0"/>
              </a:rPr>
              <a:t>, MEMBER_COLUMN) = Cells(</a:t>
            </a:r>
            <a:r>
              <a:rPr lang="en-US" sz="1600" dirty="0" err="1">
                <a:latin typeface="Consolas" panose="020B0609020204030204" pitchFamily="49" charset="0"/>
              </a:rPr>
              <a:t>searchRow</a:t>
            </a:r>
            <a:r>
              <a:rPr lang="en-US" sz="1600" dirty="0">
                <a:latin typeface="Consolas" panose="020B0609020204030204" pitchFamily="49" charset="0"/>
              </a:rPr>
              <a:t>, </a:t>
            </a:r>
            <a:endParaRPr lang="en-US" sz="1600" dirty="0" smtClean="0">
              <a:latin typeface="Consolas" panose="020B0609020204030204" pitchFamily="49" charset="0"/>
            </a:endParaRPr>
          </a:p>
          <a:p>
            <a:pPr marL="2222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         MEMBER_COLUMN</a:t>
            </a:r>
            <a:r>
              <a:rPr lang="en-US" sz="1600" dirty="0">
                <a:latin typeface="Consolas" panose="020B0609020204030204" pitchFamily="49" charset="0"/>
              </a:rPr>
              <a:t>)</a:t>
            </a:r>
          </a:p>
          <a:p>
            <a:pPr marL="2222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</a:t>
            </a:r>
            <a:r>
              <a:rPr lang="en-US" sz="1600" dirty="0" smtClean="0">
                <a:latin typeface="Consolas" panose="020B0609020204030204" pitchFamily="49" charset="0"/>
              </a:rPr>
              <a:t>Cells(</a:t>
            </a:r>
            <a:r>
              <a:rPr lang="en-US" sz="1600" dirty="0" err="1" smtClean="0">
                <a:latin typeface="Consolas" panose="020B0609020204030204" pitchFamily="49" charset="0"/>
              </a:rPr>
              <a:t>currentResultsRow</a:t>
            </a:r>
            <a:r>
              <a:rPr lang="en-US" sz="1600" dirty="0">
                <a:latin typeface="Consolas" panose="020B0609020204030204" pitchFamily="49" charset="0"/>
              </a:rPr>
              <a:t>, SEARCH_CRITERIA_COLUMN) = </a:t>
            </a:r>
            <a:endParaRPr lang="en-US" sz="1600" dirty="0" smtClean="0">
              <a:latin typeface="Consolas" panose="020B0609020204030204" pitchFamily="49" charset="0"/>
            </a:endParaRPr>
          </a:p>
          <a:p>
            <a:pPr marL="2222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         </a:t>
            </a:r>
            <a:r>
              <a:rPr lang="en-US" sz="1600" dirty="0" err="1" smtClean="0">
                <a:latin typeface="Consolas" panose="020B0609020204030204" pitchFamily="49" charset="0"/>
              </a:rPr>
              <a:t>desiredCity</a:t>
            </a:r>
            <a:r>
              <a:rPr lang="en-US" sz="1600" dirty="0" smtClean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&amp; ", " &amp; </a:t>
            </a:r>
            <a:r>
              <a:rPr lang="en-US" sz="1600" dirty="0" err="1">
                <a:latin typeface="Consolas" panose="020B0609020204030204" pitchFamily="49" charset="0"/>
              </a:rPr>
              <a:t>currentMemberAge</a:t>
            </a:r>
            <a:endParaRPr lang="en-US" sz="1600" dirty="0">
              <a:latin typeface="Consolas" panose="020B0609020204030204" pitchFamily="49" charset="0"/>
            </a:endParaRPr>
          </a:p>
          <a:p>
            <a:pPr marL="2222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</a:t>
            </a:r>
            <a:r>
              <a:rPr lang="en-US" sz="1600" dirty="0" err="1" smtClean="0">
                <a:latin typeface="Consolas" panose="020B0609020204030204" pitchFamily="49" charset="0"/>
              </a:rPr>
              <a:t>currentResultsRow</a:t>
            </a:r>
            <a:r>
              <a:rPr lang="en-US" sz="1600" dirty="0" smtClean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= </a:t>
            </a:r>
            <a:r>
              <a:rPr lang="en-US" sz="1600" dirty="0" err="1">
                <a:latin typeface="Consolas" panose="020B0609020204030204" pitchFamily="49" charset="0"/>
              </a:rPr>
              <a:t>currentResultsRow</a:t>
            </a:r>
            <a:r>
              <a:rPr lang="en-US" sz="1600" dirty="0">
                <a:latin typeface="Consolas" panose="020B0609020204030204" pitchFamily="49" charset="0"/>
              </a:rPr>
              <a:t> + 1</a:t>
            </a:r>
          </a:p>
          <a:p>
            <a:pPr marL="2222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End </a:t>
            </a:r>
            <a:r>
              <a:rPr lang="en-US" sz="1600" dirty="0" smtClean="0">
                <a:latin typeface="Consolas" panose="020B0609020204030204" pitchFamily="49" charset="0"/>
              </a:rPr>
              <a:t>If</a:t>
            </a:r>
          </a:p>
          <a:p>
            <a:pPr marL="222250" lvl="1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latin typeface="Consolas" panose="020B0609020204030204" pitchFamily="49" charset="0"/>
              </a:rPr>
              <a:t>searchRow</a:t>
            </a:r>
            <a:r>
              <a:rPr lang="en-US" sz="1600" dirty="0">
                <a:latin typeface="Consolas" panose="020B0609020204030204" pitchFamily="49" charset="0"/>
              </a:rPr>
              <a:t> = </a:t>
            </a:r>
            <a:r>
              <a:rPr lang="en-US" sz="1600" dirty="0" err="1">
                <a:latin typeface="Consolas" panose="020B0609020204030204" pitchFamily="49" charset="0"/>
              </a:rPr>
              <a:t>searchRow</a:t>
            </a:r>
            <a:r>
              <a:rPr lang="en-US" sz="1600" dirty="0">
                <a:latin typeface="Consolas" panose="020B0609020204030204" pitchFamily="49" charset="0"/>
              </a:rPr>
              <a:t> + 1</a:t>
            </a:r>
          </a:p>
          <a:p>
            <a:pPr marL="2222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latin typeface="Consolas" panose="020B0609020204030204" pitchFamily="49" charset="0"/>
              </a:rPr>
              <a:t>currentMemberName</a:t>
            </a:r>
            <a:r>
              <a:rPr lang="en-US" sz="1600" dirty="0">
                <a:latin typeface="Consolas" panose="020B0609020204030204" pitchFamily="49" charset="0"/>
              </a:rPr>
              <a:t> = Cells(</a:t>
            </a:r>
            <a:r>
              <a:rPr lang="en-US" sz="1600" dirty="0" err="1">
                <a:latin typeface="Consolas" panose="020B0609020204030204" pitchFamily="49" charset="0"/>
              </a:rPr>
              <a:t>searchRow</a:t>
            </a:r>
            <a:r>
              <a:rPr lang="en-US" sz="1600" dirty="0">
                <a:latin typeface="Consolas" panose="020B0609020204030204" pitchFamily="49" charset="0"/>
              </a:rPr>
              <a:t>, MEMBER_COLUMN)</a:t>
            </a:r>
          </a:p>
          <a:p>
            <a:pPr marL="2222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Loop</a:t>
            </a:r>
            <a:endParaRPr lang="en-CA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7807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Counting Instances Of User Specified Search Criteria </a:t>
            </a:r>
            <a:r>
              <a:rPr lang="en-US" dirty="0" smtClean="0"/>
              <a:t>(4)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US" sz="18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'Write </a:t>
            </a:r>
            <a:r>
              <a:rPr lang="en-US" sz="1800" dirty="0">
                <a:solidFill>
                  <a:srgbClr val="FF0000"/>
                </a:solidFill>
                <a:latin typeface="Consolas" panose="020B0609020204030204" pitchFamily="49" charset="0"/>
              </a:rPr>
              <a:t>out total number of matches </a:t>
            </a:r>
            <a:endParaRPr lang="en-US" sz="1800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Cells(NUMBER_MATCHES_ROW</a:t>
            </a:r>
            <a:r>
              <a:rPr lang="en-US" sz="1800" dirty="0">
                <a:latin typeface="Consolas" panose="020B0609020204030204" pitchFamily="49" charset="0"/>
              </a:rPr>
              <a:t>, NUMBER_MATCHES_COLUMN) = </a:t>
            </a:r>
            <a:r>
              <a:rPr lang="en-US" sz="1800" dirty="0" smtClean="0">
                <a:latin typeface="Consolas" panose="020B0609020204030204" pitchFamily="49" charset="0"/>
              </a:rPr>
              <a:t>count</a:t>
            </a:r>
          </a:p>
          <a:p>
            <a:pPr marL="23495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End </a:t>
            </a:r>
            <a:r>
              <a:rPr lang="en-US" sz="1800" dirty="0">
                <a:latin typeface="Consolas" panose="020B0609020204030204" pitchFamily="49" charset="0"/>
              </a:rPr>
              <a:t>Sub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373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1" dirty="0"/>
              <a:t>Program description:</a:t>
            </a:r>
          </a:p>
          <a:p>
            <a:pPr lvl="1"/>
            <a:r>
              <a:rPr lang="en-US" sz="1500" dirty="0"/>
              <a:t>Counts the number of occurrences of a Covid status (e.g. Recovered, Died) in the spreadsheet.</a:t>
            </a:r>
          </a:p>
          <a:p>
            <a:pPr lvl="1"/>
            <a:r>
              <a:rPr lang="en-US" sz="1500" dirty="0"/>
              <a:t>The status is entered by the user.</a:t>
            </a:r>
          </a:p>
          <a:p>
            <a:pPr lvl="1"/>
            <a:r>
              <a:rPr lang="en-US" sz="1500" dirty="0"/>
              <a:t>The count will be written to row 3, column 10 (Cell  J3).</a:t>
            </a:r>
          </a:p>
          <a:p>
            <a:r>
              <a:rPr lang="en-US" sz="1800" b="1" dirty="0"/>
              <a:t>Spreadsheet containing the solution </a:t>
            </a:r>
            <a:r>
              <a:rPr lang="en-US" sz="1800" dirty="0"/>
              <a:t>(don’t look at it until you have at least made an attempt): </a:t>
            </a:r>
            <a:r>
              <a:rPr lang="en-US" sz="1800" dirty="0">
                <a:latin typeface="Consolas" panose="020B0609020204030204" pitchFamily="49" charset="0"/>
              </a:rPr>
              <a:t>Exercise2_covid_data_counting_number_of_user_selected_occurance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4200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3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1" dirty="0"/>
              <a:t>Program description:</a:t>
            </a:r>
          </a:p>
          <a:p>
            <a:pPr lvl="1"/>
            <a:r>
              <a:rPr lang="en-US" sz="1500" dirty="0"/>
              <a:t>Starting with the solution to the previous exercise modify the program so the user can also select the location where results are written to the spreadsheet.</a:t>
            </a:r>
          </a:p>
          <a:p>
            <a:pPr lvl="1"/>
            <a:r>
              <a:rPr lang="en-US" sz="1500" dirty="0"/>
              <a:t>It’s your choice if the destination is determined by a (row, column) integer pair or through a cell address. </a:t>
            </a:r>
          </a:p>
          <a:p>
            <a:pPr marL="0" indent="0">
              <a:buNone/>
            </a:pPr>
            <a:r>
              <a:rPr lang="en-US" sz="1800" b="1" dirty="0"/>
              <a:t>Spreadsheet containing the solution </a:t>
            </a:r>
            <a:r>
              <a:rPr lang="en-US" sz="1800" dirty="0"/>
              <a:t>(don’t look at it until you have at least made an attempt): </a:t>
            </a:r>
            <a:r>
              <a:rPr lang="en-US" sz="1800" dirty="0">
                <a:latin typeface="Consolas" panose="020B0609020204030204" pitchFamily="49" charset="0"/>
              </a:rPr>
              <a:t>Exercise3_covid_data_user_selects_start_and_end_count_range_and output location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8400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Error Checking Input, Sorting Based On User Criteria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Name of </a:t>
            </a:r>
            <a:r>
              <a:rPr lang="en-US" b="1" dirty="0"/>
              <a:t>spreadsheet</a:t>
            </a:r>
            <a:r>
              <a:rPr lang="en-US" dirty="0"/>
              <a:t>: </a:t>
            </a:r>
            <a:r>
              <a:rPr lang="en-US" sz="2000" dirty="0">
                <a:latin typeface="Consolas" panose="020B0609020204030204" pitchFamily="49" charset="0"/>
              </a:rPr>
              <a:t>7_error_checking_input_sorting_by_user_criteria</a:t>
            </a:r>
            <a:endParaRPr lang="en-US" sz="2000" dirty="0" smtClean="0">
              <a:latin typeface="Consolas" panose="020B0609020204030204" pitchFamily="49" charset="0"/>
            </a:endParaRPr>
          </a:p>
          <a:p>
            <a:endParaRPr lang="en-US" dirty="0"/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Sub </a:t>
            </a:r>
            <a:r>
              <a:rPr lang="en-CA" sz="1600" dirty="0" err="1">
                <a:latin typeface="Consolas" panose="020B0609020204030204" pitchFamily="49" charset="0"/>
              </a:rPr>
              <a:t>errorCheckingSortingGrades</a:t>
            </a:r>
            <a:r>
              <a:rPr lang="en-CA" sz="1600" dirty="0">
                <a:latin typeface="Consolas" panose="020B0609020204030204" pitchFamily="49" charset="0"/>
              </a:rPr>
              <a:t>()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Dim </a:t>
            </a:r>
            <a:r>
              <a:rPr lang="en-CA" sz="1600" dirty="0" err="1">
                <a:latin typeface="Consolas" panose="020B0609020204030204" pitchFamily="49" charset="0"/>
              </a:rPr>
              <a:t>sortCriteria</a:t>
            </a:r>
            <a:r>
              <a:rPr lang="en-CA" sz="1600" dirty="0">
                <a:latin typeface="Consolas" panose="020B0609020204030204" pitchFamily="49" charset="0"/>
              </a:rPr>
              <a:t> As String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Dim </a:t>
            </a:r>
            <a:r>
              <a:rPr lang="en-CA" sz="1600" dirty="0" err="1">
                <a:latin typeface="Consolas" panose="020B0609020204030204" pitchFamily="49" charset="0"/>
              </a:rPr>
              <a:t>sortKey</a:t>
            </a:r>
            <a:r>
              <a:rPr lang="en-CA" sz="1600" dirty="0">
                <a:latin typeface="Consolas" panose="020B0609020204030204" pitchFamily="49" charset="0"/>
              </a:rPr>
              <a:t> As String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err="1">
                <a:latin typeface="Consolas" panose="020B0609020204030204" pitchFamily="49" charset="0"/>
              </a:rPr>
              <a:t>sortCriteria</a:t>
            </a:r>
            <a:r>
              <a:rPr lang="en-CA" sz="1600" dirty="0">
                <a:latin typeface="Consolas" panose="020B0609020204030204" pitchFamily="49" charset="0"/>
              </a:rPr>
              <a:t> = InputBox("Sort criteria: ID', </a:t>
            </a:r>
            <a:r>
              <a:rPr lang="en-CA" sz="1600">
                <a:latin typeface="Consolas" panose="020B0609020204030204" pitchFamily="49" charset="0"/>
              </a:rPr>
              <a:t>'Last </a:t>
            </a:r>
            <a:r>
              <a:rPr lang="en-CA" sz="1600" smtClean="0">
                <a:latin typeface="Consolas" panose="020B0609020204030204" pitchFamily="49" charset="0"/>
              </a:rPr>
              <a:t>Name</a:t>
            </a:r>
            <a:r>
              <a:rPr lang="en-CA" sz="1600" dirty="0">
                <a:latin typeface="Consolas" panose="020B0609020204030204" pitchFamily="49" charset="0"/>
              </a:rPr>
              <a:t>', 'GPA'")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Do While ((</a:t>
            </a:r>
            <a:r>
              <a:rPr lang="en-CA" sz="1600" dirty="0" err="1">
                <a:latin typeface="Consolas" panose="020B0609020204030204" pitchFamily="49" charset="0"/>
              </a:rPr>
              <a:t>sortCriteria</a:t>
            </a:r>
            <a:r>
              <a:rPr lang="en-CA" sz="1600" dirty="0">
                <a:latin typeface="Consolas" panose="020B0609020204030204" pitchFamily="49" charset="0"/>
              </a:rPr>
              <a:t> &lt;&gt; "ID") And _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      (</a:t>
            </a:r>
            <a:r>
              <a:rPr lang="en-CA" sz="1600" dirty="0" err="1">
                <a:latin typeface="Consolas" panose="020B0609020204030204" pitchFamily="49" charset="0"/>
              </a:rPr>
              <a:t>sortCriteria</a:t>
            </a:r>
            <a:r>
              <a:rPr lang="en-CA" sz="1600" dirty="0">
                <a:latin typeface="Consolas" panose="020B0609020204030204" pitchFamily="49" charset="0"/>
              </a:rPr>
              <a:t> &lt;&gt; "Last Name") And _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      (</a:t>
            </a:r>
            <a:r>
              <a:rPr lang="en-CA" sz="1600" dirty="0" err="1">
                <a:latin typeface="Consolas" panose="020B0609020204030204" pitchFamily="49" charset="0"/>
              </a:rPr>
              <a:t>sortCriteria</a:t>
            </a:r>
            <a:r>
              <a:rPr lang="en-CA" sz="1600" dirty="0">
                <a:latin typeface="Consolas" panose="020B0609020204030204" pitchFamily="49" charset="0"/>
              </a:rPr>
              <a:t> &lt;&gt; "GPA"))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</a:t>
            </a:r>
            <a:r>
              <a:rPr lang="en-CA" sz="1600" dirty="0" err="1">
                <a:latin typeface="Consolas" panose="020B0609020204030204" pitchFamily="49" charset="0"/>
              </a:rPr>
              <a:t>sortCriteria</a:t>
            </a:r>
            <a:r>
              <a:rPr lang="en-CA" sz="1600" dirty="0">
                <a:latin typeface="Consolas" panose="020B0609020204030204" pitchFamily="49" charset="0"/>
              </a:rPr>
              <a:t> = InputBox("Sort criteria: ID', 'Last name', </a:t>
            </a:r>
            <a:endParaRPr lang="en-CA" sz="1600" dirty="0" smtClean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</a:t>
            </a:r>
            <a:r>
              <a:rPr lang="en-CA" sz="1600" dirty="0" smtClean="0">
                <a:latin typeface="Consolas" panose="020B0609020204030204" pitchFamily="49" charset="0"/>
              </a:rPr>
              <a:t>         'GPA</a:t>
            </a:r>
            <a:r>
              <a:rPr lang="en-CA" sz="1600" dirty="0">
                <a:latin typeface="Consolas" panose="020B0609020204030204" pitchFamily="49" charset="0"/>
              </a:rPr>
              <a:t>'")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smtClean="0">
                <a:latin typeface="Consolas" panose="020B0609020204030204" pitchFamily="49" charset="0"/>
              </a:rPr>
              <a:t>Loop</a:t>
            </a:r>
            <a:endParaRPr lang="en-CA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8338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Error Checking Input, Sorting Based On User </a:t>
            </a:r>
            <a:r>
              <a:rPr lang="en-US" dirty="0" smtClean="0"/>
              <a:t>Criteria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CA" sz="1600" dirty="0" smtClean="0">
                <a:latin typeface="Consolas" panose="020B0609020204030204" pitchFamily="49" charset="0"/>
              </a:rPr>
              <a:t>    </a:t>
            </a:r>
            <a:r>
              <a:rPr lang="en-CA" sz="1600" dirty="0">
                <a:latin typeface="Consolas" panose="020B0609020204030204" pitchFamily="49" charset="0"/>
              </a:rPr>
              <a:t>If (</a:t>
            </a:r>
            <a:r>
              <a:rPr lang="en-CA" sz="1600" dirty="0" err="1">
                <a:latin typeface="Consolas" panose="020B0609020204030204" pitchFamily="49" charset="0"/>
              </a:rPr>
              <a:t>sortCriteria</a:t>
            </a:r>
            <a:r>
              <a:rPr lang="en-CA" sz="1600" dirty="0">
                <a:latin typeface="Consolas" panose="020B0609020204030204" pitchFamily="49" charset="0"/>
              </a:rPr>
              <a:t> = "ID") Then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</a:t>
            </a:r>
            <a:r>
              <a:rPr lang="en-CA" sz="1600" dirty="0" err="1">
                <a:latin typeface="Consolas" panose="020B0609020204030204" pitchFamily="49" charset="0"/>
              </a:rPr>
              <a:t>sortKey</a:t>
            </a:r>
            <a:r>
              <a:rPr lang="en-CA" sz="1600" dirty="0">
                <a:latin typeface="Consolas" panose="020B0609020204030204" pitchFamily="49" charset="0"/>
              </a:rPr>
              <a:t> = "A1"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ElseIf (</a:t>
            </a:r>
            <a:r>
              <a:rPr lang="en-CA" sz="1600" dirty="0" err="1">
                <a:latin typeface="Consolas" panose="020B0609020204030204" pitchFamily="49" charset="0"/>
              </a:rPr>
              <a:t>sortCriteria</a:t>
            </a:r>
            <a:r>
              <a:rPr lang="en-CA" sz="1600" dirty="0">
                <a:latin typeface="Consolas" panose="020B0609020204030204" pitchFamily="49" charset="0"/>
              </a:rPr>
              <a:t> = "Last Name") Then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</a:t>
            </a:r>
            <a:r>
              <a:rPr lang="en-CA" sz="1600" dirty="0" err="1">
                <a:latin typeface="Consolas" panose="020B0609020204030204" pitchFamily="49" charset="0"/>
              </a:rPr>
              <a:t>sortKey</a:t>
            </a:r>
            <a:r>
              <a:rPr lang="en-CA" sz="1600" dirty="0">
                <a:latin typeface="Consolas" panose="020B0609020204030204" pitchFamily="49" charset="0"/>
              </a:rPr>
              <a:t> = "B1"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ElseIf (</a:t>
            </a:r>
            <a:r>
              <a:rPr lang="en-CA" sz="1600" dirty="0" err="1">
                <a:latin typeface="Consolas" panose="020B0609020204030204" pitchFamily="49" charset="0"/>
              </a:rPr>
              <a:t>sortCriteria</a:t>
            </a:r>
            <a:r>
              <a:rPr lang="en-CA" sz="1600" dirty="0">
                <a:latin typeface="Consolas" panose="020B0609020204030204" pitchFamily="49" charset="0"/>
              </a:rPr>
              <a:t> = "GPA") Then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</a:t>
            </a:r>
            <a:r>
              <a:rPr lang="en-CA" sz="1600" dirty="0" err="1">
                <a:latin typeface="Consolas" panose="020B0609020204030204" pitchFamily="49" charset="0"/>
              </a:rPr>
              <a:t>sortKey</a:t>
            </a:r>
            <a:r>
              <a:rPr lang="en-CA" sz="1600" dirty="0">
                <a:latin typeface="Consolas" panose="020B0609020204030204" pitchFamily="49" charset="0"/>
              </a:rPr>
              <a:t> = "E1"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End If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err="1">
                <a:latin typeface="Consolas" panose="020B0609020204030204" pitchFamily="49" charset="0"/>
              </a:rPr>
              <a:t>ActiveWorkbook.Worksheets</a:t>
            </a:r>
            <a:r>
              <a:rPr lang="en-CA" sz="1600" dirty="0">
                <a:latin typeface="Consolas" panose="020B0609020204030204" pitchFamily="49" charset="0"/>
              </a:rPr>
              <a:t>(1).</a:t>
            </a:r>
            <a:r>
              <a:rPr lang="en-CA" sz="1600" dirty="0" err="1">
                <a:latin typeface="Consolas" panose="020B0609020204030204" pitchFamily="49" charset="0"/>
              </a:rPr>
              <a:t>Sort.SortFields.Clear</a:t>
            </a:r>
            <a:endParaRPr lang="en-CA" sz="16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err="1">
                <a:latin typeface="Consolas" panose="020B0609020204030204" pitchFamily="49" charset="0"/>
              </a:rPr>
              <a:t>ActiveWorkbook.Worksheets</a:t>
            </a:r>
            <a:r>
              <a:rPr lang="en-CA" sz="1600" dirty="0">
                <a:latin typeface="Consolas" panose="020B0609020204030204" pitchFamily="49" charset="0"/>
              </a:rPr>
              <a:t>(1).</a:t>
            </a:r>
            <a:r>
              <a:rPr lang="en-CA" sz="1600" dirty="0" err="1">
                <a:latin typeface="Consolas" panose="020B0609020204030204" pitchFamily="49" charset="0"/>
              </a:rPr>
              <a:t>Sort.SortFields.Add</a:t>
            </a:r>
            <a:r>
              <a:rPr lang="en-CA" sz="1600" dirty="0">
                <a:latin typeface="Consolas" panose="020B0609020204030204" pitchFamily="49" charset="0"/>
              </a:rPr>
              <a:t> Key:= _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Range(</a:t>
            </a:r>
            <a:r>
              <a:rPr lang="en-CA" sz="1600" dirty="0" err="1">
                <a:latin typeface="Consolas" panose="020B0609020204030204" pitchFamily="49" charset="0"/>
              </a:rPr>
              <a:t>sortKey</a:t>
            </a:r>
            <a:r>
              <a:rPr lang="en-CA" sz="1600" dirty="0">
                <a:latin typeface="Consolas" panose="020B0609020204030204" pitchFamily="49" charset="0"/>
              </a:rPr>
              <a:t>), Order:=</a:t>
            </a:r>
            <a:r>
              <a:rPr lang="en-CA" sz="1600" dirty="0" err="1">
                <a:latin typeface="Consolas" panose="020B0609020204030204" pitchFamily="49" charset="0"/>
              </a:rPr>
              <a:t>xlAscending</a:t>
            </a:r>
            <a:endParaRPr lang="en-CA" sz="16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With </a:t>
            </a:r>
            <a:r>
              <a:rPr lang="en-CA" sz="1600" dirty="0" err="1">
                <a:latin typeface="Consolas" panose="020B0609020204030204" pitchFamily="49" charset="0"/>
              </a:rPr>
              <a:t>ActiveWorkbook.Worksheets</a:t>
            </a:r>
            <a:r>
              <a:rPr lang="en-CA" sz="1600" dirty="0">
                <a:latin typeface="Consolas" panose="020B0609020204030204" pitchFamily="49" charset="0"/>
              </a:rPr>
              <a:t>(1).Sort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.</a:t>
            </a:r>
            <a:r>
              <a:rPr lang="en-CA" sz="1600" dirty="0" err="1">
                <a:latin typeface="Consolas" panose="020B0609020204030204" pitchFamily="49" charset="0"/>
              </a:rPr>
              <a:t>SetRange</a:t>
            </a:r>
            <a:r>
              <a:rPr lang="en-CA" sz="1600" dirty="0">
                <a:latin typeface="Consolas" panose="020B0609020204030204" pitchFamily="49" charset="0"/>
              </a:rPr>
              <a:t> Range("A1:F12")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.Header = </a:t>
            </a:r>
            <a:r>
              <a:rPr lang="en-CA" sz="1600" dirty="0" err="1">
                <a:latin typeface="Consolas" panose="020B0609020204030204" pitchFamily="49" charset="0"/>
              </a:rPr>
              <a:t>xlYes</a:t>
            </a:r>
            <a:r>
              <a:rPr lang="en-CA" sz="1600" dirty="0">
                <a:latin typeface="Consolas" panose="020B0609020204030204" pitchFamily="49" charset="0"/>
              </a:rPr>
              <a:t> 'Options: x1No, x1yes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.Apply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End </a:t>
            </a:r>
            <a:r>
              <a:rPr lang="en-CA" sz="1600" dirty="0" smtClean="0">
                <a:latin typeface="Consolas" panose="020B0609020204030204" pitchFamily="49" charset="0"/>
              </a:rPr>
              <a:t>With</a:t>
            </a:r>
            <a:endParaRPr lang="en-CA" sz="16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End Sub</a:t>
            </a:r>
          </a:p>
          <a:p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6858000" y="5027141"/>
            <a:ext cx="2209800" cy="18288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b="1" dirty="0" smtClean="0">
                <a:solidFill>
                  <a:schemeClr val="bg1"/>
                </a:solidFill>
              </a:rPr>
              <a:t>Note: there is a recorded macro you can see in the VB editor that shows how to sort by multiple keys</a:t>
            </a:r>
            <a:endParaRPr lang="en-CA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61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repeated processes.</a:t>
            </a:r>
          </a:p>
          <a:p>
            <a:pPr lvl="1"/>
            <a:r>
              <a:rPr lang="en-US" dirty="0" smtClean="0"/>
              <a:t>One is nested inside the other.</a:t>
            </a:r>
          </a:p>
          <a:p>
            <a:pPr lvl="1"/>
            <a:r>
              <a:rPr lang="en-US" dirty="0" smtClean="0"/>
              <a:t>That means that each time one process starts the nested/inner process starts from beginning to end.</a:t>
            </a:r>
          </a:p>
          <a:p>
            <a:r>
              <a:rPr lang="en-US" dirty="0" smtClean="0"/>
              <a:t>Examples of nested (non-exhaustive list) from lecture.</a:t>
            </a:r>
          </a:p>
          <a:p>
            <a:pPr lvl="1"/>
            <a:r>
              <a:rPr lang="en-US" b="1" dirty="0"/>
              <a:t>Washing </a:t>
            </a:r>
            <a:r>
              <a:rPr lang="en-US" b="1" dirty="0" smtClean="0"/>
              <a:t>Dishes</a:t>
            </a:r>
            <a:endParaRPr lang="en-US" dirty="0" smtClean="0"/>
          </a:p>
          <a:p>
            <a:pPr marL="444500" lvl="2" indent="0">
              <a:buNone/>
            </a:pPr>
            <a:r>
              <a:rPr lang="en-US" sz="1400" dirty="0">
                <a:latin typeface="Comic Sans MS" panose="030F0702030302020204" pitchFamily="66" charset="0"/>
              </a:rPr>
              <a:t>While (there are dishes left unwashed)</a:t>
            </a:r>
          </a:p>
          <a:p>
            <a:pPr marL="444500" lvl="2" indent="0">
              <a:buNone/>
            </a:pPr>
            <a:r>
              <a:rPr lang="en-US" sz="1400" dirty="0">
                <a:latin typeface="Comic Sans MS" panose="030F0702030302020204" pitchFamily="66" charset="0"/>
              </a:rPr>
              <a:t>     Get a dirty dish</a:t>
            </a:r>
          </a:p>
          <a:p>
            <a:pPr marL="444500" lvl="2" indent="0">
              <a:buNone/>
            </a:pPr>
            <a:r>
              <a:rPr lang="en-US" sz="1400" dirty="0">
                <a:latin typeface="Comic Sans MS" panose="030F0702030302020204" pitchFamily="66" charset="0"/>
              </a:rPr>
              <a:t>    Apply soap to dish</a:t>
            </a:r>
          </a:p>
          <a:p>
            <a:pPr marL="444500" lvl="2" indent="0">
              <a:buNone/>
            </a:pPr>
            <a:r>
              <a:rPr lang="en-US" sz="1400" dirty="0">
                <a:latin typeface="Comic Sans MS" panose="030F0702030302020204" pitchFamily="66" charset="0"/>
              </a:rPr>
              <a:t>     while (dish is still dirty)</a:t>
            </a:r>
          </a:p>
          <a:p>
            <a:pPr marL="444500" lvl="2" indent="0">
              <a:buNone/>
            </a:pPr>
            <a:r>
              <a:rPr lang="en-US" sz="1400" dirty="0">
                <a:latin typeface="Comic Sans MS" panose="030F0702030302020204" pitchFamily="66" charset="0"/>
              </a:rPr>
              <a:t>         Rub dish with wet cleaning tool</a:t>
            </a:r>
          </a:p>
          <a:p>
            <a:pPr marL="444500" lvl="2" indent="0">
              <a:buNone/>
            </a:pPr>
            <a:r>
              <a:rPr lang="en-US" sz="1400" dirty="0">
                <a:latin typeface="Comic Sans MS" panose="030F0702030302020204" pitchFamily="66" charset="0"/>
              </a:rPr>
              <a:t>         If (more soap needed)</a:t>
            </a:r>
          </a:p>
          <a:p>
            <a:pPr marL="444500" lvl="2" indent="0">
              <a:buNone/>
            </a:pPr>
            <a:r>
              <a:rPr lang="en-US" sz="1400" dirty="0">
                <a:latin typeface="Comic Sans MS" panose="030F0702030302020204" pitchFamily="66" charset="0"/>
              </a:rPr>
              <a:t>              Apply soap to dish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042822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Nesting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 of nested (non-exhaustive list) from </a:t>
            </a:r>
            <a:r>
              <a:rPr lang="en-US" dirty="0" smtClean="0"/>
              <a:t>lecture (continued):</a:t>
            </a:r>
          </a:p>
          <a:p>
            <a:pPr lvl="1"/>
            <a:r>
              <a:rPr lang="en-US" b="1" dirty="0"/>
              <a:t>Martial </a:t>
            </a:r>
            <a:r>
              <a:rPr lang="en-US" b="1" dirty="0" smtClean="0"/>
              <a:t>Arts</a:t>
            </a:r>
          </a:p>
          <a:p>
            <a:pPr marL="444500" lvl="1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While (there is still a compass point with opponent)</a:t>
            </a:r>
          </a:p>
          <a:p>
            <a:pPr marL="444500" lvl="1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     Turn left to face opponent</a:t>
            </a:r>
          </a:p>
          <a:p>
            <a:pPr marL="444500" lvl="1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      while (opponent is still standing)</a:t>
            </a:r>
          </a:p>
          <a:p>
            <a:pPr marL="444500" lvl="1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          Throw right reverse punch</a:t>
            </a:r>
          </a:p>
          <a:p>
            <a:pPr marL="444500" lvl="1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           Left rising block</a:t>
            </a:r>
          </a:p>
          <a:p>
            <a:pPr marL="444500" lvl="1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           Throw right reverse punch</a:t>
            </a:r>
          </a:p>
          <a:p>
            <a:pPr marL="444500" lvl="1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      Assume guard position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084870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Nesting 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 of nested (non-exhaustive list) from lecture (continued):</a:t>
            </a:r>
          </a:p>
          <a:p>
            <a:pPr lvl="1"/>
            <a:r>
              <a:rPr lang="en-US" b="1" dirty="0"/>
              <a:t>Counting Covid Alberta </a:t>
            </a:r>
            <a:r>
              <a:rPr lang="en-US" b="1" dirty="0" smtClean="0"/>
              <a:t>Cases</a:t>
            </a:r>
          </a:p>
          <a:p>
            <a:pPr lvl="1"/>
            <a:endParaRPr lang="en-CA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90600" y="2667000"/>
            <a:ext cx="6553200" cy="326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90009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Nesting (4)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example: Workbook exercise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990725"/>
            <a:ext cx="5800725" cy="394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055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Changing Fonts, Font Effects, Fill Color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>
                <a:latin typeface="+mj-lt"/>
              </a:rPr>
              <a:t>Font changes can be made via the Cells or the Range object</a:t>
            </a:r>
          </a:p>
          <a:p>
            <a:r>
              <a:rPr lang="en-US" sz="1800" b="1" dirty="0" smtClean="0">
                <a:latin typeface="Consolas" panose="020B0609020204030204" pitchFamily="49" charset="0"/>
              </a:rPr>
              <a:t>Spreadsheet name</a:t>
            </a:r>
            <a:r>
              <a:rPr lang="en-US" sz="1800" dirty="0">
                <a:latin typeface="Consolas" panose="020B0609020204030204" pitchFamily="49" charset="0"/>
              </a:rPr>
              <a:t>: </a:t>
            </a:r>
            <a:r>
              <a:rPr lang="en-US" sz="1800" dirty="0" smtClean="0">
                <a:latin typeface="Consolas" panose="020B0609020204030204" pitchFamily="49" charset="0"/>
              </a:rPr>
              <a:t>1_formatting_cells</a:t>
            </a:r>
          </a:p>
          <a:p>
            <a:endParaRPr lang="en-US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Sub </a:t>
            </a:r>
            <a:r>
              <a:rPr lang="en-US" sz="1800" dirty="0" err="1">
                <a:latin typeface="Consolas" panose="020B0609020204030204" pitchFamily="49" charset="0"/>
              </a:rPr>
              <a:t>formattingEffects</a:t>
            </a:r>
            <a:r>
              <a:rPr lang="en-US" sz="1800" dirty="0">
                <a:latin typeface="Consolas" panose="020B0609020204030204" pitchFamily="49" charset="0"/>
              </a:rPr>
              <a:t>()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</a:t>
            </a:r>
            <a:r>
              <a:rPr lang="en-US" sz="1800" dirty="0" err="1">
                <a:latin typeface="Consolas" panose="020B0609020204030204" pitchFamily="49" charset="0"/>
              </a:rPr>
              <a:t>colorChoice</a:t>
            </a:r>
            <a:r>
              <a:rPr lang="en-US" sz="1800" dirty="0">
                <a:latin typeface="Consolas" panose="020B0609020204030204" pitchFamily="49" charset="0"/>
              </a:rPr>
              <a:t> As String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</a:t>
            </a:r>
            <a:r>
              <a:rPr lang="en-US" sz="1800" dirty="0" err="1">
                <a:latin typeface="Consolas" panose="020B0609020204030204" pitchFamily="49" charset="0"/>
              </a:rPr>
              <a:t>colorChoiceInvalid</a:t>
            </a:r>
            <a:r>
              <a:rPr lang="en-US" sz="1800" dirty="0">
                <a:latin typeface="Consolas" panose="020B0609020204030204" pitchFamily="49" charset="0"/>
              </a:rPr>
              <a:t> As Boolean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Range("B2:D5").</a:t>
            </a:r>
            <a:r>
              <a:rPr lang="en-US" sz="1800" dirty="0" err="1">
                <a:latin typeface="Consolas" panose="020B0609020204030204" pitchFamily="49" charset="0"/>
              </a:rPr>
              <a:t>Font.Name</a:t>
            </a:r>
            <a:r>
              <a:rPr lang="en-US" sz="1800" dirty="0">
                <a:latin typeface="Consolas" panose="020B0609020204030204" pitchFamily="49" charset="0"/>
              </a:rPr>
              <a:t> = "Arial Black"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Cells(1, 1).</a:t>
            </a:r>
            <a:r>
              <a:rPr lang="en-US" sz="1800" dirty="0" err="1">
                <a:latin typeface="Consolas" panose="020B0609020204030204" pitchFamily="49" charset="0"/>
              </a:rPr>
              <a:t>Font.Size</a:t>
            </a:r>
            <a:r>
              <a:rPr lang="en-US" sz="1800" dirty="0">
                <a:latin typeface="Consolas" panose="020B0609020204030204" pitchFamily="49" charset="0"/>
              </a:rPr>
              <a:t> = 24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colorChoiceInvalid</a:t>
            </a:r>
            <a:r>
              <a:rPr lang="en-US" sz="1800" dirty="0">
                <a:latin typeface="Consolas" panose="020B0609020204030204" pitchFamily="49" charset="0"/>
              </a:rPr>
              <a:t> = </a:t>
            </a:r>
            <a:r>
              <a:rPr lang="en-US" sz="1800" dirty="0" smtClean="0">
                <a:latin typeface="Consolas" panose="020B0609020204030204" pitchFamily="49" charset="0"/>
              </a:rPr>
              <a:t>True</a:t>
            </a:r>
          </a:p>
          <a:p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78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Nesting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program prompts the user for a North American country.</a:t>
            </a:r>
          </a:p>
          <a:p>
            <a:r>
              <a:rPr lang="en-US" dirty="0" smtClean="0"/>
              <a:t>It will re-prompt so long as the country name isn’t one of three possibilities.</a:t>
            </a:r>
          </a:p>
          <a:p>
            <a:r>
              <a:rPr lang="en-US" dirty="0" smtClean="0"/>
              <a:t>Each time the user enters a valid country the program will check if valid region has been entered (currently program only cross checks Canada with Canadian provinces).</a:t>
            </a:r>
          </a:p>
          <a:p>
            <a:r>
              <a:rPr lang="en-US" dirty="0" smtClean="0"/>
              <a:t>Again the program re-prompts for a region until a valid one has been entered.</a:t>
            </a:r>
          </a:p>
          <a:p>
            <a:r>
              <a:rPr lang="en-US" b="1" dirty="0" smtClean="0"/>
              <a:t>Spreadsheet </a:t>
            </a:r>
            <a:r>
              <a:rPr lang="en-US" b="1" dirty="0"/>
              <a:t>name</a:t>
            </a:r>
            <a:r>
              <a:rPr lang="en-US" dirty="0"/>
              <a:t>: </a:t>
            </a:r>
            <a:r>
              <a:rPr lang="en-US" dirty="0">
                <a:latin typeface="Consolas" panose="020B0609020204030204" pitchFamily="49" charset="0"/>
              </a:rPr>
              <a:t>8_nested_loops_country_city_count</a:t>
            </a: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012881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Nesting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Sub </a:t>
            </a:r>
            <a:r>
              <a:rPr lang="en-US" sz="1800" dirty="0" err="1">
                <a:latin typeface="Consolas" panose="020B0609020204030204" pitchFamily="49" charset="0"/>
              </a:rPr>
              <a:t>countClients</a:t>
            </a:r>
            <a:r>
              <a:rPr lang="en-US" sz="1800" dirty="0">
                <a:latin typeface="Consolas" panose="020B0609020204030204" pitchFamily="49" charset="0"/>
              </a:rPr>
              <a:t>()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Const COUNTRY_COLUMN As Long = 1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Const REGION_COLUMN As Long = 2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Const NO_VALUE As String = ""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Const START_ROW As Long = </a:t>
            </a:r>
            <a:r>
              <a:rPr lang="en-US" sz="1800" dirty="0" smtClean="0">
                <a:latin typeface="Consolas" panose="020B0609020204030204" pitchFamily="49" charset="0"/>
              </a:rPr>
              <a:t>3    </a:t>
            </a:r>
            <a:endParaRPr lang="en-US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country As String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region As String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</a:t>
            </a:r>
            <a:r>
              <a:rPr lang="en-US" sz="1800" dirty="0" err="1">
                <a:latin typeface="Consolas" panose="020B0609020204030204" pitchFamily="49" charset="0"/>
              </a:rPr>
              <a:t>countryCount</a:t>
            </a:r>
            <a:r>
              <a:rPr lang="en-US" sz="1800" dirty="0">
                <a:latin typeface="Consolas" panose="020B0609020204030204" pitchFamily="49" charset="0"/>
              </a:rPr>
              <a:t> As Long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</a:t>
            </a:r>
            <a:r>
              <a:rPr lang="en-US" sz="1800" dirty="0" err="1">
                <a:latin typeface="Consolas" panose="020B0609020204030204" pitchFamily="49" charset="0"/>
              </a:rPr>
              <a:t>regionCount</a:t>
            </a:r>
            <a:r>
              <a:rPr lang="en-US" sz="1800" dirty="0">
                <a:latin typeface="Consolas" panose="020B0609020204030204" pitchFamily="49" charset="0"/>
              </a:rPr>
              <a:t> As Long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row As Long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</a:t>
            </a:r>
            <a:r>
              <a:rPr lang="en-US" sz="1800" dirty="0" err="1">
                <a:latin typeface="Consolas" panose="020B0609020204030204" pitchFamily="49" charset="0"/>
              </a:rPr>
              <a:t>countryFromSS</a:t>
            </a:r>
            <a:r>
              <a:rPr lang="en-US" sz="1800" dirty="0">
                <a:latin typeface="Consolas" panose="020B0609020204030204" pitchFamily="49" charset="0"/>
              </a:rPr>
              <a:t> As String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</a:t>
            </a:r>
            <a:r>
              <a:rPr lang="en-US" sz="1800" dirty="0" err="1">
                <a:latin typeface="Consolas" panose="020B0609020204030204" pitchFamily="49" charset="0"/>
              </a:rPr>
              <a:t>regionFromSS</a:t>
            </a:r>
            <a:r>
              <a:rPr lang="en-US" sz="1800" dirty="0">
                <a:latin typeface="Consolas" panose="020B0609020204030204" pitchFamily="49" charset="0"/>
              </a:rPr>
              <a:t> As </a:t>
            </a:r>
            <a:r>
              <a:rPr lang="en-US" sz="1800" dirty="0" smtClean="0">
                <a:latin typeface="Consolas" panose="020B0609020204030204" pitchFamily="49" charset="0"/>
              </a:rPr>
              <a:t>String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country </a:t>
            </a:r>
            <a:r>
              <a:rPr lang="en-CA" sz="1800" dirty="0">
                <a:latin typeface="Consolas" panose="020B0609020204030204" pitchFamily="49" charset="0"/>
              </a:rPr>
              <a:t>= NO_VALUE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region = NO_VALUE</a:t>
            </a:r>
          </a:p>
        </p:txBody>
      </p:sp>
    </p:spTree>
    <p:extLst>
      <p:ext uri="{BB962C8B-B14F-4D97-AF65-F5344CB8AC3E}">
        <p14:creationId xmlns:p14="http://schemas.microsoft.com/office/powerpoint/2010/main" val="21984153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b="1" dirty="0" smtClean="0">
                <a:solidFill>
                  <a:srgbClr val="0000FF"/>
                </a:solidFill>
              </a:rPr>
              <a:t>Nesting</a:t>
            </a:r>
            <a:r>
              <a:rPr lang="en-US" dirty="0" smtClean="0"/>
              <a:t> 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  Do </a:t>
            </a:r>
            <a:r>
              <a:rPr lang="en-US" sz="1600" dirty="0">
                <a:latin typeface="Consolas" panose="020B0609020204030204" pitchFamily="49" charset="0"/>
              </a:rPr>
              <a:t>While ((country &lt;&gt; "Canada") And _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  (country &lt;&gt; "USA") And _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  (country &lt;&gt; "Mexico"))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country = InputBox("North American </a:t>
            </a:r>
            <a:r>
              <a:rPr lang="en-US" sz="1600" dirty="0" smtClean="0">
                <a:latin typeface="Consolas" panose="020B0609020204030204" pitchFamily="49" charset="0"/>
              </a:rPr>
              <a:t>country: </a:t>
            </a:r>
            <a:r>
              <a:rPr lang="en-US" sz="1600" dirty="0">
                <a:latin typeface="Consolas" panose="020B0609020204030204" pitchFamily="49" charset="0"/>
              </a:rPr>
              <a:t>")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</a:rPr>
              <a:t>Do While (</a:t>
            </a:r>
            <a:r>
              <a:rPr lang="en-US" sz="1600" dirty="0">
                <a:latin typeface="Consolas" panose="020B0609020204030204" pitchFamily="49" charset="0"/>
              </a:rPr>
              <a:t>(region &lt;&gt; "British Columbia") And _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      (region &lt;&gt; "Alberta") And _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      (region &lt;&gt; "Saskatchewan") And _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      (region &lt;&gt; "Manitoba") And _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      (region &lt;&gt; "Ontario") And _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      (region &lt;&gt; "Quebec") And _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      (region &lt;&gt; "New </a:t>
            </a:r>
            <a:r>
              <a:rPr lang="en-US" sz="1600" dirty="0" err="1">
                <a:latin typeface="Consolas" panose="020B0609020204030204" pitchFamily="49" charset="0"/>
              </a:rPr>
              <a:t>burnswick</a:t>
            </a:r>
            <a:r>
              <a:rPr lang="en-US" sz="1600" dirty="0">
                <a:latin typeface="Consolas" panose="020B0609020204030204" pitchFamily="49" charset="0"/>
              </a:rPr>
              <a:t>") And _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      (region &lt;&gt; "Nova Scotia") And _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      (region &lt;&gt; "Prince Edward Island") And _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      (region &lt;&gt; "Newfoundland and Labrador")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)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  region = InputBox("Province to </a:t>
            </a:r>
            <a:r>
              <a:rPr lang="en-US" sz="1600" dirty="0" smtClean="0">
                <a:latin typeface="Consolas" panose="020B0609020204030204" pitchFamily="49" charset="0"/>
              </a:rPr>
              <a:t>count: </a:t>
            </a:r>
            <a:r>
              <a:rPr lang="en-US" sz="1600" dirty="0">
                <a:latin typeface="Consolas" panose="020B0609020204030204" pitchFamily="49" charset="0"/>
              </a:rPr>
              <a:t>")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Loop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Loop</a:t>
            </a:r>
            <a:endParaRPr lang="en-CA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873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Nesting (4)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dirty="0" err="1" smtClean="0">
                <a:latin typeface="Consolas" panose="020B0609020204030204" pitchFamily="49" charset="0"/>
              </a:rPr>
              <a:t>countryCount</a:t>
            </a:r>
            <a:r>
              <a:rPr lang="en-US" sz="1600" dirty="0" smtClean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= 0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latin typeface="Consolas" panose="020B0609020204030204" pitchFamily="49" charset="0"/>
              </a:rPr>
              <a:t>regionCount</a:t>
            </a:r>
            <a:r>
              <a:rPr lang="en-US" sz="1600" dirty="0">
                <a:latin typeface="Consolas" panose="020B0609020204030204" pitchFamily="49" charset="0"/>
              </a:rPr>
              <a:t> = 0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row = START_ROW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latin typeface="Consolas" panose="020B0609020204030204" pitchFamily="49" charset="0"/>
              </a:rPr>
              <a:t>countryFromSS</a:t>
            </a:r>
            <a:r>
              <a:rPr lang="en-US" sz="1600" dirty="0">
                <a:latin typeface="Consolas" panose="020B0609020204030204" pitchFamily="49" charset="0"/>
              </a:rPr>
              <a:t> = Cells(row, COUNTRY_COLUMN)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Do While (</a:t>
            </a:r>
            <a:r>
              <a:rPr lang="en-US" sz="1600" dirty="0" err="1">
                <a:latin typeface="Consolas" panose="020B0609020204030204" pitchFamily="49" charset="0"/>
              </a:rPr>
              <a:t>countryFromSS</a:t>
            </a:r>
            <a:r>
              <a:rPr lang="en-US" sz="1600" dirty="0">
                <a:latin typeface="Consolas" panose="020B0609020204030204" pitchFamily="49" charset="0"/>
              </a:rPr>
              <a:t> &lt;&gt; NO_VALUE)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latin typeface="Consolas" panose="020B0609020204030204" pitchFamily="49" charset="0"/>
              </a:rPr>
              <a:t>regionFromSS</a:t>
            </a:r>
            <a:r>
              <a:rPr lang="en-US" sz="1600" dirty="0">
                <a:latin typeface="Consolas" panose="020B0609020204030204" pitchFamily="49" charset="0"/>
              </a:rPr>
              <a:t> = Cells(row, REGION_COLUMN)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If (</a:t>
            </a:r>
            <a:r>
              <a:rPr lang="en-US" sz="1600" dirty="0" err="1">
                <a:latin typeface="Consolas" panose="020B0609020204030204" pitchFamily="49" charset="0"/>
              </a:rPr>
              <a:t>countryFromSS</a:t>
            </a:r>
            <a:r>
              <a:rPr lang="en-US" sz="1600" dirty="0">
                <a:latin typeface="Consolas" panose="020B0609020204030204" pitchFamily="49" charset="0"/>
              </a:rPr>
              <a:t> = country) Then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</a:t>
            </a:r>
            <a:r>
              <a:rPr lang="en-US" sz="1600" dirty="0" err="1">
                <a:latin typeface="Consolas" panose="020B0609020204030204" pitchFamily="49" charset="0"/>
              </a:rPr>
              <a:t>countryCount</a:t>
            </a:r>
            <a:r>
              <a:rPr lang="en-US" sz="1600" dirty="0">
                <a:latin typeface="Consolas" panose="020B0609020204030204" pitchFamily="49" charset="0"/>
              </a:rPr>
              <a:t> = </a:t>
            </a:r>
            <a:r>
              <a:rPr lang="en-US" sz="1600" dirty="0" err="1">
                <a:latin typeface="Consolas" panose="020B0609020204030204" pitchFamily="49" charset="0"/>
              </a:rPr>
              <a:t>countryCount</a:t>
            </a:r>
            <a:r>
              <a:rPr lang="en-US" sz="1600" dirty="0">
                <a:latin typeface="Consolas" panose="020B0609020204030204" pitchFamily="49" charset="0"/>
              </a:rPr>
              <a:t> + 1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End If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If (</a:t>
            </a:r>
            <a:r>
              <a:rPr lang="en-US" sz="1600" dirty="0" err="1">
                <a:latin typeface="Consolas" panose="020B0609020204030204" pitchFamily="49" charset="0"/>
              </a:rPr>
              <a:t>regionFromSS</a:t>
            </a:r>
            <a:r>
              <a:rPr lang="en-US" sz="1600" dirty="0">
                <a:latin typeface="Consolas" panose="020B0609020204030204" pitchFamily="49" charset="0"/>
              </a:rPr>
              <a:t> = region) Then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    </a:t>
            </a:r>
            <a:r>
              <a:rPr lang="en-US" sz="1600" dirty="0" err="1">
                <a:latin typeface="Consolas" panose="020B0609020204030204" pitchFamily="49" charset="0"/>
              </a:rPr>
              <a:t>regionCount</a:t>
            </a:r>
            <a:r>
              <a:rPr lang="en-US" sz="1600" dirty="0">
                <a:latin typeface="Consolas" panose="020B0609020204030204" pitchFamily="49" charset="0"/>
              </a:rPr>
              <a:t> = </a:t>
            </a:r>
            <a:r>
              <a:rPr lang="en-US" sz="1600" dirty="0" err="1">
                <a:latin typeface="Consolas" panose="020B0609020204030204" pitchFamily="49" charset="0"/>
              </a:rPr>
              <a:t>regionCount</a:t>
            </a:r>
            <a:r>
              <a:rPr lang="en-US" sz="1600" dirty="0">
                <a:latin typeface="Consolas" panose="020B0609020204030204" pitchFamily="49" charset="0"/>
              </a:rPr>
              <a:t> + 1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End If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row = row + 1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latin typeface="Consolas" panose="020B0609020204030204" pitchFamily="49" charset="0"/>
              </a:rPr>
              <a:t>countryFromSS</a:t>
            </a:r>
            <a:r>
              <a:rPr lang="en-US" sz="1600" dirty="0">
                <a:latin typeface="Consolas" panose="020B0609020204030204" pitchFamily="49" charset="0"/>
              </a:rPr>
              <a:t> = Cells(row, COUNTRY_COLUMN)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Loop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  <a:endParaRPr lang="en-CA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4013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Nesting (4)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  Range</a:t>
            </a:r>
            <a:r>
              <a:rPr lang="en-US" sz="1600" dirty="0">
                <a:latin typeface="Consolas" panose="020B0609020204030204" pitchFamily="49" charset="0"/>
              </a:rPr>
              <a:t>("F2") = "# clients from " &amp; country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Range("G2") = </a:t>
            </a:r>
            <a:r>
              <a:rPr lang="en-US" sz="1600" dirty="0" err="1">
                <a:latin typeface="Consolas" panose="020B0609020204030204" pitchFamily="49" charset="0"/>
              </a:rPr>
              <a:t>countryCount</a:t>
            </a:r>
            <a:endParaRPr lang="en-US" sz="16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Range("F3") = "# in " &amp; country &amp; " who live in " &amp; region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Range("G3") = </a:t>
            </a:r>
            <a:r>
              <a:rPr lang="en-US" sz="1600" dirty="0" err="1">
                <a:latin typeface="Consolas" panose="020B0609020204030204" pitchFamily="49" charset="0"/>
              </a:rPr>
              <a:t>regionCount</a:t>
            </a:r>
            <a:endParaRPr lang="en-US" sz="16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End Sub</a:t>
            </a:r>
            <a:endParaRPr lang="en-CA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3963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05200" cy="944562"/>
          </a:xfrm>
        </p:spPr>
        <p:txBody>
          <a:bodyPr/>
          <a:lstStyle/>
          <a:p>
            <a:r>
              <a:rPr lang="en-US" dirty="0" smtClean="0"/>
              <a:t>Exercise 4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1" dirty="0"/>
              <a:t>Program description:</a:t>
            </a:r>
          </a:p>
          <a:p>
            <a:pPr lvl="1"/>
            <a:r>
              <a:rPr lang="en-US" sz="1500" dirty="0"/>
              <a:t>Using nested loops the program will write the following information into the spreadsheet.</a:t>
            </a:r>
          </a:p>
          <a:p>
            <a:pPr lvl="1"/>
            <a:r>
              <a:rPr lang="en-US" sz="1500" dirty="0"/>
              <a:t>JT’s comment: this one is substantially more challenging than the previous exercises but solving it will help you find a solution to the graded components. </a:t>
            </a:r>
          </a:p>
          <a:p>
            <a:pPr lvl="1"/>
            <a:r>
              <a:rPr lang="en-US" sz="1500" dirty="0"/>
              <a:t>Along row 1 from column 1 – 10 write the number 1 into sheet.</a:t>
            </a:r>
          </a:p>
          <a:p>
            <a:pPr lvl="1"/>
            <a:r>
              <a:rPr lang="en-US" sz="1500" dirty="0"/>
              <a:t>Along row 2 from column 1 – 10 write the number 2 into sheet.</a:t>
            </a:r>
          </a:p>
          <a:p>
            <a:pPr lvl="1"/>
            <a:r>
              <a:rPr lang="en-US" sz="1500" dirty="0"/>
              <a:t>Along row 3 from column 1 – 10 write the number 3 into sheet.</a:t>
            </a:r>
          </a:p>
          <a:p>
            <a:pPr lvl="1"/>
            <a:r>
              <a:rPr lang="en-US" sz="1500" dirty="0"/>
              <a:t>Continue along this pattern up to and including row 10 where the number 10 will be written.</a:t>
            </a:r>
          </a:p>
          <a:p>
            <a:pPr marL="0" indent="0">
              <a:buNone/>
            </a:pPr>
            <a:r>
              <a:rPr lang="en-US" sz="1800" b="1" dirty="0"/>
              <a:t>Spreadsheet containing the solution </a:t>
            </a:r>
            <a:r>
              <a:rPr lang="en-US" sz="1800" dirty="0"/>
              <a:t>(don’t look at it until you have at least made an attempt): </a:t>
            </a:r>
            <a:r>
              <a:rPr lang="en-US" sz="1800" dirty="0">
                <a:latin typeface="Consolas" panose="020B0609020204030204" pitchFamily="49" charset="0"/>
              </a:rPr>
              <a:t>Exercise4_nested_loops_numbering_cells</a:t>
            </a:r>
            <a:endParaRPr lang="en-CA" sz="1800" dirty="0">
              <a:latin typeface="Consolas" panose="020B06090202040302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7896" y="-53181"/>
            <a:ext cx="4743450" cy="16002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820237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5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1" dirty="0"/>
              <a:t>Program description: get and display the month and year</a:t>
            </a:r>
          </a:p>
          <a:p>
            <a:pPr lvl="1"/>
            <a:r>
              <a:rPr lang="en-US" sz="1500" dirty="0"/>
              <a:t>Prompt the user for a month as a numerical value from 1 – 12.</a:t>
            </a:r>
          </a:p>
          <a:p>
            <a:pPr lvl="1"/>
            <a:r>
              <a:rPr lang="en-US" sz="1500" dirty="0"/>
              <a:t>As long as value outside this range is entered the program will repeat the prompt.</a:t>
            </a:r>
          </a:p>
          <a:p>
            <a:pPr lvl="1"/>
            <a:r>
              <a:rPr lang="en-US" sz="1500" dirty="0"/>
              <a:t>After a valid value for the month has been entered the program will prompt for the day (again an integer value).</a:t>
            </a:r>
          </a:p>
          <a:p>
            <a:pPr lvl="1"/>
            <a:r>
              <a:rPr lang="en-US" sz="1500" dirty="0"/>
              <a:t>The program will repeatedly prompt for the day as long as a value outside the valid range has been entered.</a:t>
            </a:r>
          </a:p>
          <a:p>
            <a:pPr lvl="2"/>
            <a:r>
              <a:rPr lang="en-US" sz="1200" dirty="0"/>
              <a:t>The valid range depends upon the month:</a:t>
            </a:r>
          </a:p>
          <a:p>
            <a:pPr lvl="3"/>
            <a:r>
              <a:rPr lang="en-US" sz="1050" dirty="0"/>
              <a:t>February: ignore leap year and assume the maximum number of days is 28.</a:t>
            </a:r>
          </a:p>
          <a:p>
            <a:pPr lvl="3"/>
            <a:r>
              <a:rPr lang="en-US" sz="1050" dirty="0"/>
              <a:t>Month with 30 days: April, June, September, November</a:t>
            </a:r>
          </a:p>
          <a:p>
            <a:pPr lvl="3"/>
            <a:r>
              <a:rPr lang="en-US" sz="1050" dirty="0"/>
              <a:t>Months with 31 days: all other months</a:t>
            </a:r>
          </a:p>
          <a:p>
            <a:pPr marL="0" indent="0">
              <a:buNone/>
            </a:pPr>
            <a:r>
              <a:rPr lang="en-US" sz="1800" b="1" dirty="0"/>
              <a:t>Spreadsheet containing the solution </a:t>
            </a:r>
            <a:r>
              <a:rPr lang="en-US" sz="1800" dirty="0"/>
              <a:t>(don’t look at it until you have at least made an attempt):</a:t>
            </a:r>
            <a:r>
              <a:rPr lang="en-US" sz="1800" dirty="0">
                <a:latin typeface="Consolas" panose="020B0609020204030204" pitchFamily="49" charset="0"/>
              </a:rPr>
              <a:t>Exercise5_nested_loops_entering_month_day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7057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Excellent Exercise To Help You Prepare For The Assignment: The Last Workbook Exercise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last exercise is quite challenging (you already have 3 graded components assigned which included the basics of VBA programming).</a:t>
            </a:r>
          </a:p>
          <a:p>
            <a:r>
              <a:rPr lang="en-US" dirty="0" smtClean="0"/>
              <a:t>Similar to the full assignment the exercise requires that you implement a solution using nested loops.</a:t>
            </a:r>
          </a:p>
          <a:p>
            <a:pPr lvl="1"/>
            <a:r>
              <a:rPr lang="en-US" dirty="0" smtClean="0"/>
              <a:t>Workbook Exercise:</a:t>
            </a:r>
          </a:p>
          <a:p>
            <a:pPr lvl="2"/>
            <a:r>
              <a:rPr lang="en-US" dirty="0" smtClean="0"/>
              <a:t>Outer loop to traverse from the start of the days where visitors came to town until the end.</a:t>
            </a:r>
          </a:p>
          <a:p>
            <a:pPr lvl="2"/>
            <a:r>
              <a:rPr lang="en-US" dirty="0" smtClean="0"/>
              <a:t>Inner (nested) loop runs from start to finish each time the outer loop runs: traverses all the visitor information for a particular month.</a:t>
            </a:r>
          </a:p>
          <a:p>
            <a:pPr lvl="1"/>
            <a:r>
              <a:rPr lang="en-US" dirty="0" smtClean="0"/>
              <a:t>Assignment: </a:t>
            </a:r>
          </a:p>
          <a:p>
            <a:pPr lvl="2"/>
            <a:r>
              <a:rPr lang="en-US" dirty="0" smtClean="0"/>
              <a:t>Outer loop to traverse from the start of the Covid cases until the end (empty row).</a:t>
            </a:r>
          </a:p>
          <a:p>
            <a:pPr lvl="2"/>
            <a:r>
              <a:rPr lang="en-US" dirty="0" smtClean="0"/>
              <a:t>Inner (nested) loop runs from start to finish each time the outer loop runs: traverses or steps through all the Covid cases for a particular day.</a:t>
            </a:r>
          </a:p>
        </p:txBody>
      </p:sp>
    </p:spTree>
    <p:extLst>
      <p:ext uri="{BB962C8B-B14F-4D97-AF65-F5344CB8AC3E}">
        <p14:creationId xmlns:p14="http://schemas.microsoft.com/office/powerpoint/2010/main" val="1197727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Changing </a:t>
            </a:r>
            <a:r>
              <a:rPr lang="en-US" dirty="0"/>
              <a:t>Fonts, Font Effects, Fill </a:t>
            </a:r>
            <a:r>
              <a:rPr lang="en-US" dirty="0" smtClean="0"/>
              <a:t>Color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</a:t>
            </a:r>
            <a:r>
              <a:rPr lang="en-US" sz="1800" dirty="0">
                <a:latin typeface="Consolas" panose="020B0609020204030204" pitchFamily="49" charset="0"/>
              </a:rPr>
              <a:t>Do While (</a:t>
            </a:r>
            <a:r>
              <a:rPr lang="en-US" sz="1800" dirty="0" err="1">
                <a:latin typeface="Consolas" panose="020B0609020204030204" pitchFamily="49" charset="0"/>
              </a:rPr>
              <a:t>colorChoiceInvalid</a:t>
            </a:r>
            <a:r>
              <a:rPr lang="en-US" sz="1800" dirty="0">
                <a:latin typeface="Consolas" panose="020B0609020204030204" pitchFamily="49" charset="0"/>
              </a:rPr>
              <a:t> = True)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</a:rPr>
              <a:t>colorChoiceInvalid</a:t>
            </a:r>
            <a:r>
              <a:rPr lang="en-US" sz="1800" dirty="0">
                <a:latin typeface="Consolas" panose="020B0609020204030204" pitchFamily="49" charset="0"/>
              </a:rPr>
              <a:t> = False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</a:rPr>
              <a:t>colorChoice</a:t>
            </a:r>
            <a:r>
              <a:rPr lang="en-US" sz="1800" dirty="0">
                <a:latin typeface="Consolas" panose="020B0609020204030204" pitchFamily="49" charset="0"/>
              </a:rPr>
              <a:t> = InputBox("Color (</a:t>
            </a:r>
            <a:r>
              <a:rPr lang="en-US" sz="1800" dirty="0" err="1">
                <a:latin typeface="Consolas" panose="020B0609020204030204" pitchFamily="49" charset="0"/>
              </a:rPr>
              <a:t>red,blue,green</a:t>
            </a:r>
            <a:r>
              <a:rPr lang="en-US" sz="1800" dirty="0">
                <a:latin typeface="Consolas" panose="020B0609020204030204" pitchFamily="49" charset="0"/>
              </a:rPr>
              <a:t>): ")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If ((</a:t>
            </a:r>
            <a:r>
              <a:rPr lang="en-US" sz="1800" dirty="0" err="1">
                <a:latin typeface="Consolas" panose="020B0609020204030204" pitchFamily="49" charset="0"/>
              </a:rPr>
              <a:t>colorChoice</a:t>
            </a:r>
            <a:r>
              <a:rPr lang="en-US" sz="1800" dirty="0">
                <a:latin typeface="Consolas" panose="020B0609020204030204" pitchFamily="49" charset="0"/>
              </a:rPr>
              <a:t> &lt;&gt; "red") And _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(</a:t>
            </a:r>
            <a:r>
              <a:rPr lang="en-US" sz="1800" dirty="0" err="1">
                <a:latin typeface="Consolas" panose="020B0609020204030204" pitchFamily="49" charset="0"/>
              </a:rPr>
              <a:t>colorChoice</a:t>
            </a:r>
            <a:r>
              <a:rPr lang="en-US" sz="1800" dirty="0">
                <a:latin typeface="Consolas" panose="020B0609020204030204" pitchFamily="49" charset="0"/>
              </a:rPr>
              <a:t> &lt;&gt; "blue") And _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(</a:t>
            </a:r>
            <a:r>
              <a:rPr lang="en-US" sz="1800" dirty="0" err="1">
                <a:latin typeface="Consolas" panose="020B0609020204030204" pitchFamily="49" charset="0"/>
              </a:rPr>
              <a:t>colorChoice</a:t>
            </a:r>
            <a:r>
              <a:rPr lang="en-US" sz="1800" dirty="0">
                <a:latin typeface="Consolas" panose="020B0609020204030204" pitchFamily="49" charset="0"/>
              </a:rPr>
              <a:t> &lt;&gt; "green")) Then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</a:t>
            </a:r>
            <a:r>
              <a:rPr lang="en-US" sz="1800" dirty="0" err="1">
                <a:latin typeface="Consolas" panose="020B0609020204030204" pitchFamily="49" charset="0"/>
              </a:rPr>
              <a:t>colorChoiceInvalid</a:t>
            </a:r>
            <a:r>
              <a:rPr lang="en-US" sz="1800" dirty="0">
                <a:latin typeface="Consolas" panose="020B0609020204030204" pitchFamily="49" charset="0"/>
              </a:rPr>
              <a:t> = True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ElseIf (</a:t>
            </a:r>
            <a:r>
              <a:rPr lang="en-US" sz="1800" dirty="0" err="1">
                <a:latin typeface="Consolas" panose="020B0609020204030204" pitchFamily="49" charset="0"/>
              </a:rPr>
              <a:t>colorChoice</a:t>
            </a:r>
            <a:r>
              <a:rPr lang="en-US" sz="1800" dirty="0">
                <a:latin typeface="Consolas" panose="020B0609020204030204" pitchFamily="49" charset="0"/>
              </a:rPr>
              <a:t> = "red") Then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Range("C3:E7").</a:t>
            </a:r>
            <a:r>
              <a:rPr lang="en-US" sz="1800" dirty="0" err="1">
                <a:latin typeface="Consolas" panose="020B0609020204030204" pitchFamily="49" charset="0"/>
              </a:rPr>
              <a:t>Interior.Color</a:t>
            </a:r>
            <a:r>
              <a:rPr lang="en-US" sz="1800" dirty="0">
                <a:latin typeface="Consolas" panose="020B0609020204030204" pitchFamily="49" charset="0"/>
              </a:rPr>
              <a:t> = vbRed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Range("C3:E7").</a:t>
            </a:r>
            <a:r>
              <a:rPr lang="en-US" sz="1800" dirty="0" err="1">
                <a:latin typeface="Consolas" panose="020B0609020204030204" pitchFamily="49" charset="0"/>
              </a:rPr>
              <a:t>Font.Color</a:t>
            </a:r>
            <a:r>
              <a:rPr lang="en-US" sz="1800" dirty="0">
                <a:latin typeface="Consolas" panose="020B0609020204030204" pitchFamily="49" charset="0"/>
              </a:rPr>
              <a:t> = </a:t>
            </a:r>
            <a:r>
              <a:rPr lang="en-US" sz="1800" dirty="0" err="1">
                <a:latin typeface="Consolas" panose="020B0609020204030204" pitchFamily="49" charset="0"/>
              </a:rPr>
              <a:t>vbWhite</a:t>
            </a:r>
            <a:endParaRPr lang="en-US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Range("C3:E7").Font.Bold = True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ElseIf (</a:t>
            </a:r>
            <a:r>
              <a:rPr lang="en-US" sz="1800" dirty="0" err="1">
                <a:latin typeface="Consolas" panose="020B0609020204030204" pitchFamily="49" charset="0"/>
              </a:rPr>
              <a:t>colorChoice</a:t>
            </a:r>
            <a:r>
              <a:rPr lang="en-US" sz="1800" dirty="0">
                <a:latin typeface="Consolas" panose="020B0609020204030204" pitchFamily="49" charset="0"/>
              </a:rPr>
              <a:t> = "blue") Then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Range("C3:E7").</a:t>
            </a:r>
            <a:r>
              <a:rPr lang="en-US" sz="1800" dirty="0" err="1">
                <a:latin typeface="Consolas" panose="020B0609020204030204" pitchFamily="49" charset="0"/>
              </a:rPr>
              <a:t>Interior.Color</a:t>
            </a:r>
            <a:r>
              <a:rPr lang="en-US" sz="1800" dirty="0">
                <a:latin typeface="Consolas" panose="020B0609020204030204" pitchFamily="49" charset="0"/>
              </a:rPr>
              <a:t> = </a:t>
            </a:r>
            <a:r>
              <a:rPr lang="en-US" sz="1800" dirty="0" err="1">
                <a:latin typeface="Consolas" panose="020B0609020204030204" pitchFamily="49" charset="0"/>
              </a:rPr>
              <a:t>vbBlue</a:t>
            </a:r>
            <a:endParaRPr lang="en-US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Range("C3:E7").</a:t>
            </a:r>
            <a:r>
              <a:rPr lang="en-US" sz="1800" dirty="0" err="1">
                <a:latin typeface="Consolas" panose="020B0609020204030204" pitchFamily="49" charset="0"/>
              </a:rPr>
              <a:t>Font.Color</a:t>
            </a:r>
            <a:r>
              <a:rPr lang="en-US" sz="1800" dirty="0">
                <a:latin typeface="Consolas" panose="020B0609020204030204" pitchFamily="49" charset="0"/>
              </a:rPr>
              <a:t> = vbYellow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Range("C3:E7").Font.Bold = </a:t>
            </a:r>
            <a:r>
              <a:rPr lang="en-US" sz="1800" dirty="0" smtClean="0">
                <a:latin typeface="Consolas" panose="020B0609020204030204" pitchFamily="49" charset="0"/>
              </a:rPr>
              <a:t>True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4168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Changing </a:t>
            </a:r>
            <a:r>
              <a:rPr lang="en-US" dirty="0"/>
              <a:t>Fonts, Font Effects, Fill Color </a:t>
            </a:r>
            <a:r>
              <a:rPr lang="en-US" dirty="0" smtClean="0"/>
              <a:t>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sz="1800" dirty="0">
                <a:latin typeface="Consolas" panose="020B0609020204030204" pitchFamily="49" charset="0"/>
              </a:rPr>
              <a:t>ElseIf (</a:t>
            </a:r>
            <a:r>
              <a:rPr lang="en-US" sz="1800" dirty="0" err="1">
                <a:latin typeface="Consolas" panose="020B0609020204030204" pitchFamily="49" charset="0"/>
              </a:rPr>
              <a:t>colorChoice</a:t>
            </a:r>
            <a:r>
              <a:rPr lang="en-US" sz="1800" dirty="0">
                <a:latin typeface="Consolas" panose="020B0609020204030204" pitchFamily="49" charset="0"/>
              </a:rPr>
              <a:t> = "green") Then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Range("C3:E7").</a:t>
            </a:r>
            <a:r>
              <a:rPr lang="en-US" sz="1800" dirty="0" err="1">
                <a:latin typeface="Consolas" panose="020B0609020204030204" pitchFamily="49" charset="0"/>
              </a:rPr>
              <a:t>Interior.Color</a:t>
            </a:r>
            <a:r>
              <a:rPr lang="en-US" sz="1800" dirty="0">
                <a:latin typeface="Consolas" panose="020B0609020204030204" pitchFamily="49" charset="0"/>
              </a:rPr>
              <a:t> = </a:t>
            </a:r>
            <a:r>
              <a:rPr lang="en-US" sz="1800" dirty="0" err="1">
                <a:latin typeface="Consolas" panose="020B0609020204030204" pitchFamily="49" charset="0"/>
              </a:rPr>
              <a:t>vbGreen</a:t>
            </a:r>
            <a:endParaRPr lang="en-US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Range("C3:E7").</a:t>
            </a:r>
            <a:r>
              <a:rPr lang="en-US" sz="1800" dirty="0" err="1">
                <a:latin typeface="Consolas" panose="020B0609020204030204" pitchFamily="49" charset="0"/>
              </a:rPr>
              <a:t>Font.Color</a:t>
            </a:r>
            <a:r>
              <a:rPr lang="en-US" sz="1800" dirty="0">
                <a:latin typeface="Consolas" panose="020B0609020204030204" pitchFamily="49" charset="0"/>
              </a:rPr>
              <a:t> = </a:t>
            </a:r>
            <a:r>
              <a:rPr lang="en-US" sz="1800" dirty="0" err="1">
                <a:latin typeface="Consolas" panose="020B0609020204030204" pitchFamily="49" charset="0"/>
              </a:rPr>
              <a:t>vbBlue</a:t>
            </a:r>
            <a:endParaRPr lang="en-US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End If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Loop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End Sub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9086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Accessing Specific Worksheets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Spreadsheet name</a:t>
            </a:r>
            <a:r>
              <a:rPr lang="en-US" dirty="0"/>
              <a:t>: </a:t>
            </a:r>
            <a:r>
              <a:rPr lang="en-US" dirty="0">
                <a:latin typeface="Consolas" panose="020B0609020204030204" pitchFamily="49" charset="0"/>
              </a:rPr>
              <a:t>2_accessing_worksheets_by_user_input</a:t>
            </a:r>
            <a:endParaRPr lang="en-US" dirty="0" smtClean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Sub </a:t>
            </a:r>
            <a:r>
              <a:rPr lang="en-US" sz="1800" dirty="0" err="1">
                <a:latin typeface="Consolas" panose="020B0609020204030204" pitchFamily="49" charset="0"/>
              </a:rPr>
              <a:t>accessingWorksheets</a:t>
            </a:r>
            <a:r>
              <a:rPr lang="en-US" sz="1800" dirty="0">
                <a:latin typeface="Consolas" panose="020B0609020204030204" pitchFamily="49" charset="0"/>
              </a:rPr>
              <a:t>()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</a:t>
            </a:r>
            <a:r>
              <a:rPr lang="en-US" sz="1800" dirty="0" err="1">
                <a:latin typeface="Consolas" panose="020B0609020204030204" pitchFamily="49" charset="0"/>
              </a:rPr>
              <a:t>worksheetName</a:t>
            </a:r>
            <a:r>
              <a:rPr lang="en-US" sz="1800" dirty="0">
                <a:latin typeface="Consolas" panose="020B0609020204030204" pitchFamily="49" charset="0"/>
              </a:rPr>
              <a:t> As String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</a:t>
            </a:r>
            <a:r>
              <a:rPr lang="en-US" sz="1800" dirty="0" err="1">
                <a:latin typeface="Consolas" panose="020B0609020204030204" pitchFamily="49" charset="0"/>
              </a:rPr>
              <a:t>worksheetNumber</a:t>
            </a:r>
            <a:r>
              <a:rPr lang="en-US" sz="1800" dirty="0">
                <a:latin typeface="Consolas" panose="020B0609020204030204" pitchFamily="49" charset="0"/>
              </a:rPr>
              <a:t> As Long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worksheetName</a:t>
            </a:r>
            <a:r>
              <a:rPr lang="en-US" sz="1800" dirty="0">
                <a:latin typeface="Consolas" panose="020B0609020204030204" pitchFamily="49" charset="0"/>
              </a:rPr>
              <a:t> = InputBox("Worksheet name to change (Grade 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  data</a:t>
            </a:r>
            <a:r>
              <a:rPr lang="en-US" sz="1800" dirty="0">
                <a:latin typeface="Consolas" panose="020B0609020204030204" pitchFamily="49" charset="0"/>
              </a:rPr>
              <a:t>, Students, Sheet2): ")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worksheetNumber</a:t>
            </a:r>
            <a:r>
              <a:rPr lang="en-US" sz="1800" dirty="0">
                <a:latin typeface="Consolas" panose="020B0609020204030204" pitchFamily="49" charset="0"/>
              </a:rPr>
              <a:t> = InputBox("Worksheet number to change (</a:t>
            </a:r>
            <a:r>
              <a:rPr lang="en-US" sz="1800" dirty="0" smtClean="0">
                <a:latin typeface="Consolas" panose="020B0609020204030204" pitchFamily="49" charset="0"/>
              </a:rPr>
              <a:t>1-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  3</a:t>
            </a:r>
            <a:r>
              <a:rPr lang="en-US" sz="1800" dirty="0">
                <a:latin typeface="Consolas" panose="020B0609020204030204" pitchFamily="49" charset="0"/>
              </a:rPr>
              <a:t>): ")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Worksheets(</a:t>
            </a:r>
            <a:r>
              <a:rPr lang="en-US" sz="1800" dirty="0" err="1">
                <a:latin typeface="Consolas" panose="020B0609020204030204" pitchFamily="49" charset="0"/>
              </a:rPr>
              <a:t>worksheetName</a:t>
            </a:r>
            <a:r>
              <a:rPr lang="en-US" sz="1800" dirty="0">
                <a:latin typeface="Consolas" panose="020B0609020204030204" pitchFamily="49" charset="0"/>
              </a:rPr>
              <a:t>).Range("A1") = "Made change to 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  worksheet </a:t>
            </a:r>
            <a:r>
              <a:rPr lang="en-US" sz="1800" dirty="0">
                <a:latin typeface="Consolas" panose="020B0609020204030204" pitchFamily="49" charset="0"/>
              </a:rPr>
              <a:t>" &amp; </a:t>
            </a:r>
            <a:r>
              <a:rPr lang="en-US" sz="1800" dirty="0" err="1">
                <a:latin typeface="Consolas" panose="020B0609020204030204" pitchFamily="49" charset="0"/>
              </a:rPr>
              <a:t>worksheetName</a:t>
            </a:r>
            <a:endParaRPr lang="en-US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Worksheets(</a:t>
            </a:r>
            <a:r>
              <a:rPr lang="en-US" sz="1800" dirty="0" err="1">
                <a:latin typeface="Consolas" panose="020B0609020204030204" pitchFamily="49" charset="0"/>
              </a:rPr>
              <a:t>worksheetNumber</a:t>
            </a:r>
            <a:r>
              <a:rPr lang="en-US" sz="1800" dirty="0">
                <a:latin typeface="Consolas" panose="020B0609020204030204" pitchFamily="49" charset="0"/>
              </a:rPr>
              <a:t>).Range("B1") = "Made change to 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  worksheet </a:t>
            </a:r>
            <a:r>
              <a:rPr lang="en-US" sz="1800" dirty="0">
                <a:latin typeface="Consolas" panose="020B0609020204030204" pitchFamily="49" charset="0"/>
              </a:rPr>
              <a:t>#" &amp; </a:t>
            </a:r>
            <a:r>
              <a:rPr lang="en-US" sz="1800" dirty="0" err="1">
                <a:latin typeface="Consolas" panose="020B0609020204030204" pitchFamily="49" charset="0"/>
              </a:rPr>
              <a:t>worksheetNumber</a:t>
            </a:r>
            <a:endParaRPr lang="en-US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End Sub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10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Worksheets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Much like with a VBA program where instructions typically affect the currently active document, programs written for Excel will affect the </a:t>
            </a:r>
            <a:r>
              <a:rPr lang="en-US" i="1" dirty="0" smtClean="0"/>
              <a:t>currently active worksheet</a:t>
            </a:r>
            <a:r>
              <a:rPr lang="en-US" dirty="0" smtClean="0"/>
              <a:t>.</a:t>
            </a:r>
          </a:p>
          <a:p>
            <a:r>
              <a:rPr lang="en-US" dirty="0" smtClean="0"/>
              <a:t>Worksheets can either be accessed by the </a:t>
            </a:r>
            <a:r>
              <a:rPr lang="en-US" b="1" dirty="0" smtClean="0">
                <a:solidFill>
                  <a:srgbClr val="0000FF"/>
                </a:solidFill>
              </a:rPr>
              <a:t>name </a:t>
            </a:r>
            <a:r>
              <a:rPr lang="en-US" dirty="0" smtClean="0"/>
              <a:t>or the </a:t>
            </a:r>
            <a:r>
              <a:rPr lang="en-US" i="1" dirty="0" smtClean="0"/>
              <a:t>order in which the sheet was added</a:t>
            </a:r>
            <a:r>
              <a:rPr lang="en-US" dirty="0" smtClean="0"/>
              <a:t> to the spreadsheet (not the left-right ordering).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810000"/>
            <a:ext cx="4804269" cy="13806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Oval 4"/>
          <p:cNvSpPr/>
          <p:nvPr/>
        </p:nvSpPr>
        <p:spPr>
          <a:xfrm>
            <a:off x="2286000" y="4648200"/>
            <a:ext cx="3432669" cy="685800"/>
          </a:xfrm>
          <a:prstGeom prst="ellipse">
            <a:avLst/>
          </a:prstGeom>
          <a:noFill/>
          <a:ln>
            <a:solidFill>
              <a:srgbClr val="0000FF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191707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Commonly Used Charts To Represent Proportions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Donut chart</a:t>
            </a:r>
            <a:endParaRPr lang="en-CA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1600200"/>
            <a:ext cx="2362200" cy="19896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51" t="3430" r="17351" b="3433"/>
          <a:stretch/>
        </p:blipFill>
        <p:spPr>
          <a:xfrm>
            <a:off x="3543300" y="4267200"/>
            <a:ext cx="2438400" cy="207264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8565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And Donut Charts: When Not To Use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types of representations are poor at representing exact numeric values (e.g. what was the grade for student #6?).</a:t>
            </a:r>
          </a:p>
          <a:p>
            <a:pPr lvl="1"/>
            <a:r>
              <a:rPr lang="en-US" dirty="0" smtClean="0"/>
              <a:t>Yet they are sometimes used this way in real life!</a:t>
            </a:r>
            <a:endParaRPr lang="en-CA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843215"/>
            <a:ext cx="3077004" cy="252447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795583"/>
            <a:ext cx="2886478" cy="257210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5588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  <a:tailEnd type="triangle"/>
        </a:ln>
      </a:spPr>
      <a:bodyPr rtlCol="0" anchor="t" anchorCtr="0"/>
      <a:lstStyle>
        <a:defPPr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81778</TotalTime>
  <Words>2736</Words>
  <Application>Microsoft Office PowerPoint</Application>
  <PresentationFormat>On-screen Show (4:3)</PresentationFormat>
  <Paragraphs>366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Comic Sans MS</vt:lpstr>
      <vt:lpstr>Consolas</vt:lpstr>
      <vt:lpstr>Office Theme</vt:lpstr>
      <vt:lpstr>VBA: Tutorial Week 5</vt:lpstr>
      <vt:lpstr>Workbook Exercise #5</vt:lpstr>
      <vt:lpstr>Example: Changing Fonts, Font Effects, Fill Color</vt:lpstr>
      <vt:lpstr>Example: Changing Fonts, Font Effects, Fill Color (2)</vt:lpstr>
      <vt:lpstr>Example: Changing Fonts, Font Effects, Fill Color (3)</vt:lpstr>
      <vt:lpstr>Example: Accessing Specific Worksheets</vt:lpstr>
      <vt:lpstr>Accessing Worksheets</vt:lpstr>
      <vt:lpstr>Commonly Used Charts To Represent Proportions</vt:lpstr>
      <vt:lpstr>Pie And Donut Charts: When Not To Use</vt:lpstr>
      <vt:lpstr>Example: Inserting Charts Representing Proportions</vt:lpstr>
      <vt:lpstr>Example: Inserting Charts Representing Quantities</vt:lpstr>
      <vt:lpstr>Example: Inserting Charts Representing Quantities (2)</vt:lpstr>
      <vt:lpstr>Example: Inserting Charts Representing Quantities (3)</vt:lpstr>
      <vt:lpstr>Counting The Number Of Rows In A Chart</vt:lpstr>
      <vt:lpstr>Example: Counting Rows</vt:lpstr>
      <vt:lpstr>Example: Counting Rows (2)</vt:lpstr>
      <vt:lpstr>Exercise 1</vt:lpstr>
      <vt:lpstr>Example: Counting Instances Of User Specified Search Criteria</vt:lpstr>
      <vt:lpstr>Example: Counting Instances Of User Specified Search Criteria (2)</vt:lpstr>
      <vt:lpstr>Example: Counting Instances Of User Specified Search Criteria (3)</vt:lpstr>
      <vt:lpstr>Example: Counting Instances Of User Specified Search Criteria (4)</vt:lpstr>
      <vt:lpstr>Exercise 2</vt:lpstr>
      <vt:lpstr>Exercise 3</vt:lpstr>
      <vt:lpstr>Example: Error Checking Input, Sorting Based On User Criteria</vt:lpstr>
      <vt:lpstr>Example: Error Checking Input, Sorting Based On User Criteria (2)</vt:lpstr>
      <vt:lpstr>Nesting</vt:lpstr>
      <vt:lpstr>Nesting (2)</vt:lpstr>
      <vt:lpstr>Nesting (3)</vt:lpstr>
      <vt:lpstr>Nesting (4)</vt:lpstr>
      <vt:lpstr>Example: Nesting</vt:lpstr>
      <vt:lpstr>Example: Nesting (2)</vt:lpstr>
      <vt:lpstr>Example: Nesting (3)</vt:lpstr>
      <vt:lpstr>Example: Nesting (4)</vt:lpstr>
      <vt:lpstr>Example: Nesting (4)</vt:lpstr>
      <vt:lpstr>Exercise 4</vt:lpstr>
      <vt:lpstr>Exercise 5</vt:lpstr>
      <vt:lpstr>An Excellent Exercise To Help You Prepare For The Assignment: The Last Workbook Exercise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James Tam</dc:creator>
  <cp:keywords>VBA Extras tutorial</cp:keywords>
  <cp:lastModifiedBy>James Tam</cp:lastModifiedBy>
  <cp:revision>1690</cp:revision>
  <dcterms:created xsi:type="dcterms:W3CDTF">2014-05-13T22:22:53Z</dcterms:created>
  <dcterms:modified xsi:type="dcterms:W3CDTF">2020-11-28T00:37:13Z</dcterms:modified>
</cp:coreProperties>
</file>