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45" r:id="rId2"/>
    <p:sldId id="436" r:id="rId3"/>
    <p:sldId id="445" r:id="rId4"/>
    <p:sldId id="446" r:id="rId5"/>
    <p:sldId id="448" r:id="rId6"/>
    <p:sldId id="437" r:id="rId7"/>
    <p:sldId id="438" r:id="rId8"/>
    <p:sldId id="439" r:id="rId9"/>
    <p:sldId id="440" r:id="rId10"/>
    <p:sldId id="441" r:id="rId11"/>
    <p:sldId id="442" r:id="rId12"/>
    <p:sldId id="443" r:id="rId13"/>
    <p:sldId id="44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CA7B79D-645B-4F7F-B897-291FC32D7EEB}">
          <p14:sldIdLst>
            <p14:sldId id="345"/>
            <p14:sldId id="436"/>
            <p14:sldId id="445"/>
            <p14:sldId id="446"/>
            <p14:sldId id="448"/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Tam" initials="JT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666633"/>
    <a:srgbClr val="00FF03"/>
    <a:srgbClr val="33FF33"/>
    <a:srgbClr val="4A7EBB"/>
    <a:srgbClr val="01F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13" autoAdjust="0"/>
    <p:restoredTop sz="90777" autoAdjust="0"/>
  </p:normalViewPr>
  <p:slideViewPr>
    <p:cSldViewPr>
      <p:cViewPr varScale="1">
        <p:scale>
          <a:sx n="95" d="100"/>
          <a:sy n="95" d="100"/>
        </p:scale>
        <p:origin x="29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1698" y="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VBA program writing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13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extBox 1"/>
          <p:cNvSpPr txBox="1"/>
          <p:nvPr userDrawn="1"/>
        </p:nvSpPr>
        <p:spPr>
          <a:xfrm>
            <a:off x="-8641" y="65671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r>
              <a:rPr lang="en-CA" sz="1200" dirty="0" smtClean="0"/>
              <a:t>VBA</a:t>
            </a:r>
            <a:r>
              <a:rPr lang="en-CA" sz="1200" baseline="0" dirty="0" smtClean="0"/>
              <a:t> tutorial notes by James Tam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tam@ucalgary.ca" TargetMode="External"/><Relationship Id="rId2" Type="http://schemas.openxmlformats.org/officeDocument/2006/relationships/hyperlink" Target="https://pages.cpsc.ucalgary.ca/~tamj/2020/203F/assignments/misconduct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VBA: Tutorial Week 4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6248400"/>
            <a:ext cx="746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Official resource for MS-Office products: https://support.office.com</a:t>
            </a:r>
            <a:endParaRPr lang="en-CA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98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Accessing document names (</a:t>
            </a:r>
            <a:r>
              <a:rPr lang="en-US" sz="1800" dirty="0" smtClean="0">
                <a:latin typeface="Consolas" panose="020B0609020204030204" pitchFamily="49" charset="0"/>
              </a:rPr>
              <a:t>DIR</a:t>
            </a:r>
            <a:r>
              <a:rPr lang="en-US" sz="1800" dirty="0" smtClean="0"/>
              <a:t>) &amp; opening documents </a:t>
            </a:r>
            <a:r>
              <a:rPr lang="en-US" sz="1800" dirty="0"/>
              <a:t>(</a:t>
            </a:r>
            <a:r>
              <a:rPr lang="en-US" sz="1800" dirty="0" smtClean="0">
                <a:latin typeface="Consolas" panose="020B0609020204030204" pitchFamily="49" charset="0"/>
              </a:rPr>
              <a:t>Documents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collection</a:t>
            </a:r>
            <a:r>
              <a:rPr lang="en-US" sz="1800" dirty="0" smtClean="0"/>
              <a:t>)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59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Processing Example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location = location &amp; "\"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latin typeface="Consolas" panose="020B0609020204030204" pitchFamily="49" charset="0"/>
              </a:rPr>
              <a:t>currentDocumentName</a:t>
            </a:r>
            <a:r>
              <a:rPr lang="en-US" sz="1600" dirty="0">
                <a:latin typeface="Consolas" panose="020B0609020204030204" pitchFamily="49" charset="0"/>
              </a:rPr>
              <a:t> = Dir(location &amp; "*.doc*")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If (</a:t>
            </a:r>
            <a:r>
              <a:rPr lang="en-US" sz="1600" dirty="0" err="1">
                <a:latin typeface="Consolas" panose="020B0609020204030204" pitchFamily="49" charset="0"/>
              </a:rPr>
              <a:t>currentDocumentName</a:t>
            </a:r>
            <a:r>
              <a:rPr lang="en-US" sz="1600" dirty="0">
                <a:latin typeface="Consolas" panose="020B0609020204030204" pitchFamily="49" charset="0"/>
              </a:rPr>
              <a:t> = "") Then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MsgBox ("Unable to retrieve any docs in the " &amp; _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"specified location")</a:t>
            </a:r>
            <a:endParaRPr lang="en-CA" sz="1600" dirty="0">
              <a:latin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93523" y="2557675"/>
            <a:ext cx="2362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lvl="1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consider and open Word (2003 or 2007+) documents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038600" y="1299001"/>
            <a:ext cx="3048000" cy="55996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934200" y="1066800"/>
            <a:ext cx="2362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lvl="1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Separator between last containing folder and filename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943600" y="2606559"/>
            <a:ext cx="1143000" cy="36661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869722" y="4148006"/>
            <a:ext cx="20515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lvl="1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if program is unable to find Word documents in location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3886200" y="3454163"/>
            <a:ext cx="3200400" cy="147867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17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Processing Example 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Else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Do While (</a:t>
            </a:r>
            <a:r>
              <a:rPr lang="en-US" sz="1600" dirty="0" err="1">
                <a:latin typeface="Consolas" panose="020B0609020204030204" pitchFamily="49" charset="0"/>
              </a:rPr>
              <a:t>currentDocumentName</a:t>
            </a:r>
            <a:r>
              <a:rPr lang="en-US" sz="1600" dirty="0">
                <a:latin typeface="Consolas" panose="020B0609020204030204" pitchFamily="49" charset="0"/>
              </a:rPr>
              <a:t> &lt;&gt; "")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MsgBox (</a:t>
            </a:r>
            <a:r>
              <a:rPr lang="en-US" sz="1600" dirty="0" err="1">
                <a:latin typeface="Consolas" panose="020B0609020204030204" pitchFamily="49" charset="0"/>
              </a:rPr>
              <a:t>currentDocumentName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</a:t>
            </a:r>
            <a:r>
              <a:rPr lang="en-US" sz="1600" dirty="0" err="1">
                <a:latin typeface="Consolas" panose="020B0609020204030204" pitchFamily="49" charset="0"/>
              </a:rPr>
              <a:t>fullname</a:t>
            </a:r>
            <a:r>
              <a:rPr lang="en-US" sz="1600" dirty="0">
                <a:latin typeface="Consolas" panose="020B0609020204030204" pitchFamily="49" charset="0"/>
              </a:rPr>
              <a:t> = location &amp; </a:t>
            </a:r>
            <a:r>
              <a:rPr lang="en-US" sz="1600" dirty="0" err="1">
                <a:latin typeface="Consolas" panose="020B0609020204030204" pitchFamily="49" charset="0"/>
              </a:rPr>
              <a:t>currentDocumentName</a:t>
            </a:r>
            <a:endParaRPr lang="en-US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</a:t>
            </a:r>
            <a:r>
              <a:rPr lang="en-US" sz="1600" dirty="0" err="1">
                <a:latin typeface="Consolas" panose="020B0609020204030204" pitchFamily="49" charset="0"/>
              </a:rPr>
              <a:t>Documents.Open</a:t>
            </a:r>
            <a:r>
              <a:rPr lang="en-US" sz="1600" dirty="0">
                <a:latin typeface="Consolas" panose="020B0609020204030204" pitchFamily="49" charset="0"/>
              </a:rPr>
              <a:t> (</a:t>
            </a:r>
            <a:r>
              <a:rPr lang="en-US" sz="1600" dirty="0" err="1">
                <a:latin typeface="Consolas" panose="020B0609020204030204" pitchFamily="49" charset="0"/>
              </a:rPr>
              <a:t>fullname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</a:t>
            </a:r>
            <a:r>
              <a:rPr lang="en-US" sz="1600" dirty="0" err="1">
                <a:latin typeface="Consolas" panose="020B0609020204030204" pitchFamily="49" charset="0"/>
              </a:rPr>
              <a:t>numShapes</a:t>
            </a:r>
            <a:r>
              <a:rPr lang="en-US" sz="1600" dirty="0">
                <a:latin typeface="Consolas" panose="020B0609020204030204" pitchFamily="49" charset="0"/>
              </a:rPr>
              <a:t> = </a:t>
            </a:r>
            <a:r>
              <a:rPr lang="en-US" sz="1600" dirty="0" err="1">
                <a:latin typeface="Consolas" panose="020B0609020204030204" pitchFamily="49" charset="0"/>
              </a:rPr>
              <a:t>ActiveDocument.Shapes.Count</a:t>
            </a:r>
            <a:endParaRPr lang="en-US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If (</a:t>
            </a:r>
            <a:r>
              <a:rPr lang="en-US" sz="1600" dirty="0" err="1">
                <a:latin typeface="Consolas" panose="020B0609020204030204" pitchFamily="49" charset="0"/>
              </a:rPr>
              <a:t>numShapes</a:t>
            </a:r>
            <a:r>
              <a:rPr lang="en-US" sz="1600" dirty="0">
                <a:latin typeface="Consolas" panose="020B0609020204030204" pitchFamily="49" charset="0"/>
              </a:rPr>
              <a:t> = 0) Then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</a:t>
            </a:r>
            <a:r>
              <a:rPr lang="en-US" sz="1600" dirty="0" err="1">
                <a:latin typeface="Consolas" panose="020B0609020204030204" pitchFamily="49" charset="0"/>
              </a:rPr>
              <a:t>Selection.Font.Bold</a:t>
            </a:r>
            <a:r>
              <a:rPr lang="en-US" sz="1600" dirty="0">
                <a:latin typeface="Consolas" panose="020B0609020204030204" pitchFamily="49" charset="0"/>
              </a:rPr>
              <a:t> = True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</a:t>
            </a:r>
            <a:r>
              <a:rPr lang="en-US" sz="1600" dirty="0" err="1">
                <a:latin typeface="Consolas" panose="020B0609020204030204" pitchFamily="49" charset="0"/>
              </a:rPr>
              <a:t>Selection.Font.ColorIndex</a:t>
            </a:r>
            <a:r>
              <a:rPr lang="en-US" sz="1600" dirty="0">
                <a:latin typeface="Consolas" panose="020B0609020204030204" pitchFamily="49" charset="0"/>
              </a:rPr>
              <a:t> = </a:t>
            </a:r>
            <a:r>
              <a:rPr lang="en-US" sz="1600" dirty="0" err="1">
                <a:latin typeface="Consolas" panose="020B0609020204030204" pitchFamily="49" charset="0"/>
              </a:rPr>
              <a:t>wdRed</a:t>
            </a:r>
            <a:endParaRPr lang="en-US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</a:t>
            </a:r>
            <a:r>
              <a:rPr lang="en-US" sz="1600" dirty="0" err="1">
                <a:latin typeface="Consolas" panose="020B0609020204030204" pitchFamily="49" charset="0"/>
              </a:rPr>
              <a:t>Selection.Font.Size</a:t>
            </a:r>
            <a:r>
              <a:rPr lang="en-US" sz="1600" dirty="0">
                <a:latin typeface="Consolas" panose="020B0609020204030204" pitchFamily="49" charset="0"/>
              </a:rPr>
              <a:t> = 24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Selection.TypeText (ERROR_MESSAGE)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</a:t>
            </a:r>
            <a:endParaRPr lang="en-CA" sz="1600" dirty="0">
              <a:latin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28692" y="2583989"/>
            <a:ext cx="2362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lvl="1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path and full name to open a document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800600" y="1299001"/>
            <a:ext cx="2286000" cy="54822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828692" y="873715"/>
            <a:ext cx="2362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lvl="1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Loop executes so long as there is another Word document that hasn't already been accessed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509846" y="2884654"/>
            <a:ext cx="1576754" cy="11483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-64477" y="4191000"/>
            <a:ext cx="20515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lvl="1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no shapes in doc write error message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07357" y="5679767"/>
            <a:ext cx="3826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fill color to red for all shapes,</a:t>
            </a:r>
            <a:endParaRPr lang="en-CA" dirty="0"/>
          </a:p>
        </p:txBody>
      </p:sp>
      <p:sp>
        <p:nvSpPr>
          <p:cNvPr id="13" name="Left Brace 12"/>
          <p:cNvSpPr/>
          <p:nvPr/>
        </p:nvSpPr>
        <p:spPr>
          <a:xfrm>
            <a:off x="1828800" y="3962400"/>
            <a:ext cx="152400" cy="11430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60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Processing Example (4)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Else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</a:t>
            </a:r>
            <a:r>
              <a:rPr lang="en-US" sz="1600" dirty="0" err="1">
                <a:latin typeface="Consolas" panose="020B0609020204030204" pitchFamily="49" charset="0"/>
              </a:rPr>
              <a:t>currentShape</a:t>
            </a:r>
            <a:r>
              <a:rPr lang="en-US" sz="1600" dirty="0">
                <a:latin typeface="Consolas" panose="020B0609020204030204" pitchFamily="49" charset="0"/>
              </a:rPr>
              <a:t> = 1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Do While (</a:t>
            </a:r>
            <a:r>
              <a:rPr lang="en-US" sz="1600" dirty="0" err="1">
                <a:latin typeface="Consolas" panose="020B0609020204030204" pitchFamily="49" charset="0"/>
              </a:rPr>
              <a:t>currentShape</a:t>
            </a:r>
            <a:r>
              <a:rPr lang="en-US" sz="1600" dirty="0">
                <a:latin typeface="Consolas" panose="020B0609020204030204" pitchFamily="49" charset="0"/>
              </a:rPr>
              <a:t> &lt;= </a:t>
            </a:r>
            <a:r>
              <a:rPr lang="en-US" sz="1600" dirty="0" err="1">
                <a:latin typeface="Consolas" panose="020B0609020204030204" pitchFamily="49" charset="0"/>
              </a:rPr>
              <a:t>numShapes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    </a:t>
            </a:r>
            <a:r>
              <a:rPr lang="en-US" sz="1600" dirty="0" err="1">
                <a:latin typeface="Consolas" panose="020B0609020204030204" pitchFamily="49" charset="0"/>
              </a:rPr>
              <a:t>ActiveDocument.Shapes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currentShape</a:t>
            </a:r>
            <a:r>
              <a:rPr lang="en-US" sz="1600" dirty="0">
                <a:latin typeface="Consolas" panose="020B0609020204030204" pitchFamily="49" charset="0"/>
              </a:rPr>
              <a:t>).</a:t>
            </a:r>
            <a:r>
              <a:rPr lang="en-US" sz="1600" dirty="0" err="1">
                <a:latin typeface="Consolas" panose="020B0609020204030204" pitchFamily="49" charset="0"/>
              </a:rPr>
              <a:t>Fill.ForeColor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      = </a:t>
            </a:r>
            <a:r>
              <a:rPr lang="en-US" sz="1600" dirty="0" err="1">
                <a:latin typeface="Consolas" panose="020B0609020204030204" pitchFamily="49" charset="0"/>
              </a:rPr>
              <a:t>vbRed</a:t>
            </a:r>
            <a:endParaRPr lang="en-US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    </a:t>
            </a:r>
            <a:r>
              <a:rPr lang="en-US" sz="1600" dirty="0" err="1">
                <a:latin typeface="Consolas" panose="020B0609020204030204" pitchFamily="49" charset="0"/>
              </a:rPr>
              <a:t>currentShape</a:t>
            </a:r>
            <a:r>
              <a:rPr lang="en-US" sz="1600" dirty="0">
                <a:latin typeface="Consolas" panose="020B0609020204030204" pitchFamily="49" charset="0"/>
              </a:rPr>
              <a:t> = </a:t>
            </a:r>
            <a:r>
              <a:rPr lang="en-US" sz="1600" dirty="0" err="1">
                <a:latin typeface="Consolas" panose="020B0609020204030204" pitchFamily="49" charset="0"/>
              </a:rPr>
              <a:t>currentShape</a:t>
            </a:r>
            <a:r>
              <a:rPr lang="en-US" sz="1600" dirty="0">
                <a:latin typeface="Consolas" panose="020B0609020204030204" pitchFamily="49" charset="0"/>
              </a:rPr>
              <a:t> + 1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Loop '</a:t>
            </a:r>
            <a:r>
              <a:rPr lang="en-US" sz="1600" b="1" dirty="0">
                <a:latin typeface="Consolas" panose="020B0609020204030204" pitchFamily="49" charset="0"/>
              </a:rPr>
              <a:t>Goes through each shape in current doc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End If '</a:t>
            </a:r>
            <a:r>
              <a:rPr lang="en-US" sz="1600" b="1" dirty="0">
                <a:latin typeface="Consolas" panose="020B0609020204030204" pitchFamily="49" charset="0"/>
              </a:rPr>
              <a:t>Checks if any shapes in current doc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</a:t>
            </a:r>
            <a:r>
              <a:rPr lang="en-US" sz="1600" dirty="0" err="1">
                <a:latin typeface="Consolas" panose="020B0609020204030204" pitchFamily="49" charset="0"/>
              </a:rPr>
              <a:t>ActiveDocument.Close</a:t>
            </a:r>
            <a:r>
              <a:rPr lang="en-US" sz="1600" dirty="0">
                <a:latin typeface="Consolas" panose="020B0609020204030204" pitchFamily="49" charset="0"/>
              </a:rPr>
              <a:t> (</a:t>
            </a:r>
            <a:r>
              <a:rPr lang="en-US" sz="1600" dirty="0" err="1">
                <a:latin typeface="Consolas" panose="020B0609020204030204" pitchFamily="49" charset="0"/>
              </a:rPr>
              <a:t>wdSaveChanges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</a:t>
            </a:r>
            <a:r>
              <a:rPr lang="en-US" sz="1600" dirty="0" err="1">
                <a:latin typeface="Consolas" panose="020B0609020204030204" pitchFamily="49" charset="0"/>
              </a:rPr>
              <a:t>currentDocumentName</a:t>
            </a:r>
            <a:r>
              <a:rPr lang="en-US" sz="1600" dirty="0">
                <a:latin typeface="Consolas" panose="020B0609020204030204" pitchFamily="49" charset="0"/>
              </a:rPr>
              <a:t> = Dir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Loop </a:t>
            </a:r>
            <a:r>
              <a:rPr lang="en-US" sz="1600" b="1" dirty="0">
                <a:latin typeface="Consolas" panose="020B0609020204030204" pitchFamily="49" charset="0"/>
              </a:rPr>
              <a:t>'Goes through each Word doc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End If </a:t>
            </a:r>
            <a:r>
              <a:rPr lang="en-US" sz="1600" b="1" dirty="0">
                <a:latin typeface="Consolas" panose="020B0609020204030204" pitchFamily="49" charset="0"/>
              </a:rPr>
              <a:t>'Checks if any Word docs in folder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End Sub</a:t>
            </a:r>
            <a:endParaRPr lang="en-CA" sz="1600" dirty="0">
              <a:latin typeface="Consolas" panose="020B0609020204030204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512135"/>
            <a:ext cx="12886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There’s 1+ shapes in doc</a:t>
            </a:r>
            <a:endParaRPr lang="en-CA" sz="1600" dirty="0"/>
          </a:p>
        </p:txBody>
      </p:sp>
      <p:sp>
        <p:nvSpPr>
          <p:cNvPr id="14" name="Left Brace 13"/>
          <p:cNvSpPr/>
          <p:nvPr/>
        </p:nvSpPr>
        <p:spPr>
          <a:xfrm>
            <a:off x="1588395" y="2172928"/>
            <a:ext cx="152400" cy="11430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884197" y="1112299"/>
            <a:ext cx="1173203" cy="48586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-219808" y="1943296"/>
            <a:ext cx="197330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lvl="1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Starting with first shape so long as there's another shape in document repeat loop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72200" y="3733800"/>
            <a:ext cx="2514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lvl="1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Automatically save and close document, move onto next document</a:t>
            </a:r>
          </a:p>
        </p:txBody>
      </p:sp>
      <p:sp>
        <p:nvSpPr>
          <p:cNvPr id="17" name="Left Brace 16"/>
          <p:cNvSpPr/>
          <p:nvPr/>
        </p:nvSpPr>
        <p:spPr>
          <a:xfrm rot="10800000">
            <a:off x="6248400" y="3886200"/>
            <a:ext cx="152400" cy="4572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71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Exercise 4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program will prompt the user for a path.</a:t>
            </a:r>
          </a:p>
          <a:p>
            <a:r>
              <a:rPr lang="en-US" sz="2000" dirty="0"/>
              <a:t>Displays an error message if the path is empty and the program ends.</a:t>
            </a:r>
          </a:p>
          <a:p>
            <a:r>
              <a:rPr lang="en-US" sz="2000" dirty="0"/>
              <a:t>If the path is not empty then it will successively open each Word document at that location and process it in the following fashion:</a:t>
            </a:r>
          </a:p>
          <a:p>
            <a:pPr lvl="1"/>
            <a:r>
              <a:rPr lang="en-US" sz="1800" dirty="0"/>
              <a:t>Font type will be changed to “</a:t>
            </a:r>
            <a:r>
              <a:rPr lang="en-US" sz="1800" dirty="0">
                <a:latin typeface="Consolas" panose="020B0609020204030204" pitchFamily="49" charset="0"/>
              </a:rPr>
              <a:t>Garamond</a:t>
            </a:r>
            <a:r>
              <a:rPr lang="en-US" sz="1800" dirty="0"/>
              <a:t>”</a:t>
            </a:r>
          </a:p>
          <a:p>
            <a:pPr lvl="1"/>
            <a:r>
              <a:rPr lang="en-US" sz="1800" dirty="0"/>
              <a:t>The word count will be written to the top of the document using bolded text.</a:t>
            </a:r>
          </a:p>
          <a:p>
            <a:pPr lvl="1"/>
            <a:r>
              <a:rPr lang="en-US" sz="1800" dirty="0"/>
              <a:t>If there’s any tables in the document then they will be sorted (tables have headers</a:t>
            </a:r>
            <a:r>
              <a:rPr lang="en-US" sz="1800" dirty="0" smtClean="0"/>
              <a:t>).</a:t>
            </a:r>
          </a:p>
          <a:p>
            <a:pPr lvl="1"/>
            <a:r>
              <a:rPr lang="en-US" sz="1800" dirty="0" smtClean="0"/>
              <a:t>Hint: it’s pretty extensive requiring several objects and methods (as well a collection to be accessed) so you might have to view </a:t>
            </a:r>
            <a:r>
              <a:rPr lang="en-US" sz="1800" smtClean="0"/>
              <a:t>previous examples.</a:t>
            </a:r>
            <a:endParaRPr lang="en-US" sz="1800" dirty="0"/>
          </a:p>
          <a:p>
            <a:r>
              <a:rPr lang="en-US" sz="2000" b="1" dirty="0"/>
              <a:t>Name of the document containing the solution</a:t>
            </a:r>
            <a:r>
              <a:rPr lang="en-US" sz="2000" dirty="0"/>
              <a:t>: </a:t>
            </a:r>
            <a:r>
              <a:rPr lang="en-US" sz="2000" dirty="0">
                <a:latin typeface="Consolas" panose="020B0609020204030204" pitchFamily="49" charset="0"/>
              </a:rPr>
              <a:t>exericse4_process_all_documents_in_a_folder.docm</a:t>
            </a:r>
            <a:endParaRPr lang="en-US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44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Introduction/Overview Of VBA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https://docs.microsoft.com/en-us/office/vba/library-reference/concepts/getting-started-with-vba-in-office</a:t>
            </a:r>
          </a:p>
        </p:txBody>
      </p:sp>
    </p:spTree>
    <p:extLst>
      <p:ext uri="{BB962C8B-B14F-4D97-AF65-F5344CB8AC3E}">
        <p14:creationId xmlns:p14="http://schemas.microsoft.com/office/powerpoint/2010/main" val="258356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Reinforcing What You Have Been Told: Academic Misconduct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What’s allowed in terms of assignments and ‘help’.</a:t>
            </a:r>
          </a:p>
          <a:p>
            <a:pPr lvl="2"/>
            <a:r>
              <a:rPr lang="en-US" altLang="en-US" dirty="0"/>
              <a:t>There is no group work allowed for this class.</a:t>
            </a:r>
          </a:p>
          <a:p>
            <a:pPr lvl="2"/>
            <a:r>
              <a:rPr lang="en-US" altLang="en-US" dirty="0"/>
              <a:t>Students </a:t>
            </a:r>
            <a:r>
              <a:rPr lang="en-US" altLang="en-US" b="1" dirty="0">
                <a:solidFill>
                  <a:srgbClr val="FF0000"/>
                </a:solidFill>
              </a:rPr>
              <a:t>should not </a:t>
            </a:r>
            <a:r>
              <a:rPr lang="en-US" altLang="en-US" dirty="0"/>
              <a:t>see the assignment solutions produced by other students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/>
              <a:t>If you include work completed by another person (lecture or tutorial examples, something found online – </a:t>
            </a:r>
            <a:r>
              <a:rPr lang="en-US" altLang="en-US" b="1" dirty="0" smtClean="0">
                <a:solidFill>
                  <a:srgbClr val="FF0000"/>
                </a:solidFill>
              </a:rPr>
              <a:t>not from another student</a:t>
            </a:r>
            <a:r>
              <a:rPr lang="en-US" altLang="en-US" dirty="0" smtClean="0"/>
              <a:t>).</a:t>
            </a:r>
          </a:p>
          <a:p>
            <a:pPr lvl="2"/>
            <a:r>
              <a:rPr lang="en-US" altLang="en-US" dirty="0" smtClean="0"/>
              <a:t>Clearly cite the source (distinguish your work from others) e.g.</a:t>
            </a:r>
          </a:p>
          <a:p>
            <a:pPr marL="692150" lvl="3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Sub a3()</a:t>
            </a:r>
          </a:p>
          <a:p>
            <a:pPr marL="692150" lvl="3" indent="0">
              <a:buNone/>
            </a:pPr>
            <a:r>
              <a:rPr lang="en-US" altLang="en-US" dirty="0">
                <a:solidFill>
                  <a:srgbClr val="FF0000"/>
                </a:solidFill>
                <a:latin typeface="Consolas" panose="020B0609020204030204" pitchFamily="49" charset="0"/>
              </a:rPr>
              <a:t>  '&lt;&lt;&lt; Begin</a:t>
            </a:r>
            <a: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: Word search from CPSC 203 lecture example &gt;&gt;&gt;    </a:t>
            </a:r>
          </a:p>
          <a:p>
            <a:pPr marL="692150" lvl="3" indent="0">
              <a:buNone/>
            </a:pPr>
            <a:r>
              <a:rPr lang="en-US" altLang="en-US" dirty="0">
                <a:solidFill>
                  <a:srgbClr val="FF0000"/>
                </a:solidFill>
                <a:latin typeface="Consolas" panose="020B0609020204030204" pitchFamily="49" charset="0"/>
              </a:rPr>
              <a:t>  </a:t>
            </a:r>
            <a: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'Extra_Loop_Search_4_Word</a:t>
            </a:r>
          </a:p>
          <a:p>
            <a:pPr marL="692150" lvl="3" indent="0">
              <a:buNone/>
            </a:pPr>
            <a:r>
              <a:rPr lang="en-US" altLang="en-US" dirty="0" smtClean="0"/>
              <a:t>	</a:t>
            </a:r>
            <a:r>
              <a:rPr lang="en-US" altLang="en-US" dirty="0" smtClean="0">
                <a:latin typeface="Consolas" panose="020B0609020204030204" pitchFamily="49" charset="0"/>
              </a:rPr>
              <a:t>With </a:t>
            </a:r>
            <a:r>
              <a:rPr lang="en-US" altLang="en-US" dirty="0">
                <a:latin typeface="Consolas" panose="020B0609020204030204" pitchFamily="49" charset="0"/>
              </a:rPr>
              <a:t>ActiveDocument.Content.Find</a:t>
            </a:r>
          </a:p>
          <a:p>
            <a:pPr marL="692150" lvl="3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		Do </a:t>
            </a:r>
            <a:r>
              <a:rPr lang="en-US" altLang="en-US" dirty="0">
                <a:latin typeface="Consolas" panose="020B0609020204030204" pitchFamily="49" charset="0"/>
              </a:rPr>
              <a:t>While .Execute(</a:t>
            </a:r>
            <a:r>
              <a:rPr lang="en-US" altLang="en-US" dirty="0" err="1">
                <a:latin typeface="Consolas" panose="020B0609020204030204" pitchFamily="49" charset="0"/>
              </a:rPr>
              <a:t>FindText</a:t>
            </a:r>
            <a:r>
              <a:rPr lang="en-US" altLang="en-US" dirty="0" smtClean="0">
                <a:latin typeface="Consolas" panose="020B0609020204030204" pitchFamily="49" charset="0"/>
              </a:rPr>
              <a:t>:=</a:t>
            </a:r>
            <a:r>
              <a:rPr lang="en-US" altLang="en-US" dirty="0" err="1" smtClean="0">
                <a:latin typeface="Consolas" panose="020B0609020204030204" pitchFamily="49" charset="0"/>
              </a:rPr>
              <a:t>searchWord</a:t>
            </a:r>
            <a:r>
              <a:rPr lang="en-US" altLang="en-US" dirty="0" smtClean="0">
                <a:latin typeface="Consolas" panose="020B0609020204030204" pitchFamily="49" charset="0"/>
              </a:rPr>
              <a:t>, _</a:t>
            </a:r>
          </a:p>
          <a:p>
            <a:pPr marL="692150" lvl="3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         Forward</a:t>
            </a:r>
            <a:r>
              <a:rPr lang="en-US" altLang="en-US" dirty="0">
                <a:latin typeface="Consolas" panose="020B0609020204030204" pitchFamily="49" charset="0"/>
              </a:rPr>
              <a:t>:=True, </a:t>
            </a:r>
            <a:r>
              <a:rPr lang="en-US" altLang="en-US" dirty="0" err="1" smtClean="0">
                <a:latin typeface="Consolas" panose="020B0609020204030204" pitchFamily="49" charset="0"/>
              </a:rPr>
              <a:t>MatchWholeWord</a:t>
            </a:r>
            <a:r>
              <a:rPr lang="en-US" altLang="en-US" dirty="0">
                <a:latin typeface="Consolas" panose="020B0609020204030204" pitchFamily="49" charset="0"/>
              </a:rPr>
              <a:t>:=True) = True</a:t>
            </a:r>
          </a:p>
          <a:p>
            <a:pPr marL="692150" lvl="3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        occurrences = occurrences + 1 </a:t>
            </a:r>
            <a:endParaRPr lang="en-US" altLang="en-US" dirty="0" smtClean="0">
              <a:latin typeface="Consolas" panose="020B0609020204030204" pitchFamily="49" charset="0"/>
            </a:endParaRPr>
          </a:p>
          <a:p>
            <a:pPr marL="692150" lvl="3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      Loop</a:t>
            </a:r>
            <a:endParaRPr lang="en-US" altLang="en-US" dirty="0">
              <a:latin typeface="Consolas" panose="020B0609020204030204" pitchFamily="49" charset="0"/>
            </a:endParaRPr>
          </a:p>
          <a:p>
            <a:pPr marL="692150" lvl="3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End With</a:t>
            </a:r>
          </a:p>
          <a:p>
            <a:pPr marL="692150" lvl="3" indent="0">
              <a:buNone/>
            </a:pPr>
            <a:r>
              <a:rPr lang="en-US" altLang="en-US" dirty="0">
                <a:solidFill>
                  <a:srgbClr val="FF0000"/>
                </a:solidFill>
                <a:latin typeface="Consolas" panose="020B0609020204030204" pitchFamily="49" charset="0"/>
              </a:rPr>
              <a:t>	'&lt;&lt;&lt; </a:t>
            </a:r>
            <a: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End: code from lecture &gt;&gt;&gt;</a:t>
            </a:r>
          </a:p>
          <a:p>
            <a:pPr marL="692150" lvl="3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	...</a:t>
            </a:r>
          </a:p>
          <a:p>
            <a:pPr marL="692150" lvl="3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</a:t>
            </a:r>
            <a:endParaRPr lang="en-US" altLang="en-US" dirty="0" smtClean="0">
              <a:latin typeface="Consolas" panose="020B0609020204030204" pitchFamily="49" charset="0"/>
            </a:endParaRP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6934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On Academic Misconduct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Suspect misconduct cases must be handled by the assistant department head and the associate dean.</a:t>
            </a:r>
          </a:p>
          <a:p>
            <a:pPr lvl="2"/>
            <a:r>
              <a:rPr lang="en-US" dirty="0" smtClean="0"/>
              <a:t>The Teaching Assistant nor the course instructor can discuss cases with students.</a:t>
            </a:r>
          </a:p>
          <a:p>
            <a:pPr lvl="1"/>
            <a:r>
              <a:rPr lang="en-CA" dirty="0"/>
              <a:t>Possible </a:t>
            </a:r>
            <a:r>
              <a:rPr lang="en-CA" dirty="0" smtClean="0"/>
              <a:t>Penalties</a:t>
            </a:r>
            <a:r>
              <a:rPr lang="en-CA" dirty="0"/>
              <a:t> </a:t>
            </a:r>
            <a:r>
              <a:rPr lang="en-CA" dirty="0" smtClean="0"/>
              <a:t>(determined by the office of the dean, image from the associate head)</a:t>
            </a:r>
            <a:endParaRPr lang="en-US" dirty="0" smtClean="0"/>
          </a:p>
          <a:p>
            <a:pPr marL="625475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62547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625475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62547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62547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625475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62547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625475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625475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62547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(This should convince students that it’s “not worth” taking the chance).</a:t>
            </a:r>
          </a:p>
          <a:p>
            <a:pPr lvl="1"/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207" b="9780"/>
          <a:stretch/>
        </p:blipFill>
        <p:spPr>
          <a:xfrm>
            <a:off x="1066800" y="3124200"/>
            <a:ext cx="2903643" cy="2895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3546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Academic </a:t>
            </a:r>
            <a:r>
              <a:rPr lang="en-US" dirty="0" smtClean="0"/>
              <a:t>Misconduct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more information (there is also a link to this website in every assignment and workbook exercise) under  the heading “</a:t>
            </a:r>
            <a:r>
              <a:rPr lang="en-US" b="1" dirty="0"/>
              <a:t>Important points to keep in mind”</a:t>
            </a:r>
            <a:endParaRPr lang="en-US" dirty="0"/>
          </a:p>
          <a:p>
            <a:pPr lvl="1"/>
            <a:r>
              <a:rPr lang="en-CA" dirty="0">
                <a:hlinkClick r:id="rId2"/>
              </a:rPr>
              <a:t>https://pages.cpsc.ucalgary.ca/~tamj/2020/203F/assignments/misconduct.html</a:t>
            </a:r>
            <a:endParaRPr lang="en-CA" dirty="0"/>
          </a:p>
          <a:p>
            <a:r>
              <a:rPr lang="en-US" dirty="0"/>
              <a:t>Further clarification needed?</a:t>
            </a:r>
          </a:p>
          <a:p>
            <a:pPr lvl="1"/>
            <a:r>
              <a:rPr lang="en-US" dirty="0"/>
              <a:t>Please contact your course instructor: </a:t>
            </a:r>
            <a:r>
              <a:rPr lang="en-US" dirty="0">
                <a:hlinkClick r:id="rId3"/>
              </a:rPr>
              <a:t>tam@ucalgary.ca</a:t>
            </a:r>
            <a:r>
              <a:rPr lang="en-US" dirty="0"/>
              <a:t> (so you get a consistency of answers received).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6350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Approach For Automatically Opening/Processing Word Documents In VBA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nsolas" panose="020B0609020204030204" pitchFamily="49" charset="0"/>
              </a:rPr>
              <a:t>DIR</a:t>
            </a:r>
            <a:r>
              <a:rPr lang="en-US" dirty="0"/>
              <a:t> function will return the name of files (including Word documents) at a specified location.</a:t>
            </a:r>
          </a:p>
          <a:p>
            <a:r>
              <a:rPr lang="en-US" dirty="0"/>
              <a:t>Given the name of a Word document the methods of the Documents collection can open that document.</a:t>
            </a:r>
          </a:p>
          <a:p>
            <a:r>
              <a:rPr lang="en-US" dirty="0"/>
              <a:t>After a document has been opened it becomes the currently active document (when another document is opened then the second document becomes the currently active document).</a:t>
            </a:r>
          </a:p>
          <a:p>
            <a:r>
              <a:rPr lang="en-US" dirty="0"/>
              <a:t>Methods/attributes of the ActiveDocument collection can then be used to process the currently active document e.g. word count, find a word, get information about the collections in that document (such as tables, images etc.)</a:t>
            </a:r>
          </a:p>
          <a:p>
            <a:pPr lvl="1"/>
            <a:r>
              <a:rPr lang="en-US" dirty="0"/>
              <a:t>The document can also be modified (e.g. font effects, writing text to the document, modifying items in a collection etc.)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50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Processing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Prompts user for a path (location to folder containing the documents).</a:t>
            </a:r>
          </a:p>
          <a:p>
            <a:r>
              <a:rPr lang="en-US" dirty="0"/>
              <a:t>Repeatedly prompts so long as the path is empty.</a:t>
            </a:r>
          </a:p>
          <a:p>
            <a:r>
              <a:rPr lang="en-US" dirty="0"/>
              <a:t>If the path is not empty the program checks if the folder does not contain Word documents, if so an error message appears and program ends.</a:t>
            </a:r>
          </a:p>
          <a:p>
            <a:r>
              <a:rPr lang="en-US" dirty="0"/>
              <a:t>If folder does contain documents:</a:t>
            </a:r>
          </a:p>
          <a:p>
            <a:pPr marL="692150" lvl="1" indent="-457200">
              <a:buFont typeface="+mj-lt"/>
              <a:buAutoNum type="arabicPeriod"/>
            </a:pPr>
            <a:r>
              <a:rPr lang="en-US" dirty="0"/>
              <a:t>Display the current name of the document in a popup</a:t>
            </a:r>
          </a:p>
          <a:p>
            <a:pPr marL="692150" lvl="1" indent="-457200">
              <a:buFont typeface="+mj-lt"/>
              <a:buAutoNum type="arabicPeriod"/>
            </a:pPr>
            <a:r>
              <a:rPr lang="en-US" dirty="0"/>
              <a:t>Open the document</a:t>
            </a:r>
          </a:p>
          <a:p>
            <a:pPr marL="692150" lvl="1" indent="-457200">
              <a:buFont typeface="+mj-lt"/>
              <a:buAutoNum type="arabicPeriod"/>
            </a:pPr>
            <a:r>
              <a:rPr lang="en-US" dirty="0"/>
              <a:t>If the opened document contains no shapes then write an error message into the document with enhanced font effects</a:t>
            </a:r>
          </a:p>
          <a:p>
            <a:pPr marL="692150" lvl="1" indent="-457200">
              <a:buFont typeface="+mj-lt"/>
              <a:buAutoNum type="arabicPeriod"/>
            </a:pPr>
            <a:r>
              <a:rPr lang="en-US" dirty="0"/>
              <a:t>If the opened document does contain shapes the successive set the fill color of each shape to red (from first to last)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212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Processing Example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(Folder does contain documents continued)</a:t>
            </a:r>
          </a:p>
          <a:p>
            <a:pPr marL="692150" lvl="1" indent="-457200">
              <a:buFont typeface="+mj-lt"/>
              <a:buAutoNum type="arabicPeriod" startAt="5"/>
            </a:pPr>
            <a:r>
              <a:rPr lang="en-US" dirty="0"/>
              <a:t>Automatically save and close the document.</a:t>
            </a:r>
          </a:p>
          <a:p>
            <a:pPr marL="692150" lvl="1" indent="-457200">
              <a:buFont typeface="+mj-lt"/>
              <a:buAutoNum type="arabicPeriod" startAt="5"/>
            </a:pPr>
            <a:r>
              <a:rPr lang="en-US" dirty="0"/>
              <a:t>Move onto the next document (get the name) and apply Steps 1 – 6 to it. </a:t>
            </a:r>
          </a:p>
          <a:p>
            <a:pPr marL="176213" indent="-163513"/>
            <a:r>
              <a:rPr lang="en-US" b="1" dirty="0"/>
              <a:t>Name of the Word document containing the example program</a:t>
            </a:r>
            <a:r>
              <a:rPr lang="en-US" dirty="0"/>
              <a:t>:  </a:t>
            </a:r>
            <a:r>
              <a:rPr lang="en-US" dirty="0" smtClean="0">
                <a:latin typeface="Consolas" panose="020B0609020204030204" pitchFamily="49" charset="0"/>
              </a:rPr>
              <a:t>11set_fill_color_for_all_documents_in_a_folder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8741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Processing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Sub </a:t>
            </a:r>
            <a:r>
              <a:rPr lang="en-CA" sz="1600" dirty="0" err="1">
                <a:latin typeface="Consolas" panose="020B0609020204030204" pitchFamily="49" charset="0"/>
              </a:rPr>
              <a:t>setFillAllFolderDocuments</a:t>
            </a:r>
            <a:r>
              <a:rPr lang="en-CA" sz="16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Const ERROR_MESSAGE As String = "No shapes in document to fill"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Dim location As String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Dim </a:t>
            </a:r>
            <a:r>
              <a:rPr lang="en-CA" sz="1600" dirty="0" err="1">
                <a:latin typeface="Consolas" panose="020B0609020204030204" pitchFamily="49" charset="0"/>
              </a:rPr>
              <a:t>currentDocumentName</a:t>
            </a:r>
            <a:r>
              <a:rPr lang="en-CA" sz="1600" dirty="0">
                <a:latin typeface="Consolas" panose="020B0609020204030204" pitchFamily="49" charset="0"/>
              </a:rPr>
              <a:t> As String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Dim </a:t>
            </a:r>
            <a:r>
              <a:rPr lang="en-CA" sz="1600" dirty="0" err="1">
                <a:latin typeface="Consolas" panose="020B0609020204030204" pitchFamily="49" charset="0"/>
              </a:rPr>
              <a:t>fullname</a:t>
            </a:r>
            <a:r>
              <a:rPr lang="en-CA" sz="1600" dirty="0">
                <a:latin typeface="Consolas" panose="020B0609020204030204" pitchFamily="49" charset="0"/>
              </a:rPr>
              <a:t> As String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Dim </a:t>
            </a:r>
            <a:r>
              <a:rPr lang="en-CA" sz="1600" dirty="0" err="1">
                <a:latin typeface="Consolas" panose="020B0609020204030204" pitchFamily="49" charset="0"/>
              </a:rPr>
              <a:t>currentShape</a:t>
            </a:r>
            <a:r>
              <a:rPr lang="en-CA" sz="1600" dirty="0">
                <a:latin typeface="Consolas" panose="020B0609020204030204" pitchFamily="49" charset="0"/>
              </a:rPr>
              <a:t> As Long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Dim numShapes As Long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location = ""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currentDocumentName</a:t>
            </a:r>
            <a:r>
              <a:rPr lang="en-CA" sz="1600" dirty="0">
                <a:latin typeface="Consolas" panose="020B0609020204030204" pitchFamily="49" charset="0"/>
              </a:rPr>
              <a:t> = ""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Do While (location = "")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location = InputBox("Enter path to Word documents " &amp; _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"(e.g. C:\temp): ")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If (location = "") Then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MsgBox ("You entered '" &amp; location &amp; _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"', don't enter an empty location")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End If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Loop</a:t>
            </a:r>
            <a:endParaRPr lang="en-CA" sz="1600" dirty="0">
              <a:latin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9000" y="2133600"/>
            <a:ext cx="1600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Repeatedly prompt if the user didn't enter any location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962400" y="2743200"/>
            <a:ext cx="32766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58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  <a:tailEnd type="triangle"/>
        </a:ln>
      </a:spPr>
      <a:bodyPr rtlCol="0" anchor="t" anchorCtr="0"/>
      <a:lstStyle>
        <a:defPPr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80395</TotalTime>
  <Words>1105</Words>
  <Application>Microsoft Office PowerPoint</Application>
  <PresentationFormat>On-screen Show (4:3)</PresentationFormat>
  <Paragraphs>140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Consolas</vt:lpstr>
      <vt:lpstr>Office Theme</vt:lpstr>
      <vt:lpstr>VBA: Tutorial Week 4</vt:lpstr>
      <vt:lpstr>Microsoft Introduction/Overview Of VBA</vt:lpstr>
      <vt:lpstr>Reinforcing What You Have Been Told: Academic Misconduct</vt:lpstr>
      <vt:lpstr>More On Academic Misconduct</vt:lpstr>
      <vt:lpstr>More On Academic Misconduct (2)</vt:lpstr>
      <vt:lpstr>General Approach For Automatically Opening/Processing Word Documents In VBA</vt:lpstr>
      <vt:lpstr>Document Processing Example</vt:lpstr>
      <vt:lpstr>Document Processing Example (2)</vt:lpstr>
      <vt:lpstr>Document Processing Example</vt:lpstr>
      <vt:lpstr>Document Processing Example (2)</vt:lpstr>
      <vt:lpstr>Document Processing Example (3)</vt:lpstr>
      <vt:lpstr>Document Processing Example (4)</vt:lpstr>
      <vt:lpstr>Student Exercise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Operators; Precedence; Worksheet references; Named constants; Data validation</dc:title>
  <dc:creator>James Tam</dc:creator>
  <cp:keywords>Excel week 1</cp:keywords>
  <cp:lastModifiedBy>James Tam</cp:lastModifiedBy>
  <cp:revision>1616</cp:revision>
  <dcterms:created xsi:type="dcterms:W3CDTF">2014-05-13T22:22:53Z</dcterms:created>
  <dcterms:modified xsi:type="dcterms:W3CDTF">2020-11-19T02:43:24Z</dcterms:modified>
</cp:coreProperties>
</file>